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91" r:id="rId4"/>
    <p:sldId id="257" r:id="rId6"/>
    <p:sldId id="264" r:id="rId7"/>
    <p:sldId id="265" r:id="rId8"/>
    <p:sldId id="259" r:id="rId9"/>
    <p:sldId id="266" r:id="rId10"/>
    <p:sldId id="267" r:id="rId11"/>
    <p:sldId id="268" r:id="rId12"/>
    <p:sldId id="269" r:id="rId13"/>
    <p:sldId id="292" r:id="rId14"/>
    <p:sldId id="260" r:id="rId15"/>
    <p:sldId id="271" r:id="rId16"/>
    <p:sldId id="270" r:id="rId17"/>
    <p:sldId id="272" r:id="rId18"/>
    <p:sldId id="258" r:id="rId19"/>
    <p:sldId id="274" r:id="rId20"/>
    <p:sldId id="275" r:id="rId21"/>
    <p:sldId id="277" r:id="rId22"/>
    <p:sldId id="279" r:id="rId23"/>
    <p:sldId id="298" r:id="rId24"/>
    <p:sldId id="299" r:id="rId25"/>
    <p:sldId id="261" r:id="rId26"/>
    <p:sldId id="300" r:id="rId27"/>
    <p:sldId id="301" r:id="rId28"/>
    <p:sldId id="262" r:id="rId29"/>
    <p:sldId id="282" r:id="rId30"/>
    <p:sldId id="283" r:id="rId31"/>
    <p:sldId id="284" r:id="rId32"/>
    <p:sldId id="293" r:id="rId33"/>
    <p:sldId id="286" r:id="rId34"/>
    <p:sldId id="287" r:id="rId35"/>
    <p:sldId id="288" r:id="rId36"/>
    <p:sldId id="294" r:id="rId37"/>
    <p:sldId id="295" r:id="rId38"/>
    <p:sldId id="263" r:id="rId39"/>
    <p:sldId id="290" r:id="rId40"/>
    <p:sldId id="297" r:id="rId41"/>
    <p:sldId id="289"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41" autoAdjust="0"/>
  </p:normalViewPr>
  <p:slideViewPr>
    <p:cSldViewPr>
      <p:cViewPr>
        <p:scale>
          <a:sx n="50" d="100"/>
          <a:sy n="50" d="100"/>
        </p:scale>
        <p:origin x="-1267"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44.wmf"/><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50.wmf"/><Relationship Id="rId3" Type="http://schemas.openxmlformats.org/officeDocument/2006/relationships/image" Target="../media/image49.wmf"/><Relationship Id="rId2" Type="http://schemas.openxmlformats.org/officeDocument/2006/relationships/image" Target="../media/image47.wmf"/><Relationship Id="rId1"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5" Type="http://schemas.openxmlformats.org/officeDocument/2006/relationships/image" Target="../media/image55.wmf"/><Relationship Id="rId4" Type="http://schemas.openxmlformats.org/officeDocument/2006/relationships/image" Target="../media/image54.wmf"/><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5" Type="http://schemas.openxmlformats.org/officeDocument/2006/relationships/image" Target="../media/image60.wmf"/><Relationship Id="rId4" Type="http://schemas.openxmlformats.org/officeDocument/2006/relationships/image" Target="../media/image59.wmf"/><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68.wmf"/><Relationship Id="rId7" Type="http://schemas.openxmlformats.org/officeDocument/2006/relationships/image" Target="../media/image67.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16.vml.rels><?xml version="1.0" encoding="UTF-8" standalone="yes"?>
<Relationships xmlns="http://schemas.openxmlformats.org/package/2006/relationships"><Relationship Id="rId4" Type="http://schemas.openxmlformats.org/officeDocument/2006/relationships/image" Target="../media/image72.wmf"/><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80.wmf"/><Relationship Id="rId7" Type="http://schemas.openxmlformats.org/officeDocument/2006/relationships/image" Target="../media/image79.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18.vml.rels><?xml version="1.0" encoding="UTF-8" standalone="yes"?>
<Relationships xmlns="http://schemas.openxmlformats.org/package/2006/relationships"><Relationship Id="rId4" Type="http://schemas.openxmlformats.org/officeDocument/2006/relationships/image" Target="../media/image86.wmf"/><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19.vml.rels><?xml version="1.0" encoding="UTF-8" standalone="yes"?>
<Relationships xmlns="http://schemas.openxmlformats.org/package/2006/relationships"><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99.wmf"/><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9" Type="http://schemas.openxmlformats.org/officeDocument/2006/relationships/image" Target="../media/image27.wmf"/><Relationship Id="rId8" Type="http://schemas.openxmlformats.org/officeDocument/2006/relationships/image" Target="../media/image26.wmf"/><Relationship Id="rId7" Type="http://schemas.openxmlformats.org/officeDocument/2006/relationships/image" Target="../media/image25.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1" Type="http://schemas.openxmlformats.org/officeDocument/2006/relationships/image" Target="../media/image29.wmf"/><Relationship Id="rId10" Type="http://schemas.openxmlformats.org/officeDocument/2006/relationships/image" Target="../media/image28.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A85F00-AC83-4DF1-8190-E591CB72ED9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559BD-BEA5-4574-8396-835A0535F3D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p:sp>
      <p:sp>
        <p:nvSpPr>
          <p:cNvPr id="156675" name="备注占位符 2"/>
          <p:cNvSpPr>
            <a:spLocks noGrp="1"/>
          </p:cNvSpPr>
          <p:nvPr>
            <p:ph type="body" idx="1"/>
          </p:nvPr>
        </p:nvSpPr>
        <p:spPr/>
        <p:txBody>
          <a:bodyPr/>
          <a:lstStyle/>
          <a:p>
            <a:pPr>
              <a:defRPr/>
            </a:pPr>
            <a:r>
              <a:rPr lang="en-US" altLang="zh-CN" kern="0" dirty="0" smtClean="0">
                <a:solidFill>
                  <a:srgbClr val="0070C0"/>
                </a:solidFill>
              </a:rPr>
              <a:t>11</a:t>
            </a:r>
            <a:r>
              <a:rPr lang="zh-CN" altLang="en-US" kern="0" dirty="0" smtClean="0">
                <a:solidFill>
                  <a:srgbClr val="0070C0"/>
                </a:solidFill>
              </a:rPr>
              <a:t>月</a:t>
            </a:r>
            <a:r>
              <a:rPr lang="en-US" altLang="zh-CN" kern="0" dirty="0" smtClean="0">
                <a:solidFill>
                  <a:srgbClr val="0070C0"/>
                </a:solidFill>
              </a:rPr>
              <a:t>12</a:t>
            </a:r>
            <a:r>
              <a:rPr lang="zh-CN" altLang="en-US" kern="0" dirty="0" smtClean="0">
                <a:solidFill>
                  <a:srgbClr val="0070C0"/>
                </a:solidFill>
              </a:rPr>
              <a:t>日</a:t>
            </a:r>
            <a:r>
              <a:rPr lang="en-US" altLang="zh-CN" kern="0" dirty="0" smtClean="0">
                <a:solidFill>
                  <a:srgbClr val="0070C0"/>
                </a:solidFill>
              </a:rPr>
              <a:t>(11</a:t>
            </a:r>
            <a:r>
              <a:rPr lang="zh-CN" altLang="en-US" kern="0" dirty="0" smtClean="0">
                <a:solidFill>
                  <a:srgbClr val="0070C0"/>
                </a:solidFill>
              </a:rPr>
              <a:t>周周四</a:t>
            </a:r>
            <a:r>
              <a:rPr lang="en-US" altLang="zh-CN" kern="0" dirty="0" smtClean="0">
                <a:solidFill>
                  <a:srgbClr val="0070C0"/>
                </a:solidFill>
              </a:rPr>
              <a:t>)</a:t>
            </a:r>
            <a:r>
              <a:rPr lang="zh-CN" altLang="en-US" kern="0" dirty="0" smtClean="0">
                <a:solidFill>
                  <a:srgbClr val="0070C0"/>
                </a:solidFill>
              </a:rPr>
              <a:t>晚 </a:t>
            </a:r>
            <a:r>
              <a:rPr lang="en-US" altLang="zh-CN" kern="0" dirty="0" smtClean="0">
                <a:solidFill>
                  <a:srgbClr val="0070C0"/>
                </a:solidFill>
              </a:rPr>
              <a:t>18:30-21:30</a:t>
            </a:r>
            <a:endParaRPr lang="en-US" altLang="zh-CN" kern="0" dirty="0" smtClean="0">
              <a:solidFill>
                <a:srgbClr val="0070C0"/>
              </a:solidFill>
            </a:endParaRPr>
          </a:p>
          <a:p>
            <a:pPr>
              <a:defRPr/>
            </a:pPr>
            <a:endParaRPr lang="en-US" altLang="zh-CN" dirty="0" smtClean="0"/>
          </a:p>
          <a:p>
            <a:pPr>
              <a:defRPr/>
            </a:pPr>
            <a:r>
              <a:rPr lang="en-US" altLang="zh-CN" dirty="0" smtClean="0"/>
              <a:t>KCLKVL</a:t>
            </a:r>
            <a:r>
              <a:rPr lang="zh-CN" altLang="en-US" dirty="0" smtClean="0"/>
              <a:t>、一阶电路、元器件的电压电流相位关系</a:t>
            </a:r>
            <a:endParaRPr lang="en-US" altLang="zh-CN" dirty="0" smtClean="0"/>
          </a:p>
          <a:p>
            <a:pPr>
              <a:defRPr/>
            </a:pPr>
            <a:endParaRPr lang="en-US" altLang="zh-CN" dirty="0" smtClean="0"/>
          </a:p>
          <a:p>
            <a:pPr>
              <a:defRPr/>
            </a:pPr>
            <a:r>
              <a:rPr lang="zh-CN" altLang="en-US" dirty="0" smtClean="0"/>
              <a:t>单级放大器，运算基本放大器</a:t>
            </a:r>
            <a:endParaRPr lang="zh-CN" altLang="en-US" dirty="0" smtClean="0"/>
          </a:p>
        </p:txBody>
      </p:sp>
      <p:sp>
        <p:nvSpPr>
          <p:cNvPr id="159748" name="灯片编号占位符 3"/>
          <p:cNvSpPr>
            <a:spLocks noGrp="1"/>
          </p:cNvSpPr>
          <p:nvPr>
            <p:ph type="sldNum" sz="quarter" idx="5"/>
          </p:nvPr>
        </p:nvSpPr>
        <p:spPr>
          <a:noFill/>
        </p:spPr>
        <p:txBody>
          <a:bodyPr/>
          <a:lstStyle/>
          <a:p>
            <a:fld id="{F7A4E320-F433-4C4E-974D-5CFFD38DDF5F}" type="slidenum">
              <a:rPr lang="zh-CN" altLang="en-US" smtClean="0"/>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p:sp>
      <p:sp>
        <p:nvSpPr>
          <p:cNvPr id="157699" name="备注占位符 2"/>
          <p:cNvSpPr>
            <a:spLocks noGrp="1"/>
          </p:cNvSpPr>
          <p:nvPr>
            <p:ph type="body" idx="1"/>
          </p:nvPr>
        </p:nvSpPr>
        <p:spPr>
          <a:noFill/>
        </p:spPr>
        <p:txBody>
          <a:bodyPr/>
          <a:lstStyle/>
          <a:p>
            <a:endParaRPr lang="zh-CN" altLang="en-US" smtClean="0"/>
          </a:p>
        </p:txBody>
      </p:sp>
      <p:sp>
        <p:nvSpPr>
          <p:cNvPr id="157700" name="灯片编号占位符 3"/>
          <p:cNvSpPr>
            <a:spLocks noGrp="1"/>
          </p:cNvSpPr>
          <p:nvPr>
            <p:ph type="sldNum" sz="quarter" idx="5"/>
          </p:nvPr>
        </p:nvSpPr>
        <p:spPr>
          <a:noFill/>
        </p:spPr>
        <p:txBody>
          <a:bodyPr/>
          <a:lstStyle/>
          <a:p>
            <a:fld id="{D7A8797D-225E-4EA5-9207-67E380DF84D4}" type="slidenum">
              <a:rPr lang="en-US" altLang="zh-CN" smtClean="0"/>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BF7A110-9D8C-4ECD-9941-DF330B1426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6A4D77-CDC5-4EE4-ACFE-C6993CD3ADC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BF7A110-9D8C-4ECD-9941-DF330B1426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6A4D77-CDC5-4EE4-ACFE-C6993CD3ADC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BF7A110-9D8C-4ECD-9941-DF330B1426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6A4D77-CDC5-4EE4-ACFE-C6993CD3ADC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BF7A110-9D8C-4ECD-9941-DF330B1426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6A4D77-CDC5-4EE4-ACFE-C6993CD3ADC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BBF7A110-9D8C-4ECD-9941-DF330B1426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6A4D77-CDC5-4EE4-ACFE-C6993CD3ADC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BF7A110-9D8C-4ECD-9941-DF330B14260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6A4D77-CDC5-4EE4-ACFE-C6993CD3ADC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BF7A110-9D8C-4ECD-9941-DF330B14260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6A4D77-CDC5-4EE4-ACFE-C6993CD3ADC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BF7A110-9D8C-4ECD-9941-DF330B14260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6A4D77-CDC5-4EE4-ACFE-C6993CD3ADC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F7A110-9D8C-4ECD-9941-DF330B14260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6A4D77-CDC5-4EE4-ACFE-C6993CD3ADC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BF7A110-9D8C-4ECD-9941-DF330B14260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6A4D77-CDC5-4EE4-ACFE-C6993CD3ADC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BF7A110-9D8C-4ECD-9941-DF330B14260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6A4D77-CDC5-4EE4-ACFE-C6993CD3ADC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F7A110-9D8C-4ECD-9941-DF330B142601}"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6A4D77-CDC5-4EE4-ACFE-C6993CD3ADC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emf"/><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21.bin"/><Relationship Id="rId8" Type="http://schemas.openxmlformats.org/officeDocument/2006/relationships/oleObject" Target="../embeddings/oleObject20.bin"/><Relationship Id="rId7" Type="http://schemas.openxmlformats.org/officeDocument/2006/relationships/image" Target="../media/image21.wmf"/><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image" Target="../media/image20.wmf"/><Relationship Id="rId3" Type="http://schemas.openxmlformats.org/officeDocument/2006/relationships/oleObject" Target="../embeddings/oleObject17.bin"/><Relationship Id="rId29" Type="http://schemas.openxmlformats.org/officeDocument/2006/relationships/vmlDrawing" Target="../drawings/vmlDrawing8.vml"/><Relationship Id="rId28" Type="http://schemas.openxmlformats.org/officeDocument/2006/relationships/slideLayout" Target="../slideLayouts/slideLayout2.xml"/><Relationship Id="rId27" Type="http://schemas.openxmlformats.org/officeDocument/2006/relationships/image" Target="../media/image29.wmf"/><Relationship Id="rId26" Type="http://schemas.openxmlformats.org/officeDocument/2006/relationships/oleObject" Target="../embeddings/oleObject31.bin"/><Relationship Id="rId25" Type="http://schemas.openxmlformats.org/officeDocument/2006/relationships/image" Target="../media/image28.wmf"/><Relationship Id="rId24" Type="http://schemas.openxmlformats.org/officeDocument/2006/relationships/oleObject" Target="../embeddings/oleObject30.bin"/><Relationship Id="rId23" Type="http://schemas.openxmlformats.org/officeDocument/2006/relationships/image" Target="../media/image27.wmf"/><Relationship Id="rId22" Type="http://schemas.openxmlformats.org/officeDocument/2006/relationships/oleObject" Target="../embeddings/oleObject29.bin"/><Relationship Id="rId21" Type="http://schemas.openxmlformats.org/officeDocument/2006/relationships/oleObject" Target="../embeddings/oleObject28.bin"/><Relationship Id="rId20" Type="http://schemas.openxmlformats.org/officeDocument/2006/relationships/image" Target="../media/image26.wmf"/><Relationship Id="rId2" Type="http://schemas.openxmlformats.org/officeDocument/2006/relationships/image" Target="../media/image19.wmf"/><Relationship Id="rId19" Type="http://schemas.openxmlformats.org/officeDocument/2006/relationships/oleObject" Target="../embeddings/oleObject27.bin"/><Relationship Id="rId18" Type="http://schemas.openxmlformats.org/officeDocument/2006/relationships/image" Target="../media/image25.wmf"/><Relationship Id="rId17" Type="http://schemas.openxmlformats.org/officeDocument/2006/relationships/oleObject" Target="../embeddings/oleObject26.bin"/><Relationship Id="rId16" Type="http://schemas.openxmlformats.org/officeDocument/2006/relationships/oleObject" Target="../embeddings/oleObject25.bin"/><Relationship Id="rId15" Type="http://schemas.openxmlformats.org/officeDocument/2006/relationships/image" Target="../media/image24.wmf"/><Relationship Id="rId14" Type="http://schemas.openxmlformats.org/officeDocument/2006/relationships/oleObject" Target="../embeddings/oleObject24.bin"/><Relationship Id="rId13" Type="http://schemas.openxmlformats.org/officeDocument/2006/relationships/image" Target="../media/image23.wmf"/><Relationship Id="rId12" Type="http://schemas.openxmlformats.org/officeDocument/2006/relationships/oleObject" Target="../embeddings/oleObject23.bin"/><Relationship Id="rId11" Type="http://schemas.openxmlformats.org/officeDocument/2006/relationships/oleObject" Target="../embeddings/oleObject22.bin"/><Relationship Id="rId10" Type="http://schemas.openxmlformats.org/officeDocument/2006/relationships/image" Target="../media/image22.wmf"/><Relationship Id="rId1"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9" Type="http://schemas.openxmlformats.org/officeDocument/2006/relationships/vmlDrawing" Target="../drawings/vmlDrawing9.vml"/><Relationship Id="rId8" Type="http://schemas.openxmlformats.org/officeDocument/2006/relationships/slideLayout" Target="../slideLayouts/slideLayout2.xml"/><Relationship Id="rId7" Type="http://schemas.openxmlformats.org/officeDocument/2006/relationships/image" Target="../media/image34.png"/><Relationship Id="rId6" Type="http://schemas.openxmlformats.org/officeDocument/2006/relationships/image" Target="../media/image33.png"/><Relationship Id="rId5" Type="http://schemas.openxmlformats.org/officeDocument/2006/relationships/image" Target="../media/image32.wmf"/><Relationship Id="rId4" Type="http://schemas.openxmlformats.org/officeDocument/2006/relationships/oleObject" Target="../embeddings/oleObject33.bin"/><Relationship Id="rId3" Type="http://schemas.openxmlformats.org/officeDocument/2006/relationships/image" Target="../media/image31.emf"/><Relationship Id="rId2" Type="http://schemas.openxmlformats.org/officeDocument/2006/relationships/image" Target="../media/image30.wmf"/><Relationship Id="rId1" Type="http://schemas.openxmlformats.org/officeDocument/2006/relationships/oleObject" Target="../embeddings/oleObject32.bin"/></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37.bin"/><Relationship Id="rId8" Type="http://schemas.openxmlformats.org/officeDocument/2006/relationships/image" Target="../media/image43.wmf"/><Relationship Id="rId7" Type="http://schemas.openxmlformats.org/officeDocument/2006/relationships/oleObject" Target="../embeddings/oleObject36.bin"/><Relationship Id="rId6" Type="http://schemas.openxmlformats.org/officeDocument/2006/relationships/image" Target="../media/image42.wmf"/><Relationship Id="rId5" Type="http://schemas.openxmlformats.org/officeDocument/2006/relationships/oleObject" Target="../embeddings/oleObject35.bin"/><Relationship Id="rId4" Type="http://schemas.openxmlformats.org/officeDocument/2006/relationships/image" Target="../media/image41.wmf"/><Relationship Id="rId3" Type="http://schemas.openxmlformats.org/officeDocument/2006/relationships/oleObject" Target="../embeddings/oleObject34.bin"/><Relationship Id="rId2" Type="http://schemas.openxmlformats.org/officeDocument/2006/relationships/image" Target="../media/image40.emf"/><Relationship Id="rId12" Type="http://schemas.openxmlformats.org/officeDocument/2006/relationships/vmlDrawing" Target="../drawings/vmlDrawing10.vml"/><Relationship Id="rId11" Type="http://schemas.openxmlformats.org/officeDocument/2006/relationships/slideLayout" Target="../slideLayouts/slideLayout2.xml"/><Relationship Id="rId10" Type="http://schemas.openxmlformats.org/officeDocument/2006/relationships/image" Target="../media/image44.wmf"/><Relationship Id="rId1" Type="http://schemas.openxmlformats.org/officeDocument/2006/relationships/image" Target="../media/image39.emf"/></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45.wmf"/><Relationship Id="rId1" Type="http://schemas.openxmlformats.org/officeDocument/2006/relationships/oleObject" Target="../embeddings/oleObject38.bin"/></Relationships>
</file>

<file path=ppt/slides/_rels/slide19.xml.rels><?xml version="1.0" encoding="UTF-8" standalone="yes"?>
<Relationships xmlns="http://schemas.openxmlformats.org/package/2006/relationships"><Relationship Id="rId9" Type="http://schemas.openxmlformats.org/officeDocument/2006/relationships/image" Target="../media/image50.wmf"/><Relationship Id="rId8" Type="http://schemas.openxmlformats.org/officeDocument/2006/relationships/oleObject" Target="../embeddings/oleObject42.bin"/><Relationship Id="rId7" Type="http://schemas.openxmlformats.org/officeDocument/2006/relationships/image" Target="../media/image49.wmf"/><Relationship Id="rId6" Type="http://schemas.openxmlformats.org/officeDocument/2006/relationships/oleObject" Target="../embeddings/oleObject41.bin"/><Relationship Id="rId5" Type="http://schemas.openxmlformats.org/officeDocument/2006/relationships/image" Target="../media/image48.emf"/><Relationship Id="rId4" Type="http://schemas.openxmlformats.org/officeDocument/2006/relationships/image" Target="../media/image47.wmf"/><Relationship Id="rId3" Type="http://schemas.openxmlformats.org/officeDocument/2006/relationships/oleObject" Target="../embeddings/oleObject40.bin"/><Relationship Id="rId2" Type="http://schemas.openxmlformats.org/officeDocument/2006/relationships/image" Target="../media/image46.wmf"/><Relationship Id="rId11" Type="http://schemas.openxmlformats.org/officeDocument/2006/relationships/vmlDrawing" Target="../drawings/vmlDrawing12.vml"/><Relationship Id="rId10" Type="http://schemas.openxmlformats.org/officeDocument/2006/relationships/slideLayout" Target="../slideLayouts/slideLayout2.xml"/><Relationship Id="rId1" Type="http://schemas.openxmlformats.org/officeDocument/2006/relationships/oleObject" Target="../embeddings/oleObject39.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47.bin"/><Relationship Id="rId8" Type="http://schemas.openxmlformats.org/officeDocument/2006/relationships/image" Target="../media/image54.wmf"/><Relationship Id="rId7" Type="http://schemas.openxmlformats.org/officeDocument/2006/relationships/oleObject" Target="../embeddings/oleObject46.bin"/><Relationship Id="rId6" Type="http://schemas.openxmlformats.org/officeDocument/2006/relationships/image" Target="../media/image53.wmf"/><Relationship Id="rId5" Type="http://schemas.openxmlformats.org/officeDocument/2006/relationships/oleObject" Target="../embeddings/oleObject45.bin"/><Relationship Id="rId4" Type="http://schemas.openxmlformats.org/officeDocument/2006/relationships/image" Target="../media/image52.wmf"/><Relationship Id="rId3" Type="http://schemas.openxmlformats.org/officeDocument/2006/relationships/oleObject" Target="../embeddings/oleObject44.bin"/><Relationship Id="rId2" Type="http://schemas.openxmlformats.org/officeDocument/2006/relationships/image" Target="../media/image51.wmf"/><Relationship Id="rId12" Type="http://schemas.openxmlformats.org/officeDocument/2006/relationships/vmlDrawing" Target="../drawings/vmlDrawing13.vml"/><Relationship Id="rId11" Type="http://schemas.openxmlformats.org/officeDocument/2006/relationships/slideLayout" Target="../slideLayouts/slideLayout2.xml"/><Relationship Id="rId10" Type="http://schemas.openxmlformats.org/officeDocument/2006/relationships/image" Target="../media/image55.wmf"/><Relationship Id="rId1" Type="http://schemas.openxmlformats.org/officeDocument/2006/relationships/oleObject" Target="../embeddings/oleObject43.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52.bin"/><Relationship Id="rId8" Type="http://schemas.openxmlformats.org/officeDocument/2006/relationships/image" Target="../media/image59.wmf"/><Relationship Id="rId7" Type="http://schemas.openxmlformats.org/officeDocument/2006/relationships/oleObject" Target="../embeddings/oleObject51.bin"/><Relationship Id="rId6" Type="http://schemas.openxmlformats.org/officeDocument/2006/relationships/image" Target="../media/image58.wmf"/><Relationship Id="rId5" Type="http://schemas.openxmlformats.org/officeDocument/2006/relationships/oleObject" Target="../embeddings/oleObject50.bin"/><Relationship Id="rId4" Type="http://schemas.openxmlformats.org/officeDocument/2006/relationships/image" Target="../media/image57.wmf"/><Relationship Id="rId3" Type="http://schemas.openxmlformats.org/officeDocument/2006/relationships/oleObject" Target="../embeddings/oleObject49.bin"/><Relationship Id="rId2" Type="http://schemas.openxmlformats.org/officeDocument/2006/relationships/image" Target="../media/image56.wmf"/><Relationship Id="rId12" Type="http://schemas.openxmlformats.org/officeDocument/2006/relationships/vmlDrawing" Target="../drawings/vmlDrawing14.vml"/><Relationship Id="rId11" Type="http://schemas.openxmlformats.org/officeDocument/2006/relationships/slideLayout" Target="../slideLayouts/slideLayout7.xml"/><Relationship Id="rId10" Type="http://schemas.openxmlformats.org/officeDocument/2006/relationships/image" Target="../media/image60.wmf"/><Relationship Id="rId1" Type="http://schemas.openxmlformats.org/officeDocument/2006/relationships/oleObject" Target="../embeddings/oleObject48.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57.bin"/><Relationship Id="rId8" Type="http://schemas.openxmlformats.org/officeDocument/2006/relationships/image" Target="../media/image64.wmf"/><Relationship Id="rId7" Type="http://schemas.openxmlformats.org/officeDocument/2006/relationships/oleObject" Target="../embeddings/oleObject56.bin"/><Relationship Id="rId6" Type="http://schemas.openxmlformats.org/officeDocument/2006/relationships/image" Target="../media/image63.wmf"/><Relationship Id="rId5" Type="http://schemas.openxmlformats.org/officeDocument/2006/relationships/oleObject" Target="../embeddings/oleObject55.bin"/><Relationship Id="rId4" Type="http://schemas.openxmlformats.org/officeDocument/2006/relationships/image" Target="../media/image62.wmf"/><Relationship Id="rId3" Type="http://schemas.openxmlformats.org/officeDocument/2006/relationships/oleObject" Target="../embeddings/oleObject54.bin"/><Relationship Id="rId2" Type="http://schemas.openxmlformats.org/officeDocument/2006/relationships/image" Target="../media/image61.wmf"/><Relationship Id="rId18" Type="http://schemas.openxmlformats.org/officeDocument/2006/relationships/vmlDrawing" Target="../drawings/vmlDrawing15.vml"/><Relationship Id="rId17" Type="http://schemas.openxmlformats.org/officeDocument/2006/relationships/slideLayout" Target="../slideLayouts/slideLayout7.xml"/><Relationship Id="rId16" Type="http://schemas.openxmlformats.org/officeDocument/2006/relationships/image" Target="../media/image68.wmf"/><Relationship Id="rId15" Type="http://schemas.openxmlformats.org/officeDocument/2006/relationships/oleObject" Target="../embeddings/oleObject60.bin"/><Relationship Id="rId14" Type="http://schemas.openxmlformats.org/officeDocument/2006/relationships/image" Target="../media/image67.wmf"/><Relationship Id="rId13" Type="http://schemas.openxmlformats.org/officeDocument/2006/relationships/oleObject" Target="../embeddings/oleObject59.bin"/><Relationship Id="rId12" Type="http://schemas.openxmlformats.org/officeDocument/2006/relationships/image" Target="../media/image66.wmf"/><Relationship Id="rId11" Type="http://schemas.openxmlformats.org/officeDocument/2006/relationships/oleObject" Target="../embeddings/oleObject58.bin"/><Relationship Id="rId10" Type="http://schemas.openxmlformats.org/officeDocument/2006/relationships/image" Target="../media/image65.wmf"/><Relationship Id="rId1" Type="http://schemas.openxmlformats.org/officeDocument/2006/relationships/oleObject" Target="../embeddings/oleObject53.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2.wmf"/><Relationship Id="rId7" Type="http://schemas.openxmlformats.org/officeDocument/2006/relationships/oleObject" Target="../embeddings/oleObject64.bin"/><Relationship Id="rId6" Type="http://schemas.openxmlformats.org/officeDocument/2006/relationships/image" Target="../media/image71.wmf"/><Relationship Id="rId5" Type="http://schemas.openxmlformats.org/officeDocument/2006/relationships/oleObject" Target="../embeddings/oleObject63.bin"/><Relationship Id="rId4" Type="http://schemas.openxmlformats.org/officeDocument/2006/relationships/image" Target="../media/image70.wmf"/><Relationship Id="rId3" Type="http://schemas.openxmlformats.org/officeDocument/2006/relationships/oleObject" Target="../embeddings/oleObject62.bin"/><Relationship Id="rId2" Type="http://schemas.openxmlformats.org/officeDocument/2006/relationships/image" Target="../media/image69.wmf"/><Relationship Id="rId10" Type="http://schemas.openxmlformats.org/officeDocument/2006/relationships/vmlDrawing" Target="../drawings/vmlDrawing16.vml"/><Relationship Id="rId1" Type="http://schemas.openxmlformats.org/officeDocument/2006/relationships/oleObject" Target="../embeddings/oleObject61.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69.bin"/><Relationship Id="rId8" Type="http://schemas.openxmlformats.org/officeDocument/2006/relationships/image" Target="../media/image76.wmf"/><Relationship Id="rId7" Type="http://schemas.openxmlformats.org/officeDocument/2006/relationships/oleObject" Target="../embeddings/oleObject68.bin"/><Relationship Id="rId6" Type="http://schemas.openxmlformats.org/officeDocument/2006/relationships/image" Target="../media/image75.wmf"/><Relationship Id="rId5" Type="http://schemas.openxmlformats.org/officeDocument/2006/relationships/oleObject" Target="../embeddings/oleObject67.bin"/><Relationship Id="rId4" Type="http://schemas.openxmlformats.org/officeDocument/2006/relationships/image" Target="../media/image74.wmf"/><Relationship Id="rId3" Type="http://schemas.openxmlformats.org/officeDocument/2006/relationships/oleObject" Target="../embeddings/oleObject66.bin"/><Relationship Id="rId2" Type="http://schemas.openxmlformats.org/officeDocument/2006/relationships/image" Target="../media/image73.wmf"/><Relationship Id="rId18" Type="http://schemas.openxmlformats.org/officeDocument/2006/relationships/vmlDrawing" Target="../drawings/vmlDrawing17.vml"/><Relationship Id="rId17" Type="http://schemas.openxmlformats.org/officeDocument/2006/relationships/slideLayout" Target="../slideLayouts/slideLayout2.xml"/><Relationship Id="rId16" Type="http://schemas.openxmlformats.org/officeDocument/2006/relationships/image" Target="../media/image80.wmf"/><Relationship Id="rId15" Type="http://schemas.openxmlformats.org/officeDocument/2006/relationships/oleObject" Target="../embeddings/oleObject72.bin"/><Relationship Id="rId14" Type="http://schemas.openxmlformats.org/officeDocument/2006/relationships/image" Target="../media/image79.wmf"/><Relationship Id="rId13" Type="http://schemas.openxmlformats.org/officeDocument/2006/relationships/oleObject" Target="../embeddings/oleObject71.bin"/><Relationship Id="rId12" Type="http://schemas.openxmlformats.org/officeDocument/2006/relationships/image" Target="../media/image78.wmf"/><Relationship Id="rId11" Type="http://schemas.openxmlformats.org/officeDocument/2006/relationships/oleObject" Target="../embeddings/oleObject70.bin"/><Relationship Id="rId10" Type="http://schemas.openxmlformats.org/officeDocument/2006/relationships/image" Target="../media/image77.wmf"/><Relationship Id="rId1" Type="http://schemas.openxmlformats.org/officeDocument/2006/relationships/oleObject" Target="../embeddings/oleObject65.bin"/></Relationships>
</file>

<file path=ppt/slides/_rels/slide3.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9" Type="http://schemas.openxmlformats.org/officeDocument/2006/relationships/image" Target="../media/image85.wmf"/><Relationship Id="rId8" Type="http://schemas.openxmlformats.org/officeDocument/2006/relationships/oleObject" Target="../embeddings/oleObject75.bin"/><Relationship Id="rId7" Type="http://schemas.openxmlformats.org/officeDocument/2006/relationships/image" Target="../media/image84.wmf"/><Relationship Id="rId6" Type="http://schemas.openxmlformats.org/officeDocument/2006/relationships/oleObject" Target="../embeddings/oleObject74.bin"/><Relationship Id="rId5" Type="http://schemas.openxmlformats.org/officeDocument/2006/relationships/image" Target="../media/image83.wmf"/><Relationship Id="rId4" Type="http://schemas.openxmlformats.org/officeDocument/2006/relationships/oleObject" Target="../embeddings/oleObject73.bin"/><Relationship Id="rId3" Type="http://schemas.openxmlformats.org/officeDocument/2006/relationships/image" Target="../media/image82.png"/><Relationship Id="rId2" Type="http://schemas.openxmlformats.org/officeDocument/2006/relationships/slide" Target="slide14.xml"/><Relationship Id="rId13" Type="http://schemas.openxmlformats.org/officeDocument/2006/relationships/vmlDrawing" Target="../drawings/vmlDrawing18.vml"/><Relationship Id="rId12" Type="http://schemas.openxmlformats.org/officeDocument/2006/relationships/slideLayout" Target="../slideLayouts/slideLayout7.xml"/><Relationship Id="rId11" Type="http://schemas.openxmlformats.org/officeDocument/2006/relationships/image" Target="../media/image86.wmf"/><Relationship Id="rId10" Type="http://schemas.openxmlformats.org/officeDocument/2006/relationships/oleObject" Target="../embeddings/oleObject76.bin"/><Relationship Id="rId1" Type="http://schemas.openxmlformats.org/officeDocument/2006/relationships/image" Target="../media/image81.jpeg"/></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81.bin"/><Relationship Id="rId8" Type="http://schemas.openxmlformats.org/officeDocument/2006/relationships/image" Target="../media/image90.wmf"/><Relationship Id="rId7" Type="http://schemas.openxmlformats.org/officeDocument/2006/relationships/oleObject" Target="../embeddings/oleObject80.bin"/><Relationship Id="rId6" Type="http://schemas.openxmlformats.org/officeDocument/2006/relationships/image" Target="../media/image89.wmf"/><Relationship Id="rId5" Type="http://schemas.openxmlformats.org/officeDocument/2006/relationships/oleObject" Target="../embeddings/oleObject79.bin"/><Relationship Id="rId4" Type="http://schemas.openxmlformats.org/officeDocument/2006/relationships/image" Target="../media/image88.wmf"/><Relationship Id="rId3" Type="http://schemas.openxmlformats.org/officeDocument/2006/relationships/oleObject" Target="../embeddings/oleObject78.bin"/><Relationship Id="rId2" Type="http://schemas.openxmlformats.org/officeDocument/2006/relationships/image" Target="../media/image87.wmf"/><Relationship Id="rId14" Type="http://schemas.openxmlformats.org/officeDocument/2006/relationships/vmlDrawing" Target="../drawings/vmlDrawing19.vml"/><Relationship Id="rId13" Type="http://schemas.openxmlformats.org/officeDocument/2006/relationships/slideLayout" Target="../slideLayouts/slideLayout2.xml"/><Relationship Id="rId12" Type="http://schemas.openxmlformats.org/officeDocument/2006/relationships/image" Target="../media/image92.wmf"/><Relationship Id="rId11" Type="http://schemas.openxmlformats.org/officeDocument/2006/relationships/oleObject" Target="../embeddings/oleObject82.bin"/><Relationship Id="rId10" Type="http://schemas.openxmlformats.org/officeDocument/2006/relationships/image" Target="../media/image91.wmf"/><Relationship Id="rId1" Type="http://schemas.openxmlformats.org/officeDocument/2006/relationships/oleObject" Target="../embeddings/oleObject77.bin"/></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95.png"/><Relationship Id="rId3" Type="http://schemas.openxmlformats.org/officeDocument/2006/relationships/image" Target="../media/image94.jpeg"/><Relationship Id="rId2" Type="http://schemas.openxmlformats.org/officeDocument/2006/relationships/image" Target="../media/image93.jpeg"/><Relationship Id="rId1" Type="http://schemas.openxmlformats.org/officeDocument/2006/relationships/slide" Target="slide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9.wmf"/><Relationship Id="rId7" Type="http://schemas.openxmlformats.org/officeDocument/2006/relationships/oleObject" Target="../embeddings/oleObject86.bin"/><Relationship Id="rId6" Type="http://schemas.openxmlformats.org/officeDocument/2006/relationships/image" Target="../media/image98.wmf"/><Relationship Id="rId5" Type="http://schemas.openxmlformats.org/officeDocument/2006/relationships/oleObject" Target="../embeddings/oleObject85.bin"/><Relationship Id="rId4" Type="http://schemas.openxmlformats.org/officeDocument/2006/relationships/image" Target="../media/image97.wmf"/><Relationship Id="rId3" Type="http://schemas.openxmlformats.org/officeDocument/2006/relationships/oleObject" Target="../embeddings/oleObject84.bin"/><Relationship Id="rId2" Type="http://schemas.openxmlformats.org/officeDocument/2006/relationships/image" Target="../media/image96.wmf"/><Relationship Id="rId10" Type="http://schemas.openxmlformats.org/officeDocument/2006/relationships/vmlDrawing" Target="../drawings/vmlDrawing20.vml"/><Relationship Id="rId1" Type="http://schemas.openxmlformats.org/officeDocument/2006/relationships/oleObject" Target="../embeddings/oleObject83.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image" Target="../media/image100.png"/></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9.png"/><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image" Target="../media/image106.png"/></Relationships>
</file>

<file path=ppt/slides/_rels/slide4.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slide" Target="slide12.xml"/><Relationship Id="rId3" Type="http://schemas.openxmlformats.org/officeDocument/2006/relationships/slide" Target="slide26.xml"/><Relationship Id="rId2" Type="http://schemas.openxmlformats.org/officeDocument/2006/relationships/slide" Target="slide23.xml"/><Relationship Id="rId1" Type="http://schemas.openxmlformats.org/officeDocument/2006/relationships/slide" Target="slide3.xml"/></Relationships>
</file>

<file path=ppt/slides/_rels/slide5.xml.rels><?xml version="1.0" encoding="UTF-8" standalone="yes"?>
<Relationships xmlns="http://schemas.openxmlformats.org/package/2006/relationships"><Relationship Id="rId9" Type="http://schemas.openxmlformats.org/officeDocument/2006/relationships/image" Target="../media/image9.wmf"/><Relationship Id="rId8" Type="http://schemas.openxmlformats.org/officeDocument/2006/relationships/oleObject" Target="../embeddings/oleObject8.bin"/><Relationship Id="rId7" Type="http://schemas.openxmlformats.org/officeDocument/2006/relationships/image" Target="../media/image8.wmf"/><Relationship Id="rId6" Type="http://schemas.openxmlformats.org/officeDocument/2006/relationships/oleObject" Target="../embeddings/oleObject7.bin"/><Relationship Id="rId5" Type="http://schemas.openxmlformats.org/officeDocument/2006/relationships/image" Target="../media/image7.wmf"/><Relationship Id="rId4" Type="http://schemas.openxmlformats.org/officeDocument/2006/relationships/oleObject" Target="../embeddings/oleObject6.bin"/><Relationship Id="rId3" Type="http://schemas.openxmlformats.org/officeDocument/2006/relationships/image" Target="../media/image6.wmf"/><Relationship Id="rId2" Type="http://schemas.openxmlformats.org/officeDocument/2006/relationships/oleObject" Target="../embeddings/oleObject5.bin"/><Relationship Id="rId11" Type="http://schemas.openxmlformats.org/officeDocument/2006/relationships/vmlDrawing" Target="../drawings/vmlDrawing3.vml"/><Relationship Id="rId10" Type="http://schemas.openxmlformats.org/officeDocument/2006/relationships/slideLayout" Target="../slideLayouts/slideLayout2.xml"/><Relationship Id="rId1" Type="http://schemas.openxmlformats.org/officeDocument/2006/relationships/image" Target="../media/image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3.wmf"/><Relationship Id="rId7" Type="http://schemas.openxmlformats.org/officeDocument/2006/relationships/oleObject" Target="../embeddings/oleObject12.bin"/><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 Id="rId3" Type="http://schemas.openxmlformats.org/officeDocument/2006/relationships/oleObject" Target="../embeddings/oleObject10.bin"/><Relationship Id="rId2" Type="http://schemas.openxmlformats.org/officeDocument/2006/relationships/image" Target="../media/image10.wmf"/><Relationship Id="rId10" Type="http://schemas.openxmlformats.org/officeDocument/2006/relationships/vmlDrawing" Target="../drawings/vmlDrawing4.vml"/><Relationship Id="rId1"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4.wmf"/><Relationship Id="rId1"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复习</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57158" y="0"/>
            <a:ext cx="8229600" cy="1143000"/>
          </a:xfrm>
        </p:spPr>
        <p:txBody>
          <a:bodyPr/>
          <a:lstStyle/>
          <a:p>
            <a:pPr eaLnBrk="1" hangingPunct="1"/>
            <a:r>
              <a:rPr lang="zh-CN" altLang="en-US" dirty="0" smtClean="0">
                <a:ea typeface="宋体" panose="02010600030101010101" pitchFamily="2" charset="-122"/>
              </a:rPr>
              <a:t>等效电源定理</a:t>
            </a:r>
            <a:endParaRPr lang="zh-CN" altLang="en-US" dirty="0" smtClean="0">
              <a:ea typeface="楷体_GB2312" pitchFamily="49" charset="-122"/>
            </a:endParaRPr>
          </a:p>
        </p:txBody>
      </p:sp>
      <p:sp>
        <p:nvSpPr>
          <p:cNvPr id="76803" name="Rectangle 3"/>
          <p:cNvSpPr>
            <a:spLocks noGrp="1" noChangeArrowheads="1"/>
          </p:cNvSpPr>
          <p:nvPr>
            <p:ph type="body" idx="1"/>
          </p:nvPr>
        </p:nvSpPr>
        <p:spPr>
          <a:xfrm>
            <a:off x="285720" y="928670"/>
            <a:ext cx="8229600" cy="4525963"/>
          </a:xfrm>
        </p:spPr>
        <p:txBody>
          <a:bodyPr/>
          <a:lstStyle/>
          <a:p>
            <a:pPr eaLnBrk="1" hangingPunct="1"/>
            <a:r>
              <a:rPr lang="zh-CN" altLang="en-US" dirty="0" smtClean="0"/>
              <a:t>戴维宁定理</a:t>
            </a:r>
            <a:endParaRPr lang="zh-CN" altLang="en-US" dirty="0" smtClean="0"/>
          </a:p>
          <a:p>
            <a:pPr lvl="1" eaLnBrk="1" hangingPunct="1"/>
            <a:r>
              <a:rPr lang="zh-CN" altLang="en-US" dirty="0" smtClean="0"/>
              <a:t>定理的表述：任意线性含源二端电阻网络，其端电压与端电流之间满足线性代数关系，等效为一个理想电压源与一个电阻的串联组合。</a:t>
            </a:r>
            <a:endParaRPr lang="zh-CN" altLang="en-US" dirty="0" smtClean="0"/>
          </a:p>
        </p:txBody>
      </p:sp>
      <p:grpSp>
        <p:nvGrpSpPr>
          <p:cNvPr id="2" name="Group 49"/>
          <p:cNvGrpSpPr/>
          <p:nvPr/>
        </p:nvGrpSpPr>
        <p:grpSpPr bwMode="auto">
          <a:xfrm>
            <a:off x="1017588" y="2852738"/>
            <a:ext cx="3352800" cy="2244725"/>
            <a:chOff x="288" y="602"/>
            <a:chExt cx="2112" cy="1414"/>
          </a:xfrm>
        </p:grpSpPr>
        <p:sp>
          <p:nvSpPr>
            <p:cNvPr id="76820" name="Rectangle 50"/>
            <p:cNvSpPr>
              <a:spLocks noChangeArrowheads="1"/>
            </p:cNvSpPr>
            <p:nvPr/>
          </p:nvSpPr>
          <p:spPr bwMode="auto">
            <a:xfrm>
              <a:off x="288" y="864"/>
              <a:ext cx="1008" cy="1152"/>
            </a:xfrm>
            <a:prstGeom prst="rect">
              <a:avLst/>
            </a:prstGeom>
            <a:noFill/>
            <a:ln w="28575" cap="sq">
              <a:solidFill>
                <a:schemeClr val="tx1"/>
              </a:solidFill>
              <a:miter lim="800000"/>
              <a:headEnd type="none" w="sm" len="sm"/>
              <a:tailEnd type="none" w="sm" len="sm"/>
            </a:ln>
          </p:spPr>
          <p:txBody>
            <a:bodyPr wrap="none" anchor="ctr"/>
            <a:lstStyle/>
            <a:p>
              <a:pPr algn="ctr"/>
              <a:r>
                <a:rPr kumimoji="1" lang="zh-CN" altLang="en-US" sz="2400" b="1">
                  <a:solidFill>
                    <a:schemeClr val="tx2"/>
                  </a:solidFill>
                  <a:latin typeface="Times New Roman" panose="02020603050405020304" pitchFamily="18" charset="0"/>
                  <a:cs typeface="Times New Roman" panose="02020603050405020304" pitchFamily="18" charset="0"/>
                </a:rPr>
                <a:t>任意线性</a:t>
              </a:r>
              <a:endParaRPr kumimoji="1" lang="zh-CN" altLang="en-US" sz="2400" b="1">
                <a:solidFill>
                  <a:schemeClr val="tx2"/>
                </a:solidFill>
                <a:latin typeface="Times New Roman" panose="02020603050405020304" pitchFamily="18" charset="0"/>
                <a:cs typeface="Times New Roman" panose="02020603050405020304" pitchFamily="18" charset="0"/>
              </a:endParaRPr>
            </a:p>
            <a:p>
              <a:pPr algn="ctr"/>
              <a:r>
                <a:rPr kumimoji="1" lang="zh-CN" altLang="en-US" sz="2400" b="1">
                  <a:solidFill>
                    <a:schemeClr val="tx2"/>
                  </a:solidFill>
                  <a:latin typeface="Times New Roman" panose="02020603050405020304" pitchFamily="18" charset="0"/>
                  <a:cs typeface="Times New Roman" panose="02020603050405020304" pitchFamily="18" charset="0"/>
                </a:rPr>
                <a:t>有源电阻</a:t>
              </a:r>
              <a:endParaRPr kumimoji="1" lang="zh-CN" altLang="en-US" sz="2400" b="1">
                <a:solidFill>
                  <a:schemeClr val="tx2"/>
                </a:solidFill>
                <a:latin typeface="Times New Roman" panose="02020603050405020304" pitchFamily="18" charset="0"/>
                <a:cs typeface="Times New Roman" panose="02020603050405020304" pitchFamily="18" charset="0"/>
              </a:endParaRPr>
            </a:p>
            <a:p>
              <a:pPr algn="ctr"/>
              <a:r>
                <a:rPr kumimoji="1" lang="zh-CN" altLang="en-US" sz="2400" b="1">
                  <a:solidFill>
                    <a:schemeClr val="tx2"/>
                  </a:solidFill>
                  <a:latin typeface="Times New Roman" panose="02020603050405020304" pitchFamily="18" charset="0"/>
                  <a:cs typeface="Times New Roman" panose="02020603050405020304" pitchFamily="18" charset="0"/>
                </a:rPr>
                <a:t>二端网络</a:t>
              </a:r>
              <a:endParaRPr kumimoji="1" lang="zh-CN" altLang="en-US" sz="2400" b="1">
                <a:solidFill>
                  <a:schemeClr val="tx2"/>
                </a:solidFill>
                <a:latin typeface="Times New Roman" panose="02020603050405020304" pitchFamily="18" charset="0"/>
                <a:cs typeface="Times New Roman" panose="02020603050405020304" pitchFamily="18" charset="0"/>
              </a:endParaRPr>
            </a:p>
            <a:p>
              <a:pPr algn="ctr"/>
              <a:r>
                <a:rPr kumimoji="1" lang="zh-CN" altLang="en-US" sz="2400" b="1">
                  <a:solidFill>
                    <a:schemeClr val="tx2"/>
                  </a:solidFill>
                  <a:latin typeface="Times New Roman" panose="02020603050405020304" pitchFamily="18" charset="0"/>
                  <a:cs typeface="Times New Roman" panose="02020603050405020304" pitchFamily="18" charset="0"/>
                </a:rPr>
                <a:t> </a:t>
              </a:r>
              <a:r>
                <a:rPr kumimoji="1" lang="en-US" altLang="zh-CN" sz="2400" b="1">
                  <a:solidFill>
                    <a:schemeClr val="tx2"/>
                  </a:solidFill>
                  <a:latin typeface="Times New Roman" panose="02020603050405020304" pitchFamily="18" charset="0"/>
                  <a:cs typeface="Times New Roman" panose="02020603050405020304" pitchFamily="18" charset="0"/>
                </a:rPr>
                <a:t>N</a:t>
              </a:r>
              <a:endParaRPr kumimoji="1" lang="en-US" altLang="zh-CN" sz="2400" b="1">
                <a:solidFill>
                  <a:schemeClr val="tx2"/>
                </a:solidFill>
                <a:latin typeface="Times New Roman" panose="02020603050405020304" pitchFamily="18" charset="0"/>
                <a:cs typeface="Times New Roman" panose="02020603050405020304" pitchFamily="18" charset="0"/>
              </a:endParaRPr>
            </a:p>
          </p:txBody>
        </p:sp>
        <p:sp>
          <p:nvSpPr>
            <p:cNvPr id="76821" name="Line 51"/>
            <p:cNvSpPr>
              <a:spLocks noChangeShapeType="1"/>
            </p:cNvSpPr>
            <p:nvPr/>
          </p:nvSpPr>
          <p:spPr bwMode="auto">
            <a:xfrm>
              <a:off x="1296" y="1056"/>
              <a:ext cx="720" cy="0"/>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76822" name="Line 52"/>
            <p:cNvSpPr>
              <a:spLocks noChangeShapeType="1"/>
            </p:cNvSpPr>
            <p:nvPr/>
          </p:nvSpPr>
          <p:spPr bwMode="auto">
            <a:xfrm>
              <a:off x="1296" y="1824"/>
              <a:ext cx="720" cy="0"/>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76823" name="Line 54"/>
            <p:cNvSpPr>
              <a:spLocks noChangeShapeType="1"/>
            </p:cNvSpPr>
            <p:nvPr/>
          </p:nvSpPr>
          <p:spPr bwMode="auto">
            <a:xfrm>
              <a:off x="1488" y="912"/>
              <a:ext cx="480" cy="0"/>
            </a:xfrm>
            <a:prstGeom prst="line">
              <a:avLst/>
            </a:prstGeom>
            <a:noFill/>
            <a:ln w="28575" cap="sq">
              <a:solidFill>
                <a:schemeClr val="tx1"/>
              </a:solidFill>
              <a:round/>
              <a:headEnd type="none" w="sm" len="sm"/>
              <a:tailEnd type="arrow" w="med" len="med"/>
            </a:ln>
          </p:spPr>
          <p:txBody>
            <a:bodyPr wrap="none" anchor="ctr"/>
            <a:lstStyle/>
            <a:p>
              <a:endParaRPr lang="zh-CN" altLang="en-US"/>
            </a:p>
          </p:txBody>
        </p:sp>
        <p:sp>
          <p:nvSpPr>
            <p:cNvPr id="76824" name="Text Box 55"/>
            <p:cNvSpPr txBox="1">
              <a:spLocks noChangeArrowheads="1"/>
            </p:cNvSpPr>
            <p:nvPr/>
          </p:nvSpPr>
          <p:spPr bwMode="auto">
            <a:xfrm>
              <a:off x="2054" y="1070"/>
              <a:ext cx="346" cy="640"/>
            </a:xfrm>
            <a:prstGeom prst="rect">
              <a:avLst/>
            </a:prstGeom>
            <a:noFill/>
            <a:ln w="12700" cap="sq">
              <a:noFill/>
              <a:miter lim="800000"/>
              <a:headEnd type="none" w="sm" len="sm"/>
              <a:tailEnd type="none" w="sm" len="sm"/>
            </a:ln>
          </p:spPr>
          <p:txBody>
            <a:bodyPr>
              <a:spAutoFit/>
            </a:bodyPr>
            <a:lstStyle/>
            <a:p>
              <a:r>
                <a:rPr kumimoji="1" lang="en-US" altLang="zh-CN" sz="2000" b="1" i="1">
                  <a:solidFill>
                    <a:schemeClr val="tx2"/>
                  </a:solidFill>
                  <a:latin typeface="Times New Roman" panose="02020603050405020304" pitchFamily="18" charset="0"/>
                  <a:cs typeface="Times New Roman" panose="02020603050405020304" pitchFamily="18" charset="0"/>
                </a:rPr>
                <a:t>+</a:t>
              </a:r>
              <a:endParaRPr kumimoji="1" lang="en-US" altLang="zh-CN" sz="2000" b="1" i="1">
                <a:solidFill>
                  <a:schemeClr val="tx2"/>
                </a:solidFill>
                <a:latin typeface="Times New Roman" panose="02020603050405020304" pitchFamily="18" charset="0"/>
                <a:cs typeface="Times New Roman" panose="02020603050405020304" pitchFamily="18" charset="0"/>
              </a:endParaRPr>
            </a:p>
            <a:p>
              <a:r>
                <a:rPr kumimoji="1" lang="en-US" altLang="zh-CN" sz="2000" b="1" i="1">
                  <a:solidFill>
                    <a:schemeClr val="tx2"/>
                  </a:solidFill>
                  <a:latin typeface="Times New Roman" panose="02020603050405020304" pitchFamily="18" charset="0"/>
                  <a:cs typeface="Times New Roman" panose="02020603050405020304" pitchFamily="18" charset="0"/>
                </a:rPr>
                <a:t>U</a:t>
              </a:r>
              <a:endParaRPr kumimoji="1" lang="en-US" altLang="zh-CN" sz="2000" b="1" i="1">
                <a:solidFill>
                  <a:schemeClr val="tx2"/>
                </a:solidFill>
                <a:latin typeface="Times New Roman" panose="02020603050405020304" pitchFamily="18" charset="0"/>
                <a:cs typeface="Times New Roman" panose="02020603050405020304" pitchFamily="18" charset="0"/>
              </a:endParaRPr>
            </a:p>
            <a:p>
              <a:r>
                <a:rPr kumimoji="1" lang="en-US" altLang="zh-CN" sz="2000" b="1" i="1">
                  <a:solidFill>
                    <a:schemeClr val="tx2"/>
                  </a:solidFill>
                  <a:latin typeface="Times New Roman" panose="02020603050405020304" pitchFamily="18" charset="0"/>
                  <a:cs typeface="Times New Roman" panose="02020603050405020304" pitchFamily="18" charset="0"/>
                </a:rPr>
                <a:t>_</a:t>
              </a:r>
              <a:endParaRPr kumimoji="1" lang="en-US" altLang="zh-CN" sz="2000" b="1" i="1">
                <a:solidFill>
                  <a:schemeClr val="tx2"/>
                </a:solidFill>
                <a:latin typeface="Times New Roman" panose="02020603050405020304" pitchFamily="18" charset="0"/>
                <a:cs typeface="Times New Roman" panose="02020603050405020304" pitchFamily="18" charset="0"/>
              </a:endParaRPr>
            </a:p>
          </p:txBody>
        </p:sp>
        <p:sp>
          <p:nvSpPr>
            <p:cNvPr id="76825" name="Text Box 56"/>
            <p:cNvSpPr txBox="1">
              <a:spLocks noChangeArrowheads="1"/>
            </p:cNvSpPr>
            <p:nvPr/>
          </p:nvSpPr>
          <p:spPr bwMode="auto">
            <a:xfrm>
              <a:off x="1574" y="602"/>
              <a:ext cx="250" cy="250"/>
            </a:xfrm>
            <a:prstGeom prst="rect">
              <a:avLst/>
            </a:prstGeom>
            <a:noFill/>
            <a:ln w="12700" cap="sq">
              <a:noFill/>
              <a:miter lim="800000"/>
              <a:headEnd type="none" w="sm" len="sm"/>
              <a:tailEnd type="none" w="sm" len="sm"/>
            </a:ln>
          </p:spPr>
          <p:txBody>
            <a:bodyPr>
              <a:spAutoFit/>
            </a:bodyPr>
            <a:lstStyle/>
            <a:p>
              <a:r>
                <a:rPr kumimoji="1" lang="en-US" altLang="zh-CN" sz="2000" b="1" i="1">
                  <a:solidFill>
                    <a:schemeClr val="tx2"/>
                  </a:solidFill>
                  <a:latin typeface="Times New Roman" panose="02020603050405020304" pitchFamily="18" charset="0"/>
                  <a:cs typeface="Times New Roman" panose="02020603050405020304" pitchFamily="18" charset="0"/>
                </a:rPr>
                <a:t>I</a:t>
              </a:r>
              <a:endParaRPr kumimoji="1" lang="en-US" altLang="zh-CN" sz="2000" b="1" i="1">
                <a:solidFill>
                  <a:schemeClr val="tx2"/>
                </a:solidFill>
                <a:latin typeface="Times New Roman" panose="02020603050405020304" pitchFamily="18" charset="0"/>
                <a:cs typeface="Times New Roman" panose="02020603050405020304" pitchFamily="18" charset="0"/>
              </a:endParaRPr>
            </a:p>
          </p:txBody>
        </p:sp>
        <p:sp>
          <p:nvSpPr>
            <p:cNvPr id="76826" name="Text Box 57"/>
            <p:cNvSpPr txBox="1">
              <a:spLocks noChangeArrowheads="1"/>
            </p:cNvSpPr>
            <p:nvPr/>
          </p:nvSpPr>
          <p:spPr bwMode="auto">
            <a:xfrm>
              <a:off x="2054" y="865"/>
              <a:ext cx="196" cy="250"/>
            </a:xfrm>
            <a:prstGeom prst="rect">
              <a:avLst/>
            </a:prstGeom>
            <a:noFill/>
            <a:ln w="12700" cap="sq">
              <a:noFill/>
              <a:miter lim="800000"/>
              <a:headEnd type="none" w="sm" len="sm"/>
              <a:tailEnd type="none" w="sm" len="sm"/>
            </a:ln>
          </p:spPr>
          <p:txBody>
            <a:bodyPr wrap="none">
              <a:spAutoFit/>
            </a:bodyPr>
            <a:lstStyle/>
            <a:p>
              <a:r>
                <a:rPr kumimoji="1" lang="en-US" altLang="zh-CN" sz="2000" b="1">
                  <a:solidFill>
                    <a:schemeClr val="tx2"/>
                  </a:solidFill>
                  <a:latin typeface="Times New Roman" panose="02020603050405020304" pitchFamily="18" charset="0"/>
                  <a:cs typeface="Times New Roman" panose="02020603050405020304" pitchFamily="18" charset="0"/>
                </a:rPr>
                <a:t>a</a:t>
              </a:r>
              <a:endParaRPr kumimoji="1" lang="en-US" altLang="zh-CN" sz="2000" b="1">
                <a:solidFill>
                  <a:schemeClr val="tx2"/>
                </a:solidFill>
                <a:latin typeface="Times New Roman" panose="02020603050405020304" pitchFamily="18" charset="0"/>
                <a:cs typeface="Times New Roman" panose="02020603050405020304" pitchFamily="18" charset="0"/>
              </a:endParaRPr>
            </a:p>
          </p:txBody>
        </p:sp>
        <p:sp>
          <p:nvSpPr>
            <p:cNvPr id="76827" name="Text Box 58"/>
            <p:cNvSpPr txBox="1">
              <a:spLocks noChangeArrowheads="1"/>
            </p:cNvSpPr>
            <p:nvPr/>
          </p:nvSpPr>
          <p:spPr bwMode="auto">
            <a:xfrm>
              <a:off x="2051" y="1673"/>
              <a:ext cx="206" cy="252"/>
            </a:xfrm>
            <a:prstGeom prst="rect">
              <a:avLst/>
            </a:prstGeom>
            <a:noFill/>
            <a:ln w="12700" cap="sq">
              <a:noFill/>
              <a:miter lim="800000"/>
              <a:headEnd type="none" w="sm" len="sm"/>
              <a:tailEnd type="none" w="sm" len="sm"/>
            </a:ln>
          </p:spPr>
          <p:txBody>
            <a:bodyPr wrap="none">
              <a:spAutoFit/>
            </a:bodyPr>
            <a:lstStyle/>
            <a:p>
              <a:r>
                <a:rPr kumimoji="1" lang="en-US" altLang="zh-CN" sz="2000" b="1">
                  <a:solidFill>
                    <a:schemeClr val="tx2"/>
                  </a:solidFill>
                  <a:latin typeface="Times New Roman" panose="02020603050405020304" pitchFamily="18" charset="0"/>
                  <a:cs typeface="Times New Roman" panose="02020603050405020304" pitchFamily="18" charset="0"/>
                </a:rPr>
                <a:t>b</a:t>
              </a:r>
              <a:endParaRPr kumimoji="1" lang="en-US" altLang="zh-CN" sz="2000" b="1">
                <a:solidFill>
                  <a:schemeClr val="tx2"/>
                </a:solidFill>
                <a:latin typeface="Times New Roman" panose="02020603050405020304" pitchFamily="18" charset="0"/>
                <a:cs typeface="Times New Roman" panose="02020603050405020304" pitchFamily="18" charset="0"/>
              </a:endParaRPr>
            </a:p>
          </p:txBody>
        </p:sp>
      </p:grpSp>
      <p:grpSp>
        <p:nvGrpSpPr>
          <p:cNvPr id="3" name="Group 59"/>
          <p:cNvGrpSpPr/>
          <p:nvPr/>
        </p:nvGrpSpPr>
        <p:grpSpPr bwMode="auto">
          <a:xfrm>
            <a:off x="6732588" y="2565400"/>
            <a:ext cx="1897062" cy="2732088"/>
            <a:chOff x="672" y="2304"/>
            <a:chExt cx="1195" cy="1721"/>
          </a:xfrm>
        </p:grpSpPr>
        <p:sp>
          <p:nvSpPr>
            <p:cNvPr id="76809" name="Rectangle 60"/>
            <p:cNvSpPr>
              <a:spLocks noChangeArrowheads="1"/>
            </p:cNvSpPr>
            <p:nvPr/>
          </p:nvSpPr>
          <p:spPr bwMode="auto">
            <a:xfrm>
              <a:off x="720" y="2998"/>
              <a:ext cx="96" cy="336"/>
            </a:xfrm>
            <a:prstGeom prst="rect">
              <a:avLst/>
            </a:prstGeom>
            <a:noFill/>
            <a:ln w="28575" cap="sq">
              <a:solidFill>
                <a:schemeClr val="tx1"/>
              </a:solidFill>
              <a:miter lim="800000"/>
              <a:headEnd type="none" w="sm" len="sm"/>
              <a:tailEnd type="none" w="sm" len="sm"/>
            </a:ln>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76810" name="Oval 61"/>
            <p:cNvSpPr>
              <a:spLocks noChangeArrowheads="1"/>
            </p:cNvSpPr>
            <p:nvPr/>
          </p:nvSpPr>
          <p:spPr bwMode="auto">
            <a:xfrm>
              <a:off x="672" y="3504"/>
              <a:ext cx="192" cy="192"/>
            </a:xfrm>
            <a:prstGeom prst="ellipse">
              <a:avLst/>
            </a:prstGeom>
            <a:noFill/>
            <a:ln w="12700" cap="sq">
              <a:solidFill>
                <a:schemeClr val="tx1"/>
              </a:solidFill>
              <a:round/>
              <a:headEnd type="none" w="sm" len="sm"/>
              <a:tailEnd type="none" w="sm" len="sm"/>
            </a:ln>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76811" name="Freeform 62"/>
            <p:cNvSpPr/>
            <p:nvPr/>
          </p:nvSpPr>
          <p:spPr bwMode="auto">
            <a:xfrm>
              <a:off x="768" y="2710"/>
              <a:ext cx="816" cy="288"/>
            </a:xfrm>
            <a:custGeom>
              <a:avLst/>
              <a:gdLst>
                <a:gd name="T0" fmla="*/ 816 w 816"/>
                <a:gd name="T1" fmla="*/ 0 h 288"/>
                <a:gd name="T2" fmla="*/ 0 w 816"/>
                <a:gd name="T3" fmla="*/ 0 h 288"/>
                <a:gd name="T4" fmla="*/ 0 w 816"/>
                <a:gd name="T5" fmla="*/ 288 h 288"/>
                <a:gd name="T6" fmla="*/ 0 60000 65536"/>
                <a:gd name="T7" fmla="*/ 0 60000 65536"/>
                <a:gd name="T8" fmla="*/ 0 60000 65536"/>
                <a:gd name="T9" fmla="*/ 0 w 816"/>
                <a:gd name="T10" fmla="*/ 0 h 288"/>
                <a:gd name="T11" fmla="*/ 816 w 816"/>
                <a:gd name="T12" fmla="*/ 288 h 288"/>
              </a:gdLst>
              <a:ahLst/>
              <a:cxnLst>
                <a:cxn ang="T6">
                  <a:pos x="T0" y="T1"/>
                </a:cxn>
                <a:cxn ang="T7">
                  <a:pos x="T2" y="T3"/>
                </a:cxn>
                <a:cxn ang="T8">
                  <a:pos x="T4" y="T5"/>
                </a:cxn>
              </a:cxnLst>
              <a:rect l="T9" t="T10" r="T11" b="T12"/>
              <a:pathLst>
                <a:path w="816" h="288">
                  <a:moveTo>
                    <a:pt x="816" y="0"/>
                  </a:moveTo>
                  <a:lnTo>
                    <a:pt x="0" y="0"/>
                  </a:lnTo>
                  <a:lnTo>
                    <a:pt x="0" y="288"/>
                  </a:lnTo>
                </a:path>
              </a:pathLst>
            </a:custGeom>
            <a:noFill/>
            <a:ln w="28575" cap="sq">
              <a:solidFill>
                <a:schemeClr val="tx1"/>
              </a:solidFill>
              <a:round/>
              <a:headEnd type="none" w="sm" len="sm"/>
              <a:tailEnd type="none" w="sm" len="sm"/>
            </a:ln>
          </p:spPr>
          <p:txBody>
            <a:bodyPr wrap="none" anchor="ctr"/>
            <a:lstStyle/>
            <a:p>
              <a:endParaRPr lang="zh-CN" altLang="en-US"/>
            </a:p>
          </p:txBody>
        </p:sp>
        <p:sp>
          <p:nvSpPr>
            <p:cNvPr id="76812" name="Freeform 63"/>
            <p:cNvSpPr/>
            <p:nvPr/>
          </p:nvSpPr>
          <p:spPr bwMode="auto">
            <a:xfrm flipV="1">
              <a:off x="768" y="3334"/>
              <a:ext cx="816" cy="602"/>
            </a:xfrm>
            <a:custGeom>
              <a:avLst/>
              <a:gdLst>
                <a:gd name="T0" fmla="*/ 816 w 816"/>
                <a:gd name="T1" fmla="*/ 0 h 288"/>
                <a:gd name="T2" fmla="*/ 0 w 816"/>
                <a:gd name="T3" fmla="*/ 0 h 288"/>
                <a:gd name="T4" fmla="*/ 0 w 816"/>
                <a:gd name="T5" fmla="*/ 2147483647 h 288"/>
                <a:gd name="T6" fmla="*/ 0 60000 65536"/>
                <a:gd name="T7" fmla="*/ 0 60000 65536"/>
                <a:gd name="T8" fmla="*/ 0 60000 65536"/>
                <a:gd name="T9" fmla="*/ 0 w 816"/>
                <a:gd name="T10" fmla="*/ 0 h 288"/>
                <a:gd name="T11" fmla="*/ 816 w 816"/>
                <a:gd name="T12" fmla="*/ 288 h 288"/>
              </a:gdLst>
              <a:ahLst/>
              <a:cxnLst>
                <a:cxn ang="T6">
                  <a:pos x="T0" y="T1"/>
                </a:cxn>
                <a:cxn ang="T7">
                  <a:pos x="T2" y="T3"/>
                </a:cxn>
                <a:cxn ang="T8">
                  <a:pos x="T4" y="T5"/>
                </a:cxn>
              </a:cxnLst>
              <a:rect l="T9" t="T10" r="T11" b="T12"/>
              <a:pathLst>
                <a:path w="816" h="288">
                  <a:moveTo>
                    <a:pt x="816" y="0"/>
                  </a:moveTo>
                  <a:lnTo>
                    <a:pt x="0" y="0"/>
                  </a:lnTo>
                  <a:lnTo>
                    <a:pt x="0" y="288"/>
                  </a:lnTo>
                </a:path>
              </a:pathLst>
            </a:custGeom>
            <a:noFill/>
            <a:ln w="28575" cap="sq">
              <a:solidFill>
                <a:schemeClr val="tx1"/>
              </a:solidFill>
              <a:round/>
              <a:headEnd type="none" w="sm" len="sm"/>
              <a:tailEnd type="none" w="sm" len="sm"/>
            </a:ln>
          </p:spPr>
          <p:txBody>
            <a:bodyPr wrap="none" anchor="ctr"/>
            <a:lstStyle/>
            <a:p>
              <a:endParaRPr lang="zh-CN" altLang="en-US"/>
            </a:p>
          </p:txBody>
        </p:sp>
        <p:sp>
          <p:nvSpPr>
            <p:cNvPr id="76813" name="Text Box 64"/>
            <p:cNvSpPr txBox="1">
              <a:spLocks noChangeArrowheads="1"/>
            </p:cNvSpPr>
            <p:nvPr/>
          </p:nvSpPr>
          <p:spPr bwMode="auto">
            <a:xfrm>
              <a:off x="1670" y="2544"/>
              <a:ext cx="188" cy="231"/>
            </a:xfrm>
            <a:prstGeom prst="rect">
              <a:avLst/>
            </a:prstGeom>
            <a:noFill/>
            <a:ln w="12700" cap="sq">
              <a:noFill/>
              <a:miter lim="800000"/>
              <a:headEnd type="none" w="sm" len="sm"/>
              <a:tailEnd type="none" w="sm" len="sm"/>
            </a:ln>
          </p:spPr>
          <p:txBody>
            <a:bodyPr wrap="none">
              <a:spAutoFit/>
            </a:bodyPr>
            <a:lstStyle/>
            <a:p>
              <a:r>
                <a:rPr kumimoji="1" lang="en-US" altLang="zh-CN" b="1">
                  <a:solidFill>
                    <a:schemeClr val="tx2"/>
                  </a:solidFill>
                  <a:latin typeface="Times New Roman" panose="02020603050405020304" pitchFamily="18" charset="0"/>
                  <a:cs typeface="Times New Roman" panose="02020603050405020304" pitchFamily="18" charset="0"/>
                </a:rPr>
                <a:t>a</a:t>
              </a:r>
              <a:endParaRPr kumimoji="1" lang="en-US" altLang="zh-CN" b="1">
                <a:solidFill>
                  <a:schemeClr val="tx2"/>
                </a:solidFill>
                <a:latin typeface="Times New Roman" panose="02020603050405020304" pitchFamily="18" charset="0"/>
                <a:cs typeface="Times New Roman" panose="02020603050405020304" pitchFamily="18" charset="0"/>
              </a:endParaRPr>
            </a:p>
          </p:txBody>
        </p:sp>
        <p:sp>
          <p:nvSpPr>
            <p:cNvPr id="76814" name="Text Box 65"/>
            <p:cNvSpPr txBox="1">
              <a:spLocks noChangeArrowheads="1"/>
            </p:cNvSpPr>
            <p:nvPr/>
          </p:nvSpPr>
          <p:spPr bwMode="auto">
            <a:xfrm>
              <a:off x="1670" y="3792"/>
              <a:ext cx="197" cy="233"/>
            </a:xfrm>
            <a:prstGeom prst="rect">
              <a:avLst/>
            </a:prstGeom>
            <a:noFill/>
            <a:ln w="12700" cap="sq">
              <a:noFill/>
              <a:miter lim="800000"/>
              <a:headEnd type="none" w="sm" len="sm"/>
              <a:tailEnd type="none" w="sm" len="sm"/>
            </a:ln>
          </p:spPr>
          <p:txBody>
            <a:bodyPr wrap="none">
              <a:spAutoFit/>
            </a:bodyPr>
            <a:lstStyle/>
            <a:p>
              <a:r>
                <a:rPr kumimoji="1" lang="en-US" altLang="zh-CN" b="1">
                  <a:solidFill>
                    <a:schemeClr val="tx2"/>
                  </a:solidFill>
                  <a:latin typeface="Times New Roman" panose="02020603050405020304" pitchFamily="18" charset="0"/>
                  <a:cs typeface="Times New Roman" panose="02020603050405020304" pitchFamily="18" charset="0"/>
                </a:rPr>
                <a:t>b</a:t>
              </a:r>
              <a:endParaRPr kumimoji="1" lang="en-US" altLang="zh-CN" b="1">
                <a:solidFill>
                  <a:schemeClr val="tx2"/>
                </a:solidFill>
                <a:latin typeface="Times New Roman" panose="02020603050405020304" pitchFamily="18" charset="0"/>
                <a:cs typeface="Times New Roman" panose="02020603050405020304" pitchFamily="18" charset="0"/>
              </a:endParaRPr>
            </a:p>
          </p:txBody>
        </p:sp>
        <p:sp>
          <p:nvSpPr>
            <p:cNvPr id="76815" name="Text Box 67"/>
            <p:cNvSpPr txBox="1">
              <a:spLocks noChangeArrowheads="1"/>
            </p:cNvSpPr>
            <p:nvPr/>
          </p:nvSpPr>
          <p:spPr bwMode="auto">
            <a:xfrm>
              <a:off x="1426" y="2832"/>
              <a:ext cx="346" cy="931"/>
            </a:xfrm>
            <a:prstGeom prst="rect">
              <a:avLst/>
            </a:prstGeom>
            <a:noFill/>
            <a:ln w="12700" cap="sq">
              <a:noFill/>
              <a:miter lim="800000"/>
              <a:headEnd type="none" w="sm" len="sm"/>
              <a:tailEnd type="none" w="sm" len="sm"/>
            </a:ln>
          </p:spPr>
          <p:txBody>
            <a:bodyPr>
              <a:spAutoFit/>
            </a:bodyPr>
            <a:lstStyle/>
            <a:p>
              <a:r>
                <a:rPr kumimoji="1" lang="en-US" altLang="zh-CN" b="1" i="1">
                  <a:solidFill>
                    <a:schemeClr val="tx2"/>
                  </a:solidFill>
                  <a:latin typeface="Times New Roman" panose="02020603050405020304" pitchFamily="18" charset="0"/>
                  <a:cs typeface="Times New Roman" panose="02020603050405020304" pitchFamily="18" charset="0"/>
                </a:rPr>
                <a:t>+</a:t>
              </a:r>
              <a:endParaRPr kumimoji="1" lang="en-US" altLang="zh-CN" b="1" i="1">
                <a:solidFill>
                  <a:schemeClr val="tx2"/>
                </a:solidFill>
                <a:latin typeface="Times New Roman" panose="02020603050405020304" pitchFamily="18" charset="0"/>
                <a:cs typeface="Times New Roman" panose="02020603050405020304" pitchFamily="18" charset="0"/>
              </a:endParaRPr>
            </a:p>
            <a:p>
              <a:endParaRPr kumimoji="1" lang="en-US" altLang="zh-CN" b="1" i="1">
                <a:solidFill>
                  <a:schemeClr val="tx2"/>
                </a:solidFill>
                <a:latin typeface="Times New Roman" panose="02020603050405020304" pitchFamily="18" charset="0"/>
                <a:cs typeface="Times New Roman" panose="02020603050405020304" pitchFamily="18" charset="0"/>
              </a:endParaRPr>
            </a:p>
            <a:p>
              <a:r>
                <a:rPr kumimoji="1" lang="en-US" altLang="zh-CN" b="1" i="1">
                  <a:solidFill>
                    <a:schemeClr val="tx2"/>
                  </a:solidFill>
                  <a:latin typeface="Times New Roman" panose="02020603050405020304" pitchFamily="18" charset="0"/>
                  <a:cs typeface="Times New Roman" panose="02020603050405020304" pitchFamily="18" charset="0"/>
                </a:rPr>
                <a:t>U</a:t>
              </a:r>
              <a:endParaRPr kumimoji="1" lang="en-US" altLang="zh-CN" b="1" i="1">
                <a:solidFill>
                  <a:schemeClr val="tx2"/>
                </a:solidFill>
                <a:latin typeface="Times New Roman" panose="02020603050405020304" pitchFamily="18" charset="0"/>
                <a:cs typeface="Times New Roman" panose="02020603050405020304" pitchFamily="18" charset="0"/>
              </a:endParaRPr>
            </a:p>
            <a:p>
              <a:endParaRPr kumimoji="1" lang="en-US" altLang="zh-CN" b="1" i="1">
                <a:solidFill>
                  <a:schemeClr val="tx2"/>
                </a:solidFill>
                <a:latin typeface="Times New Roman" panose="02020603050405020304" pitchFamily="18" charset="0"/>
                <a:cs typeface="Times New Roman" panose="02020603050405020304" pitchFamily="18" charset="0"/>
              </a:endParaRPr>
            </a:p>
            <a:p>
              <a:r>
                <a:rPr kumimoji="1" lang="en-US" altLang="zh-CN" b="1" i="1">
                  <a:solidFill>
                    <a:schemeClr val="tx2"/>
                  </a:solidFill>
                  <a:latin typeface="Times New Roman" panose="02020603050405020304" pitchFamily="18" charset="0"/>
                  <a:cs typeface="Times New Roman" panose="02020603050405020304" pitchFamily="18" charset="0"/>
                </a:rPr>
                <a:t>_</a:t>
              </a:r>
              <a:endParaRPr kumimoji="1" lang="en-US" altLang="zh-CN" b="1" i="1">
                <a:solidFill>
                  <a:schemeClr val="tx2"/>
                </a:solidFill>
                <a:latin typeface="Times New Roman" panose="02020603050405020304" pitchFamily="18" charset="0"/>
                <a:cs typeface="Times New Roman" panose="02020603050405020304" pitchFamily="18" charset="0"/>
              </a:endParaRPr>
            </a:p>
          </p:txBody>
        </p:sp>
        <p:sp>
          <p:nvSpPr>
            <p:cNvPr id="76816" name="Line 68"/>
            <p:cNvSpPr>
              <a:spLocks noChangeShapeType="1"/>
            </p:cNvSpPr>
            <p:nvPr/>
          </p:nvSpPr>
          <p:spPr bwMode="auto">
            <a:xfrm>
              <a:off x="912" y="2566"/>
              <a:ext cx="528" cy="0"/>
            </a:xfrm>
            <a:prstGeom prst="line">
              <a:avLst/>
            </a:prstGeom>
            <a:noFill/>
            <a:ln w="28575" cap="sq">
              <a:solidFill>
                <a:schemeClr val="tx1"/>
              </a:solidFill>
              <a:round/>
              <a:headEnd type="none" w="sm" len="sm"/>
              <a:tailEnd type="arrow" w="med" len="med"/>
            </a:ln>
          </p:spPr>
          <p:txBody>
            <a:bodyPr wrap="none" anchor="ctr"/>
            <a:lstStyle/>
            <a:p>
              <a:endParaRPr lang="zh-CN" altLang="en-US"/>
            </a:p>
          </p:txBody>
        </p:sp>
        <p:sp>
          <p:nvSpPr>
            <p:cNvPr id="76817" name="Text Box 69"/>
            <p:cNvSpPr txBox="1">
              <a:spLocks noChangeArrowheads="1"/>
            </p:cNvSpPr>
            <p:nvPr/>
          </p:nvSpPr>
          <p:spPr bwMode="auto">
            <a:xfrm>
              <a:off x="1526" y="2304"/>
              <a:ext cx="298" cy="231"/>
            </a:xfrm>
            <a:prstGeom prst="rect">
              <a:avLst/>
            </a:prstGeom>
            <a:noFill/>
            <a:ln w="12700" cap="sq">
              <a:noFill/>
              <a:miter lim="800000"/>
              <a:headEnd type="none" w="sm" len="sm"/>
              <a:tailEnd type="none" w="sm" len="sm"/>
            </a:ln>
          </p:spPr>
          <p:txBody>
            <a:bodyPr>
              <a:spAutoFit/>
            </a:bodyPr>
            <a:lstStyle/>
            <a:p>
              <a:r>
                <a:rPr kumimoji="1" lang="en-US" altLang="zh-CN" b="1" i="1">
                  <a:solidFill>
                    <a:schemeClr val="tx2"/>
                  </a:solidFill>
                  <a:latin typeface="Times New Roman" panose="02020603050405020304" pitchFamily="18" charset="0"/>
                  <a:cs typeface="Times New Roman" panose="02020603050405020304" pitchFamily="18" charset="0"/>
                </a:rPr>
                <a:t>I</a:t>
              </a:r>
              <a:endParaRPr kumimoji="1" lang="en-US" altLang="zh-CN" b="1" i="1">
                <a:solidFill>
                  <a:schemeClr val="tx2"/>
                </a:solidFill>
                <a:latin typeface="Times New Roman" panose="02020603050405020304" pitchFamily="18" charset="0"/>
                <a:cs typeface="Times New Roman" panose="02020603050405020304" pitchFamily="18" charset="0"/>
              </a:endParaRPr>
            </a:p>
          </p:txBody>
        </p:sp>
        <p:sp>
          <p:nvSpPr>
            <p:cNvPr id="76818" name="Text Box 70"/>
            <p:cNvSpPr txBox="1">
              <a:spLocks noChangeArrowheads="1"/>
            </p:cNvSpPr>
            <p:nvPr/>
          </p:nvSpPr>
          <p:spPr bwMode="auto">
            <a:xfrm>
              <a:off x="854" y="2976"/>
              <a:ext cx="287" cy="231"/>
            </a:xfrm>
            <a:prstGeom prst="rect">
              <a:avLst/>
            </a:prstGeom>
            <a:noFill/>
            <a:ln w="12700" cap="sq">
              <a:noFill/>
              <a:miter lim="800000"/>
              <a:headEnd type="none" w="sm" len="sm"/>
              <a:tailEnd type="none" w="sm" len="sm"/>
            </a:ln>
          </p:spPr>
          <p:txBody>
            <a:bodyPr wrap="none">
              <a:spAutoFit/>
            </a:bodyPr>
            <a:lstStyle/>
            <a:p>
              <a:r>
                <a:rPr kumimoji="1" lang="en-US" altLang="zh-CN" b="1" i="1">
                  <a:solidFill>
                    <a:schemeClr val="tx2"/>
                  </a:solidFill>
                  <a:latin typeface="Times New Roman" panose="02020603050405020304" pitchFamily="18" charset="0"/>
                  <a:cs typeface="Times New Roman" panose="02020603050405020304" pitchFamily="18" charset="0"/>
                </a:rPr>
                <a:t>R</a:t>
              </a:r>
              <a:r>
                <a:rPr kumimoji="1" lang="en-US" altLang="zh-CN" b="1" baseline="-25000">
                  <a:solidFill>
                    <a:schemeClr val="tx2"/>
                  </a:solidFill>
                  <a:latin typeface="Times New Roman" panose="02020603050405020304" pitchFamily="18" charset="0"/>
                  <a:cs typeface="Times New Roman" panose="02020603050405020304" pitchFamily="18" charset="0"/>
                </a:rPr>
                <a:t>O</a:t>
              </a:r>
              <a:endParaRPr kumimoji="1" lang="en-US" altLang="zh-CN" b="1" i="1">
                <a:solidFill>
                  <a:schemeClr val="tx2"/>
                </a:solidFill>
                <a:latin typeface="Times New Roman" panose="02020603050405020304" pitchFamily="18" charset="0"/>
                <a:cs typeface="Times New Roman" panose="02020603050405020304" pitchFamily="18" charset="0"/>
              </a:endParaRPr>
            </a:p>
          </p:txBody>
        </p:sp>
        <p:sp>
          <p:nvSpPr>
            <p:cNvPr id="76819" name="Text Box 71"/>
            <p:cNvSpPr txBox="1">
              <a:spLocks noChangeArrowheads="1"/>
            </p:cNvSpPr>
            <p:nvPr/>
          </p:nvSpPr>
          <p:spPr bwMode="auto">
            <a:xfrm>
              <a:off x="841" y="3258"/>
              <a:ext cx="432" cy="640"/>
            </a:xfrm>
            <a:prstGeom prst="rect">
              <a:avLst/>
            </a:prstGeom>
            <a:noFill/>
            <a:ln w="12700" cap="sq">
              <a:noFill/>
              <a:miter lim="800000"/>
              <a:headEnd type="none" w="sm" len="sm"/>
              <a:tailEnd type="none" w="sm" len="sm"/>
            </a:ln>
          </p:spPr>
          <p:txBody>
            <a:bodyPr>
              <a:spAutoFit/>
            </a:bodyPr>
            <a:lstStyle/>
            <a:p>
              <a:r>
                <a:rPr kumimoji="1" lang="en-US" altLang="zh-CN" sz="2000" b="1" i="1">
                  <a:solidFill>
                    <a:schemeClr val="tx2"/>
                  </a:solidFill>
                  <a:latin typeface="Times New Roman" panose="02020603050405020304" pitchFamily="18" charset="0"/>
                  <a:cs typeface="Times New Roman" panose="02020603050405020304" pitchFamily="18" charset="0"/>
                </a:rPr>
                <a:t>+</a:t>
              </a:r>
              <a:endParaRPr kumimoji="1" lang="en-US" altLang="zh-CN" sz="2000" b="1" i="1">
                <a:solidFill>
                  <a:schemeClr val="tx2"/>
                </a:solidFill>
                <a:latin typeface="Times New Roman" panose="02020603050405020304" pitchFamily="18" charset="0"/>
                <a:cs typeface="Times New Roman" panose="02020603050405020304" pitchFamily="18" charset="0"/>
              </a:endParaRPr>
            </a:p>
            <a:p>
              <a:r>
                <a:rPr kumimoji="1" lang="en-US" altLang="zh-CN" sz="2000" b="1" i="1">
                  <a:solidFill>
                    <a:schemeClr val="tx2"/>
                  </a:solidFill>
                  <a:latin typeface="Times New Roman" panose="02020603050405020304" pitchFamily="18" charset="0"/>
                  <a:cs typeface="Times New Roman" panose="02020603050405020304" pitchFamily="18" charset="0"/>
                </a:rPr>
                <a:t>U</a:t>
              </a:r>
              <a:r>
                <a:rPr kumimoji="1" lang="en-US" altLang="zh-CN" sz="2000" b="1" baseline="-25000">
                  <a:solidFill>
                    <a:schemeClr val="tx2"/>
                  </a:solidFill>
                  <a:latin typeface="Times New Roman" panose="02020603050405020304" pitchFamily="18" charset="0"/>
                  <a:cs typeface="Times New Roman" panose="02020603050405020304" pitchFamily="18" charset="0"/>
                </a:rPr>
                <a:t>OC</a:t>
              </a:r>
              <a:endParaRPr kumimoji="1" lang="en-US" altLang="zh-CN" sz="2000" b="1" baseline="-25000">
                <a:solidFill>
                  <a:schemeClr val="tx2"/>
                </a:solidFill>
                <a:latin typeface="Times New Roman" panose="02020603050405020304" pitchFamily="18" charset="0"/>
                <a:cs typeface="Times New Roman" panose="02020603050405020304" pitchFamily="18" charset="0"/>
              </a:endParaRPr>
            </a:p>
            <a:p>
              <a:r>
                <a:rPr kumimoji="1" lang="en-US" altLang="zh-CN" sz="2000" b="1">
                  <a:solidFill>
                    <a:schemeClr val="tx2"/>
                  </a:solidFill>
                  <a:latin typeface="Times New Roman" panose="02020603050405020304" pitchFamily="18" charset="0"/>
                  <a:cs typeface="Times New Roman" panose="02020603050405020304" pitchFamily="18" charset="0"/>
                </a:rPr>
                <a:t>_</a:t>
              </a:r>
              <a:endParaRPr kumimoji="1" lang="en-US" altLang="zh-CN" sz="2000" b="1">
                <a:solidFill>
                  <a:schemeClr val="tx2"/>
                </a:solidFill>
                <a:latin typeface="Times New Roman" panose="02020603050405020304" pitchFamily="18" charset="0"/>
                <a:cs typeface="Times New Roman" panose="02020603050405020304" pitchFamily="18" charset="0"/>
              </a:endParaRPr>
            </a:p>
          </p:txBody>
        </p:sp>
      </p:grpSp>
      <p:sp>
        <p:nvSpPr>
          <p:cNvPr id="112713" name="AutoShape 73"/>
          <p:cNvSpPr>
            <a:spLocks noChangeArrowheads="1"/>
          </p:cNvSpPr>
          <p:nvPr/>
        </p:nvSpPr>
        <p:spPr bwMode="auto">
          <a:xfrm>
            <a:off x="4675188" y="3860800"/>
            <a:ext cx="1676400" cy="228600"/>
          </a:xfrm>
          <a:prstGeom prst="rightArrow">
            <a:avLst>
              <a:gd name="adj1" fmla="val 50000"/>
              <a:gd name="adj2" fmla="val 183333"/>
            </a:avLst>
          </a:prstGeom>
          <a:noFill/>
          <a:ln w="9525">
            <a:solidFill>
              <a:schemeClr val="tx1"/>
            </a:solidFill>
            <a:miter lim="800000"/>
          </a:ln>
        </p:spPr>
        <p:txBody>
          <a:bodyPr wrap="none" anchor="ctr"/>
          <a:lstStyle/>
          <a:p>
            <a:endParaRPr lang="zh-CN" altLang="en-US"/>
          </a:p>
        </p:txBody>
      </p:sp>
      <p:sp>
        <p:nvSpPr>
          <p:cNvPr id="112714" name="Text Box 74"/>
          <p:cNvSpPr txBox="1">
            <a:spLocks noChangeArrowheads="1"/>
          </p:cNvSpPr>
          <p:nvPr/>
        </p:nvSpPr>
        <p:spPr bwMode="auto">
          <a:xfrm>
            <a:off x="4525963" y="3167063"/>
            <a:ext cx="1716087" cy="457200"/>
          </a:xfrm>
          <a:prstGeom prst="rect">
            <a:avLst/>
          </a:prstGeom>
          <a:noFill/>
          <a:ln w="9525">
            <a:noFill/>
            <a:miter lim="800000"/>
          </a:ln>
        </p:spPr>
        <p:txBody>
          <a:bodyPr wrap="none">
            <a:spAutoFit/>
          </a:bodyPr>
          <a:lstStyle/>
          <a:p>
            <a:r>
              <a:rPr kumimoji="1" lang="zh-CN" altLang="en-US" sz="2400" b="1">
                <a:solidFill>
                  <a:schemeClr val="tx2"/>
                </a:solidFill>
                <a:latin typeface="Times New Roman" panose="02020603050405020304" pitchFamily="18" charset="0"/>
                <a:cs typeface="Times New Roman" panose="02020603050405020304" pitchFamily="18" charset="0"/>
              </a:rPr>
              <a:t>戴维宁定理</a:t>
            </a:r>
            <a:endParaRPr kumimoji="1" lang="zh-CN" altLang="en-US" sz="2400" b="1">
              <a:solidFill>
                <a:schemeClr val="tx2"/>
              </a:solidFill>
              <a:latin typeface="Times New Roman" panose="02020603050405020304" pitchFamily="18" charset="0"/>
              <a:cs typeface="Times New Roman" panose="02020603050405020304" pitchFamily="18" charset="0"/>
            </a:endParaRPr>
          </a:p>
        </p:txBody>
      </p:sp>
      <p:sp>
        <p:nvSpPr>
          <p:cNvPr id="112715" name="Text Box 75"/>
          <p:cNvSpPr txBox="1">
            <a:spLocks noChangeArrowheads="1"/>
          </p:cNvSpPr>
          <p:nvPr/>
        </p:nvSpPr>
        <p:spPr bwMode="auto">
          <a:xfrm>
            <a:off x="552450" y="5381625"/>
            <a:ext cx="8291513" cy="830263"/>
          </a:xfrm>
          <a:prstGeom prst="rect">
            <a:avLst/>
          </a:prstGeom>
          <a:noFill/>
          <a:ln w="28575" algn="ctr">
            <a:noFill/>
            <a:miter lim="800000"/>
          </a:ln>
        </p:spPr>
        <p:txBody>
          <a:bodyPr>
            <a:spAutoFit/>
          </a:bodyPr>
          <a:lstStyle/>
          <a:p>
            <a:pPr algn="just"/>
            <a:r>
              <a:rPr lang="zh-CN" altLang="en-US" sz="2400" b="1">
                <a:solidFill>
                  <a:schemeClr val="tx2"/>
                </a:solidFill>
                <a:latin typeface="Times New Roman" panose="02020603050405020304" pitchFamily="18" charset="0"/>
                <a:cs typeface="Times New Roman" panose="02020603050405020304" pitchFamily="18" charset="0"/>
              </a:rPr>
              <a:t>其中，</a:t>
            </a:r>
            <a:r>
              <a:rPr lang="en-US" altLang="zh-CN" sz="2400" b="1" i="1">
                <a:solidFill>
                  <a:schemeClr val="tx2"/>
                </a:solidFill>
                <a:latin typeface="Times New Roman" panose="02020603050405020304" pitchFamily="18" charset="0"/>
                <a:cs typeface="Times New Roman" panose="02020603050405020304" pitchFamily="18" charset="0"/>
              </a:rPr>
              <a:t>U</a:t>
            </a:r>
            <a:r>
              <a:rPr lang="en-US" altLang="zh-CN" sz="2400" b="1" baseline="-25000">
                <a:solidFill>
                  <a:schemeClr val="tx2"/>
                </a:solidFill>
                <a:latin typeface="Times New Roman" panose="02020603050405020304" pitchFamily="18" charset="0"/>
                <a:cs typeface="Times New Roman" panose="02020603050405020304" pitchFamily="18" charset="0"/>
              </a:rPr>
              <a:t>OC</a:t>
            </a:r>
            <a:r>
              <a:rPr lang="zh-CN" altLang="en-US" sz="2400" b="1">
                <a:solidFill>
                  <a:schemeClr val="tx2"/>
                </a:solidFill>
                <a:latin typeface="Times New Roman" panose="02020603050405020304" pitchFamily="18" charset="0"/>
                <a:cs typeface="Times New Roman" panose="02020603050405020304" pitchFamily="18" charset="0"/>
              </a:rPr>
              <a:t>为端口开路时的端电压，称为开路电压；</a:t>
            </a:r>
            <a:r>
              <a:rPr lang="en-US" altLang="zh-CN" sz="2400" b="1" i="1">
                <a:solidFill>
                  <a:schemeClr val="tx2"/>
                </a:solidFill>
                <a:latin typeface="Times New Roman" panose="02020603050405020304" pitchFamily="18" charset="0"/>
                <a:cs typeface="Times New Roman" panose="02020603050405020304" pitchFamily="18" charset="0"/>
              </a:rPr>
              <a:t>R</a:t>
            </a:r>
            <a:r>
              <a:rPr lang="en-US" altLang="zh-CN" sz="2400" b="1" baseline="-25000">
                <a:solidFill>
                  <a:schemeClr val="tx2"/>
                </a:solidFill>
                <a:latin typeface="Times New Roman" panose="02020603050405020304" pitchFamily="18" charset="0"/>
                <a:cs typeface="Times New Roman" panose="02020603050405020304" pitchFamily="18" charset="0"/>
              </a:rPr>
              <a:t>O</a:t>
            </a:r>
            <a:r>
              <a:rPr lang="zh-CN" altLang="en-US" sz="2400" b="1">
                <a:solidFill>
                  <a:schemeClr val="tx2"/>
                </a:solidFill>
                <a:latin typeface="Times New Roman" panose="02020603050405020304" pitchFamily="18" charset="0"/>
                <a:cs typeface="Times New Roman" panose="02020603050405020304" pitchFamily="18" charset="0"/>
              </a:rPr>
              <a:t>为网络内部理想电源全部置</a:t>
            </a:r>
            <a:r>
              <a:rPr lang="en-US" altLang="zh-CN" sz="2400" b="1">
                <a:solidFill>
                  <a:schemeClr val="tx2"/>
                </a:solidFill>
                <a:latin typeface="Times New Roman" panose="02020603050405020304" pitchFamily="18" charset="0"/>
                <a:cs typeface="Times New Roman" panose="02020603050405020304" pitchFamily="18" charset="0"/>
              </a:rPr>
              <a:t>0</a:t>
            </a:r>
            <a:r>
              <a:rPr lang="zh-CN" altLang="en-US" sz="2400" b="1">
                <a:solidFill>
                  <a:schemeClr val="tx2"/>
                </a:solidFill>
                <a:latin typeface="Times New Roman" panose="02020603050405020304" pitchFamily="18" charset="0"/>
                <a:cs typeface="Times New Roman" panose="02020603050405020304" pitchFamily="18" charset="0"/>
              </a:rPr>
              <a:t>后的等效电阻，称为内阻。</a:t>
            </a:r>
            <a:endParaRPr lang="zh-CN" altLang="en-US" sz="2400" b="1">
              <a:solidFill>
                <a:schemeClr val="tx2"/>
              </a:solidFill>
              <a:latin typeface="Times New Roman" panose="02020603050405020304" pitchFamily="18" charset="0"/>
              <a:cs typeface="Times New Roman" panose="02020603050405020304" pitchFamily="18" charset="0"/>
            </a:endParaRPr>
          </a:p>
        </p:txBody>
      </p:sp>
      <p:sp>
        <p:nvSpPr>
          <p:cNvPr id="28" name="Rectangle 17"/>
          <p:cNvSpPr>
            <a:spLocks noChangeArrowheads="1"/>
          </p:cNvSpPr>
          <p:nvPr/>
        </p:nvSpPr>
        <p:spPr bwMode="auto">
          <a:xfrm>
            <a:off x="2817844" y="142852"/>
            <a:ext cx="6326188" cy="2803525"/>
          </a:xfrm>
          <a:prstGeom prst="rect">
            <a:avLst/>
          </a:prstGeom>
          <a:solidFill>
            <a:srgbClr val="DEFEFC"/>
          </a:solidFill>
          <a:ln w="38100" algn="ctr">
            <a:solidFill>
              <a:srgbClr val="FF0000"/>
            </a:solidFill>
            <a:miter lim="800000"/>
          </a:ln>
        </p:spPr>
        <p:txBody>
          <a:bodyPr wrap="none" lIns="180000" tIns="180000" rIns="180000" bIns="180000"/>
          <a:lstStyle/>
          <a:p>
            <a:pPr algn="just"/>
            <a:r>
              <a:rPr lang="zh-CN" altLang="en-US" sz="2400" b="1">
                <a:solidFill>
                  <a:schemeClr val="tx2"/>
                </a:solidFill>
                <a:latin typeface="Times New Roman" panose="02020603050405020304" pitchFamily="18" charset="0"/>
                <a:cs typeface="Times New Roman" panose="02020603050405020304" pitchFamily="18" charset="0"/>
              </a:rPr>
              <a:t>最大功率传输定理：若（等效）电源参数确</a:t>
            </a:r>
            <a:br>
              <a:rPr lang="zh-CN" altLang="en-US" sz="2400" b="1">
                <a:solidFill>
                  <a:schemeClr val="tx2"/>
                </a:solidFill>
                <a:latin typeface="Times New Roman" panose="02020603050405020304" pitchFamily="18" charset="0"/>
                <a:cs typeface="Times New Roman" panose="02020603050405020304" pitchFamily="18" charset="0"/>
              </a:rPr>
            </a:br>
            <a:r>
              <a:rPr lang="zh-CN" altLang="en-US" sz="2400" b="1">
                <a:solidFill>
                  <a:schemeClr val="tx2"/>
                </a:solidFill>
                <a:latin typeface="Times New Roman" panose="02020603050405020304" pitchFamily="18" charset="0"/>
                <a:cs typeface="Times New Roman" panose="02020603050405020304" pitchFamily="18" charset="0"/>
              </a:rPr>
              <a:t>定（</a:t>
            </a:r>
            <a:r>
              <a:rPr lang="en-US" altLang="zh-CN" sz="2400" b="1" i="1">
                <a:solidFill>
                  <a:schemeClr val="tx2"/>
                </a:solidFill>
                <a:latin typeface="Times New Roman" panose="02020603050405020304" pitchFamily="18" charset="0"/>
                <a:cs typeface="Times New Roman" panose="02020603050405020304" pitchFamily="18" charset="0"/>
              </a:rPr>
              <a:t>U</a:t>
            </a:r>
            <a:r>
              <a:rPr lang="en-US" altLang="zh-CN" sz="2400" b="1" baseline="-25000">
                <a:solidFill>
                  <a:schemeClr val="tx2"/>
                </a:solidFill>
                <a:latin typeface="Times New Roman" panose="02020603050405020304" pitchFamily="18" charset="0"/>
                <a:cs typeface="Times New Roman" panose="02020603050405020304" pitchFamily="18" charset="0"/>
              </a:rPr>
              <a:t>S</a:t>
            </a:r>
            <a:r>
              <a:rPr lang="zh-CN" altLang="en-US" sz="2400" b="1">
                <a:solidFill>
                  <a:schemeClr val="tx2"/>
                </a:solidFill>
                <a:latin typeface="Times New Roman" panose="02020603050405020304" pitchFamily="18" charset="0"/>
                <a:cs typeface="Times New Roman" panose="02020603050405020304" pitchFamily="18" charset="0"/>
              </a:rPr>
              <a:t>和</a:t>
            </a:r>
            <a:r>
              <a:rPr lang="en-US" altLang="zh-CN" sz="2400" b="1" i="1">
                <a:solidFill>
                  <a:schemeClr val="tx2"/>
                </a:solidFill>
                <a:latin typeface="Times New Roman" panose="02020603050405020304" pitchFamily="18" charset="0"/>
                <a:cs typeface="Times New Roman" panose="02020603050405020304" pitchFamily="18" charset="0"/>
              </a:rPr>
              <a:t>R</a:t>
            </a:r>
            <a:r>
              <a:rPr lang="en-US" altLang="zh-CN" sz="2400" b="1" baseline="-25000">
                <a:solidFill>
                  <a:schemeClr val="tx2"/>
                </a:solidFill>
                <a:latin typeface="Times New Roman" panose="02020603050405020304" pitchFamily="18" charset="0"/>
                <a:cs typeface="Times New Roman" panose="02020603050405020304" pitchFamily="18" charset="0"/>
              </a:rPr>
              <a:t>0</a:t>
            </a:r>
            <a:r>
              <a:rPr lang="zh-CN" altLang="en-US" sz="2400" b="1">
                <a:solidFill>
                  <a:schemeClr val="tx2"/>
                </a:solidFill>
                <a:latin typeface="Times New Roman" panose="02020603050405020304" pitchFamily="18" charset="0"/>
                <a:cs typeface="Times New Roman" panose="02020603050405020304" pitchFamily="18" charset="0"/>
              </a:rPr>
              <a:t>），当且仅当负载电阻</a:t>
            </a:r>
            <a:r>
              <a:rPr lang="en-US" altLang="zh-CN" sz="2400" b="1" i="1">
                <a:solidFill>
                  <a:schemeClr val="tx2"/>
                </a:solidFill>
                <a:latin typeface="Times New Roman" panose="02020603050405020304" pitchFamily="18" charset="0"/>
                <a:cs typeface="Times New Roman" panose="02020603050405020304" pitchFamily="18" charset="0"/>
              </a:rPr>
              <a:t>R</a:t>
            </a:r>
            <a:r>
              <a:rPr lang="en-US" altLang="zh-CN" sz="2400" b="1" baseline="-25000">
                <a:solidFill>
                  <a:schemeClr val="tx2"/>
                </a:solidFill>
                <a:latin typeface="Times New Roman" panose="02020603050405020304" pitchFamily="18" charset="0"/>
                <a:cs typeface="Times New Roman" panose="02020603050405020304" pitchFamily="18" charset="0"/>
              </a:rPr>
              <a:t>L</a:t>
            </a:r>
            <a:r>
              <a:rPr lang="en-US" altLang="zh-CN" sz="2400" b="1">
                <a:solidFill>
                  <a:schemeClr val="tx2"/>
                </a:solidFill>
                <a:latin typeface="Times New Roman" panose="02020603050405020304" pitchFamily="18" charset="0"/>
                <a:cs typeface="Times New Roman" panose="02020603050405020304" pitchFamily="18" charset="0"/>
              </a:rPr>
              <a:t>= </a:t>
            </a:r>
            <a:r>
              <a:rPr lang="en-US" altLang="zh-CN" sz="2400" b="1" i="1">
                <a:solidFill>
                  <a:schemeClr val="tx2"/>
                </a:solidFill>
                <a:latin typeface="Times New Roman" panose="02020603050405020304" pitchFamily="18" charset="0"/>
                <a:cs typeface="Times New Roman" panose="02020603050405020304" pitchFamily="18" charset="0"/>
              </a:rPr>
              <a:t>R</a:t>
            </a:r>
            <a:r>
              <a:rPr lang="en-US" altLang="zh-CN" sz="2400" b="1" baseline="-25000">
                <a:solidFill>
                  <a:schemeClr val="tx2"/>
                </a:solidFill>
                <a:latin typeface="Times New Roman" panose="02020603050405020304" pitchFamily="18" charset="0"/>
                <a:cs typeface="Times New Roman" panose="02020603050405020304" pitchFamily="18" charset="0"/>
              </a:rPr>
              <a:t>0</a:t>
            </a:r>
            <a:r>
              <a:rPr lang="zh-CN" altLang="en-US" sz="2400" b="1">
                <a:solidFill>
                  <a:schemeClr val="tx2"/>
                </a:solidFill>
                <a:latin typeface="Times New Roman" panose="02020603050405020304" pitchFamily="18" charset="0"/>
                <a:cs typeface="Times New Roman" panose="02020603050405020304" pitchFamily="18" charset="0"/>
              </a:rPr>
              <a:t>时</a:t>
            </a:r>
            <a:br>
              <a:rPr lang="zh-CN" altLang="en-US" sz="2400" b="1">
                <a:solidFill>
                  <a:schemeClr val="tx2"/>
                </a:solidFill>
                <a:latin typeface="Times New Roman" panose="02020603050405020304" pitchFamily="18" charset="0"/>
                <a:cs typeface="Times New Roman" panose="02020603050405020304" pitchFamily="18" charset="0"/>
              </a:rPr>
            </a:br>
            <a:r>
              <a:rPr lang="zh-CN" altLang="en-US" sz="2400" b="1">
                <a:solidFill>
                  <a:schemeClr val="tx2"/>
                </a:solidFill>
                <a:latin typeface="Times New Roman" panose="02020603050405020304" pitchFamily="18" charset="0"/>
                <a:cs typeface="Times New Roman" panose="02020603050405020304" pitchFamily="18" charset="0"/>
              </a:rPr>
              <a:t>负载从电源（电源传输给负载）获得最大功</a:t>
            </a:r>
            <a:endParaRPr lang="zh-CN" altLang="en-US" sz="2400" b="1">
              <a:solidFill>
                <a:schemeClr val="tx2"/>
              </a:solidFill>
              <a:latin typeface="Times New Roman" panose="02020603050405020304" pitchFamily="18" charset="0"/>
              <a:cs typeface="Times New Roman" panose="02020603050405020304" pitchFamily="18" charset="0"/>
            </a:endParaRPr>
          </a:p>
          <a:p>
            <a:pPr algn="just"/>
            <a:r>
              <a:rPr lang="zh-CN" altLang="en-US" sz="2400" b="1">
                <a:solidFill>
                  <a:schemeClr val="tx2"/>
                </a:solidFill>
                <a:latin typeface="Times New Roman" panose="02020603050405020304" pitchFamily="18" charset="0"/>
                <a:cs typeface="Times New Roman" panose="02020603050405020304" pitchFamily="18" charset="0"/>
              </a:rPr>
              <a:t>率</a:t>
            </a:r>
            <a:endParaRPr lang="zh-CN" altLang="en-US" sz="2400" b="1">
              <a:solidFill>
                <a:schemeClr val="tx2"/>
              </a:solidFill>
              <a:latin typeface="Times New Roman" panose="02020603050405020304" pitchFamily="18" charset="0"/>
              <a:cs typeface="Times New Roman" panose="02020603050405020304" pitchFamily="18" charset="0"/>
            </a:endParaRPr>
          </a:p>
        </p:txBody>
      </p:sp>
      <p:graphicFrame>
        <p:nvGraphicFramePr>
          <p:cNvPr id="125970" name="Object 6"/>
          <p:cNvGraphicFramePr>
            <a:graphicFrameLocks noChangeAspect="1"/>
          </p:cNvGraphicFramePr>
          <p:nvPr/>
        </p:nvGraphicFramePr>
        <p:xfrm>
          <a:off x="4932040" y="1628800"/>
          <a:ext cx="1716087" cy="957262"/>
        </p:xfrm>
        <a:graphic>
          <a:graphicData uri="http://schemas.openxmlformats.org/presentationml/2006/ole">
            <mc:AlternateContent xmlns:mc="http://schemas.openxmlformats.org/markup-compatibility/2006">
              <mc:Choice xmlns:v="urn:schemas-microsoft-com:vml" Requires="v">
                <p:oleObj spid="_x0000_s7169" name="Equation" r:id="rId1" imgW="19812000" imgH="10972800" progId="Equation.DSMT4">
                  <p:embed/>
                </p:oleObj>
              </mc:Choice>
              <mc:Fallback>
                <p:oleObj name="Equation" r:id="rId1" imgW="19812000" imgH="10972800" progId="Equation.DSMT4">
                  <p:embed/>
                  <p:pic>
                    <p:nvPicPr>
                      <p:cNvPr id="0" name="Object 6"/>
                      <p:cNvPicPr>
                        <a:picLocks noChangeAspect="1"/>
                      </p:cNvPicPr>
                      <p:nvPr/>
                    </p:nvPicPr>
                    <p:blipFill>
                      <a:blip r:embed="rId2"/>
                      <a:stretch>
                        <a:fillRect/>
                      </a:stretch>
                    </p:blipFill>
                    <p:spPr>
                      <a:xfrm>
                        <a:off x="4932040" y="1628800"/>
                        <a:ext cx="1716087" cy="957262"/>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2713"/>
                                        </p:tgtEl>
                                        <p:attrNameLst>
                                          <p:attrName>style.visibility</p:attrName>
                                        </p:attrNameLst>
                                      </p:cBhvr>
                                      <p:to>
                                        <p:strVal val="visible"/>
                                      </p:to>
                                    </p:set>
                                    <p:animEffect transition="in" filter="wipe(left)">
                                      <p:cBhvr>
                                        <p:cTn id="16" dur="500"/>
                                        <p:tgtEl>
                                          <p:spTgt spid="112713"/>
                                        </p:tgtEl>
                                      </p:cBhvr>
                                    </p:animEffect>
                                  </p:childTnLst>
                                </p:cTn>
                              </p:par>
                            </p:childTnLst>
                          </p:cTn>
                        </p:par>
                        <p:par>
                          <p:cTn id="17" fill="hold">
                            <p:stCondLst>
                              <p:cond delay="500"/>
                            </p:stCondLst>
                            <p:childTnLst>
                              <p:par>
                                <p:cTn id="18" presetID="22" presetClass="entr" presetSubtype="8" fill="hold" grpId="0" nodeType="afterEffect">
                                  <p:stCondLst>
                                    <p:cond delay="0"/>
                                  </p:stCondLst>
                                  <p:iterate type="lt">
                                    <p:tmPct val="100000"/>
                                  </p:iterate>
                                  <p:childTnLst>
                                    <p:set>
                                      <p:cBhvr>
                                        <p:cTn id="19" dur="1" fill="hold">
                                          <p:stCondLst>
                                            <p:cond delay="0"/>
                                          </p:stCondLst>
                                        </p:cTn>
                                        <p:tgtEl>
                                          <p:spTgt spid="112714">
                                            <p:txEl>
                                              <p:pRg st="0" end="0"/>
                                            </p:txEl>
                                          </p:spTgt>
                                        </p:tgtEl>
                                        <p:attrNameLst>
                                          <p:attrName>style.visibility</p:attrName>
                                        </p:attrNameLst>
                                      </p:cBhvr>
                                      <p:to>
                                        <p:strVal val="visible"/>
                                      </p:to>
                                    </p:set>
                                    <p:animEffect transition="in" filter="wipe(left)">
                                      <p:cBhvr>
                                        <p:cTn id="20" dur="75"/>
                                        <p:tgtEl>
                                          <p:spTgt spid="11271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lt">
                                    <p:tmAbs val="100"/>
                                  </p:iterate>
                                  <p:childTnLst>
                                    <p:set>
                                      <p:cBhvr>
                                        <p:cTn id="24" dur="1" fill="hold">
                                          <p:stCondLst>
                                            <p:cond delay="0"/>
                                          </p:stCondLst>
                                        </p:cTn>
                                        <p:tgtEl>
                                          <p:spTgt spid="1127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100"/>
                                  </p:iterate>
                                  <p:childTnLst>
                                    <p:set>
                                      <p:cBhvr>
                                        <p:cTn id="28" dur="1" fill="hold">
                                          <p:stCondLst>
                                            <p:cond delay="0"/>
                                          </p:stCondLst>
                                        </p:cTn>
                                        <p:tgtEl>
                                          <p:spTgt spid="28"/>
                                        </p:tgtEl>
                                        <p:attrNameLst>
                                          <p:attrName>style.visibility</p:attrName>
                                        </p:attrNameLst>
                                      </p:cBhvr>
                                      <p:to>
                                        <p:strVal val="visible"/>
                                      </p:to>
                                    </p:set>
                                  </p:childTnLst>
                                </p:cTn>
                              </p:par>
                            </p:childTnLst>
                          </p:cTn>
                        </p:par>
                        <p:par>
                          <p:cTn id="29" fill="hold">
                            <p:stCondLst>
                              <p:cond delay="6300"/>
                            </p:stCondLst>
                            <p:childTnLst>
                              <p:par>
                                <p:cTn id="30" presetID="22" presetClass="entr" presetSubtype="8" fill="hold" nodeType="afterEffect">
                                  <p:stCondLst>
                                    <p:cond delay="0"/>
                                  </p:stCondLst>
                                  <p:childTnLst>
                                    <p:set>
                                      <p:cBhvr>
                                        <p:cTn id="31" dur="1" fill="hold">
                                          <p:stCondLst>
                                            <p:cond delay="0"/>
                                          </p:stCondLst>
                                        </p:cTn>
                                        <p:tgtEl>
                                          <p:spTgt spid="125970"/>
                                        </p:tgtEl>
                                        <p:attrNameLst>
                                          <p:attrName>style.visibility</p:attrName>
                                        </p:attrNameLst>
                                      </p:cBhvr>
                                      <p:to>
                                        <p:strVal val="visible"/>
                                      </p:to>
                                    </p:set>
                                    <p:animEffect transition="in" filter="wipe(left)">
                                      <p:cBhvr>
                                        <p:cTn id="32" dur="500"/>
                                        <p:tgtEl>
                                          <p:spTgt spid="125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3" grpId="0" animBg="1"/>
      <p:bldP spid="112714" grpId="0" advAuto="0" autoUpdateAnimBg="0" build="p"/>
      <p:bldP spid="112715" grpId="0"/>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4034" name="Picture 2"/>
          <p:cNvPicPr>
            <a:picLocks noChangeAspect="1" noChangeArrowheads="1"/>
          </p:cNvPicPr>
          <p:nvPr/>
        </p:nvPicPr>
        <p:blipFill>
          <a:blip r:embed="rId1" cstate="print"/>
          <a:srcRect/>
          <a:stretch>
            <a:fillRect/>
          </a:stretch>
        </p:blipFill>
        <p:spPr bwMode="auto">
          <a:xfrm>
            <a:off x="0" y="0"/>
            <a:ext cx="7610475" cy="3619500"/>
          </a:xfrm>
          <a:prstGeom prst="rect">
            <a:avLst/>
          </a:prstGeom>
          <a:noFill/>
          <a:ln w="9525">
            <a:noFill/>
            <a:miter lim="800000"/>
            <a:headEnd/>
            <a:tailEnd/>
          </a:ln>
          <a:effectLst/>
        </p:spPr>
      </p:pic>
      <p:pic>
        <p:nvPicPr>
          <p:cNvPr id="5" name="图片 4"/>
          <p:cNvPicPr/>
          <p:nvPr/>
        </p:nvPicPr>
        <p:blipFill>
          <a:blip r:embed="rId2" cstate="print"/>
          <a:srcRect/>
          <a:stretch>
            <a:fillRect/>
          </a:stretch>
        </p:blipFill>
        <p:spPr bwMode="auto">
          <a:xfrm>
            <a:off x="1714480" y="3643314"/>
            <a:ext cx="6072230" cy="2857496"/>
          </a:xfrm>
          <a:prstGeom prst="rect">
            <a:avLst/>
          </a:prstGeom>
          <a:noFill/>
          <a:ln w="9525">
            <a:noFill/>
            <a:miter lim="800000"/>
            <a:headEnd/>
            <a:tailEnd/>
          </a:ln>
        </p:spPr>
      </p:pic>
      <p:sp>
        <p:nvSpPr>
          <p:cNvPr id="3" name="内容占位符 2"/>
          <p:cNvSpPr>
            <a:spLocks noGrp="1"/>
          </p:cNvSpPr>
          <p:nvPr>
            <p:ph idx="1"/>
          </p:nvPr>
        </p:nvSpPr>
        <p:spPr>
          <a:xfrm>
            <a:off x="5214974" y="1000108"/>
            <a:ext cx="4286248" cy="2357454"/>
          </a:xfrm>
        </p:spPr>
        <p:txBody>
          <a:bodyPr>
            <a:normAutofit/>
          </a:bodyPr>
          <a:lstStyle/>
          <a:p>
            <a:r>
              <a:rPr lang="en-US" sz="2400" dirty="0" smtClean="0"/>
              <a:t> </a:t>
            </a:r>
            <a:r>
              <a:rPr lang="zh-CN" altLang="en-US" sz="2400" dirty="0" smtClean="0"/>
              <a:t>开路电压</a:t>
            </a:r>
            <a:r>
              <a:rPr lang="en-US" sz="2400" dirty="0" err="1" smtClean="0"/>
              <a:t>u</a:t>
            </a:r>
            <a:r>
              <a:rPr lang="en-US" sz="2400" baseline="-25000" dirty="0" err="1" smtClean="0"/>
              <a:t>oc</a:t>
            </a:r>
            <a:r>
              <a:rPr lang="en-US" sz="2400" dirty="0" smtClean="0"/>
              <a:t>=37.5V</a:t>
            </a:r>
            <a:endParaRPr lang="zh-CN" altLang="en-US" sz="2400" dirty="0" smtClean="0"/>
          </a:p>
          <a:p>
            <a:r>
              <a:rPr lang="zh-CN" altLang="en-US" sz="2400" dirty="0" smtClean="0"/>
              <a:t>等效电阻</a:t>
            </a:r>
            <a:r>
              <a:rPr lang="en-US" sz="2400" dirty="0" err="1" smtClean="0"/>
              <a:t>Req</a:t>
            </a:r>
            <a:r>
              <a:rPr lang="en-US" sz="2400" dirty="0" smtClean="0"/>
              <a:t>=10</a:t>
            </a:r>
            <a:r>
              <a:rPr lang="en-US" altLang="zh-CN" sz="2400" dirty="0" smtClean="0"/>
              <a:t>Ω</a:t>
            </a:r>
            <a:endParaRPr lang="zh-CN" altLang="en-US" sz="2400" dirty="0" smtClean="0"/>
          </a:p>
          <a:p>
            <a:r>
              <a:rPr lang="zh-CN" altLang="en-US" sz="2400" dirty="0" smtClean="0"/>
              <a:t>当</a:t>
            </a:r>
            <a:r>
              <a:rPr lang="en-US" sz="2400" dirty="0" smtClean="0"/>
              <a:t>R=</a:t>
            </a:r>
            <a:r>
              <a:rPr lang="en-US" sz="2400" dirty="0" err="1" smtClean="0"/>
              <a:t>Req</a:t>
            </a:r>
            <a:r>
              <a:rPr lang="en-US" sz="2400" dirty="0" smtClean="0"/>
              <a:t>=10</a:t>
            </a:r>
            <a:r>
              <a:rPr lang="en-US" altLang="zh-CN" sz="2400" dirty="0" smtClean="0"/>
              <a:t>Ω</a:t>
            </a:r>
            <a:r>
              <a:rPr lang="zh-CN" altLang="en-US" sz="2400" dirty="0" smtClean="0"/>
              <a:t>时，</a:t>
            </a:r>
            <a:endParaRPr lang="en-US" altLang="zh-CN" sz="2400" dirty="0" smtClean="0"/>
          </a:p>
          <a:p>
            <a:r>
              <a:rPr lang="en-US" sz="2400" dirty="0" err="1" smtClean="0"/>
              <a:t>Pmax</a:t>
            </a:r>
            <a:r>
              <a:rPr lang="en-US" sz="2400" dirty="0" smtClean="0"/>
              <a:t>=u</a:t>
            </a:r>
            <a:r>
              <a:rPr lang="en-US" sz="2400" baseline="-25000" dirty="0" smtClean="0"/>
              <a:t>oc</a:t>
            </a:r>
            <a:r>
              <a:rPr lang="en-US" sz="2400" baseline="30000" dirty="0" smtClean="0"/>
              <a:t>2</a:t>
            </a:r>
            <a:r>
              <a:rPr lang="en-US" sz="2400" dirty="0" smtClean="0"/>
              <a:t>/4R=35.156W</a:t>
            </a:r>
            <a:endParaRPr lang="zh-CN" altLang="en-US" sz="2400"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Times New Roman" panose="02020603050405020304" pitchFamily="18" charset="0"/>
              </a:rPr>
              <a:t>第</a:t>
            </a:r>
            <a:r>
              <a:rPr lang="en-US" altLang="zh-CN" dirty="0" smtClean="0">
                <a:latin typeface="Times New Roman" panose="02020603050405020304" pitchFamily="18" charset="0"/>
              </a:rPr>
              <a:t>3</a:t>
            </a:r>
            <a:r>
              <a:rPr lang="zh-CN" altLang="en-US" dirty="0" smtClean="0">
                <a:latin typeface="Times New Roman" panose="02020603050405020304" pitchFamily="18" charset="0"/>
              </a:rPr>
              <a:t>章</a:t>
            </a:r>
            <a:r>
              <a:rPr lang="zh-CN" altLang="en-US" dirty="0" smtClean="0"/>
              <a:t> 交流稳态电路分析</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50000"/>
              </a:lnSpc>
              <a:buNone/>
            </a:pPr>
            <a:r>
              <a:rPr lang="en-US" altLang="zh-CN" dirty="0" smtClean="0"/>
              <a:t>3.1 </a:t>
            </a:r>
            <a:r>
              <a:rPr lang="zh-CN" altLang="en-US" dirty="0" smtClean="0"/>
              <a:t>正弦量的基本概念</a:t>
            </a:r>
            <a:endParaRPr lang="en-US" altLang="zh-CN" dirty="0" smtClean="0"/>
          </a:p>
          <a:p>
            <a:pPr>
              <a:lnSpc>
                <a:spcPct val="150000"/>
              </a:lnSpc>
              <a:buNone/>
            </a:pPr>
            <a:r>
              <a:rPr lang="en-US" altLang="zh-CN" dirty="0" smtClean="0"/>
              <a:t>3.2</a:t>
            </a:r>
            <a:r>
              <a:rPr lang="zh-CN" altLang="en-US" b="1" dirty="0" smtClean="0">
                <a:solidFill>
                  <a:srgbClr val="FF0000"/>
                </a:solidFill>
              </a:rPr>
              <a:t>正弦量的相量表示法及相量图</a:t>
            </a:r>
            <a:endParaRPr lang="en-US" altLang="zh-CN" b="1" dirty="0" smtClean="0">
              <a:solidFill>
                <a:srgbClr val="FF0000"/>
              </a:solidFill>
            </a:endParaRPr>
          </a:p>
          <a:p>
            <a:pPr>
              <a:lnSpc>
                <a:spcPct val="150000"/>
              </a:lnSpc>
              <a:buNone/>
            </a:pPr>
            <a:r>
              <a:rPr lang="en-US" altLang="zh-CN" dirty="0" smtClean="0"/>
              <a:t>3.3</a:t>
            </a:r>
            <a:r>
              <a:rPr lang="zh-CN" altLang="en-US" b="1" dirty="0" smtClean="0">
                <a:solidFill>
                  <a:srgbClr val="FF0000"/>
                </a:solidFill>
              </a:rPr>
              <a:t>单一频率正弦稳态电路分析</a:t>
            </a:r>
            <a:endParaRPr lang="en-US" altLang="zh-CN" b="1" dirty="0" smtClean="0">
              <a:solidFill>
                <a:srgbClr val="FF0000"/>
              </a:solidFill>
            </a:endParaRPr>
          </a:p>
          <a:p>
            <a:pPr>
              <a:lnSpc>
                <a:spcPct val="150000"/>
              </a:lnSpc>
              <a:buNone/>
            </a:pPr>
            <a:r>
              <a:rPr lang="en-US" altLang="zh-CN" dirty="0" smtClean="0"/>
              <a:t>3.4</a:t>
            </a:r>
            <a:r>
              <a:rPr lang="zh-CN" altLang="en-US" dirty="0" smtClean="0"/>
              <a:t>正弦稳态电路的功率及功率因数的提高</a:t>
            </a:r>
            <a:endParaRPr lang="en-US" altLang="zh-CN" dirty="0" smtClean="0"/>
          </a:p>
          <a:p>
            <a:pPr>
              <a:lnSpc>
                <a:spcPct val="150000"/>
              </a:lnSpc>
              <a:buNone/>
            </a:pPr>
            <a:r>
              <a:rPr lang="en-US" altLang="zh-CN" dirty="0" smtClean="0"/>
              <a:t>3.5</a:t>
            </a:r>
            <a:r>
              <a:rPr lang="zh-CN" altLang="en-US" dirty="0" smtClean="0"/>
              <a:t>正弦稳态电路中的谐振</a:t>
            </a:r>
            <a:endParaRPr lang="en-US" altLang="zh-CN" dirty="0" smtClean="0"/>
          </a:p>
          <a:p>
            <a:pPr>
              <a:lnSpc>
                <a:spcPct val="150000"/>
              </a:lnSpc>
              <a:buNone/>
            </a:pPr>
            <a:r>
              <a:rPr lang="en-US" altLang="zh-CN" strike="sngStrike" dirty="0" smtClean="0"/>
              <a:t>3.6 </a:t>
            </a:r>
            <a:r>
              <a:rPr lang="zh-CN" altLang="en-US" strike="sngStrike" dirty="0" smtClean="0"/>
              <a:t>三相交流电路</a:t>
            </a:r>
            <a:endParaRPr lang="en-US" altLang="zh-CN" strike="sngStrike" dirty="0" smtClean="0"/>
          </a:p>
          <a:p>
            <a:pPr>
              <a:lnSpc>
                <a:spcPct val="150000"/>
              </a:lnSpc>
              <a:buNone/>
            </a:pPr>
            <a:r>
              <a:rPr lang="en-US" altLang="zh-CN" strike="sngStrike" dirty="0" smtClean="0"/>
              <a:t>3.7 </a:t>
            </a:r>
            <a:r>
              <a:rPr lang="zh-CN" altLang="en-US" strike="sngStrike" dirty="0" smtClean="0"/>
              <a:t>非正弦周期交流稳态电路</a:t>
            </a:r>
            <a:endParaRPr lang="en-US" altLang="zh-CN" sz="2800" strike="sngStrike" dirty="0" smtClean="0"/>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0" name="Rectangle 2"/>
          <p:cNvSpPr>
            <a:spLocks noGrp="1" noChangeArrowheads="1"/>
          </p:cNvSpPr>
          <p:nvPr>
            <p:ph type="title"/>
          </p:nvPr>
        </p:nvSpPr>
        <p:spPr/>
        <p:txBody>
          <a:bodyPr/>
          <a:lstStyle/>
          <a:p>
            <a:pPr eaLnBrk="1" hangingPunct="1"/>
            <a:r>
              <a:rPr lang="en-US" altLang="zh-CN" dirty="0" smtClean="0">
                <a:ea typeface="宋体" panose="02010600030101010101" pitchFamily="2" charset="-122"/>
              </a:rPr>
              <a:t> </a:t>
            </a:r>
            <a:r>
              <a:rPr lang="en-US" dirty="0" err="1" smtClean="0"/>
              <a:t>元件的相量模型</a:t>
            </a:r>
            <a:endParaRPr lang="zh-CN" altLang="en-US" dirty="0" smtClean="0">
              <a:ea typeface="宋体" panose="02010600030101010101" pitchFamily="2" charset="-122"/>
            </a:endParaRPr>
          </a:p>
        </p:txBody>
      </p:sp>
      <p:sp>
        <p:nvSpPr>
          <p:cNvPr id="28691" name="Rectangle 4"/>
          <p:cNvSpPr>
            <a:spLocks noChangeArrowheads="1"/>
          </p:cNvSpPr>
          <p:nvPr/>
        </p:nvSpPr>
        <p:spPr bwMode="auto">
          <a:xfrm>
            <a:off x="285750" y="1000125"/>
            <a:ext cx="4475163" cy="533400"/>
          </a:xfrm>
          <a:prstGeom prst="rect">
            <a:avLst/>
          </a:prstGeom>
          <a:noFill/>
          <a:ln w="9525">
            <a:noFill/>
            <a:miter lim="800000"/>
          </a:ln>
        </p:spPr>
        <p:txBody>
          <a:bodyPr lIns="92075" tIns="46038" rIns="92075" bIns="46038" anchor="ctr"/>
          <a:lstStyle/>
          <a:p>
            <a:pPr algn="just"/>
            <a:r>
              <a:rPr kumimoji="1" lang="en-US" altLang="zh-CN" sz="2400" b="1" i="1" dirty="0" smtClean="0">
                <a:solidFill>
                  <a:schemeClr val="tx2"/>
                </a:solidFill>
                <a:latin typeface="Times New Roman" panose="02020603050405020304" pitchFamily="18" charset="0"/>
                <a:cs typeface="Times New Roman" panose="02020603050405020304" pitchFamily="18" charset="0"/>
              </a:rPr>
              <a:t>R</a:t>
            </a:r>
            <a:r>
              <a:rPr kumimoji="1" lang="zh-CN" altLang="en-US" sz="2400" b="1" dirty="0">
                <a:solidFill>
                  <a:schemeClr val="tx2"/>
                </a:solidFill>
                <a:latin typeface="Times New Roman" panose="02020603050405020304" pitchFamily="18" charset="0"/>
                <a:cs typeface="Times New Roman" panose="02020603050405020304" pitchFamily="18" charset="0"/>
              </a:rPr>
              <a:t>、</a:t>
            </a:r>
            <a:r>
              <a:rPr kumimoji="1" lang="en-US" altLang="zh-CN" sz="2400" b="1" i="1" dirty="0">
                <a:solidFill>
                  <a:schemeClr val="tx2"/>
                </a:solidFill>
                <a:latin typeface="Times New Roman" panose="02020603050405020304" pitchFamily="18" charset="0"/>
                <a:cs typeface="Times New Roman" panose="02020603050405020304" pitchFamily="18" charset="0"/>
              </a:rPr>
              <a:t>L</a:t>
            </a:r>
            <a:r>
              <a:rPr kumimoji="1" lang="zh-CN" altLang="en-US" sz="2400" b="1" dirty="0">
                <a:solidFill>
                  <a:schemeClr val="tx2"/>
                </a:solidFill>
                <a:latin typeface="Times New Roman" panose="02020603050405020304" pitchFamily="18" charset="0"/>
                <a:cs typeface="Times New Roman" panose="02020603050405020304" pitchFamily="18" charset="0"/>
              </a:rPr>
              <a:t>、</a:t>
            </a:r>
            <a:r>
              <a:rPr kumimoji="1" lang="en-US" altLang="zh-CN" sz="2400" b="1" i="1" dirty="0">
                <a:solidFill>
                  <a:schemeClr val="tx2"/>
                </a:solidFill>
                <a:latin typeface="Times New Roman" panose="02020603050405020304" pitchFamily="18" charset="0"/>
                <a:cs typeface="Times New Roman" panose="02020603050405020304" pitchFamily="18" charset="0"/>
              </a:rPr>
              <a:t>C</a:t>
            </a:r>
            <a:r>
              <a:rPr kumimoji="1" lang="zh-CN" altLang="en-US" sz="2400" b="1" dirty="0">
                <a:solidFill>
                  <a:schemeClr val="tx2"/>
                </a:solidFill>
                <a:latin typeface="Times New Roman" panose="02020603050405020304" pitchFamily="18" charset="0"/>
                <a:cs typeface="Times New Roman" panose="02020603050405020304" pitchFamily="18" charset="0"/>
              </a:rPr>
              <a:t>元件的相量图</a:t>
            </a:r>
            <a:endParaRPr kumimoji="1" lang="zh-CN" altLang="en-US" sz="2400" b="1" dirty="0">
              <a:solidFill>
                <a:schemeClr val="tx2"/>
              </a:solidFill>
              <a:latin typeface="Times New Roman" panose="02020603050405020304" pitchFamily="18" charset="0"/>
              <a:cs typeface="Times New Roman" panose="02020603050405020304" pitchFamily="18" charset="0"/>
            </a:endParaRPr>
          </a:p>
        </p:txBody>
      </p:sp>
      <p:grpSp>
        <p:nvGrpSpPr>
          <p:cNvPr id="2" name="Group 5"/>
          <p:cNvGrpSpPr/>
          <p:nvPr/>
        </p:nvGrpSpPr>
        <p:grpSpPr bwMode="auto">
          <a:xfrm>
            <a:off x="1028700" y="1684338"/>
            <a:ext cx="1531938" cy="1244600"/>
            <a:chOff x="490" y="816"/>
            <a:chExt cx="965" cy="784"/>
          </a:xfrm>
        </p:grpSpPr>
        <p:sp>
          <p:nvSpPr>
            <p:cNvPr id="28722" name="Rectangle 6"/>
            <p:cNvSpPr>
              <a:spLocks noChangeArrowheads="1"/>
            </p:cNvSpPr>
            <p:nvPr/>
          </p:nvSpPr>
          <p:spPr bwMode="auto">
            <a:xfrm>
              <a:off x="1124" y="1078"/>
              <a:ext cx="96" cy="288"/>
            </a:xfrm>
            <a:prstGeom prst="rect">
              <a:avLst/>
            </a:prstGeom>
            <a:noFill/>
            <a:ln w="28575" cap="sq">
              <a:solidFill>
                <a:schemeClr val="tx1"/>
              </a:solidFill>
              <a:miter lim="800000"/>
              <a:headEnd type="none" w="sm" len="sm"/>
              <a:tailEnd type="none" w="sm" len="sm"/>
            </a:ln>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28723" name="Freeform 7"/>
            <p:cNvSpPr/>
            <p:nvPr/>
          </p:nvSpPr>
          <p:spPr bwMode="auto">
            <a:xfrm>
              <a:off x="740" y="886"/>
              <a:ext cx="432" cy="192"/>
            </a:xfrm>
            <a:custGeom>
              <a:avLst/>
              <a:gdLst>
                <a:gd name="T0" fmla="*/ 432 w 432"/>
                <a:gd name="T1" fmla="*/ 192 h 192"/>
                <a:gd name="T2" fmla="*/ 432 w 432"/>
                <a:gd name="T3" fmla="*/ 0 h 192"/>
                <a:gd name="T4" fmla="*/ 0 w 432"/>
                <a:gd name="T5" fmla="*/ 0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432" y="192"/>
                  </a:moveTo>
                  <a:lnTo>
                    <a:pt x="432" y="0"/>
                  </a:lnTo>
                  <a:lnTo>
                    <a:pt x="0" y="0"/>
                  </a:lnTo>
                </a:path>
              </a:pathLst>
            </a:custGeom>
            <a:noFill/>
            <a:ln w="28575" cap="sq">
              <a:solidFill>
                <a:schemeClr val="tx1"/>
              </a:solidFill>
              <a:round/>
              <a:headEnd type="none" w="sm" len="sm"/>
              <a:tailEnd type="none" w="sm" len="sm"/>
            </a:ln>
          </p:spPr>
          <p:txBody>
            <a:bodyPr wrap="none" anchor="ctr"/>
            <a:lstStyle/>
            <a:p>
              <a:endParaRPr lang="zh-CN" altLang="en-US"/>
            </a:p>
          </p:txBody>
        </p:sp>
        <p:sp>
          <p:nvSpPr>
            <p:cNvPr id="28724" name="Freeform 8"/>
            <p:cNvSpPr/>
            <p:nvPr/>
          </p:nvSpPr>
          <p:spPr bwMode="auto">
            <a:xfrm flipV="1">
              <a:off x="746" y="1368"/>
              <a:ext cx="432" cy="192"/>
            </a:xfrm>
            <a:custGeom>
              <a:avLst/>
              <a:gdLst>
                <a:gd name="T0" fmla="*/ 432 w 432"/>
                <a:gd name="T1" fmla="*/ 192 h 192"/>
                <a:gd name="T2" fmla="*/ 432 w 432"/>
                <a:gd name="T3" fmla="*/ 0 h 192"/>
                <a:gd name="T4" fmla="*/ 0 w 432"/>
                <a:gd name="T5" fmla="*/ 0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432" y="192"/>
                  </a:moveTo>
                  <a:lnTo>
                    <a:pt x="432" y="0"/>
                  </a:lnTo>
                  <a:lnTo>
                    <a:pt x="0" y="0"/>
                  </a:lnTo>
                </a:path>
              </a:pathLst>
            </a:custGeom>
            <a:noFill/>
            <a:ln w="28575" cap="sq">
              <a:solidFill>
                <a:schemeClr val="tx1"/>
              </a:solidFill>
              <a:round/>
              <a:headEnd type="none" w="sm" len="sm"/>
              <a:tailEnd type="none" w="sm" len="sm"/>
            </a:ln>
          </p:spPr>
          <p:txBody>
            <a:bodyPr wrap="none" anchor="ctr"/>
            <a:lstStyle/>
            <a:p>
              <a:endParaRPr lang="zh-CN" altLang="en-US"/>
            </a:p>
          </p:txBody>
        </p:sp>
        <p:sp>
          <p:nvSpPr>
            <p:cNvPr id="28725" name="Text Box 9"/>
            <p:cNvSpPr txBox="1">
              <a:spLocks noChangeArrowheads="1"/>
            </p:cNvSpPr>
            <p:nvPr/>
          </p:nvSpPr>
          <p:spPr bwMode="auto">
            <a:xfrm>
              <a:off x="874" y="1056"/>
              <a:ext cx="213" cy="233"/>
            </a:xfrm>
            <a:prstGeom prst="rect">
              <a:avLst/>
            </a:prstGeom>
            <a:noFill/>
            <a:ln w="12700" cap="sq">
              <a:noFill/>
              <a:miter lim="800000"/>
              <a:headEnd type="none" w="sm" len="sm"/>
              <a:tailEnd type="none" w="sm" len="sm"/>
            </a:ln>
          </p:spPr>
          <p:txBody>
            <a:bodyPr wrap="none">
              <a:spAutoFit/>
            </a:bodyPr>
            <a:lstStyle/>
            <a:p>
              <a:r>
                <a:rPr kumimoji="1" lang="en-US" altLang="zh-CN" b="1" i="1">
                  <a:solidFill>
                    <a:schemeClr val="tx2"/>
                  </a:solidFill>
                  <a:latin typeface="Times New Roman" panose="02020603050405020304" pitchFamily="18" charset="0"/>
                  <a:cs typeface="Times New Roman" panose="02020603050405020304" pitchFamily="18" charset="0"/>
                </a:rPr>
                <a:t>R</a:t>
              </a:r>
              <a:endParaRPr kumimoji="1" lang="en-US" altLang="zh-CN" b="1" i="1">
                <a:solidFill>
                  <a:schemeClr val="tx2"/>
                </a:solidFill>
                <a:latin typeface="Times New Roman" panose="02020603050405020304" pitchFamily="18" charset="0"/>
                <a:cs typeface="Times New Roman" panose="02020603050405020304" pitchFamily="18" charset="0"/>
              </a:endParaRPr>
            </a:p>
          </p:txBody>
        </p:sp>
        <p:sp>
          <p:nvSpPr>
            <p:cNvPr id="28726" name="Line 11"/>
            <p:cNvSpPr>
              <a:spLocks noChangeShapeType="1"/>
            </p:cNvSpPr>
            <p:nvPr/>
          </p:nvSpPr>
          <p:spPr bwMode="auto">
            <a:xfrm>
              <a:off x="1268" y="934"/>
              <a:ext cx="0" cy="384"/>
            </a:xfrm>
            <a:prstGeom prst="line">
              <a:avLst/>
            </a:prstGeom>
            <a:noFill/>
            <a:ln w="28575" cap="sq">
              <a:solidFill>
                <a:schemeClr val="tx1"/>
              </a:solidFill>
              <a:round/>
              <a:headEnd type="none" w="sm" len="sm"/>
              <a:tailEnd type="arrow" w="med" len="med"/>
            </a:ln>
          </p:spPr>
          <p:txBody>
            <a:bodyPr wrap="none" anchor="ctr"/>
            <a:lstStyle/>
            <a:p>
              <a:endParaRPr lang="zh-CN" altLang="en-US"/>
            </a:p>
          </p:txBody>
        </p:sp>
        <p:graphicFrame>
          <p:nvGraphicFramePr>
            <p:cNvPr id="28688" name="Object 13"/>
            <p:cNvGraphicFramePr>
              <a:graphicFrameLocks noChangeAspect="1"/>
            </p:cNvGraphicFramePr>
            <p:nvPr/>
          </p:nvGraphicFramePr>
          <p:xfrm>
            <a:off x="490" y="864"/>
            <a:ext cx="207" cy="736"/>
          </p:xfrm>
          <a:graphic>
            <a:graphicData uri="http://schemas.openxmlformats.org/presentationml/2006/ole">
              <mc:AlternateContent xmlns:mc="http://schemas.openxmlformats.org/markup-compatibility/2006">
                <mc:Choice xmlns:v="urn:schemas-microsoft-com:vml" Requires="v">
                  <p:oleObj spid="_x0000_s8193" name="Equation" r:id="rId1" imgW="3962400" imgH="14020800" progId="Equation.DSMT4">
                    <p:embed/>
                  </p:oleObj>
                </mc:Choice>
                <mc:Fallback>
                  <p:oleObj name="Equation" r:id="rId1" imgW="3962400" imgH="14020800" progId="Equation.DSMT4">
                    <p:embed/>
                    <p:pic>
                      <p:nvPicPr>
                        <p:cNvPr id="0" name="Object 13"/>
                        <p:cNvPicPr>
                          <a:picLocks noChangeAspect="1"/>
                        </p:cNvPicPr>
                        <p:nvPr/>
                      </p:nvPicPr>
                      <p:blipFill>
                        <a:blip r:embed="rId2"/>
                        <a:stretch>
                          <a:fillRect/>
                        </a:stretch>
                      </p:blipFill>
                      <p:spPr>
                        <a:xfrm>
                          <a:off x="490" y="864"/>
                          <a:ext cx="207" cy="736"/>
                        </a:xfrm>
                        <a:prstGeom prst="rect">
                          <a:avLst/>
                        </a:prstGeom>
                        <a:noFill/>
                        <a:ln w="9525">
                          <a:noFill/>
                        </a:ln>
                      </p:spPr>
                    </p:pic>
                  </p:oleObj>
                </mc:Fallback>
              </mc:AlternateContent>
            </a:graphicData>
          </a:graphic>
        </p:graphicFrame>
        <p:graphicFrame>
          <p:nvGraphicFramePr>
            <p:cNvPr id="28689" name="Object 17"/>
            <p:cNvGraphicFramePr>
              <a:graphicFrameLocks noChangeAspect="1"/>
            </p:cNvGraphicFramePr>
            <p:nvPr/>
          </p:nvGraphicFramePr>
          <p:xfrm>
            <a:off x="1296" y="816"/>
            <a:ext cx="159" cy="241"/>
          </p:xfrm>
          <a:graphic>
            <a:graphicData uri="http://schemas.openxmlformats.org/presentationml/2006/ole">
              <mc:AlternateContent xmlns:mc="http://schemas.openxmlformats.org/markup-compatibility/2006">
                <mc:Choice xmlns:v="urn:schemas-microsoft-com:vml" Requires="v">
                  <p:oleObj spid="_x0000_s8194" name="公式" r:id="rId3" imgW="3048000" imgH="4572000" progId="Equation.3">
                    <p:embed/>
                  </p:oleObj>
                </mc:Choice>
                <mc:Fallback>
                  <p:oleObj name="公式" r:id="rId3" imgW="3048000" imgH="4572000" progId="Equation.3">
                    <p:embed/>
                    <p:pic>
                      <p:nvPicPr>
                        <p:cNvPr id="0" name="图片 8193"/>
                        <p:cNvPicPr>
                          <a:picLocks noChangeAspect="1"/>
                        </p:cNvPicPr>
                        <p:nvPr/>
                      </p:nvPicPr>
                      <p:blipFill>
                        <a:blip r:embed="rId4"/>
                        <a:stretch>
                          <a:fillRect/>
                        </a:stretch>
                      </p:blipFill>
                      <p:spPr>
                        <a:xfrm>
                          <a:off x="1296" y="816"/>
                          <a:ext cx="159" cy="241"/>
                        </a:xfrm>
                        <a:prstGeom prst="rect">
                          <a:avLst/>
                        </a:prstGeom>
                        <a:noFill/>
                        <a:ln w="9525">
                          <a:noFill/>
                        </a:ln>
                      </p:spPr>
                    </p:pic>
                  </p:oleObj>
                </mc:Fallback>
              </mc:AlternateContent>
            </a:graphicData>
          </a:graphic>
        </p:graphicFrame>
      </p:grpSp>
      <p:sp>
        <p:nvSpPr>
          <p:cNvPr id="55310" name="Line 14"/>
          <p:cNvSpPr>
            <a:spLocks noChangeShapeType="1"/>
          </p:cNvSpPr>
          <p:nvPr/>
        </p:nvSpPr>
        <p:spPr bwMode="auto">
          <a:xfrm>
            <a:off x="3786182" y="1714500"/>
            <a:ext cx="1295400" cy="0"/>
          </a:xfrm>
          <a:prstGeom prst="line">
            <a:avLst/>
          </a:prstGeom>
          <a:noFill/>
          <a:ln w="12700" cap="sq">
            <a:solidFill>
              <a:schemeClr val="tx1"/>
            </a:solidFill>
            <a:round/>
            <a:headEnd type="none" w="sm" len="sm"/>
            <a:tailEnd type="stealth" w="lg" len="lg"/>
          </a:ln>
        </p:spPr>
        <p:txBody>
          <a:bodyPr wrap="none" anchor="ctr"/>
          <a:lstStyle/>
          <a:p>
            <a:endParaRPr lang="zh-CN" altLang="en-US"/>
          </a:p>
        </p:txBody>
      </p:sp>
      <p:graphicFrame>
        <p:nvGraphicFramePr>
          <p:cNvPr id="55311" name="Object 2"/>
          <p:cNvGraphicFramePr>
            <a:graphicFrameLocks noChangeAspect="1"/>
          </p:cNvGraphicFramePr>
          <p:nvPr/>
        </p:nvGraphicFramePr>
        <p:xfrm>
          <a:off x="4906957" y="1857375"/>
          <a:ext cx="252413" cy="382588"/>
        </p:xfrm>
        <a:graphic>
          <a:graphicData uri="http://schemas.openxmlformats.org/presentationml/2006/ole">
            <mc:AlternateContent xmlns:mc="http://schemas.openxmlformats.org/markup-compatibility/2006">
              <mc:Choice xmlns:v="urn:schemas-microsoft-com:vml" Requires="v">
                <p:oleObj spid="_x0000_s8195" name="公式" r:id="rId5" imgW="3048000" imgH="4572000" progId="Equation.3">
                  <p:embed/>
                </p:oleObj>
              </mc:Choice>
              <mc:Fallback>
                <p:oleObj name="公式" r:id="rId5" imgW="3048000" imgH="4572000" progId="Equation.3">
                  <p:embed/>
                  <p:pic>
                    <p:nvPicPr>
                      <p:cNvPr id="0" name="Object 2"/>
                      <p:cNvPicPr>
                        <a:picLocks noChangeAspect="1"/>
                      </p:cNvPicPr>
                      <p:nvPr/>
                    </p:nvPicPr>
                    <p:blipFill>
                      <a:blip r:embed="rId4"/>
                      <a:stretch>
                        <a:fillRect/>
                      </a:stretch>
                    </p:blipFill>
                    <p:spPr>
                      <a:xfrm>
                        <a:off x="4906957" y="1857375"/>
                        <a:ext cx="252413" cy="382588"/>
                      </a:xfrm>
                      <a:prstGeom prst="rect">
                        <a:avLst/>
                      </a:prstGeom>
                      <a:noFill/>
                      <a:ln w="9525">
                        <a:noFill/>
                      </a:ln>
                    </p:spPr>
                  </p:pic>
                </p:oleObj>
              </mc:Fallback>
            </mc:AlternateContent>
          </a:graphicData>
        </a:graphic>
      </p:graphicFrame>
      <p:sp>
        <p:nvSpPr>
          <p:cNvPr id="55312" name="Line 16"/>
          <p:cNvSpPr>
            <a:spLocks noChangeShapeType="1"/>
          </p:cNvSpPr>
          <p:nvPr/>
        </p:nvSpPr>
        <p:spPr bwMode="auto">
          <a:xfrm>
            <a:off x="3786182" y="1714500"/>
            <a:ext cx="2057400" cy="0"/>
          </a:xfrm>
          <a:prstGeom prst="line">
            <a:avLst/>
          </a:prstGeom>
          <a:noFill/>
          <a:ln w="28575" cap="sq">
            <a:solidFill>
              <a:schemeClr val="tx1"/>
            </a:solidFill>
            <a:round/>
            <a:headEnd type="none" w="sm" len="sm"/>
            <a:tailEnd type="stealth" w="lg" len="lg"/>
          </a:ln>
        </p:spPr>
        <p:txBody>
          <a:bodyPr wrap="none" anchor="ctr"/>
          <a:lstStyle/>
          <a:p>
            <a:endParaRPr lang="zh-CN" altLang="en-US"/>
          </a:p>
        </p:txBody>
      </p:sp>
      <p:graphicFrame>
        <p:nvGraphicFramePr>
          <p:cNvPr id="55313" name="Object 3"/>
          <p:cNvGraphicFramePr>
            <a:graphicFrameLocks noChangeAspect="1"/>
          </p:cNvGraphicFramePr>
          <p:nvPr/>
        </p:nvGraphicFramePr>
        <p:xfrm>
          <a:off x="5835645" y="1785938"/>
          <a:ext cx="1169987" cy="406400"/>
        </p:xfrm>
        <a:graphic>
          <a:graphicData uri="http://schemas.openxmlformats.org/presentationml/2006/ole">
            <mc:AlternateContent xmlns:mc="http://schemas.openxmlformats.org/markup-compatibility/2006">
              <mc:Choice xmlns:v="urn:schemas-microsoft-com:vml" Requires="v">
                <p:oleObj spid="_x0000_s8196" name="公式" r:id="rId6" imgW="14020800" imgH="4876800" progId="Equation.3">
                  <p:embed/>
                </p:oleObj>
              </mc:Choice>
              <mc:Fallback>
                <p:oleObj name="公式" r:id="rId6" imgW="14020800" imgH="4876800" progId="Equation.3">
                  <p:embed/>
                  <p:pic>
                    <p:nvPicPr>
                      <p:cNvPr id="0" name="Object 3"/>
                      <p:cNvPicPr>
                        <a:picLocks noChangeAspect="1"/>
                      </p:cNvPicPr>
                      <p:nvPr/>
                    </p:nvPicPr>
                    <p:blipFill>
                      <a:blip r:embed="rId7"/>
                      <a:stretch>
                        <a:fillRect/>
                      </a:stretch>
                    </p:blipFill>
                    <p:spPr>
                      <a:xfrm>
                        <a:off x="5835645" y="1785938"/>
                        <a:ext cx="1169987" cy="406400"/>
                      </a:xfrm>
                      <a:prstGeom prst="rect">
                        <a:avLst/>
                      </a:prstGeom>
                      <a:noFill/>
                      <a:ln w="9525">
                        <a:noFill/>
                      </a:ln>
                    </p:spPr>
                  </p:pic>
                </p:oleObj>
              </mc:Fallback>
            </mc:AlternateContent>
          </a:graphicData>
        </a:graphic>
      </p:graphicFrame>
      <p:sp>
        <p:nvSpPr>
          <p:cNvPr id="55314" name="Line 18"/>
          <p:cNvSpPr>
            <a:spLocks noChangeShapeType="1"/>
          </p:cNvSpPr>
          <p:nvPr/>
        </p:nvSpPr>
        <p:spPr bwMode="auto">
          <a:xfrm>
            <a:off x="3862382" y="4265613"/>
            <a:ext cx="1066800" cy="0"/>
          </a:xfrm>
          <a:prstGeom prst="line">
            <a:avLst/>
          </a:prstGeom>
          <a:noFill/>
          <a:ln w="28575" cap="sq">
            <a:solidFill>
              <a:schemeClr val="tx1"/>
            </a:solidFill>
            <a:round/>
            <a:headEnd type="none" w="sm" len="sm"/>
            <a:tailEnd type="stealth" w="lg" len="lg"/>
          </a:ln>
        </p:spPr>
        <p:txBody>
          <a:bodyPr wrap="none" anchor="ctr"/>
          <a:lstStyle/>
          <a:p>
            <a:endParaRPr lang="zh-CN" altLang="en-US"/>
          </a:p>
        </p:txBody>
      </p:sp>
      <p:graphicFrame>
        <p:nvGraphicFramePr>
          <p:cNvPr id="55315" name="Object 4"/>
          <p:cNvGraphicFramePr>
            <a:graphicFrameLocks noChangeAspect="1"/>
          </p:cNvGraphicFramePr>
          <p:nvPr/>
        </p:nvGraphicFramePr>
        <p:xfrm>
          <a:off x="4929182" y="4037013"/>
          <a:ext cx="252413" cy="382587"/>
        </p:xfrm>
        <a:graphic>
          <a:graphicData uri="http://schemas.openxmlformats.org/presentationml/2006/ole">
            <mc:AlternateContent xmlns:mc="http://schemas.openxmlformats.org/markup-compatibility/2006">
              <mc:Choice xmlns:v="urn:schemas-microsoft-com:vml" Requires="v">
                <p:oleObj spid="_x0000_s8197" name="公式" r:id="rId8" imgW="3048000" imgH="4572000" progId="Equation.3">
                  <p:embed/>
                </p:oleObj>
              </mc:Choice>
              <mc:Fallback>
                <p:oleObj name="公式" r:id="rId8" imgW="3048000" imgH="4572000" progId="Equation.3">
                  <p:embed/>
                  <p:pic>
                    <p:nvPicPr>
                      <p:cNvPr id="0" name="Object 4"/>
                      <p:cNvPicPr>
                        <a:picLocks noChangeAspect="1"/>
                      </p:cNvPicPr>
                      <p:nvPr/>
                    </p:nvPicPr>
                    <p:blipFill>
                      <a:blip r:embed="rId4"/>
                      <a:stretch>
                        <a:fillRect/>
                      </a:stretch>
                    </p:blipFill>
                    <p:spPr>
                      <a:xfrm>
                        <a:off x="4929182" y="4037013"/>
                        <a:ext cx="252413" cy="382587"/>
                      </a:xfrm>
                      <a:prstGeom prst="rect">
                        <a:avLst/>
                      </a:prstGeom>
                      <a:noFill/>
                      <a:ln w="9525">
                        <a:noFill/>
                      </a:ln>
                    </p:spPr>
                  </p:pic>
                </p:oleObj>
              </mc:Fallback>
            </mc:AlternateContent>
          </a:graphicData>
        </a:graphic>
      </p:graphicFrame>
      <p:sp>
        <p:nvSpPr>
          <p:cNvPr id="55316" name="Line 20"/>
          <p:cNvSpPr>
            <a:spLocks noChangeShapeType="1"/>
          </p:cNvSpPr>
          <p:nvPr/>
        </p:nvSpPr>
        <p:spPr bwMode="auto">
          <a:xfrm flipV="1">
            <a:off x="3862382" y="3198813"/>
            <a:ext cx="0" cy="1066800"/>
          </a:xfrm>
          <a:prstGeom prst="line">
            <a:avLst/>
          </a:prstGeom>
          <a:noFill/>
          <a:ln w="28575" cap="sq">
            <a:solidFill>
              <a:schemeClr val="tx1"/>
            </a:solidFill>
            <a:round/>
            <a:headEnd type="none" w="sm" len="sm"/>
            <a:tailEnd type="stealth" w="lg" len="lg"/>
          </a:ln>
        </p:spPr>
        <p:txBody>
          <a:bodyPr wrap="none" anchor="ctr"/>
          <a:lstStyle/>
          <a:p>
            <a:endParaRPr lang="zh-CN" altLang="en-US"/>
          </a:p>
        </p:txBody>
      </p:sp>
      <p:graphicFrame>
        <p:nvGraphicFramePr>
          <p:cNvPr id="55317" name="Object 5"/>
          <p:cNvGraphicFramePr>
            <a:graphicFrameLocks noChangeAspect="1"/>
          </p:cNvGraphicFramePr>
          <p:nvPr/>
        </p:nvGraphicFramePr>
        <p:xfrm>
          <a:off x="4027482" y="3019425"/>
          <a:ext cx="1477963" cy="461963"/>
        </p:xfrm>
        <a:graphic>
          <a:graphicData uri="http://schemas.openxmlformats.org/presentationml/2006/ole">
            <mc:AlternateContent xmlns:mc="http://schemas.openxmlformats.org/markup-compatibility/2006">
              <mc:Choice xmlns:v="urn:schemas-microsoft-com:vml" Requires="v">
                <p:oleObj spid="_x0000_s8198" name="Equation" r:id="rId9" imgW="17678400" imgH="5486400" progId="Equation.DSMT4">
                  <p:embed/>
                </p:oleObj>
              </mc:Choice>
              <mc:Fallback>
                <p:oleObj name="Equation" r:id="rId9" imgW="17678400" imgH="5486400" progId="Equation.DSMT4">
                  <p:embed/>
                  <p:pic>
                    <p:nvPicPr>
                      <p:cNvPr id="0" name="Object 5"/>
                      <p:cNvPicPr>
                        <a:picLocks noChangeAspect="1"/>
                      </p:cNvPicPr>
                      <p:nvPr/>
                    </p:nvPicPr>
                    <p:blipFill>
                      <a:blip r:embed="rId10"/>
                      <a:stretch>
                        <a:fillRect/>
                      </a:stretch>
                    </p:blipFill>
                    <p:spPr>
                      <a:xfrm>
                        <a:off x="4027482" y="3019425"/>
                        <a:ext cx="1477963" cy="461963"/>
                      </a:xfrm>
                      <a:prstGeom prst="rect">
                        <a:avLst/>
                      </a:prstGeom>
                      <a:noFill/>
                      <a:ln w="9525">
                        <a:noFill/>
                      </a:ln>
                    </p:spPr>
                  </p:pic>
                </p:oleObj>
              </mc:Fallback>
            </mc:AlternateContent>
          </a:graphicData>
        </a:graphic>
      </p:graphicFrame>
      <p:sp>
        <p:nvSpPr>
          <p:cNvPr id="55318" name="Line 22"/>
          <p:cNvSpPr>
            <a:spLocks noChangeShapeType="1"/>
          </p:cNvSpPr>
          <p:nvPr/>
        </p:nvSpPr>
        <p:spPr bwMode="auto">
          <a:xfrm>
            <a:off x="3878257" y="5035550"/>
            <a:ext cx="1066800" cy="0"/>
          </a:xfrm>
          <a:prstGeom prst="line">
            <a:avLst/>
          </a:prstGeom>
          <a:noFill/>
          <a:ln w="28575" cap="sq">
            <a:solidFill>
              <a:schemeClr val="tx1"/>
            </a:solidFill>
            <a:round/>
            <a:headEnd type="none" w="sm" len="sm"/>
            <a:tailEnd type="stealth" w="lg" len="lg"/>
          </a:ln>
        </p:spPr>
        <p:txBody>
          <a:bodyPr wrap="none" anchor="ctr"/>
          <a:lstStyle/>
          <a:p>
            <a:endParaRPr lang="zh-CN" altLang="en-US"/>
          </a:p>
        </p:txBody>
      </p:sp>
      <p:graphicFrame>
        <p:nvGraphicFramePr>
          <p:cNvPr id="55319" name="Object 6"/>
          <p:cNvGraphicFramePr>
            <a:graphicFrameLocks noChangeAspect="1"/>
          </p:cNvGraphicFramePr>
          <p:nvPr/>
        </p:nvGraphicFramePr>
        <p:xfrm>
          <a:off x="5081582" y="4806950"/>
          <a:ext cx="252413" cy="382588"/>
        </p:xfrm>
        <a:graphic>
          <a:graphicData uri="http://schemas.openxmlformats.org/presentationml/2006/ole">
            <mc:AlternateContent xmlns:mc="http://schemas.openxmlformats.org/markup-compatibility/2006">
              <mc:Choice xmlns:v="urn:schemas-microsoft-com:vml" Requires="v">
                <p:oleObj spid="_x0000_s8199" name="公式" r:id="rId11" imgW="3048000" imgH="4572000" progId="Equation.3">
                  <p:embed/>
                </p:oleObj>
              </mc:Choice>
              <mc:Fallback>
                <p:oleObj name="公式" r:id="rId11" imgW="3048000" imgH="4572000" progId="Equation.3">
                  <p:embed/>
                  <p:pic>
                    <p:nvPicPr>
                      <p:cNvPr id="0" name="Object 6"/>
                      <p:cNvPicPr>
                        <a:picLocks noChangeAspect="1"/>
                      </p:cNvPicPr>
                      <p:nvPr/>
                    </p:nvPicPr>
                    <p:blipFill>
                      <a:blip r:embed="rId4"/>
                      <a:stretch>
                        <a:fillRect/>
                      </a:stretch>
                    </p:blipFill>
                    <p:spPr>
                      <a:xfrm>
                        <a:off x="5081582" y="4806950"/>
                        <a:ext cx="252413" cy="382588"/>
                      </a:xfrm>
                      <a:prstGeom prst="rect">
                        <a:avLst/>
                      </a:prstGeom>
                      <a:noFill/>
                      <a:ln w="9525">
                        <a:noFill/>
                      </a:ln>
                    </p:spPr>
                  </p:pic>
                </p:oleObj>
              </mc:Fallback>
            </mc:AlternateContent>
          </a:graphicData>
        </a:graphic>
      </p:graphicFrame>
      <p:sp>
        <p:nvSpPr>
          <p:cNvPr id="55320" name="Line 24"/>
          <p:cNvSpPr>
            <a:spLocks noChangeShapeType="1"/>
          </p:cNvSpPr>
          <p:nvPr/>
        </p:nvSpPr>
        <p:spPr bwMode="auto">
          <a:xfrm flipV="1">
            <a:off x="3862382" y="5054600"/>
            <a:ext cx="0" cy="1066800"/>
          </a:xfrm>
          <a:prstGeom prst="line">
            <a:avLst/>
          </a:prstGeom>
          <a:noFill/>
          <a:ln w="28575" cap="sq">
            <a:solidFill>
              <a:schemeClr val="tx1"/>
            </a:solidFill>
            <a:round/>
            <a:headEnd type="stealth" w="lg" len="lg"/>
            <a:tailEnd type="none" w="lg" len="lg"/>
          </a:ln>
        </p:spPr>
        <p:txBody>
          <a:bodyPr wrap="none" anchor="ctr"/>
          <a:lstStyle/>
          <a:p>
            <a:endParaRPr lang="zh-CN" altLang="en-US"/>
          </a:p>
        </p:txBody>
      </p:sp>
      <p:graphicFrame>
        <p:nvGraphicFramePr>
          <p:cNvPr id="55321" name="Object 7"/>
          <p:cNvGraphicFramePr>
            <a:graphicFrameLocks noChangeAspect="1"/>
          </p:cNvGraphicFramePr>
          <p:nvPr/>
        </p:nvGraphicFramePr>
        <p:xfrm>
          <a:off x="3978270" y="5715000"/>
          <a:ext cx="2568575" cy="895350"/>
        </p:xfrm>
        <a:graphic>
          <a:graphicData uri="http://schemas.openxmlformats.org/presentationml/2006/ole">
            <mc:AlternateContent xmlns:mc="http://schemas.openxmlformats.org/markup-compatibility/2006">
              <mc:Choice xmlns:v="urn:schemas-microsoft-com:vml" Requires="v">
                <p:oleObj spid="_x0000_s8200" name="Equation" r:id="rId12" imgW="30784800" imgH="10668000" progId="Equation.DSMT4">
                  <p:embed/>
                </p:oleObj>
              </mc:Choice>
              <mc:Fallback>
                <p:oleObj name="Equation" r:id="rId12" imgW="30784800" imgH="10668000" progId="Equation.DSMT4">
                  <p:embed/>
                  <p:pic>
                    <p:nvPicPr>
                      <p:cNvPr id="0" name="Object 7"/>
                      <p:cNvPicPr>
                        <a:picLocks noChangeAspect="1"/>
                      </p:cNvPicPr>
                      <p:nvPr/>
                    </p:nvPicPr>
                    <p:blipFill>
                      <a:blip r:embed="rId13"/>
                      <a:stretch>
                        <a:fillRect/>
                      </a:stretch>
                    </p:blipFill>
                    <p:spPr>
                      <a:xfrm>
                        <a:off x="3978270" y="5715000"/>
                        <a:ext cx="2568575" cy="895350"/>
                      </a:xfrm>
                      <a:prstGeom prst="rect">
                        <a:avLst/>
                      </a:prstGeom>
                      <a:noFill/>
                      <a:ln w="9525">
                        <a:noFill/>
                      </a:ln>
                    </p:spPr>
                  </p:pic>
                </p:oleObj>
              </mc:Fallback>
            </mc:AlternateContent>
          </a:graphicData>
        </a:graphic>
      </p:graphicFrame>
      <p:grpSp>
        <p:nvGrpSpPr>
          <p:cNvPr id="3" name="Group 26"/>
          <p:cNvGrpSpPr/>
          <p:nvPr/>
        </p:nvGrpSpPr>
        <p:grpSpPr bwMode="auto">
          <a:xfrm>
            <a:off x="936625" y="4846638"/>
            <a:ext cx="1700213" cy="1257300"/>
            <a:chOff x="3024" y="2304"/>
            <a:chExt cx="1071" cy="792"/>
          </a:xfrm>
        </p:grpSpPr>
        <p:grpSp>
          <p:nvGrpSpPr>
            <p:cNvPr id="4" name="Group 27"/>
            <p:cNvGrpSpPr/>
            <p:nvPr/>
          </p:nvGrpSpPr>
          <p:grpSpPr bwMode="auto">
            <a:xfrm>
              <a:off x="3024" y="2304"/>
              <a:ext cx="1071" cy="792"/>
              <a:chOff x="3504" y="2496"/>
              <a:chExt cx="1071" cy="792"/>
            </a:xfrm>
          </p:grpSpPr>
          <p:graphicFrame>
            <p:nvGraphicFramePr>
              <p:cNvPr id="28686" name="Object 14"/>
              <p:cNvGraphicFramePr>
                <a:graphicFrameLocks noChangeAspect="1"/>
              </p:cNvGraphicFramePr>
              <p:nvPr/>
            </p:nvGraphicFramePr>
            <p:xfrm>
              <a:off x="3504" y="2544"/>
              <a:ext cx="207" cy="736"/>
            </p:xfrm>
            <a:graphic>
              <a:graphicData uri="http://schemas.openxmlformats.org/presentationml/2006/ole">
                <mc:AlternateContent xmlns:mc="http://schemas.openxmlformats.org/markup-compatibility/2006">
                  <mc:Choice xmlns:v="urn:schemas-microsoft-com:vml" Requires="v">
                    <p:oleObj spid="_x0000_s8201" name="Equation" r:id="rId14" imgW="3962400" imgH="14020800" progId="Equation.DSMT4">
                      <p:embed/>
                    </p:oleObj>
                  </mc:Choice>
                  <mc:Fallback>
                    <p:oleObj name="Equation" r:id="rId14" imgW="3962400" imgH="14020800" progId="Equation.DSMT4">
                      <p:embed/>
                      <p:pic>
                        <p:nvPicPr>
                          <p:cNvPr id="0" name="Object 14"/>
                          <p:cNvPicPr>
                            <a:picLocks noChangeAspect="1"/>
                          </p:cNvPicPr>
                          <p:nvPr/>
                        </p:nvPicPr>
                        <p:blipFill>
                          <a:blip r:embed="rId15"/>
                          <a:stretch>
                            <a:fillRect/>
                          </a:stretch>
                        </p:blipFill>
                        <p:spPr>
                          <a:xfrm>
                            <a:off x="3504" y="2544"/>
                            <a:ext cx="207" cy="736"/>
                          </a:xfrm>
                          <a:prstGeom prst="rect">
                            <a:avLst/>
                          </a:prstGeom>
                          <a:noFill/>
                          <a:ln w="9525">
                            <a:noFill/>
                          </a:ln>
                        </p:spPr>
                      </p:pic>
                    </p:oleObj>
                  </mc:Fallback>
                </mc:AlternateContent>
              </a:graphicData>
            </a:graphic>
          </p:graphicFrame>
          <p:graphicFrame>
            <p:nvGraphicFramePr>
              <p:cNvPr id="28687" name="Object 15"/>
              <p:cNvGraphicFramePr>
                <a:graphicFrameLocks noChangeAspect="1"/>
              </p:cNvGraphicFramePr>
              <p:nvPr/>
            </p:nvGraphicFramePr>
            <p:xfrm>
              <a:off x="4416" y="2496"/>
              <a:ext cx="159" cy="241"/>
            </p:xfrm>
            <a:graphic>
              <a:graphicData uri="http://schemas.openxmlformats.org/presentationml/2006/ole">
                <mc:AlternateContent xmlns:mc="http://schemas.openxmlformats.org/markup-compatibility/2006">
                  <mc:Choice xmlns:v="urn:schemas-microsoft-com:vml" Requires="v">
                    <p:oleObj spid="_x0000_s8202" name="公式" r:id="rId16" imgW="3048000" imgH="4572000" progId="Equation.3">
                      <p:embed/>
                    </p:oleObj>
                  </mc:Choice>
                  <mc:Fallback>
                    <p:oleObj name="公式" r:id="rId16" imgW="3048000" imgH="4572000" progId="Equation.3">
                      <p:embed/>
                      <p:pic>
                        <p:nvPicPr>
                          <p:cNvPr id="0" name="Object 15"/>
                          <p:cNvPicPr>
                            <a:picLocks noChangeAspect="1"/>
                          </p:cNvPicPr>
                          <p:nvPr/>
                        </p:nvPicPr>
                        <p:blipFill>
                          <a:blip r:embed="rId4"/>
                          <a:stretch>
                            <a:fillRect/>
                          </a:stretch>
                        </p:blipFill>
                        <p:spPr>
                          <a:xfrm>
                            <a:off x="4416" y="2496"/>
                            <a:ext cx="159" cy="241"/>
                          </a:xfrm>
                          <a:prstGeom prst="rect">
                            <a:avLst/>
                          </a:prstGeom>
                          <a:noFill/>
                          <a:ln w="9525">
                            <a:noFill/>
                          </a:ln>
                        </p:spPr>
                      </p:pic>
                    </p:oleObj>
                  </mc:Fallback>
                </mc:AlternateContent>
              </a:graphicData>
            </a:graphic>
          </p:graphicFrame>
          <p:sp>
            <p:nvSpPr>
              <p:cNvPr id="28716" name="Freeform 30"/>
              <p:cNvSpPr/>
              <p:nvPr/>
            </p:nvSpPr>
            <p:spPr bwMode="auto">
              <a:xfrm>
                <a:off x="3802" y="2614"/>
                <a:ext cx="432" cy="266"/>
              </a:xfrm>
              <a:custGeom>
                <a:avLst/>
                <a:gdLst>
                  <a:gd name="T0" fmla="*/ 432 w 432"/>
                  <a:gd name="T1" fmla="*/ 63901581 h 192"/>
                  <a:gd name="T2" fmla="*/ 432 w 432"/>
                  <a:gd name="T3" fmla="*/ 0 h 192"/>
                  <a:gd name="T4" fmla="*/ 0 w 432"/>
                  <a:gd name="T5" fmla="*/ 0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432" y="192"/>
                    </a:moveTo>
                    <a:lnTo>
                      <a:pt x="432" y="0"/>
                    </a:lnTo>
                    <a:lnTo>
                      <a:pt x="0" y="0"/>
                    </a:lnTo>
                  </a:path>
                </a:pathLst>
              </a:custGeom>
              <a:noFill/>
              <a:ln w="28575" cap="sq">
                <a:solidFill>
                  <a:schemeClr val="tx1"/>
                </a:solidFill>
                <a:round/>
                <a:headEnd type="none" w="sm" len="sm"/>
                <a:tailEnd type="none" w="sm" len="sm"/>
              </a:ln>
            </p:spPr>
            <p:txBody>
              <a:bodyPr wrap="none" anchor="ctr"/>
              <a:lstStyle/>
              <a:p>
                <a:endParaRPr lang="zh-CN" altLang="en-US"/>
              </a:p>
            </p:txBody>
          </p:sp>
          <p:sp>
            <p:nvSpPr>
              <p:cNvPr id="28717" name="Freeform 31"/>
              <p:cNvSpPr/>
              <p:nvPr/>
            </p:nvSpPr>
            <p:spPr bwMode="auto">
              <a:xfrm flipV="1">
                <a:off x="3798" y="2976"/>
                <a:ext cx="432" cy="312"/>
              </a:xfrm>
              <a:custGeom>
                <a:avLst/>
                <a:gdLst>
                  <a:gd name="T0" fmla="*/ 432 w 432"/>
                  <a:gd name="T1" fmla="*/ 2147483647 h 192"/>
                  <a:gd name="T2" fmla="*/ 432 w 432"/>
                  <a:gd name="T3" fmla="*/ 0 h 192"/>
                  <a:gd name="T4" fmla="*/ 0 w 432"/>
                  <a:gd name="T5" fmla="*/ 0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432" y="192"/>
                    </a:moveTo>
                    <a:lnTo>
                      <a:pt x="432" y="0"/>
                    </a:lnTo>
                    <a:lnTo>
                      <a:pt x="0" y="0"/>
                    </a:lnTo>
                  </a:path>
                </a:pathLst>
              </a:custGeom>
              <a:noFill/>
              <a:ln w="28575" cap="sq">
                <a:solidFill>
                  <a:schemeClr val="tx1"/>
                </a:solidFill>
                <a:round/>
                <a:headEnd type="none" w="sm" len="sm"/>
                <a:tailEnd type="none" w="sm" len="sm"/>
              </a:ln>
            </p:spPr>
            <p:txBody>
              <a:bodyPr wrap="none" anchor="ctr"/>
              <a:lstStyle/>
              <a:p>
                <a:endParaRPr lang="zh-CN" altLang="en-US"/>
              </a:p>
            </p:txBody>
          </p:sp>
          <p:sp>
            <p:nvSpPr>
              <p:cNvPr id="28718" name="Text Box 32"/>
              <p:cNvSpPr txBox="1">
                <a:spLocks noChangeArrowheads="1"/>
              </p:cNvSpPr>
              <p:nvPr/>
            </p:nvSpPr>
            <p:spPr bwMode="auto">
              <a:xfrm>
                <a:off x="3946" y="2771"/>
                <a:ext cx="116" cy="233"/>
              </a:xfrm>
              <a:prstGeom prst="rect">
                <a:avLst/>
              </a:prstGeom>
              <a:noFill/>
              <a:ln w="12700" cap="sq">
                <a:noFill/>
                <a:miter lim="800000"/>
                <a:headEnd type="none" w="sm" len="sm"/>
                <a:tailEnd type="none" w="sm" len="sm"/>
              </a:ln>
            </p:spPr>
            <p:txBody>
              <a:bodyPr wrap="none">
                <a:spAutoFit/>
              </a:bodyPr>
              <a:lstStyle/>
              <a:p>
                <a:endParaRPr kumimoji="1" lang="zh-CN" altLang="zh-CN" b="1" i="1">
                  <a:solidFill>
                    <a:schemeClr val="tx2"/>
                  </a:solidFill>
                  <a:latin typeface="Times New Roman" panose="02020603050405020304" pitchFamily="18" charset="0"/>
                  <a:cs typeface="Times New Roman" panose="02020603050405020304" pitchFamily="18" charset="0"/>
                </a:endParaRPr>
              </a:p>
            </p:txBody>
          </p:sp>
          <p:sp>
            <p:nvSpPr>
              <p:cNvPr id="28719" name="Line 34"/>
              <p:cNvSpPr>
                <a:spLocks noChangeShapeType="1"/>
              </p:cNvSpPr>
              <p:nvPr/>
            </p:nvSpPr>
            <p:spPr bwMode="auto">
              <a:xfrm>
                <a:off x="4368" y="2662"/>
                <a:ext cx="0" cy="384"/>
              </a:xfrm>
              <a:prstGeom prst="line">
                <a:avLst/>
              </a:prstGeom>
              <a:noFill/>
              <a:ln w="28575" cap="sq">
                <a:solidFill>
                  <a:schemeClr val="tx1"/>
                </a:solidFill>
                <a:round/>
                <a:headEnd type="none" w="sm" len="sm"/>
                <a:tailEnd type="arrow" w="med" len="med"/>
              </a:ln>
            </p:spPr>
            <p:txBody>
              <a:bodyPr wrap="none" anchor="ctr"/>
              <a:lstStyle/>
              <a:p>
                <a:endParaRPr lang="zh-CN" altLang="en-US"/>
              </a:p>
            </p:txBody>
          </p:sp>
          <p:sp>
            <p:nvSpPr>
              <p:cNvPr id="28720" name="Line 35"/>
              <p:cNvSpPr>
                <a:spLocks noChangeShapeType="1"/>
              </p:cNvSpPr>
              <p:nvPr/>
            </p:nvSpPr>
            <p:spPr bwMode="auto">
              <a:xfrm>
                <a:off x="4176" y="2880"/>
                <a:ext cx="144" cy="0"/>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28721" name="Line 36"/>
              <p:cNvSpPr>
                <a:spLocks noChangeShapeType="1"/>
              </p:cNvSpPr>
              <p:nvPr/>
            </p:nvSpPr>
            <p:spPr bwMode="auto">
              <a:xfrm>
                <a:off x="4176" y="2956"/>
                <a:ext cx="144" cy="0"/>
              </a:xfrm>
              <a:prstGeom prst="line">
                <a:avLst/>
              </a:prstGeom>
              <a:noFill/>
              <a:ln w="28575" cap="sq">
                <a:solidFill>
                  <a:schemeClr val="tx1"/>
                </a:solidFill>
                <a:round/>
                <a:headEnd type="none" w="sm" len="sm"/>
                <a:tailEnd type="none" w="sm" len="sm"/>
              </a:ln>
            </p:spPr>
            <p:txBody>
              <a:bodyPr wrap="none" anchor="ctr"/>
              <a:lstStyle/>
              <a:p>
                <a:endParaRPr lang="zh-CN" altLang="en-US"/>
              </a:p>
            </p:txBody>
          </p:sp>
        </p:grpSp>
        <p:graphicFrame>
          <p:nvGraphicFramePr>
            <p:cNvPr id="28685" name="Object 10"/>
            <p:cNvGraphicFramePr>
              <a:graphicFrameLocks noChangeAspect="1"/>
            </p:cNvGraphicFramePr>
            <p:nvPr/>
          </p:nvGraphicFramePr>
          <p:xfrm>
            <a:off x="3312" y="2478"/>
            <a:ext cx="349" cy="480"/>
          </p:xfrm>
          <a:graphic>
            <a:graphicData uri="http://schemas.openxmlformats.org/presentationml/2006/ole">
              <mc:AlternateContent xmlns:mc="http://schemas.openxmlformats.org/markup-compatibility/2006">
                <mc:Choice xmlns:v="urn:schemas-microsoft-com:vml" Requires="v">
                  <p:oleObj spid="_x0000_s8203" name="Equation" r:id="rId17" imgW="8229600" imgH="10058400" progId="Equation.DSMT4">
                    <p:embed/>
                  </p:oleObj>
                </mc:Choice>
                <mc:Fallback>
                  <p:oleObj name="Equation" r:id="rId17" imgW="8229600" imgH="10058400" progId="Equation.DSMT4">
                    <p:embed/>
                    <p:pic>
                      <p:nvPicPr>
                        <p:cNvPr id="0" name="Object 10"/>
                        <p:cNvPicPr>
                          <a:picLocks noChangeAspect="1"/>
                        </p:cNvPicPr>
                        <p:nvPr/>
                      </p:nvPicPr>
                      <p:blipFill>
                        <a:blip r:embed="rId18"/>
                        <a:stretch>
                          <a:fillRect/>
                        </a:stretch>
                      </p:blipFill>
                      <p:spPr>
                        <a:xfrm>
                          <a:off x="3312" y="2478"/>
                          <a:ext cx="349" cy="480"/>
                        </a:xfrm>
                        <a:prstGeom prst="rect">
                          <a:avLst/>
                        </a:prstGeom>
                        <a:noFill/>
                        <a:ln w="9525">
                          <a:noFill/>
                        </a:ln>
                      </p:spPr>
                    </p:pic>
                  </p:oleObj>
                </mc:Fallback>
              </mc:AlternateContent>
            </a:graphicData>
          </a:graphic>
        </p:graphicFrame>
      </p:grpSp>
      <p:grpSp>
        <p:nvGrpSpPr>
          <p:cNvPr id="5" name="Group 55"/>
          <p:cNvGrpSpPr/>
          <p:nvPr/>
        </p:nvGrpSpPr>
        <p:grpSpPr bwMode="auto">
          <a:xfrm>
            <a:off x="960438" y="3170238"/>
            <a:ext cx="1700212" cy="1257300"/>
            <a:chOff x="605" y="1997"/>
            <a:chExt cx="1071" cy="792"/>
          </a:xfrm>
        </p:grpSpPr>
        <p:graphicFrame>
          <p:nvGraphicFramePr>
            <p:cNvPr id="28683" name="Object 11"/>
            <p:cNvGraphicFramePr>
              <a:graphicFrameLocks noChangeAspect="1"/>
            </p:cNvGraphicFramePr>
            <p:nvPr/>
          </p:nvGraphicFramePr>
          <p:xfrm>
            <a:off x="605" y="2045"/>
            <a:ext cx="207" cy="736"/>
          </p:xfrm>
          <a:graphic>
            <a:graphicData uri="http://schemas.openxmlformats.org/presentationml/2006/ole">
              <mc:AlternateContent xmlns:mc="http://schemas.openxmlformats.org/markup-compatibility/2006">
                <mc:Choice xmlns:v="urn:schemas-microsoft-com:vml" Requires="v">
                  <p:oleObj spid="_x0000_s8204" name="Equation" r:id="rId19" imgW="3962400" imgH="14020800" progId="Equation.DSMT4">
                    <p:embed/>
                  </p:oleObj>
                </mc:Choice>
                <mc:Fallback>
                  <p:oleObj name="Equation" r:id="rId19" imgW="3962400" imgH="14020800" progId="Equation.DSMT4">
                    <p:embed/>
                    <p:pic>
                      <p:nvPicPr>
                        <p:cNvPr id="0" name="Object 11"/>
                        <p:cNvPicPr>
                          <a:picLocks noChangeAspect="1"/>
                        </p:cNvPicPr>
                        <p:nvPr/>
                      </p:nvPicPr>
                      <p:blipFill>
                        <a:blip r:embed="rId20"/>
                        <a:stretch>
                          <a:fillRect/>
                        </a:stretch>
                      </p:blipFill>
                      <p:spPr>
                        <a:xfrm>
                          <a:off x="605" y="2045"/>
                          <a:ext cx="207" cy="736"/>
                        </a:xfrm>
                        <a:prstGeom prst="rect">
                          <a:avLst/>
                        </a:prstGeom>
                        <a:noFill/>
                        <a:ln w="9525">
                          <a:noFill/>
                        </a:ln>
                      </p:spPr>
                    </p:pic>
                  </p:oleObj>
                </mc:Fallback>
              </mc:AlternateContent>
            </a:graphicData>
          </a:graphic>
        </p:graphicFrame>
        <p:graphicFrame>
          <p:nvGraphicFramePr>
            <p:cNvPr id="28684" name="Object 12"/>
            <p:cNvGraphicFramePr>
              <a:graphicFrameLocks noChangeAspect="1"/>
            </p:cNvGraphicFramePr>
            <p:nvPr/>
          </p:nvGraphicFramePr>
          <p:xfrm>
            <a:off x="1517" y="1997"/>
            <a:ext cx="159" cy="241"/>
          </p:xfrm>
          <a:graphic>
            <a:graphicData uri="http://schemas.openxmlformats.org/presentationml/2006/ole">
              <mc:AlternateContent xmlns:mc="http://schemas.openxmlformats.org/markup-compatibility/2006">
                <mc:Choice xmlns:v="urn:schemas-microsoft-com:vml" Requires="v">
                  <p:oleObj spid="_x0000_s8205" name="公式" r:id="rId21" imgW="3048000" imgH="4572000" progId="Equation.3">
                    <p:embed/>
                  </p:oleObj>
                </mc:Choice>
                <mc:Fallback>
                  <p:oleObj name="公式" r:id="rId21" imgW="3048000" imgH="4572000" progId="Equation.3">
                    <p:embed/>
                    <p:pic>
                      <p:nvPicPr>
                        <p:cNvPr id="0" name="Object 12"/>
                        <p:cNvPicPr>
                          <a:picLocks noChangeAspect="1"/>
                        </p:cNvPicPr>
                        <p:nvPr/>
                      </p:nvPicPr>
                      <p:blipFill>
                        <a:blip r:embed="rId4"/>
                        <a:stretch>
                          <a:fillRect/>
                        </a:stretch>
                      </p:blipFill>
                      <p:spPr>
                        <a:xfrm>
                          <a:off x="1517" y="1997"/>
                          <a:ext cx="159" cy="241"/>
                        </a:xfrm>
                        <a:prstGeom prst="rect">
                          <a:avLst/>
                        </a:prstGeom>
                        <a:noFill/>
                        <a:ln w="9525">
                          <a:noFill/>
                        </a:ln>
                      </p:spPr>
                    </p:pic>
                  </p:oleObj>
                </mc:Fallback>
              </mc:AlternateContent>
            </a:graphicData>
          </a:graphic>
        </p:graphicFrame>
        <p:sp>
          <p:nvSpPr>
            <p:cNvPr id="28704" name="Freeform 41"/>
            <p:cNvSpPr/>
            <p:nvPr/>
          </p:nvSpPr>
          <p:spPr bwMode="auto">
            <a:xfrm>
              <a:off x="903" y="2067"/>
              <a:ext cx="432" cy="218"/>
            </a:xfrm>
            <a:custGeom>
              <a:avLst/>
              <a:gdLst>
                <a:gd name="T0" fmla="*/ 432 w 432"/>
                <a:gd name="T1" fmla="*/ 27248 h 192"/>
                <a:gd name="T2" fmla="*/ 432 w 432"/>
                <a:gd name="T3" fmla="*/ 0 h 192"/>
                <a:gd name="T4" fmla="*/ 0 w 432"/>
                <a:gd name="T5" fmla="*/ 0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432" y="192"/>
                  </a:moveTo>
                  <a:lnTo>
                    <a:pt x="432" y="0"/>
                  </a:lnTo>
                  <a:lnTo>
                    <a:pt x="0" y="0"/>
                  </a:lnTo>
                </a:path>
              </a:pathLst>
            </a:custGeom>
            <a:noFill/>
            <a:ln w="28575" cap="sq">
              <a:solidFill>
                <a:schemeClr val="tx1"/>
              </a:solidFill>
              <a:round/>
              <a:headEnd type="none" w="sm" len="sm"/>
              <a:tailEnd type="none" w="sm" len="sm"/>
            </a:ln>
          </p:spPr>
          <p:txBody>
            <a:bodyPr wrap="none" anchor="ctr"/>
            <a:lstStyle/>
            <a:p>
              <a:endParaRPr lang="zh-CN" altLang="en-US"/>
            </a:p>
          </p:txBody>
        </p:sp>
        <p:sp>
          <p:nvSpPr>
            <p:cNvPr id="28705" name="Freeform 42"/>
            <p:cNvSpPr/>
            <p:nvPr/>
          </p:nvSpPr>
          <p:spPr bwMode="auto">
            <a:xfrm flipV="1">
              <a:off x="899" y="2525"/>
              <a:ext cx="432" cy="264"/>
            </a:xfrm>
            <a:custGeom>
              <a:avLst/>
              <a:gdLst>
                <a:gd name="T0" fmla="*/ 432 w 432"/>
                <a:gd name="T1" fmla="*/ 47530919 h 192"/>
                <a:gd name="T2" fmla="*/ 432 w 432"/>
                <a:gd name="T3" fmla="*/ 0 h 192"/>
                <a:gd name="T4" fmla="*/ 0 w 432"/>
                <a:gd name="T5" fmla="*/ 0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432" y="192"/>
                  </a:moveTo>
                  <a:lnTo>
                    <a:pt x="432" y="0"/>
                  </a:lnTo>
                  <a:lnTo>
                    <a:pt x="0" y="0"/>
                  </a:lnTo>
                </a:path>
              </a:pathLst>
            </a:custGeom>
            <a:noFill/>
            <a:ln w="28575" cap="sq">
              <a:solidFill>
                <a:schemeClr val="tx1"/>
              </a:solidFill>
              <a:round/>
              <a:headEnd type="none" w="sm" len="sm"/>
              <a:tailEnd type="none" w="sm" len="sm"/>
            </a:ln>
          </p:spPr>
          <p:txBody>
            <a:bodyPr wrap="none" anchor="ctr"/>
            <a:lstStyle/>
            <a:p>
              <a:endParaRPr lang="zh-CN" altLang="en-US"/>
            </a:p>
          </p:txBody>
        </p:sp>
        <p:sp>
          <p:nvSpPr>
            <p:cNvPr id="28706" name="Text Box 43"/>
            <p:cNvSpPr txBox="1">
              <a:spLocks noChangeArrowheads="1"/>
            </p:cNvSpPr>
            <p:nvPr/>
          </p:nvSpPr>
          <p:spPr bwMode="auto">
            <a:xfrm>
              <a:off x="917" y="2233"/>
              <a:ext cx="354" cy="233"/>
            </a:xfrm>
            <a:prstGeom prst="rect">
              <a:avLst/>
            </a:prstGeom>
            <a:noFill/>
            <a:ln w="12700" cap="sq">
              <a:noFill/>
              <a:miter lim="800000"/>
              <a:headEnd type="none" w="sm" len="sm"/>
              <a:tailEnd type="none" w="sm" len="sm"/>
            </a:ln>
          </p:spPr>
          <p:txBody>
            <a:bodyPr wrap="none">
              <a:spAutoFit/>
            </a:bodyPr>
            <a:lstStyle/>
            <a:p>
              <a:r>
                <a:rPr kumimoji="1" lang="en-US" altLang="zh-CN" b="1">
                  <a:solidFill>
                    <a:schemeClr val="tx2"/>
                  </a:solidFill>
                  <a:latin typeface="Times New Roman" panose="02020603050405020304" pitchFamily="18" charset="0"/>
                  <a:cs typeface="Times New Roman" panose="02020603050405020304" pitchFamily="18" charset="0"/>
                </a:rPr>
                <a:t>j</a:t>
              </a:r>
              <a:r>
                <a:rPr kumimoji="1" lang="en-US" altLang="zh-CN" b="1" i="1">
                  <a:solidFill>
                    <a:schemeClr val="tx2"/>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b="1" i="1">
                  <a:solidFill>
                    <a:schemeClr val="tx2"/>
                  </a:solidFill>
                  <a:latin typeface="Times New Roman" panose="02020603050405020304" pitchFamily="18" charset="0"/>
                  <a:cs typeface="Times New Roman" panose="02020603050405020304" pitchFamily="18" charset="0"/>
                </a:rPr>
                <a:t>L</a:t>
              </a:r>
              <a:endParaRPr kumimoji="1" lang="en-US" altLang="zh-CN" b="1" i="1">
                <a:solidFill>
                  <a:schemeClr val="tx2"/>
                </a:solidFill>
                <a:latin typeface="Times New Roman" panose="02020603050405020304" pitchFamily="18" charset="0"/>
                <a:cs typeface="Times New Roman" panose="02020603050405020304" pitchFamily="18" charset="0"/>
              </a:endParaRPr>
            </a:p>
          </p:txBody>
        </p:sp>
        <p:sp>
          <p:nvSpPr>
            <p:cNvPr id="28707" name="Line 45"/>
            <p:cNvSpPr>
              <a:spLocks noChangeShapeType="1"/>
            </p:cNvSpPr>
            <p:nvPr/>
          </p:nvSpPr>
          <p:spPr bwMode="auto">
            <a:xfrm>
              <a:off x="1469" y="2115"/>
              <a:ext cx="0" cy="384"/>
            </a:xfrm>
            <a:prstGeom prst="line">
              <a:avLst/>
            </a:prstGeom>
            <a:noFill/>
            <a:ln w="28575" cap="sq">
              <a:solidFill>
                <a:schemeClr val="tx1"/>
              </a:solidFill>
              <a:round/>
              <a:headEnd type="none" w="sm" len="sm"/>
              <a:tailEnd type="arrow" w="med" len="med"/>
            </a:ln>
          </p:spPr>
          <p:txBody>
            <a:bodyPr wrap="none" anchor="ctr"/>
            <a:lstStyle/>
            <a:p>
              <a:endParaRPr lang="zh-CN" altLang="en-US"/>
            </a:p>
          </p:txBody>
        </p:sp>
        <p:grpSp>
          <p:nvGrpSpPr>
            <p:cNvPr id="6" name="Group 48"/>
            <p:cNvGrpSpPr/>
            <p:nvPr/>
          </p:nvGrpSpPr>
          <p:grpSpPr bwMode="auto">
            <a:xfrm rot="5400000">
              <a:off x="1197" y="2371"/>
              <a:ext cx="326" cy="52"/>
              <a:chOff x="1877" y="383"/>
              <a:chExt cx="326" cy="52"/>
            </a:xfrm>
          </p:grpSpPr>
          <p:sp>
            <p:nvSpPr>
              <p:cNvPr id="28709" name="Freeform 49"/>
              <p:cNvSpPr/>
              <p:nvPr/>
            </p:nvSpPr>
            <p:spPr bwMode="auto">
              <a:xfrm rot="10800000" flipH="1" flipV="1">
                <a:off x="1925" y="384"/>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ln>
            </p:spPr>
            <p:txBody>
              <a:bodyPr/>
              <a:lstStyle/>
              <a:p>
                <a:endParaRPr lang="zh-CN" altLang="en-US"/>
              </a:p>
            </p:txBody>
          </p:sp>
          <p:sp>
            <p:nvSpPr>
              <p:cNvPr id="28710" name="Freeform 50"/>
              <p:cNvSpPr/>
              <p:nvPr/>
            </p:nvSpPr>
            <p:spPr bwMode="auto">
              <a:xfrm rot="10800000" flipH="1" flipV="1">
                <a:off x="1981"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ln>
            </p:spPr>
            <p:txBody>
              <a:bodyPr/>
              <a:lstStyle/>
              <a:p>
                <a:endParaRPr lang="zh-CN" altLang="en-US"/>
              </a:p>
            </p:txBody>
          </p:sp>
          <p:sp>
            <p:nvSpPr>
              <p:cNvPr id="28711" name="Freeform 51"/>
              <p:cNvSpPr/>
              <p:nvPr/>
            </p:nvSpPr>
            <p:spPr bwMode="auto">
              <a:xfrm rot="10800000" flipH="1" flipV="1">
                <a:off x="2039"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ln>
            </p:spPr>
            <p:txBody>
              <a:bodyPr/>
              <a:lstStyle/>
              <a:p>
                <a:endParaRPr lang="zh-CN" altLang="en-US"/>
              </a:p>
            </p:txBody>
          </p:sp>
          <p:sp>
            <p:nvSpPr>
              <p:cNvPr id="28712" name="Freeform 52"/>
              <p:cNvSpPr/>
              <p:nvPr/>
            </p:nvSpPr>
            <p:spPr bwMode="auto">
              <a:xfrm rot="10800000" flipH="1" flipV="1">
                <a:off x="2097" y="383"/>
                <a:ext cx="58" cy="51"/>
              </a:xfrm>
              <a:custGeom>
                <a:avLst/>
                <a:gdLst>
                  <a:gd name="T0" fmla="*/ 0 w 58"/>
                  <a:gd name="T1" fmla="*/ 51 h 51"/>
                  <a:gd name="T2" fmla="*/ 14 w 58"/>
                  <a:gd name="T3" fmla="*/ 8 h 51"/>
                  <a:gd name="T4" fmla="*/ 30 w 58"/>
                  <a:gd name="T5" fmla="*/ 1 h 51"/>
                  <a:gd name="T6" fmla="*/ 45 w 58"/>
                  <a:gd name="T7" fmla="*/ 13 h 51"/>
                  <a:gd name="T8" fmla="*/ 53 w 58"/>
                  <a:gd name="T9" fmla="*/ 33 h 51"/>
                  <a:gd name="T10" fmla="*/ 58 w 58"/>
                  <a:gd name="T11" fmla="*/ 50 h 51"/>
                  <a:gd name="T12" fmla="*/ 0 60000 65536"/>
                  <a:gd name="T13" fmla="*/ 0 60000 65536"/>
                  <a:gd name="T14" fmla="*/ 0 60000 65536"/>
                  <a:gd name="T15" fmla="*/ 0 60000 65536"/>
                  <a:gd name="T16" fmla="*/ 0 60000 65536"/>
                  <a:gd name="T17" fmla="*/ 0 60000 65536"/>
                  <a:gd name="T18" fmla="*/ 0 w 58"/>
                  <a:gd name="T19" fmla="*/ 0 h 51"/>
                  <a:gd name="T20" fmla="*/ 58 w 5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8" h="51">
                    <a:moveTo>
                      <a:pt x="0" y="51"/>
                    </a:moveTo>
                    <a:cubicBezTo>
                      <a:pt x="2" y="44"/>
                      <a:pt x="9" y="16"/>
                      <a:pt x="14" y="8"/>
                    </a:cubicBezTo>
                    <a:cubicBezTo>
                      <a:pt x="19" y="0"/>
                      <a:pt x="25" y="0"/>
                      <a:pt x="30" y="1"/>
                    </a:cubicBezTo>
                    <a:cubicBezTo>
                      <a:pt x="35" y="2"/>
                      <a:pt x="41" y="8"/>
                      <a:pt x="45" y="13"/>
                    </a:cubicBezTo>
                    <a:cubicBezTo>
                      <a:pt x="49" y="18"/>
                      <a:pt x="51" y="27"/>
                      <a:pt x="53" y="33"/>
                    </a:cubicBezTo>
                    <a:cubicBezTo>
                      <a:pt x="55" y="39"/>
                      <a:pt x="57" y="47"/>
                      <a:pt x="58" y="50"/>
                    </a:cubicBezTo>
                  </a:path>
                </a:pathLst>
              </a:custGeom>
              <a:noFill/>
              <a:ln w="28575">
                <a:solidFill>
                  <a:schemeClr val="tx1"/>
                </a:solidFill>
                <a:round/>
              </a:ln>
            </p:spPr>
            <p:txBody>
              <a:bodyPr/>
              <a:lstStyle/>
              <a:p>
                <a:endParaRPr lang="zh-CN" altLang="en-US"/>
              </a:p>
            </p:txBody>
          </p:sp>
          <p:sp>
            <p:nvSpPr>
              <p:cNvPr id="28713" name="Line 53"/>
              <p:cNvSpPr>
                <a:spLocks noChangeShapeType="1"/>
              </p:cNvSpPr>
              <p:nvPr/>
            </p:nvSpPr>
            <p:spPr bwMode="auto">
              <a:xfrm rot="10800000" flipH="1" flipV="1">
                <a:off x="1877" y="433"/>
                <a:ext cx="48" cy="0"/>
              </a:xfrm>
              <a:prstGeom prst="line">
                <a:avLst/>
              </a:prstGeom>
              <a:noFill/>
              <a:ln w="12700">
                <a:solidFill>
                  <a:schemeClr val="tx1"/>
                </a:solidFill>
                <a:round/>
              </a:ln>
            </p:spPr>
            <p:txBody>
              <a:bodyPr/>
              <a:lstStyle/>
              <a:p>
                <a:endParaRPr lang="zh-CN" altLang="en-US"/>
              </a:p>
            </p:txBody>
          </p:sp>
          <p:sp>
            <p:nvSpPr>
              <p:cNvPr id="28714" name="Line 54"/>
              <p:cNvSpPr>
                <a:spLocks noChangeShapeType="1"/>
              </p:cNvSpPr>
              <p:nvPr/>
            </p:nvSpPr>
            <p:spPr bwMode="auto">
              <a:xfrm rot="10800000" flipH="1" flipV="1">
                <a:off x="2155" y="432"/>
                <a:ext cx="48" cy="0"/>
              </a:xfrm>
              <a:prstGeom prst="line">
                <a:avLst/>
              </a:prstGeom>
              <a:noFill/>
              <a:ln w="12700">
                <a:solidFill>
                  <a:schemeClr val="tx1"/>
                </a:solidFill>
                <a:round/>
              </a:ln>
            </p:spPr>
            <p:txBody>
              <a:bodyPr/>
              <a:lstStyle/>
              <a:p>
                <a:endParaRPr lang="zh-CN" altLang="en-US"/>
              </a:p>
            </p:txBody>
          </p:sp>
        </p:grpSp>
      </p:grpSp>
      <p:graphicFrame>
        <p:nvGraphicFramePr>
          <p:cNvPr id="52249" name="Object 8"/>
          <p:cNvGraphicFramePr>
            <a:graphicFrameLocks noChangeAspect="1"/>
          </p:cNvGraphicFramePr>
          <p:nvPr/>
        </p:nvGraphicFramePr>
        <p:xfrm>
          <a:off x="5357813" y="1214438"/>
          <a:ext cx="1689100" cy="412750"/>
        </p:xfrm>
        <a:graphic>
          <a:graphicData uri="http://schemas.openxmlformats.org/presentationml/2006/ole">
            <mc:AlternateContent xmlns:mc="http://schemas.openxmlformats.org/markup-compatibility/2006">
              <mc:Choice xmlns:v="urn:schemas-microsoft-com:vml" Requires="v">
                <p:oleObj spid="_x0000_s8206" name="Equation" r:id="rId22" imgW="19812000" imgH="4876800" progId="Equation.DSMT4">
                  <p:embed/>
                </p:oleObj>
              </mc:Choice>
              <mc:Fallback>
                <p:oleObj name="Equation" r:id="rId22" imgW="19812000" imgH="4876800" progId="Equation.DSMT4">
                  <p:embed/>
                  <p:pic>
                    <p:nvPicPr>
                      <p:cNvPr id="0" name="Object 8"/>
                      <p:cNvPicPr>
                        <a:picLocks noChangeAspect="1"/>
                      </p:cNvPicPr>
                      <p:nvPr/>
                    </p:nvPicPr>
                    <p:blipFill>
                      <a:blip r:embed="rId23"/>
                      <a:stretch>
                        <a:fillRect/>
                      </a:stretch>
                    </p:blipFill>
                    <p:spPr>
                      <a:xfrm>
                        <a:off x="5357813" y="1214438"/>
                        <a:ext cx="1689100" cy="412750"/>
                      </a:xfrm>
                      <a:prstGeom prst="rect">
                        <a:avLst/>
                      </a:prstGeom>
                      <a:noFill/>
                      <a:ln w="9525">
                        <a:noFill/>
                      </a:ln>
                    </p:spPr>
                  </p:pic>
                </p:oleObj>
              </mc:Fallback>
            </mc:AlternateContent>
          </a:graphicData>
        </a:graphic>
      </p:graphicFrame>
      <p:graphicFrame>
        <p:nvGraphicFramePr>
          <p:cNvPr id="7" name="Object 9"/>
          <p:cNvGraphicFramePr>
            <a:graphicFrameLocks noChangeAspect="1"/>
          </p:cNvGraphicFramePr>
          <p:nvPr/>
        </p:nvGraphicFramePr>
        <p:xfrm>
          <a:off x="5478457" y="5000625"/>
          <a:ext cx="2246313" cy="708025"/>
        </p:xfrm>
        <a:graphic>
          <a:graphicData uri="http://schemas.openxmlformats.org/presentationml/2006/ole">
            <mc:AlternateContent xmlns:mc="http://schemas.openxmlformats.org/markup-compatibility/2006">
              <mc:Choice xmlns:v="urn:schemas-microsoft-com:vml" Requires="v">
                <p:oleObj spid="_x0000_s8207" name="Equation" r:id="rId24" imgW="29870400" imgH="9448800" progId="Equation.DSMT4">
                  <p:embed/>
                </p:oleObj>
              </mc:Choice>
              <mc:Fallback>
                <p:oleObj name="Equation" r:id="rId24" imgW="29870400" imgH="9448800" progId="Equation.DSMT4">
                  <p:embed/>
                  <p:pic>
                    <p:nvPicPr>
                      <p:cNvPr id="0" name="Object 9"/>
                      <p:cNvPicPr>
                        <a:picLocks noChangeAspect="1"/>
                      </p:cNvPicPr>
                      <p:nvPr/>
                    </p:nvPicPr>
                    <p:blipFill>
                      <a:blip r:embed="rId25"/>
                      <a:stretch>
                        <a:fillRect/>
                      </a:stretch>
                    </p:blipFill>
                    <p:spPr>
                      <a:xfrm>
                        <a:off x="5478457" y="5000625"/>
                        <a:ext cx="2246313" cy="708025"/>
                      </a:xfrm>
                      <a:prstGeom prst="rect">
                        <a:avLst/>
                      </a:prstGeom>
                      <a:noFill/>
                      <a:ln w="9525">
                        <a:noFill/>
                      </a:ln>
                    </p:spPr>
                  </p:pic>
                </p:oleObj>
              </mc:Fallback>
            </mc:AlternateContent>
          </a:graphicData>
        </a:graphic>
      </p:graphicFrame>
      <p:graphicFrame>
        <p:nvGraphicFramePr>
          <p:cNvPr id="99335" name="Object 17"/>
          <p:cNvGraphicFramePr>
            <a:graphicFrameLocks noChangeAspect="1"/>
          </p:cNvGraphicFramePr>
          <p:nvPr/>
        </p:nvGraphicFramePr>
        <p:xfrm>
          <a:off x="4429124" y="2285992"/>
          <a:ext cx="2314575" cy="708025"/>
        </p:xfrm>
        <a:graphic>
          <a:graphicData uri="http://schemas.openxmlformats.org/presentationml/2006/ole">
            <mc:AlternateContent xmlns:mc="http://schemas.openxmlformats.org/markup-compatibility/2006">
              <mc:Choice xmlns:v="urn:schemas-microsoft-com:vml" Requires="v">
                <p:oleObj spid="_x0000_s8208" name="Equation" r:id="rId26" imgW="30784800" imgH="9448800" progId="Equation.DSMT4">
                  <p:embed/>
                </p:oleObj>
              </mc:Choice>
              <mc:Fallback>
                <p:oleObj name="Equation" r:id="rId26" imgW="30784800" imgH="9448800" progId="Equation.DSMT4">
                  <p:embed/>
                  <p:pic>
                    <p:nvPicPr>
                      <p:cNvPr id="0" name="Object 17"/>
                      <p:cNvPicPr>
                        <a:picLocks noChangeAspect="1"/>
                      </p:cNvPicPr>
                      <p:nvPr/>
                    </p:nvPicPr>
                    <p:blipFill>
                      <a:blip r:embed="rId27"/>
                      <a:stretch>
                        <a:fillRect/>
                      </a:stretch>
                    </p:blipFill>
                    <p:spPr>
                      <a:xfrm>
                        <a:off x="4429124" y="2285992"/>
                        <a:ext cx="2314575" cy="708025"/>
                      </a:xfrm>
                      <a:prstGeom prst="rect">
                        <a:avLst/>
                      </a:prstGeom>
                      <a:noFill/>
                      <a:ln w="9525">
                        <a:noFill/>
                      </a:ln>
                    </p:spPr>
                  </p:pic>
                </p:oleObj>
              </mc:Fallback>
            </mc:AlternateContent>
          </a:graphicData>
        </a:graphic>
      </p:graphicFrame>
      <p:sp>
        <p:nvSpPr>
          <p:cNvPr id="52" name="矩形 51"/>
          <p:cNvSpPr>
            <a:spLocks noChangeArrowheads="1"/>
          </p:cNvSpPr>
          <p:nvPr/>
        </p:nvSpPr>
        <p:spPr bwMode="auto">
          <a:xfrm>
            <a:off x="6523032" y="6000750"/>
            <a:ext cx="1892300" cy="400050"/>
          </a:xfrm>
          <a:prstGeom prst="rect">
            <a:avLst/>
          </a:prstGeom>
          <a:noFill/>
          <a:ln w="9525">
            <a:noFill/>
            <a:miter lim="800000"/>
          </a:ln>
        </p:spPr>
        <p:txBody>
          <a:bodyPr wrap="none">
            <a:spAutoFit/>
          </a:bodyPr>
          <a:lstStyle/>
          <a:p>
            <a:pPr algn="r"/>
            <a:r>
              <a:rPr kumimoji="1" lang="zh-CN" altLang="en-US" sz="2000" b="1" i="1">
                <a:solidFill>
                  <a:srgbClr val="FF0000"/>
                </a:solidFill>
                <a:latin typeface="Times New Roman" panose="02020603050405020304" pitchFamily="18" charset="0"/>
              </a:rPr>
              <a:t>容抗</a:t>
            </a:r>
            <a:r>
              <a:rPr kumimoji="1" lang="en-US" altLang="zh-CN" sz="2000" b="1" i="1">
                <a:solidFill>
                  <a:srgbClr val="FF0000"/>
                </a:solidFill>
                <a:latin typeface="Times New Roman" panose="02020603050405020304" pitchFamily="18" charset="0"/>
              </a:rPr>
              <a:t>:</a:t>
            </a:r>
            <a:r>
              <a:rPr kumimoji="1" lang="zh-CN" altLang="en-US" sz="2000" b="1" i="1">
                <a:solidFill>
                  <a:srgbClr val="FF0000"/>
                </a:solidFill>
                <a:latin typeface="Times New Roman" panose="02020603050405020304" pitchFamily="18" charset="0"/>
              </a:rPr>
              <a:t> </a:t>
            </a:r>
            <a:r>
              <a:rPr kumimoji="1" lang="en-US" altLang="zh-CN" sz="2000" b="1" i="1">
                <a:solidFill>
                  <a:srgbClr val="FF0000"/>
                </a:solidFill>
                <a:latin typeface="Times New Roman" panose="02020603050405020304" pitchFamily="18" charset="0"/>
              </a:rPr>
              <a:t>X</a:t>
            </a:r>
            <a:r>
              <a:rPr kumimoji="1" lang="en-US" altLang="zh-CN" sz="2000" b="1" i="1" baseline="-25000">
                <a:solidFill>
                  <a:srgbClr val="FF0000"/>
                </a:solidFill>
                <a:latin typeface="Times New Roman" panose="02020603050405020304" pitchFamily="18" charset="0"/>
              </a:rPr>
              <a:t>C</a:t>
            </a:r>
            <a:r>
              <a:rPr kumimoji="1" lang="en-US" altLang="zh-CN" sz="2000" b="1">
                <a:solidFill>
                  <a:srgbClr val="FF0000"/>
                </a:solidFill>
                <a:latin typeface="Times New Roman" panose="02020603050405020304" pitchFamily="18" charset="0"/>
              </a:rPr>
              <a:t>=1/</a:t>
            </a:r>
            <a:r>
              <a:rPr kumimoji="1" lang="en-US" altLang="zh-CN" sz="2000" b="1" i="1">
                <a:solidFill>
                  <a:srgbClr val="FF0000"/>
                </a:solidFill>
                <a:latin typeface="Symbol" panose="05050102010706020507" pitchFamily="18" charset="2"/>
              </a:rPr>
              <a:t>w </a:t>
            </a:r>
            <a:r>
              <a:rPr kumimoji="1" lang="en-US" altLang="zh-CN" sz="2000" b="1" i="1">
                <a:solidFill>
                  <a:srgbClr val="FF0000"/>
                </a:solidFill>
                <a:latin typeface="Times New Roman" panose="02020603050405020304" pitchFamily="18" charset="0"/>
              </a:rPr>
              <a:t>C</a:t>
            </a:r>
            <a:endParaRPr lang="zh-CN" altLang="en-US" sz="2000" b="1">
              <a:solidFill>
                <a:srgbClr val="FF0000"/>
              </a:solidFill>
            </a:endParaRPr>
          </a:p>
        </p:txBody>
      </p:sp>
      <p:sp>
        <p:nvSpPr>
          <p:cNvPr id="53" name="矩形 52"/>
          <p:cNvSpPr>
            <a:spLocks noChangeArrowheads="1"/>
          </p:cNvSpPr>
          <p:nvPr/>
        </p:nvSpPr>
        <p:spPr bwMode="auto">
          <a:xfrm>
            <a:off x="4049707" y="3571875"/>
            <a:ext cx="1668463" cy="400050"/>
          </a:xfrm>
          <a:prstGeom prst="rect">
            <a:avLst/>
          </a:prstGeom>
          <a:noFill/>
          <a:ln w="9525">
            <a:noFill/>
            <a:miter lim="800000"/>
          </a:ln>
        </p:spPr>
        <p:txBody>
          <a:bodyPr wrap="none">
            <a:spAutoFit/>
          </a:bodyPr>
          <a:lstStyle/>
          <a:p>
            <a:r>
              <a:rPr kumimoji="1" lang="zh-CN" altLang="en-US" sz="2000" b="1" i="1">
                <a:solidFill>
                  <a:srgbClr val="FF0000"/>
                </a:solidFill>
                <a:latin typeface="Times New Roman" panose="02020603050405020304" pitchFamily="18" charset="0"/>
              </a:rPr>
              <a:t>感抗</a:t>
            </a:r>
            <a:r>
              <a:rPr kumimoji="1" lang="en-US" altLang="zh-CN" sz="2000" b="1" i="1">
                <a:solidFill>
                  <a:srgbClr val="FF0000"/>
                </a:solidFill>
                <a:latin typeface="Times New Roman" panose="02020603050405020304" pitchFamily="18" charset="0"/>
              </a:rPr>
              <a:t>:</a:t>
            </a:r>
            <a:r>
              <a:rPr kumimoji="1" lang="zh-CN" altLang="en-US" sz="2000" b="1" i="1">
                <a:solidFill>
                  <a:srgbClr val="FF0000"/>
                </a:solidFill>
                <a:latin typeface="Times New Roman" panose="02020603050405020304" pitchFamily="18" charset="0"/>
              </a:rPr>
              <a:t> </a:t>
            </a:r>
            <a:r>
              <a:rPr kumimoji="1" lang="en-US" altLang="zh-CN" sz="2000" b="1" i="1">
                <a:solidFill>
                  <a:srgbClr val="FF0000"/>
                </a:solidFill>
                <a:latin typeface="Times New Roman" panose="02020603050405020304" pitchFamily="18" charset="0"/>
              </a:rPr>
              <a:t>X</a:t>
            </a:r>
            <a:r>
              <a:rPr kumimoji="1" lang="en-US" altLang="zh-CN" sz="2000" b="1" i="1" baseline="-25000">
                <a:solidFill>
                  <a:srgbClr val="FF0000"/>
                </a:solidFill>
                <a:latin typeface="Times New Roman" panose="02020603050405020304" pitchFamily="18" charset="0"/>
              </a:rPr>
              <a:t>L</a:t>
            </a:r>
            <a:r>
              <a:rPr kumimoji="1" lang="en-US" altLang="zh-CN" sz="2000" b="1">
                <a:solidFill>
                  <a:srgbClr val="FF0000"/>
                </a:solidFill>
                <a:latin typeface="Times New Roman" panose="02020603050405020304" pitchFamily="18" charset="0"/>
              </a:rPr>
              <a:t>=</a:t>
            </a:r>
            <a:r>
              <a:rPr kumimoji="1" lang="en-US" altLang="zh-CN" sz="2000" b="1" i="1">
                <a:solidFill>
                  <a:srgbClr val="FF0000"/>
                </a:solidFill>
                <a:latin typeface="Times New Roman" panose="02020603050405020304" pitchFamily="18" charset="0"/>
                <a:sym typeface="Symbol" panose="05050102010706020507" pitchFamily="18" charset="2"/>
              </a:rPr>
              <a:t> L</a:t>
            </a:r>
            <a:endParaRPr lang="zh-CN" altLang="en-US" sz="2000" b="1">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5310"/>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5531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55312"/>
                                        </p:tgtEl>
                                        <p:attrNameLst>
                                          <p:attrName>style.visibility</p:attrName>
                                        </p:attrNameLst>
                                      </p:cBhvr>
                                      <p:to>
                                        <p:strVal val="visible"/>
                                      </p:to>
                                    </p:se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52249"/>
                                        </p:tgtEl>
                                        <p:attrNameLst>
                                          <p:attrName>style.visibility</p:attrName>
                                        </p:attrNameLst>
                                      </p:cBhvr>
                                      <p:to>
                                        <p:strVal val="visible"/>
                                      </p:to>
                                    </p:set>
                                    <p:animEffect transition="in" filter="wipe(left)">
                                      <p:cBhvr>
                                        <p:cTn id="19" dur="500"/>
                                        <p:tgtEl>
                                          <p:spTgt spid="52249"/>
                                        </p:tgtEl>
                                      </p:cBhvr>
                                    </p:animEffect>
                                  </p:childTnLst>
                                </p:cTn>
                              </p:par>
                            </p:childTnLst>
                          </p:cTn>
                        </p:par>
                        <p:par>
                          <p:cTn id="20" fill="hold">
                            <p:stCondLst>
                              <p:cond delay="2500"/>
                            </p:stCondLst>
                            <p:childTnLst>
                              <p:par>
                                <p:cTn id="21" presetID="1" presetClass="entr" presetSubtype="0" fill="hold" nodeType="afterEffect">
                                  <p:stCondLst>
                                    <p:cond delay="0"/>
                                  </p:stCondLst>
                                  <p:childTnLst>
                                    <p:set>
                                      <p:cBhvr>
                                        <p:cTn id="22" dur="1" fill="hold">
                                          <p:stCondLst>
                                            <p:cond delay="499"/>
                                          </p:stCondLst>
                                        </p:cTn>
                                        <p:tgtEl>
                                          <p:spTgt spid="553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499"/>
                                          </p:stCondLst>
                                        </p:cTn>
                                        <p:tgtEl>
                                          <p:spTgt spid="55314"/>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nodeType="afterEffect">
                                  <p:stCondLst>
                                    <p:cond delay="0"/>
                                  </p:stCondLst>
                                  <p:childTnLst>
                                    <p:set>
                                      <p:cBhvr>
                                        <p:cTn id="32" dur="1" fill="hold">
                                          <p:stCondLst>
                                            <p:cond delay="499"/>
                                          </p:stCondLst>
                                        </p:cTn>
                                        <p:tgtEl>
                                          <p:spTgt spid="55315"/>
                                        </p:tgtEl>
                                        <p:attrNameLst>
                                          <p:attrName>style.visibility</p:attrName>
                                        </p:attrNameLst>
                                      </p:cBhvr>
                                      <p:to>
                                        <p:strVal val="visible"/>
                                      </p:to>
                                    </p:set>
                                  </p:childTnLst>
                                </p:cTn>
                              </p:par>
                            </p:childTnLst>
                          </p:cTn>
                        </p:par>
                        <p:par>
                          <p:cTn id="33" fill="hold">
                            <p:stCondLst>
                              <p:cond delay="1000"/>
                            </p:stCondLst>
                            <p:childTnLst>
                              <p:par>
                                <p:cTn id="34" presetID="1" presetClass="entr" presetSubtype="0" fill="hold" grpId="0" nodeType="afterEffect">
                                  <p:stCondLst>
                                    <p:cond delay="0"/>
                                  </p:stCondLst>
                                  <p:childTnLst>
                                    <p:set>
                                      <p:cBhvr>
                                        <p:cTn id="35" dur="1" fill="hold">
                                          <p:stCondLst>
                                            <p:cond delay="499"/>
                                          </p:stCondLst>
                                        </p:cTn>
                                        <p:tgtEl>
                                          <p:spTgt spid="55316"/>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nodeType="afterEffect">
                                  <p:stCondLst>
                                    <p:cond delay="0"/>
                                  </p:stCondLst>
                                  <p:childTnLst>
                                    <p:set>
                                      <p:cBhvr>
                                        <p:cTn id="38" dur="1" fill="hold">
                                          <p:stCondLst>
                                            <p:cond delay="499"/>
                                          </p:stCondLst>
                                        </p:cTn>
                                        <p:tgtEl>
                                          <p:spTgt spid="55317"/>
                                        </p:tgtEl>
                                        <p:attrNameLst>
                                          <p:attrName>style.visibility</p:attrName>
                                        </p:attrNameLst>
                                      </p:cBhvr>
                                      <p:to>
                                        <p:strVal val="visible"/>
                                      </p:to>
                                    </p:set>
                                  </p:childTnLst>
                                </p:cTn>
                              </p:par>
                            </p:childTnLst>
                          </p:cTn>
                        </p:par>
                        <p:par>
                          <p:cTn id="39" fill="hold">
                            <p:stCondLst>
                              <p:cond delay="2000"/>
                            </p:stCondLst>
                            <p:childTnLst>
                              <p:par>
                                <p:cTn id="40" presetID="1" presetClass="entr" presetSubtype="0" fill="hold" nodeType="afterEffect">
                                  <p:stCondLst>
                                    <p:cond delay="0"/>
                                  </p:stCondLst>
                                  <p:childTnLst>
                                    <p:set>
                                      <p:cBhvr>
                                        <p:cTn id="41" dur="1" fill="hold">
                                          <p:stCondLst>
                                            <p:cond delay="499"/>
                                          </p:stCondLst>
                                        </p:cTn>
                                        <p:tgtEl>
                                          <p:spTgt spid="99335"/>
                                        </p:tgtEl>
                                        <p:attrNameLst>
                                          <p:attrName>style.visibility</p:attrName>
                                        </p:attrNameLst>
                                      </p:cBhvr>
                                      <p:to>
                                        <p:strVal val="visible"/>
                                      </p:to>
                                    </p:set>
                                  </p:childTnLst>
                                </p:cTn>
                              </p:par>
                              <p:par>
                                <p:cTn id="42" presetID="22" presetClass="entr" presetSubtype="4" fill="hold" grpId="0"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wipe(down)">
                                      <p:cBhvr>
                                        <p:cTn id="44" dur="500"/>
                                        <p:tgtEl>
                                          <p:spTgt spid="5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3"/>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499"/>
                                          </p:stCondLst>
                                        </p:cTn>
                                        <p:tgtEl>
                                          <p:spTgt spid="55318"/>
                                        </p:tgtEl>
                                        <p:attrNameLst>
                                          <p:attrName>style.visibility</p:attrName>
                                        </p:attrNameLst>
                                      </p:cBhvr>
                                      <p:to>
                                        <p:strVal val="visible"/>
                                      </p:to>
                                    </p:set>
                                  </p:childTnLst>
                                </p:cTn>
                              </p:par>
                            </p:childTnLst>
                          </p:cTn>
                        </p:par>
                        <p:par>
                          <p:cTn id="52" fill="hold">
                            <p:stCondLst>
                              <p:cond delay="1000"/>
                            </p:stCondLst>
                            <p:childTnLst>
                              <p:par>
                                <p:cTn id="53" presetID="1" presetClass="entr" presetSubtype="0" fill="hold" nodeType="afterEffect">
                                  <p:stCondLst>
                                    <p:cond delay="0"/>
                                  </p:stCondLst>
                                  <p:childTnLst>
                                    <p:set>
                                      <p:cBhvr>
                                        <p:cTn id="54" dur="1" fill="hold">
                                          <p:stCondLst>
                                            <p:cond delay="499"/>
                                          </p:stCondLst>
                                        </p:cTn>
                                        <p:tgtEl>
                                          <p:spTgt spid="55319"/>
                                        </p:tgtEl>
                                        <p:attrNameLst>
                                          <p:attrName>style.visibility</p:attrName>
                                        </p:attrNameLst>
                                      </p:cBhvr>
                                      <p:to>
                                        <p:strVal val="visible"/>
                                      </p:to>
                                    </p:set>
                                  </p:childTnLst>
                                </p:cTn>
                              </p:par>
                            </p:childTnLst>
                          </p:cTn>
                        </p:par>
                        <p:par>
                          <p:cTn id="55" fill="hold">
                            <p:stCondLst>
                              <p:cond delay="1500"/>
                            </p:stCondLst>
                            <p:childTnLst>
                              <p:par>
                                <p:cTn id="56" presetID="1" presetClass="entr" presetSubtype="0" fill="hold" grpId="0" nodeType="afterEffect">
                                  <p:stCondLst>
                                    <p:cond delay="0"/>
                                  </p:stCondLst>
                                  <p:childTnLst>
                                    <p:set>
                                      <p:cBhvr>
                                        <p:cTn id="57" dur="1" fill="hold">
                                          <p:stCondLst>
                                            <p:cond delay="499"/>
                                          </p:stCondLst>
                                        </p:cTn>
                                        <p:tgtEl>
                                          <p:spTgt spid="55320"/>
                                        </p:tgtEl>
                                        <p:attrNameLst>
                                          <p:attrName>style.visibility</p:attrName>
                                        </p:attrNameLst>
                                      </p:cBhvr>
                                      <p:to>
                                        <p:strVal val="visible"/>
                                      </p:to>
                                    </p:set>
                                  </p:childTnLst>
                                </p:cTn>
                              </p:par>
                            </p:childTnLst>
                          </p:cTn>
                        </p:par>
                        <p:par>
                          <p:cTn id="58" fill="hold">
                            <p:stCondLst>
                              <p:cond delay="2000"/>
                            </p:stCondLst>
                            <p:childTnLst>
                              <p:par>
                                <p:cTn id="59" presetID="1" presetClass="entr" presetSubtype="0" fill="hold" nodeType="afterEffect">
                                  <p:stCondLst>
                                    <p:cond delay="0"/>
                                  </p:stCondLst>
                                  <p:childTnLst>
                                    <p:set>
                                      <p:cBhvr>
                                        <p:cTn id="60" dur="1" fill="hold">
                                          <p:stCondLst>
                                            <p:cond delay="499"/>
                                          </p:stCondLst>
                                        </p:cTn>
                                        <p:tgtEl>
                                          <p:spTgt spid="55321"/>
                                        </p:tgtEl>
                                        <p:attrNameLst>
                                          <p:attrName>style.visibility</p:attrName>
                                        </p:attrNameLst>
                                      </p:cBhvr>
                                      <p:to>
                                        <p:strVal val="visible"/>
                                      </p:to>
                                    </p:set>
                                  </p:childTnLst>
                                </p:cTn>
                              </p:par>
                            </p:childTnLst>
                          </p:cTn>
                        </p:par>
                        <p:par>
                          <p:cTn id="61" fill="hold">
                            <p:stCondLst>
                              <p:cond delay="2500"/>
                            </p:stCondLst>
                            <p:childTnLst>
                              <p:par>
                                <p:cTn id="62" presetID="1" presetClass="entr" presetSubtype="0" fill="hold" nodeType="afterEffect">
                                  <p:stCondLst>
                                    <p:cond delay="0"/>
                                  </p:stCondLst>
                                  <p:childTnLst>
                                    <p:set>
                                      <p:cBhvr>
                                        <p:cTn id="63" dur="1" fill="hold">
                                          <p:stCondLst>
                                            <p:cond delay="499"/>
                                          </p:stCondLst>
                                        </p:cTn>
                                        <p:tgtEl>
                                          <p:spTgt spid="7"/>
                                        </p:tgtEl>
                                        <p:attrNameLst>
                                          <p:attrName>style.visibility</p:attrName>
                                        </p:attrNameLst>
                                      </p:cBhvr>
                                      <p:to>
                                        <p:strVal val="visible"/>
                                      </p:to>
                                    </p:set>
                                  </p:childTnLst>
                                </p:cTn>
                              </p:par>
                              <p:par>
                                <p:cTn id="64" presetID="22" presetClass="entr" presetSubtype="4" fill="hold" grpId="0" nodeType="with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wipe(down)">
                                      <p:cBhvr>
                                        <p:cTn id="6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0" grpId="0" animBg="1"/>
      <p:bldP spid="55312" grpId="0" animBg="1"/>
      <p:bldP spid="55314" grpId="0" animBg="1"/>
      <p:bldP spid="55316" grpId="0" animBg="1"/>
      <p:bldP spid="55318" grpId="0" animBg="1"/>
      <p:bldP spid="55320" grpId="0" animBg="1"/>
      <p:bldP spid="52" grpId="0"/>
      <p:bldP spid="5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85728"/>
            <a:ext cx="8929718" cy="1143000"/>
          </a:xfrm>
        </p:spPr>
        <p:txBody>
          <a:bodyPr>
            <a:noAutofit/>
          </a:bodyPr>
          <a:lstStyle/>
          <a:p>
            <a:r>
              <a:rPr lang="zh-CN" altLang="en-US" sz="2600" dirty="0" smtClean="0"/>
              <a:t>例如图所示，         </a:t>
            </a:r>
            <a:r>
              <a:rPr lang="en-US" sz="2600" dirty="0" smtClean="0"/>
              <a:t> </a:t>
            </a:r>
            <a:r>
              <a:rPr lang="zh-CN" altLang="en-US" sz="2600" dirty="0" smtClean="0"/>
              <a:t>                              ，调节电容，使电压</a:t>
            </a:r>
            <a:r>
              <a:rPr lang="en-US" sz="2600" dirty="0" smtClean="0"/>
              <a:t> </a:t>
            </a:r>
            <a:r>
              <a:rPr lang="zh-CN" altLang="en-US" sz="2600" dirty="0" smtClean="0"/>
              <a:t>                 ，电流表</a:t>
            </a:r>
            <a:r>
              <a:rPr lang="en-US" sz="2600" dirty="0" smtClean="0"/>
              <a:t>A1</a:t>
            </a:r>
            <a:r>
              <a:rPr lang="zh-CN" altLang="en-US" sz="2600" dirty="0" smtClean="0"/>
              <a:t>的读数为</a:t>
            </a:r>
            <a:r>
              <a:rPr lang="en-US" sz="2600" dirty="0" smtClean="0"/>
              <a:t>50mA</a:t>
            </a:r>
            <a:r>
              <a:rPr lang="zh-CN" altLang="en-US" sz="2600" dirty="0" smtClean="0"/>
              <a:t>，求电流表</a:t>
            </a:r>
            <a:r>
              <a:rPr lang="en-US" sz="2600" dirty="0" smtClean="0"/>
              <a:t>A2</a:t>
            </a:r>
            <a:r>
              <a:rPr lang="zh-CN" altLang="en-US" sz="2600" dirty="0" smtClean="0"/>
              <a:t>的读数。</a:t>
            </a:r>
            <a:endParaRPr lang="zh-CN" altLang="en-US" sz="2600" dirty="0"/>
          </a:p>
        </p:txBody>
      </p:sp>
      <p:sp>
        <p:nvSpPr>
          <p:cNvPr id="3" name="内容占位符 2"/>
          <p:cNvSpPr>
            <a:spLocks noGrp="1"/>
          </p:cNvSpPr>
          <p:nvPr>
            <p:ph idx="1"/>
          </p:nvPr>
        </p:nvSpPr>
        <p:spPr/>
        <p:txBody>
          <a:bodyPr/>
          <a:lstStyle/>
          <a:p>
            <a:endParaRPr lang="zh-CN" altLang="en-US" dirty="0"/>
          </a:p>
        </p:txBody>
      </p:sp>
      <p:sp>
        <p:nvSpPr>
          <p:cNvPr id="20487" name="Rectangle 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0486" name="Object 6"/>
          <p:cNvGraphicFramePr>
            <a:graphicFrameLocks noChangeAspect="1"/>
          </p:cNvGraphicFramePr>
          <p:nvPr/>
        </p:nvGraphicFramePr>
        <p:xfrm>
          <a:off x="2714612" y="428604"/>
          <a:ext cx="2643206" cy="437305"/>
        </p:xfrm>
        <a:graphic>
          <a:graphicData uri="http://schemas.openxmlformats.org/presentationml/2006/ole">
            <mc:AlternateContent xmlns:mc="http://schemas.openxmlformats.org/markup-compatibility/2006">
              <mc:Choice xmlns:v="urn:schemas-microsoft-com:vml" Requires="v">
                <p:oleObj spid="_x0000_s9217" name="Equation" r:id="rId1" imgW="36271200" imgH="6096000" progId="Equation.DSMT4">
                  <p:embed/>
                </p:oleObj>
              </mc:Choice>
              <mc:Fallback>
                <p:oleObj name="Equation" r:id="rId1" imgW="36271200" imgH="6096000" progId="Equation.DSMT4">
                  <p:embed/>
                  <p:pic>
                    <p:nvPicPr>
                      <p:cNvPr id="0" name="图片 9216"/>
                      <p:cNvPicPr>
                        <a:picLocks noChangeAspect="1"/>
                      </p:cNvPicPr>
                      <p:nvPr/>
                    </p:nvPicPr>
                    <p:blipFill>
                      <a:blip r:embed="rId2"/>
                      <a:stretch>
                        <a:fillRect/>
                      </a:stretch>
                    </p:blipFill>
                    <p:spPr>
                      <a:xfrm>
                        <a:off x="2714612" y="428604"/>
                        <a:ext cx="2643206" cy="437305"/>
                      </a:xfrm>
                      <a:prstGeom prst="rect">
                        <a:avLst/>
                      </a:prstGeom>
                      <a:noFill/>
                      <a:ln w="9525">
                        <a:noFill/>
                      </a:ln>
                    </p:spPr>
                  </p:pic>
                </p:oleObj>
              </mc:Fallback>
            </mc:AlternateContent>
          </a:graphicData>
        </a:graphic>
      </p:graphicFrame>
      <p:pic>
        <p:nvPicPr>
          <p:cNvPr id="11" name="图片 10"/>
          <p:cNvPicPr/>
          <p:nvPr/>
        </p:nvPicPr>
        <p:blipFill>
          <a:blip r:embed="rId3" cstate="print"/>
          <a:srcRect/>
          <a:stretch>
            <a:fillRect/>
          </a:stretch>
        </p:blipFill>
        <p:spPr bwMode="auto">
          <a:xfrm>
            <a:off x="4500562" y="1500174"/>
            <a:ext cx="4286280" cy="2357454"/>
          </a:xfrm>
          <a:prstGeom prst="rect">
            <a:avLst/>
          </a:prstGeom>
          <a:noFill/>
          <a:ln w="9525">
            <a:noFill/>
            <a:miter lim="800000"/>
            <a:headEnd/>
            <a:tailEnd/>
          </a:ln>
        </p:spPr>
      </p:pic>
      <p:sp>
        <p:nvSpPr>
          <p:cNvPr id="20489" name="Rectangle 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0488" name="Object 8"/>
          <p:cNvGraphicFramePr>
            <a:graphicFrameLocks noChangeAspect="1"/>
          </p:cNvGraphicFramePr>
          <p:nvPr/>
        </p:nvGraphicFramePr>
        <p:xfrm>
          <a:off x="571472" y="857232"/>
          <a:ext cx="1134766" cy="357190"/>
        </p:xfrm>
        <a:graphic>
          <a:graphicData uri="http://schemas.openxmlformats.org/presentationml/2006/ole">
            <mc:AlternateContent xmlns:mc="http://schemas.openxmlformats.org/markup-compatibility/2006">
              <mc:Choice xmlns:v="urn:schemas-microsoft-com:vml" Requires="v">
                <p:oleObj spid="_x0000_s9218" name="Equation" r:id="rId4" imgW="15544800" imgH="4876800" progId="Equation.DSMT4">
                  <p:embed/>
                </p:oleObj>
              </mc:Choice>
              <mc:Fallback>
                <p:oleObj name="Equation" r:id="rId4" imgW="15544800" imgH="4876800" progId="Equation.DSMT4">
                  <p:embed/>
                  <p:pic>
                    <p:nvPicPr>
                      <p:cNvPr id="0" name="图片 9217"/>
                      <p:cNvPicPr>
                        <a:picLocks noChangeAspect="1"/>
                      </p:cNvPicPr>
                      <p:nvPr/>
                    </p:nvPicPr>
                    <p:blipFill>
                      <a:blip r:embed="rId5"/>
                      <a:stretch>
                        <a:fillRect/>
                      </a:stretch>
                    </p:blipFill>
                    <p:spPr>
                      <a:xfrm>
                        <a:off x="571472" y="857232"/>
                        <a:ext cx="1134766" cy="357190"/>
                      </a:xfrm>
                      <a:prstGeom prst="rect">
                        <a:avLst/>
                      </a:prstGeom>
                      <a:noFill/>
                      <a:ln w="9525">
                        <a:noFill/>
                      </a:ln>
                    </p:spPr>
                  </p:pic>
                </p:oleObj>
              </mc:Fallback>
            </mc:AlternateContent>
          </a:graphicData>
        </a:graphic>
      </p:graphicFrame>
      <p:pic>
        <p:nvPicPr>
          <p:cNvPr id="20490" name="Picture 10"/>
          <p:cNvPicPr>
            <a:picLocks noChangeAspect="1" noChangeArrowheads="1"/>
          </p:cNvPicPr>
          <p:nvPr/>
        </p:nvPicPr>
        <p:blipFill>
          <a:blip r:embed="rId6" cstate="print"/>
          <a:srcRect/>
          <a:stretch>
            <a:fillRect/>
          </a:stretch>
        </p:blipFill>
        <p:spPr bwMode="auto">
          <a:xfrm>
            <a:off x="571472" y="3000372"/>
            <a:ext cx="3448050" cy="3057525"/>
          </a:xfrm>
          <a:prstGeom prst="rect">
            <a:avLst/>
          </a:prstGeom>
          <a:noFill/>
          <a:ln w="9525">
            <a:noFill/>
            <a:miter lim="800000"/>
            <a:headEnd/>
            <a:tailEnd/>
          </a:ln>
          <a:effectLst/>
        </p:spPr>
      </p:pic>
      <p:pic>
        <p:nvPicPr>
          <p:cNvPr id="20491" name="Picture 11"/>
          <p:cNvPicPr>
            <a:picLocks noChangeAspect="1" noChangeArrowheads="1"/>
          </p:cNvPicPr>
          <p:nvPr/>
        </p:nvPicPr>
        <p:blipFill>
          <a:blip r:embed="rId7" cstate="print"/>
          <a:srcRect/>
          <a:stretch>
            <a:fillRect/>
          </a:stretch>
        </p:blipFill>
        <p:spPr bwMode="auto">
          <a:xfrm>
            <a:off x="3071802" y="5143512"/>
            <a:ext cx="5367352" cy="72880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490"/>
                                        </p:tgtEl>
                                        <p:attrNameLst>
                                          <p:attrName>style.visibility</p:attrName>
                                        </p:attrNameLst>
                                      </p:cBhvr>
                                      <p:to>
                                        <p:strVal val="visible"/>
                                      </p:to>
                                    </p:set>
                                    <p:animEffect transition="in" filter="wipe(down)">
                                      <p:cBhvr>
                                        <p:cTn id="7" dur="500"/>
                                        <p:tgtEl>
                                          <p:spTgt spid="20490"/>
                                        </p:tgtEl>
                                      </p:cBhvr>
                                    </p:animEffect>
                                  </p:childTnLst>
                                </p:cTn>
                              </p:par>
                              <p:par>
                                <p:cTn id="8" presetID="22" presetClass="entr" presetSubtype="4" fill="hold" nodeType="withEffect">
                                  <p:stCondLst>
                                    <p:cond delay="0"/>
                                  </p:stCondLst>
                                  <p:childTnLst>
                                    <p:set>
                                      <p:cBhvr>
                                        <p:cTn id="9" dur="1" fill="hold">
                                          <p:stCondLst>
                                            <p:cond delay="0"/>
                                          </p:stCondLst>
                                        </p:cTn>
                                        <p:tgtEl>
                                          <p:spTgt spid="20491"/>
                                        </p:tgtEl>
                                        <p:attrNameLst>
                                          <p:attrName>style.visibility</p:attrName>
                                        </p:attrNameLst>
                                      </p:cBhvr>
                                      <p:to>
                                        <p:strVal val="visible"/>
                                      </p:to>
                                    </p:set>
                                    <p:animEffect transition="in" filter="wipe(down)">
                                      <p:cBhvr>
                                        <p:cTn id="10" dur="500"/>
                                        <p:tgtEl>
                                          <p:spTgt spid="20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9698" name="Picture 2"/>
          <p:cNvPicPr>
            <a:picLocks noChangeAspect="1" noChangeArrowheads="1"/>
          </p:cNvPicPr>
          <p:nvPr/>
        </p:nvPicPr>
        <p:blipFill>
          <a:blip r:embed="rId1" cstate="print"/>
          <a:srcRect/>
          <a:stretch>
            <a:fillRect/>
          </a:stretch>
        </p:blipFill>
        <p:spPr bwMode="auto">
          <a:xfrm>
            <a:off x="214282" y="0"/>
            <a:ext cx="8715436" cy="4078608"/>
          </a:xfrm>
          <a:prstGeom prst="rect">
            <a:avLst/>
          </a:prstGeom>
          <a:noFill/>
          <a:ln w="9525">
            <a:noFill/>
            <a:miter lim="800000"/>
            <a:headEnd/>
            <a:tailEnd/>
          </a:ln>
          <a:effectLst/>
        </p:spPr>
      </p:pic>
      <p:pic>
        <p:nvPicPr>
          <p:cNvPr id="29699" name="Picture 3"/>
          <p:cNvPicPr>
            <a:picLocks noChangeAspect="1" noChangeArrowheads="1"/>
          </p:cNvPicPr>
          <p:nvPr/>
        </p:nvPicPr>
        <p:blipFill>
          <a:blip r:embed="rId2" cstate="print"/>
          <a:srcRect/>
          <a:stretch>
            <a:fillRect/>
          </a:stretch>
        </p:blipFill>
        <p:spPr bwMode="auto">
          <a:xfrm>
            <a:off x="1571604" y="3976121"/>
            <a:ext cx="6005496" cy="2667589"/>
          </a:xfrm>
          <a:prstGeom prst="rect">
            <a:avLst/>
          </a:prstGeom>
          <a:noFill/>
          <a:ln w="9525">
            <a:noFill/>
            <a:miter lim="800000"/>
            <a:headEnd/>
            <a:tailEnd/>
          </a:ln>
          <a:effectLst/>
        </p:spPr>
      </p:pic>
      <p:pic>
        <p:nvPicPr>
          <p:cNvPr id="29700" name="Picture 4"/>
          <p:cNvPicPr>
            <a:picLocks noChangeAspect="1" noChangeArrowheads="1"/>
          </p:cNvPicPr>
          <p:nvPr/>
        </p:nvPicPr>
        <p:blipFill>
          <a:blip r:embed="rId3" cstate="print"/>
          <a:srcRect/>
          <a:stretch>
            <a:fillRect/>
          </a:stretch>
        </p:blipFill>
        <p:spPr bwMode="auto">
          <a:xfrm>
            <a:off x="357158" y="3933832"/>
            <a:ext cx="4305300" cy="495300"/>
          </a:xfrm>
          <a:prstGeom prst="rect">
            <a:avLst/>
          </a:prstGeom>
          <a:noFill/>
          <a:ln w="9525">
            <a:noFill/>
            <a:miter lim="800000"/>
            <a:headEnd/>
            <a:tailEnd/>
          </a:ln>
          <a:effectLst/>
        </p:spPr>
      </p:pic>
      <p:pic>
        <p:nvPicPr>
          <p:cNvPr id="29701" name="Picture 5"/>
          <p:cNvPicPr>
            <a:picLocks noChangeAspect="1" noChangeArrowheads="1"/>
          </p:cNvPicPr>
          <p:nvPr/>
        </p:nvPicPr>
        <p:blipFill>
          <a:blip r:embed="rId4" cstate="print"/>
          <a:srcRect/>
          <a:stretch>
            <a:fillRect/>
          </a:stretch>
        </p:blipFill>
        <p:spPr bwMode="auto">
          <a:xfrm>
            <a:off x="3533775" y="6362724"/>
            <a:ext cx="5610225" cy="4953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wipe(down)">
                                      <p:cBhvr>
                                        <p:cTn id="7" dur="500"/>
                                        <p:tgtEl>
                                          <p:spTgt spid="29700"/>
                                        </p:tgtEl>
                                      </p:cBhvr>
                                    </p:animEffect>
                                  </p:childTnLst>
                                </p:cTn>
                              </p:par>
                              <p:par>
                                <p:cTn id="8" presetID="22" presetClass="entr" presetSubtype="4" fill="hold" nodeType="withEffect">
                                  <p:stCondLst>
                                    <p:cond delay="0"/>
                                  </p:stCondLst>
                                  <p:childTnLst>
                                    <p:set>
                                      <p:cBhvr>
                                        <p:cTn id="9" dur="1" fill="hold">
                                          <p:stCondLst>
                                            <p:cond delay="0"/>
                                          </p:stCondLst>
                                        </p:cTn>
                                        <p:tgtEl>
                                          <p:spTgt spid="29699"/>
                                        </p:tgtEl>
                                        <p:attrNameLst>
                                          <p:attrName>style.visibility</p:attrName>
                                        </p:attrNameLst>
                                      </p:cBhvr>
                                      <p:to>
                                        <p:strVal val="visible"/>
                                      </p:to>
                                    </p:set>
                                    <p:animEffect transition="in" filter="wipe(down)">
                                      <p:cBhvr>
                                        <p:cTn id="10" dur="500"/>
                                        <p:tgtEl>
                                          <p:spTgt spid="29699"/>
                                        </p:tgtEl>
                                      </p:cBhvr>
                                    </p:animEffect>
                                  </p:childTnLst>
                                </p:cTn>
                              </p:par>
                              <p:par>
                                <p:cTn id="11" presetID="22" presetClass="entr" presetSubtype="4" fill="hold" nodeType="withEffect">
                                  <p:stCondLst>
                                    <p:cond delay="0"/>
                                  </p:stCondLst>
                                  <p:childTnLst>
                                    <p:set>
                                      <p:cBhvr>
                                        <p:cTn id="12" dur="1" fill="hold">
                                          <p:stCondLst>
                                            <p:cond delay="0"/>
                                          </p:stCondLst>
                                        </p:cTn>
                                        <p:tgtEl>
                                          <p:spTgt spid="29701"/>
                                        </p:tgtEl>
                                        <p:attrNameLst>
                                          <p:attrName>style.visibility</p:attrName>
                                        </p:attrNameLst>
                                      </p:cBhvr>
                                      <p:to>
                                        <p:strVal val="visible"/>
                                      </p:to>
                                    </p:set>
                                    <p:animEffect transition="in" filter="wipe(down)">
                                      <p:cBhvr>
                                        <p:cTn id="13" dur="500"/>
                                        <p:tgtEl>
                                          <p:spTgt spid="29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a:t>
            </a:r>
            <a:r>
              <a:rPr lang="en-US" altLang="zh-CN" dirty="0" smtClean="0"/>
              <a:t>4</a:t>
            </a:r>
            <a:r>
              <a:rPr lang="zh-CN" altLang="en-US" dirty="0" smtClean="0"/>
              <a:t>章 暂态电路分析</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50000"/>
              </a:lnSpc>
              <a:buNone/>
            </a:pPr>
            <a:r>
              <a:rPr lang="en-US" altLang="zh-CN" dirty="0" smtClean="0"/>
              <a:t>4.1 </a:t>
            </a:r>
            <a:r>
              <a:rPr lang="zh-CN" altLang="en-US" dirty="0" smtClean="0"/>
              <a:t>换路定律与电压电流初始值的确定</a:t>
            </a:r>
            <a:endParaRPr lang="en-US" altLang="zh-CN" dirty="0" smtClean="0"/>
          </a:p>
          <a:p>
            <a:pPr>
              <a:lnSpc>
                <a:spcPct val="150000"/>
              </a:lnSpc>
              <a:buNone/>
            </a:pPr>
            <a:r>
              <a:rPr lang="en-US" altLang="zh-CN" dirty="0" smtClean="0"/>
              <a:t>4.2  </a:t>
            </a:r>
            <a:r>
              <a:rPr lang="en-US" altLang="zh-CN" i="1" dirty="0" smtClean="0"/>
              <a:t>RC</a:t>
            </a:r>
            <a:r>
              <a:rPr lang="zh-CN" altLang="en-US" dirty="0" smtClean="0"/>
              <a:t>电路的暂态过程	</a:t>
            </a:r>
            <a:endParaRPr lang="en-US" altLang="zh-CN" dirty="0" smtClean="0"/>
          </a:p>
          <a:p>
            <a:pPr>
              <a:lnSpc>
                <a:spcPct val="150000"/>
              </a:lnSpc>
              <a:buNone/>
            </a:pPr>
            <a:r>
              <a:rPr lang="en-US" altLang="zh-CN" dirty="0" smtClean="0"/>
              <a:t>4.3  </a:t>
            </a:r>
            <a:r>
              <a:rPr lang="en-US" altLang="zh-CN" i="1" dirty="0" smtClean="0"/>
              <a:t>RL</a:t>
            </a:r>
            <a:r>
              <a:rPr lang="zh-CN" altLang="en-US" dirty="0" smtClean="0"/>
              <a:t>电路的暂态过程	</a:t>
            </a:r>
            <a:endParaRPr lang="en-US" altLang="zh-CN" dirty="0" smtClean="0"/>
          </a:p>
          <a:p>
            <a:pPr>
              <a:lnSpc>
                <a:spcPct val="150000"/>
              </a:lnSpc>
              <a:buNone/>
            </a:pPr>
            <a:r>
              <a:rPr lang="en-US" altLang="zh-CN" dirty="0" smtClean="0"/>
              <a:t>4.4 </a:t>
            </a:r>
            <a:r>
              <a:rPr lang="zh-CN" altLang="en-US" b="1" dirty="0" smtClean="0">
                <a:solidFill>
                  <a:srgbClr val="FF0000"/>
                </a:solidFill>
              </a:rPr>
              <a:t>一阶线性电路暂态过程的三要素分析法</a:t>
            </a:r>
            <a:endParaRPr lang="en-US" altLang="zh-CN" b="1" dirty="0" smtClean="0">
              <a:solidFill>
                <a:srgbClr val="FF0000"/>
              </a:solidFill>
            </a:endParaRPr>
          </a:p>
          <a:p>
            <a:pPr>
              <a:lnSpc>
                <a:spcPct val="150000"/>
              </a:lnSpc>
              <a:buNone/>
            </a:pPr>
            <a:r>
              <a:rPr lang="en-US" altLang="zh-CN" strike="sngStrike" dirty="0" smtClean="0"/>
              <a:t>4.5  </a:t>
            </a:r>
            <a:r>
              <a:rPr lang="zh-CN" altLang="en-US" strike="sngStrike" dirty="0" smtClean="0"/>
              <a:t>矩形脉冲作用于一阶电路</a:t>
            </a:r>
            <a:r>
              <a:rPr lang="zh-CN" altLang="en-US" dirty="0" smtClean="0"/>
              <a:t>	</a:t>
            </a:r>
            <a:endParaRPr lang="en-US" altLang="zh-CN" dirty="0" smtClean="0"/>
          </a:p>
          <a:p>
            <a:pPr>
              <a:lnSpc>
                <a:spcPct val="150000"/>
              </a:lnSpc>
              <a:buNone/>
            </a:pPr>
            <a:r>
              <a:rPr lang="en-US" altLang="zh-CN" strike="sngStrike" dirty="0" smtClean="0"/>
              <a:t>4.6  </a:t>
            </a:r>
            <a:r>
              <a:rPr lang="en-US" altLang="zh-CN" i="1" strike="sngStrike" dirty="0" smtClean="0"/>
              <a:t>RLC</a:t>
            </a:r>
            <a:r>
              <a:rPr lang="zh-CN" altLang="en-US" strike="sngStrike" dirty="0" smtClean="0"/>
              <a:t>串联电路的零输入响应</a:t>
            </a:r>
            <a:endParaRPr lang="en-US" altLang="zh-CN" strike="sngStrike" dirty="0" smtClean="0"/>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a:xfrm>
            <a:off x="-920732" y="214290"/>
            <a:ext cx="7993062" cy="649287"/>
          </a:xfrm>
        </p:spPr>
        <p:txBody>
          <a:bodyPr/>
          <a:lstStyle/>
          <a:p>
            <a:pPr eaLnBrk="1" hangingPunct="1"/>
            <a:r>
              <a:rPr lang="zh-CN" altLang="en-US" sz="2800" dirty="0" smtClean="0">
                <a:ea typeface="宋体" panose="02010600030101010101" pitchFamily="2" charset="-122"/>
              </a:rPr>
              <a:t>一阶线性电路暂态过程的三要素分析法</a:t>
            </a:r>
            <a:endParaRPr lang="zh-CN" altLang="en-US" sz="2800" dirty="0" smtClean="0">
              <a:ea typeface="楷体_GB2312" pitchFamily="49" charset="-122"/>
            </a:endParaRPr>
          </a:p>
        </p:txBody>
      </p:sp>
      <p:sp>
        <p:nvSpPr>
          <p:cNvPr id="61444" name="Text Box 4"/>
          <p:cNvSpPr txBox="1">
            <a:spLocks noChangeArrowheads="1"/>
          </p:cNvSpPr>
          <p:nvPr/>
        </p:nvSpPr>
        <p:spPr bwMode="auto">
          <a:xfrm>
            <a:off x="357188" y="857250"/>
            <a:ext cx="3722687" cy="519113"/>
          </a:xfrm>
          <a:prstGeom prst="rect">
            <a:avLst/>
          </a:prstGeom>
          <a:noFill/>
          <a:ln w="9525">
            <a:noFill/>
            <a:miter lim="800000"/>
          </a:ln>
        </p:spPr>
        <p:txBody>
          <a:bodyPr>
            <a:spAutoFit/>
          </a:bodyPr>
          <a:lstStyle/>
          <a:p>
            <a:r>
              <a:rPr kumimoji="1" lang="en-US" altLang="zh-CN" sz="2800" b="1">
                <a:solidFill>
                  <a:srgbClr val="FF0000"/>
                </a:solidFill>
                <a:latin typeface="宋体" panose="02010600030101010101" pitchFamily="2" charset="-122"/>
              </a:rPr>
              <a:t>1</a:t>
            </a:r>
            <a:r>
              <a:rPr kumimoji="1" lang="zh-CN" altLang="en-US" sz="2800" b="1">
                <a:solidFill>
                  <a:srgbClr val="FF0000"/>
                </a:solidFill>
                <a:latin typeface="宋体" panose="02010600030101010101" pitchFamily="2" charset="-122"/>
              </a:rPr>
              <a:t>、时间常数的确定</a:t>
            </a:r>
            <a:endParaRPr kumimoji="1" lang="zh-CN" altLang="en-US" sz="2800" b="1">
              <a:solidFill>
                <a:srgbClr val="FF0000"/>
              </a:solidFill>
              <a:latin typeface="宋体" panose="02010600030101010101" pitchFamily="2" charset="-122"/>
            </a:endParaRPr>
          </a:p>
        </p:txBody>
      </p:sp>
      <p:grpSp>
        <p:nvGrpSpPr>
          <p:cNvPr id="2" name="Group 5"/>
          <p:cNvGrpSpPr/>
          <p:nvPr/>
        </p:nvGrpSpPr>
        <p:grpSpPr bwMode="auto">
          <a:xfrm>
            <a:off x="1203325" y="2355850"/>
            <a:ext cx="2911475" cy="1752600"/>
            <a:chOff x="288" y="384"/>
            <a:chExt cx="1834" cy="1104"/>
          </a:xfrm>
        </p:grpSpPr>
        <p:grpSp>
          <p:nvGrpSpPr>
            <p:cNvPr id="3" name="Group 6"/>
            <p:cNvGrpSpPr/>
            <p:nvPr/>
          </p:nvGrpSpPr>
          <p:grpSpPr bwMode="auto">
            <a:xfrm>
              <a:off x="452" y="528"/>
              <a:ext cx="1670" cy="816"/>
              <a:chOff x="2966" y="1488"/>
              <a:chExt cx="1670" cy="816"/>
            </a:xfrm>
          </p:grpSpPr>
          <p:grpSp>
            <p:nvGrpSpPr>
              <p:cNvPr id="4" name="Group 7"/>
              <p:cNvGrpSpPr/>
              <p:nvPr/>
            </p:nvGrpSpPr>
            <p:grpSpPr bwMode="auto">
              <a:xfrm>
                <a:off x="2966" y="1488"/>
                <a:ext cx="1670" cy="816"/>
                <a:chOff x="2966" y="1488"/>
                <a:chExt cx="1670" cy="816"/>
              </a:xfrm>
            </p:grpSpPr>
            <p:grpSp>
              <p:nvGrpSpPr>
                <p:cNvPr id="5" name="Group 8"/>
                <p:cNvGrpSpPr/>
                <p:nvPr/>
              </p:nvGrpSpPr>
              <p:grpSpPr bwMode="auto">
                <a:xfrm>
                  <a:off x="4492" y="1872"/>
                  <a:ext cx="144" cy="56"/>
                  <a:chOff x="960" y="3408"/>
                  <a:chExt cx="144" cy="56"/>
                </a:xfrm>
              </p:grpSpPr>
              <p:sp>
                <p:nvSpPr>
                  <p:cNvPr id="36920" name="Line 9"/>
                  <p:cNvSpPr>
                    <a:spLocks noChangeShapeType="1"/>
                  </p:cNvSpPr>
                  <p:nvPr/>
                </p:nvSpPr>
                <p:spPr bwMode="auto">
                  <a:xfrm>
                    <a:off x="960" y="3408"/>
                    <a:ext cx="144" cy="0"/>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36921" name="Line 10"/>
                  <p:cNvSpPr>
                    <a:spLocks noChangeShapeType="1"/>
                  </p:cNvSpPr>
                  <p:nvPr/>
                </p:nvSpPr>
                <p:spPr bwMode="auto">
                  <a:xfrm>
                    <a:off x="960" y="3464"/>
                    <a:ext cx="144" cy="0"/>
                  </a:xfrm>
                  <a:prstGeom prst="line">
                    <a:avLst/>
                  </a:prstGeom>
                  <a:noFill/>
                  <a:ln w="28575" cap="sq">
                    <a:solidFill>
                      <a:schemeClr val="tx1"/>
                    </a:solidFill>
                    <a:round/>
                    <a:headEnd type="none" w="sm" len="sm"/>
                    <a:tailEnd type="none" w="sm" len="sm"/>
                  </a:ln>
                </p:spPr>
                <p:txBody>
                  <a:bodyPr wrap="none" anchor="ctr"/>
                  <a:lstStyle/>
                  <a:p>
                    <a:endParaRPr lang="zh-CN" altLang="en-US"/>
                  </a:p>
                </p:txBody>
              </p:sp>
            </p:grpSp>
            <p:sp>
              <p:nvSpPr>
                <p:cNvPr id="36917" name="Rectangle 11"/>
                <p:cNvSpPr>
                  <a:spLocks noChangeArrowheads="1"/>
                </p:cNvSpPr>
                <p:nvPr/>
              </p:nvSpPr>
              <p:spPr bwMode="auto">
                <a:xfrm>
                  <a:off x="2966" y="1488"/>
                  <a:ext cx="912" cy="816"/>
                </a:xfrm>
                <a:prstGeom prst="rect">
                  <a:avLst/>
                </a:prstGeom>
                <a:noFill/>
                <a:ln w="12700" cap="sq">
                  <a:solidFill>
                    <a:schemeClr val="tx1"/>
                  </a:solidFill>
                  <a:miter lim="800000"/>
                  <a:headEnd type="none" w="sm" len="sm"/>
                  <a:tailEnd type="none" w="sm" len="sm"/>
                </a:ln>
              </p:spPr>
              <p:txBody>
                <a:bodyPr wrap="none" anchor="ctr"/>
                <a:lstStyle/>
                <a:p>
                  <a:pPr algn="ctr"/>
                  <a:r>
                    <a:rPr kumimoji="1" lang="zh-CN" altLang="en-US" b="1">
                      <a:solidFill>
                        <a:schemeClr val="tx2"/>
                      </a:solidFill>
                      <a:latin typeface="Times New Roman" panose="02020603050405020304" pitchFamily="18" charset="0"/>
                      <a:cs typeface="Times New Roman" panose="02020603050405020304" pitchFamily="18" charset="0"/>
                    </a:rPr>
                    <a:t>线性直流</a:t>
                  </a:r>
                  <a:endParaRPr kumimoji="1" lang="zh-CN" altLang="en-US" b="1">
                    <a:solidFill>
                      <a:schemeClr val="tx2"/>
                    </a:solidFill>
                    <a:latin typeface="Times New Roman" panose="02020603050405020304" pitchFamily="18" charset="0"/>
                    <a:cs typeface="Times New Roman" panose="02020603050405020304" pitchFamily="18" charset="0"/>
                  </a:endParaRPr>
                </a:p>
                <a:p>
                  <a:pPr algn="ctr"/>
                  <a:r>
                    <a:rPr kumimoji="1" lang="zh-CN" altLang="en-US" b="1">
                      <a:solidFill>
                        <a:schemeClr val="tx2"/>
                      </a:solidFill>
                      <a:latin typeface="Times New Roman" panose="02020603050405020304" pitchFamily="18" charset="0"/>
                      <a:cs typeface="Times New Roman" panose="02020603050405020304" pitchFamily="18" charset="0"/>
                    </a:rPr>
                    <a:t>电阻网络</a:t>
                  </a:r>
                  <a:endParaRPr kumimoji="1" lang="zh-CN" altLang="en-US" b="1">
                    <a:solidFill>
                      <a:schemeClr val="tx2"/>
                    </a:solidFill>
                    <a:latin typeface="Times New Roman" panose="02020603050405020304" pitchFamily="18" charset="0"/>
                    <a:cs typeface="Times New Roman" panose="02020603050405020304" pitchFamily="18" charset="0"/>
                  </a:endParaRPr>
                </a:p>
                <a:p>
                  <a:pPr algn="ctr"/>
                  <a:r>
                    <a:rPr kumimoji="1" lang="en-US" altLang="zh-CN" b="1">
                      <a:solidFill>
                        <a:schemeClr val="tx2"/>
                      </a:solidFill>
                      <a:latin typeface="Times New Roman" panose="02020603050405020304" pitchFamily="18" charset="0"/>
                      <a:cs typeface="Times New Roman" panose="02020603050405020304" pitchFamily="18" charset="0"/>
                    </a:rPr>
                    <a:t>N</a:t>
                  </a:r>
                  <a:endParaRPr kumimoji="1" lang="en-US" altLang="zh-CN" b="1">
                    <a:solidFill>
                      <a:schemeClr val="tx2"/>
                    </a:solidFill>
                    <a:latin typeface="Times New Roman" panose="02020603050405020304" pitchFamily="18" charset="0"/>
                    <a:cs typeface="Times New Roman" panose="02020603050405020304" pitchFamily="18" charset="0"/>
                  </a:endParaRPr>
                </a:p>
              </p:txBody>
            </p:sp>
            <p:sp>
              <p:nvSpPr>
                <p:cNvPr id="36918" name="Freeform 12"/>
                <p:cNvSpPr/>
                <p:nvPr/>
              </p:nvSpPr>
              <p:spPr bwMode="auto">
                <a:xfrm>
                  <a:off x="3878" y="1614"/>
                  <a:ext cx="672" cy="258"/>
                </a:xfrm>
                <a:custGeom>
                  <a:avLst/>
                  <a:gdLst>
                    <a:gd name="T0" fmla="*/ 672 w 672"/>
                    <a:gd name="T1" fmla="*/ 16717956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p:spPr>
              <p:txBody>
                <a:bodyPr wrap="none" anchor="ctr"/>
                <a:lstStyle/>
                <a:p>
                  <a:endParaRPr lang="zh-CN" altLang="en-US"/>
                </a:p>
              </p:txBody>
            </p:sp>
            <p:sp>
              <p:nvSpPr>
                <p:cNvPr id="36919" name="Freeform 13"/>
                <p:cNvSpPr/>
                <p:nvPr/>
              </p:nvSpPr>
              <p:spPr bwMode="auto">
                <a:xfrm flipV="1">
                  <a:off x="3888" y="1920"/>
                  <a:ext cx="672" cy="252"/>
                </a:xfrm>
                <a:custGeom>
                  <a:avLst/>
                  <a:gdLst>
                    <a:gd name="T0" fmla="*/ 672 w 672"/>
                    <a:gd name="T1" fmla="*/ 10452658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p:spPr>
              <p:txBody>
                <a:bodyPr wrap="none" anchor="ctr"/>
                <a:lstStyle/>
                <a:p>
                  <a:endParaRPr lang="zh-CN" altLang="en-US"/>
                </a:p>
              </p:txBody>
            </p:sp>
          </p:grpSp>
          <p:sp>
            <p:nvSpPr>
              <p:cNvPr id="36915" name="Text Box 14"/>
              <p:cNvSpPr txBox="1">
                <a:spLocks noChangeArrowheads="1"/>
              </p:cNvSpPr>
              <p:nvPr/>
            </p:nvSpPr>
            <p:spPr bwMode="auto">
              <a:xfrm>
                <a:off x="4214" y="1722"/>
                <a:ext cx="267" cy="330"/>
              </a:xfrm>
              <a:prstGeom prst="rect">
                <a:avLst/>
              </a:prstGeom>
              <a:noFill/>
              <a:ln w="12700" cap="sq">
                <a:noFill/>
                <a:miter lim="800000"/>
                <a:headEnd type="none" w="sm" len="sm"/>
                <a:tailEnd type="none" w="sm" len="sm"/>
              </a:ln>
            </p:spPr>
            <p:txBody>
              <a:bodyPr wrap="none">
                <a:spAutoFit/>
              </a:bodyPr>
              <a:lstStyle/>
              <a:p>
                <a:r>
                  <a:rPr kumimoji="1" lang="en-US" altLang="zh-CN" sz="2800" b="1" i="1">
                    <a:solidFill>
                      <a:schemeClr val="tx2"/>
                    </a:solidFill>
                    <a:latin typeface="Times New Roman" panose="02020603050405020304" pitchFamily="18" charset="0"/>
                    <a:cs typeface="Times New Roman" panose="02020603050405020304" pitchFamily="18" charset="0"/>
                  </a:rPr>
                  <a:t>C</a:t>
                </a:r>
                <a:endParaRPr kumimoji="1" lang="en-US" altLang="zh-CN" sz="2800" b="1" i="1">
                  <a:solidFill>
                    <a:schemeClr val="tx2"/>
                  </a:solidFill>
                  <a:latin typeface="Times New Roman" panose="02020603050405020304" pitchFamily="18" charset="0"/>
                  <a:cs typeface="Times New Roman" panose="02020603050405020304" pitchFamily="18" charset="0"/>
                </a:endParaRPr>
              </a:p>
            </p:txBody>
          </p:sp>
        </p:grpSp>
        <p:sp>
          <p:nvSpPr>
            <p:cNvPr id="36913" name="Rectangle 15"/>
            <p:cNvSpPr>
              <a:spLocks noChangeArrowheads="1"/>
            </p:cNvSpPr>
            <p:nvPr/>
          </p:nvSpPr>
          <p:spPr bwMode="auto">
            <a:xfrm>
              <a:off x="288" y="384"/>
              <a:ext cx="1392" cy="1104"/>
            </a:xfrm>
            <a:prstGeom prst="rect">
              <a:avLst/>
            </a:prstGeom>
            <a:noFill/>
            <a:ln w="12700" cap="rnd">
              <a:solidFill>
                <a:schemeClr val="tx1"/>
              </a:solidFill>
              <a:prstDash val="sysDot"/>
              <a:miter lim="800000"/>
              <a:headEnd type="none" w="sm" len="sm"/>
              <a:tailEnd type="none" w="sm" len="sm"/>
            </a:ln>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grpSp>
      <p:grpSp>
        <p:nvGrpSpPr>
          <p:cNvPr id="6" name="Group 16"/>
          <p:cNvGrpSpPr/>
          <p:nvPr/>
        </p:nvGrpSpPr>
        <p:grpSpPr bwMode="auto">
          <a:xfrm>
            <a:off x="1249363" y="4198938"/>
            <a:ext cx="2855912" cy="1524000"/>
            <a:chOff x="384" y="1776"/>
            <a:chExt cx="1799" cy="960"/>
          </a:xfrm>
        </p:grpSpPr>
        <p:grpSp>
          <p:nvGrpSpPr>
            <p:cNvPr id="7" name="Group 17"/>
            <p:cNvGrpSpPr/>
            <p:nvPr/>
          </p:nvGrpSpPr>
          <p:grpSpPr bwMode="auto">
            <a:xfrm>
              <a:off x="436" y="1900"/>
              <a:ext cx="1747" cy="701"/>
              <a:chOff x="96" y="1564"/>
              <a:chExt cx="1747" cy="701"/>
            </a:xfrm>
          </p:grpSpPr>
          <p:sp>
            <p:nvSpPr>
              <p:cNvPr id="36900" name="Oval 18"/>
              <p:cNvSpPr>
                <a:spLocks noChangeArrowheads="1"/>
              </p:cNvSpPr>
              <p:nvPr/>
            </p:nvSpPr>
            <p:spPr bwMode="auto">
              <a:xfrm>
                <a:off x="250" y="1838"/>
                <a:ext cx="192" cy="192"/>
              </a:xfrm>
              <a:prstGeom prst="ellipse">
                <a:avLst/>
              </a:prstGeom>
              <a:noFill/>
              <a:ln w="12700" cap="sq">
                <a:solidFill>
                  <a:schemeClr val="tx1"/>
                </a:solidFill>
                <a:round/>
                <a:headEnd type="none" w="sm" len="sm"/>
                <a:tailEnd type="none" w="sm" len="sm"/>
              </a:ln>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36901" name="Text Box 19"/>
              <p:cNvSpPr txBox="1">
                <a:spLocks noChangeArrowheads="1"/>
              </p:cNvSpPr>
              <p:nvPr/>
            </p:nvSpPr>
            <p:spPr bwMode="auto">
              <a:xfrm>
                <a:off x="652" y="1600"/>
                <a:ext cx="267" cy="330"/>
              </a:xfrm>
              <a:prstGeom prst="rect">
                <a:avLst/>
              </a:prstGeom>
              <a:noFill/>
              <a:ln w="12700" cap="sq">
                <a:noFill/>
                <a:miter lim="800000"/>
                <a:headEnd type="none" w="sm" len="sm"/>
                <a:tailEnd type="none" w="sm" len="sm"/>
              </a:ln>
            </p:spPr>
            <p:txBody>
              <a:bodyPr wrap="none">
                <a:spAutoFit/>
              </a:bodyPr>
              <a:lstStyle/>
              <a:p>
                <a:r>
                  <a:rPr kumimoji="1" lang="en-US" altLang="zh-CN" sz="2800" b="1" i="1">
                    <a:solidFill>
                      <a:schemeClr val="tx2"/>
                    </a:solidFill>
                    <a:latin typeface="Times New Roman" panose="02020603050405020304" pitchFamily="18" charset="0"/>
                    <a:cs typeface="Times New Roman" panose="02020603050405020304" pitchFamily="18" charset="0"/>
                  </a:rPr>
                  <a:t>R</a:t>
                </a:r>
                <a:endParaRPr kumimoji="1" lang="en-US" altLang="zh-CN" sz="2800" b="1" i="1">
                  <a:solidFill>
                    <a:schemeClr val="tx2"/>
                  </a:solidFill>
                  <a:latin typeface="Times New Roman" panose="02020603050405020304" pitchFamily="18" charset="0"/>
                  <a:cs typeface="Times New Roman" panose="02020603050405020304" pitchFamily="18" charset="0"/>
                </a:endParaRPr>
              </a:p>
            </p:txBody>
          </p:sp>
          <p:sp>
            <p:nvSpPr>
              <p:cNvPr id="36902" name="Text Box 20"/>
              <p:cNvSpPr txBox="1">
                <a:spLocks noChangeArrowheads="1"/>
              </p:cNvSpPr>
              <p:nvPr/>
            </p:nvSpPr>
            <p:spPr bwMode="auto">
              <a:xfrm>
                <a:off x="422" y="1792"/>
                <a:ext cx="278" cy="327"/>
              </a:xfrm>
              <a:prstGeom prst="rect">
                <a:avLst/>
              </a:prstGeom>
              <a:noFill/>
              <a:ln w="12700" cap="sq">
                <a:noFill/>
                <a:miter lim="800000"/>
                <a:headEnd type="none" w="sm" len="sm"/>
                <a:tailEnd type="none" w="sm" len="sm"/>
              </a:ln>
            </p:spPr>
            <p:txBody>
              <a:bodyPr wrap="none">
                <a:spAutoFit/>
              </a:bodyPr>
              <a:lstStyle/>
              <a:p>
                <a:r>
                  <a:rPr kumimoji="1" lang="en-US" altLang="zh-CN" sz="2800" b="1" i="1">
                    <a:solidFill>
                      <a:schemeClr val="tx2"/>
                    </a:solidFill>
                    <a:latin typeface="Times New Roman" panose="02020603050405020304" pitchFamily="18" charset="0"/>
                    <a:cs typeface="Times New Roman" panose="02020603050405020304" pitchFamily="18" charset="0"/>
                  </a:rPr>
                  <a:t>U</a:t>
                </a:r>
                <a:endParaRPr kumimoji="1" lang="en-US" altLang="zh-CN" sz="2800" b="1">
                  <a:solidFill>
                    <a:schemeClr val="tx2"/>
                  </a:solidFill>
                  <a:latin typeface="Times New Roman" panose="02020603050405020304" pitchFamily="18" charset="0"/>
                  <a:cs typeface="Times New Roman" panose="02020603050405020304" pitchFamily="18" charset="0"/>
                </a:endParaRPr>
              </a:p>
            </p:txBody>
          </p:sp>
          <p:sp>
            <p:nvSpPr>
              <p:cNvPr id="36903" name="Text Box 21"/>
              <p:cNvSpPr txBox="1">
                <a:spLocks noChangeArrowheads="1"/>
              </p:cNvSpPr>
              <p:nvPr/>
            </p:nvSpPr>
            <p:spPr bwMode="auto">
              <a:xfrm>
                <a:off x="1576" y="1744"/>
                <a:ext cx="267" cy="330"/>
              </a:xfrm>
              <a:prstGeom prst="rect">
                <a:avLst/>
              </a:prstGeom>
              <a:noFill/>
              <a:ln w="12700" cap="sq">
                <a:noFill/>
                <a:miter lim="800000"/>
                <a:headEnd type="none" w="sm" len="sm"/>
                <a:tailEnd type="none" w="sm" len="sm"/>
              </a:ln>
            </p:spPr>
            <p:txBody>
              <a:bodyPr wrap="none">
                <a:spAutoFit/>
              </a:bodyPr>
              <a:lstStyle/>
              <a:p>
                <a:r>
                  <a:rPr kumimoji="1" lang="en-US" altLang="zh-CN" sz="2800" b="1" i="1">
                    <a:solidFill>
                      <a:schemeClr val="tx2"/>
                    </a:solidFill>
                    <a:latin typeface="Times New Roman" panose="02020603050405020304" pitchFamily="18" charset="0"/>
                    <a:cs typeface="Times New Roman" panose="02020603050405020304" pitchFamily="18" charset="0"/>
                  </a:rPr>
                  <a:t>C</a:t>
                </a:r>
                <a:endParaRPr kumimoji="1" lang="en-US" altLang="zh-CN" sz="2800" b="1">
                  <a:solidFill>
                    <a:schemeClr val="tx2"/>
                  </a:solidFill>
                  <a:latin typeface="Times New Roman" panose="02020603050405020304" pitchFamily="18" charset="0"/>
                  <a:cs typeface="Times New Roman" panose="02020603050405020304" pitchFamily="18" charset="0"/>
                </a:endParaRPr>
              </a:p>
            </p:txBody>
          </p:sp>
          <p:sp>
            <p:nvSpPr>
              <p:cNvPr id="36904" name="Rectangle 22"/>
              <p:cNvSpPr>
                <a:spLocks noChangeArrowheads="1"/>
              </p:cNvSpPr>
              <p:nvPr/>
            </p:nvSpPr>
            <p:spPr bwMode="auto">
              <a:xfrm>
                <a:off x="672" y="1564"/>
                <a:ext cx="240" cy="96"/>
              </a:xfrm>
              <a:prstGeom prst="rect">
                <a:avLst/>
              </a:prstGeom>
              <a:noFill/>
              <a:ln w="12700" cap="sq">
                <a:solidFill>
                  <a:schemeClr val="tx1"/>
                </a:solidFill>
                <a:miter lim="800000"/>
                <a:headEnd type="none" w="sm" len="sm"/>
                <a:tailEnd type="none" w="sm" len="sm"/>
              </a:ln>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grpSp>
            <p:nvGrpSpPr>
              <p:cNvPr id="8" name="Group 23"/>
              <p:cNvGrpSpPr/>
              <p:nvPr/>
            </p:nvGrpSpPr>
            <p:grpSpPr bwMode="auto">
              <a:xfrm>
                <a:off x="1422" y="1912"/>
                <a:ext cx="144" cy="56"/>
                <a:chOff x="960" y="3408"/>
                <a:chExt cx="144" cy="56"/>
              </a:xfrm>
            </p:grpSpPr>
            <p:sp>
              <p:nvSpPr>
                <p:cNvPr id="36910" name="Line 24"/>
                <p:cNvSpPr>
                  <a:spLocks noChangeShapeType="1"/>
                </p:cNvSpPr>
                <p:nvPr/>
              </p:nvSpPr>
              <p:spPr bwMode="auto">
                <a:xfrm>
                  <a:off x="960" y="3408"/>
                  <a:ext cx="144" cy="0"/>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36911" name="Line 25"/>
                <p:cNvSpPr>
                  <a:spLocks noChangeShapeType="1"/>
                </p:cNvSpPr>
                <p:nvPr/>
              </p:nvSpPr>
              <p:spPr bwMode="auto">
                <a:xfrm>
                  <a:off x="960" y="3464"/>
                  <a:ext cx="144" cy="0"/>
                </a:xfrm>
                <a:prstGeom prst="line">
                  <a:avLst/>
                </a:prstGeom>
                <a:noFill/>
                <a:ln w="28575" cap="sq">
                  <a:solidFill>
                    <a:schemeClr val="tx1"/>
                  </a:solidFill>
                  <a:round/>
                  <a:headEnd type="none" w="sm" len="sm"/>
                  <a:tailEnd type="none" w="sm" len="sm"/>
                </a:ln>
              </p:spPr>
              <p:txBody>
                <a:bodyPr wrap="none" anchor="ctr"/>
                <a:lstStyle/>
                <a:p>
                  <a:endParaRPr lang="zh-CN" altLang="en-US"/>
                </a:p>
              </p:txBody>
            </p:sp>
          </p:grpSp>
          <p:sp>
            <p:nvSpPr>
              <p:cNvPr id="36906" name="Freeform 26"/>
              <p:cNvSpPr/>
              <p:nvPr/>
            </p:nvSpPr>
            <p:spPr bwMode="auto">
              <a:xfrm>
                <a:off x="912" y="1622"/>
                <a:ext cx="576" cy="288"/>
              </a:xfrm>
              <a:custGeom>
                <a:avLst/>
                <a:gdLst>
                  <a:gd name="T0" fmla="*/ 576 w 576"/>
                  <a:gd name="T1" fmla="*/ 288 h 288"/>
                  <a:gd name="T2" fmla="*/ 576 w 576"/>
                  <a:gd name="T3" fmla="*/ 0 h 288"/>
                  <a:gd name="T4" fmla="*/ 0 w 576"/>
                  <a:gd name="T5" fmla="*/ 0 h 288"/>
                  <a:gd name="T6" fmla="*/ 0 60000 65536"/>
                  <a:gd name="T7" fmla="*/ 0 60000 65536"/>
                  <a:gd name="T8" fmla="*/ 0 60000 65536"/>
                  <a:gd name="T9" fmla="*/ 0 w 576"/>
                  <a:gd name="T10" fmla="*/ 0 h 288"/>
                  <a:gd name="T11" fmla="*/ 576 w 576"/>
                  <a:gd name="T12" fmla="*/ 288 h 288"/>
                </a:gdLst>
                <a:ahLst/>
                <a:cxnLst>
                  <a:cxn ang="T6">
                    <a:pos x="T0" y="T1"/>
                  </a:cxn>
                  <a:cxn ang="T7">
                    <a:pos x="T2" y="T3"/>
                  </a:cxn>
                  <a:cxn ang="T8">
                    <a:pos x="T4" y="T5"/>
                  </a:cxn>
                </a:cxnLst>
                <a:rect l="T9" t="T10" r="T11" b="T12"/>
                <a:pathLst>
                  <a:path w="576" h="288">
                    <a:moveTo>
                      <a:pt x="576" y="288"/>
                    </a:moveTo>
                    <a:lnTo>
                      <a:pt x="576" y="0"/>
                    </a:lnTo>
                    <a:lnTo>
                      <a:pt x="0" y="0"/>
                    </a:lnTo>
                  </a:path>
                </a:pathLst>
              </a:custGeom>
              <a:noFill/>
              <a:ln w="12700" cap="sq">
                <a:solidFill>
                  <a:schemeClr val="tx1"/>
                </a:solidFill>
                <a:round/>
                <a:headEnd type="none" w="sm" len="sm"/>
                <a:tailEnd type="none" w="sm" len="sm"/>
              </a:ln>
            </p:spPr>
            <p:txBody>
              <a:bodyPr wrap="none" anchor="ctr"/>
              <a:lstStyle/>
              <a:p>
                <a:endParaRPr lang="zh-CN" altLang="en-US"/>
              </a:p>
            </p:txBody>
          </p:sp>
          <p:sp>
            <p:nvSpPr>
              <p:cNvPr id="36907" name="Freeform 27"/>
              <p:cNvSpPr/>
              <p:nvPr/>
            </p:nvSpPr>
            <p:spPr bwMode="auto">
              <a:xfrm>
                <a:off x="336" y="1622"/>
                <a:ext cx="1152" cy="624"/>
              </a:xfrm>
              <a:custGeom>
                <a:avLst/>
                <a:gdLst>
                  <a:gd name="T0" fmla="*/ 336 w 1152"/>
                  <a:gd name="T1" fmla="*/ 0 h 720"/>
                  <a:gd name="T2" fmla="*/ 0 w 1152"/>
                  <a:gd name="T3" fmla="*/ 0 h 720"/>
                  <a:gd name="T4" fmla="*/ 0 w 1152"/>
                  <a:gd name="T5" fmla="*/ 42 h 720"/>
                  <a:gd name="T6" fmla="*/ 1152 w 1152"/>
                  <a:gd name="T7" fmla="*/ 42 h 720"/>
                  <a:gd name="T8" fmla="*/ 1152 w 1152"/>
                  <a:gd name="T9" fmla="*/ 22 h 720"/>
                  <a:gd name="T10" fmla="*/ 0 60000 65536"/>
                  <a:gd name="T11" fmla="*/ 0 60000 65536"/>
                  <a:gd name="T12" fmla="*/ 0 60000 65536"/>
                  <a:gd name="T13" fmla="*/ 0 60000 65536"/>
                  <a:gd name="T14" fmla="*/ 0 60000 65536"/>
                  <a:gd name="T15" fmla="*/ 0 w 1152"/>
                  <a:gd name="T16" fmla="*/ 0 h 720"/>
                  <a:gd name="T17" fmla="*/ 1152 w 1152"/>
                  <a:gd name="T18" fmla="*/ 720 h 720"/>
                </a:gdLst>
                <a:ahLst/>
                <a:cxnLst>
                  <a:cxn ang="T10">
                    <a:pos x="T0" y="T1"/>
                  </a:cxn>
                  <a:cxn ang="T11">
                    <a:pos x="T2" y="T3"/>
                  </a:cxn>
                  <a:cxn ang="T12">
                    <a:pos x="T4" y="T5"/>
                  </a:cxn>
                  <a:cxn ang="T13">
                    <a:pos x="T6" y="T7"/>
                  </a:cxn>
                  <a:cxn ang="T14">
                    <a:pos x="T8" y="T9"/>
                  </a:cxn>
                </a:cxnLst>
                <a:rect l="T15" t="T16" r="T17" b="T18"/>
                <a:pathLst>
                  <a:path w="1152" h="720">
                    <a:moveTo>
                      <a:pt x="336" y="0"/>
                    </a:moveTo>
                    <a:lnTo>
                      <a:pt x="0" y="0"/>
                    </a:lnTo>
                    <a:lnTo>
                      <a:pt x="0" y="720"/>
                    </a:lnTo>
                    <a:lnTo>
                      <a:pt x="1152" y="720"/>
                    </a:lnTo>
                    <a:lnTo>
                      <a:pt x="1152" y="384"/>
                    </a:lnTo>
                  </a:path>
                </a:pathLst>
              </a:custGeom>
              <a:noFill/>
              <a:ln w="12700" cap="sq">
                <a:solidFill>
                  <a:schemeClr val="tx1"/>
                </a:solidFill>
                <a:round/>
                <a:headEnd type="none" w="sm" len="sm"/>
                <a:tailEnd type="none" w="sm" len="sm"/>
              </a:ln>
            </p:spPr>
            <p:txBody>
              <a:bodyPr wrap="none" anchor="ctr"/>
              <a:lstStyle/>
              <a:p>
                <a:endParaRPr lang="zh-CN" altLang="en-US"/>
              </a:p>
            </p:txBody>
          </p:sp>
          <p:sp>
            <p:nvSpPr>
              <p:cNvPr id="36908" name="Text Box 28"/>
              <p:cNvSpPr txBox="1">
                <a:spLocks noChangeArrowheads="1"/>
              </p:cNvSpPr>
              <p:nvPr/>
            </p:nvSpPr>
            <p:spPr bwMode="auto">
              <a:xfrm>
                <a:off x="106" y="1578"/>
                <a:ext cx="249" cy="330"/>
              </a:xfrm>
              <a:prstGeom prst="rect">
                <a:avLst/>
              </a:prstGeom>
              <a:noFill/>
              <a:ln w="12700" cap="sq">
                <a:noFill/>
                <a:miter lim="800000"/>
                <a:headEnd type="none" w="sm" len="sm"/>
                <a:tailEnd type="none" w="sm" len="sm"/>
              </a:ln>
            </p:spPr>
            <p:txBody>
              <a:bodyPr wrap="none">
                <a:spAutoFit/>
              </a:bodyPr>
              <a:lstStyle/>
              <a:p>
                <a:r>
                  <a:rPr kumimoji="1" lang="en-US" altLang="zh-CN" sz="2800" b="1">
                    <a:solidFill>
                      <a:schemeClr val="tx2"/>
                    </a:solidFill>
                    <a:latin typeface="Times New Roman" panose="02020603050405020304" pitchFamily="18" charset="0"/>
                    <a:cs typeface="Times New Roman" panose="02020603050405020304" pitchFamily="18" charset="0"/>
                  </a:rPr>
                  <a:t>+</a:t>
                </a:r>
                <a:endParaRPr kumimoji="1" lang="en-US" altLang="zh-CN" sz="2800" b="1">
                  <a:solidFill>
                    <a:schemeClr val="tx2"/>
                  </a:solidFill>
                  <a:latin typeface="Times New Roman" panose="02020603050405020304" pitchFamily="18" charset="0"/>
                  <a:cs typeface="Times New Roman" panose="02020603050405020304" pitchFamily="18" charset="0"/>
                </a:endParaRPr>
              </a:p>
            </p:txBody>
          </p:sp>
          <p:sp>
            <p:nvSpPr>
              <p:cNvPr id="36909" name="Text Box 29"/>
              <p:cNvSpPr txBox="1">
                <a:spLocks noChangeArrowheads="1"/>
              </p:cNvSpPr>
              <p:nvPr/>
            </p:nvSpPr>
            <p:spPr bwMode="auto">
              <a:xfrm>
                <a:off x="96" y="1935"/>
                <a:ext cx="192" cy="330"/>
              </a:xfrm>
              <a:prstGeom prst="rect">
                <a:avLst/>
              </a:prstGeom>
              <a:noFill/>
              <a:ln w="12700" cap="sq">
                <a:noFill/>
                <a:miter lim="800000"/>
                <a:headEnd type="none" w="sm" len="sm"/>
                <a:tailEnd type="none" w="sm" len="sm"/>
              </a:ln>
            </p:spPr>
            <p:txBody>
              <a:bodyPr wrap="none">
                <a:spAutoFit/>
              </a:bodyPr>
              <a:lstStyle/>
              <a:p>
                <a:r>
                  <a:rPr kumimoji="1" lang="en-US" altLang="zh-CN" sz="2800" b="1">
                    <a:solidFill>
                      <a:schemeClr val="tx2"/>
                    </a:solidFill>
                    <a:latin typeface="Times New Roman" panose="02020603050405020304" pitchFamily="18" charset="0"/>
                    <a:cs typeface="Times New Roman" panose="02020603050405020304" pitchFamily="18" charset="0"/>
                  </a:rPr>
                  <a:t>-</a:t>
                </a:r>
                <a:endParaRPr kumimoji="1" lang="en-US" altLang="zh-CN" sz="2800" b="1">
                  <a:solidFill>
                    <a:schemeClr val="tx2"/>
                  </a:solidFill>
                  <a:latin typeface="Times New Roman" panose="02020603050405020304" pitchFamily="18" charset="0"/>
                  <a:cs typeface="Times New Roman" panose="02020603050405020304" pitchFamily="18" charset="0"/>
                </a:endParaRPr>
              </a:p>
            </p:txBody>
          </p:sp>
        </p:grpSp>
        <p:sp>
          <p:nvSpPr>
            <p:cNvPr id="36899" name="Rectangle 30"/>
            <p:cNvSpPr>
              <a:spLocks noChangeArrowheads="1"/>
            </p:cNvSpPr>
            <p:nvPr/>
          </p:nvSpPr>
          <p:spPr bwMode="auto">
            <a:xfrm>
              <a:off x="384" y="1776"/>
              <a:ext cx="1104" cy="960"/>
            </a:xfrm>
            <a:prstGeom prst="rect">
              <a:avLst/>
            </a:prstGeom>
            <a:noFill/>
            <a:ln w="12700" cap="rnd">
              <a:solidFill>
                <a:schemeClr val="tx1"/>
              </a:solidFill>
              <a:prstDash val="sysDot"/>
              <a:miter lim="800000"/>
              <a:headEnd type="none" w="sm" len="sm"/>
              <a:tailEnd type="none" w="sm" len="sm"/>
            </a:ln>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grpSp>
      <p:grpSp>
        <p:nvGrpSpPr>
          <p:cNvPr id="9" name="Group 31"/>
          <p:cNvGrpSpPr/>
          <p:nvPr/>
        </p:nvGrpSpPr>
        <p:grpSpPr bwMode="auto">
          <a:xfrm>
            <a:off x="5302250" y="2339975"/>
            <a:ext cx="2922588" cy="1676400"/>
            <a:chOff x="3360" y="432"/>
            <a:chExt cx="1841" cy="1056"/>
          </a:xfrm>
        </p:grpSpPr>
        <p:grpSp>
          <p:nvGrpSpPr>
            <p:cNvPr id="10" name="Group 32"/>
            <p:cNvGrpSpPr/>
            <p:nvPr/>
          </p:nvGrpSpPr>
          <p:grpSpPr bwMode="auto">
            <a:xfrm>
              <a:off x="3524" y="528"/>
              <a:ext cx="1677" cy="816"/>
              <a:chOff x="480" y="1506"/>
              <a:chExt cx="1677" cy="816"/>
            </a:xfrm>
          </p:grpSpPr>
          <p:grpSp>
            <p:nvGrpSpPr>
              <p:cNvPr id="11" name="Group 33"/>
              <p:cNvGrpSpPr/>
              <p:nvPr/>
            </p:nvGrpSpPr>
            <p:grpSpPr bwMode="auto">
              <a:xfrm>
                <a:off x="480" y="1506"/>
                <a:ext cx="1677" cy="816"/>
                <a:chOff x="480" y="1506"/>
                <a:chExt cx="1677" cy="816"/>
              </a:xfrm>
            </p:grpSpPr>
            <p:sp>
              <p:nvSpPr>
                <p:cNvPr id="36894" name="Rectangle 34"/>
                <p:cNvSpPr>
                  <a:spLocks noChangeArrowheads="1"/>
                </p:cNvSpPr>
                <p:nvPr/>
              </p:nvSpPr>
              <p:spPr bwMode="auto">
                <a:xfrm>
                  <a:off x="480" y="1506"/>
                  <a:ext cx="912" cy="816"/>
                </a:xfrm>
                <a:prstGeom prst="rect">
                  <a:avLst/>
                </a:prstGeom>
                <a:noFill/>
                <a:ln w="12700" cap="sq">
                  <a:solidFill>
                    <a:schemeClr val="tx1"/>
                  </a:solidFill>
                  <a:miter lim="800000"/>
                  <a:headEnd type="none" w="sm" len="sm"/>
                  <a:tailEnd type="none" w="sm" len="sm"/>
                </a:ln>
              </p:spPr>
              <p:txBody>
                <a:bodyPr wrap="none" anchor="ctr"/>
                <a:lstStyle/>
                <a:p>
                  <a:pPr algn="ctr"/>
                  <a:r>
                    <a:rPr kumimoji="1" lang="zh-CN" altLang="en-US" b="1">
                      <a:solidFill>
                        <a:schemeClr val="tx2"/>
                      </a:solidFill>
                      <a:latin typeface="Times New Roman" panose="02020603050405020304" pitchFamily="18" charset="0"/>
                      <a:cs typeface="Times New Roman" panose="02020603050405020304" pitchFamily="18" charset="0"/>
                    </a:rPr>
                    <a:t>线性直流</a:t>
                  </a:r>
                  <a:endParaRPr kumimoji="1" lang="zh-CN" altLang="en-US" b="1">
                    <a:solidFill>
                      <a:schemeClr val="tx2"/>
                    </a:solidFill>
                    <a:latin typeface="Times New Roman" panose="02020603050405020304" pitchFamily="18" charset="0"/>
                    <a:cs typeface="Times New Roman" panose="02020603050405020304" pitchFamily="18" charset="0"/>
                  </a:endParaRPr>
                </a:p>
                <a:p>
                  <a:pPr algn="ctr"/>
                  <a:r>
                    <a:rPr kumimoji="1" lang="zh-CN" altLang="en-US" b="1">
                      <a:solidFill>
                        <a:schemeClr val="tx2"/>
                      </a:solidFill>
                      <a:latin typeface="Times New Roman" panose="02020603050405020304" pitchFamily="18" charset="0"/>
                      <a:cs typeface="Times New Roman" panose="02020603050405020304" pitchFamily="18" charset="0"/>
                    </a:rPr>
                    <a:t>电阻网络</a:t>
                  </a:r>
                  <a:endParaRPr kumimoji="1" lang="zh-CN" altLang="en-US" b="1">
                    <a:solidFill>
                      <a:schemeClr val="tx2"/>
                    </a:solidFill>
                    <a:latin typeface="Times New Roman" panose="02020603050405020304" pitchFamily="18" charset="0"/>
                    <a:cs typeface="Times New Roman" panose="02020603050405020304" pitchFamily="18" charset="0"/>
                  </a:endParaRPr>
                </a:p>
                <a:p>
                  <a:pPr algn="ctr"/>
                  <a:r>
                    <a:rPr kumimoji="1" lang="en-US" altLang="zh-CN" b="1">
                      <a:solidFill>
                        <a:schemeClr val="tx2"/>
                      </a:solidFill>
                      <a:latin typeface="Times New Roman" panose="02020603050405020304" pitchFamily="18" charset="0"/>
                      <a:cs typeface="Times New Roman" panose="02020603050405020304" pitchFamily="18" charset="0"/>
                    </a:rPr>
                    <a:t>N</a:t>
                  </a:r>
                  <a:endParaRPr kumimoji="1" lang="en-US" altLang="zh-CN" b="1">
                    <a:solidFill>
                      <a:schemeClr val="tx2"/>
                    </a:solidFill>
                    <a:latin typeface="Times New Roman" panose="02020603050405020304" pitchFamily="18" charset="0"/>
                    <a:cs typeface="Times New Roman" panose="02020603050405020304" pitchFamily="18" charset="0"/>
                  </a:endParaRPr>
                </a:p>
              </p:txBody>
            </p:sp>
            <p:pic>
              <p:nvPicPr>
                <p:cNvPr id="36895" name="Picture 35"/>
                <p:cNvPicPr preferRelativeResize="0">
                  <a:picLocks noChangeArrowheads="1"/>
                </p:cNvPicPr>
                <p:nvPr/>
              </p:nvPicPr>
              <p:blipFill>
                <a:blip r:embed="rId1" cstate="print"/>
                <a:srcRect l="46666"/>
                <a:stretch>
                  <a:fillRect/>
                </a:stretch>
              </p:blipFill>
              <p:spPr bwMode="auto">
                <a:xfrm>
                  <a:off x="2064" y="1776"/>
                  <a:ext cx="93" cy="277"/>
                </a:xfrm>
                <a:prstGeom prst="rect">
                  <a:avLst/>
                </a:prstGeom>
                <a:noFill/>
                <a:ln w="12700" cap="sq">
                  <a:noFill/>
                  <a:miter lim="800000"/>
                  <a:headEnd type="none" w="sm" len="sm"/>
                  <a:tailEnd type="none" w="sm" len="sm"/>
                </a:ln>
              </p:spPr>
            </p:pic>
            <p:sp>
              <p:nvSpPr>
                <p:cNvPr id="36896" name="Freeform 36"/>
                <p:cNvSpPr/>
                <p:nvPr/>
              </p:nvSpPr>
              <p:spPr bwMode="auto">
                <a:xfrm>
                  <a:off x="1392" y="1632"/>
                  <a:ext cx="672" cy="144"/>
                </a:xfrm>
                <a:custGeom>
                  <a:avLst/>
                  <a:gdLst>
                    <a:gd name="T0" fmla="*/ 672 w 672"/>
                    <a:gd name="T1" fmla="*/ 144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p:spPr>
              <p:txBody>
                <a:bodyPr wrap="none" anchor="ctr"/>
                <a:lstStyle/>
                <a:p>
                  <a:endParaRPr lang="zh-CN" altLang="en-US"/>
                </a:p>
              </p:txBody>
            </p:sp>
            <p:sp>
              <p:nvSpPr>
                <p:cNvPr id="36897" name="Freeform 37"/>
                <p:cNvSpPr/>
                <p:nvPr/>
              </p:nvSpPr>
              <p:spPr bwMode="auto">
                <a:xfrm flipV="1">
                  <a:off x="1402" y="2046"/>
                  <a:ext cx="672" cy="144"/>
                </a:xfrm>
                <a:custGeom>
                  <a:avLst/>
                  <a:gdLst>
                    <a:gd name="T0" fmla="*/ 672 w 672"/>
                    <a:gd name="T1" fmla="*/ 144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p:spPr>
              <p:txBody>
                <a:bodyPr wrap="none" anchor="ctr"/>
                <a:lstStyle/>
                <a:p>
                  <a:endParaRPr lang="zh-CN" altLang="en-US"/>
                </a:p>
              </p:txBody>
            </p:sp>
          </p:grpSp>
          <p:sp>
            <p:nvSpPr>
              <p:cNvPr id="36893" name="Text Box 38"/>
              <p:cNvSpPr txBox="1">
                <a:spLocks noChangeArrowheads="1"/>
              </p:cNvSpPr>
              <p:nvPr/>
            </p:nvSpPr>
            <p:spPr bwMode="auto">
              <a:xfrm>
                <a:off x="1766" y="1722"/>
                <a:ext cx="255" cy="330"/>
              </a:xfrm>
              <a:prstGeom prst="rect">
                <a:avLst/>
              </a:prstGeom>
              <a:noFill/>
              <a:ln w="12700" cap="sq">
                <a:noFill/>
                <a:miter lim="800000"/>
                <a:headEnd type="none" w="sm" len="sm"/>
                <a:tailEnd type="none" w="sm" len="sm"/>
              </a:ln>
            </p:spPr>
            <p:txBody>
              <a:bodyPr wrap="none">
                <a:spAutoFit/>
              </a:bodyPr>
              <a:lstStyle/>
              <a:p>
                <a:r>
                  <a:rPr kumimoji="1" lang="en-US" altLang="zh-CN" sz="2800" b="1" i="1">
                    <a:solidFill>
                      <a:schemeClr val="tx2"/>
                    </a:solidFill>
                    <a:latin typeface="Times New Roman" panose="02020603050405020304" pitchFamily="18" charset="0"/>
                    <a:cs typeface="Times New Roman" panose="02020603050405020304" pitchFamily="18" charset="0"/>
                  </a:rPr>
                  <a:t>L</a:t>
                </a:r>
                <a:endParaRPr kumimoji="1" lang="en-US" altLang="zh-CN" sz="2800" b="1" i="1">
                  <a:solidFill>
                    <a:schemeClr val="tx2"/>
                  </a:solidFill>
                  <a:latin typeface="Times New Roman" panose="02020603050405020304" pitchFamily="18" charset="0"/>
                  <a:cs typeface="Times New Roman" panose="02020603050405020304" pitchFamily="18" charset="0"/>
                </a:endParaRPr>
              </a:p>
            </p:txBody>
          </p:sp>
        </p:grpSp>
        <p:sp>
          <p:nvSpPr>
            <p:cNvPr id="36891" name="Rectangle 39"/>
            <p:cNvSpPr>
              <a:spLocks noChangeArrowheads="1"/>
            </p:cNvSpPr>
            <p:nvPr/>
          </p:nvSpPr>
          <p:spPr bwMode="auto">
            <a:xfrm>
              <a:off x="3360" y="432"/>
              <a:ext cx="1296" cy="1056"/>
            </a:xfrm>
            <a:prstGeom prst="rect">
              <a:avLst/>
            </a:prstGeom>
            <a:noFill/>
            <a:ln w="12700" cap="rnd">
              <a:solidFill>
                <a:schemeClr val="tx1"/>
              </a:solidFill>
              <a:prstDash val="sysDot"/>
              <a:miter lim="800000"/>
              <a:headEnd type="none" w="sm" len="sm"/>
              <a:tailEnd type="none" w="sm" len="sm"/>
            </a:ln>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grpSp>
      <p:grpSp>
        <p:nvGrpSpPr>
          <p:cNvPr id="12" name="Group 40"/>
          <p:cNvGrpSpPr/>
          <p:nvPr/>
        </p:nvGrpSpPr>
        <p:grpSpPr bwMode="auto">
          <a:xfrm>
            <a:off x="5303838" y="4168775"/>
            <a:ext cx="2717800" cy="1600200"/>
            <a:chOff x="3360" y="1728"/>
            <a:chExt cx="1712" cy="1008"/>
          </a:xfrm>
        </p:grpSpPr>
        <p:grpSp>
          <p:nvGrpSpPr>
            <p:cNvPr id="13" name="Group 41"/>
            <p:cNvGrpSpPr/>
            <p:nvPr/>
          </p:nvGrpSpPr>
          <p:grpSpPr bwMode="auto">
            <a:xfrm>
              <a:off x="3415" y="1824"/>
              <a:ext cx="1657" cy="768"/>
              <a:chOff x="3415" y="1510"/>
              <a:chExt cx="1657" cy="768"/>
            </a:xfrm>
          </p:grpSpPr>
          <p:sp>
            <p:nvSpPr>
              <p:cNvPr id="36880" name="Rectangle 42"/>
              <p:cNvSpPr>
                <a:spLocks noChangeArrowheads="1"/>
              </p:cNvSpPr>
              <p:nvPr/>
            </p:nvSpPr>
            <p:spPr bwMode="auto">
              <a:xfrm>
                <a:off x="3963" y="1510"/>
                <a:ext cx="240" cy="96"/>
              </a:xfrm>
              <a:prstGeom prst="rect">
                <a:avLst/>
              </a:prstGeom>
              <a:noFill/>
              <a:ln w="12700" cap="sq">
                <a:solidFill>
                  <a:schemeClr val="tx1"/>
                </a:solidFill>
                <a:miter lim="800000"/>
                <a:headEnd type="none" w="sm" len="sm"/>
                <a:tailEnd type="none" w="sm" len="sm"/>
              </a:ln>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36881" name="Oval 43"/>
              <p:cNvSpPr>
                <a:spLocks noChangeArrowheads="1"/>
              </p:cNvSpPr>
              <p:nvPr/>
            </p:nvSpPr>
            <p:spPr bwMode="auto">
              <a:xfrm>
                <a:off x="3541" y="1820"/>
                <a:ext cx="192" cy="192"/>
              </a:xfrm>
              <a:prstGeom prst="ellipse">
                <a:avLst/>
              </a:prstGeom>
              <a:noFill/>
              <a:ln w="12700" cap="sq">
                <a:solidFill>
                  <a:schemeClr val="tx1"/>
                </a:solidFill>
                <a:round/>
                <a:headEnd type="none" w="sm" len="sm"/>
                <a:tailEnd type="none" w="sm" len="sm"/>
              </a:ln>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pic>
            <p:nvPicPr>
              <p:cNvPr id="36882" name="Picture 44"/>
              <p:cNvPicPr preferRelativeResize="0">
                <a:picLocks noChangeArrowheads="1"/>
              </p:cNvPicPr>
              <p:nvPr/>
            </p:nvPicPr>
            <p:blipFill>
              <a:blip r:embed="rId2" cstate="print"/>
              <a:srcRect l="46666"/>
              <a:stretch>
                <a:fillRect/>
              </a:stretch>
            </p:blipFill>
            <p:spPr bwMode="auto">
              <a:xfrm>
                <a:off x="4731" y="1760"/>
                <a:ext cx="93" cy="277"/>
              </a:xfrm>
              <a:prstGeom prst="rect">
                <a:avLst/>
              </a:prstGeom>
              <a:noFill/>
              <a:ln w="12700" cap="sq">
                <a:noFill/>
                <a:miter lim="800000"/>
                <a:headEnd type="none" w="sm" len="sm"/>
                <a:tailEnd type="none" w="sm" len="sm"/>
              </a:ln>
            </p:spPr>
          </p:pic>
          <p:sp>
            <p:nvSpPr>
              <p:cNvPr id="36883" name="Freeform 45"/>
              <p:cNvSpPr/>
              <p:nvPr/>
            </p:nvSpPr>
            <p:spPr bwMode="auto">
              <a:xfrm>
                <a:off x="4203" y="1558"/>
                <a:ext cx="528" cy="192"/>
              </a:xfrm>
              <a:custGeom>
                <a:avLst/>
                <a:gdLst>
                  <a:gd name="T0" fmla="*/ 528 w 528"/>
                  <a:gd name="T1" fmla="*/ 192 h 192"/>
                  <a:gd name="T2" fmla="*/ 528 w 528"/>
                  <a:gd name="T3" fmla="*/ 0 h 192"/>
                  <a:gd name="T4" fmla="*/ 0 w 528"/>
                  <a:gd name="T5" fmla="*/ 0 h 192"/>
                  <a:gd name="T6" fmla="*/ 0 60000 65536"/>
                  <a:gd name="T7" fmla="*/ 0 60000 65536"/>
                  <a:gd name="T8" fmla="*/ 0 60000 65536"/>
                  <a:gd name="T9" fmla="*/ 0 w 528"/>
                  <a:gd name="T10" fmla="*/ 0 h 192"/>
                  <a:gd name="T11" fmla="*/ 528 w 528"/>
                  <a:gd name="T12" fmla="*/ 192 h 192"/>
                </a:gdLst>
                <a:ahLst/>
                <a:cxnLst>
                  <a:cxn ang="T6">
                    <a:pos x="T0" y="T1"/>
                  </a:cxn>
                  <a:cxn ang="T7">
                    <a:pos x="T2" y="T3"/>
                  </a:cxn>
                  <a:cxn ang="T8">
                    <a:pos x="T4" y="T5"/>
                  </a:cxn>
                </a:cxnLst>
                <a:rect l="T9" t="T10" r="T11" b="T12"/>
                <a:pathLst>
                  <a:path w="528" h="192">
                    <a:moveTo>
                      <a:pt x="528" y="192"/>
                    </a:moveTo>
                    <a:lnTo>
                      <a:pt x="528" y="0"/>
                    </a:lnTo>
                    <a:lnTo>
                      <a:pt x="0" y="0"/>
                    </a:lnTo>
                  </a:path>
                </a:pathLst>
              </a:custGeom>
              <a:noFill/>
              <a:ln w="12700" cap="sq">
                <a:solidFill>
                  <a:schemeClr val="tx1"/>
                </a:solidFill>
                <a:round/>
                <a:headEnd type="none" w="sm" len="sm"/>
                <a:tailEnd type="none" w="sm" len="sm"/>
              </a:ln>
            </p:spPr>
            <p:txBody>
              <a:bodyPr wrap="none" anchor="ctr"/>
              <a:lstStyle/>
              <a:p>
                <a:endParaRPr lang="zh-CN" altLang="en-US"/>
              </a:p>
            </p:txBody>
          </p:sp>
          <p:sp>
            <p:nvSpPr>
              <p:cNvPr id="36884" name="Freeform 46"/>
              <p:cNvSpPr/>
              <p:nvPr/>
            </p:nvSpPr>
            <p:spPr bwMode="auto">
              <a:xfrm>
                <a:off x="3627" y="1558"/>
                <a:ext cx="1104" cy="720"/>
              </a:xfrm>
              <a:custGeom>
                <a:avLst/>
                <a:gdLst>
                  <a:gd name="T0" fmla="*/ 336 w 1104"/>
                  <a:gd name="T1" fmla="*/ 0 h 720"/>
                  <a:gd name="T2" fmla="*/ 0 w 1104"/>
                  <a:gd name="T3" fmla="*/ 0 h 720"/>
                  <a:gd name="T4" fmla="*/ 0 w 1104"/>
                  <a:gd name="T5" fmla="*/ 720 h 720"/>
                  <a:gd name="T6" fmla="*/ 1104 w 1104"/>
                  <a:gd name="T7" fmla="*/ 720 h 720"/>
                  <a:gd name="T8" fmla="*/ 1104 w 1104"/>
                  <a:gd name="T9" fmla="*/ 480 h 720"/>
                  <a:gd name="T10" fmla="*/ 0 60000 65536"/>
                  <a:gd name="T11" fmla="*/ 0 60000 65536"/>
                  <a:gd name="T12" fmla="*/ 0 60000 65536"/>
                  <a:gd name="T13" fmla="*/ 0 60000 65536"/>
                  <a:gd name="T14" fmla="*/ 0 60000 65536"/>
                  <a:gd name="T15" fmla="*/ 0 w 1104"/>
                  <a:gd name="T16" fmla="*/ 0 h 720"/>
                  <a:gd name="T17" fmla="*/ 1104 w 1104"/>
                  <a:gd name="T18" fmla="*/ 720 h 720"/>
                </a:gdLst>
                <a:ahLst/>
                <a:cxnLst>
                  <a:cxn ang="T10">
                    <a:pos x="T0" y="T1"/>
                  </a:cxn>
                  <a:cxn ang="T11">
                    <a:pos x="T2" y="T3"/>
                  </a:cxn>
                  <a:cxn ang="T12">
                    <a:pos x="T4" y="T5"/>
                  </a:cxn>
                  <a:cxn ang="T13">
                    <a:pos x="T6" y="T7"/>
                  </a:cxn>
                  <a:cxn ang="T14">
                    <a:pos x="T8" y="T9"/>
                  </a:cxn>
                </a:cxnLst>
                <a:rect l="T15" t="T16" r="T17" b="T18"/>
                <a:pathLst>
                  <a:path w="1104" h="720">
                    <a:moveTo>
                      <a:pt x="336" y="0"/>
                    </a:moveTo>
                    <a:lnTo>
                      <a:pt x="0" y="0"/>
                    </a:lnTo>
                    <a:lnTo>
                      <a:pt x="0" y="720"/>
                    </a:lnTo>
                    <a:lnTo>
                      <a:pt x="1104" y="720"/>
                    </a:lnTo>
                    <a:lnTo>
                      <a:pt x="1104" y="480"/>
                    </a:lnTo>
                  </a:path>
                </a:pathLst>
              </a:custGeom>
              <a:noFill/>
              <a:ln w="12700" cap="sq">
                <a:solidFill>
                  <a:schemeClr val="tx1"/>
                </a:solidFill>
                <a:round/>
                <a:headEnd type="none" w="sm" len="sm"/>
                <a:tailEnd type="none" w="sm" len="sm"/>
              </a:ln>
            </p:spPr>
            <p:txBody>
              <a:bodyPr wrap="none" anchor="ctr"/>
              <a:lstStyle/>
              <a:p>
                <a:endParaRPr lang="zh-CN" altLang="en-US"/>
              </a:p>
            </p:txBody>
          </p:sp>
          <p:sp>
            <p:nvSpPr>
              <p:cNvPr id="36885" name="Text Box 47"/>
              <p:cNvSpPr txBox="1">
                <a:spLocks noChangeArrowheads="1"/>
              </p:cNvSpPr>
              <p:nvPr/>
            </p:nvSpPr>
            <p:spPr bwMode="auto">
              <a:xfrm>
                <a:off x="3953" y="1552"/>
                <a:ext cx="267" cy="330"/>
              </a:xfrm>
              <a:prstGeom prst="rect">
                <a:avLst/>
              </a:prstGeom>
              <a:noFill/>
              <a:ln w="12700" cap="sq">
                <a:noFill/>
                <a:miter lim="800000"/>
                <a:headEnd type="none" w="sm" len="sm"/>
                <a:tailEnd type="none" w="sm" len="sm"/>
              </a:ln>
            </p:spPr>
            <p:txBody>
              <a:bodyPr wrap="none">
                <a:spAutoFit/>
              </a:bodyPr>
              <a:lstStyle/>
              <a:p>
                <a:r>
                  <a:rPr kumimoji="1" lang="en-US" altLang="zh-CN" sz="2800" b="1" i="1">
                    <a:solidFill>
                      <a:schemeClr val="tx2"/>
                    </a:solidFill>
                    <a:latin typeface="Times New Roman" panose="02020603050405020304" pitchFamily="18" charset="0"/>
                    <a:cs typeface="Times New Roman" panose="02020603050405020304" pitchFamily="18" charset="0"/>
                  </a:rPr>
                  <a:t>R</a:t>
                </a:r>
                <a:endParaRPr kumimoji="1" lang="en-US" altLang="zh-CN" sz="2800" b="1" i="1">
                  <a:solidFill>
                    <a:schemeClr val="tx2"/>
                  </a:solidFill>
                  <a:latin typeface="Times New Roman" panose="02020603050405020304" pitchFamily="18" charset="0"/>
                  <a:cs typeface="Times New Roman" panose="02020603050405020304" pitchFamily="18" charset="0"/>
                </a:endParaRPr>
              </a:p>
            </p:txBody>
          </p:sp>
          <p:sp>
            <p:nvSpPr>
              <p:cNvPr id="36886" name="Text Box 48"/>
              <p:cNvSpPr txBox="1">
                <a:spLocks noChangeArrowheads="1"/>
              </p:cNvSpPr>
              <p:nvPr/>
            </p:nvSpPr>
            <p:spPr bwMode="auto">
              <a:xfrm>
                <a:off x="3723" y="1744"/>
                <a:ext cx="278" cy="327"/>
              </a:xfrm>
              <a:prstGeom prst="rect">
                <a:avLst/>
              </a:prstGeom>
              <a:noFill/>
              <a:ln w="12700" cap="sq">
                <a:noFill/>
                <a:miter lim="800000"/>
                <a:headEnd type="none" w="sm" len="sm"/>
                <a:tailEnd type="none" w="sm" len="sm"/>
              </a:ln>
            </p:spPr>
            <p:txBody>
              <a:bodyPr wrap="none">
                <a:spAutoFit/>
              </a:bodyPr>
              <a:lstStyle/>
              <a:p>
                <a:r>
                  <a:rPr kumimoji="1" lang="en-US" altLang="zh-CN" sz="2800" b="1" i="1">
                    <a:solidFill>
                      <a:schemeClr val="tx2"/>
                    </a:solidFill>
                    <a:latin typeface="Times New Roman" panose="02020603050405020304" pitchFamily="18" charset="0"/>
                    <a:cs typeface="Times New Roman" panose="02020603050405020304" pitchFamily="18" charset="0"/>
                  </a:rPr>
                  <a:t>U</a:t>
                </a:r>
                <a:endParaRPr kumimoji="1" lang="en-US" altLang="zh-CN" sz="2800" b="1">
                  <a:solidFill>
                    <a:schemeClr val="tx2"/>
                  </a:solidFill>
                  <a:latin typeface="Times New Roman" panose="02020603050405020304" pitchFamily="18" charset="0"/>
                  <a:cs typeface="Times New Roman" panose="02020603050405020304" pitchFamily="18" charset="0"/>
                </a:endParaRPr>
              </a:p>
            </p:txBody>
          </p:sp>
          <p:sp>
            <p:nvSpPr>
              <p:cNvPr id="36887" name="Text Box 49"/>
              <p:cNvSpPr txBox="1">
                <a:spLocks noChangeArrowheads="1"/>
              </p:cNvSpPr>
              <p:nvPr/>
            </p:nvSpPr>
            <p:spPr bwMode="auto">
              <a:xfrm>
                <a:off x="4817" y="1696"/>
                <a:ext cx="255" cy="330"/>
              </a:xfrm>
              <a:prstGeom prst="rect">
                <a:avLst/>
              </a:prstGeom>
              <a:noFill/>
              <a:ln w="12700" cap="sq">
                <a:noFill/>
                <a:miter lim="800000"/>
                <a:headEnd type="none" w="sm" len="sm"/>
                <a:tailEnd type="none" w="sm" len="sm"/>
              </a:ln>
            </p:spPr>
            <p:txBody>
              <a:bodyPr wrap="none">
                <a:spAutoFit/>
              </a:bodyPr>
              <a:lstStyle/>
              <a:p>
                <a:r>
                  <a:rPr kumimoji="1" lang="en-US" altLang="zh-CN" sz="2800" b="1" i="1">
                    <a:solidFill>
                      <a:schemeClr val="tx2"/>
                    </a:solidFill>
                    <a:latin typeface="Times New Roman" panose="02020603050405020304" pitchFamily="18" charset="0"/>
                    <a:cs typeface="Times New Roman" panose="02020603050405020304" pitchFamily="18" charset="0"/>
                  </a:rPr>
                  <a:t>L</a:t>
                </a:r>
                <a:endParaRPr kumimoji="1" lang="en-US" altLang="zh-CN" sz="2800" b="1">
                  <a:solidFill>
                    <a:schemeClr val="tx2"/>
                  </a:solidFill>
                  <a:latin typeface="Times New Roman" panose="02020603050405020304" pitchFamily="18" charset="0"/>
                  <a:cs typeface="Times New Roman" panose="02020603050405020304" pitchFamily="18" charset="0"/>
                </a:endParaRPr>
              </a:p>
            </p:txBody>
          </p:sp>
          <p:sp>
            <p:nvSpPr>
              <p:cNvPr id="36888" name="Text Box 50"/>
              <p:cNvSpPr txBox="1">
                <a:spLocks noChangeArrowheads="1"/>
              </p:cNvSpPr>
              <p:nvPr/>
            </p:nvSpPr>
            <p:spPr bwMode="auto">
              <a:xfrm>
                <a:off x="3425" y="1552"/>
                <a:ext cx="249" cy="330"/>
              </a:xfrm>
              <a:prstGeom prst="rect">
                <a:avLst/>
              </a:prstGeom>
              <a:noFill/>
              <a:ln w="12700" cap="sq">
                <a:noFill/>
                <a:miter lim="800000"/>
                <a:headEnd type="none" w="sm" len="sm"/>
                <a:tailEnd type="none" w="sm" len="sm"/>
              </a:ln>
            </p:spPr>
            <p:txBody>
              <a:bodyPr wrap="none">
                <a:spAutoFit/>
              </a:bodyPr>
              <a:lstStyle/>
              <a:p>
                <a:r>
                  <a:rPr kumimoji="1" lang="en-US" altLang="zh-CN" sz="2800" b="1">
                    <a:solidFill>
                      <a:schemeClr val="tx2"/>
                    </a:solidFill>
                    <a:latin typeface="Times New Roman" panose="02020603050405020304" pitchFamily="18" charset="0"/>
                    <a:cs typeface="Times New Roman" panose="02020603050405020304" pitchFamily="18" charset="0"/>
                  </a:rPr>
                  <a:t>+</a:t>
                </a:r>
                <a:endParaRPr kumimoji="1" lang="en-US" altLang="zh-CN" sz="2800" b="1">
                  <a:solidFill>
                    <a:schemeClr val="tx2"/>
                  </a:solidFill>
                  <a:latin typeface="Times New Roman" panose="02020603050405020304" pitchFamily="18" charset="0"/>
                  <a:cs typeface="Times New Roman" panose="02020603050405020304" pitchFamily="18" charset="0"/>
                </a:endParaRPr>
              </a:p>
            </p:txBody>
          </p:sp>
          <p:sp>
            <p:nvSpPr>
              <p:cNvPr id="36889" name="Text Box 51"/>
              <p:cNvSpPr txBox="1">
                <a:spLocks noChangeArrowheads="1"/>
              </p:cNvSpPr>
              <p:nvPr/>
            </p:nvSpPr>
            <p:spPr bwMode="auto">
              <a:xfrm>
                <a:off x="3415" y="1909"/>
                <a:ext cx="192" cy="330"/>
              </a:xfrm>
              <a:prstGeom prst="rect">
                <a:avLst/>
              </a:prstGeom>
              <a:noFill/>
              <a:ln w="12700" cap="sq">
                <a:noFill/>
                <a:miter lim="800000"/>
                <a:headEnd type="none" w="sm" len="sm"/>
                <a:tailEnd type="none" w="sm" len="sm"/>
              </a:ln>
            </p:spPr>
            <p:txBody>
              <a:bodyPr wrap="none">
                <a:spAutoFit/>
              </a:bodyPr>
              <a:lstStyle/>
              <a:p>
                <a:r>
                  <a:rPr kumimoji="1" lang="en-US" altLang="zh-CN" sz="2800" b="1">
                    <a:solidFill>
                      <a:schemeClr val="tx2"/>
                    </a:solidFill>
                    <a:latin typeface="Times New Roman" panose="02020603050405020304" pitchFamily="18" charset="0"/>
                    <a:cs typeface="Times New Roman" panose="02020603050405020304" pitchFamily="18" charset="0"/>
                  </a:rPr>
                  <a:t>-</a:t>
                </a:r>
                <a:endParaRPr kumimoji="1" lang="en-US" altLang="zh-CN" sz="2800" b="1">
                  <a:solidFill>
                    <a:schemeClr val="tx2"/>
                  </a:solidFill>
                  <a:latin typeface="Times New Roman" panose="02020603050405020304" pitchFamily="18" charset="0"/>
                  <a:cs typeface="Times New Roman" panose="02020603050405020304" pitchFamily="18" charset="0"/>
                </a:endParaRPr>
              </a:p>
            </p:txBody>
          </p:sp>
        </p:grpSp>
        <p:sp>
          <p:nvSpPr>
            <p:cNvPr id="36879" name="Rectangle 52"/>
            <p:cNvSpPr>
              <a:spLocks noChangeArrowheads="1"/>
            </p:cNvSpPr>
            <p:nvPr/>
          </p:nvSpPr>
          <p:spPr bwMode="auto">
            <a:xfrm>
              <a:off x="3360" y="1728"/>
              <a:ext cx="1056" cy="1008"/>
            </a:xfrm>
            <a:prstGeom prst="rect">
              <a:avLst/>
            </a:prstGeom>
            <a:noFill/>
            <a:ln w="12700" cap="rnd">
              <a:solidFill>
                <a:schemeClr val="tx1"/>
              </a:solidFill>
              <a:prstDash val="sysDot"/>
              <a:miter lim="800000"/>
              <a:headEnd type="none" w="sm" len="sm"/>
              <a:tailEnd type="none" w="sm" len="sm"/>
            </a:ln>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grpSp>
      <p:graphicFrame>
        <p:nvGraphicFramePr>
          <p:cNvPr id="61493" name="Object 2"/>
          <p:cNvGraphicFramePr>
            <a:graphicFrameLocks noChangeAspect="1"/>
          </p:cNvGraphicFramePr>
          <p:nvPr/>
        </p:nvGraphicFramePr>
        <p:xfrm>
          <a:off x="3625850" y="5921375"/>
          <a:ext cx="963613" cy="352425"/>
        </p:xfrm>
        <a:graphic>
          <a:graphicData uri="http://schemas.openxmlformats.org/presentationml/2006/ole">
            <mc:AlternateContent xmlns:mc="http://schemas.openxmlformats.org/markup-compatibility/2006">
              <mc:Choice xmlns:v="urn:schemas-microsoft-com:vml" Requires="v">
                <p:oleObj spid="_x0000_s10241" name="Equation" r:id="rId3" imgW="11582400" imgH="4267200" progId="Equation.DSMT4">
                  <p:embed/>
                </p:oleObj>
              </mc:Choice>
              <mc:Fallback>
                <p:oleObj name="Equation" r:id="rId3" imgW="11582400" imgH="4267200" progId="Equation.DSMT4">
                  <p:embed/>
                  <p:pic>
                    <p:nvPicPr>
                      <p:cNvPr id="0" name="Object 2"/>
                      <p:cNvPicPr>
                        <a:picLocks noChangeAspect="1"/>
                      </p:cNvPicPr>
                      <p:nvPr/>
                    </p:nvPicPr>
                    <p:blipFill>
                      <a:blip r:embed="rId4"/>
                      <a:stretch>
                        <a:fillRect/>
                      </a:stretch>
                    </p:blipFill>
                    <p:spPr>
                      <a:xfrm>
                        <a:off x="3625850" y="5921375"/>
                        <a:ext cx="963613" cy="352425"/>
                      </a:xfrm>
                      <a:prstGeom prst="rect">
                        <a:avLst/>
                      </a:prstGeom>
                      <a:noFill/>
                      <a:ln w="9525">
                        <a:noFill/>
                      </a:ln>
                    </p:spPr>
                  </p:pic>
                </p:oleObj>
              </mc:Fallback>
            </mc:AlternateContent>
          </a:graphicData>
        </a:graphic>
      </p:graphicFrame>
      <p:graphicFrame>
        <p:nvGraphicFramePr>
          <p:cNvPr id="61494" name="Object 3"/>
          <p:cNvGraphicFramePr>
            <a:graphicFrameLocks noChangeAspect="1"/>
          </p:cNvGraphicFramePr>
          <p:nvPr/>
        </p:nvGraphicFramePr>
        <p:xfrm>
          <a:off x="8180388" y="5708650"/>
          <a:ext cx="785812" cy="784225"/>
        </p:xfrm>
        <a:graphic>
          <a:graphicData uri="http://schemas.openxmlformats.org/presentationml/2006/ole">
            <mc:AlternateContent xmlns:mc="http://schemas.openxmlformats.org/markup-compatibility/2006">
              <mc:Choice xmlns:v="urn:schemas-microsoft-com:vml" Requires="v">
                <p:oleObj spid="_x0000_s10242" name="Equation" r:id="rId5" imgW="9448800" imgH="9448800" progId="Equation.DSMT4">
                  <p:embed/>
                </p:oleObj>
              </mc:Choice>
              <mc:Fallback>
                <p:oleObj name="Equation" r:id="rId5" imgW="9448800" imgH="9448800" progId="Equation.DSMT4">
                  <p:embed/>
                  <p:pic>
                    <p:nvPicPr>
                      <p:cNvPr id="0" name="Object 3"/>
                      <p:cNvPicPr>
                        <a:picLocks noChangeAspect="1"/>
                      </p:cNvPicPr>
                      <p:nvPr/>
                    </p:nvPicPr>
                    <p:blipFill>
                      <a:blip r:embed="rId6"/>
                      <a:stretch>
                        <a:fillRect/>
                      </a:stretch>
                    </p:blipFill>
                    <p:spPr>
                      <a:xfrm>
                        <a:off x="8180388" y="5708650"/>
                        <a:ext cx="785812" cy="784225"/>
                      </a:xfrm>
                      <a:prstGeom prst="rect">
                        <a:avLst/>
                      </a:prstGeom>
                      <a:noFill/>
                      <a:ln w="9525">
                        <a:noFill/>
                      </a:ln>
                    </p:spPr>
                  </p:pic>
                </p:oleObj>
              </mc:Fallback>
            </mc:AlternateContent>
          </a:graphicData>
        </a:graphic>
      </p:graphicFrame>
      <p:sp>
        <p:nvSpPr>
          <p:cNvPr id="61495" name="Text Box 55"/>
          <p:cNvSpPr txBox="1">
            <a:spLocks noChangeArrowheads="1"/>
          </p:cNvSpPr>
          <p:nvPr/>
        </p:nvSpPr>
        <p:spPr bwMode="auto">
          <a:xfrm>
            <a:off x="806450" y="1476375"/>
            <a:ext cx="5108575" cy="461963"/>
          </a:xfrm>
          <a:prstGeom prst="rect">
            <a:avLst/>
          </a:prstGeom>
          <a:noFill/>
          <a:ln w="9525">
            <a:noFill/>
            <a:miter lim="800000"/>
          </a:ln>
        </p:spPr>
        <p:txBody>
          <a:bodyPr wrap="none">
            <a:spAutoFit/>
          </a:bodyPr>
          <a:lstStyle/>
          <a:p>
            <a:r>
              <a:rPr kumimoji="1" lang="zh-CN" altLang="en-US" sz="2400" b="1">
                <a:solidFill>
                  <a:schemeClr val="tx2"/>
                </a:solidFill>
                <a:latin typeface="Times New Roman" panose="02020603050405020304" pitchFamily="18" charset="0"/>
                <a:cs typeface="Times New Roman" panose="02020603050405020304" pitchFamily="18" charset="0"/>
              </a:rPr>
              <a:t>从换路后的电路中分割出动态元件，</a:t>
            </a:r>
            <a:endParaRPr kumimoji="1" lang="zh-CN" altLang="en-US" sz="2400" b="1">
              <a:solidFill>
                <a:schemeClr val="tx2"/>
              </a:solidFill>
              <a:latin typeface="Times New Roman" panose="02020603050405020304" pitchFamily="18" charset="0"/>
              <a:cs typeface="Times New Roman" panose="02020603050405020304" pitchFamily="18" charset="0"/>
            </a:endParaRPr>
          </a:p>
        </p:txBody>
      </p:sp>
      <p:sp>
        <p:nvSpPr>
          <p:cNvPr id="61496" name="Text Box 56"/>
          <p:cNvSpPr txBox="1">
            <a:spLocks noChangeArrowheads="1"/>
          </p:cNvSpPr>
          <p:nvPr/>
        </p:nvSpPr>
        <p:spPr bwMode="auto">
          <a:xfrm>
            <a:off x="898525" y="1909763"/>
            <a:ext cx="6372225" cy="461962"/>
          </a:xfrm>
          <a:prstGeom prst="rect">
            <a:avLst/>
          </a:prstGeom>
          <a:noFill/>
          <a:ln w="9525">
            <a:noFill/>
            <a:miter lim="800000"/>
          </a:ln>
        </p:spPr>
        <p:txBody>
          <a:bodyPr wrap="none">
            <a:spAutoFit/>
          </a:bodyPr>
          <a:lstStyle/>
          <a:p>
            <a:r>
              <a:rPr kumimoji="1" lang="zh-CN" altLang="en-US" sz="2400" b="1">
                <a:solidFill>
                  <a:schemeClr val="tx2"/>
                </a:solidFill>
                <a:latin typeface="Times New Roman" panose="02020603050405020304" pitchFamily="18" charset="0"/>
                <a:cs typeface="Times New Roman" panose="02020603050405020304" pitchFamily="18" charset="0"/>
              </a:rPr>
              <a:t>将线性直流电阻网络用戴维宁等效电路替代。</a:t>
            </a:r>
            <a:endParaRPr kumimoji="1" lang="zh-CN" altLang="en-US" sz="2400" b="1">
              <a:solidFill>
                <a:schemeClr val="tx2"/>
              </a:solidFill>
              <a:latin typeface="Times New Roman" panose="02020603050405020304" pitchFamily="18" charset="0"/>
              <a:cs typeface="Times New Roman" panose="02020603050405020304" pitchFamily="18" charset="0"/>
            </a:endParaRPr>
          </a:p>
        </p:txBody>
      </p:sp>
      <p:sp>
        <p:nvSpPr>
          <p:cNvPr id="61497" name="Text Box 57"/>
          <p:cNvSpPr txBox="1">
            <a:spLocks noChangeArrowheads="1"/>
          </p:cNvSpPr>
          <p:nvPr/>
        </p:nvSpPr>
        <p:spPr bwMode="auto">
          <a:xfrm>
            <a:off x="593725" y="5864225"/>
            <a:ext cx="3092450" cy="461963"/>
          </a:xfrm>
          <a:prstGeom prst="rect">
            <a:avLst/>
          </a:prstGeom>
          <a:noFill/>
          <a:ln w="9525">
            <a:noFill/>
            <a:miter lim="800000"/>
          </a:ln>
        </p:spPr>
        <p:txBody>
          <a:bodyPr wrap="none">
            <a:spAutoFit/>
          </a:bodyPr>
          <a:lstStyle/>
          <a:p>
            <a:r>
              <a:rPr kumimoji="1" lang="en-US" altLang="zh-CN" sz="2400" b="1" i="1">
                <a:solidFill>
                  <a:schemeClr val="tx2"/>
                </a:solidFill>
                <a:latin typeface="Times New Roman" panose="02020603050405020304" pitchFamily="18" charset="0"/>
                <a:cs typeface="Times New Roman" panose="02020603050405020304" pitchFamily="18" charset="0"/>
              </a:rPr>
              <a:t>RC</a:t>
            </a:r>
            <a:r>
              <a:rPr kumimoji="1" lang="zh-CN" altLang="en-US" sz="2400" b="1">
                <a:solidFill>
                  <a:schemeClr val="tx2"/>
                </a:solidFill>
                <a:latin typeface="Times New Roman" panose="02020603050405020304" pitchFamily="18" charset="0"/>
                <a:cs typeface="Times New Roman" panose="02020603050405020304" pitchFamily="18" charset="0"/>
              </a:rPr>
              <a:t>一阶电路时间常数</a:t>
            </a:r>
            <a:endParaRPr kumimoji="1" lang="zh-CN" altLang="en-US" sz="2400" b="1">
              <a:solidFill>
                <a:schemeClr val="tx2"/>
              </a:solidFill>
              <a:latin typeface="Times New Roman" panose="02020603050405020304" pitchFamily="18" charset="0"/>
              <a:cs typeface="Times New Roman" panose="02020603050405020304" pitchFamily="18" charset="0"/>
            </a:endParaRPr>
          </a:p>
        </p:txBody>
      </p:sp>
      <p:sp>
        <p:nvSpPr>
          <p:cNvPr id="61498" name="Text Box 58"/>
          <p:cNvSpPr txBox="1">
            <a:spLocks noChangeArrowheads="1"/>
          </p:cNvSpPr>
          <p:nvPr/>
        </p:nvSpPr>
        <p:spPr bwMode="auto">
          <a:xfrm>
            <a:off x="5132388" y="5894388"/>
            <a:ext cx="3041650" cy="461962"/>
          </a:xfrm>
          <a:prstGeom prst="rect">
            <a:avLst/>
          </a:prstGeom>
          <a:noFill/>
          <a:ln w="9525">
            <a:noFill/>
            <a:miter lim="800000"/>
          </a:ln>
        </p:spPr>
        <p:txBody>
          <a:bodyPr wrap="none">
            <a:spAutoFit/>
          </a:bodyPr>
          <a:lstStyle/>
          <a:p>
            <a:r>
              <a:rPr kumimoji="1" lang="en-US" altLang="zh-CN" sz="2400" b="1" i="1">
                <a:solidFill>
                  <a:schemeClr val="tx2"/>
                </a:solidFill>
                <a:latin typeface="Times New Roman" panose="02020603050405020304" pitchFamily="18" charset="0"/>
                <a:cs typeface="Times New Roman" panose="02020603050405020304" pitchFamily="18" charset="0"/>
              </a:rPr>
              <a:t>RL</a:t>
            </a:r>
            <a:r>
              <a:rPr kumimoji="1" lang="zh-CN" altLang="en-US" sz="2400" b="1">
                <a:solidFill>
                  <a:schemeClr val="tx2"/>
                </a:solidFill>
                <a:latin typeface="Times New Roman" panose="02020603050405020304" pitchFamily="18" charset="0"/>
                <a:cs typeface="Times New Roman" panose="02020603050405020304" pitchFamily="18" charset="0"/>
              </a:rPr>
              <a:t>一阶电路时间常数</a:t>
            </a:r>
            <a:endParaRPr kumimoji="1" lang="zh-CN" altLang="en-US" sz="2400" b="1">
              <a:solidFill>
                <a:schemeClr val="tx2"/>
              </a:solidFill>
              <a:latin typeface="Times New Roman" panose="02020603050405020304" pitchFamily="18" charset="0"/>
              <a:cs typeface="Times New Roman" panose="02020603050405020304" pitchFamily="18" charset="0"/>
            </a:endParaRPr>
          </a:p>
        </p:txBody>
      </p:sp>
      <p:graphicFrame>
        <p:nvGraphicFramePr>
          <p:cNvPr id="35845" name="Object 2"/>
          <p:cNvGraphicFramePr>
            <a:graphicFrameLocks noChangeAspect="1"/>
          </p:cNvGraphicFramePr>
          <p:nvPr/>
        </p:nvGraphicFramePr>
        <p:xfrm>
          <a:off x="6643702" y="214290"/>
          <a:ext cx="2000232" cy="607914"/>
        </p:xfrm>
        <a:graphic>
          <a:graphicData uri="http://schemas.openxmlformats.org/presentationml/2006/ole">
            <mc:AlternateContent xmlns:mc="http://schemas.openxmlformats.org/markup-compatibility/2006">
              <mc:Choice xmlns:v="urn:schemas-microsoft-com:vml" Requires="v">
                <p:oleObj spid="_x0000_s10243" name="Equation" r:id="rId7" imgW="31089600" imgH="9448800" progId="Equation.DSMT4">
                  <p:embed/>
                </p:oleObj>
              </mc:Choice>
              <mc:Fallback>
                <p:oleObj name="Equation" r:id="rId7" imgW="31089600" imgH="9448800" progId="Equation.DSMT4">
                  <p:embed/>
                  <p:pic>
                    <p:nvPicPr>
                      <p:cNvPr id="0" name="图片 10242"/>
                      <p:cNvPicPr>
                        <a:picLocks noChangeAspect="1"/>
                      </p:cNvPicPr>
                      <p:nvPr/>
                    </p:nvPicPr>
                    <p:blipFill>
                      <a:blip r:embed="rId8"/>
                      <a:stretch>
                        <a:fillRect/>
                      </a:stretch>
                    </p:blipFill>
                    <p:spPr>
                      <a:xfrm>
                        <a:off x="6643702" y="214290"/>
                        <a:ext cx="2000232" cy="607914"/>
                      </a:xfrm>
                      <a:prstGeom prst="rect">
                        <a:avLst/>
                      </a:prstGeom>
                      <a:noFill/>
                      <a:ln w="9525">
                        <a:noFill/>
                      </a:ln>
                    </p:spPr>
                  </p:pic>
                </p:oleObj>
              </mc:Fallback>
            </mc:AlternateContent>
          </a:graphicData>
        </a:graphic>
      </p:graphicFrame>
      <p:graphicFrame>
        <p:nvGraphicFramePr>
          <p:cNvPr id="35846" name="Object 3"/>
          <p:cNvGraphicFramePr>
            <a:graphicFrameLocks noChangeAspect="1"/>
          </p:cNvGraphicFramePr>
          <p:nvPr/>
        </p:nvGraphicFramePr>
        <p:xfrm>
          <a:off x="6572264" y="928670"/>
          <a:ext cx="2071702" cy="691032"/>
        </p:xfrm>
        <a:graphic>
          <a:graphicData uri="http://schemas.openxmlformats.org/presentationml/2006/ole">
            <mc:AlternateContent xmlns:mc="http://schemas.openxmlformats.org/markup-compatibility/2006">
              <mc:Choice xmlns:v="urn:schemas-microsoft-com:vml" Requires="v">
                <p:oleObj spid="_x0000_s10244" name="Equation" r:id="rId9" imgW="28346400" imgH="9448800" progId="Equation.DSMT4">
                  <p:embed/>
                </p:oleObj>
              </mc:Choice>
              <mc:Fallback>
                <p:oleObj name="Equation" r:id="rId9" imgW="28346400" imgH="9448800" progId="Equation.DSMT4">
                  <p:embed/>
                  <p:pic>
                    <p:nvPicPr>
                      <p:cNvPr id="0" name="图片 10243"/>
                      <p:cNvPicPr>
                        <a:picLocks noChangeAspect="1"/>
                      </p:cNvPicPr>
                      <p:nvPr/>
                    </p:nvPicPr>
                    <p:blipFill>
                      <a:blip r:embed="rId10"/>
                      <a:stretch>
                        <a:fillRect/>
                      </a:stretch>
                    </p:blipFill>
                    <p:spPr>
                      <a:xfrm>
                        <a:off x="6572264" y="928670"/>
                        <a:ext cx="2071702" cy="691032"/>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14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61495"/>
                                        </p:tgtEl>
                                        <p:attrNameLst>
                                          <p:attrName>style.visibility</p:attrName>
                                        </p:attrNameLst>
                                      </p:cBhvr>
                                      <p:to>
                                        <p:strVal val="visible"/>
                                      </p:to>
                                    </p:set>
                                  </p:childTnLst>
                                </p:cTn>
                              </p:par>
                            </p:childTnLst>
                          </p:cTn>
                        </p:par>
                        <p:par>
                          <p:cTn id="11" fill="hold">
                            <p:stCondLst>
                              <p:cond delay="12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700"/>
                            </p:stCondLst>
                            <p:childTnLst>
                              <p:par>
                                <p:cTn id="16" presetID="2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61496"/>
                                        </p:tgtEl>
                                        <p:attrNameLst>
                                          <p:attrName>style.visibility</p:attrName>
                                        </p:attrNameLst>
                                      </p:cBhvr>
                                      <p:to>
                                        <p:strVal val="visible"/>
                                      </p:to>
                                    </p:set>
                                  </p:childTnLst>
                                </p:cTn>
                              </p:par>
                            </p:childTnLst>
                          </p:cTn>
                        </p:par>
                        <p:par>
                          <p:cTn id="23" fill="hold">
                            <p:stCondLst>
                              <p:cond delay="15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par>
                          <p:cTn id="31" fill="hold">
                            <p:stCondLst>
                              <p:cond delay="2500"/>
                            </p:stCondLst>
                            <p:childTnLst>
                              <p:par>
                                <p:cTn id="32" presetID="1" presetClass="entr" presetSubtype="0" fill="hold" grpId="0" nodeType="afterEffect">
                                  <p:stCondLst>
                                    <p:cond delay="0"/>
                                  </p:stCondLst>
                                  <p:iterate type="lt">
                                    <p:tmAbs val="75"/>
                                  </p:iterate>
                                  <p:childTnLst>
                                    <p:set>
                                      <p:cBhvr>
                                        <p:cTn id="33" dur="1" fill="hold">
                                          <p:stCondLst>
                                            <p:cond delay="74"/>
                                          </p:stCondLst>
                                        </p:cTn>
                                        <p:tgtEl>
                                          <p:spTgt spid="61497"/>
                                        </p:tgtEl>
                                        <p:attrNameLst>
                                          <p:attrName>style.visibility</p:attrName>
                                        </p:attrNameLst>
                                      </p:cBhvr>
                                      <p:to>
                                        <p:strVal val="visible"/>
                                      </p:to>
                                    </p:set>
                                  </p:childTnLst>
                                </p:cTn>
                              </p:par>
                            </p:childTnLst>
                          </p:cTn>
                        </p:par>
                        <p:par>
                          <p:cTn id="34" fill="hold">
                            <p:stCondLst>
                              <p:cond delay="3250"/>
                            </p:stCondLst>
                            <p:childTnLst>
                              <p:par>
                                <p:cTn id="35" presetID="22" presetClass="entr" presetSubtype="8" fill="hold" nodeType="afterEffect">
                                  <p:stCondLst>
                                    <p:cond delay="0"/>
                                  </p:stCondLst>
                                  <p:childTnLst>
                                    <p:set>
                                      <p:cBhvr>
                                        <p:cTn id="36" dur="1" fill="hold">
                                          <p:stCondLst>
                                            <p:cond delay="0"/>
                                          </p:stCondLst>
                                        </p:cTn>
                                        <p:tgtEl>
                                          <p:spTgt spid="61493"/>
                                        </p:tgtEl>
                                        <p:attrNameLst>
                                          <p:attrName>style.visibility</p:attrName>
                                        </p:attrNameLst>
                                      </p:cBhvr>
                                      <p:to>
                                        <p:strVal val="visible"/>
                                      </p:to>
                                    </p:set>
                                    <p:animEffect transition="in" filter="wipe(left)">
                                      <p:cBhvr>
                                        <p:cTn id="37" dur="500"/>
                                        <p:tgtEl>
                                          <p:spTgt spid="61493"/>
                                        </p:tgtEl>
                                      </p:cBhvr>
                                    </p:animEffect>
                                  </p:childTnLst>
                                </p:cTn>
                              </p:par>
                            </p:childTnLst>
                          </p:cTn>
                        </p:par>
                        <p:par>
                          <p:cTn id="38" fill="hold">
                            <p:stCondLst>
                              <p:cond delay="3750"/>
                            </p:stCondLst>
                            <p:childTnLst>
                              <p:par>
                                <p:cTn id="39" presetID="1" presetClass="entr" presetSubtype="0" fill="hold" grpId="0" nodeType="afterEffect">
                                  <p:stCondLst>
                                    <p:cond delay="0"/>
                                  </p:stCondLst>
                                  <p:iterate type="lt">
                                    <p:tmAbs val="75"/>
                                  </p:iterate>
                                  <p:childTnLst>
                                    <p:set>
                                      <p:cBhvr>
                                        <p:cTn id="40" dur="1" fill="hold">
                                          <p:stCondLst>
                                            <p:cond delay="74"/>
                                          </p:stCondLst>
                                        </p:cTn>
                                        <p:tgtEl>
                                          <p:spTgt spid="614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utoUpdateAnimBg="0"/>
      <p:bldP spid="61495" grpId="0" autoUpdateAnimBg="0"/>
      <p:bldP spid="61496" grpId="0" autoUpdateAnimBg="0"/>
      <p:bldP spid="61497" grpId="0" autoUpdateAnimBg="0"/>
      <p:bldP spid="6149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 Box 4"/>
          <p:cNvSpPr txBox="1">
            <a:spLocks noChangeArrowheads="1"/>
          </p:cNvSpPr>
          <p:nvPr/>
        </p:nvSpPr>
        <p:spPr bwMode="auto">
          <a:xfrm>
            <a:off x="428625" y="928688"/>
            <a:ext cx="2705100" cy="492125"/>
          </a:xfrm>
          <a:prstGeom prst="rect">
            <a:avLst/>
          </a:prstGeom>
          <a:noFill/>
          <a:ln w="9525">
            <a:noFill/>
            <a:miter lim="800000"/>
          </a:ln>
        </p:spPr>
        <p:txBody>
          <a:bodyPr wrap="none">
            <a:spAutoFit/>
          </a:bodyPr>
          <a:lstStyle/>
          <a:p>
            <a:r>
              <a:rPr kumimoji="1" lang="en-US" altLang="zh-CN" sz="2600" b="1">
                <a:solidFill>
                  <a:srgbClr val="FF0000"/>
                </a:solidFill>
              </a:rPr>
              <a:t>2</a:t>
            </a:r>
            <a:r>
              <a:rPr kumimoji="1" lang="zh-CN" altLang="en-US" sz="2600" b="1">
                <a:solidFill>
                  <a:srgbClr val="FF0000"/>
                </a:solidFill>
              </a:rPr>
              <a:t>、稳态解的确定</a:t>
            </a:r>
            <a:endParaRPr kumimoji="1" lang="zh-CN" altLang="en-US" sz="2600" b="1">
              <a:solidFill>
                <a:srgbClr val="FF0000"/>
              </a:solidFill>
            </a:endParaRPr>
          </a:p>
        </p:txBody>
      </p:sp>
      <p:sp>
        <p:nvSpPr>
          <p:cNvPr id="114693" name="Text Box 5"/>
          <p:cNvSpPr txBox="1">
            <a:spLocks noChangeArrowheads="1"/>
          </p:cNvSpPr>
          <p:nvPr/>
        </p:nvSpPr>
        <p:spPr bwMode="auto">
          <a:xfrm>
            <a:off x="674688" y="1670050"/>
            <a:ext cx="8077200" cy="1531938"/>
          </a:xfrm>
          <a:prstGeom prst="rect">
            <a:avLst/>
          </a:prstGeom>
          <a:noFill/>
          <a:ln w="12700" cap="sq">
            <a:noFill/>
            <a:miter lim="800000"/>
            <a:headEnd type="none" w="sm" len="sm"/>
            <a:tailEnd type="none" w="sm" len="sm"/>
          </a:ln>
        </p:spPr>
        <p:txBody>
          <a:bodyPr>
            <a:spAutoFit/>
          </a:bodyPr>
          <a:lstStyle/>
          <a:p>
            <a:pPr indent="482600">
              <a:lnSpc>
                <a:spcPct val="130000"/>
              </a:lnSpc>
            </a:pPr>
            <a:r>
              <a:rPr kumimoji="1" lang="zh-CN" altLang="en-US" sz="2400" b="1">
                <a:solidFill>
                  <a:schemeClr val="tx2"/>
                </a:solidFill>
                <a:latin typeface="Times New Roman" panose="02020603050405020304" pitchFamily="18" charset="0"/>
                <a:cs typeface="Times New Roman" panose="02020603050405020304" pitchFamily="18" charset="0"/>
              </a:rPr>
              <a:t>直流稳态（如果存在）时，电路中所有电压、电流均为直流，因为电容和电感是动态元件，所以，当电路达到直流稳态时</a:t>
            </a:r>
            <a:endParaRPr kumimoji="1" lang="zh-CN" altLang="en-US" sz="2400" b="1">
              <a:solidFill>
                <a:schemeClr val="tx2"/>
              </a:solidFill>
              <a:latin typeface="Times New Roman" panose="02020603050405020304" pitchFamily="18" charset="0"/>
              <a:cs typeface="Times New Roman" panose="02020603050405020304" pitchFamily="18" charset="0"/>
            </a:endParaRPr>
          </a:p>
        </p:txBody>
      </p:sp>
      <p:graphicFrame>
        <p:nvGraphicFramePr>
          <p:cNvPr id="114694" name="Object 2"/>
          <p:cNvGraphicFramePr>
            <a:graphicFrameLocks noChangeAspect="1"/>
          </p:cNvGraphicFramePr>
          <p:nvPr/>
        </p:nvGraphicFramePr>
        <p:xfrm>
          <a:off x="1422400" y="3287713"/>
          <a:ext cx="6040438" cy="814387"/>
        </p:xfrm>
        <a:graphic>
          <a:graphicData uri="http://schemas.openxmlformats.org/presentationml/2006/ole">
            <mc:AlternateContent xmlns:mc="http://schemas.openxmlformats.org/markup-compatibility/2006">
              <mc:Choice xmlns:v="urn:schemas-microsoft-com:vml" Requires="v">
                <p:oleObj spid="_x0000_s11265" name="Equation" r:id="rId1" imgW="69799200" imgH="9448800" progId="Equation.DSMT4">
                  <p:embed/>
                </p:oleObj>
              </mc:Choice>
              <mc:Fallback>
                <p:oleObj name="Equation" r:id="rId1" imgW="69799200" imgH="9448800" progId="Equation.DSMT4">
                  <p:embed/>
                  <p:pic>
                    <p:nvPicPr>
                      <p:cNvPr id="0" name="Object 2"/>
                      <p:cNvPicPr>
                        <a:picLocks noChangeAspect="1"/>
                      </p:cNvPicPr>
                      <p:nvPr/>
                    </p:nvPicPr>
                    <p:blipFill>
                      <a:blip r:embed="rId2"/>
                      <a:stretch>
                        <a:fillRect/>
                      </a:stretch>
                    </p:blipFill>
                    <p:spPr>
                      <a:xfrm>
                        <a:off x="1422400" y="3287713"/>
                        <a:ext cx="6040438" cy="814387"/>
                      </a:xfrm>
                      <a:prstGeom prst="rect">
                        <a:avLst/>
                      </a:prstGeom>
                      <a:noFill/>
                      <a:ln w="9525">
                        <a:noFill/>
                      </a:ln>
                    </p:spPr>
                  </p:pic>
                </p:oleObj>
              </mc:Fallback>
            </mc:AlternateContent>
          </a:graphicData>
        </a:graphic>
      </p:graphicFrame>
      <p:sp>
        <p:nvSpPr>
          <p:cNvPr id="114695" name="Text Box 7"/>
          <p:cNvSpPr txBox="1">
            <a:spLocks noChangeArrowheads="1"/>
          </p:cNvSpPr>
          <p:nvPr/>
        </p:nvSpPr>
        <p:spPr bwMode="auto">
          <a:xfrm>
            <a:off x="1096963" y="4384675"/>
            <a:ext cx="7235825" cy="461963"/>
          </a:xfrm>
          <a:prstGeom prst="rect">
            <a:avLst/>
          </a:prstGeom>
          <a:noFill/>
          <a:ln w="28575" cap="sq">
            <a:solidFill>
              <a:srgbClr val="FF0000"/>
            </a:solidFill>
            <a:miter lim="800000"/>
            <a:headEnd type="none" w="sm" len="sm"/>
            <a:tailEnd type="none" w="sm" len="sm"/>
          </a:ln>
        </p:spPr>
        <p:txBody>
          <a:bodyPr>
            <a:spAutoFit/>
          </a:bodyPr>
          <a:lstStyle/>
          <a:p>
            <a:pPr algn="ctr"/>
            <a:r>
              <a:rPr kumimoji="1" lang="zh-CN" altLang="en-US" sz="2400" b="1">
                <a:solidFill>
                  <a:schemeClr val="tx2"/>
                </a:solidFill>
                <a:latin typeface="Times New Roman" panose="02020603050405020304" pitchFamily="18" charset="0"/>
                <a:cs typeface="Times New Roman" panose="02020603050405020304" pitchFamily="18" charset="0"/>
              </a:rPr>
              <a:t>直流稳态时，电容等效为开路、电感等效为短路。</a:t>
            </a:r>
            <a:endParaRPr kumimoji="1" lang="zh-CN" altLang="en-US" sz="2400" b="1">
              <a:solidFill>
                <a:schemeClr val="tx2"/>
              </a:solidFill>
              <a:latin typeface="Times New Roman" panose="02020603050405020304" pitchFamily="18" charset="0"/>
              <a:cs typeface="Times New Roman" panose="02020603050405020304" pitchFamily="18" charset="0"/>
            </a:endParaRPr>
          </a:p>
        </p:txBody>
      </p:sp>
      <p:sp>
        <p:nvSpPr>
          <p:cNvPr id="7" name="标题 6"/>
          <p:cNvSpPr>
            <a:spLocks noGrp="1"/>
          </p:cNvSpPr>
          <p:nvPr>
            <p:ph type="title"/>
          </p:nvPr>
        </p:nvSpPr>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14693"/>
                                        </p:tgtEl>
                                        <p:attrNameLst>
                                          <p:attrName>style.visibility</p:attrName>
                                        </p:attrNameLst>
                                      </p:cBhvr>
                                      <p:to>
                                        <p:strVal val="visible"/>
                                      </p:to>
                                    </p:set>
                                    <p:animEffect transition="in" filter="wipe(left)">
                                      <p:cBhvr>
                                        <p:cTn id="7" dur="75"/>
                                        <p:tgtEl>
                                          <p:spTgt spid="114693"/>
                                        </p:tgtEl>
                                      </p:cBhvr>
                                    </p:animEffect>
                                  </p:childTnLst>
                                </p:cTn>
                              </p:par>
                            </p:childTnLst>
                          </p:cTn>
                        </p:par>
                        <p:par>
                          <p:cTn id="8" fill="hold">
                            <p:stCondLst>
                              <p:cond delay="3975"/>
                            </p:stCondLst>
                            <p:childTnLst>
                              <p:par>
                                <p:cTn id="9" presetID="22" presetClass="entr" presetSubtype="8" fill="hold" nodeType="afterEffect">
                                  <p:stCondLst>
                                    <p:cond delay="0"/>
                                  </p:stCondLst>
                                  <p:childTnLst>
                                    <p:set>
                                      <p:cBhvr>
                                        <p:cTn id="10" dur="1" fill="hold">
                                          <p:stCondLst>
                                            <p:cond delay="0"/>
                                          </p:stCondLst>
                                        </p:cTn>
                                        <p:tgtEl>
                                          <p:spTgt spid="114694"/>
                                        </p:tgtEl>
                                        <p:attrNameLst>
                                          <p:attrName>style.visibility</p:attrName>
                                        </p:attrNameLst>
                                      </p:cBhvr>
                                      <p:to>
                                        <p:strVal val="visible"/>
                                      </p:to>
                                    </p:set>
                                    <p:animEffect transition="in" filter="wipe(left)">
                                      <p:cBhvr>
                                        <p:cTn id="11" dur="500"/>
                                        <p:tgtEl>
                                          <p:spTgt spid="11469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iterate type="lt">
                                    <p:tmPct val="100000"/>
                                  </p:iterate>
                                  <p:childTnLst>
                                    <p:set>
                                      <p:cBhvr>
                                        <p:cTn id="15" dur="1" fill="hold">
                                          <p:stCondLst>
                                            <p:cond delay="0"/>
                                          </p:stCondLst>
                                        </p:cTn>
                                        <p:tgtEl>
                                          <p:spTgt spid="114695"/>
                                        </p:tgtEl>
                                        <p:attrNameLst>
                                          <p:attrName>style.visibility</p:attrName>
                                        </p:attrNameLst>
                                      </p:cBhvr>
                                      <p:to>
                                        <p:strVal val="visible"/>
                                      </p:to>
                                    </p:set>
                                    <p:animEffect transition="in" filter="wipe(left)">
                                      <p:cBhvr>
                                        <p:cTn id="16" dur="75"/>
                                        <p:tgtEl>
                                          <p:spTgt spid="114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3" grpId="0" autoUpdateAnimBg="0"/>
      <p:bldP spid="114695"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Text Box 4"/>
          <p:cNvSpPr txBox="1">
            <a:spLocks noChangeArrowheads="1"/>
          </p:cNvSpPr>
          <p:nvPr/>
        </p:nvSpPr>
        <p:spPr bwMode="auto">
          <a:xfrm>
            <a:off x="285750" y="-24"/>
            <a:ext cx="2889250" cy="523875"/>
          </a:xfrm>
          <a:prstGeom prst="rect">
            <a:avLst/>
          </a:prstGeom>
          <a:noFill/>
          <a:ln w="9525">
            <a:noFill/>
            <a:miter lim="800000"/>
          </a:ln>
        </p:spPr>
        <p:txBody>
          <a:bodyPr wrap="none">
            <a:spAutoFit/>
          </a:bodyPr>
          <a:lstStyle/>
          <a:p>
            <a:r>
              <a:rPr kumimoji="1" lang="en-US" altLang="zh-CN" sz="2800" b="1">
                <a:solidFill>
                  <a:srgbClr val="FF0000"/>
                </a:solidFill>
                <a:latin typeface="Times New Roman" panose="02020603050405020304" pitchFamily="18" charset="0"/>
                <a:cs typeface="Times New Roman" panose="02020603050405020304" pitchFamily="18" charset="0"/>
              </a:rPr>
              <a:t>3</a:t>
            </a:r>
            <a:r>
              <a:rPr kumimoji="1" lang="zh-CN" altLang="en-US" sz="2800" b="1">
                <a:solidFill>
                  <a:srgbClr val="FF0000"/>
                </a:solidFill>
                <a:latin typeface="Times New Roman" panose="02020603050405020304" pitchFamily="18" charset="0"/>
                <a:cs typeface="Times New Roman" panose="02020603050405020304" pitchFamily="18" charset="0"/>
              </a:rPr>
              <a:t>、初始值的确定</a:t>
            </a:r>
            <a:endParaRPr kumimoji="1" lang="zh-CN" altLang="en-US" sz="2800" b="1">
              <a:solidFill>
                <a:srgbClr val="FF0000"/>
              </a:solidFill>
              <a:latin typeface="Times New Roman" panose="02020603050405020304" pitchFamily="18" charset="0"/>
              <a:cs typeface="Times New Roman" panose="02020603050405020304" pitchFamily="18" charset="0"/>
            </a:endParaRPr>
          </a:p>
        </p:txBody>
      </p:sp>
      <p:sp>
        <p:nvSpPr>
          <p:cNvPr id="116741" name="Text Box 5"/>
          <p:cNvSpPr txBox="1">
            <a:spLocks noChangeArrowheads="1"/>
          </p:cNvSpPr>
          <p:nvPr/>
        </p:nvSpPr>
        <p:spPr bwMode="auto">
          <a:xfrm>
            <a:off x="639763" y="442888"/>
            <a:ext cx="8318500" cy="2012950"/>
          </a:xfrm>
          <a:prstGeom prst="rect">
            <a:avLst/>
          </a:prstGeom>
          <a:noFill/>
          <a:ln w="12700" cap="sq">
            <a:noFill/>
            <a:miter lim="800000"/>
            <a:headEnd type="none" w="sm" len="sm"/>
            <a:tailEnd type="none" w="sm" len="sm"/>
          </a:ln>
        </p:spPr>
        <p:txBody>
          <a:bodyPr>
            <a:spAutoFit/>
          </a:bodyPr>
          <a:lstStyle/>
          <a:p>
            <a:pPr>
              <a:lnSpc>
                <a:spcPct val="130000"/>
              </a:lnSpc>
            </a:pPr>
            <a:r>
              <a:rPr kumimoji="1" lang="zh-CN" altLang="en-US" sz="2400" b="1">
                <a:solidFill>
                  <a:schemeClr val="tx2"/>
                </a:solidFill>
                <a:latin typeface="Times New Roman" panose="02020603050405020304" pitchFamily="18" charset="0"/>
                <a:cs typeface="Times New Roman" panose="02020603050405020304" pitchFamily="18" charset="0"/>
              </a:rPr>
              <a:t>电路初始响应值受两个因素的影响：</a:t>
            </a:r>
            <a:endParaRPr kumimoji="1" lang="zh-CN" altLang="en-US" sz="2400" b="1">
              <a:solidFill>
                <a:schemeClr val="tx2"/>
              </a:solidFill>
              <a:latin typeface="Times New Roman" panose="02020603050405020304" pitchFamily="18" charset="0"/>
              <a:cs typeface="Times New Roman" panose="02020603050405020304" pitchFamily="18" charset="0"/>
            </a:endParaRPr>
          </a:p>
          <a:p>
            <a:pPr>
              <a:lnSpc>
                <a:spcPct val="130000"/>
              </a:lnSpc>
            </a:pPr>
            <a:r>
              <a:rPr kumimoji="1" lang="zh-CN" altLang="en-US" sz="2400" b="1">
                <a:solidFill>
                  <a:schemeClr val="tx2"/>
                </a:solidFill>
                <a:latin typeface="Times New Roman" panose="02020603050405020304" pitchFamily="18" charset="0"/>
                <a:cs typeface="Times New Roman" panose="02020603050405020304" pitchFamily="18" charset="0"/>
              </a:rPr>
              <a:t>（</a:t>
            </a:r>
            <a:r>
              <a:rPr kumimoji="1" lang="en-US" altLang="zh-CN" sz="2400" b="1">
                <a:solidFill>
                  <a:schemeClr val="tx2"/>
                </a:solidFill>
                <a:latin typeface="Times New Roman" panose="02020603050405020304" pitchFamily="18" charset="0"/>
                <a:cs typeface="Times New Roman" panose="02020603050405020304" pitchFamily="18" charset="0"/>
              </a:rPr>
              <a:t>1</a:t>
            </a:r>
            <a:r>
              <a:rPr kumimoji="1" lang="zh-CN" altLang="en-US" sz="2400" b="1">
                <a:solidFill>
                  <a:schemeClr val="tx2"/>
                </a:solidFill>
                <a:latin typeface="Times New Roman" panose="02020603050405020304" pitchFamily="18" charset="0"/>
                <a:cs typeface="Times New Roman" panose="02020603050405020304" pitchFamily="18" charset="0"/>
              </a:rPr>
              <a:t>）电路的初始储能</a:t>
            </a:r>
            <a:endParaRPr kumimoji="1" lang="zh-CN" altLang="en-US" sz="2400" b="1">
              <a:solidFill>
                <a:schemeClr val="tx2"/>
              </a:solidFill>
              <a:latin typeface="Times New Roman" panose="02020603050405020304" pitchFamily="18" charset="0"/>
              <a:cs typeface="Times New Roman" panose="02020603050405020304" pitchFamily="18" charset="0"/>
            </a:endParaRPr>
          </a:p>
          <a:p>
            <a:pPr>
              <a:lnSpc>
                <a:spcPct val="130000"/>
              </a:lnSpc>
            </a:pPr>
            <a:r>
              <a:rPr kumimoji="1" lang="zh-CN" altLang="en-US" sz="2400" b="1">
                <a:solidFill>
                  <a:schemeClr val="tx2"/>
                </a:solidFill>
                <a:latin typeface="Times New Roman" panose="02020603050405020304" pitchFamily="18" charset="0"/>
                <a:cs typeface="Times New Roman" panose="02020603050405020304" pitchFamily="18" charset="0"/>
              </a:rPr>
              <a:t>（</a:t>
            </a:r>
            <a:r>
              <a:rPr kumimoji="1" lang="en-US" altLang="zh-CN" sz="2400" b="1">
                <a:solidFill>
                  <a:schemeClr val="tx2"/>
                </a:solidFill>
                <a:latin typeface="Times New Roman" panose="02020603050405020304" pitchFamily="18" charset="0"/>
                <a:cs typeface="Times New Roman" panose="02020603050405020304" pitchFamily="18" charset="0"/>
              </a:rPr>
              <a:t>2</a:t>
            </a:r>
            <a:r>
              <a:rPr kumimoji="1" lang="zh-CN" altLang="en-US" sz="2400" b="1">
                <a:solidFill>
                  <a:schemeClr val="tx2"/>
                </a:solidFill>
                <a:latin typeface="Times New Roman" panose="02020603050405020304" pitchFamily="18" charset="0"/>
                <a:cs typeface="Times New Roman" panose="02020603050405020304" pitchFamily="18" charset="0"/>
              </a:rPr>
              <a:t>）电路激励大小。</a:t>
            </a:r>
            <a:endParaRPr kumimoji="1" lang="zh-CN" altLang="en-US" sz="2400" b="1">
              <a:solidFill>
                <a:schemeClr val="tx2"/>
              </a:solidFill>
              <a:latin typeface="Times New Roman" panose="02020603050405020304" pitchFamily="18" charset="0"/>
              <a:cs typeface="Times New Roman" panose="02020603050405020304" pitchFamily="18" charset="0"/>
            </a:endParaRPr>
          </a:p>
          <a:p>
            <a:pPr>
              <a:lnSpc>
                <a:spcPct val="130000"/>
              </a:lnSpc>
            </a:pPr>
            <a:r>
              <a:rPr kumimoji="1" lang="zh-CN" altLang="en-US" sz="2400" b="1">
                <a:solidFill>
                  <a:schemeClr val="tx2"/>
                </a:solidFill>
                <a:latin typeface="Times New Roman" panose="02020603050405020304" pitchFamily="18" charset="0"/>
                <a:cs typeface="Times New Roman" panose="02020603050405020304" pitchFamily="18" charset="0"/>
              </a:rPr>
              <a:t>换路定律指出，换路瞬间电容电压和电感电流不突变：</a:t>
            </a:r>
            <a:endParaRPr kumimoji="1" lang="zh-CN" altLang="en-US" sz="2400" b="1">
              <a:solidFill>
                <a:schemeClr val="tx2"/>
              </a:solidFill>
              <a:latin typeface="Times New Roman" panose="02020603050405020304" pitchFamily="18" charset="0"/>
              <a:cs typeface="Times New Roman" panose="02020603050405020304" pitchFamily="18" charset="0"/>
            </a:endParaRPr>
          </a:p>
        </p:txBody>
      </p:sp>
      <p:graphicFrame>
        <p:nvGraphicFramePr>
          <p:cNvPr id="116742" name="Object 2"/>
          <p:cNvGraphicFramePr>
            <a:graphicFrameLocks noChangeAspect="1"/>
          </p:cNvGraphicFramePr>
          <p:nvPr/>
        </p:nvGraphicFramePr>
        <p:xfrm>
          <a:off x="1554163" y="2478063"/>
          <a:ext cx="1905000" cy="482600"/>
        </p:xfrm>
        <a:graphic>
          <a:graphicData uri="http://schemas.openxmlformats.org/presentationml/2006/ole">
            <mc:AlternateContent xmlns:mc="http://schemas.openxmlformats.org/markup-compatibility/2006">
              <mc:Choice xmlns:v="urn:schemas-microsoft-com:vml" Requires="v">
                <p:oleObj spid="_x0000_s12289" name="Equation" r:id="rId1" imgW="22860000" imgH="5791200" progId="Equation.DSMT4">
                  <p:embed/>
                </p:oleObj>
              </mc:Choice>
              <mc:Fallback>
                <p:oleObj name="Equation" r:id="rId1" imgW="22860000" imgH="5791200" progId="Equation.DSMT4">
                  <p:embed/>
                  <p:pic>
                    <p:nvPicPr>
                      <p:cNvPr id="0" name="Object 2"/>
                      <p:cNvPicPr>
                        <a:picLocks noChangeAspect="1"/>
                      </p:cNvPicPr>
                      <p:nvPr/>
                    </p:nvPicPr>
                    <p:blipFill>
                      <a:blip r:embed="rId2"/>
                      <a:stretch>
                        <a:fillRect/>
                      </a:stretch>
                    </p:blipFill>
                    <p:spPr>
                      <a:xfrm>
                        <a:off x="1554163" y="2478063"/>
                        <a:ext cx="1905000" cy="482600"/>
                      </a:xfrm>
                      <a:prstGeom prst="rect">
                        <a:avLst/>
                      </a:prstGeom>
                      <a:noFill/>
                      <a:ln w="9525">
                        <a:noFill/>
                      </a:ln>
                    </p:spPr>
                  </p:pic>
                </p:oleObj>
              </mc:Fallback>
            </mc:AlternateContent>
          </a:graphicData>
        </a:graphic>
      </p:graphicFrame>
      <p:graphicFrame>
        <p:nvGraphicFramePr>
          <p:cNvPr id="116743" name="Object 3"/>
          <p:cNvGraphicFramePr>
            <a:graphicFrameLocks noChangeAspect="1"/>
          </p:cNvGraphicFramePr>
          <p:nvPr/>
        </p:nvGraphicFramePr>
        <p:xfrm>
          <a:off x="4518025" y="2460601"/>
          <a:ext cx="1728788" cy="482600"/>
        </p:xfrm>
        <a:graphic>
          <a:graphicData uri="http://schemas.openxmlformats.org/presentationml/2006/ole">
            <mc:AlternateContent xmlns:mc="http://schemas.openxmlformats.org/markup-compatibility/2006">
              <mc:Choice xmlns:v="urn:schemas-microsoft-com:vml" Requires="v">
                <p:oleObj spid="_x0000_s12290" name="Equation" r:id="rId3" imgW="20726400" imgH="5791200" progId="Equation.DSMT4">
                  <p:embed/>
                </p:oleObj>
              </mc:Choice>
              <mc:Fallback>
                <p:oleObj name="Equation" r:id="rId3" imgW="20726400" imgH="5791200" progId="Equation.DSMT4">
                  <p:embed/>
                  <p:pic>
                    <p:nvPicPr>
                      <p:cNvPr id="0" name="Object 3"/>
                      <p:cNvPicPr>
                        <a:picLocks noChangeAspect="1"/>
                      </p:cNvPicPr>
                      <p:nvPr/>
                    </p:nvPicPr>
                    <p:blipFill>
                      <a:blip r:embed="rId4"/>
                      <a:stretch>
                        <a:fillRect/>
                      </a:stretch>
                    </p:blipFill>
                    <p:spPr>
                      <a:xfrm>
                        <a:off x="4518025" y="2460601"/>
                        <a:ext cx="1728788" cy="482600"/>
                      </a:xfrm>
                      <a:prstGeom prst="rect">
                        <a:avLst/>
                      </a:prstGeom>
                      <a:noFill/>
                      <a:ln w="9525">
                        <a:noFill/>
                      </a:ln>
                    </p:spPr>
                  </p:pic>
                </p:oleObj>
              </mc:Fallback>
            </mc:AlternateContent>
          </a:graphicData>
        </a:graphic>
      </p:graphicFrame>
      <p:sp>
        <p:nvSpPr>
          <p:cNvPr id="116744" name="Text Box 8"/>
          <p:cNvSpPr txBox="1">
            <a:spLocks noChangeArrowheads="1"/>
          </p:cNvSpPr>
          <p:nvPr/>
        </p:nvSpPr>
        <p:spPr bwMode="auto">
          <a:xfrm>
            <a:off x="357188" y="3008100"/>
            <a:ext cx="8432800" cy="849528"/>
          </a:xfrm>
          <a:prstGeom prst="rect">
            <a:avLst/>
          </a:prstGeom>
          <a:noFill/>
          <a:ln w="12700" cap="sq">
            <a:noFill/>
            <a:miter lim="800000"/>
            <a:headEnd type="none" w="sm" len="sm"/>
            <a:tailEnd type="none" w="sm" len="sm"/>
          </a:ln>
        </p:spPr>
        <p:txBody>
          <a:bodyPr>
            <a:spAutoFit/>
          </a:bodyPr>
          <a:lstStyle/>
          <a:p>
            <a:pPr indent="482600">
              <a:lnSpc>
                <a:spcPct val="130000"/>
              </a:lnSpc>
            </a:pPr>
            <a:r>
              <a:rPr kumimoji="1" lang="en-US" altLang="zh-CN" sz="2000" b="1" i="1" dirty="0" err="1">
                <a:solidFill>
                  <a:schemeClr val="tx2"/>
                </a:solidFill>
                <a:latin typeface="Times New Roman" panose="02020603050405020304" pitchFamily="18" charset="0"/>
                <a:cs typeface="Times New Roman" panose="02020603050405020304" pitchFamily="18" charset="0"/>
              </a:rPr>
              <a:t>u</a:t>
            </a:r>
            <a:r>
              <a:rPr kumimoji="1" lang="en-US" altLang="zh-CN" sz="2000" b="1" i="1" baseline="-25000" dirty="0" err="1">
                <a:solidFill>
                  <a:schemeClr val="tx2"/>
                </a:solidFill>
                <a:latin typeface="Times New Roman" panose="02020603050405020304" pitchFamily="18" charset="0"/>
                <a:cs typeface="Times New Roman" panose="02020603050405020304" pitchFamily="18" charset="0"/>
              </a:rPr>
              <a:t>C</a:t>
            </a:r>
            <a:r>
              <a:rPr kumimoji="1" lang="en-US" altLang="zh-CN" sz="2000" b="1" dirty="0">
                <a:solidFill>
                  <a:schemeClr val="tx2"/>
                </a:solidFill>
                <a:latin typeface="Times New Roman" panose="02020603050405020304" pitchFamily="18" charset="0"/>
                <a:cs typeface="Times New Roman" panose="02020603050405020304" pitchFamily="18" charset="0"/>
              </a:rPr>
              <a:t>(</a:t>
            </a:r>
            <a:r>
              <a:rPr kumimoji="1" lang="en-US" altLang="zh-CN" sz="2000" b="1" i="1" dirty="0">
                <a:solidFill>
                  <a:schemeClr val="tx2"/>
                </a:solidFill>
                <a:latin typeface="Times New Roman" panose="02020603050405020304" pitchFamily="18" charset="0"/>
                <a:cs typeface="Times New Roman" panose="02020603050405020304" pitchFamily="18" charset="0"/>
              </a:rPr>
              <a:t>t</a:t>
            </a:r>
            <a:r>
              <a:rPr kumimoji="1" lang="en-US" altLang="zh-CN" sz="2000" b="1" baseline="-25000" dirty="0">
                <a:solidFill>
                  <a:schemeClr val="tx2"/>
                </a:solidFill>
                <a:latin typeface="Times New Roman" panose="02020603050405020304" pitchFamily="18" charset="0"/>
                <a:cs typeface="Times New Roman" panose="02020603050405020304" pitchFamily="18" charset="0"/>
              </a:rPr>
              <a:t>0</a:t>
            </a:r>
            <a:r>
              <a:rPr kumimoji="1" lang="en-US" altLang="zh-CN" sz="2000" b="1" baseline="30000" dirty="0">
                <a:solidFill>
                  <a:schemeClr val="tx2"/>
                </a:solidFill>
                <a:latin typeface="Times New Roman" panose="02020603050405020304" pitchFamily="18" charset="0"/>
                <a:cs typeface="Times New Roman" panose="02020603050405020304" pitchFamily="18" charset="0"/>
              </a:rPr>
              <a:t>-</a:t>
            </a:r>
            <a:r>
              <a:rPr kumimoji="1" lang="en-US" altLang="zh-CN" sz="2000" b="1" dirty="0">
                <a:solidFill>
                  <a:schemeClr val="tx2"/>
                </a:solidFill>
                <a:latin typeface="Times New Roman" panose="02020603050405020304" pitchFamily="18" charset="0"/>
                <a:cs typeface="Times New Roman" panose="02020603050405020304" pitchFamily="18" charset="0"/>
              </a:rPr>
              <a:t>)</a:t>
            </a:r>
            <a:r>
              <a:rPr kumimoji="1" lang="zh-CN" altLang="en-US" sz="2000" b="1" dirty="0">
                <a:solidFill>
                  <a:schemeClr val="tx2"/>
                </a:solidFill>
                <a:latin typeface="Times New Roman" panose="02020603050405020304" pitchFamily="18" charset="0"/>
                <a:cs typeface="Times New Roman" panose="02020603050405020304" pitchFamily="18" charset="0"/>
              </a:rPr>
              <a:t>和</a:t>
            </a:r>
            <a:r>
              <a:rPr kumimoji="1" lang="en-US" altLang="zh-CN" sz="2000" b="1" i="1" dirty="0" err="1">
                <a:solidFill>
                  <a:schemeClr val="tx2"/>
                </a:solidFill>
                <a:latin typeface="Times New Roman" panose="02020603050405020304" pitchFamily="18" charset="0"/>
                <a:cs typeface="Times New Roman" panose="02020603050405020304" pitchFamily="18" charset="0"/>
              </a:rPr>
              <a:t>i</a:t>
            </a:r>
            <a:r>
              <a:rPr kumimoji="1" lang="en-US" altLang="zh-CN" sz="2000" b="1" i="1" baseline="-25000" dirty="0" err="1">
                <a:solidFill>
                  <a:schemeClr val="tx2"/>
                </a:solidFill>
                <a:latin typeface="Times New Roman" panose="02020603050405020304" pitchFamily="18" charset="0"/>
                <a:cs typeface="Times New Roman" panose="02020603050405020304" pitchFamily="18" charset="0"/>
              </a:rPr>
              <a:t>L</a:t>
            </a:r>
            <a:r>
              <a:rPr kumimoji="1" lang="en-US" altLang="zh-CN" sz="2000" b="1" dirty="0">
                <a:solidFill>
                  <a:schemeClr val="tx2"/>
                </a:solidFill>
                <a:latin typeface="Times New Roman" panose="02020603050405020304" pitchFamily="18" charset="0"/>
                <a:cs typeface="Times New Roman" panose="02020603050405020304" pitchFamily="18" charset="0"/>
              </a:rPr>
              <a:t>(</a:t>
            </a:r>
            <a:r>
              <a:rPr kumimoji="1" lang="en-US" altLang="zh-CN" sz="2000" b="1" i="1" dirty="0">
                <a:solidFill>
                  <a:schemeClr val="tx2"/>
                </a:solidFill>
                <a:latin typeface="Times New Roman" panose="02020603050405020304" pitchFamily="18" charset="0"/>
                <a:cs typeface="Times New Roman" panose="02020603050405020304" pitchFamily="18" charset="0"/>
              </a:rPr>
              <a:t>t</a:t>
            </a:r>
            <a:r>
              <a:rPr kumimoji="1" lang="en-US" altLang="zh-CN" sz="2000" b="1" baseline="-25000" dirty="0">
                <a:solidFill>
                  <a:schemeClr val="tx2"/>
                </a:solidFill>
                <a:latin typeface="Times New Roman" panose="02020603050405020304" pitchFamily="18" charset="0"/>
                <a:cs typeface="Times New Roman" panose="02020603050405020304" pitchFamily="18" charset="0"/>
              </a:rPr>
              <a:t>0</a:t>
            </a:r>
            <a:r>
              <a:rPr kumimoji="1" lang="en-US" altLang="zh-CN" sz="2000" b="1" baseline="30000" dirty="0">
                <a:solidFill>
                  <a:schemeClr val="tx2"/>
                </a:solidFill>
                <a:latin typeface="Times New Roman" panose="02020603050405020304" pitchFamily="18" charset="0"/>
                <a:cs typeface="Times New Roman" panose="02020603050405020304" pitchFamily="18" charset="0"/>
              </a:rPr>
              <a:t>-</a:t>
            </a:r>
            <a:r>
              <a:rPr kumimoji="1" lang="en-US" altLang="zh-CN" sz="2000" b="1" dirty="0">
                <a:solidFill>
                  <a:schemeClr val="tx2"/>
                </a:solidFill>
                <a:latin typeface="Times New Roman" panose="02020603050405020304" pitchFamily="18" charset="0"/>
                <a:cs typeface="Times New Roman" panose="02020603050405020304" pitchFamily="18" charset="0"/>
              </a:rPr>
              <a:t>)</a:t>
            </a:r>
            <a:r>
              <a:rPr kumimoji="1" lang="zh-CN" altLang="en-US" sz="2000" b="1" dirty="0">
                <a:solidFill>
                  <a:schemeClr val="tx2"/>
                </a:solidFill>
                <a:latin typeface="Times New Roman" panose="02020603050405020304" pitchFamily="18" charset="0"/>
                <a:cs typeface="Times New Roman" panose="02020603050405020304" pitchFamily="18" charset="0"/>
              </a:rPr>
              <a:t>一般由换路前的稳态响应决定，求解方法和稳态解求解类似。由于只要确定换路瞬间的响应，所以我们只作瞬间等效电路。</a:t>
            </a:r>
            <a:endParaRPr kumimoji="1" lang="zh-CN" altLang="en-US" sz="2000" b="1" dirty="0">
              <a:solidFill>
                <a:schemeClr val="tx2"/>
              </a:solidFill>
              <a:latin typeface="Times New Roman" panose="02020603050405020304" pitchFamily="18" charset="0"/>
              <a:cs typeface="Times New Roman" panose="02020603050405020304" pitchFamily="18" charset="0"/>
            </a:endParaRPr>
          </a:p>
        </p:txBody>
      </p:sp>
      <p:grpSp>
        <p:nvGrpSpPr>
          <p:cNvPr id="9" name="Group 4"/>
          <p:cNvGrpSpPr>
            <a:grpSpLocks noChangeAspect="1"/>
          </p:cNvGrpSpPr>
          <p:nvPr/>
        </p:nvGrpSpPr>
        <p:grpSpPr bwMode="auto">
          <a:xfrm>
            <a:off x="803275" y="3933828"/>
            <a:ext cx="2357438" cy="1390650"/>
            <a:chOff x="174" y="1990"/>
            <a:chExt cx="1834" cy="1082"/>
          </a:xfrm>
        </p:grpSpPr>
        <p:grpSp>
          <p:nvGrpSpPr>
            <p:cNvPr id="10" name="Group 5"/>
            <p:cNvGrpSpPr>
              <a:grpSpLocks noChangeAspect="1"/>
            </p:cNvGrpSpPr>
            <p:nvPr/>
          </p:nvGrpSpPr>
          <p:grpSpPr bwMode="auto">
            <a:xfrm>
              <a:off x="338" y="2134"/>
              <a:ext cx="1670" cy="816"/>
              <a:chOff x="2966" y="1488"/>
              <a:chExt cx="1670" cy="816"/>
            </a:xfrm>
          </p:grpSpPr>
          <p:grpSp>
            <p:nvGrpSpPr>
              <p:cNvPr id="12" name="Group 6"/>
              <p:cNvGrpSpPr>
                <a:grpSpLocks noChangeAspect="1"/>
              </p:cNvGrpSpPr>
              <p:nvPr/>
            </p:nvGrpSpPr>
            <p:grpSpPr bwMode="auto">
              <a:xfrm>
                <a:off x="2966" y="1488"/>
                <a:ext cx="1670" cy="816"/>
                <a:chOff x="2966" y="1488"/>
                <a:chExt cx="1670" cy="816"/>
              </a:xfrm>
            </p:grpSpPr>
            <p:grpSp>
              <p:nvGrpSpPr>
                <p:cNvPr id="14" name="Group 7"/>
                <p:cNvGrpSpPr>
                  <a:grpSpLocks noChangeAspect="1"/>
                </p:cNvGrpSpPr>
                <p:nvPr/>
              </p:nvGrpSpPr>
              <p:grpSpPr bwMode="auto">
                <a:xfrm>
                  <a:off x="4492" y="1872"/>
                  <a:ext cx="144" cy="56"/>
                  <a:chOff x="960" y="3408"/>
                  <a:chExt cx="144" cy="56"/>
                </a:xfrm>
              </p:grpSpPr>
              <p:sp>
                <p:nvSpPr>
                  <p:cNvPr id="18" name="Line 8"/>
                  <p:cNvSpPr>
                    <a:spLocks noChangeAspect="1" noChangeShapeType="1"/>
                  </p:cNvSpPr>
                  <p:nvPr/>
                </p:nvSpPr>
                <p:spPr bwMode="auto">
                  <a:xfrm>
                    <a:off x="960" y="3408"/>
                    <a:ext cx="144" cy="0"/>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19" name="Line 9"/>
                  <p:cNvSpPr>
                    <a:spLocks noChangeAspect="1" noChangeShapeType="1"/>
                  </p:cNvSpPr>
                  <p:nvPr/>
                </p:nvSpPr>
                <p:spPr bwMode="auto">
                  <a:xfrm>
                    <a:off x="960" y="3464"/>
                    <a:ext cx="144" cy="0"/>
                  </a:xfrm>
                  <a:prstGeom prst="line">
                    <a:avLst/>
                  </a:prstGeom>
                  <a:noFill/>
                  <a:ln w="28575" cap="sq">
                    <a:solidFill>
                      <a:schemeClr val="tx1"/>
                    </a:solidFill>
                    <a:round/>
                    <a:headEnd type="none" w="sm" len="sm"/>
                    <a:tailEnd type="none" w="sm" len="sm"/>
                  </a:ln>
                </p:spPr>
                <p:txBody>
                  <a:bodyPr wrap="none" anchor="ctr"/>
                  <a:lstStyle/>
                  <a:p>
                    <a:endParaRPr lang="zh-CN" altLang="en-US"/>
                  </a:p>
                </p:txBody>
              </p:sp>
            </p:grpSp>
            <p:sp>
              <p:nvSpPr>
                <p:cNvPr id="15" name="Rectangle 10"/>
                <p:cNvSpPr>
                  <a:spLocks noChangeAspect="1" noChangeArrowheads="1"/>
                </p:cNvSpPr>
                <p:nvPr/>
              </p:nvSpPr>
              <p:spPr bwMode="auto">
                <a:xfrm>
                  <a:off x="2966" y="1488"/>
                  <a:ext cx="912" cy="816"/>
                </a:xfrm>
                <a:prstGeom prst="rect">
                  <a:avLst/>
                </a:prstGeom>
                <a:noFill/>
                <a:ln w="12700" cap="sq">
                  <a:solidFill>
                    <a:schemeClr val="tx1"/>
                  </a:solidFill>
                  <a:miter lim="800000"/>
                  <a:headEnd type="none" w="sm" len="sm"/>
                  <a:tailEnd type="none" w="sm" len="sm"/>
                </a:ln>
              </p:spPr>
              <p:txBody>
                <a:bodyPr wrap="none" anchor="ctr"/>
                <a:lstStyle/>
                <a:p>
                  <a:pPr algn="ctr"/>
                  <a:r>
                    <a:rPr kumimoji="1" lang="zh-CN" altLang="en-US" sz="2000" b="1">
                      <a:solidFill>
                        <a:schemeClr val="tx2"/>
                      </a:solidFill>
                      <a:latin typeface="Times New Roman" panose="02020603050405020304" pitchFamily="18" charset="0"/>
                      <a:cs typeface="Times New Roman" panose="02020603050405020304" pitchFamily="18" charset="0"/>
                    </a:rPr>
                    <a:t>线性直流</a:t>
                  </a:r>
                  <a:endParaRPr kumimoji="1" lang="zh-CN" altLang="en-US" sz="2000" b="1">
                    <a:solidFill>
                      <a:schemeClr val="tx2"/>
                    </a:solidFill>
                    <a:latin typeface="Times New Roman" panose="02020603050405020304" pitchFamily="18" charset="0"/>
                    <a:cs typeface="Times New Roman" panose="02020603050405020304" pitchFamily="18" charset="0"/>
                  </a:endParaRPr>
                </a:p>
                <a:p>
                  <a:pPr algn="ctr"/>
                  <a:r>
                    <a:rPr kumimoji="1" lang="zh-CN" altLang="en-US" sz="2000" b="1">
                      <a:solidFill>
                        <a:schemeClr val="tx2"/>
                      </a:solidFill>
                      <a:latin typeface="Times New Roman" panose="02020603050405020304" pitchFamily="18" charset="0"/>
                      <a:cs typeface="Times New Roman" panose="02020603050405020304" pitchFamily="18" charset="0"/>
                    </a:rPr>
                    <a:t>电阻网络</a:t>
                  </a:r>
                  <a:endParaRPr kumimoji="1" lang="zh-CN" altLang="en-US" sz="2000" b="1">
                    <a:solidFill>
                      <a:schemeClr val="tx2"/>
                    </a:solidFill>
                    <a:latin typeface="Times New Roman" panose="02020603050405020304" pitchFamily="18" charset="0"/>
                    <a:cs typeface="Times New Roman" panose="02020603050405020304" pitchFamily="18" charset="0"/>
                  </a:endParaRPr>
                </a:p>
                <a:p>
                  <a:pPr algn="ctr"/>
                  <a:r>
                    <a:rPr kumimoji="1" lang="en-US" altLang="zh-CN" sz="2000" b="1">
                      <a:solidFill>
                        <a:schemeClr val="tx2"/>
                      </a:solidFill>
                      <a:latin typeface="Times New Roman" panose="02020603050405020304" pitchFamily="18" charset="0"/>
                      <a:cs typeface="Times New Roman" panose="02020603050405020304" pitchFamily="18" charset="0"/>
                    </a:rPr>
                    <a:t>N</a:t>
                  </a:r>
                  <a:endParaRPr kumimoji="1" lang="en-US" altLang="zh-CN" sz="2000" b="1">
                    <a:solidFill>
                      <a:schemeClr val="tx2"/>
                    </a:solidFill>
                    <a:latin typeface="Times New Roman" panose="02020603050405020304" pitchFamily="18" charset="0"/>
                    <a:cs typeface="Times New Roman" panose="02020603050405020304" pitchFamily="18" charset="0"/>
                  </a:endParaRPr>
                </a:p>
              </p:txBody>
            </p:sp>
            <p:sp>
              <p:nvSpPr>
                <p:cNvPr id="16" name="Freeform 11"/>
                <p:cNvSpPr>
                  <a:spLocks noChangeAspect="1"/>
                </p:cNvSpPr>
                <p:nvPr/>
              </p:nvSpPr>
              <p:spPr bwMode="auto">
                <a:xfrm>
                  <a:off x="3878" y="1614"/>
                  <a:ext cx="672" cy="258"/>
                </a:xfrm>
                <a:custGeom>
                  <a:avLst/>
                  <a:gdLst>
                    <a:gd name="T0" fmla="*/ 672 w 672"/>
                    <a:gd name="T1" fmla="*/ 16717956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p:spPr>
              <p:txBody>
                <a:bodyPr wrap="none" anchor="ctr"/>
                <a:lstStyle/>
                <a:p>
                  <a:endParaRPr lang="zh-CN" altLang="en-US"/>
                </a:p>
              </p:txBody>
            </p:sp>
            <p:sp>
              <p:nvSpPr>
                <p:cNvPr id="17" name="Freeform 12"/>
                <p:cNvSpPr>
                  <a:spLocks noChangeAspect="1"/>
                </p:cNvSpPr>
                <p:nvPr/>
              </p:nvSpPr>
              <p:spPr bwMode="auto">
                <a:xfrm flipV="1">
                  <a:off x="3888" y="1920"/>
                  <a:ext cx="672" cy="252"/>
                </a:xfrm>
                <a:custGeom>
                  <a:avLst/>
                  <a:gdLst>
                    <a:gd name="T0" fmla="*/ 672 w 672"/>
                    <a:gd name="T1" fmla="*/ 10452658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p:spPr>
              <p:txBody>
                <a:bodyPr wrap="none" anchor="ctr"/>
                <a:lstStyle/>
                <a:p>
                  <a:endParaRPr lang="zh-CN" altLang="en-US"/>
                </a:p>
              </p:txBody>
            </p:sp>
          </p:grpSp>
          <p:sp>
            <p:nvSpPr>
              <p:cNvPr id="13" name="Text Box 13"/>
              <p:cNvSpPr txBox="1">
                <a:spLocks noChangeAspect="1" noChangeArrowheads="1"/>
              </p:cNvSpPr>
              <p:nvPr/>
            </p:nvSpPr>
            <p:spPr bwMode="auto">
              <a:xfrm>
                <a:off x="4214" y="1782"/>
                <a:ext cx="277" cy="311"/>
              </a:xfrm>
              <a:prstGeom prst="rect">
                <a:avLst/>
              </a:prstGeom>
              <a:noFill/>
              <a:ln w="12700" cap="sq">
                <a:noFill/>
                <a:miter lim="800000"/>
                <a:headEnd type="none" w="sm" len="sm"/>
                <a:tailEnd type="none" w="sm" len="sm"/>
              </a:ln>
            </p:spPr>
            <p:txBody>
              <a:bodyPr wrap="none">
                <a:spAutoFit/>
              </a:bodyPr>
              <a:lstStyle/>
              <a:p>
                <a:r>
                  <a:rPr kumimoji="1" lang="en-US" altLang="zh-CN" sz="2000" b="1" i="1">
                    <a:solidFill>
                      <a:schemeClr val="tx2"/>
                    </a:solidFill>
                    <a:latin typeface="Times New Roman" panose="02020603050405020304" pitchFamily="18" charset="0"/>
                    <a:cs typeface="Times New Roman" panose="02020603050405020304" pitchFamily="18" charset="0"/>
                  </a:rPr>
                  <a:t>C</a:t>
                </a:r>
                <a:endParaRPr kumimoji="1" lang="en-US" altLang="zh-CN" sz="2000" b="1">
                  <a:solidFill>
                    <a:schemeClr val="tx2"/>
                  </a:solidFill>
                  <a:latin typeface="Times New Roman" panose="02020603050405020304" pitchFamily="18" charset="0"/>
                  <a:cs typeface="Times New Roman" panose="02020603050405020304" pitchFamily="18" charset="0"/>
                </a:endParaRPr>
              </a:p>
            </p:txBody>
          </p:sp>
        </p:grpSp>
        <p:sp>
          <p:nvSpPr>
            <p:cNvPr id="11" name="Rectangle 14"/>
            <p:cNvSpPr>
              <a:spLocks noChangeAspect="1" noChangeArrowheads="1"/>
            </p:cNvSpPr>
            <p:nvPr/>
          </p:nvSpPr>
          <p:spPr bwMode="auto">
            <a:xfrm>
              <a:off x="174" y="1990"/>
              <a:ext cx="1314" cy="1082"/>
            </a:xfrm>
            <a:prstGeom prst="rect">
              <a:avLst/>
            </a:prstGeom>
            <a:noFill/>
            <a:ln w="12700" cap="rnd">
              <a:solidFill>
                <a:schemeClr val="tx1"/>
              </a:solidFill>
              <a:prstDash val="sysDot"/>
              <a:miter lim="800000"/>
              <a:headEnd type="none" w="sm" len="sm"/>
              <a:tailEnd type="none" w="sm" len="sm"/>
            </a:ln>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grpSp>
      <p:grpSp>
        <p:nvGrpSpPr>
          <p:cNvPr id="20" name="Group 15"/>
          <p:cNvGrpSpPr>
            <a:grpSpLocks noChangeAspect="1"/>
          </p:cNvGrpSpPr>
          <p:nvPr/>
        </p:nvGrpSpPr>
        <p:grpSpPr bwMode="auto">
          <a:xfrm>
            <a:off x="803275" y="5534028"/>
            <a:ext cx="2339975" cy="1341438"/>
            <a:chOff x="3360" y="432"/>
            <a:chExt cx="1841" cy="1056"/>
          </a:xfrm>
        </p:grpSpPr>
        <p:grpSp>
          <p:nvGrpSpPr>
            <p:cNvPr id="21" name="Group 16"/>
            <p:cNvGrpSpPr>
              <a:grpSpLocks noChangeAspect="1"/>
            </p:cNvGrpSpPr>
            <p:nvPr/>
          </p:nvGrpSpPr>
          <p:grpSpPr bwMode="auto">
            <a:xfrm>
              <a:off x="3524" y="528"/>
              <a:ext cx="1677" cy="816"/>
              <a:chOff x="480" y="1506"/>
              <a:chExt cx="1677" cy="816"/>
            </a:xfrm>
          </p:grpSpPr>
          <p:grpSp>
            <p:nvGrpSpPr>
              <p:cNvPr id="23" name="Group 17"/>
              <p:cNvGrpSpPr>
                <a:grpSpLocks noChangeAspect="1"/>
              </p:cNvGrpSpPr>
              <p:nvPr/>
            </p:nvGrpSpPr>
            <p:grpSpPr bwMode="auto">
              <a:xfrm>
                <a:off x="480" y="1506"/>
                <a:ext cx="1677" cy="816"/>
                <a:chOff x="480" y="1506"/>
                <a:chExt cx="1677" cy="816"/>
              </a:xfrm>
            </p:grpSpPr>
            <p:sp>
              <p:nvSpPr>
                <p:cNvPr id="25" name="Rectangle 18"/>
                <p:cNvSpPr>
                  <a:spLocks noChangeAspect="1" noChangeArrowheads="1"/>
                </p:cNvSpPr>
                <p:nvPr/>
              </p:nvSpPr>
              <p:spPr bwMode="auto">
                <a:xfrm>
                  <a:off x="480" y="1506"/>
                  <a:ext cx="912" cy="816"/>
                </a:xfrm>
                <a:prstGeom prst="rect">
                  <a:avLst/>
                </a:prstGeom>
                <a:noFill/>
                <a:ln w="12700" cap="sq">
                  <a:solidFill>
                    <a:schemeClr val="tx1"/>
                  </a:solidFill>
                  <a:miter lim="800000"/>
                  <a:headEnd type="none" w="sm" len="sm"/>
                  <a:tailEnd type="none" w="sm" len="sm"/>
                </a:ln>
              </p:spPr>
              <p:txBody>
                <a:bodyPr wrap="none" anchor="ctr"/>
                <a:lstStyle/>
                <a:p>
                  <a:pPr algn="ctr"/>
                  <a:r>
                    <a:rPr kumimoji="1" lang="zh-CN" altLang="en-US" sz="2000" b="1">
                      <a:solidFill>
                        <a:schemeClr val="tx2"/>
                      </a:solidFill>
                      <a:latin typeface="Times New Roman" panose="02020603050405020304" pitchFamily="18" charset="0"/>
                      <a:cs typeface="Times New Roman" panose="02020603050405020304" pitchFamily="18" charset="0"/>
                    </a:rPr>
                    <a:t>线性直流</a:t>
                  </a:r>
                  <a:endParaRPr kumimoji="1" lang="zh-CN" altLang="en-US" sz="2000" b="1">
                    <a:solidFill>
                      <a:schemeClr val="tx2"/>
                    </a:solidFill>
                    <a:latin typeface="Times New Roman" panose="02020603050405020304" pitchFamily="18" charset="0"/>
                    <a:cs typeface="Times New Roman" panose="02020603050405020304" pitchFamily="18" charset="0"/>
                  </a:endParaRPr>
                </a:p>
                <a:p>
                  <a:pPr algn="ctr"/>
                  <a:r>
                    <a:rPr kumimoji="1" lang="zh-CN" altLang="en-US" sz="2000" b="1">
                      <a:solidFill>
                        <a:schemeClr val="tx2"/>
                      </a:solidFill>
                      <a:latin typeface="Times New Roman" panose="02020603050405020304" pitchFamily="18" charset="0"/>
                      <a:cs typeface="Times New Roman" panose="02020603050405020304" pitchFamily="18" charset="0"/>
                    </a:rPr>
                    <a:t>电阻网络</a:t>
                  </a:r>
                  <a:endParaRPr kumimoji="1" lang="zh-CN" altLang="en-US" sz="2000" b="1">
                    <a:solidFill>
                      <a:schemeClr val="tx2"/>
                    </a:solidFill>
                    <a:latin typeface="Times New Roman" panose="02020603050405020304" pitchFamily="18" charset="0"/>
                    <a:cs typeface="Times New Roman" panose="02020603050405020304" pitchFamily="18" charset="0"/>
                  </a:endParaRPr>
                </a:p>
                <a:p>
                  <a:pPr algn="ctr"/>
                  <a:r>
                    <a:rPr kumimoji="1" lang="en-US" altLang="zh-CN" sz="2000" b="1">
                      <a:solidFill>
                        <a:schemeClr val="tx2"/>
                      </a:solidFill>
                      <a:latin typeface="Times New Roman" panose="02020603050405020304" pitchFamily="18" charset="0"/>
                      <a:cs typeface="Times New Roman" panose="02020603050405020304" pitchFamily="18" charset="0"/>
                    </a:rPr>
                    <a:t>N</a:t>
                  </a:r>
                  <a:endParaRPr kumimoji="1" lang="en-US" altLang="zh-CN" sz="2000" b="1">
                    <a:solidFill>
                      <a:schemeClr val="tx2"/>
                    </a:solidFill>
                    <a:latin typeface="Times New Roman" panose="02020603050405020304" pitchFamily="18" charset="0"/>
                    <a:cs typeface="Times New Roman" panose="02020603050405020304" pitchFamily="18" charset="0"/>
                  </a:endParaRPr>
                </a:p>
              </p:txBody>
            </p:sp>
            <p:pic>
              <p:nvPicPr>
                <p:cNvPr id="26" name="Picture 19"/>
                <p:cNvPicPr preferRelativeResize="0">
                  <a:picLocks noChangeAspect="1" noChangeArrowheads="1"/>
                </p:cNvPicPr>
                <p:nvPr/>
              </p:nvPicPr>
              <p:blipFill>
                <a:blip r:embed="rId5" cstate="print"/>
                <a:srcRect l="46666"/>
                <a:stretch>
                  <a:fillRect/>
                </a:stretch>
              </p:blipFill>
              <p:spPr bwMode="auto">
                <a:xfrm>
                  <a:off x="2064" y="1776"/>
                  <a:ext cx="93" cy="277"/>
                </a:xfrm>
                <a:prstGeom prst="rect">
                  <a:avLst/>
                </a:prstGeom>
                <a:noFill/>
                <a:ln w="12700" cap="sq">
                  <a:noFill/>
                  <a:miter lim="800000"/>
                  <a:headEnd type="none" w="sm" len="sm"/>
                  <a:tailEnd type="none" w="sm" len="sm"/>
                </a:ln>
              </p:spPr>
            </p:pic>
            <p:sp>
              <p:nvSpPr>
                <p:cNvPr id="27" name="Freeform 20"/>
                <p:cNvSpPr>
                  <a:spLocks noChangeAspect="1"/>
                </p:cNvSpPr>
                <p:nvPr/>
              </p:nvSpPr>
              <p:spPr bwMode="auto">
                <a:xfrm>
                  <a:off x="1392" y="1632"/>
                  <a:ext cx="672" cy="144"/>
                </a:xfrm>
                <a:custGeom>
                  <a:avLst/>
                  <a:gdLst>
                    <a:gd name="T0" fmla="*/ 672 w 672"/>
                    <a:gd name="T1" fmla="*/ 144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p:spPr>
              <p:txBody>
                <a:bodyPr wrap="none" anchor="ctr"/>
                <a:lstStyle/>
                <a:p>
                  <a:endParaRPr lang="zh-CN" altLang="en-US"/>
                </a:p>
              </p:txBody>
            </p:sp>
            <p:sp>
              <p:nvSpPr>
                <p:cNvPr id="28" name="Freeform 21"/>
                <p:cNvSpPr>
                  <a:spLocks noChangeAspect="1"/>
                </p:cNvSpPr>
                <p:nvPr/>
              </p:nvSpPr>
              <p:spPr bwMode="auto">
                <a:xfrm flipV="1">
                  <a:off x="1402" y="2046"/>
                  <a:ext cx="672" cy="144"/>
                </a:xfrm>
                <a:custGeom>
                  <a:avLst/>
                  <a:gdLst>
                    <a:gd name="T0" fmla="*/ 672 w 672"/>
                    <a:gd name="T1" fmla="*/ 144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p:spPr>
              <p:txBody>
                <a:bodyPr wrap="none" anchor="ctr"/>
                <a:lstStyle/>
                <a:p>
                  <a:endParaRPr lang="zh-CN" altLang="en-US"/>
                </a:p>
              </p:txBody>
            </p:sp>
          </p:grpSp>
          <p:sp>
            <p:nvSpPr>
              <p:cNvPr id="24" name="Text Box 22"/>
              <p:cNvSpPr txBox="1">
                <a:spLocks noChangeAspect="1" noChangeArrowheads="1"/>
              </p:cNvSpPr>
              <p:nvPr/>
            </p:nvSpPr>
            <p:spPr bwMode="auto">
              <a:xfrm>
                <a:off x="1766" y="1781"/>
                <a:ext cx="267" cy="312"/>
              </a:xfrm>
              <a:prstGeom prst="rect">
                <a:avLst/>
              </a:prstGeom>
              <a:noFill/>
              <a:ln w="12700" cap="sq">
                <a:noFill/>
                <a:miter lim="800000"/>
                <a:headEnd type="none" w="sm" len="sm"/>
                <a:tailEnd type="none" w="sm" len="sm"/>
              </a:ln>
            </p:spPr>
            <p:txBody>
              <a:bodyPr wrap="none">
                <a:spAutoFit/>
              </a:bodyPr>
              <a:lstStyle/>
              <a:p>
                <a:r>
                  <a:rPr kumimoji="1" lang="en-US" altLang="zh-CN" sz="2000" b="1" i="1">
                    <a:solidFill>
                      <a:schemeClr val="tx2"/>
                    </a:solidFill>
                    <a:latin typeface="Times New Roman" panose="02020603050405020304" pitchFamily="18" charset="0"/>
                    <a:cs typeface="Times New Roman" panose="02020603050405020304" pitchFamily="18" charset="0"/>
                  </a:rPr>
                  <a:t>L</a:t>
                </a:r>
                <a:endParaRPr kumimoji="1" lang="en-US" altLang="zh-CN" sz="2000" b="1">
                  <a:solidFill>
                    <a:schemeClr val="tx2"/>
                  </a:solidFill>
                  <a:latin typeface="Times New Roman" panose="02020603050405020304" pitchFamily="18" charset="0"/>
                  <a:cs typeface="Times New Roman" panose="02020603050405020304" pitchFamily="18" charset="0"/>
                </a:endParaRPr>
              </a:p>
            </p:txBody>
          </p:sp>
        </p:grpSp>
        <p:sp>
          <p:nvSpPr>
            <p:cNvPr id="22" name="Rectangle 23"/>
            <p:cNvSpPr>
              <a:spLocks noChangeAspect="1" noChangeArrowheads="1"/>
            </p:cNvSpPr>
            <p:nvPr/>
          </p:nvSpPr>
          <p:spPr bwMode="auto">
            <a:xfrm>
              <a:off x="3360" y="432"/>
              <a:ext cx="1296" cy="1056"/>
            </a:xfrm>
            <a:prstGeom prst="rect">
              <a:avLst/>
            </a:prstGeom>
            <a:noFill/>
            <a:ln w="12700" cap="rnd">
              <a:solidFill>
                <a:schemeClr val="tx1"/>
              </a:solidFill>
              <a:prstDash val="sysDot"/>
              <a:miter lim="800000"/>
              <a:headEnd type="none" w="sm" len="sm"/>
              <a:tailEnd type="none" w="sm" len="sm"/>
            </a:ln>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grpSp>
      <p:grpSp>
        <p:nvGrpSpPr>
          <p:cNvPr id="29" name="Group 25"/>
          <p:cNvGrpSpPr>
            <a:grpSpLocks noChangeAspect="1"/>
          </p:cNvGrpSpPr>
          <p:nvPr/>
        </p:nvGrpSpPr>
        <p:grpSpPr bwMode="auto">
          <a:xfrm>
            <a:off x="5603875" y="3857628"/>
            <a:ext cx="3187700" cy="1390650"/>
            <a:chOff x="2208" y="1990"/>
            <a:chExt cx="2481" cy="1082"/>
          </a:xfrm>
        </p:grpSpPr>
        <p:sp>
          <p:nvSpPr>
            <p:cNvPr id="30" name="Oval 26"/>
            <p:cNvSpPr>
              <a:spLocks noChangeAspect="1" noChangeArrowheads="1"/>
            </p:cNvSpPr>
            <p:nvPr/>
          </p:nvSpPr>
          <p:spPr bwMode="auto">
            <a:xfrm>
              <a:off x="3936" y="2360"/>
              <a:ext cx="48" cy="48"/>
            </a:xfrm>
            <a:prstGeom prst="ellipse">
              <a:avLst/>
            </a:prstGeom>
            <a:noFill/>
            <a:ln w="12700" cap="sq">
              <a:solidFill>
                <a:schemeClr val="tx1"/>
              </a:solidFill>
              <a:round/>
              <a:headEnd type="none" w="sm" len="sm"/>
              <a:tailEnd type="none" w="sm" len="sm"/>
            </a:ln>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31" name="Oval 27"/>
            <p:cNvSpPr>
              <a:spLocks noChangeAspect="1" noChangeArrowheads="1"/>
            </p:cNvSpPr>
            <p:nvPr/>
          </p:nvSpPr>
          <p:spPr bwMode="auto">
            <a:xfrm>
              <a:off x="3942" y="2688"/>
              <a:ext cx="48" cy="48"/>
            </a:xfrm>
            <a:prstGeom prst="ellipse">
              <a:avLst/>
            </a:prstGeom>
            <a:noFill/>
            <a:ln w="12700" cap="sq">
              <a:solidFill>
                <a:schemeClr val="tx1"/>
              </a:solidFill>
              <a:round/>
              <a:headEnd type="none" w="sm" len="sm"/>
              <a:tailEnd type="none" w="sm" len="sm"/>
            </a:ln>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32" name="Rectangle 28"/>
            <p:cNvSpPr>
              <a:spLocks noChangeAspect="1" noChangeArrowheads="1"/>
            </p:cNvSpPr>
            <p:nvPr/>
          </p:nvSpPr>
          <p:spPr bwMode="auto">
            <a:xfrm>
              <a:off x="2372" y="2134"/>
              <a:ext cx="912" cy="816"/>
            </a:xfrm>
            <a:prstGeom prst="rect">
              <a:avLst/>
            </a:prstGeom>
            <a:noFill/>
            <a:ln w="12700" cap="sq">
              <a:solidFill>
                <a:schemeClr val="tx1"/>
              </a:solidFill>
              <a:miter lim="800000"/>
              <a:headEnd type="none" w="sm" len="sm"/>
              <a:tailEnd type="none" w="sm" len="sm"/>
            </a:ln>
          </p:spPr>
          <p:txBody>
            <a:bodyPr wrap="none" anchor="ctr"/>
            <a:lstStyle/>
            <a:p>
              <a:pPr algn="ctr"/>
              <a:r>
                <a:rPr kumimoji="1" lang="zh-CN" altLang="en-US" sz="2000" b="1">
                  <a:solidFill>
                    <a:schemeClr val="tx2"/>
                  </a:solidFill>
                  <a:latin typeface="Times New Roman" panose="02020603050405020304" pitchFamily="18" charset="0"/>
                  <a:cs typeface="Times New Roman" panose="02020603050405020304" pitchFamily="18" charset="0"/>
                </a:rPr>
                <a:t>线性直流</a:t>
              </a:r>
              <a:endParaRPr kumimoji="1" lang="zh-CN" altLang="en-US" sz="2000" b="1">
                <a:solidFill>
                  <a:schemeClr val="tx2"/>
                </a:solidFill>
                <a:latin typeface="Times New Roman" panose="02020603050405020304" pitchFamily="18" charset="0"/>
                <a:cs typeface="Times New Roman" panose="02020603050405020304" pitchFamily="18" charset="0"/>
              </a:endParaRPr>
            </a:p>
            <a:p>
              <a:pPr algn="ctr"/>
              <a:r>
                <a:rPr kumimoji="1" lang="zh-CN" altLang="en-US" sz="2000" b="1">
                  <a:solidFill>
                    <a:schemeClr val="tx2"/>
                  </a:solidFill>
                  <a:latin typeface="Times New Roman" panose="02020603050405020304" pitchFamily="18" charset="0"/>
                  <a:cs typeface="Times New Roman" panose="02020603050405020304" pitchFamily="18" charset="0"/>
                </a:rPr>
                <a:t>电阻网络</a:t>
              </a:r>
              <a:endParaRPr kumimoji="1" lang="zh-CN" altLang="en-US" sz="2000" b="1">
                <a:solidFill>
                  <a:schemeClr val="tx2"/>
                </a:solidFill>
                <a:latin typeface="Times New Roman" panose="02020603050405020304" pitchFamily="18" charset="0"/>
                <a:cs typeface="Times New Roman" panose="02020603050405020304" pitchFamily="18" charset="0"/>
              </a:endParaRPr>
            </a:p>
            <a:p>
              <a:pPr algn="ctr"/>
              <a:r>
                <a:rPr kumimoji="1" lang="en-US" altLang="zh-CN" sz="2000" b="1">
                  <a:solidFill>
                    <a:schemeClr val="tx2"/>
                  </a:solidFill>
                  <a:latin typeface="Times New Roman" panose="02020603050405020304" pitchFamily="18" charset="0"/>
                  <a:cs typeface="Times New Roman" panose="02020603050405020304" pitchFamily="18" charset="0"/>
                </a:rPr>
                <a:t>N</a:t>
              </a:r>
              <a:endParaRPr kumimoji="1" lang="en-US" altLang="zh-CN" sz="2000" b="1">
                <a:solidFill>
                  <a:schemeClr val="tx2"/>
                </a:solidFill>
                <a:latin typeface="Times New Roman" panose="02020603050405020304" pitchFamily="18" charset="0"/>
                <a:cs typeface="Times New Roman" panose="02020603050405020304" pitchFamily="18" charset="0"/>
              </a:endParaRPr>
            </a:p>
          </p:txBody>
        </p:sp>
        <p:sp>
          <p:nvSpPr>
            <p:cNvPr id="33" name="Freeform 29"/>
            <p:cNvSpPr>
              <a:spLocks noChangeAspect="1"/>
            </p:cNvSpPr>
            <p:nvPr/>
          </p:nvSpPr>
          <p:spPr bwMode="auto">
            <a:xfrm>
              <a:off x="3294" y="2210"/>
              <a:ext cx="672" cy="476"/>
            </a:xfrm>
            <a:custGeom>
              <a:avLst/>
              <a:gdLst>
                <a:gd name="T0" fmla="*/ 672 w 672"/>
                <a:gd name="T1" fmla="*/ 2147483647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p:spPr>
          <p:txBody>
            <a:bodyPr wrap="none" anchor="ctr"/>
            <a:lstStyle/>
            <a:p>
              <a:endParaRPr lang="zh-CN" altLang="en-US"/>
            </a:p>
          </p:txBody>
        </p:sp>
        <p:sp>
          <p:nvSpPr>
            <p:cNvPr id="34" name="Freeform 30"/>
            <p:cNvSpPr>
              <a:spLocks noChangeAspect="1"/>
            </p:cNvSpPr>
            <p:nvPr/>
          </p:nvSpPr>
          <p:spPr bwMode="auto">
            <a:xfrm flipV="1">
              <a:off x="3294" y="2736"/>
              <a:ext cx="672" cy="82"/>
            </a:xfrm>
            <a:custGeom>
              <a:avLst/>
              <a:gdLst>
                <a:gd name="T0" fmla="*/ 672 w 672"/>
                <a:gd name="T1" fmla="*/ 1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p:spPr>
          <p:txBody>
            <a:bodyPr wrap="none" anchor="ctr"/>
            <a:lstStyle/>
            <a:p>
              <a:endParaRPr lang="zh-CN" altLang="en-US"/>
            </a:p>
          </p:txBody>
        </p:sp>
        <p:sp>
          <p:nvSpPr>
            <p:cNvPr id="35" name="Text Box 31"/>
            <p:cNvSpPr txBox="1">
              <a:spLocks noChangeAspect="1" noChangeArrowheads="1"/>
            </p:cNvSpPr>
            <p:nvPr/>
          </p:nvSpPr>
          <p:spPr bwMode="auto">
            <a:xfrm>
              <a:off x="3620" y="2427"/>
              <a:ext cx="277" cy="311"/>
            </a:xfrm>
            <a:prstGeom prst="rect">
              <a:avLst/>
            </a:prstGeom>
            <a:noFill/>
            <a:ln w="12700" cap="sq">
              <a:noFill/>
              <a:miter lim="800000"/>
              <a:headEnd type="none" w="sm" len="sm"/>
              <a:tailEnd type="none" w="sm" len="sm"/>
            </a:ln>
          </p:spPr>
          <p:txBody>
            <a:bodyPr wrap="none">
              <a:spAutoFit/>
            </a:bodyPr>
            <a:lstStyle/>
            <a:p>
              <a:r>
                <a:rPr kumimoji="1" lang="en-US" altLang="zh-CN" sz="2000" b="1" i="1">
                  <a:solidFill>
                    <a:schemeClr val="tx2"/>
                  </a:solidFill>
                  <a:latin typeface="Times New Roman" panose="02020603050405020304" pitchFamily="18" charset="0"/>
                  <a:cs typeface="Times New Roman" panose="02020603050405020304" pitchFamily="18" charset="0"/>
                </a:rPr>
                <a:t>C</a:t>
              </a:r>
              <a:endParaRPr kumimoji="1" lang="en-US" altLang="zh-CN" sz="2000" b="1">
                <a:solidFill>
                  <a:schemeClr val="tx2"/>
                </a:solidFill>
                <a:latin typeface="Times New Roman" panose="02020603050405020304" pitchFamily="18" charset="0"/>
                <a:cs typeface="Times New Roman" panose="02020603050405020304" pitchFamily="18" charset="0"/>
              </a:endParaRPr>
            </a:p>
          </p:txBody>
        </p:sp>
        <p:sp>
          <p:nvSpPr>
            <p:cNvPr id="36" name="Rectangle 32"/>
            <p:cNvSpPr>
              <a:spLocks noChangeAspect="1" noChangeArrowheads="1"/>
            </p:cNvSpPr>
            <p:nvPr/>
          </p:nvSpPr>
          <p:spPr bwMode="auto">
            <a:xfrm>
              <a:off x="2208" y="1990"/>
              <a:ext cx="1314" cy="1082"/>
            </a:xfrm>
            <a:prstGeom prst="rect">
              <a:avLst/>
            </a:prstGeom>
            <a:noFill/>
            <a:ln w="12700" cap="rnd">
              <a:solidFill>
                <a:schemeClr val="tx1"/>
              </a:solidFill>
              <a:prstDash val="sysDot"/>
              <a:miter lim="800000"/>
              <a:headEnd type="none" w="sm" len="sm"/>
              <a:tailEnd type="none" w="sm" len="sm"/>
            </a:ln>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graphicFrame>
          <p:nvGraphicFramePr>
            <p:cNvPr id="37" name="Object 3"/>
            <p:cNvGraphicFramePr>
              <a:graphicFrameLocks noChangeAspect="1"/>
            </p:cNvGraphicFramePr>
            <p:nvPr/>
          </p:nvGraphicFramePr>
          <p:xfrm>
            <a:off x="4018" y="2278"/>
            <a:ext cx="671" cy="541"/>
          </p:xfrm>
          <a:graphic>
            <a:graphicData uri="http://schemas.openxmlformats.org/presentationml/2006/ole">
              <mc:AlternateContent xmlns:mc="http://schemas.openxmlformats.org/markup-compatibility/2006">
                <mc:Choice xmlns:v="urn:schemas-microsoft-com:vml" Requires="v">
                  <p:oleObj spid="_x0000_s12291" name="Equation" r:id="rId6" imgW="12801600" imgH="10363200" progId="Equation.DSMT4">
                    <p:embed/>
                  </p:oleObj>
                </mc:Choice>
                <mc:Fallback>
                  <p:oleObj name="Equation" r:id="rId6" imgW="12801600" imgH="10363200" progId="Equation.DSMT4">
                    <p:embed/>
                    <p:pic>
                      <p:nvPicPr>
                        <p:cNvPr id="0" name="图片 12290"/>
                        <p:cNvPicPr>
                          <a:picLocks noChangeAspect="1"/>
                        </p:cNvPicPr>
                        <p:nvPr/>
                      </p:nvPicPr>
                      <p:blipFill>
                        <a:blip r:embed="rId7"/>
                        <a:stretch>
                          <a:fillRect/>
                        </a:stretch>
                      </p:blipFill>
                      <p:spPr>
                        <a:xfrm>
                          <a:off x="4018" y="2278"/>
                          <a:ext cx="671" cy="541"/>
                        </a:xfrm>
                        <a:prstGeom prst="rect">
                          <a:avLst/>
                        </a:prstGeom>
                        <a:noFill/>
                        <a:ln w="9525">
                          <a:noFill/>
                        </a:ln>
                      </p:spPr>
                    </p:pic>
                  </p:oleObj>
                </mc:Fallback>
              </mc:AlternateContent>
            </a:graphicData>
          </a:graphic>
        </p:graphicFrame>
        <p:sp>
          <p:nvSpPr>
            <p:cNvPr id="38" name="Oval 35"/>
            <p:cNvSpPr>
              <a:spLocks noChangeAspect="1" noChangeArrowheads="1"/>
            </p:cNvSpPr>
            <p:nvPr/>
          </p:nvSpPr>
          <p:spPr bwMode="auto">
            <a:xfrm>
              <a:off x="3888" y="2466"/>
              <a:ext cx="144" cy="144"/>
            </a:xfrm>
            <a:prstGeom prst="ellipse">
              <a:avLst/>
            </a:prstGeom>
            <a:noFill/>
            <a:ln w="12700" cap="sq">
              <a:solidFill>
                <a:schemeClr val="tx1"/>
              </a:solidFill>
              <a:round/>
              <a:headEnd type="none" w="sm" len="sm"/>
              <a:tailEnd type="none" w="sm" len="sm"/>
            </a:ln>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grpSp>
      <p:grpSp>
        <p:nvGrpSpPr>
          <p:cNvPr id="39" name="Group 36"/>
          <p:cNvGrpSpPr>
            <a:grpSpLocks noChangeAspect="1"/>
          </p:cNvGrpSpPr>
          <p:nvPr/>
        </p:nvGrpSpPr>
        <p:grpSpPr bwMode="auto">
          <a:xfrm>
            <a:off x="5603875" y="5534028"/>
            <a:ext cx="3040063" cy="1374775"/>
            <a:chOff x="2218" y="3170"/>
            <a:chExt cx="2392" cy="1082"/>
          </a:xfrm>
        </p:grpSpPr>
        <p:sp>
          <p:nvSpPr>
            <p:cNvPr id="40" name="Rectangle 37"/>
            <p:cNvSpPr>
              <a:spLocks noChangeAspect="1" noChangeArrowheads="1"/>
            </p:cNvSpPr>
            <p:nvPr/>
          </p:nvSpPr>
          <p:spPr bwMode="auto">
            <a:xfrm>
              <a:off x="2382" y="3314"/>
              <a:ext cx="912" cy="816"/>
            </a:xfrm>
            <a:prstGeom prst="rect">
              <a:avLst/>
            </a:prstGeom>
            <a:noFill/>
            <a:ln w="12700" cap="sq">
              <a:solidFill>
                <a:schemeClr val="tx1"/>
              </a:solidFill>
              <a:miter lim="800000"/>
              <a:headEnd type="none" w="sm" len="sm"/>
              <a:tailEnd type="none" w="sm" len="sm"/>
            </a:ln>
          </p:spPr>
          <p:txBody>
            <a:bodyPr wrap="none" anchor="ctr"/>
            <a:lstStyle/>
            <a:p>
              <a:pPr algn="ctr"/>
              <a:r>
                <a:rPr kumimoji="1" lang="zh-CN" altLang="en-US" sz="2000" b="1">
                  <a:solidFill>
                    <a:schemeClr val="tx2"/>
                  </a:solidFill>
                  <a:latin typeface="Times New Roman" panose="02020603050405020304" pitchFamily="18" charset="0"/>
                  <a:cs typeface="Times New Roman" panose="02020603050405020304" pitchFamily="18" charset="0"/>
                </a:rPr>
                <a:t>线性直流</a:t>
              </a:r>
              <a:endParaRPr kumimoji="1" lang="zh-CN" altLang="en-US" sz="2000" b="1">
                <a:solidFill>
                  <a:schemeClr val="tx2"/>
                </a:solidFill>
                <a:latin typeface="Times New Roman" panose="02020603050405020304" pitchFamily="18" charset="0"/>
                <a:cs typeface="Times New Roman" panose="02020603050405020304" pitchFamily="18" charset="0"/>
              </a:endParaRPr>
            </a:p>
            <a:p>
              <a:pPr algn="ctr"/>
              <a:r>
                <a:rPr kumimoji="1" lang="zh-CN" altLang="en-US" sz="2000" b="1">
                  <a:solidFill>
                    <a:schemeClr val="tx2"/>
                  </a:solidFill>
                  <a:latin typeface="Times New Roman" panose="02020603050405020304" pitchFamily="18" charset="0"/>
                  <a:cs typeface="Times New Roman" panose="02020603050405020304" pitchFamily="18" charset="0"/>
                </a:rPr>
                <a:t>电阻网络</a:t>
              </a:r>
              <a:endParaRPr kumimoji="1" lang="zh-CN" altLang="en-US" sz="2000" b="1">
                <a:solidFill>
                  <a:schemeClr val="tx2"/>
                </a:solidFill>
                <a:latin typeface="Times New Roman" panose="02020603050405020304" pitchFamily="18" charset="0"/>
                <a:cs typeface="Times New Roman" panose="02020603050405020304" pitchFamily="18" charset="0"/>
              </a:endParaRPr>
            </a:p>
            <a:p>
              <a:pPr algn="ctr"/>
              <a:r>
                <a:rPr kumimoji="1" lang="en-US" altLang="zh-CN" sz="2000" b="1">
                  <a:solidFill>
                    <a:schemeClr val="tx2"/>
                  </a:solidFill>
                  <a:latin typeface="Times New Roman" panose="02020603050405020304" pitchFamily="18" charset="0"/>
                  <a:cs typeface="Times New Roman" panose="02020603050405020304" pitchFamily="18" charset="0"/>
                </a:rPr>
                <a:t>N</a:t>
              </a:r>
              <a:endParaRPr kumimoji="1" lang="en-US" altLang="zh-CN" sz="2000" b="1">
                <a:solidFill>
                  <a:schemeClr val="tx2"/>
                </a:solidFill>
                <a:latin typeface="Times New Roman" panose="02020603050405020304" pitchFamily="18" charset="0"/>
                <a:cs typeface="Times New Roman" panose="02020603050405020304" pitchFamily="18" charset="0"/>
              </a:endParaRPr>
            </a:p>
          </p:txBody>
        </p:sp>
        <p:sp>
          <p:nvSpPr>
            <p:cNvPr id="41" name="Freeform 38"/>
            <p:cNvSpPr>
              <a:spLocks noChangeAspect="1"/>
            </p:cNvSpPr>
            <p:nvPr/>
          </p:nvSpPr>
          <p:spPr bwMode="auto">
            <a:xfrm>
              <a:off x="3294" y="3440"/>
              <a:ext cx="672" cy="208"/>
            </a:xfrm>
            <a:custGeom>
              <a:avLst/>
              <a:gdLst>
                <a:gd name="T0" fmla="*/ 672 w 672"/>
                <a:gd name="T1" fmla="*/ 224445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p:spPr>
          <p:txBody>
            <a:bodyPr wrap="none" anchor="ctr"/>
            <a:lstStyle/>
            <a:p>
              <a:endParaRPr lang="zh-CN" altLang="en-US"/>
            </a:p>
          </p:txBody>
        </p:sp>
        <p:sp>
          <p:nvSpPr>
            <p:cNvPr id="42" name="Freeform 39"/>
            <p:cNvSpPr>
              <a:spLocks noChangeAspect="1"/>
            </p:cNvSpPr>
            <p:nvPr/>
          </p:nvSpPr>
          <p:spPr bwMode="auto">
            <a:xfrm flipV="1">
              <a:off x="3294" y="3792"/>
              <a:ext cx="672" cy="206"/>
            </a:xfrm>
            <a:custGeom>
              <a:avLst/>
              <a:gdLst>
                <a:gd name="T0" fmla="*/ 672 w 672"/>
                <a:gd name="T1" fmla="*/ 185809 h 144"/>
                <a:gd name="T2" fmla="*/ 672 w 672"/>
                <a:gd name="T3" fmla="*/ 0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144"/>
                  </a:moveTo>
                  <a:lnTo>
                    <a:pt x="672" y="0"/>
                  </a:lnTo>
                  <a:lnTo>
                    <a:pt x="0" y="0"/>
                  </a:lnTo>
                </a:path>
              </a:pathLst>
            </a:custGeom>
            <a:noFill/>
            <a:ln w="12700" cap="sq">
              <a:solidFill>
                <a:schemeClr val="tx1"/>
              </a:solidFill>
              <a:round/>
              <a:headEnd type="none" w="sm" len="sm"/>
              <a:tailEnd type="none" w="sm" len="sm"/>
            </a:ln>
          </p:spPr>
          <p:txBody>
            <a:bodyPr wrap="none" anchor="ctr"/>
            <a:lstStyle/>
            <a:p>
              <a:endParaRPr lang="zh-CN" altLang="en-US"/>
            </a:p>
          </p:txBody>
        </p:sp>
        <p:sp>
          <p:nvSpPr>
            <p:cNvPr id="43" name="Text Box 40"/>
            <p:cNvSpPr txBox="1">
              <a:spLocks noChangeAspect="1" noChangeArrowheads="1"/>
            </p:cNvSpPr>
            <p:nvPr/>
          </p:nvSpPr>
          <p:spPr bwMode="auto">
            <a:xfrm>
              <a:off x="3630" y="3611"/>
              <a:ext cx="269" cy="315"/>
            </a:xfrm>
            <a:prstGeom prst="rect">
              <a:avLst/>
            </a:prstGeom>
            <a:noFill/>
            <a:ln w="12700" cap="sq">
              <a:noFill/>
              <a:miter lim="800000"/>
              <a:headEnd type="none" w="sm" len="sm"/>
              <a:tailEnd type="none" w="sm" len="sm"/>
            </a:ln>
          </p:spPr>
          <p:txBody>
            <a:bodyPr wrap="none">
              <a:spAutoFit/>
            </a:bodyPr>
            <a:lstStyle/>
            <a:p>
              <a:r>
                <a:rPr kumimoji="1" lang="en-US" altLang="zh-CN" sz="2000" b="1" i="1">
                  <a:solidFill>
                    <a:schemeClr val="tx2"/>
                  </a:solidFill>
                  <a:latin typeface="Times New Roman" panose="02020603050405020304" pitchFamily="18" charset="0"/>
                  <a:cs typeface="Times New Roman" panose="02020603050405020304" pitchFamily="18" charset="0"/>
                </a:rPr>
                <a:t>L</a:t>
              </a:r>
              <a:endParaRPr kumimoji="1" lang="en-US" altLang="zh-CN" sz="2000" b="1" i="1">
                <a:solidFill>
                  <a:schemeClr val="tx2"/>
                </a:solidFill>
                <a:latin typeface="Times New Roman" panose="02020603050405020304" pitchFamily="18" charset="0"/>
                <a:cs typeface="Times New Roman" panose="02020603050405020304" pitchFamily="18" charset="0"/>
              </a:endParaRPr>
            </a:p>
          </p:txBody>
        </p:sp>
        <p:sp>
          <p:nvSpPr>
            <p:cNvPr id="44" name="Rectangle 41"/>
            <p:cNvSpPr>
              <a:spLocks noChangeAspect="1" noChangeArrowheads="1"/>
            </p:cNvSpPr>
            <p:nvPr/>
          </p:nvSpPr>
          <p:spPr bwMode="auto">
            <a:xfrm>
              <a:off x="2218" y="3170"/>
              <a:ext cx="1314" cy="1082"/>
            </a:xfrm>
            <a:prstGeom prst="rect">
              <a:avLst/>
            </a:prstGeom>
            <a:noFill/>
            <a:ln w="12700" cap="rnd">
              <a:solidFill>
                <a:schemeClr val="tx1"/>
              </a:solidFill>
              <a:prstDash val="sysDot"/>
              <a:miter lim="800000"/>
              <a:headEnd type="none" w="sm" len="sm"/>
              <a:tailEnd type="none" w="sm" len="sm"/>
            </a:ln>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45" name="Line 42"/>
            <p:cNvSpPr>
              <a:spLocks noChangeAspect="1" noChangeShapeType="1"/>
            </p:cNvSpPr>
            <p:nvPr/>
          </p:nvSpPr>
          <p:spPr bwMode="auto">
            <a:xfrm>
              <a:off x="4072" y="3580"/>
              <a:ext cx="0" cy="288"/>
            </a:xfrm>
            <a:prstGeom prst="line">
              <a:avLst/>
            </a:prstGeom>
            <a:noFill/>
            <a:ln w="12700" cap="sq">
              <a:solidFill>
                <a:schemeClr val="tx1"/>
              </a:solidFill>
              <a:round/>
              <a:headEnd type="none" w="sm" len="sm"/>
              <a:tailEnd type="arrow" w="med" len="med"/>
            </a:ln>
          </p:spPr>
          <p:txBody>
            <a:bodyPr wrap="none" anchor="ctr"/>
            <a:lstStyle/>
            <a:p>
              <a:endParaRPr lang="zh-CN" altLang="en-US"/>
            </a:p>
          </p:txBody>
        </p:sp>
        <p:graphicFrame>
          <p:nvGraphicFramePr>
            <p:cNvPr id="46" name="Object 2"/>
            <p:cNvGraphicFramePr>
              <a:graphicFrameLocks noChangeAspect="1"/>
            </p:cNvGraphicFramePr>
            <p:nvPr/>
          </p:nvGraphicFramePr>
          <p:xfrm>
            <a:off x="4131" y="3572"/>
            <a:ext cx="479" cy="305"/>
          </p:xfrm>
          <a:graphic>
            <a:graphicData uri="http://schemas.openxmlformats.org/presentationml/2006/ole">
              <mc:AlternateContent xmlns:mc="http://schemas.openxmlformats.org/markup-compatibility/2006">
                <mc:Choice xmlns:v="urn:schemas-microsoft-com:vml" Requires="v">
                  <p:oleObj spid="_x0000_s12292" name="Equation" r:id="rId8" imgW="9144000" imgH="5791200" progId="Equation.DSMT4">
                    <p:embed/>
                  </p:oleObj>
                </mc:Choice>
                <mc:Fallback>
                  <p:oleObj name="Equation" r:id="rId8" imgW="9144000" imgH="5791200" progId="Equation.DSMT4">
                    <p:embed/>
                    <p:pic>
                      <p:nvPicPr>
                        <p:cNvPr id="0" name="图片 12291"/>
                        <p:cNvPicPr>
                          <a:picLocks noChangeAspect="1"/>
                        </p:cNvPicPr>
                        <p:nvPr/>
                      </p:nvPicPr>
                      <p:blipFill>
                        <a:blip r:embed="rId9"/>
                        <a:stretch>
                          <a:fillRect/>
                        </a:stretch>
                      </p:blipFill>
                      <p:spPr>
                        <a:xfrm>
                          <a:off x="4131" y="3572"/>
                          <a:ext cx="479" cy="305"/>
                        </a:xfrm>
                        <a:prstGeom prst="rect">
                          <a:avLst/>
                        </a:prstGeom>
                        <a:noFill/>
                        <a:ln w="9525">
                          <a:noFill/>
                        </a:ln>
                      </p:spPr>
                    </p:pic>
                  </p:oleObj>
                </mc:Fallback>
              </mc:AlternateContent>
            </a:graphicData>
          </a:graphic>
        </p:graphicFrame>
        <p:sp>
          <p:nvSpPr>
            <p:cNvPr id="47" name="Oval 44"/>
            <p:cNvSpPr>
              <a:spLocks noChangeAspect="1" noChangeArrowheads="1"/>
            </p:cNvSpPr>
            <p:nvPr/>
          </p:nvSpPr>
          <p:spPr bwMode="auto">
            <a:xfrm>
              <a:off x="3940" y="3560"/>
              <a:ext cx="48" cy="48"/>
            </a:xfrm>
            <a:prstGeom prst="ellipse">
              <a:avLst/>
            </a:prstGeom>
            <a:noFill/>
            <a:ln w="12700" cap="sq">
              <a:solidFill>
                <a:schemeClr val="tx1"/>
              </a:solidFill>
              <a:round/>
              <a:headEnd type="none" w="sm" len="sm"/>
              <a:tailEnd type="none" w="sm" len="sm"/>
            </a:ln>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48" name="Oval 45"/>
            <p:cNvSpPr>
              <a:spLocks noChangeAspect="1" noChangeArrowheads="1"/>
            </p:cNvSpPr>
            <p:nvPr/>
          </p:nvSpPr>
          <p:spPr bwMode="auto">
            <a:xfrm>
              <a:off x="3946" y="3888"/>
              <a:ext cx="48" cy="48"/>
            </a:xfrm>
            <a:prstGeom prst="ellipse">
              <a:avLst/>
            </a:prstGeom>
            <a:noFill/>
            <a:ln w="12700" cap="sq">
              <a:solidFill>
                <a:schemeClr val="tx1"/>
              </a:solidFill>
              <a:round/>
              <a:headEnd type="none" w="sm" len="sm"/>
              <a:tailEnd type="none" w="sm" len="sm"/>
            </a:ln>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49" name="Oval 46"/>
            <p:cNvSpPr>
              <a:spLocks noChangeAspect="1" noChangeArrowheads="1"/>
            </p:cNvSpPr>
            <p:nvPr/>
          </p:nvSpPr>
          <p:spPr bwMode="auto">
            <a:xfrm>
              <a:off x="3888" y="3648"/>
              <a:ext cx="144" cy="144"/>
            </a:xfrm>
            <a:prstGeom prst="ellipse">
              <a:avLst/>
            </a:prstGeom>
            <a:noFill/>
            <a:ln w="12700" cap="sq">
              <a:solidFill>
                <a:schemeClr val="tx1"/>
              </a:solidFill>
              <a:round/>
              <a:headEnd type="none" w="sm" len="sm"/>
              <a:tailEnd type="none" w="sm" len="sm"/>
            </a:ln>
          </p:spPr>
          <p:txBody>
            <a:bodyPr wrap="none" anchor="ctr"/>
            <a:lstStyle/>
            <a:p>
              <a:endParaRPr lang="zh-CN" altLang="en-US" b="1">
                <a:solidFill>
                  <a:schemeClr val="tx2"/>
                </a:solidFill>
                <a:latin typeface="Times New Roman" panose="02020603050405020304" pitchFamily="18" charset="0"/>
                <a:cs typeface="Times New Roman" panose="02020603050405020304" pitchFamily="18" charset="0"/>
              </a:endParaRPr>
            </a:p>
          </p:txBody>
        </p:sp>
        <p:sp>
          <p:nvSpPr>
            <p:cNvPr id="50" name="Line 47"/>
            <p:cNvSpPr>
              <a:spLocks noChangeAspect="1" noChangeShapeType="1"/>
            </p:cNvSpPr>
            <p:nvPr/>
          </p:nvSpPr>
          <p:spPr bwMode="auto">
            <a:xfrm>
              <a:off x="3888" y="3724"/>
              <a:ext cx="144"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sp>
        <p:nvSpPr>
          <p:cNvPr id="51" name="AutoShape 48"/>
          <p:cNvSpPr>
            <a:spLocks noChangeArrowheads="1"/>
          </p:cNvSpPr>
          <p:nvPr/>
        </p:nvSpPr>
        <p:spPr bwMode="auto">
          <a:xfrm>
            <a:off x="3013075" y="5305428"/>
            <a:ext cx="2667000" cy="304800"/>
          </a:xfrm>
          <a:prstGeom prst="notchedRightArrow">
            <a:avLst>
              <a:gd name="adj1" fmla="val 50000"/>
              <a:gd name="adj2" fmla="val 218750"/>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52" name="Text Box 49"/>
          <p:cNvSpPr txBox="1">
            <a:spLocks noChangeArrowheads="1"/>
          </p:cNvSpPr>
          <p:nvPr/>
        </p:nvSpPr>
        <p:spPr bwMode="auto">
          <a:xfrm>
            <a:off x="3333750" y="4951416"/>
            <a:ext cx="1731963" cy="1016000"/>
          </a:xfrm>
          <a:prstGeom prst="rect">
            <a:avLst/>
          </a:prstGeom>
          <a:noFill/>
          <a:ln w="9525">
            <a:noFill/>
            <a:miter lim="800000"/>
          </a:ln>
        </p:spPr>
        <p:txBody>
          <a:bodyPr wrap="none">
            <a:spAutoFit/>
          </a:bodyPr>
          <a:lstStyle/>
          <a:p>
            <a:pPr algn="ctr"/>
            <a:r>
              <a:rPr kumimoji="1" lang="zh-CN" altLang="en-US" sz="2400" b="1">
                <a:solidFill>
                  <a:schemeClr val="tx2"/>
                </a:solidFill>
              </a:rPr>
              <a:t>换路后瞬间</a:t>
            </a:r>
            <a:endParaRPr kumimoji="1" lang="zh-CN" altLang="en-US" sz="2400" b="1">
              <a:solidFill>
                <a:schemeClr val="tx2"/>
              </a:solidFill>
            </a:endParaRPr>
          </a:p>
          <a:p>
            <a:pPr algn="ctr">
              <a:lnSpc>
                <a:spcPct val="150000"/>
              </a:lnSpc>
            </a:pPr>
            <a:r>
              <a:rPr kumimoji="1" lang="zh-CN" altLang="en-US" sz="2400" b="1">
                <a:solidFill>
                  <a:schemeClr val="tx2"/>
                </a:solidFill>
              </a:rPr>
              <a:t>等效电路</a:t>
            </a:r>
            <a:endParaRPr kumimoji="1" lang="zh-CN" altLang="en-US" sz="2400" b="1">
              <a:solidFill>
                <a:schemeClr val="tx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16740"/>
                                        </p:tgtEl>
                                        <p:attrNameLst>
                                          <p:attrName>style.visibility</p:attrName>
                                        </p:attrNameLst>
                                      </p:cBhvr>
                                      <p:to>
                                        <p:strVal val="visible"/>
                                      </p:to>
                                    </p:set>
                                  </p:childTnLst>
                                </p:cTn>
                              </p:par>
                            </p:childTnLst>
                          </p:cTn>
                        </p:par>
                        <p:par>
                          <p:cTn id="7" fill="hold">
                            <p:stCondLst>
                              <p:cond delay="600"/>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116741"/>
                                        </p:tgtEl>
                                        <p:attrNameLst>
                                          <p:attrName>style.visibility</p:attrName>
                                        </p:attrNameLst>
                                      </p:cBhvr>
                                      <p:to>
                                        <p:strVal val="visible"/>
                                      </p:to>
                                    </p:set>
                                  </p:childTnLst>
                                </p:cTn>
                              </p:par>
                            </p:childTnLst>
                          </p:cTn>
                        </p:par>
                        <p:par>
                          <p:cTn id="10" fill="hold">
                            <p:stCondLst>
                              <p:cond delay="5099"/>
                            </p:stCondLst>
                            <p:childTnLst>
                              <p:par>
                                <p:cTn id="11" presetID="22" presetClass="entr" presetSubtype="8" fill="hold" nodeType="afterEffect">
                                  <p:stCondLst>
                                    <p:cond delay="0"/>
                                  </p:stCondLst>
                                  <p:childTnLst>
                                    <p:set>
                                      <p:cBhvr>
                                        <p:cTn id="12" dur="1" fill="hold">
                                          <p:stCondLst>
                                            <p:cond delay="0"/>
                                          </p:stCondLst>
                                        </p:cTn>
                                        <p:tgtEl>
                                          <p:spTgt spid="116742"/>
                                        </p:tgtEl>
                                        <p:attrNameLst>
                                          <p:attrName>style.visibility</p:attrName>
                                        </p:attrNameLst>
                                      </p:cBhvr>
                                      <p:to>
                                        <p:strVal val="visible"/>
                                      </p:to>
                                    </p:set>
                                    <p:animEffect transition="in" filter="wipe(left)">
                                      <p:cBhvr>
                                        <p:cTn id="13" dur="500"/>
                                        <p:tgtEl>
                                          <p:spTgt spid="116742"/>
                                        </p:tgtEl>
                                      </p:cBhvr>
                                    </p:animEffect>
                                  </p:childTnLst>
                                </p:cTn>
                              </p:par>
                            </p:childTnLst>
                          </p:cTn>
                        </p:par>
                        <p:par>
                          <p:cTn id="14" fill="hold">
                            <p:stCondLst>
                              <p:cond delay="5599"/>
                            </p:stCondLst>
                            <p:childTnLst>
                              <p:par>
                                <p:cTn id="15" presetID="22" presetClass="entr" presetSubtype="8" fill="hold" nodeType="afterEffect">
                                  <p:stCondLst>
                                    <p:cond delay="0"/>
                                  </p:stCondLst>
                                  <p:childTnLst>
                                    <p:set>
                                      <p:cBhvr>
                                        <p:cTn id="16" dur="1" fill="hold">
                                          <p:stCondLst>
                                            <p:cond delay="0"/>
                                          </p:stCondLst>
                                        </p:cTn>
                                        <p:tgtEl>
                                          <p:spTgt spid="116743"/>
                                        </p:tgtEl>
                                        <p:attrNameLst>
                                          <p:attrName>style.visibility</p:attrName>
                                        </p:attrNameLst>
                                      </p:cBhvr>
                                      <p:to>
                                        <p:strVal val="visible"/>
                                      </p:to>
                                    </p:set>
                                    <p:animEffect transition="in" filter="wipe(left)">
                                      <p:cBhvr>
                                        <p:cTn id="17" dur="500"/>
                                        <p:tgtEl>
                                          <p:spTgt spid="11674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iterate type="lt">
                                    <p:tmAbs val="75"/>
                                  </p:iterate>
                                  <p:childTnLst>
                                    <p:set>
                                      <p:cBhvr>
                                        <p:cTn id="21" dur="1" fill="hold">
                                          <p:stCondLst>
                                            <p:cond delay="74"/>
                                          </p:stCondLst>
                                        </p:cTn>
                                        <p:tgtEl>
                                          <p:spTgt spid="11674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wipe(left)">
                                      <p:cBhvr>
                                        <p:cTn id="30" dur="500"/>
                                        <p:tgtEl>
                                          <p:spTgt spid="51"/>
                                        </p:tgtEl>
                                      </p:cBhvr>
                                    </p:animEffect>
                                  </p:childTnLst>
                                </p:cTn>
                              </p:par>
                            </p:childTnLst>
                          </p:cTn>
                        </p:par>
                        <p:par>
                          <p:cTn id="31" fill="hold">
                            <p:stCondLst>
                              <p:cond delay="1000"/>
                            </p:stCondLst>
                            <p:childTnLst>
                              <p:par>
                                <p:cTn id="32" presetID="12" presetClass="entr" presetSubtype="8" fill="hold" grpId="0" nodeType="after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slide(fromLeft)">
                                      <p:cBhvr>
                                        <p:cTn id="34" dur="500"/>
                                        <p:tgtEl>
                                          <p:spTgt spid="52"/>
                                        </p:tgtEl>
                                      </p:cBhvr>
                                    </p:animEffect>
                                  </p:childTnLst>
                                </p:cTn>
                              </p:par>
                            </p:childTnLst>
                          </p:cTn>
                        </p:par>
                        <p:par>
                          <p:cTn id="35" fill="hold">
                            <p:stCondLst>
                              <p:cond delay="1500"/>
                            </p:stCondLst>
                            <p:childTnLst>
                              <p:par>
                                <p:cTn id="36" presetID="22" presetClass="entr" presetSubtype="8" fill="hold"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left)">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wipe(left)">
                                      <p:cBhvr>
                                        <p:cTn id="4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autoUpdateAnimBg="0"/>
      <p:bldP spid="116741" grpId="0" autoUpdateAnimBg="0"/>
      <p:bldP spid="116744" grpId="0" autoUpdateAnimBg="0"/>
      <p:bldP spid="51" grpId="0" animBg="1"/>
      <p:bldP spid="5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23528" y="188640"/>
            <a:ext cx="8430766" cy="6264696"/>
          </a:xfrm>
          <a:prstGeom prst="rect">
            <a:avLst/>
          </a:prstGeom>
        </p:spPr>
        <p:txBody>
          <a:bodyPr/>
          <a:lstStyle/>
          <a:p>
            <a:pPr>
              <a:defRPr/>
            </a:pPr>
            <a:r>
              <a:rPr lang="zh-CN" altLang="en-US" sz="3600" b="1" kern="0" dirty="0" smtClean="0">
                <a:solidFill>
                  <a:srgbClr val="0070C0"/>
                </a:solidFill>
              </a:rPr>
              <a:t>考试</a:t>
            </a:r>
            <a:endParaRPr lang="en-US" altLang="zh-CN" sz="3600" b="1" kern="0" dirty="0">
              <a:solidFill>
                <a:srgbClr val="0070C0"/>
              </a:solidFill>
            </a:endParaRPr>
          </a:p>
          <a:p>
            <a:pPr>
              <a:defRPr/>
            </a:pPr>
            <a:r>
              <a:rPr lang="en-US" altLang="zh-CN" sz="3600" b="1" kern="0" dirty="0">
                <a:solidFill>
                  <a:srgbClr val="0070C0"/>
                </a:solidFill>
              </a:rPr>
              <a:t>12</a:t>
            </a:r>
            <a:r>
              <a:rPr lang="zh-CN" altLang="en-US" sz="3600" b="1" kern="0" dirty="0">
                <a:solidFill>
                  <a:srgbClr val="0070C0"/>
                </a:solidFill>
              </a:rPr>
              <a:t>月</a:t>
            </a:r>
            <a:r>
              <a:rPr lang="en-US" altLang="zh-CN" sz="3600" b="1" kern="0" dirty="0" smtClean="0">
                <a:solidFill>
                  <a:srgbClr val="0070C0"/>
                </a:solidFill>
              </a:rPr>
              <a:t>25</a:t>
            </a:r>
            <a:r>
              <a:rPr lang="zh-CN" altLang="en-US" sz="3600" b="1" kern="0" dirty="0" smtClean="0">
                <a:solidFill>
                  <a:srgbClr val="0070C0"/>
                </a:solidFill>
              </a:rPr>
              <a:t>日上午</a:t>
            </a:r>
            <a:r>
              <a:rPr lang="zh-CN" altLang="en-US" sz="3600" b="1" kern="0" dirty="0">
                <a:solidFill>
                  <a:srgbClr val="0070C0"/>
                </a:solidFill>
              </a:rPr>
              <a:t>，时间地点看教务处通知！</a:t>
            </a:r>
            <a:endParaRPr lang="en-US" altLang="zh-CN" sz="3600" b="1" kern="0" dirty="0">
              <a:solidFill>
                <a:srgbClr val="0070C0"/>
              </a:solidFill>
            </a:endParaRPr>
          </a:p>
          <a:p>
            <a:pPr>
              <a:defRPr/>
            </a:pPr>
            <a:endParaRPr lang="en-US" altLang="zh-CN" sz="3600" b="1" kern="0" dirty="0">
              <a:solidFill>
                <a:srgbClr val="0070C0"/>
              </a:solidFill>
              <a:latin typeface="+mj-lt"/>
              <a:cs typeface="+mj-cs"/>
            </a:endParaRPr>
          </a:p>
          <a:p>
            <a:r>
              <a:rPr lang="zh-CN" altLang="en-US" sz="3600" b="1" kern="0" dirty="0">
                <a:solidFill>
                  <a:srgbClr val="0070C0"/>
                </a:solidFill>
                <a:latin typeface="+mj-lt"/>
                <a:cs typeface="+mj-cs"/>
              </a:rPr>
              <a:t>考试形式</a:t>
            </a:r>
            <a:r>
              <a:rPr lang="zh-CN" altLang="en-US" sz="3600" b="1" kern="0" dirty="0" smtClean="0">
                <a:solidFill>
                  <a:srgbClr val="0070C0"/>
                </a:solidFill>
                <a:latin typeface="+mj-lt"/>
                <a:cs typeface="+mj-cs"/>
              </a:rPr>
              <a:t>：</a:t>
            </a:r>
            <a:r>
              <a:rPr lang="zh-CN" altLang="en-US" sz="3600" b="1" kern="0" dirty="0" smtClean="0">
                <a:solidFill>
                  <a:srgbClr val="FF0000"/>
                </a:solidFill>
                <a:latin typeface="+mj-lt"/>
                <a:cs typeface="+mj-cs"/>
              </a:rPr>
              <a:t>闭</a:t>
            </a:r>
            <a:r>
              <a:rPr lang="zh-CN" altLang="en-US" sz="3600" b="1" kern="0" dirty="0" smtClean="0">
                <a:solidFill>
                  <a:srgbClr val="FF0000"/>
                </a:solidFill>
                <a:latin typeface="+mj-lt"/>
                <a:cs typeface="+mj-cs"/>
              </a:rPr>
              <a:t>卷</a:t>
            </a:r>
            <a:r>
              <a:rPr lang="en-US" altLang="zh-CN" sz="3600" kern="0" dirty="0" smtClean="0">
                <a:latin typeface="+mj-lt"/>
                <a:cs typeface="+mj-cs"/>
              </a:rPr>
              <a:t>(</a:t>
            </a:r>
            <a:r>
              <a:rPr lang="zh-CN" altLang="en-US" sz="3600" dirty="0" smtClean="0"/>
              <a:t>可使用非存储功能的简易计算器 </a:t>
            </a:r>
            <a:r>
              <a:rPr lang="en-US" altLang="zh-CN" sz="3600" kern="0" dirty="0" smtClean="0">
                <a:latin typeface="+mj-lt"/>
                <a:cs typeface="+mj-cs"/>
              </a:rPr>
              <a:t>)</a:t>
            </a:r>
            <a:endParaRPr lang="en-US" altLang="zh-CN" sz="3600" kern="0" dirty="0">
              <a:latin typeface="+mj-lt"/>
              <a:cs typeface="+mj-cs"/>
            </a:endParaRPr>
          </a:p>
          <a:p>
            <a:pPr>
              <a:defRPr/>
            </a:pPr>
            <a:endParaRPr lang="en-US" altLang="zh-CN" sz="3600" b="1" kern="0" dirty="0">
              <a:solidFill>
                <a:srgbClr val="0070C0"/>
              </a:solidFill>
              <a:latin typeface="+mj-lt"/>
              <a:cs typeface="+mj-cs"/>
            </a:endParaRPr>
          </a:p>
          <a:p>
            <a:pPr>
              <a:defRPr/>
            </a:pPr>
            <a:r>
              <a:rPr lang="zh-CN" altLang="en-US" sz="3600" b="1" kern="0" dirty="0">
                <a:solidFill>
                  <a:srgbClr val="0070C0"/>
                </a:solidFill>
                <a:latin typeface="+mj-lt"/>
                <a:cs typeface="+mj-cs"/>
              </a:rPr>
              <a:t>考试</a:t>
            </a:r>
            <a:r>
              <a:rPr lang="zh-CN" altLang="en-US" sz="3600" b="1" kern="0">
                <a:solidFill>
                  <a:srgbClr val="0070C0"/>
                </a:solidFill>
                <a:latin typeface="+mj-lt"/>
                <a:cs typeface="+mj-cs"/>
              </a:rPr>
              <a:t>题型</a:t>
            </a:r>
            <a:r>
              <a:rPr lang="zh-CN" altLang="en-US" sz="3600" b="1" kern="0" smtClean="0">
                <a:solidFill>
                  <a:srgbClr val="0070C0"/>
                </a:solidFill>
                <a:latin typeface="+mj-lt"/>
                <a:cs typeface="+mj-cs"/>
              </a:rPr>
              <a:t>：填空、</a:t>
            </a:r>
            <a:r>
              <a:rPr lang="zh-CN" altLang="en-US" sz="3600" b="1" kern="0" dirty="0">
                <a:solidFill>
                  <a:srgbClr val="0070C0"/>
                </a:solidFill>
                <a:latin typeface="+mj-lt"/>
                <a:cs typeface="+mj-cs"/>
              </a:rPr>
              <a:t>简答和计算</a:t>
            </a:r>
            <a:r>
              <a:rPr lang="zh-CN" altLang="en-US" sz="3600" b="1" kern="0" dirty="0" smtClean="0">
                <a:solidFill>
                  <a:srgbClr val="0070C0"/>
                </a:solidFill>
                <a:latin typeface="+mj-lt"/>
                <a:cs typeface="+mj-cs"/>
              </a:rPr>
              <a:t>题</a:t>
            </a:r>
            <a:endParaRPr lang="en-US" altLang="zh-CN" sz="3600" b="1" kern="0" dirty="0" smtClean="0">
              <a:solidFill>
                <a:srgbClr val="0070C0"/>
              </a:solidFill>
              <a:latin typeface="+mj-lt"/>
              <a:cs typeface="+mj-cs"/>
            </a:endParaRPr>
          </a:p>
          <a:p>
            <a:pPr>
              <a:defRPr/>
            </a:pPr>
            <a:endParaRPr lang="en-US" altLang="zh-CN" sz="3600" b="1" kern="0" dirty="0" smtClean="0">
              <a:solidFill>
                <a:srgbClr val="0070C0"/>
              </a:solidFill>
              <a:latin typeface="+mj-lt"/>
              <a:cs typeface="+mj-cs"/>
            </a:endParaRPr>
          </a:p>
          <a:p>
            <a:pPr>
              <a:defRPr/>
            </a:pPr>
            <a:endParaRPr lang="en-US" altLang="zh-CN" sz="3600" kern="0" dirty="0">
              <a:solidFill>
                <a:srgbClr val="00B050"/>
              </a:solidFill>
              <a:latin typeface="+mj-lt"/>
              <a:cs typeface="+mj-cs"/>
            </a:endParaRPr>
          </a:p>
          <a:p>
            <a:pPr>
              <a:defRPr/>
            </a:pPr>
            <a:endParaRPr lang="zh-CN" altLang="en-US" sz="3600" kern="0" dirty="0">
              <a:solidFill>
                <a:srgbClr val="00B050"/>
              </a:solidFill>
              <a:latin typeface="+mj-lt"/>
              <a:cs typeface="+mj-cs"/>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04" name="Text Box 20"/>
          <p:cNvSpPr txBox="1">
            <a:spLocks noChangeArrowheads="1"/>
          </p:cNvSpPr>
          <p:nvPr/>
        </p:nvSpPr>
        <p:spPr bwMode="auto">
          <a:xfrm>
            <a:off x="592138" y="4827588"/>
            <a:ext cx="8077200" cy="1679575"/>
          </a:xfrm>
          <a:prstGeom prst="rect">
            <a:avLst/>
          </a:prstGeom>
          <a:noFill/>
          <a:ln w="12700" cap="sq">
            <a:noFill/>
            <a:miter lim="800000"/>
            <a:headEnd type="none" w="sm" len="sm"/>
            <a:tailEnd type="none" w="sm" len="sm"/>
          </a:ln>
        </p:spPr>
        <p:txBody>
          <a:bodyPr>
            <a:spAutoFit/>
          </a:bodyPr>
          <a:lstStyle/>
          <a:p>
            <a:pPr indent="2673350">
              <a:lnSpc>
                <a:spcPct val="130000"/>
              </a:lnSpc>
            </a:pPr>
            <a:r>
              <a:rPr kumimoji="1" lang="zh-CN" altLang="en-US" sz="2000" b="1">
                <a:solidFill>
                  <a:schemeClr val="tx2"/>
                </a:solidFill>
              </a:rPr>
              <a:t>先确定换路前电容电压和电感电流；利用换路定律确定换路后瞬间的电容电压和电感电流；在换路后的电路中，将电容用初始电压源替代、电感用初始电流源替代（换路瞬间等效电路）；再按直流电阻电路的分析方法求解。</a:t>
            </a:r>
            <a:endParaRPr kumimoji="1" lang="zh-CN" altLang="en-US" sz="2000" b="1">
              <a:solidFill>
                <a:schemeClr val="tx2"/>
              </a:solidFill>
            </a:endParaRPr>
          </a:p>
        </p:txBody>
      </p:sp>
      <p:sp>
        <p:nvSpPr>
          <p:cNvPr id="118789" name="Text Box 5"/>
          <p:cNvSpPr txBox="1">
            <a:spLocks noChangeArrowheads="1"/>
          </p:cNvSpPr>
          <p:nvPr/>
        </p:nvSpPr>
        <p:spPr bwMode="auto">
          <a:xfrm>
            <a:off x="285750" y="928688"/>
            <a:ext cx="5411788" cy="523875"/>
          </a:xfrm>
          <a:prstGeom prst="rect">
            <a:avLst/>
          </a:prstGeom>
          <a:noFill/>
          <a:ln w="9525">
            <a:noFill/>
            <a:miter lim="800000"/>
          </a:ln>
        </p:spPr>
        <p:txBody>
          <a:bodyPr wrap="none">
            <a:spAutoFit/>
          </a:bodyPr>
          <a:lstStyle/>
          <a:p>
            <a:r>
              <a:rPr kumimoji="1" lang="en-US" altLang="zh-CN" sz="2800" b="1">
                <a:solidFill>
                  <a:srgbClr val="FF0000"/>
                </a:solidFill>
              </a:rPr>
              <a:t>4</a:t>
            </a:r>
            <a:r>
              <a:rPr kumimoji="1" lang="zh-CN" altLang="en-US" sz="2800" b="1">
                <a:solidFill>
                  <a:srgbClr val="FF0000"/>
                </a:solidFill>
              </a:rPr>
              <a:t>、直流线性一阶电路的暂态响应</a:t>
            </a:r>
            <a:endParaRPr kumimoji="1" lang="zh-CN" altLang="en-US" sz="2800" b="1">
              <a:solidFill>
                <a:srgbClr val="FF0000"/>
              </a:solidFill>
            </a:endParaRPr>
          </a:p>
        </p:txBody>
      </p:sp>
      <p:sp>
        <p:nvSpPr>
          <p:cNvPr id="118790" name="Text Box 6"/>
          <p:cNvSpPr txBox="1">
            <a:spLocks noChangeArrowheads="1"/>
          </p:cNvSpPr>
          <p:nvPr/>
        </p:nvSpPr>
        <p:spPr bwMode="auto">
          <a:xfrm>
            <a:off x="882650" y="1608138"/>
            <a:ext cx="6853238" cy="400050"/>
          </a:xfrm>
          <a:prstGeom prst="rect">
            <a:avLst/>
          </a:prstGeom>
          <a:noFill/>
          <a:ln w="12700" cap="sq">
            <a:noFill/>
            <a:miter lim="800000"/>
            <a:headEnd type="none" w="sm" len="sm"/>
            <a:tailEnd type="none" w="sm" len="sm"/>
          </a:ln>
        </p:spPr>
        <p:txBody>
          <a:bodyPr wrap="none">
            <a:spAutoFit/>
          </a:bodyPr>
          <a:lstStyle/>
          <a:p>
            <a:r>
              <a:rPr kumimoji="1" lang="zh-CN" altLang="en-US" sz="2000" b="1">
                <a:solidFill>
                  <a:schemeClr val="tx2"/>
                </a:solidFill>
              </a:rPr>
              <a:t>确定了一阶电路的三个要素后，可以将电路的响应直接写出</a:t>
            </a:r>
            <a:endParaRPr kumimoji="1" lang="zh-CN" altLang="en-US" sz="2000" b="1">
              <a:solidFill>
                <a:schemeClr val="tx2"/>
              </a:solidFill>
            </a:endParaRPr>
          </a:p>
        </p:txBody>
      </p:sp>
      <p:graphicFrame>
        <p:nvGraphicFramePr>
          <p:cNvPr id="118791" name="Object 2"/>
          <p:cNvGraphicFramePr>
            <a:graphicFrameLocks noChangeAspect="1"/>
          </p:cNvGraphicFramePr>
          <p:nvPr/>
        </p:nvGraphicFramePr>
        <p:xfrm>
          <a:off x="1960563" y="1931988"/>
          <a:ext cx="4732337" cy="1473200"/>
        </p:xfrm>
        <a:graphic>
          <a:graphicData uri="http://schemas.openxmlformats.org/presentationml/2006/ole">
            <mc:AlternateContent xmlns:mc="http://schemas.openxmlformats.org/markup-compatibility/2006">
              <mc:Choice xmlns:v="urn:schemas-microsoft-com:vml" Requires="v">
                <p:oleObj spid="_x0000_s13313" name="Equation" r:id="rId1" imgW="56692800" imgH="17678400" progId="Equation.DSMT4">
                  <p:embed/>
                </p:oleObj>
              </mc:Choice>
              <mc:Fallback>
                <p:oleObj name="Equation" r:id="rId1" imgW="56692800" imgH="17678400" progId="Equation.DSMT4">
                  <p:embed/>
                  <p:pic>
                    <p:nvPicPr>
                      <p:cNvPr id="0" name="Object 2"/>
                      <p:cNvPicPr>
                        <a:picLocks noChangeAspect="1"/>
                      </p:cNvPicPr>
                      <p:nvPr/>
                    </p:nvPicPr>
                    <p:blipFill>
                      <a:blip r:embed="rId2"/>
                      <a:stretch>
                        <a:fillRect/>
                      </a:stretch>
                    </p:blipFill>
                    <p:spPr>
                      <a:xfrm>
                        <a:off x="1960563" y="1931988"/>
                        <a:ext cx="4732337" cy="1473200"/>
                      </a:xfrm>
                      <a:prstGeom prst="rect">
                        <a:avLst/>
                      </a:prstGeom>
                      <a:noFill/>
                      <a:ln w="9525">
                        <a:noFill/>
                      </a:ln>
                    </p:spPr>
                  </p:pic>
                </p:oleObj>
              </mc:Fallback>
            </mc:AlternateContent>
          </a:graphicData>
        </a:graphic>
      </p:graphicFrame>
      <p:grpSp>
        <p:nvGrpSpPr>
          <p:cNvPr id="2" name="Group 8"/>
          <p:cNvGrpSpPr/>
          <p:nvPr/>
        </p:nvGrpSpPr>
        <p:grpSpPr bwMode="auto">
          <a:xfrm>
            <a:off x="396875" y="3308350"/>
            <a:ext cx="4006850" cy="628650"/>
            <a:chOff x="288" y="1906"/>
            <a:chExt cx="2524" cy="396"/>
          </a:xfrm>
        </p:grpSpPr>
        <p:graphicFrame>
          <p:nvGraphicFramePr>
            <p:cNvPr id="41989" name="Object 5"/>
            <p:cNvGraphicFramePr>
              <a:graphicFrameLocks noChangeAspect="1"/>
            </p:cNvGraphicFramePr>
            <p:nvPr/>
          </p:nvGraphicFramePr>
          <p:xfrm>
            <a:off x="1457" y="2015"/>
            <a:ext cx="486" cy="179"/>
          </p:xfrm>
          <a:graphic>
            <a:graphicData uri="http://schemas.openxmlformats.org/presentationml/2006/ole">
              <mc:AlternateContent xmlns:mc="http://schemas.openxmlformats.org/markup-compatibility/2006">
                <mc:Choice xmlns:v="urn:schemas-microsoft-com:vml" Requires="v">
                  <p:oleObj spid="_x0000_s13314" name="Equation" r:id="rId3" imgW="11582400" imgH="4267200" progId="Equation.DSMT4">
                    <p:embed/>
                  </p:oleObj>
                </mc:Choice>
                <mc:Fallback>
                  <p:oleObj name="Equation" r:id="rId3" imgW="11582400" imgH="4267200" progId="Equation.DSMT4">
                    <p:embed/>
                    <p:pic>
                      <p:nvPicPr>
                        <p:cNvPr id="0" name="Object 5"/>
                        <p:cNvPicPr>
                          <a:picLocks noChangeAspect="1"/>
                        </p:cNvPicPr>
                        <p:nvPr/>
                      </p:nvPicPr>
                      <p:blipFill>
                        <a:blip r:embed="rId4"/>
                        <a:stretch>
                          <a:fillRect/>
                        </a:stretch>
                      </p:blipFill>
                      <p:spPr>
                        <a:xfrm>
                          <a:off x="1457" y="2015"/>
                          <a:ext cx="486" cy="179"/>
                        </a:xfrm>
                        <a:prstGeom prst="rect">
                          <a:avLst/>
                        </a:prstGeom>
                        <a:noFill/>
                        <a:ln w="9525">
                          <a:noFill/>
                        </a:ln>
                      </p:spPr>
                    </p:pic>
                  </p:oleObj>
                </mc:Fallback>
              </mc:AlternateContent>
            </a:graphicData>
          </a:graphic>
        </p:graphicFrame>
        <p:graphicFrame>
          <p:nvGraphicFramePr>
            <p:cNvPr id="41990" name="Object 6"/>
            <p:cNvGraphicFramePr>
              <a:graphicFrameLocks noChangeAspect="1"/>
            </p:cNvGraphicFramePr>
            <p:nvPr/>
          </p:nvGraphicFramePr>
          <p:xfrm>
            <a:off x="2416" y="1906"/>
            <a:ext cx="396" cy="396"/>
          </p:xfrm>
          <a:graphic>
            <a:graphicData uri="http://schemas.openxmlformats.org/presentationml/2006/ole">
              <mc:AlternateContent xmlns:mc="http://schemas.openxmlformats.org/markup-compatibility/2006">
                <mc:Choice xmlns:v="urn:schemas-microsoft-com:vml" Requires="v">
                  <p:oleObj spid="_x0000_s13315" name="Equation" r:id="rId5" imgW="9448800" imgH="9448800" progId="Equation.DSMT4">
                    <p:embed/>
                  </p:oleObj>
                </mc:Choice>
                <mc:Fallback>
                  <p:oleObj name="Equation" r:id="rId5" imgW="9448800" imgH="9448800" progId="Equation.DSMT4">
                    <p:embed/>
                    <p:pic>
                      <p:nvPicPr>
                        <p:cNvPr id="0" name="Object 6"/>
                        <p:cNvPicPr>
                          <a:picLocks noChangeAspect="1"/>
                        </p:cNvPicPr>
                        <p:nvPr/>
                      </p:nvPicPr>
                      <p:blipFill>
                        <a:blip r:embed="rId6"/>
                        <a:stretch>
                          <a:fillRect/>
                        </a:stretch>
                      </p:blipFill>
                      <p:spPr>
                        <a:xfrm>
                          <a:off x="2416" y="1906"/>
                          <a:ext cx="396" cy="396"/>
                        </a:xfrm>
                        <a:prstGeom prst="rect">
                          <a:avLst/>
                        </a:prstGeom>
                        <a:noFill/>
                        <a:ln w="9525">
                          <a:noFill/>
                        </a:ln>
                      </p:spPr>
                    </p:pic>
                  </p:oleObj>
                </mc:Fallback>
              </mc:AlternateContent>
            </a:graphicData>
          </a:graphic>
        </p:graphicFrame>
        <p:sp>
          <p:nvSpPr>
            <p:cNvPr id="42001" name="Text Box 11"/>
            <p:cNvSpPr txBox="1">
              <a:spLocks noChangeArrowheads="1"/>
            </p:cNvSpPr>
            <p:nvPr/>
          </p:nvSpPr>
          <p:spPr bwMode="auto">
            <a:xfrm>
              <a:off x="288" y="1979"/>
              <a:ext cx="1176" cy="252"/>
            </a:xfrm>
            <a:prstGeom prst="rect">
              <a:avLst/>
            </a:prstGeom>
            <a:noFill/>
            <a:ln w="12700" cap="sq">
              <a:noFill/>
              <a:miter lim="800000"/>
              <a:headEnd type="none" w="sm" len="sm"/>
              <a:tailEnd type="none" w="sm" len="sm"/>
            </a:ln>
          </p:spPr>
          <p:txBody>
            <a:bodyPr wrap="none">
              <a:spAutoFit/>
            </a:bodyPr>
            <a:lstStyle/>
            <a:p>
              <a:r>
                <a:rPr kumimoji="1" lang="zh-CN" altLang="en-US" sz="2000" b="1">
                  <a:solidFill>
                    <a:schemeClr val="tx2"/>
                  </a:solidFill>
                </a:rPr>
                <a:t>（</a:t>
              </a:r>
              <a:r>
                <a:rPr kumimoji="1" lang="en-US" altLang="zh-CN" sz="2000" b="1">
                  <a:solidFill>
                    <a:schemeClr val="tx2"/>
                  </a:solidFill>
                </a:rPr>
                <a:t>1</a:t>
              </a:r>
              <a:r>
                <a:rPr kumimoji="1" lang="zh-CN" altLang="en-US" sz="2000" b="1">
                  <a:solidFill>
                    <a:schemeClr val="tx2"/>
                  </a:solidFill>
                </a:rPr>
                <a:t>）时间常数</a:t>
              </a:r>
              <a:endParaRPr kumimoji="1" lang="zh-CN" altLang="en-US" sz="2000" b="1">
                <a:solidFill>
                  <a:schemeClr val="tx2"/>
                </a:solidFill>
              </a:endParaRPr>
            </a:p>
          </p:txBody>
        </p:sp>
        <p:sp>
          <p:nvSpPr>
            <p:cNvPr id="42002" name="Text Box 12"/>
            <p:cNvSpPr txBox="1">
              <a:spLocks noChangeArrowheads="1"/>
            </p:cNvSpPr>
            <p:nvPr/>
          </p:nvSpPr>
          <p:spPr bwMode="auto">
            <a:xfrm>
              <a:off x="2064" y="1979"/>
              <a:ext cx="279" cy="252"/>
            </a:xfrm>
            <a:prstGeom prst="rect">
              <a:avLst/>
            </a:prstGeom>
            <a:noFill/>
            <a:ln w="12700" cap="sq">
              <a:noFill/>
              <a:miter lim="800000"/>
              <a:headEnd type="none" w="sm" len="sm"/>
              <a:tailEnd type="none" w="sm" len="sm"/>
            </a:ln>
          </p:spPr>
          <p:txBody>
            <a:bodyPr wrap="none">
              <a:spAutoFit/>
            </a:bodyPr>
            <a:lstStyle/>
            <a:p>
              <a:r>
                <a:rPr kumimoji="1" lang="zh-CN" altLang="en-US" sz="2000" b="1">
                  <a:solidFill>
                    <a:schemeClr val="tx2"/>
                  </a:solidFill>
                </a:rPr>
                <a:t>或</a:t>
              </a:r>
              <a:endParaRPr kumimoji="1" lang="zh-CN" altLang="en-US" sz="2000" b="1">
                <a:solidFill>
                  <a:schemeClr val="tx2"/>
                </a:solidFill>
              </a:endParaRPr>
            </a:p>
          </p:txBody>
        </p:sp>
      </p:grpSp>
      <p:grpSp>
        <p:nvGrpSpPr>
          <p:cNvPr id="3" name="Group 13"/>
          <p:cNvGrpSpPr/>
          <p:nvPr/>
        </p:nvGrpSpPr>
        <p:grpSpPr bwMode="auto">
          <a:xfrm>
            <a:off x="396875" y="3957638"/>
            <a:ext cx="3224213" cy="400050"/>
            <a:chOff x="56" y="2339"/>
            <a:chExt cx="2031" cy="252"/>
          </a:xfrm>
        </p:grpSpPr>
        <p:sp>
          <p:nvSpPr>
            <p:cNvPr id="42000" name="Text Box 14"/>
            <p:cNvSpPr txBox="1">
              <a:spLocks noChangeArrowheads="1"/>
            </p:cNvSpPr>
            <p:nvPr/>
          </p:nvSpPr>
          <p:spPr bwMode="auto">
            <a:xfrm>
              <a:off x="56" y="2339"/>
              <a:ext cx="1176" cy="252"/>
            </a:xfrm>
            <a:prstGeom prst="rect">
              <a:avLst/>
            </a:prstGeom>
            <a:noFill/>
            <a:ln w="12700" cap="sq">
              <a:noFill/>
              <a:miter lim="800000"/>
              <a:headEnd type="none" w="sm" len="sm"/>
              <a:tailEnd type="none" w="sm" len="sm"/>
            </a:ln>
          </p:spPr>
          <p:txBody>
            <a:bodyPr wrap="none">
              <a:spAutoFit/>
            </a:bodyPr>
            <a:lstStyle/>
            <a:p>
              <a:r>
                <a:rPr kumimoji="1" lang="zh-CN" altLang="en-US" sz="2000" b="1">
                  <a:solidFill>
                    <a:schemeClr val="tx2"/>
                  </a:solidFill>
                </a:rPr>
                <a:t>（</a:t>
              </a:r>
              <a:r>
                <a:rPr kumimoji="1" lang="en-US" altLang="zh-CN" sz="2000" b="1">
                  <a:solidFill>
                    <a:schemeClr val="tx2"/>
                  </a:solidFill>
                </a:rPr>
                <a:t>2</a:t>
              </a:r>
              <a:r>
                <a:rPr kumimoji="1" lang="zh-CN" altLang="en-US" sz="2000" b="1">
                  <a:solidFill>
                    <a:schemeClr val="tx2"/>
                  </a:solidFill>
                </a:rPr>
                <a:t>）稳态响应</a:t>
              </a:r>
              <a:endParaRPr kumimoji="1" lang="zh-CN" altLang="en-US" sz="2000" b="1">
                <a:solidFill>
                  <a:schemeClr val="tx2"/>
                </a:solidFill>
              </a:endParaRPr>
            </a:p>
          </p:txBody>
        </p:sp>
        <p:graphicFrame>
          <p:nvGraphicFramePr>
            <p:cNvPr id="41988" name="Object 4"/>
            <p:cNvGraphicFramePr>
              <a:graphicFrameLocks noChangeAspect="1"/>
            </p:cNvGraphicFramePr>
            <p:nvPr/>
          </p:nvGraphicFramePr>
          <p:xfrm>
            <a:off x="1248" y="2352"/>
            <a:ext cx="839" cy="204"/>
          </p:xfrm>
          <a:graphic>
            <a:graphicData uri="http://schemas.openxmlformats.org/presentationml/2006/ole">
              <mc:AlternateContent xmlns:mc="http://schemas.openxmlformats.org/markup-compatibility/2006">
                <mc:Choice xmlns:v="urn:schemas-microsoft-com:vml" Requires="v">
                  <p:oleObj spid="_x0000_s13316" name="Equation" r:id="rId7" imgW="19812000" imgH="4876800" progId="Equation.DSMT4">
                    <p:embed/>
                  </p:oleObj>
                </mc:Choice>
                <mc:Fallback>
                  <p:oleObj name="Equation" r:id="rId7" imgW="19812000" imgH="4876800" progId="Equation.DSMT4">
                    <p:embed/>
                    <p:pic>
                      <p:nvPicPr>
                        <p:cNvPr id="0" name="Object 4"/>
                        <p:cNvPicPr>
                          <a:picLocks noChangeAspect="1"/>
                        </p:cNvPicPr>
                        <p:nvPr/>
                      </p:nvPicPr>
                      <p:blipFill>
                        <a:blip r:embed="rId8"/>
                        <a:stretch>
                          <a:fillRect/>
                        </a:stretch>
                      </p:blipFill>
                      <p:spPr>
                        <a:xfrm>
                          <a:off x="1248" y="2352"/>
                          <a:ext cx="839" cy="204"/>
                        </a:xfrm>
                        <a:prstGeom prst="rect">
                          <a:avLst/>
                        </a:prstGeom>
                        <a:noFill/>
                        <a:ln w="9525">
                          <a:noFill/>
                        </a:ln>
                      </p:spPr>
                    </p:pic>
                  </p:oleObj>
                </mc:Fallback>
              </mc:AlternateContent>
            </a:graphicData>
          </a:graphic>
        </p:graphicFrame>
      </p:grpSp>
      <p:sp>
        <p:nvSpPr>
          <p:cNvPr id="118800" name="Text Box 16"/>
          <p:cNvSpPr txBox="1">
            <a:spLocks noChangeArrowheads="1"/>
          </p:cNvSpPr>
          <p:nvPr/>
        </p:nvSpPr>
        <p:spPr bwMode="auto">
          <a:xfrm>
            <a:off x="625475" y="3857625"/>
            <a:ext cx="8077200" cy="955675"/>
          </a:xfrm>
          <a:prstGeom prst="rect">
            <a:avLst/>
          </a:prstGeom>
          <a:noFill/>
          <a:ln w="12700" cap="sq">
            <a:noFill/>
            <a:miter lim="800000"/>
            <a:headEnd type="none" w="sm" len="sm"/>
            <a:tailEnd type="none" w="sm" len="sm"/>
          </a:ln>
        </p:spPr>
        <p:txBody>
          <a:bodyPr>
            <a:spAutoFit/>
          </a:bodyPr>
          <a:lstStyle/>
          <a:p>
            <a:pPr indent="3141980">
              <a:lnSpc>
                <a:spcPct val="150000"/>
              </a:lnSpc>
            </a:pPr>
            <a:r>
              <a:rPr kumimoji="1" lang="zh-CN" altLang="en-US" sz="2000" b="1">
                <a:solidFill>
                  <a:schemeClr val="tx2"/>
                </a:solidFill>
              </a:rPr>
              <a:t>在换路后的电路中，将电容开路、电感短路（直流稳态等效电路），再按直流电阻电路的分析方法求解。</a:t>
            </a:r>
            <a:endParaRPr kumimoji="1" lang="zh-CN" altLang="en-US" sz="2000" b="1">
              <a:solidFill>
                <a:schemeClr val="tx2"/>
              </a:solidFill>
            </a:endParaRPr>
          </a:p>
        </p:txBody>
      </p:sp>
      <p:grpSp>
        <p:nvGrpSpPr>
          <p:cNvPr id="4" name="Group 17"/>
          <p:cNvGrpSpPr/>
          <p:nvPr/>
        </p:nvGrpSpPr>
        <p:grpSpPr bwMode="auto">
          <a:xfrm>
            <a:off x="396875" y="4851400"/>
            <a:ext cx="2825750" cy="400050"/>
            <a:chOff x="66" y="3134"/>
            <a:chExt cx="1780" cy="252"/>
          </a:xfrm>
        </p:grpSpPr>
        <p:sp>
          <p:nvSpPr>
            <p:cNvPr id="41999" name="Text Box 18"/>
            <p:cNvSpPr txBox="1">
              <a:spLocks noChangeArrowheads="1"/>
            </p:cNvSpPr>
            <p:nvPr/>
          </p:nvSpPr>
          <p:spPr bwMode="auto">
            <a:xfrm>
              <a:off x="66" y="3134"/>
              <a:ext cx="1014" cy="252"/>
            </a:xfrm>
            <a:prstGeom prst="rect">
              <a:avLst/>
            </a:prstGeom>
            <a:noFill/>
            <a:ln w="12700" cap="sq">
              <a:noFill/>
              <a:miter lim="800000"/>
              <a:headEnd type="none" w="sm" len="sm"/>
              <a:tailEnd type="none" w="sm" len="sm"/>
            </a:ln>
          </p:spPr>
          <p:txBody>
            <a:bodyPr wrap="none">
              <a:spAutoFit/>
            </a:bodyPr>
            <a:lstStyle/>
            <a:p>
              <a:r>
                <a:rPr kumimoji="1" lang="zh-CN" altLang="en-US" sz="2000" b="1">
                  <a:solidFill>
                    <a:schemeClr val="tx2"/>
                  </a:solidFill>
                </a:rPr>
                <a:t>（</a:t>
              </a:r>
              <a:r>
                <a:rPr kumimoji="1" lang="en-US" altLang="zh-CN" sz="2000" b="1">
                  <a:solidFill>
                    <a:schemeClr val="tx2"/>
                  </a:solidFill>
                </a:rPr>
                <a:t>3</a:t>
              </a:r>
              <a:r>
                <a:rPr kumimoji="1" lang="zh-CN" altLang="en-US" sz="2000" b="1">
                  <a:solidFill>
                    <a:schemeClr val="tx2"/>
                  </a:solidFill>
                </a:rPr>
                <a:t>）初始值</a:t>
              </a:r>
              <a:endParaRPr kumimoji="1" lang="zh-CN" altLang="en-US" sz="2000" b="1">
                <a:solidFill>
                  <a:schemeClr val="tx2"/>
                </a:solidFill>
              </a:endParaRPr>
            </a:p>
          </p:txBody>
        </p:sp>
        <p:graphicFrame>
          <p:nvGraphicFramePr>
            <p:cNvPr id="41987" name="Object 3"/>
            <p:cNvGraphicFramePr>
              <a:graphicFrameLocks noChangeAspect="1"/>
            </p:cNvGraphicFramePr>
            <p:nvPr/>
          </p:nvGraphicFramePr>
          <p:xfrm>
            <a:off x="1113" y="3137"/>
            <a:ext cx="733" cy="244"/>
          </p:xfrm>
          <a:graphic>
            <a:graphicData uri="http://schemas.openxmlformats.org/presentationml/2006/ole">
              <mc:AlternateContent xmlns:mc="http://schemas.openxmlformats.org/markup-compatibility/2006">
                <mc:Choice xmlns:v="urn:schemas-microsoft-com:vml" Requires="v">
                  <p:oleObj spid="_x0000_s13317" name="Equation" r:id="rId9" imgW="17373600" imgH="5791200" progId="Equation.DSMT4">
                    <p:embed/>
                  </p:oleObj>
                </mc:Choice>
                <mc:Fallback>
                  <p:oleObj name="Equation" r:id="rId9" imgW="17373600" imgH="5791200" progId="Equation.DSMT4">
                    <p:embed/>
                    <p:pic>
                      <p:nvPicPr>
                        <p:cNvPr id="0" name="Object 3"/>
                        <p:cNvPicPr>
                          <a:picLocks noChangeAspect="1"/>
                        </p:cNvPicPr>
                        <p:nvPr/>
                      </p:nvPicPr>
                      <p:blipFill>
                        <a:blip r:embed="rId10"/>
                        <a:stretch>
                          <a:fillRect/>
                        </a:stretch>
                      </p:blipFill>
                      <p:spPr>
                        <a:xfrm>
                          <a:off x="1113" y="3137"/>
                          <a:ext cx="733" cy="244"/>
                        </a:xfrm>
                        <a:prstGeom prst="rect">
                          <a:avLst/>
                        </a:prstGeom>
                        <a:noFill/>
                        <a:ln w="9525">
                          <a:noFill/>
                        </a:ln>
                      </p:spPr>
                    </p:pic>
                  </p:oleObj>
                </mc:Fallback>
              </mc:AlternateContent>
            </a:graphicData>
          </a:graphic>
        </p:graphicFrame>
      </p:grpSp>
      <p:sp>
        <p:nvSpPr>
          <p:cNvPr id="19" name="标题 18"/>
          <p:cNvSpPr>
            <a:spLocks noGrp="1"/>
          </p:cNvSpPr>
          <p:nvPr>
            <p:ph type="title"/>
          </p:nvPr>
        </p:nvSpPr>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18789"/>
                                        </p:tgtEl>
                                        <p:attrNameLst>
                                          <p:attrName>style.visibility</p:attrName>
                                        </p:attrNameLst>
                                      </p:cBhvr>
                                      <p:to>
                                        <p:strVal val="visible"/>
                                      </p:to>
                                    </p:set>
                                  </p:childTnLst>
                                </p:cTn>
                              </p:par>
                            </p:childTnLst>
                          </p:cTn>
                        </p:par>
                        <p:par>
                          <p:cTn id="7" fill="hold">
                            <p:stCondLst>
                              <p:cond delay="1125"/>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118790"/>
                                        </p:tgtEl>
                                        <p:attrNameLst>
                                          <p:attrName>style.visibility</p:attrName>
                                        </p:attrNameLst>
                                      </p:cBhvr>
                                      <p:to>
                                        <p:strVal val="visible"/>
                                      </p:to>
                                    </p:set>
                                  </p:childTnLst>
                                </p:cTn>
                              </p:par>
                            </p:childTnLst>
                          </p:cTn>
                        </p:par>
                        <p:par>
                          <p:cTn id="10" fill="hold">
                            <p:stCondLst>
                              <p:cond delay="3075"/>
                            </p:stCondLst>
                            <p:childTnLst>
                              <p:par>
                                <p:cTn id="11" presetID="22" presetClass="entr" presetSubtype="1" fill="hold" nodeType="afterEffect">
                                  <p:stCondLst>
                                    <p:cond delay="0"/>
                                  </p:stCondLst>
                                  <p:childTnLst>
                                    <p:set>
                                      <p:cBhvr>
                                        <p:cTn id="12" dur="1" fill="hold">
                                          <p:stCondLst>
                                            <p:cond delay="0"/>
                                          </p:stCondLst>
                                        </p:cTn>
                                        <p:tgtEl>
                                          <p:spTgt spid="118791"/>
                                        </p:tgtEl>
                                        <p:attrNameLst>
                                          <p:attrName>style.visibility</p:attrName>
                                        </p:attrNameLst>
                                      </p:cBhvr>
                                      <p:to>
                                        <p:strVal val="visible"/>
                                      </p:to>
                                    </p:set>
                                    <p:animEffect transition="in" filter="wipe(up)">
                                      <p:cBhvr>
                                        <p:cTn id="13" dur="500"/>
                                        <p:tgtEl>
                                          <p:spTgt spid="11879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1000"/>
                            </p:stCondLst>
                            <p:childTnLst>
                              <p:par>
                                <p:cTn id="24" presetID="1" presetClass="entr" presetSubtype="0" fill="hold" grpId="0" nodeType="afterEffect">
                                  <p:stCondLst>
                                    <p:cond delay="0"/>
                                  </p:stCondLst>
                                  <p:iterate type="lt">
                                    <p:tmAbs val="75"/>
                                  </p:iterate>
                                  <p:childTnLst>
                                    <p:set>
                                      <p:cBhvr>
                                        <p:cTn id="25" dur="1" fill="hold">
                                          <p:stCondLst>
                                            <p:cond delay="74"/>
                                          </p:stCondLst>
                                        </p:cTn>
                                        <p:tgtEl>
                                          <p:spTgt spid="118800"/>
                                        </p:tgtEl>
                                        <p:attrNameLst>
                                          <p:attrName>style.visibility</p:attrName>
                                        </p:attrNameLst>
                                      </p:cBhvr>
                                      <p:to>
                                        <p:strVal val="visible"/>
                                      </p:to>
                                    </p:set>
                                  </p:childTnLst>
                                </p:cTn>
                              </p:par>
                            </p:childTnLst>
                          </p:cTn>
                        </p:par>
                        <p:par>
                          <p:cTn id="26" fill="hold">
                            <p:stCondLst>
                              <p:cond delay="4449"/>
                            </p:stCondLst>
                            <p:childTnLst>
                              <p:par>
                                <p:cTn id="27" presetID="22" presetClass="entr" presetSubtype="8"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par>
                          <p:cTn id="30" fill="hold">
                            <p:stCondLst>
                              <p:cond delay="4949"/>
                            </p:stCondLst>
                            <p:childTnLst>
                              <p:par>
                                <p:cTn id="31" presetID="1" presetClass="entr" presetSubtype="0" fill="hold" grpId="0" nodeType="afterEffect">
                                  <p:stCondLst>
                                    <p:cond delay="0"/>
                                  </p:stCondLst>
                                  <p:iterate type="lt">
                                    <p:tmAbs val="75"/>
                                  </p:iterate>
                                  <p:childTnLst>
                                    <p:set>
                                      <p:cBhvr>
                                        <p:cTn id="32" dur="1" fill="hold">
                                          <p:stCondLst>
                                            <p:cond delay="74"/>
                                          </p:stCondLst>
                                        </p:cTn>
                                        <p:tgtEl>
                                          <p:spTgt spid="118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04" grpId="0" autoUpdateAnimBg="0"/>
      <p:bldP spid="118789" grpId="0" autoUpdateAnimBg="0"/>
      <p:bldP spid="118790" grpId="0" autoUpdateAnimBg="0"/>
      <p:bldP spid="11880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graphicFrame>
        <p:nvGraphicFramePr>
          <p:cNvPr id="50211" name="Object 2"/>
          <p:cNvGraphicFramePr>
            <a:graphicFrameLocks noChangeAspect="1"/>
          </p:cNvGraphicFramePr>
          <p:nvPr/>
        </p:nvGraphicFramePr>
        <p:xfrm>
          <a:off x="1258888" y="2708275"/>
          <a:ext cx="3313112" cy="544513"/>
        </p:xfrm>
        <a:graphic>
          <a:graphicData uri="http://schemas.openxmlformats.org/presentationml/2006/ole">
            <mc:AlternateContent xmlns:mc="http://schemas.openxmlformats.org/markup-compatibility/2006">
              <mc:Choice xmlns:v="urn:schemas-microsoft-com:vml" Requires="v">
                <p:oleObj spid="_x0000_s14337" name="公式" r:id="rId1" imgW="35052000" imgH="5791200" progId="Equation.3">
                  <p:embed/>
                </p:oleObj>
              </mc:Choice>
              <mc:Fallback>
                <p:oleObj name="公式" r:id="rId1" imgW="35052000" imgH="5791200" progId="Equation.3">
                  <p:embed/>
                  <p:pic>
                    <p:nvPicPr>
                      <p:cNvPr id="0" name="Object 2"/>
                      <p:cNvPicPr>
                        <a:picLocks noChangeAspect="1"/>
                      </p:cNvPicPr>
                      <p:nvPr/>
                    </p:nvPicPr>
                    <p:blipFill>
                      <a:blip r:embed="rId2"/>
                      <a:stretch>
                        <a:fillRect/>
                      </a:stretch>
                    </p:blipFill>
                    <p:spPr>
                      <a:xfrm>
                        <a:off x="1258888" y="2708275"/>
                        <a:ext cx="3313112" cy="544513"/>
                      </a:xfrm>
                      <a:prstGeom prst="rect">
                        <a:avLst/>
                      </a:prstGeom>
                      <a:noFill/>
                      <a:ln w="9525">
                        <a:noFill/>
                      </a:ln>
                    </p:spPr>
                  </p:pic>
                </p:oleObj>
              </mc:Fallback>
            </mc:AlternateContent>
          </a:graphicData>
        </a:graphic>
      </p:graphicFrame>
      <p:graphicFrame>
        <p:nvGraphicFramePr>
          <p:cNvPr id="50212" name="Object 3"/>
          <p:cNvGraphicFramePr>
            <a:graphicFrameLocks noChangeAspect="1"/>
          </p:cNvGraphicFramePr>
          <p:nvPr/>
        </p:nvGraphicFramePr>
        <p:xfrm>
          <a:off x="1187450" y="3357563"/>
          <a:ext cx="3946525" cy="508000"/>
        </p:xfrm>
        <a:graphic>
          <a:graphicData uri="http://schemas.openxmlformats.org/presentationml/2006/ole">
            <mc:AlternateContent xmlns:mc="http://schemas.openxmlformats.org/markup-compatibility/2006">
              <mc:Choice xmlns:v="urn:schemas-microsoft-com:vml" Requires="v">
                <p:oleObj spid="_x0000_s14338" name="Equation" r:id="rId3" imgW="42367200" imgH="5486400" progId="Equation.3">
                  <p:embed/>
                </p:oleObj>
              </mc:Choice>
              <mc:Fallback>
                <p:oleObj name="Equation" r:id="rId3" imgW="42367200" imgH="5486400" progId="Equation.3">
                  <p:embed/>
                  <p:pic>
                    <p:nvPicPr>
                      <p:cNvPr id="0" name="Object 3"/>
                      <p:cNvPicPr>
                        <a:picLocks noChangeAspect="1"/>
                      </p:cNvPicPr>
                      <p:nvPr/>
                    </p:nvPicPr>
                    <p:blipFill>
                      <a:blip r:embed="rId4"/>
                      <a:stretch>
                        <a:fillRect/>
                      </a:stretch>
                    </p:blipFill>
                    <p:spPr>
                      <a:xfrm>
                        <a:off x="1187450" y="3357563"/>
                        <a:ext cx="3946525" cy="508000"/>
                      </a:xfrm>
                      <a:prstGeom prst="rect">
                        <a:avLst/>
                      </a:prstGeom>
                      <a:noFill/>
                      <a:ln w="9525">
                        <a:noFill/>
                      </a:ln>
                    </p:spPr>
                  </p:pic>
                </p:oleObj>
              </mc:Fallback>
            </mc:AlternateContent>
          </a:graphicData>
        </a:graphic>
      </p:graphicFrame>
      <p:graphicFrame>
        <p:nvGraphicFramePr>
          <p:cNvPr id="50213" name="Object 4"/>
          <p:cNvGraphicFramePr>
            <a:graphicFrameLocks noChangeAspect="1"/>
          </p:cNvGraphicFramePr>
          <p:nvPr/>
        </p:nvGraphicFramePr>
        <p:xfrm>
          <a:off x="1116013" y="3860800"/>
          <a:ext cx="3097212" cy="871538"/>
        </p:xfrm>
        <a:graphic>
          <a:graphicData uri="http://schemas.openxmlformats.org/presentationml/2006/ole">
            <mc:AlternateContent xmlns:mc="http://schemas.openxmlformats.org/markup-compatibility/2006">
              <mc:Choice xmlns:v="urn:schemas-microsoft-com:vml" Requires="v">
                <p:oleObj spid="_x0000_s14339" name="公式" r:id="rId5" imgW="34442400" imgH="9753600" progId="Equation.3">
                  <p:embed/>
                </p:oleObj>
              </mc:Choice>
              <mc:Fallback>
                <p:oleObj name="公式" r:id="rId5" imgW="34442400" imgH="9753600" progId="Equation.3">
                  <p:embed/>
                  <p:pic>
                    <p:nvPicPr>
                      <p:cNvPr id="0" name="Object 4"/>
                      <p:cNvPicPr>
                        <a:picLocks noChangeAspect="1"/>
                      </p:cNvPicPr>
                      <p:nvPr/>
                    </p:nvPicPr>
                    <p:blipFill>
                      <a:blip r:embed="rId6"/>
                      <a:stretch>
                        <a:fillRect/>
                      </a:stretch>
                    </p:blipFill>
                    <p:spPr>
                      <a:xfrm>
                        <a:off x="1116013" y="3860800"/>
                        <a:ext cx="3097212" cy="871538"/>
                      </a:xfrm>
                      <a:prstGeom prst="rect">
                        <a:avLst/>
                      </a:prstGeom>
                      <a:noFill/>
                      <a:ln w="9525">
                        <a:noFill/>
                      </a:ln>
                    </p:spPr>
                  </p:pic>
                </p:oleObj>
              </mc:Fallback>
            </mc:AlternateContent>
          </a:graphicData>
        </a:graphic>
      </p:graphicFrame>
      <p:graphicFrame>
        <p:nvGraphicFramePr>
          <p:cNvPr id="50214" name="Object 5"/>
          <p:cNvGraphicFramePr>
            <a:graphicFrameLocks noChangeAspect="1"/>
          </p:cNvGraphicFramePr>
          <p:nvPr/>
        </p:nvGraphicFramePr>
        <p:xfrm>
          <a:off x="654050" y="5516563"/>
          <a:ext cx="7880350" cy="557212"/>
        </p:xfrm>
        <a:graphic>
          <a:graphicData uri="http://schemas.openxmlformats.org/presentationml/2006/ole">
            <mc:AlternateContent xmlns:mc="http://schemas.openxmlformats.org/markup-compatibility/2006">
              <mc:Choice xmlns:v="urn:schemas-microsoft-com:vml" Requires="v">
                <p:oleObj spid="_x0000_s14340" name="Equation" r:id="rId7" imgW="81686400" imgH="5791200" progId="Equation.DSMT4">
                  <p:embed/>
                </p:oleObj>
              </mc:Choice>
              <mc:Fallback>
                <p:oleObj name="Equation" r:id="rId7" imgW="81686400" imgH="5791200" progId="Equation.DSMT4">
                  <p:embed/>
                  <p:pic>
                    <p:nvPicPr>
                      <p:cNvPr id="0" name="Object 5"/>
                      <p:cNvPicPr>
                        <a:picLocks noChangeAspect="1"/>
                      </p:cNvPicPr>
                      <p:nvPr/>
                    </p:nvPicPr>
                    <p:blipFill>
                      <a:blip r:embed="rId8"/>
                      <a:stretch>
                        <a:fillRect/>
                      </a:stretch>
                    </p:blipFill>
                    <p:spPr>
                      <a:xfrm>
                        <a:off x="654050" y="5516563"/>
                        <a:ext cx="7880350" cy="557212"/>
                      </a:xfrm>
                      <a:prstGeom prst="rect">
                        <a:avLst/>
                      </a:prstGeom>
                      <a:noFill/>
                      <a:ln w="9525">
                        <a:noFill/>
                      </a:ln>
                    </p:spPr>
                  </p:pic>
                </p:oleObj>
              </mc:Fallback>
            </mc:AlternateContent>
          </a:graphicData>
        </a:graphic>
      </p:graphicFrame>
      <p:grpSp>
        <p:nvGrpSpPr>
          <p:cNvPr id="2" name="Group 56"/>
          <p:cNvGrpSpPr/>
          <p:nvPr/>
        </p:nvGrpSpPr>
        <p:grpSpPr bwMode="auto">
          <a:xfrm>
            <a:off x="250825" y="374650"/>
            <a:ext cx="7669213" cy="1893888"/>
            <a:chOff x="158" y="236"/>
            <a:chExt cx="4831" cy="1193"/>
          </a:xfrm>
        </p:grpSpPr>
        <p:grpSp>
          <p:nvGrpSpPr>
            <p:cNvPr id="3" name="Group 5"/>
            <p:cNvGrpSpPr/>
            <p:nvPr/>
          </p:nvGrpSpPr>
          <p:grpSpPr bwMode="auto">
            <a:xfrm>
              <a:off x="414" y="930"/>
              <a:ext cx="240" cy="240"/>
              <a:chOff x="768" y="2928"/>
              <a:chExt cx="288" cy="288"/>
            </a:xfrm>
          </p:grpSpPr>
          <p:sp>
            <p:nvSpPr>
              <p:cNvPr id="55347" name="Oval 6"/>
              <p:cNvSpPr>
                <a:spLocks noChangeArrowheads="1"/>
              </p:cNvSpPr>
              <p:nvPr/>
            </p:nvSpPr>
            <p:spPr bwMode="auto">
              <a:xfrm>
                <a:off x="768" y="2928"/>
                <a:ext cx="288" cy="288"/>
              </a:xfrm>
              <a:prstGeom prst="ellipse">
                <a:avLst/>
              </a:prstGeom>
              <a:solidFill>
                <a:srgbClr val="33CCFF"/>
              </a:solidFill>
              <a:ln w="38100">
                <a:solidFill>
                  <a:srgbClr val="FF9900"/>
                </a:solidFill>
                <a:round/>
              </a:ln>
            </p:spPr>
            <p:txBody>
              <a:bodyPr wrap="none" anchor="ctr"/>
              <a:lstStyle/>
              <a:p>
                <a:endParaRPr lang="zh-CN" altLang="en-US"/>
              </a:p>
            </p:txBody>
          </p:sp>
          <p:sp>
            <p:nvSpPr>
              <p:cNvPr id="55348" name="Line 7"/>
              <p:cNvSpPr>
                <a:spLocks noChangeShapeType="1"/>
              </p:cNvSpPr>
              <p:nvPr/>
            </p:nvSpPr>
            <p:spPr bwMode="auto">
              <a:xfrm>
                <a:off x="768" y="3072"/>
                <a:ext cx="288" cy="0"/>
              </a:xfrm>
              <a:prstGeom prst="line">
                <a:avLst/>
              </a:prstGeom>
              <a:noFill/>
              <a:ln w="38100">
                <a:solidFill>
                  <a:srgbClr val="FF9900"/>
                </a:solidFill>
                <a:round/>
              </a:ln>
            </p:spPr>
            <p:txBody>
              <a:bodyPr wrap="none" anchor="ctr"/>
              <a:lstStyle/>
              <a:p>
                <a:endParaRPr lang="zh-CN" altLang="en-US"/>
              </a:p>
            </p:txBody>
          </p:sp>
        </p:grpSp>
        <p:sp>
          <p:nvSpPr>
            <p:cNvPr id="55319" name="Line 8"/>
            <p:cNvSpPr>
              <a:spLocks noChangeShapeType="1"/>
            </p:cNvSpPr>
            <p:nvPr/>
          </p:nvSpPr>
          <p:spPr bwMode="auto">
            <a:xfrm flipV="1">
              <a:off x="558" y="738"/>
              <a:ext cx="0" cy="192"/>
            </a:xfrm>
            <a:prstGeom prst="line">
              <a:avLst/>
            </a:prstGeom>
            <a:noFill/>
            <a:ln w="28575">
              <a:solidFill>
                <a:srgbClr val="FFCC00"/>
              </a:solidFill>
              <a:round/>
            </a:ln>
          </p:spPr>
          <p:txBody>
            <a:bodyPr wrap="none" anchor="ctr"/>
            <a:lstStyle/>
            <a:p>
              <a:endParaRPr lang="zh-CN" altLang="en-US"/>
            </a:p>
          </p:txBody>
        </p:sp>
        <p:sp>
          <p:nvSpPr>
            <p:cNvPr id="55320" name="Line 9"/>
            <p:cNvSpPr>
              <a:spLocks noChangeShapeType="1"/>
            </p:cNvSpPr>
            <p:nvPr/>
          </p:nvSpPr>
          <p:spPr bwMode="auto">
            <a:xfrm flipV="1">
              <a:off x="510" y="738"/>
              <a:ext cx="0" cy="144"/>
            </a:xfrm>
            <a:prstGeom prst="line">
              <a:avLst/>
            </a:prstGeom>
            <a:noFill/>
            <a:ln w="38100">
              <a:solidFill>
                <a:srgbClr val="00FFFF"/>
              </a:solidFill>
              <a:round/>
              <a:tailEnd type="triangle" w="med" len="med"/>
            </a:ln>
          </p:spPr>
          <p:txBody>
            <a:bodyPr wrap="none" anchor="ctr"/>
            <a:lstStyle/>
            <a:p>
              <a:endParaRPr lang="zh-CN" altLang="en-US"/>
            </a:p>
          </p:txBody>
        </p:sp>
        <p:sp>
          <p:nvSpPr>
            <p:cNvPr id="55321" name="Rectangle 10"/>
            <p:cNvSpPr>
              <a:spLocks noChangeArrowheads="1"/>
            </p:cNvSpPr>
            <p:nvPr/>
          </p:nvSpPr>
          <p:spPr bwMode="auto">
            <a:xfrm>
              <a:off x="942" y="930"/>
              <a:ext cx="96" cy="240"/>
            </a:xfrm>
            <a:prstGeom prst="rect">
              <a:avLst/>
            </a:prstGeom>
            <a:solidFill>
              <a:srgbClr val="FF9900"/>
            </a:solidFill>
            <a:ln w="28575">
              <a:solidFill>
                <a:srgbClr val="FF9900"/>
              </a:solidFill>
              <a:miter lim="800000"/>
            </a:ln>
          </p:spPr>
          <p:txBody>
            <a:bodyPr wrap="none" anchor="ctr"/>
            <a:lstStyle/>
            <a:p>
              <a:endParaRPr lang="zh-CN" altLang="en-US"/>
            </a:p>
          </p:txBody>
        </p:sp>
        <p:sp>
          <p:nvSpPr>
            <p:cNvPr id="55322" name="Line 11"/>
            <p:cNvSpPr>
              <a:spLocks noChangeShapeType="1"/>
            </p:cNvSpPr>
            <p:nvPr/>
          </p:nvSpPr>
          <p:spPr bwMode="auto">
            <a:xfrm>
              <a:off x="558" y="738"/>
              <a:ext cx="768" cy="0"/>
            </a:xfrm>
            <a:prstGeom prst="line">
              <a:avLst/>
            </a:prstGeom>
            <a:noFill/>
            <a:ln w="28575">
              <a:solidFill>
                <a:srgbClr val="FFCC00"/>
              </a:solidFill>
              <a:round/>
            </a:ln>
          </p:spPr>
          <p:txBody>
            <a:bodyPr wrap="none" anchor="ctr"/>
            <a:lstStyle/>
            <a:p>
              <a:endParaRPr lang="zh-CN" altLang="en-US"/>
            </a:p>
          </p:txBody>
        </p:sp>
        <p:sp>
          <p:nvSpPr>
            <p:cNvPr id="55323" name="Line 12"/>
            <p:cNvSpPr>
              <a:spLocks noChangeShapeType="1"/>
            </p:cNvSpPr>
            <p:nvPr/>
          </p:nvSpPr>
          <p:spPr bwMode="auto">
            <a:xfrm>
              <a:off x="1326" y="738"/>
              <a:ext cx="288" cy="0"/>
            </a:xfrm>
            <a:prstGeom prst="line">
              <a:avLst/>
            </a:prstGeom>
            <a:noFill/>
            <a:ln w="28575">
              <a:solidFill>
                <a:srgbClr val="FFCC00"/>
              </a:solidFill>
              <a:round/>
            </a:ln>
          </p:spPr>
          <p:txBody>
            <a:bodyPr wrap="none" anchor="ctr"/>
            <a:lstStyle/>
            <a:p>
              <a:endParaRPr lang="zh-CN" altLang="en-US"/>
            </a:p>
          </p:txBody>
        </p:sp>
        <p:sp>
          <p:nvSpPr>
            <p:cNvPr id="55324" name="Line 13"/>
            <p:cNvSpPr>
              <a:spLocks noChangeShapeType="1"/>
            </p:cNvSpPr>
            <p:nvPr/>
          </p:nvSpPr>
          <p:spPr bwMode="auto">
            <a:xfrm>
              <a:off x="1614" y="738"/>
              <a:ext cx="0" cy="336"/>
            </a:xfrm>
            <a:prstGeom prst="line">
              <a:avLst/>
            </a:prstGeom>
            <a:noFill/>
            <a:ln w="28575">
              <a:solidFill>
                <a:srgbClr val="FFCC00"/>
              </a:solidFill>
              <a:round/>
            </a:ln>
          </p:spPr>
          <p:txBody>
            <a:bodyPr wrap="none" anchor="ctr"/>
            <a:lstStyle/>
            <a:p>
              <a:endParaRPr lang="zh-CN" altLang="en-US"/>
            </a:p>
          </p:txBody>
        </p:sp>
        <p:sp>
          <p:nvSpPr>
            <p:cNvPr id="55325" name="Line 14"/>
            <p:cNvSpPr>
              <a:spLocks noChangeShapeType="1"/>
            </p:cNvSpPr>
            <p:nvPr/>
          </p:nvSpPr>
          <p:spPr bwMode="auto">
            <a:xfrm>
              <a:off x="1614" y="1170"/>
              <a:ext cx="0" cy="240"/>
            </a:xfrm>
            <a:prstGeom prst="line">
              <a:avLst/>
            </a:prstGeom>
            <a:noFill/>
            <a:ln w="28575">
              <a:solidFill>
                <a:srgbClr val="FFCC00"/>
              </a:solidFill>
              <a:round/>
            </a:ln>
          </p:spPr>
          <p:txBody>
            <a:bodyPr wrap="none" anchor="ctr"/>
            <a:lstStyle/>
            <a:p>
              <a:endParaRPr lang="zh-CN" altLang="en-US"/>
            </a:p>
          </p:txBody>
        </p:sp>
        <p:sp>
          <p:nvSpPr>
            <p:cNvPr id="55326" name="Line 15"/>
            <p:cNvSpPr>
              <a:spLocks noChangeShapeType="1"/>
            </p:cNvSpPr>
            <p:nvPr/>
          </p:nvSpPr>
          <p:spPr bwMode="auto">
            <a:xfrm>
              <a:off x="558" y="1410"/>
              <a:ext cx="1728" cy="0"/>
            </a:xfrm>
            <a:prstGeom prst="line">
              <a:avLst/>
            </a:prstGeom>
            <a:noFill/>
            <a:ln w="28575">
              <a:solidFill>
                <a:srgbClr val="FFCC00"/>
              </a:solidFill>
              <a:round/>
            </a:ln>
          </p:spPr>
          <p:txBody>
            <a:bodyPr wrap="none" anchor="ctr"/>
            <a:lstStyle/>
            <a:p>
              <a:endParaRPr lang="zh-CN" altLang="en-US"/>
            </a:p>
          </p:txBody>
        </p:sp>
        <p:sp>
          <p:nvSpPr>
            <p:cNvPr id="55327" name="Line 16"/>
            <p:cNvSpPr>
              <a:spLocks noChangeShapeType="1"/>
            </p:cNvSpPr>
            <p:nvPr/>
          </p:nvSpPr>
          <p:spPr bwMode="auto">
            <a:xfrm flipV="1">
              <a:off x="990" y="738"/>
              <a:ext cx="0" cy="192"/>
            </a:xfrm>
            <a:prstGeom prst="line">
              <a:avLst/>
            </a:prstGeom>
            <a:noFill/>
            <a:ln w="28575">
              <a:solidFill>
                <a:srgbClr val="FFCC00"/>
              </a:solidFill>
              <a:round/>
            </a:ln>
          </p:spPr>
          <p:txBody>
            <a:bodyPr wrap="none" anchor="ctr"/>
            <a:lstStyle/>
            <a:p>
              <a:endParaRPr lang="zh-CN" altLang="en-US"/>
            </a:p>
          </p:txBody>
        </p:sp>
        <p:sp>
          <p:nvSpPr>
            <p:cNvPr id="55328" name="Line 17"/>
            <p:cNvSpPr>
              <a:spLocks noChangeShapeType="1"/>
            </p:cNvSpPr>
            <p:nvPr/>
          </p:nvSpPr>
          <p:spPr bwMode="auto">
            <a:xfrm>
              <a:off x="990" y="1170"/>
              <a:ext cx="0" cy="240"/>
            </a:xfrm>
            <a:prstGeom prst="line">
              <a:avLst/>
            </a:prstGeom>
            <a:noFill/>
            <a:ln w="28575">
              <a:solidFill>
                <a:srgbClr val="FFCC00"/>
              </a:solidFill>
              <a:round/>
            </a:ln>
          </p:spPr>
          <p:txBody>
            <a:bodyPr wrap="none" anchor="ctr"/>
            <a:lstStyle/>
            <a:p>
              <a:endParaRPr lang="zh-CN" altLang="en-US"/>
            </a:p>
          </p:txBody>
        </p:sp>
        <p:sp>
          <p:nvSpPr>
            <p:cNvPr id="55329" name="Line 18"/>
            <p:cNvSpPr>
              <a:spLocks noChangeShapeType="1"/>
            </p:cNvSpPr>
            <p:nvPr/>
          </p:nvSpPr>
          <p:spPr bwMode="auto">
            <a:xfrm flipV="1">
              <a:off x="558" y="1170"/>
              <a:ext cx="0" cy="240"/>
            </a:xfrm>
            <a:prstGeom prst="line">
              <a:avLst/>
            </a:prstGeom>
            <a:noFill/>
            <a:ln w="28575">
              <a:solidFill>
                <a:srgbClr val="FFCC00"/>
              </a:solidFill>
              <a:round/>
            </a:ln>
          </p:spPr>
          <p:txBody>
            <a:bodyPr wrap="none" anchor="ctr"/>
            <a:lstStyle/>
            <a:p>
              <a:endParaRPr lang="zh-CN" altLang="en-US"/>
            </a:p>
          </p:txBody>
        </p:sp>
        <p:sp>
          <p:nvSpPr>
            <p:cNvPr id="55330" name="Text Box 19"/>
            <p:cNvSpPr txBox="1">
              <a:spLocks noChangeArrowheads="1"/>
            </p:cNvSpPr>
            <p:nvPr/>
          </p:nvSpPr>
          <p:spPr bwMode="auto">
            <a:xfrm>
              <a:off x="158" y="1074"/>
              <a:ext cx="351" cy="288"/>
            </a:xfrm>
            <a:prstGeom prst="rect">
              <a:avLst/>
            </a:prstGeom>
            <a:noFill/>
            <a:ln w="28575">
              <a:noFill/>
              <a:miter lim="800000"/>
            </a:ln>
          </p:spPr>
          <p:txBody>
            <a:bodyPr wrap="none" anchor="ctr">
              <a:spAutoFit/>
            </a:bodyPr>
            <a:lstStyle/>
            <a:p>
              <a:pPr algn="ctr"/>
              <a:r>
                <a:rPr kumimoji="1" lang="en-US" altLang="zh-CN">
                  <a:solidFill>
                    <a:schemeClr val="bg1"/>
                  </a:solidFill>
                  <a:latin typeface="Times New Roman" panose="02020603050405020304" pitchFamily="18" charset="0"/>
                </a:rPr>
                <a:t>1A</a:t>
              </a:r>
              <a:endParaRPr kumimoji="1" lang="en-US" altLang="zh-CN">
                <a:solidFill>
                  <a:schemeClr val="bg1"/>
                </a:solidFill>
                <a:latin typeface="Times New Roman" panose="02020603050405020304" pitchFamily="18" charset="0"/>
                <a:sym typeface="Symbol" panose="05050102010706020507" pitchFamily="18" charset="2"/>
              </a:endParaRPr>
            </a:p>
          </p:txBody>
        </p:sp>
        <p:sp>
          <p:nvSpPr>
            <p:cNvPr id="55331" name="Text Box 20"/>
            <p:cNvSpPr txBox="1">
              <a:spLocks noChangeArrowheads="1"/>
            </p:cNvSpPr>
            <p:nvPr/>
          </p:nvSpPr>
          <p:spPr bwMode="auto">
            <a:xfrm>
              <a:off x="1038" y="786"/>
              <a:ext cx="360" cy="288"/>
            </a:xfrm>
            <a:prstGeom prst="rect">
              <a:avLst/>
            </a:prstGeom>
            <a:noFill/>
            <a:ln w="28575">
              <a:noFill/>
              <a:miter lim="800000"/>
            </a:ln>
          </p:spPr>
          <p:txBody>
            <a:bodyPr wrap="none" anchor="ctr">
              <a:spAutoFit/>
            </a:bodyPr>
            <a:lstStyle/>
            <a:p>
              <a:pPr algn="ctr"/>
              <a:r>
                <a:rPr kumimoji="1" lang="en-US" altLang="zh-CN">
                  <a:solidFill>
                    <a:schemeClr val="bg1"/>
                  </a:solidFill>
                  <a:latin typeface="Times New Roman" panose="02020603050405020304" pitchFamily="18" charset="0"/>
                </a:rPr>
                <a:t>2</a:t>
              </a:r>
              <a:r>
                <a:rPr kumimoji="1" lang="en-US" altLang="zh-CN">
                  <a:solidFill>
                    <a:schemeClr val="bg1"/>
                  </a:solidFill>
                  <a:latin typeface="Times New Roman" panose="02020603050405020304" pitchFamily="18" charset="0"/>
                  <a:sym typeface="Symbol" panose="05050102010706020507" pitchFamily="18" charset="2"/>
                </a:rPr>
                <a:t></a:t>
              </a:r>
              <a:endParaRPr kumimoji="1" lang="en-US" altLang="zh-CN">
                <a:solidFill>
                  <a:schemeClr val="bg1"/>
                </a:solidFill>
                <a:latin typeface="Times New Roman" panose="02020603050405020304" pitchFamily="18" charset="0"/>
              </a:endParaRPr>
            </a:p>
          </p:txBody>
        </p:sp>
        <p:sp>
          <p:nvSpPr>
            <p:cNvPr id="55332" name="Line 21"/>
            <p:cNvSpPr>
              <a:spLocks noChangeShapeType="1"/>
            </p:cNvSpPr>
            <p:nvPr/>
          </p:nvSpPr>
          <p:spPr bwMode="auto">
            <a:xfrm>
              <a:off x="1518" y="1170"/>
              <a:ext cx="240" cy="0"/>
            </a:xfrm>
            <a:prstGeom prst="line">
              <a:avLst/>
            </a:prstGeom>
            <a:noFill/>
            <a:ln w="38100">
              <a:solidFill>
                <a:srgbClr val="FF9900"/>
              </a:solidFill>
              <a:round/>
            </a:ln>
          </p:spPr>
          <p:txBody>
            <a:bodyPr wrap="none" anchor="ctr"/>
            <a:lstStyle/>
            <a:p>
              <a:endParaRPr lang="zh-CN" altLang="en-US"/>
            </a:p>
          </p:txBody>
        </p:sp>
        <p:sp>
          <p:nvSpPr>
            <p:cNvPr id="55333" name="Line 22"/>
            <p:cNvSpPr>
              <a:spLocks noChangeShapeType="1"/>
            </p:cNvSpPr>
            <p:nvPr/>
          </p:nvSpPr>
          <p:spPr bwMode="auto">
            <a:xfrm>
              <a:off x="1518" y="1074"/>
              <a:ext cx="240" cy="0"/>
            </a:xfrm>
            <a:prstGeom prst="line">
              <a:avLst/>
            </a:prstGeom>
            <a:noFill/>
            <a:ln w="57150">
              <a:solidFill>
                <a:srgbClr val="FF9900"/>
              </a:solidFill>
              <a:round/>
            </a:ln>
          </p:spPr>
          <p:txBody>
            <a:bodyPr wrap="none" anchor="ctr"/>
            <a:lstStyle/>
            <a:p>
              <a:endParaRPr lang="zh-CN" altLang="en-US"/>
            </a:p>
          </p:txBody>
        </p:sp>
        <p:sp>
          <p:nvSpPr>
            <p:cNvPr id="55334" name="Text Box 23"/>
            <p:cNvSpPr txBox="1">
              <a:spLocks noChangeArrowheads="1"/>
            </p:cNvSpPr>
            <p:nvPr/>
          </p:nvSpPr>
          <p:spPr bwMode="auto">
            <a:xfrm>
              <a:off x="316" y="236"/>
              <a:ext cx="343" cy="330"/>
            </a:xfrm>
            <a:prstGeom prst="rect">
              <a:avLst/>
            </a:prstGeom>
            <a:solidFill>
              <a:srgbClr val="993366"/>
            </a:solidFill>
            <a:ln w="28575">
              <a:noFill/>
              <a:miter lim="800000"/>
            </a:ln>
          </p:spPr>
          <p:txBody>
            <a:bodyPr wrap="none" anchor="ctr">
              <a:spAutoFit/>
            </a:bodyPr>
            <a:lstStyle/>
            <a:p>
              <a:pPr algn="ctr"/>
              <a:r>
                <a:rPr kumimoji="1" lang="zh-CN" altLang="en-US" sz="2800">
                  <a:solidFill>
                    <a:schemeClr val="bg1"/>
                  </a:solidFill>
                  <a:latin typeface="Times New Roman" panose="02020603050405020304" pitchFamily="18" charset="0"/>
                </a:rPr>
                <a:t>例</a:t>
              </a:r>
              <a:endParaRPr kumimoji="1" lang="en-US" altLang="zh-CN" sz="2800">
                <a:solidFill>
                  <a:schemeClr val="bg1"/>
                </a:solidFill>
                <a:latin typeface="Times New Roman" panose="02020603050405020304" pitchFamily="18" charset="0"/>
              </a:endParaRPr>
            </a:p>
          </p:txBody>
        </p:sp>
        <p:sp>
          <p:nvSpPr>
            <p:cNvPr id="55335" name="Line 24"/>
            <p:cNvSpPr>
              <a:spLocks noChangeShapeType="1"/>
            </p:cNvSpPr>
            <p:nvPr/>
          </p:nvSpPr>
          <p:spPr bwMode="auto">
            <a:xfrm>
              <a:off x="1614" y="738"/>
              <a:ext cx="192" cy="0"/>
            </a:xfrm>
            <a:prstGeom prst="line">
              <a:avLst/>
            </a:prstGeom>
            <a:noFill/>
            <a:ln w="28575">
              <a:solidFill>
                <a:srgbClr val="FFCC00"/>
              </a:solidFill>
              <a:round/>
            </a:ln>
          </p:spPr>
          <p:txBody>
            <a:bodyPr wrap="none" anchor="ctr"/>
            <a:lstStyle/>
            <a:p>
              <a:endParaRPr lang="zh-CN" altLang="en-US"/>
            </a:p>
          </p:txBody>
        </p:sp>
        <p:sp>
          <p:nvSpPr>
            <p:cNvPr id="55336" name="Line 25"/>
            <p:cNvSpPr>
              <a:spLocks noChangeShapeType="1"/>
            </p:cNvSpPr>
            <p:nvPr/>
          </p:nvSpPr>
          <p:spPr bwMode="auto">
            <a:xfrm flipV="1">
              <a:off x="1806" y="594"/>
              <a:ext cx="240" cy="144"/>
            </a:xfrm>
            <a:prstGeom prst="line">
              <a:avLst/>
            </a:prstGeom>
            <a:noFill/>
            <a:ln w="38100">
              <a:solidFill>
                <a:srgbClr val="FFCC00"/>
              </a:solidFill>
              <a:round/>
            </a:ln>
          </p:spPr>
          <p:txBody>
            <a:bodyPr wrap="none" anchor="ctr"/>
            <a:lstStyle/>
            <a:p>
              <a:endParaRPr lang="zh-CN" altLang="en-US"/>
            </a:p>
          </p:txBody>
        </p:sp>
        <p:sp>
          <p:nvSpPr>
            <p:cNvPr id="55337" name="Line 26"/>
            <p:cNvSpPr>
              <a:spLocks noChangeShapeType="1"/>
            </p:cNvSpPr>
            <p:nvPr/>
          </p:nvSpPr>
          <p:spPr bwMode="auto">
            <a:xfrm>
              <a:off x="2046" y="738"/>
              <a:ext cx="240" cy="0"/>
            </a:xfrm>
            <a:prstGeom prst="line">
              <a:avLst/>
            </a:prstGeom>
            <a:noFill/>
            <a:ln w="28575">
              <a:solidFill>
                <a:srgbClr val="FFCC00"/>
              </a:solidFill>
              <a:round/>
            </a:ln>
          </p:spPr>
          <p:txBody>
            <a:bodyPr wrap="none" anchor="ctr"/>
            <a:lstStyle/>
            <a:p>
              <a:endParaRPr lang="zh-CN" altLang="en-US"/>
            </a:p>
          </p:txBody>
        </p:sp>
        <p:sp>
          <p:nvSpPr>
            <p:cNvPr id="55338" name="Rectangle 27"/>
            <p:cNvSpPr>
              <a:spLocks noChangeArrowheads="1"/>
            </p:cNvSpPr>
            <p:nvPr/>
          </p:nvSpPr>
          <p:spPr bwMode="auto">
            <a:xfrm>
              <a:off x="2238" y="978"/>
              <a:ext cx="96" cy="240"/>
            </a:xfrm>
            <a:prstGeom prst="rect">
              <a:avLst/>
            </a:prstGeom>
            <a:solidFill>
              <a:srgbClr val="FF9900"/>
            </a:solidFill>
            <a:ln w="28575">
              <a:solidFill>
                <a:srgbClr val="FF9900"/>
              </a:solidFill>
              <a:miter lim="800000"/>
            </a:ln>
          </p:spPr>
          <p:txBody>
            <a:bodyPr wrap="none" anchor="ctr"/>
            <a:lstStyle/>
            <a:p>
              <a:endParaRPr lang="zh-CN" altLang="en-US"/>
            </a:p>
          </p:txBody>
        </p:sp>
        <p:sp>
          <p:nvSpPr>
            <p:cNvPr id="55339" name="Line 28"/>
            <p:cNvSpPr>
              <a:spLocks noChangeShapeType="1"/>
            </p:cNvSpPr>
            <p:nvPr/>
          </p:nvSpPr>
          <p:spPr bwMode="auto">
            <a:xfrm flipV="1">
              <a:off x="2286" y="738"/>
              <a:ext cx="0" cy="240"/>
            </a:xfrm>
            <a:prstGeom prst="line">
              <a:avLst/>
            </a:prstGeom>
            <a:noFill/>
            <a:ln w="28575">
              <a:solidFill>
                <a:srgbClr val="FFCC00"/>
              </a:solidFill>
              <a:round/>
            </a:ln>
          </p:spPr>
          <p:txBody>
            <a:bodyPr wrap="none" anchor="ctr"/>
            <a:lstStyle/>
            <a:p>
              <a:endParaRPr lang="zh-CN" altLang="en-US"/>
            </a:p>
          </p:txBody>
        </p:sp>
        <p:sp>
          <p:nvSpPr>
            <p:cNvPr id="55340" name="Line 29"/>
            <p:cNvSpPr>
              <a:spLocks noChangeShapeType="1"/>
            </p:cNvSpPr>
            <p:nvPr/>
          </p:nvSpPr>
          <p:spPr bwMode="auto">
            <a:xfrm>
              <a:off x="2286" y="1218"/>
              <a:ext cx="0" cy="192"/>
            </a:xfrm>
            <a:prstGeom prst="line">
              <a:avLst/>
            </a:prstGeom>
            <a:noFill/>
            <a:ln w="28575">
              <a:solidFill>
                <a:srgbClr val="FFCC00"/>
              </a:solidFill>
              <a:round/>
            </a:ln>
          </p:spPr>
          <p:txBody>
            <a:bodyPr wrap="none" anchor="ctr"/>
            <a:lstStyle/>
            <a:p>
              <a:endParaRPr lang="zh-CN" altLang="en-US"/>
            </a:p>
          </p:txBody>
        </p:sp>
        <p:sp>
          <p:nvSpPr>
            <p:cNvPr id="55341" name="Line 30"/>
            <p:cNvSpPr>
              <a:spLocks noChangeShapeType="1"/>
            </p:cNvSpPr>
            <p:nvPr/>
          </p:nvSpPr>
          <p:spPr bwMode="auto">
            <a:xfrm>
              <a:off x="1758" y="546"/>
              <a:ext cx="144" cy="144"/>
            </a:xfrm>
            <a:prstGeom prst="line">
              <a:avLst/>
            </a:prstGeom>
            <a:noFill/>
            <a:ln w="38100">
              <a:solidFill>
                <a:srgbClr val="FF3300"/>
              </a:solidFill>
              <a:round/>
              <a:tailEnd type="triangle" w="med" len="med"/>
            </a:ln>
          </p:spPr>
          <p:txBody>
            <a:bodyPr wrap="none" anchor="ctr"/>
            <a:lstStyle/>
            <a:p>
              <a:endParaRPr lang="zh-CN" altLang="en-US"/>
            </a:p>
          </p:txBody>
        </p:sp>
        <p:sp>
          <p:nvSpPr>
            <p:cNvPr id="55342" name="Text Box 31"/>
            <p:cNvSpPr txBox="1">
              <a:spLocks noChangeArrowheads="1"/>
            </p:cNvSpPr>
            <p:nvPr/>
          </p:nvSpPr>
          <p:spPr bwMode="auto">
            <a:xfrm>
              <a:off x="2286" y="978"/>
              <a:ext cx="360" cy="288"/>
            </a:xfrm>
            <a:prstGeom prst="rect">
              <a:avLst/>
            </a:prstGeom>
            <a:noFill/>
            <a:ln w="28575">
              <a:noFill/>
              <a:miter lim="800000"/>
            </a:ln>
          </p:spPr>
          <p:txBody>
            <a:bodyPr wrap="none" anchor="ctr">
              <a:spAutoFit/>
            </a:bodyPr>
            <a:lstStyle/>
            <a:p>
              <a:pPr algn="ctr"/>
              <a:r>
                <a:rPr kumimoji="1" lang="en-US" altLang="zh-CN">
                  <a:solidFill>
                    <a:schemeClr val="bg1"/>
                  </a:solidFill>
                  <a:latin typeface="Times New Roman" panose="02020603050405020304" pitchFamily="18" charset="0"/>
                </a:rPr>
                <a:t>1</a:t>
              </a:r>
              <a:r>
                <a:rPr kumimoji="1" lang="en-US" altLang="zh-CN">
                  <a:solidFill>
                    <a:schemeClr val="bg1"/>
                  </a:solidFill>
                  <a:latin typeface="Times New Roman" panose="02020603050405020304" pitchFamily="18" charset="0"/>
                  <a:sym typeface="Symbol" panose="05050102010706020507" pitchFamily="18" charset="2"/>
                </a:rPr>
                <a:t></a:t>
              </a:r>
              <a:endParaRPr kumimoji="1" lang="en-US" altLang="zh-CN">
                <a:solidFill>
                  <a:schemeClr val="bg1"/>
                </a:solidFill>
                <a:latin typeface="Times New Roman" panose="02020603050405020304" pitchFamily="18" charset="0"/>
                <a:sym typeface="Symbol" panose="05050102010706020507" pitchFamily="18" charset="2"/>
              </a:endParaRPr>
            </a:p>
          </p:txBody>
        </p:sp>
        <p:sp>
          <p:nvSpPr>
            <p:cNvPr id="55343" name="Text Box 32"/>
            <p:cNvSpPr txBox="1">
              <a:spLocks noChangeArrowheads="1"/>
            </p:cNvSpPr>
            <p:nvPr/>
          </p:nvSpPr>
          <p:spPr bwMode="auto">
            <a:xfrm>
              <a:off x="1225" y="1074"/>
              <a:ext cx="329" cy="288"/>
            </a:xfrm>
            <a:prstGeom prst="rect">
              <a:avLst/>
            </a:prstGeom>
            <a:noFill/>
            <a:ln w="28575">
              <a:noFill/>
              <a:miter lim="800000"/>
            </a:ln>
          </p:spPr>
          <p:txBody>
            <a:bodyPr wrap="none" anchor="ctr">
              <a:spAutoFit/>
            </a:bodyPr>
            <a:lstStyle/>
            <a:p>
              <a:pPr algn="ctr"/>
              <a:r>
                <a:rPr kumimoji="1" lang="en-US" altLang="zh-CN">
                  <a:solidFill>
                    <a:schemeClr val="bg1"/>
                  </a:solidFill>
                  <a:latin typeface="Times New Roman" panose="02020603050405020304" pitchFamily="18" charset="0"/>
                </a:rPr>
                <a:t>3F</a:t>
              </a:r>
              <a:endParaRPr kumimoji="1" lang="en-US" altLang="zh-CN">
                <a:solidFill>
                  <a:schemeClr val="bg1"/>
                </a:solidFill>
                <a:latin typeface="Times New Roman" panose="02020603050405020304" pitchFamily="18" charset="0"/>
              </a:endParaRPr>
            </a:p>
          </p:txBody>
        </p:sp>
        <p:sp>
          <p:nvSpPr>
            <p:cNvPr id="55344" name="Text Box 33"/>
            <p:cNvSpPr txBox="1">
              <a:spLocks noChangeArrowheads="1"/>
            </p:cNvSpPr>
            <p:nvPr/>
          </p:nvSpPr>
          <p:spPr bwMode="auto">
            <a:xfrm>
              <a:off x="1422" y="834"/>
              <a:ext cx="225" cy="595"/>
            </a:xfrm>
            <a:prstGeom prst="rect">
              <a:avLst/>
            </a:prstGeom>
            <a:noFill/>
            <a:ln w="28575">
              <a:noFill/>
              <a:miter lim="800000"/>
            </a:ln>
          </p:spPr>
          <p:txBody>
            <a:bodyPr wrap="none" anchor="ctr">
              <a:spAutoFit/>
            </a:bodyPr>
            <a:lstStyle/>
            <a:p>
              <a:pPr algn="ctr"/>
              <a:r>
                <a:rPr kumimoji="1" lang="en-US" altLang="zh-CN">
                  <a:solidFill>
                    <a:schemeClr val="bg1"/>
                  </a:solidFill>
                  <a:latin typeface="Times New Roman" panose="02020603050405020304" pitchFamily="18" charset="0"/>
                </a:rPr>
                <a:t>+</a:t>
              </a:r>
              <a:endParaRPr kumimoji="1" lang="en-US" altLang="zh-CN">
                <a:solidFill>
                  <a:schemeClr val="bg1"/>
                </a:solidFill>
                <a:latin typeface="Times New Roman" panose="02020603050405020304" pitchFamily="18" charset="0"/>
              </a:endParaRPr>
            </a:p>
            <a:p>
              <a:pPr algn="ctr"/>
              <a:r>
                <a:rPr kumimoji="1" lang="en-US" altLang="zh-CN" sz="3200">
                  <a:solidFill>
                    <a:schemeClr val="bg1"/>
                  </a:solidFill>
                  <a:latin typeface="Times New Roman" panose="02020603050405020304" pitchFamily="18" charset="0"/>
                </a:rPr>
                <a:t>-</a:t>
              </a:r>
              <a:endParaRPr kumimoji="1" lang="en-US" altLang="zh-CN">
                <a:solidFill>
                  <a:schemeClr val="bg1"/>
                </a:solidFill>
                <a:latin typeface="Times New Roman" panose="02020603050405020304" pitchFamily="18" charset="0"/>
              </a:endParaRPr>
            </a:p>
          </p:txBody>
        </p:sp>
        <p:sp>
          <p:nvSpPr>
            <p:cNvPr id="55345" name="Text Box 34"/>
            <p:cNvSpPr txBox="1">
              <a:spLocks noChangeArrowheads="1"/>
            </p:cNvSpPr>
            <p:nvPr/>
          </p:nvSpPr>
          <p:spPr bwMode="auto">
            <a:xfrm>
              <a:off x="1739" y="1026"/>
              <a:ext cx="308" cy="288"/>
            </a:xfrm>
            <a:prstGeom prst="rect">
              <a:avLst/>
            </a:prstGeom>
            <a:noFill/>
            <a:ln w="28575">
              <a:noFill/>
              <a:miter lim="800000"/>
            </a:ln>
          </p:spPr>
          <p:txBody>
            <a:bodyPr wrap="none" anchor="ctr">
              <a:spAutoFit/>
            </a:bodyPr>
            <a:lstStyle/>
            <a:p>
              <a:pPr algn="ctr"/>
              <a:r>
                <a:rPr kumimoji="1" lang="en-US" altLang="zh-CN" i="1">
                  <a:solidFill>
                    <a:schemeClr val="bg1"/>
                  </a:solidFill>
                  <a:latin typeface="Times New Roman" panose="02020603050405020304" pitchFamily="18" charset="0"/>
                </a:rPr>
                <a:t>u</a:t>
              </a:r>
              <a:r>
                <a:rPr kumimoji="1" lang="en-US" altLang="zh-CN" i="1" baseline="-25000">
                  <a:solidFill>
                    <a:schemeClr val="bg1"/>
                  </a:solidFill>
                  <a:latin typeface="Times New Roman" panose="02020603050405020304" pitchFamily="18" charset="0"/>
                </a:rPr>
                <a:t>C</a:t>
              </a:r>
              <a:endParaRPr kumimoji="1" lang="en-US" altLang="zh-CN">
                <a:solidFill>
                  <a:schemeClr val="bg1"/>
                </a:solidFill>
                <a:latin typeface="Times New Roman" panose="02020603050405020304" pitchFamily="18" charset="0"/>
              </a:endParaRPr>
            </a:p>
          </p:txBody>
        </p:sp>
        <p:sp>
          <p:nvSpPr>
            <p:cNvPr id="55346" name="Text Box 39"/>
            <p:cNvSpPr txBox="1">
              <a:spLocks noChangeArrowheads="1"/>
            </p:cNvSpPr>
            <p:nvPr/>
          </p:nvSpPr>
          <p:spPr bwMode="auto">
            <a:xfrm>
              <a:off x="930" y="254"/>
              <a:ext cx="4059" cy="291"/>
            </a:xfrm>
            <a:prstGeom prst="rect">
              <a:avLst/>
            </a:prstGeom>
            <a:noFill/>
            <a:ln w="9525">
              <a:noFill/>
              <a:miter lim="800000"/>
            </a:ln>
          </p:spPr>
          <p:txBody>
            <a:bodyPr anchor="ctr">
              <a:spAutoFit/>
            </a:bodyPr>
            <a:lstStyle/>
            <a:p>
              <a:r>
                <a:rPr kumimoji="1" lang="zh-CN" altLang="en-US" sz="2400" b="1">
                  <a:solidFill>
                    <a:schemeClr val="bg1"/>
                  </a:solidFill>
                  <a:latin typeface="仿宋_GB2312" pitchFamily="49" charset="-122"/>
                </a:rPr>
                <a:t>已知：</a:t>
              </a:r>
              <a:r>
                <a:rPr kumimoji="1" lang="en-US" altLang="zh-CN" sz="2400" b="1" i="1">
                  <a:solidFill>
                    <a:schemeClr val="bg1"/>
                  </a:solidFill>
                  <a:latin typeface="Times New Roman" panose="02020603050405020304" pitchFamily="18" charset="0"/>
                </a:rPr>
                <a:t>t</a:t>
              </a:r>
              <a:r>
                <a:rPr kumimoji="1" lang="en-US" altLang="zh-CN" sz="2400" b="1">
                  <a:solidFill>
                    <a:schemeClr val="bg1"/>
                  </a:solidFill>
                  <a:latin typeface="Times New Roman" panose="02020603050405020304" pitchFamily="18" charset="0"/>
                </a:rPr>
                <a:t>=0</a:t>
              </a:r>
              <a:r>
                <a:rPr kumimoji="1" lang="zh-CN" altLang="en-US" sz="2400" b="1">
                  <a:solidFill>
                    <a:schemeClr val="bg1"/>
                  </a:solidFill>
                  <a:latin typeface="仿宋_GB2312" pitchFamily="49" charset="-122"/>
                </a:rPr>
                <a:t>时合开关，求换路后的</a:t>
              </a:r>
              <a:r>
                <a:rPr kumimoji="1" lang="en-US" altLang="zh-CN" sz="2400" b="1" i="1">
                  <a:solidFill>
                    <a:schemeClr val="bg1"/>
                  </a:solidFill>
                  <a:latin typeface="Times New Roman" panose="02020603050405020304" pitchFamily="18" charset="0"/>
                </a:rPr>
                <a:t>u</a:t>
              </a:r>
              <a:r>
                <a:rPr kumimoji="1" lang="en-US" altLang="zh-CN" sz="2400" b="1" i="1" baseline="-25000">
                  <a:solidFill>
                    <a:schemeClr val="bg1"/>
                  </a:solidFill>
                  <a:latin typeface="Times New Roman" panose="02020603050405020304" pitchFamily="18" charset="0"/>
                </a:rPr>
                <a:t>C</a:t>
              </a:r>
              <a:r>
                <a:rPr kumimoji="1" lang="en-US" altLang="zh-CN" sz="2400" b="1">
                  <a:solidFill>
                    <a:schemeClr val="bg1"/>
                  </a:solidFill>
                  <a:latin typeface="Times New Roman" panose="02020603050405020304" pitchFamily="18" charset="0"/>
                </a:rPr>
                <a:t>(</a:t>
              </a:r>
              <a:r>
                <a:rPr kumimoji="1" lang="en-US" altLang="zh-CN" sz="2400" b="1" i="1">
                  <a:solidFill>
                    <a:schemeClr val="bg1"/>
                  </a:solidFill>
                  <a:latin typeface="Times New Roman" panose="02020603050405020304" pitchFamily="18" charset="0"/>
                </a:rPr>
                <a:t>t</a:t>
              </a:r>
              <a:r>
                <a:rPr kumimoji="1" lang="en-US" altLang="zh-CN" sz="2400" b="1">
                  <a:solidFill>
                    <a:schemeClr val="bg1"/>
                  </a:solidFill>
                  <a:latin typeface="Times New Roman" panose="02020603050405020304" pitchFamily="18" charset="0"/>
                </a:rPr>
                <a:t>)</a:t>
              </a:r>
              <a:r>
                <a:rPr kumimoji="1" lang="en-US" altLang="zh-CN" sz="2400" b="1">
                  <a:solidFill>
                    <a:schemeClr val="bg1"/>
                  </a:solidFill>
                  <a:latin typeface="仿宋_GB2312" pitchFamily="49" charset="-122"/>
                </a:rPr>
                <a:t> </a:t>
              </a:r>
              <a:r>
                <a:rPr kumimoji="1" lang="zh-CN" altLang="en-US" sz="2400" b="1">
                  <a:solidFill>
                    <a:schemeClr val="bg1"/>
                  </a:solidFill>
                  <a:latin typeface="仿宋_GB2312" pitchFamily="49" charset="-122"/>
                </a:rPr>
                <a:t>。</a:t>
              </a:r>
              <a:endParaRPr kumimoji="1" lang="zh-CN" altLang="en-US" sz="2400" b="1">
                <a:solidFill>
                  <a:schemeClr val="bg1"/>
                </a:solidFill>
                <a:latin typeface="仿宋_GB2312" pitchFamily="49" charset="-122"/>
              </a:endParaRPr>
            </a:p>
          </p:txBody>
        </p:sp>
      </p:grpSp>
      <p:sp>
        <p:nvSpPr>
          <p:cNvPr id="50216" name="Text Box 40"/>
          <p:cNvSpPr txBox="1">
            <a:spLocks noChangeArrowheads="1"/>
          </p:cNvSpPr>
          <p:nvPr/>
        </p:nvSpPr>
        <p:spPr bwMode="auto">
          <a:xfrm>
            <a:off x="395288" y="2708275"/>
            <a:ext cx="534987" cy="519113"/>
          </a:xfrm>
          <a:prstGeom prst="rect">
            <a:avLst/>
          </a:prstGeom>
          <a:solidFill>
            <a:srgbClr val="993366"/>
          </a:solidFill>
          <a:ln w="9525">
            <a:noFill/>
            <a:miter lim="800000"/>
          </a:ln>
        </p:spPr>
        <p:txBody>
          <a:bodyPr wrap="none" anchor="ctr">
            <a:spAutoFit/>
          </a:bodyPr>
          <a:lstStyle/>
          <a:p>
            <a:pPr algn="ctr"/>
            <a:r>
              <a:rPr kumimoji="1" lang="zh-CN" altLang="en-US" sz="2800">
                <a:solidFill>
                  <a:schemeClr val="bg1"/>
                </a:solidFill>
                <a:latin typeface="Times New Roman" panose="02020603050405020304" pitchFamily="18" charset="0"/>
              </a:rPr>
              <a:t>解</a:t>
            </a:r>
            <a:endParaRPr kumimoji="1" lang="zh-CN" altLang="en-US" sz="2800">
              <a:solidFill>
                <a:schemeClr val="bg1"/>
              </a:solidFill>
              <a:latin typeface="Times New Roman" panose="02020603050405020304" pitchFamily="18" charset="0"/>
            </a:endParaRPr>
          </a:p>
        </p:txBody>
      </p:sp>
      <p:grpSp>
        <p:nvGrpSpPr>
          <p:cNvPr id="4" name="Group 41"/>
          <p:cNvGrpSpPr/>
          <p:nvPr/>
        </p:nvGrpSpPr>
        <p:grpSpPr bwMode="auto">
          <a:xfrm>
            <a:off x="4932363" y="908050"/>
            <a:ext cx="3613150" cy="2684463"/>
            <a:chOff x="3272" y="1065"/>
            <a:chExt cx="2276" cy="1691"/>
          </a:xfrm>
        </p:grpSpPr>
        <p:sp>
          <p:nvSpPr>
            <p:cNvPr id="55307" name="Line 42"/>
            <p:cNvSpPr>
              <a:spLocks noChangeShapeType="1"/>
            </p:cNvSpPr>
            <p:nvPr/>
          </p:nvSpPr>
          <p:spPr bwMode="auto">
            <a:xfrm>
              <a:off x="3735" y="2420"/>
              <a:ext cx="1728" cy="0"/>
            </a:xfrm>
            <a:prstGeom prst="line">
              <a:avLst/>
            </a:prstGeom>
            <a:noFill/>
            <a:ln w="38100">
              <a:solidFill>
                <a:srgbClr val="FFFF00"/>
              </a:solidFill>
              <a:round/>
              <a:tailEnd type="triangle" w="med" len="med"/>
            </a:ln>
          </p:spPr>
          <p:txBody>
            <a:bodyPr wrap="none" anchor="ctr"/>
            <a:lstStyle/>
            <a:p>
              <a:endParaRPr lang="zh-CN" altLang="en-US"/>
            </a:p>
          </p:txBody>
        </p:sp>
        <p:sp>
          <p:nvSpPr>
            <p:cNvPr id="55308" name="Line 43"/>
            <p:cNvSpPr>
              <a:spLocks noChangeShapeType="1"/>
            </p:cNvSpPr>
            <p:nvPr/>
          </p:nvSpPr>
          <p:spPr bwMode="auto">
            <a:xfrm flipV="1">
              <a:off x="3879" y="1140"/>
              <a:ext cx="0" cy="1616"/>
            </a:xfrm>
            <a:prstGeom prst="line">
              <a:avLst/>
            </a:prstGeom>
            <a:noFill/>
            <a:ln w="38100">
              <a:solidFill>
                <a:srgbClr val="FFFF00"/>
              </a:solidFill>
              <a:round/>
              <a:tailEnd type="triangle" w="med" len="med"/>
            </a:ln>
          </p:spPr>
          <p:txBody>
            <a:bodyPr wrap="none" anchor="ctr"/>
            <a:lstStyle/>
            <a:p>
              <a:endParaRPr lang="zh-CN" altLang="en-US"/>
            </a:p>
          </p:txBody>
        </p:sp>
        <p:sp>
          <p:nvSpPr>
            <p:cNvPr id="55309" name="Line 44"/>
            <p:cNvSpPr>
              <a:spLocks noChangeShapeType="1"/>
            </p:cNvSpPr>
            <p:nvPr/>
          </p:nvSpPr>
          <p:spPr bwMode="auto">
            <a:xfrm>
              <a:off x="3879" y="2180"/>
              <a:ext cx="1440" cy="0"/>
            </a:xfrm>
            <a:prstGeom prst="line">
              <a:avLst/>
            </a:prstGeom>
            <a:noFill/>
            <a:ln w="38100">
              <a:solidFill>
                <a:srgbClr val="00FFFF"/>
              </a:solidFill>
              <a:prstDash val="dash"/>
              <a:round/>
            </a:ln>
          </p:spPr>
          <p:txBody>
            <a:bodyPr wrap="none" anchor="ctr"/>
            <a:lstStyle/>
            <a:p>
              <a:endParaRPr lang="zh-CN" altLang="en-US"/>
            </a:p>
          </p:txBody>
        </p:sp>
        <p:sp>
          <p:nvSpPr>
            <p:cNvPr id="55310" name="Freeform 45"/>
            <p:cNvSpPr/>
            <p:nvPr/>
          </p:nvSpPr>
          <p:spPr bwMode="auto">
            <a:xfrm>
              <a:off x="3879" y="1604"/>
              <a:ext cx="1354" cy="518"/>
            </a:xfrm>
            <a:custGeom>
              <a:avLst/>
              <a:gdLst>
                <a:gd name="T0" fmla="*/ 0 w 1354"/>
                <a:gd name="T1" fmla="*/ 0 h 518"/>
                <a:gd name="T2" fmla="*/ 144 w 1354"/>
                <a:gd name="T3" fmla="*/ 240 h 518"/>
                <a:gd name="T4" fmla="*/ 384 w 1354"/>
                <a:gd name="T5" fmla="*/ 384 h 518"/>
                <a:gd name="T6" fmla="*/ 816 w 1354"/>
                <a:gd name="T7" fmla="*/ 480 h 518"/>
                <a:gd name="T8" fmla="*/ 1354 w 1354"/>
                <a:gd name="T9" fmla="*/ 518 h 518"/>
                <a:gd name="T10" fmla="*/ 0 60000 65536"/>
                <a:gd name="T11" fmla="*/ 0 60000 65536"/>
                <a:gd name="T12" fmla="*/ 0 60000 65536"/>
                <a:gd name="T13" fmla="*/ 0 60000 65536"/>
                <a:gd name="T14" fmla="*/ 0 60000 65536"/>
                <a:gd name="T15" fmla="*/ 0 w 1354"/>
                <a:gd name="T16" fmla="*/ 0 h 518"/>
                <a:gd name="T17" fmla="*/ 1354 w 1354"/>
                <a:gd name="T18" fmla="*/ 518 h 518"/>
              </a:gdLst>
              <a:ahLst/>
              <a:cxnLst>
                <a:cxn ang="T10">
                  <a:pos x="T0" y="T1"/>
                </a:cxn>
                <a:cxn ang="T11">
                  <a:pos x="T2" y="T3"/>
                </a:cxn>
                <a:cxn ang="T12">
                  <a:pos x="T4" y="T5"/>
                </a:cxn>
                <a:cxn ang="T13">
                  <a:pos x="T6" y="T7"/>
                </a:cxn>
                <a:cxn ang="T14">
                  <a:pos x="T8" y="T9"/>
                </a:cxn>
              </a:cxnLst>
              <a:rect l="T15" t="T16" r="T17" b="T18"/>
              <a:pathLst>
                <a:path w="1354" h="518">
                  <a:moveTo>
                    <a:pt x="0" y="0"/>
                  </a:moveTo>
                  <a:cubicBezTo>
                    <a:pt x="40" y="88"/>
                    <a:pt x="80" y="176"/>
                    <a:pt x="144" y="240"/>
                  </a:cubicBezTo>
                  <a:cubicBezTo>
                    <a:pt x="208" y="304"/>
                    <a:pt x="272" y="344"/>
                    <a:pt x="384" y="384"/>
                  </a:cubicBezTo>
                  <a:cubicBezTo>
                    <a:pt x="496" y="424"/>
                    <a:pt x="654" y="458"/>
                    <a:pt x="816" y="480"/>
                  </a:cubicBezTo>
                  <a:cubicBezTo>
                    <a:pt x="978" y="502"/>
                    <a:pt x="1242" y="510"/>
                    <a:pt x="1354" y="518"/>
                  </a:cubicBezTo>
                </a:path>
              </a:pathLst>
            </a:custGeom>
            <a:noFill/>
            <a:ln w="38100">
              <a:solidFill>
                <a:srgbClr val="FF3300"/>
              </a:solidFill>
              <a:round/>
            </a:ln>
          </p:spPr>
          <p:txBody>
            <a:bodyPr wrap="none" anchor="ctr"/>
            <a:lstStyle/>
            <a:p>
              <a:endParaRPr lang="zh-CN" altLang="en-US"/>
            </a:p>
          </p:txBody>
        </p:sp>
        <p:sp>
          <p:nvSpPr>
            <p:cNvPr id="55311" name="Text Box 46"/>
            <p:cNvSpPr txBox="1">
              <a:spLocks noChangeArrowheads="1"/>
            </p:cNvSpPr>
            <p:nvPr/>
          </p:nvSpPr>
          <p:spPr bwMode="auto">
            <a:xfrm>
              <a:off x="5379" y="2468"/>
              <a:ext cx="169" cy="288"/>
            </a:xfrm>
            <a:prstGeom prst="rect">
              <a:avLst/>
            </a:prstGeom>
            <a:noFill/>
            <a:ln w="25400">
              <a:noFill/>
              <a:miter lim="800000"/>
            </a:ln>
          </p:spPr>
          <p:txBody>
            <a:bodyPr wrap="none" anchor="ctr">
              <a:spAutoFit/>
            </a:bodyPr>
            <a:lstStyle/>
            <a:p>
              <a:pPr algn="ctr"/>
              <a:r>
                <a:rPr kumimoji="1" lang="en-US" altLang="zh-CN" i="1">
                  <a:solidFill>
                    <a:schemeClr val="bg1"/>
                  </a:solidFill>
                  <a:latin typeface="Times New Roman" panose="02020603050405020304" pitchFamily="18" charset="0"/>
                </a:rPr>
                <a:t>t</a:t>
              </a:r>
              <a:endParaRPr kumimoji="1" lang="en-US" altLang="zh-CN">
                <a:solidFill>
                  <a:schemeClr val="bg1"/>
                </a:solidFill>
                <a:latin typeface="Times New Roman" panose="02020603050405020304" pitchFamily="18" charset="0"/>
              </a:endParaRPr>
            </a:p>
          </p:txBody>
        </p:sp>
        <p:sp>
          <p:nvSpPr>
            <p:cNvPr id="55312" name="Text Box 47"/>
            <p:cNvSpPr txBox="1">
              <a:spLocks noChangeArrowheads="1"/>
            </p:cNvSpPr>
            <p:nvPr/>
          </p:nvSpPr>
          <p:spPr bwMode="auto">
            <a:xfrm>
              <a:off x="3991" y="1065"/>
              <a:ext cx="280" cy="288"/>
            </a:xfrm>
            <a:prstGeom prst="rect">
              <a:avLst/>
            </a:prstGeom>
            <a:noFill/>
            <a:ln w="25400">
              <a:noFill/>
              <a:miter lim="800000"/>
            </a:ln>
          </p:spPr>
          <p:txBody>
            <a:bodyPr wrap="none" anchor="ctr">
              <a:spAutoFit/>
            </a:bodyPr>
            <a:lstStyle/>
            <a:p>
              <a:pPr algn="ctr"/>
              <a:r>
                <a:rPr kumimoji="1" lang="en-US" altLang="zh-CN" i="1">
                  <a:solidFill>
                    <a:schemeClr val="bg1"/>
                  </a:solidFill>
                  <a:latin typeface="Times New Roman" panose="02020603050405020304" pitchFamily="18" charset="0"/>
                </a:rPr>
                <a:t>u</a:t>
              </a:r>
              <a:r>
                <a:rPr kumimoji="1" lang="en-US" altLang="zh-CN" i="1" baseline="-25000">
                  <a:solidFill>
                    <a:schemeClr val="bg1"/>
                  </a:solidFill>
                  <a:latin typeface="Times New Roman" panose="02020603050405020304" pitchFamily="18" charset="0"/>
                </a:rPr>
                <a:t>c</a:t>
              </a:r>
              <a:endParaRPr kumimoji="1" lang="en-US" altLang="zh-CN">
                <a:solidFill>
                  <a:schemeClr val="bg1"/>
                </a:solidFill>
                <a:latin typeface="Times New Roman" panose="02020603050405020304" pitchFamily="18" charset="0"/>
              </a:endParaRPr>
            </a:p>
          </p:txBody>
        </p:sp>
        <p:sp>
          <p:nvSpPr>
            <p:cNvPr id="55313" name="Text Box 48"/>
            <p:cNvSpPr txBox="1">
              <a:spLocks noChangeArrowheads="1"/>
            </p:cNvSpPr>
            <p:nvPr/>
          </p:nvSpPr>
          <p:spPr bwMode="auto">
            <a:xfrm>
              <a:off x="3400" y="1375"/>
              <a:ext cx="228" cy="327"/>
            </a:xfrm>
            <a:prstGeom prst="rect">
              <a:avLst/>
            </a:prstGeom>
            <a:noFill/>
            <a:ln w="25400">
              <a:noFill/>
              <a:miter lim="800000"/>
            </a:ln>
          </p:spPr>
          <p:txBody>
            <a:bodyPr wrap="none" anchor="ctr">
              <a:spAutoFit/>
            </a:bodyPr>
            <a:lstStyle/>
            <a:p>
              <a:pPr algn="ctr"/>
              <a:r>
                <a:rPr kumimoji="1" lang="en-US" altLang="zh-CN" sz="2800">
                  <a:solidFill>
                    <a:schemeClr val="bg1"/>
                  </a:solidFill>
                  <a:latin typeface="Times New Roman" panose="02020603050405020304" pitchFamily="18" charset="0"/>
                </a:rPr>
                <a:t>2</a:t>
              </a:r>
              <a:endParaRPr kumimoji="1" lang="en-US" altLang="zh-CN">
                <a:solidFill>
                  <a:schemeClr val="bg1"/>
                </a:solidFill>
                <a:latin typeface="Times New Roman" panose="02020603050405020304" pitchFamily="18" charset="0"/>
              </a:endParaRPr>
            </a:p>
          </p:txBody>
        </p:sp>
        <p:sp>
          <p:nvSpPr>
            <p:cNvPr id="55314" name="Text Box 49"/>
            <p:cNvSpPr txBox="1">
              <a:spLocks noChangeArrowheads="1"/>
            </p:cNvSpPr>
            <p:nvPr/>
          </p:nvSpPr>
          <p:spPr bwMode="auto">
            <a:xfrm>
              <a:off x="4228" y="1068"/>
              <a:ext cx="383" cy="288"/>
            </a:xfrm>
            <a:prstGeom prst="rect">
              <a:avLst/>
            </a:prstGeom>
            <a:noFill/>
            <a:ln w="25400">
              <a:noFill/>
              <a:miter lim="800000"/>
            </a:ln>
          </p:spPr>
          <p:txBody>
            <a:bodyPr wrap="none" anchor="ctr">
              <a:spAutoFit/>
            </a:bodyPr>
            <a:lstStyle/>
            <a:p>
              <a:pPr algn="ctr"/>
              <a:r>
                <a:rPr kumimoji="1" lang="en-US" altLang="zh-CN">
                  <a:solidFill>
                    <a:schemeClr val="bg1"/>
                  </a:solidFill>
                  <a:latin typeface="Times New Roman" panose="02020603050405020304" pitchFamily="18" charset="0"/>
                </a:rPr>
                <a:t>(V)</a:t>
              </a:r>
              <a:endParaRPr kumimoji="1" lang="en-US" altLang="zh-CN">
                <a:solidFill>
                  <a:schemeClr val="bg1"/>
                </a:solidFill>
                <a:latin typeface="Times New Roman" panose="02020603050405020304" pitchFamily="18" charset="0"/>
              </a:endParaRPr>
            </a:p>
          </p:txBody>
        </p:sp>
        <p:sp>
          <p:nvSpPr>
            <p:cNvPr id="55315" name="Text Box 50"/>
            <p:cNvSpPr txBox="1">
              <a:spLocks noChangeArrowheads="1"/>
            </p:cNvSpPr>
            <p:nvPr/>
          </p:nvSpPr>
          <p:spPr bwMode="auto">
            <a:xfrm>
              <a:off x="3272" y="2002"/>
              <a:ext cx="548" cy="288"/>
            </a:xfrm>
            <a:prstGeom prst="rect">
              <a:avLst/>
            </a:prstGeom>
            <a:noFill/>
            <a:ln w="9525">
              <a:noFill/>
              <a:miter lim="800000"/>
            </a:ln>
          </p:spPr>
          <p:txBody>
            <a:bodyPr wrap="none" anchor="ctr">
              <a:spAutoFit/>
            </a:bodyPr>
            <a:lstStyle/>
            <a:p>
              <a:pPr algn="ctr"/>
              <a:r>
                <a:rPr kumimoji="1" lang="en-US" altLang="zh-CN">
                  <a:solidFill>
                    <a:schemeClr val="bg1"/>
                  </a:solidFill>
                  <a:latin typeface="Times New Roman" panose="02020603050405020304" pitchFamily="18" charset="0"/>
                </a:rPr>
                <a:t>0.667</a:t>
              </a:r>
              <a:endParaRPr kumimoji="1" lang="en-US" altLang="zh-CN">
                <a:solidFill>
                  <a:schemeClr val="bg1"/>
                </a:solidFill>
                <a:latin typeface="Times New Roman" panose="02020603050405020304" pitchFamily="18" charset="0"/>
              </a:endParaRPr>
            </a:p>
          </p:txBody>
        </p:sp>
        <p:sp>
          <p:nvSpPr>
            <p:cNvPr id="55316" name="Text Box 51"/>
            <p:cNvSpPr txBox="1">
              <a:spLocks noChangeArrowheads="1"/>
            </p:cNvSpPr>
            <p:nvPr/>
          </p:nvSpPr>
          <p:spPr bwMode="auto">
            <a:xfrm>
              <a:off x="3630" y="2456"/>
              <a:ext cx="212" cy="288"/>
            </a:xfrm>
            <a:prstGeom prst="rect">
              <a:avLst/>
            </a:prstGeom>
            <a:noFill/>
            <a:ln w="9525">
              <a:noFill/>
              <a:miter lim="800000"/>
            </a:ln>
          </p:spPr>
          <p:txBody>
            <a:bodyPr wrap="none" anchor="ctr">
              <a:spAutoFit/>
            </a:bodyPr>
            <a:lstStyle/>
            <a:p>
              <a:pPr algn="ctr"/>
              <a:r>
                <a:rPr kumimoji="1" lang="en-US" altLang="zh-CN">
                  <a:solidFill>
                    <a:schemeClr val="bg1"/>
                  </a:solidFill>
                  <a:latin typeface="Times New Roman" panose="02020603050405020304" pitchFamily="18" charset="0"/>
                </a:rPr>
                <a:t>0</a:t>
              </a:r>
              <a:endParaRPr kumimoji="1" lang="en-US" altLang="zh-CN">
                <a:solidFill>
                  <a:schemeClr val="bg1"/>
                </a:solidFill>
                <a:latin typeface="Times New Roman" panose="02020603050405020304" pitchFamily="18" charset="0"/>
              </a:endParaRPr>
            </a:p>
          </p:txBody>
        </p:sp>
        <p:sp>
          <p:nvSpPr>
            <p:cNvPr id="55317" name="Line 52"/>
            <p:cNvSpPr>
              <a:spLocks noChangeShapeType="1"/>
            </p:cNvSpPr>
            <p:nvPr/>
          </p:nvSpPr>
          <p:spPr bwMode="auto">
            <a:xfrm>
              <a:off x="3636" y="1609"/>
              <a:ext cx="236" cy="0"/>
            </a:xfrm>
            <a:prstGeom prst="line">
              <a:avLst/>
            </a:prstGeom>
            <a:noFill/>
            <a:ln w="38100">
              <a:solidFill>
                <a:srgbClr val="FF3300"/>
              </a:solidFill>
              <a:round/>
            </a:ln>
          </p:spPr>
          <p:txBody>
            <a:bodyPr wrap="none" anchor="ctr"/>
            <a:lstStyle/>
            <a:p>
              <a:endParaRPr lang="zh-CN" altLang="en-US"/>
            </a:p>
          </p:txBody>
        </p:sp>
      </p:grpSp>
      <p:graphicFrame>
        <p:nvGraphicFramePr>
          <p:cNvPr id="50231" name="Object 6"/>
          <p:cNvGraphicFramePr>
            <a:graphicFrameLocks noChangeAspect="1"/>
          </p:cNvGraphicFramePr>
          <p:nvPr/>
        </p:nvGraphicFramePr>
        <p:xfrm>
          <a:off x="1116013" y="4437063"/>
          <a:ext cx="5389562" cy="868362"/>
        </p:xfrm>
        <a:graphic>
          <a:graphicData uri="http://schemas.openxmlformats.org/presentationml/2006/ole">
            <mc:AlternateContent xmlns:mc="http://schemas.openxmlformats.org/markup-compatibility/2006">
              <mc:Choice xmlns:v="urn:schemas-microsoft-com:vml" Requires="v">
                <p:oleObj spid="_x0000_s14341" name="公式" r:id="rId9" imgW="52730400" imgH="8534400" progId="Equation.3">
                  <p:embed/>
                </p:oleObj>
              </mc:Choice>
              <mc:Fallback>
                <p:oleObj name="公式" r:id="rId9" imgW="52730400" imgH="8534400" progId="Equation.3">
                  <p:embed/>
                  <p:pic>
                    <p:nvPicPr>
                      <p:cNvPr id="0" name="Object 6"/>
                      <p:cNvPicPr>
                        <a:picLocks noChangeAspect="1"/>
                      </p:cNvPicPr>
                      <p:nvPr/>
                    </p:nvPicPr>
                    <p:blipFill>
                      <a:blip r:embed="rId10"/>
                      <a:stretch>
                        <a:fillRect/>
                      </a:stretch>
                    </p:blipFill>
                    <p:spPr>
                      <a:xfrm>
                        <a:off x="1116013" y="4437063"/>
                        <a:ext cx="5389562" cy="86836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50216"/>
                                        </p:tgtEl>
                                        <p:attrNameLst>
                                          <p:attrName>style.visibility</p:attrName>
                                        </p:attrNameLst>
                                      </p:cBhvr>
                                      <p:to>
                                        <p:strVal val="visible"/>
                                      </p:to>
                                    </p:set>
                                    <p:anim calcmode="lin" valueType="num">
                                      <p:cBhvr>
                                        <p:cTn id="12" dur="1000" fill="hold"/>
                                        <p:tgtEl>
                                          <p:spTgt spid="50216"/>
                                        </p:tgtEl>
                                        <p:attrNameLst>
                                          <p:attrName>ppt_w</p:attrName>
                                        </p:attrNameLst>
                                      </p:cBhvr>
                                      <p:tavLst>
                                        <p:tav tm="0">
                                          <p:val>
                                            <p:fltVal val="0"/>
                                          </p:val>
                                        </p:tav>
                                        <p:tav tm="100000">
                                          <p:val>
                                            <p:strVal val="#ppt_w"/>
                                          </p:val>
                                        </p:tav>
                                      </p:tavLst>
                                    </p:anim>
                                    <p:anim calcmode="lin" valueType="num">
                                      <p:cBhvr>
                                        <p:cTn id="13" dur="1000" fill="hold"/>
                                        <p:tgtEl>
                                          <p:spTgt spid="50216"/>
                                        </p:tgtEl>
                                        <p:attrNameLst>
                                          <p:attrName>ppt_h</p:attrName>
                                        </p:attrNameLst>
                                      </p:cBhvr>
                                      <p:tavLst>
                                        <p:tav tm="0">
                                          <p:val>
                                            <p:fltVal val="0"/>
                                          </p:val>
                                        </p:tav>
                                        <p:tav tm="100000">
                                          <p:val>
                                            <p:strVal val="#ppt_h"/>
                                          </p:val>
                                        </p:tav>
                                      </p:tavLst>
                                    </p:anim>
                                    <p:anim calcmode="lin" valueType="num">
                                      <p:cBhvr>
                                        <p:cTn id="14" dur="1000" fill="hold"/>
                                        <p:tgtEl>
                                          <p:spTgt spid="50216"/>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5021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0211"/>
                                        </p:tgtEl>
                                        <p:attrNameLst>
                                          <p:attrName>style.visibility</p:attrName>
                                        </p:attrNameLst>
                                      </p:cBhvr>
                                      <p:to>
                                        <p:strVal val="visible"/>
                                      </p:to>
                                    </p:set>
                                    <p:animEffect transition="in" filter="wipe(left)">
                                      <p:cBhvr>
                                        <p:cTn id="20" dur="3000"/>
                                        <p:tgtEl>
                                          <p:spTgt spid="502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0212"/>
                                        </p:tgtEl>
                                        <p:attrNameLst>
                                          <p:attrName>style.visibility</p:attrName>
                                        </p:attrNameLst>
                                      </p:cBhvr>
                                      <p:to>
                                        <p:strVal val="visible"/>
                                      </p:to>
                                    </p:set>
                                    <p:animEffect transition="in" filter="wipe(left)">
                                      <p:cBhvr>
                                        <p:cTn id="25" dur="3000"/>
                                        <p:tgtEl>
                                          <p:spTgt spid="502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0213"/>
                                        </p:tgtEl>
                                        <p:attrNameLst>
                                          <p:attrName>style.visibility</p:attrName>
                                        </p:attrNameLst>
                                      </p:cBhvr>
                                      <p:to>
                                        <p:strVal val="visible"/>
                                      </p:to>
                                    </p:set>
                                    <p:animEffect transition="in" filter="wipe(left)">
                                      <p:cBhvr>
                                        <p:cTn id="30" dur="3000"/>
                                        <p:tgtEl>
                                          <p:spTgt spid="5021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0231"/>
                                        </p:tgtEl>
                                        <p:attrNameLst>
                                          <p:attrName>style.visibility</p:attrName>
                                        </p:attrNameLst>
                                      </p:cBhvr>
                                      <p:to>
                                        <p:strVal val="visible"/>
                                      </p:to>
                                    </p:set>
                                    <p:animEffect transition="in" filter="blinds(horizontal)">
                                      <p:cBhvr>
                                        <p:cTn id="35" dur="500"/>
                                        <p:tgtEl>
                                          <p:spTgt spid="5023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0214"/>
                                        </p:tgtEl>
                                        <p:attrNameLst>
                                          <p:attrName>style.visibility</p:attrName>
                                        </p:attrNameLst>
                                      </p:cBhvr>
                                      <p:to>
                                        <p:strVal val="visible"/>
                                      </p:to>
                                    </p:set>
                                    <p:animEffect transition="in" filter="wipe(left)">
                                      <p:cBhvr>
                                        <p:cTn id="40" dur="3000"/>
                                        <p:tgtEl>
                                          <p:spTgt spid="5021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left)">
                                      <p:cBhvr>
                                        <p:cTn id="4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49156" name="Text Box 4"/>
          <p:cNvSpPr txBox="1">
            <a:spLocks noChangeArrowheads="1"/>
          </p:cNvSpPr>
          <p:nvPr/>
        </p:nvSpPr>
        <p:spPr bwMode="auto">
          <a:xfrm>
            <a:off x="323850" y="333375"/>
            <a:ext cx="792163" cy="519113"/>
          </a:xfrm>
          <a:prstGeom prst="rect">
            <a:avLst/>
          </a:prstGeom>
          <a:solidFill>
            <a:srgbClr val="A50021"/>
          </a:solidFill>
          <a:ln w="28575">
            <a:noFill/>
            <a:miter lim="800000"/>
          </a:ln>
        </p:spPr>
        <p:txBody>
          <a:bodyPr anchor="ctr">
            <a:spAutoFit/>
          </a:bodyPr>
          <a:lstStyle/>
          <a:p>
            <a:pPr algn="ctr">
              <a:spcBef>
                <a:spcPct val="50000"/>
              </a:spcBef>
            </a:pPr>
            <a:r>
              <a:rPr kumimoji="1" lang="zh-CN" altLang="en-US" sz="2800">
                <a:solidFill>
                  <a:schemeClr val="bg1"/>
                </a:solidFill>
                <a:latin typeface="Times New Roman" panose="02020603050405020304" pitchFamily="18" charset="0"/>
              </a:rPr>
              <a:t>例</a:t>
            </a:r>
            <a:endParaRPr kumimoji="1" lang="en-US" altLang="zh-CN" sz="2800">
              <a:solidFill>
                <a:schemeClr val="bg1"/>
              </a:solidFill>
              <a:latin typeface="Times New Roman" panose="02020603050405020304" pitchFamily="18" charset="0"/>
            </a:endParaRPr>
          </a:p>
        </p:txBody>
      </p:sp>
      <p:sp>
        <p:nvSpPr>
          <p:cNvPr id="49157" name="Text Box 5"/>
          <p:cNvSpPr txBox="1">
            <a:spLocks noChangeArrowheads="1"/>
          </p:cNvSpPr>
          <p:nvPr/>
        </p:nvSpPr>
        <p:spPr bwMode="auto">
          <a:xfrm>
            <a:off x="1403350" y="361950"/>
            <a:ext cx="5689600" cy="461963"/>
          </a:xfrm>
          <a:prstGeom prst="rect">
            <a:avLst/>
          </a:prstGeom>
          <a:noFill/>
          <a:ln w="9525">
            <a:noFill/>
            <a:miter lim="800000"/>
          </a:ln>
        </p:spPr>
        <p:txBody>
          <a:bodyPr anchor="ctr">
            <a:spAutoFit/>
          </a:bodyPr>
          <a:lstStyle/>
          <a:p>
            <a:pPr>
              <a:spcBef>
                <a:spcPct val="50000"/>
              </a:spcBef>
            </a:pPr>
            <a:r>
              <a:rPr kumimoji="1" lang="en-US" altLang="zh-CN" sz="2400" b="1" i="1">
                <a:solidFill>
                  <a:schemeClr val="bg1"/>
                </a:solidFill>
                <a:latin typeface="Times New Roman" panose="02020603050405020304" pitchFamily="18" charset="0"/>
              </a:rPr>
              <a:t>t</a:t>
            </a:r>
            <a:r>
              <a:rPr kumimoji="1" lang="en-US" altLang="zh-CN" sz="2400" b="1">
                <a:solidFill>
                  <a:schemeClr val="bg1"/>
                </a:solidFill>
                <a:latin typeface="Times New Roman" panose="02020603050405020304" pitchFamily="18" charset="0"/>
              </a:rPr>
              <a:t>=0</a:t>
            </a:r>
            <a:r>
              <a:rPr kumimoji="1" lang="zh-CN" altLang="zh-CN" sz="2400" b="1">
                <a:solidFill>
                  <a:schemeClr val="bg1"/>
                </a:solidFill>
                <a:latin typeface="仿宋_GB2312" pitchFamily="49" charset="-122"/>
              </a:rPr>
              <a:t>时 </a:t>
            </a:r>
            <a:r>
              <a:rPr kumimoji="1" lang="en-US" altLang="zh-CN" sz="2400" b="1">
                <a:solidFill>
                  <a:schemeClr val="bg1"/>
                </a:solidFill>
                <a:latin typeface="仿宋_GB2312" pitchFamily="49" charset="-122"/>
              </a:rPr>
              <a:t>,</a:t>
            </a:r>
            <a:r>
              <a:rPr kumimoji="1" lang="zh-CN" altLang="en-US" sz="2400" b="1">
                <a:solidFill>
                  <a:schemeClr val="bg1"/>
                </a:solidFill>
                <a:latin typeface="仿宋_GB2312" pitchFamily="49" charset="-122"/>
              </a:rPr>
              <a:t>开关闭合，求</a:t>
            </a:r>
            <a:r>
              <a:rPr kumimoji="1" lang="en-US" altLang="zh-CN" sz="2400" b="1">
                <a:solidFill>
                  <a:schemeClr val="bg1"/>
                </a:solidFill>
                <a:latin typeface="Times New Roman" panose="02020603050405020304" pitchFamily="18" charset="0"/>
              </a:rPr>
              <a:t>t&gt;0</a:t>
            </a:r>
            <a:r>
              <a:rPr kumimoji="1" lang="zh-CN" altLang="en-US" sz="2400" b="1">
                <a:solidFill>
                  <a:schemeClr val="bg1"/>
                </a:solidFill>
                <a:latin typeface="仿宋_GB2312" pitchFamily="49" charset="-122"/>
              </a:rPr>
              <a:t>后的</a:t>
            </a:r>
            <a:r>
              <a:rPr kumimoji="1" lang="en-US" altLang="zh-CN" sz="2400" b="1" i="1">
                <a:solidFill>
                  <a:schemeClr val="bg1"/>
                </a:solidFill>
                <a:latin typeface="Times New Roman" panose="02020603050405020304" pitchFamily="18" charset="0"/>
              </a:rPr>
              <a:t>i</a:t>
            </a:r>
            <a:r>
              <a:rPr kumimoji="1" lang="en-US" altLang="zh-CN" sz="2400" b="1" baseline="-25000">
                <a:solidFill>
                  <a:schemeClr val="bg1"/>
                </a:solidFill>
                <a:latin typeface="Times New Roman" panose="02020603050405020304" pitchFamily="18" charset="0"/>
              </a:rPr>
              <a:t>L</a:t>
            </a:r>
            <a:r>
              <a:rPr kumimoji="1" lang="zh-CN" altLang="en-US" sz="2400" b="1" baseline="-25000">
                <a:solidFill>
                  <a:schemeClr val="bg1"/>
                </a:solidFill>
                <a:latin typeface="Times New Roman" panose="02020603050405020304" pitchFamily="18" charset="0"/>
              </a:rPr>
              <a:t>、</a:t>
            </a:r>
            <a:r>
              <a:rPr kumimoji="1" lang="en-US" altLang="zh-CN" sz="2400" b="1" i="1">
                <a:solidFill>
                  <a:schemeClr val="bg1"/>
                </a:solidFill>
                <a:latin typeface="Times New Roman" panose="02020603050405020304" pitchFamily="18" charset="0"/>
              </a:rPr>
              <a:t>i</a:t>
            </a:r>
            <a:r>
              <a:rPr kumimoji="1" lang="en-US" altLang="zh-CN" sz="2400" b="1" baseline="-25000">
                <a:solidFill>
                  <a:schemeClr val="bg1"/>
                </a:solidFill>
                <a:latin typeface="Times New Roman" panose="02020603050405020304" pitchFamily="18" charset="0"/>
              </a:rPr>
              <a:t>1</a:t>
            </a:r>
            <a:r>
              <a:rPr kumimoji="1" lang="zh-CN" altLang="en-US" sz="2400" b="1" baseline="-25000">
                <a:solidFill>
                  <a:schemeClr val="bg1"/>
                </a:solidFill>
                <a:latin typeface="Times New Roman" panose="02020603050405020304" pitchFamily="18" charset="0"/>
              </a:rPr>
              <a:t>、</a:t>
            </a:r>
            <a:r>
              <a:rPr kumimoji="1" lang="en-US" altLang="zh-CN" sz="2400" b="1" i="1">
                <a:solidFill>
                  <a:schemeClr val="bg1"/>
                </a:solidFill>
                <a:latin typeface="Times New Roman" panose="02020603050405020304" pitchFamily="18" charset="0"/>
              </a:rPr>
              <a:t>i</a:t>
            </a:r>
            <a:r>
              <a:rPr kumimoji="1" lang="en-US" altLang="zh-CN" sz="2400" b="1" baseline="-25000">
                <a:solidFill>
                  <a:schemeClr val="bg1"/>
                </a:solidFill>
                <a:latin typeface="Times New Roman" panose="02020603050405020304" pitchFamily="18" charset="0"/>
              </a:rPr>
              <a:t>2</a:t>
            </a:r>
            <a:endParaRPr kumimoji="1" lang="en-US" altLang="zh-CN" sz="2400" b="1">
              <a:solidFill>
                <a:schemeClr val="bg1"/>
              </a:solidFill>
              <a:latin typeface="Times New Roman" panose="02020603050405020304" pitchFamily="18" charset="0"/>
            </a:endParaRPr>
          </a:p>
        </p:txBody>
      </p:sp>
      <p:sp>
        <p:nvSpPr>
          <p:cNvPr id="49158" name="Text Box 6"/>
          <p:cNvSpPr txBox="1">
            <a:spLocks noChangeArrowheads="1"/>
          </p:cNvSpPr>
          <p:nvPr/>
        </p:nvSpPr>
        <p:spPr bwMode="auto">
          <a:xfrm>
            <a:off x="395288" y="981075"/>
            <a:ext cx="576262" cy="457200"/>
          </a:xfrm>
          <a:prstGeom prst="rect">
            <a:avLst/>
          </a:prstGeom>
          <a:solidFill>
            <a:srgbClr val="993366"/>
          </a:solidFill>
          <a:ln w="9525">
            <a:noFill/>
            <a:miter lim="800000"/>
          </a:ln>
        </p:spPr>
        <p:txBody>
          <a:bodyPr lIns="90000" tIns="46800" rIns="90000" bIns="46800" anchor="ctr">
            <a:spAutoFit/>
          </a:bodyPr>
          <a:lstStyle/>
          <a:p>
            <a:pPr algn="ctr"/>
            <a:r>
              <a:rPr kumimoji="1" lang="zh-CN" altLang="en-US">
                <a:solidFill>
                  <a:schemeClr val="bg1"/>
                </a:solidFill>
                <a:latin typeface="Times New Roman" panose="02020603050405020304" pitchFamily="18" charset="0"/>
              </a:rPr>
              <a:t>解</a:t>
            </a:r>
            <a:endParaRPr kumimoji="1" lang="zh-CN" altLang="en-US" sz="3200" i="1">
              <a:solidFill>
                <a:schemeClr val="bg1"/>
              </a:solidFill>
              <a:latin typeface="Times New Roman" panose="02020603050405020304" pitchFamily="18" charset="0"/>
            </a:endParaRPr>
          </a:p>
        </p:txBody>
      </p:sp>
      <p:sp>
        <p:nvSpPr>
          <p:cNvPr id="49159" name="Text Box 7"/>
          <p:cNvSpPr txBox="1">
            <a:spLocks noChangeArrowheads="1"/>
          </p:cNvSpPr>
          <p:nvPr/>
        </p:nvSpPr>
        <p:spPr bwMode="auto">
          <a:xfrm>
            <a:off x="1042988" y="981075"/>
            <a:ext cx="2160587" cy="457200"/>
          </a:xfrm>
          <a:prstGeom prst="rect">
            <a:avLst/>
          </a:prstGeom>
          <a:noFill/>
          <a:ln w="9525">
            <a:noFill/>
            <a:miter lim="800000"/>
          </a:ln>
        </p:spPr>
        <p:txBody>
          <a:bodyPr>
            <a:spAutoFit/>
          </a:bodyPr>
          <a:lstStyle/>
          <a:p>
            <a:pPr>
              <a:spcBef>
                <a:spcPct val="50000"/>
              </a:spcBef>
            </a:pPr>
            <a:r>
              <a:rPr lang="zh-CN" altLang="en-US"/>
              <a:t>三要素为：</a:t>
            </a:r>
            <a:endParaRPr lang="zh-CN" altLang="en-US"/>
          </a:p>
        </p:txBody>
      </p:sp>
      <p:graphicFrame>
        <p:nvGraphicFramePr>
          <p:cNvPr id="49193" name="Object 2"/>
          <p:cNvGraphicFramePr>
            <a:graphicFrameLocks noChangeAspect="1"/>
          </p:cNvGraphicFramePr>
          <p:nvPr/>
        </p:nvGraphicFramePr>
        <p:xfrm>
          <a:off x="581025" y="2852738"/>
          <a:ext cx="4365625" cy="444500"/>
        </p:xfrm>
        <a:graphic>
          <a:graphicData uri="http://schemas.openxmlformats.org/presentationml/2006/ole">
            <mc:AlternateContent xmlns:mc="http://schemas.openxmlformats.org/markup-compatibility/2006">
              <mc:Choice xmlns:v="urn:schemas-microsoft-com:vml" Requires="v">
                <p:oleObj spid="_x0000_s15361" name="Equation" r:id="rId1" imgW="44805600" imgH="4876800" progId="Equation.DSMT4">
                  <p:embed/>
                </p:oleObj>
              </mc:Choice>
              <mc:Fallback>
                <p:oleObj name="Equation" r:id="rId1" imgW="44805600" imgH="4876800" progId="Equation.DSMT4">
                  <p:embed/>
                  <p:pic>
                    <p:nvPicPr>
                      <p:cNvPr id="0" name="Object 2"/>
                      <p:cNvPicPr>
                        <a:picLocks noChangeAspect="1"/>
                      </p:cNvPicPr>
                      <p:nvPr/>
                    </p:nvPicPr>
                    <p:blipFill>
                      <a:blip r:embed="rId2"/>
                      <a:stretch>
                        <a:fillRect/>
                      </a:stretch>
                    </p:blipFill>
                    <p:spPr>
                      <a:xfrm>
                        <a:off x="581025" y="2852738"/>
                        <a:ext cx="4365625" cy="444500"/>
                      </a:xfrm>
                      <a:prstGeom prst="rect">
                        <a:avLst/>
                      </a:prstGeom>
                      <a:noFill/>
                      <a:ln w="9525">
                        <a:noFill/>
                      </a:ln>
                    </p:spPr>
                  </p:pic>
                </p:oleObj>
              </mc:Fallback>
            </mc:AlternateContent>
          </a:graphicData>
        </a:graphic>
      </p:graphicFrame>
      <p:graphicFrame>
        <p:nvGraphicFramePr>
          <p:cNvPr id="49194" name="Object 3"/>
          <p:cNvGraphicFramePr>
            <a:graphicFrameLocks noChangeAspect="1"/>
          </p:cNvGraphicFramePr>
          <p:nvPr/>
        </p:nvGraphicFramePr>
        <p:xfrm>
          <a:off x="611188" y="1557338"/>
          <a:ext cx="4465637" cy="534987"/>
        </p:xfrm>
        <a:graphic>
          <a:graphicData uri="http://schemas.openxmlformats.org/presentationml/2006/ole">
            <mc:AlternateContent xmlns:mc="http://schemas.openxmlformats.org/markup-compatibility/2006">
              <mc:Choice xmlns:v="urn:schemas-microsoft-com:vml" Requires="v">
                <p:oleObj spid="_x0000_s15362" name="Equation" r:id="rId3" imgW="42672000" imgH="5486400" progId="Equation.3">
                  <p:embed/>
                </p:oleObj>
              </mc:Choice>
              <mc:Fallback>
                <p:oleObj name="Equation" r:id="rId3" imgW="42672000" imgH="5486400" progId="Equation.3">
                  <p:embed/>
                  <p:pic>
                    <p:nvPicPr>
                      <p:cNvPr id="0" name="Object 3"/>
                      <p:cNvPicPr>
                        <a:picLocks noChangeAspect="1"/>
                      </p:cNvPicPr>
                      <p:nvPr/>
                    </p:nvPicPr>
                    <p:blipFill>
                      <a:blip r:embed="rId4"/>
                      <a:stretch>
                        <a:fillRect/>
                      </a:stretch>
                    </p:blipFill>
                    <p:spPr>
                      <a:xfrm>
                        <a:off x="611188" y="1557338"/>
                        <a:ext cx="4465637" cy="534987"/>
                      </a:xfrm>
                      <a:prstGeom prst="rect">
                        <a:avLst/>
                      </a:prstGeom>
                      <a:noFill/>
                      <a:ln w="9525">
                        <a:noFill/>
                      </a:ln>
                    </p:spPr>
                  </p:pic>
                </p:oleObj>
              </mc:Fallback>
            </mc:AlternateContent>
          </a:graphicData>
        </a:graphic>
      </p:graphicFrame>
      <p:grpSp>
        <p:nvGrpSpPr>
          <p:cNvPr id="2" name="Group 56"/>
          <p:cNvGrpSpPr/>
          <p:nvPr/>
        </p:nvGrpSpPr>
        <p:grpSpPr bwMode="auto">
          <a:xfrm>
            <a:off x="5219700" y="981075"/>
            <a:ext cx="3600450" cy="1970088"/>
            <a:chOff x="3107" y="572"/>
            <a:chExt cx="2268" cy="1241"/>
          </a:xfrm>
        </p:grpSpPr>
        <p:sp>
          <p:nvSpPr>
            <p:cNvPr id="56338" name="Line 43"/>
            <p:cNvSpPr>
              <a:spLocks noChangeShapeType="1"/>
            </p:cNvSpPr>
            <p:nvPr/>
          </p:nvSpPr>
          <p:spPr bwMode="auto">
            <a:xfrm>
              <a:off x="3334" y="890"/>
              <a:ext cx="1360" cy="0"/>
            </a:xfrm>
            <a:prstGeom prst="line">
              <a:avLst/>
            </a:prstGeom>
            <a:noFill/>
            <a:ln w="28575">
              <a:solidFill>
                <a:srgbClr val="FFCC00"/>
              </a:solidFill>
              <a:round/>
              <a:tailEnd type="oval" w="med" len="med"/>
            </a:ln>
          </p:spPr>
          <p:txBody>
            <a:bodyPr/>
            <a:lstStyle/>
            <a:p>
              <a:endParaRPr lang="zh-CN" altLang="en-US"/>
            </a:p>
          </p:txBody>
        </p:sp>
        <p:grpSp>
          <p:nvGrpSpPr>
            <p:cNvPr id="3" name="Group 48"/>
            <p:cNvGrpSpPr/>
            <p:nvPr/>
          </p:nvGrpSpPr>
          <p:grpSpPr bwMode="auto">
            <a:xfrm>
              <a:off x="5103" y="1207"/>
              <a:ext cx="272" cy="288"/>
              <a:chOff x="2160" y="2389"/>
              <a:chExt cx="255" cy="261"/>
            </a:xfrm>
          </p:grpSpPr>
          <p:sp>
            <p:nvSpPr>
              <p:cNvPr id="56372" name="Oval 49"/>
              <p:cNvSpPr>
                <a:spLocks noChangeArrowheads="1"/>
              </p:cNvSpPr>
              <p:nvPr/>
            </p:nvSpPr>
            <p:spPr bwMode="auto">
              <a:xfrm>
                <a:off x="2160" y="2400"/>
                <a:ext cx="240" cy="240"/>
              </a:xfrm>
              <a:prstGeom prst="ellipse">
                <a:avLst/>
              </a:prstGeom>
              <a:solidFill>
                <a:srgbClr val="33CCFF"/>
              </a:solidFill>
              <a:ln w="38100">
                <a:solidFill>
                  <a:srgbClr val="FF9900"/>
                </a:solidFill>
                <a:round/>
              </a:ln>
            </p:spPr>
            <p:txBody>
              <a:bodyPr wrap="none" anchor="ctr"/>
              <a:lstStyle/>
              <a:p>
                <a:pPr algn="ctr"/>
                <a:endParaRPr lang="zh-CN" altLang="zh-CN"/>
              </a:p>
            </p:txBody>
          </p:sp>
          <p:sp>
            <p:nvSpPr>
              <p:cNvPr id="56373" name="Text Box 50"/>
              <p:cNvSpPr txBox="1">
                <a:spLocks noChangeArrowheads="1"/>
              </p:cNvSpPr>
              <p:nvPr/>
            </p:nvSpPr>
            <p:spPr bwMode="auto">
              <a:xfrm>
                <a:off x="2160" y="2389"/>
                <a:ext cx="255" cy="261"/>
              </a:xfrm>
              <a:prstGeom prst="rect">
                <a:avLst/>
              </a:prstGeom>
              <a:noFill/>
              <a:ln w="28575">
                <a:noFill/>
                <a:miter lim="800000"/>
              </a:ln>
            </p:spPr>
            <p:txBody>
              <a:bodyPr anchor="ctr">
                <a:spAutoFit/>
              </a:bodyPr>
              <a:lstStyle/>
              <a:p>
                <a:pPr algn="ctr">
                  <a:spcBef>
                    <a:spcPct val="50000"/>
                  </a:spcBef>
                </a:pPr>
                <a:endParaRPr kumimoji="1" lang="zh-CN" altLang="zh-CN">
                  <a:latin typeface="Times New Roman" panose="02020603050405020304" pitchFamily="18" charset="0"/>
                </a:endParaRPr>
              </a:p>
            </p:txBody>
          </p:sp>
        </p:grpSp>
        <p:sp>
          <p:nvSpPr>
            <p:cNvPr id="56340" name="Line 9"/>
            <p:cNvSpPr>
              <a:spLocks noChangeShapeType="1"/>
            </p:cNvSpPr>
            <p:nvPr/>
          </p:nvSpPr>
          <p:spPr bwMode="auto">
            <a:xfrm>
              <a:off x="3835" y="936"/>
              <a:ext cx="0" cy="317"/>
            </a:xfrm>
            <a:prstGeom prst="line">
              <a:avLst/>
            </a:prstGeom>
            <a:noFill/>
            <a:ln w="38100">
              <a:solidFill>
                <a:srgbClr val="00FFFF"/>
              </a:solidFill>
              <a:round/>
              <a:tailEnd type="triangle" w="med" len="med"/>
            </a:ln>
          </p:spPr>
          <p:txBody>
            <a:bodyPr wrap="none" anchor="ctr"/>
            <a:lstStyle/>
            <a:p>
              <a:endParaRPr lang="zh-CN" altLang="en-US"/>
            </a:p>
          </p:txBody>
        </p:sp>
        <p:sp>
          <p:nvSpPr>
            <p:cNvPr id="56341" name="Text Box 10"/>
            <p:cNvSpPr txBox="1">
              <a:spLocks noChangeArrowheads="1"/>
            </p:cNvSpPr>
            <p:nvPr/>
          </p:nvSpPr>
          <p:spPr bwMode="auto">
            <a:xfrm>
              <a:off x="3969" y="800"/>
              <a:ext cx="290" cy="365"/>
            </a:xfrm>
            <a:prstGeom prst="rect">
              <a:avLst/>
            </a:prstGeom>
            <a:noFill/>
            <a:ln w="28575">
              <a:noFill/>
              <a:miter lim="800000"/>
            </a:ln>
          </p:spPr>
          <p:txBody>
            <a:bodyPr wrap="none" anchor="ctr">
              <a:spAutoFit/>
            </a:bodyPr>
            <a:lstStyle/>
            <a:p>
              <a:pPr algn="ctr">
                <a:spcBef>
                  <a:spcPct val="50000"/>
                </a:spcBef>
              </a:pPr>
              <a:r>
                <a:rPr kumimoji="1" lang="en-US" altLang="zh-CN" sz="3200" i="1">
                  <a:solidFill>
                    <a:schemeClr val="bg1"/>
                  </a:solidFill>
                  <a:latin typeface="Times New Roman" panose="02020603050405020304" pitchFamily="18" charset="0"/>
                </a:rPr>
                <a:t>i</a:t>
              </a:r>
              <a:r>
                <a:rPr kumimoji="1" lang="en-US" altLang="zh-CN" sz="3200" i="1" baseline="-25000">
                  <a:solidFill>
                    <a:schemeClr val="bg1"/>
                  </a:solidFill>
                  <a:latin typeface="Times New Roman" panose="02020603050405020304" pitchFamily="18" charset="0"/>
                </a:rPr>
                <a:t>L</a:t>
              </a:r>
              <a:endParaRPr kumimoji="1" lang="en-US" altLang="zh-CN">
                <a:solidFill>
                  <a:schemeClr val="bg1"/>
                </a:solidFill>
                <a:latin typeface="Times New Roman" panose="02020603050405020304" pitchFamily="18" charset="0"/>
              </a:endParaRPr>
            </a:p>
          </p:txBody>
        </p:sp>
        <p:sp>
          <p:nvSpPr>
            <p:cNvPr id="56342" name="Text Box 12"/>
            <p:cNvSpPr txBox="1">
              <a:spLocks noChangeArrowheads="1"/>
            </p:cNvSpPr>
            <p:nvPr/>
          </p:nvSpPr>
          <p:spPr bwMode="auto">
            <a:xfrm>
              <a:off x="3379" y="1087"/>
              <a:ext cx="257" cy="288"/>
            </a:xfrm>
            <a:prstGeom prst="rect">
              <a:avLst/>
            </a:prstGeom>
            <a:noFill/>
            <a:ln w="28575">
              <a:noFill/>
              <a:miter lim="800000"/>
            </a:ln>
          </p:spPr>
          <p:txBody>
            <a:bodyPr anchor="ctr">
              <a:spAutoFit/>
            </a:bodyPr>
            <a:lstStyle/>
            <a:p>
              <a:pPr algn="ctr">
                <a:spcBef>
                  <a:spcPct val="50000"/>
                </a:spcBef>
              </a:pPr>
              <a:r>
                <a:rPr kumimoji="1" lang="en-US" altLang="zh-CN">
                  <a:solidFill>
                    <a:schemeClr val="bg1"/>
                  </a:solidFill>
                  <a:latin typeface="Times New Roman" panose="02020603050405020304" pitchFamily="18" charset="0"/>
                </a:rPr>
                <a:t>+</a:t>
              </a:r>
              <a:endParaRPr kumimoji="1" lang="en-US" altLang="zh-CN">
                <a:solidFill>
                  <a:schemeClr val="bg1"/>
                </a:solidFill>
                <a:latin typeface="Times New Roman" panose="02020603050405020304" pitchFamily="18" charset="0"/>
              </a:endParaRPr>
            </a:p>
          </p:txBody>
        </p:sp>
        <p:sp>
          <p:nvSpPr>
            <p:cNvPr id="56343" name="Text Box 13"/>
            <p:cNvSpPr txBox="1">
              <a:spLocks noChangeArrowheads="1"/>
            </p:cNvSpPr>
            <p:nvPr/>
          </p:nvSpPr>
          <p:spPr bwMode="auto">
            <a:xfrm>
              <a:off x="3424" y="1480"/>
              <a:ext cx="243" cy="288"/>
            </a:xfrm>
            <a:prstGeom prst="rect">
              <a:avLst/>
            </a:prstGeom>
            <a:noFill/>
            <a:ln w="28575">
              <a:noFill/>
              <a:miter lim="800000"/>
            </a:ln>
          </p:spPr>
          <p:txBody>
            <a:bodyPr anchor="ctr">
              <a:spAutoFit/>
            </a:bodyPr>
            <a:lstStyle/>
            <a:p>
              <a:pPr algn="ctr">
                <a:spcBef>
                  <a:spcPct val="50000"/>
                </a:spcBef>
              </a:pPr>
              <a:r>
                <a:rPr kumimoji="1" lang="en-US" altLang="zh-CN">
                  <a:solidFill>
                    <a:schemeClr val="bg1"/>
                  </a:solidFill>
                  <a:latin typeface="Times New Roman" panose="02020603050405020304" pitchFamily="18" charset="0"/>
                </a:rPr>
                <a:t>–</a:t>
              </a:r>
              <a:endParaRPr kumimoji="1" lang="en-US" altLang="zh-CN">
                <a:solidFill>
                  <a:schemeClr val="bg1"/>
                </a:solidFill>
                <a:latin typeface="Times New Roman" panose="02020603050405020304" pitchFamily="18" charset="0"/>
              </a:endParaRPr>
            </a:p>
          </p:txBody>
        </p:sp>
        <p:sp>
          <p:nvSpPr>
            <p:cNvPr id="56344" name="Text Box 14"/>
            <p:cNvSpPr txBox="1">
              <a:spLocks noChangeArrowheads="1"/>
            </p:cNvSpPr>
            <p:nvPr/>
          </p:nvSpPr>
          <p:spPr bwMode="auto">
            <a:xfrm>
              <a:off x="4649" y="1207"/>
              <a:ext cx="590" cy="288"/>
            </a:xfrm>
            <a:prstGeom prst="rect">
              <a:avLst/>
            </a:prstGeom>
            <a:noFill/>
            <a:ln w="28575">
              <a:noFill/>
              <a:miter lim="800000"/>
            </a:ln>
          </p:spPr>
          <p:txBody>
            <a:bodyPr anchor="ctr">
              <a:spAutoFit/>
            </a:bodyPr>
            <a:lstStyle/>
            <a:p>
              <a:pPr algn="ctr">
                <a:spcBef>
                  <a:spcPct val="50000"/>
                </a:spcBef>
              </a:pPr>
              <a:r>
                <a:rPr kumimoji="1" lang="en-US" altLang="zh-CN">
                  <a:solidFill>
                    <a:schemeClr val="bg1"/>
                  </a:solidFill>
                  <a:latin typeface="Times New Roman" panose="02020603050405020304" pitchFamily="18" charset="0"/>
                </a:rPr>
                <a:t>20V</a:t>
              </a:r>
              <a:endParaRPr kumimoji="1" lang="en-US" altLang="zh-CN" baseline="-25000">
                <a:solidFill>
                  <a:schemeClr val="bg1"/>
                </a:solidFill>
                <a:latin typeface="Times New Roman" panose="02020603050405020304" pitchFamily="18" charset="0"/>
              </a:endParaRPr>
            </a:p>
          </p:txBody>
        </p:sp>
        <p:sp>
          <p:nvSpPr>
            <p:cNvPr id="56345" name="Text Box 15"/>
            <p:cNvSpPr txBox="1">
              <a:spLocks noChangeArrowheads="1"/>
            </p:cNvSpPr>
            <p:nvPr/>
          </p:nvSpPr>
          <p:spPr bwMode="auto">
            <a:xfrm>
              <a:off x="4014" y="1253"/>
              <a:ext cx="505" cy="288"/>
            </a:xfrm>
            <a:prstGeom prst="rect">
              <a:avLst/>
            </a:prstGeom>
            <a:noFill/>
            <a:ln w="28575">
              <a:noFill/>
              <a:miter lim="800000"/>
            </a:ln>
          </p:spPr>
          <p:txBody>
            <a:bodyPr wrap="none" anchor="ctr">
              <a:spAutoFit/>
            </a:bodyPr>
            <a:lstStyle/>
            <a:p>
              <a:pPr algn="ctr">
                <a:spcBef>
                  <a:spcPct val="50000"/>
                </a:spcBef>
              </a:pPr>
              <a:r>
                <a:rPr kumimoji="1" lang="en-US" altLang="zh-CN">
                  <a:solidFill>
                    <a:schemeClr val="bg1"/>
                  </a:solidFill>
                  <a:latin typeface="Times New Roman" panose="02020603050405020304" pitchFamily="18" charset="0"/>
                </a:rPr>
                <a:t>0.5H</a:t>
              </a:r>
              <a:endParaRPr kumimoji="1" lang="en-US" altLang="zh-CN">
                <a:solidFill>
                  <a:schemeClr val="bg1"/>
                </a:solidFill>
                <a:latin typeface="Times New Roman" panose="02020603050405020304" pitchFamily="18" charset="0"/>
              </a:endParaRPr>
            </a:p>
          </p:txBody>
        </p:sp>
        <p:grpSp>
          <p:nvGrpSpPr>
            <p:cNvPr id="4" name="Group 16"/>
            <p:cNvGrpSpPr/>
            <p:nvPr/>
          </p:nvGrpSpPr>
          <p:grpSpPr bwMode="auto">
            <a:xfrm flipH="1" flipV="1">
              <a:off x="3929" y="1163"/>
              <a:ext cx="88" cy="432"/>
              <a:chOff x="2586" y="847"/>
              <a:chExt cx="71" cy="654"/>
            </a:xfrm>
          </p:grpSpPr>
          <p:sp>
            <p:nvSpPr>
              <p:cNvPr id="56369" name="Line 17"/>
              <p:cNvSpPr>
                <a:spLocks noChangeShapeType="1"/>
              </p:cNvSpPr>
              <p:nvPr/>
            </p:nvSpPr>
            <p:spPr bwMode="auto">
              <a:xfrm flipV="1">
                <a:off x="2656" y="847"/>
                <a:ext cx="1" cy="69"/>
              </a:xfrm>
              <a:prstGeom prst="line">
                <a:avLst/>
              </a:prstGeom>
              <a:noFill/>
              <a:ln w="28575">
                <a:solidFill>
                  <a:srgbClr val="FFCC00"/>
                </a:solidFill>
                <a:round/>
              </a:ln>
            </p:spPr>
            <p:txBody>
              <a:bodyPr/>
              <a:lstStyle/>
              <a:p>
                <a:endParaRPr lang="zh-CN" altLang="en-US"/>
              </a:p>
            </p:txBody>
          </p:sp>
          <p:sp>
            <p:nvSpPr>
              <p:cNvPr id="56370" name="Line 18"/>
              <p:cNvSpPr>
                <a:spLocks noChangeShapeType="1"/>
              </p:cNvSpPr>
              <p:nvPr/>
            </p:nvSpPr>
            <p:spPr bwMode="auto">
              <a:xfrm flipV="1">
                <a:off x="2656" y="1418"/>
                <a:ext cx="1" cy="83"/>
              </a:xfrm>
              <a:prstGeom prst="line">
                <a:avLst/>
              </a:prstGeom>
              <a:noFill/>
              <a:ln w="28575">
                <a:solidFill>
                  <a:srgbClr val="FFCC00"/>
                </a:solidFill>
                <a:round/>
              </a:ln>
            </p:spPr>
            <p:txBody>
              <a:bodyPr/>
              <a:lstStyle/>
              <a:p>
                <a:endParaRPr lang="zh-CN" altLang="en-US"/>
              </a:p>
            </p:txBody>
          </p:sp>
          <p:sp>
            <p:nvSpPr>
              <p:cNvPr id="56371" name="Freeform 19"/>
              <p:cNvSpPr/>
              <p:nvPr/>
            </p:nvSpPr>
            <p:spPr bwMode="auto">
              <a:xfrm>
                <a:off x="2586" y="916"/>
                <a:ext cx="70" cy="502"/>
              </a:xfrm>
              <a:custGeom>
                <a:avLst/>
                <a:gdLst>
                  <a:gd name="T0" fmla="*/ 70 w 70"/>
                  <a:gd name="T1" fmla="*/ 502 h 502"/>
                  <a:gd name="T2" fmla="*/ 28 w 70"/>
                  <a:gd name="T3" fmla="*/ 488 h 502"/>
                  <a:gd name="T4" fmla="*/ 0 w 70"/>
                  <a:gd name="T5" fmla="*/ 446 h 502"/>
                  <a:gd name="T6" fmla="*/ 28 w 70"/>
                  <a:gd name="T7" fmla="*/ 404 h 502"/>
                  <a:gd name="T8" fmla="*/ 70 w 70"/>
                  <a:gd name="T9" fmla="*/ 376 h 502"/>
                  <a:gd name="T10" fmla="*/ 28 w 70"/>
                  <a:gd name="T11" fmla="*/ 362 h 502"/>
                  <a:gd name="T12" fmla="*/ 0 w 70"/>
                  <a:gd name="T13" fmla="*/ 321 h 502"/>
                  <a:gd name="T14" fmla="*/ 28 w 70"/>
                  <a:gd name="T15" fmla="*/ 279 h 502"/>
                  <a:gd name="T16" fmla="*/ 70 w 70"/>
                  <a:gd name="T17" fmla="*/ 251 h 502"/>
                  <a:gd name="T18" fmla="*/ 28 w 70"/>
                  <a:gd name="T19" fmla="*/ 237 h 502"/>
                  <a:gd name="T20" fmla="*/ 0 w 70"/>
                  <a:gd name="T21" fmla="*/ 195 h 502"/>
                  <a:gd name="T22" fmla="*/ 28 w 70"/>
                  <a:gd name="T23" fmla="*/ 154 h 502"/>
                  <a:gd name="T24" fmla="*/ 70 w 70"/>
                  <a:gd name="T25" fmla="*/ 126 h 502"/>
                  <a:gd name="T26" fmla="*/ 28 w 70"/>
                  <a:gd name="T27" fmla="*/ 112 h 502"/>
                  <a:gd name="T28" fmla="*/ 0 w 70"/>
                  <a:gd name="T29" fmla="*/ 70 h 502"/>
                  <a:gd name="T30" fmla="*/ 28 w 70"/>
                  <a:gd name="T31" fmla="*/ 28 h 502"/>
                  <a:gd name="T32" fmla="*/ 70 w 70"/>
                  <a:gd name="T33" fmla="*/ 0 h 5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502"/>
                  <a:gd name="T53" fmla="*/ 70 w 70"/>
                  <a:gd name="T54" fmla="*/ 502 h 5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502">
                    <a:moveTo>
                      <a:pt x="70" y="502"/>
                    </a:moveTo>
                    <a:lnTo>
                      <a:pt x="28" y="488"/>
                    </a:lnTo>
                    <a:lnTo>
                      <a:pt x="0" y="446"/>
                    </a:lnTo>
                    <a:lnTo>
                      <a:pt x="28" y="404"/>
                    </a:lnTo>
                    <a:lnTo>
                      <a:pt x="70" y="376"/>
                    </a:lnTo>
                    <a:lnTo>
                      <a:pt x="28" y="362"/>
                    </a:lnTo>
                    <a:lnTo>
                      <a:pt x="0" y="321"/>
                    </a:lnTo>
                    <a:lnTo>
                      <a:pt x="28" y="279"/>
                    </a:lnTo>
                    <a:lnTo>
                      <a:pt x="70" y="251"/>
                    </a:lnTo>
                    <a:lnTo>
                      <a:pt x="28" y="237"/>
                    </a:lnTo>
                    <a:lnTo>
                      <a:pt x="0" y="195"/>
                    </a:lnTo>
                    <a:lnTo>
                      <a:pt x="28" y="154"/>
                    </a:lnTo>
                    <a:lnTo>
                      <a:pt x="70" y="126"/>
                    </a:lnTo>
                    <a:lnTo>
                      <a:pt x="28" y="112"/>
                    </a:lnTo>
                    <a:lnTo>
                      <a:pt x="0" y="70"/>
                    </a:lnTo>
                    <a:lnTo>
                      <a:pt x="28" y="28"/>
                    </a:lnTo>
                    <a:lnTo>
                      <a:pt x="70" y="0"/>
                    </a:lnTo>
                  </a:path>
                </a:pathLst>
              </a:custGeom>
              <a:noFill/>
              <a:ln w="38100">
                <a:solidFill>
                  <a:srgbClr val="FF9900"/>
                </a:solidFill>
                <a:round/>
              </a:ln>
            </p:spPr>
            <p:txBody>
              <a:bodyPr/>
              <a:lstStyle/>
              <a:p>
                <a:endParaRPr lang="zh-CN" altLang="en-US"/>
              </a:p>
            </p:txBody>
          </p:sp>
        </p:grpSp>
        <p:sp>
          <p:nvSpPr>
            <p:cNvPr id="56347" name="Line 22"/>
            <p:cNvSpPr>
              <a:spLocks noChangeShapeType="1"/>
            </p:cNvSpPr>
            <p:nvPr/>
          </p:nvSpPr>
          <p:spPr bwMode="auto">
            <a:xfrm>
              <a:off x="3334" y="1797"/>
              <a:ext cx="1876" cy="0"/>
            </a:xfrm>
            <a:prstGeom prst="line">
              <a:avLst/>
            </a:prstGeom>
            <a:noFill/>
            <a:ln w="28575">
              <a:solidFill>
                <a:srgbClr val="FFCC00"/>
              </a:solidFill>
              <a:round/>
            </a:ln>
          </p:spPr>
          <p:txBody>
            <a:bodyPr wrap="none" anchor="ctr"/>
            <a:lstStyle/>
            <a:p>
              <a:endParaRPr lang="zh-CN" altLang="en-US"/>
            </a:p>
          </p:txBody>
        </p:sp>
        <p:sp>
          <p:nvSpPr>
            <p:cNvPr id="56348" name="Line 23"/>
            <p:cNvSpPr>
              <a:spLocks noChangeShapeType="1"/>
            </p:cNvSpPr>
            <p:nvPr/>
          </p:nvSpPr>
          <p:spPr bwMode="auto">
            <a:xfrm flipH="1" flipV="1">
              <a:off x="3923" y="1571"/>
              <a:ext cx="0" cy="226"/>
            </a:xfrm>
            <a:prstGeom prst="line">
              <a:avLst/>
            </a:prstGeom>
            <a:noFill/>
            <a:ln w="28575">
              <a:solidFill>
                <a:srgbClr val="FFCC00"/>
              </a:solidFill>
              <a:round/>
              <a:headEnd type="oval" w="med" len="med"/>
            </a:ln>
          </p:spPr>
          <p:txBody>
            <a:bodyPr wrap="none" anchor="ctr"/>
            <a:lstStyle/>
            <a:p>
              <a:endParaRPr lang="zh-CN" altLang="en-US"/>
            </a:p>
          </p:txBody>
        </p:sp>
        <p:sp>
          <p:nvSpPr>
            <p:cNvPr id="56349" name="Line 24"/>
            <p:cNvSpPr>
              <a:spLocks noChangeShapeType="1"/>
            </p:cNvSpPr>
            <p:nvPr/>
          </p:nvSpPr>
          <p:spPr bwMode="auto">
            <a:xfrm flipH="1">
              <a:off x="3923" y="888"/>
              <a:ext cx="6" cy="365"/>
            </a:xfrm>
            <a:prstGeom prst="line">
              <a:avLst/>
            </a:prstGeom>
            <a:noFill/>
            <a:ln w="28575">
              <a:solidFill>
                <a:srgbClr val="FFCC00"/>
              </a:solidFill>
              <a:round/>
              <a:headEnd type="oval" w="med" len="med"/>
            </a:ln>
          </p:spPr>
          <p:txBody>
            <a:bodyPr wrap="none" anchor="ctr"/>
            <a:lstStyle/>
            <a:p>
              <a:endParaRPr lang="zh-CN" altLang="en-US"/>
            </a:p>
          </p:txBody>
        </p:sp>
        <p:grpSp>
          <p:nvGrpSpPr>
            <p:cNvPr id="5" name="Group 25"/>
            <p:cNvGrpSpPr/>
            <p:nvPr/>
          </p:nvGrpSpPr>
          <p:grpSpPr bwMode="auto">
            <a:xfrm>
              <a:off x="3198" y="1222"/>
              <a:ext cx="272" cy="288"/>
              <a:chOff x="2160" y="2389"/>
              <a:chExt cx="255" cy="261"/>
            </a:xfrm>
          </p:grpSpPr>
          <p:sp>
            <p:nvSpPr>
              <p:cNvPr id="56367" name="Oval 26"/>
              <p:cNvSpPr>
                <a:spLocks noChangeArrowheads="1"/>
              </p:cNvSpPr>
              <p:nvPr/>
            </p:nvSpPr>
            <p:spPr bwMode="auto">
              <a:xfrm>
                <a:off x="2160" y="2400"/>
                <a:ext cx="240" cy="240"/>
              </a:xfrm>
              <a:prstGeom prst="ellipse">
                <a:avLst/>
              </a:prstGeom>
              <a:solidFill>
                <a:srgbClr val="33CCFF"/>
              </a:solidFill>
              <a:ln w="38100">
                <a:solidFill>
                  <a:srgbClr val="FF9900"/>
                </a:solidFill>
                <a:round/>
              </a:ln>
            </p:spPr>
            <p:txBody>
              <a:bodyPr wrap="none" anchor="ctr"/>
              <a:lstStyle/>
              <a:p>
                <a:pPr algn="ctr"/>
                <a:endParaRPr lang="zh-CN" altLang="zh-CN"/>
              </a:p>
            </p:txBody>
          </p:sp>
          <p:sp>
            <p:nvSpPr>
              <p:cNvPr id="56368" name="Text Box 27"/>
              <p:cNvSpPr txBox="1">
                <a:spLocks noChangeArrowheads="1"/>
              </p:cNvSpPr>
              <p:nvPr/>
            </p:nvSpPr>
            <p:spPr bwMode="auto">
              <a:xfrm>
                <a:off x="2160" y="2389"/>
                <a:ext cx="255" cy="261"/>
              </a:xfrm>
              <a:prstGeom prst="rect">
                <a:avLst/>
              </a:prstGeom>
              <a:noFill/>
              <a:ln w="28575">
                <a:noFill/>
                <a:miter lim="800000"/>
              </a:ln>
            </p:spPr>
            <p:txBody>
              <a:bodyPr anchor="ctr">
                <a:spAutoFit/>
              </a:bodyPr>
              <a:lstStyle/>
              <a:p>
                <a:pPr algn="ctr">
                  <a:spcBef>
                    <a:spcPct val="50000"/>
                  </a:spcBef>
                </a:pPr>
                <a:endParaRPr kumimoji="1" lang="zh-CN" altLang="zh-CN">
                  <a:latin typeface="Times New Roman" panose="02020603050405020304" pitchFamily="18" charset="0"/>
                </a:endParaRPr>
              </a:p>
            </p:txBody>
          </p:sp>
        </p:grpSp>
        <p:sp>
          <p:nvSpPr>
            <p:cNvPr id="56351" name="Line 28"/>
            <p:cNvSpPr>
              <a:spLocks noChangeShapeType="1"/>
            </p:cNvSpPr>
            <p:nvPr/>
          </p:nvSpPr>
          <p:spPr bwMode="auto">
            <a:xfrm flipV="1">
              <a:off x="4694" y="663"/>
              <a:ext cx="363" cy="201"/>
            </a:xfrm>
            <a:prstGeom prst="line">
              <a:avLst/>
            </a:prstGeom>
            <a:noFill/>
            <a:ln w="38100">
              <a:solidFill>
                <a:srgbClr val="FFCC00"/>
              </a:solidFill>
              <a:round/>
            </a:ln>
          </p:spPr>
          <p:txBody>
            <a:bodyPr wrap="none" anchor="ctr"/>
            <a:lstStyle/>
            <a:p>
              <a:endParaRPr lang="zh-CN" altLang="en-US"/>
            </a:p>
          </p:txBody>
        </p:sp>
        <p:sp>
          <p:nvSpPr>
            <p:cNvPr id="56352" name="Line 29"/>
            <p:cNvSpPr>
              <a:spLocks noChangeShapeType="1"/>
            </p:cNvSpPr>
            <p:nvPr/>
          </p:nvSpPr>
          <p:spPr bwMode="auto">
            <a:xfrm flipH="1" flipV="1">
              <a:off x="4740" y="709"/>
              <a:ext cx="85" cy="226"/>
            </a:xfrm>
            <a:prstGeom prst="line">
              <a:avLst/>
            </a:prstGeom>
            <a:noFill/>
            <a:ln w="38100">
              <a:solidFill>
                <a:srgbClr val="FF3300"/>
              </a:solidFill>
              <a:round/>
              <a:headEnd type="triangle" w="med" len="med"/>
            </a:ln>
          </p:spPr>
          <p:txBody>
            <a:bodyPr wrap="none" anchor="ctr"/>
            <a:lstStyle/>
            <a:p>
              <a:endParaRPr lang="zh-CN" altLang="en-US"/>
            </a:p>
          </p:txBody>
        </p:sp>
        <p:sp>
          <p:nvSpPr>
            <p:cNvPr id="56353" name="Line 30"/>
            <p:cNvSpPr>
              <a:spLocks noChangeShapeType="1"/>
            </p:cNvSpPr>
            <p:nvPr/>
          </p:nvSpPr>
          <p:spPr bwMode="auto">
            <a:xfrm>
              <a:off x="3334" y="861"/>
              <a:ext cx="0" cy="952"/>
            </a:xfrm>
            <a:prstGeom prst="line">
              <a:avLst/>
            </a:prstGeom>
            <a:noFill/>
            <a:ln w="28575">
              <a:solidFill>
                <a:srgbClr val="FFCC00"/>
              </a:solidFill>
              <a:round/>
            </a:ln>
          </p:spPr>
          <p:txBody>
            <a:bodyPr/>
            <a:lstStyle/>
            <a:p>
              <a:endParaRPr lang="zh-CN" altLang="en-US"/>
            </a:p>
          </p:txBody>
        </p:sp>
        <p:sp>
          <p:nvSpPr>
            <p:cNvPr id="56354" name="Text Box 31"/>
            <p:cNvSpPr txBox="1">
              <a:spLocks noChangeArrowheads="1"/>
            </p:cNvSpPr>
            <p:nvPr/>
          </p:nvSpPr>
          <p:spPr bwMode="auto">
            <a:xfrm>
              <a:off x="3515" y="572"/>
              <a:ext cx="360" cy="288"/>
            </a:xfrm>
            <a:prstGeom prst="rect">
              <a:avLst/>
            </a:prstGeom>
            <a:noFill/>
            <a:ln w="28575">
              <a:noFill/>
              <a:miter lim="800000"/>
            </a:ln>
          </p:spPr>
          <p:txBody>
            <a:bodyPr wrap="none" anchor="ctr">
              <a:spAutoFit/>
            </a:bodyPr>
            <a:lstStyle/>
            <a:p>
              <a:pPr algn="ctr">
                <a:spcBef>
                  <a:spcPct val="50000"/>
                </a:spcBef>
              </a:pPr>
              <a:r>
                <a:rPr kumimoji="1" lang="en-US" altLang="zh-CN">
                  <a:solidFill>
                    <a:schemeClr val="bg1"/>
                  </a:solidFill>
                  <a:latin typeface="Times New Roman" panose="02020603050405020304" pitchFamily="18" charset="0"/>
                </a:rPr>
                <a:t>5</a:t>
              </a:r>
              <a:r>
                <a:rPr kumimoji="1" lang="en-US" altLang="zh-CN">
                  <a:solidFill>
                    <a:schemeClr val="bg1"/>
                  </a:solidFill>
                  <a:latin typeface="Times New Roman" panose="02020603050405020304" pitchFamily="18" charset="0"/>
                  <a:sym typeface="Symbol" panose="05050102010706020507" pitchFamily="18" charset="2"/>
                </a:rPr>
                <a:t></a:t>
              </a:r>
              <a:endParaRPr kumimoji="1" lang="en-US" altLang="zh-CN">
                <a:solidFill>
                  <a:schemeClr val="bg1"/>
                </a:solidFill>
                <a:latin typeface="Times New Roman" panose="02020603050405020304" pitchFamily="18" charset="0"/>
              </a:endParaRPr>
            </a:p>
          </p:txBody>
        </p:sp>
        <p:sp>
          <p:nvSpPr>
            <p:cNvPr id="56355" name="Rectangle 35"/>
            <p:cNvSpPr>
              <a:spLocks noChangeArrowheads="1"/>
            </p:cNvSpPr>
            <p:nvPr/>
          </p:nvSpPr>
          <p:spPr bwMode="auto">
            <a:xfrm>
              <a:off x="3560" y="845"/>
              <a:ext cx="227" cy="91"/>
            </a:xfrm>
            <a:prstGeom prst="rect">
              <a:avLst/>
            </a:prstGeom>
            <a:solidFill>
              <a:srgbClr val="FF9900"/>
            </a:solidFill>
            <a:ln w="9525">
              <a:solidFill>
                <a:srgbClr val="FF9900"/>
              </a:solidFill>
              <a:miter lim="800000"/>
            </a:ln>
          </p:spPr>
          <p:txBody>
            <a:bodyPr wrap="none" anchor="ctr"/>
            <a:lstStyle/>
            <a:p>
              <a:endParaRPr lang="zh-CN" altLang="en-US"/>
            </a:p>
          </p:txBody>
        </p:sp>
        <p:sp>
          <p:nvSpPr>
            <p:cNvPr id="56356" name="Text Box 36"/>
            <p:cNvSpPr txBox="1">
              <a:spLocks noChangeArrowheads="1"/>
            </p:cNvSpPr>
            <p:nvPr/>
          </p:nvSpPr>
          <p:spPr bwMode="auto">
            <a:xfrm>
              <a:off x="4195" y="572"/>
              <a:ext cx="360" cy="288"/>
            </a:xfrm>
            <a:prstGeom prst="rect">
              <a:avLst/>
            </a:prstGeom>
            <a:noFill/>
            <a:ln w="28575">
              <a:noFill/>
              <a:miter lim="800000"/>
            </a:ln>
          </p:spPr>
          <p:txBody>
            <a:bodyPr wrap="none" anchor="ctr">
              <a:spAutoFit/>
            </a:bodyPr>
            <a:lstStyle/>
            <a:p>
              <a:pPr algn="ctr">
                <a:spcBef>
                  <a:spcPct val="50000"/>
                </a:spcBef>
              </a:pPr>
              <a:r>
                <a:rPr kumimoji="1" lang="en-US" altLang="zh-CN">
                  <a:solidFill>
                    <a:schemeClr val="bg1"/>
                  </a:solidFill>
                  <a:latin typeface="Times New Roman" panose="02020603050405020304" pitchFamily="18" charset="0"/>
                </a:rPr>
                <a:t>5</a:t>
              </a:r>
              <a:r>
                <a:rPr kumimoji="1" lang="en-US" altLang="zh-CN">
                  <a:solidFill>
                    <a:schemeClr val="bg1"/>
                  </a:solidFill>
                  <a:latin typeface="Times New Roman" panose="02020603050405020304" pitchFamily="18" charset="0"/>
                  <a:sym typeface="Symbol" panose="05050102010706020507" pitchFamily="18" charset="2"/>
                </a:rPr>
                <a:t></a:t>
              </a:r>
              <a:endParaRPr kumimoji="1" lang="en-US" altLang="zh-CN">
                <a:solidFill>
                  <a:schemeClr val="bg1"/>
                </a:solidFill>
                <a:latin typeface="Times New Roman" panose="02020603050405020304" pitchFamily="18" charset="0"/>
              </a:endParaRPr>
            </a:p>
          </p:txBody>
        </p:sp>
        <p:sp>
          <p:nvSpPr>
            <p:cNvPr id="56357" name="Line 37"/>
            <p:cNvSpPr>
              <a:spLocks noChangeShapeType="1"/>
            </p:cNvSpPr>
            <p:nvPr/>
          </p:nvSpPr>
          <p:spPr bwMode="auto">
            <a:xfrm flipV="1">
              <a:off x="4921" y="889"/>
              <a:ext cx="318" cy="1"/>
            </a:xfrm>
            <a:prstGeom prst="line">
              <a:avLst/>
            </a:prstGeom>
            <a:noFill/>
            <a:ln w="28575">
              <a:solidFill>
                <a:srgbClr val="FFCC00"/>
              </a:solidFill>
              <a:round/>
              <a:headEnd type="oval" w="med" len="med"/>
            </a:ln>
          </p:spPr>
          <p:txBody>
            <a:bodyPr/>
            <a:lstStyle/>
            <a:p>
              <a:endParaRPr lang="zh-CN" altLang="en-US"/>
            </a:p>
          </p:txBody>
        </p:sp>
        <p:sp>
          <p:nvSpPr>
            <p:cNvPr id="56358" name="Rectangle 40"/>
            <p:cNvSpPr>
              <a:spLocks noChangeArrowheads="1"/>
            </p:cNvSpPr>
            <p:nvPr/>
          </p:nvSpPr>
          <p:spPr bwMode="auto">
            <a:xfrm>
              <a:off x="4241" y="845"/>
              <a:ext cx="318" cy="91"/>
            </a:xfrm>
            <a:prstGeom prst="rect">
              <a:avLst/>
            </a:prstGeom>
            <a:solidFill>
              <a:srgbClr val="FF9900"/>
            </a:solidFill>
            <a:ln w="9525">
              <a:solidFill>
                <a:srgbClr val="FF9900"/>
              </a:solidFill>
              <a:miter lim="800000"/>
            </a:ln>
          </p:spPr>
          <p:txBody>
            <a:bodyPr wrap="none" anchor="ctr"/>
            <a:lstStyle/>
            <a:p>
              <a:endParaRPr lang="zh-CN" altLang="en-US"/>
            </a:p>
          </p:txBody>
        </p:sp>
        <p:sp>
          <p:nvSpPr>
            <p:cNvPr id="56359" name="Text Box 45"/>
            <p:cNvSpPr txBox="1">
              <a:spLocks noChangeArrowheads="1"/>
            </p:cNvSpPr>
            <p:nvPr/>
          </p:nvSpPr>
          <p:spPr bwMode="auto">
            <a:xfrm>
              <a:off x="4967" y="1026"/>
              <a:ext cx="257" cy="288"/>
            </a:xfrm>
            <a:prstGeom prst="rect">
              <a:avLst/>
            </a:prstGeom>
            <a:noFill/>
            <a:ln w="28575">
              <a:noFill/>
              <a:miter lim="800000"/>
            </a:ln>
          </p:spPr>
          <p:txBody>
            <a:bodyPr anchor="ctr">
              <a:spAutoFit/>
            </a:bodyPr>
            <a:lstStyle/>
            <a:p>
              <a:pPr algn="ctr">
                <a:spcBef>
                  <a:spcPct val="50000"/>
                </a:spcBef>
              </a:pPr>
              <a:r>
                <a:rPr kumimoji="1" lang="en-US" altLang="zh-CN">
                  <a:solidFill>
                    <a:schemeClr val="bg1"/>
                  </a:solidFill>
                  <a:latin typeface="Times New Roman" panose="02020603050405020304" pitchFamily="18" charset="0"/>
                </a:rPr>
                <a:t>+</a:t>
              </a:r>
              <a:endParaRPr kumimoji="1" lang="en-US" altLang="zh-CN">
                <a:solidFill>
                  <a:schemeClr val="bg1"/>
                </a:solidFill>
                <a:latin typeface="Times New Roman" panose="02020603050405020304" pitchFamily="18" charset="0"/>
              </a:endParaRPr>
            </a:p>
          </p:txBody>
        </p:sp>
        <p:sp>
          <p:nvSpPr>
            <p:cNvPr id="56360" name="Text Box 46"/>
            <p:cNvSpPr txBox="1">
              <a:spLocks noChangeArrowheads="1"/>
            </p:cNvSpPr>
            <p:nvPr/>
          </p:nvSpPr>
          <p:spPr bwMode="auto">
            <a:xfrm>
              <a:off x="4921" y="1434"/>
              <a:ext cx="363" cy="288"/>
            </a:xfrm>
            <a:prstGeom prst="rect">
              <a:avLst/>
            </a:prstGeom>
            <a:noFill/>
            <a:ln w="28575">
              <a:noFill/>
              <a:miter lim="800000"/>
            </a:ln>
          </p:spPr>
          <p:txBody>
            <a:bodyPr anchor="ctr">
              <a:spAutoFit/>
            </a:bodyPr>
            <a:lstStyle/>
            <a:p>
              <a:pPr algn="ctr">
                <a:spcBef>
                  <a:spcPct val="50000"/>
                </a:spcBef>
              </a:pPr>
              <a:r>
                <a:rPr kumimoji="1" lang="en-US" altLang="zh-CN">
                  <a:solidFill>
                    <a:schemeClr val="bg1"/>
                  </a:solidFill>
                  <a:latin typeface="Times New Roman" panose="02020603050405020304" pitchFamily="18" charset="0"/>
                </a:rPr>
                <a:t>–</a:t>
              </a:r>
              <a:endParaRPr kumimoji="1" lang="en-US" altLang="zh-CN">
                <a:solidFill>
                  <a:schemeClr val="bg1"/>
                </a:solidFill>
                <a:latin typeface="Times New Roman" panose="02020603050405020304" pitchFamily="18" charset="0"/>
              </a:endParaRPr>
            </a:p>
          </p:txBody>
        </p:sp>
        <p:sp>
          <p:nvSpPr>
            <p:cNvPr id="56361" name="Line 47"/>
            <p:cNvSpPr>
              <a:spLocks noChangeShapeType="1"/>
            </p:cNvSpPr>
            <p:nvPr/>
          </p:nvSpPr>
          <p:spPr bwMode="auto">
            <a:xfrm>
              <a:off x="5239" y="890"/>
              <a:ext cx="0" cy="907"/>
            </a:xfrm>
            <a:prstGeom prst="line">
              <a:avLst/>
            </a:prstGeom>
            <a:noFill/>
            <a:ln w="28575">
              <a:solidFill>
                <a:srgbClr val="FFCC00"/>
              </a:solidFill>
              <a:round/>
            </a:ln>
          </p:spPr>
          <p:txBody>
            <a:bodyPr/>
            <a:lstStyle/>
            <a:p>
              <a:endParaRPr lang="zh-CN" altLang="en-US"/>
            </a:p>
          </p:txBody>
        </p:sp>
        <p:sp>
          <p:nvSpPr>
            <p:cNvPr id="56362" name="Text Box 51"/>
            <p:cNvSpPr txBox="1">
              <a:spLocks noChangeArrowheads="1"/>
            </p:cNvSpPr>
            <p:nvPr/>
          </p:nvSpPr>
          <p:spPr bwMode="auto">
            <a:xfrm>
              <a:off x="3334" y="1298"/>
              <a:ext cx="590" cy="288"/>
            </a:xfrm>
            <a:prstGeom prst="rect">
              <a:avLst/>
            </a:prstGeom>
            <a:noFill/>
            <a:ln w="28575">
              <a:noFill/>
              <a:miter lim="800000"/>
            </a:ln>
          </p:spPr>
          <p:txBody>
            <a:bodyPr anchor="ctr">
              <a:spAutoFit/>
            </a:bodyPr>
            <a:lstStyle/>
            <a:p>
              <a:pPr algn="ctr">
                <a:spcBef>
                  <a:spcPct val="50000"/>
                </a:spcBef>
              </a:pPr>
              <a:r>
                <a:rPr kumimoji="1" lang="en-US" altLang="zh-CN">
                  <a:solidFill>
                    <a:schemeClr val="bg1"/>
                  </a:solidFill>
                  <a:latin typeface="Times New Roman" panose="02020603050405020304" pitchFamily="18" charset="0"/>
                </a:rPr>
                <a:t>10V</a:t>
              </a:r>
              <a:endParaRPr kumimoji="1" lang="en-US" altLang="zh-CN" baseline="-25000">
                <a:solidFill>
                  <a:schemeClr val="bg1"/>
                </a:solidFill>
                <a:latin typeface="Times New Roman" panose="02020603050405020304" pitchFamily="18" charset="0"/>
              </a:endParaRPr>
            </a:p>
          </p:txBody>
        </p:sp>
        <p:sp>
          <p:nvSpPr>
            <p:cNvPr id="56363" name="Line 52"/>
            <p:cNvSpPr>
              <a:spLocks noChangeShapeType="1"/>
            </p:cNvSpPr>
            <p:nvPr/>
          </p:nvSpPr>
          <p:spPr bwMode="auto">
            <a:xfrm flipV="1">
              <a:off x="3243" y="890"/>
              <a:ext cx="0" cy="272"/>
            </a:xfrm>
            <a:prstGeom prst="line">
              <a:avLst/>
            </a:prstGeom>
            <a:noFill/>
            <a:ln w="38100">
              <a:solidFill>
                <a:srgbClr val="00FFFF"/>
              </a:solidFill>
              <a:round/>
              <a:tailEnd type="triangle" w="med" len="med"/>
            </a:ln>
          </p:spPr>
          <p:txBody>
            <a:bodyPr/>
            <a:lstStyle/>
            <a:p>
              <a:endParaRPr lang="zh-CN" altLang="en-US"/>
            </a:p>
          </p:txBody>
        </p:sp>
        <p:sp>
          <p:nvSpPr>
            <p:cNvPr id="56364" name="Line 53"/>
            <p:cNvSpPr>
              <a:spLocks noChangeShapeType="1"/>
            </p:cNvSpPr>
            <p:nvPr/>
          </p:nvSpPr>
          <p:spPr bwMode="auto">
            <a:xfrm flipV="1">
              <a:off x="5329" y="890"/>
              <a:ext cx="0" cy="272"/>
            </a:xfrm>
            <a:prstGeom prst="line">
              <a:avLst/>
            </a:prstGeom>
            <a:noFill/>
            <a:ln w="38100">
              <a:solidFill>
                <a:srgbClr val="00FFFF"/>
              </a:solidFill>
              <a:round/>
              <a:tailEnd type="triangle" w="med" len="med"/>
            </a:ln>
          </p:spPr>
          <p:txBody>
            <a:bodyPr/>
            <a:lstStyle/>
            <a:p>
              <a:endParaRPr lang="zh-CN" altLang="en-US"/>
            </a:p>
          </p:txBody>
        </p:sp>
        <p:sp>
          <p:nvSpPr>
            <p:cNvPr id="56365" name="Text Box 54"/>
            <p:cNvSpPr txBox="1">
              <a:spLocks noChangeArrowheads="1"/>
            </p:cNvSpPr>
            <p:nvPr/>
          </p:nvSpPr>
          <p:spPr bwMode="auto">
            <a:xfrm>
              <a:off x="5103" y="572"/>
              <a:ext cx="233" cy="288"/>
            </a:xfrm>
            <a:prstGeom prst="rect">
              <a:avLst/>
            </a:prstGeom>
            <a:noFill/>
            <a:ln w="28575">
              <a:noFill/>
              <a:miter lim="800000"/>
            </a:ln>
          </p:spPr>
          <p:txBody>
            <a:bodyPr wrap="none" anchor="ctr">
              <a:spAutoFit/>
            </a:bodyPr>
            <a:lstStyle/>
            <a:p>
              <a:pPr algn="ctr">
                <a:spcBef>
                  <a:spcPct val="50000"/>
                </a:spcBef>
              </a:pPr>
              <a:r>
                <a:rPr kumimoji="1" lang="en-US" altLang="zh-CN" i="1">
                  <a:solidFill>
                    <a:schemeClr val="bg1"/>
                  </a:solidFill>
                  <a:latin typeface="Times New Roman" panose="02020603050405020304" pitchFamily="18" charset="0"/>
                </a:rPr>
                <a:t>i</a:t>
              </a:r>
              <a:r>
                <a:rPr kumimoji="1" lang="en-US" altLang="zh-CN" baseline="-25000">
                  <a:solidFill>
                    <a:schemeClr val="bg1"/>
                  </a:solidFill>
                  <a:latin typeface="Times New Roman" panose="02020603050405020304" pitchFamily="18" charset="0"/>
                </a:rPr>
                <a:t>2</a:t>
              </a:r>
              <a:endParaRPr kumimoji="1" lang="en-US" altLang="zh-CN">
                <a:solidFill>
                  <a:schemeClr val="bg1"/>
                </a:solidFill>
                <a:latin typeface="Times New Roman" panose="02020603050405020304" pitchFamily="18" charset="0"/>
              </a:endParaRPr>
            </a:p>
          </p:txBody>
        </p:sp>
        <p:sp>
          <p:nvSpPr>
            <p:cNvPr id="56366" name="Text Box 55"/>
            <p:cNvSpPr txBox="1">
              <a:spLocks noChangeArrowheads="1"/>
            </p:cNvSpPr>
            <p:nvPr/>
          </p:nvSpPr>
          <p:spPr bwMode="auto">
            <a:xfrm>
              <a:off x="3107" y="618"/>
              <a:ext cx="318" cy="288"/>
            </a:xfrm>
            <a:prstGeom prst="rect">
              <a:avLst/>
            </a:prstGeom>
            <a:noFill/>
            <a:ln w="28575">
              <a:noFill/>
              <a:miter lim="800000"/>
            </a:ln>
          </p:spPr>
          <p:txBody>
            <a:bodyPr anchor="ctr">
              <a:spAutoFit/>
            </a:bodyPr>
            <a:lstStyle/>
            <a:p>
              <a:pPr algn="ctr">
                <a:spcBef>
                  <a:spcPct val="50000"/>
                </a:spcBef>
              </a:pPr>
              <a:r>
                <a:rPr kumimoji="1" lang="en-US" altLang="zh-CN" i="1">
                  <a:solidFill>
                    <a:schemeClr val="bg1"/>
                  </a:solidFill>
                  <a:latin typeface="Times New Roman" panose="02020603050405020304" pitchFamily="18" charset="0"/>
                </a:rPr>
                <a:t>i</a:t>
              </a:r>
              <a:r>
                <a:rPr kumimoji="1" lang="en-US" altLang="zh-CN" baseline="-25000">
                  <a:solidFill>
                    <a:schemeClr val="bg1"/>
                  </a:solidFill>
                  <a:latin typeface="Times New Roman" panose="02020603050405020304" pitchFamily="18" charset="0"/>
                </a:rPr>
                <a:t>1</a:t>
              </a:r>
              <a:endParaRPr kumimoji="1" lang="en-US" altLang="zh-CN">
                <a:solidFill>
                  <a:schemeClr val="bg1"/>
                </a:solidFill>
                <a:latin typeface="Times New Roman" panose="02020603050405020304" pitchFamily="18" charset="0"/>
              </a:endParaRPr>
            </a:p>
          </p:txBody>
        </p:sp>
      </p:grpSp>
      <p:graphicFrame>
        <p:nvGraphicFramePr>
          <p:cNvPr id="49210" name="Object 4"/>
          <p:cNvGraphicFramePr>
            <a:graphicFrameLocks noChangeAspect="1"/>
          </p:cNvGraphicFramePr>
          <p:nvPr/>
        </p:nvGraphicFramePr>
        <p:xfrm>
          <a:off x="611188" y="2205038"/>
          <a:ext cx="4178300" cy="504825"/>
        </p:xfrm>
        <a:graphic>
          <a:graphicData uri="http://schemas.openxmlformats.org/presentationml/2006/ole">
            <mc:AlternateContent xmlns:mc="http://schemas.openxmlformats.org/markup-compatibility/2006">
              <mc:Choice xmlns:v="urn:schemas-microsoft-com:vml" Requires="v">
                <p:oleObj spid="_x0000_s15363" name="Equation" r:id="rId5" imgW="39928800" imgH="5181600" progId="Equation.3">
                  <p:embed/>
                </p:oleObj>
              </mc:Choice>
              <mc:Fallback>
                <p:oleObj name="Equation" r:id="rId5" imgW="39928800" imgH="5181600" progId="Equation.3">
                  <p:embed/>
                  <p:pic>
                    <p:nvPicPr>
                      <p:cNvPr id="0" name="Object 4"/>
                      <p:cNvPicPr>
                        <a:picLocks noChangeAspect="1"/>
                      </p:cNvPicPr>
                      <p:nvPr/>
                    </p:nvPicPr>
                    <p:blipFill>
                      <a:blip r:embed="rId6"/>
                      <a:stretch>
                        <a:fillRect/>
                      </a:stretch>
                    </p:blipFill>
                    <p:spPr>
                      <a:xfrm>
                        <a:off x="611188" y="2205038"/>
                        <a:ext cx="4178300" cy="504825"/>
                      </a:xfrm>
                      <a:prstGeom prst="rect">
                        <a:avLst/>
                      </a:prstGeom>
                      <a:noFill/>
                      <a:ln w="9525">
                        <a:noFill/>
                      </a:ln>
                    </p:spPr>
                  </p:pic>
                </p:oleObj>
              </mc:Fallback>
            </mc:AlternateContent>
          </a:graphicData>
        </a:graphic>
      </p:graphicFrame>
      <p:grpSp>
        <p:nvGrpSpPr>
          <p:cNvPr id="6" name="Group 61"/>
          <p:cNvGrpSpPr/>
          <p:nvPr/>
        </p:nvGrpSpPr>
        <p:grpSpPr bwMode="auto">
          <a:xfrm>
            <a:off x="395288" y="3068638"/>
            <a:ext cx="7888287" cy="868362"/>
            <a:chOff x="204" y="2069"/>
            <a:chExt cx="4969" cy="547"/>
          </a:xfrm>
        </p:grpSpPr>
        <p:graphicFrame>
          <p:nvGraphicFramePr>
            <p:cNvPr id="56329" name="Object 9"/>
            <p:cNvGraphicFramePr>
              <a:graphicFrameLocks noChangeAspect="1"/>
            </p:cNvGraphicFramePr>
            <p:nvPr/>
          </p:nvGraphicFramePr>
          <p:xfrm>
            <a:off x="1837" y="2069"/>
            <a:ext cx="3336" cy="547"/>
          </p:xfrm>
          <a:graphic>
            <a:graphicData uri="http://schemas.openxmlformats.org/presentationml/2006/ole">
              <mc:AlternateContent xmlns:mc="http://schemas.openxmlformats.org/markup-compatibility/2006">
                <mc:Choice xmlns:v="urn:schemas-microsoft-com:vml" Requires="v">
                  <p:oleObj spid="_x0000_s15364" name="Equation" r:id="rId7" imgW="51816000" imgH="8534400" progId="Equation.3">
                    <p:embed/>
                  </p:oleObj>
                </mc:Choice>
                <mc:Fallback>
                  <p:oleObj name="Equation" r:id="rId7" imgW="51816000" imgH="8534400" progId="Equation.3">
                    <p:embed/>
                    <p:pic>
                      <p:nvPicPr>
                        <p:cNvPr id="0" name="Object 9"/>
                        <p:cNvPicPr>
                          <a:picLocks noChangeAspect="1"/>
                        </p:cNvPicPr>
                        <p:nvPr/>
                      </p:nvPicPr>
                      <p:blipFill>
                        <a:blip r:embed="rId8"/>
                        <a:stretch>
                          <a:fillRect/>
                        </a:stretch>
                      </p:blipFill>
                      <p:spPr>
                        <a:xfrm>
                          <a:off x="1837" y="2069"/>
                          <a:ext cx="3336" cy="547"/>
                        </a:xfrm>
                        <a:prstGeom prst="rect">
                          <a:avLst/>
                        </a:prstGeom>
                        <a:noFill/>
                        <a:ln w="9525">
                          <a:noFill/>
                        </a:ln>
                      </p:spPr>
                    </p:pic>
                  </p:oleObj>
                </mc:Fallback>
              </mc:AlternateContent>
            </a:graphicData>
          </a:graphic>
        </p:graphicFrame>
        <p:sp>
          <p:nvSpPr>
            <p:cNvPr id="56337" name="Text Box 60"/>
            <p:cNvSpPr txBox="1">
              <a:spLocks noChangeArrowheads="1"/>
            </p:cNvSpPr>
            <p:nvPr/>
          </p:nvSpPr>
          <p:spPr bwMode="auto">
            <a:xfrm>
              <a:off x="204" y="2296"/>
              <a:ext cx="1497" cy="288"/>
            </a:xfrm>
            <a:prstGeom prst="rect">
              <a:avLst/>
            </a:prstGeom>
            <a:noFill/>
            <a:ln w="9525">
              <a:noFill/>
              <a:miter lim="800000"/>
            </a:ln>
          </p:spPr>
          <p:txBody>
            <a:bodyPr>
              <a:spAutoFit/>
            </a:bodyPr>
            <a:lstStyle/>
            <a:p>
              <a:pPr>
                <a:spcBef>
                  <a:spcPct val="50000"/>
                </a:spcBef>
              </a:pPr>
              <a:r>
                <a:rPr lang="zh-CN" altLang="en-US"/>
                <a:t>应用三要素公式</a:t>
              </a:r>
              <a:endParaRPr lang="zh-CN" altLang="en-US"/>
            </a:p>
          </p:txBody>
        </p:sp>
      </p:grpSp>
      <p:graphicFrame>
        <p:nvGraphicFramePr>
          <p:cNvPr id="49214" name="Object 5"/>
          <p:cNvGraphicFramePr>
            <a:graphicFrameLocks noChangeAspect="1"/>
          </p:cNvGraphicFramePr>
          <p:nvPr/>
        </p:nvGraphicFramePr>
        <p:xfrm>
          <a:off x="558800" y="3989388"/>
          <a:ext cx="6875463" cy="635000"/>
        </p:xfrm>
        <a:graphic>
          <a:graphicData uri="http://schemas.openxmlformats.org/presentationml/2006/ole">
            <mc:AlternateContent xmlns:mc="http://schemas.openxmlformats.org/markup-compatibility/2006">
              <mc:Choice xmlns:v="urn:schemas-microsoft-com:vml" Requires="v">
                <p:oleObj spid="_x0000_s15365" name="Equation" r:id="rId9" imgW="58521600" imgH="5791200" progId="Equation.DSMT4">
                  <p:embed/>
                </p:oleObj>
              </mc:Choice>
              <mc:Fallback>
                <p:oleObj name="Equation" r:id="rId9" imgW="58521600" imgH="5791200" progId="Equation.DSMT4">
                  <p:embed/>
                  <p:pic>
                    <p:nvPicPr>
                      <p:cNvPr id="0" name="Object 5"/>
                      <p:cNvPicPr>
                        <a:picLocks noChangeAspect="1"/>
                      </p:cNvPicPr>
                      <p:nvPr/>
                    </p:nvPicPr>
                    <p:blipFill>
                      <a:blip r:embed="rId10"/>
                      <a:stretch>
                        <a:fillRect/>
                      </a:stretch>
                    </p:blipFill>
                    <p:spPr>
                      <a:xfrm>
                        <a:off x="558800" y="3989388"/>
                        <a:ext cx="6875463" cy="635000"/>
                      </a:xfrm>
                      <a:prstGeom prst="rect">
                        <a:avLst/>
                      </a:prstGeom>
                      <a:noFill/>
                      <a:ln w="9525">
                        <a:noFill/>
                      </a:ln>
                    </p:spPr>
                  </p:pic>
                </p:oleObj>
              </mc:Fallback>
            </mc:AlternateContent>
          </a:graphicData>
        </a:graphic>
      </p:graphicFrame>
      <p:graphicFrame>
        <p:nvGraphicFramePr>
          <p:cNvPr id="49215" name="Object 6"/>
          <p:cNvGraphicFramePr>
            <a:graphicFrameLocks noChangeAspect="1"/>
          </p:cNvGraphicFramePr>
          <p:nvPr/>
        </p:nvGraphicFramePr>
        <p:xfrm>
          <a:off x="684213" y="4437063"/>
          <a:ext cx="7177087" cy="952500"/>
        </p:xfrm>
        <a:graphic>
          <a:graphicData uri="http://schemas.openxmlformats.org/presentationml/2006/ole">
            <mc:AlternateContent xmlns:mc="http://schemas.openxmlformats.org/markup-compatibility/2006">
              <mc:Choice xmlns:v="urn:schemas-microsoft-com:vml" Requires="v">
                <p:oleObj spid="_x0000_s15366" name="Equation" r:id="rId11" imgW="68580000" imgH="9753600" progId="Equation.3">
                  <p:embed/>
                </p:oleObj>
              </mc:Choice>
              <mc:Fallback>
                <p:oleObj name="Equation" r:id="rId11" imgW="68580000" imgH="9753600" progId="Equation.3">
                  <p:embed/>
                  <p:pic>
                    <p:nvPicPr>
                      <p:cNvPr id="0" name="Object 6"/>
                      <p:cNvPicPr>
                        <a:picLocks noChangeAspect="1"/>
                      </p:cNvPicPr>
                      <p:nvPr/>
                    </p:nvPicPr>
                    <p:blipFill>
                      <a:blip r:embed="rId12"/>
                      <a:stretch>
                        <a:fillRect/>
                      </a:stretch>
                    </p:blipFill>
                    <p:spPr>
                      <a:xfrm>
                        <a:off x="684213" y="4437063"/>
                        <a:ext cx="7177087" cy="952500"/>
                      </a:xfrm>
                      <a:prstGeom prst="rect">
                        <a:avLst/>
                      </a:prstGeom>
                      <a:noFill/>
                      <a:ln w="9525">
                        <a:noFill/>
                      </a:ln>
                    </p:spPr>
                  </p:pic>
                </p:oleObj>
              </mc:Fallback>
            </mc:AlternateContent>
          </a:graphicData>
        </a:graphic>
      </p:graphicFrame>
      <p:graphicFrame>
        <p:nvGraphicFramePr>
          <p:cNvPr id="49216" name="Object 7"/>
          <p:cNvGraphicFramePr>
            <a:graphicFrameLocks noChangeAspect="1"/>
          </p:cNvGraphicFramePr>
          <p:nvPr/>
        </p:nvGraphicFramePr>
        <p:xfrm>
          <a:off x="755650" y="5229225"/>
          <a:ext cx="4911725" cy="534988"/>
        </p:xfrm>
        <a:graphic>
          <a:graphicData uri="http://schemas.openxmlformats.org/presentationml/2006/ole">
            <mc:AlternateContent xmlns:mc="http://schemas.openxmlformats.org/markup-compatibility/2006">
              <mc:Choice xmlns:v="urn:schemas-microsoft-com:vml" Requires="v">
                <p:oleObj spid="_x0000_s15367" name="Equation" r:id="rId13" imgW="46939200" imgH="5486400" progId="Equation.3">
                  <p:embed/>
                </p:oleObj>
              </mc:Choice>
              <mc:Fallback>
                <p:oleObj name="Equation" r:id="rId13" imgW="46939200" imgH="5486400" progId="Equation.3">
                  <p:embed/>
                  <p:pic>
                    <p:nvPicPr>
                      <p:cNvPr id="0" name="Object 7"/>
                      <p:cNvPicPr>
                        <a:picLocks noChangeAspect="1"/>
                      </p:cNvPicPr>
                      <p:nvPr/>
                    </p:nvPicPr>
                    <p:blipFill>
                      <a:blip r:embed="rId14"/>
                      <a:stretch>
                        <a:fillRect/>
                      </a:stretch>
                    </p:blipFill>
                    <p:spPr>
                      <a:xfrm>
                        <a:off x="755650" y="5229225"/>
                        <a:ext cx="4911725" cy="534988"/>
                      </a:xfrm>
                      <a:prstGeom prst="rect">
                        <a:avLst/>
                      </a:prstGeom>
                      <a:noFill/>
                      <a:ln w="9525">
                        <a:noFill/>
                      </a:ln>
                    </p:spPr>
                  </p:pic>
                </p:oleObj>
              </mc:Fallback>
            </mc:AlternateContent>
          </a:graphicData>
        </a:graphic>
      </p:graphicFrame>
      <p:graphicFrame>
        <p:nvGraphicFramePr>
          <p:cNvPr id="49217" name="Object 8"/>
          <p:cNvGraphicFramePr>
            <a:graphicFrameLocks noChangeAspect="1"/>
          </p:cNvGraphicFramePr>
          <p:nvPr/>
        </p:nvGraphicFramePr>
        <p:xfrm>
          <a:off x="755650" y="5876925"/>
          <a:ext cx="4943475" cy="534988"/>
        </p:xfrm>
        <a:graphic>
          <a:graphicData uri="http://schemas.openxmlformats.org/presentationml/2006/ole">
            <mc:AlternateContent xmlns:mc="http://schemas.openxmlformats.org/markup-compatibility/2006">
              <mc:Choice xmlns:v="urn:schemas-microsoft-com:vml" Requires="v">
                <p:oleObj spid="_x0000_s15368" name="Equation" r:id="rId15" imgW="47244000" imgH="5486400" progId="Equation.3">
                  <p:embed/>
                </p:oleObj>
              </mc:Choice>
              <mc:Fallback>
                <p:oleObj name="Equation" r:id="rId15" imgW="47244000" imgH="5486400" progId="Equation.3">
                  <p:embed/>
                  <p:pic>
                    <p:nvPicPr>
                      <p:cNvPr id="0" name="Object 8"/>
                      <p:cNvPicPr>
                        <a:picLocks noChangeAspect="1"/>
                      </p:cNvPicPr>
                      <p:nvPr/>
                    </p:nvPicPr>
                    <p:blipFill>
                      <a:blip r:embed="rId16"/>
                      <a:stretch>
                        <a:fillRect/>
                      </a:stretch>
                    </p:blipFill>
                    <p:spPr>
                      <a:xfrm>
                        <a:off x="755650" y="5876925"/>
                        <a:ext cx="4943475" cy="534988"/>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9156"/>
                                        </p:tgtEl>
                                        <p:attrNameLst>
                                          <p:attrName>style.visibility</p:attrName>
                                        </p:attrNameLst>
                                      </p:cBhvr>
                                      <p:to>
                                        <p:strVal val="visible"/>
                                      </p:to>
                                    </p:set>
                                    <p:anim calcmode="lin" valueType="num">
                                      <p:cBhvr>
                                        <p:cTn id="7" dur="1000" fill="hold"/>
                                        <p:tgtEl>
                                          <p:spTgt spid="49156"/>
                                        </p:tgtEl>
                                        <p:attrNameLst>
                                          <p:attrName>ppt_w</p:attrName>
                                        </p:attrNameLst>
                                      </p:cBhvr>
                                      <p:tavLst>
                                        <p:tav tm="0">
                                          <p:val>
                                            <p:fltVal val="0"/>
                                          </p:val>
                                        </p:tav>
                                        <p:tav tm="100000">
                                          <p:val>
                                            <p:strVal val="#ppt_w"/>
                                          </p:val>
                                        </p:tav>
                                      </p:tavLst>
                                    </p:anim>
                                    <p:anim calcmode="lin" valueType="num">
                                      <p:cBhvr>
                                        <p:cTn id="8" dur="1000" fill="hold"/>
                                        <p:tgtEl>
                                          <p:spTgt spid="49156"/>
                                        </p:tgtEl>
                                        <p:attrNameLst>
                                          <p:attrName>ppt_h</p:attrName>
                                        </p:attrNameLst>
                                      </p:cBhvr>
                                      <p:tavLst>
                                        <p:tav tm="0">
                                          <p:val>
                                            <p:fltVal val="0"/>
                                          </p:val>
                                        </p:tav>
                                        <p:tav tm="100000">
                                          <p:val>
                                            <p:strVal val="#ppt_h"/>
                                          </p:val>
                                        </p:tav>
                                      </p:tavLst>
                                    </p:anim>
                                    <p:anim calcmode="lin" valueType="num">
                                      <p:cBhvr>
                                        <p:cTn id="9" dur="1000" fill="hold"/>
                                        <p:tgtEl>
                                          <p:spTgt spid="4915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9156"/>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3" presetClass="entr" presetSubtype="16"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childTnLst>
                                </p:cTn>
                              </p:par>
                            </p:childTnLst>
                          </p:cTn>
                        </p:par>
                        <p:par>
                          <p:cTn id="16" fill="hold">
                            <p:stCondLst>
                              <p:cond delay="2000"/>
                            </p:stCondLst>
                            <p:childTnLst>
                              <p:par>
                                <p:cTn id="17" presetID="2" presetClass="entr" presetSubtype="2" fill="hold" grpId="0" nodeType="afterEffect">
                                  <p:stCondLst>
                                    <p:cond delay="0"/>
                                  </p:stCondLst>
                                  <p:childTnLst>
                                    <p:set>
                                      <p:cBhvr>
                                        <p:cTn id="18" dur="1" fill="hold">
                                          <p:stCondLst>
                                            <p:cond delay="0"/>
                                          </p:stCondLst>
                                        </p:cTn>
                                        <p:tgtEl>
                                          <p:spTgt spid="49157"/>
                                        </p:tgtEl>
                                        <p:attrNameLst>
                                          <p:attrName>style.visibility</p:attrName>
                                        </p:attrNameLst>
                                      </p:cBhvr>
                                      <p:to>
                                        <p:strVal val="visible"/>
                                      </p:to>
                                    </p:set>
                                    <p:anim calcmode="lin" valueType="num">
                                      <p:cBhvr additive="base">
                                        <p:cTn id="19" dur="500" fill="hold"/>
                                        <p:tgtEl>
                                          <p:spTgt spid="49157"/>
                                        </p:tgtEl>
                                        <p:attrNameLst>
                                          <p:attrName>ppt_x</p:attrName>
                                        </p:attrNameLst>
                                      </p:cBhvr>
                                      <p:tavLst>
                                        <p:tav tm="0">
                                          <p:val>
                                            <p:strVal val="1+#ppt_w/2"/>
                                          </p:val>
                                        </p:tav>
                                        <p:tav tm="100000">
                                          <p:val>
                                            <p:strVal val="#ppt_x"/>
                                          </p:val>
                                        </p:tav>
                                      </p:tavLst>
                                    </p:anim>
                                    <p:anim calcmode="lin" valueType="num">
                                      <p:cBhvr additive="base">
                                        <p:cTn id="20" dur="500" fill="hold"/>
                                        <p:tgtEl>
                                          <p:spTgt spid="4915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49158"/>
                                        </p:tgtEl>
                                        <p:attrNameLst>
                                          <p:attrName>style.visibility</p:attrName>
                                        </p:attrNameLst>
                                      </p:cBhvr>
                                      <p:to>
                                        <p:strVal val="visible"/>
                                      </p:to>
                                    </p:set>
                                    <p:anim calcmode="lin" valueType="num">
                                      <p:cBhvr>
                                        <p:cTn id="25" dur="1000" fill="hold"/>
                                        <p:tgtEl>
                                          <p:spTgt spid="49158"/>
                                        </p:tgtEl>
                                        <p:attrNameLst>
                                          <p:attrName>ppt_w</p:attrName>
                                        </p:attrNameLst>
                                      </p:cBhvr>
                                      <p:tavLst>
                                        <p:tav tm="0">
                                          <p:val>
                                            <p:fltVal val="0"/>
                                          </p:val>
                                        </p:tav>
                                        <p:tav tm="100000">
                                          <p:val>
                                            <p:strVal val="#ppt_w"/>
                                          </p:val>
                                        </p:tav>
                                      </p:tavLst>
                                    </p:anim>
                                    <p:anim calcmode="lin" valueType="num">
                                      <p:cBhvr>
                                        <p:cTn id="26" dur="1000" fill="hold"/>
                                        <p:tgtEl>
                                          <p:spTgt spid="49158"/>
                                        </p:tgtEl>
                                        <p:attrNameLst>
                                          <p:attrName>ppt_h</p:attrName>
                                        </p:attrNameLst>
                                      </p:cBhvr>
                                      <p:tavLst>
                                        <p:tav tm="0">
                                          <p:val>
                                            <p:fltVal val="0"/>
                                          </p:val>
                                        </p:tav>
                                        <p:tav tm="100000">
                                          <p:val>
                                            <p:strVal val="#ppt_h"/>
                                          </p:val>
                                        </p:tav>
                                      </p:tavLst>
                                    </p:anim>
                                    <p:anim calcmode="lin" valueType="num">
                                      <p:cBhvr>
                                        <p:cTn id="27" dur="1000" fill="hold"/>
                                        <p:tgtEl>
                                          <p:spTgt spid="49158"/>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49158"/>
                                        </p:tgtEl>
                                        <p:attrNameLst>
                                          <p:attrName>ppt_y</p:attrName>
                                        </p:attrNameLst>
                                      </p:cBhvr>
                                      <p:tavLst>
                                        <p:tav tm="0" fmla="#ppt_y+(sin(-2*pi*(1-$))*-#ppt_x+cos(-2*pi*(1-$))*(1-#ppt_y))*(1-$)">
                                          <p:val>
                                            <p:fltVal val="0"/>
                                          </p:val>
                                        </p:tav>
                                        <p:tav tm="100000">
                                          <p:val>
                                            <p:fltVal val="1"/>
                                          </p:val>
                                        </p:tav>
                                      </p:tavLst>
                                    </p:anim>
                                  </p:childTnLst>
                                </p:cTn>
                              </p:par>
                            </p:childTnLst>
                          </p:cTn>
                        </p:par>
                        <p:par>
                          <p:cTn id="29" fill="hold">
                            <p:stCondLst>
                              <p:cond delay="1000"/>
                            </p:stCondLst>
                            <p:childTnLst>
                              <p:par>
                                <p:cTn id="30" presetID="55" presetClass="entr" presetSubtype="0" fill="hold" grpId="0" nodeType="afterEffect">
                                  <p:stCondLst>
                                    <p:cond delay="0"/>
                                  </p:stCondLst>
                                  <p:childTnLst>
                                    <p:set>
                                      <p:cBhvr>
                                        <p:cTn id="31" dur="1" fill="hold">
                                          <p:stCondLst>
                                            <p:cond delay="0"/>
                                          </p:stCondLst>
                                        </p:cTn>
                                        <p:tgtEl>
                                          <p:spTgt spid="49159"/>
                                        </p:tgtEl>
                                        <p:attrNameLst>
                                          <p:attrName>style.visibility</p:attrName>
                                        </p:attrNameLst>
                                      </p:cBhvr>
                                      <p:to>
                                        <p:strVal val="visible"/>
                                      </p:to>
                                    </p:set>
                                    <p:anim calcmode="lin" valueType="num">
                                      <p:cBhvr>
                                        <p:cTn id="32" dur="1000" fill="hold"/>
                                        <p:tgtEl>
                                          <p:spTgt spid="49159"/>
                                        </p:tgtEl>
                                        <p:attrNameLst>
                                          <p:attrName>ppt_w</p:attrName>
                                        </p:attrNameLst>
                                      </p:cBhvr>
                                      <p:tavLst>
                                        <p:tav tm="0">
                                          <p:val>
                                            <p:strVal val="#ppt_w*0.70"/>
                                          </p:val>
                                        </p:tav>
                                        <p:tav tm="100000">
                                          <p:val>
                                            <p:strVal val="#ppt_w"/>
                                          </p:val>
                                        </p:tav>
                                      </p:tavLst>
                                    </p:anim>
                                    <p:anim calcmode="lin" valueType="num">
                                      <p:cBhvr>
                                        <p:cTn id="33" dur="1000" fill="hold"/>
                                        <p:tgtEl>
                                          <p:spTgt spid="49159"/>
                                        </p:tgtEl>
                                        <p:attrNameLst>
                                          <p:attrName>ppt_h</p:attrName>
                                        </p:attrNameLst>
                                      </p:cBhvr>
                                      <p:tavLst>
                                        <p:tav tm="0">
                                          <p:val>
                                            <p:strVal val="#ppt_h"/>
                                          </p:val>
                                        </p:tav>
                                        <p:tav tm="100000">
                                          <p:val>
                                            <p:strVal val="#ppt_h"/>
                                          </p:val>
                                        </p:tav>
                                      </p:tavLst>
                                    </p:anim>
                                    <p:animEffect transition="in" filter="fade">
                                      <p:cBhvr>
                                        <p:cTn id="34" dur="1000"/>
                                        <p:tgtEl>
                                          <p:spTgt spid="4915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49194"/>
                                        </p:tgtEl>
                                        <p:attrNameLst>
                                          <p:attrName>style.visibility</p:attrName>
                                        </p:attrNameLst>
                                      </p:cBhvr>
                                      <p:to>
                                        <p:strVal val="visible"/>
                                      </p:to>
                                    </p:set>
                                    <p:animEffect transition="in" filter="wipe(left)">
                                      <p:cBhvr>
                                        <p:cTn id="39" dur="3000"/>
                                        <p:tgtEl>
                                          <p:spTgt spid="4919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49210"/>
                                        </p:tgtEl>
                                        <p:attrNameLst>
                                          <p:attrName>style.visibility</p:attrName>
                                        </p:attrNameLst>
                                      </p:cBhvr>
                                      <p:to>
                                        <p:strVal val="visible"/>
                                      </p:to>
                                    </p:set>
                                    <p:animEffect transition="in" filter="wipe(left)">
                                      <p:cBhvr>
                                        <p:cTn id="44" dur="3000"/>
                                        <p:tgtEl>
                                          <p:spTgt spid="492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49193"/>
                                        </p:tgtEl>
                                        <p:attrNameLst>
                                          <p:attrName>style.visibility</p:attrName>
                                        </p:attrNameLst>
                                      </p:cBhvr>
                                      <p:to>
                                        <p:strVal val="visible"/>
                                      </p:to>
                                    </p:set>
                                    <p:animEffect transition="in" filter="wipe(left)">
                                      <p:cBhvr>
                                        <p:cTn id="49" dur="3000"/>
                                        <p:tgtEl>
                                          <p:spTgt spid="4919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left)">
                                      <p:cBhvr>
                                        <p:cTn id="54" dur="20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9214"/>
                                        </p:tgtEl>
                                        <p:attrNameLst>
                                          <p:attrName>style.visibility</p:attrName>
                                        </p:attrNameLst>
                                      </p:cBhvr>
                                      <p:to>
                                        <p:strVal val="visible"/>
                                      </p:to>
                                    </p:set>
                                    <p:animEffect transition="in" filter="wipe(left)">
                                      <p:cBhvr>
                                        <p:cTn id="59" dur="3000"/>
                                        <p:tgtEl>
                                          <p:spTgt spid="4921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49215"/>
                                        </p:tgtEl>
                                        <p:attrNameLst>
                                          <p:attrName>style.visibility</p:attrName>
                                        </p:attrNameLst>
                                      </p:cBhvr>
                                      <p:to>
                                        <p:strVal val="visible"/>
                                      </p:to>
                                    </p:set>
                                    <p:animEffect transition="in" filter="wipe(left)">
                                      <p:cBhvr>
                                        <p:cTn id="64" dur="3000"/>
                                        <p:tgtEl>
                                          <p:spTgt spid="4921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49216"/>
                                        </p:tgtEl>
                                        <p:attrNameLst>
                                          <p:attrName>style.visibility</p:attrName>
                                        </p:attrNameLst>
                                      </p:cBhvr>
                                      <p:to>
                                        <p:strVal val="visible"/>
                                      </p:to>
                                    </p:set>
                                    <p:animEffect transition="in" filter="wipe(left)">
                                      <p:cBhvr>
                                        <p:cTn id="69" dur="3000"/>
                                        <p:tgtEl>
                                          <p:spTgt spid="4921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49217"/>
                                        </p:tgtEl>
                                        <p:attrNameLst>
                                          <p:attrName>style.visibility</p:attrName>
                                        </p:attrNameLst>
                                      </p:cBhvr>
                                      <p:to>
                                        <p:strVal val="visible"/>
                                      </p:to>
                                    </p:set>
                                    <p:animEffect transition="in" filter="wipe(left)">
                                      <p:cBhvr>
                                        <p:cTn id="74" dur="3000"/>
                                        <p:tgtEl>
                                          <p:spTgt spid="49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nimBg="1"/>
      <p:bldP spid="49157" grpId="0" autoUpdateAnimBg="0"/>
      <p:bldP spid="49158" grpId="0" animBg="1" autoUpdateAnimBg="0"/>
      <p:bldP spid="4915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第</a:t>
            </a:r>
            <a:r>
              <a:rPr lang="en-US" altLang="zh-CN" dirty="0" smtClean="0"/>
              <a:t>5</a:t>
            </a:r>
            <a:r>
              <a:rPr lang="zh-CN" altLang="en-US" dirty="0" smtClean="0"/>
              <a:t>章 半导体器件基础与二极管电路</a:t>
            </a:r>
            <a:endParaRPr lang="zh-CN" altLang="en-US" dirty="0"/>
          </a:p>
        </p:txBody>
      </p:sp>
      <p:sp>
        <p:nvSpPr>
          <p:cNvPr id="3" name="内容占位符 2"/>
          <p:cNvSpPr>
            <a:spLocks noGrp="1"/>
          </p:cNvSpPr>
          <p:nvPr>
            <p:ph idx="1"/>
          </p:nvPr>
        </p:nvSpPr>
        <p:spPr/>
        <p:txBody>
          <a:bodyPr/>
          <a:lstStyle/>
          <a:p>
            <a:pPr>
              <a:lnSpc>
                <a:spcPct val="150000"/>
              </a:lnSpc>
              <a:buNone/>
            </a:pPr>
            <a:r>
              <a:rPr lang="en-US" altLang="zh-CN" dirty="0" smtClean="0"/>
              <a:t>5.1 </a:t>
            </a:r>
            <a:r>
              <a:rPr lang="zh-CN" altLang="en-US" b="1" dirty="0" smtClean="0">
                <a:solidFill>
                  <a:srgbClr val="FF0000"/>
                </a:solidFill>
              </a:rPr>
              <a:t>半导体二极管的工作原理与特性</a:t>
            </a:r>
            <a:endParaRPr lang="en-US" altLang="zh-CN" b="1" dirty="0" smtClean="0">
              <a:solidFill>
                <a:srgbClr val="FF0000"/>
              </a:solidFill>
            </a:endParaRPr>
          </a:p>
          <a:p>
            <a:pPr>
              <a:lnSpc>
                <a:spcPct val="150000"/>
              </a:lnSpc>
              <a:buNone/>
            </a:pPr>
            <a:r>
              <a:rPr lang="en-US" altLang="zh-CN" strike="sngStrike" dirty="0" smtClean="0"/>
              <a:t>5.2 </a:t>
            </a:r>
            <a:r>
              <a:rPr lang="zh-CN" altLang="en-US" strike="sngStrike" dirty="0" smtClean="0"/>
              <a:t>二极管整流电路</a:t>
            </a:r>
            <a:endParaRPr lang="en-US" altLang="zh-CN" strike="sngStrike" dirty="0" smtClean="0"/>
          </a:p>
          <a:p>
            <a:pPr>
              <a:lnSpc>
                <a:spcPct val="150000"/>
              </a:lnSpc>
              <a:buNone/>
            </a:pPr>
            <a:r>
              <a:rPr lang="en-US" altLang="zh-CN" strike="sngStrike" dirty="0" smtClean="0"/>
              <a:t>5.3 </a:t>
            </a:r>
            <a:r>
              <a:rPr lang="zh-CN" altLang="en-US" strike="sngStrike" dirty="0" smtClean="0"/>
              <a:t>二极管峰值采样电路</a:t>
            </a:r>
            <a:endParaRPr lang="en-US" altLang="zh-CN" strike="sngStrike" dirty="0" smtClean="0"/>
          </a:p>
          <a:p>
            <a:pPr>
              <a:lnSpc>
                <a:spcPct val="150000"/>
              </a:lnSpc>
              <a:buNone/>
            </a:pPr>
            <a:r>
              <a:rPr lang="en-US" altLang="zh-CN" strike="sngStrike" dirty="0" smtClean="0"/>
              <a:t>5.4 </a:t>
            </a:r>
            <a:r>
              <a:rPr lang="zh-CN" altLang="en-US" strike="sngStrike" dirty="0" smtClean="0"/>
              <a:t>二极管检波电路</a:t>
            </a:r>
            <a:endParaRPr lang="en-US" altLang="zh-CN" strike="sngStrike" dirty="0" smtClean="0"/>
          </a:p>
          <a:p>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468313" y="1268413"/>
            <a:ext cx="2684462" cy="519112"/>
          </a:xfrm>
          <a:prstGeom prst="rect">
            <a:avLst/>
          </a:prstGeom>
          <a:noFill/>
          <a:ln w="9525">
            <a:noFill/>
            <a:miter lim="800000"/>
          </a:ln>
        </p:spPr>
        <p:txBody>
          <a:bodyPr>
            <a:spAutoFit/>
          </a:bodyPr>
          <a:lstStyle/>
          <a:p>
            <a:pPr>
              <a:spcBef>
                <a:spcPct val="50000"/>
              </a:spcBef>
            </a:pPr>
            <a:r>
              <a:rPr lang="en-US" altLang="zh-CN" sz="2800" b="1">
                <a:solidFill>
                  <a:srgbClr val="3333FF"/>
                </a:solidFill>
                <a:latin typeface="Times New Roman" panose="02020603050405020304" pitchFamily="18" charset="0"/>
              </a:rPr>
              <a:t>1    PN</a:t>
            </a:r>
            <a:r>
              <a:rPr lang="zh-CN" altLang="en-US" sz="2800" b="1">
                <a:solidFill>
                  <a:srgbClr val="3333FF"/>
                </a:solidFill>
                <a:latin typeface="Times New Roman" panose="02020603050405020304" pitchFamily="18" charset="0"/>
              </a:rPr>
              <a:t>结形成</a:t>
            </a:r>
            <a:endParaRPr lang="zh-CN" altLang="en-US" sz="2800" b="1">
              <a:solidFill>
                <a:srgbClr val="3333FF"/>
              </a:solidFill>
              <a:latin typeface="Times New Roman" panose="02020603050405020304" pitchFamily="18" charset="0"/>
            </a:endParaRPr>
          </a:p>
        </p:txBody>
      </p:sp>
      <p:sp>
        <p:nvSpPr>
          <p:cNvPr id="75779" name="Rectangle 3"/>
          <p:cNvSpPr>
            <a:spLocks noChangeArrowheads="1"/>
          </p:cNvSpPr>
          <p:nvPr/>
        </p:nvSpPr>
        <p:spPr bwMode="auto">
          <a:xfrm>
            <a:off x="368300" y="2752725"/>
            <a:ext cx="5384800" cy="2276475"/>
          </a:xfrm>
          <a:prstGeom prst="rect">
            <a:avLst/>
          </a:prstGeom>
          <a:solidFill>
            <a:schemeClr val="bg1">
              <a:alpha val="50195"/>
            </a:schemeClr>
          </a:solidFill>
          <a:ln w="38100" cmpd="dbl">
            <a:solidFill>
              <a:schemeClr val="tx1"/>
            </a:solidFill>
            <a:miter lim="800000"/>
          </a:ln>
        </p:spPr>
        <p:txBody>
          <a:bodyPr anchor="ctr">
            <a:spAutoFit/>
          </a:bodyPr>
          <a:lstStyle/>
          <a:p>
            <a:endParaRPr lang="zh-CN" altLang="en-US"/>
          </a:p>
        </p:txBody>
      </p:sp>
      <p:sp>
        <p:nvSpPr>
          <p:cNvPr id="75780" name="Rectangle 4"/>
          <p:cNvSpPr>
            <a:spLocks noChangeArrowheads="1"/>
          </p:cNvSpPr>
          <p:nvPr/>
        </p:nvSpPr>
        <p:spPr bwMode="auto">
          <a:xfrm>
            <a:off x="357188" y="2760663"/>
            <a:ext cx="2662237" cy="2249487"/>
          </a:xfrm>
          <a:prstGeom prst="rect">
            <a:avLst/>
          </a:prstGeom>
          <a:noFill/>
          <a:ln w="19050">
            <a:solidFill>
              <a:schemeClr val="tx1"/>
            </a:solidFill>
            <a:miter lim="800000"/>
          </a:ln>
        </p:spPr>
        <p:txBody>
          <a:bodyPr wrap="none" anchor="ctr"/>
          <a:lstStyle/>
          <a:p>
            <a:endParaRPr lang="zh-CN" altLang="en-US"/>
          </a:p>
        </p:txBody>
      </p:sp>
      <p:grpSp>
        <p:nvGrpSpPr>
          <p:cNvPr id="2" name="Group 5"/>
          <p:cNvGrpSpPr/>
          <p:nvPr/>
        </p:nvGrpSpPr>
        <p:grpSpPr bwMode="auto">
          <a:xfrm>
            <a:off x="636588" y="2949575"/>
            <a:ext cx="254000" cy="1892300"/>
            <a:chOff x="231" y="1201"/>
            <a:chExt cx="160" cy="1192"/>
          </a:xfrm>
        </p:grpSpPr>
        <p:grpSp>
          <p:nvGrpSpPr>
            <p:cNvPr id="3" name="Group 6"/>
            <p:cNvGrpSpPr/>
            <p:nvPr/>
          </p:nvGrpSpPr>
          <p:grpSpPr bwMode="auto">
            <a:xfrm>
              <a:off x="233" y="1522"/>
              <a:ext cx="158" cy="233"/>
              <a:chOff x="343" y="3149"/>
              <a:chExt cx="158" cy="233"/>
            </a:xfrm>
          </p:grpSpPr>
          <p:sp>
            <p:nvSpPr>
              <p:cNvPr id="51386" name="Oval 7"/>
              <p:cNvSpPr>
                <a:spLocks noChangeArrowheads="1"/>
              </p:cNvSpPr>
              <p:nvPr/>
            </p:nvSpPr>
            <p:spPr bwMode="auto">
              <a:xfrm>
                <a:off x="343" y="3149"/>
                <a:ext cx="158" cy="140"/>
              </a:xfrm>
              <a:prstGeom prst="ellipse">
                <a:avLst/>
              </a:prstGeom>
              <a:noFill/>
              <a:ln w="9525">
                <a:solidFill>
                  <a:schemeClr val="tx1"/>
                </a:solidFill>
                <a:round/>
              </a:ln>
            </p:spPr>
            <p:txBody>
              <a:bodyPr wrap="none" anchor="ctr"/>
              <a:lstStyle/>
              <a:p>
                <a:endParaRPr lang="zh-CN" altLang="en-US"/>
              </a:p>
            </p:txBody>
          </p:sp>
          <p:sp>
            <p:nvSpPr>
              <p:cNvPr id="51387" name="Oval 8"/>
              <p:cNvSpPr>
                <a:spLocks noChangeArrowheads="1"/>
              </p:cNvSpPr>
              <p:nvPr/>
            </p:nvSpPr>
            <p:spPr bwMode="auto">
              <a:xfrm>
                <a:off x="397" y="3332"/>
                <a:ext cx="45" cy="50"/>
              </a:xfrm>
              <a:prstGeom prst="ellipse">
                <a:avLst/>
              </a:prstGeom>
              <a:noFill/>
              <a:ln w="9525">
                <a:solidFill>
                  <a:schemeClr val="tx1"/>
                </a:solidFill>
                <a:round/>
              </a:ln>
            </p:spPr>
            <p:txBody>
              <a:bodyPr wrap="none" anchor="ctr"/>
              <a:lstStyle/>
              <a:p>
                <a:endParaRPr lang="zh-CN" altLang="en-US"/>
              </a:p>
            </p:txBody>
          </p:sp>
          <p:sp>
            <p:nvSpPr>
              <p:cNvPr id="51388" name="Line 9"/>
              <p:cNvSpPr>
                <a:spLocks noChangeShapeType="1"/>
              </p:cNvSpPr>
              <p:nvPr/>
            </p:nvSpPr>
            <p:spPr bwMode="auto">
              <a:xfrm>
                <a:off x="384" y="3227"/>
                <a:ext cx="74" cy="0"/>
              </a:xfrm>
              <a:prstGeom prst="line">
                <a:avLst/>
              </a:prstGeom>
              <a:noFill/>
              <a:ln w="28575">
                <a:solidFill>
                  <a:schemeClr val="tx1"/>
                </a:solidFill>
                <a:round/>
              </a:ln>
            </p:spPr>
            <p:txBody>
              <a:bodyPr>
                <a:spAutoFit/>
              </a:bodyPr>
              <a:lstStyle/>
              <a:p>
                <a:endParaRPr lang="zh-CN" altLang="en-US"/>
              </a:p>
            </p:txBody>
          </p:sp>
        </p:grpSp>
        <p:grpSp>
          <p:nvGrpSpPr>
            <p:cNvPr id="4" name="Group 10"/>
            <p:cNvGrpSpPr/>
            <p:nvPr/>
          </p:nvGrpSpPr>
          <p:grpSpPr bwMode="auto">
            <a:xfrm>
              <a:off x="231" y="1841"/>
              <a:ext cx="158" cy="233"/>
              <a:chOff x="343" y="3149"/>
              <a:chExt cx="158" cy="233"/>
            </a:xfrm>
          </p:grpSpPr>
          <p:sp>
            <p:nvSpPr>
              <p:cNvPr id="51383" name="Oval 11"/>
              <p:cNvSpPr>
                <a:spLocks noChangeArrowheads="1"/>
              </p:cNvSpPr>
              <p:nvPr/>
            </p:nvSpPr>
            <p:spPr bwMode="auto">
              <a:xfrm>
                <a:off x="343" y="3149"/>
                <a:ext cx="158" cy="140"/>
              </a:xfrm>
              <a:prstGeom prst="ellipse">
                <a:avLst/>
              </a:prstGeom>
              <a:noFill/>
              <a:ln w="9525">
                <a:solidFill>
                  <a:schemeClr val="tx1"/>
                </a:solidFill>
                <a:round/>
              </a:ln>
            </p:spPr>
            <p:txBody>
              <a:bodyPr wrap="none" anchor="ctr"/>
              <a:lstStyle/>
              <a:p>
                <a:endParaRPr lang="zh-CN" altLang="en-US"/>
              </a:p>
            </p:txBody>
          </p:sp>
          <p:sp>
            <p:nvSpPr>
              <p:cNvPr id="51384" name="Oval 12"/>
              <p:cNvSpPr>
                <a:spLocks noChangeArrowheads="1"/>
              </p:cNvSpPr>
              <p:nvPr/>
            </p:nvSpPr>
            <p:spPr bwMode="auto">
              <a:xfrm>
                <a:off x="397" y="3332"/>
                <a:ext cx="45" cy="50"/>
              </a:xfrm>
              <a:prstGeom prst="ellipse">
                <a:avLst/>
              </a:prstGeom>
              <a:noFill/>
              <a:ln w="9525">
                <a:solidFill>
                  <a:schemeClr val="tx1"/>
                </a:solidFill>
                <a:round/>
              </a:ln>
            </p:spPr>
            <p:txBody>
              <a:bodyPr wrap="none" anchor="ctr"/>
              <a:lstStyle/>
              <a:p>
                <a:endParaRPr lang="zh-CN" altLang="en-US"/>
              </a:p>
            </p:txBody>
          </p:sp>
          <p:sp>
            <p:nvSpPr>
              <p:cNvPr id="51385" name="Line 13"/>
              <p:cNvSpPr>
                <a:spLocks noChangeShapeType="1"/>
              </p:cNvSpPr>
              <p:nvPr/>
            </p:nvSpPr>
            <p:spPr bwMode="auto">
              <a:xfrm>
                <a:off x="384" y="3227"/>
                <a:ext cx="74" cy="0"/>
              </a:xfrm>
              <a:prstGeom prst="line">
                <a:avLst/>
              </a:prstGeom>
              <a:noFill/>
              <a:ln w="28575">
                <a:solidFill>
                  <a:schemeClr val="tx1"/>
                </a:solidFill>
                <a:round/>
              </a:ln>
            </p:spPr>
            <p:txBody>
              <a:bodyPr>
                <a:spAutoFit/>
              </a:bodyPr>
              <a:lstStyle/>
              <a:p>
                <a:endParaRPr lang="zh-CN" altLang="en-US"/>
              </a:p>
            </p:txBody>
          </p:sp>
        </p:grpSp>
        <p:grpSp>
          <p:nvGrpSpPr>
            <p:cNvPr id="5" name="Group 14"/>
            <p:cNvGrpSpPr/>
            <p:nvPr/>
          </p:nvGrpSpPr>
          <p:grpSpPr bwMode="auto">
            <a:xfrm>
              <a:off x="232" y="1201"/>
              <a:ext cx="158" cy="233"/>
              <a:chOff x="343" y="3149"/>
              <a:chExt cx="158" cy="233"/>
            </a:xfrm>
          </p:grpSpPr>
          <p:sp>
            <p:nvSpPr>
              <p:cNvPr id="51380" name="Oval 15"/>
              <p:cNvSpPr>
                <a:spLocks noChangeArrowheads="1"/>
              </p:cNvSpPr>
              <p:nvPr/>
            </p:nvSpPr>
            <p:spPr bwMode="auto">
              <a:xfrm>
                <a:off x="343" y="3149"/>
                <a:ext cx="158" cy="140"/>
              </a:xfrm>
              <a:prstGeom prst="ellipse">
                <a:avLst/>
              </a:prstGeom>
              <a:noFill/>
              <a:ln w="9525">
                <a:solidFill>
                  <a:schemeClr val="tx1"/>
                </a:solidFill>
                <a:round/>
              </a:ln>
            </p:spPr>
            <p:txBody>
              <a:bodyPr wrap="none" anchor="ctr"/>
              <a:lstStyle/>
              <a:p>
                <a:endParaRPr lang="zh-CN" altLang="en-US"/>
              </a:p>
            </p:txBody>
          </p:sp>
          <p:sp>
            <p:nvSpPr>
              <p:cNvPr id="51381" name="Oval 16"/>
              <p:cNvSpPr>
                <a:spLocks noChangeArrowheads="1"/>
              </p:cNvSpPr>
              <p:nvPr/>
            </p:nvSpPr>
            <p:spPr bwMode="auto">
              <a:xfrm>
                <a:off x="397" y="3332"/>
                <a:ext cx="45" cy="50"/>
              </a:xfrm>
              <a:prstGeom prst="ellipse">
                <a:avLst/>
              </a:prstGeom>
              <a:noFill/>
              <a:ln w="9525">
                <a:solidFill>
                  <a:schemeClr val="tx1"/>
                </a:solidFill>
                <a:round/>
              </a:ln>
            </p:spPr>
            <p:txBody>
              <a:bodyPr wrap="none" anchor="ctr"/>
              <a:lstStyle/>
              <a:p>
                <a:endParaRPr lang="zh-CN" altLang="en-US"/>
              </a:p>
            </p:txBody>
          </p:sp>
          <p:sp>
            <p:nvSpPr>
              <p:cNvPr id="51382" name="Line 17"/>
              <p:cNvSpPr>
                <a:spLocks noChangeShapeType="1"/>
              </p:cNvSpPr>
              <p:nvPr/>
            </p:nvSpPr>
            <p:spPr bwMode="auto">
              <a:xfrm>
                <a:off x="384" y="3227"/>
                <a:ext cx="74" cy="0"/>
              </a:xfrm>
              <a:prstGeom prst="line">
                <a:avLst/>
              </a:prstGeom>
              <a:noFill/>
              <a:ln w="28575">
                <a:solidFill>
                  <a:schemeClr val="tx1"/>
                </a:solidFill>
                <a:round/>
              </a:ln>
            </p:spPr>
            <p:txBody>
              <a:bodyPr>
                <a:spAutoFit/>
              </a:bodyPr>
              <a:lstStyle/>
              <a:p>
                <a:endParaRPr lang="zh-CN" altLang="en-US"/>
              </a:p>
            </p:txBody>
          </p:sp>
        </p:grpSp>
        <p:grpSp>
          <p:nvGrpSpPr>
            <p:cNvPr id="6" name="Group 18"/>
            <p:cNvGrpSpPr/>
            <p:nvPr/>
          </p:nvGrpSpPr>
          <p:grpSpPr bwMode="auto">
            <a:xfrm>
              <a:off x="233" y="2160"/>
              <a:ext cx="158" cy="233"/>
              <a:chOff x="343" y="3149"/>
              <a:chExt cx="158" cy="233"/>
            </a:xfrm>
          </p:grpSpPr>
          <p:sp>
            <p:nvSpPr>
              <p:cNvPr id="51377" name="Oval 19"/>
              <p:cNvSpPr>
                <a:spLocks noChangeArrowheads="1"/>
              </p:cNvSpPr>
              <p:nvPr/>
            </p:nvSpPr>
            <p:spPr bwMode="auto">
              <a:xfrm>
                <a:off x="343" y="3149"/>
                <a:ext cx="158" cy="140"/>
              </a:xfrm>
              <a:prstGeom prst="ellipse">
                <a:avLst/>
              </a:prstGeom>
              <a:noFill/>
              <a:ln w="9525">
                <a:solidFill>
                  <a:schemeClr val="tx1"/>
                </a:solidFill>
                <a:round/>
              </a:ln>
            </p:spPr>
            <p:txBody>
              <a:bodyPr wrap="none" anchor="ctr"/>
              <a:lstStyle/>
              <a:p>
                <a:endParaRPr lang="zh-CN" altLang="en-US"/>
              </a:p>
            </p:txBody>
          </p:sp>
          <p:sp>
            <p:nvSpPr>
              <p:cNvPr id="51378" name="Oval 20"/>
              <p:cNvSpPr>
                <a:spLocks noChangeArrowheads="1"/>
              </p:cNvSpPr>
              <p:nvPr/>
            </p:nvSpPr>
            <p:spPr bwMode="auto">
              <a:xfrm>
                <a:off x="397" y="3332"/>
                <a:ext cx="45" cy="50"/>
              </a:xfrm>
              <a:prstGeom prst="ellipse">
                <a:avLst/>
              </a:prstGeom>
              <a:noFill/>
              <a:ln w="9525">
                <a:solidFill>
                  <a:schemeClr val="tx1"/>
                </a:solidFill>
                <a:round/>
              </a:ln>
            </p:spPr>
            <p:txBody>
              <a:bodyPr wrap="none" anchor="ctr"/>
              <a:lstStyle/>
              <a:p>
                <a:endParaRPr lang="zh-CN" altLang="en-US"/>
              </a:p>
            </p:txBody>
          </p:sp>
          <p:sp>
            <p:nvSpPr>
              <p:cNvPr id="51379" name="Line 21"/>
              <p:cNvSpPr>
                <a:spLocks noChangeShapeType="1"/>
              </p:cNvSpPr>
              <p:nvPr/>
            </p:nvSpPr>
            <p:spPr bwMode="auto">
              <a:xfrm>
                <a:off x="384" y="3227"/>
                <a:ext cx="74" cy="0"/>
              </a:xfrm>
              <a:prstGeom prst="line">
                <a:avLst/>
              </a:prstGeom>
              <a:noFill/>
              <a:ln w="28575">
                <a:solidFill>
                  <a:schemeClr val="tx1"/>
                </a:solidFill>
                <a:round/>
              </a:ln>
            </p:spPr>
            <p:txBody>
              <a:bodyPr>
                <a:spAutoFit/>
              </a:bodyPr>
              <a:lstStyle/>
              <a:p>
                <a:endParaRPr lang="zh-CN" altLang="en-US"/>
              </a:p>
            </p:txBody>
          </p:sp>
        </p:grpSp>
      </p:grpSp>
      <p:grpSp>
        <p:nvGrpSpPr>
          <p:cNvPr id="7" name="Group 22"/>
          <p:cNvGrpSpPr/>
          <p:nvPr/>
        </p:nvGrpSpPr>
        <p:grpSpPr bwMode="auto">
          <a:xfrm>
            <a:off x="1227138" y="2947988"/>
            <a:ext cx="254000" cy="1892300"/>
            <a:chOff x="231" y="1201"/>
            <a:chExt cx="160" cy="1192"/>
          </a:xfrm>
        </p:grpSpPr>
        <p:grpSp>
          <p:nvGrpSpPr>
            <p:cNvPr id="8" name="Group 23"/>
            <p:cNvGrpSpPr/>
            <p:nvPr/>
          </p:nvGrpSpPr>
          <p:grpSpPr bwMode="auto">
            <a:xfrm>
              <a:off x="233" y="1522"/>
              <a:ext cx="158" cy="233"/>
              <a:chOff x="343" y="3149"/>
              <a:chExt cx="158" cy="233"/>
            </a:xfrm>
          </p:grpSpPr>
          <p:sp>
            <p:nvSpPr>
              <p:cNvPr id="51370" name="Oval 24"/>
              <p:cNvSpPr>
                <a:spLocks noChangeArrowheads="1"/>
              </p:cNvSpPr>
              <p:nvPr/>
            </p:nvSpPr>
            <p:spPr bwMode="auto">
              <a:xfrm>
                <a:off x="343" y="3149"/>
                <a:ext cx="158" cy="140"/>
              </a:xfrm>
              <a:prstGeom prst="ellipse">
                <a:avLst/>
              </a:prstGeom>
              <a:noFill/>
              <a:ln w="9525">
                <a:solidFill>
                  <a:schemeClr val="tx1"/>
                </a:solidFill>
                <a:round/>
              </a:ln>
            </p:spPr>
            <p:txBody>
              <a:bodyPr wrap="none" anchor="ctr"/>
              <a:lstStyle/>
              <a:p>
                <a:endParaRPr lang="zh-CN" altLang="en-US"/>
              </a:p>
            </p:txBody>
          </p:sp>
          <p:sp>
            <p:nvSpPr>
              <p:cNvPr id="51371" name="Oval 25"/>
              <p:cNvSpPr>
                <a:spLocks noChangeArrowheads="1"/>
              </p:cNvSpPr>
              <p:nvPr/>
            </p:nvSpPr>
            <p:spPr bwMode="auto">
              <a:xfrm>
                <a:off x="397" y="3332"/>
                <a:ext cx="45" cy="50"/>
              </a:xfrm>
              <a:prstGeom prst="ellipse">
                <a:avLst/>
              </a:prstGeom>
              <a:noFill/>
              <a:ln w="9525">
                <a:solidFill>
                  <a:schemeClr val="tx1"/>
                </a:solidFill>
                <a:round/>
              </a:ln>
            </p:spPr>
            <p:txBody>
              <a:bodyPr wrap="none" anchor="ctr"/>
              <a:lstStyle/>
              <a:p>
                <a:endParaRPr lang="zh-CN" altLang="en-US"/>
              </a:p>
            </p:txBody>
          </p:sp>
          <p:sp>
            <p:nvSpPr>
              <p:cNvPr id="51372" name="Line 26"/>
              <p:cNvSpPr>
                <a:spLocks noChangeShapeType="1"/>
              </p:cNvSpPr>
              <p:nvPr/>
            </p:nvSpPr>
            <p:spPr bwMode="auto">
              <a:xfrm>
                <a:off x="384" y="3227"/>
                <a:ext cx="74" cy="0"/>
              </a:xfrm>
              <a:prstGeom prst="line">
                <a:avLst/>
              </a:prstGeom>
              <a:noFill/>
              <a:ln w="28575">
                <a:solidFill>
                  <a:schemeClr val="tx1"/>
                </a:solidFill>
                <a:round/>
              </a:ln>
            </p:spPr>
            <p:txBody>
              <a:bodyPr>
                <a:spAutoFit/>
              </a:bodyPr>
              <a:lstStyle/>
              <a:p>
                <a:endParaRPr lang="zh-CN" altLang="en-US"/>
              </a:p>
            </p:txBody>
          </p:sp>
        </p:grpSp>
        <p:grpSp>
          <p:nvGrpSpPr>
            <p:cNvPr id="9" name="Group 27"/>
            <p:cNvGrpSpPr/>
            <p:nvPr/>
          </p:nvGrpSpPr>
          <p:grpSpPr bwMode="auto">
            <a:xfrm>
              <a:off x="231" y="1841"/>
              <a:ext cx="158" cy="233"/>
              <a:chOff x="343" y="3149"/>
              <a:chExt cx="158" cy="233"/>
            </a:xfrm>
          </p:grpSpPr>
          <p:sp>
            <p:nvSpPr>
              <p:cNvPr id="51367" name="Oval 28"/>
              <p:cNvSpPr>
                <a:spLocks noChangeArrowheads="1"/>
              </p:cNvSpPr>
              <p:nvPr/>
            </p:nvSpPr>
            <p:spPr bwMode="auto">
              <a:xfrm>
                <a:off x="343" y="3149"/>
                <a:ext cx="158" cy="140"/>
              </a:xfrm>
              <a:prstGeom prst="ellipse">
                <a:avLst/>
              </a:prstGeom>
              <a:noFill/>
              <a:ln w="9525">
                <a:solidFill>
                  <a:schemeClr val="tx1"/>
                </a:solidFill>
                <a:round/>
              </a:ln>
            </p:spPr>
            <p:txBody>
              <a:bodyPr wrap="none" anchor="ctr"/>
              <a:lstStyle/>
              <a:p>
                <a:endParaRPr lang="zh-CN" altLang="en-US"/>
              </a:p>
            </p:txBody>
          </p:sp>
          <p:sp>
            <p:nvSpPr>
              <p:cNvPr id="51368" name="Oval 29"/>
              <p:cNvSpPr>
                <a:spLocks noChangeArrowheads="1"/>
              </p:cNvSpPr>
              <p:nvPr/>
            </p:nvSpPr>
            <p:spPr bwMode="auto">
              <a:xfrm>
                <a:off x="397" y="3332"/>
                <a:ext cx="45" cy="50"/>
              </a:xfrm>
              <a:prstGeom prst="ellipse">
                <a:avLst/>
              </a:prstGeom>
              <a:noFill/>
              <a:ln w="9525">
                <a:solidFill>
                  <a:schemeClr val="tx1"/>
                </a:solidFill>
                <a:round/>
              </a:ln>
            </p:spPr>
            <p:txBody>
              <a:bodyPr wrap="none" anchor="ctr"/>
              <a:lstStyle/>
              <a:p>
                <a:endParaRPr lang="zh-CN" altLang="en-US"/>
              </a:p>
            </p:txBody>
          </p:sp>
          <p:sp>
            <p:nvSpPr>
              <p:cNvPr id="51369" name="Line 30"/>
              <p:cNvSpPr>
                <a:spLocks noChangeShapeType="1"/>
              </p:cNvSpPr>
              <p:nvPr/>
            </p:nvSpPr>
            <p:spPr bwMode="auto">
              <a:xfrm>
                <a:off x="384" y="3227"/>
                <a:ext cx="74" cy="0"/>
              </a:xfrm>
              <a:prstGeom prst="line">
                <a:avLst/>
              </a:prstGeom>
              <a:noFill/>
              <a:ln w="28575">
                <a:solidFill>
                  <a:schemeClr val="tx1"/>
                </a:solidFill>
                <a:round/>
              </a:ln>
            </p:spPr>
            <p:txBody>
              <a:bodyPr>
                <a:spAutoFit/>
              </a:bodyPr>
              <a:lstStyle/>
              <a:p>
                <a:endParaRPr lang="zh-CN" altLang="en-US"/>
              </a:p>
            </p:txBody>
          </p:sp>
        </p:grpSp>
        <p:grpSp>
          <p:nvGrpSpPr>
            <p:cNvPr id="10" name="Group 31"/>
            <p:cNvGrpSpPr/>
            <p:nvPr/>
          </p:nvGrpSpPr>
          <p:grpSpPr bwMode="auto">
            <a:xfrm>
              <a:off x="232" y="1201"/>
              <a:ext cx="158" cy="233"/>
              <a:chOff x="343" y="3149"/>
              <a:chExt cx="158" cy="233"/>
            </a:xfrm>
          </p:grpSpPr>
          <p:sp>
            <p:nvSpPr>
              <p:cNvPr id="51364" name="Oval 32"/>
              <p:cNvSpPr>
                <a:spLocks noChangeArrowheads="1"/>
              </p:cNvSpPr>
              <p:nvPr/>
            </p:nvSpPr>
            <p:spPr bwMode="auto">
              <a:xfrm>
                <a:off x="343" y="3149"/>
                <a:ext cx="158" cy="140"/>
              </a:xfrm>
              <a:prstGeom prst="ellipse">
                <a:avLst/>
              </a:prstGeom>
              <a:noFill/>
              <a:ln w="9525">
                <a:solidFill>
                  <a:schemeClr val="tx1"/>
                </a:solidFill>
                <a:round/>
              </a:ln>
            </p:spPr>
            <p:txBody>
              <a:bodyPr wrap="none" anchor="ctr"/>
              <a:lstStyle/>
              <a:p>
                <a:endParaRPr lang="zh-CN" altLang="en-US"/>
              </a:p>
            </p:txBody>
          </p:sp>
          <p:sp>
            <p:nvSpPr>
              <p:cNvPr id="51365" name="Oval 33"/>
              <p:cNvSpPr>
                <a:spLocks noChangeArrowheads="1"/>
              </p:cNvSpPr>
              <p:nvPr/>
            </p:nvSpPr>
            <p:spPr bwMode="auto">
              <a:xfrm>
                <a:off x="397" y="3332"/>
                <a:ext cx="45" cy="50"/>
              </a:xfrm>
              <a:prstGeom prst="ellipse">
                <a:avLst/>
              </a:prstGeom>
              <a:noFill/>
              <a:ln w="9525">
                <a:solidFill>
                  <a:schemeClr val="tx1"/>
                </a:solidFill>
                <a:round/>
              </a:ln>
            </p:spPr>
            <p:txBody>
              <a:bodyPr wrap="none" anchor="ctr"/>
              <a:lstStyle/>
              <a:p>
                <a:endParaRPr lang="zh-CN" altLang="en-US"/>
              </a:p>
            </p:txBody>
          </p:sp>
          <p:sp>
            <p:nvSpPr>
              <p:cNvPr id="51366" name="Line 34"/>
              <p:cNvSpPr>
                <a:spLocks noChangeShapeType="1"/>
              </p:cNvSpPr>
              <p:nvPr/>
            </p:nvSpPr>
            <p:spPr bwMode="auto">
              <a:xfrm>
                <a:off x="384" y="3227"/>
                <a:ext cx="74" cy="0"/>
              </a:xfrm>
              <a:prstGeom prst="line">
                <a:avLst/>
              </a:prstGeom>
              <a:noFill/>
              <a:ln w="28575">
                <a:solidFill>
                  <a:schemeClr val="tx1"/>
                </a:solidFill>
                <a:round/>
              </a:ln>
            </p:spPr>
            <p:txBody>
              <a:bodyPr>
                <a:spAutoFit/>
              </a:bodyPr>
              <a:lstStyle/>
              <a:p>
                <a:endParaRPr lang="zh-CN" altLang="en-US"/>
              </a:p>
            </p:txBody>
          </p:sp>
        </p:grpSp>
        <p:grpSp>
          <p:nvGrpSpPr>
            <p:cNvPr id="11" name="Group 35"/>
            <p:cNvGrpSpPr/>
            <p:nvPr/>
          </p:nvGrpSpPr>
          <p:grpSpPr bwMode="auto">
            <a:xfrm>
              <a:off x="233" y="2160"/>
              <a:ext cx="158" cy="233"/>
              <a:chOff x="343" y="3149"/>
              <a:chExt cx="158" cy="233"/>
            </a:xfrm>
          </p:grpSpPr>
          <p:sp>
            <p:nvSpPr>
              <p:cNvPr id="51361" name="Oval 36"/>
              <p:cNvSpPr>
                <a:spLocks noChangeArrowheads="1"/>
              </p:cNvSpPr>
              <p:nvPr/>
            </p:nvSpPr>
            <p:spPr bwMode="auto">
              <a:xfrm>
                <a:off x="343" y="3149"/>
                <a:ext cx="158" cy="140"/>
              </a:xfrm>
              <a:prstGeom prst="ellipse">
                <a:avLst/>
              </a:prstGeom>
              <a:noFill/>
              <a:ln w="9525">
                <a:solidFill>
                  <a:schemeClr val="tx1"/>
                </a:solidFill>
                <a:round/>
              </a:ln>
            </p:spPr>
            <p:txBody>
              <a:bodyPr wrap="none" anchor="ctr"/>
              <a:lstStyle/>
              <a:p>
                <a:endParaRPr lang="zh-CN" altLang="en-US"/>
              </a:p>
            </p:txBody>
          </p:sp>
          <p:sp>
            <p:nvSpPr>
              <p:cNvPr id="51362" name="Oval 37"/>
              <p:cNvSpPr>
                <a:spLocks noChangeArrowheads="1"/>
              </p:cNvSpPr>
              <p:nvPr/>
            </p:nvSpPr>
            <p:spPr bwMode="auto">
              <a:xfrm>
                <a:off x="397" y="3332"/>
                <a:ext cx="45" cy="50"/>
              </a:xfrm>
              <a:prstGeom prst="ellipse">
                <a:avLst/>
              </a:prstGeom>
              <a:noFill/>
              <a:ln w="9525">
                <a:solidFill>
                  <a:schemeClr val="tx1"/>
                </a:solidFill>
                <a:round/>
              </a:ln>
            </p:spPr>
            <p:txBody>
              <a:bodyPr wrap="none" anchor="ctr"/>
              <a:lstStyle/>
              <a:p>
                <a:endParaRPr lang="zh-CN" altLang="en-US"/>
              </a:p>
            </p:txBody>
          </p:sp>
          <p:sp>
            <p:nvSpPr>
              <p:cNvPr id="51363" name="Line 38"/>
              <p:cNvSpPr>
                <a:spLocks noChangeShapeType="1"/>
              </p:cNvSpPr>
              <p:nvPr/>
            </p:nvSpPr>
            <p:spPr bwMode="auto">
              <a:xfrm>
                <a:off x="384" y="3227"/>
                <a:ext cx="74" cy="0"/>
              </a:xfrm>
              <a:prstGeom prst="line">
                <a:avLst/>
              </a:prstGeom>
              <a:noFill/>
              <a:ln w="28575">
                <a:solidFill>
                  <a:schemeClr val="tx1"/>
                </a:solidFill>
                <a:round/>
              </a:ln>
            </p:spPr>
            <p:txBody>
              <a:bodyPr>
                <a:spAutoFit/>
              </a:bodyPr>
              <a:lstStyle/>
              <a:p>
                <a:endParaRPr lang="zh-CN" altLang="en-US"/>
              </a:p>
            </p:txBody>
          </p:sp>
        </p:grpSp>
      </p:grpSp>
      <p:grpSp>
        <p:nvGrpSpPr>
          <p:cNvPr id="12" name="Group 39"/>
          <p:cNvGrpSpPr/>
          <p:nvPr/>
        </p:nvGrpSpPr>
        <p:grpSpPr bwMode="auto">
          <a:xfrm>
            <a:off x="1868488" y="2932113"/>
            <a:ext cx="254000" cy="1892300"/>
            <a:chOff x="231" y="1201"/>
            <a:chExt cx="160" cy="1192"/>
          </a:xfrm>
        </p:grpSpPr>
        <p:grpSp>
          <p:nvGrpSpPr>
            <p:cNvPr id="13" name="Group 40"/>
            <p:cNvGrpSpPr/>
            <p:nvPr/>
          </p:nvGrpSpPr>
          <p:grpSpPr bwMode="auto">
            <a:xfrm>
              <a:off x="233" y="1522"/>
              <a:ext cx="158" cy="233"/>
              <a:chOff x="343" y="3149"/>
              <a:chExt cx="158" cy="233"/>
            </a:xfrm>
          </p:grpSpPr>
          <p:sp>
            <p:nvSpPr>
              <p:cNvPr id="51354" name="Oval 41"/>
              <p:cNvSpPr>
                <a:spLocks noChangeArrowheads="1"/>
              </p:cNvSpPr>
              <p:nvPr/>
            </p:nvSpPr>
            <p:spPr bwMode="auto">
              <a:xfrm>
                <a:off x="343" y="3149"/>
                <a:ext cx="158" cy="140"/>
              </a:xfrm>
              <a:prstGeom prst="ellipse">
                <a:avLst/>
              </a:prstGeom>
              <a:noFill/>
              <a:ln w="9525">
                <a:solidFill>
                  <a:schemeClr val="tx1"/>
                </a:solidFill>
                <a:round/>
              </a:ln>
            </p:spPr>
            <p:txBody>
              <a:bodyPr wrap="none" anchor="ctr"/>
              <a:lstStyle/>
              <a:p>
                <a:endParaRPr lang="zh-CN" altLang="en-US"/>
              </a:p>
            </p:txBody>
          </p:sp>
          <p:sp>
            <p:nvSpPr>
              <p:cNvPr id="51355" name="Oval 42"/>
              <p:cNvSpPr>
                <a:spLocks noChangeArrowheads="1"/>
              </p:cNvSpPr>
              <p:nvPr/>
            </p:nvSpPr>
            <p:spPr bwMode="auto">
              <a:xfrm>
                <a:off x="397" y="3332"/>
                <a:ext cx="45" cy="50"/>
              </a:xfrm>
              <a:prstGeom prst="ellipse">
                <a:avLst/>
              </a:prstGeom>
              <a:noFill/>
              <a:ln w="9525">
                <a:solidFill>
                  <a:schemeClr val="tx1"/>
                </a:solidFill>
                <a:round/>
              </a:ln>
            </p:spPr>
            <p:txBody>
              <a:bodyPr wrap="none" anchor="ctr"/>
              <a:lstStyle/>
              <a:p>
                <a:endParaRPr lang="zh-CN" altLang="en-US"/>
              </a:p>
            </p:txBody>
          </p:sp>
          <p:sp>
            <p:nvSpPr>
              <p:cNvPr id="51356" name="Line 43"/>
              <p:cNvSpPr>
                <a:spLocks noChangeShapeType="1"/>
              </p:cNvSpPr>
              <p:nvPr/>
            </p:nvSpPr>
            <p:spPr bwMode="auto">
              <a:xfrm>
                <a:off x="384" y="3227"/>
                <a:ext cx="74" cy="0"/>
              </a:xfrm>
              <a:prstGeom prst="line">
                <a:avLst/>
              </a:prstGeom>
              <a:noFill/>
              <a:ln w="28575">
                <a:solidFill>
                  <a:schemeClr val="tx1"/>
                </a:solidFill>
                <a:round/>
              </a:ln>
            </p:spPr>
            <p:txBody>
              <a:bodyPr>
                <a:spAutoFit/>
              </a:bodyPr>
              <a:lstStyle/>
              <a:p>
                <a:endParaRPr lang="zh-CN" altLang="en-US"/>
              </a:p>
            </p:txBody>
          </p:sp>
        </p:grpSp>
        <p:grpSp>
          <p:nvGrpSpPr>
            <p:cNvPr id="14" name="Group 44"/>
            <p:cNvGrpSpPr/>
            <p:nvPr/>
          </p:nvGrpSpPr>
          <p:grpSpPr bwMode="auto">
            <a:xfrm>
              <a:off x="231" y="1841"/>
              <a:ext cx="158" cy="233"/>
              <a:chOff x="343" y="3149"/>
              <a:chExt cx="158" cy="233"/>
            </a:xfrm>
          </p:grpSpPr>
          <p:sp>
            <p:nvSpPr>
              <p:cNvPr id="51351" name="Oval 45"/>
              <p:cNvSpPr>
                <a:spLocks noChangeArrowheads="1"/>
              </p:cNvSpPr>
              <p:nvPr/>
            </p:nvSpPr>
            <p:spPr bwMode="auto">
              <a:xfrm>
                <a:off x="343" y="3149"/>
                <a:ext cx="158" cy="140"/>
              </a:xfrm>
              <a:prstGeom prst="ellipse">
                <a:avLst/>
              </a:prstGeom>
              <a:noFill/>
              <a:ln w="9525">
                <a:solidFill>
                  <a:schemeClr val="tx1"/>
                </a:solidFill>
                <a:round/>
              </a:ln>
            </p:spPr>
            <p:txBody>
              <a:bodyPr wrap="none" anchor="ctr"/>
              <a:lstStyle/>
              <a:p>
                <a:endParaRPr lang="zh-CN" altLang="en-US"/>
              </a:p>
            </p:txBody>
          </p:sp>
          <p:sp>
            <p:nvSpPr>
              <p:cNvPr id="51352" name="Oval 46"/>
              <p:cNvSpPr>
                <a:spLocks noChangeArrowheads="1"/>
              </p:cNvSpPr>
              <p:nvPr/>
            </p:nvSpPr>
            <p:spPr bwMode="auto">
              <a:xfrm>
                <a:off x="397" y="3332"/>
                <a:ext cx="45" cy="50"/>
              </a:xfrm>
              <a:prstGeom prst="ellipse">
                <a:avLst/>
              </a:prstGeom>
              <a:noFill/>
              <a:ln w="9525">
                <a:solidFill>
                  <a:schemeClr val="tx1"/>
                </a:solidFill>
                <a:round/>
              </a:ln>
            </p:spPr>
            <p:txBody>
              <a:bodyPr wrap="none" anchor="ctr"/>
              <a:lstStyle/>
              <a:p>
                <a:endParaRPr lang="zh-CN" altLang="en-US"/>
              </a:p>
            </p:txBody>
          </p:sp>
          <p:sp>
            <p:nvSpPr>
              <p:cNvPr id="51353" name="Line 47"/>
              <p:cNvSpPr>
                <a:spLocks noChangeShapeType="1"/>
              </p:cNvSpPr>
              <p:nvPr/>
            </p:nvSpPr>
            <p:spPr bwMode="auto">
              <a:xfrm>
                <a:off x="384" y="3227"/>
                <a:ext cx="74" cy="0"/>
              </a:xfrm>
              <a:prstGeom prst="line">
                <a:avLst/>
              </a:prstGeom>
              <a:noFill/>
              <a:ln w="28575">
                <a:solidFill>
                  <a:schemeClr val="tx1"/>
                </a:solidFill>
                <a:round/>
              </a:ln>
            </p:spPr>
            <p:txBody>
              <a:bodyPr>
                <a:spAutoFit/>
              </a:bodyPr>
              <a:lstStyle/>
              <a:p>
                <a:endParaRPr lang="zh-CN" altLang="en-US"/>
              </a:p>
            </p:txBody>
          </p:sp>
        </p:grpSp>
        <p:grpSp>
          <p:nvGrpSpPr>
            <p:cNvPr id="15" name="Group 48"/>
            <p:cNvGrpSpPr/>
            <p:nvPr/>
          </p:nvGrpSpPr>
          <p:grpSpPr bwMode="auto">
            <a:xfrm>
              <a:off x="232" y="1201"/>
              <a:ext cx="158" cy="233"/>
              <a:chOff x="343" y="3149"/>
              <a:chExt cx="158" cy="233"/>
            </a:xfrm>
          </p:grpSpPr>
          <p:sp>
            <p:nvSpPr>
              <p:cNvPr id="51348" name="Oval 49"/>
              <p:cNvSpPr>
                <a:spLocks noChangeArrowheads="1"/>
              </p:cNvSpPr>
              <p:nvPr/>
            </p:nvSpPr>
            <p:spPr bwMode="auto">
              <a:xfrm>
                <a:off x="343" y="3149"/>
                <a:ext cx="158" cy="140"/>
              </a:xfrm>
              <a:prstGeom prst="ellipse">
                <a:avLst/>
              </a:prstGeom>
              <a:noFill/>
              <a:ln w="9525">
                <a:solidFill>
                  <a:schemeClr val="tx1"/>
                </a:solidFill>
                <a:round/>
              </a:ln>
            </p:spPr>
            <p:txBody>
              <a:bodyPr wrap="none" anchor="ctr"/>
              <a:lstStyle/>
              <a:p>
                <a:endParaRPr lang="zh-CN" altLang="en-US"/>
              </a:p>
            </p:txBody>
          </p:sp>
          <p:sp>
            <p:nvSpPr>
              <p:cNvPr id="51349" name="Oval 50"/>
              <p:cNvSpPr>
                <a:spLocks noChangeArrowheads="1"/>
              </p:cNvSpPr>
              <p:nvPr/>
            </p:nvSpPr>
            <p:spPr bwMode="auto">
              <a:xfrm>
                <a:off x="397" y="3332"/>
                <a:ext cx="45" cy="50"/>
              </a:xfrm>
              <a:prstGeom prst="ellipse">
                <a:avLst/>
              </a:prstGeom>
              <a:noFill/>
              <a:ln w="9525">
                <a:solidFill>
                  <a:schemeClr val="tx1"/>
                </a:solidFill>
                <a:round/>
              </a:ln>
            </p:spPr>
            <p:txBody>
              <a:bodyPr wrap="none" anchor="ctr"/>
              <a:lstStyle/>
              <a:p>
                <a:endParaRPr lang="zh-CN" altLang="en-US"/>
              </a:p>
            </p:txBody>
          </p:sp>
          <p:sp>
            <p:nvSpPr>
              <p:cNvPr id="51350" name="Line 51"/>
              <p:cNvSpPr>
                <a:spLocks noChangeShapeType="1"/>
              </p:cNvSpPr>
              <p:nvPr/>
            </p:nvSpPr>
            <p:spPr bwMode="auto">
              <a:xfrm>
                <a:off x="384" y="3227"/>
                <a:ext cx="74" cy="0"/>
              </a:xfrm>
              <a:prstGeom prst="line">
                <a:avLst/>
              </a:prstGeom>
              <a:noFill/>
              <a:ln w="28575">
                <a:solidFill>
                  <a:schemeClr val="tx1"/>
                </a:solidFill>
                <a:round/>
              </a:ln>
            </p:spPr>
            <p:txBody>
              <a:bodyPr>
                <a:spAutoFit/>
              </a:bodyPr>
              <a:lstStyle/>
              <a:p>
                <a:endParaRPr lang="zh-CN" altLang="en-US"/>
              </a:p>
            </p:txBody>
          </p:sp>
        </p:grpSp>
        <p:grpSp>
          <p:nvGrpSpPr>
            <p:cNvPr id="16" name="Group 52"/>
            <p:cNvGrpSpPr/>
            <p:nvPr/>
          </p:nvGrpSpPr>
          <p:grpSpPr bwMode="auto">
            <a:xfrm>
              <a:off x="233" y="2160"/>
              <a:ext cx="158" cy="233"/>
              <a:chOff x="343" y="3149"/>
              <a:chExt cx="158" cy="233"/>
            </a:xfrm>
          </p:grpSpPr>
          <p:sp>
            <p:nvSpPr>
              <p:cNvPr id="51345" name="Oval 53"/>
              <p:cNvSpPr>
                <a:spLocks noChangeArrowheads="1"/>
              </p:cNvSpPr>
              <p:nvPr/>
            </p:nvSpPr>
            <p:spPr bwMode="auto">
              <a:xfrm>
                <a:off x="343" y="3149"/>
                <a:ext cx="158" cy="140"/>
              </a:xfrm>
              <a:prstGeom prst="ellipse">
                <a:avLst/>
              </a:prstGeom>
              <a:noFill/>
              <a:ln w="9525">
                <a:solidFill>
                  <a:schemeClr val="tx1"/>
                </a:solidFill>
                <a:round/>
              </a:ln>
            </p:spPr>
            <p:txBody>
              <a:bodyPr wrap="none" anchor="ctr"/>
              <a:lstStyle/>
              <a:p>
                <a:endParaRPr lang="zh-CN" altLang="en-US"/>
              </a:p>
            </p:txBody>
          </p:sp>
          <p:sp>
            <p:nvSpPr>
              <p:cNvPr id="51346" name="Oval 54"/>
              <p:cNvSpPr>
                <a:spLocks noChangeArrowheads="1"/>
              </p:cNvSpPr>
              <p:nvPr/>
            </p:nvSpPr>
            <p:spPr bwMode="auto">
              <a:xfrm>
                <a:off x="397" y="3332"/>
                <a:ext cx="45" cy="50"/>
              </a:xfrm>
              <a:prstGeom prst="ellipse">
                <a:avLst/>
              </a:prstGeom>
              <a:noFill/>
              <a:ln w="9525">
                <a:solidFill>
                  <a:schemeClr val="tx1"/>
                </a:solidFill>
                <a:round/>
              </a:ln>
            </p:spPr>
            <p:txBody>
              <a:bodyPr wrap="none" anchor="ctr"/>
              <a:lstStyle/>
              <a:p>
                <a:endParaRPr lang="zh-CN" altLang="en-US"/>
              </a:p>
            </p:txBody>
          </p:sp>
          <p:sp>
            <p:nvSpPr>
              <p:cNvPr id="51347" name="Line 55"/>
              <p:cNvSpPr>
                <a:spLocks noChangeShapeType="1"/>
              </p:cNvSpPr>
              <p:nvPr/>
            </p:nvSpPr>
            <p:spPr bwMode="auto">
              <a:xfrm>
                <a:off x="384" y="3227"/>
                <a:ext cx="74" cy="0"/>
              </a:xfrm>
              <a:prstGeom prst="line">
                <a:avLst/>
              </a:prstGeom>
              <a:noFill/>
              <a:ln w="28575">
                <a:solidFill>
                  <a:schemeClr val="tx1"/>
                </a:solidFill>
                <a:round/>
              </a:ln>
            </p:spPr>
            <p:txBody>
              <a:bodyPr>
                <a:spAutoFit/>
              </a:bodyPr>
              <a:lstStyle/>
              <a:p>
                <a:endParaRPr lang="zh-CN" altLang="en-US"/>
              </a:p>
            </p:txBody>
          </p:sp>
        </p:grpSp>
      </p:grpSp>
      <p:sp>
        <p:nvSpPr>
          <p:cNvPr id="75832" name="Oval 56"/>
          <p:cNvSpPr>
            <a:spLocks noChangeArrowheads="1"/>
          </p:cNvSpPr>
          <p:nvPr/>
        </p:nvSpPr>
        <p:spPr bwMode="auto">
          <a:xfrm>
            <a:off x="2525713" y="3459163"/>
            <a:ext cx="250825" cy="222250"/>
          </a:xfrm>
          <a:prstGeom prst="ellipse">
            <a:avLst/>
          </a:prstGeom>
          <a:noFill/>
          <a:ln w="9525">
            <a:solidFill>
              <a:schemeClr val="tx1"/>
            </a:solidFill>
            <a:round/>
          </a:ln>
        </p:spPr>
        <p:txBody>
          <a:bodyPr wrap="none" anchor="ctr"/>
          <a:lstStyle/>
          <a:p>
            <a:endParaRPr lang="zh-CN" altLang="en-US"/>
          </a:p>
        </p:txBody>
      </p:sp>
      <p:sp>
        <p:nvSpPr>
          <p:cNvPr id="75833" name="Line 57"/>
          <p:cNvSpPr>
            <a:spLocks noChangeShapeType="1"/>
          </p:cNvSpPr>
          <p:nvPr/>
        </p:nvSpPr>
        <p:spPr bwMode="auto">
          <a:xfrm>
            <a:off x="2590800" y="3582988"/>
            <a:ext cx="117475" cy="0"/>
          </a:xfrm>
          <a:prstGeom prst="line">
            <a:avLst/>
          </a:prstGeom>
          <a:noFill/>
          <a:ln w="28575">
            <a:solidFill>
              <a:schemeClr val="tx1"/>
            </a:solidFill>
            <a:round/>
          </a:ln>
        </p:spPr>
        <p:txBody>
          <a:bodyPr>
            <a:spAutoFit/>
          </a:bodyPr>
          <a:lstStyle/>
          <a:p>
            <a:endParaRPr lang="zh-CN" altLang="en-US"/>
          </a:p>
        </p:txBody>
      </p:sp>
      <p:sp>
        <p:nvSpPr>
          <p:cNvPr id="75834" name="Oval 58"/>
          <p:cNvSpPr>
            <a:spLocks noChangeArrowheads="1"/>
          </p:cNvSpPr>
          <p:nvPr/>
        </p:nvSpPr>
        <p:spPr bwMode="auto">
          <a:xfrm>
            <a:off x="2522538" y="3965575"/>
            <a:ext cx="250825" cy="222250"/>
          </a:xfrm>
          <a:prstGeom prst="ellipse">
            <a:avLst/>
          </a:prstGeom>
          <a:noFill/>
          <a:ln w="9525">
            <a:solidFill>
              <a:schemeClr val="tx1"/>
            </a:solidFill>
            <a:round/>
          </a:ln>
        </p:spPr>
        <p:txBody>
          <a:bodyPr wrap="none" anchor="ctr"/>
          <a:lstStyle/>
          <a:p>
            <a:endParaRPr lang="zh-CN" altLang="en-US"/>
          </a:p>
        </p:txBody>
      </p:sp>
      <p:sp>
        <p:nvSpPr>
          <p:cNvPr id="75835" name="Line 59"/>
          <p:cNvSpPr>
            <a:spLocks noChangeShapeType="1"/>
          </p:cNvSpPr>
          <p:nvPr/>
        </p:nvSpPr>
        <p:spPr bwMode="auto">
          <a:xfrm>
            <a:off x="2573338" y="4089400"/>
            <a:ext cx="146050" cy="0"/>
          </a:xfrm>
          <a:prstGeom prst="line">
            <a:avLst/>
          </a:prstGeom>
          <a:noFill/>
          <a:ln w="28575">
            <a:solidFill>
              <a:schemeClr val="tx1"/>
            </a:solidFill>
            <a:round/>
          </a:ln>
        </p:spPr>
        <p:txBody>
          <a:bodyPr>
            <a:spAutoFit/>
          </a:bodyPr>
          <a:lstStyle/>
          <a:p>
            <a:endParaRPr lang="zh-CN" altLang="en-US"/>
          </a:p>
        </p:txBody>
      </p:sp>
      <p:sp>
        <p:nvSpPr>
          <p:cNvPr id="75836" name="Oval 60"/>
          <p:cNvSpPr>
            <a:spLocks noChangeArrowheads="1"/>
          </p:cNvSpPr>
          <p:nvPr/>
        </p:nvSpPr>
        <p:spPr bwMode="auto">
          <a:xfrm>
            <a:off x="2524125" y="2949575"/>
            <a:ext cx="250825" cy="222250"/>
          </a:xfrm>
          <a:prstGeom prst="ellipse">
            <a:avLst/>
          </a:prstGeom>
          <a:noFill/>
          <a:ln w="9525">
            <a:solidFill>
              <a:schemeClr val="tx1"/>
            </a:solidFill>
            <a:round/>
          </a:ln>
        </p:spPr>
        <p:txBody>
          <a:bodyPr wrap="none" anchor="ctr"/>
          <a:lstStyle/>
          <a:p>
            <a:endParaRPr lang="zh-CN" altLang="en-US"/>
          </a:p>
        </p:txBody>
      </p:sp>
      <p:sp>
        <p:nvSpPr>
          <p:cNvPr id="75837" name="Line 61"/>
          <p:cNvSpPr>
            <a:spLocks noChangeShapeType="1"/>
          </p:cNvSpPr>
          <p:nvPr/>
        </p:nvSpPr>
        <p:spPr bwMode="auto">
          <a:xfrm>
            <a:off x="2589213" y="3073400"/>
            <a:ext cx="117475" cy="0"/>
          </a:xfrm>
          <a:prstGeom prst="line">
            <a:avLst/>
          </a:prstGeom>
          <a:noFill/>
          <a:ln w="28575">
            <a:solidFill>
              <a:schemeClr val="tx1"/>
            </a:solidFill>
            <a:round/>
          </a:ln>
        </p:spPr>
        <p:txBody>
          <a:bodyPr>
            <a:spAutoFit/>
          </a:bodyPr>
          <a:lstStyle/>
          <a:p>
            <a:endParaRPr lang="zh-CN" altLang="en-US"/>
          </a:p>
        </p:txBody>
      </p:sp>
      <p:sp>
        <p:nvSpPr>
          <p:cNvPr id="75838" name="Oval 62"/>
          <p:cNvSpPr>
            <a:spLocks noChangeArrowheads="1"/>
          </p:cNvSpPr>
          <p:nvPr/>
        </p:nvSpPr>
        <p:spPr bwMode="auto">
          <a:xfrm>
            <a:off x="2525713" y="4471988"/>
            <a:ext cx="250825" cy="222250"/>
          </a:xfrm>
          <a:prstGeom prst="ellipse">
            <a:avLst/>
          </a:prstGeom>
          <a:noFill/>
          <a:ln w="9525">
            <a:solidFill>
              <a:schemeClr val="tx1"/>
            </a:solidFill>
            <a:round/>
          </a:ln>
        </p:spPr>
        <p:txBody>
          <a:bodyPr wrap="none" anchor="ctr"/>
          <a:lstStyle/>
          <a:p>
            <a:endParaRPr lang="zh-CN" altLang="en-US"/>
          </a:p>
        </p:txBody>
      </p:sp>
      <p:grpSp>
        <p:nvGrpSpPr>
          <p:cNvPr id="17" name="Group 63"/>
          <p:cNvGrpSpPr/>
          <p:nvPr/>
        </p:nvGrpSpPr>
        <p:grpSpPr bwMode="auto">
          <a:xfrm>
            <a:off x="2608263" y="3240088"/>
            <a:ext cx="74612" cy="1601787"/>
            <a:chOff x="1418" y="3436"/>
            <a:chExt cx="47" cy="1009"/>
          </a:xfrm>
        </p:grpSpPr>
        <p:sp>
          <p:nvSpPr>
            <p:cNvPr id="51337" name="Oval 64"/>
            <p:cNvSpPr>
              <a:spLocks noChangeArrowheads="1"/>
            </p:cNvSpPr>
            <p:nvPr/>
          </p:nvSpPr>
          <p:spPr bwMode="auto">
            <a:xfrm>
              <a:off x="1420" y="3757"/>
              <a:ext cx="45" cy="50"/>
            </a:xfrm>
            <a:prstGeom prst="ellipse">
              <a:avLst/>
            </a:prstGeom>
            <a:noFill/>
            <a:ln w="9525">
              <a:solidFill>
                <a:schemeClr val="tx1"/>
              </a:solidFill>
              <a:round/>
            </a:ln>
          </p:spPr>
          <p:txBody>
            <a:bodyPr wrap="none" anchor="ctr"/>
            <a:lstStyle/>
            <a:p>
              <a:endParaRPr lang="zh-CN" altLang="en-US"/>
            </a:p>
          </p:txBody>
        </p:sp>
        <p:sp>
          <p:nvSpPr>
            <p:cNvPr id="51338" name="Oval 65"/>
            <p:cNvSpPr>
              <a:spLocks noChangeArrowheads="1"/>
            </p:cNvSpPr>
            <p:nvPr/>
          </p:nvSpPr>
          <p:spPr bwMode="auto">
            <a:xfrm>
              <a:off x="1418" y="4076"/>
              <a:ext cx="45" cy="50"/>
            </a:xfrm>
            <a:prstGeom prst="ellipse">
              <a:avLst/>
            </a:prstGeom>
            <a:noFill/>
            <a:ln w="9525">
              <a:solidFill>
                <a:schemeClr val="tx1"/>
              </a:solidFill>
              <a:round/>
            </a:ln>
          </p:spPr>
          <p:txBody>
            <a:bodyPr wrap="none" anchor="ctr"/>
            <a:lstStyle/>
            <a:p>
              <a:endParaRPr lang="zh-CN" altLang="en-US"/>
            </a:p>
          </p:txBody>
        </p:sp>
        <p:sp>
          <p:nvSpPr>
            <p:cNvPr id="51339" name="Oval 66"/>
            <p:cNvSpPr>
              <a:spLocks noChangeArrowheads="1"/>
            </p:cNvSpPr>
            <p:nvPr/>
          </p:nvSpPr>
          <p:spPr bwMode="auto">
            <a:xfrm>
              <a:off x="1419" y="3436"/>
              <a:ext cx="45" cy="50"/>
            </a:xfrm>
            <a:prstGeom prst="ellipse">
              <a:avLst/>
            </a:prstGeom>
            <a:noFill/>
            <a:ln w="9525">
              <a:solidFill>
                <a:schemeClr val="tx1"/>
              </a:solidFill>
              <a:round/>
            </a:ln>
          </p:spPr>
          <p:txBody>
            <a:bodyPr wrap="none" anchor="ctr"/>
            <a:lstStyle/>
            <a:p>
              <a:endParaRPr lang="zh-CN" altLang="en-US"/>
            </a:p>
          </p:txBody>
        </p:sp>
        <p:sp>
          <p:nvSpPr>
            <p:cNvPr id="51340" name="Oval 67"/>
            <p:cNvSpPr>
              <a:spLocks noChangeArrowheads="1"/>
            </p:cNvSpPr>
            <p:nvPr/>
          </p:nvSpPr>
          <p:spPr bwMode="auto">
            <a:xfrm>
              <a:off x="1420" y="4395"/>
              <a:ext cx="45" cy="50"/>
            </a:xfrm>
            <a:prstGeom prst="ellipse">
              <a:avLst/>
            </a:prstGeom>
            <a:noFill/>
            <a:ln w="9525">
              <a:solidFill>
                <a:schemeClr val="tx1"/>
              </a:solidFill>
              <a:round/>
            </a:ln>
          </p:spPr>
          <p:txBody>
            <a:bodyPr wrap="none" anchor="ctr"/>
            <a:lstStyle/>
            <a:p>
              <a:endParaRPr lang="zh-CN" altLang="en-US"/>
            </a:p>
          </p:txBody>
        </p:sp>
      </p:grpSp>
      <p:sp>
        <p:nvSpPr>
          <p:cNvPr id="75844" name="Line 68"/>
          <p:cNvSpPr>
            <a:spLocks noChangeShapeType="1"/>
          </p:cNvSpPr>
          <p:nvPr/>
        </p:nvSpPr>
        <p:spPr bwMode="auto">
          <a:xfrm>
            <a:off x="2590800" y="4595813"/>
            <a:ext cx="117475" cy="0"/>
          </a:xfrm>
          <a:prstGeom prst="line">
            <a:avLst/>
          </a:prstGeom>
          <a:noFill/>
          <a:ln w="28575">
            <a:solidFill>
              <a:schemeClr val="tx1"/>
            </a:solidFill>
            <a:round/>
          </a:ln>
        </p:spPr>
        <p:txBody>
          <a:bodyPr>
            <a:spAutoFit/>
          </a:bodyPr>
          <a:lstStyle/>
          <a:p>
            <a:endParaRPr lang="zh-CN" altLang="en-US"/>
          </a:p>
        </p:txBody>
      </p:sp>
      <p:sp>
        <p:nvSpPr>
          <p:cNvPr id="75845" name="Oval 69"/>
          <p:cNvSpPr>
            <a:spLocks noChangeArrowheads="1"/>
          </p:cNvSpPr>
          <p:nvPr/>
        </p:nvSpPr>
        <p:spPr bwMode="auto">
          <a:xfrm>
            <a:off x="1630363" y="4316413"/>
            <a:ext cx="76200" cy="80962"/>
          </a:xfrm>
          <a:prstGeom prst="ellipse">
            <a:avLst/>
          </a:prstGeom>
          <a:solidFill>
            <a:schemeClr val="tx1"/>
          </a:solidFill>
          <a:ln w="9525">
            <a:solidFill>
              <a:schemeClr val="tx1"/>
            </a:solidFill>
            <a:round/>
            <a:headEnd type="none" w="sm" len="sm"/>
            <a:tailEnd type="none" w="sm" len="sm"/>
          </a:ln>
        </p:spPr>
        <p:txBody>
          <a:bodyPr lIns="90000" tIns="46800" rIns="90000" bIns="46800" anchor="ctr">
            <a:spAutoFit/>
          </a:bodyPr>
          <a:lstStyle/>
          <a:p>
            <a:endParaRPr lang="zh-CN" altLang="en-US"/>
          </a:p>
        </p:txBody>
      </p:sp>
      <p:sp>
        <p:nvSpPr>
          <p:cNvPr id="75846" name="Rectangle 70"/>
          <p:cNvSpPr>
            <a:spLocks noChangeArrowheads="1"/>
          </p:cNvSpPr>
          <p:nvPr/>
        </p:nvSpPr>
        <p:spPr bwMode="auto">
          <a:xfrm>
            <a:off x="3036888" y="2771775"/>
            <a:ext cx="2690812" cy="2249488"/>
          </a:xfrm>
          <a:prstGeom prst="rect">
            <a:avLst/>
          </a:prstGeom>
          <a:noFill/>
          <a:ln w="19050">
            <a:solidFill>
              <a:schemeClr val="tx1"/>
            </a:solidFill>
            <a:miter lim="800000"/>
          </a:ln>
        </p:spPr>
        <p:txBody>
          <a:bodyPr wrap="none" anchor="ctr"/>
          <a:lstStyle/>
          <a:p>
            <a:endParaRPr lang="zh-CN" altLang="en-US"/>
          </a:p>
        </p:txBody>
      </p:sp>
      <p:sp>
        <p:nvSpPr>
          <p:cNvPr id="75847" name="Oval 71"/>
          <p:cNvSpPr>
            <a:spLocks noChangeArrowheads="1"/>
          </p:cNvSpPr>
          <p:nvPr/>
        </p:nvSpPr>
        <p:spPr bwMode="auto">
          <a:xfrm>
            <a:off x="3275013" y="2974975"/>
            <a:ext cx="250825" cy="222250"/>
          </a:xfrm>
          <a:prstGeom prst="ellipse">
            <a:avLst/>
          </a:prstGeom>
          <a:noFill/>
          <a:ln w="9525">
            <a:solidFill>
              <a:schemeClr val="tx1"/>
            </a:solidFill>
            <a:round/>
          </a:ln>
        </p:spPr>
        <p:txBody>
          <a:bodyPr wrap="none" anchor="ctr"/>
          <a:lstStyle/>
          <a:p>
            <a:endParaRPr lang="zh-CN" altLang="en-US"/>
          </a:p>
        </p:txBody>
      </p:sp>
      <p:sp>
        <p:nvSpPr>
          <p:cNvPr id="75848" name="Line 72"/>
          <p:cNvSpPr>
            <a:spLocks noChangeShapeType="1"/>
          </p:cNvSpPr>
          <p:nvPr/>
        </p:nvSpPr>
        <p:spPr bwMode="auto">
          <a:xfrm>
            <a:off x="3325813" y="3098800"/>
            <a:ext cx="144462" cy="0"/>
          </a:xfrm>
          <a:prstGeom prst="line">
            <a:avLst/>
          </a:prstGeom>
          <a:noFill/>
          <a:ln w="28575">
            <a:solidFill>
              <a:schemeClr val="tx1"/>
            </a:solidFill>
            <a:round/>
          </a:ln>
        </p:spPr>
        <p:txBody>
          <a:bodyPr>
            <a:spAutoFit/>
          </a:bodyPr>
          <a:lstStyle/>
          <a:p>
            <a:endParaRPr lang="zh-CN" altLang="en-US"/>
          </a:p>
        </p:txBody>
      </p:sp>
      <p:sp>
        <p:nvSpPr>
          <p:cNvPr id="75849" name="Line 73"/>
          <p:cNvSpPr>
            <a:spLocks noChangeShapeType="1"/>
          </p:cNvSpPr>
          <p:nvPr/>
        </p:nvSpPr>
        <p:spPr bwMode="auto">
          <a:xfrm>
            <a:off x="3403600" y="3022600"/>
            <a:ext cx="0" cy="144463"/>
          </a:xfrm>
          <a:prstGeom prst="line">
            <a:avLst/>
          </a:prstGeom>
          <a:noFill/>
          <a:ln w="28575">
            <a:solidFill>
              <a:schemeClr val="tx1"/>
            </a:solidFill>
            <a:round/>
          </a:ln>
        </p:spPr>
        <p:txBody>
          <a:bodyPr>
            <a:spAutoFit/>
          </a:bodyPr>
          <a:lstStyle/>
          <a:p>
            <a:endParaRPr lang="zh-CN" altLang="en-US"/>
          </a:p>
        </p:txBody>
      </p:sp>
      <p:sp>
        <p:nvSpPr>
          <p:cNvPr id="75850" name="Oval 74"/>
          <p:cNvSpPr>
            <a:spLocks noChangeArrowheads="1"/>
          </p:cNvSpPr>
          <p:nvPr/>
        </p:nvSpPr>
        <p:spPr bwMode="auto">
          <a:xfrm>
            <a:off x="3286125" y="3479800"/>
            <a:ext cx="250825" cy="222250"/>
          </a:xfrm>
          <a:prstGeom prst="ellipse">
            <a:avLst/>
          </a:prstGeom>
          <a:noFill/>
          <a:ln w="9525">
            <a:solidFill>
              <a:schemeClr val="tx1"/>
            </a:solidFill>
            <a:round/>
          </a:ln>
        </p:spPr>
        <p:txBody>
          <a:bodyPr wrap="none" anchor="ctr"/>
          <a:lstStyle/>
          <a:p>
            <a:endParaRPr lang="zh-CN" altLang="en-US"/>
          </a:p>
        </p:txBody>
      </p:sp>
      <p:sp>
        <p:nvSpPr>
          <p:cNvPr id="75851" name="Line 75"/>
          <p:cNvSpPr>
            <a:spLocks noChangeShapeType="1"/>
          </p:cNvSpPr>
          <p:nvPr/>
        </p:nvSpPr>
        <p:spPr bwMode="auto">
          <a:xfrm>
            <a:off x="3336925" y="3603625"/>
            <a:ext cx="144463" cy="0"/>
          </a:xfrm>
          <a:prstGeom prst="line">
            <a:avLst/>
          </a:prstGeom>
          <a:noFill/>
          <a:ln w="28575">
            <a:solidFill>
              <a:schemeClr val="tx1"/>
            </a:solidFill>
            <a:round/>
          </a:ln>
        </p:spPr>
        <p:txBody>
          <a:bodyPr>
            <a:spAutoFit/>
          </a:bodyPr>
          <a:lstStyle/>
          <a:p>
            <a:endParaRPr lang="zh-CN" altLang="en-US"/>
          </a:p>
        </p:txBody>
      </p:sp>
      <p:sp>
        <p:nvSpPr>
          <p:cNvPr id="75852" name="Line 76"/>
          <p:cNvSpPr>
            <a:spLocks noChangeShapeType="1"/>
          </p:cNvSpPr>
          <p:nvPr/>
        </p:nvSpPr>
        <p:spPr bwMode="auto">
          <a:xfrm>
            <a:off x="3414713" y="3527425"/>
            <a:ext cx="0" cy="144463"/>
          </a:xfrm>
          <a:prstGeom prst="line">
            <a:avLst/>
          </a:prstGeom>
          <a:noFill/>
          <a:ln w="28575">
            <a:solidFill>
              <a:schemeClr val="tx1"/>
            </a:solidFill>
            <a:round/>
          </a:ln>
        </p:spPr>
        <p:txBody>
          <a:bodyPr>
            <a:spAutoFit/>
          </a:bodyPr>
          <a:lstStyle/>
          <a:p>
            <a:endParaRPr lang="zh-CN" altLang="en-US"/>
          </a:p>
        </p:txBody>
      </p:sp>
      <p:sp>
        <p:nvSpPr>
          <p:cNvPr id="75853" name="Oval 77"/>
          <p:cNvSpPr>
            <a:spLocks noChangeArrowheads="1"/>
          </p:cNvSpPr>
          <p:nvPr/>
        </p:nvSpPr>
        <p:spPr bwMode="auto">
          <a:xfrm>
            <a:off x="3284538" y="4000500"/>
            <a:ext cx="250825" cy="222250"/>
          </a:xfrm>
          <a:prstGeom prst="ellipse">
            <a:avLst/>
          </a:prstGeom>
          <a:noFill/>
          <a:ln w="9525">
            <a:solidFill>
              <a:schemeClr val="tx1"/>
            </a:solidFill>
            <a:round/>
          </a:ln>
        </p:spPr>
        <p:txBody>
          <a:bodyPr wrap="none" anchor="ctr"/>
          <a:lstStyle/>
          <a:p>
            <a:endParaRPr lang="zh-CN" altLang="en-US"/>
          </a:p>
        </p:txBody>
      </p:sp>
      <p:sp>
        <p:nvSpPr>
          <p:cNvPr id="75854" name="Line 78"/>
          <p:cNvSpPr>
            <a:spLocks noChangeShapeType="1"/>
          </p:cNvSpPr>
          <p:nvPr/>
        </p:nvSpPr>
        <p:spPr bwMode="auto">
          <a:xfrm>
            <a:off x="3335338" y="4124325"/>
            <a:ext cx="144462" cy="0"/>
          </a:xfrm>
          <a:prstGeom prst="line">
            <a:avLst/>
          </a:prstGeom>
          <a:noFill/>
          <a:ln w="28575">
            <a:solidFill>
              <a:schemeClr val="tx1"/>
            </a:solidFill>
            <a:round/>
          </a:ln>
        </p:spPr>
        <p:txBody>
          <a:bodyPr>
            <a:spAutoFit/>
          </a:bodyPr>
          <a:lstStyle/>
          <a:p>
            <a:endParaRPr lang="zh-CN" altLang="en-US"/>
          </a:p>
        </p:txBody>
      </p:sp>
      <p:sp>
        <p:nvSpPr>
          <p:cNvPr id="75855" name="Line 79"/>
          <p:cNvSpPr>
            <a:spLocks noChangeShapeType="1"/>
          </p:cNvSpPr>
          <p:nvPr/>
        </p:nvSpPr>
        <p:spPr bwMode="auto">
          <a:xfrm>
            <a:off x="3413125" y="4048125"/>
            <a:ext cx="0" cy="144463"/>
          </a:xfrm>
          <a:prstGeom prst="line">
            <a:avLst/>
          </a:prstGeom>
          <a:noFill/>
          <a:ln w="28575">
            <a:solidFill>
              <a:schemeClr val="tx1"/>
            </a:solidFill>
            <a:round/>
          </a:ln>
        </p:spPr>
        <p:txBody>
          <a:bodyPr>
            <a:spAutoFit/>
          </a:bodyPr>
          <a:lstStyle/>
          <a:p>
            <a:endParaRPr lang="zh-CN" altLang="en-US"/>
          </a:p>
        </p:txBody>
      </p:sp>
      <p:sp>
        <p:nvSpPr>
          <p:cNvPr id="75856" name="Oval 80"/>
          <p:cNvSpPr>
            <a:spLocks noChangeArrowheads="1"/>
          </p:cNvSpPr>
          <p:nvPr/>
        </p:nvSpPr>
        <p:spPr bwMode="auto">
          <a:xfrm>
            <a:off x="3282950" y="4492625"/>
            <a:ext cx="250825" cy="222250"/>
          </a:xfrm>
          <a:prstGeom prst="ellipse">
            <a:avLst/>
          </a:prstGeom>
          <a:noFill/>
          <a:ln w="9525">
            <a:solidFill>
              <a:schemeClr val="tx1"/>
            </a:solidFill>
            <a:round/>
          </a:ln>
        </p:spPr>
        <p:txBody>
          <a:bodyPr wrap="none" anchor="ctr"/>
          <a:lstStyle/>
          <a:p>
            <a:endParaRPr lang="zh-CN" altLang="en-US"/>
          </a:p>
        </p:txBody>
      </p:sp>
      <p:grpSp>
        <p:nvGrpSpPr>
          <p:cNvPr id="18" name="Group 81"/>
          <p:cNvGrpSpPr/>
          <p:nvPr/>
        </p:nvGrpSpPr>
        <p:grpSpPr bwMode="auto">
          <a:xfrm>
            <a:off x="3375025" y="3265488"/>
            <a:ext cx="82550" cy="1597025"/>
            <a:chOff x="2126" y="2057"/>
            <a:chExt cx="52" cy="1006"/>
          </a:xfrm>
        </p:grpSpPr>
        <p:sp>
          <p:nvSpPr>
            <p:cNvPr id="51333" name="Oval 82"/>
            <p:cNvSpPr>
              <a:spLocks noChangeArrowheads="1"/>
            </p:cNvSpPr>
            <p:nvPr/>
          </p:nvSpPr>
          <p:spPr bwMode="auto">
            <a:xfrm>
              <a:off x="2126" y="2057"/>
              <a:ext cx="45" cy="50"/>
            </a:xfrm>
            <a:prstGeom prst="ellipse">
              <a:avLst/>
            </a:prstGeom>
            <a:solidFill>
              <a:schemeClr val="tx1"/>
            </a:solidFill>
            <a:ln w="9525">
              <a:solidFill>
                <a:schemeClr val="tx1"/>
              </a:solidFill>
              <a:round/>
            </a:ln>
          </p:spPr>
          <p:txBody>
            <a:bodyPr wrap="none" anchor="ctr"/>
            <a:lstStyle/>
            <a:p>
              <a:endParaRPr lang="zh-CN" altLang="en-US"/>
            </a:p>
          </p:txBody>
        </p:sp>
        <p:sp>
          <p:nvSpPr>
            <p:cNvPr id="51334" name="Oval 83"/>
            <p:cNvSpPr>
              <a:spLocks noChangeArrowheads="1"/>
            </p:cNvSpPr>
            <p:nvPr/>
          </p:nvSpPr>
          <p:spPr bwMode="auto">
            <a:xfrm>
              <a:off x="2133" y="2375"/>
              <a:ext cx="45" cy="50"/>
            </a:xfrm>
            <a:prstGeom prst="ellipse">
              <a:avLst/>
            </a:prstGeom>
            <a:solidFill>
              <a:schemeClr val="tx1"/>
            </a:solidFill>
            <a:ln w="9525">
              <a:solidFill>
                <a:schemeClr val="tx1"/>
              </a:solidFill>
              <a:round/>
            </a:ln>
          </p:spPr>
          <p:txBody>
            <a:bodyPr wrap="none" anchor="ctr"/>
            <a:lstStyle/>
            <a:p>
              <a:endParaRPr lang="zh-CN" altLang="en-US"/>
            </a:p>
          </p:txBody>
        </p:sp>
        <p:sp>
          <p:nvSpPr>
            <p:cNvPr id="51335" name="Oval 84"/>
            <p:cNvSpPr>
              <a:spLocks noChangeArrowheads="1"/>
            </p:cNvSpPr>
            <p:nvPr/>
          </p:nvSpPr>
          <p:spPr bwMode="auto">
            <a:xfrm>
              <a:off x="2132" y="2703"/>
              <a:ext cx="45" cy="50"/>
            </a:xfrm>
            <a:prstGeom prst="ellipse">
              <a:avLst/>
            </a:prstGeom>
            <a:solidFill>
              <a:schemeClr val="tx1"/>
            </a:solidFill>
            <a:ln w="9525">
              <a:solidFill>
                <a:schemeClr val="tx1"/>
              </a:solidFill>
              <a:round/>
            </a:ln>
          </p:spPr>
          <p:txBody>
            <a:bodyPr wrap="none" anchor="ctr"/>
            <a:lstStyle/>
            <a:p>
              <a:endParaRPr lang="zh-CN" altLang="en-US"/>
            </a:p>
          </p:txBody>
        </p:sp>
        <p:sp>
          <p:nvSpPr>
            <p:cNvPr id="51336" name="Oval 85"/>
            <p:cNvSpPr>
              <a:spLocks noChangeArrowheads="1"/>
            </p:cNvSpPr>
            <p:nvPr/>
          </p:nvSpPr>
          <p:spPr bwMode="auto">
            <a:xfrm>
              <a:off x="2131" y="3013"/>
              <a:ext cx="45" cy="50"/>
            </a:xfrm>
            <a:prstGeom prst="ellipse">
              <a:avLst/>
            </a:prstGeom>
            <a:solidFill>
              <a:schemeClr val="tx1"/>
            </a:solidFill>
            <a:ln w="9525">
              <a:solidFill>
                <a:schemeClr val="tx1"/>
              </a:solidFill>
              <a:round/>
            </a:ln>
          </p:spPr>
          <p:txBody>
            <a:bodyPr wrap="none" anchor="ctr"/>
            <a:lstStyle/>
            <a:p>
              <a:endParaRPr lang="zh-CN" altLang="en-US"/>
            </a:p>
          </p:txBody>
        </p:sp>
      </p:grpSp>
      <p:sp>
        <p:nvSpPr>
          <p:cNvPr id="75862" name="Line 86"/>
          <p:cNvSpPr>
            <a:spLocks noChangeShapeType="1"/>
          </p:cNvSpPr>
          <p:nvPr/>
        </p:nvSpPr>
        <p:spPr bwMode="auto">
          <a:xfrm>
            <a:off x="3333750" y="4616450"/>
            <a:ext cx="144463" cy="0"/>
          </a:xfrm>
          <a:prstGeom prst="line">
            <a:avLst/>
          </a:prstGeom>
          <a:noFill/>
          <a:ln w="28575">
            <a:solidFill>
              <a:schemeClr val="tx1"/>
            </a:solidFill>
            <a:round/>
          </a:ln>
        </p:spPr>
        <p:txBody>
          <a:bodyPr>
            <a:spAutoFit/>
          </a:bodyPr>
          <a:lstStyle/>
          <a:p>
            <a:endParaRPr lang="zh-CN" altLang="en-US"/>
          </a:p>
        </p:txBody>
      </p:sp>
      <p:sp>
        <p:nvSpPr>
          <p:cNvPr id="75863" name="Line 87"/>
          <p:cNvSpPr>
            <a:spLocks noChangeShapeType="1"/>
          </p:cNvSpPr>
          <p:nvPr/>
        </p:nvSpPr>
        <p:spPr bwMode="auto">
          <a:xfrm>
            <a:off x="3411538" y="4540250"/>
            <a:ext cx="0" cy="144463"/>
          </a:xfrm>
          <a:prstGeom prst="line">
            <a:avLst/>
          </a:prstGeom>
          <a:noFill/>
          <a:ln w="28575">
            <a:solidFill>
              <a:schemeClr val="tx1"/>
            </a:solidFill>
            <a:round/>
          </a:ln>
        </p:spPr>
        <p:txBody>
          <a:bodyPr>
            <a:spAutoFit/>
          </a:bodyPr>
          <a:lstStyle/>
          <a:p>
            <a:endParaRPr lang="zh-CN" altLang="en-US"/>
          </a:p>
        </p:txBody>
      </p:sp>
      <p:grpSp>
        <p:nvGrpSpPr>
          <p:cNvPr id="19" name="Group 88"/>
          <p:cNvGrpSpPr/>
          <p:nvPr/>
        </p:nvGrpSpPr>
        <p:grpSpPr bwMode="auto">
          <a:xfrm>
            <a:off x="5114925" y="2971800"/>
            <a:ext cx="261938" cy="1887538"/>
            <a:chOff x="2258" y="2930"/>
            <a:chExt cx="165" cy="1189"/>
          </a:xfrm>
        </p:grpSpPr>
        <p:sp>
          <p:nvSpPr>
            <p:cNvPr id="51317" name="Oval 89"/>
            <p:cNvSpPr>
              <a:spLocks noChangeArrowheads="1"/>
            </p:cNvSpPr>
            <p:nvPr/>
          </p:nvSpPr>
          <p:spPr bwMode="auto">
            <a:xfrm>
              <a:off x="2258" y="2930"/>
              <a:ext cx="158" cy="140"/>
            </a:xfrm>
            <a:prstGeom prst="ellipse">
              <a:avLst/>
            </a:prstGeom>
            <a:noFill/>
            <a:ln w="9525">
              <a:solidFill>
                <a:schemeClr val="tx1"/>
              </a:solidFill>
              <a:round/>
            </a:ln>
          </p:spPr>
          <p:txBody>
            <a:bodyPr wrap="none" anchor="ctr"/>
            <a:lstStyle/>
            <a:p>
              <a:endParaRPr lang="zh-CN" altLang="en-US"/>
            </a:p>
          </p:txBody>
        </p:sp>
        <p:sp>
          <p:nvSpPr>
            <p:cNvPr id="51318" name="Oval 90"/>
            <p:cNvSpPr>
              <a:spLocks noChangeArrowheads="1"/>
            </p:cNvSpPr>
            <p:nvPr/>
          </p:nvSpPr>
          <p:spPr bwMode="auto">
            <a:xfrm>
              <a:off x="2321" y="3113"/>
              <a:ext cx="45" cy="50"/>
            </a:xfrm>
            <a:prstGeom prst="ellipse">
              <a:avLst/>
            </a:prstGeom>
            <a:solidFill>
              <a:schemeClr val="tx1"/>
            </a:solidFill>
            <a:ln w="9525">
              <a:solidFill>
                <a:schemeClr val="tx1"/>
              </a:solidFill>
              <a:round/>
            </a:ln>
          </p:spPr>
          <p:txBody>
            <a:bodyPr wrap="none" anchor="ctr"/>
            <a:lstStyle/>
            <a:p>
              <a:endParaRPr lang="zh-CN" altLang="en-US"/>
            </a:p>
          </p:txBody>
        </p:sp>
        <p:sp>
          <p:nvSpPr>
            <p:cNvPr id="51319" name="Line 91"/>
            <p:cNvSpPr>
              <a:spLocks noChangeShapeType="1"/>
            </p:cNvSpPr>
            <p:nvPr/>
          </p:nvSpPr>
          <p:spPr bwMode="auto">
            <a:xfrm>
              <a:off x="2290" y="3008"/>
              <a:ext cx="91" cy="0"/>
            </a:xfrm>
            <a:prstGeom prst="line">
              <a:avLst/>
            </a:prstGeom>
            <a:noFill/>
            <a:ln w="28575">
              <a:solidFill>
                <a:schemeClr val="tx1"/>
              </a:solidFill>
              <a:round/>
            </a:ln>
          </p:spPr>
          <p:txBody>
            <a:bodyPr>
              <a:spAutoFit/>
            </a:bodyPr>
            <a:lstStyle/>
            <a:p>
              <a:endParaRPr lang="zh-CN" altLang="en-US"/>
            </a:p>
          </p:txBody>
        </p:sp>
        <p:sp>
          <p:nvSpPr>
            <p:cNvPr id="51320" name="Line 92"/>
            <p:cNvSpPr>
              <a:spLocks noChangeShapeType="1"/>
            </p:cNvSpPr>
            <p:nvPr/>
          </p:nvSpPr>
          <p:spPr bwMode="auto">
            <a:xfrm>
              <a:off x="2339" y="2960"/>
              <a:ext cx="0" cy="91"/>
            </a:xfrm>
            <a:prstGeom prst="line">
              <a:avLst/>
            </a:prstGeom>
            <a:noFill/>
            <a:ln w="28575">
              <a:solidFill>
                <a:schemeClr val="tx1"/>
              </a:solidFill>
              <a:round/>
            </a:ln>
          </p:spPr>
          <p:txBody>
            <a:bodyPr>
              <a:spAutoFit/>
            </a:bodyPr>
            <a:lstStyle/>
            <a:p>
              <a:endParaRPr lang="zh-CN" altLang="en-US"/>
            </a:p>
          </p:txBody>
        </p:sp>
        <p:sp>
          <p:nvSpPr>
            <p:cNvPr id="51321" name="Oval 93"/>
            <p:cNvSpPr>
              <a:spLocks noChangeArrowheads="1"/>
            </p:cNvSpPr>
            <p:nvPr/>
          </p:nvSpPr>
          <p:spPr bwMode="auto">
            <a:xfrm>
              <a:off x="2265" y="3248"/>
              <a:ext cx="158" cy="140"/>
            </a:xfrm>
            <a:prstGeom prst="ellipse">
              <a:avLst/>
            </a:prstGeom>
            <a:noFill/>
            <a:ln w="9525">
              <a:solidFill>
                <a:schemeClr val="tx1"/>
              </a:solidFill>
              <a:round/>
            </a:ln>
          </p:spPr>
          <p:txBody>
            <a:bodyPr wrap="none" anchor="ctr"/>
            <a:lstStyle/>
            <a:p>
              <a:endParaRPr lang="zh-CN" altLang="en-US"/>
            </a:p>
          </p:txBody>
        </p:sp>
        <p:sp>
          <p:nvSpPr>
            <p:cNvPr id="51322" name="Oval 94"/>
            <p:cNvSpPr>
              <a:spLocks noChangeArrowheads="1"/>
            </p:cNvSpPr>
            <p:nvPr/>
          </p:nvSpPr>
          <p:spPr bwMode="auto">
            <a:xfrm>
              <a:off x="2328" y="3431"/>
              <a:ext cx="45" cy="50"/>
            </a:xfrm>
            <a:prstGeom prst="ellipse">
              <a:avLst/>
            </a:prstGeom>
            <a:solidFill>
              <a:schemeClr val="tx1"/>
            </a:solidFill>
            <a:ln w="9525">
              <a:solidFill>
                <a:schemeClr val="tx1"/>
              </a:solidFill>
              <a:round/>
            </a:ln>
          </p:spPr>
          <p:txBody>
            <a:bodyPr wrap="none" anchor="ctr"/>
            <a:lstStyle/>
            <a:p>
              <a:endParaRPr lang="zh-CN" altLang="en-US"/>
            </a:p>
          </p:txBody>
        </p:sp>
        <p:sp>
          <p:nvSpPr>
            <p:cNvPr id="51323" name="Line 95"/>
            <p:cNvSpPr>
              <a:spLocks noChangeShapeType="1"/>
            </p:cNvSpPr>
            <p:nvPr/>
          </p:nvSpPr>
          <p:spPr bwMode="auto">
            <a:xfrm>
              <a:off x="2297" y="3326"/>
              <a:ext cx="91" cy="0"/>
            </a:xfrm>
            <a:prstGeom prst="line">
              <a:avLst/>
            </a:prstGeom>
            <a:noFill/>
            <a:ln w="28575">
              <a:solidFill>
                <a:schemeClr val="tx1"/>
              </a:solidFill>
              <a:round/>
            </a:ln>
          </p:spPr>
          <p:txBody>
            <a:bodyPr>
              <a:spAutoFit/>
            </a:bodyPr>
            <a:lstStyle/>
            <a:p>
              <a:endParaRPr lang="zh-CN" altLang="en-US"/>
            </a:p>
          </p:txBody>
        </p:sp>
        <p:sp>
          <p:nvSpPr>
            <p:cNvPr id="51324" name="Line 96"/>
            <p:cNvSpPr>
              <a:spLocks noChangeShapeType="1"/>
            </p:cNvSpPr>
            <p:nvPr/>
          </p:nvSpPr>
          <p:spPr bwMode="auto">
            <a:xfrm>
              <a:off x="2346" y="3278"/>
              <a:ext cx="0" cy="91"/>
            </a:xfrm>
            <a:prstGeom prst="line">
              <a:avLst/>
            </a:prstGeom>
            <a:noFill/>
            <a:ln w="28575">
              <a:solidFill>
                <a:schemeClr val="tx1"/>
              </a:solidFill>
              <a:round/>
            </a:ln>
          </p:spPr>
          <p:txBody>
            <a:bodyPr>
              <a:spAutoFit/>
            </a:bodyPr>
            <a:lstStyle/>
            <a:p>
              <a:endParaRPr lang="zh-CN" altLang="en-US"/>
            </a:p>
          </p:txBody>
        </p:sp>
        <p:sp>
          <p:nvSpPr>
            <p:cNvPr id="51325" name="Oval 97"/>
            <p:cNvSpPr>
              <a:spLocks noChangeArrowheads="1"/>
            </p:cNvSpPr>
            <p:nvPr/>
          </p:nvSpPr>
          <p:spPr bwMode="auto">
            <a:xfrm>
              <a:off x="2264" y="3576"/>
              <a:ext cx="158" cy="140"/>
            </a:xfrm>
            <a:prstGeom prst="ellipse">
              <a:avLst/>
            </a:prstGeom>
            <a:noFill/>
            <a:ln w="9525">
              <a:solidFill>
                <a:schemeClr val="tx1"/>
              </a:solidFill>
              <a:round/>
            </a:ln>
          </p:spPr>
          <p:txBody>
            <a:bodyPr wrap="none" anchor="ctr"/>
            <a:lstStyle/>
            <a:p>
              <a:endParaRPr lang="zh-CN" altLang="en-US"/>
            </a:p>
          </p:txBody>
        </p:sp>
        <p:sp>
          <p:nvSpPr>
            <p:cNvPr id="51326" name="Oval 98"/>
            <p:cNvSpPr>
              <a:spLocks noChangeArrowheads="1"/>
            </p:cNvSpPr>
            <p:nvPr/>
          </p:nvSpPr>
          <p:spPr bwMode="auto">
            <a:xfrm>
              <a:off x="2327" y="3759"/>
              <a:ext cx="45" cy="50"/>
            </a:xfrm>
            <a:prstGeom prst="ellipse">
              <a:avLst/>
            </a:prstGeom>
            <a:solidFill>
              <a:schemeClr val="tx1"/>
            </a:solidFill>
            <a:ln w="9525">
              <a:solidFill>
                <a:schemeClr val="tx1"/>
              </a:solidFill>
              <a:round/>
            </a:ln>
          </p:spPr>
          <p:txBody>
            <a:bodyPr wrap="none" anchor="ctr"/>
            <a:lstStyle/>
            <a:p>
              <a:endParaRPr lang="zh-CN" altLang="en-US"/>
            </a:p>
          </p:txBody>
        </p:sp>
        <p:sp>
          <p:nvSpPr>
            <p:cNvPr id="51327" name="Line 99"/>
            <p:cNvSpPr>
              <a:spLocks noChangeShapeType="1"/>
            </p:cNvSpPr>
            <p:nvPr/>
          </p:nvSpPr>
          <p:spPr bwMode="auto">
            <a:xfrm>
              <a:off x="2296" y="3654"/>
              <a:ext cx="91" cy="0"/>
            </a:xfrm>
            <a:prstGeom prst="line">
              <a:avLst/>
            </a:prstGeom>
            <a:noFill/>
            <a:ln w="28575">
              <a:solidFill>
                <a:schemeClr val="tx1"/>
              </a:solidFill>
              <a:round/>
            </a:ln>
          </p:spPr>
          <p:txBody>
            <a:bodyPr>
              <a:spAutoFit/>
            </a:bodyPr>
            <a:lstStyle/>
            <a:p>
              <a:endParaRPr lang="zh-CN" altLang="en-US"/>
            </a:p>
          </p:txBody>
        </p:sp>
        <p:sp>
          <p:nvSpPr>
            <p:cNvPr id="51328" name="Line 100"/>
            <p:cNvSpPr>
              <a:spLocks noChangeShapeType="1"/>
            </p:cNvSpPr>
            <p:nvPr/>
          </p:nvSpPr>
          <p:spPr bwMode="auto">
            <a:xfrm>
              <a:off x="2345" y="3606"/>
              <a:ext cx="0" cy="91"/>
            </a:xfrm>
            <a:prstGeom prst="line">
              <a:avLst/>
            </a:prstGeom>
            <a:noFill/>
            <a:ln w="28575">
              <a:solidFill>
                <a:schemeClr val="tx1"/>
              </a:solidFill>
              <a:round/>
            </a:ln>
          </p:spPr>
          <p:txBody>
            <a:bodyPr>
              <a:spAutoFit/>
            </a:bodyPr>
            <a:lstStyle/>
            <a:p>
              <a:endParaRPr lang="zh-CN" altLang="en-US"/>
            </a:p>
          </p:txBody>
        </p:sp>
        <p:sp>
          <p:nvSpPr>
            <p:cNvPr id="51329" name="Oval 101"/>
            <p:cNvSpPr>
              <a:spLocks noChangeArrowheads="1"/>
            </p:cNvSpPr>
            <p:nvPr/>
          </p:nvSpPr>
          <p:spPr bwMode="auto">
            <a:xfrm>
              <a:off x="2263" y="3886"/>
              <a:ext cx="158" cy="140"/>
            </a:xfrm>
            <a:prstGeom prst="ellipse">
              <a:avLst/>
            </a:prstGeom>
            <a:noFill/>
            <a:ln w="9525">
              <a:solidFill>
                <a:schemeClr val="tx1"/>
              </a:solidFill>
              <a:round/>
            </a:ln>
          </p:spPr>
          <p:txBody>
            <a:bodyPr wrap="none" anchor="ctr"/>
            <a:lstStyle/>
            <a:p>
              <a:endParaRPr lang="zh-CN" altLang="en-US"/>
            </a:p>
          </p:txBody>
        </p:sp>
        <p:sp>
          <p:nvSpPr>
            <p:cNvPr id="51330" name="Oval 102"/>
            <p:cNvSpPr>
              <a:spLocks noChangeArrowheads="1"/>
            </p:cNvSpPr>
            <p:nvPr/>
          </p:nvSpPr>
          <p:spPr bwMode="auto">
            <a:xfrm>
              <a:off x="2326" y="4069"/>
              <a:ext cx="45" cy="50"/>
            </a:xfrm>
            <a:prstGeom prst="ellipse">
              <a:avLst/>
            </a:prstGeom>
            <a:solidFill>
              <a:schemeClr val="tx1"/>
            </a:solidFill>
            <a:ln w="9525">
              <a:solidFill>
                <a:schemeClr val="tx1"/>
              </a:solidFill>
              <a:round/>
            </a:ln>
          </p:spPr>
          <p:txBody>
            <a:bodyPr wrap="none" anchor="ctr"/>
            <a:lstStyle/>
            <a:p>
              <a:endParaRPr lang="zh-CN" altLang="en-US"/>
            </a:p>
          </p:txBody>
        </p:sp>
        <p:sp>
          <p:nvSpPr>
            <p:cNvPr id="51331" name="Line 103"/>
            <p:cNvSpPr>
              <a:spLocks noChangeShapeType="1"/>
            </p:cNvSpPr>
            <p:nvPr/>
          </p:nvSpPr>
          <p:spPr bwMode="auto">
            <a:xfrm>
              <a:off x="2295" y="3964"/>
              <a:ext cx="91" cy="0"/>
            </a:xfrm>
            <a:prstGeom prst="line">
              <a:avLst/>
            </a:prstGeom>
            <a:noFill/>
            <a:ln w="28575">
              <a:solidFill>
                <a:schemeClr val="tx1"/>
              </a:solidFill>
              <a:round/>
            </a:ln>
          </p:spPr>
          <p:txBody>
            <a:bodyPr>
              <a:spAutoFit/>
            </a:bodyPr>
            <a:lstStyle/>
            <a:p>
              <a:endParaRPr lang="zh-CN" altLang="en-US"/>
            </a:p>
          </p:txBody>
        </p:sp>
        <p:sp>
          <p:nvSpPr>
            <p:cNvPr id="51332" name="Line 104"/>
            <p:cNvSpPr>
              <a:spLocks noChangeShapeType="1"/>
            </p:cNvSpPr>
            <p:nvPr/>
          </p:nvSpPr>
          <p:spPr bwMode="auto">
            <a:xfrm>
              <a:off x="2344" y="3916"/>
              <a:ext cx="0" cy="91"/>
            </a:xfrm>
            <a:prstGeom prst="line">
              <a:avLst/>
            </a:prstGeom>
            <a:noFill/>
            <a:ln w="28575">
              <a:solidFill>
                <a:schemeClr val="tx1"/>
              </a:solidFill>
              <a:round/>
            </a:ln>
          </p:spPr>
          <p:txBody>
            <a:bodyPr>
              <a:spAutoFit/>
            </a:bodyPr>
            <a:lstStyle/>
            <a:p>
              <a:endParaRPr lang="zh-CN" altLang="en-US"/>
            </a:p>
          </p:txBody>
        </p:sp>
      </p:grpSp>
      <p:grpSp>
        <p:nvGrpSpPr>
          <p:cNvPr id="20" name="Group 105"/>
          <p:cNvGrpSpPr/>
          <p:nvPr/>
        </p:nvGrpSpPr>
        <p:grpSpPr bwMode="auto">
          <a:xfrm>
            <a:off x="4519613" y="2971800"/>
            <a:ext cx="261937" cy="1887538"/>
            <a:chOff x="2258" y="2930"/>
            <a:chExt cx="165" cy="1189"/>
          </a:xfrm>
        </p:grpSpPr>
        <p:sp>
          <p:nvSpPr>
            <p:cNvPr id="51301" name="Oval 106"/>
            <p:cNvSpPr>
              <a:spLocks noChangeArrowheads="1"/>
            </p:cNvSpPr>
            <p:nvPr/>
          </p:nvSpPr>
          <p:spPr bwMode="auto">
            <a:xfrm>
              <a:off x="2258" y="2930"/>
              <a:ext cx="158" cy="140"/>
            </a:xfrm>
            <a:prstGeom prst="ellipse">
              <a:avLst/>
            </a:prstGeom>
            <a:noFill/>
            <a:ln w="9525">
              <a:solidFill>
                <a:schemeClr val="tx1"/>
              </a:solidFill>
              <a:round/>
            </a:ln>
          </p:spPr>
          <p:txBody>
            <a:bodyPr wrap="none" anchor="ctr"/>
            <a:lstStyle/>
            <a:p>
              <a:endParaRPr lang="zh-CN" altLang="en-US"/>
            </a:p>
          </p:txBody>
        </p:sp>
        <p:sp>
          <p:nvSpPr>
            <p:cNvPr id="51302" name="Oval 107"/>
            <p:cNvSpPr>
              <a:spLocks noChangeArrowheads="1"/>
            </p:cNvSpPr>
            <p:nvPr/>
          </p:nvSpPr>
          <p:spPr bwMode="auto">
            <a:xfrm>
              <a:off x="2321" y="3113"/>
              <a:ext cx="45" cy="50"/>
            </a:xfrm>
            <a:prstGeom prst="ellipse">
              <a:avLst/>
            </a:prstGeom>
            <a:solidFill>
              <a:schemeClr val="tx1"/>
            </a:solidFill>
            <a:ln w="9525">
              <a:solidFill>
                <a:schemeClr val="tx1"/>
              </a:solidFill>
              <a:round/>
            </a:ln>
          </p:spPr>
          <p:txBody>
            <a:bodyPr wrap="none" anchor="ctr"/>
            <a:lstStyle/>
            <a:p>
              <a:endParaRPr lang="zh-CN" altLang="en-US"/>
            </a:p>
          </p:txBody>
        </p:sp>
        <p:sp>
          <p:nvSpPr>
            <p:cNvPr id="51303" name="Line 108"/>
            <p:cNvSpPr>
              <a:spLocks noChangeShapeType="1"/>
            </p:cNvSpPr>
            <p:nvPr/>
          </p:nvSpPr>
          <p:spPr bwMode="auto">
            <a:xfrm>
              <a:off x="2290" y="3008"/>
              <a:ext cx="91" cy="0"/>
            </a:xfrm>
            <a:prstGeom prst="line">
              <a:avLst/>
            </a:prstGeom>
            <a:noFill/>
            <a:ln w="28575">
              <a:solidFill>
                <a:schemeClr val="tx1"/>
              </a:solidFill>
              <a:round/>
            </a:ln>
          </p:spPr>
          <p:txBody>
            <a:bodyPr>
              <a:spAutoFit/>
            </a:bodyPr>
            <a:lstStyle/>
            <a:p>
              <a:endParaRPr lang="zh-CN" altLang="en-US"/>
            </a:p>
          </p:txBody>
        </p:sp>
        <p:sp>
          <p:nvSpPr>
            <p:cNvPr id="51304" name="Line 109"/>
            <p:cNvSpPr>
              <a:spLocks noChangeShapeType="1"/>
            </p:cNvSpPr>
            <p:nvPr/>
          </p:nvSpPr>
          <p:spPr bwMode="auto">
            <a:xfrm>
              <a:off x="2339" y="2960"/>
              <a:ext cx="0" cy="91"/>
            </a:xfrm>
            <a:prstGeom prst="line">
              <a:avLst/>
            </a:prstGeom>
            <a:noFill/>
            <a:ln w="28575">
              <a:solidFill>
                <a:schemeClr val="tx1"/>
              </a:solidFill>
              <a:round/>
            </a:ln>
          </p:spPr>
          <p:txBody>
            <a:bodyPr>
              <a:spAutoFit/>
            </a:bodyPr>
            <a:lstStyle/>
            <a:p>
              <a:endParaRPr lang="zh-CN" altLang="en-US"/>
            </a:p>
          </p:txBody>
        </p:sp>
        <p:sp>
          <p:nvSpPr>
            <p:cNvPr id="51305" name="Oval 110"/>
            <p:cNvSpPr>
              <a:spLocks noChangeArrowheads="1"/>
            </p:cNvSpPr>
            <p:nvPr/>
          </p:nvSpPr>
          <p:spPr bwMode="auto">
            <a:xfrm>
              <a:off x="2265" y="3248"/>
              <a:ext cx="158" cy="140"/>
            </a:xfrm>
            <a:prstGeom prst="ellipse">
              <a:avLst/>
            </a:prstGeom>
            <a:noFill/>
            <a:ln w="9525">
              <a:solidFill>
                <a:schemeClr val="tx1"/>
              </a:solidFill>
              <a:round/>
            </a:ln>
          </p:spPr>
          <p:txBody>
            <a:bodyPr wrap="none" anchor="ctr"/>
            <a:lstStyle/>
            <a:p>
              <a:endParaRPr lang="zh-CN" altLang="en-US"/>
            </a:p>
          </p:txBody>
        </p:sp>
        <p:sp>
          <p:nvSpPr>
            <p:cNvPr id="51306" name="Oval 111"/>
            <p:cNvSpPr>
              <a:spLocks noChangeArrowheads="1"/>
            </p:cNvSpPr>
            <p:nvPr/>
          </p:nvSpPr>
          <p:spPr bwMode="auto">
            <a:xfrm>
              <a:off x="2328" y="3431"/>
              <a:ext cx="45" cy="50"/>
            </a:xfrm>
            <a:prstGeom prst="ellipse">
              <a:avLst/>
            </a:prstGeom>
            <a:solidFill>
              <a:schemeClr val="tx1"/>
            </a:solidFill>
            <a:ln w="9525">
              <a:solidFill>
                <a:schemeClr val="tx1"/>
              </a:solidFill>
              <a:round/>
            </a:ln>
          </p:spPr>
          <p:txBody>
            <a:bodyPr wrap="none" anchor="ctr"/>
            <a:lstStyle/>
            <a:p>
              <a:endParaRPr lang="zh-CN" altLang="en-US"/>
            </a:p>
          </p:txBody>
        </p:sp>
        <p:sp>
          <p:nvSpPr>
            <p:cNvPr id="51307" name="Line 112"/>
            <p:cNvSpPr>
              <a:spLocks noChangeShapeType="1"/>
            </p:cNvSpPr>
            <p:nvPr/>
          </p:nvSpPr>
          <p:spPr bwMode="auto">
            <a:xfrm>
              <a:off x="2297" y="3326"/>
              <a:ext cx="91" cy="0"/>
            </a:xfrm>
            <a:prstGeom prst="line">
              <a:avLst/>
            </a:prstGeom>
            <a:noFill/>
            <a:ln w="28575">
              <a:solidFill>
                <a:schemeClr val="tx1"/>
              </a:solidFill>
              <a:round/>
            </a:ln>
          </p:spPr>
          <p:txBody>
            <a:bodyPr>
              <a:spAutoFit/>
            </a:bodyPr>
            <a:lstStyle/>
            <a:p>
              <a:endParaRPr lang="zh-CN" altLang="en-US"/>
            </a:p>
          </p:txBody>
        </p:sp>
        <p:sp>
          <p:nvSpPr>
            <p:cNvPr id="51308" name="Line 113"/>
            <p:cNvSpPr>
              <a:spLocks noChangeShapeType="1"/>
            </p:cNvSpPr>
            <p:nvPr/>
          </p:nvSpPr>
          <p:spPr bwMode="auto">
            <a:xfrm>
              <a:off x="2346" y="3278"/>
              <a:ext cx="0" cy="91"/>
            </a:xfrm>
            <a:prstGeom prst="line">
              <a:avLst/>
            </a:prstGeom>
            <a:noFill/>
            <a:ln w="28575">
              <a:solidFill>
                <a:schemeClr val="tx1"/>
              </a:solidFill>
              <a:round/>
            </a:ln>
          </p:spPr>
          <p:txBody>
            <a:bodyPr>
              <a:spAutoFit/>
            </a:bodyPr>
            <a:lstStyle/>
            <a:p>
              <a:endParaRPr lang="zh-CN" altLang="en-US"/>
            </a:p>
          </p:txBody>
        </p:sp>
        <p:sp>
          <p:nvSpPr>
            <p:cNvPr id="51309" name="Oval 114"/>
            <p:cNvSpPr>
              <a:spLocks noChangeArrowheads="1"/>
            </p:cNvSpPr>
            <p:nvPr/>
          </p:nvSpPr>
          <p:spPr bwMode="auto">
            <a:xfrm>
              <a:off x="2264" y="3576"/>
              <a:ext cx="158" cy="140"/>
            </a:xfrm>
            <a:prstGeom prst="ellipse">
              <a:avLst/>
            </a:prstGeom>
            <a:noFill/>
            <a:ln w="9525">
              <a:solidFill>
                <a:schemeClr val="tx1"/>
              </a:solidFill>
              <a:round/>
            </a:ln>
          </p:spPr>
          <p:txBody>
            <a:bodyPr wrap="none" anchor="ctr"/>
            <a:lstStyle/>
            <a:p>
              <a:endParaRPr lang="zh-CN" altLang="en-US"/>
            </a:p>
          </p:txBody>
        </p:sp>
        <p:sp>
          <p:nvSpPr>
            <p:cNvPr id="51310" name="Oval 115"/>
            <p:cNvSpPr>
              <a:spLocks noChangeArrowheads="1"/>
            </p:cNvSpPr>
            <p:nvPr/>
          </p:nvSpPr>
          <p:spPr bwMode="auto">
            <a:xfrm>
              <a:off x="2327" y="3759"/>
              <a:ext cx="45" cy="50"/>
            </a:xfrm>
            <a:prstGeom prst="ellipse">
              <a:avLst/>
            </a:prstGeom>
            <a:solidFill>
              <a:schemeClr val="tx1"/>
            </a:solidFill>
            <a:ln w="9525">
              <a:solidFill>
                <a:schemeClr val="tx1"/>
              </a:solidFill>
              <a:round/>
            </a:ln>
          </p:spPr>
          <p:txBody>
            <a:bodyPr wrap="none" anchor="ctr"/>
            <a:lstStyle/>
            <a:p>
              <a:endParaRPr lang="zh-CN" altLang="en-US"/>
            </a:p>
          </p:txBody>
        </p:sp>
        <p:sp>
          <p:nvSpPr>
            <p:cNvPr id="51311" name="Line 116"/>
            <p:cNvSpPr>
              <a:spLocks noChangeShapeType="1"/>
            </p:cNvSpPr>
            <p:nvPr/>
          </p:nvSpPr>
          <p:spPr bwMode="auto">
            <a:xfrm>
              <a:off x="2296" y="3654"/>
              <a:ext cx="91" cy="0"/>
            </a:xfrm>
            <a:prstGeom prst="line">
              <a:avLst/>
            </a:prstGeom>
            <a:noFill/>
            <a:ln w="28575">
              <a:solidFill>
                <a:schemeClr val="tx1"/>
              </a:solidFill>
              <a:round/>
            </a:ln>
          </p:spPr>
          <p:txBody>
            <a:bodyPr>
              <a:spAutoFit/>
            </a:bodyPr>
            <a:lstStyle/>
            <a:p>
              <a:endParaRPr lang="zh-CN" altLang="en-US"/>
            </a:p>
          </p:txBody>
        </p:sp>
        <p:sp>
          <p:nvSpPr>
            <p:cNvPr id="51312" name="Line 117"/>
            <p:cNvSpPr>
              <a:spLocks noChangeShapeType="1"/>
            </p:cNvSpPr>
            <p:nvPr/>
          </p:nvSpPr>
          <p:spPr bwMode="auto">
            <a:xfrm>
              <a:off x="2345" y="3606"/>
              <a:ext cx="0" cy="91"/>
            </a:xfrm>
            <a:prstGeom prst="line">
              <a:avLst/>
            </a:prstGeom>
            <a:noFill/>
            <a:ln w="28575">
              <a:solidFill>
                <a:schemeClr val="tx1"/>
              </a:solidFill>
              <a:round/>
            </a:ln>
          </p:spPr>
          <p:txBody>
            <a:bodyPr>
              <a:spAutoFit/>
            </a:bodyPr>
            <a:lstStyle/>
            <a:p>
              <a:endParaRPr lang="zh-CN" altLang="en-US"/>
            </a:p>
          </p:txBody>
        </p:sp>
        <p:sp>
          <p:nvSpPr>
            <p:cNvPr id="51313" name="Oval 118"/>
            <p:cNvSpPr>
              <a:spLocks noChangeArrowheads="1"/>
            </p:cNvSpPr>
            <p:nvPr/>
          </p:nvSpPr>
          <p:spPr bwMode="auto">
            <a:xfrm>
              <a:off x="2263" y="3886"/>
              <a:ext cx="158" cy="140"/>
            </a:xfrm>
            <a:prstGeom prst="ellipse">
              <a:avLst/>
            </a:prstGeom>
            <a:noFill/>
            <a:ln w="9525">
              <a:solidFill>
                <a:schemeClr val="tx1"/>
              </a:solidFill>
              <a:round/>
            </a:ln>
          </p:spPr>
          <p:txBody>
            <a:bodyPr wrap="none" anchor="ctr"/>
            <a:lstStyle/>
            <a:p>
              <a:endParaRPr lang="zh-CN" altLang="en-US"/>
            </a:p>
          </p:txBody>
        </p:sp>
        <p:sp>
          <p:nvSpPr>
            <p:cNvPr id="51314" name="Oval 119"/>
            <p:cNvSpPr>
              <a:spLocks noChangeArrowheads="1"/>
            </p:cNvSpPr>
            <p:nvPr/>
          </p:nvSpPr>
          <p:spPr bwMode="auto">
            <a:xfrm>
              <a:off x="2326" y="4069"/>
              <a:ext cx="45" cy="50"/>
            </a:xfrm>
            <a:prstGeom prst="ellipse">
              <a:avLst/>
            </a:prstGeom>
            <a:solidFill>
              <a:schemeClr val="tx1"/>
            </a:solidFill>
            <a:ln w="9525">
              <a:solidFill>
                <a:schemeClr val="tx1"/>
              </a:solidFill>
              <a:round/>
            </a:ln>
          </p:spPr>
          <p:txBody>
            <a:bodyPr wrap="none" anchor="ctr"/>
            <a:lstStyle/>
            <a:p>
              <a:endParaRPr lang="zh-CN" altLang="en-US"/>
            </a:p>
          </p:txBody>
        </p:sp>
        <p:sp>
          <p:nvSpPr>
            <p:cNvPr id="51315" name="Line 120"/>
            <p:cNvSpPr>
              <a:spLocks noChangeShapeType="1"/>
            </p:cNvSpPr>
            <p:nvPr/>
          </p:nvSpPr>
          <p:spPr bwMode="auto">
            <a:xfrm>
              <a:off x="2295" y="3964"/>
              <a:ext cx="91" cy="0"/>
            </a:xfrm>
            <a:prstGeom prst="line">
              <a:avLst/>
            </a:prstGeom>
            <a:noFill/>
            <a:ln w="28575">
              <a:solidFill>
                <a:schemeClr val="tx1"/>
              </a:solidFill>
              <a:round/>
            </a:ln>
          </p:spPr>
          <p:txBody>
            <a:bodyPr>
              <a:spAutoFit/>
            </a:bodyPr>
            <a:lstStyle/>
            <a:p>
              <a:endParaRPr lang="zh-CN" altLang="en-US"/>
            </a:p>
          </p:txBody>
        </p:sp>
        <p:sp>
          <p:nvSpPr>
            <p:cNvPr id="51316" name="Line 121"/>
            <p:cNvSpPr>
              <a:spLocks noChangeShapeType="1"/>
            </p:cNvSpPr>
            <p:nvPr/>
          </p:nvSpPr>
          <p:spPr bwMode="auto">
            <a:xfrm>
              <a:off x="2344" y="3916"/>
              <a:ext cx="0" cy="91"/>
            </a:xfrm>
            <a:prstGeom prst="line">
              <a:avLst/>
            </a:prstGeom>
            <a:noFill/>
            <a:ln w="28575">
              <a:solidFill>
                <a:schemeClr val="tx1"/>
              </a:solidFill>
              <a:round/>
            </a:ln>
          </p:spPr>
          <p:txBody>
            <a:bodyPr>
              <a:spAutoFit/>
            </a:bodyPr>
            <a:lstStyle/>
            <a:p>
              <a:endParaRPr lang="zh-CN" altLang="en-US"/>
            </a:p>
          </p:txBody>
        </p:sp>
      </p:grpSp>
      <p:grpSp>
        <p:nvGrpSpPr>
          <p:cNvPr id="21" name="Group 122"/>
          <p:cNvGrpSpPr/>
          <p:nvPr/>
        </p:nvGrpSpPr>
        <p:grpSpPr bwMode="auto">
          <a:xfrm>
            <a:off x="3894138" y="2968625"/>
            <a:ext cx="261937" cy="1887538"/>
            <a:chOff x="2258" y="2930"/>
            <a:chExt cx="165" cy="1189"/>
          </a:xfrm>
        </p:grpSpPr>
        <p:sp>
          <p:nvSpPr>
            <p:cNvPr id="51285" name="Oval 123"/>
            <p:cNvSpPr>
              <a:spLocks noChangeArrowheads="1"/>
            </p:cNvSpPr>
            <p:nvPr/>
          </p:nvSpPr>
          <p:spPr bwMode="auto">
            <a:xfrm>
              <a:off x="2258" y="2930"/>
              <a:ext cx="158" cy="140"/>
            </a:xfrm>
            <a:prstGeom prst="ellipse">
              <a:avLst/>
            </a:prstGeom>
            <a:noFill/>
            <a:ln w="9525">
              <a:solidFill>
                <a:schemeClr val="tx1"/>
              </a:solidFill>
              <a:round/>
            </a:ln>
          </p:spPr>
          <p:txBody>
            <a:bodyPr wrap="none" anchor="ctr"/>
            <a:lstStyle/>
            <a:p>
              <a:endParaRPr lang="zh-CN" altLang="en-US"/>
            </a:p>
          </p:txBody>
        </p:sp>
        <p:sp>
          <p:nvSpPr>
            <p:cNvPr id="51286" name="Oval 124"/>
            <p:cNvSpPr>
              <a:spLocks noChangeArrowheads="1"/>
            </p:cNvSpPr>
            <p:nvPr/>
          </p:nvSpPr>
          <p:spPr bwMode="auto">
            <a:xfrm>
              <a:off x="2321" y="3113"/>
              <a:ext cx="45" cy="50"/>
            </a:xfrm>
            <a:prstGeom prst="ellipse">
              <a:avLst/>
            </a:prstGeom>
            <a:solidFill>
              <a:schemeClr val="tx1"/>
            </a:solidFill>
            <a:ln w="9525">
              <a:solidFill>
                <a:schemeClr val="tx1"/>
              </a:solidFill>
              <a:round/>
            </a:ln>
          </p:spPr>
          <p:txBody>
            <a:bodyPr wrap="none" anchor="ctr"/>
            <a:lstStyle/>
            <a:p>
              <a:endParaRPr lang="zh-CN" altLang="en-US"/>
            </a:p>
          </p:txBody>
        </p:sp>
        <p:sp>
          <p:nvSpPr>
            <p:cNvPr id="51287" name="Line 125"/>
            <p:cNvSpPr>
              <a:spLocks noChangeShapeType="1"/>
            </p:cNvSpPr>
            <p:nvPr/>
          </p:nvSpPr>
          <p:spPr bwMode="auto">
            <a:xfrm>
              <a:off x="2290" y="3008"/>
              <a:ext cx="91" cy="0"/>
            </a:xfrm>
            <a:prstGeom prst="line">
              <a:avLst/>
            </a:prstGeom>
            <a:noFill/>
            <a:ln w="28575">
              <a:solidFill>
                <a:schemeClr val="tx1"/>
              </a:solidFill>
              <a:round/>
            </a:ln>
          </p:spPr>
          <p:txBody>
            <a:bodyPr>
              <a:spAutoFit/>
            </a:bodyPr>
            <a:lstStyle/>
            <a:p>
              <a:endParaRPr lang="zh-CN" altLang="en-US"/>
            </a:p>
          </p:txBody>
        </p:sp>
        <p:sp>
          <p:nvSpPr>
            <p:cNvPr id="51288" name="Line 126"/>
            <p:cNvSpPr>
              <a:spLocks noChangeShapeType="1"/>
            </p:cNvSpPr>
            <p:nvPr/>
          </p:nvSpPr>
          <p:spPr bwMode="auto">
            <a:xfrm>
              <a:off x="2339" y="2960"/>
              <a:ext cx="0" cy="91"/>
            </a:xfrm>
            <a:prstGeom prst="line">
              <a:avLst/>
            </a:prstGeom>
            <a:noFill/>
            <a:ln w="28575">
              <a:solidFill>
                <a:schemeClr val="tx1"/>
              </a:solidFill>
              <a:round/>
            </a:ln>
          </p:spPr>
          <p:txBody>
            <a:bodyPr>
              <a:spAutoFit/>
            </a:bodyPr>
            <a:lstStyle/>
            <a:p>
              <a:endParaRPr lang="zh-CN" altLang="en-US"/>
            </a:p>
          </p:txBody>
        </p:sp>
        <p:sp>
          <p:nvSpPr>
            <p:cNvPr id="51289" name="Oval 127"/>
            <p:cNvSpPr>
              <a:spLocks noChangeArrowheads="1"/>
            </p:cNvSpPr>
            <p:nvPr/>
          </p:nvSpPr>
          <p:spPr bwMode="auto">
            <a:xfrm>
              <a:off x="2265" y="3248"/>
              <a:ext cx="158" cy="140"/>
            </a:xfrm>
            <a:prstGeom prst="ellipse">
              <a:avLst/>
            </a:prstGeom>
            <a:noFill/>
            <a:ln w="9525">
              <a:solidFill>
                <a:schemeClr val="tx1"/>
              </a:solidFill>
              <a:round/>
            </a:ln>
          </p:spPr>
          <p:txBody>
            <a:bodyPr wrap="none" anchor="ctr"/>
            <a:lstStyle/>
            <a:p>
              <a:endParaRPr lang="zh-CN" altLang="en-US"/>
            </a:p>
          </p:txBody>
        </p:sp>
        <p:sp>
          <p:nvSpPr>
            <p:cNvPr id="51290" name="Oval 128"/>
            <p:cNvSpPr>
              <a:spLocks noChangeArrowheads="1"/>
            </p:cNvSpPr>
            <p:nvPr/>
          </p:nvSpPr>
          <p:spPr bwMode="auto">
            <a:xfrm>
              <a:off x="2328" y="3431"/>
              <a:ext cx="45" cy="50"/>
            </a:xfrm>
            <a:prstGeom prst="ellipse">
              <a:avLst/>
            </a:prstGeom>
            <a:solidFill>
              <a:schemeClr val="tx1"/>
            </a:solidFill>
            <a:ln w="9525">
              <a:solidFill>
                <a:schemeClr val="tx1"/>
              </a:solidFill>
              <a:round/>
            </a:ln>
          </p:spPr>
          <p:txBody>
            <a:bodyPr wrap="none" anchor="ctr"/>
            <a:lstStyle/>
            <a:p>
              <a:endParaRPr lang="zh-CN" altLang="en-US"/>
            </a:p>
          </p:txBody>
        </p:sp>
        <p:sp>
          <p:nvSpPr>
            <p:cNvPr id="51291" name="Line 129"/>
            <p:cNvSpPr>
              <a:spLocks noChangeShapeType="1"/>
            </p:cNvSpPr>
            <p:nvPr/>
          </p:nvSpPr>
          <p:spPr bwMode="auto">
            <a:xfrm>
              <a:off x="2297" y="3326"/>
              <a:ext cx="91" cy="0"/>
            </a:xfrm>
            <a:prstGeom prst="line">
              <a:avLst/>
            </a:prstGeom>
            <a:noFill/>
            <a:ln w="28575">
              <a:solidFill>
                <a:schemeClr val="tx1"/>
              </a:solidFill>
              <a:round/>
            </a:ln>
          </p:spPr>
          <p:txBody>
            <a:bodyPr>
              <a:spAutoFit/>
            </a:bodyPr>
            <a:lstStyle/>
            <a:p>
              <a:endParaRPr lang="zh-CN" altLang="en-US"/>
            </a:p>
          </p:txBody>
        </p:sp>
        <p:sp>
          <p:nvSpPr>
            <p:cNvPr id="51292" name="Line 130"/>
            <p:cNvSpPr>
              <a:spLocks noChangeShapeType="1"/>
            </p:cNvSpPr>
            <p:nvPr/>
          </p:nvSpPr>
          <p:spPr bwMode="auto">
            <a:xfrm>
              <a:off x="2346" y="3278"/>
              <a:ext cx="0" cy="91"/>
            </a:xfrm>
            <a:prstGeom prst="line">
              <a:avLst/>
            </a:prstGeom>
            <a:noFill/>
            <a:ln w="28575">
              <a:solidFill>
                <a:schemeClr val="tx1"/>
              </a:solidFill>
              <a:round/>
            </a:ln>
          </p:spPr>
          <p:txBody>
            <a:bodyPr>
              <a:spAutoFit/>
            </a:bodyPr>
            <a:lstStyle/>
            <a:p>
              <a:endParaRPr lang="zh-CN" altLang="en-US"/>
            </a:p>
          </p:txBody>
        </p:sp>
        <p:sp>
          <p:nvSpPr>
            <p:cNvPr id="51293" name="Oval 131"/>
            <p:cNvSpPr>
              <a:spLocks noChangeArrowheads="1"/>
            </p:cNvSpPr>
            <p:nvPr/>
          </p:nvSpPr>
          <p:spPr bwMode="auto">
            <a:xfrm>
              <a:off x="2264" y="3576"/>
              <a:ext cx="158" cy="140"/>
            </a:xfrm>
            <a:prstGeom prst="ellipse">
              <a:avLst/>
            </a:prstGeom>
            <a:noFill/>
            <a:ln w="9525">
              <a:solidFill>
                <a:schemeClr val="tx1"/>
              </a:solidFill>
              <a:round/>
            </a:ln>
          </p:spPr>
          <p:txBody>
            <a:bodyPr wrap="none" anchor="ctr"/>
            <a:lstStyle/>
            <a:p>
              <a:endParaRPr lang="zh-CN" altLang="en-US"/>
            </a:p>
          </p:txBody>
        </p:sp>
        <p:sp>
          <p:nvSpPr>
            <p:cNvPr id="51294" name="Oval 132"/>
            <p:cNvSpPr>
              <a:spLocks noChangeArrowheads="1"/>
            </p:cNvSpPr>
            <p:nvPr/>
          </p:nvSpPr>
          <p:spPr bwMode="auto">
            <a:xfrm>
              <a:off x="2327" y="3759"/>
              <a:ext cx="45" cy="50"/>
            </a:xfrm>
            <a:prstGeom prst="ellipse">
              <a:avLst/>
            </a:prstGeom>
            <a:solidFill>
              <a:schemeClr val="tx1"/>
            </a:solidFill>
            <a:ln w="9525">
              <a:solidFill>
                <a:schemeClr val="tx1"/>
              </a:solidFill>
              <a:round/>
            </a:ln>
          </p:spPr>
          <p:txBody>
            <a:bodyPr wrap="none" anchor="ctr"/>
            <a:lstStyle/>
            <a:p>
              <a:endParaRPr lang="zh-CN" altLang="en-US"/>
            </a:p>
          </p:txBody>
        </p:sp>
        <p:sp>
          <p:nvSpPr>
            <p:cNvPr id="51295" name="Line 133"/>
            <p:cNvSpPr>
              <a:spLocks noChangeShapeType="1"/>
            </p:cNvSpPr>
            <p:nvPr/>
          </p:nvSpPr>
          <p:spPr bwMode="auto">
            <a:xfrm>
              <a:off x="2296" y="3654"/>
              <a:ext cx="91" cy="0"/>
            </a:xfrm>
            <a:prstGeom prst="line">
              <a:avLst/>
            </a:prstGeom>
            <a:noFill/>
            <a:ln w="28575">
              <a:solidFill>
                <a:schemeClr val="tx1"/>
              </a:solidFill>
              <a:round/>
            </a:ln>
          </p:spPr>
          <p:txBody>
            <a:bodyPr>
              <a:spAutoFit/>
            </a:bodyPr>
            <a:lstStyle/>
            <a:p>
              <a:endParaRPr lang="zh-CN" altLang="en-US"/>
            </a:p>
          </p:txBody>
        </p:sp>
        <p:sp>
          <p:nvSpPr>
            <p:cNvPr id="51296" name="Line 134"/>
            <p:cNvSpPr>
              <a:spLocks noChangeShapeType="1"/>
            </p:cNvSpPr>
            <p:nvPr/>
          </p:nvSpPr>
          <p:spPr bwMode="auto">
            <a:xfrm>
              <a:off x="2345" y="3606"/>
              <a:ext cx="0" cy="91"/>
            </a:xfrm>
            <a:prstGeom prst="line">
              <a:avLst/>
            </a:prstGeom>
            <a:noFill/>
            <a:ln w="28575">
              <a:solidFill>
                <a:schemeClr val="tx1"/>
              </a:solidFill>
              <a:round/>
            </a:ln>
          </p:spPr>
          <p:txBody>
            <a:bodyPr>
              <a:spAutoFit/>
            </a:bodyPr>
            <a:lstStyle/>
            <a:p>
              <a:endParaRPr lang="zh-CN" altLang="en-US"/>
            </a:p>
          </p:txBody>
        </p:sp>
        <p:sp>
          <p:nvSpPr>
            <p:cNvPr id="51297" name="Oval 135"/>
            <p:cNvSpPr>
              <a:spLocks noChangeArrowheads="1"/>
            </p:cNvSpPr>
            <p:nvPr/>
          </p:nvSpPr>
          <p:spPr bwMode="auto">
            <a:xfrm>
              <a:off x="2263" y="3886"/>
              <a:ext cx="158" cy="140"/>
            </a:xfrm>
            <a:prstGeom prst="ellipse">
              <a:avLst/>
            </a:prstGeom>
            <a:noFill/>
            <a:ln w="9525">
              <a:solidFill>
                <a:schemeClr val="tx1"/>
              </a:solidFill>
              <a:round/>
            </a:ln>
          </p:spPr>
          <p:txBody>
            <a:bodyPr wrap="none" anchor="ctr"/>
            <a:lstStyle/>
            <a:p>
              <a:endParaRPr lang="zh-CN" altLang="en-US"/>
            </a:p>
          </p:txBody>
        </p:sp>
        <p:sp>
          <p:nvSpPr>
            <p:cNvPr id="51298" name="Oval 136"/>
            <p:cNvSpPr>
              <a:spLocks noChangeArrowheads="1"/>
            </p:cNvSpPr>
            <p:nvPr/>
          </p:nvSpPr>
          <p:spPr bwMode="auto">
            <a:xfrm>
              <a:off x="2326" y="4069"/>
              <a:ext cx="45" cy="50"/>
            </a:xfrm>
            <a:prstGeom prst="ellipse">
              <a:avLst/>
            </a:prstGeom>
            <a:solidFill>
              <a:schemeClr val="tx1"/>
            </a:solidFill>
            <a:ln w="9525">
              <a:solidFill>
                <a:schemeClr val="tx1"/>
              </a:solidFill>
              <a:round/>
            </a:ln>
          </p:spPr>
          <p:txBody>
            <a:bodyPr wrap="none" anchor="ctr"/>
            <a:lstStyle/>
            <a:p>
              <a:endParaRPr lang="zh-CN" altLang="en-US"/>
            </a:p>
          </p:txBody>
        </p:sp>
        <p:sp>
          <p:nvSpPr>
            <p:cNvPr id="51299" name="Line 137"/>
            <p:cNvSpPr>
              <a:spLocks noChangeShapeType="1"/>
            </p:cNvSpPr>
            <p:nvPr/>
          </p:nvSpPr>
          <p:spPr bwMode="auto">
            <a:xfrm>
              <a:off x="2295" y="3964"/>
              <a:ext cx="91" cy="0"/>
            </a:xfrm>
            <a:prstGeom prst="line">
              <a:avLst/>
            </a:prstGeom>
            <a:noFill/>
            <a:ln w="28575">
              <a:solidFill>
                <a:schemeClr val="tx1"/>
              </a:solidFill>
              <a:round/>
            </a:ln>
          </p:spPr>
          <p:txBody>
            <a:bodyPr>
              <a:spAutoFit/>
            </a:bodyPr>
            <a:lstStyle/>
            <a:p>
              <a:endParaRPr lang="zh-CN" altLang="en-US"/>
            </a:p>
          </p:txBody>
        </p:sp>
        <p:sp>
          <p:nvSpPr>
            <p:cNvPr id="51300" name="Line 138"/>
            <p:cNvSpPr>
              <a:spLocks noChangeShapeType="1"/>
            </p:cNvSpPr>
            <p:nvPr/>
          </p:nvSpPr>
          <p:spPr bwMode="auto">
            <a:xfrm>
              <a:off x="2344" y="3916"/>
              <a:ext cx="0" cy="91"/>
            </a:xfrm>
            <a:prstGeom prst="line">
              <a:avLst/>
            </a:prstGeom>
            <a:noFill/>
            <a:ln w="28575">
              <a:solidFill>
                <a:schemeClr val="tx1"/>
              </a:solidFill>
              <a:round/>
            </a:ln>
          </p:spPr>
          <p:txBody>
            <a:bodyPr>
              <a:spAutoFit/>
            </a:bodyPr>
            <a:lstStyle/>
            <a:p>
              <a:endParaRPr lang="zh-CN" altLang="en-US"/>
            </a:p>
          </p:txBody>
        </p:sp>
      </p:grpSp>
      <p:sp>
        <p:nvSpPr>
          <p:cNvPr id="75915" name="Oval 139"/>
          <p:cNvSpPr>
            <a:spLocks noChangeArrowheads="1"/>
          </p:cNvSpPr>
          <p:nvPr/>
        </p:nvSpPr>
        <p:spPr bwMode="auto">
          <a:xfrm>
            <a:off x="4325938" y="4383088"/>
            <a:ext cx="76200" cy="80962"/>
          </a:xfrm>
          <a:prstGeom prst="ellipse">
            <a:avLst/>
          </a:prstGeom>
          <a:noFill/>
          <a:ln w="9525">
            <a:solidFill>
              <a:schemeClr val="tx1"/>
            </a:solidFill>
            <a:round/>
            <a:headEnd type="none" w="sm" len="sm"/>
            <a:tailEnd type="none" w="sm" len="sm"/>
          </a:ln>
        </p:spPr>
        <p:txBody>
          <a:bodyPr lIns="90000" tIns="46800" rIns="90000" bIns="46800" anchor="ctr">
            <a:spAutoFit/>
          </a:bodyPr>
          <a:lstStyle/>
          <a:p>
            <a:endParaRPr lang="zh-CN" altLang="en-US"/>
          </a:p>
        </p:txBody>
      </p:sp>
      <p:sp>
        <p:nvSpPr>
          <p:cNvPr id="75916" name="Text Box 140"/>
          <p:cNvSpPr txBox="1">
            <a:spLocks noChangeArrowheads="1"/>
          </p:cNvSpPr>
          <p:nvPr/>
        </p:nvSpPr>
        <p:spPr bwMode="auto">
          <a:xfrm>
            <a:off x="809625" y="2266950"/>
            <a:ext cx="762000" cy="457200"/>
          </a:xfrm>
          <a:prstGeom prst="rect">
            <a:avLst/>
          </a:prstGeom>
          <a:noFill/>
          <a:ln w="38100">
            <a:noFill/>
            <a:miter lim="800000"/>
          </a:ln>
        </p:spPr>
        <p:txBody>
          <a:bodyPr anchor="ctr">
            <a:spAutoFit/>
          </a:bodyPr>
          <a:lstStyle/>
          <a:p>
            <a:pPr algn="ctr"/>
            <a:r>
              <a:rPr kumimoji="1" lang="en-US" altLang="zh-CN" sz="2400" b="1">
                <a:latin typeface="Times New Roman" panose="02020603050405020304" pitchFamily="18" charset="0"/>
              </a:rPr>
              <a:t>P</a:t>
            </a:r>
            <a:r>
              <a:rPr kumimoji="1" lang="zh-CN" altLang="en-US" sz="2400" b="1">
                <a:latin typeface="Times New Roman" panose="02020603050405020304" pitchFamily="18" charset="0"/>
              </a:rPr>
              <a:t>区</a:t>
            </a:r>
            <a:endParaRPr kumimoji="1" lang="zh-CN" altLang="en-US" sz="2400" b="1">
              <a:latin typeface="Times New Roman" panose="02020603050405020304" pitchFamily="18" charset="0"/>
            </a:endParaRPr>
          </a:p>
        </p:txBody>
      </p:sp>
      <p:sp>
        <p:nvSpPr>
          <p:cNvPr id="75917" name="Text Box 141"/>
          <p:cNvSpPr txBox="1">
            <a:spLocks noChangeArrowheads="1"/>
          </p:cNvSpPr>
          <p:nvPr/>
        </p:nvSpPr>
        <p:spPr bwMode="auto">
          <a:xfrm>
            <a:off x="4648200" y="2305050"/>
            <a:ext cx="762000" cy="457200"/>
          </a:xfrm>
          <a:prstGeom prst="rect">
            <a:avLst/>
          </a:prstGeom>
          <a:noFill/>
          <a:ln w="38100">
            <a:noFill/>
            <a:miter lim="800000"/>
          </a:ln>
        </p:spPr>
        <p:txBody>
          <a:bodyPr anchor="ctr">
            <a:spAutoFit/>
          </a:bodyPr>
          <a:lstStyle/>
          <a:p>
            <a:pPr algn="ctr"/>
            <a:r>
              <a:rPr kumimoji="1" lang="en-US" altLang="zh-CN" sz="2400" b="1">
                <a:latin typeface="Times New Roman" panose="02020603050405020304" pitchFamily="18" charset="0"/>
              </a:rPr>
              <a:t>N</a:t>
            </a:r>
            <a:r>
              <a:rPr kumimoji="1" lang="zh-CN" altLang="en-US" sz="2400" b="1">
                <a:latin typeface="Times New Roman" panose="02020603050405020304" pitchFamily="18" charset="0"/>
              </a:rPr>
              <a:t>区</a:t>
            </a:r>
            <a:endParaRPr kumimoji="1" lang="zh-CN" altLang="en-US" sz="2400" b="1">
              <a:latin typeface="Times New Roman" panose="02020603050405020304" pitchFamily="18" charset="0"/>
            </a:endParaRPr>
          </a:p>
        </p:txBody>
      </p:sp>
      <p:grpSp>
        <p:nvGrpSpPr>
          <p:cNvPr id="22" name="Group 142"/>
          <p:cNvGrpSpPr/>
          <p:nvPr/>
        </p:nvGrpSpPr>
        <p:grpSpPr bwMode="auto">
          <a:xfrm>
            <a:off x="2389188" y="5718175"/>
            <a:ext cx="1676400" cy="831850"/>
            <a:chOff x="1496" y="3245"/>
            <a:chExt cx="1056" cy="524"/>
          </a:xfrm>
        </p:grpSpPr>
        <p:sp>
          <p:nvSpPr>
            <p:cNvPr id="51280" name="Oval 143"/>
            <p:cNvSpPr>
              <a:spLocks noChangeArrowheads="1"/>
            </p:cNvSpPr>
            <p:nvPr/>
          </p:nvSpPr>
          <p:spPr bwMode="auto">
            <a:xfrm>
              <a:off x="1708" y="3440"/>
              <a:ext cx="47" cy="48"/>
            </a:xfrm>
            <a:prstGeom prst="ellipse">
              <a:avLst/>
            </a:prstGeom>
            <a:noFill/>
            <a:ln w="9525">
              <a:solidFill>
                <a:schemeClr val="tx1"/>
              </a:solidFill>
              <a:round/>
            </a:ln>
          </p:spPr>
          <p:txBody>
            <a:bodyPr wrap="none" anchor="ctr"/>
            <a:lstStyle/>
            <a:p>
              <a:endParaRPr lang="zh-CN" altLang="en-US"/>
            </a:p>
          </p:txBody>
        </p:sp>
        <p:sp>
          <p:nvSpPr>
            <p:cNvPr id="51281" name="Oval 144"/>
            <p:cNvSpPr>
              <a:spLocks noChangeArrowheads="1"/>
            </p:cNvSpPr>
            <p:nvPr/>
          </p:nvSpPr>
          <p:spPr bwMode="auto">
            <a:xfrm>
              <a:off x="2050" y="3245"/>
              <a:ext cx="47" cy="48"/>
            </a:xfrm>
            <a:prstGeom prst="ellipse">
              <a:avLst/>
            </a:prstGeom>
            <a:solidFill>
              <a:schemeClr val="tx1"/>
            </a:solidFill>
            <a:ln w="9525">
              <a:solidFill>
                <a:schemeClr val="tx1"/>
              </a:solidFill>
              <a:round/>
            </a:ln>
          </p:spPr>
          <p:txBody>
            <a:bodyPr wrap="none" anchor="ctr"/>
            <a:lstStyle/>
            <a:p>
              <a:endParaRPr lang="zh-CN" altLang="en-US"/>
            </a:p>
          </p:txBody>
        </p:sp>
        <p:sp>
          <p:nvSpPr>
            <p:cNvPr id="51282" name="Line 145"/>
            <p:cNvSpPr>
              <a:spLocks noChangeShapeType="1"/>
            </p:cNvSpPr>
            <p:nvPr/>
          </p:nvSpPr>
          <p:spPr bwMode="auto">
            <a:xfrm>
              <a:off x="1768" y="3464"/>
              <a:ext cx="348" cy="0"/>
            </a:xfrm>
            <a:prstGeom prst="line">
              <a:avLst/>
            </a:prstGeom>
            <a:noFill/>
            <a:ln w="9525">
              <a:solidFill>
                <a:schemeClr val="tx1"/>
              </a:solidFill>
              <a:round/>
              <a:tailEnd type="triangle" w="med" len="med"/>
            </a:ln>
          </p:spPr>
          <p:txBody>
            <a:bodyPr wrap="none" anchor="ctr"/>
            <a:lstStyle/>
            <a:p>
              <a:endParaRPr lang="zh-CN" altLang="en-US"/>
            </a:p>
          </p:txBody>
        </p:sp>
        <p:sp>
          <p:nvSpPr>
            <p:cNvPr id="51283" name="Line 146"/>
            <p:cNvSpPr>
              <a:spLocks noChangeShapeType="1"/>
            </p:cNvSpPr>
            <p:nvPr/>
          </p:nvSpPr>
          <p:spPr bwMode="auto">
            <a:xfrm flipH="1">
              <a:off x="1726" y="3269"/>
              <a:ext cx="324" cy="0"/>
            </a:xfrm>
            <a:prstGeom prst="line">
              <a:avLst/>
            </a:prstGeom>
            <a:noFill/>
            <a:ln w="9525">
              <a:solidFill>
                <a:schemeClr val="tx1"/>
              </a:solidFill>
              <a:round/>
              <a:tailEnd type="triangle" w="med" len="med"/>
            </a:ln>
          </p:spPr>
          <p:txBody>
            <a:bodyPr wrap="none" anchor="ctr"/>
            <a:lstStyle/>
            <a:p>
              <a:endParaRPr lang="zh-CN" altLang="en-US"/>
            </a:p>
          </p:txBody>
        </p:sp>
        <p:sp>
          <p:nvSpPr>
            <p:cNvPr id="51284" name="Text Box 147"/>
            <p:cNvSpPr txBox="1">
              <a:spLocks noChangeArrowheads="1"/>
            </p:cNvSpPr>
            <p:nvPr/>
          </p:nvSpPr>
          <p:spPr bwMode="auto">
            <a:xfrm>
              <a:off x="1496" y="3519"/>
              <a:ext cx="1056" cy="250"/>
            </a:xfrm>
            <a:prstGeom prst="rect">
              <a:avLst/>
            </a:prstGeom>
            <a:noFill/>
            <a:ln w="9525">
              <a:noFill/>
              <a:miter lim="800000"/>
            </a:ln>
          </p:spPr>
          <p:txBody>
            <a:bodyPr>
              <a:spAutoFit/>
            </a:bodyPr>
            <a:lstStyle/>
            <a:p>
              <a:pPr>
                <a:spcBef>
                  <a:spcPct val="50000"/>
                </a:spcBef>
              </a:pPr>
              <a:r>
                <a:rPr kumimoji="1" lang="zh-CN" altLang="en-US" sz="2000" b="1">
                  <a:solidFill>
                    <a:srgbClr val="FF00FF"/>
                  </a:solidFill>
                </a:rPr>
                <a:t>多子</a:t>
              </a:r>
              <a:r>
                <a:rPr kumimoji="1" lang="zh-CN" altLang="en-US" sz="2000" b="1">
                  <a:solidFill>
                    <a:srgbClr val="FF00FF"/>
                  </a:solidFill>
                  <a:latin typeface="Times New Roman" panose="02020603050405020304" pitchFamily="18" charset="0"/>
                </a:rPr>
                <a:t>扩散</a:t>
              </a:r>
              <a:endParaRPr kumimoji="1" lang="zh-CN" altLang="en-US" sz="2000" b="1">
                <a:solidFill>
                  <a:srgbClr val="FF00FF"/>
                </a:solidFill>
                <a:latin typeface="Times New Roman" panose="02020603050405020304" pitchFamily="18" charset="0"/>
              </a:endParaRPr>
            </a:p>
          </p:txBody>
        </p:sp>
      </p:grpSp>
      <p:sp>
        <p:nvSpPr>
          <p:cNvPr id="75924" name="Rectangle 148"/>
          <p:cNvSpPr>
            <a:spLocks noChangeArrowheads="1"/>
          </p:cNvSpPr>
          <p:nvPr/>
        </p:nvSpPr>
        <p:spPr bwMode="auto">
          <a:xfrm>
            <a:off x="5049838" y="1446213"/>
            <a:ext cx="1146175" cy="376237"/>
          </a:xfrm>
          <a:prstGeom prst="rect">
            <a:avLst/>
          </a:prstGeom>
          <a:solidFill>
            <a:schemeClr val="bg1"/>
          </a:solidFill>
          <a:ln w="9525">
            <a:solidFill>
              <a:schemeClr val="tx1"/>
            </a:solidFill>
            <a:miter lim="800000"/>
          </a:ln>
        </p:spPr>
        <p:txBody>
          <a:bodyPr>
            <a:spAutoFit/>
          </a:bodyPr>
          <a:lstStyle/>
          <a:p>
            <a:r>
              <a:rPr kumimoji="1" lang="zh-CN" altLang="en-US" b="1">
                <a:solidFill>
                  <a:srgbClr val="3333FF"/>
                </a:solidFill>
                <a:ea typeface="楷体_GB2312" pitchFamily="49" charset="-122"/>
              </a:rPr>
              <a:t>浓度差</a:t>
            </a:r>
            <a:endParaRPr kumimoji="1" lang="zh-CN" altLang="en-US" b="1">
              <a:solidFill>
                <a:srgbClr val="3333FF"/>
              </a:solidFill>
              <a:ea typeface="楷体_GB2312" pitchFamily="49" charset="-122"/>
            </a:endParaRPr>
          </a:p>
        </p:txBody>
      </p:sp>
      <p:sp>
        <p:nvSpPr>
          <p:cNvPr id="75925" name="Rectangle 149"/>
          <p:cNvSpPr>
            <a:spLocks noChangeArrowheads="1"/>
          </p:cNvSpPr>
          <p:nvPr/>
        </p:nvSpPr>
        <p:spPr bwMode="auto">
          <a:xfrm>
            <a:off x="6745288" y="1443038"/>
            <a:ext cx="1692275" cy="376237"/>
          </a:xfrm>
          <a:prstGeom prst="rect">
            <a:avLst/>
          </a:prstGeom>
          <a:solidFill>
            <a:schemeClr val="bg1"/>
          </a:solidFill>
          <a:ln w="9525">
            <a:solidFill>
              <a:schemeClr val="tx1"/>
            </a:solidFill>
            <a:miter lim="800000"/>
          </a:ln>
        </p:spPr>
        <p:txBody>
          <a:bodyPr>
            <a:spAutoFit/>
          </a:bodyPr>
          <a:lstStyle/>
          <a:p>
            <a:pPr algn="ctr"/>
            <a:r>
              <a:rPr kumimoji="1" lang="zh-CN" altLang="en-US" b="1">
                <a:solidFill>
                  <a:srgbClr val="3333FF"/>
                </a:solidFill>
                <a:ea typeface="楷体_GB2312" pitchFamily="49" charset="-122"/>
              </a:rPr>
              <a:t>多子的扩散</a:t>
            </a:r>
            <a:endParaRPr kumimoji="1" lang="zh-CN" altLang="en-US" b="1">
              <a:solidFill>
                <a:srgbClr val="3333FF"/>
              </a:solidFill>
              <a:ea typeface="楷体_GB2312" pitchFamily="49" charset="-122"/>
            </a:endParaRPr>
          </a:p>
        </p:txBody>
      </p:sp>
      <p:sp>
        <p:nvSpPr>
          <p:cNvPr id="75926" name="Line 150"/>
          <p:cNvSpPr>
            <a:spLocks noChangeShapeType="1"/>
          </p:cNvSpPr>
          <p:nvPr/>
        </p:nvSpPr>
        <p:spPr bwMode="auto">
          <a:xfrm>
            <a:off x="6256338" y="1625600"/>
            <a:ext cx="479425" cy="14288"/>
          </a:xfrm>
          <a:prstGeom prst="line">
            <a:avLst/>
          </a:prstGeom>
          <a:noFill/>
          <a:ln w="38100" cmpd="dbl">
            <a:solidFill>
              <a:srgbClr val="000066"/>
            </a:solidFill>
            <a:round/>
            <a:tailEnd type="triangle" w="med" len="lg"/>
          </a:ln>
        </p:spPr>
        <p:txBody>
          <a:bodyPr>
            <a:spAutoFit/>
          </a:bodyPr>
          <a:lstStyle/>
          <a:p>
            <a:endParaRPr lang="zh-CN" altLang="en-US"/>
          </a:p>
        </p:txBody>
      </p:sp>
      <p:grpSp>
        <p:nvGrpSpPr>
          <p:cNvPr id="23" name="Group 151"/>
          <p:cNvGrpSpPr/>
          <p:nvPr/>
        </p:nvGrpSpPr>
        <p:grpSpPr bwMode="auto">
          <a:xfrm>
            <a:off x="3043238" y="3308350"/>
            <a:ext cx="369887" cy="1519238"/>
            <a:chOff x="4073" y="1756"/>
            <a:chExt cx="252" cy="957"/>
          </a:xfrm>
        </p:grpSpPr>
        <p:sp>
          <p:nvSpPr>
            <p:cNvPr id="51276" name="Line 152"/>
            <p:cNvSpPr>
              <a:spLocks noChangeShapeType="1"/>
            </p:cNvSpPr>
            <p:nvPr/>
          </p:nvSpPr>
          <p:spPr bwMode="auto">
            <a:xfrm flipH="1" flipV="1">
              <a:off x="4086" y="1756"/>
              <a:ext cx="238" cy="0"/>
            </a:xfrm>
            <a:prstGeom prst="line">
              <a:avLst/>
            </a:prstGeom>
            <a:noFill/>
            <a:ln w="28575">
              <a:solidFill>
                <a:schemeClr val="tx1"/>
              </a:solidFill>
              <a:round/>
              <a:tailEnd type="triangle" w="med" len="lg"/>
            </a:ln>
          </p:spPr>
          <p:txBody>
            <a:bodyPr>
              <a:spAutoFit/>
            </a:bodyPr>
            <a:lstStyle/>
            <a:p>
              <a:endParaRPr lang="zh-CN" altLang="en-US"/>
            </a:p>
          </p:txBody>
        </p:sp>
        <p:sp>
          <p:nvSpPr>
            <p:cNvPr id="51277" name="Line 153"/>
            <p:cNvSpPr>
              <a:spLocks noChangeShapeType="1"/>
            </p:cNvSpPr>
            <p:nvPr/>
          </p:nvSpPr>
          <p:spPr bwMode="auto">
            <a:xfrm flipH="1" flipV="1">
              <a:off x="4087" y="2072"/>
              <a:ext cx="238" cy="0"/>
            </a:xfrm>
            <a:prstGeom prst="line">
              <a:avLst/>
            </a:prstGeom>
            <a:noFill/>
            <a:ln w="28575">
              <a:solidFill>
                <a:schemeClr val="tx1"/>
              </a:solidFill>
              <a:round/>
              <a:tailEnd type="triangle" w="med" len="lg"/>
            </a:ln>
          </p:spPr>
          <p:txBody>
            <a:bodyPr>
              <a:spAutoFit/>
            </a:bodyPr>
            <a:lstStyle/>
            <a:p>
              <a:endParaRPr lang="zh-CN" altLang="en-US"/>
            </a:p>
          </p:txBody>
        </p:sp>
        <p:sp>
          <p:nvSpPr>
            <p:cNvPr id="51278" name="Line 154"/>
            <p:cNvSpPr>
              <a:spLocks noChangeShapeType="1"/>
            </p:cNvSpPr>
            <p:nvPr/>
          </p:nvSpPr>
          <p:spPr bwMode="auto">
            <a:xfrm flipH="1" flipV="1">
              <a:off x="4074" y="2403"/>
              <a:ext cx="238" cy="0"/>
            </a:xfrm>
            <a:prstGeom prst="line">
              <a:avLst/>
            </a:prstGeom>
            <a:noFill/>
            <a:ln w="28575">
              <a:solidFill>
                <a:schemeClr val="tx1"/>
              </a:solidFill>
              <a:round/>
              <a:tailEnd type="triangle" w="med" len="lg"/>
            </a:ln>
          </p:spPr>
          <p:txBody>
            <a:bodyPr>
              <a:spAutoFit/>
            </a:bodyPr>
            <a:lstStyle/>
            <a:p>
              <a:endParaRPr lang="zh-CN" altLang="en-US"/>
            </a:p>
          </p:txBody>
        </p:sp>
        <p:sp>
          <p:nvSpPr>
            <p:cNvPr id="51279" name="Line 155"/>
            <p:cNvSpPr>
              <a:spLocks noChangeShapeType="1"/>
            </p:cNvSpPr>
            <p:nvPr/>
          </p:nvSpPr>
          <p:spPr bwMode="auto">
            <a:xfrm flipH="1" flipV="1">
              <a:off x="4073" y="2713"/>
              <a:ext cx="238" cy="0"/>
            </a:xfrm>
            <a:prstGeom prst="line">
              <a:avLst/>
            </a:prstGeom>
            <a:noFill/>
            <a:ln w="28575">
              <a:solidFill>
                <a:schemeClr val="tx1"/>
              </a:solidFill>
              <a:round/>
              <a:tailEnd type="triangle" w="med" len="lg"/>
            </a:ln>
          </p:spPr>
          <p:txBody>
            <a:bodyPr>
              <a:spAutoFit/>
            </a:bodyPr>
            <a:lstStyle/>
            <a:p>
              <a:endParaRPr lang="zh-CN" altLang="en-US"/>
            </a:p>
          </p:txBody>
        </p:sp>
      </p:grpSp>
      <p:sp>
        <p:nvSpPr>
          <p:cNvPr id="75932" name="Line 156"/>
          <p:cNvSpPr>
            <a:spLocks noChangeShapeType="1"/>
          </p:cNvSpPr>
          <p:nvPr/>
        </p:nvSpPr>
        <p:spPr bwMode="auto">
          <a:xfrm>
            <a:off x="7416800" y="1812925"/>
            <a:ext cx="0" cy="377825"/>
          </a:xfrm>
          <a:prstGeom prst="line">
            <a:avLst/>
          </a:prstGeom>
          <a:noFill/>
          <a:ln w="38100" cmpd="dbl">
            <a:solidFill>
              <a:srgbClr val="000066"/>
            </a:solidFill>
            <a:round/>
            <a:tailEnd type="stealth" w="med" len="lg"/>
          </a:ln>
        </p:spPr>
        <p:txBody>
          <a:bodyPr>
            <a:spAutoFit/>
          </a:bodyPr>
          <a:lstStyle/>
          <a:p>
            <a:endParaRPr lang="zh-CN" altLang="en-US"/>
          </a:p>
        </p:txBody>
      </p:sp>
      <p:sp>
        <p:nvSpPr>
          <p:cNvPr id="75933" name="Rectangle 157"/>
          <p:cNvSpPr>
            <a:spLocks noChangeArrowheads="1"/>
          </p:cNvSpPr>
          <p:nvPr/>
        </p:nvSpPr>
        <p:spPr bwMode="auto">
          <a:xfrm>
            <a:off x="6089650" y="2197100"/>
            <a:ext cx="2725738" cy="376238"/>
          </a:xfrm>
          <a:prstGeom prst="rect">
            <a:avLst/>
          </a:prstGeom>
          <a:solidFill>
            <a:schemeClr val="bg1"/>
          </a:solidFill>
          <a:ln w="9525">
            <a:solidFill>
              <a:schemeClr val="tx1"/>
            </a:solidFill>
            <a:miter lim="800000"/>
          </a:ln>
        </p:spPr>
        <p:txBody>
          <a:bodyPr>
            <a:spAutoFit/>
          </a:bodyPr>
          <a:lstStyle/>
          <a:p>
            <a:pPr algn="ctr"/>
            <a:r>
              <a:rPr kumimoji="1" lang="zh-CN" altLang="en-US" b="1">
                <a:solidFill>
                  <a:srgbClr val="3333FF"/>
                </a:solidFill>
                <a:ea typeface="楷体_GB2312" pitchFamily="49" charset="-122"/>
              </a:rPr>
              <a:t>杂质离子形成空间电荷区</a:t>
            </a:r>
            <a:endParaRPr kumimoji="1" lang="zh-CN" altLang="en-US" b="1">
              <a:solidFill>
                <a:srgbClr val="3333FF"/>
              </a:solidFill>
              <a:ea typeface="楷体_GB2312" pitchFamily="49" charset="-122"/>
            </a:endParaRPr>
          </a:p>
        </p:txBody>
      </p:sp>
      <p:sp>
        <p:nvSpPr>
          <p:cNvPr id="75934" name="Line 158"/>
          <p:cNvSpPr>
            <a:spLocks noChangeShapeType="1"/>
          </p:cNvSpPr>
          <p:nvPr/>
        </p:nvSpPr>
        <p:spPr bwMode="auto">
          <a:xfrm>
            <a:off x="7461250" y="2586038"/>
            <a:ext cx="0" cy="377825"/>
          </a:xfrm>
          <a:prstGeom prst="line">
            <a:avLst/>
          </a:prstGeom>
          <a:noFill/>
          <a:ln w="38100" cmpd="dbl">
            <a:solidFill>
              <a:srgbClr val="000066"/>
            </a:solidFill>
            <a:round/>
            <a:tailEnd type="stealth" w="med" len="lg"/>
          </a:ln>
        </p:spPr>
        <p:txBody>
          <a:bodyPr>
            <a:spAutoFit/>
          </a:bodyPr>
          <a:lstStyle/>
          <a:p>
            <a:endParaRPr lang="zh-CN" altLang="en-US"/>
          </a:p>
        </p:txBody>
      </p:sp>
      <p:sp>
        <p:nvSpPr>
          <p:cNvPr id="75935" name="Rectangle 159"/>
          <p:cNvSpPr>
            <a:spLocks noChangeArrowheads="1"/>
          </p:cNvSpPr>
          <p:nvPr/>
        </p:nvSpPr>
        <p:spPr bwMode="auto">
          <a:xfrm>
            <a:off x="6105525" y="2941638"/>
            <a:ext cx="2735263" cy="376237"/>
          </a:xfrm>
          <a:prstGeom prst="rect">
            <a:avLst/>
          </a:prstGeom>
          <a:solidFill>
            <a:schemeClr val="bg1"/>
          </a:solidFill>
          <a:ln w="9525">
            <a:solidFill>
              <a:schemeClr val="tx1"/>
            </a:solidFill>
            <a:miter lim="800000"/>
          </a:ln>
        </p:spPr>
        <p:txBody>
          <a:bodyPr lIns="0" rIns="0">
            <a:spAutoFit/>
          </a:bodyPr>
          <a:lstStyle/>
          <a:p>
            <a:pPr algn="ctr"/>
            <a:r>
              <a:rPr kumimoji="1" lang="zh-CN" altLang="en-US" b="1">
                <a:solidFill>
                  <a:srgbClr val="3333FF"/>
                </a:solidFill>
                <a:ea typeface="楷体_GB2312" pitchFamily="49" charset="-122"/>
              </a:rPr>
              <a:t>空间电荷区形成内建电场</a:t>
            </a:r>
            <a:endParaRPr kumimoji="1" lang="zh-CN" altLang="en-US" b="1">
              <a:solidFill>
                <a:srgbClr val="3333FF"/>
              </a:solidFill>
              <a:ea typeface="楷体_GB2312" pitchFamily="49" charset="-122"/>
            </a:endParaRPr>
          </a:p>
        </p:txBody>
      </p:sp>
      <p:sp>
        <p:nvSpPr>
          <p:cNvPr id="75936" name="Line 160"/>
          <p:cNvSpPr>
            <a:spLocks noChangeShapeType="1"/>
          </p:cNvSpPr>
          <p:nvPr/>
        </p:nvSpPr>
        <p:spPr bwMode="auto">
          <a:xfrm>
            <a:off x="7489825" y="3297238"/>
            <a:ext cx="0" cy="377825"/>
          </a:xfrm>
          <a:prstGeom prst="line">
            <a:avLst/>
          </a:prstGeom>
          <a:noFill/>
          <a:ln w="38100" cmpd="dbl">
            <a:solidFill>
              <a:srgbClr val="000066"/>
            </a:solidFill>
            <a:round/>
            <a:tailEnd type="stealth" w="med" len="lg"/>
          </a:ln>
        </p:spPr>
        <p:txBody>
          <a:bodyPr>
            <a:spAutoFit/>
          </a:bodyPr>
          <a:lstStyle/>
          <a:p>
            <a:endParaRPr lang="zh-CN" altLang="en-US"/>
          </a:p>
        </p:txBody>
      </p:sp>
      <p:sp>
        <p:nvSpPr>
          <p:cNvPr id="75937" name="Rectangle 161"/>
          <p:cNvSpPr>
            <a:spLocks noChangeArrowheads="1"/>
          </p:cNvSpPr>
          <p:nvPr/>
        </p:nvSpPr>
        <p:spPr bwMode="auto">
          <a:xfrm>
            <a:off x="6105525" y="3652838"/>
            <a:ext cx="2725738" cy="558800"/>
          </a:xfrm>
          <a:prstGeom prst="rect">
            <a:avLst/>
          </a:prstGeom>
          <a:solidFill>
            <a:schemeClr val="bg1"/>
          </a:solidFill>
          <a:ln w="9525">
            <a:solidFill>
              <a:schemeClr val="tx1"/>
            </a:solidFill>
            <a:miter lim="800000"/>
          </a:ln>
        </p:spPr>
        <p:txBody>
          <a:bodyPr lIns="0" tIns="0" rIns="0" bIns="0">
            <a:spAutoFit/>
          </a:bodyPr>
          <a:lstStyle/>
          <a:p>
            <a:pPr algn="ctr"/>
            <a:r>
              <a:rPr kumimoji="1" lang="zh-CN" altLang="en-US" b="1">
                <a:solidFill>
                  <a:srgbClr val="3333FF"/>
                </a:solidFill>
                <a:ea typeface="楷体_GB2312" pitchFamily="49" charset="-122"/>
              </a:rPr>
              <a:t>内建电场促使少子漂移，</a:t>
            </a:r>
            <a:endParaRPr kumimoji="1" lang="zh-CN" altLang="en-US" b="1">
              <a:solidFill>
                <a:srgbClr val="3333FF"/>
              </a:solidFill>
              <a:ea typeface="楷体_GB2312" pitchFamily="49" charset="-122"/>
            </a:endParaRPr>
          </a:p>
          <a:p>
            <a:pPr algn="ctr"/>
            <a:r>
              <a:rPr kumimoji="1" lang="zh-CN" altLang="en-US" b="1">
                <a:solidFill>
                  <a:srgbClr val="3333FF"/>
                </a:solidFill>
                <a:ea typeface="楷体_GB2312" pitchFamily="49" charset="-122"/>
              </a:rPr>
              <a:t>阻止多子扩散</a:t>
            </a:r>
            <a:endParaRPr kumimoji="1" lang="zh-CN" altLang="en-US" b="1">
              <a:solidFill>
                <a:srgbClr val="3333FF"/>
              </a:solidFill>
              <a:ea typeface="楷体_GB2312" pitchFamily="49" charset="-122"/>
            </a:endParaRPr>
          </a:p>
        </p:txBody>
      </p:sp>
      <p:sp>
        <p:nvSpPr>
          <p:cNvPr id="75938" name="Line 162"/>
          <p:cNvSpPr>
            <a:spLocks noChangeShapeType="1"/>
          </p:cNvSpPr>
          <p:nvPr/>
        </p:nvSpPr>
        <p:spPr bwMode="auto">
          <a:xfrm>
            <a:off x="7477125" y="4273550"/>
            <a:ext cx="0" cy="377825"/>
          </a:xfrm>
          <a:prstGeom prst="line">
            <a:avLst/>
          </a:prstGeom>
          <a:noFill/>
          <a:ln w="38100" cmpd="dbl">
            <a:solidFill>
              <a:srgbClr val="000066"/>
            </a:solidFill>
            <a:round/>
            <a:tailEnd type="stealth" w="med" len="lg"/>
          </a:ln>
        </p:spPr>
        <p:txBody>
          <a:bodyPr>
            <a:spAutoFit/>
          </a:bodyPr>
          <a:lstStyle/>
          <a:p>
            <a:endParaRPr lang="zh-CN" altLang="en-US"/>
          </a:p>
        </p:txBody>
      </p:sp>
      <p:sp>
        <p:nvSpPr>
          <p:cNvPr id="75939" name="Rectangle 163"/>
          <p:cNvSpPr>
            <a:spLocks noChangeArrowheads="1"/>
          </p:cNvSpPr>
          <p:nvPr/>
        </p:nvSpPr>
        <p:spPr bwMode="auto">
          <a:xfrm>
            <a:off x="6121400" y="4643438"/>
            <a:ext cx="2698750" cy="650875"/>
          </a:xfrm>
          <a:prstGeom prst="rect">
            <a:avLst/>
          </a:prstGeom>
          <a:solidFill>
            <a:schemeClr val="bg1"/>
          </a:solidFill>
          <a:ln w="9525">
            <a:solidFill>
              <a:schemeClr val="tx1"/>
            </a:solidFill>
            <a:miter lim="800000"/>
          </a:ln>
        </p:spPr>
        <p:txBody>
          <a:bodyPr>
            <a:spAutoFit/>
          </a:bodyPr>
          <a:lstStyle/>
          <a:p>
            <a:pPr algn="ctr"/>
            <a:r>
              <a:rPr kumimoji="1" lang="zh-CN" altLang="en-US" b="1">
                <a:solidFill>
                  <a:srgbClr val="3333FF"/>
                </a:solidFill>
                <a:ea typeface="楷体_GB2312" pitchFamily="49" charset="-122"/>
              </a:rPr>
              <a:t>多子扩散和少子漂移，</a:t>
            </a:r>
            <a:endParaRPr kumimoji="1" lang="zh-CN" altLang="en-US" b="1">
              <a:solidFill>
                <a:srgbClr val="3333FF"/>
              </a:solidFill>
              <a:ea typeface="楷体_GB2312" pitchFamily="49" charset="-122"/>
            </a:endParaRPr>
          </a:p>
          <a:p>
            <a:pPr algn="ctr"/>
            <a:r>
              <a:rPr kumimoji="1" lang="zh-CN" altLang="en-US" b="1">
                <a:solidFill>
                  <a:srgbClr val="3333FF"/>
                </a:solidFill>
                <a:ea typeface="楷体_GB2312" pitchFamily="49" charset="-122"/>
              </a:rPr>
              <a:t>达到动态平衡</a:t>
            </a:r>
            <a:endParaRPr kumimoji="1" lang="zh-CN" altLang="en-US" b="1">
              <a:solidFill>
                <a:srgbClr val="3333FF"/>
              </a:solidFill>
              <a:ea typeface="楷体_GB2312" pitchFamily="49" charset="-122"/>
            </a:endParaRPr>
          </a:p>
        </p:txBody>
      </p:sp>
      <p:sp>
        <p:nvSpPr>
          <p:cNvPr id="75940" name="Line 164"/>
          <p:cNvSpPr>
            <a:spLocks noChangeShapeType="1"/>
          </p:cNvSpPr>
          <p:nvPr/>
        </p:nvSpPr>
        <p:spPr bwMode="auto">
          <a:xfrm>
            <a:off x="7489825" y="5302250"/>
            <a:ext cx="0" cy="377825"/>
          </a:xfrm>
          <a:prstGeom prst="line">
            <a:avLst/>
          </a:prstGeom>
          <a:noFill/>
          <a:ln w="38100" cmpd="dbl">
            <a:solidFill>
              <a:srgbClr val="000066"/>
            </a:solidFill>
            <a:round/>
            <a:tailEnd type="stealth" w="med" len="lg"/>
          </a:ln>
        </p:spPr>
        <p:txBody>
          <a:bodyPr>
            <a:spAutoFit/>
          </a:bodyPr>
          <a:lstStyle/>
          <a:p>
            <a:endParaRPr lang="zh-CN" altLang="en-US"/>
          </a:p>
        </p:txBody>
      </p:sp>
      <p:sp>
        <p:nvSpPr>
          <p:cNvPr id="75941" name="Rectangle 165"/>
          <p:cNvSpPr>
            <a:spLocks noChangeArrowheads="1"/>
          </p:cNvSpPr>
          <p:nvPr/>
        </p:nvSpPr>
        <p:spPr bwMode="auto">
          <a:xfrm>
            <a:off x="6138863" y="5686425"/>
            <a:ext cx="2713037" cy="650875"/>
          </a:xfrm>
          <a:prstGeom prst="rect">
            <a:avLst/>
          </a:prstGeom>
          <a:solidFill>
            <a:schemeClr val="bg1"/>
          </a:solidFill>
          <a:ln w="9525">
            <a:solidFill>
              <a:schemeClr val="tx1"/>
            </a:solidFill>
            <a:miter lim="800000"/>
          </a:ln>
        </p:spPr>
        <p:txBody>
          <a:bodyPr>
            <a:spAutoFit/>
          </a:bodyPr>
          <a:lstStyle/>
          <a:p>
            <a:pPr algn="ctr"/>
            <a:r>
              <a:rPr kumimoji="1" lang="zh-CN" altLang="en-US" b="1">
                <a:solidFill>
                  <a:srgbClr val="3333FF"/>
                </a:solidFill>
                <a:latin typeface="Times New Roman" panose="02020603050405020304" pitchFamily="18" charset="0"/>
                <a:ea typeface="楷体_GB2312" pitchFamily="49" charset="-122"/>
              </a:rPr>
              <a:t>离子薄层形成的空间电荷区称为</a:t>
            </a:r>
            <a:r>
              <a:rPr kumimoji="1" lang="en-US" altLang="zh-CN" b="1">
                <a:solidFill>
                  <a:srgbClr val="3333FF"/>
                </a:solidFill>
                <a:latin typeface="Times New Roman" panose="02020603050405020304" pitchFamily="18" charset="0"/>
                <a:ea typeface="楷体_GB2312" pitchFamily="49" charset="-122"/>
              </a:rPr>
              <a:t>PN</a:t>
            </a:r>
            <a:r>
              <a:rPr kumimoji="1" lang="zh-CN" altLang="en-US" b="1">
                <a:solidFill>
                  <a:srgbClr val="3333FF"/>
                </a:solidFill>
                <a:latin typeface="Times New Roman" panose="02020603050405020304" pitchFamily="18" charset="0"/>
                <a:ea typeface="楷体_GB2312" pitchFamily="49" charset="-122"/>
              </a:rPr>
              <a:t>结</a:t>
            </a:r>
            <a:endParaRPr kumimoji="1" lang="zh-CN" altLang="en-US" b="1">
              <a:solidFill>
                <a:srgbClr val="3333FF"/>
              </a:solidFill>
              <a:latin typeface="Times New Roman" panose="02020603050405020304" pitchFamily="18" charset="0"/>
              <a:ea typeface="楷体_GB2312" pitchFamily="49" charset="-122"/>
            </a:endParaRPr>
          </a:p>
        </p:txBody>
      </p:sp>
      <p:sp>
        <p:nvSpPr>
          <p:cNvPr id="75942" name="AutoShape 166"/>
          <p:cNvSpPr>
            <a:spLocks noChangeArrowheads="1"/>
          </p:cNvSpPr>
          <p:nvPr/>
        </p:nvSpPr>
        <p:spPr bwMode="auto">
          <a:xfrm>
            <a:off x="11113" y="5524500"/>
            <a:ext cx="1887537" cy="698500"/>
          </a:xfrm>
          <a:prstGeom prst="wedgeRoundRectCallout">
            <a:avLst>
              <a:gd name="adj1" fmla="val 75231"/>
              <a:gd name="adj2" fmla="val -64773"/>
              <a:gd name="adj3" fmla="val 16667"/>
            </a:avLst>
          </a:prstGeom>
          <a:solidFill>
            <a:schemeClr val="bg1"/>
          </a:solidFill>
          <a:ln w="12700">
            <a:solidFill>
              <a:schemeClr val="tx1"/>
            </a:solidFill>
            <a:miter lim="800000"/>
            <a:headEnd type="none" w="sm" len="sm"/>
            <a:tailEnd type="none" w="sm" len="sm"/>
          </a:ln>
        </p:spPr>
        <p:txBody>
          <a:bodyPr lIns="90000" tIns="46800" rIns="90000" bIns="46800" anchor="ctr">
            <a:spAutoFit/>
          </a:bodyPr>
          <a:lstStyle/>
          <a:p>
            <a:pPr algn="ctr">
              <a:spcBef>
                <a:spcPct val="50000"/>
              </a:spcBef>
            </a:pPr>
            <a:r>
              <a:rPr kumimoji="1" lang="zh-CN" altLang="en-US" b="1">
                <a:latin typeface="Times New Roman" panose="02020603050405020304" pitchFamily="18" charset="0"/>
                <a:ea typeface="楷体_GB2312" pitchFamily="49" charset="-122"/>
              </a:rPr>
              <a:t>空间电荷区，</a:t>
            </a:r>
            <a:endParaRPr kumimoji="1" lang="zh-CN" altLang="en-US" b="1">
              <a:latin typeface="Times New Roman" panose="02020603050405020304" pitchFamily="18" charset="0"/>
              <a:ea typeface="楷体_GB2312" pitchFamily="49" charset="-122"/>
            </a:endParaRPr>
          </a:p>
          <a:p>
            <a:pPr algn="ctr">
              <a:lnSpc>
                <a:spcPct val="50000"/>
              </a:lnSpc>
              <a:spcBef>
                <a:spcPct val="50000"/>
              </a:spcBef>
            </a:pPr>
            <a:r>
              <a:rPr kumimoji="1" lang="zh-CN" altLang="en-US" b="1">
                <a:latin typeface="Times New Roman" panose="02020603050405020304" pitchFamily="18" charset="0"/>
                <a:ea typeface="楷体_GB2312" pitchFamily="49" charset="-122"/>
              </a:rPr>
              <a:t>也称耗尽层。</a:t>
            </a:r>
            <a:endParaRPr kumimoji="1" lang="zh-CN" altLang="en-US" b="1">
              <a:latin typeface="Times New Roman" panose="02020603050405020304" pitchFamily="18" charset="0"/>
              <a:ea typeface="楷体_GB2312" pitchFamily="49" charset="-122"/>
            </a:endParaRPr>
          </a:p>
        </p:txBody>
      </p:sp>
      <p:grpSp>
        <p:nvGrpSpPr>
          <p:cNvPr id="24" name="Group 167"/>
          <p:cNvGrpSpPr/>
          <p:nvPr/>
        </p:nvGrpSpPr>
        <p:grpSpPr bwMode="auto">
          <a:xfrm>
            <a:off x="2449513" y="2414588"/>
            <a:ext cx="1204912" cy="3003550"/>
            <a:chOff x="1543" y="1429"/>
            <a:chExt cx="759" cy="2176"/>
          </a:xfrm>
        </p:grpSpPr>
        <p:sp>
          <p:nvSpPr>
            <p:cNvPr id="51273" name="Line 168"/>
            <p:cNvSpPr>
              <a:spLocks noChangeShapeType="1"/>
            </p:cNvSpPr>
            <p:nvPr/>
          </p:nvSpPr>
          <p:spPr bwMode="auto">
            <a:xfrm>
              <a:off x="1543" y="1429"/>
              <a:ext cx="0" cy="2158"/>
            </a:xfrm>
            <a:prstGeom prst="line">
              <a:avLst/>
            </a:prstGeom>
            <a:noFill/>
            <a:ln w="19050">
              <a:solidFill>
                <a:srgbClr val="336600"/>
              </a:solidFill>
              <a:round/>
            </a:ln>
          </p:spPr>
          <p:txBody>
            <a:bodyPr wrap="none" lIns="90000" tIns="46800" rIns="90000" bIns="46800" anchor="ctr">
              <a:spAutoFit/>
            </a:bodyPr>
            <a:lstStyle/>
            <a:p>
              <a:endParaRPr lang="zh-CN" altLang="en-US"/>
            </a:p>
          </p:txBody>
        </p:sp>
        <p:sp>
          <p:nvSpPr>
            <p:cNvPr id="51274" name="Line 169"/>
            <p:cNvSpPr>
              <a:spLocks noChangeShapeType="1"/>
            </p:cNvSpPr>
            <p:nvPr/>
          </p:nvSpPr>
          <p:spPr bwMode="auto">
            <a:xfrm>
              <a:off x="2302" y="1447"/>
              <a:ext cx="0" cy="2158"/>
            </a:xfrm>
            <a:prstGeom prst="line">
              <a:avLst/>
            </a:prstGeom>
            <a:noFill/>
            <a:ln w="19050">
              <a:solidFill>
                <a:srgbClr val="336600"/>
              </a:solidFill>
              <a:round/>
            </a:ln>
          </p:spPr>
          <p:txBody>
            <a:bodyPr wrap="none" lIns="90000" tIns="46800" rIns="90000" bIns="46800" anchor="ctr">
              <a:spAutoFit/>
            </a:bodyPr>
            <a:lstStyle/>
            <a:p>
              <a:endParaRPr lang="zh-CN" altLang="en-US"/>
            </a:p>
          </p:txBody>
        </p:sp>
        <p:sp>
          <p:nvSpPr>
            <p:cNvPr id="51275" name="Line 170"/>
            <p:cNvSpPr>
              <a:spLocks noChangeShapeType="1"/>
            </p:cNvSpPr>
            <p:nvPr/>
          </p:nvSpPr>
          <p:spPr bwMode="auto">
            <a:xfrm>
              <a:off x="1543" y="3523"/>
              <a:ext cx="754" cy="0"/>
            </a:xfrm>
            <a:prstGeom prst="line">
              <a:avLst/>
            </a:prstGeom>
            <a:noFill/>
            <a:ln w="38100">
              <a:solidFill>
                <a:srgbClr val="336600"/>
              </a:solidFill>
              <a:round/>
              <a:headEnd type="triangle" w="med" len="med"/>
              <a:tailEnd type="triangle" w="med" len="med"/>
            </a:ln>
          </p:spPr>
          <p:txBody>
            <a:bodyPr wrap="none" lIns="90000" tIns="46800" rIns="90000" bIns="46800" anchor="ctr">
              <a:spAutoFit/>
            </a:bodyPr>
            <a:lstStyle/>
            <a:p>
              <a:endParaRPr lang="zh-CN" altLang="en-US"/>
            </a:p>
          </p:txBody>
        </p:sp>
      </p:grpSp>
      <p:grpSp>
        <p:nvGrpSpPr>
          <p:cNvPr id="25" name="Group 171"/>
          <p:cNvGrpSpPr/>
          <p:nvPr/>
        </p:nvGrpSpPr>
        <p:grpSpPr bwMode="auto">
          <a:xfrm>
            <a:off x="2654300" y="2349500"/>
            <a:ext cx="2171700" cy="396875"/>
            <a:chOff x="2616" y="828"/>
            <a:chExt cx="1368" cy="250"/>
          </a:xfrm>
        </p:grpSpPr>
        <p:sp>
          <p:nvSpPr>
            <p:cNvPr id="51271" name="Line 172"/>
            <p:cNvSpPr>
              <a:spLocks noChangeShapeType="1"/>
            </p:cNvSpPr>
            <p:nvPr/>
          </p:nvSpPr>
          <p:spPr bwMode="auto">
            <a:xfrm flipH="1">
              <a:off x="2616" y="972"/>
              <a:ext cx="492" cy="0"/>
            </a:xfrm>
            <a:prstGeom prst="line">
              <a:avLst/>
            </a:prstGeom>
            <a:noFill/>
            <a:ln w="9525">
              <a:solidFill>
                <a:schemeClr val="tx1"/>
              </a:solidFill>
              <a:round/>
              <a:tailEnd type="triangle" w="med" len="med"/>
            </a:ln>
          </p:spPr>
          <p:txBody>
            <a:bodyPr wrap="none" anchor="ctr"/>
            <a:lstStyle/>
            <a:p>
              <a:endParaRPr lang="zh-CN" altLang="en-US"/>
            </a:p>
          </p:txBody>
        </p:sp>
        <p:sp>
          <p:nvSpPr>
            <p:cNvPr id="51272" name="Text Box 173"/>
            <p:cNvSpPr txBox="1">
              <a:spLocks noChangeArrowheads="1"/>
            </p:cNvSpPr>
            <p:nvPr/>
          </p:nvSpPr>
          <p:spPr bwMode="auto">
            <a:xfrm>
              <a:off x="3108" y="828"/>
              <a:ext cx="876" cy="250"/>
            </a:xfrm>
            <a:prstGeom prst="rect">
              <a:avLst/>
            </a:prstGeom>
            <a:noFill/>
            <a:ln w="9525">
              <a:noFill/>
              <a:miter lim="800000"/>
            </a:ln>
          </p:spPr>
          <p:txBody>
            <a:bodyPr>
              <a:spAutoFit/>
            </a:bodyPr>
            <a:lstStyle/>
            <a:p>
              <a:pPr>
                <a:spcBef>
                  <a:spcPct val="50000"/>
                </a:spcBef>
              </a:pPr>
              <a:r>
                <a:rPr kumimoji="1" lang="zh-CN" altLang="en-US" sz="2000" b="1">
                  <a:solidFill>
                    <a:srgbClr val="D60093"/>
                  </a:solidFill>
                  <a:latin typeface="Times New Roman" panose="02020603050405020304" pitchFamily="18" charset="0"/>
                  <a:ea typeface="楷体_GB2312" pitchFamily="49" charset="-122"/>
                </a:rPr>
                <a:t>内电场</a:t>
              </a:r>
              <a:r>
                <a:rPr kumimoji="1" lang="en-US" altLang="zh-CN" sz="2000" b="1" i="1">
                  <a:solidFill>
                    <a:srgbClr val="D60093"/>
                  </a:solidFill>
                  <a:latin typeface="Times New Roman" panose="02020603050405020304" pitchFamily="18" charset="0"/>
                  <a:ea typeface="楷体_GB2312" pitchFamily="49" charset="-122"/>
                </a:rPr>
                <a:t>E</a:t>
              </a:r>
              <a:endParaRPr kumimoji="1" lang="en-US" altLang="zh-CN" sz="2000" b="1">
                <a:solidFill>
                  <a:srgbClr val="D60093"/>
                </a:solidFill>
                <a:latin typeface="Times New Roman" panose="02020603050405020304" pitchFamily="18" charset="0"/>
                <a:ea typeface="楷体_GB2312" pitchFamily="49" charset="-122"/>
              </a:endParaRPr>
            </a:p>
          </p:txBody>
        </p:sp>
      </p:grpSp>
      <p:grpSp>
        <p:nvGrpSpPr>
          <p:cNvPr id="26" name="Group 174"/>
          <p:cNvGrpSpPr/>
          <p:nvPr/>
        </p:nvGrpSpPr>
        <p:grpSpPr bwMode="auto">
          <a:xfrm>
            <a:off x="2570163" y="1617663"/>
            <a:ext cx="1733550" cy="855662"/>
            <a:chOff x="2556" y="276"/>
            <a:chExt cx="1092" cy="539"/>
          </a:xfrm>
        </p:grpSpPr>
        <p:grpSp>
          <p:nvGrpSpPr>
            <p:cNvPr id="27" name="Group 175"/>
            <p:cNvGrpSpPr/>
            <p:nvPr/>
          </p:nvGrpSpPr>
          <p:grpSpPr bwMode="auto">
            <a:xfrm>
              <a:off x="2736" y="564"/>
              <a:ext cx="288" cy="251"/>
              <a:chOff x="624" y="3300"/>
              <a:chExt cx="288" cy="251"/>
            </a:xfrm>
          </p:grpSpPr>
          <p:sp>
            <p:nvSpPr>
              <p:cNvPr id="51267" name="Oval 176"/>
              <p:cNvSpPr>
                <a:spLocks noChangeArrowheads="1"/>
              </p:cNvSpPr>
              <p:nvPr/>
            </p:nvSpPr>
            <p:spPr bwMode="auto">
              <a:xfrm>
                <a:off x="840" y="3300"/>
                <a:ext cx="47" cy="47"/>
              </a:xfrm>
              <a:prstGeom prst="ellipse">
                <a:avLst/>
              </a:prstGeom>
              <a:noFill/>
              <a:ln w="9525">
                <a:solidFill>
                  <a:schemeClr val="tx1"/>
                </a:solidFill>
                <a:round/>
              </a:ln>
            </p:spPr>
            <p:txBody>
              <a:bodyPr wrap="none" anchor="ctr"/>
              <a:lstStyle/>
              <a:p>
                <a:endParaRPr lang="zh-CN" altLang="en-US"/>
              </a:p>
            </p:txBody>
          </p:sp>
          <p:sp>
            <p:nvSpPr>
              <p:cNvPr id="51268" name="Line 177"/>
              <p:cNvSpPr>
                <a:spLocks noChangeShapeType="1"/>
              </p:cNvSpPr>
              <p:nvPr/>
            </p:nvSpPr>
            <p:spPr bwMode="auto">
              <a:xfrm flipH="1">
                <a:off x="624" y="3324"/>
                <a:ext cx="216" cy="0"/>
              </a:xfrm>
              <a:prstGeom prst="line">
                <a:avLst/>
              </a:prstGeom>
              <a:noFill/>
              <a:ln w="9525">
                <a:solidFill>
                  <a:schemeClr val="tx1"/>
                </a:solidFill>
                <a:round/>
                <a:tailEnd type="triangle" w="med" len="med"/>
              </a:ln>
            </p:spPr>
            <p:txBody>
              <a:bodyPr wrap="none" anchor="ctr"/>
              <a:lstStyle/>
              <a:p>
                <a:endParaRPr lang="zh-CN" altLang="en-US"/>
              </a:p>
            </p:txBody>
          </p:sp>
          <p:sp>
            <p:nvSpPr>
              <p:cNvPr id="51269" name="Oval 178"/>
              <p:cNvSpPr>
                <a:spLocks noChangeArrowheads="1"/>
              </p:cNvSpPr>
              <p:nvPr/>
            </p:nvSpPr>
            <p:spPr bwMode="auto">
              <a:xfrm>
                <a:off x="636" y="3504"/>
                <a:ext cx="47" cy="47"/>
              </a:xfrm>
              <a:prstGeom prst="ellipse">
                <a:avLst/>
              </a:prstGeom>
              <a:solidFill>
                <a:schemeClr val="tx1"/>
              </a:solidFill>
              <a:ln w="9525">
                <a:solidFill>
                  <a:schemeClr val="tx1"/>
                </a:solidFill>
                <a:round/>
              </a:ln>
            </p:spPr>
            <p:txBody>
              <a:bodyPr wrap="none" anchor="ctr"/>
              <a:lstStyle/>
              <a:p>
                <a:endParaRPr lang="zh-CN" altLang="en-US"/>
              </a:p>
            </p:txBody>
          </p:sp>
          <p:sp>
            <p:nvSpPr>
              <p:cNvPr id="51270" name="Line 179"/>
              <p:cNvSpPr>
                <a:spLocks noChangeShapeType="1"/>
              </p:cNvSpPr>
              <p:nvPr/>
            </p:nvSpPr>
            <p:spPr bwMode="auto">
              <a:xfrm>
                <a:off x="684" y="3528"/>
                <a:ext cx="228" cy="0"/>
              </a:xfrm>
              <a:prstGeom prst="line">
                <a:avLst/>
              </a:prstGeom>
              <a:noFill/>
              <a:ln w="9525">
                <a:solidFill>
                  <a:schemeClr val="tx1"/>
                </a:solidFill>
                <a:round/>
                <a:tailEnd type="triangle" w="med" len="med"/>
              </a:ln>
            </p:spPr>
            <p:txBody>
              <a:bodyPr wrap="none" anchor="ctr"/>
              <a:lstStyle/>
              <a:p>
                <a:endParaRPr lang="zh-CN" altLang="en-US"/>
              </a:p>
            </p:txBody>
          </p:sp>
        </p:grpSp>
        <p:sp>
          <p:nvSpPr>
            <p:cNvPr id="51266" name="Text Box 180"/>
            <p:cNvSpPr txBox="1">
              <a:spLocks noChangeArrowheads="1"/>
            </p:cNvSpPr>
            <p:nvPr/>
          </p:nvSpPr>
          <p:spPr bwMode="auto">
            <a:xfrm>
              <a:off x="2556" y="276"/>
              <a:ext cx="1092" cy="250"/>
            </a:xfrm>
            <a:prstGeom prst="rect">
              <a:avLst/>
            </a:prstGeom>
            <a:noFill/>
            <a:ln w="9525">
              <a:noFill/>
              <a:miter lim="800000"/>
            </a:ln>
          </p:spPr>
          <p:txBody>
            <a:bodyPr>
              <a:spAutoFit/>
            </a:bodyPr>
            <a:lstStyle/>
            <a:p>
              <a:pPr>
                <a:spcBef>
                  <a:spcPct val="50000"/>
                </a:spcBef>
              </a:pPr>
              <a:r>
                <a:rPr kumimoji="1" lang="zh-CN" altLang="en-US" sz="2000" b="1">
                  <a:solidFill>
                    <a:srgbClr val="FF00FF"/>
                  </a:solidFill>
                  <a:ea typeface="楷体_GB2312" pitchFamily="49" charset="-122"/>
                </a:rPr>
                <a:t>少子</a:t>
              </a:r>
              <a:r>
                <a:rPr kumimoji="1" lang="zh-CN" altLang="en-US" sz="2000" b="1">
                  <a:solidFill>
                    <a:srgbClr val="FF00FF"/>
                  </a:solidFill>
                  <a:latin typeface="Times New Roman" panose="02020603050405020304" pitchFamily="18" charset="0"/>
                  <a:ea typeface="楷体_GB2312" pitchFamily="49" charset="-122"/>
                </a:rPr>
                <a:t>漂移</a:t>
              </a:r>
              <a:endParaRPr kumimoji="1" lang="zh-CN" altLang="en-US" sz="2000" b="1">
                <a:solidFill>
                  <a:srgbClr val="FF00FF"/>
                </a:solidFill>
                <a:latin typeface="Times New Roman" panose="02020603050405020304" pitchFamily="18" charset="0"/>
                <a:ea typeface="楷体_GB2312" pitchFamily="49" charset="-122"/>
              </a:endParaRPr>
            </a:p>
          </p:txBody>
        </p:sp>
      </p:grpSp>
      <p:sp>
        <p:nvSpPr>
          <p:cNvPr id="75957" name="AutoShape 181"/>
          <p:cNvSpPr>
            <a:spLocks noChangeArrowheads="1"/>
          </p:cNvSpPr>
          <p:nvPr/>
        </p:nvSpPr>
        <p:spPr bwMode="auto">
          <a:xfrm>
            <a:off x="3827463" y="5224463"/>
            <a:ext cx="1990725" cy="1290637"/>
          </a:xfrm>
          <a:prstGeom prst="wedgeRoundRectCallout">
            <a:avLst>
              <a:gd name="adj1" fmla="val -82935"/>
              <a:gd name="adj2" fmla="val -41880"/>
              <a:gd name="adj3" fmla="val 16667"/>
            </a:avLst>
          </a:prstGeom>
          <a:solidFill>
            <a:schemeClr val="bg1"/>
          </a:solidFill>
          <a:ln w="12700">
            <a:solidFill>
              <a:schemeClr val="tx1"/>
            </a:solidFill>
            <a:miter lim="800000"/>
            <a:headEnd type="none" w="sm" len="sm"/>
            <a:tailEnd type="none" w="sm" len="sm"/>
          </a:ln>
        </p:spPr>
        <p:txBody>
          <a:bodyPr lIns="90000" tIns="46800" rIns="90000" bIns="46800" anchor="ctr">
            <a:spAutoFit/>
          </a:bodyPr>
          <a:lstStyle/>
          <a:p>
            <a:pPr>
              <a:spcBef>
                <a:spcPct val="50000"/>
              </a:spcBef>
            </a:pPr>
            <a:r>
              <a:rPr kumimoji="1" lang="zh-CN" altLang="en-US" b="1">
                <a:latin typeface="Times New Roman" panose="02020603050405020304" pitchFamily="18" charset="0"/>
                <a:ea typeface="楷体_GB2312" pitchFamily="49" charset="-122"/>
              </a:rPr>
              <a:t>扩散的结果是使空间电荷区逐渐加宽，空间电荷区越宽。</a:t>
            </a:r>
            <a:endParaRPr kumimoji="1" lang="zh-CN" altLang="en-US" b="1">
              <a:latin typeface="Times New Roman" panose="02020603050405020304" pitchFamily="18" charset="0"/>
              <a:ea typeface="楷体_GB2312" pitchFamily="49" charset="-122"/>
            </a:endParaRPr>
          </a:p>
        </p:txBody>
      </p:sp>
      <p:grpSp>
        <p:nvGrpSpPr>
          <p:cNvPr id="28" name="Group 182"/>
          <p:cNvGrpSpPr/>
          <p:nvPr/>
        </p:nvGrpSpPr>
        <p:grpSpPr bwMode="auto">
          <a:xfrm>
            <a:off x="2670175" y="3275013"/>
            <a:ext cx="384175" cy="1533525"/>
            <a:chOff x="1692" y="2072"/>
            <a:chExt cx="242" cy="966"/>
          </a:xfrm>
        </p:grpSpPr>
        <p:sp>
          <p:nvSpPr>
            <p:cNvPr id="51261" name="Line 183"/>
            <p:cNvSpPr>
              <a:spLocks noChangeShapeType="1"/>
            </p:cNvSpPr>
            <p:nvPr/>
          </p:nvSpPr>
          <p:spPr bwMode="auto">
            <a:xfrm flipH="1" flipV="1">
              <a:off x="1696" y="2072"/>
              <a:ext cx="238" cy="0"/>
            </a:xfrm>
            <a:prstGeom prst="line">
              <a:avLst/>
            </a:prstGeom>
            <a:noFill/>
            <a:ln w="28575">
              <a:solidFill>
                <a:srgbClr val="FF0000"/>
              </a:solidFill>
              <a:round/>
              <a:headEnd type="stealth" w="med" len="lg"/>
              <a:tailEnd type="none" w="med" len="lg"/>
            </a:ln>
          </p:spPr>
          <p:txBody>
            <a:bodyPr>
              <a:spAutoFit/>
            </a:bodyPr>
            <a:lstStyle/>
            <a:p>
              <a:endParaRPr lang="zh-CN" altLang="en-US"/>
            </a:p>
          </p:txBody>
        </p:sp>
        <p:sp>
          <p:nvSpPr>
            <p:cNvPr id="51262" name="Line 184"/>
            <p:cNvSpPr>
              <a:spLocks noChangeShapeType="1"/>
            </p:cNvSpPr>
            <p:nvPr/>
          </p:nvSpPr>
          <p:spPr bwMode="auto">
            <a:xfrm flipH="1" flipV="1">
              <a:off x="1694" y="2391"/>
              <a:ext cx="238" cy="0"/>
            </a:xfrm>
            <a:prstGeom prst="line">
              <a:avLst/>
            </a:prstGeom>
            <a:noFill/>
            <a:ln w="28575">
              <a:solidFill>
                <a:srgbClr val="FF0000"/>
              </a:solidFill>
              <a:round/>
              <a:headEnd type="stealth" w="med" len="lg"/>
              <a:tailEnd type="none" w="med" len="lg"/>
            </a:ln>
          </p:spPr>
          <p:txBody>
            <a:bodyPr>
              <a:spAutoFit/>
            </a:bodyPr>
            <a:lstStyle/>
            <a:p>
              <a:endParaRPr lang="zh-CN" altLang="en-US"/>
            </a:p>
          </p:txBody>
        </p:sp>
        <p:sp>
          <p:nvSpPr>
            <p:cNvPr id="51263" name="Line 185"/>
            <p:cNvSpPr>
              <a:spLocks noChangeShapeType="1"/>
            </p:cNvSpPr>
            <p:nvPr/>
          </p:nvSpPr>
          <p:spPr bwMode="auto">
            <a:xfrm flipH="1" flipV="1">
              <a:off x="1693" y="2719"/>
              <a:ext cx="238" cy="0"/>
            </a:xfrm>
            <a:prstGeom prst="line">
              <a:avLst/>
            </a:prstGeom>
            <a:noFill/>
            <a:ln w="28575">
              <a:solidFill>
                <a:srgbClr val="FF0000"/>
              </a:solidFill>
              <a:round/>
              <a:headEnd type="stealth" w="med" len="lg"/>
              <a:tailEnd type="none" w="med" len="lg"/>
            </a:ln>
          </p:spPr>
          <p:txBody>
            <a:bodyPr>
              <a:spAutoFit/>
            </a:bodyPr>
            <a:lstStyle/>
            <a:p>
              <a:endParaRPr lang="zh-CN" altLang="en-US"/>
            </a:p>
          </p:txBody>
        </p:sp>
        <p:sp>
          <p:nvSpPr>
            <p:cNvPr id="51264" name="Line 186"/>
            <p:cNvSpPr>
              <a:spLocks noChangeShapeType="1"/>
            </p:cNvSpPr>
            <p:nvPr/>
          </p:nvSpPr>
          <p:spPr bwMode="auto">
            <a:xfrm flipH="1" flipV="1">
              <a:off x="1692" y="3038"/>
              <a:ext cx="238" cy="0"/>
            </a:xfrm>
            <a:prstGeom prst="line">
              <a:avLst/>
            </a:prstGeom>
            <a:noFill/>
            <a:ln w="28575">
              <a:solidFill>
                <a:srgbClr val="FF0000"/>
              </a:solidFill>
              <a:round/>
              <a:headEnd type="stealth" w="med" len="lg"/>
              <a:tailEnd type="none" w="med" len="lg"/>
            </a:ln>
          </p:spPr>
          <p:txBody>
            <a:bodyPr>
              <a:spAutoFit/>
            </a:bodyPr>
            <a:lstStyle/>
            <a:p>
              <a:endParaRPr lang="zh-CN" altLang="en-US"/>
            </a:p>
          </p:txBody>
        </p:sp>
      </p:grpSp>
      <p:sp>
        <p:nvSpPr>
          <p:cNvPr id="51259" name="Rectangle 188"/>
          <p:cNvSpPr>
            <a:spLocks noChangeArrowheads="1"/>
          </p:cNvSpPr>
          <p:nvPr/>
        </p:nvSpPr>
        <p:spPr bwMode="auto">
          <a:xfrm>
            <a:off x="0" y="0"/>
            <a:ext cx="8501063" cy="609600"/>
          </a:xfrm>
          <a:prstGeom prst="rect">
            <a:avLst/>
          </a:prstGeom>
          <a:noFill/>
          <a:ln w="9525">
            <a:noFill/>
            <a:miter lim="800000"/>
          </a:ln>
        </p:spPr>
        <p:txBody>
          <a:bodyPr anchor="ctr"/>
          <a:lstStyle/>
          <a:p>
            <a:pPr algn="ctr"/>
            <a:r>
              <a:rPr lang="en-US" altLang="zh-CN" sz="4000" dirty="0" smtClean="0">
                <a:solidFill>
                  <a:schemeClr val="tx2"/>
                </a:solidFill>
                <a:latin typeface="Times New Roman" panose="02020603050405020304" pitchFamily="18" charset="0"/>
              </a:rPr>
              <a:t>PN</a:t>
            </a:r>
            <a:r>
              <a:rPr lang="zh-CN" altLang="zh-CN" sz="4000" dirty="0">
                <a:solidFill>
                  <a:schemeClr val="tx2"/>
                </a:solidFill>
                <a:latin typeface="Times New Roman" panose="02020603050405020304" pitchFamily="18" charset="0"/>
              </a:rPr>
              <a:t>结</a:t>
            </a:r>
            <a:endParaRPr lang="zh-CN" altLang="en-US" sz="4000" dirty="0">
              <a:solidFill>
                <a:schemeClr val="tx2"/>
              </a:solidFill>
              <a:latin typeface="Times New Roman" panose="02020603050405020304" pitchFamily="18" charset="0"/>
            </a:endParaRPr>
          </a:p>
        </p:txBody>
      </p:sp>
      <p:sp>
        <p:nvSpPr>
          <p:cNvPr id="75965" name="AutoShape 189"/>
          <p:cNvSpPr>
            <a:spLocks noChangeArrowheads="1"/>
          </p:cNvSpPr>
          <p:nvPr/>
        </p:nvSpPr>
        <p:spPr bwMode="auto">
          <a:xfrm>
            <a:off x="2428875" y="714375"/>
            <a:ext cx="2466975" cy="993775"/>
          </a:xfrm>
          <a:prstGeom prst="wedgeRoundRectCallout">
            <a:avLst>
              <a:gd name="adj1" fmla="val -10296"/>
              <a:gd name="adj2" fmla="val 121884"/>
              <a:gd name="adj3" fmla="val 16667"/>
            </a:avLst>
          </a:prstGeom>
          <a:solidFill>
            <a:schemeClr val="bg1"/>
          </a:solidFill>
          <a:ln w="12700">
            <a:solidFill>
              <a:schemeClr val="tx1"/>
            </a:solidFill>
            <a:miter lim="800000"/>
            <a:headEnd type="none" w="sm" len="sm"/>
            <a:tailEnd type="none" w="sm" len="sm"/>
          </a:ln>
        </p:spPr>
        <p:txBody>
          <a:bodyPr lIns="90000" tIns="46800" rIns="90000" bIns="46800" anchor="ctr">
            <a:spAutoFit/>
          </a:bodyPr>
          <a:lstStyle/>
          <a:p>
            <a:pPr>
              <a:spcBef>
                <a:spcPct val="50000"/>
              </a:spcBef>
            </a:pPr>
            <a:r>
              <a:rPr kumimoji="1" lang="zh-CN" altLang="en-US" b="1">
                <a:latin typeface="Times New Roman" panose="02020603050405020304" pitchFamily="18" charset="0"/>
                <a:ea typeface="楷体_GB2312" pitchFamily="49" charset="-122"/>
              </a:rPr>
              <a:t>内电场越强，就使漂移运动越强，而漂移使空间电荷区变薄。</a:t>
            </a:r>
            <a:endParaRPr kumimoji="1" lang="zh-CN" altLang="en-US" b="1">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79"/>
                                        </p:tgtEl>
                                        <p:attrNameLst>
                                          <p:attrName>style.visibility</p:attrName>
                                        </p:attrNameLst>
                                      </p:cBhvr>
                                      <p:to>
                                        <p:strVal val="visible"/>
                                      </p:to>
                                    </p:set>
                                    <p:animEffect transition="in" filter="wipe(left)">
                                      <p:cBhvr>
                                        <p:cTn id="7" dur="500"/>
                                        <p:tgtEl>
                                          <p:spTgt spid="7577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5780"/>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583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7583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7583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5835"/>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583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7583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75838"/>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584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584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7584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7584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7584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7584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75850"/>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7585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75852"/>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75853"/>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7585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75855"/>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75856"/>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8"/>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7586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75863"/>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9"/>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20"/>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21"/>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7591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75916"/>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75917"/>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7592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75926"/>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75925"/>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22"/>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2" fill="hold" nodeType="clickEffect">
                                  <p:stCondLst>
                                    <p:cond delay="0"/>
                                  </p:stCondLst>
                                  <p:childTnLst>
                                    <p:set>
                                      <p:cBhvr>
                                        <p:cTn id="103" dur="1" fill="hold">
                                          <p:stCondLst>
                                            <p:cond delay="0"/>
                                          </p:stCondLst>
                                        </p:cTn>
                                        <p:tgtEl>
                                          <p:spTgt spid="23"/>
                                        </p:tgtEl>
                                        <p:attrNameLst>
                                          <p:attrName>style.visibility</p:attrName>
                                        </p:attrNameLst>
                                      </p:cBhvr>
                                      <p:to>
                                        <p:strVal val="visible"/>
                                      </p:to>
                                    </p:set>
                                    <p:animEffect transition="in" filter="wipe(right)">
                                      <p:cBhvr>
                                        <p:cTn id="104" dur="1000"/>
                                        <p:tgtEl>
                                          <p:spTgt spid="2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28"/>
                                        </p:tgtEl>
                                        <p:attrNameLst>
                                          <p:attrName>style.visibility</p:attrName>
                                        </p:attrNameLst>
                                      </p:cBhvr>
                                      <p:to>
                                        <p:strVal val="visible"/>
                                      </p:to>
                                    </p:set>
                                    <p:animEffect transition="in" filter="wipe(left)">
                                      <p:cBhvr>
                                        <p:cTn id="109" dur="1000"/>
                                        <p:tgtEl>
                                          <p:spTgt spid="28"/>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nodeType="clickEffect">
                                  <p:stCondLst>
                                    <p:cond delay="0"/>
                                  </p:stCondLst>
                                  <p:childTnLst>
                                    <p:set>
                                      <p:cBhvr>
                                        <p:cTn id="113" dur="1" fill="hold">
                                          <p:stCondLst>
                                            <p:cond delay="0"/>
                                          </p:stCondLst>
                                        </p:cTn>
                                        <p:tgtEl>
                                          <p:spTgt spid="18"/>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nodeType="clickEffect">
                                  <p:stCondLst>
                                    <p:cond delay="0"/>
                                  </p:stCondLst>
                                  <p:childTnLst>
                                    <p:set>
                                      <p:cBhvr>
                                        <p:cTn id="117" dur="1" fill="hold">
                                          <p:stCondLst>
                                            <p:cond delay="0"/>
                                          </p:stCondLst>
                                        </p:cTn>
                                        <p:tgtEl>
                                          <p:spTgt spid="17"/>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 presetClass="exit" presetSubtype="0" fill="hold" nodeType="clickEffect">
                                  <p:stCondLst>
                                    <p:cond delay="0"/>
                                  </p:stCondLst>
                                  <p:childTnLst>
                                    <p:set>
                                      <p:cBhvr>
                                        <p:cTn id="121" dur="1" fill="hold">
                                          <p:stCondLst>
                                            <p:cond delay="0"/>
                                          </p:stCondLst>
                                        </p:cTn>
                                        <p:tgtEl>
                                          <p:spTgt spid="28"/>
                                        </p:tgtEl>
                                        <p:attrNameLst>
                                          <p:attrName>style.visibility</p:attrName>
                                        </p:attrNameLst>
                                      </p:cBhvr>
                                      <p:to>
                                        <p:strVal val="hidden"/>
                                      </p:to>
                                    </p:set>
                                  </p:childTnLst>
                                </p:cTn>
                              </p:par>
                              <p:par>
                                <p:cTn id="122" presetID="1" presetClass="exit" presetSubtype="0" fill="hold" nodeType="withEffect">
                                  <p:stCondLst>
                                    <p:cond delay="0"/>
                                  </p:stCondLst>
                                  <p:childTnLst>
                                    <p:set>
                                      <p:cBhvr>
                                        <p:cTn id="123" dur="1" fill="hold">
                                          <p:stCondLst>
                                            <p:cond delay="0"/>
                                          </p:stCondLst>
                                        </p:cTn>
                                        <p:tgtEl>
                                          <p:spTgt spid="23"/>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75932"/>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75933"/>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nodeType="clickEffect">
                                  <p:stCondLst>
                                    <p:cond delay="0"/>
                                  </p:stCondLst>
                                  <p:childTnLst>
                                    <p:set>
                                      <p:cBhvr>
                                        <p:cTn id="133" dur="1" fill="hold">
                                          <p:stCondLst>
                                            <p:cond delay="0"/>
                                          </p:stCondLst>
                                        </p:cTn>
                                        <p:tgtEl>
                                          <p:spTgt spid="24"/>
                                        </p:tgtEl>
                                        <p:attrNameLst>
                                          <p:attrName>style.visibility</p:attrName>
                                        </p:attrNameLst>
                                      </p:cBhvr>
                                      <p:to>
                                        <p:strVal val="visible"/>
                                      </p:to>
                                    </p:set>
                                    <p:animEffect transition="in" filter="wipe(up)">
                                      <p:cBhvr>
                                        <p:cTn id="134" dur="500"/>
                                        <p:tgtEl>
                                          <p:spTgt spid="24"/>
                                        </p:tgtEl>
                                      </p:cBhvr>
                                    </p:animEffect>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75942"/>
                                        </p:tgtEl>
                                        <p:attrNameLst>
                                          <p:attrName>style.visibility</p:attrName>
                                        </p:attrNameLst>
                                      </p:cBhvr>
                                      <p:to>
                                        <p:strVal val="visible"/>
                                      </p:to>
                                    </p:set>
                                    <p:anim calcmode="lin" valueType="num">
                                      <p:cBhvr additive="base">
                                        <p:cTn id="139" dur="500" fill="hold"/>
                                        <p:tgtEl>
                                          <p:spTgt spid="75942"/>
                                        </p:tgtEl>
                                        <p:attrNameLst>
                                          <p:attrName>ppt_x</p:attrName>
                                        </p:attrNameLst>
                                      </p:cBhvr>
                                      <p:tavLst>
                                        <p:tav tm="0">
                                          <p:val>
                                            <p:strVal val="0-#ppt_w/2"/>
                                          </p:val>
                                        </p:tav>
                                        <p:tav tm="100000">
                                          <p:val>
                                            <p:strVal val="#ppt_x"/>
                                          </p:val>
                                        </p:tav>
                                      </p:tavLst>
                                    </p:anim>
                                    <p:anim calcmode="lin" valueType="num">
                                      <p:cBhvr additive="base">
                                        <p:cTn id="140" dur="500" fill="hold"/>
                                        <p:tgtEl>
                                          <p:spTgt spid="75942"/>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75934"/>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5935"/>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22" presetClass="entr" presetSubtype="2" fill="hold" nodeType="clickEffect">
                                  <p:stCondLst>
                                    <p:cond delay="0"/>
                                  </p:stCondLst>
                                  <p:childTnLst>
                                    <p:set>
                                      <p:cBhvr>
                                        <p:cTn id="150" dur="1" fill="hold">
                                          <p:stCondLst>
                                            <p:cond delay="0"/>
                                          </p:stCondLst>
                                        </p:cTn>
                                        <p:tgtEl>
                                          <p:spTgt spid="25"/>
                                        </p:tgtEl>
                                        <p:attrNameLst>
                                          <p:attrName>style.visibility</p:attrName>
                                        </p:attrNameLst>
                                      </p:cBhvr>
                                      <p:to>
                                        <p:strVal val="visible"/>
                                      </p:to>
                                    </p:set>
                                    <p:animEffect transition="in" filter="wipe(right)">
                                      <p:cBhvr>
                                        <p:cTn id="151" dur="500"/>
                                        <p:tgtEl>
                                          <p:spTgt spid="25"/>
                                        </p:tgtEl>
                                      </p:cBhvr>
                                    </p:animEffect>
                                  </p:childTnLst>
                                </p:cTn>
                              </p:par>
                            </p:childTnLst>
                          </p:cTn>
                        </p:par>
                      </p:childTnLst>
                    </p:cTn>
                  </p:par>
                  <p:par>
                    <p:cTn id="152" fill="hold">
                      <p:stCondLst>
                        <p:cond delay="indefinite"/>
                      </p:stCondLst>
                      <p:childTnLst>
                        <p:par>
                          <p:cTn id="153" fill="hold">
                            <p:stCondLst>
                              <p:cond delay="0"/>
                            </p:stCondLst>
                            <p:childTnLst>
                              <p:par>
                                <p:cTn id="154" presetID="4" presetClass="entr" presetSubtype="16" fill="hold" nodeType="clickEffect">
                                  <p:stCondLst>
                                    <p:cond delay="0"/>
                                  </p:stCondLst>
                                  <p:childTnLst>
                                    <p:set>
                                      <p:cBhvr>
                                        <p:cTn id="155" dur="1" fill="hold">
                                          <p:stCondLst>
                                            <p:cond delay="0"/>
                                          </p:stCondLst>
                                        </p:cTn>
                                        <p:tgtEl>
                                          <p:spTgt spid="26"/>
                                        </p:tgtEl>
                                        <p:attrNameLst>
                                          <p:attrName>style.visibility</p:attrName>
                                        </p:attrNameLst>
                                      </p:cBhvr>
                                      <p:to>
                                        <p:strVal val="visible"/>
                                      </p:to>
                                    </p:set>
                                    <p:animEffect transition="in" filter="box(in)">
                                      <p:cBhvr>
                                        <p:cTn id="156" dur="500"/>
                                        <p:tgtEl>
                                          <p:spTgt spid="26"/>
                                        </p:tgtEl>
                                      </p:cBhvr>
                                    </p:animEffec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75936"/>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7593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2" presetClass="entr" presetSubtype="2" fill="hold" grpId="0" nodeType="clickEffect">
                                  <p:stCondLst>
                                    <p:cond delay="0"/>
                                  </p:stCondLst>
                                  <p:childTnLst>
                                    <p:set>
                                      <p:cBhvr>
                                        <p:cTn id="166" dur="1" fill="hold">
                                          <p:stCondLst>
                                            <p:cond delay="0"/>
                                          </p:stCondLst>
                                        </p:cTn>
                                        <p:tgtEl>
                                          <p:spTgt spid="75957"/>
                                        </p:tgtEl>
                                        <p:attrNameLst>
                                          <p:attrName>style.visibility</p:attrName>
                                        </p:attrNameLst>
                                      </p:cBhvr>
                                      <p:to>
                                        <p:strVal val="visible"/>
                                      </p:to>
                                    </p:set>
                                    <p:animEffect transition="in" filter="wipe(right)">
                                      <p:cBhvr>
                                        <p:cTn id="167" dur="500"/>
                                        <p:tgtEl>
                                          <p:spTgt spid="75957"/>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2" fill="hold" grpId="0" nodeType="clickEffect">
                                  <p:stCondLst>
                                    <p:cond delay="0"/>
                                  </p:stCondLst>
                                  <p:childTnLst>
                                    <p:set>
                                      <p:cBhvr>
                                        <p:cTn id="171" dur="1" fill="hold">
                                          <p:stCondLst>
                                            <p:cond delay="0"/>
                                          </p:stCondLst>
                                        </p:cTn>
                                        <p:tgtEl>
                                          <p:spTgt spid="75965"/>
                                        </p:tgtEl>
                                        <p:attrNameLst>
                                          <p:attrName>style.visibility</p:attrName>
                                        </p:attrNameLst>
                                      </p:cBhvr>
                                      <p:to>
                                        <p:strVal val="visible"/>
                                      </p:to>
                                    </p:set>
                                    <p:animEffect transition="in" filter="wipe(right)">
                                      <p:cBhvr>
                                        <p:cTn id="172" dur="500"/>
                                        <p:tgtEl>
                                          <p:spTgt spid="75965"/>
                                        </p:tgtEl>
                                      </p:cBhvr>
                                    </p:animEffec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1" nodeType="clickEffect">
                                  <p:stCondLst>
                                    <p:cond delay="0"/>
                                  </p:stCondLst>
                                  <p:childTnLst>
                                    <p:set>
                                      <p:cBhvr>
                                        <p:cTn id="176" dur="1" fill="hold">
                                          <p:stCondLst>
                                            <p:cond delay="0"/>
                                          </p:stCondLst>
                                        </p:cTn>
                                        <p:tgtEl>
                                          <p:spTgt spid="75936"/>
                                        </p:tgtEl>
                                        <p:attrNameLst>
                                          <p:attrName>style.visibility</p:attrName>
                                        </p:attrNameLst>
                                      </p:cBhvr>
                                      <p:to>
                                        <p:strVal val="visible"/>
                                      </p:to>
                                    </p:set>
                                  </p:childTnLst>
                                </p:cTn>
                              </p:par>
                              <p:par>
                                <p:cTn id="177" presetID="1" presetClass="entr" presetSubtype="0" fill="hold" grpId="1" nodeType="withEffect">
                                  <p:stCondLst>
                                    <p:cond delay="0"/>
                                  </p:stCondLst>
                                  <p:childTnLst>
                                    <p:set>
                                      <p:cBhvr>
                                        <p:cTn id="178" dur="1" fill="hold">
                                          <p:stCondLst>
                                            <p:cond delay="0"/>
                                          </p:stCondLst>
                                        </p:cTn>
                                        <p:tgtEl>
                                          <p:spTgt spid="75937"/>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75938"/>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75939"/>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2" nodeType="clickEffect">
                                  <p:stCondLst>
                                    <p:cond delay="0"/>
                                  </p:stCondLst>
                                  <p:childTnLst>
                                    <p:set>
                                      <p:cBhvr>
                                        <p:cTn id="186" dur="1" fill="hold">
                                          <p:stCondLst>
                                            <p:cond delay="0"/>
                                          </p:stCondLst>
                                        </p:cTn>
                                        <p:tgtEl>
                                          <p:spTgt spid="75936"/>
                                        </p:tgtEl>
                                        <p:attrNameLst>
                                          <p:attrName>style.visibility</p:attrName>
                                        </p:attrNameLst>
                                      </p:cBhvr>
                                      <p:to>
                                        <p:strVal val="visible"/>
                                      </p:to>
                                    </p:set>
                                  </p:childTnLst>
                                </p:cTn>
                              </p:par>
                              <p:par>
                                <p:cTn id="187" presetID="1" presetClass="entr" presetSubtype="0" fill="hold" grpId="2" nodeType="withEffect">
                                  <p:stCondLst>
                                    <p:cond delay="0"/>
                                  </p:stCondLst>
                                  <p:childTnLst>
                                    <p:set>
                                      <p:cBhvr>
                                        <p:cTn id="188" dur="1" fill="hold">
                                          <p:stCondLst>
                                            <p:cond delay="0"/>
                                          </p:stCondLst>
                                        </p:cTn>
                                        <p:tgtEl>
                                          <p:spTgt spid="75937"/>
                                        </p:tgtEl>
                                        <p:attrNameLst>
                                          <p:attrName>style.visibility</p:attrName>
                                        </p:attrNameLst>
                                      </p:cBhvr>
                                      <p:to>
                                        <p:strVal val="visible"/>
                                      </p:to>
                                    </p:set>
                                  </p:childTnLst>
                                </p:cTn>
                              </p:par>
                              <p:par>
                                <p:cTn id="189" presetID="1" presetClass="entr" presetSubtype="0" fill="hold" grpId="1" nodeType="withEffect">
                                  <p:stCondLst>
                                    <p:cond delay="0"/>
                                  </p:stCondLst>
                                  <p:childTnLst>
                                    <p:set>
                                      <p:cBhvr>
                                        <p:cTn id="190" dur="1" fill="hold">
                                          <p:stCondLst>
                                            <p:cond delay="0"/>
                                          </p:stCondLst>
                                        </p:cTn>
                                        <p:tgtEl>
                                          <p:spTgt spid="75938"/>
                                        </p:tgtEl>
                                        <p:attrNameLst>
                                          <p:attrName>style.visibility</p:attrName>
                                        </p:attrNameLst>
                                      </p:cBhvr>
                                      <p:to>
                                        <p:strVal val="visible"/>
                                      </p:to>
                                    </p:set>
                                  </p:childTnLst>
                                </p:cTn>
                              </p:par>
                              <p:par>
                                <p:cTn id="191" presetID="1" presetClass="entr" presetSubtype="0" fill="hold" grpId="1" nodeType="withEffect">
                                  <p:stCondLst>
                                    <p:cond delay="0"/>
                                  </p:stCondLst>
                                  <p:childTnLst>
                                    <p:set>
                                      <p:cBhvr>
                                        <p:cTn id="192" dur="1" fill="hold">
                                          <p:stCondLst>
                                            <p:cond delay="0"/>
                                          </p:stCondLst>
                                        </p:cTn>
                                        <p:tgtEl>
                                          <p:spTgt spid="75939"/>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75940"/>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75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nimBg="1"/>
      <p:bldP spid="75780" grpId="0" animBg="1"/>
      <p:bldP spid="75832" grpId="0" animBg="1"/>
      <p:bldP spid="75833" grpId="0" animBg="1"/>
      <p:bldP spid="75834" grpId="0" animBg="1"/>
      <p:bldP spid="75835" grpId="0" animBg="1"/>
      <p:bldP spid="75836" grpId="0" animBg="1"/>
      <p:bldP spid="75837" grpId="0" animBg="1"/>
      <p:bldP spid="75838" grpId="0" animBg="1"/>
      <p:bldP spid="75844" grpId="0" animBg="1"/>
      <p:bldP spid="75845" grpId="0" animBg="1"/>
      <p:bldP spid="75846" grpId="0" animBg="1"/>
      <p:bldP spid="75847" grpId="0" animBg="1"/>
      <p:bldP spid="75848" grpId="0" animBg="1"/>
      <p:bldP spid="75849" grpId="0" animBg="1"/>
      <p:bldP spid="75850" grpId="0" animBg="1"/>
      <p:bldP spid="75851" grpId="0" animBg="1"/>
      <p:bldP spid="75852" grpId="0" animBg="1"/>
      <p:bldP spid="75853" grpId="0" animBg="1"/>
      <p:bldP spid="75854" grpId="0" animBg="1"/>
      <p:bldP spid="75855" grpId="0" animBg="1"/>
      <p:bldP spid="75856" grpId="0" animBg="1"/>
      <p:bldP spid="75862" grpId="0" animBg="1"/>
      <p:bldP spid="75863" grpId="0" animBg="1"/>
      <p:bldP spid="75915" grpId="0" animBg="1"/>
      <p:bldP spid="75916" grpId="0"/>
      <p:bldP spid="75917" grpId="0"/>
      <p:bldP spid="75924" grpId="0" animBg="1"/>
      <p:bldP spid="75925" grpId="0" animBg="1"/>
      <p:bldP spid="75926" grpId="0" animBg="1"/>
      <p:bldP spid="75932" grpId="0" animBg="1"/>
      <p:bldP spid="75933" grpId="0" animBg="1"/>
      <p:bldP spid="75934" grpId="0" animBg="1"/>
      <p:bldP spid="75935" grpId="0" animBg="1"/>
      <p:bldP spid="75936" grpId="0" animBg="1"/>
      <p:bldP spid="75936" grpId="1" animBg="1"/>
      <p:bldP spid="75936" grpId="2" animBg="1"/>
      <p:bldP spid="75937" grpId="0" animBg="1"/>
      <p:bldP spid="75937" grpId="1" animBg="1"/>
      <p:bldP spid="75937" grpId="2" animBg="1"/>
      <p:bldP spid="75938" grpId="0" animBg="1"/>
      <p:bldP spid="75938" grpId="1" animBg="1"/>
      <p:bldP spid="75939" grpId="0" animBg="1"/>
      <p:bldP spid="75939" grpId="1" animBg="1"/>
      <p:bldP spid="75940" grpId="0" animBg="1"/>
      <p:bldP spid="75941" grpId="0" animBg="1"/>
      <p:bldP spid="75942" grpId="0" animBg="1"/>
      <p:bldP spid="75957" grpId="0" animBg="1" autoUpdateAnimBg="0"/>
      <p:bldP spid="75965"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143000" y="0"/>
            <a:ext cx="7858125" cy="857250"/>
          </a:xfrm>
        </p:spPr>
        <p:txBody>
          <a:bodyPr/>
          <a:lstStyle/>
          <a:p>
            <a:r>
              <a:rPr lang="zh-CN" altLang="en-US" sz="3200" dirty="0" smtClean="0"/>
              <a:t>半导体二极管的伏安特性</a:t>
            </a:r>
            <a:endParaRPr lang="zh-CN" altLang="en-US" sz="3600" dirty="0" smtClean="0">
              <a:ea typeface="楷体_GB2312" pitchFamily="49" charset="-122"/>
            </a:endParaRPr>
          </a:p>
        </p:txBody>
      </p:sp>
      <p:sp>
        <p:nvSpPr>
          <p:cNvPr id="109599" name="Text Box 31"/>
          <p:cNvSpPr txBox="1">
            <a:spLocks noChangeArrowheads="1"/>
          </p:cNvSpPr>
          <p:nvPr/>
        </p:nvSpPr>
        <p:spPr bwMode="auto">
          <a:xfrm>
            <a:off x="323528" y="4267125"/>
            <a:ext cx="1868488" cy="520700"/>
          </a:xfrm>
          <a:prstGeom prst="rect">
            <a:avLst/>
          </a:prstGeom>
          <a:noFill/>
          <a:ln w="9525">
            <a:noFill/>
            <a:miter lim="800000"/>
          </a:ln>
        </p:spPr>
        <p:txBody>
          <a:bodyPr>
            <a:spAutoFit/>
          </a:bodyPr>
          <a:lstStyle/>
          <a:p>
            <a:pPr>
              <a:lnSpc>
                <a:spcPct val="130000"/>
              </a:lnSpc>
            </a:pPr>
            <a:r>
              <a:rPr kumimoji="1" lang="en-US" altLang="zh-CN" sz="2400" b="1" dirty="0">
                <a:solidFill>
                  <a:schemeClr val="tx2"/>
                </a:solidFill>
                <a:latin typeface="Times New Roman" panose="02020603050405020304" pitchFamily="18" charset="0"/>
                <a:cs typeface="Times New Roman" panose="02020603050405020304" pitchFamily="18" charset="0"/>
              </a:rPr>
              <a:t>2. </a:t>
            </a:r>
            <a:r>
              <a:rPr kumimoji="1" lang="zh-CN" altLang="en-US" sz="2400" b="1" dirty="0">
                <a:solidFill>
                  <a:schemeClr val="tx2"/>
                </a:solidFill>
                <a:latin typeface="Times New Roman" panose="02020603050405020304" pitchFamily="18" charset="0"/>
                <a:cs typeface="Times New Roman" panose="02020603050405020304" pitchFamily="18" charset="0"/>
              </a:rPr>
              <a:t>反向特性</a:t>
            </a:r>
            <a:endParaRPr kumimoji="1" lang="zh-CN" altLang="en-US" sz="2400" b="1" dirty="0">
              <a:solidFill>
                <a:schemeClr val="tx2"/>
              </a:solidFill>
              <a:latin typeface="Times New Roman" panose="02020603050405020304" pitchFamily="18" charset="0"/>
              <a:cs typeface="Times New Roman" panose="02020603050405020304" pitchFamily="18" charset="0"/>
            </a:endParaRPr>
          </a:p>
        </p:txBody>
      </p:sp>
      <p:sp>
        <p:nvSpPr>
          <p:cNvPr id="109600" name="Rectangle 32"/>
          <p:cNvSpPr>
            <a:spLocks noChangeArrowheads="1"/>
          </p:cNvSpPr>
          <p:nvPr/>
        </p:nvSpPr>
        <p:spPr bwMode="auto">
          <a:xfrm>
            <a:off x="395536" y="4715817"/>
            <a:ext cx="8510587" cy="773802"/>
          </a:xfrm>
          <a:prstGeom prst="rect">
            <a:avLst/>
          </a:prstGeom>
          <a:noFill/>
          <a:ln w="9525">
            <a:noFill/>
            <a:miter lim="800000"/>
          </a:ln>
        </p:spPr>
        <p:txBody>
          <a:bodyPr>
            <a:spAutoFit/>
          </a:bodyPr>
          <a:lstStyle/>
          <a:p>
            <a:pPr indent="476250">
              <a:lnSpc>
                <a:spcPct val="130000"/>
              </a:lnSpc>
            </a:pPr>
            <a:r>
              <a:rPr kumimoji="1" lang="zh-CN" altLang="en-US" b="1" dirty="0">
                <a:latin typeface="Times New Roman" panose="02020603050405020304" pitchFamily="18" charset="0"/>
                <a:cs typeface="Times New Roman" panose="02020603050405020304" pitchFamily="18" charset="0"/>
              </a:rPr>
              <a:t>外加反向电压不超过一定范围时通过二极管的电流是少数载流子漂移运动所形成的很小的反向电流，称为</a:t>
            </a:r>
            <a:r>
              <a:rPr kumimoji="1" lang="zh-CN" altLang="en-US" b="1" dirty="0">
                <a:solidFill>
                  <a:srgbClr val="FF0000"/>
                </a:solidFill>
                <a:latin typeface="Times New Roman" panose="02020603050405020304" pitchFamily="18" charset="0"/>
                <a:cs typeface="Times New Roman" panose="02020603050405020304" pitchFamily="18" charset="0"/>
              </a:rPr>
              <a:t>反向饱和电流</a:t>
            </a:r>
            <a:r>
              <a:rPr kumimoji="1" lang="zh-CN" altLang="en-US" b="1" dirty="0">
                <a:latin typeface="Times New Roman" panose="02020603050405020304" pitchFamily="18" charset="0"/>
                <a:cs typeface="Times New Roman" panose="02020603050405020304" pitchFamily="18" charset="0"/>
              </a:rPr>
              <a:t>或</a:t>
            </a:r>
            <a:r>
              <a:rPr kumimoji="1" lang="zh-CN" altLang="en-US" b="1" dirty="0">
                <a:solidFill>
                  <a:srgbClr val="FF0000"/>
                </a:solidFill>
                <a:latin typeface="Times New Roman" panose="02020603050405020304" pitchFamily="18" charset="0"/>
                <a:cs typeface="Times New Roman" panose="02020603050405020304" pitchFamily="18" charset="0"/>
              </a:rPr>
              <a:t>漏电流</a:t>
            </a:r>
            <a:r>
              <a:rPr kumimoji="1" lang="zh-CN" altLang="en-US" b="1" dirty="0">
                <a:latin typeface="Times New Roman" panose="02020603050405020304" pitchFamily="18" charset="0"/>
                <a:cs typeface="Times New Roman" panose="02020603050405020304" pitchFamily="18" charset="0"/>
              </a:rPr>
              <a:t>。该电流受温度影响很大。</a:t>
            </a:r>
            <a:endParaRPr kumimoji="1" lang="zh-CN" altLang="en-US" b="1" dirty="0">
              <a:latin typeface="Times New Roman" panose="02020603050405020304" pitchFamily="18" charset="0"/>
              <a:cs typeface="Times New Roman" panose="02020603050405020304" pitchFamily="18" charset="0"/>
            </a:endParaRPr>
          </a:p>
        </p:txBody>
      </p:sp>
      <p:sp>
        <p:nvSpPr>
          <p:cNvPr id="109601" name="Text Box 33"/>
          <p:cNvSpPr txBox="1">
            <a:spLocks noChangeArrowheads="1"/>
          </p:cNvSpPr>
          <p:nvPr/>
        </p:nvSpPr>
        <p:spPr bwMode="auto">
          <a:xfrm>
            <a:off x="323528" y="5435897"/>
            <a:ext cx="1868488" cy="520700"/>
          </a:xfrm>
          <a:prstGeom prst="rect">
            <a:avLst/>
          </a:prstGeom>
          <a:noFill/>
          <a:ln w="9525">
            <a:noFill/>
            <a:miter lim="800000"/>
          </a:ln>
        </p:spPr>
        <p:txBody>
          <a:bodyPr>
            <a:spAutoFit/>
          </a:bodyPr>
          <a:lstStyle/>
          <a:p>
            <a:pPr>
              <a:lnSpc>
                <a:spcPct val="130000"/>
              </a:lnSpc>
            </a:pPr>
            <a:r>
              <a:rPr kumimoji="1" lang="en-US" altLang="zh-CN" sz="2400" b="1">
                <a:solidFill>
                  <a:schemeClr val="tx2"/>
                </a:solidFill>
                <a:latin typeface="Times New Roman" panose="02020603050405020304" pitchFamily="18" charset="0"/>
                <a:cs typeface="Times New Roman" panose="02020603050405020304" pitchFamily="18" charset="0"/>
              </a:rPr>
              <a:t>3. </a:t>
            </a:r>
            <a:r>
              <a:rPr kumimoji="1" lang="zh-CN" altLang="en-US" sz="2400" b="1">
                <a:solidFill>
                  <a:schemeClr val="tx2"/>
                </a:solidFill>
                <a:latin typeface="Times New Roman" panose="02020603050405020304" pitchFamily="18" charset="0"/>
                <a:cs typeface="Times New Roman" panose="02020603050405020304" pitchFamily="18" charset="0"/>
              </a:rPr>
              <a:t>击穿特性</a:t>
            </a:r>
            <a:endParaRPr kumimoji="1" lang="zh-CN" altLang="en-US" sz="2400" b="1">
              <a:solidFill>
                <a:schemeClr val="tx2"/>
              </a:solidFill>
              <a:latin typeface="Times New Roman" panose="02020603050405020304" pitchFamily="18" charset="0"/>
              <a:cs typeface="Times New Roman" panose="02020603050405020304" pitchFamily="18" charset="0"/>
            </a:endParaRPr>
          </a:p>
        </p:txBody>
      </p:sp>
      <p:sp>
        <p:nvSpPr>
          <p:cNvPr id="109602" name="Text Box 34"/>
          <p:cNvSpPr txBox="1">
            <a:spLocks noChangeArrowheads="1"/>
          </p:cNvSpPr>
          <p:nvPr/>
        </p:nvSpPr>
        <p:spPr bwMode="auto">
          <a:xfrm>
            <a:off x="337816" y="5916910"/>
            <a:ext cx="8553450" cy="676852"/>
          </a:xfrm>
          <a:prstGeom prst="rect">
            <a:avLst/>
          </a:prstGeom>
          <a:noFill/>
          <a:ln w="9525">
            <a:noFill/>
            <a:miter lim="800000"/>
          </a:ln>
        </p:spPr>
        <p:txBody>
          <a:bodyPr>
            <a:spAutoFit/>
          </a:bodyPr>
          <a:lstStyle/>
          <a:p>
            <a:pPr>
              <a:lnSpc>
                <a:spcPct val="110000"/>
              </a:lnSpc>
            </a:pPr>
            <a:r>
              <a:rPr kumimoji="1" lang="en-US" altLang="zh-CN" b="1" dirty="0">
                <a:latin typeface="Times New Roman" panose="02020603050405020304" pitchFamily="18" charset="0"/>
                <a:cs typeface="Times New Roman" panose="02020603050405020304" pitchFamily="18" charset="0"/>
              </a:rPr>
              <a:t>        </a:t>
            </a:r>
            <a:r>
              <a:rPr kumimoji="1" lang="zh-CN" altLang="en-US" b="1" dirty="0">
                <a:latin typeface="Times New Roman" panose="02020603050405020304" pitchFamily="18" charset="0"/>
                <a:cs typeface="Times New Roman" panose="02020603050405020304" pitchFamily="18" charset="0"/>
              </a:rPr>
              <a:t>外加反向电压超过某一数值时，反向电流会突然增大，这种现象称为击穿（击穿时，二极管失去单向导电性）。 对应的电压称为</a:t>
            </a:r>
            <a:r>
              <a:rPr kumimoji="1" lang="zh-CN" altLang="en-US" b="1" dirty="0">
                <a:solidFill>
                  <a:srgbClr val="FF0000"/>
                </a:solidFill>
                <a:latin typeface="Times New Roman" panose="02020603050405020304" pitchFamily="18" charset="0"/>
                <a:cs typeface="Times New Roman" panose="02020603050405020304" pitchFamily="18" charset="0"/>
              </a:rPr>
              <a:t>击穿电压</a:t>
            </a:r>
            <a:r>
              <a:rPr kumimoji="1" lang="zh-CN" altLang="en-US" b="1" dirty="0">
                <a:latin typeface="Times New Roman" panose="02020603050405020304" pitchFamily="18" charset="0"/>
                <a:cs typeface="Times New Roman" panose="02020603050405020304" pitchFamily="18" charset="0"/>
              </a:rPr>
              <a:t>。</a:t>
            </a:r>
            <a:endParaRPr kumimoji="1" lang="zh-CN" altLang="en-US" b="1" dirty="0">
              <a:latin typeface="Times New Roman" panose="02020603050405020304" pitchFamily="18" charset="0"/>
              <a:cs typeface="Times New Roman" panose="02020603050405020304" pitchFamily="18" charset="0"/>
            </a:endParaRPr>
          </a:p>
        </p:txBody>
      </p:sp>
      <p:grpSp>
        <p:nvGrpSpPr>
          <p:cNvPr id="2" name="Group 35"/>
          <p:cNvGrpSpPr/>
          <p:nvPr/>
        </p:nvGrpSpPr>
        <p:grpSpPr bwMode="auto">
          <a:xfrm>
            <a:off x="3581400" y="766763"/>
            <a:ext cx="5534025" cy="2447925"/>
            <a:chOff x="2084" y="384"/>
            <a:chExt cx="3486" cy="1542"/>
          </a:xfrm>
        </p:grpSpPr>
        <p:sp>
          <p:nvSpPr>
            <p:cNvPr id="53273" name="Text Box 36"/>
            <p:cNvSpPr txBox="1">
              <a:spLocks noChangeArrowheads="1"/>
            </p:cNvSpPr>
            <p:nvPr/>
          </p:nvSpPr>
          <p:spPr bwMode="auto">
            <a:xfrm>
              <a:off x="5088" y="1200"/>
              <a:ext cx="482" cy="330"/>
            </a:xfrm>
            <a:prstGeom prst="rect">
              <a:avLst/>
            </a:prstGeom>
            <a:noFill/>
            <a:ln w="12700" cap="sq">
              <a:noFill/>
              <a:miter lim="800000"/>
              <a:headEnd type="none" w="sm" len="sm"/>
              <a:tailEnd type="none" w="sm" len="sm"/>
            </a:ln>
          </p:spPr>
          <p:txBody>
            <a:bodyPr wrap="none">
              <a:spAutoFit/>
            </a:bodyPr>
            <a:lstStyle/>
            <a:p>
              <a:r>
                <a:rPr kumimoji="1" lang="en-US" altLang="zh-CN" sz="2800" b="1" i="1">
                  <a:latin typeface="Times New Roman" panose="02020603050405020304" pitchFamily="18" charset="0"/>
                  <a:cs typeface="Times New Roman" panose="02020603050405020304" pitchFamily="18" charset="0"/>
                </a:rPr>
                <a:t>u</a:t>
              </a:r>
              <a:r>
                <a:rPr kumimoji="1" lang="en-US" altLang="zh-CN" b="1" baseline="-25000">
                  <a:latin typeface="Times New Roman" panose="02020603050405020304" pitchFamily="18" charset="0"/>
                  <a:cs typeface="Times New Roman" panose="02020603050405020304" pitchFamily="18" charset="0"/>
                </a:rPr>
                <a:t>D </a:t>
              </a:r>
              <a:r>
                <a:rPr kumimoji="1" lang="en-US" altLang="zh-CN" b="1">
                  <a:latin typeface="Times New Roman" panose="02020603050405020304" pitchFamily="18" charset="0"/>
                  <a:cs typeface="Times New Roman" panose="02020603050405020304" pitchFamily="18" charset="0"/>
                </a:rPr>
                <a:t>/V</a:t>
              </a:r>
              <a:endParaRPr kumimoji="1" lang="en-US" altLang="zh-CN" b="1">
                <a:latin typeface="Times New Roman" panose="02020603050405020304" pitchFamily="18" charset="0"/>
                <a:cs typeface="Times New Roman" panose="02020603050405020304" pitchFamily="18" charset="0"/>
              </a:endParaRPr>
            </a:p>
          </p:txBody>
        </p:sp>
        <p:sp>
          <p:nvSpPr>
            <p:cNvPr id="53274" name="Line 37"/>
            <p:cNvSpPr>
              <a:spLocks noChangeShapeType="1"/>
            </p:cNvSpPr>
            <p:nvPr/>
          </p:nvSpPr>
          <p:spPr bwMode="auto">
            <a:xfrm flipV="1">
              <a:off x="2084" y="1398"/>
              <a:ext cx="2972" cy="0"/>
            </a:xfrm>
            <a:prstGeom prst="line">
              <a:avLst/>
            </a:prstGeom>
            <a:noFill/>
            <a:ln w="12700" cap="sq">
              <a:solidFill>
                <a:schemeClr val="tx1"/>
              </a:solidFill>
              <a:round/>
              <a:headEnd type="none" w="sm" len="sm"/>
              <a:tailEnd type="arrow" w="med" len="med"/>
            </a:ln>
          </p:spPr>
          <p:txBody>
            <a:bodyPr wrap="none" anchor="ctr"/>
            <a:lstStyle/>
            <a:p>
              <a:endParaRPr lang="zh-CN" altLang="en-US"/>
            </a:p>
          </p:txBody>
        </p:sp>
        <p:sp>
          <p:nvSpPr>
            <p:cNvPr id="53275" name="Line 38"/>
            <p:cNvSpPr>
              <a:spLocks noChangeShapeType="1"/>
            </p:cNvSpPr>
            <p:nvPr/>
          </p:nvSpPr>
          <p:spPr bwMode="auto">
            <a:xfrm flipV="1">
              <a:off x="3904" y="512"/>
              <a:ext cx="0" cy="1414"/>
            </a:xfrm>
            <a:prstGeom prst="line">
              <a:avLst/>
            </a:prstGeom>
            <a:noFill/>
            <a:ln w="12700" cap="sq">
              <a:solidFill>
                <a:schemeClr val="tx1"/>
              </a:solidFill>
              <a:round/>
              <a:headEnd type="none" w="sm" len="sm"/>
              <a:tailEnd type="arrow" w="med" len="med"/>
            </a:ln>
          </p:spPr>
          <p:txBody>
            <a:bodyPr wrap="none" anchor="ctr"/>
            <a:lstStyle/>
            <a:p>
              <a:endParaRPr lang="zh-CN" altLang="en-US"/>
            </a:p>
          </p:txBody>
        </p:sp>
        <p:sp>
          <p:nvSpPr>
            <p:cNvPr id="53276" name="Text Box 39"/>
            <p:cNvSpPr txBox="1">
              <a:spLocks noChangeArrowheads="1"/>
            </p:cNvSpPr>
            <p:nvPr/>
          </p:nvSpPr>
          <p:spPr bwMode="auto">
            <a:xfrm>
              <a:off x="3575" y="384"/>
              <a:ext cx="249" cy="330"/>
            </a:xfrm>
            <a:prstGeom prst="rect">
              <a:avLst/>
            </a:prstGeom>
            <a:noFill/>
            <a:ln w="12700" cap="sq">
              <a:noFill/>
              <a:miter lim="800000"/>
              <a:headEnd type="none" w="sm" len="sm"/>
              <a:tailEnd type="none" w="sm" len="sm"/>
            </a:ln>
          </p:spPr>
          <p:txBody>
            <a:bodyPr wrap="none">
              <a:spAutoFit/>
            </a:bodyPr>
            <a:lstStyle/>
            <a:p>
              <a:r>
                <a:rPr kumimoji="1" lang="en-US" altLang="zh-CN" sz="2800" b="1" i="1">
                  <a:latin typeface="Times New Roman" panose="02020603050405020304" pitchFamily="18" charset="0"/>
                  <a:cs typeface="Times New Roman" panose="02020603050405020304" pitchFamily="18" charset="0"/>
                </a:rPr>
                <a:t>i</a:t>
              </a:r>
              <a:r>
                <a:rPr kumimoji="1" lang="en-US" altLang="zh-CN" b="1" baseline="-25000">
                  <a:latin typeface="Times New Roman" panose="02020603050405020304" pitchFamily="18" charset="0"/>
                  <a:cs typeface="Times New Roman" panose="02020603050405020304" pitchFamily="18" charset="0"/>
                </a:rPr>
                <a:t>D</a:t>
              </a:r>
              <a:endParaRPr kumimoji="1" lang="en-US" altLang="zh-CN" b="1">
                <a:latin typeface="Times New Roman" panose="02020603050405020304" pitchFamily="18" charset="0"/>
                <a:cs typeface="Times New Roman" panose="02020603050405020304" pitchFamily="18" charset="0"/>
              </a:endParaRPr>
            </a:p>
          </p:txBody>
        </p:sp>
        <p:sp>
          <p:nvSpPr>
            <p:cNvPr id="53277" name="Text Box 40"/>
            <p:cNvSpPr txBox="1">
              <a:spLocks noChangeArrowheads="1"/>
            </p:cNvSpPr>
            <p:nvPr/>
          </p:nvSpPr>
          <p:spPr bwMode="auto">
            <a:xfrm>
              <a:off x="3740" y="1376"/>
              <a:ext cx="212" cy="288"/>
            </a:xfrm>
            <a:prstGeom prst="rect">
              <a:avLst/>
            </a:prstGeom>
            <a:noFill/>
            <a:ln w="12700" cap="sq">
              <a:noFill/>
              <a:miter lim="800000"/>
              <a:headEnd type="none" w="sm" len="sm"/>
              <a:tailEnd type="none" w="sm" len="sm"/>
            </a:ln>
          </p:spPr>
          <p:txBody>
            <a:bodyPr wrap="none">
              <a:spAutoFit/>
            </a:bodyPr>
            <a:lstStyle/>
            <a:p>
              <a:r>
                <a:rPr kumimoji="1" lang="en-US" altLang="zh-CN"/>
                <a:t>0</a:t>
              </a:r>
              <a:endParaRPr kumimoji="1" lang="en-US" altLang="zh-CN"/>
            </a:p>
          </p:txBody>
        </p:sp>
      </p:grpSp>
      <p:sp>
        <p:nvSpPr>
          <p:cNvPr id="53257" name="Freeform 41"/>
          <p:cNvSpPr/>
          <p:nvPr/>
        </p:nvSpPr>
        <p:spPr bwMode="auto">
          <a:xfrm>
            <a:off x="6443663" y="833438"/>
            <a:ext cx="1312862" cy="1560512"/>
          </a:xfrm>
          <a:custGeom>
            <a:avLst/>
            <a:gdLst>
              <a:gd name="T0" fmla="*/ 2147483647 w 827"/>
              <a:gd name="T1" fmla="*/ 0 h 983"/>
              <a:gd name="T2" fmla="*/ 2147483647 w 827"/>
              <a:gd name="T3" fmla="*/ 2147483647 h 983"/>
              <a:gd name="T4" fmla="*/ 2147483647 w 827"/>
              <a:gd name="T5" fmla="*/ 2147483647 h 983"/>
              <a:gd name="T6" fmla="*/ 2147483647 w 827"/>
              <a:gd name="T7" fmla="*/ 2147483647 h 983"/>
              <a:gd name="T8" fmla="*/ 2147483647 w 827"/>
              <a:gd name="T9" fmla="*/ 2147483647 h 983"/>
              <a:gd name="T10" fmla="*/ 0 w 827"/>
              <a:gd name="T11" fmla="*/ 2147483647 h 983"/>
              <a:gd name="T12" fmla="*/ 0 60000 65536"/>
              <a:gd name="T13" fmla="*/ 0 60000 65536"/>
              <a:gd name="T14" fmla="*/ 0 60000 65536"/>
              <a:gd name="T15" fmla="*/ 0 60000 65536"/>
              <a:gd name="T16" fmla="*/ 0 60000 65536"/>
              <a:gd name="T17" fmla="*/ 0 60000 65536"/>
              <a:gd name="T18" fmla="*/ 0 w 827"/>
              <a:gd name="T19" fmla="*/ 0 h 983"/>
              <a:gd name="T20" fmla="*/ 827 w 827"/>
              <a:gd name="T21" fmla="*/ 983 h 983"/>
            </a:gdLst>
            <a:ahLst/>
            <a:cxnLst>
              <a:cxn ang="T12">
                <a:pos x="T0" y="T1"/>
              </a:cxn>
              <a:cxn ang="T13">
                <a:pos x="T2" y="T3"/>
              </a:cxn>
              <a:cxn ang="T14">
                <a:pos x="T4" y="T5"/>
              </a:cxn>
              <a:cxn ang="T15">
                <a:pos x="T6" y="T7"/>
              </a:cxn>
              <a:cxn ang="T16">
                <a:pos x="T8" y="T9"/>
              </a:cxn>
              <a:cxn ang="T17">
                <a:pos x="T10" y="T11"/>
              </a:cxn>
            </a:cxnLst>
            <a:rect l="T18" t="T19" r="T20" b="T21"/>
            <a:pathLst>
              <a:path w="827" h="983">
                <a:moveTo>
                  <a:pt x="827" y="0"/>
                </a:moveTo>
                <a:cubicBezTo>
                  <a:pt x="819" y="76"/>
                  <a:pt x="794" y="331"/>
                  <a:pt x="768" y="455"/>
                </a:cubicBezTo>
                <a:cubicBezTo>
                  <a:pt x="742" y="579"/>
                  <a:pt x="735" y="669"/>
                  <a:pt x="672" y="743"/>
                </a:cubicBezTo>
                <a:cubicBezTo>
                  <a:pt x="609" y="817"/>
                  <a:pt x="470" y="865"/>
                  <a:pt x="392" y="900"/>
                </a:cubicBezTo>
                <a:cubicBezTo>
                  <a:pt x="314" y="935"/>
                  <a:pt x="271" y="937"/>
                  <a:pt x="206" y="951"/>
                </a:cubicBezTo>
                <a:cubicBezTo>
                  <a:pt x="141" y="965"/>
                  <a:pt x="43" y="976"/>
                  <a:pt x="0" y="983"/>
                </a:cubicBezTo>
              </a:path>
            </a:pathLst>
          </a:custGeom>
          <a:noFill/>
          <a:ln w="28575" cap="sq">
            <a:solidFill>
              <a:srgbClr val="FF3300"/>
            </a:solidFill>
            <a:round/>
            <a:headEnd type="none" w="sm" len="sm"/>
            <a:tailEnd type="none" w="sm" len="sm"/>
          </a:ln>
        </p:spPr>
        <p:txBody>
          <a:bodyPr wrap="none" anchor="ctr"/>
          <a:lstStyle/>
          <a:p>
            <a:endParaRPr lang="zh-CN" altLang="en-US"/>
          </a:p>
        </p:txBody>
      </p:sp>
      <p:sp>
        <p:nvSpPr>
          <p:cNvPr id="109610" name="Freeform 42"/>
          <p:cNvSpPr/>
          <p:nvPr/>
        </p:nvSpPr>
        <p:spPr bwMode="auto">
          <a:xfrm>
            <a:off x="3581400" y="2417763"/>
            <a:ext cx="2862263" cy="1031875"/>
          </a:xfrm>
          <a:custGeom>
            <a:avLst/>
            <a:gdLst>
              <a:gd name="T0" fmla="*/ 2147483647 w 1211"/>
              <a:gd name="T1" fmla="*/ 2147483647 h 1008"/>
              <a:gd name="T2" fmla="*/ 2147483647 w 1211"/>
              <a:gd name="T3" fmla="*/ 2147483647 h 1008"/>
              <a:gd name="T4" fmla="*/ 2147483647 w 1211"/>
              <a:gd name="T5" fmla="*/ 2147483647 h 1008"/>
              <a:gd name="T6" fmla="*/ 2147483647 w 1211"/>
              <a:gd name="T7" fmla="*/ 2147483647 h 1008"/>
              <a:gd name="T8" fmla="*/ 2147483647 w 1211"/>
              <a:gd name="T9" fmla="*/ 2147483647 h 1008"/>
              <a:gd name="T10" fmla="*/ 2147483647 w 1211"/>
              <a:gd name="T11" fmla="*/ 2147483647 h 1008"/>
              <a:gd name="T12" fmla="*/ 0 w 1211"/>
              <a:gd name="T13" fmla="*/ 2147483647 h 1008"/>
              <a:gd name="T14" fmla="*/ 0 60000 65536"/>
              <a:gd name="T15" fmla="*/ 0 60000 65536"/>
              <a:gd name="T16" fmla="*/ 0 60000 65536"/>
              <a:gd name="T17" fmla="*/ 0 60000 65536"/>
              <a:gd name="T18" fmla="*/ 0 60000 65536"/>
              <a:gd name="T19" fmla="*/ 0 60000 65536"/>
              <a:gd name="T20" fmla="*/ 0 60000 65536"/>
              <a:gd name="T21" fmla="*/ 0 w 1211"/>
              <a:gd name="T22" fmla="*/ 0 h 1008"/>
              <a:gd name="T23" fmla="*/ 1211 w 1211"/>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1" h="1008">
                <a:moveTo>
                  <a:pt x="1211" y="5"/>
                </a:moveTo>
                <a:cubicBezTo>
                  <a:pt x="1171" y="10"/>
                  <a:pt x="1098" y="30"/>
                  <a:pt x="972" y="35"/>
                </a:cubicBezTo>
                <a:cubicBezTo>
                  <a:pt x="846" y="40"/>
                  <a:pt x="577" y="35"/>
                  <a:pt x="455" y="35"/>
                </a:cubicBezTo>
                <a:cubicBezTo>
                  <a:pt x="333" y="35"/>
                  <a:pt x="296" y="32"/>
                  <a:pt x="238" y="35"/>
                </a:cubicBezTo>
                <a:cubicBezTo>
                  <a:pt x="180" y="38"/>
                  <a:pt x="140" y="35"/>
                  <a:pt x="104" y="56"/>
                </a:cubicBezTo>
                <a:cubicBezTo>
                  <a:pt x="68" y="77"/>
                  <a:pt x="38" y="0"/>
                  <a:pt x="21" y="159"/>
                </a:cubicBezTo>
                <a:cubicBezTo>
                  <a:pt x="4" y="318"/>
                  <a:pt x="4" y="831"/>
                  <a:pt x="0" y="1008"/>
                </a:cubicBezTo>
              </a:path>
            </a:pathLst>
          </a:custGeom>
          <a:noFill/>
          <a:ln w="28575" cap="sq">
            <a:solidFill>
              <a:srgbClr val="FF3300"/>
            </a:solidFill>
            <a:round/>
            <a:headEnd type="none" w="sm" len="sm"/>
            <a:tailEnd type="none" w="sm" len="sm"/>
          </a:ln>
        </p:spPr>
        <p:txBody>
          <a:bodyPr wrap="none" anchor="ctr"/>
          <a:lstStyle/>
          <a:p>
            <a:endParaRPr lang="zh-CN" altLang="en-US"/>
          </a:p>
        </p:txBody>
      </p:sp>
      <p:sp>
        <p:nvSpPr>
          <p:cNvPr id="53259" name="Line 43"/>
          <p:cNvSpPr>
            <a:spLocks noChangeShapeType="1"/>
          </p:cNvSpPr>
          <p:nvPr/>
        </p:nvSpPr>
        <p:spPr bwMode="auto">
          <a:xfrm>
            <a:off x="7537450" y="1995488"/>
            <a:ext cx="0" cy="381000"/>
          </a:xfrm>
          <a:prstGeom prst="line">
            <a:avLst/>
          </a:prstGeom>
          <a:noFill/>
          <a:ln w="12700" cap="rnd">
            <a:solidFill>
              <a:schemeClr val="tx1"/>
            </a:solidFill>
            <a:prstDash val="sysDot"/>
            <a:round/>
            <a:headEnd type="none" w="sm" len="sm"/>
            <a:tailEnd type="none" w="sm" len="sm"/>
          </a:ln>
        </p:spPr>
        <p:txBody>
          <a:bodyPr wrap="none" anchor="ctr"/>
          <a:lstStyle/>
          <a:p>
            <a:endParaRPr lang="zh-CN" altLang="en-US"/>
          </a:p>
        </p:txBody>
      </p:sp>
      <p:sp>
        <p:nvSpPr>
          <p:cNvPr id="109612" name="Line 44"/>
          <p:cNvSpPr>
            <a:spLocks noChangeShapeType="1"/>
          </p:cNvSpPr>
          <p:nvPr/>
        </p:nvSpPr>
        <p:spPr bwMode="auto">
          <a:xfrm>
            <a:off x="5480050" y="1995488"/>
            <a:ext cx="0" cy="381000"/>
          </a:xfrm>
          <a:prstGeom prst="line">
            <a:avLst/>
          </a:prstGeom>
          <a:noFill/>
          <a:ln w="12700" cap="sq">
            <a:solidFill>
              <a:schemeClr val="tx1"/>
            </a:solidFill>
            <a:round/>
            <a:headEnd type="none" w="sm" len="sm"/>
            <a:tailEnd type="arrow" w="med" len="med"/>
          </a:ln>
        </p:spPr>
        <p:txBody>
          <a:bodyPr wrap="none" anchor="ctr"/>
          <a:lstStyle/>
          <a:p>
            <a:endParaRPr lang="zh-CN" altLang="en-US"/>
          </a:p>
        </p:txBody>
      </p:sp>
      <p:sp>
        <p:nvSpPr>
          <p:cNvPr id="109613" name="Line 45"/>
          <p:cNvSpPr>
            <a:spLocks noChangeShapeType="1"/>
          </p:cNvSpPr>
          <p:nvPr/>
        </p:nvSpPr>
        <p:spPr bwMode="auto">
          <a:xfrm flipV="1">
            <a:off x="5480050" y="2452688"/>
            <a:ext cx="0" cy="381000"/>
          </a:xfrm>
          <a:prstGeom prst="line">
            <a:avLst/>
          </a:prstGeom>
          <a:noFill/>
          <a:ln w="12700" cap="sq">
            <a:solidFill>
              <a:schemeClr val="tx1"/>
            </a:solidFill>
            <a:round/>
            <a:headEnd type="none" w="sm" len="sm"/>
            <a:tailEnd type="arrow" w="med" len="med"/>
          </a:ln>
        </p:spPr>
        <p:txBody>
          <a:bodyPr wrap="none" anchor="ctr"/>
          <a:lstStyle/>
          <a:p>
            <a:endParaRPr lang="zh-CN" altLang="en-US"/>
          </a:p>
        </p:txBody>
      </p:sp>
      <p:sp>
        <p:nvSpPr>
          <p:cNvPr id="53262" name="Text Box 46"/>
          <p:cNvSpPr txBox="1">
            <a:spLocks noChangeArrowheads="1"/>
          </p:cNvSpPr>
          <p:nvPr/>
        </p:nvSpPr>
        <p:spPr bwMode="auto">
          <a:xfrm>
            <a:off x="7658100" y="1157288"/>
            <a:ext cx="1409700" cy="369887"/>
          </a:xfrm>
          <a:prstGeom prst="rect">
            <a:avLst/>
          </a:prstGeom>
          <a:noFill/>
          <a:ln w="12700" cap="sq">
            <a:noFill/>
            <a:miter lim="800000"/>
            <a:headEnd type="none" w="sm" len="sm"/>
            <a:tailEnd type="none" w="sm" len="sm"/>
          </a:ln>
        </p:spPr>
        <p:txBody>
          <a:bodyPr>
            <a:spAutoFit/>
          </a:bodyPr>
          <a:lstStyle/>
          <a:p>
            <a:r>
              <a:rPr kumimoji="1" lang="zh-CN" altLang="en-US" b="1"/>
              <a:t>正向导通</a:t>
            </a:r>
            <a:endParaRPr kumimoji="1" lang="zh-CN" altLang="en-US" b="1"/>
          </a:p>
        </p:txBody>
      </p:sp>
      <p:sp>
        <p:nvSpPr>
          <p:cNvPr id="109615" name="Text Box 47"/>
          <p:cNvSpPr txBox="1">
            <a:spLocks noChangeArrowheads="1"/>
          </p:cNvSpPr>
          <p:nvPr/>
        </p:nvSpPr>
        <p:spPr bwMode="auto">
          <a:xfrm>
            <a:off x="4930775" y="2958728"/>
            <a:ext cx="1409700" cy="369887"/>
          </a:xfrm>
          <a:prstGeom prst="rect">
            <a:avLst/>
          </a:prstGeom>
          <a:noFill/>
          <a:ln w="12700" cap="sq">
            <a:noFill/>
            <a:miter lim="800000"/>
            <a:headEnd type="none" w="sm" len="sm"/>
            <a:tailEnd type="none" w="sm" len="sm"/>
          </a:ln>
        </p:spPr>
        <p:txBody>
          <a:bodyPr>
            <a:spAutoFit/>
          </a:bodyPr>
          <a:lstStyle/>
          <a:p>
            <a:r>
              <a:rPr kumimoji="1" lang="zh-CN" altLang="en-US" b="1"/>
              <a:t>反向截止</a:t>
            </a:r>
            <a:endParaRPr kumimoji="1" lang="zh-CN" altLang="en-US" b="1"/>
          </a:p>
        </p:txBody>
      </p:sp>
      <p:sp>
        <p:nvSpPr>
          <p:cNvPr id="109616" name="Text Box 48"/>
          <p:cNvSpPr txBox="1">
            <a:spLocks noChangeArrowheads="1"/>
          </p:cNvSpPr>
          <p:nvPr/>
        </p:nvSpPr>
        <p:spPr bwMode="auto">
          <a:xfrm>
            <a:off x="3321050" y="2780928"/>
            <a:ext cx="649288" cy="369887"/>
          </a:xfrm>
          <a:prstGeom prst="rect">
            <a:avLst/>
          </a:prstGeom>
          <a:noFill/>
          <a:ln w="12700" cap="sq">
            <a:noFill/>
            <a:miter lim="800000"/>
            <a:headEnd type="none" w="sm" len="sm"/>
            <a:tailEnd type="none" w="sm" len="sm"/>
          </a:ln>
        </p:spPr>
        <p:txBody>
          <a:bodyPr wrap="none">
            <a:spAutoFit/>
          </a:bodyPr>
          <a:lstStyle/>
          <a:p>
            <a:r>
              <a:rPr kumimoji="1" lang="zh-CN" altLang="en-US" b="1"/>
              <a:t>击穿</a:t>
            </a:r>
            <a:endParaRPr kumimoji="1" lang="zh-CN" altLang="en-US" b="1"/>
          </a:p>
        </p:txBody>
      </p:sp>
      <p:sp>
        <p:nvSpPr>
          <p:cNvPr id="53265" name="Text Box 49"/>
          <p:cNvSpPr txBox="1">
            <a:spLocks noChangeArrowheads="1"/>
          </p:cNvSpPr>
          <p:nvPr/>
        </p:nvSpPr>
        <p:spPr bwMode="auto">
          <a:xfrm>
            <a:off x="7286625" y="2390775"/>
            <a:ext cx="501650" cy="396875"/>
          </a:xfrm>
          <a:prstGeom prst="rect">
            <a:avLst/>
          </a:prstGeom>
          <a:noFill/>
          <a:ln w="9525">
            <a:noFill/>
            <a:miter lim="800000"/>
          </a:ln>
        </p:spPr>
        <p:txBody>
          <a:bodyPr wrap="none">
            <a:spAutoFit/>
          </a:bodyPr>
          <a:lstStyle/>
          <a:p>
            <a:r>
              <a:rPr kumimoji="1" lang="en-US" altLang="zh-CN" sz="2000"/>
              <a:t>0.5</a:t>
            </a:r>
            <a:endParaRPr kumimoji="1" lang="en-US" altLang="zh-CN" sz="2000"/>
          </a:p>
        </p:txBody>
      </p:sp>
      <p:sp>
        <p:nvSpPr>
          <p:cNvPr id="53266" name="Freeform 50"/>
          <p:cNvSpPr/>
          <p:nvPr/>
        </p:nvSpPr>
        <p:spPr bwMode="auto">
          <a:xfrm>
            <a:off x="6400800" y="969963"/>
            <a:ext cx="711200" cy="1439862"/>
          </a:xfrm>
          <a:custGeom>
            <a:avLst/>
            <a:gdLst>
              <a:gd name="T0" fmla="*/ 2147483647 w 827"/>
              <a:gd name="T1" fmla="*/ 0 h 983"/>
              <a:gd name="T2" fmla="*/ 2147483647 w 827"/>
              <a:gd name="T3" fmla="*/ 2147483647 h 983"/>
              <a:gd name="T4" fmla="*/ 2147483647 w 827"/>
              <a:gd name="T5" fmla="*/ 2147483647 h 983"/>
              <a:gd name="T6" fmla="*/ 2147483647 w 827"/>
              <a:gd name="T7" fmla="*/ 2147483647 h 983"/>
              <a:gd name="T8" fmla="*/ 2147483647 w 827"/>
              <a:gd name="T9" fmla="*/ 2147483647 h 983"/>
              <a:gd name="T10" fmla="*/ 0 w 827"/>
              <a:gd name="T11" fmla="*/ 2147483647 h 983"/>
              <a:gd name="T12" fmla="*/ 0 60000 65536"/>
              <a:gd name="T13" fmla="*/ 0 60000 65536"/>
              <a:gd name="T14" fmla="*/ 0 60000 65536"/>
              <a:gd name="T15" fmla="*/ 0 60000 65536"/>
              <a:gd name="T16" fmla="*/ 0 60000 65536"/>
              <a:gd name="T17" fmla="*/ 0 60000 65536"/>
              <a:gd name="T18" fmla="*/ 0 w 827"/>
              <a:gd name="T19" fmla="*/ 0 h 983"/>
              <a:gd name="T20" fmla="*/ 827 w 827"/>
              <a:gd name="T21" fmla="*/ 983 h 983"/>
            </a:gdLst>
            <a:ahLst/>
            <a:cxnLst>
              <a:cxn ang="T12">
                <a:pos x="T0" y="T1"/>
              </a:cxn>
              <a:cxn ang="T13">
                <a:pos x="T2" y="T3"/>
              </a:cxn>
              <a:cxn ang="T14">
                <a:pos x="T4" y="T5"/>
              </a:cxn>
              <a:cxn ang="T15">
                <a:pos x="T6" y="T7"/>
              </a:cxn>
              <a:cxn ang="T16">
                <a:pos x="T8" y="T9"/>
              </a:cxn>
              <a:cxn ang="T17">
                <a:pos x="T10" y="T11"/>
              </a:cxn>
            </a:cxnLst>
            <a:rect l="T18" t="T19" r="T20" b="T21"/>
            <a:pathLst>
              <a:path w="827" h="983">
                <a:moveTo>
                  <a:pt x="827" y="0"/>
                </a:moveTo>
                <a:cubicBezTo>
                  <a:pt x="819" y="76"/>
                  <a:pt x="794" y="331"/>
                  <a:pt x="768" y="455"/>
                </a:cubicBezTo>
                <a:cubicBezTo>
                  <a:pt x="742" y="579"/>
                  <a:pt x="735" y="669"/>
                  <a:pt x="672" y="743"/>
                </a:cubicBezTo>
                <a:cubicBezTo>
                  <a:pt x="609" y="817"/>
                  <a:pt x="470" y="865"/>
                  <a:pt x="392" y="900"/>
                </a:cubicBezTo>
                <a:cubicBezTo>
                  <a:pt x="314" y="935"/>
                  <a:pt x="271" y="937"/>
                  <a:pt x="206" y="951"/>
                </a:cubicBezTo>
                <a:cubicBezTo>
                  <a:pt x="141" y="965"/>
                  <a:pt x="43" y="976"/>
                  <a:pt x="0" y="983"/>
                </a:cubicBezTo>
              </a:path>
            </a:pathLst>
          </a:custGeom>
          <a:noFill/>
          <a:ln w="28575" cap="sq">
            <a:solidFill>
              <a:schemeClr val="tx1"/>
            </a:solidFill>
            <a:round/>
            <a:headEnd type="none" w="sm" len="sm"/>
            <a:tailEnd type="none" w="sm" len="sm"/>
          </a:ln>
        </p:spPr>
        <p:txBody>
          <a:bodyPr wrap="none" anchor="ctr"/>
          <a:lstStyle/>
          <a:p>
            <a:endParaRPr lang="zh-CN" altLang="en-US"/>
          </a:p>
        </p:txBody>
      </p:sp>
      <p:sp>
        <p:nvSpPr>
          <p:cNvPr id="109619" name="Freeform 51"/>
          <p:cNvSpPr/>
          <p:nvPr/>
        </p:nvSpPr>
        <p:spPr bwMode="auto">
          <a:xfrm>
            <a:off x="3962400" y="2417763"/>
            <a:ext cx="2414588" cy="1031875"/>
          </a:xfrm>
          <a:custGeom>
            <a:avLst/>
            <a:gdLst>
              <a:gd name="T0" fmla="*/ 2147483647 w 641"/>
              <a:gd name="T1" fmla="*/ 0 h 1156"/>
              <a:gd name="T2" fmla="*/ 2147483647 w 641"/>
              <a:gd name="T3" fmla="*/ 2147483647 h 1156"/>
              <a:gd name="T4" fmla="*/ 2147483647 w 641"/>
              <a:gd name="T5" fmla="*/ 2147483647 h 1156"/>
              <a:gd name="T6" fmla="*/ 2147483647 w 641"/>
              <a:gd name="T7" fmla="*/ 2147483647 h 1156"/>
              <a:gd name="T8" fmla="*/ 2147483647 w 641"/>
              <a:gd name="T9" fmla="*/ 2147483647 h 1156"/>
              <a:gd name="T10" fmla="*/ 2147483647 w 641"/>
              <a:gd name="T11" fmla="*/ 2147483647 h 1156"/>
              <a:gd name="T12" fmla="*/ 2147483647 w 641"/>
              <a:gd name="T13" fmla="*/ 2147483647 h 1156"/>
              <a:gd name="T14" fmla="*/ 0 w 641"/>
              <a:gd name="T15" fmla="*/ 2147483647 h 1156"/>
              <a:gd name="T16" fmla="*/ 0 60000 65536"/>
              <a:gd name="T17" fmla="*/ 0 60000 65536"/>
              <a:gd name="T18" fmla="*/ 0 60000 65536"/>
              <a:gd name="T19" fmla="*/ 0 60000 65536"/>
              <a:gd name="T20" fmla="*/ 0 60000 65536"/>
              <a:gd name="T21" fmla="*/ 0 60000 65536"/>
              <a:gd name="T22" fmla="*/ 0 60000 65536"/>
              <a:gd name="T23" fmla="*/ 0 60000 65536"/>
              <a:gd name="T24" fmla="*/ 0 w 641"/>
              <a:gd name="T25" fmla="*/ 0 h 1156"/>
              <a:gd name="T26" fmla="*/ 641 w 641"/>
              <a:gd name="T27" fmla="*/ 1156 h 11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1" h="1156">
                <a:moveTo>
                  <a:pt x="641" y="0"/>
                </a:moveTo>
                <a:cubicBezTo>
                  <a:pt x="626" y="24"/>
                  <a:pt x="590" y="109"/>
                  <a:pt x="552" y="146"/>
                </a:cubicBezTo>
                <a:cubicBezTo>
                  <a:pt x="514" y="183"/>
                  <a:pt x="463" y="209"/>
                  <a:pt x="410" y="223"/>
                </a:cubicBezTo>
                <a:cubicBezTo>
                  <a:pt x="357" y="237"/>
                  <a:pt x="282" y="228"/>
                  <a:pt x="234" y="229"/>
                </a:cubicBezTo>
                <a:cubicBezTo>
                  <a:pt x="186" y="230"/>
                  <a:pt x="153" y="226"/>
                  <a:pt x="123" y="229"/>
                </a:cubicBezTo>
                <a:cubicBezTo>
                  <a:pt x="93" y="232"/>
                  <a:pt x="72" y="229"/>
                  <a:pt x="54" y="249"/>
                </a:cubicBezTo>
                <a:cubicBezTo>
                  <a:pt x="35" y="269"/>
                  <a:pt x="20" y="196"/>
                  <a:pt x="11" y="347"/>
                </a:cubicBezTo>
                <a:cubicBezTo>
                  <a:pt x="2" y="499"/>
                  <a:pt x="2" y="987"/>
                  <a:pt x="0" y="1156"/>
                </a:cubicBezTo>
              </a:path>
            </a:pathLst>
          </a:custGeom>
          <a:noFill/>
          <a:ln w="28575" cap="sq">
            <a:solidFill>
              <a:schemeClr val="tx1"/>
            </a:solidFill>
            <a:round/>
            <a:headEnd type="none" w="sm" len="sm"/>
            <a:tailEnd type="none" w="sm" len="sm"/>
          </a:ln>
        </p:spPr>
        <p:txBody>
          <a:bodyPr wrap="none" anchor="ctr"/>
          <a:lstStyle/>
          <a:p>
            <a:endParaRPr lang="zh-CN" altLang="en-US"/>
          </a:p>
        </p:txBody>
      </p:sp>
      <p:sp>
        <p:nvSpPr>
          <p:cNvPr id="53268" name="Text Box 52"/>
          <p:cNvSpPr txBox="1">
            <a:spLocks noChangeArrowheads="1"/>
          </p:cNvSpPr>
          <p:nvPr/>
        </p:nvSpPr>
        <p:spPr bwMode="auto">
          <a:xfrm>
            <a:off x="7154863" y="741363"/>
            <a:ext cx="417512" cy="369887"/>
          </a:xfrm>
          <a:prstGeom prst="rect">
            <a:avLst/>
          </a:prstGeom>
          <a:noFill/>
          <a:ln w="9525">
            <a:noFill/>
            <a:miter lim="800000"/>
          </a:ln>
        </p:spPr>
        <p:txBody>
          <a:bodyPr wrap="none">
            <a:spAutoFit/>
          </a:bodyPr>
          <a:lstStyle/>
          <a:p>
            <a:r>
              <a:rPr kumimoji="1" lang="zh-CN" altLang="en-US" b="1"/>
              <a:t>锗</a:t>
            </a:r>
            <a:endParaRPr kumimoji="1" lang="zh-CN" altLang="en-US" b="1"/>
          </a:p>
        </p:txBody>
      </p:sp>
      <p:sp>
        <p:nvSpPr>
          <p:cNvPr id="53269" name="Text Box 53"/>
          <p:cNvSpPr txBox="1">
            <a:spLocks noChangeArrowheads="1"/>
          </p:cNvSpPr>
          <p:nvPr/>
        </p:nvSpPr>
        <p:spPr bwMode="auto">
          <a:xfrm>
            <a:off x="7688263" y="762000"/>
            <a:ext cx="417512" cy="369888"/>
          </a:xfrm>
          <a:prstGeom prst="rect">
            <a:avLst/>
          </a:prstGeom>
          <a:noFill/>
          <a:ln w="9525">
            <a:noFill/>
            <a:miter lim="800000"/>
          </a:ln>
        </p:spPr>
        <p:txBody>
          <a:bodyPr wrap="none">
            <a:spAutoFit/>
          </a:bodyPr>
          <a:lstStyle/>
          <a:p>
            <a:r>
              <a:rPr kumimoji="1" lang="zh-CN" altLang="en-US" b="1">
                <a:solidFill>
                  <a:srgbClr val="FF0000"/>
                </a:solidFill>
              </a:rPr>
              <a:t>硅</a:t>
            </a:r>
            <a:endParaRPr kumimoji="1" lang="zh-CN" altLang="en-US" b="1">
              <a:solidFill>
                <a:srgbClr val="FF0000"/>
              </a:solidFill>
            </a:endParaRPr>
          </a:p>
        </p:txBody>
      </p:sp>
      <p:sp>
        <p:nvSpPr>
          <p:cNvPr id="53270" name="Text Box 54"/>
          <p:cNvSpPr txBox="1">
            <a:spLocks noChangeArrowheads="1"/>
          </p:cNvSpPr>
          <p:nvPr/>
        </p:nvSpPr>
        <p:spPr bwMode="auto">
          <a:xfrm>
            <a:off x="6731000" y="2390775"/>
            <a:ext cx="501650" cy="396875"/>
          </a:xfrm>
          <a:prstGeom prst="rect">
            <a:avLst/>
          </a:prstGeom>
          <a:noFill/>
          <a:ln w="9525">
            <a:noFill/>
            <a:miter lim="800000"/>
          </a:ln>
        </p:spPr>
        <p:txBody>
          <a:bodyPr wrap="none">
            <a:spAutoFit/>
          </a:bodyPr>
          <a:lstStyle/>
          <a:p>
            <a:r>
              <a:rPr kumimoji="1" lang="en-US" altLang="zh-CN" sz="2000"/>
              <a:t>0.2</a:t>
            </a:r>
            <a:endParaRPr kumimoji="1" lang="en-US" altLang="zh-CN" sz="2000"/>
          </a:p>
        </p:txBody>
      </p:sp>
      <p:sp>
        <p:nvSpPr>
          <p:cNvPr id="53271" name="Line 55"/>
          <p:cNvSpPr>
            <a:spLocks noChangeShapeType="1"/>
          </p:cNvSpPr>
          <p:nvPr/>
        </p:nvSpPr>
        <p:spPr bwMode="auto">
          <a:xfrm>
            <a:off x="6959600" y="2112963"/>
            <a:ext cx="0" cy="228600"/>
          </a:xfrm>
          <a:prstGeom prst="line">
            <a:avLst/>
          </a:prstGeom>
          <a:noFill/>
          <a:ln w="12700" cap="rnd">
            <a:solidFill>
              <a:schemeClr val="tx1"/>
            </a:solidFill>
            <a:prstDash val="sysDot"/>
            <a:round/>
            <a:headEnd type="none" w="sm" len="sm"/>
            <a:tailEnd type="none" w="sm" len="sm"/>
          </a:ln>
        </p:spPr>
        <p:txBody>
          <a:bodyPr wrap="none" anchor="ctr"/>
          <a:lstStyle/>
          <a:p>
            <a:endParaRPr lang="zh-CN" altLang="en-US"/>
          </a:p>
        </p:txBody>
      </p:sp>
      <p:sp>
        <p:nvSpPr>
          <p:cNvPr id="109624" name="Text Box 56"/>
          <p:cNvSpPr txBox="1">
            <a:spLocks noChangeArrowheads="1"/>
          </p:cNvSpPr>
          <p:nvPr/>
        </p:nvSpPr>
        <p:spPr bwMode="auto">
          <a:xfrm>
            <a:off x="4768850" y="1541463"/>
            <a:ext cx="2022475" cy="369887"/>
          </a:xfrm>
          <a:prstGeom prst="rect">
            <a:avLst/>
          </a:prstGeom>
          <a:noFill/>
          <a:ln w="12700" cap="sq">
            <a:noFill/>
            <a:miter lim="800000"/>
            <a:headEnd type="none" w="sm" len="sm"/>
            <a:tailEnd type="none" w="sm" len="sm"/>
          </a:ln>
        </p:spPr>
        <p:txBody>
          <a:bodyPr>
            <a:spAutoFit/>
          </a:bodyPr>
          <a:lstStyle/>
          <a:p>
            <a:r>
              <a:rPr kumimoji="1" lang="zh-CN" altLang="en-US" b="1"/>
              <a:t>反向饱和电流</a:t>
            </a:r>
            <a:endParaRPr kumimoji="1" lang="zh-CN" altLang="en-US" b="1"/>
          </a:p>
        </p:txBody>
      </p:sp>
      <p:sp>
        <p:nvSpPr>
          <p:cNvPr id="30" name="Text Box 62"/>
          <p:cNvSpPr txBox="1">
            <a:spLocks noChangeArrowheads="1"/>
          </p:cNvSpPr>
          <p:nvPr/>
        </p:nvSpPr>
        <p:spPr bwMode="auto">
          <a:xfrm>
            <a:off x="323528" y="3140968"/>
            <a:ext cx="1868488" cy="566737"/>
          </a:xfrm>
          <a:prstGeom prst="rect">
            <a:avLst/>
          </a:prstGeom>
          <a:noFill/>
          <a:ln w="9525">
            <a:noFill/>
            <a:miter lim="800000"/>
          </a:ln>
        </p:spPr>
        <p:txBody>
          <a:bodyPr>
            <a:spAutoFit/>
          </a:bodyPr>
          <a:lstStyle/>
          <a:p>
            <a:pPr>
              <a:lnSpc>
                <a:spcPct val="130000"/>
              </a:lnSpc>
            </a:pPr>
            <a:r>
              <a:rPr kumimoji="1" lang="en-US" altLang="zh-CN" sz="2400" b="1" dirty="0">
                <a:solidFill>
                  <a:schemeClr val="tx2"/>
                </a:solidFill>
                <a:latin typeface="Times New Roman" panose="02020603050405020304" pitchFamily="18" charset="0"/>
                <a:cs typeface="Times New Roman" panose="02020603050405020304" pitchFamily="18" charset="0"/>
              </a:rPr>
              <a:t>1. </a:t>
            </a:r>
            <a:r>
              <a:rPr kumimoji="1" lang="zh-CN" altLang="en-US" sz="2400" b="1" dirty="0">
                <a:solidFill>
                  <a:schemeClr val="tx2"/>
                </a:solidFill>
                <a:latin typeface="Times New Roman" panose="02020603050405020304" pitchFamily="18" charset="0"/>
                <a:cs typeface="Times New Roman" panose="02020603050405020304" pitchFamily="18" charset="0"/>
              </a:rPr>
              <a:t>正向特性</a:t>
            </a:r>
            <a:endParaRPr kumimoji="1" lang="zh-CN" altLang="en-US" sz="2400" b="1" dirty="0">
              <a:solidFill>
                <a:schemeClr val="tx2"/>
              </a:solidFill>
              <a:latin typeface="Times New Roman" panose="02020603050405020304" pitchFamily="18" charset="0"/>
              <a:cs typeface="Times New Roman" panose="02020603050405020304" pitchFamily="18" charset="0"/>
            </a:endParaRPr>
          </a:p>
        </p:txBody>
      </p:sp>
      <p:sp>
        <p:nvSpPr>
          <p:cNvPr id="31" name="Text Box 63"/>
          <p:cNvSpPr txBox="1">
            <a:spLocks noChangeArrowheads="1"/>
          </p:cNvSpPr>
          <p:nvPr/>
        </p:nvSpPr>
        <p:spPr bwMode="auto">
          <a:xfrm>
            <a:off x="-35496" y="3563689"/>
            <a:ext cx="9144000" cy="812530"/>
          </a:xfrm>
          <a:prstGeom prst="rect">
            <a:avLst/>
          </a:prstGeom>
          <a:noFill/>
          <a:ln w="9525">
            <a:noFill/>
            <a:miter lim="800000"/>
          </a:ln>
        </p:spPr>
        <p:txBody>
          <a:bodyPr wrap="square">
            <a:spAutoFit/>
          </a:bodyPr>
          <a:lstStyle/>
          <a:p>
            <a:pPr indent="571500">
              <a:lnSpc>
                <a:spcPct val="130000"/>
              </a:lnSpc>
            </a:pPr>
            <a:r>
              <a:rPr kumimoji="1" lang="zh-CN" altLang="en-US" b="1" dirty="0">
                <a:latin typeface="Times New Roman" panose="02020603050405020304" pitchFamily="18" charset="0"/>
                <a:cs typeface="Times New Roman" panose="02020603050405020304" pitchFamily="18" charset="0"/>
              </a:rPr>
              <a:t>外加正向电压时，正向特性的起始部分，正向电流几乎为零。这一段称为 </a:t>
            </a:r>
            <a:r>
              <a:rPr kumimoji="1" lang="en-US" altLang="zh-CN" b="1" dirty="0" smtClean="0">
                <a:latin typeface="Times New Roman" panose="02020603050405020304" pitchFamily="18" charset="0"/>
                <a:cs typeface="Times New Roman" panose="02020603050405020304" pitchFamily="18" charset="0"/>
              </a:rPr>
              <a:t>“</a:t>
            </a:r>
            <a:r>
              <a:rPr kumimoji="1" lang="zh-CN" altLang="en-US" b="1" dirty="0" smtClean="0">
                <a:latin typeface="Times New Roman" panose="02020603050405020304" pitchFamily="18" charset="0"/>
                <a:cs typeface="Times New Roman" panose="02020603050405020304" pitchFamily="18" charset="0"/>
              </a:rPr>
              <a:t>死区</a:t>
            </a:r>
            <a:r>
              <a:rPr kumimoji="1" lang="en-US" altLang="zh-CN" b="1" dirty="0" smtClean="0">
                <a:latin typeface="Times New Roman" panose="02020603050405020304" pitchFamily="18" charset="0"/>
                <a:cs typeface="Times New Roman" panose="02020603050405020304" pitchFamily="18" charset="0"/>
              </a:rPr>
              <a:t>”</a:t>
            </a:r>
            <a:r>
              <a:rPr kumimoji="1" lang="zh-CN" altLang="en-US" b="1" dirty="0" smtClean="0">
                <a:latin typeface="Times New Roman" panose="02020603050405020304" pitchFamily="18" charset="0"/>
                <a:cs typeface="Times New Roman" panose="02020603050405020304" pitchFamily="18" charset="0"/>
              </a:rPr>
              <a:t>。</a:t>
            </a:r>
            <a:r>
              <a:rPr kumimoji="1" lang="zh-CN" altLang="en-US" b="1" dirty="0">
                <a:latin typeface="Times New Roman" panose="02020603050405020304" pitchFamily="18" charset="0"/>
                <a:cs typeface="Times New Roman" panose="02020603050405020304" pitchFamily="18" charset="0"/>
              </a:rPr>
              <a:t>对应于二极管开始导通时的外加电压称为 “死区电压”。锗管约为</a:t>
            </a:r>
            <a:r>
              <a:rPr kumimoji="1" lang="en-US" altLang="zh-CN" b="1" dirty="0">
                <a:latin typeface="Times New Roman" panose="02020603050405020304" pitchFamily="18" charset="0"/>
                <a:cs typeface="Times New Roman" panose="02020603050405020304" pitchFamily="18" charset="0"/>
              </a:rPr>
              <a:t>0.2V, </a:t>
            </a:r>
            <a:r>
              <a:rPr kumimoji="1" lang="zh-CN" altLang="en-US" b="1" dirty="0">
                <a:latin typeface="Times New Roman" panose="02020603050405020304" pitchFamily="18" charset="0"/>
                <a:cs typeface="Times New Roman" panose="02020603050405020304" pitchFamily="18" charset="0"/>
              </a:rPr>
              <a:t>硅管约</a:t>
            </a:r>
            <a:r>
              <a:rPr kumimoji="1" lang="en-US" altLang="zh-CN" b="1" dirty="0">
                <a:latin typeface="Times New Roman" panose="02020603050405020304" pitchFamily="18" charset="0"/>
                <a:cs typeface="Times New Roman" panose="02020603050405020304" pitchFamily="18" charset="0"/>
              </a:rPr>
              <a:t>0.5V</a:t>
            </a:r>
            <a:r>
              <a:rPr kumimoji="1" lang="zh-CN" altLang="en-US" b="1" dirty="0">
                <a:latin typeface="Times New Roman" panose="02020603050405020304" pitchFamily="18" charset="0"/>
                <a:cs typeface="Times New Roman" panose="02020603050405020304" pitchFamily="18" charset="0"/>
              </a:rPr>
              <a:t>。</a:t>
            </a:r>
            <a:endParaRPr kumimoji="1" lang="zh-CN" altLang="en-US" b="1"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75"/>
                                  </p:iterate>
                                  <p:childTnLst>
                                    <p:set>
                                      <p:cBhvr>
                                        <p:cTn id="8" dur="1" fill="hold">
                                          <p:stCondLst>
                                            <p:cond delay="74"/>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type="lt">
                                    <p:tmAbs val="75"/>
                                  </p:iterate>
                                  <p:childTnLst>
                                    <p:set>
                                      <p:cBhvr>
                                        <p:cTn id="12" dur="1" fill="hold">
                                          <p:stCondLst>
                                            <p:cond delay="74"/>
                                          </p:stCondLst>
                                        </p:cTn>
                                        <p:tgtEl>
                                          <p:spTgt spid="10959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75"/>
                                  </p:iterate>
                                  <p:childTnLst>
                                    <p:set>
                                      <p:cBhvr>
                                        <p:cTn id="16" dur="1" fill="hold">
                                          <p:stCondLst>
                                            <p:cond delay="74"/>
                                          </p:stCondLst>
                                        </p:cTn>
                                        <p:tgtEl>
                                          <p:spTgt spid="10960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109610"/>
                                        </p:tgtEl>
                                        <p:attrNameLst>
                                          <p:attrName>style.visibility</p:attrName>
                                        </p:attrNameLst>
                                      </p:cBhvr>
                                      <p:to>
                                        <p:strVal val="visible"/>
                                      </p:to>
                                    </p:set>
                                    <p:animEffect transition="in" filter="wipe(right)">
                                      <p:cBhvr>
                                        <p:cTn id="21" dur="500"/>
                                        <p:tgtEl>
                                          <p:spTgt spid="1096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109619"/>
                                        </p:tgtEl>
                                        <p:attrNameLst>
                                          <p:attrName>style.visibility</p:attrName>
                                        </p:attrNameLst>
                                      </p:cBhvr>
                                      <p:to>
                                        <p:strVal val="visible"/>
                                      </p:to>
                                    </p:set>
                                    <p:animEffect transition="in" filter="wipe(right)">
                                      <p:cBhvr>
                                        <p:cTn id="26" dur="500"/>
                                        <p:tgtEl>
                                          <p:spTgt spid="109619"/>
                                        </p:tgtEl>
                                      </p:cBhvr>
                                    </p:animEffect>
                                  </p:childTnLst>
                                </p:cTn>
                              </p:par>
                            </p:childTnLst>
                          </p:cTn>
                        </p:par>
                        <p:par>
                          <p:cTn id="27" fill="hold">
                            <p:stCondLst>
                              <p:cond delay="500"/>
                            </p:stCondLst>
                            <p:childTnLst>
                              <p:par>
                                <p:cTn id="28" presetID="1" presetClass="entr" presetSubtype="0" fill="hold" grpId="0" nodeType="afterEffect">
                                  <p:stCondLst>
                                    <p:cond delay="0"/>
                                  </p:stCondLst>
                                  <p:iterate type="lt">
                                    <p:tmAbs val="75"/>
                                  </p:iterate>
                                  <p:childTnLst>
                                    <p:set>
                                      <p:cBhvr>
                                        <p:cTn id="29" dur="1" fill="hold">
                                          <p:stCondLst>
                                            <p:cond delay="74"/>
                                          </p:stCondLst>
                                        </p:cTn>
                                        <p:tgtEl>
                                          <p:spTgt spid="109615"/>
                                        </p:tgtEl>
                                        <p:attrNameLst>
                                          <p:attrName>style.visibility</p:attrName>
                                        </p:attrNameLst>
                                      </p:cBhvr>
                                      <p:to>
                                        <p:strVal val="visible"/>
                                      </p:to>
                                    </p:set>
                                  </p:childTnLst>
                                </p:cTn>
                              </p:par>
                            </p:childTnLst>
                          </p:cTn>
                        </p:par>
                        <p:par>
                          <p:cTn id="30" fill="hold">
                            <p:stCondLst>
                              <p:cond delay="800"/>
                            </p:stCondLst>
                            <p:childTnLst>
                              <p:par>
                                <p:cTn id="31" presetID="22" presetClass="entr" presetSubtype="8" fill="hold" grpId="0" nodeType="afterEffect">
                                  <p:stCondLst>
                                    <p:cond delay="0"/>
                                  </p:stCondLst>
                                  <p:childTnLst>
                                    <p:set>
                                      <p:cBhvr>
                                        <p:cTn id="32" dur="1" fill="hold">
                                          <p:stCondLst>
                                            <p:cond delay="0"/>
                                          </p:stCondLst>
                                        </p:cTn>
                                        <p:tgtEl>
                                          <p:spTgt spid="109613"/>
                                        </p:tgtEl>
                                        <p:attrNameLst>
                                          <p:attrName>style.visibility</p:attrName>
                                        </p:attrNameLst>
                                      </p:cBhvr>
                                      <p:to>
                                        <p:strVal val="visible"/>
                                      </p:to>
                                    </p:set>
                                    <p:animEffect transition="in" filter="wipe(left)">
                                      <p:cBhvr>
                                        <p:cTn id="33" dur="500"/>
                                        <p:tgtEl>
                                          <p:spTgt spid="109613"/>
                                        </p:tgtEl>
                                      </p:cBhvr>
                                    </p:animEffect>
                                  </p:childTnLst>
                                </p:cTn>
                              </p:par>
                            </p:childTnLst>
                          </p:cTn>
                        </p:par>
                        <p:par>
                          <p:cTn id="34" fill="hold">
                            <p:stCondLst>
                              <p:cond delay="1300"/>
                            </p:stCondLst>
                            <p:childTnLst>
                              <p:par>
                                <p:cTn id="35" presetID="22" presetClass="entr" presetSubtype="8" fill="hold" grpId="0" nodeType="afterEffect">
                                  <p:stCondLst>
                                    <p:cond delay="0"/>
                                  </p:stCondLst>
                                  <p:childTnLst>
                                    <p:set>
                                      <p:cBhvr>
                                        <p:cTn id="36" dur="1" fill="hold">
                                          <p:stCondLst>
                                            <p:cond delay="0"/>
                                          </p:stCondLst>
                                        </p:cTn>
                                        <p:tgtEl>
                                          <p:spTgt spid="109612"/>
                                        </p:tgtEl>
                                        <p:attrNameLst>
                                          <p:attrName>style.visibility</p:attrName>
                                        </p:attrNameLst>
                                      </p:cBhvr>
                                      <p:to>
                                        <p:strVal val="visible"/>
                                      </p:to>
                                    </p:set>
                                    <p:animEffect transition="in" filter="wipe(left)">
                                      <p:cBhvr>
                                        <p:cTn id="37" dur="500"/>
                                        <p:tgtEl>
                                          <p:spTgt spid="109612"/>
                                        </p:tgtEl>
                                      </p:cBhvr>
                                    </p:animEffect>
                                  </p:childTnLst>
                                </p:cTn>
                              </p:par>
                            </p:childTnLst>
                          </p:cTn>
                        </p:par>
                        <p:par>
                          <p:cTn id="38" fill="hold">
                            <p:stCondLst>
                              <p:cond delay="1800"/>
                            </p:stCondLst>
                            <p:childTnLst>
                              <p:par>
                                <p:cTn id="39" presetID="1" presetClass="entr" presetSubtype="0" fill="hold" grpId="0" nodeType="afterEffect">
                                  <p:stCondLst>
                                    <p:cond delay="0"/>
                                  </p:stCondLst>
                                  <p:iterate type="lt">
                                    <p:tmAbs val="75"/>
                                  </p:iterate>
                                  <p:childTnLst>
                                    <p:set>
                                      <p:cBhvr>
                                        <p:cTn id="40" dur="1" fill="hold">
                                          <p:stCondLst>
                                            <p:cond delay="74"/>
                                          </p:stCondLst>
                                        </p:cTn>
                                        <p:tgtEl>
                                          <p:spTgt spid="1096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iterate type="lt">
                                    <p:tmAbs val="75"/>
                                  </p:iterate>
                                  <p:childTnLst>
                                    <p:set>
                                      <p:cBhvr>
                                        <p:cTn id="44" dur="1" fill="hold">
                                          <p:stCondLst>
                                            <p:cond delay="74"/>
                                          </p:stCondLst>
                                        </p:cTn>
                                        <p:tgtEl>
                                          <p:spTgt spid="10960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iterate type="lt">
                                    <p:tmAbs val="75"/>
                                  </p:iterate>
                                  <p:childTnLst>
                                    <p:set>
                                      <p:cBhvr>
                                        <p:cTn id="48" dur="1" fill="hold">
                                          <p:stCondLst>
                                            <p:cond delay="74"/>
                                          </p:stCondLst>
                                        </p:cTn>
                                        <p:tgtEl>
                                          <p:spTgt spid="109602"/>
                                        </p:tgtEl>
                                        <p:attrNameLst>
                                          <p:attrName>style.visibility</p:attrName>
                                        </p:attrNameLst>
                                      </p:cBhvr>
                                      <p:to>
                                        <p:strVal val="visible"/>
                                      </p:to>
                                    </p:set>
                                  </p:childTnLst>
                                </p:cTn>
                              </p:par>
                            </p:childTnLst>
                          </p:cTn>
                        </p:par>
                        <p:par>
                          <p:cTn id="49" fill="hold">
                            <p:stCondLst>
                              <p:cond delay="5250"/>
                            </p:stCondLst>
                            <p:childTnLst>
                              <p:par>
                                <p:cTn id="50" presetID="1" presetClass="entr" presetSubtype="0" fill="hold" grpId="0" nodeType="afterEffect">
                                  <p:stCondLst>
                                    <p:cond delay="0"/>
                                  </p:stCondLst>
                                  <p:iterate type="lt">
                                    <p:tmAbs val="75"/>
                                  </p:iterate>
                                  <p:childTnLst>
                                    <p:set>
                                      <p:cBhvr>
                                        <p:cTn id="51" dur="1" fill="hold">
                                          <p:stCondLst>
                                            <p:cond delay="74"/>
                                          </p:stCondLst>
                                        </p:cTn>
                                        <p:tgtEl>
                                          <p:spTgt spid="1096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99" grpId="0" autoUpdateAnimBg="0"/>
      <p:bldP spid="109600" grpId="0" autoUpdateAnimBg="0"/>
      <p:bldP spid="109601" grpId="0" autoUpdateAnimBg="0"/>
      <p:bldP spid="109602" grpId="0" autoUpdateAnimBg="0"/>
      <p:bldP spid="109610" grpId="0" animBg="1"/>
      <p:bldP spid="109612" grpId="0" animBg="1"/>
      <p:bldP spid="109613" grpId="0" animBg="1"/>
      <p:bldP spid="109615" grpId="0" autoUpdateAnimBg="0"/>
      <p:bldP spid="109616" grpId="0" autoUpdateAnimBg="0"/>
      <p:bldP spid="109619" grpId="0" animBg="1"/>
      <p:bldP spid="109624" grpId="0" autoUpdateAnimBg="0"/>
      <p:bldP spid="30" grpId="0" autoUpdateAnimBg="0"/>
      <p:bldP spid="31"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a:t>
            </a:r>
            <a:r>
              <a:rPr lang="en-US" altLang="zh-CN" dirty="0" smtClean="0"/>
              <a:t>6</a:t>
            </a:r>
            <a:r>
              <a:rPr lang="zh-CN" altLang="en-US" dirty="0" smtClean="0"/>
              <a:t>章 晶体管放大电路基础</a:t>
            </a:r>
            <a:endParaRPr lang="zh-CN" altLang="en-US" dirty="0"/>
          </a:p>
        </p:txBody>
      </p:sp>
      <p:sp>
        <p:nvSpPr>
          <p:cNvPr id="3" name="内容占位符 2"/>
          <p:cNvSpPr>
            <a:spLocks noGrp="1"/>
          </p:cNvSpPr>
          <p:nvPr>
            <p:ph idx="1"/>
          </p:nvPr>
        </p:nvSpPr>
        <p:spPr>
          <a:xfrm>
            <a:off x="214282" y="1285860"/>
            <a:ext cx="8686800" cy="5257800"/>
          </a:xfrm>
        </p:spPr>
        <p:txBody>
          <a:bodyPr>
            <a:normAutofit fontScale="85000" lnSpcReduction="20000"/>
          </a:bodyPr>
          <a:lstStyle/>
          <a:p>
            <a:pPr>
              <a:lnSpc>
                <a:spcPct val="150000"/>
              </a:lnSpc>
              <a:spcBef>
                <a:spcPct val="0"/>
              </a:spcBef>
              <a:buNone/>
            </a:pPr>
            <a:r>
              <a:rPr lang="en-US" altLang="zh-CN" dirty="0" smtClean="0"/>
              <a:t>6.1 </a:t>
            </a:r>
            <a:r>
              <a:rPr lang="en-US" dirty="0" err="1" smtClean="0"/>
              <a:t>放大电路的基本概念</a:t>
            </a:r>
            <a:endParaRPr lang="zh-CN" altLang="en-US" dirty="0" smtClean="0"/>
          </a:p>
          <a:p>
            <a:pPr>
              <a:lnSpc>
                <a:spcPct val="150000"/>
              </a:lnSpc>
              <a:spcBef>
                <a:spcPct val="0"/>
              </a:spcBef>
              <a:buNone/>
            </a:pPr>
            <a:r>
              <a:rPr lang="en-US" altLang="zh-CN" dirty="0" smtClean="0"/>
              <a:t>6.2 </a:t>
            </a:r>
            <a:r>
              <a:rPr lang="en-US" dirty="0" err="1" smtClean="0"/>
              <a:t>双极型晶体三极管及其电路模型</a:t>
            </a:r>
            <a:endParaRPr lang="zh-CN" altLang="en-US" dirty="0" smtClean="0"/>
          </a:p>
          <a:p>
            <a:pPr>
              <a:lnSpc>
                <a:spcPct val="150000"/>
              </a:lnSpc>
              <a:spcBef>
                <a:spcPct val="0"/>
              </a:spcBef>
              <a:buNone/>
            </a:pPr>
            <a:r>
              <a:rPr lang="en-US" altLang="zh-CN" b="1" dirty="0" smtClean="0">
                <a:solidFill>
                  <a:srgbClr val="FF0000"/>
                </a:solidFill>
              </a:rPr>
              <a:t>6.3 </a:t>
            </a:r>
            <a:r>
              <a:rPr lang="en-US" b="1" dirty="0" err="1" smtClean="0">
                <a:solidFill>
                  <a:srgbClr val="FF0000"/>
                </a:solidFill>
              </a:rPr>
              <a:t>双极型晶体三极管放大电路</a:t>
            </a:r>
            <a:endParaRPr lang="zh-CN" altLang="en-US" b="1" dirty="0" smtClean="0">
              <a:solidFill>
                <a:srgbClr val="FF0000"/>
              </a:solidFill>
            </a:endParaRPr>
          </a:p>
          <a:p>
            <a:pPr>
              <a:lnSpc>
                <a:spcPct val="150000"/>
              </a:lnSpc>
              <a:spcBef>
                <a:spcPct val="0"/>
              </a:spcBef>
              <a:buNone/>
            </a:pPr>
            <a:r>
              <a:rPr lang="en-US" altLang="zh-CN" strike="sngStrike" dirty="0" smtClean="0"/>
              <a:t>6.4 </a:t>
            </a:r>
            <a:r>
              <a:rPr lang="en-US" strike="sngStrike" dirty="0" err="1" smtClean="0"/>
              <a:t>场效应晶体</a:t>
            </a:r>
            <a:r>
              <a:rPr lang="zh-CN" altLang="en-US" strike="sngStrike" dirty="0" smtClean="0"/>
              <a:t>三极</a:t>
            </a:r>
            <a:r>
              <a:rPr lang="en-US" strike="sngStrike" dirty="0" smtClean="0"/>
              <a:t>管</a:t>
            </a:r>
            <a:endParaRPr lang="zh-CN" altLang="en-US" strike="sngStrike" dirty="0" smtClean="0"/>
          </a:p>
          <a:p>
            <a:pPr>
              <a:lnSpc>
                <a:spcPct val="150000"/>
              </a:lnSpc>
              <a:spcBef>
                <a:spcPct val="0"/>
              </a:spcBef>
              <a:buNone/>
            </a:pPr>
            <a:r>
              <a:rPr lang="en-US" altLang="zh-CN" strike="sngStrike" dirty="0" smtClean="0"/>
              <a:t>6.5 </a:t>
            </a:r>
            <a:r>
              <a:rPr lang="en-US" strike="sngStrike" dirty="0" err="1" smtClean="0"/>
              <a:t>场效应</a:t>
            </a:r>
            <a:r>
              <a:rPr lang="zh-CN" altLang="en-US" strike="sngStrike" dirty="0" smtClean="0"/>
              <a:t>晶体三极管</a:t>
            </a:r>
            <a:r>
              <a:rPr lang="en-US" strike="sngStrike" dirty="0" err="1" smtClean="0"/>
              <a:t>放大电路</a:t>
            </a:r>
            <a:endParaRPr lang="zh-CN" altLang="en-US" strike="sngStrike" dirty="0" smtClean="0"/>
          </a:p>
          <a:p>
            <a:pPr>
              <a:lnSpc>
                <a:spcPct val="150000"/>
              </a:lnSpc>
              <a:spcBef>
                <a:spcPct val="0"/>
              </a:spcBef>
              <a:buNone/>
            </a:pPr>
            <a:r>
              <a:rPr lang="en-US" altLang="zh-CN" dirty="0" smtClean="0"/>
              <a:t>6.6 </a:t>
            </a:r>
            <a:r>
              <a:rPr lang="en-US" dirty="0" err="1" smtClean="0"/>
              <a:t>多级放大电路</a:t>
            </a:r>
            <a:endParaRPr lang="zh-CN" altLang="en-US" dirty="0" smtClean="0"/>
          </a:p>
          <a:p>
            <a:pPr>
              <a:lnSpc>
                <a:spcPct val="150000"/>
              </a:lnSpc>
              <a:spcBef>
                <a:spcPct val="0"/>
              </a:spcBef>
              <a:buNone/>
            </a:pPr>
            <a:r>
              <a:rPr lang="en-US" altLang="zh-CN" dirty="0" smtClean="0"/>
              <a:t>6.7</a:t>
            </a:r>
            <a:r>
              <a:rPr lang="en-US" dirty="0" smtClean="0"/>
              <a:t>功率放大电路</a:t>
            </a:r>
            <a:endParaRPr lang="zh-CN" altLang="en-US" dirty="0" smtClean="0"/>
          </a:p>
          <a:p>
            <a:pPr>
              <a:lnSpc>
                <a:spcPct val="150000"/>
              </a:lnSpc>
              <a:spcBef>
                <a:spcPct val="0"/>
              </a:spcBef>
              <a:buNone/>
            </a:pPr>
            <a:r>
              <a:rPr lang="en-US" altLang="zh-CN" strike="sngStrike" dirty="0" smtClean="0"/>
              <a:t>6.8 </a:t>
            </a:r>
            <a:r>
              <a:rPr lang="en-US" strike="sngStrike" dirty="0" err="1" smtClean="0"/>
              <a:t>放大电路的频率特性</a:t>
            </a:r>
            <a:endParaRPr lang="zh-CN" altLang="en-US" strike="sngStrike" dirty="0" smtClean="0"/>
          </a:p>
          <a:p>
            <a:pPr>
              <a:lnSpc>
                <a:spcPct val="150000"/>
              </a:lnSpc>
              <a:spcBef>
                <a:spcPct val="0"/>
              </a:spcBef>
              <a:buNone/>
            </a:pPr>
            <a:r>
              <a:rPr lang="en-US" altLang="zh-CN" dirty="0" smtClean="0"/>
              <a:t>6.9 </a:t>
            </a:r>
            <a:r>
              <a:rPr lang="en-US" b="1" dirty="0" err="1" smtClean="0"/>
              <a:t>放大电路中的负反馈</a:t>
            </a:r>
            <a:endParaRPr lang="zh-CN" altLang="en-US" b="1" dirty="0" smtClean="0"/>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1393825" y="142875"/>
            <a:ext cx="7607300" cy="646113"/>
          </a:xfrm>
        </p:spPr>
        <p:txBody>
          <a:bodyPr>
            <a:spAutoFit/>
          </a:bodyPr>
          <a:lstStyle/>
          <a:p>
            <a:pPr eaLnBrk="1" hangingPunct="1"/>
            <a:r>
              <a:rPr lang="zh-CN" altLang="en-US" sz="3600" smtClean="0">
                <a:ea typeface="宋体" panose="02010600030101010101" pitchFamily="2" charset="-122"/>
              </a:rPr>
              <a:t>双极型晶体三极管放大电路</a:t>
            </a:r>
            <a:endParaRPr lang="zh-CN" altLang="en-US" sz="3600" smtClean="0">
              <a:ea typeface="宋体" panose="02010600030101010101" pitchFamily="2" charset="-122"/>
            </a:endParaRPr>
          </a:p>
        </p:txBody>
      </p:sp>
      <p:sp>
        <p:nvSpPr>
          <p:cNvPr id="117763" name="Rectangle 3"/>
          <p:cNvSpPr>
            <a:spLocks noGrp="1" noChangeArrowheads="1"/>
          </p:cNvSpPr>
          <p:nvPr>
            <p:ph idx="1"/>
          </p:nvPr>
        </p:nvSpPr>
        <p:spPr>
          <a:xfrm>
            <a:off x="296863" y="1042988"/>
            <a:ext cx="8550275" cy="1003300"/>
          </a:xfrm>
        </p:spPr>
        <p:txBody>
          <a:bodyPr>
            <a:spAutoFit/>
          </a:bodyPr>
          <a:lstStyle/>
          <a:p>
            <a:pPr eaLnBrk="1" hangingPunct="1"/>
            <a:r>
              <a:rPr lang="zh-CN" altLang="en-US" smtClean="0">
                <a:solidFill>
                  <a:srgbClr val="FF0000"/>
                </a:solidFill>
              </a:rPr>
              <a:t>共发射极</a:t>
            </a:r>
            <a:r>
              <a:rPr lang="zh-CN" altLang="en-US" smtClean="0"/>
              <a:t>放大电路的组成</a:t>
            </a:r>
            <a:endParaRPr lang="zh-CN" altLang="en-US" smtClean="0"/>
          </a:p>
          <a:p>
            <a:pPr lvl="1" eaLnBrk="1" hangingPunct="1"/>
            <a:endParaRPr lang="en-US" altLang="zh-CN" smtClean="0"/>
          </a:p>
        </p:txBody>
      </p:sp>
      <p:sp>
        <p:nvSpPr>
          <p:cNvPr id="47108" name="Text Box 4"/>
          <p:cNvSpPr txBox="1">
            <a:spLocks noChangeArrowheads="1"/>
          </p:cNvSpPr>
          <p:nvPr/>
        </p:nvSpPr>
        <p:spPr bwMode="auto">
          <a:xfrm>
            <a:off x="666750" y="1554163"/>
            <a:ext cx="2057400" cy="461962"/>
          </a:xfrm>
          <a:prstGeom prst="rect">
            <a:avLst/>
          </a:prstGeom>
          <a:noFill/>
          <a:ln w="9525">
            <a:noFill/>
            <a:miter lim="800000"/>
          </a:ln>
        </p:spPr>
        <p:txBody>
          <a:bodyPr>
            <a:spAutoFit/>
          </a:bodyPr>
          <a:lstStyle/>
          <a:p>
            <a:pPr algn="just">
              <a:lnSpc>
                <a:spcPct val="120000"/>
              </a:lnSpc>
              <a:spcBef>
                <a:spcPct val="10000"/>
              </a:spcBef>
            </a:pPr>
            <a:r>
              <a:rPr kumimoji="1" lang="en-US" altLang="zh-CN">
                <a:solidFill>
                  <a:schemeClr val="tx2"/>
                </a:solidFill>
              </a:rPr>
              <a:t>1. </a:t>
            </a:r>
            <a:r>
              <a:rPr kumimoji="1" lang="zh-CN" altLang="en-US">
                <a:solidFill>
                  <a:schemeClr val="tx2"/>
                </a:solidFill>
              </a:rPr>
              <a:t>放大器件</a:t>
            </a:r>
            <a:endParaRPr kumimoji="1" lang="zh-CN" altLang="en-US">
              <a:solidFill>
                <a:schemeClr val="tx2"/>
              </a:solidFill>
            </a:endParaRPr>
          </a:p>
        </p:txBody>
      </p:sp>
      <p:grpSp>
        <p:nvGrpSpPr>
          <p:cNvPr id="2" name="Group 5"/>
          <p:cNvGrpSpPr/>
          <p:nvPr/>
        </p:nvGrpSpPr>
        <p:grpSpPr bwMode="auto">
          <a:xfrm>
            <a:off x="4206875" y="5000625"/>
            <a:ext cx="457200" cy="533400"/>
            <a:chOff x="1344" y="1680"/>
            <a:chExt cx="288" cy="336"/>
          </a:xfrm>
        </p:grpSpPr>
        <p:sp>
          <p:nvSpPr>
            <p:cNvPr id="117845" name="Line 6"/>
            <p:cNvSpPr>
              <a:spLocks noChangeShapeType="1"/>
            </p:cNvSpPr>
            <p:nvPr/>
          </p:nvSpPr>
          <p:spPr bwMode="auto">
            <a:xfrm>
              <a:off x="1488" y="1728"/>
              <a:ext cx="0" cy="240"/>
            </a:xfrm>
            <a:prstGeom prst="line">
              <a:avLst/>
            </a:prstGeom>
            <a:noFill/>
            <a:ln w="28575">
              <a:solidFill>
                <a:schemeClr val="tx1"/>
              </a:solidFill>
              <a:round/>
            </a:ln>
          </p:spPr>
          <p:txBody>
            <a:bodyPr>
              <a:spAutoFit/>
            </a:bodyPr>
            <a:lstStyle/>
            <a:p>
              <a:endParaRPr lang="zh-CN" altLang="en-US"/>
            </a:p>
          </p:txBody>
        </p:sp>
        <p:sp>
          <p:nvSpPr>
            <p:cNvPr id="117846" name="Line 7"/>
            <p:cNvSpPr>
              <a:spLocks noChangeShapeType="1"/>
            </p:cNvSpPr>
            <p:nvPr/>
          </p:nvSpPr>
          <p:spPr bwMode="auto">
            <a:xfrm flipV="1">
              <a:off x="1488" y="1680"/>
              <a:ext cx="144" cy="144"/>
            </a:xfrm>
            <a:prstGeom prst="line">
              <a:avLst/>
            </a:prstGeom>
            <a:noFill/>
            <a:ln w="28575">
              <a:solidFill>
                <a:schemeClr val="tx1"/>
              </a:solidFill>
              <a:round/>
            </a:ln>
          </p:spPr>
          <p:txBody>
            <a:bodyPr>
              <a:spAutoFit/>
            </a:bodyPr>
            <a:lstStyle/>
            <a:p>
              <a:endParaRPr lang="zh-CN" altLang="en-US"/>
            </a:p>
          </p:txBody>
        </p:sp>
        <p:sp>
          <p:nvSpPr>
            <p:cNvPr id="117847" name="Line 8"/>
            <p:cNvSpPr>
              <a:spLocks noChangeShapeType="1"/>
            </p:cNvSpPr>
            <p:nvPr/>
          </p:nvSpPr>
          <p:spPr bwMode="auto">
            <a:xfrm>
              <a:off x="1488" y="1872"/>
              <a:ext cx="144" cy="144"/>
            </a:xfrm>
            <a:prstGeom prst="line">
              <a:avLst/>
            </a:prstGeom>
            <a:noFill/>
            <a:ln w="28575">
              <a:solidFill>
                <a:schemeClr val="tx1"/>
              </a:solidFill>
              <a:round/>
              <a:tailEnd type="arrow" w="med" len="med"/>
            </a:ln>
          </p:spPr>
          <p:txBody>
            <a:bodyPr>
              <a:spAutoFit/>
            </a:bodyPr>
            <a:lstStyle/>
            <a:p>
              <a:endParaRPr lang="zh-CN" altLang="en-US"/>
            </a:p>
          </p:txBody>
        </p:sp>
        <p:sp>
          <p:nvSpPr>
            <p:cNvPr id="117848" name="Line 9"/>
            <p:cNvSpPr>
              <a:spLocks noChangeShapeType="1"/>
            </p:cNvSpPr>
            <p:nvPr/>
          </p:nvSpPr>
          <p:spPr bwMode="auto">
            <a:xfrm>
              <a:off x="1344" y="1846"/>
              <a:ext cx="144" cy="0"/>
            </a:xfrm>
            <a:prstGeom prst="line">
              <a:avLst/>
            </a:prstGeom>
            <a:noFill/>
            <a:ln w="28575">
              <a:solidFill>
                <a:schemeClr val="tx1"/>
              </a:solidFill>
              <a:round/>
            </a:ln>
          </p:spPr>
          <p:txBody>
            <a:bodyPr>
              <a:spAutoFit/>
            </a:bodyPr>
            <a:lstStyle/>
            <a:p>
              <a:endParaRPr lang="zh-CN" altLang="en-US"/>
            </a:p>
          </p:txBody>
        </p:sp>
      </p:grpSp>
      <p:sp>
        <p:nvSpPr>
          <p:cNvPr id="47114" name="Text Box 10"/>
          <p:cNvSpPr txBox="1">
            <a:spLocks noChangeArrowheads="1"/>
          </p:cNvSpPr>
          <p:nvPr/>
        </p:nvSpPr>
        <p:spPr bwMode="auto">
          <a:xfrm>
            <a:off x="666750" y="2001838"/>
            <a:ext cx="6159500" cy="461962"/>
          </a:xfrm>
          <a:prstGeom prst="rect">
            <a:avLst/>
          </a:prstGeom>
          <a:noFill/>
          <a:ln w="9525">
            <a:noFill/>
            <a:miter lim="800000"/>
          </a:ln>
        </p:spPr>
        <p:txBody>
          <a:bodyPr>
            <a:spAutoFit/>
          </a:bodyPr>
          <a:lstStyle/>
          <a:p>
            <a:pPr algn="just">
              <a:lnSpc>
                <a:spcPct val="120000"/>
              </a:lnSpc>
              <a:spcBef>
                <a:spcPct val="10000"/>
              </a:spcBef>
            </a:pPr>
            <a:r>
              <a:rPr kumimoji="1" lang="en-US" altLang="zh-CN" dirty="0">
                <a:solidFill>
                  <a:schemeClr val="tx2"/>
                </a:solidFill>
              </a:rPr>
              <a:t>2. </a:t>
            </a:r>
            <a:r>
              <a:rPr kumimoji="1" lang="zh-CN" altLang="en-US" dirty="0">
                <a:solidFill>
                  <a:schemeClr val="tx2"/>
                </a:solidFill>
              </a:rPr>
              <a:t>偏置电路：使放大器件工作在放大状态</a:t>
            </a:r>
            <a:endParaRPr kumimoji="1" lang="zh-CN" altLang="en-US" dirty="0">
              <a:solidFill>
                <a:schemeClr val="tx2"/>
              </a:solidFill>
            </a:endParaRPr>
          </a:p>
        </p:txBody>
      </p:sp>
      <p:grpSp>
        <p:nvGrpSpPr>
          <p:cNvPr id="3" name="Group 11"/>
          <p:cNvGrpSpPr/>
          <p:nvPr/>
        </p:nvGrpSpPr>
        <p:grpSpPr bwMode="auto">
          <a:xfrm>
            <a:off x="4525963" y="5534025"/>
            <a:ext cx="228600" cy="900113"/>
            <a:chOff x="2937" y="2736"/>
            <a:chExt cx="144" cy="567"/>
          </a:xfrm>
        </p:grpSpPr>
        <p:grpSp>
          <p:nvGrpSpPr>
            <p:cNvPr id="4" name="Group 12"/>
            <p:cNvGrpSpPr/>
            <p:nvPr/>
          </p:nvGrpSpPr>
          <p:grpSpPr bwMode="auto">
            <a:xfrm>
              <a:off x="2937" y="3207"/>
              <a:ext cx="144" cy="96"/>
              <a:chOff x="1056" y="1392"/>
              <a:chExt cx="144" cy="96"/>
            </a:xfrm>
          </p:grpSpPr>
          <p:sp>
            <p:nvSpPr>
              <p:cNvPr id="117843" name="Line 13"/>
              <p:cNvSpPr>
                <a:spLocks noChangeShapeType="1"/>
              </p:cNvSpPr>
              <p:nvPr/>
            </p:nvSpPr>
            <p:spPr bwMode="auto">
              <a:xfrm>
                <a:off x="1056" y="1488"/>
                <a:ext cx="144" cy="0"/>
              </a:xfrm>
              <a:prstGeom prst="line">
                <a:avLst/>
              </a:prstGeom>
              <a:noFill/>
              <a:ln w="38100">
                <a:solidFill>
                  <a:schemeClr val="tx1"/>
                </a:solidFill>
                <a:round/>
              </a:ln>
            </p:spPr>
            <p:txBody>
              <a:bodyPr>
                <a:spAutoFit/>
              </a:bodyPr>
              <a:lstStyle/>
              <a:p>
                <a:endParaRPr lang="zh-CN" altLang="en-US"/>
              </a:p>
            </p:txBody>
          </p:sp>
          <p:sp>
            <p:nvSpPr>
              <p:cNvPr id="117844" name="Line 14"/>
              <p:cNvSpPr>
                <a:spLocks noChangeShapeType="1"/>
              </p:cNvSpPr>
              <p:nvPr/>
            </p:nvSpPr>
            <p:spPr bwMode="auto">
              <a:xfrm flipV="1">
                <a:off x="1128" y="1392"/>
                <a:ext cx="0" cy="96"/>
              </a:xfrm>
              <a:prstGeom prst="line">
                <a:avLst/>
              </a:prstGeom>
              <a:noFill/>
              <a:ln w="28575">
                <a:solidFill>
                  <a:schemeClr val="tx1"/>
                </a:solidFill>
                <a:round/>
              </a:ln>
            </p:spPr>
            <p:txBody>
              <a:bodyPr>
                <a:spAutoFit/>
              </a:bodyPr>
              <a:lstStyle/>
              <a:p>
                <a:endParaRPr lang="zh-CN" altLang="en-US"/>
              </a:p>
            </p:txBody>
          </p:sp>
        </p:grpSp>
        <p:sp>
          <p:nvSpPr>
            <p:cNvPr id="117842" name="Line 15"/>
            <p:cNvSpPr>
              <a:spLocks noChangeShapeType="1"/>
            </p:cNvSpPr>
            <p:nvPr/>
          </p:nvSpPr>
          <p:spPr bwMode="auto">
            <a:xfrm>
              <a:off x="3015" y="2736"/>
              <a:ext cx="0" cy="480"/>
            </a:xfrm>
            <a:prstGeom prst="line">
              <a:avLst/>
            </a:prstGeom>
            <a:noFill/>
            <a:ln w="28575">
              <a:solidFill>
                <a:schemeClr val="tx1"/>
              </a:solidFill>
              <a:round/>
            </a:ln>
          </p:spPr>
          <p:txBody>
            <a:bodyPr>
              <a:spAutoFit/>
            </a:bodyPr>
            <a:lstStyle/>
            <a:p>
              <a:endParaRPr lang="zh-CN" altLang="en-US"/>
            </a:p>
          </p:txBody>
        </p:sp>
      </p:grpSp>
      <p:grpSp>
        <p:nvGrpSpPr>
          <p:cNvPr id="5" name="Group 16"/>
          <p:cNvGrpSpPr/>
          <p:nvPr/>
        </p:nvGrpSpPr>
        <p:grpSpPr bwMode="auto">
          <a:xfrm>
            <a:off x="3092450" y="3719513"/>
            <a:ext cx="3302000" cy="1543050"/>
            <a:chOff x="2034" y="1593"/>
            <a:chExt cx="2080" cy="972"/>
          </a:xfrm>
        </p:grpSpPr>
        <p:grpSp>
          <p:nvGrpSpPr>
            <p:cNvPr id="6" name="Group 17"/>
            <p:cNvGrpSpPr/>
            <p:nvPr/>
          </p:nvGrpSpPr>
          <p:grpSpPr bwMode="auto">
            <a:xfrm>
              <a:off x="2304" y="1935"/>
              <a:ext cx="77" cy="480"/>
              <a:chOff x="1824" y="1344"/>
              <a:chExt cx="77" cy="480"/>
            </a:xfrm>
          </p:grpSpPr>
          <p:sp>
            <p:nvSpPr>
              <p:cNvPr id="117838" name="Rectangle 18"/>
              <p:cNvSpPr>
                <a:spLocks noChangeAspect="1" noChangeArrowheads="1"/>
              </p:cNvSpPr>
              <p:nvPr/>
            </p:nvSpPr>
            <p:spPr bwMode="auto">
              <a:xfrm>
                <a:off x="1824" y="1488"/>
                <a:ext cx="77" cy="193"/>
              </a:xfrm>
              <a:prstGeom prst="rect">
                <a:avLst/>
              </a:prstGeom>
              <a:noFill/>
              <a:ln w="28575">
                <a:solidFill>
                  <a:schemeClr val="tx1"/>
                </a:solidFill>
                <a:miter lim="800000"/>
              </a:ln>
            </p:spPr>
            <p:txBody>
              <a:bodyPr wrap="none" anchor="ctr">
                <a:spAutoFit/>
              </a:bodyPr>
              <a:lstStyle/>
              <a:p>
                <a:pPr algn="just">
                  <a:lnSpc>
                    <a:spcPct val="120000"/>
                  </a:lnSpc>
                  <a:spcBef>
                    <a:spcPct val="10000"/>
                  </a:spcBef>
                </a:pPr>
                <a:endParaRPr lang="zh-CN" altLang="en-US"/>
              </a:p>
            </p:txBody>
          </p:sp>
          <p:sp>
            <p:nvSpPr>
              <p:cNvPr id="117839" name="Line 19"/>
              <p:cNvSpPr>
                <a:spLocks noChangeShapeType="1"/>
              </p:cNvSpPr>
              <p:nvPr/>
            </p:nvSpPr>
            <p:spPr bwMode="auto">
              <a:xfrm>
                <a:off x="1863" y="1344"/>
                <a:ext cx="0" cy="144"/>
              </a:xfrm>
              <a:prstGeom prst="line">
                <a:avLst/>
              </a:prstGeom>
              <a:noFill/>
              <a:ln w="28575">
                <a:solidFill>
                  <a:schemeClr val="tx1"/>
                </a:solidFill>
                <a:round/>
              </a:ln>
            </p:spPr>
            <p:txBody>
              <a:bodyPr>
                <a:spAutoFit/>
              </a:bodyPr>
              <a:lstStyle/>
              <a:p>
                <a:endParaRPr lang="zh-CN" altLang="en-US"/>
              </a:p>
            </p:txBody>
          </p:sp>
          <p:sp>
            <p:nvSpPr>
              <p:cNvPr id="117840" name="Line 20"/>
              <p:cNvSpPr>
                <a:spLocks noChangeShapeType="1"/>
              </p:cNvSpPr>
              <p:nvPr/>
            </p:nvSpPr>
            <p:spPr bwMode="auto">
              <a:xfrm>
                <a:off x="1863" y="1680"/>
                <a:ext cx="0" cy="144"/>
              </a:xfrm>
              <a:prstGeom prst="line">
                <a:avLst/>
              </a:prstGeom>
              <a:noFill/>
              <a:ln w="28575">
                <a:solidFill>
                  <a:schemeClr val="tx1"/>
                </a:solidFill>
                <a:round/>
              </a:ln>
            </p:spPr>
            <p:txBody>
              <a:bodyPr>
                <a:spAutoFit/>
              </a:bodyPr>
              <a:lstStyle/>
              <a:p>
                <a:endParaRPr lang="zh-CN" altLang="en-US"/>
              </a:p>
            </p:txBody>
          </p:sp>
        </p:grpSp>
        <p:sp>
          <p:nvSpPr>
            <p:cNvPr id="117833" name="Line 21"/>
            <p:cNvSpPr>
              <a:spLocks noChangeShapeType="1"/>
            </p:cNvSpPr>
            <p:nvPr/>
          </p:nvSpPr>
          <p:spPr bwMode="auto">
            <a:xfrm>
              <a:off x="2034" y="2565"/>
              <a:ext cx="720" cy="0"/>
            </a:xfrm>
            <a:prstGeom prst="line">
              <a:avLst/>
            </a:prstGeom>
            <a:noFill/>
            <a:ln w="28575">
              <a:solidFill>
                <a:schemeClr val="tx1"/>
              </a:solidFill>
              <a:round/>
            </a:ln>
          </p:spPr>
          <p:txBody>
            <a:bodyPr>
              <a:spAutoFit/>
            </a:bodyPr>
            <a:lstStyle/>
            <a:p>
              <a:endParaRPr lang="zh-CN" altLang="en-US"/>
            </a:p>
          </p:txBody>
        </p:sp>
        <p:sp>
          <p:nvSpPr>
            <p:cNvPr id="117834" name="Line 22"/>
            <p:cNvSpPr>
              <a:spLocks noChangeShapeType="1"/>
            </p:cNvSpPr>
            <p:nvPr/>
          </p:nvSpPr>
          <p:spPr bwMode="auto">
            <a:xfrm>
              <a:off x="2343" y="2421"/>
              <a:ext cx="0" cy="144"/>
            </a:xfrm>
            <a:prstGeom prst="line">
              <a:avLst/>
            </a:prstGeom>
            <a:noFill/>
            <a:ln w="28575">
              <a:solidFill>
                <a:schemeClr val="tx1"/>
              </a:solidFill>
              <a:round/>
              <a:tailEnd type="oval" w="sm" len="sm"/>
            </a:ln>
          </p:spPr>
          <p:txBody>
            <a:bodyPr>
              <a:spAutoFit/>
            </a:bodyPr>
            <a:lstStyle/>
            <a:p>
              <a:endParaRPr lang="zh-CN" altLang="en-US"/>
            </a:p>
          </p:txBody>
        </p:sp>
        <p:sp>
          <p:nvSpPr>
            <p:cNvPr id="117835" name="Oval 23"/>
            <p:cNvSpPr>
              <a:spLocks noChangeArrowheads="1"/>
            </p:cNvSpPr>
            <p:nvPr/>
          </p:nvSpPr>
          <p:spPr bwMode="auto">
            <a:xfrm>
              <a:off x="3591" y="1710"/>
              <a:ext cx="48" cy="48"/>
            </a:xfrm>
            <a:prstGeom prst="ellipse">
              <a:avLst/>
            </a:prstGeom>
            <a:noFill/>
            <a:ln w="28575">
              <a:solidFill>
                <a:schemeClr val="tx1"/>
              </a:solidFill>
              <a:round/>
            </a:ln>
          </p:spPr>
          <p:txBody>
            <a:bodyPr wrap="none" anchor="ctr">
              <a:spAutoFit/>
            </a:bodyPr>
            <a:lstStyle/>
            <a:p>
              <a:pPr algn="just">
                <a:lnSpc>
                  <a:spcPct val="120000"/>
                </a:lnSpc>
                <a:spcBef>
                  <a:spcPct val="10000"/>
                </a:spcBef>
              </a:pPr>
              <a:endParaRPr lang="zh-CN" altLang="en-US"/>
            </a:p>
          </p:txBody>
        </p:sp>
        <p:sp>
          <p:nvSpPr>
            <p:cNvPr id="117836" name="Freeform 24"/>
            <p:cNvSpPr/>
            <p:nvPr/>
          </p:nvSpPr>
          <p:spPr bwMode="auto">
            <a:xfrm>
              <a:off x="2343" y="1728"/>
              <a:ext cx="1248" cy="288"/>
            </a:xfrm>
            <a:custGeom>
              <a:avLst/>
              <a:gdLst>
                <a:gd name="T0" fmla="*/ 0 w 1248"/>
                <a:gd name="T1" fmla="*/ 288 h 288"/>
                <a:gd name="T2" fmla="*/ 0 w 1248"/>
                <a:gd name="T3" fmla="*/ 0 h 288"/>
                <a:gd name="T4" fmla="*/ 1248 w 1248"/>
                <a:gd name="T5" fmla="*/ 0 h 288"/>
                <a:gd name="T6" fmla="*/ 0 60000 65536"/>
                <a:gd name="T7" fmla="*/ 0 60000 65536"/>
                <a:gd name="T8" fmla="*/ 0 60000 65536"/>
                <a:gd name="T9" fmla="*/ 0 w 1248"/>
                <a:gd name="T10" fmla="*/ 0 h 288"/>
                <a:gd name="T11" fmla="*/ 1248 w 1248"/>
                <a:gd name="T12" fmla="*/ 288 h 288"/>
              </a:gdLst>
              <a:ahLst/>
              <a:cxnLst>
                <a:cxn ang="T6">
                  <a:pos x="T0" y="T1"/>
                </a:cxn>
                <a:cxn ang="T7">
                  <a:pos x="T2" y="T3"/>
                </a:cxn>
                <a:cxn ang="T8">
                  <a:pos x="T4" y="T5"/>
                </a:cxn>
              </a:cxnLst>
              <a:rect l="T9" t="T10" r="T11" b="T12"/>
              <a:pathLst>
                <a:path w="1248" h="288">
                  <a:moveTo>
                    <a:pt x="0" y="288"/>
                  </a:moveTo>
                  <a:lnTo>
                    <a:pt x="0" y="0"/>
                  </a:lnTo>
                  <a:lnTo>
                    <a:pt x="1248" y="0"/>
                  </a:lnTo>
                </a:path>
              </a:pathLst>
            </a:custGeom>
            <a:noFill/>
            <a:ln w="28575">
              <a:solidFill>
                <a:schemeClr val="tx1"/>
              </a:solidFill>
              <a:round/>
            </a:ln>
          </p:spPr>
          <p:txBody>
            <a:bodyPr>
              <a:spAutoFit/>
            </a:bodyPr>
            <a:lstStyle/>
            <a:p>
              <a:endParaRPr lang="zh-CN" altLang="en-US"/>
            </a:p>
          </p:txBody>
        </p:sp>
        <p:sp>
          <p:nvSpPr>
            <p:cNvPr id="117837" name="Text Box 25"/>
            <p:cNvSpPr txBox="1">
              <a:spLocks noChangeArrowheads="1"/>
            </p:cNvSpPr>
            <p:nvPr/>
          </p:nvSpPr>
          <p:spPr bwMode="auto">
            <a:xfrm>
              <a:off x="3650" y="1593"/>
              <a:ext cx="464" cy="250"/>
            </a:xfrm>
            <a:prstGeom prst="rect">
              <a:avLst/>
            </a:prstGeom>
            <a:noFill/>
            <a:ln w="28575">
              <a:noFill/>
              <a:miter lim="800000"/>
            </a:ln>
          </p:spPr>
          <p:txBody>
            <a:bodyPr wrap="none">
              <a:spAutoFit/>
            </a:bodyPr>
            <a:lstStyle/>
            <a:p>
              <a:pPr algn="just">
                <a:lnSpc>
                  <a:spcPct val="120000"/>
                </a:lnSpc>
                <a:spcBef>
                  <a:spcPct val="10000"/>
                </a:spcBef>
              </a:pPr>
              <a:r>
                <a:rPr kumimoji="1" lang="en-US" altLang="zh-CN" sz="2000"/>
                <a:t>+</a:t>
              </a:r>
              <a:r>
                <a:rPr kumimoji="1" lang="en-US" altLang="zh-CN" sz="2000" i="1"/>
                <a:t>V</a:t>
              </a:r>
              <a:r>
                <a:rPr kumimoji="1" lang="en-US" altLang="zh-CN" sz="2000" baseline="-25000"/>
                <a:t>CC</a:t>
              </a:r>
              <a:endParaRPr kumimoji="1" lang="en-US" altLang="zh-CN" sz="2000"/>
            </a:p>
          </p:txBody>
        </p:sp>
      </p:grpSp>
      <p:sp>
        <p:nvSpPr>
          <p:cNvPr id="47130" name="Text Box 26"/>
          <p:cNvSpPr txBox="1">
            <a:spLocks noChangeArrowheads="1"/>
          </p:cNvSpPr>
          <p:nvPr/>
        </p:nvSpPr>
        <p:spPr bwMode="auto">
          <a:xfrm>
            <a:off x="3733800" y="4329113"/>
            <a:ext cx="469900" cy="400050"/>
          </a:xfrm>
          <a:prstGeom prst="rect">
            <a:avLst/>
          </a:prstGeom>
          <a:noFill/>
          <a:ln w="9525">
            <a:noFill/>
            <a:miter lim="800000"/>
          </a:ln>
        </p:spPr>
        <p:txBody>
          <a:bodyPr wrap="none">
            <a:spAutoFit/>
          </a:bodyPr>
          <a:lstStyle/>
          <a:p>
            <a:pPr algn="just">
              <a:lnSpc>
                <a:spcPct val="120000"/>
              </a:lnSpc>
              <a:spcBef>
                <a:spcPct val="10000"/>
              </a:spcBef>
            </a:pPr>
            <a:r>
              <a:rPr kumimoji="1" lang="en-US" altLang="zh-CN" sz="2000" i="1">
                <a:solidFill>
                  <a:schemeClr val="tx2"/>
                </a:solidFill>
                <a:cs typeface="Times New Roman" panose="02020603050405020304" pitchFamily="18" charset="0"/>
              </a:rPr>
              <a:t>R</a:t>
            </a:r>
            <a:r>
              <a:rPr kumimoji="1" lang="en-US" altLang="zh-CN" sz="2000" baseline="-25000">
                <a:solidFill>
                  <a:schemeClr val="tx2"/>
                </a:solidFill>
                <a:cs typeface="Times New Roman" panose="02020603050405020304" pitchFamily="18" charset="0"/>
              </a:rPr>
              <a:t>B</a:t>
            </a:r>
            <a:endParaRPr kumimoji="1" lang="en-US" altLang="zh-CN" sz="2000">
              <a:solidFill>
                <a:schemeClr val="tx2"/>
              </a:solidFill>
              <a:cs typeface="Times New Roman" panose="02020603050405020304" pitchFamily="18" charset="0"/>
            </a:endParaRPr>
          </a:p>
        </p:txBody>
      </p:sp>
      <p:sp>
        <p:nvSpPr>
          <p:cNvPr id="47131" name="Text Box 27"/>
          <p:cNvSpPr txBox="1">
            <a:spLocks noChangeArrowheads="1"/>
          </p:cNvSpPr>
          <p:nvPr/>
        </p:nvSpPr>
        <p:spPr bwMode="auto">
          <a:xfrm>
            <a:off x="4800600" y="4200525"/>
            <a:ext cx="479425" cy="400050"/>
          </a:xfrm>
          <a:prstGeom prst="rect">
            <a:avLst/>
          </a:prstGeom>
          <a:noFill/>
          <a:ln w="9525">
            <a:noFill/>
            <a:miter lim="800000"/>
          </a:ln>
        </p:spPr>
        <p:txBody>
          <a:bodyPr wrap="none">
            <a:spAutoFit/>
          </a:bodyPr>
          <a:lstStyle/>
          <a:p>
            <a:pPr algn="just">
              <a:lnSpc>
                <a:spcPct val="120000"/>
              </a:lnSpc>
              <a:spcBef>
                <a:spcPct val="10000"/>
              </a:spcBef>
            </a:pPr>
            <a:r>
              <a:rPr kumimoji="1" lang="en-US" altLang="zh-CN" sz="2000" i="1">
                <a:solidFill>
                  <a:schemeClr val="tx2"/>
                </a:solidFill>
                <a:cs typeface="Times New Roman" panose="02020603050405020304" pitchFamily="18" charset="0"/>
              </a:rPr>
              <a:t>R</a:t>
            </a:r>
            <a:r>
              <a:rPr kumimoji="1" lang="en-US" altLang="zh-CN" sz="2000" baseline="-25000">
                <a:solidFill>
                  <a:schemeClr val="tx2"/>
                </a:solidFill>
                <a:cs typeface="Times New Roman" panose="02020603050405020304" pitchFamily="18" charset="0"/>
              </a:rPr>
              <a:t>C</a:t>
            </a:r>
            <a:endParaRPr kumimoji="1" lang="en-US" altLang="zh-CN" sz="2000">
              <a:solidFill>
                <a:schemeClr val="tx2"/>
              </a:solidFill>
              <a:cs typeface="Times New Roman" panose="02020603050405020304" pitchFamily="18" charset="0"/>
            </a:endParaRPr>
          </a:p>
        </p:txBody>
      </p:sp>
      <p:grpSp>
        <p:nvGrpSpPr>
          <p:cNvPr id="7" name="Group 28"/>
          <p:cNvGrpSpPr/>
          <p:nvPr/>
        </p:nvGrpSpPr>
        <p:grpSpPr bwMode="auto">
          <a:xfrm>
            <a:off x="4603750" y="3933825"/>
            <a:ext cx="122238" cy="1073150"/>
            <a:chOff x="2986" y="1728"/>
            <a:chExt cx="77" cy="676"/>
          </a:xfrm>
        </p:grpSpPr>
        <p:grpSp>
          <p:nvGrpSpPr>
            <p:cNvPr id="8" name="Group 29"/>
            <p:cNvGrpSpPr/>
            <p:nvPr/>
          </p:nvGrpSpPr>
          <p:grpSpPr bwMode="auto">
            <a:xfrm>
              <a:off x="2986" y="1820"/>
              <a:ext cx="77" cy="480"/>
              <a:chOff x="1824" y="1344"/>
              <a:chExt cx="77" cy="480"/>
            </a:xfrm>
          </p:grpSpPr>
          <p:sp>
            <p:nvSpPr>
              <p:cNvPr id="117829" name="Rectangle 30"/>
              <p:cNvSpPr>
                <a:spLocks noChangeAspect="1" noChangeArrowheads="1"/>
              </p:cNvSpPr>
              <p:nvPr/>
            </p:nvSpPr>
            <p:spPr bwMode="auto">
              <a:xfrm>
                <a:off x="1824" y="1488"/>
                <a:ext cx="77" cy="193"/>
              </a:xfrm>
              <a:prstGeom prst="rect">
                <a:avLst/>
              </a:prstGeom>
              <a:noFill/>
              <a:ln w="28575">
                <a:solidFill>
                  <a:schemeClr val="tx1"/>
                </a:solidFill>
                <a:miter lim="800000"/>
              </a:ln>
            </p:spPr>
            <p:txBody>
              <a:bodyPr wrap="none" anchor="ctr">
                <a:spAutoFit/>
              </a:bodyPr>
              <a:lstStyle/>
              <a:p>
                <a:pPr algn="just">
                  <a:lnSpc>
                    <a:spcPct val="120000"/>
                  </a:lnSpc>
                  <a:spcBef>
                    <a:spcPct val="10000"/>
                  </a:spcBef>
                </a:pPr>
                <a:endParaRPr lang="zh-CN" altLang="en-US"/>
              </a:p>
            </p:txBody>
          </p:sp>
          <p:sp>
            <p:nvSpPr>
              <p:cNvPr id="117830" name="Line 31"/>
              <p:cNvSpPr>
                <a:spLocks noChangeShapeType="1"/>
              </p:cNvSpPr>
              <p:nvPr/>
            </p:nvSpPr>
            <p:spPr bwMode="auto">
              <a:xfrm>
                <a:off x="1863" y="1344"/>
                <a:ext cx="0" cy="144"/>
              </a:xfrm>
              <a:prstGeom prst="line">
                <a:avLst/>
              </a:prstGeom>
              <a:noFill/>
              <a:ln w="28575">
                <a:solidFill>
                  <a:schemeClr val="tx1"/>
                </a:solidFill>
                <a:round/>
              </a:ln>
            </p:spPr>
            <p:txBody>
              <a:bodyPr>
                <a:spAutoFit/>
              </a:bodyPr>
              <a:lstStyle/>
              <a:p>
                <a:endParaRPr lang="zh-CN" altLang="en-US"/>
              </a:p>
            </p:txBody>
          </p:sp>
          <p:sp>
            <p:nvSpPr>
              <p:cNvPr id="117831" name="Line 32"/>
              <p:cNvSpPr>
                <a:spLocks noChangeShapeType="1"/>
              </p:cNvSpPr>
              <p:nvPr/>
            </p:nvSpPr>
            <p:spPr bwMode="auto">
              <a:xfrm>
                <a:off x="1863" y="1680"/>
                <a:ext cx="0" cy="144"/>
              </a:xfrm>
              <a:prstGeom prst="line">
                <a:avLst/>
              </a:prstGeom>
              <a:noFill/>
              <a:ln w="28575">
                <a:solidFill>
                  <a:schemeClr val="tx1"/>
                </a:solidFill>
                <a:round/>
              </a:ln>
            </p:spPr>
            <p:txBody>
              <a:bodyPr>
                <a:spAutoFit/>
              </a:bodyPr>
              <a:lstStyle/>
              <a:p>
                <a:endParaRPr lang="zh-CN" altLang="en-US"/>
              </a:p>
            </p:txBody>
          </p:sp>
        </p:grpSp>
        <p:sp>
          <p:nvSpPr>
            <p:cNvPr id="117827" name="Line 33"/>
            <p:cNvSpPr>
              <a:spLocks noChangeShapeType="1"/>
            </p:cNvSpPr>
            <p:nvPr/>
          </p:nvSpPr>
          <p:spPr bwMode="auto">
            <a:xfrm flipV="1">
              <a:off x="3024" y="1728"/>
              <a:ext cx="0" cy="240"/>
            </a:xfrm>
            <a:prstGeom prst="line">
              <a:avLst/>
            </a:prstGeom>
            <a:noFill/>
            <a:ln w="28575">
              <a:solidFill>
                <a:schemeClr val="tx1"/>
              </a:solidFill>
              <a:round/>
              <a:tailEnd type="oval" w="sm" len="sm"/>
            </a:ln>
          </p:spPr>
          <p:txBody>
            <a:bodyPr>
              <a:spAutoFit/>
            </a:bodyPr>
            <a:lstStyle/>
            <a:p>
              <a:endParaRPr lang="zh-CN" altLang="en-US"/>
            </a:p>
          </p:txBody>
        </p:sp>
        <p:sp>
          <p:nvSpPr>
            <p:cNvPr id="117828" name="Line 34"/>
            <p:cNvSpPr>
              <a:spLocks noChangeShapeType="1"/>
            </p:cNvSpPr>
            <p:nvPr/>
          </p:nvSpPr>
          <p:spPr bwMode="auto">
            <a:xfrm>
              <a:off x="3022" y="2212"/>
              <a:ext cx="0" cy="192"/>
            </a:xfrm>
            <a:prstGeom prst="line">
              <a:avLst/>
            </a:prstGeom>
            <a:noFill/>
            <a:ln w="28575">
              <a:solidFill>
                <a:schemeClr val="tx1"/>
              </a:solidFill>
              <a:round/>
            </a:ln>
          </p:spPr>
          <p:txBody>
            <a:bodyPr>
              <a:spAutoFit/>
            </a:bodyPr>
            <a:lstStyle/>
            <a:p>
              <a:endParaRPr lang="zh-CN" altLang="en-US"/>
            </a:p>
          </p:txBody>
        </p:sp>
      </p:grpSp>
      <p:sp>
        <p:nvSpPr>
          <p:cNvPr id="47142" name="Text Box 38"/>
          <p:cNvSpPr txBox="1">
            <a:spLocks noChangeArrowheads="1"/>
          </p:cNvSpPr>
          <p:nvPr/>
        </p:nvSpPr>
        <p:spPr bwMode="auto">
          <a:xfrm>
            <a:off x="682625" y="2449513"/>
            <a:ext cx="7983538" cy="461962"/>
          </a:xfrm>
          <a:prstGeom prst="rect">
            <a:avLst/>
          </a:prstGeom>
          <a:noFill/>
          <a:ln w="9525">
            <a:noFill/>
            <a:miter lim="800000"/>
          </a:ln>
        </p:spPr>
        <p:txBody>
          <a:bodyPr>
            <a:spAutoFit/>
          </a:bodyPr>
          <a:lstStyle/>
          <a:p>
            <a:pPr algn="just">
              <a:lnSpc>
                <a:spcPct val="120000"/>
              </a:lnSpc>
              <a:spcBef>
                <a:spcPct val="10000"/>
              </a:spcBef>
            </a:pPr>
            <a:r>
              <a:rPr kumimoji="1" lang="en-US" altLang="zh-CN">
                <a:solidFill>
                  <a:schemeClr val="tx2"/>
                </a:solidFill>
              </a:rPr>
              <a:t>3. </a:t>
            </a:r>
            <a:r>
              <a:rPr kumimoji="1" lang="zh-CN" altLang="en-US">
                <a:solidFill>
                  <a:schemeClr val="tx2"/>
                </a:solidFill>
              </a:rPr>
              <a:t>输入耦合电路：使信号源的信号顺利进入放大电路。</a:t>
            </a:r>
            <a:endParaRPr kumimoji="1" lang="zh-CN" altLang="en-US">
              <a:solidFill>
                <a:schemeClr val="tx2"/>
              </a:solidFill>
            </a:endParaRPr>
          </a:p>
        </p:txBody>
      </p:sp>
      <p:grpSp>
        <p:nvGrpSpPr>
          <p:cNvPr id="9" name="Group 39"/>
          <p:cNvGrpSpPr/>
          <p:nvPr/>
        </p:nvGrpSpPr>
        <p:grpSpPr bwMode="auto">
          <a:xfrm rot="16200000" flipV="1">
            <a:off x="2885281" y="5069682"/>
            <a:ext cx="185737" cy="381000"/>
            <a:chOff x="3120" y="864"/>
            <a:chExt cx="117" cy="240"/>
          </a:xfrm>
        </p:grpSpPr>
        <p:grpSp>
          <p:nvGrpSpPr>
            <p:cNvPr id="10" name="Group 40"/>
            <p:cNvGrpSpPr/>
            <p:nvPr/>
          </p:nvGrpSpPr>
          <p:grpSpPr bwMode="auto">
            <a:xfrm>
              <a:off x="3120" y="864"/>
              <a:ext cx="117" cy="240"/>
              <a:chOff x="2064" y="576"/>
              <a:chExt cx="117" cy="240"/>
            </a:xfrm>
          </p:grpSpPr>
          <p:grpSp>
            <p:nvGrpSpPr>
              <p:cNvPr id="11" name="Group 41"/>
              <p:cNvGrpSpPr/>
              <p:nvPr/>
            </p:nvGrpSpPr>
            <p:grpSpPr bwMode="auto">
              <a:xfrm>
                <a:off x="2064" y="672"/>
                <a:ext cx="117" cy="49"/>
                <a:chOff x="2064" y="672"/>
                <a:chExt cx="117" cy="49"/>
              </a:xfrm>
            </p:grpSpPr>
            <p:sp>
              <p:nvSpPr>
                <p:cNvPr id="117824" name="Line 42"/>
                <p:cNvSpPr>
                  <a:spLocks noChangeAspect="1" noChangeShapeType="1"/>
                </p:cNvSpPr>
                <p:nvPr/>
              </p:nvSpPr>
              <p:spPr bwMode="auto">
                <a:xfrm>
                  <a:off x="2064" y="672"/>
                  <a:ext cx="115" cy="1"/>
                </a:xfrm>
                <a:prstGeom prst="line">
                  <a:avLst/>
                </a:prstGeom>
                <a:noFill/>
                <a:ln w="28575">
                  <a:solidFill>
                    <a:schemeClr val="tx1"/>
                  </a:solidFill>
                  <a:round/>
                </a:ln>
              </p:spPr>
              <p:txBody>
                <a:bodyPr>
                  <a:spAutoFit/>
                </a:bodyPr>
                <a:lstStyle/>
                <a:p>
                  <a:endParaRPr lang="zh-CN" altLang="en-US"/>
                </a:p>
              </p:txBody>
            </p:sp>
            <p:sp>
              <p:nvSpPr>
                <p:cNvPr id="117825" name="Line 43"/>
                <p:cNvSpPr>
                  <a:spLocks noChangeAspect="1" noChangeShapeType="1"/>
                </p:cNvSpPr>
                <p:nvPr/>
              </p:nvSpPr>
              <p:spPr bwMode="auto">
                <a:xfrm>
                  <a:off x="2066" y="720"/>
                  <a:ext cx="115" cy="1"/>
                </a:xfrm>
                <a:prstGeom prst="line">
                  <a:avLst/>
                </a:prstGeom>
                <a:noFill/>
                <a:ln w="28575">
                  <a:solidFill>
                    <a:schemeClr val="tx1"/>
                  </a:solidFill>
                  <a:round/>
                </a:ln>
              </p:spPr>
              <p:txBody>
                <a:bodyPr>
                  <a:spAutoFit/>
                </a:bodyPr>
                <a:lstStyle/>
                <a:p>
                  <a:endParaRPr lang="zh-CN" altLang="en-US"/>
                </a:p>
              </p:txBody>
            </p:sp>
          </p:grpSp>
          <p:sp>
            <p:nvSpPr>
              <p:cNvPr id="117822" name="Line 44"/>
              <p:cNvSpPr>
                <a:spLocks noChangeShapeType="1"/>
              </p:cNvSpPr>
              <p:nvPr/>
            </p:nvSpPr>
            <p:spPr bwMode="auto">
              <a:xfrm flipV="1">
                <a:off x="2122" y="576"/>
                <a:ext cx="0" cy="96"/>
              </a:xfrm>
              <a:prstGeom prst="line">
                <a:avLst/>
              </a:prstGeom>
              <a:noFill/>
              <a:ln w="28575">
                <a:solidFill>
                  <a:schemeClr val="tx1"/>
                </a:solidFill>
                <a:round/>
              </a:ln>
            </p:spPr>
            <p:txBody>
              <a:bodyPr>
                <a:spAutoFit/>
              </a:bodyPr>
              <a:lstStyle/>
              <a:p>
                <a:endParaRPr lang="zh-CN" altLang="en-US"/>
              </a:p>
            </p:txBody>
          </p:sp>
          <p:sp>
            <p:nvSpPr>
              <p:cNvPr id="117823" name="Line 45"/>
              <p:cNvSpPr>
                <a:spLocks noChangeShapeType="1"/>
              </p:cNvSpPr>
              <p:nvPr/>
            </p:nvSpPr>
            <p:spPr bwMode="auto">
              <a:xfrm flipV="1">
                <a:off x="2123" y="720"/>
                <a:ext cx="0" cy="96"/>
              </a:xfrm>
              <a:prstGeom prst="line">
                <a:avLst/>
              </a:prstGeom>
              <a:noFill/>
              <a:ln w="28575">
                <a:solidFill>
                  <a:schemeClr val="tx1"/>
                </a:solidFill>
                <a:round/>
              </a:ln>
            </p:spPr>
            <p:txBody>
              <a:bodyPr>
                <a:spAutoFit/>
              </a:bodyPr>
              <a:lstStyle/>
              <a:p>
                <a:endParaRPr lang="zh-CN" altLang="en-US"/>
              </a:p>
            </p:txBody>
          </p:sp>
        </p:grpSp>
        <p:grpSp>
          <p:nvGrpSpPr>
            <p:cNvPr id="12" name="Group 46"/>
            <p:cNvGrpSpPr/>
            <p:nvPr/>
          </p:nvGrpSpPr>
          <p:grpSpPr bwMode="auto">
            <a:xfrm>
              <a:off x="3198" y="905"/>
              <a:ext cx="34" cy="34"/>
              <a:chOff x="3552" y="1000"/>
              <a:chExt cx="34" cy="34"/>
            </a:xfrm>
          </p:grpSpPr>
          <p:sp>
            <p:nvSpPr>
              <p:cNvPr id="117819" name="Line 47"/>
              <p:cNvSpPr>
                <a:spLocks noChangeAspect="1" noChangeShapeType="1"/>
              </p:cNvSpPr>
              <p:nvPr/>
            </p:nvSpPr>
            <p:spPr bwMode="auto">
              <a:xfrm>
                <a:off x="3552" y="1016"/>
                <a:ext cx="34" cy="1"/>
              </a:xfrm>
              <a:prstGeom prst="line">
                <a:avLst/>
              </a:prstGeom>
              <a:noFill/>
              <a:ln w="28575">
                <a:solidFill>
                  <a:schemeClr val="tx1"/>
                </a:solidFill>
                <a:round/>
              </a:ln>
            </p:spPr>
            <p:txBody>
              <a:bodyPr>
                <a:spAutoFit/>
              </a:bodyPr>
              <a:lstStyle/>
              <a:p>
                <a:endParaRPr lang="zh-CN" altLang="en-US"/>
              </a:p>
            </p:txBody>
          </p:sp>
          <p:sp>
            <p:nvSpPr>
              <p:cNvPr id="117820" name="Line 48"/>
              <p:cNvSpPr>
                <a:spLocks noChangeAspect="1" noChangeShapeType="1"/>
              </p:cNvSpPr>
              <p:nvPr/>
            </p:nvSpPr>
            <p:spPr bwMode="auto">
              <a:xfrm rot="5400000">
                <a:off x="3552" y="1016"/>
                <a:ext cx="34" cy="1"/>
              </a:xfrm>
              <a:prstGeom prst="line">
                <a:avLst/>
              </a:prstGeom>
              <a:noFill/>
              <a:ln w="28575">
                <a:solidFill>
                  <a:schemeClr val="tx1"/>
                </a:solidFill>
                <a:round/>
              </a:ln>
            </p:spPr>
            <p:txBody>
              <a:bodyPr>
                <a:spAutoFit/>
              </a:bodyPr>
              <a:lstStyle/>
              <a:p>
                <a:endParaRPr lang="zh-CN" altLang="en-US"/>
              </a:p>
            </p:txBody>
          </p:sp>
        </p:grpSp>
      </p:grpSp>
      <p:grpSp>
        <p:nvGrpSpPr>
          <p:cNvPr id="13" name="Group 49"/>
          <p:cNvGrpSpPr/>
          <p:nvPr/>
        </p:nvGrpSpPr>
        <p:grpSpPr bwMode="auto">
          <a:xfrm rot="5400000" flipH="1" flipV="1">
            <a:off x="5414169" y="4660107"/>
            <a:ext cx="185737" cy="381000"/>
            <a:chOff x="3120" y="864"/>
            <a:chExt cx="117" cy="240"/>
          </a:xfrm>
        </p:grpSpPr>
        <p:grpSp>
          <p:nvGrpSpPr>
            <p:cNvPr id="14" name="Group 50"/>
            <p:cNvGrpSpPr/>
            <p:nvPr/>
          </p:nvGrpSpPr>
          <p:grpSpPr bwMode="auto">
            <a:xfrm>
              <a:off x="3120" y="864"/>
              <a:ext cx="117" cy="240"/>
              <a:chOff x="2064" y="576"/>
              <a:chExt cx="117" cy="240"/>
            </a:xfrm>
          </p:grpSpPr>
          <p:grpSp>
            <p:nvGrpSpPr>
              <p:cNvPr id="15" name="Group 51"/>
              <p:cNvGrpSpPr/>
              <p:nvPr/>
            </p:nvGrpSpPr>
            <p:grpSpPr bwMode="auto">
              <a:xfrm>
                <a:off x="2064" y="672"/>
                <a:ext cx="117" cy="49"/>
                <a:chOff x="2064" y="672"/>
                <a:chExt cx="117" cy="49"/>
              </a:xfrm>
            </p:grpSpPr>
            <p:sp>
              <p:nvSpPr>
                <p:cNvPr id="117815" name="Line 52"/>
                <p:cNvSpPr>
                  <a:spLocks noChangeAspect="1" noChangeShapeType="1"/>
                </p:cNvSpPr>
                <p:nvPr/>
              </p:nvSpPr>
              <p:spPr bwMode="auto">
                <a:xfrm>
                  <a:off x="2064" y="672"/>
                  <a:ext cx="115" cy="1"/>
                </a:xfrm>
                <a:prstGeom prst="line">
                  <a:avLst/>
                </a:prstGeom>
                <a:noFill/>
                <a:ln w="28575">
                  <a:solidFill>
                    <a:schemeClr val="tx1"/>
                  </a:solidFill>
                  <a:round/>
                </a:ln>
              </p:spPr>
              <p:txBody>
                <a:bodyPr>
                  <a:spAutoFit/>
                </a:bodyPr>
                <a:lstStyle/>
                <a:p>
                  <a:endParaRPr lang="zh-CN" altLang="en-US"/>
                </a:p>
              </p:txBody>
            </p:sp>
            <p:sp>
              <p:nvSpPr>
                <p:cNvPr id="117816" name="Line 53"/>
                <p:cNvSpPr>
                  <a:spLocks noChangeAspect="1" noChangeShapeType="1"/>
                </p:cNvSpPr>
                <p:nvPr/>
              </p:nvSpPr>
              <p:spPr bwMode="auto">
                <a:xfrm>
                  <a:off x="2066" y="720"/>
                  <a:ext cx="115" cy="1"/>
                </a:xfrm>
                <a:prstGeom prst="line">
                  <a:avLst/>
                </a:prstGeom>
                <a:noFill/>
                <a:ln w="28575">
                  <a:solidFill>
                    <a:schemeClr val="tx1"/>
                  </a:solidFill>
                  <a:round/>
                </a:ln>
              </p:spPr>
              <p:txBody>
                <a:bodyPr>
                  <a:spAutoFit/>
                </a:bodyPr>
                <a:lstStyle/>
                <a:p>
                  <a:endParaRPr lang="zh-CN" altLang="en-US"/>
                </a:p>
              </p:txBody>
            </p:sp>
          </p:grpSp>
          <p:sp>
            <p:nvSpPr>
              <p:cNvPr id="117813" name="Line 54"/>
              <p:cNvSpPr>
                <a:spLocks noChangeShapeType="1"/>
              </p:cNvSpPr>
              <p:nvPr/>
            </p:nvSpPr>
            <p:spPr bwMode="auto">
              <a:xfrm flipV="1">
                <a:off x="2122" y="576"/>
                <a:ext cx="0" cy="96"/>
              </a:xfrm>
              <a:prstGeom prst="line">
                <a:avLst/>
              </a:prstGeom>
              <a:noFill/>
              <a:ln w="28575">
                <a:solidFill>
                  <a:schemeClr val="tx1"/>
                </a:solidFill>
                <a:round/>
              </a:ln>
            </p:spPr>
            <p:txBody>
              <a:bodyPr>
                <a:spAutoFit/>
              </a:bodyPr>
              <a:lstStyle/>
              <a:p>
                <a:endParaRPr lang="zh-CN" altLang="en-US"/>
              </a:p>
            </p:txBody>
          </p:sp>
          <p:sp>
            <p:nvSpPr>
              <p:cNvPr id="117814" name="Line 55"/>
              <p:cNvSpPr>
                <a:spLocks noChangeShapeType="1"/>
              </p:cNvSpPr>
              <p:nvPr/>
            </p:nvSpPr>
            <p:spPr bwMode="auto">
              <a:xfrm flipV="1">
                <a:off x="2123" y="720"/>
                <a:ext cx="0" cy="96"/>
              </a:xfrm>
              <a:prstGeom prst="line">
                <a:avLst/>
              </a:prstGeom>
              <a:noFill/>
              <a:ln w="28575">
                <a:solidFill>
                  <a:schemeClr val="tx1"/>
                </a:solidFill>
                <a:round/>
              </a:ln>
            </p:spPr>
            <p:txBody>
              <a:bodyPr>
                <a:spAutoFit/>
              </a:bodyPr>
              <a:lstStyle/>
              <a:p>
                <a:endParaRPr lang="zh-CN" altLang="en-US"/>
              </a:p>
            </p:txBody>
          </p:sp>
        </p:grpSp>
        <p:grpSp>
          <p:nvGrpSpPr>
            <p:cNvPr id="16" name="Group 56"/>
            <p:cNvGrpSpPr/>
            <p:nvPr/>
          </p:nvGrpSpPr>
          <p:grpSpPr bwMode="auto">
            <a:xfrm>
              <a:off x="3198" y="905"/>
              <a:ext cx="34" cy="34"/>
              <a:chOff x="3552" y="1000"/>
              <a:chExt cx="34" cy="34"/>
            </a:xfrm>
          </p:grpSpPr>
          <p:sp>
            <p:nvSpPr>
              <p:cNvPr id="117810" name="Line 57"/>
              <p:cNvSpPr>
                <a:spLocks noChangeAspect="1" noChangeShapeType="1"/>
              </p:cNvSpPr>
              <p:nvPr/>
            </p:nvSpPr>
            <p:spPr bwMode="auto">
              <a:xfrm>
                <a:off x="3552" y="1016"/>
                <a:ext cx="34" cy="1"/>
              </a:xfrm>
              <a:prstGeom prst="line">
                <a:avLst/>
              </a:prstGeom>
              <a:noFill/>
              <a:ln w="28575">
                <a:solidFill>
                  <a:schemeClr val="tx1"/>
                </a:solidFill>
                <a:round/>
              </a:ln>
            </p:spPr>
            <p:txBody>
              <a:bodyPr>
                <a:spAutoFit/>
              </a:bodyPr>
              <a:lstStyle/>
              <a:p>
                <a:endParaRPr lang="zh-CN" altLang="en-US"/>
              </a:p>
            </p:txBody>
          </p:sp>
          <p:sp>
            <p:nvSpPr>
              <p:cNvPr id="117811" name="Line 58"/>
              <p:cNvSpPr>
                <a:spLocks noChangeAspect="1" noChangeShapeType="1"/>
              </p:cNvSpPr>
              <p:nvPr/>
            </p:nvSpPr>
            <p:spPr bwMode="auto">
              <a:xfrm rot="5400000">
                <a:off x="3552" y="1016"/>
                <a:ext cx="34" cy="1"/>
              </a:xfrm>
              <a:prstGeom prst="line">
                <a:avLst/>
              </a:prstGeom>
              <a:noFill/>
              <a:ln w="28575">
                <a:solidFill>
                  <a:schemeClr val="tx1"/>
                </a:solidFill>
                <a:round/>
              </a:ln>
            </p:spPr>
            <p:txBody>
              <a:bodyPr>
                <a:spAutoFit/>
              </a:bodyPr>
              <a:lstStyle/>
              <a:p>
                <a:endParaRPr lang="zh-CN" altLang="en-US"/>
              </a:p>
            </p:txBody>
          </p:sp>
        </p:grpSp>
      </p:grpSp>
      <p:sp>
        <p:nvSpPr>
          <p:cNvPr id="47163" name="Text Box 59"/>
          <p:cNvSpPr txBox="1">
            <a:spLocks noChangeArrowheads="1"/>
          </p:cNvSpPr>
          <p:nvPr/>
        </p:nvSpPr>
        <p:spPr bwMode="auto">
          <a:xfrm>
            <a:off x="2819400" y="4710113"/>
            <a:ext cx="441325" cy="400050"/>
          </a:xfrm>
          <a:prstGeom prst="rect">
            <a:avLst/>
          </a:prstGeom>
          <a:noFill/>
          <a:ln w="9525">
            <a:noFill/>
            <a:miter lim="800000"/>
          </a:ln>
        </p:spPr>
        <p:txBody>
          <a:bodyPr wrap="none">
            <a:spAutoFit/>
          </a:bodyPr>
          <a:lstStyle/>
          <a:p>
            <a:pPr algn="just">
              <a:lnSpc>
                <a:spcPct val="120000"/>
              </a:lnSpc>
              <a:spcBef>
                <a:spcPct val="10000"/>
              </a:spcBef>
            </a:pPr>
            <a:r>
              <a:rPr kumimoji="1" lang="en-US" altLang="zh-CN" sz="2000" i="1">
                <a:solidFill>
                  <a:schemeClr val="tx2"/>
                </a:solidFill>
                <a:cs typeface="Times New Roman" panose="02020603050405020304" pitchFamily="18" charset="0"/>
              </a:rPr>
              <a:t>C</a:t>
            </a:r>
            <a:r>
              <a:rPr kumimoji="1" lang="en-US" altLang="zh-CN" sz="2000" baseline="-25000">
                <a:solidFill>
                  <a:schemeClr val="tx2"/>
                </a:solidFill>
                <a:cs typeface="Times New Roman" panose="02020603050405020304" pitchFamily="18" charset="0"/>
              </a:rPr>
              <a:t>1</a:t>
            </a:r>
            <a:endParaRPr kumimoji="1" lang="en-US" altLang="zh-CN" sz="2000">
              <a:solidFill>
                <a:schemeClr val="tx2"/>
              </a:solidFill>
              <a:cs typeface="Times New Roman" panose="02020603050405020304" pitchFamily="18" charset="0"/>
            </a:endParaRPr>
          </a:p>
        </p:txBody>
      </p:sp>
      <p:grpSp>
        <p:nvGrpSpPr>
          <p:cNvPr id="17" name="Group 60"/>
          <p:cNvGrpSpPr/>
          <p:nvPr/>
        </p:nvGrpSpPr>
        <p:grpSpPr bwMode="auto">
          <a:xfrm>
            <a:off x="1281113" y="5067300"/>
            <a:ext cx="3359150" cy="1295400"/>
            <a:chOff x="893" y="2442"/>
            <a:chExt cx="2116" cy="816"/>
          </a:xfrm>
        </p:grpSpPr>
        <p:grpSp>
          <p:nvGrpSpPr>
            <p:cNvPr id="18" name="Group 61"/>
            <p:cNvGrpSpPr/>
            <p:nvPr/>
          </p:nvGrpSpPr>
          <p:grpSpPr bwMode="auto">
            <a:xfrm>
              <a:off x="893" y="2442"/>
              <a:ext cx="2116" cy="816"/>
              <a:chOff x="893" y="2448"/>
              <a:chExt cx="2116" cy="816"/>
            </a:xfrm>
          </p:grpSpPr>
          <p:grpSp>
            <p:nvGrpSpPr>
              <p:cNvPr id="19" name="Group 62"/>
              <p:cNvGrpSpPr/>
              <p:nvPr/>
            </p:nvGrpSpPr>
            <p:grpSpPr bwMode="auto">
              <a:xfrm>
                <a:off x="1257" y="2530"/>
                <a:ext cx="1752" cy="590"/>
                <a:chOff x="1257" y="2530"/>
                <a:chExt cx="1752" cy="590"/>
              </a:xfrm>
            </p:grpSpPr>
            <p:grpSp>
              <p:nvGrpSpPr>
                <p:cNvPr id="20" name="Group 63"/>
                <p:cNvGrpSpPr/>
                <p:nvPr/>
              </p:nvGrpSpPr>
              <p:grpSpPr bwMode="auto">
                <a:xfrm>
                  <a:off x="1257" y="2664"/>
                  <a:ext cx="157" cy="363"/>
                  <a:chOff x="1248" y="230"/>
                  <a:chExt cx="157" cy="363"/>
                </a:xfrm>
              </p:grpSpPr>
              <p:sp>
                <p:nvSpPr>
                  <p:cNvPr id="117803" name="Oval 64"/>
                  <p:cNvSpPr>
                    <a:spLocks noChangeArrowheads="1"/>
                  </p:cNvSpPr>
                  <p:nvPr/>
                </p:nvSpPr>
                <p:spPr bwMode="auto">
                  <a:xfrm>
                    <a:off x="1261" y="337"/>
                    <a:ext cx="144" cy="144"/>
                  </a:xfrm>
                  <a:prstGeom prst="ellipse">
                    <a:avLst/>
                  </a:prstGeom>
                  <a:noFill/>
                  <a:ln w="28575">
                    <a:solidFill>
                      <a:schemeClr val="tx1"/>
                    </a:solidFill>
                    <a:round/>
                  </a:ln>
                </p:spPr>
                <p:txBody>
                  <a:bodyPr wrap="none" anchor="ctr">
                    <a:spAutoFit/>
                  </a:bodyPr>
                  <a:lstStyle/>
                  <a:p>
                    <a:pPr algn="just">
                      <a:lnSpc>
                        <a:spcPct val="120000"/>
                      </a:lnSpc>
                      <a:spcBef>
                        <a:spcPct val="10000"/>
                      </a:spcBef>
                    </a:pPr>
                    <a:endParaRPr lang="zh-CN" altLang="en-US"/>
                  </a:p>
                </p:txBody>
              </p:sp>
              <p:sp>
                <p:nvSpPr>
                  <p:cNvPr id="117804" name="Line 65"/>
                  <p:cNvSpPr>
                    <a:spLocks noChangeAspect="1" noChangeShapeType="1"/>
                  </p:cNvSpPr>
                  <p:nvPr/>
                </p:nvSpPr>
                <p:spPr bwMode="auto">
                  <a:xfrm>
                    <a:off x="1333" y="230"/>
                    <a:ext cx="1" cy="363"/>
                  </a:xfrm>
                  <a:prstGeom prst="line">
                    <a:avLst/>
                  </a:prstGeom>
                  <a:noFill/>
                  <a:ln w="28575">
                    <a:solidFill>
                      <a:schemeClr val="tx1"/>
                    </a:solidFill>
                    <a:round/>
                  </a:ln>
                </p:spPr>
                <p:txBody>
                  <a:bodyPr>
                    <a:spAutoFit/>
                  </a:bodyPr>
                  <a:lstStyle/>
                  <a:p>
                    <a:endParaRPr lang="zh-CN" altLang="en-US"/>
                  </a:p>
                </p:txBody>
              </p:sp>
              <p:sp>
                <p:nvSpPr>
                  <p:cNvPr id="117805" name="Line 66"/>
                  <p:cNvSpPr>
                    <a:spLocks noChangeAspect="1" noChangeShapeType="1"/>
                  </p:cNvSpPr>
                  <p:nvPr/>
                </p:nvSpPr>
                <p:spPr bwMode="auto">
                  <a:xfrm>
                    <a:off x="1248" y="289"/>
                    <a:ext cx="46" cy="1"/>
                  </a:xfrm>
                  <a:prstGeom prst="line">
                    <a:avLst/>
                  </a:prstGeom>
                  <a:noFill/>
                  <a:ln w="28575">
                    <a:solidFill>
                      <a:schemeClr val="tx1"/>
                    </a:solidFill>
                    <a:round/>
                  </a:ln>
                </p:spPr>
                <p:txBody>
                  <a:bodyPr>
                    <a:spAutoFit/>
                  </a:bodyPr>
                  <a:lstStyle/>
                  <a:p>
                    <a:endParaRPr lang="zh-CN" altLang="en-US"/>
                  </a:p>
                </p:txBody>
              </p:sp>
              <p:sp>
                <p:nvSpPr>
                  <p:cNvPr id="117806" name="Line 67"/>
                  <p:cNvSpPr>
                    <a:spLocks noChangeAspect="1" noChangeShapeType="1"/>
                  </p:cNvSpPr>
                  <p:nvPr/>
                </p:nvSpPr>
                <p:spPr bwMode="auto">
                  <a:xfrm rot="-5400000">
                    <a:off x="1248" y="289"/>
                    <a:ext cx="46" cy="1"/>
                  </a:xfrm>
                  <a:prstGeom prst="line">
                    <a:avLst/>
                  </a:prstGeom>
                  <a:noFill/>
                  <a:ln w="28575">
                    <a:solidFill>
                      <a:schemeClr val="tx1"/>
                    </a:solidFill>
                    <a:round/>
                  </a:ln>
                </p:spPr>
                <p:txBody>
                  <a:bodyPr>
                    <a:spAutoFit/>
                  </a:bodyPr>
                  <a:lstStyle/>
                  <a:p>
                    <a:endParaRPr lang="zh-CN" altLang="en-US"/>
                  </a:p>
                </p:txBody>
              </p:sp>
              <p:sp>
                <p:nvSpPr>
                  <p:cNvPr id="117807" name="Line 68"/>
                  <p:cNvSpPr>
                    <a:spLocks noChangeAspect="1" noChangeShapeType="1"/>
                  </p:cNvSpPr>
                  <p:nvPr/>
                </p:nvSpPr>
                <p:spPr bwMode="auto">
                  <a:xfrm>
                    <a:off x="1252" y="529"/>
                    <a:ext cx="46" cy="1"/>
                  </a:xfrm>
                  <a:prstGeom prst="line">
                    <a:avLst/>
                  </a:prstGeom>
                  <a:noFill/>
                  <a:ln w="28575">
                    <a:solidFill>
                      <a:schemeClr val="tx1"/>
                    </a:solidFill>
                    <a:round/>
                  </a:ln>
                </p:spPr>
                <p:txBody>
                  <a:bodyPr>
                    <a:spAutoFit/>
                  </a:bodyPr>
                  <a:lstStyle/>
                  <a:p>
                    <a:endParaRPr lang="zh-CN" altLang="en-US"/>
                  </a:p>
                </p:txBody>
              </p:sp>
            </p:grpSp>
            <p:grpSp>
              <p:nvGrpSpPr>
                <p:cNvPr id="21" name="Group 69"/>
                <p:cNvGrpSpPr/>
                <p:nvPr/>
              </p:nvGrpSpPr>
              <p:grpSpPr bwMode="auto">
                <a:xfrm rot="5400000">
                  <a:off x="1576" y="2329"/>
                  <a:ext cx="77" cy="480"/>
                  <a:chOff x="1823" y="1344"/>
                  <a:chExt cx="77" cy="480"/>
                </a:xfrm>
              </p:grpSpPr>
              <p:sp>
                <p:nvSpPr>
                  <p:cNvPr id="117800" name="Rectangle 70"/>
                  <p:cNvSpPr>
                    <a:spLocks noChangeAspect="1" noChangeArrowheads="1"/>
                  </p:cNvSpPr>
                  <p:nvPr/>
                </p:nvSpPr>
                <p:spPr bwMode="auto">
                  <a:xfrm>
                    <a:off x="1823" y="1488"/>
                    <a:ext cx="77" cy="193"/>
                  </a:xfrm>
                  <a:prstGeom prst="rect">
                    <a:avLst/>
                  </a:prstGeom>
                  <a:noFill/>
                  <a:ln w="28575">
                    <a:solidFill>
                      <a:schemeClr val="tx1"/>
                    </a:solidFill>
                    <a:miter lim="800000"/>
                  </a:ln>
                </p:spPr>
                <p:txBody>
                  <a:bodyPr wrap="none" anchor="ctr">
                    <a:spAutoFit/>
                  </a:bodyPr>
                  <a:lstStyle/>
                  <a:p>
                    <a:pPr algn="just">
                      <a:lnSpc>
                        <a:spcPct val="120000"/>
                      </a:lnSpc>
                      <a:spcBef>
                        <a:spcPct val="10000"/>
                      </a:spcBef>
                    </a:pPr>
                    <a:endParaRPr lang="zh-CN" altLang="en-US"/>
                  </a:p>
                </p:txBody>
              </p:sp>
              <p:sp>
                <p:nvSpPr>
                  <p:cNvPr id="117801" name="Line 71"/>
                  <p:cNvSpPr>
                    <a:spLocks noChangeShapeType="1"/>
                  </p:cNvSpPr>
                  <p:nvPr/>
                </p:nvSpPr>
                <p:spPr bwMode="auto">
                  <a:xfrm>
                    <a:off x="1863" y="1344"/>
                    <a:ext cx="0" cy="144"/>
                  </a:xfrm>
                  <a:prstGeom prst="line">
                    <a:avLst/>
                  </a:prstGeom>
                  <a:noFill/>
                  <a:ln w="28575">
                    <a:solidFill>
                      <a:schemeClr val="tx1"/>
                    </a:solidFill>
                    <a:round/>
                  </a:ln>
                </p:spPr>
                <p:txBody>
                  <a:bodyPr>
                    <a:spAutoFit/>
                  </a:bodyPr>
                  <a:lstStyle/>
                  <a:p>
                    <a:endParaRPr lang="zh-CN" altLang="en-US"/>
                  </a:p>
                </p:txBody>
              </p:sp>
              <p:sp>
                <p:nvSpPr>
                  <p:cNvPr id="117802" name="Line 72"/>
                  <p:cNvSpPr>
                    <a:spLocks noChangeShapeType="1"/>
                  </p:cNvSpPr>
                  <p:nvPr/>
                </p:nvSpPr>
                <p:spPr bwMode="auto">
                  <a:xfrm>
                    <a:off x="1863" y="1680"/>
                    <a:ext cx="0" cy="144"/>
                  </a:xfrm>
                  <a:prstGeom prst="line">
                    <a:avLst/>
                  </a:prstGeom>
                  <a:noFill/>
                  <a:ln w="28575">
                    <a:solidFill>
                      <a:schemeClr val="tx1"/>
                    </a:solidFill>
                    <a:round/>
                  </a:ln>
                </p:spPr>
                <p:txBody>
                  <a:bodyPr>
                    <a:spAutoFit/>
                  </a:bodyPr>
                  <a:lstStyle/>
                  <a:p>
                    <a:endParaRPr lang="zh-CN" altLang="en-US"/>
                  </a:p>
                </p:txBody>
              </p:sp>
            </p:grpSp>
            <p:sp>
              <p:nvSpPr>
                <p:cNvPr id="117798" name="Freeform 73"/>
                <p:cNvSpPr/>
                <p:nvPr/>
              </p:nvSpPr>
              <p:spPr bwMode="auto">
                <a:xfrm>
                  <a:off x="1344" y="2976"/>
                  <a:ext cx="1665" cy="144"/>
                </a:xfrm>
                <a:custGeom>
                  <a:avLst/>
                  <a:gdLst>
                    <a:gd name="T0" fmla="*/ 0 w 1584"/>
                    <a:gd name="T1" fmla="*/ 0 h 144"/>
                    <a:gd name="T2" fmla="*/ 0 w 1584"/>
                    <a:gd name="T3" fmla="*/ 144 h 144"/>
                    <a:gd name="T4" fmla="*/ 11644 w 1584"/>
                    <a:gd name="T5" fmla="*/ 144 h 144"/>
                    <a:gd name="T6" fmla="*/ 0 60000 65536"/>
                    <a:gd name="T7" fmla="*/ 0 60000 65536"/>
                    <a:gd name="T8" fmla="*/ 0 60000 65536"/>
                    <a:gd name="T9" fmla="*/ 0 w 1584"/>
                    <a:gd name="T10" fmla="*/ 0 h 144"/>
                    <a:gd name="T11" fmla="*/ 1584 w 1584"/>
                    <a:gd name="T12" fmla="*/ 144 h 144"/>
                  </a:gdLst>
                  <a:ahLst/>
                  <a:cxnLst>
                    <a:cxn ang="T6">
                      <a:pos x="T0" y="T1"/>
                    </a:cxn>
                    <a:cxn ang="T7">
                      <a:pos x="T2" y="T3"/>
                    </a:cxn>
                    <a:cxn ang="T8">
                      <a:pos x="T4" y="T5"/>
                    </a:cxn>
                  </a:cxnLst>
                  <a:rect l="T9" t="T10" r="T11" b="T12"/>
                  <a:pathLst>
                    <a:path w="1584" h="144">
                      <a:moveTo>
                        <a:pt x="0" y="0"/>
                      </a:moveTo>
                      <a:lnTo>
                        <a:pt x="0" y="144"/>
                      </a:lnTo>
                      <a:lnTo>
                        <a:pt x="1584" y="144"/>
                      </a:lnTo>
                    </a:path>
                  </a:pathLst>
                </a:custGeom>
                <a:noFill/>
                <a:ln w="28575">
                  <a:solidFill>
                    <a:schemeClr val="tx1"/>
                  </a:solidFill>
                  <a:round/>
                  <a:tailEnd type="oval" w="sm" len="sm"/>
                </a:ln>
              </p:spPr>
              <p:txBody>
                <a:bodyPr>
                  <a:spAutoFit/>
                </a:bodyPr>
                <a:lstStyle/>
                <a:p>
                  <a:endParaRPr lang="zh-CN" altLang="en-US"/>
                </a:p>
              </p:txBody>
            </p:sp>
            <p:sp>
              <p:nvSpPr>
                <p:cNvPr id="117799" name="Freeform 74"/>
                <p:cNvSpPr/>
                <p:nvPr/>
              </p:nvSpPr>
              <p:spPr bwMode="auto">
                <a:xfrm>
                  <a:off x="1344" y="2568"/>
                  <a:ext cx="144" cy="144"/>
                </a:xfrm>
                <a:custGeom>
                  <a:avLst/>
                  <a:gdLst>
                    <a:gd name="T0" fmla="*/ 0 w 144"/>
                    <a:gd name="T1" fmla="*/ 144 h 144"/>
                    <a:gd name="T2" fmla="*/ 0 w 144"/>
                    <a:gd name="T3" fmla="*/ 0 h 144"/>
                    <a:gd name="T4" fmla="*/ 144 w 144"/>
                    <a:gd name="T5" fmla="*/ 0 h 144"/>
                    <a:gd name="T6" fmla="*/ 0 60000 65536"/>
                    <a:gd name="T7" fmla="*/ 0 60000 65536"/>
                    <a:gd name="T8" fmla="*/ 0 60000 65536"/>
                    <a:gd name="T9" fmla="*/ 0 w 144"/>
                    <a:gd name="T10" fmla="*/ 0 h 144"/>
                    <a:gd name="T11" fmla="*/ 144 w 144"/>
                    <a:gd name="T12" fmla="*/ 144 h 144"/>
                  </a:gdLst>
                  <a:ahLst/>
                  <a:cxnLst>
                    <a:cxn ang="T6">
                      <a:pos x="T0" y="T1"/>
                    </a:cxn>
                    <a:cxn ang="T7">
                      <a:pos x="T2" y="T3"/>
                    </a:cxn>
                    <a:cxn ang="T8">
                      <a:pos x="T4" y="T5"/>
                    </a:cxn>
                  </a:cxnLst>
                  <a:rect l="T9" t="T10" r="T11" b="T12"/>
                  <a:pathLst>
                    <a:path w="144" h="144">
                      <a:moveTo>
                        <a:pt x="0" y="144"/>
                      </a:moveTo>
                      <a:lnTo>
                        <a:pt x="0" y="0"/>
                      </a:lnTo>
                      <a:lnTo>
                        <a:pt x="144" y="0"/>
                      </a:lnTo>
                    </a:path>
                  </a:pathLst>
                </a:custGeom>
                <a:noFill/>
                <a:ln w="28575">
                  <a:solidFill>
                    <a:schemeClr val="tx1"/>
                  </a:solidFill>
                  <a:round/>
                </a:ln>
              </p:spPr>
              <p:txBody>
                <a:bodyPr>
                  <a:spAutoFit/>
                </a:bodyPr>
                <a:lstStyle/>
                <a:p>
                  <a:endParaRPr lang="zh-CN" altLang="en-US"/>
                </a:p>
              </p:txBody>
            </p:sp>
          </p:grpSp>
          <p:sp>
            <p:nvSpPr>
              <p:cNvPr id="117794" name="Rectangle 75"/>
              <p:cNvSpPr>
                <a:spLocks noChangeArrowheads="1"/>
              </p:cNvSpPr>
              <p:nvPr/>
            </p:nvSpPr>
            <p:spPr bwMode="auto">
              <a:xfrm>
                <a:off x="1152" y="2448"/>
                <a:ext cx="624" cy="816"/>
              </a:xfrm>
              <a:prstGeom prst="rect">
                <a:avLst/>
              </a:prstGeom>
              <a:noFill/>
              <a:ln w="28575">
                <a:solidFill>
                  <a:schemeClr val="tx1"/>
                </a:solidFill>
                <a:prstDash val="dash"/>
                <a:miter lim="800000"/>
              </a:ln>
            </p:spPr>
            <p:txBody>
              <a:bodyPr wrap="none" anchor="ctr">
                <a:spAutoFit/>
              </a:bodyPr>
              <a:lstStyle/>
              <a:p>
                <a:pPr algn="just">
                  <a:lnSpc>
                    <a:spcPct val="120000"/>
                  </a:lnSpc>
                  <a:spcBef>
                    <a:spcPct val="10000"/>
                  </a:spcBef>
                </a:pPr>
                <a:endParaRPr lang="zh-CN" altLang="en-US"/>
              </a:p>
            </p:txBody>
          </p:sp>
          <p:sp>
            <p:nvSpPr>
              <p:cNvPr id="117795" name="Text Box 76"/>
              <p:cNvSpPr txBox="1">
                <a:spLocks noChangeArrowheads="1"/>
              </p:cNvSpPr>
              <p:nvPr/>
            </p:nvSpPr>
            <p:spPr bwMode="auto">
              <a:xfrm>
                <a:off x="893" y="2564"/>
                <a:ext cx="308" cy="532"/>
              </a:xfrm>
              <a:prstGeom prst="rect">
                <a:avLst/>
              </a:prstGeom>
              <a:noFill/>
              <a:ln w="28575">
                <a:noFill/>
                <a:miter lim="800000"/>
              </a:ln>
            </p:spPr>
            <p:txBody>
              <a:bodyPr vert="eaVert" wrap="none">
                <a:spAutoFit/>
              </a:bodyPr>
              <a:lstStyle/>
              <a:p>
                <a:pPr algn="just">
                  <a:lnSpc>
                    <a:spcPct val="120000"/>
                  </a:lnSpc>
                  <a:spcBef>
                    <a:spcPct val="10000"/>
                  </a:spcBef>
                </a:pPr>
                <a:r>
                  <a:rPr kumimoji="1" lang="zh-CN" altLang="en-US" sz="2000"/>
                  <a:t>信号源</a:t>
                </a:r>
                <a:endParaRPr kumimoji="1" lang="zh-CN" altLang="en-US" sz="2000"/>
              </a:p>
            </p:txBody>
          </p:sp>
        </p:grpSp>
        <p:sp>
          <p:nvSpPr>
            <p:cNvPr id="117791" name="Text Box 77"/>
            <p:cNvSpPr txBox="1">
              <a:spLocks noChangeArrowheads="1"/>
            </p:cNvSpPr>
            <p:nvPr/>
          </p:nvSpPr>
          <p:spPr bwMode="auto">
            <a:xfrm>
              <a:off x="1526" y="2553"/>
              <a:ext cx="284" cy="252"/>
            </a:xfrm>
            <a:prstGeom prst="rect">
              <a:avLst/>
            </a:prstGeom>
            <a:noFill/>
            <a:ln w="28575">
              <a:noFill/>
              <a:miter lim="800000"/>
            </a:ln>
          </p:spPr>
          <p:txBody>
            <a:bodyPr wrap="none">
              <a:spAutoFit/>
            </a:bodyPr>
            <a:lstStyle/>
            <a:p>
              <a:pPr algn="just">
                <a:lnSpc>
                  <a:spcPct val="120000"/>
                </a:lnSpc>
                <a:spcBef>
                  <a:spcPct val="10000"/>
                </a:spcBef>
              </a:pPr>
              <a:r>
                <a:rPr kumimoji="1" lang="en-US" altLang="zh-CN" sz="2000" i="1">
                  <a:solidFill>
                    <a:schemeClr val="tx2"/>
                  </a:solidFill>
                  <a:cs typeface="Times New Roman" panose="02020603050405020304" pitchFamily="18" charset="0"/>
                </a:rPr>
                <a:t>R</a:t>
              </a:r>
              <a:r>
                <a:rPr kumimoji="1" lang="en-US" altLang="zh-CN" sz="2000" baseline="-25000">
                  <a:solidFill>
                    <a:schemeClr val="tx2"/>
                  </a:solidFill>
                  <a:cs typeface="Times New Roman" panose="02020603050405020304" pitchFamily="18" charset="0"/>
                </a:rPr>
                <a:t>S</a:t>
              </a:r>
              <a:endParaRPr kumimoji="1" lang="en-US" altLang="zh-CN" sz="2000">
                <a:solidFill>
                  <a:schemeClr val="tx2"/>
                </a:solidFill>
                <a:cs typeface="Times New Roman" panose="02020603050405020304" pitchFamily="18" charset="0"/>
              </a:endParaRPr>
            </a:p>
          </p:txBody>
        </p:sp>
        <p:sp>
          <p:nvSpPr>
            <p:cNvPr id="117792" name="Text Box 78"/>
            <p:cNvSpPr txBox="1">
              <a:spLocks noChangeArrowheads="1"/>
            </p:cNvSpPr>
            <p:nvPr/>
          </p:nvSpPr>
          <p:spPr bwMode="auto">
            <a:xfrm>
              <a:off x="1392" y="2745"/>
              <a:ext cx="266" cy="252"/>
            </a:xfrm>
            <a:prstGeom prst="rect">
              <a:avLst/>
            </a:prstGeom>
            <a:noFill/>
            <a:ln w="28575">
              <a:noFill/>
              <a:miter lim="800000"/>
            </a:ln>
          </p:spPr>
          <p:txBody>
            <a:bodyPr wrap="none">
              <a:spAutoFit/>
            </a:bodyPr>
            <a:lstStyle/>
            <a:p>
              <a:pPr algn="just">
                <a:lnSpc>
                  <a:spcPct val="120000"/>
                </a:lnSpc>
                <a:spcBef>
                  <a:spcPct val="10000"/>
                </a:spcBef>
              </a:pPr>
              <a:r>
                <a:rPr kumimoji="1" lang="en-US" altLang="zh-CN" sz="2000" i="1">
                  <a:solidFill>
                    <a:schemeClr val="tx2"/>
                  </a:solidFill>
                  <a:cs typeface="Times New Roman" panose="02020603050405020304" pitchFamily="18" charset="0"/>
                </a:rPr>
                <a:t>u</a:t>
              </a:r>
              <a:r>
                <a:rPr kumimoji="1" lang="en-US" altLang="zh-CN" sz="2000" baseline="-25000">
                  <a:solidFill>
                    <a:schemeClr val="tx2"/>
                  </a:solidFill>
                  <a:cs typeface="Times New Roman" panose="02020603050405020304" pitchFamily="18" charset="0"/>
                </a:rPr>
                <a:t>S</a:t>
              </a:r>
              <a:endParaRPr kumimoji="1" lang="en-US" altLang="zh-CN" sz="2000">
                <a:solidFill>
                  <a:schemeClr val="tx2"/>
                </a:solidFill>
                <a:cs typeface="Times New Roman" panose="02020603050405020304" pitchFamily="18" charset="0"/>
              </a:endParaRPr>
            </a:p>
          </p:txBody>
        </p:sp>
      </p:grpSp>
      <p:sp>
        <p:nvSpPr>
          <p:cNvPr id="47183" name="Text Box 79"/>
          <p:cNvSpPr txBox="1">
            <a:spLocks noChangeArrowheads="1"/>
          </p:cNvSpPr>
          <p:nvPr/>
        </p:nvSpPr>
        <p:spPr bwMode="auto">
          <a:xfrm>
            <a:off x="666750" y="2895600"/>
            <a:ext cx="7950200" cy="461963"/>
          </a:xfrm>
          <a:prstGeom prst="rect">
            <a:avLst/>
          </a:prstGeom>
          <a:noFill/>
          <a:ln w="9525">
            <a:noFill/>
            <a:miter lim="800000"/>
          </a:ln>
        </p:spPr>
        <p:txBody>
          <a:bodyPr>
            <a:spAutoFit/>
          </a:bodyPr>
          <a:lstStyle/>
          <a:p>
            <a:pPr algn="just">
              <a:lnSpc>
                <a:spcPct val="120000"/>
              </a:lnSpc>
              <a:spcBef>
                <a:spcPct val="10000"/>
              </a:spcBef>
            </a:pPr>
            <a:r>
              <a:rPr kumimoji="1" lang="en-US" altLang="zh-CN" dirty="0">
                <a:solidFill>
                  <a:schemeClr val="tx2"/>
                </a:solidFill>
              </a:rPr>
              <a:t>4. </a:t>
            </a:r>
            <a:r>
              <a:rPr kumimoji="1" lang="zh-CN" altLang="en-US" dirty="0">
                <a:solidFill>
                  <a:schemeClr val="tx2"/>
                </a:solidFill>
              </a:rPr>
              <a:t>输出耦合电路：使放大后的信号有效加载到负载。</a:t>
            </a:r>
            <a:endParaRPr kumimoji="1" lang="zh-CN" altLang="en-US" dirty="0">
              <a:solidFill>
                <a:schemeClr val="tx2"/>
              </a:solidFill>
            </a:endParaRPr>
          </a:p>
        </p:txBody>
      </p:sp>
      <p:grpSp>
        <p:nvGrpSpPr>
          <p:cNvPr id="22" name="Group 81"/>
          <p:cNvGrpSpPr/>
          <p:nvPr/>
        </p:nvGrpSpPr>
        <p:grpSpPr bwMode="auto">
          <a:xfrm>
            <a:off x="4649788" y="4848225"/>
            <a:ext cx="1736725" cy="1304925"/>
            <a:chOff x="3015" y="2304"/>
            <a:chExt cx="1094" cy="822"/>
          </a:xfrm>
        </p:grpSpPr>
        <p:grpSp>
          <p:nvGrpSpPr>
            <p:cNvPr id="23" name="Group 82"/>
            <p:cNvGrpSpPr/>
            <p:nvPr/>
          </p:nvGrpSpPr>
          <p:grpSpPr bwMode="auto">
            <a:xfrm>
              <a:off x="4032" y="2400"/>
              <a:ext cx="77" cy="480"/>
              <a:chOff x="1824" y="1344"/>
              <a:chExt cx="77" cy="480"/>
            </a:xfrm>
          </p:grpSpPr>
          <p:sp>
            <p:nvSpPr>
              <p:cNvPr id="117787" name="Rectangle 83"/>
              <p:cNvSpPr>
                <a:spLocks noChangeAspect="1" noChangeArrowheads="1"/>
              </p:cNvSpPr>
              <p:nvPr/>
            </p:nvSpPr>
            <p:spPr bwMode="auto">
              <a:xfrm>
                <a:off x="1824" y="1488"/>
                <a:ext cx="77" cy="193"/>
              </a:xfrm>
              <a:prstGeom prst="rect">
                <a:avLst/>
              </a:prstGeom>
              <a:noFill/>
              <a:ln w="28575">
                <a:solidFill>
                  <a:schemeClr val="tx1"/>
                </a:solidFill>
                <a:miter lim="800000"/>
              </a:ln>
            </p:spPr>
            <p:txBody>
              <a:bodyPr wrap="none" anchor="ctr">
                <a:spAutoFit/>
              </a:bodyPr>
              <a:lstStyle/>
              <a:p>
                <a:pPr algn="just">
                  <a:lnSpc>
                    <a:spcPct val="120000"/>
                  </a:lnSpc>
                  <a:spcBef>
                    <a:spcPct val="10000"/>
                  </a:spcBef>
                </a:pPr>
                <a:endParaRPr lang="zh-CN" altLang="en-US"/>
              </a:p>
            </p:txBody>
          </p:sp>
          <p:sp>
            <p:nvSpPr>
              <p:cNvPr id="117788" name="Line 84"/>
              <p:cNvSpPr>
                <a:spLocks noChangeShapeType="1"/>
              </p:cNvSpPr>
              <p:nvPr/>
            </p:nvSpPr>
            <p:spPr bwMode="auto">
              <a:xfrm>
                <a:off x="1863" y="1344"/>
                <a:ext cx="0" cy="144"/>
              </a:xfrm>
              <a:prstGeom prst="line">
                <a:avLst/>
              </a:prstGeom>
              <a:noFill/>
              <a:ln w="28575">
                <a:solidFill>
                  <a:schemeClr val="tx1"/>
                </a:solidFill>
                <a:round/>
              </a:ln>
            </p:spPr>
            <p:txBody>
              <a:bodyPr>
                <a:spAutoFit/>
              </a:bodyPr>
              <a:lstStyle/>
              <a:p>
                <a:endParaRPr lang="zh-CN" altLang="en-US"/>
              </a:p>
            </p:txBody>
          </p:sp>
          <p:sp>
            <p:nvSpPr>
              <p:cNvPr id="117789" name="Line 85"/>
              <p:cNvSpPr>
                <a:spLocks noChangeShapeType="1"/>
              </p:cNvSpPr>
              <p:nvPr/>
            </p:nvSpPr>
            <p:spPr bwMode="auto">
              <a:xfrm>
                <a:off x="1863" y="1680"/>
                <a:ext cx="0" cy="144"/>
              </a:xfrm>
              <a:prstGeom prst="line">
                <a:avLst/>
              </a:prstGeom>
              <a:noFill/>
              <a:ln w="28575">
                <a:solidFill>
                  <a:schemeClr val="tx1"/>
                </a:solidFill>
                <a:round/>
              </a:ln>
            </p:spPr>
            <p:txBody>
              <a:bodyPr>
                <a:spAutoFit/>
              </a:bodyPr>
              <a:lstStyle/>
              <a:p>
                <a:endParaRPr lang="zh-CN" altLang="en-US"/>
              </a:p>
            </p:txBody>
          </p:sp>
        </p:grpSp>
        <p:sp>
          <p:nvSpPr>
            <p:cNvPr id="117785" name="Freeform 86"/>
            <p:cNvSpPr/>
            <p:nvPr/>
          </p:nvSpPr>
          <p:spPr bwMode="auto">
            <a:xfrm>
              <a:off x="3639" y="2304"/>
              <a:ext cx="432" cy="240"/>
            </a:xfrm>
            <a:custGeom>
              <a:avLst/>
              <a:gdLst>
                <a:gd name="T0" fmla="*/ 0 w 432"/>
                <a:gd name="T1" fmla="*/ 0 h 240"/>
                <a:gd name="T2" fmla="*/ 432 w 432"/>
                <a:gd name="T3" fmla="*/ 0 h 240"/>
                <a:gd name="T4" fmla="*/ 432 w 432"/>
                <a:gd name="T5" fmla="*/ 240 h 240"/>
                <a:gd name="T6" fmla="*/ 0 60000 65536"/>
                <a:gd name="T7" fmla="*/ 0 60000 65536"/>
                <a:gd name="T8" fmla="*/ 0 60000 65536"/>
                <a:gd name="T9" fmla="*/ 0 w 432"/>
                <a:gd name="T10" fmla="*/ 0 h 240"/>
                <a:gd name="T11" fmla="*/ 432 w 432"/>
                <a:gd name="T12" fmla="*/ 240 h 240"/>
              </a:gdLst>
              <a:ahLst/>
              <a:cxnLst>
                <a:cxn ang="T6">
                  <a:pos x="T0" y="T1"/>
                </a:cxn>
                <a:cxn ang="T7">
                  <a:pos x="T2" y="T3"/>
                </a:cxn>
                <a:cxn ang="T8">
                  <a:pos x="T4" y="T5"/>
                </a:cxn>
              </a:cxnLst>
              <a:rect l="T9" t="T10" r="T11" b="T12"/>
              <a:pathLst>
                <a:path w="432" h="240">
                  <a:moveTo>
                    <a:pt x="0" y="0"/>
                  </a:moveTo>
                  <a:lnTo>
                    <a:pt x="432" y="0"/>
                  </a:lnTo>
                  <a:lnTo>
                    <a:pt x="432" y="240"/>
                  </a:lnTo>
                </a:path>
              </a:pathLst>
            </a:custGeom>
            <a:noFill/>
            <a:ln w="28575">
              <a:solidFill>
                <a:schemeClr val="tx1"/>
              </a:solidFill>
              <a:round/>
            </a:ln>
          </p:spPr>
          <p:txBody>
            <a:bodyPr>
              <a:spAutoFit/>
            </a:bodyPr>
            <a:lstStyle/>
            <a:p>
              <a:endParaRPr lang="zh-CN" altLang="en-US"/>
            </a:p>
          </p:txBody>
        </p:sp>
        <p:sp>
          <p:nvSpPr>
            <p:cNvPr id="117786" name="Freeform 87"/>
            <p:cNvSpPr/>
            <p:nvPr/>
          </p:nvSpPr>
          <p:spPr bwMode="auto">
            <a:xfrm>
              <a:off x="3015" y="2835"/>
              <a:ext cx="1056" cy="291"/>
            </a:xfrm>
            <a:custGeom>
              <a:avLst/>
              <a:gdLst>
                <a:gd name="T0" fmla="*/ 1056 w 1056"/>
                <a:gd name="T1" fmla="*/ 0 h 384"/>
                <a:gd name="T2" fmla="*/ 1056 w 1056"/>
                <a:gd name="T3" fmla="*/ 2 h 384"/>
                <a:gd name="T4" fmla="*/ 0 w 1056"/>
                <a:gd name="T5" fmla="*/ 2 h 384"/>
                <a:gd name="T6" fmla="*/ 0 60000 65536"/>
                <a:gd name="T7" fmla="*/ 0 60000 65536"/>
                <a:gd name="T8" fmla="*/ 0 60000 65536"/>
                <a:gd name="T9" fmla="*/ 0 w 1056"/>
                <a:gd name="T10" fmla="*/ 0 h 384"/>
                <a:gd name="T11" fmla="*/ 1056 w 1056"/>
                <a:gd name="T12" fmla="*/ 384 h 384"/>
              </a:gdLst>
              <a:ahLst/>
              <a:cxnLst>
                <a:cxn ang="T6">
                  <a:pos x="T0" y="T1"/>
                </a:cxn>
                <a:cxn ang="T7">
                  <a:pos x="T2" y="T3"/>
                </a:cxn>
                <a:cxn ang="T8">
                  <a:pos x="T4" y="T5"/>
                </a:cxn>
              </a:cxnLst>
              <a:rect l="T9" t="T10" r="T11" b="T12"/>
              <a:pathLst>
                <a:path w="1056" h="384">
                  <a:moveTo>
                    <a:pt x="1056" y="0"/>
                  </a:moveTo>
                  <a:lnTo>
                    <a:pt x="1056" y="384"/>
                  </a:lnTo>
                  <a:lnTo>
                    <a:pt x="0" y="384"/>
                  </a:lnTo>
                </a:path>
              </a:pathLst>
            </a:custGeom>
            <a:noFill/>
            <a:ln w="28575">
              <a:solidFill>
                <a:schemeClr val="tx1"/>
              </a:solidFill>
              <a:round/>
            </a:ln>
          </p:spPr>
          <p:txBody>
            <a:bodyPr>
              <a:spAutoFit/>
            </a:bodyPr>
            <a:lstStyle/>
            <a:p>
              <a:endParaRPr lang="zh-CN" altLang="en-US"/>
            </a:p>
          </p:txBody>
        </p:sp>
      </p:grpSp>
      <p:sp>
        <p:nvSpPr>
          <p:cNvPr id="47192" name="Line 88"/>
          <p:cNvSpPr>
            <a:spLocks noChangeShapeType="1"/>
          </p:cNvSpPr>
          <p:nvPr/>
        </p:nvSpPr>
        <p:spPr bwMode="auto">
          <a:xfrm flipH="1">
            <a:off x="4664075" y="4848225"/>
            <a:ext cx="685800" cy="0"/>
          </a:xfrm>
          <a:prstGeom prst="line">
            <a:avLst/>
          </a:prstGeom>
          <a:noFill/>
          <a:ln w="28575">
            <a:solidFill>
              <a:schemeClr val="tx1"/>
            </a:solidFill>
            <a:round/>
            <a:tailEnd type="oval" w="sm" len="sm"/>
          </a:ln>
        </p:spPr>
        <p:txBody>
          <a:bodyPr>
            <a:spAutoFit/>
          </a:bodyPr>
          <a:lstStyle/>
          <a:p>
            <a:endParaRPr lang="zh-CN" altLang="en-US"/>
          </a:p>
        </p:txBody>
      </p:sp>
      <p:sp>
        <p:nvSpPr>
          <p:cNvPr id="47193" name="Text Box 89"/>
          <p:cNvSpPr txBox="1">
            <a:spLocks noChangeArrowheads="1"/>
          </p:cNvSpPr>
          <p:nvPr/>
        </p:nvSpPr>
        <p:spPr bwMode="auto">
          <a:xfrm>
            <a:off x="5410200" y="4329113"/>
            <a:ext cx="441325" cy="400050"/>
          </a:xfrm>
          <a:prstGeom prst="rect">
            <a:avLst/>
          </a:prstGeom>
          <a:noFill/>
          <a:ln w="9525">
            <a:noFill/>
            <a:miter lim="800000"/>
          </a:ln>
        </p:spPr>
        <p:txBody>
          <a:bodyPr wrap="none">
            <a:spAutoFit/>
          </a:bodyPr>
          <a:lstStyle/>
          <a:p>
            <a:pPr algn="just">
              <a:lnSpc>
                <a:spcPct val="120000"/>
              </a:lnSpc>
              <a:spcBef>
                <a:spcPct val="10000"/>
              </a:spcBef>
            </a:pPr>
            <a:r>
              <a:rPr kumimoji="1" lang="en-US" altLang="zh-CN" sz="2000" i="1">
                <a:solidFill>
                  <a:schemeClr val="tx2"/>
                </a:solidFill>
                <a:cs typeface="Times New Roman" panose="02020603050405020304" pitchFamily="18" charset="0"/>
              </a:rPr>
              <a:t>C</a:t>
            </a:r>
            <a:r>
              <a:rPr kumimoji="1" lang="en-US" altLang="zh-CN" sz="2000" baseline="-25000">
                <a:solidFill>
                  <a:schemeClr val="tx2"/>
                </a:solidFill>
                <a:cs typeface="Times New Roman" panose="02020603050405020304" pitchFamily="18" charset="0"/>
              </a:rPr>
              <a:t>2</a:t>
            </a:r>
            <a:endParaRPr kumimoji="1" lang="en-US" altLang="zh-CN" sz="2000" i="1">
              <a:solidFill>
                <a:schemeClr val="tx2"/>
              </a:solidFill>
              <a:cs typeface="Times New Roman" panose="02020603050405020304" pitchFamily="18" charset="0"/>
            </a:endParaRPr>
          </a:p>
        </p:txBody>
      </p:sp>
      <p:sp>
        <p:nvSpPr>
          <p:cNvPr id="47194" name="Text Box 90"/>
          <p:cNvSpPr txBox="1">
            <a:spLocks noChangeArrowheads="1"/>
          </p:cNvSpPr>
          <p:nvPr/>
        </p:nvSpPr>
        <p:spPr bwMode="auto">
          <a:xfrm>
            <a:off x="5807075" y="5229225"/>
            <a:ext cx="474663" cy="400050"/>
          </a:xfrm>
          <a:prstGeom prst="rect">
            <a:avLst/>
          </a:prstGeom>
          <a:noFill/>
          <a:ln w="9525">
            <a:noFill/>
            <a:miter lim="800000"/>
          </a:ln>
        </p:spPr>
        <p:txBody>
          <a:bodyPr wrap="none">
            <a:spAutoFit/>
          </a:bodyPr>
          <a:lstStyle/>
          <a:p>
            <a:pPr algn="just">
              <a:lnSpc>
                <a:spcPct val="120000"/>
              </a:lnSpc>
              <a:spcBef>
                <a:spcPct val="10000"/>
              </a:spcBef>
            </a:pPr>
            <a:r>
              <a:rPr kumimoji="1" lang="en-US" altLang="zh-CN" sz="2000" i="1">
                <a:solidFill>
                  <a:schemeClr val="tx2"/>
                </a:solidFill>
                <a:cs typeface="Times New Roman" panose="02020603050405020304" pitchFamily="18" charset="0"/>
              </a:rPr>
              <a:t>R</a:t>
            </a:r>
            <a:r>
              <a:rPr kumimoji="1" lang="en-US" altLang="zh-CN" sz="2000" baseline="-25000">
                <a:solidFill>
                  <a:schemeClr val="tx2"/>
                </a:solidFill>
                <a:cs typeface="Times New Roman" panose="02020603050405020304" pitchFamily="18" charset="0"/>
              </a:rPr>
              <a:t>L</a:t>
            </a:r>
            <a:endParaRPr kumimoji="1" lang="en-US" altLang="zh-CN" sz="2000">
              <a:solidFill>
                <a:schemeClr val="tx2"/>
              </a:solidFill>
              <a:cs typeface="Times New Roman" panose="02020603050405020304" pitchFamily="18" charset="0"/>
            </a:endParaRPr>
          </a:p>
        </p:txBody>
      </p:sp>
      <p:sp>
        <p:nvSpPr>
          <p:cNvPr id="47195" name="Text Box 91"/>
          <p:cNvSpPr txBox="1">
            <a:spLocks noChangeArrowheads="1"/>
          </p:cNvSpPr>
          <p:nvPr/>
        </p:nvSpPr>
        <p:spPr bwMode="auto">
          <a:xfrm>
            <a:off x="6491288" y="5092700"/>
            <a:ext cx="492125" cy="598488"/>
          </a:xfrm>
          <a:prstGeom prst="rect">
            <a:avLst/>
          </a:prstGeom>
          <a:noFill/>
          <a:ln w="9525">
            <a:noFill/>
            <a:miter lim="800000"/>
          </a:ln>
        </p:spPr>
        <p:txBody>
          <a:bodyPr vert="eaVert" wrap="none">
            <a:spAutoFit/>
          </a:bodyPr>
          <a:lstStyle/>
          <a:p>
            <a:pPr algn="just">
              <a:lnSpc>
                <a:spcPct val="120000"/>
              </a:lnSpc>
              <a:spcBef>
                <a:spcPct val="10000"/>
              </a:spcBef>
            </a:pPr>
            <a:r>
              <a:rPr kumimoji="1" lang="zh-CN" altLang="en-US" sz="2000">
                <a:solidFill>
                  <a:schemeClr val="tx2"/>
                </a:solidFill>
                <a:cs typeface="Times New Roman" panose="02020603050405020304" pitchFamily="18" charset="0"/>
              </a:rPr>
              <a:t>负载</a:t>
            </a:r>
            <a:endParaRPr kumimoji="1" lang="zh-CN" altLang="en-US" sz="2000">
              <a:solidFill>
                <a:schemeClr val="tx2"/>
              </a:solidFill>
              <a:cs typeface="Times New Roman" panose="02020603050405020304" pitchFamily="18" charset="0"/>
            </a:endParaRPr>
          </a:p>
        </p:txBody>
      </p:sp>
      <p:sp>
        <p:nvSpPr>
          <p:cNvPr id="47197" name="Rectangle 93"/>
          <p:cNvSpPr>
            <a:spLocks noChangeArrowheads="1"/>
          </p:cNvSpPr>
          <p:nvPr/>
        </p:nvSpPr>
        <p:spPr bwMode="auto">
          <a:xfrm>
            <a:off x="609600" y="2624138"/>
            <a:ext cx="184150" cy="461962"/>
          </a:xfrm>
          <a:prstGeom prst="rect">
            <a:avLst/>
          </a:prstGeom>
          <a:noFill/>
          <a:ln w="9525">
            <a:noFill/>
            <a:miter lim="800000"/>
          </a:ln>
        </p:spPr>
        <p:txBody>
          <a:bodyPr wrap="none" anchor="ctr">
            <a:spAutoFit/>
          </a:bodyPr>
          <a:lstStyle/>
          <a:p>
            <a:pPr algn="just">
              <a:lnSpc>
                <a:spcPct val="120000"/>
              </a:lnSpc>
              <a:spcBef>
                <a:spcPct val="10000"/>
              </a:spcBef>
            </a:pPr>
            <a:endParaRPr lang="zh-CN" altLang="en-US">
              <a:solidFill>
                <a:schemeClr val="tx2"/>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2"/>
          <p:cNvSpPr>
            <a:spLocks noGrp="1" noChangeArrowheads="1"/>
          </p:cNvSpPr>
          <p:nvPr>
            <p:ph type="title"/>
          </p:nvPr>
        </p:nvSpPr>
        <p:spPr>
          <a:xfrm>
            <a:off x="1293813" y="142875"/>
            <a:ext cx="7993062" cy="584200"/>
          </a:xfrm>
        </p:spPr>
        <p:txBody>
          <a:bodyPr>
            <a:spAutoFit/>
          </a:bodyPr>
          <a:lstStyle/>
          <a:p>
            <a:pPr eaLnBrk="1" hangingPunct="1"/>
            <a:r>
              <a:rPr lang="zh-CN" altLang="en-US" sz="3200" smtClean="0">
                <a:ea typeface="宋体" panose="02010600030101010101" pitchFamily="2" charset="-122"/>
              </a:rPr>
              <a:t>放大电路的基本分析方法</a:t>
            </a:r>
            <a:endParaRPr lang="en-US" altLang="zh-CN" sz="3200" smtClean="0">
              <a:ea typeface="楷体_GB2312" pitchFamily="49" charset="-122"/>
            </a:endParaRPr>
          </a:p>
        </p:txBody>
      </p:sp>
      <p:sp>
        <p:nvSpPr>
          <p:cNvPr id="32775" name="Rectangle 3"/>
          <p:cNvSpPr>
            <a:spLocks noGrp="1" noChangeArrowheads="1"/>
          </p:cNvSpPr>
          <p:nvPr>
            <p:ph idx="1"/>
          </p:nvPr>
        </p:nvSpPr>
        <p:spPr>
          <a:xfrm>
            <a:off x="71438" y="857250"/>
            <a:ext cx="8550275" cy="523875"/>
          </a:xfrm>
        </p:spPr>
        <p:txBody>
          <a:bodyPr>
            <a:spAutoFit/>
          </a:bodyPr>
          <a:lstStyle/>
          <a:p>
            <a:pPr eaLnBrk="1" hangingPunct="1"/>
            <a:r>
              <a:rPr kumimoji="1" lang="zh-CN" altLang="en-US" smtClean="0">
                <a:solidFill>
                  <a:srgbClr val="FF0000"/>
                </a:solidFill>
              </a:rPr>
              <a:t>放大电路态分析的等效电路法</a:t>
            </a:r>
            <a:r>
              <a:rPr kumimoji="1" lang="en-US" altLang="zh-CN" smtClean="0">
                <a:solidFill>
                  <a:srgbClr val="FF0000"/>
                </a:solidFill>
              </a:rPr>
              <a:t>(</a:t>
            </a:r>
            <a:r>
              <a:rPr kumimoji="1" lang="zh-CN" altLang="en-US" smtClean="0">
                <a:solidFill>
                  <a:srgbClr val="FF0000"/>
                </a:solidFill>
              </a:rPr>
              <a:t>续</a:t>
            </a:r>
            <a:r>
              <a:rPr kumimoji="1" lang="en-US" altLang="zh-CN" smtClean="0">
                <a:solidFill>
                  <a:srgbClr val="FF0000"/>
                </a:solidFill>
              </a:rPr>
              <a:t>)</a:t>
            </a:r>
            <a:endParaRPr kumimoji="1" lang="en-US" altLang="zh-CN" smtClean="0">
              <a:solidFill>
                <a:srgbClr val="FF0000"/>
              </a:solidFill>
            </a:endParaRPr>
          </a:p>
        </p:txBody>
      </p:sp>
      <p:sp>
        <p:nvSpPr>
          <p:cNvPr id="141486" name="Text Box 174"/>
          <p:cNvSpPr txBox="1">
            <a:spLocks noChangeArrowheads="1"/>
          </p:cNvSpPr>
          <p:nvPr/>
        </p:nvSpPr>
        <p:spPr bwMode="auto">
          <a:xfrm>
            <a:off x="488950" y="1587500"/>
            <a:ext cx="7486650" cy="398058"/>
          </a:xfrm>
          <a:prstGeom prst="rect">
            <a:avLst/>
          </a:prstGeom>
          <a:noFill/>
          <a:ln w="9525">
            <a:noFill/>
            <a:miter lim="800000"/>
          </a:ln>
        </p:spPr>
        <p:txBody>
          <a:bodyPr>
            <a:spAutoFit/>
          </a:bodyPr>
          <a:lstStyle/>
          <a:p>
            <a:pPr algn="just">
              <a:lnSpc>
                <a:spcPct val="120000"/>
              </a:lnSpc>
              <a:spcBef>
                <a:spcPct val="10000"/>
              </a:spcBef>
            </a:pPr>
            <a:r>
              <a:rPr kumimoji="1" lang="zh-CN" altLang="en-US" b="1" dirty="0">
                <a:solidFill>
                  <a:schemeClr val="tx2"/>
                </a:solidFill>
                <a:cs typeface="Times New Roman" panose="02020603050405020304" pitchFamily="18" charset="0"/>
              </a:rPr>
              <a:t>近似条件：</a:t>
            </a:r>
            <a:r>
              <a:rPr kumimoji="1" lang="en-US" altLang="zh-CN" b="1" i="1" dirty="0">
                <a:solidFill>
                  <a:schemeClr val="tx2"/>
                </a:solidFill>
                <a:cs typeface="Times New Roman" panose="02020603050405020304" pitchFamily="18" charset="0"/>
              </a:rPr>
              <a:t>U</a:t>
            </a:r>
            <a:r>
              <a:rPr kumimoji="1" lang="en-US" altLang="zh-CN" b="1" baseline="-25000" dirty="0">
                <a:solidFill>
                  <a:schemeClr val="tx2"/>
                </a:solidFill>
                <a:cs typeface="Times New Roman" panose="02020603050405020304" pitchFamily="18" charset="0"/>
              </a:rPr>
              <a:t>BE</a:t>
            </a:r>
            <a:r>
              <a:rPr kumimoji="1" lang="en-US" altLang="zh-CN" b="1" i="1" baseline="-25000" dirty="0">
                <a:solidFill>
                  <a:schemeClr val="tx2"/>
                </a:solidFill>
                <a:cs typeface="Times New Roman" panose="02020603050405020304" pitchFamily="18" charset="0"/>
              </a:rPr>
              <a:t> </a:t>
            </a:r>
            <a:r>
              <a:rPr kumimoji="1" lang="en-US" altLang="zh-CN" b="1" i="1" dirty="0">
                <a:solidFill>
                  <a:schemeClr val="tx2"/>
                </a:solidFill>
                <a:cs typeface="Times New Roman" panose="02020603050405020304" pitchFamily="18" charset="0"/>
                <a:sym typeface="Symbol" panose="05050102010706020507" pitchFamily="18" charset="2"/>
              </a:rPr>
              <a:t> </a:t>
            </a:r>
            <a:r>
              <a:rPr kumimoji="1" lang="en-US" altLang="zh-CN" b="1" dirty="0">
                <a:solidFill>
                  <a:schemeClr val="tx2"/>
                </a:solidFill>
                <a:cs typeface="Times New Roman" panose="02020603050405020304" pitchFamily="18" charset="0"/>
                <a:sym typeface="Symbol" panose="05050102010706020507" pitchFamily="18" charset="2"/>
              </a:rPr>
              <a:t>0.7V(</a:t>
            </a:r>
            <a:r>
              <a:rPr kumimoji="1" lang="zh-CN" altLang="en-US" b="1" dirty="0">
                <a:solidFill>
                  <a:schemeClr val="tx2"/>
                </a:solidFill>
                <a:cs typeface="Times New Roman" panose="02020603050405020304" pitchFamily="18" charset="0"/>
                <a:sym typeface="Symbol" panose="05050102010706020507" pitchFamily="18" charset="2"/>
              </a:rPr>
              <a:t>硅管</a:t>
            </a:r>
            <a:r>
              <a:rPr kumimoji="1" lang="en-US" altLang="zh-CN" b="1" dirty="0">
                <a:solidFill>
                  <a:schemeClr val="tx2"/>
                </a:solidFill>
                <a:cs typeface="Times New Roman" panose="02020603050405020304" pitchFamily="18" charset="0"/>
                <a:sym typeface="Symbol" panose="05050102010706020507" pitchFamily="18" charset="2"/>
              </a:rPr>
              <a:t>)</a:t>
            </a:r>
            <a:r>
              <a:rPr kumimoji="1" lang="zh-CN" altLang="en-US" b="1" dirty="0">
                <a:solidFill>
                  <a:schemeClr val="tx2"/>
                </a:solidFill>
                <a:cs typeface="Times New Roman" panose="02020603050405020304" pitchFamily="18" charset="0"/>
                <a:sym typeface="Symbol" panose="05050102010706020507" pitchFamily="18" charset="2"/>
              </a:rPr>
              <a:t>，或   </a:t>
            </a:r>
            <a:r>
              <a:rPr kumimoji="1" lang="en-US" altLang="zh-CN" b="1" dirty="0">
                <a:solidFill>
                  <a:schemeClr val="tx2"/>
                </a:solidFill>
                <a:cs typeface="Times New Roman" panose="02020603050405020304" pitchFamily="18" charset="0"/>
                <a:sym typeface="Symbol" panose="05050102010706020507" pitchFamily="18" charset="2"/>
              </a:rPr>
              <a:t>0.3V(</a:t>
            </a:r>
            <a:r>
              <a:rPr kumimoji="1" lang="zh-CN" altLang="en-US" b="1" dirty="0">
                <a:solidFill>
                  <a:schemeClr val="tx2"/>
                </a:solidFill>
                <a:cs typeface="Times New Roman" panose="02020603050405020304" pitchFamily="18" charset="0"/>
                <a:sym typeface="Symbol" panose="05050102010706020507" pitchFamily="18" charset="2"/>
              </a:rPr>
              <a:t>锗管</a:t>
            </a:r>
            <a:r>
              <a:rPr kumimoji="1" lang="en-US" altLang="zh-CN" b="1" dirty="0">
                <a:solidFill>
                  <a:schemeClr val="tx2"/>
                </a:solidFill>
                <a:cs typeface="Times New Roman" panose="02020603050405020304" pitchFamily="18" charset="0"/>
                <a:sym typeface="Symbol" panose="05050102010706020507" pitchFamily="18" charset="2"/>
              </a:rPr>
              <a:t>)</a:t>
            </a:r>
            <a:endParaRPr kumimoji="1" lang="en-US" altLang="zh-CN" b="1" i="1" dirty="0">
              <a:solidFill>
                <a:schemeClr val="tx2"/>
              </a:solidFill>
              <a:cs typeface="Times New Roman" panose="02020603050405020304" pitchFamily="18" charset="0"/>
            </a:endParaRPr>
          </a:p>
        </p:txBody>
      </p:sp>
      <p:sp>
        <p:nvSpPr>
          <p:cNvPr id="141487" name="Text Box 175"/>
          <p:cNvSpPr txBox="1">
            <a:spLocks noChangeArrowheads="1"/>
          </p:cNvSpPr>
          <p:nvPr/>
        </p:nvSpPr>
        <p:spPr bwMode="auto">
          <a:xfrm>
            <a:off x="642946" y="2144713"/>
            <a:ext cx="1114408" cy="398058"/>
          </a:xfrm>
          <a:prstGeom prst="rect">
            <a:avLst/>
          </a:prstGeom>
          <a:noFill/>
          <a:ln w="9525">
            <a:noFill/>
            <a:miter lim="800000"/>
          </a:ln>
        </p:spPr>
        <p:txBody>
          <a:bodyPr wrap="none">
            <a:spAutoFit/>
          </a:bodyPr>
          <a:lstStyle/>
          <a:p>
            <a:pPr algn="just">
              <a:lnSpc>
                <a:spcPct val="120000"/>
              </a:lnSpc>
              <a:spcBef>
                <a:spcPct val="10000"/>
              </a:spcBef>
            </a:pPr>
            <a:r>
              <a:rPr kumimoji="1" lang="zh-CN" altLang="en-US" b="1" dirty="0">
                <a:solidFill>
                  <a:schemeClr val="tx2"/>
                </a:solidFill>
                <a:cs typeface="Times New Roman" panose="02020603050405020304" pitchFamily="18" charset="0"/>
              </a:rPr>
              <a:t>近似估算</a:t>
            </a:r>
            <a:endParaRPr kumimoji="1" lang="zh-CN" altLang="en-US" b="1" dirty="0">
              <a:solidFill>
                <a:schemeClr val="tx2"/>
              </a:solidFill>
              <a:cs typeface="Times New Roman" panose="02020603050405020304" pitchFamily="18" charset="0"/>
            </a:endParaRPr>
          </a:p>
        </p:txBody>
      </p:sp>
      <p:graphicFrame>
        <p:nvGraphicFramePr>
          <p:cNvPr id="141488" name="Object 2"/>
          <p:cNvGraphicFramePr>
            <a:graphicFrameLocks noChangeAspect="1"/>
          </p:cNvGraphicFramePr>
          <p:nvPr/>
        </p:nvGraphicFramePr>
        <p:xfrm>
          <a:off x="1335088" y="2605088"/>
          <a:ext cx="2081212" cy="863600"/>
        </p:xfrm>
        <a:graphic>
          <a:graphicData uri="http://schemas.openxmlformats.org/presentationml/2006/ole">
            <mc:AlternateContent xmlns:mc="http://schemas.openxmlformats.org/markup-compatibility/2006">
              <mc:Choice xmlns:v="urn:schemas-microsoft-com:vml" Requires="v">
                <p:oleObj spid="_x0000_s16385" name="Equation" r:id="rId1" imgW="24993600" imgH="10363200" progId="Equation.DSMT4">
                  <p:embed/>
                </p:oleObj>
              </mc:Choice>
              <mc:Fallback>
                <p:oleObj name="Equation" r:id="rId1" imgW="24993600" imgH="10363200" progId="Equation.DSMT4">
                  <p:embed/>
                  <p:pic>
                    <p:nvPicPr>
                      <p:cNvPr id="0" name="Object 2"/>
                      <p:cNvPicPr preferRelativeResize="0">
                        <a:picLocks noChangeAspect="1"/>
                      </p:cNvPicPr>
                      <p:nvPr/>
                    </p:nvPicPr>
                    <p:blipFill>
                      <a:blip r:embed="rId2"/>
                      <a:stretch>
                        <a:fillRect/>
                      </a:stretch>
                    </p:blipFill>
                    <p:spPr>
                      <a:xfrm>
                        <a:off x="1335088" y="2605088"/>
                        <a:ext cx="2081212" cy="863600"/>
                      </a:xfrm>
                      <a:prstGeom prst="rect">
                        <a:avLst/>
                      </a:prstGeom>
                      <a:noFill/>
                      <a:ln w="9525">
                        <a:noFill/>
                      </a:ln>
                    </p:spPr>
                  </p:pic>
                </p:oleObj>
              </mc:Fallback>
            </mc:AlternateContent>
          </a:graphicData>
        </a:graphic>
      </p:graphicFrame>
      <p:graphicFrame>
        <p:nvGraphicFramePr>
          <p:cNvPr id="141489" name="Object 3"/>
          <p:cNvGraphicFramePr>
            <a:graphicFrameLocks noChangeAspect="1"/>
          </p:cNvGraphicFramePr>
          <p:nvPr/>
        </p:nvGraphicFramePr>
        <p:xfrm>
          <a:off x="1360488" y="3641725"/>
          <a:ext cx="1544637" cy="482600"/>
        </p:xfrm>
        <a:graphic>
          <a:graphicData uri="http://schemas.openxmlformats.org/presentationml/2006/ole">
            <mc:AlternateContent xmlns:mc="http://schemas.openxmlformats.org/markup-compatibility/2006">
              <mc:Choice xmlns:v="urn:schemas-microsoft-com:vml" Requires="v">
                <p:oleObj spid="_x0000_s16386" name="Equation" r:id="rId3" imgW="18592800" imgH="5791200" progId="Equation.DSMT4">
                  <p:embed/>
                </p:oleObj>
              </mc:Choice>
              <mc:Fallback>
                <p:oleObj name="Equation" r:id="rId3" imgW="18592800" imgH="5791200" progId="Equation.DSMT4">
                  <p:embed/>
                  <p:pic>
                    <p:nvPicPr>
                      <p:cNvPr id="0" name="Object 3"/>
                      <p:cNvPicPr preferRelativeResize="0">
                        <a:picLocks noChangeAspect="1"/>
                      </p:cNvPicPr>
                      <p:nvPr/>
                    </p:nvPicPr>
                    <p:blipFill>
                      <a:blip r:embed="rId4"/>
                      <a:stretch>
                        <a:fillRect/>
                      </a:stretch>
                    </p:blipFill>
                    <p:spPr>
                      <a:xfrm>
                        <a:off x="1360488" y="3641725"/>
                        <a:ext cx="1544637" cy="482600"/>
                      </a:xfrm>
                      <a:prstGeom prst="rect">
                        <a:avLst/>
                      </a:prstGeom>
                      <a:noFill/>
                      <a:ln w="9525">
                        <a:noFill/>
                      </a:ln>
                    </p:spPr>
                  </p:pic>
                </p:oleObj>
              </mc:Fallback>
            </mc:AlternateContent>
          </a:graphicData>
        </a:graphic>
      </p:graphicFrame>
      <p:graphicFrame>
        <p:nvGraphicFramePr>
          <p:cNvPr id="141490" name="Object 4"/>
          <p:cNvGraphicFramePr>
            <a:graphicFrameLocks noChangeAspect="1"/>
          </p:cNvGraphicFramePr>
          <p:nvPr/>
        </p:nvGraphicFramePr>
        <p:xfrm>
          <a:off x="1335088" y="4298950"/>
          <a:ext cx="2609850" cy="482600"/>
        </p:xfrm>
        <a:graphic>
          <a:graphicData uri="http://schemas.openxmlformats.org/presentationml/2006/ole">
            <mc:AlternateContent xmlns:mc="http://schemas.openxmlformats.org/markup-compatibility/2006">
              <mc:Choice xmlns:v="urn:schemas-microsoft-com:vml" Requires="v">
                <p:oleObj spid="_x0000_s16387" name="Equation" r:id="rId5" imgW="31394400" imgH="5791200" progId="Equation.DSMT4">
                  <p:embed/>
                </p:oleObj>
              </mc:Choice>
              <mc:Fallback>
                <p:oleObj name="Equation" r:id="rId5" imgW="31394400" imgH="5791200" progId="Equation.DSMT4">
                  <p:embed/>
                  <p:pic>
                    <p:nvPicPr>
                      <p:cNvPr id="0" name="Object 4"/>
                      <p:cNvPicPr preferRelativeResize="0">
                        <a:picLocks noChangeAspect="1"/>
                      </p:cNvPicPr>
                      <p:nvPr/>
                    </p:nvPicPr>
                    <p:blipFill>
                      <a:blip r:embed="rId6"/>
                      <a:stretch>
                        <a:fillRect/>
                      </a:stretch>
                    </p:blipFill>
                    <p:spPr>
                      <a:xfrm>
                        <a:off x="1335088" y="4298950"/>
                        <a:ext cx="2609850" cy="482600"/>
                      </a:xfrm>
                      <a:prstGeom prst="rect">
                        <a:avLst/>
                      </a:prstGeom>
                      <a:noFill/>
                      <a:ln w="9525">
                        <a:noFill/>
                      </a:ln>
                    </p:spPr>
                  </p:pic>
                </p:oleObj>
              </mc:Fallback>
            </mc:AlternateContent>
          </a:graphicData>
        </a:graphic>
      </p:graphicFrame>
      <p:sp>
        <p:nvSpPr>
          <p:cNvPr id="141491" name="Text Box 179"/>
          <p:cNvSpPr txBox="1">
            <a:spLocks noChangeArrowheads="1"/>
          </p:cNvSpPr>
          <p:nvPr/>
        </p:nvSpPr>
        <p:spPr bwMode="auto">
          <a:xfrm>
            <a:off x="989224" y="5102225"/>
            <a:ext cx="3206327" cy="398058"/>
          </a:xfrm>
          <a:prstGeom prst="rect">
            <a:avLst/>
          </a:prstGeom>
          <a:noFill/>
          <a:ln w="9525">
            <a:noFill/>
            <a:miter lim="800000"/>
          </a:ln>
        </p:spPr>
        <p:txBody>
          <a:bodyPr wrap="none">
            <a:spAutoFit/>
          </a:bodyPr>
          <a:lstStyle/>
          <a:p>
            <a:pPr algn="just">
              <a:lnSpc>
                <a:spcPct val="120000"/>
              </a:lnSpc>
              <a:spcBef>
                <a:spcPct val="10000"/>
              </a:spcBef>
            </a:pPr>
            <a:r>
              <a:rPr kumimoji="1" lang="zh-CN" altLang="en-US" b="1" dirty="0">
                <a:solidFill>
                  <a:schemeClr val="tx2"/>
                </a:solidFill>
                <a:cs typeface="Times New Roman" panose="02020603050405020304" pitchFamily="18" charset="0"/>
              </a:rPr>
              <a:t>检验晶体管是否处于放大状态</a:t>
            </a:r>
            <a:endParaRPr kumimoji="1" lang="zh-CN" altLang="en-US" b="1" dirty="0">
              <a:solidFill>
                <a:schemeClr val="tx2"/>
              </a:solidFill>
              <a:cs typeface="Times New Roman" panose="02020603050405020304" pitchFamily="18" charset="0"/>
            </a:endParaRPr>
          </a:p>
        </p:txBody>
      </p:sp>
      <p:graphicFrame>
        <p:nvGraphicFramePr>
          <p:cNvPr id="141492" name="Object 5"/>
          <p:cNvGraphicFramePr>
            <a:graphicFrameLocks noChangeAspect="1"/>
          </p:cNvGraphicFramePr>
          <p:nvPr/>
        </p:nvGraphicFramePr>
        <p:xfrm>
          <a:off x="1360488" y="5819775"/>
          <a:ext cx="2492375" cy="433388"/>
        </p:xfrm>
        <a:graphic>
          <a:graphicData uri="http://schemas.openxmlformats.org/presentationml/2006/ole">
            <mc:AlternateContent xmlns:mc="http://schemas.openxmlformats.org/markup-compatibility/2006">
              <mc:Choice xmlns:v="urn:schemas-microsoft-com:vml" Requires="v">
                <p:oleObj spid="_x0000_s16388" name="Equation" r:id="rId7" imgW="33223200" imgH="5791200" progId="Equation.DSMT4">
                  <p:embed/>
                </p:oleObj>
              </mc:Choice>
              <mc:Fallback>
                <p:oleObj name="Equation" r:id="rId7" imgW="33223200" imgH="5791200" progId="Equation.DSMT4">
                  <p:embed/>
                  <p:pic>
                    <p:nvPicPr>
                      <p:cNvPr id="0" name="Object 5"/>
                      <p:cNvPicPr preferRelativeResize="0">
                        <a:picLocks noChangeAspect="1"/>
                      </p:cNvPicPr>
                      <p:nvPr/>
                    </p:nvPicPr>
                    <p:blipFill>
                      <a:blip r:embed="rId8"/>
                      <a:stretch>
                        <a:fillRect/>
                      </a:stretch>
                    </p:blipFill>
                    <p:spPr>
                      <a:xfrm>
                        <a:off x="1360488" y="5819775"/>
                        <a:ext cx="2492375" cy="433388"/>
                      </a:xfrm>
                      <a:prstGeom prst="rect">
                        <a:avLst/>
                      </a:prstGeom>
                      <a:noFill/>
                      <a:ln w="9525">
                        <a:noFill/>
                      </a:ln>
                    </p:spPr>
                  </p:pic>
                </p:oleObj>
              </mc:Fallback>
            </mc:AlternateContent>
          </a:graphicData>
        </a:graphic>
      </p:graphicFrame>
      <p:grpSp>
        <p:nvGrpSpPr>
          <p:cNvPr id="15" name="Group 17"/>
          <p:cNvGrpSpPr/>
          <p:nvPr/>
        </p:nvGrpSpPr>
        <p:grpSpPr bwMode="auto">
          <a:xfrm>
            <a:off x="5114925" y="3829050"/>
            <a:ext cx="3616325" cy="2714625"/>
            <a:chOff x="1824" y="1200"/>
            <a:chExt cx="2278" cy="1710"/>
          </a:xfrm>
        </p:grpSpPr>
        <p:grpSp>
          <p:nvGrpSpPr>
            <p:cNvPr id="16" name="Group 18"/>
            <p:cNvGrpSpPr/>
            <p:nvPr/>
          </p:nvGrpSpPr>
          <p:grpSpPr bwMode="auto">
            <a:xfrm>
              <a:off x="2707" y="2007"/>
              <a:ext cx="288" cy="336"/>
              <a:chOff x="1344" y="1680"/>
              <a:chExt cx="288" cy="336"/>
            </a:xfrm>
          </p:grpSpPr>
          <p:sp>
            <p:nvSpPr>
              <p:cNvPr id="32815" name="Line 19"/>
              <p:cNvSpPr>
                <a:spLocks noChangeShapeType="1"/>
              </p:cNvSpPr>
              <p:nvPr/>
            </p:nvSpPr>
            <p:spPr bwMode="auto">
              <a:xfrm>
                <a:off x="1488" y="1728"/>
                <a:ext cx="0" cy="240"/>
              </a:xfrm>
              <a:prstGeom prst="line">
                <a:avLst/>
              </a:prstGeom>
              <a:noFill/>
              <a:ln w="28575">
                <a:solidFill>
                  <a:schemeClr val="tx1"/>
                </a:solidFill>
                <a:round/>
              </a:ln>
            </p:spPr>
            <p:txBody>
              <a:bodyPr>
                <a:spAutoFit/>
              </a:bodyPr>
              <a:lstStyle/>
              <a:p>
                <a:endParaRPr lang="zh-CN" altLang="en-US"/>
              </a:p>
            </p:txBody>
          </p:sp>
          <p:sp>
            <p:nvSpPr>
              <p:cNvPr id="32816" name="Line 20"/>
              <p:cNvSpPr>
                <a:spLocks noChangeShapeType="1"/>
              </p:cNvSpPr>
              <p:nvPr/>
            </p:nvSpPr>
            <p:spPr bwMode="auto">
              <a:xfrm flipV="1">
                <a:off x="1488" y="1680"/>
                <a:ext cx="144" cy="144"/>
              </a:xfrm>
              <a:prstGeom prst="line">
                <a:avLst/>
              </a:prstGeom>
              <a:noFill/>
              <a:ln w="28575">
                <a:solidFill>
                  <a:schemeClr val="tx1"/>
                </a:solidFill>
                <a:round/>
              </a:ln>
            </p:spPr>
            <p:txBody>
              <a:bodyPr>
                <a:spAutoFit/>
              </a:bodyPr>
              <a:lstStyle/>
              <a:p>
                <a:endParaRPr lang="zh-CN" altLang="en-US"/>
              </a:p>
            </p:txBody>
          </p:sp>
          <p:sp>
            <p:nvSpPr>
              <p:cNvPr id="32817" name="Line 21"/>
              <p:cNvSpPr>
                <a:spLocks noChangeShapeType="1"/>
              </p:cNvSpPr>
              <p:nvPr/>
            </p:nvSpPr>
            <p:spPr bwMode="auto">
              <a:xfrm>
                <a:off x="1488" y="1872"/>
                <a:ext cx="144" cy="144"/>
              </a:xfrm>
              <a:prstGeom prst="line">
                <a:avLst/>
              </a:prstGeom>
              <a:noFill/>
              <a:ln w="28575">
                <a:solidFill>
                  <a:schemeClr val="tx1"/>
                </a:solidFill>
                <a:round/>
                <a:tailEnd type="arrow" w="med" len="med"/>
              </a:ln>
            </p:spPr>
            <p:txBody>
              <a:bodyPr>
                <a:spAutoFit/>
              </a:bodyPr>
              <a:lstStyle/>
              <a:p>
                <a:endParaRPr lang="zh-CN" altLang="en-US"/>
              </a:p>
            </p:txBody>
          </p:sp>
          <p:sp>
            <p:nvSpPr>
              <p:cNvPr id="32818" name="Line 22"/>
              <p:cNvSpPr>
                <a:spLocks noChangeShapeType="1"/>
              </p:cNvSpPr>
              <p:nvPr/>
            </p:nvSpPr>
            <p:spPr bwMode="auto">
              <a:xfrm>
                <a:off x="1344" y="1846"/>
                <a:ext cx="144" cy="0"/>
              </a:xfrm>
              <a:prstGeom prst="line">
                <a:avLst/>
              </a:prstGeom>
              <a:noFill/>
              <a:ln w="28575">
                <a:solidFill>
                  <a:schemeClr val="tx1"/>
                </a:solidFill>
                <a:round/>
              </a:ln>
            </p:spPr>
            <p:txBody>
              <a:bodyPr>
                <a:spAutoFit/>
              </a:bodyPr>
              <a:lstStyle/>
              <a:p>
                <a:endParaRPr lang="zh-CN" altLang="en-US"/>
              </a:p>
            </p:txBody>
          </p:sp>
        </p:grpSp>
        <p:grpSp>
          <p:nvGrpSpPr>
            <p:cNvPr id="17" name="Group 23"/>
            <p:cNvGrpSpPr/>
            <p:nvPr/>
          </p:nvGrpSpPr>
          <p:grpSpPr bwMode="auto">
            <a:xfrm>
              <a:off x="2908" y="2343"/>
              <a:ext cx="144" cy="567"/>
              <a:chOff x="2937" y="2736"/>
              <a:chExt cx="144" cy="567"/>
            </a:xfrm>
          </p:grpSpPr>
          <p:grpSp>
            <p:nvGrpSpPr>
              <p:cNvPr id="18" name="Group 24"/>
              <p:cNvGrpSpPr/>
              <p:nvPr/>
            </p:nvGrpSpPr>
            <p:grpSpPr bwMode="auto">
              <a:xfrm>
                <a:off x="2937" y="3207"/>
                <a:ext cx="144" cy="96"/>
                <a:chOff x="1056" y="1392"/>
                <a:chExt cx="144" cy="96"/>
              </a:xfrm>
            </p:grpSpPr>
            <p:sp>
              <p:nvSpPr>
                <p:cNvPr id="32813" name="Line 25"/>
                <p:cNvSpPr>
                  <a:spLocks noChangeShapeType="1"/>
                </p:cNvSpPr>
                <p:nvPr/>
              </p:nvSpPr>
              <p:spPr bwMode="auto">
                <a:xfrm>
                  <a:off x="1056" y="1488"/>
                  <a:ext cx="144" cy="0"/>
                </a:xfrm>
                <a:prstGeom prst="line">
                  <a:avLst/>
                </a:prstGeom>
                <a:noFill/>
                <a:ln w="57150">
                  <a:solidFill>
                    <a:schemeClr val="tx1"/>
                  </a:solidFill>
                  <a:round/>
                </a:ln>
              </p:spPr>
              <p:txBody>
                <a:bodyPr>
                  <a:spAutoFit/>
                </a:bodyPr>
                <a:lstStyle/>
                <a:p>
                  <a:endParaRPr lang="zh-CN" altLang="en-US"/>
                </a:p>
              </p:txBody>
            </p:sp>
            <p:sp>
              <p:nvSpPr>
                <p:cNvPr id="32814" name="Line 26"/>
                <p:cNvSpPr>
                  <a:spLocks noChangeShapeType="1"/>
                </p:cNvSpPr>
                <p:nvPr/>
              </p:nvSpPr>
              <p:spPr bwMode="auto">
                <a:xfrm flipV="1">
                  <a:off x="1128" y="1392"/>
                  <a:ext cx="0" cy="96"/>
                </a:xfrm>
                <a:prstGeom prst="line">
                  <a:avLst/>
                </a:prstGeom>
                <a:noFill/>
                <a:ln w="28575">
                  <a:solidFill>
                    <a:schemeClr val="tx1"/>
                  </a:solidFill>
                  <a:round/>
                </a:ln>
              </p:spPr>
              <p:txBody>
                <a:bodyPr>
                  <a:spAutoFit/>
                </a:bodyPr>
                <a:lstStyle/>
                <a:p>
                  <a:endParaRPr lang="zh-CN" altLang="en-US"/>
                </a:p>
              </p:txBody>
            </p:sp>
          </p:grpSp>
          <p:sp>
            <p:nvSpPr>
              <p:cNvPr id="32812" name="Line 27"/>
              <p:cNvSpPr>
                <a:spLocks noChangeShapeType="1"/>
              </p:cNvSpPr>
              <p:nvPr/>
            </p:nvSpPr>
            <p:spPr bwMode="auto">
              <a:xfrm>
                <a:off x="3015" y="2736"/>
                <a:ext cx="0" cy="480"/>
              </a:xfrm>
              <a:prstGeom prst="line">
                <a:avLst/>
              </a:prstGeom>
              <a:noFill/>
              <a:ln w="28575">
                <a:solidFill>
                  <a:schemeClr val="tx1"/>
                </a:solidFill>
                <a:round/>
              </a:ln>
            </p:spPr>
            <p:txBody>
              <a:bodyPr>
                <a:spAutoFit/>
              </a:bodyPr>
              <a:lstStyle/>
              <a:p>
                <a:endParaRPr lang="zh-CN" altLang="en-US"/>
              </a:p>
            </p:txBody>
          </p:sp>
        </p:grpSp>
        <p:grpSp>
          <p:nvGrpSpPr>
            <p:cNvPr id="19" name="Group 28"/>
            <p:cNvGrpSpPr/>
            <p:nvPr/>
          </p:nvGrpSpPr>
          <p:grpSpPr bwMode="auto">
            <a:xfrm>
              <a:off x="2275" y="1542"/>
              <a:ext cx="77" cy="480"/>
              <a:chOff x="1824" y="1344"/>
              <a:chExt cx="77" cy="480"/>
            </a:xfrm>
          </p:grpSpPr>
          <p:sp>
            <p:nvSpPr>
              <p:cNvPr id="32808" name="Rectangle 29"/>
              <p:cNvSpPr>
                <a:spLocks noChangeAspect="1" noChangeArrowheads="1"/>
              </p:cNvSpPr>
              <p:nvPr/>
            </p:nvSpPr>
            <p:spPr bwMode="auto">
              <a:xfrm>
                <a:off x="1824" y="1488"/>
                <a:ext cx="77" cy="193"/>
              </a:xfrm>
              <a:prstGeom prst="rect">
                <a:avLst/>
              </a:prstGeom>
              <a:noFill/>
              <a:ln w="28575">
                <a:solidFill>
                  <a:schemeClr val="tx1"/>
                </a:solidFill>
                <a:miter lim="800000"/>
              </a:ln>
            </p:spPr>
            <p:txBody>
              <a:bodyPr wrap="none" anchor="ctr">
                <a:spAutoFit/>
              </a:bodyPr>
              <a:lstStyle/>
              <a:p>
                <a:pPr algn="just">
                  <a:lnSpc>
                    <a:spcPct val="120000"/>
                  </a:lnSpc>
                  <a:spcBef>
                    <a:spcPct val="10000"/>
                  </a:spcBef>
                </a:pPr>
                <a:endParaRPr lang="zh-CN" altLang="en-US"/>
              </a:p>
            </p:txBody>
          </p:sp>
          <p:sp>
            <p:nvSpPr>
              <p:cNvPr id="32809" name="Line 30"/>
              <p:cNvSpPr>
                <a:spLocks noChangeShapeType="1"/>
              </p:cNvSpPr>
              <p:nvPr/>
            </p:nvSpPr>
            <p:spPr bwMode="auto">
              <a:xfrm>
                <a:off x="1863" y="1344"/>
                <a:ext cx="0" cy="144"/>
              </a:xfrm>
              <a:prstGeom prst="line">
                <a:avLst/>
              </a:prstGeom>
              <a:noFill/>
              <a:ln w="28575">
                <a:solidFill>
                  <a:schemeClr val="tx1"/>
                </a:solidFill>
                <a:round/>
              </a:ln>
            </p:spPr>
            <p:txBody>
              <a:bodyPr>
                <a:spAutoFit/>
              </a:bodyPr>
              <a:lstStyle/>
              <a:p>
                <a:endParaRPr lang="zh-CN" altLang="en-US"/>
              </a:p>
            </p:txBody>
          </p:sp>
          <p:sp>
            <p:nvSpPr>
              <p:cNvPr id="32810" name="Line 31"/>
              <p:cNvSpPr>
                <a:spLocks noChangeShapeType="1"/>
              </p:cNvSpPr>
              <p:nvPr/>
            </p:nvSpPr>
            <p:spPr bwMode="auto">
              <a:xfrm>
                <a:off x="1863" y="1680"/>
                <a:ext cx="0" cy="144"/>
              </a:xfrm>
              <a:prstGeom prst="line">
                <a:avLst/>
              </a:prstGeom>
              <a:noFill/>
              <a:ln w="28575">
                <a:solidFill>
                  <a:schemeClr val="tx1"/>
                </a:solidFill>
                <a:round/>
              </a:ln>
            </p:spPr>
            <p:txBody>
              <a:bodyPr>
                <a:spAutoFit/>
              </a:bodyPr>
              <a:lstStyle/>
              <a:p>
                <a:endParaRPr lang="zh-CN" altLang="en-US"/>
              </a:p>
            </p:txBody>
          </p:sp>
        </p:grpSp>
        <p:sp>
          <p:nvSpPr>
            <p:cNvPr id="32784" name="Line 32"/>
            <p:cNvSpPr>
              <a:spLocks noChangeShapeType="1"/>
            </p:cNvSpPr>
            <p:nvPr/>
          </p:nvSpPr>
          <p:spPr bwMode="auto">
            <a:xfrm>
              <a:off x="2311" y="2171"/>
              <a:ext cx="421" cy="0"/>
            </a:xfrm>
            <a:prstGeom prst="line">
              <a:avLst/>
            </a:prstGeom>
            <a:noFill/>
            <a:ln w="28575">
              <a:solidFill>
                <a:schemeClr val="tx1"/>
              </a:solidFill>
              <a:round/>
            </a:ln>
          </p:spPr>
          <p:txBody>
            <a:bodyPr>
              <a:spAutoFit/>
            </a:bodyPr>
            <a:lstStyle/>
            <a:p>
              <a:endParaRPr lang="zh-CN" altLang="en-US"/>
            </a:p>
          </p:txBody>
        </p:sp>
        <p:sp>
          <p:nvSpPr>
            <p:cNvPr id="32785" name="Line 33"/>
            <p:cNvSpPr>
              <a:spLocks noChangeShapeType="1"/>
            </p:cNvSpPr>
            <p:nvPr/>
          </p:nvSpPr>
          <p:spPr bwMode="auto">
            <a:xfrm>
              <a:off x="2314" y="2024"/>
              <a:ext cx="0" cy="144"/>
            </a:xfrm>
            <a:prstGeom prst="line">
              <a:avLst/>
            </a:prstGeom>
            <a:noFill/>
            <a:ln w="28575">
              <a:solidFill>
                <a:schemeClr val="tx1"/>
              </a:solidFill>
              <a:round/>
              <a:tailEnd type="none" w="sm" len="sm"/>
            </a:ln>
          </p:spPr>
          <p:txBody>
            <a:bodyPr>
              <a:spAutoFit/>
            </a:bodyPr>
            <a:lstStyle/>
            <a:p>
              <a:endParaRPr lang="zh-CN" altLang="en-US"/>
            </a:p>
          </p:txBody>
        </p:sp>
        <p:sp>
          <p:nvSpPr>
            <p:cNvPr id="32786" name="Oval 34"/>
            <p:cNvSpPr>
              <a:spLocks noChangeArrowheads="1"/>
            </p:cNvSpPr>
            <p:nvPr/>
          </p:nvSpPr>
          <p:spPr bwMode="auto">
            <a:xfrm>
              <a:off x="3562" y="1317"/>
              <a:ext cx="48" cy="48"/>
            </a:xfrm>
            <a:prstGeom prst="ellipse">
              <a:avLst/>
            </a:prstGeom>
            <a:noFill/>
            <a:ln w="28575">
              <a:solidFill>
                <a:schemeClr val="tx1"/>
              </a:solidFill>
              <a:round/>
            </a:ln>
          </p:spPr>
          <p:txBody>
            <a:bodyPr wrap="none" anchor="ctr">
              <a:spAutoFit/>
            </a:bodyPr>
            <a:lstStyle/>
            <a:p>
              <a:pPr algn="just">
                <a:lnSpc>
                  <a:spcPct val="120000"/>
                </a:lnSpc>
                <a:spcBef>
                  <a:spcPct val="10000"/>
                </a:spcBef>
              </a:pPr>
              <a:endParaRPr lang="zh-CN" altLang="en-US"/>
            </a:p>
          </p:txBody>
        </p:sp>
        <p:sp>
          <p:nvSpPr>
            <p:cNvPr id="32787" name="Freeform 35"/>
            <p:cNvSpPr/>
            <p:nvPr/>
          </p:nvSpPr>
          <p:spPr bwMode="auto">
            <a:xfrm>
              <a:off x="2314" y="1335"/>
              <a:ext cx="1248" cy="288"/>
            </a:xfrm>
            <a:custGeom>
              <a:avLst/>
              <a:gdLst>
                <a:gd name="T0" fmla="*/ 0 w 1248"/>
                <a:gd name="T1" fmla="*/ 288 h 288"/>
                <a:gd name="T2" fmla="*/ 0 w 1248"/>
                <a:gd name="T3" fmla="*/ 0 h 288"/>
                <a:gd name="T4" fmla="*/ 1248 w 1248"/>
                <a:gd name="T5" fmla="*/ 0 h 288"/>
                <a:gd name="T6" fmla="*/ 0 60000 65536"/>
                <a:gd name="T7" fmla="*/ 0 60000 65536"/>
                <a:gd name="T8" fmla="*/ 0 60000 65536"/>
                <a:gd name="T9" fmla="*/ 0 w 1248"/>
                <a:gd name="T10" fmla="*/ 0 h 288"/>
                <a:gd name="T11" fmla="*/ 1248 w 1248"/>
                <a:gd name="T12" fmla="*/ 288 h 288"/>
              </a:gdLst>
              <a:ahLst/>
              <a:cxnLst>
                <a:cxn ang="T6">
                  <a:pos x="T0" y="T1"/>
                </a:cxn>
                <a:cxn ang="T7">
                  <a:pos x="T2" y="T3"/>
                </a:cxn>
                <a:cxn ang="T8">
                  <a:pos x="T4" y="T5"/>
                </a:cxn>
              </a:cxnLst>
              <a:rect l="T9" t="T10" r="T11" b="T12"/>
              <a:pathLst>
                <a:path w="1248" h="288">
                  <a:moveTo>
                    <a:pt x="0" y="288"/>
                  </a:moveTo>
                  <a:lnTo>
                    <a:pt x="0" y="0"/>
                  </a:lnTo>
                  <a:lnTo>
                    <a:pt x="1248" y="0"/>
                  </a:lnTo>
                </a:path>
              </a:pathLst>
            </a:custGeom>
            <a:noFill/>
            <a:ln w="28575">
              <a:solidFill>
                <a:schemeClr val="tx1"/>
              </a:solidFill>
              <a:round/>
            </a:ln>
          </p:spPr>
          <p:txBody>
            <a:bodyPr>
              <a:spAutoFit/>
            </a:bodyPr>
            <a:lstStyle/>
            <a:p>
              <a:endParaRPr lang="zh-CN" altLang="en-US"/>
            </a:p>
          </p:txBody>
        </p:sp>
        <p:sp>
          <p:nvSpPr>
            <p:cNvPr id="32788" name="Text Box 36"/>
            <p:cNvSpPr txBox="1">
              <a:spLocks noChangeArrowheads="1"/>
            </p:cNvSpPr>
            <p:nvPr/>
          </p:nvSpPr>
          <p:spPr bwMode="auto">
            <a:xfrm>
              <a:off x="3621" y="1200"/>
              <a:ext cx="481" cy="270"/>
            </a:xfrm>
            <a:prstGeom prst="rect">
              <a:avLst/>
            </a:prstGeom>
            <a:noFill/>
            <a:ln w="28575">
              <a:noFill/>
              <a:miter lim="800000"/>
            </a:ln>
          </p:spPr>
          <p:txBody>
            <a:bodyPr wrap="none">
              <a:spAutoFit/>
            </a:bodyPr>
            <a:lstStyle/>
            <a:p>
              <a:pPr algn="just">
                <a:lnSpc>
                  <a:spcPct val="120000"/>
                </a:lnSpc>
                <a:spcBef>
                  <a:spcPct val="10000"/>
                </a:spcBef>
              </a:pPr>
              <a:r>
                <a:rPr kumimoji="1" lang="en-US" altLang="zh-CN" sz="2000">
                  <a:solidFill>
                    <a:schemeClr val="tx2"/>
                  </a:solidFill>
                  <a:cs typeface="Times New Roman" panose="02020603050405020304" pitchFamily="18" charset="0"/>
                </a:rPr>
                <a:t>+</a:t>
              </a:r>
              <a:r>
                <a:rPr kumimoji="1" lang="en-US" altLang="zh-CN" sz="2000" i="1">
                  <a:solidFill>
                    <a:schemeClr val="tx2"/>
                  </a:solidFill>
                  <a:cs typeface="Times New Roman" panose="02020603050405020304" pitchFamily="18" charset="0"/>
                </a:rPr>
                <a:t>U</a:t>
              </a:r>
              <a:r>
                <a:rPr kumimoji="1" lang="en-US" altLang="zh-CN" sz="2000" baseline="-25000">
                  <a:solidFill>
                    <a:schemeClr val="tx2"/>
                  </a:solidFill>
                  <a:cs typeface="Times New Roman" panose="02020603050405020304" pitchFamily="18" charset="0"/>
                </a:rPr>
                <a:t>CC</a:t>
              </a:r>
              <a:endParaRPr kumimoji="1" lang="en-US" altLang="zh-CN" sz="2000">
                <a:solidFill>
                  <a:schemeClr val="tx2"/>
                </a:solidFill>
                <a:cs typeface="Times New Roman" panose="02020603050405020304" pitchFamily="18" charset="0"/>
              </a:endParaRPr>
            </a:p>
          </p:txBody>
        </p:sp>
        <p:sp>
          <p:nvSpPr>
            <p:cNvPr id="32789" name="Text Box 37"/>
            <p:cNvSpPr txBox="1">
              <a:spLocks noChangeArrowheads="1"/>
            </p:cNvSpPr>
            <p:nvPr/>
          </p:nvSpPr>
          <p:spPr bwMode="auto">
            <a:xfrm>
              <a:off x="2352" y="1694"/>
              <a:ext cx="296" cy="252"/>
            </a:xfrm>
            <a:prstGeom prst="rect">
              <a:avLst/>
            </a:prstGeom>
            <a:noFill/>
            <a:ln w="28575">
              <a:noFill/>
              <a:miter lim="800000"/>
            </a:ln>
          </p:spPr>
          <p:txBody>
            <a:bodyPr wrap="none">
              <a:spAutoFit/>
            </a:bodyPr>
            <a:lstStyle/>
            <a:p>
              <a:pPr algn="just">
                <a:lnSpc>
                  <a:spcPct val="120000"/>
                </a:lnSpc>
                <a:spcBef>
                  <a:spcPct val="10000"/>
                </a:spcBef>
              </a:pPr>
              <a:r>
                <a:rPr kumimoji="1" lang="en-US" altLang="zh-CN" sz="2000" i="1">
                  <a:solidFill>
                    <a:schemeClr val="tx2"/>
                  </a:solidFill>
                  <a:cs typeface="Times New Roman" panose="02020603050405020304" pitchFamily="18" charset="0"/>
                </a:rPr>
                <a:t>R</a:t>
              </a:r>
              <a:r>
                <a:rPr kumimoji="1" lang="en-US" altLang="zh-CN" sz="2000" baseline="-25000">
                  <a:solidFill>
                    <a:schemeClr val="tx2"/>
                  </a:solidFill>
                  <a:cs typeface="Times New Roman" panose="02020603050405020304" pitchFamily="18" charset="0"/>
                </a:rPr>
                <a:t>B</a:t>
              </a:r>
              <a:endParaRPr kumimoji="1" lang="en-US" altLang="zh-CN" sz="2000">
                <a:solidFill>
                  <a:schemeClr val="tx2"/>
                </a:solidFill>
                <a:cs typeface="Times New Roman" panose="02020603050405020304" pitchFamily="18" charset="0"/>
              </a:endParaRPr>
            </a:p>
          </p:txBody>
        </p:sp>
        <p:sp>
          <p:nvSpPr>
            <p:cNvPr id="32790" name="Text Box 38"/>
            <p:cNvSpPr txBox="1">
              <a:spLocks noChangeArrowheads="1"/>
            </p:cNvSpPr>
            <p:nvPr/>
          </p:nvSpPr>
          <p:spPr bwMode="auto">
            <a:xfrm>
              <a:off x="2674" y="1498"/>
              <a:ext cx="302" cy="252"/>
            </a:xfrm>
            <a:prstGeom prst="rect">
              <a:avLst/>
            </a:prstGeom>
            <a:noFill/>
            <a:ln w="28575">
              <a:noFill/>
              <a:miter lim="800000"/>
            </a:ln>
          </p:spPr>
          <p:txBody>
            <a:bodyPr wrap="none">
              <a:spAutoFit/>
            </a:bodyPr>
            <a:lstStyle/>
            <a:p>
              <a:pPr algn="just">
                <a:lnSpc>
                  <a:spcPct val="120000"/>
                </a:lnSpc>
                <a:spcBef>
                  <a:spcPct val="10000"/>
                </a:spcBef>
              </a:pPr>
              <a:r>
                <a:rPr kumimoji="1" lang="en-US" altLang="zh-CN" sz="2000" i="1">
                  <a:solidFill>
                    <a:schemeClr val="tx2"/>
                  </a:solidFill>
                  <a:cs typeface="Times New Roman" panose="02020603050405020304" pitchFamily="18" charset="0"/>
                </a:rPr>
                <a:t>R</a:t>
              </a:r>
              <a:r>
                <a:rPr kumimoji="1" lang="en-US" altLang="zh-CN" sz="2000" baseline="-25000">
                  <a:solidFill>
                    <a:schemeClr val="tx2"/>
                  </a:solidFill>
                  <a:cs typeface="Times New Roman" panose="02020603050405020304" pitchFamily="18" charset="0"/>
                </a:rPr>
                <a:t>C</a:t>
              </a:r>
              <a:endParaRPr kumimoji="1" lang="en-US" altLang="zh-CN" sz="2000">
                <a:solidFill>
                  <a:schemeClr val="tx2"/>
                </a:solidFill>
                <a:cs typeface="Times New Roman" panose="02020603050405020304" pitchFamily="18" charset="0"/>
              </a:endParaRPr>
            </a:p>
          </p:txBody>
        </p:sp>
        <p:grpSp>
          <p:nvGrpSpPr>
            <p:cNvPr id="20" name="Group 39"/>
            <p:cNvGrpSpPr/>
            <p:nvPr/>
          </p:nvGrpSpPr>
          <p:grpSpPr bwMode="auto">
            <a:xfrm>
              <a:off x="2951" y="1335"/>
              <a:ext cx="77" cy="676"/>
              <a:chOff x="2951" y="1335"/>
              <a:chExt cx="77" cy="676"/>
            </a:xfrm>
          </p:grpSpPr>
          <p:grpSp>
            <p:nvGrpSpPr>
              <p:cNvPr id="21" name="Group 40"/>
              <p:cNvGrpSpPr/>
              <p:nvPr/>
            </p:nvGrpSpPr>
            <p:grpSpPr bwMode="auto">
              <a:xfrm>
                <a:off x="2951" y="1427"/>
                <a:ext cx="77" cy="480"/>
                <a:chOff x="1824" y="1344"/>
                <a:chExt cx="77" cy="480"/>
              </a:xfrm>
            </p:grpSpPr>
            <p:sp>
              <p:nvSpPr>
                <p:cNvPr id="32805" name="Rectangle 41"/>
                <p:cNvSpPr>
                  <a:spLocks noChangeAspect="1" noChangeArrowheads="1"/>
                </p:cNvSpPr>
                <p:nvPr/>
              </p:nvSpPr>
              <p:spPr bwMode="auto">
                <a:xfrm>
                  <a:off x="1824" y="1488"/>
                  <a:ext cx="77" cy="193"/>
                </a:xfrm>
                <a:prstGeom prst="rect">
                  <a:avLst/>
                </a:prstGeom>
                <a:noFill/>
                <a:ln w="28575">
                  <a:solidFill>
                    <a:schemeClr val="tx1"/>
                  </a:solidFill>
                  <a:miter lim="800000"/>
                </a:ln>
              </p:spPr>
              <p:txBody>
                <a:bodyPr wrap="none" anchor="ctr">
                  <a:spAutoFit/>
                </a:bodyPr>
                <a:lstStyle/>
                <a:p>
                  <a:pPr algn="just">
                    <a:lnSpc>
                      <a:spcPct val="120000"/>
                    </a:lnSpc>
                    <a:spcBef>
                      <a:spcPct val="10000"/>
                    </a:spcBef>
                  </a:pPr>
                  <a:endParaRPr lang="zh-CN" altLang="en-US"/>
                </a:p>
              </p:txBody>
            </p:sp>
            <p:sp>
              <p:nvSpPr>
                <p:cNvPr id="32806" name="Line 42"/>
                <p:cNvSpPr>
                  <a:spLocks noChangeShapeType="1"/>
                </p:cNvSpPr>
                <p:nvPr/>
              </p:nvSpPr>
              <p:spPr bwMode="auto">
                <a:xfrm>
                  <a:off x="1863" y="1344"/>
                  <a:ext cx="0" cy="144"/>
                </a:xfrm>
                <a:prstGeom prst="line">
                  <a:avLst/>
                </a:prstGeom>
                <a:noFill/>
                <a:ln w="28575">
                  <a:solidFill>
                    <a:schemeClr val="tx1"/>
                  </a:solidFill>
                  <a:round/>
                </a:ln>
              </p:spPr>
              <p:txBody>
                <a:bodyPr>
                  <a:spAutoFit/>
                </a:bodyPr>
                <a:lstStyle/>
                <a:p>
                  <a:endParaRPr lang="zh-CN" altLang="en-US"/>
                </a:p>
              </p:txBody>
            </p:sp>
            <p:sp>
              <p:nvSpPr>
                <p:cNvPr id="32807" name="Line 43"/>
                <p:cNvSpPr>
                  <a:spLocks noChangeShapeType="1"/>
                </p:cNvSpPr>
                <p:nvPr/>
              </p:nvSpPr>
              <p:spPr bwMode="auto">
                <a:xfrm>
                  <a:off x="1863" y="1680"/>
                  <a:ext cx="0" cy="144"/>
                </a:xfrm>
                <a:prstGeom prst="line">
                  <a:avLst/>
                </a:prstGeom>
                <a:noFill/>
                <a:ln w="28575">
                  <a:solidFill>
                    <a:schemeClr val="tx1"/>
                  </a:solidFill>
                  <a:round/>
                </a:ln>
              </p:spPr>
              <p:txBody>
                <a:bodyPr>
                  <a:spAutoFit/>
                </a:bodyPr>
                <a:lstStyle/>
                <a:p>
                  <a:endParaRPr lang="zh-CN" altLang="en-US"/>
                </a:p>
              </p:txBody>
            </p:sp>
          </p:grpSp>
          <p:sp>
            <p:nvSpPr>
              <p:cNvPr id="32803" name="Line 44"/>
              <p:cNvSpPr>
                <a:spLocks noChangeShapeType="1"/>
              </p:cNvSpPr>
              <p:nvPr/>
            </p:nvSpPr>
            <p:spPr bwMode="auto">
              <a:xfrm flipV="1">
                <a:off x="2992" y="1335"/>
                <a:ext cx="0" cy="240"/>
              </a:xfrm>
              <a:prstGeom prst="line">
                <a:avLst/>
              </a:prstGeom>
              <a:noFill/>
              <a:ln w="28575">
                <a:solidFill>
                  <a:schemeClr val="tx1"/>
                </a:solidFill>
                <a:round/>
                <a:tailEnd type="oval" w="sm" len="sm"/>
              </a:ln>
            </p:spPr>
            <p:txBody>
              <a:bodyPr>
                <a:spAutoFit/>
              </a:bodyPr>
              <a:lstStyle/>
              <a:p>
                <a:endParaRPr lang="zh-CN" altLang="en-US"/>
              </a:p>
            </p:txBody>
          </p:sp>
          <p:sp>
            <p:nvSpPr>
              <p:cNvPr id="32804" name="Line 45"/>
              <p:cNvSpPr>
                <a:spLocks noChangeShapeType="1"/>
              </p:cNvSpPr>
              <p:nvPr/>
            </p:nvSpPr>
            <p:spPr bwMode="auto">
              <a:xfrm>
                <a:off x="2990" y="1819"/>
                <a:ext cx="0" cy="192"/>
              </a:xfrm>
              <a:prstGeom prst="line">
                <a:avLst/>
              </a:prstGeom>
              <a:noFill/>
              <a:ln w="28575">
                <a:solidFill>
                  <a:schemeClr val="tx1"/>
                </a:solidFill>
                <a:round/>
              </a:ln>
            </p:spPr>
            <p:txBody>
              <a:bodyPr>
                <a:spAutoFit/>
              </a:bodyPr>
              <a:lstStyle/>
              <a:p>
                <a:endParaRPr lang="zh-CN" altLang="en-US"/>
              </a:p>
            </p:txBody>
          </p:sp>
        </p:grpSp>
        <p:sp>
          <p:nvSpPr>
            <p:cNvPr id="32792" name="Line 46"/>
            <p:cNvSpPr>
              <a:spLocks noChangeShapeType="1"/>
            </p:cNvSpPr>
            <p:nvPr/>
          </p:nvSpPr>
          <p:spPr bwMode="auto">
            <a:xfrm>
              <a:off x="2175" y="1503"/>
              <a:ext cx="0" cy="504"/>
            </a:xfrm>
            <a:prstGeom prst="line">
              <a:avLst/>
            </a:prstGeom>
            <a:noFill/>
            <a:ln w="28575">
              <a:solidFill>
                <a:schemeClr val="tx1"/>
              </a:solidFill>
              <a:round/>
              <a:tailEnd type="arrow" w="med" len="med"/>
            </a:ln>
          </p:spPr>
          <p:txBody>
            <a:bodyPr>
              <a:spAutoFit/>
            </a:bodyPr>
            <a:lstStyle/>
            <a:p>
              <a:endParaRPr lang="zh-CN" altLang="en-US"/>
            </a:p>
          </p:txBody>
        </p:sp>
        <p:sp>
          <p:nvSpPr>
            <p:cNvPr id="32793" name="Text Box 47"/>
            <p:cNvSpPr txBox="1">
              <a:spLocks noChangeArrowheads="1"/>
            </p:cNvSpPr>
            <p:nvPr/>
          </p:nvSpPr>
          <p:spPr bwMode="auto">
            <a:xfrm>
              <a:off x="1824" y="1539"/>
              <a:ext cx="237" cy="233"/>
            </a:xfrm>
            <a:prstGeom prst="rect">
              <a:avLst/>
            </a:prstGeom>
            <a:noFill/>
            <a:ln w="2857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I</a:t>
              </a:r>
              <a:r>
                <a:rPr kumimoji="1" lang="en-US" altLang="zh-CN" baseline="-25000">
                  <a:solidFill>
                    <a:schemeClr val="tx2"/>
                  </a:solidFill>
                  <a:cs typeface="Times New Roman" panose="02020603050405020304" pitchFamily="18" charset="0"/>
                </a:rPr>
                <a:t>B</a:t>
              </a:r>
              <a:endParaRPr kumimoji="1" lang="en-US" altLang="zh-CN">
                <a:solidFill>
                  <a:schemeClr val="tx2"/>
                </a:solidFill>
                <a:cs typeface="Times New Roman" panose="02020603050405020304" pitchFamily="18" charset="0"/>
              </a:endParaRPr>
            </a:p>
          </p:txBody>
        </p:sp>
        <p:sp>
          <p:nvSpPr>
            <p:cNvPr id="32794" name="Line 48"/>
            <p:cNvSpPr>
              <a:spLocks noChangeShapeType="1"/>
            </p:cNvSpPr>
            <p:nvPr/>
          </p:nvSpPr>
          <p:spPr bwMode="auto">
            <a:xfrm>
              <a:off x="3138" y="1404"/>
              <a:ext cx="0" cy="504"/>
            </a:xfrm>
            <a:prstGeom prst="line">
              <a:avLst/>
            </a:prstGeom>
            <a:noFill/>
            <a:ln w="28575">
              <a:solidFill>
                <a:schemeClr val="tx1"/>
              </a:solidFill>
              <a:round/>
              <a:tailEnd type="arrow" w="med" len="med"/>
            </a:ln>
          </p:spPr>
          <p:txBody>
            <a:bodyPr>
              <a:spAutoFit/>
            </a:bodyPr>
            <a:lstStyle/>
            <a:p>
              <a:endParaRPr lang="zh-CN" altLang="en-US"/>
            </a:p>
          </p:txBody>
        </p:sp>
        <p:sp>
          <p:nvSpPr>
            <p:cNvPr id="32795" name="Text Box 49"/>
            <p:cNvSpPr txBox="1">
              <a:spLocks noChangeArrowheads="1"/>
            </p:cNvSpPr>
            <p:nvPr/>
          </p:nvSpPr>
          <p:spPr bwMode="auto">
            <a:xfrm>
              <a:off x="3168" y="1476"/>
              <a:ext cx="243" cy="233"/>
            </a:xfrm>
            <a:prstGeom prst="rect">
              <a:avLst/>
            </a:prstGeom>
            <a:noFill/>
            <a:ln w="2857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I</a:t>
              </a:r>
              <a:r>
                <a:rPr kumimoji="1" lang="en-US" altLang="zh-CN" baseline="-25000">
                  <a:solidFill>
                    <a:schemeClr val="tx2"/>
                  </a:solidFill>
                  <a:cs typeface="Times New Roman" panose="02020603050405020304" pitchFamily="18" charset="0"/>
                </a:rPr>
                <a:t>C</a:t>
              </a:r>
              <a:endParaRPr kumimoji="1" lang="en-US" altLang="zh-CN">
                <a:solidFill>
                  <a:schemeClr val="tx2"/>
                </a:solidFill>
                <a:cs typeface="Times New Roman" panose="02020603050405020304" pitchFamily="18" charset="0"/>
              </a:endParaRPr>
            </a:p>
          </p:txBody>
        </p:sp>
        <p:sp>
          <p:nvSpPr>
            <p:cNvPr id="32796" name="Text Box 50"/>
            <p:cNvSpPr txBox="1">
              <a:spLocks noChangeArrowheads="1"/>
            </p:cNvSpPr>
            <p:nvPr/>
          </p:nvSpPr>
          <p:spPr bwMode="auto">
            <a:xfrm>
              <a:off x="2368" y="2129"/>
              <a:ext cx="225" cy="288"/>
            </a:xfrm>
            <a:prstGeom prst="rect">
              <a:avLst/>
            </a:prstGeom>
            <a:noFill/>
            <a:ln w="28575">
              <a:noFill/>
              <a:miter lim="800000"/>
            </a:ln>
          </p:spPr>
          <p:txBody>
            <a:bodyPr wrap="none">
              <a:spAutoFit/>
            </a:bodyPr>
            <a:lstStyle/>
            <a:p>
              <a:pPr algn="just">
                <a:lnSpc>
                  <a:spcPct val="120000"/>
                </a:lnSpc>
                <a:spcBef>
                  <a:spcPct val="10000"/>
                </a:spcBef>
              </a:pPr>
              <a:r>
                <a:rPr kumimoji="1" lang="en-US" altLang="zh-CN"/>
                <a:t>+</a:t>
              </a:r>
              <a:endParaRPr kumimoji="1" lang="en-US" altLang="zh-CN"/>
            </a:p>
          </p:txBody>
        </p:sp>
        <p:sp>
          <p:nvSpPr>
            <p:cNvPr id="32797" name="Text Box 51"/>
            <p:cNvSpPr txBox="1">
              <a:spLocks noChangeArrowheads="1"/>
            </p:cNvSpPr>
            <p:nvPr/>
          </p:nvSpPr>
          <p:spPr bwMode="auto">
            <a:xfrm>
              <a:off x="2736" y="2496"/>
              <a:ext cx="212" cy="288"/>
            </a:xfrm>
            <a:prstGeom prst="rect">
              <a:avLst/>
            </a:prstGeom>
            <a:noFill/>
            <a:ln w="28575">
              <a:noFill/>
              <a:miter lim="800000"/>
            </a:ln>
          </p:spPr>
          <p:txBody>
            <a:bodyPr wrap="none">
              <a:spAutoFit/>
            </a:bodyPr>
            <a:lstStyle/>
            <a:p>
              <a:pPr algn="just">
                <a:lnSpc>
                  <a:spcPct val="120000"/>
                </a:lnSpc>
                <a:spcBef>
                  <a:spcPct val="10000"/>
                </a:spcBef>
              </a:pPr>
              <a:r>
                <a:rPr kumimoji="1" lang="en-US" altLang="zh-CN"/>
                <a:t>_</a:t>
              </a:r>
              <a:endParaRPr kumimoji="1" lang="en-US" altLang="zh-CN"/>
            </a:p>
          </p:txBody>
        </p:sp>
        <p:sp>
          <p:nvSpPr>
            <p:cNvPr id="32798" name="Text Box 52"/>
            <p:cNvSpPr txBox="1">
              <a:spLocks noChangeArrowheads="1"/>
            </p:cNvSpPr>
            <p:nvPr/>
          </p:nvSpPr>
          <p:spPr bwMode="auto">
            <a:xfrm>
              <a:off x="2448" y="2327"/>
              <a:ext cx="351" cy="233"/>
            </a:xfrm>
            <a:prstGeom prst="rect">
              <a:avLst/>
            </a:prstGeom>
            <a:noFill/>
            <a:ln w="2857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U</a:t>
              </a:r>
              <a:r>
                <a:rPr kumimoji="1" lang="en-US" altLang="zh-CN" baseline="-25000">
                  <a:solidFill>
                    <a:schemeClr val="tx2"/>
                  </a:solidFill>
                  <a:cs typeface="Times New Roman" panose="02020603050405020304" pitchFamily="18" charset="0"/>
                </a:rPr>
                <a:t>BE</a:t>
              </a:r>
              <a:endParaRPr kumimoji="1" lang="en-US" altLang="zh-CN">
                <a:solidFill>
                  <a:schemeClr val="tx2"/>
                </a:solidFill>
                <a:cs typeface="Times New Roman" panose="02020603050405020304" pitchFamily="18" charset="0"/>
              </a:endParaRPr>
            </a:p>
          </p:txBody>
        </p:sp>
        <p:sp>
          <p:nvSpPr>
            <p:cNvPr id="32799" name="Text Box 53"/>
            <p:cNvSpPr txBox="1">
              <a:spLocks noChangeArrowheads="1"/>
            </p:cNvSpPr>
            <p:nvPr/>
          </p:nvSpPr>
          <p:spPr bwMode="auto">
            <a:xfrm>
              <a:off x="3068" y="1824"/>
              <a:ext cx="225" cy="288"/>
            </a:xfrm>
            <a:prstGeom prst="rect">
              <a:avLst/>
            </a:prstGeom>
            <a:noFill/>
            <a:ln w="28575">
              <a:noFill/>
              <a:miter lim="800000"/>
            </a:ln>
          </p:spPr>
          <p:txBody>
            <a:bodyPr wrap="none">
              <a:spAutoFit/>
            </a:bodyPr>
            <a:lstStyle/>
            <a:p>
              <a:pPr algn="just">
                <a:lnSpc>
                  <a:spcPct val="120000"/>
                </a:lnSpc>
                <a:spcBef>
                  <a:spcPct val="10000"/>
                </a:spcBef>
              </a:pPr>
              <a:r>
                <a:rPr kumimoji="1" lang="en-US" altLang="zh-CN"/>
                <a:t>+</a:t>
              </a:r>
              <a:endParaRPr kumimoji="1" lang="en-US" altLang="zh-CN"/>
            </a:p>
          </p:txBody>
        </p:sp>
        <p:sp>
          <p:nvSpPr>
            <p:cNvPr id="32800" name="Text Box 54"/>
            <p:cNvSpPr txBox="1">
              <a:spLocks noChangeArrowheads="1"/>
            </p:cNvSpPr>
            <p:nvPr/>
          </p:nvSpPr>
          <p:spPr bwMode="auto">
            <a:xfrm>
              <a:off x="3120" y="2400"/>
              <a:ext cx="212" cy="288"/>
            </a:xfrm>
            <a:prstGeom prst="rect">
              <a:avLst/>
            </a:prstGeom>
            <a:noFill/>
            <a:ln w="28575">
              <a:noFill/>
              <a:miter lim="800000"/>
            </a:ln>
          </p:spPr>
          <p:txBody>
            <a:bodyPr wrap="none">
              <a:spAutoFit/>
            </a:bodyPr>
            <a:lstStyle/>
            <a:p>
              <a:pPr algn="just">
                <a:lnSpc>
                  <a:spcPct val="120000"/>
                </a:lnSpc>
                <a:spcBef>
                  <a:spcPct val="10000"/>
                </a:spcBef>
              </a:pPr>
              <a:r>
                <a:rPr kumimoji="1" lang="en-US" altLang="zh-CN"/>
                <a:t>_</a:t>
              </a:r>
              <a:endParaRPr kumimoji="1" lang="en-US" altLang="zh-CN"/>
            </a:p>
          </p:txBody>
        </p:sp>
        <p:sp>
          <p:nvSpPr>
            <p:cNvPr id="32801" name="Text Box 55"/>
            <p:cNvSpPr txBox="1">
              <a:spLocks noChangeArrowheads="1"/>
            </p:cNvSpPr>
            <p:nvPr/>
          </p:nvSpPr>
          <p:spPr bwMode="auto">
            <a:xfrm>
              <a:off x="3093" y="2112"/>
              <a:ext cx="356" cy="233"/>
            </a:xfrm>
            <a:prstGeom prst="rect">
              <a:avLst/>
            </a:prstGeom>
            <a:noFill/>
            <a:ln w="2857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U</a:t>
              </a:r>
              <a:r>
                <a:rPr kumimoji="1" lang="en-US" altLang="zh-CN" baseline="-25000">
                  <a:solidFill>
                    <a:schemeClr val="tx2"/>
                  </a:solidFill>
                  <a:cs typeface="Times New Roman" panose="02020603050405020304" pitchFamily="18" charset="0"/>
                </a:rPr>
                <a:t>CE</a:t>
              </a:r>
              <a:endParaRPr kumimoji="1" lang="en-US" altLang="zh-CN">
                <a:solidFill>
                  <a:schemeClr val="tx2"/>
                </a:solidFill>
                <a:cs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41486"/>
                                        </p:tgtEl>
                                        <p:attrNameLst>
                                          <p:attrName>style.visibility</p:attrName>
                                        </p:attrNameLst>
                                      </p:cBhvr>
                                      <p:to>
                                        <p:strVal val="visible"/>
                                      </p:to>
                                    </p:set>
                                  </p:childTnLst>
                                </p:cTn>
                              </p:par>
                            </p:childTnLst>
                          </p:cTn>
                        </p:par>
                        <p:par>
                          <p:cTn id="7" fill="hold">
                            <p:stCondLst>
                              <p:cond delay="2400"/>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141487"/>
                                        </p:tgtEl>
                                        <p:attrNameLst>
                                          <p:attrName>style.visibility</p:attrName>
                                        </p:attrNameLst>
                                      </p:cBhvr>
                                      <p:to>
                                        <p:strVal val="visible"/>
                                      </p:to>
                                    </p:set>
                                  </p:childTnLst>
                                </p:cTn>
                              </p:par>
                            </p:childTnLst>
                          </p:cTn>
                        </p:par>
                        <p:par>
                          <p:cTn id="10" fill="hold">
                            <p:stCondLst>
                              <p:cond delay="2700"/>
                            </p:stCondLst>
                            <p:childTnLst>
                              <p:par>
                                <p:cTn id="11" presetID="22" presetClass="entr" presetSubtype="8" fill="hold" nodeType="afterEffect">
                                  <p:stCondLst>
                                    <p:cond delay="0"/>
                                  </p:stCondLst>
                                  <p:childTnLst>
                                    <p:set>
                                      <p:cBhvr>
                                        <p:cTn id="12" dur="1" fill="hold">
                                          <p:stCondLst>
                                            <p:cond delay="0"/>
                                          </p:stCondLst>
                                        </p:cTn>
                                        <p:tgtEl>
                                          <p:spTgt spid="141488"/>
                                        </p:tgtEl>
                                        <p:attrNameLst>
                                          <p:attrName>style.visibility</p:attrName>
                                        </p:attrNameLst>
                                      </p:cBhvr>
                                      <p:to>
                                        <p:strVal val="visible"/>
                                      </p:to>
                                    </p:set>
                                    <p:animEffect transition="in" filter="wipe(left)">
                                      <p:cBhvr>
                                        <p:cTn id="13" dur="500"/>
                                        <p:tgtEl>
                                          <p:spTgt spid="141488"/>
                                        </p:tgtEl>
                                      </p:cBhvr>
                                    </p:animEffect>
                                  </p:childTnLst>
                                </p:cTn>
                              </p:par>
                            </p:childTnLst>
                          </p:cTn>
                        </p:par>
                        <p:par>
                          <p:cTn id="14" fill="hold">
                            <p:stCondLst>
                              <p:cond delay="3200"/>
                            </p:stCondLst>
                            <p:childTnLst>
                              <p:par>
                                <p:cTn id="15" presetID="22" presetClass="entr" presetSubtype="8" fill="hold" nodeType="afterEffect">
                                  <p:stCondLst>
                                    <p:cond delay="0"/>
                                  </p:stCondLst>
                                  <p:childTnLst>
                                    <p:set>
                                      <p:cBhvr>
                                        <p:cTn id="16" dur="1" fill="hold">
                                          <p:stCondLst>
                                            <p:cond delay="0"/>
                                          </p:stCondLst>
                                        </p:cTn>
                                        <p:tgtEl>
                                          <p:spTgt spid="141489"/>
                                        </p:tgtEl>
                                        <p:attrNameLst>
                                          <p:attrName>style.visibility</p:attrName>
                                        </p:attrNameLst>
                                      </p:cBhvr>
                                      <p:to>
                                        <p:strVal val="visible"/>
                                      </p:to>
                                    </p:set>
                                    <p:animEffect transition="in" filter="wipe(left)">
                                      <p:cBhvr>
                                        <p:cTn id="17" dur="500"/>
                                        <p:tgtEl>
                                          <p:spTgt spid="141489"/>
                                        </p:tgtEl>
                                      </p:cBhvr>
                                    </p:animEffect>
                                  </p:childTnLst>
                                </p:cTn>
                              </p:par>
                            </p:childTnLst>
                          </p:cTn>
                        </p:par>
                        <p:par>
                          <p:cTn id="18" fill="hold">
                            <p:stCondLst>
                              <p:cond delay="3700"/>
                            </p:stCondLst>
                            <p:childTnLst>
                              <p:par>
                                <p:cTn id="19" presetID="22" presetClass="entr" presetSubtype="8" fill="hold" nodeType="afterEffect">
                                  <p:stCondLst>
                                    <p:cond delay="0"/>
                                  </p:stCondLst>
                                  <p:childTnLst>
                                    <p:set>
                                      <p:cBhvr>
                                        <p:cTn id="20" dur="1" fill="hold">
                                          <p:stCondLst>
                                            <p:cond delay="0"/>
                                          </p:stCondLst>
                                        </p:cTn>
                                        <p:tgtEl>
                                          <p:spTgt spid="141490"/>
                                        </p:tgtEl>
                                        <p:attrNameLst>
                                          <p:attrName>style.visibility</p:attrName>
                                        </p:attrNameLst>
                                      </p:cBhvr>
                                      <p:to>
                                        <p:strVal val="visible"/>
                                      </p:to>
                                    </p:set>
                                    <p:animEffect transition="in" filter="wipe(left)">
                                      <p:cBhvr>
                                        <p:cTn id="21" dur="500"/>
                                        <p:tgtEl>
                                          <p:spTgt spid="14149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iterate type="lt">
                                    <p:tmAbs val="75"/>
                                  </p:iterate>
                                  <p:childTnLst>
                                    <p:set>
                                      <p:cBhvr>
                                        <p:cTn id="25" dur="1" fill="hold">
                                          <p:stCondLst>
                                            <p:cond delay="74"/>
                                          </p:stCondLst>
                                        </p:cTn>
                                        <p:tgtEl>
                                          <p:spTgt spid="141491"/>
                                        </p:tgtEl>
                                        <p:attrNameLst>
                                          <p:attrName>style.visibility</p:attrName>
                                        </p:attrNameLst>
                                      </p:cBhvr>
                                      <p:to>
                                        <p:strVal val="visible"/>
                                      </p:to>
                                    </p:set>
                                  </p:childTnLst>
                                </p:cTn>
                              </p:par>
                            </p:childTnLst>
                          </p:cTn>
                        </p:par>
                        <p:par>
                          <p:cTn id="26" fill="hold">
                            <p:stCondLst>
                              <p:cond delay="975"/>
                            </p:stCondLst>
                            <p:childTnLst>
                              <p:par>
                                <p:cTn id="27" presetID="22" presetClass="entr" presetSubtype="8" fill="hold" nodeType="afterEffect">
                                  <p:stCondLst>
                                    <p:cond delay="0"/>
                                  </p:stCondLst>
                                  <p:childTnLst>
                                    <p:set>
                                      <p:cBhvr>
                                        <p:cTn id="28" dur="1" fill="hold">
                                          <p:stCondLst>
                                            <p:cond delay="0"/>
                                          </p:stCondLst>
                                        </p:cTn>
                                        <p:tgtEl>
                                          <p:spTgt spid="141492"/>
                                        </p:tgtEl>
                                        <p:attrNameLst>
                                          <p:attrName>style.visibility</p:attrName>
                                        </p:attrNameLst>
                                      </p:cBhvr>
                                      <p:to>
                                        <p:strVal val="visible"/>
                                      </p:to>
                                    </p:set>
                                    <p:animEffect transition="in" filter="wipe(left)">
                                      <p:cBhvr>
                                        <p:cTn id="29" dur="500"/>
                                        <p:tgtEl>
                                          <p:spTgt spid="141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486" grpId="0" autoUpdateAnimBg="0"/>
      <p:bldP spid="141487" grpId="0" autoUpdateAnimBg="0"/>
      <p:bldP spid="141491"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2" name="Rectangle 3"/>
          <p:cNvSpPr>
            <a:spLocks noGrp="1" noChangeArrowheads="1"/>
          </p:cNvSpPr>
          <p:nvPr>
            <p:ph idx="1"/>
          </p:nvPr>
        </p:nvSpPr>
        <p:spPr>
          <a:xfrm>
            <a:off x="0" y="0"/>
            <a:ext cx="8550275" cy="523875"/>
          </a:xfrm>
        </p:spPr>
        <p:txBody>
          <a:bodyPr>
            <a:spAutoFit/>
          </a:bodyPr>
          <a:lstStyle/>
          <a:p>
            <a:pPr eaLnBrk="1" hangingPunct="1"/>
            <a:r>
              <a:rPr kumimoji="1" lang="zh-CN" altLang="en-US" smtClean="0">
                <a:solidFill>
                  <a:srgbClr val="FF0000"/>
                </a:solidFill>
              </a:rPr>
              <a:t>放大电路动态分析的等效电路法</a:t>
            </a:r>
            <a:endParaRPr kumimoji="1" lang="en-US" altLang="zh-CN" smtClean="0">
              <a:solidFill>
                <a:srgbClr val="FF0000"/>
              </a:solidFill>
            </a:endParaRPr>
          </a:p>
        </p:txBody>
      </p:sp>
      <p:sp>
        <p:nvSpPr>
          <p:cNvPr id="150532" name="Text Box 4"/>
          <p:cNvSpPr txBox="1">
            <a:spLocks noChangeArrowheads="1"/>
          </p:cNvSpPr>
          <p:nvPr/>
        </p:nvSpPr>
        <p:spPr bwMode="auto">
          <a:xfrm>
            <a:off x="607660" y="504825"/>
            <a:ext cx="3815468" cy="398058"/>
          </a:xfrm>
          <a:prstGeom prst="rect">
            <a:avLst/>
          </a:prstGeom>
          <a:noFill/>
          <a:ln w="9525">
            <a:noFill/>
            <a:miter lim="800000"/>
          </a:ln>
        </p:spPr>
        <p:txBody>
          <a:bodyPr wrap="none">
            <a:spAutoFit/>
          </a:bodyPr>
          <a:lstStyle/>
          <a:p>
            <a:pPr algn="just">
              <a:lnSpc>
                <a:spcPct val="120000"/>
              </a:lnSpc>
              <a:spcBef>
                <a:spcPct val="10000"/>
              </a:spcBef>
            </a:pPr>
            <a:r>
              <a:rPr kumimoji="1" lang="zh-CN" altLang="en-US" b="1" dirty="0">
                <a:solidFill>
                  <a:schemeClr val="tx2"/>
                </a:solidFill>
              </a:rPr>
              <a:t>放大电路的的小信号</a:t>
            </a:r>
            <a:r>
              <a:rPr kumimoji="1" lang="en-US" altLang="zh-CN" b="1" dirty="0">
                <a:solidFill>
                  <a:schemeClr val="tx2"/>
                </a:solidFill>
              </a:rPr>
              <a:t>(</a:t>
            </a:r>
            <a:r>
              <a:rPr kumimoji="1" lang="zh-CN" altLang="en-US" b="1" dirty="0">
                <a:solidFill>
                  <a:schemeClr val="tx2"/>
                </a:solidFill>
              </a:rPr>
              <a:t>微变</a:t>
            </a:r>
            <a:r>
              <a:rPr kumimoji="1" lang="en-US" altLang="zh-CN" b="1" dirty="0">
                <a:solidFill>
                  <a:schemeClr val="tx2"/>
                </a:solidFill>
              </a:rPr>
              <a:t>)</a:t>
            </a:r>
            <a:r>
              <a:rPr kumimoji="1" lang="zh-CN" altLang="en-US" b="1" dirty="0">
                <a:solidFill>
                  <a:schemeClr val="tx2"/>
                </a:solidFill>
              </a:rPr>
              <a:t>等效电路</a:t>
            </a:r>
            <a:endParaRPr kumimoji="1" lang="zh-CN" altLang="en-US" b="1" dirty="0">
              <a:solidFill>
                <a:schemeClr val="tx2"/>
              </a:solidFill>
            </a:endParaRPr>
          </a:p>
        </p:txBody>
      </p:sp>
      <p:grpSp>
        <p:nvGrpSpPr>
          <p:cNvPr id="2" name="Group 110"/>
          <p:cNvGrpSpPr/>
          <p:nvPr/>
        </p:nvGrpSpPr>
        <p:grpSpPr bwMode="auto">
          <a:xfrm>
            <a:off x="185738" y="661988"/>
            <a:ext cx="5287962" cy="2473325"/>
            <a:chOff x="1187" y="1290"/>
            <a:chExt cx="3331" cy="1558"/>
          </a:xfrm>
        </p:grpSpPr>
        <p:sp>
          <p:nvSpPr>
            <p:cNvPr id="33855" name="Line 52"/>
            <p:cNvSpPr>
              <a:spLocks noChangeShapeType="1"/>
            </p:cNvSpPr>
            <p:nvPr/>
          </p:nvSpPr>
          <p:spPr bwMode="auto">
            <a:xfrm>
              <a:off x="2880" y="2848"/>
              <a:ext cx="166" cy="0"/>
            </a:xfrm>
            <a:prstGeom prst="line">
              <a:avLst/>
            </a:prstGeom>
            <a:noFill/>
            <a:ln w="28575">
              <a:solidFill>
                <a:schemeClr val="tx1"/>
              </a:solidFill>
              <a:round/>
            </a:ln>
          </p:spPr>
          <p:txBody>
            <a:bodyPr>
              <a:spAutoFit/>
            </a:bodyPr>
            <a:lstStyle/>
            <a:p>
              <a:endParaRPr lang="zh-CN" altLang="en-US"/>
            </a:p>
          </p:txBody>
        </p:sp>
        <p:sp>
          <p:nvSpPr>
            <p:cNvPr id="33856" name="Line 53"/>
            <p:cNvSpPr>
              <a:spLocks noChangeShapeType="1"/>
            </p:cNvSpPr>
            <p:nvPr/>
          </p:nvSpPr>
          <p:spPr bwMode="auto">
            <a:xfrm flipV="1">
              <a:off x="2963" y="2727"/>
              <a:ext cx="0" cy="121"/>
            </a:xfrm>
            <a:prstGeom prst="line">
              <a:avLst/>
            </a:prstGeom>
            <a:noFill/>
            <a:ln w="28575">
              <a:solidFill>
                <a:schemeClr val="tx1"/>
              </a:solidFill>
              <a:round/>
            </a:ln>
          </p:spPr>
          <p:txBody>
            <a:bodyPr>
              <a:spAutoFit/>
            </a:bodyPr>
            <a:lstStyle/>
            <a:p>
              <a:endParaRPr lang="zh-CN" altLang="en-US"/>
            </a:p>
          </p:txBody>
        </p:sp>
        <p:sp>
          <p:nvSpPr>
            <p:cNvPr id="33857" name="Rectangle 54"/>
            <p:cNvSpPr>
              <a:spLocks noChangeAspect="1" noChangeArrowheads="1"/>
            </p:cNvSpPr>
            <p:nvPr/>
          </p:nvSpPr>
          <p:spPr bwMode="auto">
            <a:xfrm>
              <a:off x="2162" y="2125"/>
              <a:ext cx="88" cy="243"/>
            </a:xfrm>
            <a:prstGeom prst="rect">
              <a:avLst/>
            </a:prstGeom>
            <a:noFill/>
            <a:ln w="28575">
              <a:solidFill>
                <a:schemeClr val="tx1"/>
              </a:solidFill>
              <a:miter lim="800000"/>
            </a:ln>
          </p:spPr>
          <p:txBody>
            <a:bodyPr wrap="none" anchor="ctr">
              <a:spAutoFit/>
            </a:bodyPr>
            <a:lstStyle/>
            <a:p>
              <a:pPr algn="just">
                <a:lnSpc>
                  <a:spcPct val="120000"/>
                </a:lnSpc>
                <a:spcBef>
                  <a:spcPct val="10000"/>
                </a:spcBef>
              </a:pPr>
              <a:endParaRPr lang="zh-CN" altLang="en-US"/>
            </a:p>
          </p:txBody>
        </p:sp>
        <p:sp>
          <p:nvSpPr>
            <p:cNvPr id="33858" name="Line 55"/>
            <p:cNvSpPr>
              <a:spLocks noChangeShapeType="1"/>
            </p:cNvSpPr>
            <p:nvPr/>
          </p:nvSpPr>
          <p:spPr bwMode="auto">
            <a:xfrm>
              <a:off x="2206" y="1944"/>
              <a:ext cx="0" cy="181"/>
            </a:xfrm>
            <a:prstGeom prst="line">
              <a:avLst/>
            </a:prstGeom>
            <a:noFill/>
            <a:ln w="28575">
              <a:solidFill>
                <a:schemeClr val="tx1"/>
              </a:solidFill>
              <a:round/>
            </a:ln>
          </p:spPr>
          <p:txBody>
            <a:bodyPr>
              <a:spAutoFit/>
            </a:bodyPr>
            <a:lstStyle/>
            <a:p>
              <a:endParaRPr lang="zh-CN" altLang="en-US"/>
            </a:p>
          </p:txBody>
        </p:sp>
        <p:sp>
          <p:nvSpPr>
            <p:cNvPr id="33859" name="Line 56"/>
            <p:cNvSpPr>
              <a:spLocks noChangeShapeType="1"/>
            </p:cNvSpPr>
            <p:nvPr/>
          </p:nvSpPr>
          <p:spPr bwMode="auto">
            <a:xfrm>
              <a:off x="2206" y="2366"/>
              <a:ext cx="0" cy="181"/>
            </a:xfrm>
            <a:prstGeom prst="line">
              <a:avLst/>
            </a:prstGeom>
            <a:noFill/>
            <a:ln w="28575">
              <a:solidFill>
                <a:schemeClr val="tx1"/>
              </a:solidFill>
              <a:round/>
            </a:ln>
          </p:spPr>
          <p:txBody>
            <a:bodyPr>
              <a:spAutoFit/>
            </a:bodyPr>
            <a:lstStyle/>
            <a:p>
              <a:endParaRPr lang="zh-CN" altLang="en-US"/>
            </a:p>
          </p:txBody>
        </p:sp>
        <p:sp>
          <p:nvSpPr>
            <p:cNvPr id="33860" name="Rectangle 57"/>
            <p:cNvSpPr>
              <a:spLocks noChangeAspect="1" noChangeArrowheads="1"/>
            </p:cNvSpPr>
            <p:nvPr/>
          </p:nvSpPr>
          <p:spPr bwMode="auto">
            <a:xfrm>
              <a:off x="3484" y="2050"/>
              <a:ext cx="89" cy="242"/>
            </a:xfrm>
            <a:prstGeom prst="rect">
              <a:avLst/>
            </a:prstGeom>
            <a:noFill/>
            <a:ln w="28575">
              <a:solidFill>
                <a:schemeClr val="tx1"/>
              </a:solidFill>
              <a:miter lim="800000"/>
            </a:ln>
          </p:spPr>
          <p:txBody>
            <a:bodyPr wrap="none" anchor="ctr">
              <a:spAutoFit/>
            </a:bodyPr>
            <a:lstStyle/>
            <a:p>
              <a:pPr algn="just">
                <a:lnSpc>
                  <a:spcPct val="120000"/>
                </a:lnSpc>
                <a:spcBef>
                  <a:spcPct val="10000"/>
                </a:spcBef>
              </a:pPr>
              <a:endParaRPr lang="zh-CN" altLang="en-US"/>
            </a:p>
          </p:txBody>
        </p:sp>
        <p:sp>
          <p:nvSpPr>
            <p:cNvPr id="33861" name="Line 58"/>
            <p:cNvSpPr>
              <a:spLocks noChangeShapeType="1"/>
            </p:cNvSpPr>
            <p:nvPr/>
          </p:nvSpPr>
          <p:spPr bwMode="auto">
            <a:xfrm>
              <a:off x="3529" y="1868"/>
              <a:ext cx="0" cy="182"/>
            </a:xfrm>
            <a:prstGeom prst="line">
              <a:avLst/>
            </a:prstGeom>
            <a:noFill/>
            <a:ln w="28575">
              <a:solidFill>
                <a:schemeClr val="tx1"/>
              </a:solidFill>
              <a:round/>
            </a:ln>
          </p:spPr>
          <p:txBody>
            <a:bodyPr>
              <a:spAutoFit/>
            </a:bodyPr>
            <a:lstStyle/>
            <a:p>
              <a:endParaRPr lang="zh-CN" altLang="en-US"/>
            </a:p>
          </p:txBody>
        </p:sp>
        <p:sp>
          <p:nvSpPr>
            <p:cNvPr id="33862" name="Line 59"/>
            <p:cNvSpPr>
              <a:spLocks noChangeShapeType="1"/>
            </p:cNvSpPr>
            <p:nvPr/>
          </p:nvSpPr>
          <p:spPr bwMode="auto">
            <a:xfrm>
              <a:off x="3529" y="2291"/>
              <a:ext cx="0" cy="181"/>
            </a:xfrm>
            <a:prstGeom prst="line">
              <a:avLst/>
            </a:prstGeom>
            <a:noFill/>
            <a:ln w="28575">
              <a:solidFill>
                <a:schemeClr val="tx1"/>
              </a:solidFill>
              <a:round/>
            </a:ln>
          </p:spPr>
          <p:txBody>
            <a:bodyPr>
              <a:spAutoFit/>
            </a:bodyPr>
            <a:lstStyle/>
            <a:p>
              <a:endParaRPr lang="zh-CN" altLang="en-US"/>
            </a:p>
          </p:txBody>
        </p:sp>
        <p:sp>
          <p:nvSpPr>
            <p:cNvPr id="33863" name="Rectangle 60"/>
            <p:cNvSpPr>
              <a:spLocks noChangeAspect="1" noChangeArrowheads="1"/>
            </p:cNvSpPr>
            <p:nvPr/>
          </p:nvSpPr>
          <p:spPr bwMode="auto">
            <a:xfrm>
              <a:off x="4071" y="2075"/>
              <a:ext cx="89" cy="242"/>
            </a:xfrm>
            <a:prstGeom prst="rect">
              <a:avLst/>
            </a:prstGeom>
            <a:noFill/>
            <a:ln w="28575">
              <a:solidFill>
                <a:schemeClr val="tx1"/>
              </a:solidFill>
              <a:miter lim="800000"/>
            </a:ln>
          </p:spPr>
          <p:txBody>
            <a:bodyPr wrap="none" anchor="ctr">
              <a:spAutoFit/>
            </a:bodyPr>
            <a:lstStyle/>
            <a:p>
              <a:pPr algn="just">
                <a:lnSpc>
                  <a:spcPct val="120000"/>
                </a:lnSpc>
                <a:spcBef>
                  <a:spcPct val="10000"/>
                </a:spcBef>
              </a:pPr>
              <a:endParaRPr lang="zh-CN" altLang="en-US"/>
            </a:p>
          </p:txBody>
        </p:sp>
        <p:sp>
          <p:nvSpPr>
            <p:cNvPr id="33864" name="Line 61"/>
            <p:cNvSpPr>
              <a:spLocks noChangeShapeType="1"/>
            </p:cNvSpPr>
            <p:nvPr/>
          </p:nvSpPr>
          <p:spPr bwMode="auto">
            <a:xfrm>
              <a:off x="4116" y="1894"/>
              <a:ext cx="0" cy="181"/>
            </a:xfrm>
            <a:prstGeom prst="line">
              <a:avLst/>
            </a:prstGeom>
            <a:noFill/>
            <a:ln w="28575">
              <a:solidFill>
                <a:schemeClr val="tx1"/>
              </a:solidFill>
              <a:round/>
            </a:ln>
          </p:spPr>
          <p:txBody>
            <a:bodyPr>
              <a:spAutoFit/>
            </a:bodyPr>
            <a:lstStyle/>
            <a:p>
              <a:endParaRPr lang="zh-CN" altLang="en-US"/>
            </a:p>
          </p:txBody>
        </p:sp>
        <p:sp>
          <p:nvSpPr>
            <p:cNvPr id="33865" name="Line 62"/>
            <p:cNvSpPr>
              <a:spLocks noChangeShapeType="1"/>
            </p:cNvSpPr>
            <p:nvPr/>
          </p:nvSpPr>
          <p:spPr bwMode="auto">
            <a:xfrm>
              <a:off x="4116" y="2316"/>
              <a:ext cx="0" cy="181"/>
            </a:xfrm>
            <a:prstGeom prst="line">
              <a:avLst/>
            </a:prstGeom>
            <a:noFill/>
            <a:ln w="28575">
              <a:solidFill>
                <a:schemeClr val="tx1"/>
              </a:solidFill>
              <a:round/>
            </a:ln>
          </p:spPr>
          <p:txBody>
            <a:bodyPr>
              <a:spAutoFit/>
            </a:bodyPr>
            <a:lstStyle/>
            <a:p>
              <a:endParaRPr lang="zh-CN" altLang="en-US"/>
            </a:p>
          </p:txBody>
        </p:sp>
        <p:sp>
          <p:nvSpPr>
            <p:cNvPr id="33866" name="Rectangle 63"/>
            <p:cNvSpPr>
              <a:spLocks noChangeAspect="1" noChangeArrowheads="1"/>
            </p:cNvSpPr>
            <p:nvPr/>
          </p:nvSpPr>
          <p:spPr bwMode="auto">
            <a:xfrm>
              <a:off x="1500" y="1960"/>
              <a:ext cx="89" cy="243"/>
            </a:xfrm>
            <a:prstGeom prst="rect">
              <a:avLst/>
            </a:prstGeom>
            <a:noFill/>
            <a:ln w="28575">
              <a:solidFill>
                <a:schemeClr val="tx1"/>
              </a:solidFill>
              <a:miter lim="800000"/>
            </a:ln>
          </p:spPr>
          <p:txBody>
            <a:bodyPr wrap="none" anchor="ctr">
              <a:spAutoFit/>
            </a:bodyPr>
            <a:lstStyle/>
            <a:p>
              <a:pPr algn="just">
                <a:lnSpc>
                  <a:spcPct val="120000"/>
                </a:lnSpc>
                <a:spcBef>
                  <a:spcPct val="10000"/>
                </a:spcBef>
              </a:pPr>
              <a:endParaRPr lang="zh-CN" altLang="en-US"/>
            </a:p>
          </p:txBody>
        </p:sp>
        <p:sp>
          <p:nvSpPr>
            <p:cNvPr id="33867" name="Line 64"/>
            <p:cNvSpPr>
              <a:spLocks noChangeShapeType="1"/>
            </p:cNvSpPr>
            <p:nvPr/>
          </p:nvSpPr>
          <p:spPr bwMode="auto">
            <a:xfrm>
              <a:off x="1545" y="1779"/>
              <a:ext cx="0" cy="181"/>
            </a:xfrm>
            <a:prstGeom prst="line">
              <a:avLst/>
            </a:prstGeom>
            <a:noFill/>
            <a:ln w="28575">
              <a:solidFill>
                <a:schemeClr val="tx1"/>
              </a:solidFill>
              <a:round/>
            </a:ln>
          </p:spPr>
          <p:txBody>
            <a:bodyPr>
              <a:spAutoFit/>
            </a:bodyPr>
            <a:lstStyle/>
            <a:p>
              <a:endParaRPr lang="zh-CN" altLang="en-US"/>
            </a:p>
          </p:txBody>
        </p:sp>
        <p:sp>
          <p:nvSpPr>
            <p:cNvPr id="33868" name="Line 65"/>
            <p:cNvSpPr>
              <a:spLocks noChangeShapeType="1"/>
            </p:cNvSpPr>
            <p:nvPr/>
          </p:nvSpPr>
          <p:spPr bwMode="auto">
            <a:xfrm>
              <a:off x="1545" y="2202"/>
              <a:ext cx="0" cy="181"/>
            </a:xfrm>
            <a:prstGeom prst="line">
              <a:avLst/>
            </a:prstGeom>
            <a:noFill/>
            <a:ln w="28575">
              <a:solidFill>
                <a:schemeClr val="tx1"/>
              </a:solidFill>
              <a:round/>
            </a:ln>
          </p:spPr>
          <p:txBody>
            <a:bodyPr>
              <a:spAutoFit/>
            </a:bodyPr>
            <a:lstStyle/>
            <a:p>
              <a:endParaRPr lang="zh-CN" altLang="en-US"/>
            </a:p>
          </p:txBody>
        </p:sp>
        <p:sp>
          <p:nvSpPr>
            <p:cNvPr id="33869" name="Oval 66"/>
            <p:cNvSpPr>
              <a:spLocks noChangeArrowheads="1"/>
            </p:cNvSpPr>
            <p:nvPr/>
          </p:nvSpPr>
          <p:spPr bwMode="auto">
            <a:xfrm>
              <a:off x="1460" y="2356"/>
              <a:ext cx="166" cy="181"/>
            </a:xfrm>
            <a:prstGeom prst="ellipse">
              <a:avLst/>
            </a:prstGeom>
            <a:noFill/>
            <a:ln w="28575">
              <a:solidFill>
                <a:schemeClr val="tx1"/>
              </a:solidFill>
              <a:round/>
            </a:ln>
          </p:spPr>
          <p:txBody>
            <a:bodyPr wrap="none" anchor="ctr">
              <a:spAutoFit/>
            </a:bodyPr>
            <a:lstStyle/>
            <a:p>
              <a:pPr algn="just">
                <a:lnSpc>
                  <a:spcPct val="120000"/>
                </a:lnSpc>
                <a:spcBef>
                  <a:spcPct val="10000"/>
                </a:spcBef>
              </a:pPr>
              <a:endParaRPr lang="zh-CN" altLang="en-US"/>
            </a:p>
          </p:txBody>
        </p:sp>
        <p:sp>
          <p:nvSpPr>
            <p:cNvPr id="33870" name="Line 67"/>
            <p:cNvSpPr>
              <a:spLocks noChangeAspect="1" noChangeShapeType="1"/>
            </p:cNvSpPr>
            <p:nvPr/>
          </p:nvSpPr>
          <p:spPr bwMode="auto">
            <a:xfrm>
              <a:off x="1543" y="2222"/>
              <a:ext cx="1" cy="456"/>
            </a:xfrm>
            <a:prstGeom prst="line">
              <a:avLst/>
            </a:prstGeom>
            <a:noFill/>
            <a:ln w="28575">
              <a:solidFill>
                <a:schemeClr val="tx1"/>
              </a:solidFill>
              <a:round/>
            </a:ln>
          </p:spPr>
          <p:txBody>
            <a:bodyPr>
              <a:spAutoFit/>
            </a:bodyPr>
            <a:lstStyle/>
            <a:p>
              <a:endParaRPr lang="zh-CN" altLang="en-US"/>
            </a:p>
          </p:txBody>
        </p:sp>
        <p:sp>
          <p:nvSpPr>
            <p:cNvPr id="33871" name="Line 68"/>
            <p:cNvSpPr>
              <a:spLocks noChangeAspect="1" noChangeShapeType="1"/>
            </p:cNvSpPr>
            <p:nvPr/>
          </p:nvSpPr>
          <p:spPr bwMode="auto">
            <a:xfrm>
              <a:off x="1445" y="2296"/>
              <a:ext cx="53" cy="1"/>
            </a:xfrm>
            <a:prstGeom prst="line">
              <a:avLst/>
            </a:prstGeom>
            <a:noFill/>
            <a:ln w="28575">
              <a:solidFill>
                <a:schemeClr val="tx1"/>
              </a:solidFill>
              <a:round/>
            </a:ln>
          </p:spPr>
          <p:txBody>
            <a:bodyPr>
              <a:spAutoFit/>
            </a:bodyPr>
            <a:lstStyle/>
            <a:p>
              <a:endParaRPr lang="zh-CN" altLang="en-US"/>
            </a:p>
          </p:txBody>
        </p:sp>
        <p:sp>
          <p:nvSpPr>
            <p:cNvPr id="33872" name="Line 69"/>
            <p:cNvSpPr>
              <a:spLocks noChangeAspect="1" noChangeShapeType="1"/>
            </p:cNvSpPr>
            <p:nvPr/>
          </p:nvSpPr>
          <p:spPr bwMode="auto">
            <a:xfrm rot="-5400000">
              <a:off x="1442" y="2296"/>
              <a:ext cx="58" cy="2"/>
            </a:xfrm>
            <a:prstGeom prst="line">
              <a:avLst/>
            </a:prstGeom>
            <a:noFill/>
            <a:ln w="28575">
              <a:solidFill>
                <a:schemeClr val="tx1"/>
              </a:solidFill>
              <a:round/>
            </a:ln>
          </p:spPr>
          <p:txBody>
            <a:bodyPr>
              <a:spAutoFit/>
            </a:bodyPr>
            <a:lstStyle/>
            <a:p>
              <a:endParaRPr lang="zh-CN" altLang="en-US"/>
            </a:p>
          </p:txBody>
        </p:sp>
        <p:sp>
          <p:nvSpPr>
            <p:cNvPr id="33873" name="Line 70"/>
            <p:cNvSpPr>
              <a:spLocks noChangeAspect="1" noChangeShapeType="1"/>
            </p:cNvSpPr>
            <p:nvPr/>
          </p:nvSpPr>
          <p:spPr bwMode="auto">
            <a:xfrm>
              <a:off x="1450" y="2598"/>
              <a:ext cx="53" cy="1"/>
            </a:xfrm>
            <a:prstGeom prst="line">
              <a:avLst/>
            </a:prstGeom>
            <a:noFill/>
            <a:ln w="28575">
              <a:solidFill>
                <a:schemeClr val="tx1"/>
              </a:solidFill>
              <a:round/>
            </a:ln>
          </p:spPr>
          <p:txBody>
            <a:bodyPr>
              <a:spAutoFit/>
            </a:bodyPr>
            <a:lstStyle/>
            <a:p>
              <a:endParaRPr lang="zh-CN" altLang="en-US"/>
            </a:p>
          </p:txBody>
        </p:sp>
        <p:sp>
          <p:nvSpPr>
            <p:cNvPr id="33874" name="Line 71"/>
            <p:cNvSpPr>
              <a:spLocks noChangeShapeType="1"/>
            </p:cNvSpPr>
            <p:nvPr/>
          </p:nvSpPr>
          <p:spPr bwMode="auto">
            <a:xfrm>
              <a:off x="1848" y="1757"/>
              <a:ext cx="830" cy="0"/>
            </a:xfrm>
            <a:prstGeom prst="line">
              <a:avLst/>
            </a:prstGeom>
            <a:noFill/>
            <a:ln w="28575">
              <a:solidFill>
                <a:schemeClr val="tx1"/>
              </a:solidFill>
              <a:round/>
            </a:ln>
          </p:spPr>
          <p:txBody>
            <a:bodyPr>
              <a:spAutoFit/>
            </a:bodyPr>
            <a:lstStyle/>
            <a:p>
              <a:endParaRPr lang="zh-CN" altLang="en-US"/>
            </a:p>
          </p:txBody>
        </p:sp>
        <p:sp>
          <p:nvSpPr>
            <p:cNvPr id="33875" name="Line 72"/>
            <p:cNvSpPr>
              <a:spLocks noChangeShapeType="1"/>
            </p:cNvSpPr>
            <p:nvPr/>
          </p:nvSpPr>
          <p:spPr bwMode="auto">
            <a:xfrm>
              <a:off x="2954" y="1562"/>
              <a:ext cx="1051" cy="0"/>
            </a:xfrm>
            <a:prstGeom prst="line">
              <a:avLst/>
            </a:prstGeom>
            <a:noFill/>
            <a:ln w="28575">
              <a:solidFill>
                <a:schemeClr val="tx1"/>
              </a:solidFill>
              <a:round/>
            </a:ln>
          </p:spPr>
          <p:txBody>
            <a:bodyPr>
              <a:spAutoFit/>
            </a:bodyPr>
            <a:lstStyle/>
            <a:p>
              <a:endParaRPr lang="zh-CN" altLang="en-US"/>
            </a:p>
          </p:txBody>
        </p:sp>
        <p:sp>
          <p:nvSpPr>
            <p:cNvPr id="33876" name="Freeform 73"/>
            <p:cNvSpPr/>
            <p:nvPr/>
          </p:nvSpPr>
          <p:spPr bwMode="auto">
            <a:xfrm>
              <a:off x="3952" y="1562"/>
              <a:ext cx="165" cy="482"/>
            </a:xfrm>
            <a:custGeom>
              <a:avLst/>
              <a:gdLst>
                <a:gd name="T0" fmla="*/ 0 w 144"/>
                <a:gd name="T1" fmla="*/ 0 h 384"/>
                <a:gd name="T2" fmla="*/ 33519 w 144"/>
                <a:gd name="T3" fmla="*/ 0 h 384"/>
                <a:gd name="T4" fmla="*/ 33519 w 144"/>
                <a:gd name="T5" fmla="*/ 3410728 h 384"/>
                <a:gd name="T6" fmla="*/ 0 60000 65536"/>
                <a:gd name="T7" fmla="*/ 0 60000 65536"/>
                <a:gd name="T8" fmla="*/ 0 60000 65536"/>
                <a:gd name="T9" fmla="*/ 0 w 144"/>
                <a:gd name="T10" fmla="*/ 0 h 384"/>
                <a:gd name="T11" fmla="*/ 144 w 144"/>
                <a:gd name="T12" fmla="*/ 384 h 384"/>
              </a:gdLst>
              <a:ahLst/>
              <a:cxnLst>
                <a:cxn ang="T6">
                  <a:pos x="T0" y="T1"/>
                </a:cxn>
                <a:cxn ang="T7">
                  <a:pos x="T2" y="T3"/>
                </a:cxn>
                <a:cxn ang="T8">
                  <a:pos x="T4" y="T5"/>
                </a:cxn>
              </a:cxnLst>
              <a:rect l="T9" t="T10" r="T11" b="T12"/>
              <a:pathLst>
                <a:path w="144" h="384">
                  <a:moveTo>
                    <a:pt x="0" y="0"/>
                  </a:moveTo>
                  <a:lnTo>
                    <a:pt x="144" y="0"/>
                  </a:lnTo>
                  <a:lnTo>
                    <a:pt x="144" y="384"/>
                  </a:lnTo>
                </a:path>
              </a:pathLst>
            </a:custGeom>
            <a:noFill/>
            <a:ln w="28575">
              <a:solidFill>
                <a:schemeClr val="tx1"/>
              </a:solidFill>
              <a:round/>
            </a:ln>
          </p:spPr>
          <p:txBody>
            <a:bodyPr>
              <a:spAutoFit/>
            </a:bodyPr>
            <a:lstStyle/>
            <a:p>
              <a:endParaRPr lang="zh-CN" altLang="en-US"/>
            </a:p>
          </p:txBody>
        </p:sp>
        <p:sp>
          <p:nvSpPr>
            <p:cNvPr id="33877" name="Freeform 74"/>
            <p:cNvSpPr/>
            <p:nvPr/>
          </p:nvSpPr>
          <p:spPr bwMode="auto">
            <a:xfrm>
              <a:off x="1544" y="2558"/>
              <a:ext cx="2131" cy="155"/>
            </a:xfrm>
            <a:custGeom>
              <a:avLst/>
              <a:gdLst>
                <a:gd name="T0" fmla="*/ 0 w 2304"/>
                <a:gd name="T1" fmla="*/ 0 h 144"/>
                <a:gd name="T2" fmla="*/ 0 w 2304"/>
                <a:gd name="T3" fmla="*/ 2756 h 144"/>
                <a:gd name="T4" fmla="*/ 102 w 2304"/>
                <a:gd name="T5" fmla="*/ 2756 h 144"/>
                <a:gd name="T6" fmla="*/ 0 60000 65536"/>
                <a:gd name="T7" fmla="*/ 0 60000 65536"/>
                <a:gd name="T8" fmla="*/ 0 60000 65536"/>
                <a:gd name="T9" fmla="*/ 0 w 2304"/>
                <a:gd name="T10" fmla="*/ 0 h 144"/>
                <a:gd name="T11" fmla="*/ 2304 w 2304"/>
                <a:gd name="T12" fmla="*/ 144 h 144"/>
              </a:gdLst>
              <a:ahLst/>
              <a:cxnLst>
                <a:cxn ang="T6">
                  <a:pos x="T0" y="T1"/>
                </a:cxn>
                <a:cxn ang="T7">
                  <a:pos x="T2" y="T3"/>
                </a:cxn>
                <a:cxn ang="T8">
                  <a:pos x="T4" y="T5"/>
                </a:cxn>
              </a:cxnLst>
              <a:rect l="T9" t="T10" r="T11" b="T12"/>
              <a:pathLst>
                <a:path w="2304" h="144">
                  <a:moveTo>
                    <a:pt x="0" y="0"/>
                  </a:moveTo>
                  <a:lnTo>
                    <a:pt x="0" y="144"/>
                  </a:lnTo>
                  <a:lnTo>
                    <a:pt x="2304" y="144"/>
                  </a:lnTo>
                </a:path>
              </a:pathLst>
            </a:custGeom>
            <a:noFill/>
            <a:ln w="28575">
              <a:solidFill>
                <a:schemeClr val="tx1"/>
              </a:solidFill>
              <a:round/>
            </a:ln>
          </p:spPr>
          <p:txBody>
            <a:bodyPr>
              <a:spAutoFit/>
            </a:bodyPr>
            <a:lstStyle/>
            <a:p>
              <a:endParaRPr lang="zh-CN" altLang="en-US"/>
            </a:p>
          </p:txBody>
        </p:sp>
        <p:sp>
          <p:nvSpPr>
            <p:cNvPr id="33878" name="Line 75"/>
            <p:cNvSpPr>
              <a:spLocks noChangeShapeType="1"/>
            </p:cNvSpPr>
            <p:nvPr/>
          </p:nvSpPr>
          <p:spPr bwMode="auto">
            <a:xfrm>
              <a:off x="2208" y="2532"/>
              <a:ext cx="0" cy="181"/>
            </a:xfrm>
            <a:prstGeom prst="line">
              <a:avLst/>
            </a:prstGeom>
            <a:noFill/>
            <a:ln w="28575">
              <a:solidFill>
                <a:schemeClr val="tx1"/>
              </a:solidFill>
              <a:round/>
              <a:tailEnd type="oval" w="sm" len="sm"/>
            </a:ln>
          </p:spPr>
          <p:txBody>
            <a:bodyPr>
              <a:spAutoFit/>
            </a:bodyPr>
            <a:lstStyle/>
            <a:p>
              <a:endParaRPr lang="zh-CN" altLang="en-US"/>
            </a:p>
          </p:txBody>
        </p:sp>
        <p:sp>
          <p:nvSpPr>
            <p:cNvPr id="33879" name="Oval 76"/>
            <p:cNvSpPr>
              <a:spLocks noChangeAspect="1" noChangeArrowheads="1"/>
            </p:cNvSpPr>
            <p:nvPr/>
          </p:nvSpPr>
          <p:spPr bwMode="auto">
            <a:xfrm>
              <a:off x="2189" y="1748"/>
              <a:ext cx="34" cy="36"/>
            </a:xfrm>
            <a:prstGeom prst="ellipse">
              <a:avLst/>
            </a:prstGeom>
            <a:solidFill>
              <a:schemeClr val="tx1"/>
            </a:solidFill>
            <a:ln w="28575">
              <a:solidFill>
                <a:schemeClr val="tx1"/>
              </a:solidFill>
              <a:round/>
            </a:ln>
          </p:spPr>
          <p:txBody>
            <a:bodyPr wrap="none" anchor="ctr">
              <a:spAutoFit/>
            </a:bodyPr>
            <a:lstStyle/>
            <a:p>
              <a:pPr algn="just">
                <a:lnSpc>
                  <a:spcPct val="120000"/>
                </a:lnSpc>
                <a:spcBef>
                  <a:spcPct val="10000"/>
                </a:spcBef>
              </a:pPr>
              <a:endParaRPr lang="zh-CN" altLang="en-US"/>
            </a:p>
          </p:txBody>
        </p:sp>
        <p:sp>
          <p:nvSpPr>
            <p:cNvPr id="33880" name="Oval 77"/>
            <p:cNvSpPr>
              <a:spLocks noChangeAspect="1" noChangeArrowheads="1"/>
            </p:cNvSpPr>
            <p:nvPr/>
          </p:nvSpPr>
          <p:spPr bwMode="auto">
            <a:xfrm>
              <a:off x="3512" y="1547"/>
              <a:ext cx="33" cy="36"/>
            </a:xfrm>
            <a:prstGeom prst="ellipse">
              <a:avLst/>
            </a:prstGeom>
            <a:solidFill>
              <a:schemeClr val="tx1"/>
            </a:solidFill>
            <a:ln w="28575">
              <a:solidFill>
                <a:schemeClr val="tx1"/>
              </a:solidFill>
              <a:round/>
            </a:ln>
          </p:spPr>
          <p:txBody>
            <a:bodyPr wrap="none" anchor="ctr">
              <a:spAutoFit/>
            </a:bodyPr>
            <a:lstStyle/>
            <a:p>
              <a:pPr algn="just">
                <a:lnSpc>
                  <a:spcPct val="120000"/>
                </a:lnSpc>
                <a:spcBef>
                  <a:spcPct val="10000"/>
                </a:spcBef>
              </a:pPr>
              <a:endParaRPr lang="zh-CN" altLang="en-US"/>
            </a:p>
          </p:txBody>
        </p:sp>
        <p:sp>
          <p:nvSpPr>
            <p:cNvPr id="33881" name="Line 78"/>
            <p:cNvSpPr>
              <a:spLocks noChangeShapeType="1"/>
            </p:cNvSpPr>
            <p:nvPr/>
          </p:nvSpPr>
          <p:spPr bwMode="auto">
            <a:xfrm>
              <a:off x="3530" y="2407"/>
              <a:ext cx="0" cy="301"/>
            </a:xfrm>
            <a:prstGeom prst="line">
              <a:avLst/>
            </a:prstGeom>
            <a:noFill/>
            <a:ln w="28575">
              <a:solidFill>
                <a:schemeClr val="tx1"/>
              </a:solidFill>
              <a:round/>
              <a:tailEnd type="oval" w="sm" len="sm"/>
            </a:ln>
          </p:spPr>
          <p:txBody>
            <a:bodyPr>
              <a:spAutoFit/>
            </a:bodyPr>
            <a:lstStyle/>
            <a:p>
              <a:endParaRPr lang="zh-CN" altLang="en-US"/>
            </a:p>
          </p:txBody>
        </p:sp>
        <p:sp>
          <p:nvSpPr>
            <p:cNvPr id="33882" name="Freeform 79"/>
            <p:cNvSpPr/>
            <p:nvPr/>
          </p:nvSpPr>
          <p:spPr bwMode="auto">
            <a:xfrm rot="5400000">
              <a:off x="3775" y="2372"/>
              <a:ext cx="241" cy="442"/>
            </a:xfrm>
            <a:custGeom>
              <a:avLst/>
              <a:gdLst>
                <a:gd name="T0" fmla="*/ 0 w 144"/>
                <a:gd name="T1" fmla="*/ 0 h 384"/>
                <a:gd name="T2" fmla="*/ 2147483647 w 144"/>
                <a:gd name="T3" fmla="*/ 0 h 384"/>
                <a:gd name="T4" fmla="*/ 2147483647 w 144"/>
                <a:gd name="T5" fmla="*/ 106713 h 384"/>
                <a:gd name="T6" fmla="*/ 0 60000 65536"/>
                <a:gd name="T7" fmla="*/ 0 60000 65536"/>
                <a:gd name="T8" fmla="*/ 0 60000 65536"/>
                <a:gd name="T9" fmla="*/ 0 w 144"/>
                <a:gd name="T10" fmla="*/ 0 h 384"/>
                <a:gd name="T11" fmla="*/ 144 w 144"/>
                <a:gd name="T12" fmla="*/ 384 h 384"/>
              </a:gdLst>
              <a:ahLst/>
              <a:cxnLst>
                <a:cxn ang="T6">
                  <a:pos x="T0" y="T1"/>
                </a:cxn>
                <a:cxn ang="T7">
                  <a:pos x="T2" y="T3"/>
                </a:cxn>
                <a:cxn ang="T8">
                  <a:pos x="T4" y="T5"/>
                </a:cxn>
              </a:cxnLst>
              <a:rect l="T9" t="T10" r="T11" b="T12"/>
              <a:pathLst>
                <a:path w="144" h="384">
                  <a:moveTo>
                    <a:pt x="0" y="0"/>
                  </a:moveTo>
                  <a:lnTo>
                    <a:pt x="144" y="0"/>
                  </a:lnTo>
                  <a:lnTo>
                    <a:pt x="144" y="384"/>
                  </a:lnTo>
                </a:path>
              </a:pathLst>
            </a:custGeom>
            <a:noFill/>
            <a:ln w="28575">
              <a:solidFill>
                <a:schemeClr val="tx1"/>
              </a:solidFill>
              <a:round/>
            </a:ln>
          </p:spPr>
          <p:txBody>
            <a:bodyPr>
              <a:spAutoFit/>
            </a:bodyPr>
            <a:lstStyle/>
            <a:p>
              <a:endParaRPr lang="zh-CN" altLang="en-US"/>
            </a:p>
          </p:txBody>
        </p:sp>
        <p:sp>
          <p:nvSpPr>
            <p:cNvPr id="33883" name="Text Box 80"/>
            <p:cNvSpPr txBox="1">
              <a:spLocks noChangeArrowheads="1"/>
            </p:cNvSpPr>
            <p:nvPr/>
          </p:nvSpPr>
          <p:spPr bwMode="auto">
            <a:xfrm>
              <a:off x="3707" y="2243"/>
              <a:ext cx="296" cy="252"/>
            </a:xfrm>
            <a:prstGeom prst="rect">
              <a:avLst/>
            </a:prstGeom>
            <a:noFill/>
            <a:ln w="28575">
              <a:noFill/>
              <a:miter lim="800000"/>
            </a:ln>
          </p:spPr>
          <p:txBody>
            <a:bodyPr wrap="none">
              <a:spAutoFit/>
            </a:bodyPr>
            <a:lstStyle/>
            <a:p>
              <a:pPr algn="just">
                <a:lnSpc>
                  <a:spcPct val="120000"/>
                </a:lnSpc>
                <a:spcBef>
                  <a:spcPct val="10000"/>
                </a:spcBef>
              </a:pPr>
              <a:r>
                <a:rPr kumimoji="1" lang="en-US" altLang="zh-CN" sz="2000" i="1">
                  <a:solidFill>
                    <a:schemeClr val="tx2"/>
                  </a:solidFill>
                  <a:cs typeface="Times New Roman" panose="02020603050405020304" pitchFamily="18" charset="0"/>
                </a:rPr>
                <a:t>R</a:t>
              </a:r>
              <a:r>
                <a:rPr kumimoji="1" lang="en-US" altLang="zh-CN" sz="2000" baseline="-25000">
                  <a:solidFill>
                    <a:schemeClr val="tx2"/>
                  </a:solidFill>
                  <a:cs typeface="Times New Roman" panose="02020603050405020304" pitchFamily="18" charset="0"/>
                </a:rPr>
                <a:t>L</a:t>
              </a:r>
              <a:endParaRPr kumimoji="1" lang="en-US" altLang="zh-CN" sz="2000">
                <a:solidFill>
                  <a:schemeClr val="tx2"/>
                </a:solidFill>
                <a:cs typeface="Times New Roman" panose="02020603050405020304" pitchFamily="18" charset="0"/>
              </a:endParaRPr>
            </a:p>
          </p:txBody>
        </p:sp>
        <p:sp>
          <p:nvSpPr>
            <p:cNvPr id="33884" name="Text Box 81"/>
            <p:cNvSpPr txBox="1">
              <a:spLocks noChangeArrowheads="1"/>
            </p:cNvSpPr>
            <p:nvPr/>
          </p:nvSpPr>
          <p:spPr bwMode="auto">
            <a:xfrm>
              <a:off x="3178" y="1994"/>
              <a:ext cx="302" cy="252"/>
            </a:xfrm>
            <a:prstGeom prst="rect">
              <a:avLst/>
            </a:prstGeom>
            <a:noFill/>
            <a:ln w="28575">
              <a:noFill/>
              <a:miter lim="800000"/>
            </a:ln>
          </p:spPr>
          <p:txBody>
            <a:bodyPr wrap="none">
              <a:spAutoFit/>
            </a:bodyPr>
            <a:lstStyle/>
            <a:p>
              <a:pPr algn="just">
                <a:lnSpc>
                  <a:spcPct val="120000"/>
                </a:lnSpc>
                <a:spcBef>
                  <a:spcPct val="10000"/>
                </a:spcBef>
              </a:pPr>
              <a:r>
                <a:rPr kumimoji="1" lang="en-US" altLang="zh-CN" sz="2000" i="1">
                  <a:solidFill>
                    <a:schemeClr val="tx2"/>
                  </a:solidFill>
                  <a:cs typeface="Times New Roman" panose="02020603050405020304" pitchFamily="18" charset="0"/>
                </a:rPr>
                <a:t>R</a:t>
              </a:r>
              <a:r>
                <a:rPr kumimoji="1" lang="en-US" altLang="zh-CN" sz="2000" baseline="-25000">
                  <a:solidFill>
                    <a:schemeClr val="tx2"/>
                  </a:solidFill>
                  <a:cs typeface="Times New Roman" panose="02020603050405020304" pitchFamily="18" charset="0"/>
                </a:rPr>
                <a:t>C</a:t>
              </a:r>
              <a:endParaRPr kumimoji="1" lang="en-US" altLang="zh-CN" sz="2000">
                <a:solidFill>
                  <a:schemeClr val="tx2"/>
                </a:solidFill>
                <a:cs typeface="Times New Roman" panose="02020603050405020304" pitchFamily="18" charset="0"/>
              </a:endParaRPr>
            </a:p>
          </p:txBody>
        </p:sp>
        <p:sp>
          <p:nvSpPr>
            <p:cNvPr id="33885" name="Text Box 82"/>
            <p:cNvSpPr txBox="1">
              <a:spLocks noChangeArrowheads="1"/>
            </p:cNvSpPr>
            <p:nvPr/>
          </p:nvSpPr>
          <p:spPr bwMode="auto">
            <a:xfrm>
              <a:off x="2235" y="2055"/>
              <a:ext cx="296" cy="252"/>
            </a:xfrm>
            <a:prstGeom prst="rect">
              <a:avLst/>
            </a:prstGeom>
            <a:noFill/>
            <a:ln w="28575">
              <a:noFill/>
              <a:miter lim="800000"/>
            </a:ln>
          </p:spPr>
          <p:txBody>
            <a:bodyPr wrap="none">
              <a:spAutoFit/>
            </a:bodyPr>
            <a:lstStyle/>
            <a:p>
              <a:pPr algn="just">
                <a:lnSpc>
                  <a:spcPct val="120000"/>
                </a:lnSpc>
                <a:spcBef>
                  <a:spcPct val="10000"/>
                </a:spcBef>
              </a:pPr>
              <a:r>
                <a:rPr kumimoji="1" lang="en-US" altLang="zh-CN" sz="2000" i="1">
                  <a:solidFill>
                    <a:schemeClr val="tx2"/>
                  </a:solidFill>
                  <a:cs typeface="Times New Roman" panose="02020603050405020304" pitchFamily="18" charset="0"/>
                </a:rPr>
                <a:t>R</a:t>
              </a:r>
              <a:r>
                <a:rPr kumimoji="1" lang="en-US" altLang="zh-CN" sz="2000" baseline="-25000">
                  <a:solidFill>
                    <a:schemeClr val="tx2"/>
                  </a:solidFill>
                  <a:cs typeface="Times New Roman" panose="02020603050405020304" pitchFamily="18" charset="0"/>
                </a:rPr>
                <a:t>B</a:t>
              </a:r>
              <a:endParaRPr kumimoji="1" lang="en-US" altLang="zh-CN" sz="2000">
                <a:solidFill>
                  <a:schemeClr val="tx2"/>
                </a:solidFill>
                <a:cs typeface="Times New Roman" panose="02020603050405020304" pitchFamily="18" charset="0"/>
              </a:endParaRPr>
            </a:p>
          </p:txBody>
        </p:sp>
        <p:sp>
          <p:nvSpPr>
            <p:cNvPr id="33886" name="Text Box 83"/>
            <p:cNvSpPr txBox="1">
              <a:spLocks noChangeArrowheads="1"/>
            </p:cNvSpPr>
            <p:nvPr/>
          </p:nvSpPr>
          <p:spPr bwMode="auto">
            <a:xfrm>
              <a:off x="1187" y="1863"/>
              <a:ext cx="284" cy="252"/>
            </a:xfrm>
            <a:prstGeom prst="rect">
              <a:avLst/>
            </a:prstGeom>
            <a:noFill/>
            <a:ln w="28575">
              <a:noFill/>
              <a:miter lim="800000"/>
            </a:ln>
          </p:spPr>
          <p:txBody>
            <a:bodyPr wrap="none">
              <a:spAutoFit/>
            </a:bodyPr>
            <a:lstStyle/>
            <a:p>
              <a:pPr algn="just">
                <a:lnSpc>
                  <a:spcPct val="120000"/>
                </a:lnSpc>
                <a:spcBef>
                  <a:spcPct val="10000"/>
                </a:spcBef>
              </a:pPr>
              <a:r>
                <a:rPr kumimoji="1" lang="en-US" altLang="zh-CN" sz="2000" i="1">
                  <a:solidFill>
                    <a:schemeClr val="tx2"/>
                  </a:solidFill>
                  <a:cs typeface="Times New Roman" panose="02020603050405020304" pitchFamily="18" charset="0"/>
                </a:rPr>
                <a:t>R</a:t>
              </a:r>
              <a:r>
                <a:rPr kumimoji="1" lang="en-US" altLang="zh-CN" sz="2000" baseline="-25000">
                  <a:solidFill>
                    <a:schemeClr val="tx2"/>
                  </a:solidFill>
                  <a:cs typeface="Times New Roman" panose="02020603050405020304" pitchFamily="18" charset="0"/>
                </a:rPr>
                <a:t>S</a:t>
              </a:r>
              <a:endParaRPr kumimoji="1" lang="en-US" altLang="zh-CN" sz="2000">
                <a:solidFill>
                  <a:schemeClr val="tx2"/>
                </a:solidFill>
                <a:cs typeface="Times New Roman" panose="02020603050405020304" pitchFamily="18" charset="0"/>
              </a:endParaRPr>
            </a:p>
          </p:txBody>
        </p:sp>
        <p:sp>
          <p:nvSpPr>
            <p:cNvPr id="33887" name="Text Box 84"/>
            <p:cNvSpPr txBox="1">
              <a:spLocks noChangeArrowheads="1"/>
            </p:cNvSpPr>
            <p:nvPr/>
          </p:nvSpPr>
          <p:spPr bwMode="auto">
            <a:xfrm>
              <a:off x="1215" y="2230"/>
              <a:ext cx="234" cy="233"/>
            </a:xfrm>
            <a:prstGeom prst="rect">
              <a:avLst/>
            </a:prstGeom>
            <a:noFill/>
            <a:ln w="2857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u</a:t>
              </a:r>
              <a:r>
                <a:rPr kumimoji="1" lang="en-US" altLang="zh-CN" i="1" baseline="-25000">
                  <a:solidFill>
                    <a:schemeClr val="tx2"/>
                  </a:solidFill>
                  <a:cs typeface="Times New Roman" panose="02020603050405020304" pitchFamily="18" charset="0"/>
                </a:rPr>
                <a:t>s</a:t>
              </a:r>
              <a:endParaRPr kumimoji="1" lang="en-US" altLang="zh-CN" i="1">
                <a:solidFill>
                  <a:schemeClr val="tx2"/>
                </a:solidFill>
                <a:cs typeface="Times New Roman" panose="02020603050405020304" pitchFamily="18" charset="0"/>
              </a:endParaRPr>
            </a:p>
          </p:txBody>
        </p:sp>
        <p:sp>
          <p:nvSpPr>
            <p:cNvPr id="33888" name="Line 85"/>
            <p:cNvSpPr>
              <a:spLocks noChangeShapeType="1"/>
            </p:cNvSpPr>
            <p:nvPr/>
          </p:nvSpPr>
          <p:spPr bwMode="auto">
            <a:xfrm flipV="1">
              <a:off x="3530" y="1567"/>
              <a:ext cx="0" cy="301"/>
            </a:xfrm>
            <a:prstGeom prst="line">
              <a:avLst/>
            </a:prstGeom>
            <a:noFill/>
            <a:ln w="28575">
              <a:solidFill>
                <a:schemeClr val="tx1"/>
              </a:solidFill>
              <a:round/>
              <a:tailEnd type="oval" w="sm" len="sm"/>
            </a:ln>
          </p:spPr>
          <p:txBody>
            <a:bodyPr>
              <a:spAutoFit/>
            </a:bodyPr>
            <a:lstStyle/>
            <a:p>
              <a:endParaRPr lang="zh-CN" altLang="en-US"/>
            </a:p>
          </p:txBody>
        </p:sp>
        <p:sp>
          <p:nvSpPr>
            <p:cNvPr id="33889" name="Line 86"/>
            <p:cNvSpPr>
              <a:spLocks noChangeShapeType="1"/>
            </p:cNvSpPr>
            <p:nvPr/>
          </p:nvSpPr>
          <p:spPr bwMode="auto">
            <a:xfrm flipV="1">
              <a:off x="2203" y="1759"/>
              <a:ext cx="0" cy="181"/>
            </a:xfrm>
            <a:prstGeom prst="line">
              <a:avLst/>
            </a:prstGeom>
            <a:noFill/>
            <a:ln w="28575">
              <a:solidFill>
                <a:schemeClr val="tx1"/>
              </a:solidFill>
              <a:round/>
              <a:tailEnd type="oval" w="sm" len="sm"/>
            </a:ln>
          </p:spPr>
          <p:txBody>
            <a:bodyPr>
              <a:spAutoFit/>
            </a:bodyPr>
            <a:lstStyle/>
            <a:p>
              <a:endParaRPr lang="zh-CN" altLang="en-US"/>
            </a:p>
          </p:txBody>
        </p:sp>
        <p:sp>
          <p:nvSpPr>
            <p:cNvPr id="33890" name="Freeform 87"/>
            <p:cNvSpPr/>
            <p:nvPr/>
          </p:nvSpPr>
          <p:spPr bwMode="auto">
            <a:xfrm rot="-5400000">
              <a:off x="1670" y="1628"/>
              <a:ext cx="181" cy="443"/>
            </a:xfrm>
            <a:custGeom>
              <a:avLst/>
              <a:gdLst>
                <a:gd name="T0" fmla="*/ 0 w 144"/>
                <a:gd name="T1" fmla="*/ 0 h 384"/>
                <a:gd name="T2" fmla="*/ 1359144 w 144"/>
                <a:gd name="T3" fmla="*/ 0 h 384"/>
                <a:gd name="T4" fmla="*/ 1359144 w 144"/>
                <a:gd name="T5" fmla="*/ 116922 h 384"/>
                <a:gd name="T6" fmla="*/ 0 60000 65536"/>
                <a:gd name="T7" fmla="*/ 0 60000 65536"/>
                <a:gd name="T8" fmla="*/ 0 60000 65536"/>
                <a:gd name="T9" fmla="*/ 0 w 144"/>
                <a:gd name="T10" fmla="*/ 0 h 384"/>
                <a:gd name="T11" fmla="*/ 144 w 144"/>
                <a:gd name="T12" fmla="*/ 384 h 384"/>
              </a:gdLst>
              <a:ahLst/>
              <a:cxnLst>
                <a:cxn ang="T6">
                  <a:pos x="T0" y="T1"/>
                </a:cxn>
                <a:cxn ang="T7">
                  <a:pos x="T2" y="T3"/>
                </a:cxn>
                <a:cxn ang="T8">
                  <a:pos x="T4" y="T5"/>
                </a:cxn>
              </a:cxnLst>
              <a:rect l="T9" t="T10" r="T11" b="T12"/>
              <a:pathLst>
                <a:path w="144" h="384">
                  <a:moveTo>
                    <a:pt x="0" y="0"/>
                  </a:moveTo>
                  <a:lnTo>
                    <a:pt x="144" y="0"/>
                  </a:lnTo>
                  <a:lnTo>
                    <a:pt x="144" y="384"/>
                  </a:lnTo>
                </a:path>
              </a:pathLst>
            </a:custGeom>
            <a:noFill/>
            <a:ln w="28575">
              <a:solidFill>
                <a:schemeClr val="tx1"/>
              </a:solidFill>
              <a:round/>
            </a:ln>
          </p:spPr>
          <p:txBody>
            <a:bodyPr>
              <a:spAutoFit/>
            </a:bodyPr>
            <a:lstStyle/>
            <a:p>
              <a:endParaRPr lang="zh-CN" altLang="en-US"/>
            </a:p>
          </p:txBody>
        </p:sp>
        <p:sp>
          <p:nvSpPr>
            <p:cNvPr id="33891" name="Text Box 89"/>
            <p:cNvSpPr txBox="1">
              <a:spLocks noChangeArrowheads="1"/>
            </p:cNvSpPr>
            <p:nvPr/>
          </p:nvSpPr>
          <p:spPr bwMode="auto">
            <a:xfrm>
              <a:off x="1730" y="1628"/>
              <a:ext cx="284" cy="1090"/>
            </a:xfrm>
            <a:prstGeom prst="rect">
              <a:avLst/>
            </a:prstGeom>
            <a:noFill/>
            <a:ln w="28575">
              <a:noFill/>
              <a:miter lim="800000"/>
            </a:ln>
          </p:spPr>
          <p:txBody>
            <a:bodyPr wrap="none">
              <a:spAutoFit/>
            </a:bodyPr>
            <a:lstStyle/>
            <a:p>
              <a:pPr algn="just">
                <a:lnSpc>
                  <a:spcPct val="120000"/>
                </a:lnSpc>
                <a:spcBef>
                  <a:spcPct val="10000"/>
                </a:spcBef>
              </a:pPr>
              <a:r>
                <a:rPr kumimoji="1" lang="en-US" altLang="zh-CN" sz="2800" i="1">
                  <a:solidFill>
                    <a:schemeClr val="tx2"/>
                  </a:solidFill>
                  <a:cs typeface="Times New Roman" panose="02020603050405020304" pitchFamily="18" charset="0"/>
                </a:rPr>
                <a:t>+</a:t>
              </a:r>
              <a:endParaRPr kumimoji="1" lang="en-US" altLang="zh-CN" sz="2800" i="1">
                <a:solidFill>
                  <a:schemeClr val="tx2"/>
                </a:solidFill>
                <a:cs typeface="Times New Roman" panose="02020603050405020304" pitchFamily="18" charset="0"/>
              </a:endParaRPr>
            </a:p>
            <a:p>
              <a:pPr algn="just">
                <a:lnSpc>
                  <a:spcPct val="120000"/>
                </a:lnSpc>
                <a:spcBef>
                  <a:spcPct val="10000"/>
                </a:spcBef>
              </a:pPr>
              <a:r>
                <a:rPr kumimoji="1" lang="en-US" altLang="zh-CN" sz="2800" i="1">
                  <a:solidFill>
                    <a:schemeClr val="tx2"/>
                  </a:solidFill>
                  <a:cs typeface="Times New Roman" panose="02020603050405020304" pitchFamily="18" charset="0"/>
                </a:rPr>
                <a:t>u</a:t>
              </a:r>
              <a:r>
                <a:rPr kumimoji="1" lang="en-US" altLang="zh-CN" sz="2800" baseline="-25000">
                  <a:solidFill>
                    <a:schemeClr val="tx2"/>
                  </a:solidFill>
                  <a:cs typeface="Times New Roman" panose="02020603050405020304" pitchFamily="18" charset="0"/>
                </a:rPr>
                <a:t>i</a:t>
              </a:r>
              <a:endParaRPr kumimoji="1" lang="en-US" altLang="zh-CN" sz="2800" baseline="-25000">
                <a:solidFill>
                  <a:schemeClr val="tx2"/>
                </a:solidFill>
                <a:cs typeface="Times New Roman" panose="02020603050405020304" pitchFamily="18" charset="0"/>
              </a:endParaRPr>
            </a:p>
            <a:p>
              <a:pPr algn="just">
                <a:lnSpc>
                  <a:spcPct val="120000"/>
                </a:lnSpc>
                <a:spcBef>
                  <a:spcPct val="10000"/>
                </a:spcBef>
              </a:pPr>
              <a:r>
                <a:rPr kumimoji="1" lang="en-US" altLang="zh-CN" sz="2800">
                  <a:solidFill>
                    <a:schemeClr val="tx2"/>
                  </a:solidFill>
                  <a:cs typeface="Times New Roman" panose="02020603050405020304" pitchFamily="18" charset="0"/>
                </a:rPr>
                <a:t>_</a:t>
              </a:r>
              <a:endParaRPr kumimoji="1" lang="en-US" altLang="zh-CN" sz="2800">
                <a:solidFill>
                  <a:schemeClr val="tx2"/>
                </a:solidFill>
                <a:cs typeface="Times New Roman" panose="02020603050405020304" pitchFamily="18" charset="0"/>
              </a:endParaRPr>
            </a:p>
          </p:txBody>
        </p:sp>
        <p:sp>
          <p:nvSpPr>
            <p:cNvPr id="33892" name="Text Box 91"/>
            <p:cNvSpPr txBox="1">
              <a:spLocks noChangeArrowheads="1"/>
            </p:cNvSpPr>
            <p:nvPr/>
          </p:nvSpPr>
          <p:spPr bwMode="auto">
            <a:xfrm>
              <a:off x="4200" y="1571"/>
              <a:ext cx="318" cy="1090"/>
            </a:xfrm>
            <a:prstGeom prst="rect">
              <a:avLst/>
            </a:prstGeom>
            <a:noFill/>
            <a:ln w="28575">
              <a:noFill/>
              <a:miter lim="800000"/>
            </a:ln>
          </p:spPr>
          <p:txBody>
            <a:bodyPr wrap="none">
              <a:spAutoFit/>
            </a:bodyPr>
            <a:lstStyle/>
            <a:p>
              <a:pPr algn="just">
                <a:lnSpc>
                  <a:spcPct val="120000"/>
                </a:lnSpc>
                <a:spcBef>
                  <a:spcPct val="10000"/>
                </a:spcBef>
              </a:pPr>
              <a:r>
                <a:rPr kumimoji="1" lang="en-US" altLang="zh-CN" sz="2800" i="1">
                  <a:solidFill>
                    <a:schemeClr val="tx2"/>
                  </a:solidFill>
                  <a:cs typeface="Times New Roman" panose="02020603050405020304" pitchFamily="18" charset="0"/>
                </a:rPr>
                <a:t>+</a:t>
              </a:r>
              <a:endParaRPr kumimoji="1" lang="en-US" altLang="zh-CN" sz="2800" i="1">
                <a:solidFill>
                  <a:schemeClr val="tx2"/>
                </a:solidFill>
                <a:cs typeface="Times New Roman" panose="02020603050405020304" pitchFamily="18" charset="0"/>
              </a:endParaRPr>
            </a:p>
            <a:p>
              <a:pPr algn="just">
                <a:lnSpc>
                  <a:spcPct val="120000"/>
                </a:lnSpc>
                <a:spcBef>
                  <a:spcPct val="10000"/>
                </a:spcBef>
              </a:pPr>
              <a:r>
                <a:rPr kumimoji="1" lang="en-US" altLang="zh-CN" sz="2800" i="1">
                  <a:solidFill>
                    <a:schemeClr val="tx2"/>
                  </a:solidFill>
                  <a:cs typeface="Times New Roman" panose="02020603050405020304" pitchFamily="18" charset="0"/>
                </a:rPr>
                <a:t>u</a:t>
              </a:r>
              <a:r>
                <a:rPr kumimoji="1" lang="en-US" altLang="zh-CN" sz="2800" baseline="-25000">
                  <a:solidFill>
                    <a:schemeClr val="tx2"/>
                  </a:solidFill>
                  <a:cs typeface="Times New Roman" panose="02020603050405020304" pitchFamily="18" charset="0"/>
                </a:rPr>
                <a:t>o</a:t>
              </a:r>
              <a:endParaRPr kumimoji="1" lang="en-US" altLang="zh-CN" sz="2800" baseline="-25000">
                <a:solidFill>
                  <a:schemeClr val="tx2"/>
                </a:solidFill>
                <a:cs typeface="Times New Roman" panose="02020603050405020304" pitchFamily="18" charset="0"/>
              </a:endParaRPr>
            </a:p>
            <a:p>
              <a:pPr algn="just">
                <a:lnSpc>
                  <a:spcPct val="120000"/>
                </a:lnSpc>
                <a:spcBef>
                  <a:spcPct val="10000"/>
                </a:spcBef>
              </a:pPr>
              <a:r>
                <a:rPr kumimoji="1" lang="en-US" altLang="zh-CN" sz="2800">
                  <a:solidFill>
                    <a:schemeClr val="tx2"/>
                  </a:solidFill>
                  <a:cs typeface="Times New Roman" panose="02020603050405020304" pitchFamily="18" charset="0"/>
                </a:rPr>
                <a:t>_</a:t>
              </a:r>
              <a:endParaRPr kumimoji="1" lang="en-US" altLang="zh-CN" sz="2800">
                <a:solidFill>
                  <a:schemeClr val="tx2"/>
                </a:solidFill>
                <a:cs typeface="Times New Roman" panose="02020603050405020304" pitchFamily="18" charset="0"/>
              </a:endParaRPr>
            </a:p>
          </p:txBody>
        </p:sp>
        <p:sp>
          <p:nvSpPr>
            <p:cNvPr id="33893" name="Rectangle 93"/>
            <p:cNvSpPr>
              <a:spLocks noChangeAspect="1" noChangeArrowheads="1"/>
            </p:cNvSpPr>
            <p:nvPr/>
          </p:nvSpPr>
          <p:spPr bwMode="auto">
            <a:xfrm>
              <a:off x="2633" y="2125"/>
              <a:ext cx="88" cy="242"/>
            </a:xfrm>
            <a:prstGeom prst="rect">
              <a:avLst/>
            </a:prstGeom>
            <a:noFill/>
            <a:ln w="28575">
              <a:solidFill>
                <a:schemeClr val="tx1"/>
              </a:solidFill>
              <a:miter lim="800000"/>
            </a:ln>
          </p:spPr>
          <p:txBody>
            <a:bodyPr wrap="none" anchor="ctr">
              <a:spAutoFit/>
            </a:bodyPr>
            <a:lstStyle/>
            <a:p>
              <a:pPr algn="just">
                <a:lnSpc>
                  <a:spcPct val="120000"/>
                </a:lnSpc>
                <a:spcBef>
                  <a:spcPct val="10000"/>
                </a:spcBef>
              </a:pPr>
              <a:endParaRPr lang="zh-CN" altLang="en-US"/>
            </a:p>
          </p:txBody>
        </p:sp>
        <p:sp>
          <p:nvSpPr>
            <p:cNvPr id="33894" name="Line 94"/>
            <p:cNvSpPr>
              <a:spLocks noChangeShapeType="1"/>
            </p:cNvSpPr>
            <p:nvPr/>
          </p:nvSpPr>
          <p:spPr bwMode="auto">
            <a:xfrm>
              <a:off x="2678" y="1944"/>
              <a:ext cx="0" cy="181"/>
            </a:xfrm>
            <a:prstGeom prst="line">
              <a:avLst/>
            </a:prstGeom>
            <a:noFill/>
            <a:ln w="28575">
              <a:solidFill>
                <a:schemeClr val="tx1"/>
              </a:solidFill>
              <a:round/>
            </a:ln>
          </p:spPr>
          <p:txBody>
            <a:bodyPr>
              <a:spAutoFit/>
            </a:bodyPr>
            <a:lstStyle/>
            <a:p>
              <a:endParaRPr lang="zh-CN" altLang="en-US"/>
            </a:p>
          </p:txBody>
        </p:sp>
        <p:sp>
          <p:nvSpPr>
            <p:cNvPr id="33895" name="Line 95"/>
            <p:cNvSpPr>
              <a:spLocks noChangeShapeType="1"/>
            </p:cNvSpPr>
            <p:nvPr/>
          </p:nvSpPr>
          <p:spPr bwMode="auto">
            <a:xfrm>
              <a:off x="2678" y="2366"/>
              <a:ext cx="0" cy="181"/>
            </a:xfrm>
            <a:prstGeom prst="line">
              <a:avLst/>
            </a:prstGeom>
            <a:noFill/>
            <a:ln w="28575">
              <a:solidFill>
                <a:schemeClr val="tx1"/>
              </a:solidFill>
              <a:round/>
            </a:ln>
          </p:spPr>
          <p:txBody>
            <a:bodyPr>
              <a:spAutoFit/>
            </a:bodyPr>
            <a:lstStyle/>
            <a:p>
              <a:endParaRPr lang="zh-CN" altLang="en-US"/>
            </a:p>
          </p:txBody>
        </p:sp>
        <p:sp>
          <p:nvSpPr>
            <p:cNvPr id="33896" name="AutoShape 97"/>
            <p:cNvSpPr>
              <a:spLocks noChangeArrowheads="1"/>
            </p:cNvSpPr>
            <p:nvPr/>
          </p:nvSpPr>
          <p:spPr bwMode="auto">
            <a:xfrm>
              <a:off x="2870" y="1974"/>
              <a:ext cx="166" cy="363"/>
            </a:xfrm>
            <a:prstGeom prst="diamond">
              <a:avLst/>
            </a:prstGeom>
            <a:noFill/>
            <a:ln w="28575">
              <a:solidFill>
                <a:schemeClr val="tx1"/>
              </a:solidFill>
              <a:miter lim="800000"/>
            </a:ln>
          </p:spPr>
          <p:txBody>
            <a:bodyPr wrap="none" anchor="ctr">
              <a:spAutoFit/>
            </a:bodyPr>
            <a:lstStyle/>
            <a:p>
              <a:pPr algn="just">
                <a:lnSpc>
                  <a:spcPct val="120000"/>
                </a:lnSpc>
                <a:spcBef>
                  <a:spcPct val="10000"/>
                </a:spcBef>
              </a:pPr>
              <a:endParaRPr lang="zh-CN" altLang="en-US"/>
            </a:p>
          </p:txBody>
        </p:sp>
        <p:sp>
          <p:nvSpPr>
            <p:cNvPr id="33897" name="Line 98"/>
            <p:cNvSpPr>
              <a:spLocks noChangeAspect="1" noChangeShapeType="1"/>
            </p:cNvSpPr>
            <p:nvPr/>
          </p:nvSpPr>
          <p:spPr bwMode="auto">
            <a:xfrm flipV="1">
              <a:off x="2954" y="1842"/>
              <a:ext cx="1" cy="151"/>
            </a:xfrm>
            <a:prstGeom prst="line">
              <a:avLst/>
            </a:prstGeom>
            <a:noFill/>
            <a:ln w="28575">
              <a:solidFill>
                <a:schemeClr val="tx1"/>
              </a:solidFill>
              <a:round/>
            </a:ln>
          </p:spPr>
          <p:txBody>
            <a:bodyPr>
              <a:spAutoFit/>
            </a:bodyPr>
            <a:lstStyle/>
            <a:p>
              <a:endParaRPr lang="zh-CN" altLang="en-US"/>
            </a:p>
          </p:txBody>
        </p:sp>
        <p:sp>
          <p:nvSpPr>
            <p:cNvPr id="33898" name="Line 99"/>
            <p:cNvSpPr>
              <a:spLocks noChangeAspect="1" noChangeShapeType="1"/>
            </p:cNvSpPr>
            <p:nvPr/>
          </p:nvSpPr>
          <p:spPr bwMode="auto">
            <a:xfrm flipV="1">
              <a:off x="2954" y="2329"/>
              <a:ext cx="1" cy="151"/>
            </a:xfrm>
            <a:prstGeom prst="line">
              <a:avLst/>
            </a:prstGeom>
            <a:noFill/>
            <a:ln w="28575">
              <a:solidFill>
                <a:schemeClr val="tx1"/>
              </a:solidFill>
              <a:round/>
            </a:ln>
          </p:spPr>
          <p:txBody>
            <a:bodyPr>
              <a:spAutoFit/>
            </a:bodyPr>
            <a:lstStyle/>
            <a:p>
              <a:endParaRPr lang="zh-CN" altLang="en-US"/>
            </a:p>
          </p:txBody>
        </p:sp>
        <p:sp>
          <p:nvSpPr>
            <p:cNvPr id="33899" name="Line 100"/>
            <p:cNvSpPr>
              <a:spLocks noChangeAspect="1" noChangeShapeType="1"/>
            </p:cNvSpPr>
            <p:nvPr/>
          </p:nvSpPr>
          <p:spPr bwMode="auto">
            <a:xfrm rot="5400000" flipV="1">
              <a:off x="2953" y="2072"/>
              <a:ext cx="2" cy="167"/>
            </a:xfrm>
            <a:prstGeom prst="line">
              <a:avLst/>
            </a:prstGeom>
            <a:noFill/>
            <a:ln w="28575">
              <a:solidFill>
                <a:schemeClr val="tx1"/>
              </a:solidFill>
              <a:round/>
            </a:ln>
          </p:spPr>
          <p:txBody>
            <a:bodyPr>
              <a:spAutoFit/>
            </a:bodyPr>
            <a:lstStyle/>
            <a:p>
              <a:endParaRPr lang="zh-CN" altLang="en-US"/>
            </a:p>
          </p:txBody>
        </p:sp>
        <p:sp>
          <p:nvSpPr>
            <p:cNvPr id="33900" name="Line 101"/>
            <p:cNvSpPr>
              <a:spLocks noChangeShapeType="1"/>
            </p:cNvSpPr>
            <p:nvPr/>
          </p:nvSpPr>
          <p:spPr bwMode="auto">
            <a:xfrm>
              <a:off x="3084" y="2001"/>
              <a:ext cx="0" cy="362"/>
            </a:xfrm>
            <a:prstGeom prst="line">
              <a:avLst/>
            </a:prstGeom>
            <a:noFill/>
            <a:ln w="28575">
              <a:solidFill>
                <a:schemeClr val="tx1"/>
              </a:solidFill>
              <a:round/>
              <a:tailEnd type="arrow" w="med" len="med"/>
            </a:ln>
          </p:spPr>
          <p:txBody>
            <a:bodyPr>
              <a:spAutoFit/>
            </a:bodyPr>
            <a:lstStyle/>
            <a:p>
              <a:endParaRPr lang="zh-CN" altLang="en-US"/>
            </a:p>
          </p:txBody>
        </p:sp>
        <p:sp>
          <p:nvSpPr>
            <p:cNvPr id="33901" name="Line 102"/>
            <p:cNvSpPr>
              <a:spLocks noChangeShapeType="1"/>
            </p:cNvSpPr>
            <p:nvPr/>
          </p:nvSpPr>
          <p:spPr bwMode="auto">
            <a:xfrm>
              <a:off x="2678" y="1770"/>
              <a:ext cx="0" cy="213"/>
            </a:xfrm>
            <a:prstGeom prst="line">
              <a:avLst/>
            </a:prstGeom>
            <a:noFill/>
            <a:ln w="28575">
              <a:solidFill>
                <a:schemeClr val="tx1"/>
              </a:solidFill>
              <a:round/>
            </a:ln>
          </p:spPr>
          <p:txBody>
            <a:bodyPr>
              <a:spAutoFit/>
            </a:bodyPr>
            <a:lstStyle/>
            <a:p>
              <a:endParaRPr lang="zh-CN" altLang="en-US"/>
            </a:p>
          </p:txBody>
        </p:sp>
        <p:sp>
          <p:nvSpPr>
            <p:cNvPr id="33902" name="Line 103"/>
            <p:cNvSpPr>
              <a:spLocks noChangeShapeType="1"/>
            </p:cNvSpPr>
            <p:nvPr/>
          </p:nvSpPr>
          <p:spPr bwMode="auto">
            <a:xfrm>
              <a:off x="2680" y="2496"/>
              <a:ext cx="0" cy="212"/>
            </a:xfrm>
            <a:prstGeom prst="line">
              <a:avLst/>
            </a:prstGeom>
            <a:noFill/>
            <a:ln w="28575">
              <a:solidFill>
                <a:schemeClr val="tx1"/>
              </a:solidFill>
              <a:round/>
              <a:tailEnd type="oval" w="sm" len="sm"/>
            </a:ln>
          </p:spPr>
          <p:txBody>
            <a:bodyPr>
              <a:spAutoFit/>
            </a:bodyPr>
            <a:lstStyle/>
            <a:p>
              <a:endParaRPr lang="zh-CN" altLang="en-US"/>
            </a:p>
          </p:txBody>
        </p:sp>
        <p:sp>
          <p:nvSpPr>
            <p:cNvPr id="33903" name="Line 104"/>
            <p:cNvSpPr>
              <a:spLocks noChangeShapeType="1"/>
            </p:cNvSpPr>
            <p:nvPr/>
          </p:nvSpPr>
          <p:spPr bwMode="auto">
            <a:xfrm>
              <a:off x="2954" y="1573"/>
              <a:ext cx="2" cy="378"/>
            </a:xfrm>
            <a:prstGeom prst="line">
              <a:avLst/>
            </a:prstGeom>
            <a:noFill/>
            <a:ln w="28575">
              <a:solidFill>
                <a:schemeClr val="tx1"/>
              </a:solidFill>
              <a:round/>
            </a:ln>
          </p:spPr>
          <p:txBody>
            <a:bodyPr>
              <a:spAutoFit/>
            </a:bodyPr>
            <a:lstStyle/>
            <a:p>
              <a:endParaRPr lang="zh-CN" altLang="en-US"/>
            </a:p>
          </p:txBody>
        </p:sp>
        <p:sp>
          <p:nvSpPr>
            <p:cNvPr id="33904" name="Line 105"/>
            <p:cNvSpPr>
              <a:spLocks noChangeShapeType="1"/>
            </p:cNvSpPr>
            <p:nvPr/>
          </p:nvSpPr>
          <p:spPr bwMode="auto">
            <a:xfrm>
              <a:off x="2956" y="2334"/>
              <a:ext cx="3" cy="378"/>
            </a:xfrm>
            <a:prstGeom prst="line">
              <a:avLst/>
            </a:prstGeom>
            <a:noFill/>
            <a:ln w="28575">
              <a:solidFill>
                <a:schemeClr val="tx1"/>
              </a:solidFill>
              <a:round/>
              <a:tailEnd type="oval" w="sm" len="sm"/>
            </a:ln>
          </p:spPr>
          <p:txBody>
            <a:bodyPr>
              <a:spAutoFit/>
            </a:bodyPr>
            <a:lstStyle/>
            <a:p>
              <a:endParaRPr lang="zh-CN" altLang="en-US"/>
            </a:p>
          </p:txBody>
        </p:sp>
        <p:sp>
          <p:nvSpPr>
            <p:cNvPr id="33905" name="Text Box 106"/>
            <p:cNvSpPr txBox="1">
              <a:spLocks noChangeArrowheads="1"/>
            </p:cNvSpPr>
            <p:nvPr/>
          </p:nvSpPr>
          <p:spPr bwMode="auto">
            <a:xfrm>
              <a:off x="2348" y="1705"/>
              <a:ext cx="355" cy="327"/>
            </a:xfrm>
            <a:prstGeom prst="rect">
              <a:avLst/>
            </a:prstGeom>
            <a:noFill/>
            <a:ln w="28575">
              <a:noFill/>
              <a:miter lim="800000"/>
            </a:ln>
          </p:spPr>
          <p:txBody>
            <a:bodyPr wrap="none">
              <a:spAutoFit/>
            </a:bodyPr>
            <a:lstStyle/>
            <a:p>
              <a:pPr algn="just">
                <a:lnSpc>
                  <a:spcPct val="120000"/>
                </a:lnSpc>
                <a:spcBef>
                  <a:spcPct val="10000"/>
                </a:spcBef>
              </a:pPr>
              <a:r>
                <a:rPr kumimoji="1" lang="en-US" altLang="zh-CN" sz="2800" i="1">
                  <a:solidFill>
                    <a:schemeClr val="tx2"/>
                  </a:solidFill>
                  <a:cs typeface="Times New Roman" panose="02020603050405020304" pitchFamily="18" charset="0"/>
                </a:rPr>
                <a:t>r</a:t>
              </a:r>
              <a:r>
                <a:rPr kumimoji="1" lang="en-US" altLang="zh-CN" sz="2800" baseline="-25000">
                  <a:solidFill>
                    <a:schemeClr val="tx2"/>
                  </a:solidFill>
                  <a:cs typeface="Times New Roman" panose="02020603050405020304" pitchFamily="18" charset="0"/>
                </a:rPr>
                <a:t>be</a:t>
              </a:r>
              <a:endParaRPr kumimoji="1" lang="en-US" altLang="zh-CN" sz="2800">
                <a:solidFill>
                  <a:schemeClr val="tx2"/>
                </a:solidFill>
                <a:cs typeface="Times New Roman" panose="02020603050405020304" pitchFamily="18" charset="0"/>
              </a:endParaRPr>
            </a:p>
          </p:txBody>
        </p:sp>
        <p:graphicFrame>
          <p:nvGraphicFramePr>
            <p:cNvPr id="33801" name="Object 5"/>
            <p:cNvGraphicFramePr/>
            <p:nvPr/>
          </p:nvGraphicFramePr>
          <p:xfrm>
            <a:off x="3012" y="2383"/>
            <a:ext cx="304" cy="291"/>
          </p:xfrm>
          <a:graphic>
            <a:graphicData uri="http://schemas.openxmlformats.org/presentationml/2006/ole">
              <mc:AlternateContent xmlns:mc="http://schemas.openxmlformats.org/markup-compatibility/2006">
                <mc:Choice xmlns:v="urn:schemas-microsoft-com:vml" Requires="v">
                  <p:oleObj spid="_x0000_s17409" name="Equation" r:id="rId1" imgW="5791200" imgH="5486400" progId="Equation.DSMT4">
                    <p:embed/>
                  </p:oleObj>
                </mc:Choice>
                <mc:Fallback>
                  <p:oleObj name="Equation" r:id="rId1" imgW="5791200" imgH="5486400" progId="Equation.DSMT4">
                    <p:embed/>
                    <p:pic>
                      <p:nvPicPr>
                        <p:cNvPr id="0" name="Object 5"/>
                        <p:cNvPicPr preferRelativeResize="0"/>
                        <p:nvPr/>
                      </p:nvPicPr>
                      <p:blipFill>
                        <a:blip r:embed="rId2"/>
                        <a:stretch>
                          <a:fillRect/>
                        </a:stretch>
                      </p:blipFill>
                      <p:spPr>
                        <a:xfrm>
                          <a:off x="3012" y="2383"/>
                          <a:ext cx="304" cy="291"/>
                        </a:xfrm>
                        <a:prstGeom prst="rect">
                          <a:avLst/>
                        </a:prstGeom>
                        <a:noFill/>
                        <a:ln w="28575">
                          <a:noFill/>
                        </a:ln>
                      </p:spPr>
                    </p:pic>
                  </p:oleObj>
                </mc:Fallback>
              </mc:AlternateContent>
            </a:graphicData>
          </a:graphic>
        </p:graphicFrame>
        <p:sp>
          <p:nvSpPr>
            <p:cNvPr id="33906" name="Text Box 108"/>
            <p:cNvSpPr txBox="1">
              <a:spLocks noChangeArrowheads="1"/>
            </p:cNvSpPr>
            <p:nvPr/>
          </p:nvSpPr>
          <p:spPr bwMode="auto">
            <a:xfrm>
              <a:off x="2362" y="1290"/>
              <a:ext cx="263" cy="327"/>
            </a:xfrm>
            <a:prstGeom prst="rect">
              <a:avLst/>
            </a:prstGeom>
            <a:noFill/>
            <a:ln w="28575">
              <a:noFill/>
              <a:miter lim="800000"/>
            </a:ln>
          </p:spPr>
          <p:txBody>
            <a:bodyPr wrap="none">
              <a:spAutoFit/>
            </a:bodyPr>
            <a:lstStyle/>
            <a:p>
              <a:pPr algn="just">
                <a:lnSpc>
                  <a:spcPct val="120000"/>
                </a:lnSpc>
                <a:spcBef>
                  <a:spcPct val="10000"/>
                </a:spcBef>
              </a:pPr>
              <a:r>
                <a:rPr kumimoji="1" lang="en-US" altLang="zh-CN" sz="2800" i="1">
                  <a:solidFill>
                    <a:schemeClr val="tx2"/>
                  </a:solidFill>
                  <a:cs typeface="Times New Roman" panose="02020603050405020304" pitchFamily="18" charset="0"/>
                </a:rPr>
                <a:t>i</a:t>
              </a:r>
              <a:r>
                <a:rPr kumimoji="1" lang="en-US" altLang="zh-CN" sz="2800" baseline="-25000">
                  <a:solidFill>
                    <a:schemeClr val="tx2"/>
                  </a:solidFill>
                  <a:cs typeface="Times New Roman" panose="02020603050405020304" pitchFamily="18" charset="0"/>
                </a:rPr>
                <a:t>b</a:t>
              </a:r>
              <a:endParaRPr kumimoji="1" lang="en-US" altLang="zh-CN" sz="2800">
                <a:solidFill>
                  <a:schemeClr val="tx2"/>
                </a:solidFill>
                <a:cs typeface="Times New Roman" panose="02020603050405020304" pitchFamily="18" charset="0"/>
              </a:endParaRPr>
            </a:p>
          </p:txBody>
        </p:sp>
        <p:sp>
          <p:nvSpPr>
            <p:cNvPr id="33907" name="Line 109"/>
            <p:cNvSpPr>
              <a:spLocks noChangeAspect="1" noChangeShapeType="1"/>
            </p:cNvSpPr>
            <p:nvPr/>
          </p:nvSpPr>
          <p:spPr bwMode="auto">
            <a:xfrm flipV="1">
              <a:off x="2385" y="1668"/>
              <a:ext cx="280" cy="3"/>
            </a:xfrm>
            <a:prstGeom prst="line">
              <a:avLst/>
            </a:prstGeom>
            <a:noFill/>
            <a:ln w="28575">
              <a:solidFill>
                <a:schemeClr val="tx1"/>
              </a:solidFill>
              <a:round/>
              <a:tailEnd type="arrow" w="med" len="med"/>
            </a:ln>
          </p:spPr>
          <p:txBody>
            <a:bodyPr>
              <a:spAutoFit/>
            </a:bodyPr>
            <a:lstStyle/>
            <a:p>
              <a:endParaRPr lang="zh-CN" altLang="en-US"/>
            </a:p>
          </p:txBody>
        </p:sp>
      </p:grpSp>
      <p:sp>
        <p:nvSpPr>
          <p:cNvPr id="150639" name="Text Box 111"/>
          <p:cNvSpPr txBox="1">
            <a:spLocks noChangeArrowheads="1"/>
          </p:cNvSpPr>
          <p:nvPr/>
        </p:nvSpPr>
        <p:spPr bwMode="auto">
          <a:xfrm>
            <a:off x="6283325" y="1006475"/>
            <a:ext cx="1979613" cy="400050"/>
          </a:xfrm>
          <a:prstGeom prst="rect">
            <a:avLst/>
          </a:prstGeom>
          <a:noFill/>
          <a:ln w="9525">
            <a:noFill/>
            <a:miter lim="800000"/>
          </a:ln>
        </p:spPr>
        <p:txBody>
          <a:bodyPr wrap="none">
            <a:spAutoFit/>
          </a:bodyPr>
          <a:lstStyle/>
          <a:p>
            <a:pPr algn="just">
              <a:lnSpc>
                <a:spcPct val="120000"/>
              </a:lnSpc>
              <a:spcBef>
                <a:spcPct val="10000"/>
              </a:spcBef>
            </a:pPr>
            <a:r>
              <a:rPr kumimoji="1" lang="zh-CN" altLang="en-US" sz="2000">
                <a:solidFill>
                  <a:schemeClr val="tx2"/>
                </a:solidFill>
              </a:rPr>
              <a:t>电压放大倍数：</a:t>
            </a:r>
            <a:endParaRPr kumimoji="1" lang="zh-CN" altLang="en-US" sz="2000">
              <a:solidFill>
                <a:schemeClr val="tx2"/>
              </a:solidFill>
            </a:endParaRPr>
          </a:p>
        </p:txBody>
      </p:sp>
      <p:graphicFrame>
        <p:nvGraphicFramePr>
          <p:cNvPr id="150640" name="Object 2"/>
          <p:cNvGraphicFramePr>
            <a:graphicFrameLocks noChangeAspect="1"/>
          </p:cNvGraphicFramePr>
          <p:nvPr/>
        </p:nvGraphicFramePr>
        <p:xfrm>
          <a:off x="6084888" y="1497013"/>
          <a:ext cx="2773362" cy="1828800"/>
        </p:xfrm>
        <a:graphic>
          <a:graphicData uri="http://schemas.openxmlformats.org/presentationml/2006/ole">
            <mc:AlternateContent xmlns:mc="http://schemas.openxmlformats.org/markup-compatibility/2006">
              <mc:Choice xmlns:v="urn:schemas-microsoft-com:vml" Requires="v">
                <p:oleObj spid="_x0000_s17410" name="Equation" r:id="rId3" imgW="33223200" imgH="21945600" progId="Equation.DSMT4">
                  <p:embed/>
                </p:oleObj>
              </mc:Choice>
              <mc:Fallback>
                <p:oleObj name="Equation" r:id="rId3" imgW="33223200" imgH="21945600" progId="Equation.DSMT4">
                  <p:embed/>
                  <p:pic>
                    <p:nvPicPr>
                      <p:cNvPr id="0" name="Object 2"/>
                      <p:cNvPicPr preferRelativeResize="0">
                        <a:picLocks noChangeAspect="1"/>
                      </p:cNvPicPr>
                      <p:nvPr/>
                    </p:nvPicPr>
                    <p:blipFill>
                      <a:blip r:embed="rId4"/>
                      <a:stretch>
                        <a:fillRect/>
                      </a:stretch>
                    </p:blipFill>
                    <p:spPr>
                      <a:xfrm>
                        <a:off x="6084888" y="1497013"/>
                        <a:ext cx="2773362" cy="1828800"/>
                      </a:xfrm>
                      <a:prstGeom prst="rect">
                        <a:avLst/>
                      </a:prstGeom>
                      <a:solidFill>
                        <a:srgbClr val="FFFF66"/>
                      </a:solidFill>
                      <a:ln w="9525">
                        <a:noFill/>
                      </a:ln>
                    </p:spPr>
                  </p:pic>
                </p:oleObj>
              </mc:Fallback>
            </mc:AlternateContent>
          </a:graphicData>
        </a:graphic>
      </p:graphicFrame>
      <p:sp>
        <p:nvSpPr>
          <p:cNvPr id="150641" name="Text Box 113"/>
          <p:cNvSpPr txBox="1">
            <a:spLocks noChangeArrowheads="1"/>
          </p:cNvSpPr>
          <p:nvPr/>
        </p:nvSpPr>
        <p:spPr bwMode="auto">
          <a:xfrm>
            <a:off x="184150" y="2946400"/>
            <a:ext cx="1538288" cy="400050"/>
          </a:xfrm>
          <a:prstGeom prst="rect">
            <a:avLst/>
          </a:prstGeom>
          <a:noFill/>
          <a:ln w="9525">
            <a:noFill/>
            <a:miter lim="800000"/>
          </a:ln>
        </p:spPr>
        <p:txBody>
          <a:bodyPr>
            <a:spAutoFit/>
          </a:bodyPr>
          <a:lstStyle/>
          <a:p>
            <a:pPr algn="just">
              <a:lnSpc>
                <a:spcPct val="120000"/>
              </a:lnSpc>
              <a:spcBef>
                <a:spcPct val="10000"/>
              </a:spcBef>
            </a:pPr>
            <a:r>
              <a:rPr kumimoji="1" lang="zh-CN" altLang="en-US" sz="2000">
                <a:solidFill>
                  <a:schemeClr val="tx2"/>
                </a:solidFill>
              </a:rPr>
              <a:t>输入电阻</a:t>
            </a:r>
            <a:endParaRPr kumimoji="1" lang="zh-CN" altLang="en-US" sz="2000">
              <a:solidFill>
                <a:schemeClr val="tx2"/>
              </a:solidFill>
            </a:endParaRPr>
          </a:p>
        </p:txBody>
      </p:sp>
      <p:sp>
        <p:nvSpPr>
          <p:cNvPr id="150642" name="AutoShape 114"/>
          <p:cNvSpPr>
            <a:spLocks noChangeArrowheads="1"/>
          </p:cNvSpPr>
          <p:nvPr/>
        </p:nvSpPr>
        <p:spPr bwMode="auto">
          <a:xfrm>
            <a:off x="1638300" y="3011488"/>
            <a:ext cx="685800" cy="304800"/>
          </a:xfrm>
          <a:prstGeom prst="rightArrow">
            <a:avLst>
              <a:gd name="adj1" fmla="val 50000"/>
              <a:gd name="adj2" fmla="val 56250"/>
            </a:avLst>
          </a:prstGeom>
          <a:solidFill>
            <a:schemeClr val="accent1"/>
          </a:solidFill>
          <a:ln w="9525">
            <a:solidFill>
              <a:schemeClr val="tx1"/>
            </a:solidFill>
            <a:miter lim="800000"/>
          </a:ln>
        </p:spPr>
        <p:txBody>
          <a:bodyPr wrap="none" anchor="ctr">
            <a:spAutoFit/>
          </a:bodyPr>
          <a:lstStyle/>
          <a:p>
            <a:pPr algn="just">
              <a:lnSpc>
                <a:spcPct val="120000"/>
              </a:lnSpc>
              <a:spcBef>
                <a:spcPct val="10000"/>
              </a:spcBef>
            </a:pPr>
            <a:endParaRPr lang="zh-CN" altLang="en-US"/>
          </a:p>
        </p:txBody>
      </p:sp>
      <p:sp>
        <p:nvSpPr>
          <p:cNvPr id="150643" name="AutoShape 115"/>
          <p:cNvSpPr>
            <a:spLocks noChangeArrowheads="1"/>
          </p:cNvSpPr>
          <p:nvPr/>
        </p:nvSpPr>
        <p:spPr bwMode="auto">
          <a:xfrm>
            <a:off x="3878263" y="3103563"/>
            <a:ext cx="609600" cy="304800"/>
          </a:xfrm>
          <a:prstGeom prst="leftArrow">
            <a:avLst>
              <a:gd name="adj1" fmla="val 50000"/>
              <a:gd name="adj2" fmla="val 50000"/>
            </a:avLst>
          </a:prstGeom>
          <a:solidFill>
            <a:schemeClr val="accent1"/>
          </a:solidFill>
          <a:ln w="19050">
            <a:solidFill>
              <a:schemeClr val="tx1"/>
            </a:solidFill>
            <a:miter lim="800000"/>
          </a:ln>
        </p:spPr>
        <p:txBody>
          <a:bodyPr wrap="none" anchor="ctr">
            <a:spAutoFit/>
          </a:bodyPr>
          <a:lstStyle/>
          <a:p>
            <a:pPr algn="just">
              <a:lnSpc>
                <a:spcPct val="120000"/>
              </a:lnSpc>
              <a:spcBef>
                <a:spcPct val="10000"/>
              </a:spcBef>
            </a:pPr>
            <a:endParaRPr lang="zh-CN" altLang="en-US"/>
          </a:p>
        </p:txBody>
      </p:sp>
      <p:sp>
        <p:nvSpPr>
          <p:cNvPr id="150644" name="Text Box 116"/>
          <p:cNvSpPr txBox="1">
            <a:spLocks noChangeArrowheads="1"/>
          </p:cNvSpPr>
          <p:nvPr/>
        </p:nvSpPr>
        <p:spPr bwMode="auto">
          <a:xfrm>
            <a:off x="4476750" y="3017838"/>
            <a:ext cx="1606550" cy="400050"/>
          </a:xfrm>
          <a:prstGeom prst="rect">
            <a:avLst/>
          </a:prstGeom>
          <a:noFill/>
          <a:ln w="9525">
            <a:noFill/>
            <a:miter lim="800000"/>
          </a:ln>
        </p:spPr>
        <p:txBody>
          <a:bodyPr>
            <a:spAutoFit/>
          </a:bodyPr>
          <a:lstStyle/>
          <a:p>
            <a:pPr algn="just">
              <a:lnSpc>
                <a:spcPct val="120000"/>
              </a:lnSpc>
              <a:spcBef>
                <a:spcPct val="10000"/>
              </a:spcBef>
            </a:pPr>
            <a:r>
              <a:rPr kumimoji="1" lang="zh-CN" altLang="en-US" sz="2000">
                <a:solidFill>
                  <a:schemeClr val="tx2"/>
                </a:solidFill>
              </a:rPr>
              <a:t>输出电阻</a:t>
            </a:r>
            <a:endParaRPr kumimoji="1" lang="zh-CN" altLang="en-US" sz="2000">
              <a:solidFill>
                <a:schemeClr val="tx2"/>
              </a:solidFill>
            </a:endParaRPr>
          </a:p>
        </p:txBody>
      </p:sp>
      <p:sp>
        <p:nvSpPr>
          <p:cNvPr id="150645" name="Line 117"/>
          <p:cNvSpPr>
            <a:spLocks noChangeShapeType="1"/>
          </p:cNvSpPr>
          <p:nvPr/>
        </p:nvSpPr>
        <p:spPr bwMode="auto">
          <a:xfrm flipH="1">
            <a:off x="2241550" y="1011238"/>
            <a:ext cx="14288" cy="2119312"/>
          </a:xfrm>
          <a:prstGeom prst="line">
            <a:avLst/>
          </a:prstGeom>
          <a:noFill/>
          <a:ln w="28575">
            <a:solidFill>
              <a:schemeClr val="tx1"/>
            </a:solidFill>
            <a:prstDash val="dash"/>
            <a:round/>
          </a:ln>
        </p:spPr>
        <p:txBody>
          <a:bodyPr wrap="none">
            <a:spAutoFit/>
          </a:bodyPr>
          <a:lstStyle/>
          <a:p>
            <a:endParaRPr lang="zh-CN" altLang="en-US"/>
          </a:p>
        </p:txBody>
      </p:sp>
      <p:sp>
        <p:nvSpPr>
          <p:cNvPr id="150646" name="Line 118"/>
          <p:cNvSpPr>
            <a:spLocks noChangeShapeType="1"/>
          </p:cNvSpPr>
          <p:nvPr/>
        </p:nvSpPr>
        <p:spPr bwMode="auto">
          <a:xfrm flipH="1">
            <a:off x="4613910" y="1068388"/>
            <a:ext cx="14288" cy="2119312"/>
          </a:xfrm>
          <a:prstGeom prst="line">
            <a:avLst/>
          </a:prstGeom>
          <a:noFill/>
          <a:ln w="28575">
            <a:solidFill>
              <a:schemeClr val="tx1"/>
            </a:solidFill>
            <a:prstDash val="dash"/>
            <a:round/>
          </a:ln>
        </p:spPr>
        <p:txBody>
          <a:bodyPr wrap="none">
            <a:spAutoFit/>
          </a:bodyPr>
          <a:lstStyle/>
          <a:p>
            <a:endParaRPr lang="zh-CN" altLang="en-US"/>
          </a:p>
        </p:txBody>
      </p:sp>
      <p:graphicFrame>
        <p:nvGraphicFramePr>
          <p:cNvPr id="150647" name="Object 3"/>
          <p:cNvGraphicFramePr>
            <a:graphicFrameLocks noChangeAspect="1"/>
          </p:cNvGraphicFramePr>
          <p:nvPr/>
        </p:nvGraphicFramePr>
        <p:xfrm>
          <a:off x="190500" y="3325813"/>
          <a:ext cx="2005013" cy="457200"/>
        </p:xfrm>
        <a:graphic>
          <a:graphicData uri="http://schemas.openxmlformats.org/presentationml/2006/ole">
            <mc:AlternateContent xmlns:mc="http://schemas.openxmlformats.org/markup-compatibility/2006">
              <mc:Choice xmlns:v="urn:schemas-microsoft-com:vml" Requires="v">
                <p:oleObj spid="_x0000_s17411" name="Equation" r:id="rId5" imgW="24079200" imgH="5486400" progId="Equation.DSMT4">
                  <p:embed/>
                </p:oleObj>
              </mc:Choice>
              <mc:Fallback>
                <p:oleObj name="Equation" r:id="rId5" imgW="24079200" imgH="5486400" progId="Equation.DSMT4">
                  <p:embed/>
                  <p:pic>
                    <p:nvPicPr>
                      <p:cNvPr id="0" name="Object 3"/>
                      <p:cNvPicPr preferRelativeResize="0">
                        <a:picLocks noChangeAspect="1"/>
                      </p:cNvPicPr>
                      <p:nvPr/>
                    </p:nvPicPr>
                    <p:blipFill>
                      <a:blip r:embed="rId6"/>
                      <a:stretch>
                        <a:fillRect/>
                      </a:stretch>
                    </p:blipFill>
                    <p:spPr>
                      <a:xfrm>
                        <a:off x="190500" y="3325813"/>
                        <a:ext cx="2005013" cy="457200"/>
                      </a:xfrm>
                      <a:prstGeom prst="rect">
                        <a:avLst/>
                      </a:prstGeom>
                      <a:solidFill>
                        <a:srgbClr val="00FFFF">
                          <a:alpha val="89999"/>
                        </a:srgbClr>
                      </a:solidFill>
                      <a:ln w="9525">
                        <a:noFill/>
                      </a:ln>
                    </p:spPr>
                  </p:pic>
                </p:oleObj>
              </mc:Fallback>
            </mc:AlternateContent>
          </a:graphicData>
        </a:graphic>
      </p:graphicFrame>
      <p:graphicFrame>
        <p:nvGraphicFramePr>
          <p:cNvPr id="150648" name="Object 4"/>
          <p:cNvGraphicFramePr>
            <a:graphicFrameLocks noChangeAspect="1"/>
          </p:cNvGraphicFramePr>
          <p:nvPr/>
        </p:nvGraphicFramePr>
        <p:xfrm>
          <a:off x="5170488" y="3413125"/>
          <a:ext cx="914400" cy="457200"/>
        </p:xfrm>
        <a:graphic>
          <a:graphicData uri="http://schemas.openxmlformats.org/presentationml/2006/ole">
            <mc:AlternateContent xmlns:mc="http://schemas.openxmlformats.org/markup-compatibility/2006">
              <mc:Choice xmlns:v="urn:schemas-microsoft-com:vml" Requires="v">
                <p:oleObj spid="_x0000_s17412" name="Equation" r:id="rId7" imgW="10972800" imgH="5486400" progId="Equation.DSMT4">
                  <p:embed/>
                </p:oleObj>
              </mc:Choice>
              <mc:Fallback>
                <p:oleObj name="Equation" r:id="rId7" imgW="10972800" imgH="5486400" progId="Equation.DSMT4">
                  <p:embed/>
                  <p:pic>
                    <p:nvPicPr>
                      <p:cNvPr id="0" name="Object 4"/>
                      <p:cNvPicPr preferRelativeResize="0">
                        <a:picLocks noChangeAspect="1"/>
                      </p:cNvPicPr>
                      <p:nvPr/>
                    </p:nvPicPr>
                    <p:blipFill>
                      <a:blip r:embed="rId8"/>
                      <a:stretch>
                        <a:fillRect/>
                      </a:stretch>
                    </p:blipFill>
                    <p:spPr>
                      <a:xfrm>
                        <a:off x="5170488" y="3413125"/>
                        <a:ext cx="914400" cy="457200"/>
                      </a:xfrm>
                      <a:prstGeom prst="rect">
                        <a:avLst/>
                      </a:prstGeom>
                      <a:solidFill>
                        <a:srgbClr val="FFCC99"/>
                      </a:solidFill>
                      <a:ln w="9525">
                        <a:noFill/>
                      </a:ln>
                    </p:spPr>
                  </p:pic>
                </p:oleObj>
              </mc:Fallback>
            </mc:AlternateContent>
          </a:graphicData>
        </a:graphic>
      </p:graphicFrame>
      <p:grpSp>
        <p:nvGrpSpPr>
          <p:cNvPr id="3" name="Group 128"/>
          <p:cNvGrpSpPr/>
          <p:nvPr/>
        </p:nvGrpSpPr>
        <p:grpSpPr bwMode="auto">
          <a:xfrm>
            <a:off x="-55563" y="3819525"/>
            <a:ext cx="5876926" cy="2684463"/>
            <a:chOff x="790" y="1459"/>
            <a:chExt cx="3702" cy="1691"/>
          </a:xfrm>
        </p:grpSpPr>
        <p:sp>
          <p:nvSpPr>
            <p:cNvPr id="33815" name="Oval 78"/>
            <p:cNvSpPr>
              <a:spLocks noChangeArrowheads="1"/>
            </p:cNvSpPr>
            <p:nvPr/>
          </p:nvSpPr>
          <p:spPr bwMode="auto">
            <a:xfrm>
              <a:off x="1089" y="2298"/>
              <a:ext cx="201" cy="198"/>
            </a:xfrm>
            <a:prstGeom prst="ellipse">
              <a:avLst/>
            </a:prstGeom>
            <a:noFill/>
            <a:ln w="28575">
              <a:solidFill>
                <a:schemeClr val="tx1"/>
              </a:solidFill>
              <a:round/>
            </a:ln>
          </p:spPr>
          <p:txBody>
            <a:bodyPr wrap="none" anchor="ctr">
              <a:spAutoFit/>
            </a:bodyPr>
            <a:lstStyle/>
            <a:p>
              <a:pPr algn="just">
                <a:lnSpc>
                  <a:spcPct val="120000"/>
                </a:lnSpc>
                <a:spcBef>
                  <a:spcPct val="10000"/>
                </a:spcBef>
              </a:pPr>
              <a:endParaRPr lang="zh-CN" altLang="en-US"/>
            </a:p>
          </p:txBody>
        </p:sp>
        <p:sp>
          <p:nvSpPr>
            <p:cNvPr id="33816" name="Line 79"/>
            <p:cNvSpPr>
              <a:spLocks noChangeAspect="1" noChangeShapeType="1"/>
            </p:cNvSpPr>
            <p:nvPr/>
          </p:nvSpPr>
          <p:spPr bwMode="auto">
            <a:xfrm>
              <a:off x="1190" y="2151"/>
              <a:ext cx="1" cy="499"/>
            </a:xfrm>
            <a:prstGeom prst="line">
              <a:avLst/>
            </a:prstGeom>
            <a:noFill/>
            <a:ln w="28575">
              <a:solidFill>
                <a:schemeClr val="tx1"/>
              </a:solidFill>
              <a:round/>
            </a:ln>
          </p:spPr>
          <p:txBody>
            <a:bodyPr>
              <a:spAutoFit/>
            </a:bodyPr>
            <a:lstStyle/>
            <a:p>
              <a:endParaRPr lang="zh-CN" altLang="en-US"/>
            </a:p>
          </p:txBody>
        </p:sp>
        <p:grpSp>
          <p:nvGrpSpPr>
            <p:cNvPr id="4" name="Group 127"/>
            <p:cNvGrpSpPr/>
            <p:nvPr/>
          </p:nvGrpSpPr>
          <p:grpSpPr bwMode="auto">
            <a:xfrm>
              <a:off x="1023" y="1600"/>
              <a:ext cx="112" cy="126"/>
              <a:chOff x="1071" y="2202"/>
              <a:chExt cx="64" cy="63"/>
            </a:xfrm>
          </p:grpSpPr>
          <p:sp>
            <p:nvSpPr>
              <p:cNvPr id="33853" name="Line 80"/>
              <p:cNvSpPr>
                <a:spLocks noChangeAspect="1" noChangeShapeType="1"/>
              </p:cNvSpPr>
              <p:nvPr/>
            </p:nvSpPr>
            <p:spPr bwMode="auto">
              <a:xfrm>
                <a:off x="1071" y="2232"/>
                <a:ext cx="64" cy="1"/>
              </a:xfrm>
              <a:prstGeom prst="line">
                <a:avLst/>
              </a:prstGeom>
              <a:noFill/>
              <a:ln w="28575">
                <a:solidFill>
                  <a:schemeClr val="tx1"/>
                </a:solidFill>
                <a:round/>
              </a:ln>
            </p:spPr>
            <p:txBody>
              <a:bodyPr>
                <a:spAutoFit/>
              </a:bodyPr>
              <a:lstStyle/>
              <a:p>
                <a:endParaRPr lang="zh-CN" altLang="en-US"/>
              </a:p>
            </p:txBody>
          </p:sp>
          <p:sp>
            <p:nvSpPr>
              <p:cNvPr id="33854" name="Line 81"/>
              <p:cNvSpPr>
                <a:spLocks noChangeAspect="1" noChangeShapeType="1"/>
              </p:cNvSpPr>
              <p:nvPr/>
            </p:nvSpPr>
            <p:spPr bwMode="auto">
              <a:xfrm rot="-5400000">
                <a:off x="1071" y="2233"/>
                <a:ext cx="63" cy="1"/>
              </a:xfrm>
              <a:prstGeom prst="line">
                <a:avLst/>
              </a:prstGeom>
              <a:noFill/>
              <a:ln w="28575">
                <a:solidFill>
                  <a:schemeClr val="tx1"/>
                </a:solidFill>
                <a:round/>
              </a:ln>
            </p:spPr>
            <p:txBody>
              <a:bodyPr>
                <a:spAutoFit/>
              </a:bodyPr>
              <a:lstStyle/>
              <a:p>
                <a:endParaRPr lang="zh-CN" altLang="en-US"/>
              </a:p>
            </p:txBody>
          </p:sp>
        </p:grpSp>
        <p:sp>
          <p:nvSpPr>
            <p:cNvPr id="33818" name="Line 82"/>
            <p:cNvSpPr>
              <a:spLocks noChangeAspect="1" noChangeShapeType="1"/>
            </p:cNvSpPr>
            <p:nvPr/>
          </p:nvSpPr>
          <p:spPr bwMode="auto">
            <a:xfrm>
              <a:off x="1017" y="2562"/>
              <a:ext cx="113" cy="1"/>
            </a:xfrm>
            <a:prstGeom prst="line">
              <a:avLst/>
            </a:prstGeom>
            <a:noFill/>
            <a:ln w="28575">
              <a:solidFill>
                <a:schemeClr val="tx1"/>
              </a:solidFill>
              <a:round/>
            </a:ln>
          </p:spPr>
          <p:txBody>
            <a:bodyPr>
              <a:spAutoFit/>
            </a:bodyPr>
            <a:lstStyle/>
            <a:p>
              <a:endParaRPr lang="zh-CN" altLang="en-US"/>
            </a:p>
          </p:txBody>
        </p:sp>
        <p:sp>
          <p:nvSpPr>
            <p:cNvPr id="33819" name="Line 84"/>
            <p:cNvSpPr>
              <a:spLocks noChangeShapeType="1"/>
            </p:cNvSpPr>
            <p:nvPr/>
          </p:nvSpPr>
          <p:spPr bwMode="auto">
            <a:xfrm>
              <a:off x="2822" y="2985"/>
              <a:ext cx="201" cy="0"/>
            </a:xfrm>
            <a:prstGeom prst="line">
              <a:avLst/>
            </a:prstGeom>
            <a:noFill/>
            <a:ln w="28575">
              <a:solidFill>
                <a:schemeClr val="tx1"/>
              </a:solidFill>
              <a:round/>
            </a:ln>
          </p:spPr>
          <p:txBody>
            <a:bodyPr>
              <a:spAutoFit/>
            </a:bodyPr>
            <a:lstStyle/>
            <a:p>
              <a:endParaRPr lang="zh-CN" altLang="en-US"/>
            </a:p>
          </p:txBody>
        </p:sp>
        <p:sp>
          <p:nvSpPr>
            <p:cNvPr id="33820" name="Line 85"/>
            <p:cNvSpPr>
              <a:spLocks noChangeShapeType="1"/>
            </p:cNvSpPr>
            <p:nvPr/>
          </p:nvSpPr>
          <p:spPr bwMode="auto">
            <a:xfrm flipV="1">
              <a:off x="2923" y="2853"/>
              <a:ext cx="0" cy="132"/>
            </a:xfrm>
            <a:prstGeom prst="line">
              <a:avLst/>
            </a:prstGeom>
            <a:noFill/>
            <a:ln w="28575">
              <a:solidFill>
                <a:schemeClr val="tx1"/>
              </a:solidFill>
              <a:round/>
            </a:ln>
          </p:spPr>
          <p:txBody>
            <a:bodyPr>
              <a:spAutoFit/>
            </a:bodyPr>
            <a:lstStyle/>
            <a:p>
              <a:endParaRPr lang="zh-CN" altLang="en-US"/>
            </a:p>
          </p:txBody>
        </p:sp>
        <p:sp>
          <p:nvSpPr>
            <p:cNvPr id="33821" name="Rectangle 87"/>
            <p:cNvSpPr>
              <a:spLocks noChangeAspect="1" noChangeArrowheads="1"/>
            </p:cNvSpPr>
            <p:nvPr/>
          </p:nvSpPr>
          <p:spPr bwMode="auto">
            <a:xfrm>
              <a:off x="2296" y="2217"/>
              <a:ext cx="107" cy="265"/>
            </a:xfrm>
            <a:prstGeom prst="rect">
              <a:avLst/>
            </a:prstGeom>
            <a:noFill/>
            <a:ln w="28575">
              <a:solidFill>
                <a:schemeClr val="tx1"/>
              </a:solidFill>
              <a:miter lim="800000"/>
            </a:ln>
          </p:spPr>
          <p:txBody>
            <a:bodyPr wrap="none" anchor="ctr">
              <a:spAutoFit/>
            </a:bodyPr>
            <a:lstStyle/>
            <a:p>
              <a:pPr algn="just">
                <a:lnSpc>
                  <a:spcPct val="120000"/>
                </a:lnSpc>
                <a:spcBef>
                  <a:spcPct val="10000"/>
                </a:spcBef>
              </a:pPr>
              <a:endParaRPr lang="zh-CN" altLang="en-US"/>
            </a:p>
          </p:txBody>
        </p:sp>
        <p:sp>
          <p:nvSpPr>
            <p:cNvPr id="33822" name="Line 88"/>
            <p:cNvSpPr>
              <a:spLocks noChangeShapeType="1"/>
            </p:cNvSpPr>
            <p:nvPr/>
          </p:nvSpPr>
          <p:spPr bwMode="auto">
            <a:xfrm>
              <a:off x="2350" y="2019"/>
              <a:ext cx="0" cy="198"/>
            </a:xfrm>
            <a:prstGeom prst="line">
              <a:avLst/>
            </a:prstGeom>
            <a:noFill/>
            <a:ln w="28575">
              <a:solidFill>
                <a:schemeClr val="tx1"/>
              </a:solidFill>
              <a:round/>
            </a:ln>
          </p:spPr>
          <p:txBody>
            <a:bodyPr>
              <a:spAutoFit/>
            </a:bodyPr>
            <a:lstStyle/>
            <a:p>
              <a:endParaRPr lang="zh-CN" altLang="en-US"/>
            </a:p>
          </p:txBody>
        </p:sp>
        <p:sp>
          <p:nvSpPr>
            <p:cNvPr id="33823" name="Line 89"/>
            <p:cNvSpPr>
              <a:spLocks noChangeShapeType="1"/>
            </p:cNvSpPr>
            <p:nvPr/>
          </p:nvSpPr>
          <p:spPr bwMode="auto">
            <a:xfrm>
              <a:off x="2350" y="2481"/>
              <a:ext cx="0" cy="198"/>
            </a:xfrm>
            <a:prstGeom prst="line">
              <a:avLst/>
            </a:prstGeom>
            <a:noFill/>
            <a:ln w="28575">
              <a:solidFill>
                <a:schemeClr val="tx1"/>
              </a:solidFill>
              <a:round/>
            </a:ln>
          </p:spPr>
          <p:txBody>
            <a:bodyPr>
              <a:spAutoFit/>
            </a:bodyPr>
            <a:lstStyle/>
            <a:p>
              <a:endParaRPr lang="zh-CN" altLang="en-US"/>
            </a:p>
          </p:txBody>
        </p:sp>
        <p:grpSp>
          <p:nvGrpSpPr>
            <p:cNvPr id="5" name="Group 91"/>
            <p:cNvGrpSpPr/>
            <p:nvPr/>
          </p:nvGrpSpPr>
          <p:grpSpPr bwMode="auto">
            <a:xfrm>
              <a:off x="2814" y="1987"/>
              <a:ext cx="201" cy="688"/>
              <a:chOff x="2736" y="3235"/>
              <a:chExt cx="144" cy="499"/>
            </a:xfrm>
          </p:grpSpPr>
          <p:sp>
            <p:nvSpPr>
              <p:cNvPr id="33851" name="AutoShape 92"/>
              <p:cNvSpPr>
                <a:spLocks noChangeArrowheads="1"/>
              </p:cNvSpPr>
              <p:nvPr/>
            </p:nvSpPr>
            <p:spPr bwMode="auto">
              <a:xfrm>
                <a:off x="2736" y="3336"/>
                <a:ext cx="144" cy="288"/>
              </a:xfrm>
              <a:prstGeom prst="diamond">
                <a:avLst/>
              </a:prstGeom>
              <a:noFill/>
              <a:ln w="28575">
                <a:solidFill>
                  <a:schemeClr val="tx1"/>
                </a:solidFill>
                <a:miter lim="800000"/>
              </a:ln>
            </p:spPr>
            <p:txBody>
              <a:bodyPr wrap="none" anchor="ctr">
                <a:spAutoFit/>
              </a:bodyPr>
              <a:lstStyle/>
              <a:p>
                <a:pPr algn="just">
                  <a:lnSpc>
                    <a:spcPct val="120000"/>
                  </a:lnSpc>
                  <a:spcBef>
                    <a:spcPct val="10000"/>
                  </a:spcBef>
                </a:pPr>
                <a:endParaRPr lang="zh-CN" altLang="en-US"/>
              </a:p>
            </p:txBody>
          </p:sp>
          <p:sp>
            <p:nvSpPr>
              <p:cNvPr id="33852" name="Line 93"/>
              <p:cNvSpPr>
                <a:spLocks noChangeAspect="1" noChangeShapeType="1"/>
              </p:cNvSpPr>
              <p:nvPr/>
            </p:nvSpPr>
            <p:spPr bwMode="auto">
              <a:xfrm>
                <a:off x="2808" y="3235"/>
                <a:ext cx="1" cy="499"/>
              </a:xfrm>
              <a:prstGeom prst="line">
                <a:avLst/>
              </a:prstGeom>
              <a:noFill/>
              <a:ln w="28575">
                <a:solidFill>
                  <a:schemeClr val="tx1"/>
                </a:solidFill>
                <a:round/>
              </a:ln>
            </p:spPr>
            <p:txBody>
              <a:bodyPr>
                <a:spAutoFit/>
              </a:bodyPr>
              <a:lstStyle/>
              <a:p>
                <a:endParaRPr lang="zh-CN" altLang="en-US"/>
              </a:p>
            </p:txBody>
          </p:sp>
        </p:grpSp>
        <p:sp>
          <p:nvSpPr>
            <p:cNvPr id="33825" name="Text Box 94"/>
            <p:cNvSpPr txBox="1">
              <a:spLocks noChangeArrowheads="1"/>
            </p:cNvSpPr>
            <p:nvPr/>
          </p:nvSpPr>
          <p:spPr bwMode="auto">
            <a:xfrm>
              <a:off x="2949" y="1891"/>
              <a:ext cx="280" cy="405"/>
            </a:xfrm>
            <a:prstGeom prst="rect">
              <a:avLst/>
            </a:prstGeom>
            <a:noFill/>
            <a:ln w="28575">
              <a:noFill/>
              <a:miter lim="800000"/>
            </a:ln>
          </p:spPr>
          <p:txBody>
            <a:bodyPr wrap="none">
              <a:spAutoFit/>
            </a:bodyPr>
            <a:lstStyle/>
            <a:p>
              <a:pPr algn="just">
                <a:lnSpc>
                  <a:spcPct val="120000"/>
                </a:lnSpc>
                <a:spcBef>
                  <a:spcPct val="10000"/>
                </a:spcBef>
              </a:pPr>
              <a:r>
                <a:rPr kumimoji="1" lang="en-US" altLang="zh-CN" sz="3600"/>
                <a:t>+</a:t>
              </a:r>
              <a:endParaRPr kumimoji="1" lang="en-US" altLang="zh-CN" sz="3600"/>
            </a:p>
          </p:txBody>
        </p:sp>
        <p:sp>
          <p:nvSpPr>
            <p:cNvPr id="33826" name="Text Box 95"/>
            <p:cNvSpPr txBox="1">
              <a:spLocks noChangeArrowheads="1"/>
            </p:cNvSpPr>
            <p:nvPr/>
          </p:nvSpPr>
          <p:spPr bwMode="auto">
            <a:xfrm>
              <a:off x="2959" y="2383"/>
              <a:ext cx="277" cy="442"/>
            </a:xfrm>
            <a:prstGeom prst="rect">
              <a:avLst/>
            </a:prstGeom>
            <a:noFill/>
            <a:ln w="28575">
              <a:noFill/>
              <a:miter lim="800000"/>
            </a:ln>
          </p:spPr>
          <p:txBody>
            <a:bodyPr wrap="none">
              <a:spAutoFit/>
            </a:bodyPr>
            <a:lstStyle/>
            <a:p>
              <a:pPr algn="just">
                <a:lnSpc>
                  <a:spcPct val="120000"/>
                </a:lnSpc>
                <a:spcBef>
                  <a:spcPct val="10000"/>
                </a:spcBef>
              </a:pPr>
              <a:r>
                <a:rPr kumimoji="1" lang="en-US" altLang="zh-CN" sz="4000">
                  <a:latin typeface="宋体" panose="02010600030101010101" pitchFamily="2" charset="-122"/>
                </a:rPr>
                <a:t>-</a:t>
              </a:r>
              <a:endParaRPr kumimoji="1" lang="en-US" altLang="zh-CN" sz="4000">
                <a:latin typeface="宋体" panose="02010600030101010101" pitchFamily="2" charset="-122"/>
              </a:endParaRPr>
            </a:p>
          </p:txBody>
        </p:sp>
        <p:sp>
          <p:nvSpPr>
            <p:cNvPr id="33827" name="Rectangle 97"/>
            <p:cNvSpPr>
              <a:spLocks noChangeAspect="1" noChangeArrowheads="1"/>
            </p:cNvSpPr>
            <p:nvPr/>
          </p:nvSpPr>
          <p:spPr bwMode="auto">
            <a:xfrm rot="5400000">
              <a:off x="1700" y="1738"/>
              <a:ext cx="106" cy="270"/>
            </a:xfrm>
            <a:prstGeom prst="rect">
              <a:avLst/>
            </a:prstGeom>
            <a:noFill/>
            <a:ln w="28575">
              <a:solidFill>
                <a:schemeClr val="tx1"/>
              </a:solidFill>
              <a:miter lim="800000"/>
            </a:ln>
          </p:spPr>
          <p:txBody>
            <a:bodyPr wrap="none" anchor="ctr">
              <a:spAutoFit/>
            </a:bodyPr>
            <a:lstStyle/>
            <a:p>
              <a:pPr algn="just">
                <a:lnSpc>
                  <a:spcPct val="120000"/>
                </a:lnSpc>
                <a:spcBef>
                  <a:spcPct val="10000"/>
                </a:spcBef>
              </a:pPr>
              <a:endParaRPr lang="zh-CN" altLang="en-US"/>
            </a:p>
          </p:txBody>
        </p:sp>
        <p:sp>
          <p:nvSpPr>
            <p:cNvPr id="33828" name="Line 98"/>
            <p:cNvSpPr>
              <a:spLocks noChangeShapeType="1"/>
            </p:cNvSpPr>
            <p:nvPr/>
          </p:nvSpPr>
          <p:spPr bwMode="auto">
            <a:xfrm rot="5400000">
              <a:off x="1988" y="1772"/>
              <a:ext cx="0" cy="201"/>
            </a:xfrm>
            <a:prstGeom prst="line">
              <a:avLst/>
            </a:prstGeom>
            <a:noFill/>
            <a:ln w="28575">
              <a:solidFill>
                <a:schemeClr val="tx1"/>
              </a:solidFill>
              <a:round/>
            </a:ln>
          </p:spPr>
          <p:txBody>
            <a:bodyPr>
              <a:spAutoFit/>
            </a:bodyPr>
            <a:lstStyle/>
            <a:p>
              <a:endParaRPr lang="zh-CN" altLang="en-US"/>
            </a:p>
          </p:txBody>
        </p:sp>
        <p:sp>
          <p:nvSpPr>
            <p:cNvPr id="33829" name="Line 99"/>
            <p:cNvSpPr>
              <a:spLocks noChangeShapeType="1"/>
            </p:cNvSpPr>
            <p:nvPr/>
          </p:nvSpPr>
          <p:spPr bwMode="auto">
            <a:xfrm rot="5400000">
              <a:off x="1518" y="1773"/>
              <a:ext cx="0" cy="201"/>
            </a:xfrm>
            <a:prstGeom prst="line">
              <a:avLst/>
            </a:prstGeom>
            <a:noFill/>
            <a:ln w="28575">
              <a:solidFill>
                <a:schemeClr val="tx1"/>
              </a:solidFill>
              <a:round/>
            </a:ln>
          </p:spPr>
          <p:txBody>
            <a:bodyPr>
              <a:spAutoFit/>
            </a:bodyPr>
            <a:lstStyle/>
            <a:p>
              <a:endParaRPr lang="zh-CN" altLang="en-US"/>
            </a:p>
          </p:txBody>
        </p:sp>
        <p:sp>
          <p:nvSpPr>
            <p:cNvPr id="33830" name="Rectangle 101"/>
            <p:cNvSpPr>
              <a:spLocks noChangeAspect="1" noChangeArrowheads="1"/>
            </p:cNvSpPr>
            <p:nvPr/>
          </p:nvSpPr>
          <p:spPr bwMode="auto">
            <a:xfrm>
              <a:off x="4053" y="2217"/>
              <a:ext cx="108" cy="265"/>
            </a:xfrm>
            <a:prstGeom prst="rect">
              <a:avLst/>
            </a:prstGeom>
            <a:noFill/>
            <a:ln w="28575">
              <a:solidFill>
                <a:schemeClr val="tx1"/>
              </a:solidFill>
              <a:miter lim="800000"/>
            </a:ln>
          </p:spPr>
          <p:txBody>
            <a:bodyPr wrap="none" anchor="ctr">
              <a:spAutoFit/>
            </a:bodyPr>
            <a:lstStyle/>
            <a:p>
              <a:pPr algn="just">
                <a:lnSpc>
                  <a:spcPct val="120000"/>
                </a:lnSpc>
                <a:spcBef>
                  <a:spcPct val="10000"/>
                </a:spcBef>
              </a:pPr>
              <a:endParaRPr lang="zh-CN" altLang="en-US"/>
            </a:p>
          </p:txBody>
        </p:sp>
        <p:sp>
          <p:nvSpPr>
            <p:cNvPr id="33831" name="Line 102"/>
            <p:cNvSpPr>
              <a:spLocks noChangeShapeType="1"/>
            </p:cNvSpPr>
            <p:nvPr/>
          </p:nvSpPr>
          <p:spPr bwMode="auto">
            <a:xfrm>
              <a:off x="4108" y="2019"/>
              <a:ext cx="0" cy="198"/>
            </a:xfrm>
            <a:prstGeom prst="line">
              <a:avLst/>
            </a:prstGeom>
            <a:noFill/>
            <a:ln w="28575">
              <a:solidFill>
                <a:schemeClr val="tx1"/>
              </a:solidFill>
              <a:round/>
            </a:ln>
          </p:spPr>
          <p:txBody>
            <a:bodyPr>
              <a:spAutoFit/>
            </a:bodyPr>
            <a:lstStyle/>
            <a:p>
              <a:endParaRPr lang="zh-CN" altLang="en-US"/>
            </a:p>
          </p:txBody>
        </p:sp>
        <p:sp>
          <p:nvSpPr>
            <p:cNvPr id="33832" name="Line 103"/>
            <p:cNvSpPr>
              <a:spLocks noChangeShapeType="1"/>
            </p:cNvSpPr>
            <p:nvPr/>
          </p:nvSpPr>
          <p:spPr bwMode="auto">
            <a:xfrm>
              <a:off x="4108" y="2481"/>
              <a:ext cx="0" cy="198"/>
            </a:xfrm>
            <a:prstGeom prst="line">
              <a:avLst/>
            </a:prstGeom>
            <a:noFill/>
            <a:ln w="28575">
              <a:solidFill>
                <a:schemeClr val="tx1"/>
              </a:solidFill>
              <a:round/>
            </a:ln>
          </p:spPr>
          <p:txBody>
            <a:bodyPr>
              <a:spAutoFit/>
            </a:bodyPr>
            <a:lstStyle/>
            <a:p>
              <a:endParaRPr lang="zh-CN" altLang="en-US"/>
            </a:p>
          </p:txBody>
        </p:sp>
        <p:sp>
          <p:nvSpPr>
            <p:cNvPr id="33833" name="Rectangle 105"/>
            <p:cNvSpPr>
              <a:spLocks noChangeAspect="1" noChangeArrowheads="1"/>
            </p:cNvSpPr>
            <p:nvPr/>
          </p:nvSpPr>
          <p:spPr bwMode="auto">
            <a:xfrm rot="5400000">
              <a:off x="3469" y="1738"/>
              <a:ext cx="106" cy="269"/>
            </a:xfrm>
            <a:prstGeom prst="rect">
              <a:avLst/>
            </a:prstGeom>
            <a:noFill/>
            <a:ln w="28575">
              <a:solidFill>
                <a:schemeClr val="tx1"/>
              </a:solidFill>
              <a:miter lim="800000"/>
            </a:ln>
          </p:spPr>
          <p:txBody>
            <a:bodyPr wrap="none" anchor="ctr">
              <a:spAutoFit/>
            </a:bodyPr>
            <a:lstStyle/>
            <a:p>
              <a:pPr algn="just">
                <a:lnSpc>
                  <a:spcPct val="120000"/>
                </a:lnSpc>
                <a:spcBef>
                  <a:spcPct val="10000"/>
                </a:spcBef>
              </a:pPr>
              <a:endParaRPr lang="zh-CN" altLang="en-US"/>
            </a:p>
          </p:txBody>
        </p:sp>
        <p:sp>
          <p:nvSpPr>
            <p:cNvPr id="33834" name="Line 106"/>
            <p:cNvSpPr>
              <a:spLocks noChangeShapeType="1"/>
            </p:cNvSpPr>
            <p:nvPr/>
          </p:nvSpPr>
          <p:spPr bwMode="auto">
            <a:xfrm rot="5400000">
              <a:off x="3757" y="1773"/>
              <a:ext cx="0" cy="201"/>
            </a:xfrm>
            <a:prstGeom prst="line">
              <a:avLst/>
            </a:prstGeom>
            <a:noFill/>
            <a:ln w="28575">
              <a:solidFill>
                <a:schemeClr val="tx1"/>
              </a:solidFill>
              <a:round/>
            </a:ln>
          </p:spPr>
          <p:txBody>
            <a:bodyPr>
              <a:spAutoFit/>
            </a:bodyPr>
            <a:lstStyle/>
            <a:p>
              <a:endParaRPr lang="zh-CN" altLang="en-US"/>
            </a:p>
          </p:txBody>
        </p:sp>
        <p:sp>
          <p:nvSpPr>
            <p:cNvPr id="33835" name="Line 107"/>
            <p:cNvSpPr>
              <a:spLocks noChangeShapeType="1"/>
            </p:cNvSpPr>
            <p:nvPr/>
          </p:nvSpPr>
          <p:spPr bwMode="auto">
            <a:xfrm rot="5400000">
              <a:off x="3288" y="1773"/>
              <a:ext cx="0" cy="201"/>
            </a:xfrm>
            <a:prstGeom prst="line">
              <a:avLst/>
            </a:prstGeom>
            <a:noFill/>
            <a:ln w="28575">
              <a:solidFill>
                <a:schemeClr val="tx1"/>
              </a:solidFill>
              <a:round/>
            </a:ln>
          </p:spPr>
          <p:txBody>
            <a:bodyPr>
              <a:spAutoFit/>
            </a:bodyPr>
            <a:lstStyle/>
            <a:p>
              <a:endParaRPr lang="zh-CN" altLang="en-US"/>
            </a:p>
          </p:txBody>
        </p:sp>
        <p:sp>
          <p:nvSpPr>
            <p:cNvPr id="33836" name="Freeform 108"/>
            <p:cNvSpPr/>
            <p:nvPr/>
          </p:nvSpPr>
          <p:spPr bwMode="auto">
            <a:xfrm flipH="1" flipV="1">
              <a:off x="3769" y="2547"/>
              <a:ext cx="335" cy="331"/>
            </a:xfrm>
            <a:custGeom>
              <a:avLst/>
              <a:gdLst>
                <a:gd name="T0" fmla="*/ 0 w 240"/>
                <a:gd name="T1" fmla="*/ 92237430 h 240"/>
                <a:gd name="T2" fmla="*/ 0 w 240"/>
                <a:gd name="T3" fmla="*/ 0 h 240"/>
                <a:gd name="T4" fmla="*/ 149215081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0" y="240"/>
                  </a:moveTo>
                  <a:lnTo>
                    <a:pt x="0" y="0"/>
                  </a:lnTo>
                  <a:lnTo>
                    <a:pt x="240" y="0"/>
                  </a:lnTo>
                </a:path>
              </a:pathLst>
            </a:custGeom>
            <a:noFill/>
            <a:ln w="28575">
              <a:solidFill>
                <a:schemeClr val="tx1"/>
              </a:solidFill>
              <a:round/>
            </a:ln>
          </p:spPr>
          <p:txBody>
            <a:bodyPr>
              <a:spAutoFit/>
            </a:bodyPr>
            <a:lstStyle/>
            <a:p>
              <a:endParaRPr lang="zh-CN" altLang="en-US"/>
            </a:p>
          </p:txBody>
        </p:sp>
        <p:sp>
          <p:nvSpPr>
            <p:cNvPr id="33837" name="Freeform 109"/>
            <p:cNvSpPr/>
            <p:nvPr/>
          </p:nvSpPr>
          <p:spPr bwMode="auto">
            <a:xfrm>
              <a:off x="1192" y="1870"/>
              <a:ext cx="336" cy="330"/>
            </a:xfrm>
            <a:custGeom>
              <a:avLst/>
              <a:gdLst>
                <a:gd name="T0" fmla="*/ 0 w 240"/>
                <a:gd name="T1" fmla="*/ 81793625 h 240"/>
                <a:gd name="T2" fmla="*/ 0 w 240"/>
                <a:gd name="T3" fmla="*/ 0 h 240"/>
                <a:gd name="T4" fmla="*/ 167813903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0" y="240"/>
                  </a:moveTo>
                  <a:lnTo>
                    <a:pt x="0" y="0"/>
                  </a:lnTo>
                  <a:lnTo>
                    <a:pt x="240" y="0"/>
                  </a:lnTo>
                </a:path>
              </a:pathLst>
            </a:custGeom>
            <a:noFill/>
            <a:ln w="28575">
              <a:solidFill>
                <a:schemeClr val="tx1"/>
              </a:solidFill>
              <a:round/>
            </a:ln>
          </p:spPr>
          <p:txBody>
            <a:bodyPr>
              <a:spAutoFit/>
            </a:bodyPr>
            <a:lstStyle/>
            <a:p>
              <a:endParaRPr lang="zh-CN" altLang="en-US"/>
            </a:p>
          </p:txBody>
        </p:sp>
        <p:sp>
          <p:nvSpPr>
            <p:cNvPr id="33838" name="Freeform 110"/>
            <p:cNvSpPr/>
            <p:nvPr/>
          </p:nvSpPr>
          <p:spPr bwMode="auto">
            <a:xfrm flipH="1">
              <a:off x="2018" y="1870"/>
              <a:ext cx="335" cy="330"/>
            </a:xfrm>
            <a:custGeom>
              <a:avLst/>
              <a:gdLst>
                <a:gd name="T0" fmla="*/ 0 w 240"/>
                <a:gd name="T1" fmla="*/ 81793625 h 240"/>
                <a:gd name="T2" fmla="*/ 0 w 240"/>
                <a:gd name="T3" fmla="*/ 0 h 240"/>
                <a:gd name="T4" fmla="*/ 149215081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0" y="240"/>
                  </a:moveTo>
                  <a:lnTo>
                    <a:pt x="0" y="0"/>
                  </a:lnTo>
                  <a:lnTo>
                    <a:pt x="240" y="0"/>
                  </a:lnTo>
                </a:path>
              </a:pathLst>
            </a:custGeom>
            <a:noFill/>
            <a:ln w="28575">
              <a:solidFill>
                <a:schemeClr val="tx1"/>
              </a:solidFill>
              <a:round/>
            </a:ln>
          </p:spPr>
          <p:txBody>
            <a:bodyPr>
              <a:spAutoFit/>
            </a:bodyPr>
            <a:lstStyle/>
            <a:p>
              <a:endParaRPr lang="zh-CN" altLang="en-US"/>
            </a:p>
          </p:txBody>
        </p:sp>
        <p:sp>
          <p:nvSpPr>
            <p:cNvPr id="33839" name="Freeform 111"/>
            <p:cNvSpPr/>
            <p:nvPr/>
          </p:nvSpPr>
          <p:spPr bwMode="auto">
            <a:xfrm flipV="1">
              <a:off x="1188" y="2547"/>
              <a:ext cx="2832" cy="331"/>
            </a:xfrm>
            <a:custGeom>
              <a:avLst/>
              <a:gdLst>
                <a:gd name="T0" fmla="*/ 0 w 240"/>
                <a:gd name="T1" fmla="*/ 92237430 h 240"/>
                <a:gd name="T2" fmla="*/ 0 w 240"/>
                <a:gd name="T3" fmla="*/ 0 h 240"/>
                <a:gd name="T4" fmla="*/ 2147483647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0" y="240"/>
                  </a:moveTo>
                  <a:lnTo>
                    <a:pt x="0" y="0"/>
                  </a:lnTo>
                  <a:lnTo>
                    <a:pt x="240" y="0"/>
                  </a:lnTo>
                </a:path>
              </a:pathLst>
            </a:custGeom>
            <a:noFill/>
            <a:ln w="28575">
              <a:solidFill>
                <a:schemeClr val="tx1"/>
              </a:solidFill>
              <a:round/>
            </a:ln>
          </p:spPr>
          <p:txBody>
            <a:bodyPr>
              <a:spAutoFit/>
            </a:bodyPr>
            <a:lstStyle/>
            <a:p>
              <a:endParaRPr lang="zh-CN" altLang="en-US"/>
            </a:p>
          </p:txBody>
        </p:sp>
        <p:sp>
          <p:nvSpPr>
            <p:cNvPr id="33840" name="Line 112"/>
            <p:cNvSpPr>
              <a:spLocks noChangeShapeType="1"/>
            </p:cNvSpPr>
            <p:nvPr/>
          </p:nvSpPr>
          <p:spPr bwMode="auto">
            <a:xfrm>
              <a:off x="2353" y="2613"/>
              <a:ext cx="0" cy="265"/>
            </a:xfrm>
            <a:prstGeom prst="line">
              <a:avLst/>
            </a:prstGeom>
            <a:noFill/>
            <a:ln w="28575">
              <a:solidFill>
                <a:schemeClr val="tx1"/>
              </a:solidFill>
              <a:round/>
              <a:tailEnd type="oval" w="sm" len="sm"/>
            </a:ln>
          </p:spPr>
          <p:txBody>
            <a:bodyPr>
              <a:spAutoFit/>
            </a:bodyPr>
            <a:lstStyle/>
            <a:p>
              <a:endParaRPr lang="zh-CN" altLang="en-US"/>
            </a:p>
          </p:txBody>
        </p:sp>
        <p:sp>
          <p:nvSpPr>
            <p:cNvPr id="33841" name="Line 113"/>
            <p:cNvSpPr>
              <a:spLocks noChangeShapeType="1"/>
            </p:cNvSpPr>
            <p:nvPr/>
          </p:nvSpPr>
          <p:spPr bwMode="auto">
            <a:xfrm>
              <a:off x="2914" y="2613"/>
              <a:ext cx="0" cy="265"/>
            </a:xfrm>
            <a:prstGeom prst="line">
              <a:avLst/>
            </a:prstGeom>
            <a:noFill/>
            <a:ln w="28575">
              <a:solidFill>
                <a:schemeClr val="tx1"/>
              </a:solidFill>
              <a:round/>
              <a:tailEnd type="oval" w="sm" len="sm"/>
            </a:ln>
          </p:spPr>
          <p:txBody>
            <a:bodyPr>
              <a:spAutoFit/>
            </a:bodyPr>
            <a:lstStyle/>
            <a:p>
              <a:endParaRPr lang="zh-CN" altLang="en-US"/>
            </a:p>
          </p:txBody>
        </p:sp>
        <p:sp>
          <p:nvSpPr>
            <p:cNvPr id="33842" name="Freeform 114"/>
            <p:cNvSpPr/>
            <p:nvPr/>
          </p:nvSpPr>
          <p:spPr bwMode="auto">
            <a:xfrm>
              <a:off x="2914" y="1870"/>
              <a:ext cx="335" cy="330"/>
            </a:xfrm>
            <a:custGeom>
              <a:avLst/>
              <a:gdLst>
                <a:gd name="T0" fmla="*/ 0 w 240"/>
                <a:gd name="T1" fmla="*/ 81793625 h 240"/>
                <a:gd name="T2" fmla="*/ 0 w 240"/>
                <a:gd name="T3" fmla="*/ 0 h 240"/>
                <a:gd name="T4" fmla="*/ 149215081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0" y="240"/>
                  </a:moveTo>
                  <a:lnTo>
                    <a:pt x="0" y="0"/>
                  </a:lnTo>
                  <a:lnTo>
                    <a:pt x="240" y="0"/>
                  </a:lnTo>
                </a:path>
              </a:pathLst>
            </a:custGeom>
            <a:noFill/>
            <a:ln w="28575">
              <a:solidFill>
                <a:schemeClr val="tx1"/>
              </a:solidFill>
              <a:round/>
            </a:ln>
          </p:spPr>
          <p:txBody>
            <a:bodyPr>
              <a:spAutoFit/>
            </a:bodyPr>
            <a:lstStyle/>
            <a:p>
              <a:endParaRPr lang="zh-CN" altLang="en-US"/>
            </a:p>
          </p:txBody>
        </p:sp>
        <p:sp>
          <p:nvSpPr>
            <p:cNvPr id="33843" name="Freeform 115"/>
            <p:cNvSpPr/>
            <p:nvPr/>
          </p:nvSpPr>
          <p:spPr bwMode="auto">
            <a:xfrm flipH="1">
              <a:off x="3769" y="1870"/>
              <a:ext cx="335" cy="330"/>
            </a:xfrm>
            <a:custGeom>
              <a:avLst/>
              <a:gdLst>
                <a:gd name="T0" fmla="*/ 0 w 240"/>
                <a:gd name="T1" fmla="*/ 81793625 h 240"/>
                <a:gd name="T2" fmla="*/ 0 w 240"/>
                <a:gd name="T3" fmla="*/ 0 h 240"/>
                <a:gd name="T4" fmla="*/ 149215081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0" y="240"/>
                  </a:moveTo>
                  <a:lnTo>
                    <a:pt x="0" y="0"/>
                  </a:lnTo>
                  <a:lnTo>
                    <a:pt x="240" y="0"/>
                  </a:lnTo>
                </a:path>
              </a:pathLst>
            </a:custGeom>
            <a:noFill/>
            <a:ln w="28575">
              <a:solidFill>
                <a:schemeClr val="tx1"/>
              </a:solidFill>
              <a:round/>
            </a:ln>
          </p:spPr>
          <p:txBody>
            <a:bodyPr>
              <a:spAutoFit/>
            </a:bodyPr>
            <a:lstStyle/>
            <a:p>
              <a:endParaRPr lang="zh-CN" altLang="en-US"/>
            </a:p>
          </p:txBody>
        </p:sp>
        <p:sp>
          <p:nvSpPr>
            <p:cNvPr id="33844" name="Text Box 116"/>
            <p:cNvSpPr txBox="1">
              <a:spLocks noChangeArrowheads="1"/>
            </p:cNvSpPr>
            <p:nvPr/>
          </p:nvSpPr>
          <p:spPr bwMode="auto">
            <a:xfrm>
              <a:off x="3318" y="1459"/>
              <a:ext cx="257" cy="291"/>
            </a:xfrm>
            <a:prstGeom prst="rect">
              <a:avLst/>
            </a:prstGeom>
            <a:noFill/>
            <a:ln w="2857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r</a:t>
              </a:r>
              <a:r>
                <a:rPr kumimoji="1" lang="en-US" altLang="zh-CN" baseline="-25000">
                  <a:solidFill>
                    <a:schemeClr val="tx2"/>
                  </a:solidFill>
                  <a:cs typeface="Times New Roman" panose="02020603050405020304" pitchFamily="18" charset="0"/>
                </a:rPr>
                <a:t>o</a:t>
              </a:r>
              <a:endParaRPr kumimoji="1" lang="en-US" altLang="zh-CN">
                <a:solidFill>
                  <a:schemeClr val="tx2"/>
                </a:solidFill>
                <a:cs typeface="Times New Roman" panose="02020603050405020304" pitchFamily="18" charset="0"/>
              </a:endParaRPr>
            </a:p>
          </p:txBody>
        </p:sp>
        <p:sp>
          <p:nvSpPr>
            <p:cNvPr id="33845" name="Text Box 118"/>
            <p:cNvSpPr txBox="1">
              <a:spLocks noChangeArrowheads="1"/>
            </p:cNvSpPr>
            <p:nvPr/>
          </p:nvSpPr>
          <p:spPr bwMode="auto">
            <a:xfrm>
              <a:off x="2034" y="1872"/>
              <a:ext cx="261" cy="942"/>
            </a:xfrm>
            <a:prstGeom prst="rect">
              <a:avLst/>
            </a:prstGeom>
            <a:noFill/>
            <a:ln w="2857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a:t>
              </a:r>
              <a:endParaRPr kumimoji="1" lang="en-US" altLang="zh-CN" i="1">
                <a:solidFill>
                  <a:schemeClr val="tx2"/>
                </a:solidFill>
                <a:cs typeface="Times New Roman" panose="02020603050405020304" pitchFamily="18" charset="0"/>
              </a:endParaRPr>
            </a:p>
            <a:p>
              <a:pPr algn="just">
                <a:lnSpc>
                  <a:spcPct val="120000"/>
                </a:lnSpc>
                <a:spcBef>
                  <a:spcPct val="10000"/>
                </a:spcBef>
              </a:pPr>
              <a:r>
                <a:rPr kumimoji="1" lang="en-US" altLang="zh-CN" i="1">
                  <a:solidFill>
                    <a:schemeClr val="tx2"/>
                  </a:solidFill>
                  <a:cs typeface="Times New Roman" panose="02020603050405020304" pitchFamily="18" charset="0"/>
                </a:rPr>
                <a:t>u</a:t>
              </a:r>
              <a:r>
                <a:rPr kumimoji="1" lang="en-US" altLang="zh-CN" baseline="-25000">
                  <a:solidFill>
                    <a:schemeClr val="tx2"/>
                  </a:solidFill>
                  <a:cs typeface="Times New Roman" panose="02020603050405020304" pitchFamily="18" charset="0"/>
                </a:rPr>
                <a:t>i</a:t>
              </a:r>
              <a:endParaRPr kumimoji="1" lang="en-US" altLang="zh-CN" baseline="-25000">
                <a:solidFill>
                  <a:schemeClr val="tx2"/>
                </a:solidFill>
                <a:cs typeface="Times New Roman" panose="02020603050405020304" pitchFamily="18" charset="0"/>
              </a:endParaRPr>
            </a:p>
            <a:p>
              <a:pPr algn="just">
                <a:lnSpc>
                  <a:spcPct val="120000"/>
                </a:lnSpc>
                <a:spcBef>
                  <a:spcPct val="10000"/>
                </a:spcBef>
              </a:pPr>
              <a:r>
                <a:rPr kumimoji="1" lang="en-US" altLang="zh-CN">
                  <a:solidFill>
                    <a:schemeClr val="tx2"/>
                  </a:solidFill>
                  <a:cs typeface="Times New Roman" panose="02020603050405020304" pitchFamily="18" charset="0"/>
                </a:rPr>
                <a:t>_</a:t>
              </a:r>
              <a:endParaRPr kumimoji="1" lang="en-US" altLang="zh-CN">
                <a:solidFill>
                  <a:schemeClr val="tx2"/>
                </a:solidFill>
                <a:cs typeface="Times New Roman" panose="02020603050405020304" pitchFamily="18" charset="0"/>
              </a:endParaRPr>
            </a:p>
          </p:txBody>
        </p:sp>
        <p:sp>
          <p:nvSpPr>
            <p:cNvPr id="33846" name="Text Box 119"/>
            <p:cNvSpPr txBox="1">
              <a:spLocks noChangeArrowheads="1"/>
            </p:cNvSpPr>
            <p:nvPr/>
          </p:nvSpPr>
          <p:spPr bwMode="auto">
            <a:xfrm>
              <a:off x="2403" y="2078"/>
              <a:ext cx="228" cy="291"/>
            </a:xfrm>
            <a:prstGeom prst="rect">
              <a:avLst/>
            </a:prstGeom>
            <a:noFill/>
            <a:ln w="2857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r</a:t>
              </a:r>
              <a:r>
                <a:rPr kumimoji="1" lang="en-US" altLang="zh-CN" baseline="-25000">
                  <a:solidFill>
                    <a:schemeClr val="tx2"/>
                  </a:solidFill>
                  <a:cs typeface="Times New Roman" panose="02020603050405020304" pitchFamily="18" charset="0"/>
                </a:rPr>
                <a:t>i</a:t>
              </a:r>
              <a:endParaRPr kumimoji="1" lang="en-US" altLang="zh-CN">
                <a:solidFill>
                  <a:schemeClr val="tx2"/>
                </a:solidFill>
                <a:cs typeface="Times New Roman" panose="02020603050405020304" pitchFamily="18" charset="0"/>
              </a:endParaRPr>
            </a:p>
          </p:txBody>
        </p:sp>
        <p:graphicFrame>
          <p:nvGraphicFramePr>
            <p:cNvPr id="33799" name="Object 6"/>
            <p:cNvGraphicFramePr>
              <a:graphicFrameLocks noChangeAspect="1"/>
            </p:cNvGraphicFramePr>
            <p:nvPr/>
          </p:nvGraphicFramePr>
          <p:xfrm>
            <a:off x="3043" y="2187"/>
            <a:ext cx="477" cy="368"/>
          </p:xfrm>
          <a:graphic>
            <a:graphicData uri="http://schemas.openxmlformats.org/presentationml/2006/ole">
              <mc:AlternateContent xmlns:mc="http://schemas.openxmlformats.org/markup-compatibility/2006">
                <mc:Choice xmlns:v="urn:schemas-microsoft-com:vml" Requires="v">
                  <p:oleObj spid="_x0000_s17413" name="Equation" r:id="rId9" imgW="7010400" imgH="5486400" progId="Equation.DSMT4">
                    <p:embed/>
                  </p:oleObj>
                </mc:Choice>
                <mc:Fallback>
                  <p:oleObj name="Equation" r:id="rId9" imgW="7010400" imgH="5486400" progId="Equation.DSMT4">
                    <p:embed/>
                    <p:pic>
                      <p:nvPicPr>
                        <p:cNvPr id="0" name="Object 6"/>
                        <p:cNvPicPr preferRelativeResize="0">
                          <a:picLocks noChangeAspect="1"/>
                        </p:cNvPicPr>
                        <p:nvPr/>
                      </p:nvPicPr>
                      <p:blipFill>
                        <a:blip r:embed="rId10"/>
                        <a:stretch>
                          <a:fillRect/>
                        </a:stretch>
                      </p:blipFill>
                      <p:spPr>
                        <a:xfrm>
                          <a:off x="3043" y="2187"/>
                          <a:ext cx="477" cy="368"/>
                        </a:xfrm>
                        <a:prstGeom prst="rect">
                          <a:avLst/>
                        </a:prstGeom>
                        <a:noFill/>
                        <a:ln w="28575">
                          <a:noFill/>
                        </a:ln>
                      </p:spPr>
                    </p:pic>
                  </p:oleObj>
                </mc:Fallback>
              </mc:AlternateContent>
            </a:graphicData>
          </a:graphic>
        </p:graphicFrame>
        <p:sp>
          <p:nvSpPr>
            <p:cNvPr id="33847" name="Text Box 121"/>
            <p:cNvSpPr txBox="1">
              <a:spLocks noChangeArrowheads="1"/>
            </p:cNvSpPr>
            <p:nvPr/>
          </p:nvSpPr>
          <p:spPr bwMode="auto">
            <a:xfrm>
              <a:off x="4161" y="2140"/>
              <a:ext cx="331" cy="291"/>
            </a:xfrm>
            <a:prstGeom prst="rect">
              <a:avLst/>
            </a:prstGeom>
            <a:noFill/>
            <a:ln w="2857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R</a:t>
              </a:r>
              <a:r>
                <a:rPr kumimoji="1" lang="en-US" altLang="zh-CN" baseline="-25000">
                  <a:solidFill>
                    <a:schemeClr val="tx2"/>
                  </a:solidFill>
                  <a:cs typeface="Times New Roman" panose="02020603050405020304" pitchFamily="18" charset="0"/>
                </a:rPr>
                <a:t>L</a:t>
              </a:r>
              <a:endParaRPr kumimoji="1" lang="en-US" altLang="zh-CN">
                <a:solidFill>
                  <a:schemeClr val="tx2"/>
                </a:solidFill>
                <a:cs typeface="Times New Roman" panose="02020603050405020304" pitchFamily="18" charset="0"/>
              </a:endParaRPr>
            </a:p>
          </p:txBody>
        </p:sp>
        <p:sp>
          <p:nvSpPr>
            <p:cNvPr id="33848" name="Text Box 123"/>
            <p:cNvSpPr txBox="1">
              <a:spLocks noChangeArrowheads="1"/>
            </p:cNvSpPr>
            <p:nvPr/>
          </p:nvSpPr>
          <p:spPr bwMode="auto">
            <a:xfrm>
              <a:off x="3804" y="1836"/>
              <a:ext cx="289" cy="942"/>
            </a:xfrm>
            <a:prstGeom prst="rect">
              <a:avLst/>
            </a:prstGeom>
            <a:noFill/>
            <a:ln w="2857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a:t>
              </a:r>
              <a:endParaRPr kumimoji="1" lang="en-US" altLang="zh-CN" i="1">
                <a:solidFill>
                  <a:schemeClr val="tx2"/>
                </a:solidFill>
                <a:cs typeface="Times New Roman" panose="02020603050405020304" pitchFamily="18" charset="0"/>
              </a:endParaRPr>
            </a:p>
            <a:p>
              <a:pPr algn="just">
                <a:lnSpc>
                  <a:spcPct val="120000"/>
                </a:lnSpc>
                <a:spcBef>
                  <a:spcPct val="10000"/>
                </a:spcBef>
              </a:pPr>
              <a:r>
                <a:rPr kumimoji="1" lang="en-US" altLang="zh-CN" i="1">
                  <a:solidFill>
                    <a:schemeClr val="tx2"/>
                  </a:solidFill>
                  <a:cs typeface="Times New Roman" panose="02020603050405020304" pitchFamily="18" charset="0"/>
                </a:rPr>
                <a:t>u</a:t>
              </a:r>
              <a:r>
                <a:rPr kumimoji="1" lang="en-US" altLang="zh-CN" baseline="-25000">
                  <a:solidFill>
                    <a:schemeClr val="tx2"/>
                  </a:solidFill>
                  <a:cs typeface="Times New Roman" panose="02020603050405020304" pitchFamily="18" charset="0"/>
                </a:rPr>
                <a:t>o</a:t>
              </a:r>
              <a:endParaRPr kumimoji="1" lang="en-US" altLang="zh-CN" baseline="-25000">
                <a:solidFill>
                  <a:schemeClr val="tx2"/>
                </a:solidFill>
                <a:cs typeface="Times New Roman" panose="02020603050405020304" pitchFamily="18" charset="0"/>
              </a:endParaRPr>
            </a:p>
            <a:p>
              <a:pPr algn="just">
                <a:lnSpc>
                  <a:spcPct val="120000"/>
                </a:lnSpc>
                <a:spcBef>
                  <a:spcPct val="10000"/>
                </a:spcBef>
              </a:pPr>
              <a:r>
                <a:rPr kumimoji="1" lang="en-US" altLang="zh-CN">
                  <a:solidFill>
                    <a:schemeClr val="tx2"/>
                  </a:solidFill>
                  <a:cs typeface="Times New Roman" panose="02020603050405020304" pitchFamily="18" charset="0"/>
                </a:rPr>
                <a:t>_</a:t>
              </a:r>
              <a:endParaRPr kumimoji="1" lang="en-US" altLang="zh-CN">
                <a:solidFill>
                  <a:schemeClr val="tx2"/>
                </a:solidFill>
                <a:cs typeface="Times New Roman" panose="02020603050405020304" pitchFamily="18" charset="0"/>
              </a:endParaRPr>
            </a:p>
          </p:txBody>
        </p:sp>
        <p:sp>
          <p:nvSpPr>
            <p:cNvPr id="33849" name="Text Box 124"/>
            <p:cNvSpPr txBox="1">
              <a:spLocks noChangeArrowheads="1"/>
            </p:cNvSpPr>
            <p:nvPr/>
          </p:nvSpPr>
          <p:spPr bwMode="auto">
            <a:xfrm>
              <a:off x="1540" y="1522"/>
              <a:ext cx="317" cy="291"/>
            </a:xfrm>
            <a:prstGeom prst="rect">
              <a:avLst/>
            </a:prstGeom>
            <a:noFill/>
            <a:ln w="2857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R</a:t>
              </a:r>
              <a:r>
                <a:rPr kumimoji="1" lang="en-US" altLang="zh-CN" baseline="-25000">
                  <a:solidFill>
                    <a:schemeClr val="tx2"/>
                  </a:solidFill>
                  <a:cs typeface="Times New Roman" panose="02020603050405020304" pitchFamily="18" charset="0"/>
                </a:rPr>
                <a:t>S</a:t>
              </a:r>
              <a:endParaRPr kumimoji="1" lang="en-US" altLang="zh-CN">
                <a:solidFill>
                  <a:schemeClr val="tx2"/>
                </a:solidFill>
                <a:cs typeface="Times New Roman" panose="02020603050405020304" pitchFamily="18" charset="0"/>
              </a:endParaRPr>
            </a:p>
          </p:txBody>
        </p:sp>
        <p:graphicFrame>
          <p:nvGraphicFramePr>
            <p:cNvPr id="33800" name="Object 7"/>
            <p:cNvGraphicFramePr>
              <a:graphicFrameLocks noChangeAspect="1"/>
            </p:cNvGraphicFramePr>
            <p:nvPr/>
          </p:nvGraphicFramePr>
          <p:xfrm>
            <a:off x="790" y="2168"/>
            <a:ext cx="270" cy="396"/>
          </p:xfrm>
          <a:graphic>
            <a:graphicData uri="http://schemas.openxmlformats.org/presentationml/2006/ole">
              <mc:AlternateContent xmlns:mc="http://schemas.openxmlformats.org/markup-compatibility/2006">
                <mc:Choice xmlns:v="urn:schemas-microsoft-com:vml" Requires="v">
                  <p:oleObj spid="_x0000_s17414" name="Equation" r:id="rId11" imgW="3657600" imgH="5486400" progId="Equation.DSMT4">
                    <p:embed/>
                  </p:oleObj>
                </mc:Choice>
                <mc:Fallback>
                  <p:oleObj name="Equation" r:id="rId11" imgW="3657600" imgH="5486400" progId="Equation.DSMT4">
                    <p:embed/>
                    <p:pic>
                      <p:nvPicPr>
                        <p:cNvPr id="0" name="Object 7"/>
                        <p:cNvPicPr preferRelativeResize="0">
                          <a:picLocks noChangeAspect="1"/>
                        </p:cNvPicPr>
                        <p:nvPr/>
                      </p:nvPicPr>
                      <p:blipFill>
                        <a:blip r:embed="rId12"/>
                        <a:stretch>
                          <a:fillRect/>
                        </a:stretch>
                      </p:blipFill>
                      <p:spPr>
                        <a:xfrm>
                          <a:off x="790" y="2168"/>
                          <a:ext cx="270" cy="396"/>
                        </a:xfrm>
                        <a:prstGeom prst="rect">
                          <a:avLst/>
                        </a:prstGeom>
                        <a:noFill/>
                        <a:ln w="28575">
                          <a:noFill/>
                        </a:ln>
                      </p:spPr>
                    </p:pic>
                  </p:oleObj>
                </mc:Fallback>
              </mc:AlternateContent>
            </a:graphicData>
          </a:graphic>
        </p:graphicFrame>
        <p:sp>
          <p:nvSpPr>
            <p:cNvPr id="33850" name="Rectangle 126"/>
            <p:cNvSpPr>
              <a:spLocks noChangeArrowheads="1"/>
            </p:cNvSpPr>
            <p:nvPr/>
          </p:nvSpPr>
          <p:spPr bwMode="auto">
            <a:xfrm>
              <a:off x="1984" y="1506"/>
              <a:ext cx="1839" cy="1644"/>
            </a:xfrm>
            <a:prstGeom prst="rect">
              <a:avLst/>
            </a:prstGeom>
            <a:noFill/>
            <a:ln w="28575">
              <a:solidFill>
                <a:srgbClr val="FF0000"/>
              </a:solidFill>
              <a:prstDash val="dash"/>
              <a:miter lim="800000"/>
            </a:ln>
          </p:spPr>
          <p:txBody>
            <a:bodyPr wrap="none" anchor="ctr">
              <a:spAutoFit/>
            </a:bodyPr>
            <a:lstStyle/>
            <a:p>
              <a:pPr algn="just">
                <a:lnSpc>
                  <a:spcPct val="120000"/>
                </a:lnSpc>
                <a:spcBef>
                  <a:spcPct val="10000"/>
                </a:spcBef>
              </a:pPr>
              <a:endParaRPr lang="zh-CN" altLang="en-US"/>
            </a:p>
          </p:txBody>
        </p:sp>
      </p:grpSp>
      <p:sp>
        <p:nvSpPr>
          <p:cNvPr id="114" name="Text Box 129"/>
          <p:cNvSpPr txBox="1">
            <a:spLocks noChangeArrowheads="1"/>
          </p:cNvSpPr>
          <p:nvPr/>
        </p:nvSpPr>
        <p:spPr bwMode="auto">
          <a:xfrm>
            <a:off x="2316163" y="6484938"/>
            <a:ext cx="1422400" cy="461962"/>
          </a:xfrm>
          <a:prstGeom prst="rect">
            <a:avLst/>
          </a:prstGeom>
          <a:noFill/>
          <a:ln w="28575" algn="ctr">
            <a:noFill/>
            <a:miter lim="800000"/>
          </a:ln>
        </p:spPr>
        <p:txBody>
          <a:bodyPr wrap="none">
            <a:spAutoFit/>
          </a:bodyPr>
          <a:lstStyle/>
          <a:p>
            <a:pPr algn="just">
              <a:lnSpc>
                <a:spcPct val="120000"/>
              </a:lnSpc>
              <a:spcBef>
                <a:spcPct val="50000"/>
              </a:spcBef>
            </a:pPr>
            <a:r>
              <a:rPr lang="zh-CN" altLang="en-US">
                <a:solidFill>
                  <a:schemeClr val="tx2"/>
                </a:solidFill>
              </a:rPr>
              <a:t>放大电路</a:t>
            </a:r>
            <a:endParaRPr lang="zh-CN" altLang="en-US">
              <a:solidFill>
                <a:schemeClr val="tx2"/>
              </a:solidFill>
            </a:endParaRPr>
          </a:p>
        </p:txBody>
      </p:sp>
      <p:sp>
        <p:nvSpPr>
          <p:cNvPr id="115" name="Text Box 130"/>
          <p:cNvSpPr txBox="1">
            <a:spLocks noChangeArrowheads="1"/>
          </p:cNvSpPr>
          <p:nvPr/>
        </p:nvSpPr>
        <p:spPr bwMode="auto">
          <a:xfrm>
            <a:off x="5918200" y="4159250"/>
            <a:ext cx="2646363" cy="461963"/>
          </a:xfrm>
          <a:prstGeom prst="rect">
            <a:avLst/>
          </a:prstGeom>
          <a:noFill/>
          <a:ln w="9525">
            <a:noFill/>
            <a:miter lim="800000"/>
          </a:ln>
        </p:spPr>
        <p:txBody>
          <a:bodyPr wrap="none">
            <a:spAutoFit/>
          </a:bodyPr>
          <a:lstStyle/>
          <a:p>
            <a:pPr algn="just">
              <a:lnSpc>
                <a:spcPct val="120000"/>
              </a:lnSpc>
              <a:spcBef>
                <a:spcPct val="10000"/>
              </a:spcBef>
            </a:pPr>
            <a:r>
              <a:rPr kumimoji="1" lang="zh-CN" altLang="en-US">
                <a:solidFill>
                  <a:schemeClr val="tx2"/>
                </a:solidFill>
              </a:rPr>
              <a:t>源电压放大倍数：</a:t>
            </a:r>
            <a:endParaRPr kumimoji="1" lang="zh-CN" altLang="en-US">
              <a:solidFill>
                <a:schemeClr val="tx2"/>
              </a:solidFill>
            </a:endParaRPr>
          </a:p>
        </p:txBody>
      </p:sp>
      <p:graphicFrame>
        <p:nvGraphicFramePr>
          <p:cNvPr id="116" name="Object 8"/>
          <p:cNvGraphicFramePr>
            <a:graphicFrameLocks noChangeAspect="1"/>
          </p:cNvGraphicFramePr>
          <p:nvPr/>
        </p:nvGraphicFramePr>
        <p:xfrm>
          <a:off x="6173788" y="4630738"/>
          <a:ext cx="2593975" cy="1828800"/>
        </p:xfrm>
        <a:graphic>
          <a:graphicData uri="http://schemas.openxmlformats.org/presentationml/2006/ole">
            <mc:AlternateContent xmlns:mc="http://schemas.openxmlformats.org/markup-compatibility/2006">
              <mc:Choice xmlns:v="urn:schemas-microsoft-com:vml" Requires="v">
                <p:oleObj spid="_x0000_s17415" name="Equation" r:id="rId13" imgW="31089600" imgH="21945600" progId="Equation.DSMT4">
                  <p:embed/>
                </p:oleObj>
              </mc:Choice>
              <mc:Fallback>
                <p:oleObj name="Equation" r:id="rId13" imgW="31089600" imgH="21945600" progId="Equation.DSMT4">
                  <p:embed/>
                  <p:pic>
                    <p:nvPicPr>
                      <p:cNvPr id="0" name="Object 8"/>
                      <p:cNvPicPr preferRelativeResize="0">
                        <a:picLocks noChangeAspect="1"/>
                      </p:cNvPicPr>
                      <p:nvPr/>
                    </p:nvPicPr>
                    <p:blipFill>
                      <a:blip r:embed="rId14"/>
                      <a:stretch>
                        <a:fillRect/>
                      </a:stretch>
                    </p:blipFill>
                    <p:spPr>
                      <a:xfrm>
                        <a:off x="6173788" y="4630738"/>
                        <a:ext cx="2593975" cy="1828800"/>
                      </a:xfrm>
                      <a:prstGeom prst="rect">
                        <a:avLst/>
                      </a:prstGeom>
                      <a:solidFill>
                        <a:srgbClr val="FF99CC"/>
                      </a:solidFill>
                      <a:ln w="9525">
                        <a:noFill/>
                      </a:ln>
                    </p:spPr>
                  </p:pic>
                </p:oleObj>
              </mc:Fallback>
            </mc:AlternateContent>
          </a:graphicData>
        </a:graphic>
      </p:graphicFrame>
      <p:graphicFrame>
        <p:nvGraphicFramePr>
          <p:cNvPr id="145611" name="Object 9"/>
          <p:cNvGraphicFramePr>
            <a:graphicFrameLocks noChangeAspect="1"/>
          </p:cNvGraphicFramePr>
          <p:nvPr/>
        </p:nvGraphicFramePr>
        <p:xfrm>
          <a:off x="5529263" y="0"/>
          <a:ext cx="3614737" cy="889000"/>
        </p:xfrm>
        <a:graphic>
          <a:graphicData uri="http://schemas.openxmlformats.org/presentationml/2006/ole">
            <mc:AlternateContent xmlns:mc="http://schemas.openxmlformats.org/markup-compatibility/2006">
              <mc:Choice xmlns:v="urn:schemas-microsoft-com:vml" Requires="v">
                <p:oleObj spid="_x0000_s17416" name="Equation" r:id="rId15" imgW="43281600" imgH="10668000" progId="Equation.DSMT4">
                  <p:embed/>
                </p:oleObj>
              </mc:Choice>
              <mc:Fallback>
                <p:oleObj name="Equation" r:id="rId15" imgW="43281600" imgH="10668000" progId="Equation.DSMT4">
                  <p:embed/>
                  <p:pic>
                    <p:nvPicPr>
                      <p:cNvPr id="0" name="Object 9"/>
                      <p:cNvPicPr>
                        <a:picLocks noChangeAspect="1"/>
                      </p:cNvPicPr>
                      <p:nvPr/>
                    </p:nvPicPr>
                    <p:blipFill>
                      <a:blip r:embed="rId16"/>
                      <a:stretch>
                        <a:fillRect/>
                      </a:stretch>
                    </p:blipFill>
                    <p:spPr>
                      <a:xfrm>
                        <a:off x="5529263" y="0"/>
                        <a:ext cx="3614737" cy="889000"/>
                      </a:xfrm>
                      <a:prstGeom prst="rect">
                        <a:avLst/>
                      </a:prstGeom>
                      <a:solidFill>
                        <a:srgbClr val="CCCC00"/>
                      </a:solid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50532"/>
                                        </p:tgtEl>
                                        <p:attrNameLst>
                                          <p:attrName>style.visibility</p:attrName>
                                        </p:attrNameLst>
                                      </p:cBhvr>
                                      <p:to>
                                        <p:strVal val="visible"/>
                                      </p:to>
                                    </p:set>
                                  </p:childTnLst>
                                </p:cTn>
                              </p:par>
                              <p:par>
                                <p:cTn id="7" presetID="3" presetClass="entr" presetSubtype="10" fill="hold" nodeType="withEffect">
                                  <p:stCondLst>
                                    <p:cond delay="0"/>
                                  </p:stCondLst>
                                  <p:childTnLst>
                                    <p:set>
                                      <p:cBhvr>
                                        <p:cTn id="8" dur="1" fill="hold">
                                          <p:stCondLst>
                                            <p:cond delay="0"/>
                                          </p:stCondLst>
                                        </p:cTn>
                                        <p:tgtEl>
                                          <p:spTgt spid="145611"/>
                                        </p:tgtEl>
                                        <p:attrNameLst>
                                          <p:attrName>style.visibility</p:attrName>
                                        </p:attrNameLst>
                                      </p:cBhvr>
                                      <p:to>
                                        <p:strVal val="visible"/>
                                      </p:to>
                                    </p:set>
                                    <p:animEffect transition="in" filter="blinds(horizontal)">
                                      <p:cBhvr>
                                        <p:cTn id="9" dur="500"/>
                                        <p:tgtEl>
                                          <p:spTgt spid="145611"/>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slide(fromBottom)">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2" fill="hold" grpId="0" nodeType="clickEffect">
                                  <p:stCondLst>
                                    <p:cond delay="0"/>
                                  </p:stCondLst>
                                  <p:childTnLst>
                                    <p:set>
                                      <p:cBhvr>
                                        <p:cTn id="18" dur="1" fill="hold">
                                          <p:stCondLst>
                                            <p:cond delay="0"/>
                                          </p:stCondLst>
                                        </p:cTn>
                                        <p:tgtEl>
                                          <p:spTgt spid="150639"/>
                                        </p:tgtEl>
                                        <p:attrNameLst>
                                          <p:attrName>style.visibility</p:attrName>
                                        </p:attrNameLst>
                                      </p:cBhvr>
                                      <p:to>
                                        <p:strVal val="visible"/>
                                      </p:to>
                                    </p:set>
                                    <p:animEffect transition="in" filter="slide(fromRight)">
                                      <p:cBhvr>
                                        <p:cTn id="19" dur="500"/>
                                        <p:tgtEl>
                                          <p:spTgt spid="150639"/>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150640"/>
                                        </p:tgtEl>
                                        <p:attrNameLst>
                                          <p:attrName>style.visibility</p:attrName>
                                        </p:attrNameLst>
                                      </p:cBhvr>
                                      <p:to>
                                        <p:strVal val="visible"/>
                                      </p:to>
                                    </p:set>
                                    <p:animEffect transition="in" filter="wipe(up)">
                                      <p:cBhvr>
                                        <p:cTn id="23" dur="500"/>
                                        <p:tgtEl>
                                          <p:spTgt spid="15064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50645"/>
                                        </p:tgtEl>
                                        <p:attrNameLst>
                                          <p:attrName>style.visibility</p:attrName>
                                        </p:attrNameLst>
                                      </p:cBhvr>
                                      <p:to>
                                        <p:strVal val="visible"/>
                                      </p:to>
                                    </p:set>
                                    <p:animEffect transition="in" filter="wipe(up)">
                                      <p:cBhvr>
                                        <p:cTn id="28" dur="500"/>
                                        <p:tgtEl>
                                          <p:spTgt spid="150645"/>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50646"/>
                                        </p:tgtEl>
                                        <p:attrNameLst>
                                          <p:attrName>style.visibility</p:attrName>
                                        </p:attrNameLst>
                                      </p:cBhvr>
                                      <p:to>
                                        <p:strVal val="visible"/>
                                      </p:to>
                                    </p:set>
                                    <p:animEffect transition="in" filter="wipe(up)">
                                      <p:cBhvr>
                                        <p:cTn id="31" dur="500"/>
                                        <p:tgtEl>
                                          <p:spTgt spid="150646"/>
                                        </p:tgtEl>
                                      </p:cBhvr>
                                    </p:animEffect>
                                  </p:childTnLst>
                                </p:cTn>
                              </p:par>
                            </p:childTnLst>
                          </p:cTn>
                        </p:par>
                        <p:par>
                          <p:cTn id="32" fill="hold">
                            <p:stCondLst>
                              <p:cond delay="500"/>
                            </p:stCondLst>
                            <p:childTnLst>
                              <p:par>
                                <p:cTn id="33" presetID="12" presetClass="entr" presetSubtype="2" fill="hold" grpId="0" nodeType="afterEffect">
                                  <p:stCondLst>
                                    <p:cond delay="0"/>
                                  </p:stCondLst>
                                  <p:childTnLst>
                                    <p:set>
                                      <p:cBhvr>
                                        <p:cTn id="34" dur="1" fill="hold">
                                          <p:stCondLst>
                                            <p:cond delay="0"/>
                                          </p:stCondLst>
                                        </p:cTn>
                                        <p:tgtEl>
                                          <p:spTgt spid="150642"/>
                                        </p:tgtEl>
                                        <p:attrNameLst>
                                          <p:attrName>style.visibility</p:attrName>
                                        </p:attrNameLst>
                                      </p:cBhvr>
                                      <p:to>
                                        <p:strVal val="visible"/>
                                      </p:to>
                                    </p:set>
                                    <p:animEffect transition="in" filter="slide(fromRight)">
                                      <p:cBhvr>
                                        <p:cTn id="35" dur="500"/>
                                        <p:tgtEl>
                                          <p:spTgt spid="150642"/>
                                        </p:tgtEl>
                                      </p:cBhvr>
                                    </p:animEffect>
                                  </p:childTnLst>
                                </p:cTn>
                              </p:par>
                            </p:childTnLst>
                          </p:cTn>
                        </p:par>
                        <p:par>
                          <p:cTn id="36" fill="hold">
                            <p:stCondLst>
                              <p:cond delay="1000"/>
                            </p:stCondLst>
                            <p:childTnLst>
                              <p:par>
                                <p:cTn id="37" presetID="12" presetClass="entr" presetSubtype="2" fill="hold" grpId="0" nodeType="afterEffect">
                                  <p:stCondLst>
                                    <p:cond delay="0"/>
                                  </p:stCondLst>
                                  <p:childTnLst>
                                    <p:set>
                                      <p:cBhvr>
                                        <p:cTn id="38" dur="1" fill="hold">
                                          <p:stCondLst>
                                            <p:cond delay="0"/>
                                          </p:stCondLst>
                                        </p:cTn>
                                        <p:tgtEl>
                                          <p:spTgt spid="150641"/>
                                        </p:tgtEl>
                                        <p:attrNameLst>
                                          <p:attrName>style.visibility</p:attrName>
                                        </p:attrNameLst>
                                      </p:cBhvr>
                                      <p:to>
                                        <p:strVal val="visible"/>
                                      </p:to>
                                    </p:set>
                                    <p:animEffect transition="in" filter="slide(fromRight)">
                                      <p:cBhvr>
                                        <p:cTn id="39" dur="500"/>
                                        <p:tgtEl>
                                          <p:spTgt spid="150641"/>
                                        </p:tgtEl>
                                      </p:cBhvr>
                                    </p:animEffect>
                                  </p:childTnLst>
                                </p:cTn>
                              </p:par>
                            </p:childTnLst>
                          </p:cTn>
                        </p:par>
                        <p:par>
                          <p:cTn id="40" fill="hold">
                            <p:stCondLst>
                              <p:cond delay="1500"/>
                            </p:stCondLst>
                            <p:childTnLst>
                              <p:par>
                                <p:cTn id="41" presetID="12" presetClass="entr" presetSubtype="2" fill="hold" grpId="0" nodeType="afterEffect">
                                  <p:stCondLst>
                                    <p:cond delay="0"/>
                                  </p:stCondLst>
                                  <p:childTnLst>
                                    <p:set>
                                      <p:cBhvr>
                                        <p:cTn id="42" dur="1" fill="hold">
                                          <p:stCondLst>
                                            <p:cond delay="0"/>
                                          </p:stCondLst>
                                        </p:cTn>
                                        <p:tgtEl>
                                          <p:spTgt spid="150643"/>
                                        </p:tgtEl>
                                        <p:attrNameLst>
                                          <p:attrName>style.visibility</p:attrName>
                                        </p:attrNameLst>
                                      </p:cBhvr>
                                      <p:to>
                                        <p:strVal val="visible"/>
                                      </p:to>
                                    </p:set>
                                    <p:animEffect transition="in" filter="slide(fromRight)">
                                      <p:cBhvr>
                                        <p:cTn id="43" dur="500"/>
                                        <p:tgtEl>
                                          <p:spTgt spid="150643"/>
                                        </p:tgtEl>
                                      </p:cBhvr>
                                    </p:animEffect>
                                  </p:childTnLst>
                                </p:cTn>
                              </p:par>
                            </p:childTnLst>
                          </p:cTn>
                        </p:par>
                        <p:par>
                          <p:cTn id="44" fill="hold">
                            <p:stCondLst>
                              <p:cond delay="2000"/>
                            </p:stCondLst>
                            <p:childTnLst>
                              <p:par>
                                <p:cTn id="45" presetID="12" presetClass="entr" presetSubtype="2" fill="hold" grpId="0" nodeType="afterEffect">
                                  <p:stCondLst>
                                    <p:cond delay="0"/>
                                  </p:stCondLst>
                                  <p:childTnLst>
                                    <p:set>
                                      <p:cBhvr>
                                        <p:cTn id="46" dur="1" fill="hold">
                                          <p:stCondLst>
                                            <p:cond delay="0"/>
                                          </p:stCondLst>
                                        </p:cTn>
                                        <p:tgtEl>
                                          <p:spTgt spid="150644"/>
                                        </p:tgtEl>
                                        <p:attrNameLst>
                                          <p:attrName>style.visibility</p:attrName>
                                        </p:attrNameLst>
                                      </p:cBhvr>
                                      <p:to>
                                        <p:strVal val="visible"/>
                                      </p:to>
                                    </p:set>
                                    <p:animEffect transition="in" filter="slide(fromRight)">
                                      <p:cBhvr>
                                        <p:cTn id="47" dur="500"/>
                                        <p:tgtEl>
                                          <p:spTgt spid="150644"/>
                                        </p:tgtEl>
                                      </p:cBhvr>
                                    </p:animEffect>
                                  </p:childTnLst>
                                </p:cTn>
                              </p:par>
                            </p:childTnLst>
                          </p:cTn>
                        </p:par>
                        <p:par>
                          <p:cTn id="48" fill="hold">
                            <p:stCondLst>
                              <p:cond delay="2500"/>
                            </p:stCondLst>
                            <p:childTnLst>
                              <p:par>
                                <p:cTn id="49" presetID="12" presetClass="entr" presetSubtype="2" fill="hold" nodeType="afterEffect">
                                  <p:stCondLst>
                                    <p:cond delay="0"/>
                                  </p:stCondLst>
                                  <p:childTnLst>
                                    <p:set>
                                      <p:cBhvr>
                                        <p:cTn id="50" dur="1" fill="hold">
                                          <p:stCondLst>
                                            <p:cond delay="0"/>
                                          </p:stCondLst>
                                        </p:cTn>
                                        <p:tgtEl>
                                          <p:spTgt spid="150647"/>
                                        </p:tgtEl>
                                        <p:attrNameLst>
                                          <p:attrName>style.visibility</p:attrName>
                                        </p:attrNameLst>
                                      </p:cBhvr>
                                      <p:to>
                                        <p:strVal val="visible"/>
                                      </p:to>
                                    </p:set>
                                    <p:animEffect transition="in" filter="slide(fromRight)">
                                      <p:cBhvr>
                                        <p:cTn id="51" dur="500"/>
                                        <p:tgtEl>
                                          <p:spTgt spid="150647"/>
                                        </p:tgtEl>
                                      </p:cBhvr>
                                    </p:animEffect>
                                  </p:childTnLst>
                                </p:cTn>
                              </p:par>
                            </p:childTnLst>
                          </p:cTn>
                        </p:par>
                        <p:par>
                          <p:cTn id="52" fill="hold">
                            <p:stCondLst>
                              <p:cond delay="3000"/>
                            </p:stCondLst>
                            <p:childTnLst>
                              <p:par>
                                <p:cTn id="53" presetID="12" presetClass="entr" presetSubtype="2" fill="hold" nodeType="afterEffect">
                                  <p:stCondLst>
                                    <p:cond delay="0"/>
                                  </p:stCondLst>
                                  <p:childTnLst>
                                    <p:set>
                                      <p:cBhvr>
                                        <p:cTn id="54" dur="1" fill="hold">
                                          <p:stCondLst>
                                            <p:cond delay="0"/>
                                          </p:stCondLst>
                                        </p:cTn>
                                        <p:tgtEl>
                                          <p:spTgt spid="150648"/>
                                        </p:tgtEl>
                                        <p:attrNameLst>
                                          <p:attrName>style.visibility</p:attrName>
                                        </p:attrNameLst>
                                      </p:cBhvr>
                                      <p:to>
                                        <p:strVal val="visible"/>
                                      </p:to>
                                    </p:set>
                                    <p:animEffect transition="in" filter="slide(fromRight)">
                                      <p:cBhvr>
                                        <p:cTn id="55" dur="500"/>
                                        <p:tgtEl>
                                          <p:spTgt spid="150648"/>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nodeType="click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slide(fromBottom)">
                                      <p:cBhvr>
                                        <p:cTn id="60" dur="500"/>
                                        <p:tgtEl>
                                          <p:spTgt spid="3"/>
                                        </p:tgtEl>
                                      </p:cBhvr>
                                    </p:animEffect>
                                  </p:childTnLst>
                                </p:cTn>
                              </p:par>
                            </p:childTnLst>
                          </p:cTn>
                        </p:par>
                        <p:par>
                          <p:cTn id="61" fill="hold">
                            <p:stCondLst>
                              <p:cond delay="500"/>
                            </p:stCondLst>
                            <p:childTnLst>
                              <p:par>
                                <p:cTn id="62" presetID="12" presetClass="entr" presetSubtype="4" fill="hold" grpId="0" nodeType="afterEffect">
                                  <p:stCondLst>
                                    <p:cond delay="0"/>
                                  </p:stCondLst>
                                  <p:childTnLst>
                                    <p:set>
                                      <p:cBhvr>
                                        <p:cTn id="63" dur="1" fill="hold">
                                          <p:stCondLst>
                                            <p:cond delay="0"/>
                                          </p:stCondLst>
                                        </p:cTn>
                                        <p:tgtEl>
                                          <p:spTgt spid="114"/>
                                        </p:tgtEl>
                                        <p:attrNameLst>
                                          <p:attrName>style.visibility</p:attrName>
                                        </p:attrNameLst>
                                      </p:cBhvr>
                                      <p:to>
                                        <p:strVal val="visible"/>
                                      </p:to>
                                    </p:set>
                                    <p:animEffect transition="in" filter="slide(fromBottom)">
                                      <p:cBhvr>
                                        <p:cTn id="64" dur="500"/>
                                        <p:tgtEl>
                                          <p:spTgt spid="114"/>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2" fill="hold" grpId="0" nodeType="clickEffect">
                                  <p:stCondLst>
                                    <p:cond delay="0"/>
                                  </p:stCondLst>
                                  <p:childTnLst>
                                    <p:set>
                                      <p:cBhvr>
                                        <p:cTn id="68" dur="1" fill="hold">
                                          <p:stCondLst>
                                            <p:cond delay="0"/>
                                          </p:stCondLst>
                                        </p:cTn>
                                        <p:tgtEl>
                                          <p:spTgt spid="115"/>
                                        </p:tgtEl>
                                        <p:attrNameLst>
                                          <p:attrName>style.visibility</p:attrName>
                                        </p:attrNameLst>
                                      </p:cBhvr>
                                      <p:to>
                                        <p:strVal val="visible"/>
                                      </p:to>
                                    </p:set>
                                    <p:animEffect transition="in" filter="slide(fromRight)">
                                      <p:cBhvr>
                                        <p:cTn id="69" dur="500"/>
                                        <p:tgtEl>
                                          <p:spTgt spid="115"/>
                                        </p:tgtEl>
                                      </p:cBhvr>
                                    </p:animEffect>
                                  </p:childTnLst>
                                </p:cTn>
                              </p:par>
                            </p:childTnLst>
                          </p:cTn>
                        </p:par>
                        <p:par>
                          <p:cTn id="70" fill="hold">
                            <p:stCondLst>
                              <p:cond delay="500"/>
                            </p:stCondLst>
                            <p:childTnLst>
                              <p:par>
                                <p:cTn id="71" presetID="12" presetClass="entr" presetSubtype="2" fill="hold" nodeType="afterEffect">
                                  <p:stCondLst>
                                    <p:cond delay="0"/>
                                  </p:stCondLst>
                                  <p:childTnLst>
                                    <p:set>
                                      <p:cBhvr>
                                        <p:cTn id="72" dur="1" fill="hold">
                                          <p:stCondLst>
                                            <p:cond delay="0"/>
                                          </p:stCondLst>
                                        </p:cTn>
                                        <p:tgtEl>
                                          <p:spTgt spid="116"/>
                                        </p:tgtEl>
                                        <p:attrNameLst>
                                          <p:attrName>style.visibility</p:attrName>
                                        </p:attrNameLst>
                                      </p:cBhvr>
                                      <p:to>
                                        <p:strVal val="visible"/>
                                      </p:to>
                                    </p:set>
                                    <p:animEffect transition="in" filter="slide(fromRight)">
                                      <p:cBhvr>
                                        <p:cTn id="73"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autoUpdateAnimBg="0"/>
      <p:bldP spid="150639" grpId="0" autoUpdateAnimBg="0"/>
      <p:bldP spid="150641" grpId="0" autoUpdateAnimBg="0"/>
      <p:bldP spid="150642" grpId="0" animBg="1"/>
      <p:bldP spid="150643" grpId="0" animBg="1"/>
      <p:bldP spid="150644" grpId="0" autoUpdateAnimBg="0"/>
      <p:bldP spid="150645" grpId="0" animBg="1"/>
      <p:bldP spid="150646" grpId="0" bldLvl="0" animBg="1"/>
      <p:bldP spid="114" grpId="0"/>
      <p:bldP spid="11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第</a:t>
            </a:r>
            <a:r>
              <a:rPr lang="en-US" altLang="zh-CN" dirty="0" smtClean="0"/>
              <a:t>1</a:t>
            </a:r>
            <a:r>
              <a:rPr lang="zh-CN" altLang="en-US" dirty="0" smtClean="0"/>
              <a:t>章 电路的基本概念与基本定律</a:t>
            </a:r>
            <a:br>
              <a:rPr lang="zh-CN" altLang="en-US" dirty="0" smtClean="0"/>
            </a:br>
            <a:endParaRPr lang="zh-CN" altLang="en-US" dirty="0"/>
          </a:p>
        </p:txBody>
      </p:sp>
      <p:sp>
        <p:nvSpPr>
          <p:cNvPr id="3" name="内容占位符 2"/>
          <p:cNvSpPr>
            <a:spLocks noGrp="1"/>
          </p:cNvSpPr>
          <p:nvPr>
            <p:ph idx="1"/>
          </p:nvPr>
        </p:nvSpPr>
        <p:spPr>
          <a:xfrm>
            <a:off x="357158" y="1142984"/>
            <a:ext cx="8472518" cy="5257800"/>
          </a:xfrm>
        </p:spPr>
        <p:txBody>
          <a:bodyPr>
            <a:normAutofit fontScale="77500" lnSpcReduction="20000"/>
          </a:bodyPr>
          <a:lstStyle/>
          <a:p>
            <a:pPr>
              <a:lnSpc>
                <a:spcPct val="150000"/>
              </a:lnSpc>
              <a:buNone/>
            </a:pPr>
            <a:r>
              <a:rPr lang="en-US" altLang="zh-CN" dirty="0" smtClean="0"/>
              <a:t>1.1 </a:t>
            </a:r>
            <a:r>
              <a:rPr lang="zh-CN" altLang="en-US" dirty="0" smtClean="0"/>
              <a:t>电路组成与功能</a:t>
            </a:r>
            <a:endParaRPr lang="en-US" altLang="zh-CN" dirty="0" smtClean="0"/>
          </a:p>
          <a:p>
            <a:pPr>
              <a:lnSpc>
                <a:spcPct val="150000"/>
              </a:lnSpc>
              <a:buNone/>
            </a:pPr>
            <a:r>
              <a:rPr lang="en-US" altLang="zh-CN" dirty="0" smtClean="0"/>
              <a:t>1.2  </a:t>
            </a:r>
            <a:r>
              <a:rPr lang="zh-CN" altLang="en-US" dirty="0" smtClean="0"/>
              <a:t>电路模型</a:t>
            </a:r>
            <a:endParaRPr lang="en-US" altLang="zh-CN" dirty="0" smtClean="0"/>
          </a:p>
          <a:p>
            <a:pPr>
              <a:lnSpc>
                <a:spcPct val="150000"/>
              </a:lnSpc>
              <a:buNone/>
            </a:pPr>
            <a:r>
              <a:rPr lang="en-US" altLang="zh-CN" dirty="0" smtClean="0"/>
              <a:t>1.3 </a:t>
            </a:r>
            <a:r>
              <a:rPr lang="zh-CN" altLang="en-US" dirty="0" smtClean="0"/>
              <a:t>电路中的基本物理量</a:t>
            </a:r>
            <a:endParaRPr lang="en-US" altLang="zh-CN" dirty="0" smtClean="0"/>
          </a:p>
          <a:p>
            <a:pPr>
              <a:lnSpc>
                <a:spcPct val="150000"/>
              </a:lnSpc>
              <a:buNone/>
            </a:pPr>
            <a:r>
              <a:rPr lang="en-US" altLang="zh-CN" i="1" dirty="0" smtClean="0"/>
              <a:t>     </a:t>
            </a:r>
            <a:r>
              <a:rPr lang="zh-CN" altLang="en-US" i="1" dirty="0" smtClean="0"/>
              <a:t>电压、电流、功率</a:t>
            </a:r>
            <a:endParaRPr lang="en-US" altLang="zh-CN" i="1" dirty="0" smtClean="0"/>
          </a:p>
          <a:p>
            <a:pPr>
              <a:lnSpc>
                <a:spcPct val="150000"/>
              </a:lnSpc>
              <a:buNone/>
            </a:pPr>
            <a:r>
              <a:rPr lang="en-US" altLang="zh-CN" i="1" dirty="0" smtClean="0"/>
              <a:t>	</a:t>
            </a:r>
            <a:r>
              <a:rPr lang="zh-CN" altLang="en-US" i="1" dirty="0" smtClean="0"/>
              <a:t>参考方向与关联参考方向</a:t>
            </a:r>
            <a:endParaRPr lang="en-US" altLang="zh-CN" i="1" dirty="0" smtClean="0"/>
          </a:p>
          <a:p>
            <a:pPr>
              <a:lnSpc>
                <a:spcPct val="150000"/>
              </a:lnSpc>
              <a:buNone/>
            </a:pPr>
            <a:r>
              <a:rPr lang="en-US" altLang="zh-CN" dirty="0" smtClean="0"/>
              <a:t>1.4 </a:t>
            </a:r>
            <a:r>
              <a:rPr lang="zh-CN" altLang="en-US" dirty="0" smtClean="0"/>
              <a:t>基本电路元件模型</a:t>
            </a:r>
            <a:endParaRPr lang="en-US" altLang="zh-CN" dirty="0" smtClean="0"/>
          </a:p>
          <a:p>
            <a:pPr>
              <a:lnSpc>
                <a:spcPct val="150000"/>
              </a:lnSpc>
              <a:buNone/>
            </a:pPr>
            <a:r>
              <a:rPr lang="zh-CN" altLang="en-US" dirty="0" smtClean="0"/>
              <a:t>      </a:t>
            </a:r>
            <a:r>
              <a:rPr lang="en-US" altLang="zh-CN" i="1" dirty="0" smtClean="0"/>
              <a:t>R/C/L,</a:t>
            </a:r>
            <a:r>
              <a:rPr lang="zh-CN" altLang="en-US" i="1" dirty="0" smtClean="0"/>
              <a:t>理想电压</a:t>
            </a:r>
            <a:r>
              <a:rPr lang="en-US" altLang="zh-CN" i="1" dirty="0" smtClean="0"/>
              <a:t>/</a:t>
            </a:r>
            <a:r>
              <a:rPr lang="zh-CN" altLang="en-US" i="1" dirty="0" smtClean="0"/>
              <a:t>电流电源</a:t>
            </a:r>
            <a:endParaRPr lang="en-US" altLang="zh-CN" i="1" dirty="0" smtClean="0"/>
          </a:p>
          <a:p>
            <a:pPr>
              <a:lnSpc>
                <a:spcPct val="150000"/>
              </a:lnSpc>
              <a:buNone/>
            </a:pPr>
            <a:r>
              <a:rPr lang="en-US" altLang="zh-CN" dirty="0" smtClean="0"/>
              <a:t>1.5 </a:t>
            </a:r>
            <a:r>
              <a:rPr lang="zh-CN" altLang="en-US" dirty="0" smtClean="0"/>
              <a:t>电路的工作状态与元件额定值</a:t>
            </a:r>
            <a:endParaRPr lang="en-US" altLang="zh-CN" dirty="0" smtClean="0"/>
          </a:p>
          <a:p>
            <a:pPr>
              <a:lnSpc>
                <a:spcPct val="150000"/>
              </a:lnSpc>
              <a:buNone/>
            </a:pPr>
            <a:r>
              <a:rPr lang="en-US" altLang="zh-CN" dirty="0" smtClean="0"/>
              <a:t>1.6 </a:t>
            </a:r>
            <a:r>
              <a:rPr lang="zh-CN" altLang="en-US" b="1" dirty="0" smtClean="0">
                <a:solidFill>
                  <a:srgbClr val="FF0000"/>
                </a:solidFill>
              </a:rPr>
              <a:t>基尔霍夫定律	</a:t>
            </a:r>
            <a:endParaRPr lang="zh-CN" altLang="en-US" b="1" dirty="0" smtClean="0">
              <a:solidFill>
                <a:srgbClr val="FF0000"/>
              </a:solidFill>
            </a:endParaRPr>
          </a:p>
          <a:p>
            <a:endParaRPr lang="zh-CN" altLang="en-US" dirty="0"/>
          </a:p>
        </p:txBody>
      </p:sp>
      <p:graphicFrame>
        <p:nvGraphicFramePr>
          <p:cNvPr id="4" name="Object 3"/>
          <p:cNvGraphicFramePr>
            <a:graphicFrameLocks noChangeAspect="1"/>
          </p:cNvGraphicFramePr>
          <p:nvPr/>
        </p:nvGraphicFramePr>
        <p:xfrm>
          <a:off x="5103813" y="1214438"/>
          <a:ext cx="1098550" cy="896937"/>
        </p:xfrm>
        <a:graphic>
          <a:graphicData uri="http://schemas.openxmlformats.org/presentationml/2006/ole">
            <mc:AlternateContent xmlns:mc="http://schemas.openxmlformats.org/markup-compatibility/2006">
              <mc:Choice xmlns:v="urn:schemas-microsoft-com:vml" Requires="v">
                <p:oleObj spid="_x0000_s1025" name="Equation" r:id="rId1" imgW="11582400" imgH="9448800" progId="Equation.DSMT4">
                  <p:embed/>
                </p:oleObj>
              </mc:Choice>
              <mc:Fallback>
                <p:oleObj name="Equation" r:id="rId1" imgW="11582400" imgH="9448800" progId="Equation.DSMT4">
                  <p:embed/>
                  <p:pic>
                    <p:nvPicPr>
                      <p:cNvPr id="0" name="Object 3"/>
                      <p:cNvPicPr>
                        <a:picLocks noChangeAspect="1"/>
                      </p:cNvPicPr>
                      <p:nvPr/>
                    </p:nvPicPr>
                    <p:blipFill>
                      <a:blip r:embed="rId2"/>
                      <a:stretch>
                        <a:fillRect/>
                      </a:stretch>
                    </p:blipFill>
                    <p:spPr>
                      <a:xfrm>
                        <a:off x="5103813" y="1214438"/>
                        <a:ext cx="1098550" cy="896937"/>
                      </a:xfrm>
                      <a:prstGeom prst="rect">
                        <a:avLst/>
                      </a:prstGeom>
                      <a:noFill/>
                      <a:ln w="9525">
                        <a:noFill/>
                      </a:ln>
                    </p:spPr>
                  </p:pic>
                </p:oleObj>
              </mc:Fallback>
            </mc:AlternateContent>
          </a:graphicData>
        </a:graphic>
      </p:graphicFrame>
      <p:graphicFrame>
        <p:nvGraphicFramePr>
          <p:cNvPr id="68626" name="Object 2"/>
          <p:cNvGraphicFramePr>
            <a:graphicFrameLocks noChangeAspect="1"/>
          </p:cNvGraphicFramePr>
          <p:nvPr/>
        </p:nvGraphicFramePr>
        <p:xfrm>
          <a:off x="5072066" y="2214554"/>
          <a:ext cx="1890712" cy="814387"/>
        </p:xfrm>
        <a:graphic>
          <a:graphicData uri="http://schemas.openxmlformats.org/presentationml/2006/ole">
            <mc:AlternateContent xmlns:mc="http://schemas.openxmlformats.org/markup-compatibility/2006">
              <mc:Choice xmlns:v="urn:schemas-microsoft-com:vml" Requires="v">
                <p:oleObj spid="_x0000_s1026" name="Equation" r:id="rId3" imgW="21945600" imgH="9448800" progId="Equation.DSMT4">
                  <p:embed/>
                </p:oleObj>
              </mc:Choice>
              <mc:Fallback>
                <p:oleObj name="Equation" r:id="rId3" imgW="21945600" imgH="9448800" progId="Equation.DSMT4">
                  <p:embed/>
                  <p:pic>
                    <p:nvPicPr>
                      <p:cNvPr id="0" name="Object 2"/>
                      <p:cNvPicPr>
                        <a:picLocks noChangeAspect="1"/>
                      </p:cNvPicPr>
                      <p:nvPr/>
                    </p:nvPicPr>
                    <p:blipFill>
                      <a:blip r:embed="rId4"/>
                      <a:stretch>
                        <a:fillRect/>
                      </a:stretch>
                    </p:blipFill>
                    <p:spPr>
                      <a:xfrm>
                        <a:off x="5072066" y="2214554"/>
                        <a:ext cx="1890712" cy="814387"/>
                      </a:xfrm>
                      <a:prstGeom prst="rect">
                        <a:avLst/>
                      </a:prstGeom>
                      <a:noFill/>
                      <a:ln w="9525">
                        <a:noFill/>
                      </a:ln>
                    </p:spPr>
                  </p:pic>
                </p:oleObj>
              </mc:Fallback>
            </mc:AlternateContent>
          </a:graphicData>
        </a:graphic>
      </p:graphicFrame>
      <p:graphicFrame>
        <p:nvGraphicFramePr>
          <p:cNvPr id="72712" name="Object 2"/>
          <p:cNvGraphicFramePr>
            <a:graphicFrameLocks noChangeAspect="1"/>
          </p:cNvGraphicFramePr>
          <p:nvPr/>
        </p:nvGraphicFramePr>
        <p:xfrm>
          <a:off x="5214942" y="3429000"/>
          <a:ext cx="2001838" cy="874712"/>
        </p:xfrm>
        <a:graphic>
          <a:graphicData uri="http://schemas.openxmlformats.org/presentationml/2006/ole">
            <mc:AlternateContent xmlns:mc="http://schemas.openxmlformats.org/markup-compatibility/2006">
              <mc:Choice xmlns:v="urn:schemas-microsoft-com:vml" Requires="v">
                <p:oleObj spid="_x0000_s1027" name="Equation" r:id="rId5" imgW="21640800" imgH="9448800" progId="Equation.DSMT4">
                  <p:embed/>
                </p:oleObj>
              </mc:Choice>
              <mc:Fallback>
                <p:oleObj name="Equation" r:id="rId5" imgW="21640800" imgH="9448800" progId="Equation.DSMT4">
                  <p:embed/>
                  <p:pic>
                    <p:nvPicPr>
                      <p:cNvPr id="0" name="图片 1026"/>
                      <p:cNvPicPr>
                        <a:picLocks noChangeAspect="1"/>
                      </p:cNvPicPr>
                      <p:nvPr/>
                    </p:nvPicPr>
                    <p:blipFill>
                      <a:blip r:embed="rId6"/>
                      <a:stretch>
                        <a:fillRect/>
                      </a:stretch>
                    </p:blipFill>
                    <p:spPr>
                      <a:xfrm>
                        <a:off x="5214942" y="3429000"/>
                        <a:ext cx="2001838" cy="87471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8626"/>
                                        </p:tgtEl>
                                        <p:attrNameLst>
                                          <p:attrName>style.visibility</p:attrName>
                                        </p:attrNameLst>
                                      </p:cBhvr>
                                      <p:to>
                                        <p:strVal val="visible"/>
                                      </p:to>
                                    </p:set>
                                    <p:animEffect transition="in" filter="wipe(left)">
                                      <p:cBhvr>
                                        <p:cTn id="11" dur="500"/>
                                        <p:tgtEl>
                                          <p:spTgt spid="68626"/>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72712"/>
                                        </p:tgtEl>
                                        <p:attrNameLst>
                                          <p:attrName>style.visibility</p:attrName>
                                        </p:attrNameLst>
                                      </p:cBhvr>
                                      <p:to>
                                        <p:strVal val="visible"/>
                                      </p:to>
                                    </p:set>
                                    <p:animEffect transition="in" filter="wipe(left)">
                                      <p:cBhvr>
                                        <p:cTn id="15" dur="500"/>
                                        <p:tgtEl>
                                          <p:spTgt spid="72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p:cNvSpPr>
            <a:spLocks noGrp="1" noChangeArrowheads="1"/>
          </p:cNvSpPr>
          <p:nvPr>
            <p:ph idx="1"/>
          </p:nvPr>
        </p:nvSpPr>
        <p:spPr>
          <a:xfrm>
            <a:off x="71438" y="904875"/>
            <a:ext cx="8550275" cy="523875"/>
          </a:xfrm>
        </p:spPr>
        <p:txBody>
          <a:bodyPr>
            <a:spAutoFit/>
          </a:bodyPr>
          <a:lstStyle/>
          <a:p>
            <a:pPr eaLnBrk="1" hangingPunct="1"/>
            <a:r>
              <a:rPr kumimoji="1" lang="zh-CN" altLang="en-US" smtClean="0">
                <a:solidFill>
                  <a:srgbClr val="FF0000"/>
                </a:solidFill>
              </a:rPr>
              <a:t>放大电路动态分析的图解法</a:t>
            </a:r>
            <a:endParaRPr kumimoji="1" lang="zh-CN" altLang="en-US" smtClean="0">
              <a:solidFill>
                <a:srgbClr val="FF0000"/>
              </a:solidFill>
            </a:endParaRPr>
          </a:p>
        </p:txBody>
      </p:sp>
      <p:grpSp>
        <p:nvGrpSpPr>
          <p:cNvPr id="2" name="Group 307"/>
          <p:cNvGrpSpPr/>
          <p:nvPr/>
        </p:nvGrpSpPr>
        <p:grpSpPr bwMode="auto">
          <a:xfrm>
            <a:off x="5276850" y="868363"/>
            <a:ext cx="3740150" cy="2057400"/>
            <a:chOff x="1387" y="1152"/>
            <a:chExt cx="2356" cy="1296"/>
          </a:xfrm>
        </p:grpSpPr>
        <p:grpSp>
          <p:nvGrpSpPr>
            <p:cNvPr id="3" name="Group 308"/>
            <p:cNvGrpSpPr/>
            <p:nvPr/>
          </p:nvGrpSpPr>
          <p:grpSpPr bwMode="auto">
            <a:xfrm>
              <a:off x="2352" y="1460"/>
              <a:ext cx="288" cy="336"/>
              <a:chOff x="1344" y="1680"/>
              <a:chExt cx="288" cy="336"/>
            </a:xfrm>
          </p:grpSpPr>
          <p:sp>
            <p:nvSpPr>
              <p:cNvPr id="38025" name="Line 309"/>
              <p:cNvSpPr>
                <a:spLocks noChangeShapeType="1"/>
              </p:cNvSpPr>
              <p:nvPr/>
            </p:nvSpPr>
            <p:spPr bwMode="auto">
              <a:xfrm>
                <a:off x="1488" y="1728"/>
                <a:ext cx="0" cy="240"/>
              </a:xfrm>
              <a:prstGeom prst="line">
                <a:avLst/>
              </a:prstGeom>
              <a:noFill/>
              <a:ln w="28575">
                <a:solidFill>
                  <a:schemeClr val="tx1"/>
                </a:solidFill>
                <a:round/>
              </a:ln>
            </p:spPr>
            <p:txBody>
              <a:bodyPr>
                <a:spAutoFit/>
              </a:bodyPr>
              <a:lstStyle/>
              <a:p>
                <a:endParaRPr lang="zh-CN" altLang="en-US"/>
              </a:p>
            </p:txBody>
          </p:sp>
          <p:sp>
            <p:nvSpPr>
              <p:cNvPr id="38026" name="Line 310"/>
              <p:cNvSpPr>
                <a:spLocks noChangeShapeType="1"/>
              </p:cNvSpPr>
              <p:nvPr/>
            </p:nvSpPr>
            <p:spPr bwMode="auto">
              <a:xfrm flipV="1">
                <a:off x="1488" y="1680"/>
                <a:ext cx="144" cy="144"/>
              </a:xfrm>
              <a:prstGeom prst="line">
                <a:avLst/>
              </a:prstGeom>
              <a:noFill/>
              <a:ln w="28575">
                <a:solidFill>
                  <a:schemeClr val="tx1"/>
                </a:solidFill>
                <a:round/>
              </a:ln>
            </p:spPr>
            <p:txBody>
              <a:bodyPr>
                <a:spAutoFit/>
              </a:bodyPr>
              <a:lstStyle/>
              <a:p>
                <a:endParaRPr lang="zh-CN" altLang="en-US"/>
              </a:p>
            </p:txBody>
          </p:sp>
          <p:sp>
            <p:nvSpPr>
              <p:cNvPr id="38027" name="Line 311"/>
              <p:cNvSpPr>
                <a:spLocks noChangeShapeType="1"/>
              </p:cNvSpPr>
              <p:nvPr/>
            </p:nvSpPr>
            <p:spPr bwMode="auto">
              <a:xfrm>
                <a:off x="1488" y="1872"/>
                <a:ext cx="144" cy="144"/>
              </a:xfrm>
              <a:prstGeom prst="line">
                <a:avLst/>
              </a:prstGeom>
              <a:noFill/>
              <a:ln w="28575">
                <a:solidFill>
                  <a:schemeClr val="tx1"/>
                </a:solidFill>
                <a:round/>
                <a:tailEnd type="arrow" w="med" len="med"/>
              </a:ln>
            </p:spPr>
            <p:txBody>
              <a:bodyPr>
                <a:spAutoFit/>
              </a:bodyPr>
              <a:lstStyle/>
              <a:p>
                <a:endParaRPr lang="zh-CN" altLang="en-US"/>
              </a:p>
            </p:txBody>
          </p:sp>
          <p:sp>
            <p:nvSpPr>
              <p:cNvPr id="38028" name="Line 312"/>
              <p:cNvSpPr>
                <a:spLocks noChangeShapeType="1"/>
              </p:cNvSpPr>
              <p:nvPr/>
            </p:nvSpPr>
            <p:spPr bwMode="auto">
              <a:xfrm>
                <a:off x="1344" y="1846"/>
                <a:ext cx="144" cy="0"/>
              </a:xfrm>
              <a:prstGeom prst="line">
                <a:avLst/>
              </a:prstGeom>
              <a:noFill/>
              <a:ln w="28575">
                <a:solidFill>
                  <a:schemeClr val="tx1"/>
                </a:solidFill>
                <a:round/>
              </a:ln>
            </p:spPr>
            <p:txBody>
              <a:bodyPr>
                <a:spAutoFit/>
              </a:bodyPr>
              <a:lstStyle/>
              <a:p>
                <a:endParaRPr lang="zh-CN" altLang="en-US"/>
              </a:p>
            </p:txBody>
          </p:sp>
        </p:grpSp>
        <p:grpSp>
          <p:nvGrpSpPr>
            <p:cNvPr id="4" name="Group 313"/>
            <p:cNvGrpSpPr/>
            <p:nvPr/>
          </p:nvGrpSpPr>
          <p:grpSpPr bwMode="auto">
            <a:xfrm>
              <a:off x="2564" y="2352"/>
              <a:ext cx="144" cy="96"/>
              <a:chOff x="1056" y="1392"/>
              <a:chExt cx="144" cy="96"/>
            </a:xfrm>
          </p:grpSpPr>
          <p:sp>
            <p:nvSpPr>
              <p:cNvPr id="38023" name="Line 314"/>
              <p:cNvSpPr>
                <a:spLocks noChangeShapeType="1"/>
              </p:cNvSpPr>
              <p:nvPr/>
            </p:nvSpPr>
            <p:spPr bwMode="auto">
              <a:xfrm>
                <a:off x="1056" y="1488"/>
                <a:ext cx="144" cy="0"/>
              </a:xfrm>
              <a:prstGeom prst="line">
                <a:avLst/>
              </a:prstGeom>
              <a:noFill/>
              <a:ln w="28575">
                <a:solidFill>
                  <a:schemeClr val="tx1"/>
                </a:solidFill>
                <a:round/>
              </a:ln>
            </p:spPr>
            <p:txBody>
              <a:bodyPr>
                <a:spAutoFit/>
              </a:bodyPr>
              <a:lstStyle/>
              <a:p>
                <a:endParaRPr lang="zh-CN" altLang="en-US"/>
              </a:p>
            </p:txBody>
          </p:sp>
          <p:sp>
            <p:nvSpPr>
              <p:cNvPr id="38024" name="Line 315"/>
              <p:cNvSpPr>
                <a:spLocks noChangeShapeType="1"/>
              </p:cNvSpPr>
              <p:nvPr/>
            </p:nvSpPr>
            <p:spPr bwMode="auto">
              <a:xfrm flipV="1">
                <a:off x="1128" y="1392"/>
                <a:ext cx="0" cy="96"/>
              </a:xfrm>
              <a:prstGeom prst="line">
                <a:avLst/>
              </a:prstGeom>
              <a:noFill/>
              <a:ln w="28575">
                <a:solidFill>
                  <a:schemeClr val="tx1"/>
                </a:solidFill>
                <a:round/>
              </a:ln>
            </p:spPr>
            <p:txBody>
              <a:bodyPr>
                <a:spAutoFit/>
              </a:bodyPr>
              <a:lstStyle/>
              <a:p>
                <a:endParaRPr lang="zh-CN" altLang="en-US"/>
              </a:p>
            </p:txBody>
          </p:sp>
        </p:grpSp>
        <p:grpSp>
          <p:nvGrpSpPr>
            <p:cNvPr id="5" name="Group 316"/>
            <p:cNvGrpSpPr/>
            <p:nvPr/>
          </p:nvGrpSpPr>
          <p:grpSpPr bwMode="auto">
            <a:xfrm rot="16200000" flipH="1">
              <a:off x="3007" y="1313"/>
              <a:ext cx="144" cy="302"/>
              <a:chOff x="1152" y="1152"/>
              <a:chExt cx="144" cy="302"/>
            </a:xfrm>
          </p:grpSpPr>
          <p:grpSp>
            <p:nvGrpSpPr>
              <p:cNvPr id="6" name="Group 317"/>
              <p:cNvGrpSpPr/>
              <p:nvPr/>
            </p:nvGrpSpPr>
            <p:grpSpPr bwMode="auto">
              <a:xfrm>
                <a:off x="1152" y="1248"/>
                <a:ext cx="144" cy="34"/>
                <a:chOff x="1526" y="1392"/>
                <a:chExt cx="144" cy="34"/>
              </a:xfrm>
            </p:grpSpPr>
            <p:sp>
              <p:nvSpPr>
                <p:cNvPr id="38021" name="Line 318"/>
                <p:cNvSpPr>
                  <a:spLocks noChangeShapeType="1"/>
                </p:cNvSpPr>
                <p:nvPr/>
              </p:nvSpPr>
              <p:spPr bwMode="auto">
                <a:xfrm>
                  <a:off x="1526" y="1392"/>
                  <a:ext cx="144" cy="0"/>
                </a:xfrm>
                <a:prstGeom prst="line">
                  <a:avLst/>
                </a:prstGeom>
                <a:noFill/>
                <a:ln w="28575">
                  <a:solidFill>
                    <a:schemeClr val="tx1"/>
                  </a:solidFill>
                  <a:round/>
                </a:ln>
              </p:spPr>
              <p:txBody>
                <a:bodyPr>
                  <a:spAutoFit/>
                </a:bodyPr>
                <a:lstStyle/>
                <a:p>
                  <a:endParaRPr lang="zh-CN" altLang="en-US"/>
                </a:p>
              </p:txBody>
            </p:sp>
            <p:sp>
              <p:nvSpPr>
                <p:cNvPr id="38022" name="Line 319"/>
                <p:cNvSpPr>
                  <a:spLocks noChangeAspect="1" noChangeShapeType="1"/>
                </p:cNvSpPr>
                <p:nvPr/>
              </p:nvSpPr>
              <p:spPr bwMode="auto">
                <a:xfrm>
                  <a:off x="1559" y="1425"/>
                  <a:ext cx="77" cy="1"/>
                </a:xfrm>
                <a:prstGeom prst="line">
                  <a:avLst/>
                </a:prstGeom>
                <a:noFill/>
                <a:ln w="28575">
                  <a:solidFill>
                    <a:schemeClr val="tx1"/>
                  </a:solidFill>
                  <a:round/>
                </a:ln>
              </p:spPr>
              <p:txBody>
                <a:bodyPr>
                  <a:spAutoFit/>
                </a:bodyPr>
                <a:lstStyle/>
                <a:p>
                  <a:endParaRPr lang="zh-CN" altLang="en-US"/>
                </a:p>
              </p:txBody>
            </p:sp>
          </p:grpSp>
          <p:grpSp>
            <p:nvGrpSpPr>
              <p:cNvPr id="7" name="Group 320"/>
              <p:cNvGrpSpPr/>
              <p:nvPr/>
            </p:nvGrpSpPr>
            <p:grpSpPr bwMode="auto">
              <a:xfrm>
                <a:off x="1152" y="1324"/>
                <a:ext cx="144" cy="34"/>
                <a:chOff x="1526" y="1392"/>
                <a:chExt cx="144" cy="34"/>
              </a:xfrm>
            </p:grpSpPr>
            <p:sp>
              <p:nvSpPr>
                <p:cNvPr id="38019" name="Line 321"/>
                <p:cNvSpPr>
                  <a:spLocks noChangeShapeType="1"/>
                </p:cNvSpPr>
                <p:nvPr/>
              </p:nvSpPr>
              <p:spPr bwMode="auto">
                <a:xfrm>
                  <a:off x="1526" y="1392"/>
                  <a:ext cx="144" cy="0"/>
                </a:xfrm>
                <a:prstGeom prst="line">
                  <a:avLst/>
                </a:prstGeom>
                <a:noFill/>
                <a:ln w="28575">
                  <a:solidFill>
                    <a:schemeClr val="tx1"/>
                  </a:solidFill>
                  <a:round/>
                </a:ln>
              </p:spPr>
              <p:txBody>
                <a:bodyPr>
                  <a:spAutoFit/>
                </a:bodyPr>
                <a:lstStyle/>
                <a:p>
                  <a:endParaRPr lang="zh-CN" altLang="en-US"/>
                </a:p>
              </p:txBody>
            </p:sp>
            <p:sp>
              <p:nvSpPr>
                <p:cNvPr id="38020" name="Line 322"/>
                <p:cNvSpPr>
                  <a:spLocks noChangeAspect="1" noChangeShapeType="1"/>
                </p:cNvSpPr>
                <p:nvPr/>
              </p:nvSpPr>
              <p:spPr bwMode="auto">
                <a:xfrm>
                  <a:off x="1559" y="1425"/>
                  <a:ext cx="77" cy="1"/>
                </a:xfrm>
                <a:prstGeom prst="line">
                  <a:avLst/>
                </a:prstGeom>
                <a:noFill/>
                <a:ln w="28575">
                  <a:solidFill>
                    <a:schemeClr val="tx1"/>
                  </a:solidFill>
                  <a:round/>
                </a:ln>
              </p:spPr>
              <p:txBody>
                <a:bodyPr>
                  <a:spAutoFit/>
                </a:bodyPr>
                <a:lstStyle/>
                <a:p>
                  <a:endParaRPr lang="zh-CN" altLang="en-US"/>
                </a:p>
              </p:txBody>
            </p:sp>
          </p:grpSp>
          <p:sp>
            <p:nvSpPr>
              <p:cNvPr id="38017" name="Line 323"/>
              <p:cNvSpPr>
                <a:spLocks noChangeShapeType="1"/>
              </p:cNvSpPr>
              <p:nvPr/>
            </p:nvSpPr>
            <p:spPr bwMode="auto">
              <a:xfrm>
                <a:off x="1224" y="1152"/>
                <a:ext cx="0" cy="96"/>
              </a:xfrm>
              <a:prstGeom prst="line">
                <a:avLst/>
              </a:prstGeom>
              <a:noFill/>
              <a:ln w="28575">
                <a:solidFill>
                  <a:schemeClr val="tx1"/>
                </a:solidFill>
                <a:round/>
              </a:ln>
            </p:spPr>
            <p:txBody>
              <a:bodyPr>
                <a:spAutoFit/>
              </a:bodyPr>
              <a:lstStyle/>
              <a:p>
                <a:endParaRPr lang="zh-CN" altLang="en-US"/>
              </a:p>
            </p:txBody>
          </p:sp>
          <p:sp>
            <p:nvSpPr>
              <p:cNvPr id="38018" name="Line 324"/>
              <p:cNvSpPr>
                <a:spLocks noChangeShapeType="1"/>
              </p:cNvSpPr>
              <p:nvPr/>
            </p:nvSpPr>
            <p:spPr bwMode="auto">
              <a:xfrm>
                <a:off x="1224" y="1358"/>
                <a:ext cx="0" cy="96"/>
              </a:xfrm>
              <a:prstGeom prst="line">
                <a:avLst/>
              </a:prstGeom>
              <a:noFill/>
              <a:ln w="28575">
                <a:solidFill>
                  <a:schemeClr val="tx1"/>
                </a:solidFill>
                <a:round/>
              </a:ln>
            </p:spPr>
            <p:txBody>
              <a:bodyPr>
                <a:spAutoFit/>
              </a:bodyPr>
              <a:lstStyle/>
              <a:p>
                <a:endParaRPr lang="zh-CN" altLang="en-US"/>
              </a:p>
            </p:txBody>
          </p:sp>
        </p:grpSp>
        <p:grpSp>
          <p:nvGrpSpPr>
            <p:cNvPr id="8" name="Group 325"/>
            <p:cNvGrpSpPr/>
            <p:nvPr/>
          </p:nvGrpSpPr>
          <p:grpSpPr bwMode="auto">
            <a:xfrm>
              <a:off x="3272" y="1728"/>
              <a:ext cx="77" cy="480"/>
              <a:chOff x="1824" y="1344"/>
              <a:chExt cx="77" cy="480"/>
            </a:xfrm>
          </p:grpSpPr>
          <p:sp>
            <p:nvSpPr>
              <p:cNvPr id="38012" name="Rectangle 326"/>
              <p:cNvSpPr>
                <a:spLocks noChangeAspect="1" noChangeArrowheads="1"/>
              </p:cNvSpPr>
              <p:nvPr/>
            </p:nvSpPr>
            <p:spPr bwMode="auto">
              <a:xfrm>
                <a:off x="1824" y="1488"/>
                <a:ext cx="77" cy="193"/>
              </a:xfrm>
              <a:prstGeom prst="rect">
                <a:avLst/>
              </a:prstGeom>
              <a:noFill/>
              <a:ln w="28575">
                <a:solidFill>
                  <a:schemeClr val="tx1"/>
                </a:solidFill>
                <a:miter lim="800000"/>
              </a:ln>
            </p:spPr>
            <p:txBody>
              <a:bodyPr wrap="none" anchor="ctr">
                <a:spAutoFit/>
              </a:bodyPr>
              <a:lstStyle/>
              <a:p>
                <a:pPr algn="just">
                  <a:lnSpc>
                    <a:spcPct val="120000"/>
                  </a:lnSpc>
                  <a:spcBef>
                    <a:spcPct val="10000"/>
                  </a:spcBef>
                </a:pPr>
                <a:endParaRPr lang="zh-CN" altLang="en-US"/>
              </a:p>
            </p:txBody>
          </p:sp>
          <p:sp>
            <p:nvSpPr>
              <p:cNvPr id="38013" name="Line 327"/>
              <p:cNvSpPr>
                <a:spLocks noChangeShapeType="1"/>
              </p:cNvSpPr>
              <p:nvPr/>
            </p:nvSpPr>
            <p:spPr bwMode="auto">
              <a:xfrm>
                <a:off x="1863" y="1344"/>
                <a:ext cx="0" cy="144"/>
              </a:xfrm>
              <a:prstGeom prst="line">
                <a:avLst/>
              </a:prstGeom>
              <a:noFill/>
              <a:ln w="28575">
                <a:solidFill>
                  <a:schemeClr val="tx1"/>
                </a:solidFill>
                <a:round/>
              </a:ln>
            </p:spPr>
            <p:txBody>
              <a:bodyPr>
                <a:spAutoFit/>
              </a:bodyPr>
              <a:lstStyle/>
              <a:p>
                <a:endParaRPr lang="zh-CN" altLang="en-US"/>
              </a:p>
            </p:txBody>
          </p:sp>
          <p:sp>
            <p:nvSpPr>
              <p:cNvPr id="38014" name="Line 328"/>
              <p:cNvSpPr>
                <a:spLocks noChangeShapeType="1"/>
              </p:cNvSpPr>
              <p:nvPr/>
            </p:nvSpPr>
            <p:spPr bwMode="auto">
              <a:xfrm>
                <a:off x="1863" y="1680"/>
                <a:ext cx="0" cy="144"/>
              </a:xfrm>
              <a:prstGeom prst="line">
                <a:avLst/>
              </a:prstGeom>
              <a:noFill/>
              <a:ln w="28575">
                <a:solidFill>
                  <a:schemeClr val="tx1"/>
                </a:solidFill>
                <a:round/>
              </a:ln>
            </p:spPr>
            <p:txBody>
              <a:bodyPr>
                <a:spAutoFit/>
              </a:bodyPr>
              <a:lstStyle/>
              <a:p>
                <a:endParaRPr lang="zh-CN" altLang="en-US"/>
              </a:p>
            </p:txBody>
          </p:sp>
        </p:grpSp>
        <p:grpSp>
          <p:nvGrpSpPr>
            <p:cNvPr id="9" name="Group 329"/>
            <p:cNvGrpSpPr/>
            <p:nvPr/>
          </p:nvGrpSpPr>
          <p:grpSpPr bwMode="auto">
            <a:xfrm>
              <a:off x="1714" y="1557"/>
              <a:ext cx="398" cy="795"/>
              <a:chOff x="672" y="1392"/>
              <a:chExt cx="398" cy="795"/>
            </a:xfrm>
          </p:grpSpPr>
          <p:grpSp>
            <p:nvGrpSpPr>
              <p:cNvPr id="10" name="Group 330"/>
              <p:cNvGrpSpPr/>
              <p:nvPr/>
            </p:nvGrpSpPr>
            <p:grpSpPr bwMode="auto">
              <a:xfrm rot="5400000">
                <a:off x="847" y="1313"/>
                <a:ext cx="144" cy="302"/>
                <a:chOff x="1152" y="1152"/>
                <a:chExt cx="144" cy="302"/>
              </a:xfrm>
            </p:grpSpPr>
            <p:grpSp>
              <p:nvGrpSpPr>
                <p:cNvPr id="11" name="Group 331"/>
                <p:cNvGrpSpPr/>
                <p:nvPr/>
              </p:nvGrpSpPr>
              <p:grpSpPr bwMode="auto">
                <a:xfrm>
                  <a:off x="1152" y="1248"/>
                  <a:ext cx="144" cy="34"/>
                  <a:chOff x="1526" y="1392"/>
                  <a:chExt cx="144" cy="34"/>
                </a:xfrm>
              </p:grpSpPr>
              <p:sp>
                <p:nvSpPr>
                  <p:cNvPr id="38010" name="Line 332"/>
                  <p:cNvSpPr>
                    <a:spLocks noChangeShapeType="1"/>
                  </p:cNvSpPr>
                  <p:nvPr/>
                </p:nvSpPr>
                <p:spPr bwMode="auto">
                  <a:xfrm>
                    <a:off x="1526" y="1392"/>
                    <a:ext cx="144" cy="0"/>
                  </a:xfrm>
                  <a:prstGeom prst="line">
                    <a:avLst/>
                  </a:prstGeom>
                  <a:noFill/>
                  <a:ln w="28575">
                    <a:solidFill>
                      <a:schemeClr val="tx1"/>
                    </a:solidFill>
                    <a:round/>
                  </a:ln>
                </p:spPr>
                <p:txBody>
                  <a:bodyPr>
                    <a:spAutoFit/>
                  </a:bodyPr>
                  <a:lstStyle/>
                  <a:p>
                    <a:endParaRPr lang="zh-CN" altLang="en-US"/>
                  </a:p>
                </p:txBody>
              </p:sp>
              <p:sp>
                <p:nvSpPr>
                  <p:cNvPr id="38011" name="Line 333"/>
                  <p:cNvSpPr>
                    <a:spLocks noChangeAspect="1" noChangeShapeType="1"/>
                  </p:cNvSpPr>
                  <p:nvPr/>
                </p:nvSpPr>
                <p:spPr bwMode="auto">
                  <a:xfrm>
                    <a:off x="1559" y="1425"/>
                    <a:ext cx="77" cy="1"/>
                  </a:xfrm>
                  <a:prstGeom prst="line">
                    <a:avLst/>
                  </a:prstGeom>
                  <a:noFill/>
                  <a:ln w="28575">
                    <a:solidFill>
                      <a:schemeClr val="tx1"/>
                    </a:solidFill>
                    <a:round/>
                  </a:ln>
                </p:spPr>
                <p:txBody>
                  <a:bodyPr>
                    <a:spAutoFit/>
                  </a:bodyPr>
                  <a:lstStyle/>
                  <a:p>
                    <a:endParaRPr lang="zh-CN" altLang="en-US"/>
                  </a:p>
                </p:txBody>
              </p:sp>
            </p:grpSp>
            <p:grpSp>
              <p:nvGrpSpPr>
                <p:cNvPr id="12" name="Group 334"/>
                <p:cNvGrpSpPr/>
                <p:nvPr/>
              </p:nvGrpSpPr>
              <p:grpSpPr bwMode="auto">
                <a:xfrm>
                  <a:off x="1152" y="1324"/>
                  <a:ext cx="144" cy="34"/>
                  <a:chOff x="1526" y="1392"/>
                  <a:chExt cx="144" cy="34"/>
                </a:xfrm>
              </p:grpSpPr>
              <p:sp>
                <p:nvSpPr>
                  <p:cNvPr id="38008" name="Line 335"/>
                  <p:cNvSpPr>
                    <a:spLocks noChangeShapeType="1"/>
                  </p:cNvSpPr>
                  <p:nvPr/>
                </p:nvSpPr>
                <p:spPr bwMode="auto">
                  <a:xfrm>
                    <a:off x="1526" y="1392"/>
                    <a:ext cx="144" cy="0"/>
                  </a:xfrm>
                  <a:prstGeom prst="line">
                    <a:avLst/>
                  </a:prstGeom>
                  <a:noFill/>
                  <a:ln w="28575">
                    <a:solidFill>
                      <a:schemeClr val="tx1"/>
                    </a:solidFill>
                    <a:round/>
                  </a:ln>
                </p:spPr>
                <p:txBody>
                  <a:bodyPr>
                    <a:spAutoFit/>
                  </a:bodyPr>
                  <a:lstStyle/>
                  <a:p>
                    <a:endParaRPr lang="zh-CN" altLang="en-US"/>
                  </a:p>
                </p:txBody>
              </p:sp>
              <p:sp>
                <p:nvSpPr>
                  <p:cNvPr id="38009" name="Line 336"/>
                  <p:cNvSpPr>
                    <a:spLocks noChangeAspect="1" noChangeShapeType="1"/>
                  </p:cNvSpPr>
                  <p:nvPr/>
                </p:nvSpPr>
                <p:spPr bwMode="auto">
                  <a:xfrm>
                    <a:off x="1559" y="1425"/>
                    <a:ext cx="77" cy="1"/>
                  </a:xfrm>
                  <a:prstGeom prst="line">
                    <a:avLst/>
                  </a:prstGeom>
                  <a:noFill/>
                  <a:ln w="28575">
                    <a:solidFill>
                      <a:schemeClr val="tx1"/>
                    </a:solidFill>
                    <a:round/>
                  </a:ln>
                </p:spPr>
                <p:txBody>
                  <a:bodyPr>
                    <a:spAutoFit/>
                  </a:bodyPr>
                  <a:lstStyle/>
                  <a:p>
                    <a:endParaRPr lang="zh-CN" altLang="en-US"/>
                  </a:p>
                </p:txBody>
              </p:sp>
            </p:grpSp>
            <p:sp>
              <p:nvSpPr>
                <p:cNvPr id="38006" name="Line 337"/>
                <p:cNvSpPr>
                  <a:spLocks noChangeShapeType="1"/>
                </p:cNvSpPr>
                <p:nvPr/>
              </p:nvSpPr>
              <p:spPr bwMode="auto">
                <a:xfrm>
                  <a:off x="1224" y="1152"/>
                  <a:ext cx="0" cy="96"/>
                </a:xfrm>
                <a:prstGeom prst="line">
                  <a:avLst/>
                </a:prstGeom>
                <a:noFill/>
                <a:ln w="28575">
                  <a:solidFill>
                    <a:schemeClr val="tx1"/>
                  </a:solidFill>
                  <a:round/>
                </a:ln>
              </p:spPr>
              <p:txBody>
                <a:bodyPr>
                  <a:spAutoFit/>
                </a:bodyPr>
                <a:lstStyle/>
                <a:p>
                  <a:endParaRPr lang="zh-CN" altLang="en-US"/>
                </a:p>
              </p:txBody>
            </p:sp>
            <p:sp>
              <p:nvSpPr>
                <p:cNvPr id="38007" name="Line 338"/>
                <p:cNvSpPr>
                  <a:spLocks noChangeShapeType="1"/>
                </p:cNvSpPr>
                <p:nvPr/>
              </p:nvSpPr>
              <p:spPr bwMode="auto">
                <a:xfrm>
                  <a:off x="1224" y="1358"/>
                  <a:ext cx="0" cy="96"/>
                </a:xfrm>
                <a:prstGeom prst="line">
                  <a:avLst/>
                </a:prstGeom>
                <a:noFill/>
                <a:ln w="28575">
                  <a:solidFill>
                    <a:schemeClr val="tx1"/>
                  </a:solidFill>
                  <a:round/>
                </a:ln>
              </p:spPr>
              <p:txBody>
                <a:bodyPr>
                  <a:spAutoFit/>
                </a:bodyPr>
                <a:lstStyle/>
                <a:p>
                  <a:endParaRPr lang="zh-CN" altLang="en-US"/>
                </a:p>
              </p:txBody>
            </p:sp>
          </p:grpSp>
          <p:grpSp>
            <p:nvGrpSpPr>
              <p:cNvPr id="13" name="Group 339"/>
              <p:cNvGrpSpPr/>
              <p:nvPr/>
            </p:nvGrpSpPr>
            <p:grpSpPr bwMode="auto">
              <a:xfrm>
                <a:off x="720" y="1472"/>
                <a:ext cx="77" cy="480"/>
                <a:chOff x="1824" y="1344"/>
                <a:chExt cx="77" cy="480"/>
              </a:xfrm>
            </p:grpSpPr>
            <p:sp>
              <p:nvSpPr>
                <p:cNvPr id="38001" name="Rectangle 340"/>
                <p:cNvSpPr>
                  <a:spLocks noChangeAspect="1" noChangeArrowheads="1"/>
                </p:cNvSpPr>
                <p:nvPr/>
              </p:nvSpPr>
              <p:spPr bwMode="auto">
                <a:xfrm>
                  <a:off x="1824" y="1488"/>
                  <a:ext cx="77" cy="193"/>
                </a:xfrm>
                <a:prstGeom prst="rect">
                  <a:avLst/>
                </a:prstGeom>
                <a:noFill/>
                <a:ln w="28575">
                  <a:solidFill>
                    <a:schemeClr val="tx1"/>
                  </a:solidFill>
                  <a:miter lim="800000"/>
                </a:ln>
              </p:spPr>
              <p:txBody>
                <a:bodyPr wrap="none" anchor="ctr">
                  <a:spAutoFit/>
                </a:bodyPr>
                <a:lstStyle/>
                <a:p>
                  <a:pPr algn="just">
                    <a:lnSpc>
                      <a:spcPct val="120000"/>
                    </a:lnSpc>
                    <a:spcBef>
                      <a:spcPct val="10000"/>
                    </a:spcBef>
                  </a:pPr>
                  <a:endParaRPr lang="zh-CN" altLang="en-US"/>
                </a:p>
              </p:txBody>
            </p:sp>
            <p:sp>
              <p:nvSpPr>
                <p:cNvPr id="38002" name="Line 341"/>
                <p:cNvSpPr>
                  <a:spLocks noChangeShapeType="1"/>
                </p:cNvSpPr>
                <p:nvPr/>
              </p:nvSpPr>
              <p:spPr bwMode="auto">
                <a:xfrm>
                  <a:off x="1863" y="1344"/>
                  <a:ext cx="0" cy="144"/>
                </a:xfrm>
                <a:prstGeom prst="line">
                  <a:avLst/>
                </a:prstGeom>
                <a:noFill/>
                <a:ln w="28575">
                  <a:solidFill>
                    <a:schemeClr val="tx1"/>
                  </a:solidFill>
                  <a:round/>
                </a:ln>
              </p:spPr>
              <p:txBody>
                <a:bodyPr>
                  <a:spAutoFit/>
                </a:bodyPr>
                <a:lstStyle/>
                <a:p>
                  <a:endParaRPr lang="zh-CN" altLang="en-US"/>
                </a:p>
              </p:txBody>
            </p:sp>
            <p:sp>
              <p:nvSpPr>
                <p:cNvPr id="38003" name="Line 342"/>
                <p:cNvSpPr>
                  <a:spLocks noChangeShapeType="1"/>
                </p:cNvSpPr>
                <p:nvPr/>
              </p:nvSpPr>
              <p:spPr bwMode="auto">
                <a:xfrm>
                  <a:off x="1863" y="1680"/>
                  <a:ext cx="0" cy="144"/>
                </a:xfrm>
                <a:prstGeom prst="line">
                  <a:avLst/>
                </a:prstGeom>
                <a:noFill/>
                <a:ln w="28575">
                  <a:solidFill>
                    <a:schemeClr val="tx1"/>
                  </a:solidFill>
                  <a:round/>
                </a:ln>
              </p:spPr>
              <p:txBody>
                <a:bodyPr>
                  <a:spAutoFit/>
                </a:bodyPr>
                <a:lstStyle/>
                <a:p>
                  <a:endParaRPr lang="zh-CN" altLang="en-US"/>
                </a:p>
              </p:txBody>
            </p:sp>
          </p:grpSp>
          <p:grpSp>
            <p:nvGrpSpPr>
              <p:cNvPr id="14" name="Group 343"/>
              <p:cNvGrpSpPr/>
              <p:nvPr/>
            </p:nvGrpSpPr>
            <p:grpSpPr bwMode="auto">
              <a:xfrm>
                <a:off x="672" y="1824"/>
                <a:ext cx="157" cy="363"/>
                <a:chOff x="1248" y="230"/>
                <a:chExt cx="157" cy="363"/>
              </a:xfrm>
            </p:grpSpPr>
            <p:sp>
              <p:nvSpPr>
                <p:cNvPr id="37996" name="Oval 344"/>
                <p:cNvSpPr>
                  <a:spLocks noChangeArrowheads="1"/>
                </p:cNvSpPr>
                <p:nvPr/>
              </p:nvSpPr>
              <p:spPr bwMode="auto">
                <a:xfrm>
                  <a:off x="1261" y="337"/>
                  <a:ext cx="144" cy="144"/>
                </a:xfrm>
                <a:prstGeom prst="ellipse">
                  <a:avLst/>
                </a:prstGeom>
                <a:noFill/>
                <a:ln w="28575">
                  <a:solidFill>
                    <a:schemeClr val="tx1"/>
                  </a:solidFill>
                  <a:round/>
                </a:ln>
              </p:spPr>
              <p:txBody>
                <a:bodyPr wrap="none" anchor="ctr">
                  <a:spAutoFit/>
                </a:bodyPr>
                <a:lstStyle/>
                <a:p>
                  <a:pPr algn="just">
                    <a:lnSpc>
                      <a:spcPct val="120000"/>
                    </a:lnSpc>
                    <a:spcBef>
                      <a:spcPct val="10000"/>
                    </a:spcBef>
                  </a:pPr>
                  <a:endParaRPr lang="zh-CN" altLang="en-US"/>
                </a:p>
              </p:txBody>
            </p:sp>
            <p:sp>
              <p:nvSpPr>
                <p:cNvPr id="37997" name="Line 345"/>
                <p:cNvSpPr>
                  <a:spLocks noChangeAspect="1" noChangeShapeType="1"/>
                </p:cNvSpPr>
                <p:nvPr/>
              </p:nvSpPr>
              <p:spPr bwMode="auto">
                <a:xfrm>
                  <a:off x="1333" y="230"/>
                  <a:ext cx="1" cy="363"/>
                </a:xfrm>
                <a:prstGeom prst="line">
                  <a:avLst/>
                </a:prstGeom>
                <a:noFill/>
                <a:ln w="28575">
                  <a:solidFill>
                    <a:schemeClr val="tx1"/>
                  </a:solidFill>
                  <a:round/>
                </a:ln>
              </p:spPr>
              <p:txBody>
                <a:bodyPr>
                  <a:spAutoFit/>
                </a:bodyPr>
                <a:lstStyle/>
                <a:p>
                  <a:endParaRPr lang="zh-CN" altLang="en-US"/>
                </a:p>
              </p:txBody>
            </p:sp>
            <p:sp>
              <p:nvSpPr>
                <p:cNvPr id="37998" name="Line 346"/>
                <p:cNvSpPr>
                  <a:spLocks noChangeAspect="1" noChangeShapeType="1"/>
                </p:cNvSpPr>
                <p:nvPr/>
              </p:nvSpPr>
              <p:spPr bwMode="auto">
                <a:xfrm>
                  <a:off x="1248" y="289"/>
                  <a:ext cx="46" cy="1"/>
                </a:xfrm>
                <a:prstGeom prst="line">
                  <a:avLst/>
                </a:prstGeom>
                <a:noFill/>
                <a:ln w="28575">
                  <a:solidFill>
                    <a:schemeClr val="tx1"/>
                  </a:solidFill>
                  <a:round/>
                </a:ln>
              </p:spPr>
              <p:txBody>
                <a:bodyPr>
                  <a:spAutoFit/>
                </a:bodyPr>
                <a:lstStyle/>
                <a:p>
                  <a:endParaRPr lang="zh-CN" altLang="en-US"/>
                </a:p>
              </p:txBody>
            </p:sp>
            <p:sp>
              <p:nvSpPr>
                <p:cNvPr id="37999" name="Line 347"/>
                <p:cNvSpPr>
                  <a:spLocks noChangeAspect="1" noChangeShapeType="1"/>
                </p:cNvSpPr>
                <p:nvPr/>
              </p:nvSpPr>
              <p:spPr bwMode="auto">
                <a:xfrm rot="-5400000">
                  <a:off x="1248" y="289"/>
                  <a:ext cx="46" cy="1"/>
                </a:xfrm>
                <a:prstGeom prst="line">
                  <a:avLst/>
                </a:prstGeom>
                <a:noFill/>
                <a:ln w="28575">
                  <a:solidFill>
                    <a:schemeClr val="tx1"/>
                  </a:solidFill>
                  <a:round/>
                </a:ln>
              </p:spPr>
              <p:txBody>
                <a:bodyPr>
                  <a:spAutoFit/>
                </a:bodyPr>
                <a:lstStyle/>
                <a:p>
                  <a:endParaRPr lang="zh-CN" altLang="en-US"/>
                </a:p>
              </p:txBody>
            </p:sp>
            <p:sp>
              <p:nvSpPr>
                <p:cNvPr id="38000" name="Line 348"/>
                <p:cNvSpPr>
                  <a:spLocks noChangeAspect="1" noChangeShapeType="1"/>
                </p:cNvSpPr>
                <p:nvPr/>
              </p:nvSpPr>
              <p:spPr bwMode="auto">
                <a:xfrm>
                  <a:off x="1252" y="529"/>
                  <a:ext cx="46" cy="1"/>
                </a:xfrm>
                <a:prstGeom prst="line">
                  <a:avLst/>
                </a:prstGeom>
                <a:noFill/>
                <a:ln w="28575">
                  <a:solidFill>
                    <a:schemeClr val="tx1"/>
                  </a:solidFill>
                  <a:round/>
                </a:ln>
              </p:spPr>
              <p:txBody>
                <a:bodyPr>
                  <a:spAutoFit/>
                </a:bodyPr>
                <a:lstStyle/>
                <a:p>
                  <a:endParaRPr lang="zh-CN" altLang="en-US"/>
                </a:p>
              </p:txBody>
            </p:sp>
          </p:grpSp>
        </p:grpSp>
        <p:sp>
          <p:nvSpPr>
            <p:cNvPr id="37982" name="Line 349"/>
            <p:cNvSpPr>
              <a:spLocks noChangeShapeType="1"/>
            </p:cNvSpPr>
            <p:nvPr/>
          </p:nvSpPr>
          <p:spPr bwMode="auto">
            <a:xfrm>
              <a:off x="2622" y="1462"/>
              <a:ext cx="336" cy="4"/>
            </a:xfrm>
            <a:prstGeom prst="line">
              <a:avLst/>
            </a:prstGeom>
            <a:noFill/>
            <a:ln w="28575">
              <a:solidFill>
                <a:schemeClr val="tx1"/>
              </a:solidFill>
              <a:round/>
            </a:ln>
          </p:spPr>
          <p:txBody>
            <a:bodyPr>
              <a:spAutoFit/>
            </a:bodyPr>
            <a:lstStyle/>
            <a:p>
              <a:endParaRPr lang="zh-CN" altLang="en-US"/>
            </a:p>
          </p:txBody>
        </p:sp>
        <p:sp>
          <p:nvSpPr>
            <p:cNvPr id="37983" name="Freeform 350"/>
            <p:cNvSpPr/>
            <p:nvPr/>
          </p:nvSpPr>
          <p:spPr bwMode="auto">
            <a:xfrm>
              <a:off x="3168" y="1464"/>
              <a:ext cx="144" cy="384"/>
            </a:xfrm>
            <a:custGeom>
              <a:avLst/>
              <a:gdLst>
                <a:gd name="T0" fmla="*/ 0 w 144"/>
                <a:gd name="T1" fmla="*/ 0 h 384"/>
                <a:gd name="T2" fmla="*/ 144 w 144"/>
                <a:gd name="T3" fmla="*/ 0 h 384"/>
                <a:gd name="T4" fmla="*/ 144 w 144"/>
                <a:gd name="T5" fmla="*/ 384 h 384"/>
                <a:gd name="T6" fmla="*/ 0 60000 65536"/>
                <a:gd name="T7" fmla="*/ 0 60000 65536"/>
                <a:gd name="T8" fmla="*/ 0 60000 65536"/>
                <a:gd name="T9" fmla="*/ 0 w 144"/>
                <a:gd name="T10" fmla="*/ 0 h 384"/>
                <a:gd name="T11" fmla="*/ 144 w 144"/>
                <a:gd name="T12" fmla="*/ 384 h 384"/>
              </a:gdLst>
              <a:ahLst/>
              <a:cxnLst>
                <a:cxn ang="T6">
                  <a:pos x="T0" y="T1"/>
                </a:cxn>
                <a:cxn ang="T7">
                  <a:pos x="T2" y="T3"/>
                </a:cxn>
                <a:cxn ang="T8">
                  <a:pos x="T4" y="T5"/>
                </a:cxn>
              </a:cxnLst>
              <a:rect l="T9" t="T10" r="T11" b="T12"/>
              <a:pathLst>
                <a:path w="144" h="384">
                  <a:moveTo>
                    <a:pt x="0" y="0"/>
                  </a:moveTo>
                  <a:lnTo>
                    <a:pt x="144" y="0"/>
                  </a:lnTo>
                  <a:lnTo>
                    <a:pt x="144" y="384"/>
                  </a:lnTo>
                </a:path>
              </a:pathLst>
            </a:custGeom>
            <a:noFill/>
            <a:ln w="28575">
              <a:solidFill>
                <a:schemeClr val="tx1"/>
              </a:solidFill>
              <a:round/>
            </a:ln>
          </p:spPr>
          <p:txBody>
            <a:bodyPr>
              <a:spAutoFit/>
            </a:bodyPr>
            <a:lstStyle/>
            <a:p>
              <a:endParaRPr lang="zh-CN" altLang="en-US"/>
            </a:p>
          </p:txBody>
        </p:sp>
        <p:sp>
          <p:nvSpPr>
            <p:cNvPr id="37984" name="Freeform 351"/>
            <p:cNvSpPr/>
            <p:nvPr/>
          </p:nvSpPr>
          <p:spPr bwMode="auto">
            <a:xfrm>
              <a:off x="1797" y="2208"/>
              <a:ext cx="1440" cy="172"/>
            </a:xfrm>
            <a:custGeom>
              <a:avLst/>
              <a:gdLst>
                <a:gd name="T0" fmla="*/ 0 w 2304"/>
                <a:gd name="T1" fmla="*/ 0 h 144"/>
                <a:gd name="T2" fmla="*/ 0 w 2304"/>
                <a:gd name="T3" fmla="*/ 175553 h 144"/>
                <a:gd name="T4" fmla="*/ 1 w 2304"/>
                <a:gd name="T5" fmla="*/ 175553 h 144"/>
                <a:gd name="T6" fmla="*/ 0 60000 65536"/>
                <a:gd name="T7" fmla="*/ 0 60000 65536"/>
                <a:gd name="T8" fmla="*/ 0 60000 65536"/>
                <a:gd name="T9" fmla="*/ 0 w 2304"/>
                <a:gd name="T10" fmla="*/ 0 h 144"/>
                <a:gd name="T11" fmla="*/ 2304 w 2304"/>
                <a:gd name="T12" fmla="*/ 144 h 144"/>
              </a:gdLst>
              <a:ahLst/>
              <a:cxnLst>
                <a:cxn ang="T6">
                  <a:pos x="T0" y="T1"/>
                </a:cxn>
                <a:cxn ang="T7">
                  <a:pos x="T2" y="T3"/>
                </a:cxn>
                <a:cxn ang="T8">
                  <a:pos x="T4" y="T5"/>
                </a:cxn>
              </a:cxnLst>
              <a:rect l="T9" t="T10" r="T11" b="T12"/>
              <a:pathLst>
                <a:path w="2304" h="144">
                  <a:moveTo>
                    <a:pt x="0" y="0"/>
                  </a:moveTo>
                  <a:lnTo>
                    <a:pt x="0" y="144"/>
                  </a:lnTo>
                  <a:lnTo>
                    <a:pt x="2304" y="144"/>
                  </a:lnTo>
                </a:path>
              </a:pathLst>
            </a:custGeom>
            <a:noFill/>
            <a:ln w="28575">
              <a:solidFill>
                <a:schemeClr val="tx1"/>
              </a:solidFill>
              <a:round/>
            </a:ln>
          </p:spPr>
          <p:txBody>
            <a:bodyPr>
              <a:spAutoFit/>
            </a:bodyPr>
            <a:lstStyle/>
            <a:p>
              <a:endParaRPr lang="zh-CN" altLang="en-US"/>
            </a:p>
          </p:txBody>
        </p:sp>
        <p:sp>
          <p:nvSpPr>
            <p:cNvPr id="37985" name="Line 352"/>
            <p:cNvSpPr>
              <a:spLocks noChangeShapeType="1"/>
            </p:cNvSpPr>
            <p:nvPr/>
          </p:nvSpPr>
          <p:spPr bwMode="auto">
            <a:xfrm>
              <a:off x="2636" y="1796"/>
              <a:ext cx="0" cy="576"/>
            </a:xfrm>
            <a:prstGeom prst="line">
              <a:avLst/>
            </a:prstGeom>
            <a:noFill/>
            <a:ln w="28575">
              <a:solidFill>
                <a:schemeClr val="tx1"/>
              </a:solidFill>
              <a:round/>
              <a:tailEnd type="oval" w="sm" len="sm"/>
            </a:ln>
          </p:spPr>
          <p:txBody>
            <a:bodyPr>
              <a:spAutoFit/>
            </a:bodyPr>
            <a:lstStyle/>
            <a:p>
              <a:endParaRPr lang="zh-CN" altLang="en-US"/>
            </a:p>
          </p:txBody>
        </p:sp>
        <p:sp>
          <p:nvSpPr>
            <p:cNvPr id="37986" name="Freeform 353"/>
            <p:cNvSpPr/>
            <p:nvPr/>
          </p:nvSpPr>
          <p:spPr bwMode="auto">
            <a:xfrm rot="5400000">
              <a:off x="3024" y="2092"/>
              <a:ext cx="192" cy="384"/>
            </a:xfrm>
            <a:custGeom>
              <a:avLst/>
              <a:gdLst>
                <a:gd name="T0" fmla="*/ 0 w 144"/>
                <a:gd name="T1" fmla="*/ 0 h 384"/>
                <a:gd name="T2" fmla="*/ 14328522 w 144"/>
                <a:gd name="T3" fmla="*/ 0 h 384"/>
                <a:gd name="T4" fmla="*/ 14328522 w 144"/>
                <a:gd name="T5" fmla="*/ 384 h 384"/>
                <a:gd name="T6" fmla="*/ 0 60000 65536"/>
                <a:gd name="T7" fmla="*/ 0 60000 65536"/>
                <a:gd name="T8" fmla="*/ 0 60000 65536"/>
                <a:gd name="T9" fmla="*/ 0 w 144"/>
                <a:gd name="T10" fmla="*/ 0 h 384"/>
                <a:gd name="T11" fmla="*/ 144 w 144"/>
                <a:gd name="T12" fmla="*/ 384 h 384"/>
              </a:gdLst>
              <a:ahLst/>
              <a:cxnLst>
                <a:cxn ang="T6">
                  <a:pos x="T0" y="T1"/>
                </a:cxn>
                <a:cxn ang="T7">
                  <a:pos x="T2" y="T3"/>
                </a:cxn>
                <a:cxn ang="T8">
                  <a:pos x="T4" y="T5"/>
                </a:cxn>
              </a:cxnLst>
              <a:rect l="T9" t="T10" r="T11" b="T12"/>
              <a:pathLst>
                <a:path w="144" h="384">
                  <a:moveTo>
                    <a:pt x="0" y="0"/>
                  </a:moveTo>
                  <a:lnTo>
                    <a:pt x="144" y="0"/>
                  </a:lnTo>
                  <a:lnTo>
                    <a:pt x="144" y="384"/>
                  </a:lnTo>
                </a:path>
              </a:pathLst>
            </a:custGeom>
            <a:noFill/>
            <a:ln w="28575">
              <a:solidFill>
                <a:schemeClr val="tx1"/>
              </a:solidFill>
              <a:round/>
            </a:ln>
          </p:spPr>
          <p:txBody>
            <a:bodyPr>
              <a:spAutoFit/>
            </a:bodyPr>
            <a:lstStyle/>
            <a:p>
              <a:endParaRPr lang="zh-CN" altLang="en-US"/>
            </a:p>
          </p:txBody>
        </p:sp>
        <p:sp>
          <p:nvSpPr>
            <p:cNvPr id="37987" name="Text Box 354"/>
            <p:cNvSpPr txBox="1">
              <a:spLocks noChangeArrowheads="1"/>
            </p:cNvSpPr>
            <p:nvPr/>
          </p:nvSpPr>
          <p:spPr bwMode="auto">
            <a:xfrm>
              <a:off x="2880" y="1152"/>
              <a:ext cx="497" cy="313"/>
            </a:xfrm>
            <a:prstGeom prst="rect">
              <a:avLst/>
            </a:prstGeom>
            <a:noFill/>
            <a:ln w="2857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U′</a:t>
              </a:r>
              <a:r>
                <a:rPr kumimoji="1" lang="en-US" altLang="zh-CN" baseline="-25000">
                  <a:solidFill>
                    <a:schemeClr val="tx2"/>
                  </a:solidFill>
                  <a:cs typeface="Times New Roman" panose="02020603050405020304" pitchFamily="18" charset="0"/>
                </a:rPr>
                <a:t>CC</a:t>
              </a:r>
              <a:endParaRPr kumimoji="1" lang="en-US" altLang="zh-CN">
                <a:solidFill>
                  <a:schemeClr val="tx2"/>
                </a:solidFill>
                <a:cs typeface="Times New Roman" panose="02020603050405020304" pitchFamily="18" charset="0"/>
              </a:endParaRPr>
            </a:p>
          </p:txBody>
        </p:sp>
        <p:sp>
          <p:nvSpPr>
            <p:cNvPr id="37988" name="Text Box 355"/>
            <p:cNvSpPr txBox="1">
              <a:spLocks noChangeArrowheads="1"/>
            </p:cNvSpPr>
            <p:nvPr/>
          </p:nvSpPr>
          <p:spPr bwMode="auto">
            <a:xfrm>
              <a:off x="1796" y="1296"/>
              <a:ext cx="483" cy="313"/>
            </a:xfrm>
            <a:prstGeom prst="rect">
              <a:avLst/>
            </a:prstGeom>
            <a:noFill/>
            <a:ln w="2857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U′</a:t>
              </a:r>
              <a:r>
                <a:rPr kumimoji="1" lang="en-US" altLang="zh-CN" baseline="-25000">
                  <a:solidFill>
                    <a:schemeClr val="tx2"/>
                  </a:solidFill>
                  <a:cs typeface="Times New Roman" panose="02020603050405020304" pitchFamily="18" charset="0"/>
                </a:rPr>
                <a:t>BB</a:t>
              </a:r>
              <a:endParaRPr kumimoji="1" lang="en-US" altLang="zh-CN">
                <a:solidFill>
                  <a:schemeClr val="tx2"/>
                </a:solidFill>
                <a:cs typeface="Times New Roman" panose="02020603050405020304" pitchFamily="18" charset="0"/>
              </a:endParaRPr>
            </a:p>
          </p:txBody>
        </p:sp>
        <p:sp>
          <p:nvSpPr>
            <p:cNvPr id="37989" name="Text Box 356"/>
            <p:cNvSpPr txBox="1">
              <a:spLocks noChangeArrowheads="1"/>
            </p:cNvSpPr>
            <p:nvPr/>
          </p:nvSpPr>
          <p:spPr bwMode="auto">
            <a:xfrm>
              <a:off x="3357" y="1824"/>
              <a:ext cx="386" cy="313"/>
            </a:xfrm>
            <a:prstGeom prst="rect">
              <a:avLst/>
            </a:prstGeom>
            <a:noFill/>
            <a:ln w="2857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R′</a:t>
              </a:r>
              <a:r>
                <a:rPr kumimoji="1" lang="en-US" altLang="zh-CN" baseline="-25000">
                  <a:solidFill>
                    <a:schemeClr val="tx2"/>
                  </a:solidFill>
                  <a:cs typeface="Times New Roman" panose="02020603050405020304" pitchFamily="18" charset="0"/>
                </a:rPr>
                <a:t>L</a:t>
              </a:r>
              <a:endParaRPr kumimoji="1" lang="en-US" altLang="zh-CN">
                <a:solidFill>
                  <a:schemeClr val="tx2"/>
                </a:solidFill>
                <a:cs typeface="Times New Roman" panose="02020603050405020304" pitchFamily="18" charset="0"/>
              </a:endParaRPr>
            </a:p>
          </p:txBody>
        </p:sp>
        <p:sp>
          <p:nvSpPr>
            <p:cNvPr id="37990" name="Text Box 357"/>
            <p:cNvSpPr txBox="1">
              <a:spLocks noChangeArrowheads="1"/>
            </p:cNvSpPr>
            <p:nvPr/>
          </p:nvSpPr>
          <p:spPr bwMode="auto">
            <a:xfrm>
              <a:off x="1387" y="1677"/>
              <a:ext cx="372" cy="313"/>
            </a:xfrm>
            <a:prstGeom prst="rect">
              <a:avLst/>
            </a:prstGeom>
            <a:noFill/>
            <a:ln w="2857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R′</a:t>
              </a:r>
              <a:r>
                <a:rPr kumimoji="1" lang="en-US" altLang="zh-CN" baseline="-25000">
                  <a:solidFill>
                    <a:schemeClr val="tx2"/>
                  </a:solidFill>
                  <a:cs typeface="Times New Roman" panose="02020603050405020304" pitchFamily="18" charset="0"/>
                </a:rPr>
                <a:t>S</a:t>
              </a:r>
              <a:endParaRPr kumimoji="1" lang="en-US" altLang="zh-CN">
                <a:solidFill>
                  <a:schemeClr val="tx2"/>
                </a:solidFill>
                <a:cs typeface="Times New Roman" panose="02020603050405020304" pitchFamily="18" charset="0"/>
              </a:endParaRPr>
            </a:p>
          </p:txBody>
        </p:sp>
        <p:sp>
          <p:nvSpPr>
            <p:cNvPr id="37991" name="Text Box 358"/>
            <p:cNvSpPr txBox="1">
              <a:spLocks noChangeArrowheads="1"/>
            </p:cNvSpPr>
            <p:nvPr/>
          </p:nvSpPr>
          <p:spPr bwMode="auto">
            <a:xfrm>
              <a:off x="1421" y="1982"/>
              <a:ext cx="329" cy="313"/>
            </a:xfrm>
            <a:prstGeom prst="rect">
              <a:avLst/>
            </a:prstGeom>
            <a:noFill/>
            <a:ln w="2857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u′</a:t>
              </a:r>
              <a:r>
                <a:rPr kumimoji="1" lang="en-US" altLang="zh-CN" i="1" baseline="-25000">
                  <a:solidFill>
                    <a:schemeClr val="tx2"/>
                  </a:solidFill>
                  <a:cs typeface="Times New Roman" panose="02020603050405020304" pitchFamily="18" charset="0"/>
                </a:rPr>
                <a:t>s</a:t>
              </a:r>
              <a:endParaRPr kumimoji="1" lang="en-US" altLang="zh-CN" i="1">
                <a:solidFill>
                  <a:schemeClr val="tx2"/>
                </a:solidFill>
                <a:cs typeface="Times New Roman" panose="02020603050405020304" pitchFamily="18" charset="0"/>
              </a:endParaRPr>
            </a:p>
          </p:txBody>
        </p:sp>
        <p:sp>
          <p:nvSpPr>
            <p:cNvPr id="37992" name="Line 359"/>
            <p:cNvSpPr>
              <a:spLocks noChangeShapeType="1"/>
            </p:cNvSpPr>
            <p:nvPr/>
          </p:nvSpPr>
          <p:spPr bwMode="auto">
            <a:xfrm>
              <a:off x="2064" y="1624"/>
              <a:ext cx="336" cy="4"/>
            </a:xfrm>
            <a:prstGeom prst="line">
              <a:avLst/>
            </a:prstGeom>
            <a:noFill/>
            <a:ln w="28575">
              <a:solidFill>
                <a:schemeClr val="tx1"/>
              </a:solidFill>
              <a:round/>
            </a:ln>
          </p:spPr>
          <p:txBody>
            <a:bodyPr>
              <a:spAutoFit/>
            </a:bodyPr>
            <a:lstStyle/>
            <a:p>
              <a:endParaRPr lang="zh-CN" altLang="en-US"/>
            </a:p>
          </p:txBody>
        </p:sp>
      </p:grpSp>
      <p:grpSp>
        <p:nvGrpSpPr>
          <p:cNvPr id="15" name="Group 360"/>
          <p:cNvGrpSpPr/>
          <p:nvPr/>
        </p:nvGrpSpPr>
        <p:grpSpPr bwMode="auto">
          <a:xfrm>
            <a:off x="255588" y="2392363"/>
            <a:ext cx="8899525" cy="4181475"/>
            <a:chOff x="4182" y="1162"/>
            <a:chExt cx="5606" cy="2634"/>
          </a:xfrm>
        </p:grpSpPr>
        <p:sp>
          <p:nvSpPr>
            <p:cNvPr id="37909" name="Freeform 361"/>
            <p:cNvSpPr/>
            <p:nvPr/>
          </p:nvSpPr>
          <p:spPr bwMode="auto">
            <a:xfrm>
              <a:off x="7799" y="1544"/>
              <a:ext cx="1008" cy="1064"/>
            </a:xfrm>
            <a:custGeom>
              <a:avLst/>
              <a:gdLst>
                <a:gd name="T0" fmla="*/ 0 w 1008"/>
                <a:gd name="T1" fmla="*/ 1056 h 1064"/>
                <a:gd name="T2" fmla="*/ 288 w 1008"/>
                <a:gd name="T3" fmla="*/ 1056 h 1064"/>
                <a:gd name="T4" fmla="*/ 576 w 1008"/>
                <a:gd name="T5" fmla="*/ 1008 h 1064"/>
                <a:gd name="T6" fmla="*/ 768 w 1008"/>
                <a:gd name="T7" fmla="*/ 816 h 1064"/>
                <a:gd name="T8" fmla="*/ 864 w 1008"/>
                <a:gd name="T9" fmla="*/ 576 h 1064"/>
                <a:gd name="T10" fmla="*/ 960 w 1008"/>
                <a:gd name="T11" fmla="*/ 240 h 1064"/>
                <a:gd name="T12" fmla="*/ 1008 w 1008"/>
                <a:gd name="T13" fmla="*/ 0 h 1064"/>
                <a:gd name="T14" fmla="*/ 0 60000 65536"/>
                <a:gd name="T15" fmla="*/ 0 60000 65536"/>
                <a:gd name="T16" fmla="*/ 0 60000 65536"/>
                <a:gd name="T17" fmla="*/ 0 60000 65536"/>
                <a:gd name="T18" fmla="*/ 0 60000 65536"/>
                <a:gd name="T19" fmla="*/ 0 60000 65536"/>
                <a:gd name="T20" fmla="*/ 0 60000 65536"/>
                <a:gd name="T21" fmla="*/ 0 w 1008"/>
                <a:gd name="T22" fmla="*/ 0 h 1064"/>
                <a:gd name="T23" fmla="*/ 1008 w 1008"/>
                <a:gd name="T24" fmla="*/ 1064 h 10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8" h="1064">
                  <a:moveTo>
                    <a:pt x="0" y="1056"/>
                  </a:moveTo>
                  <a:cubicBezTo>
                    <a:pt x="96" y="1060"/>
                    <a:pt x="192" y="1064"/>
                    <a:pt x="288" y="1056"/>
                  </a:cubicBezTo>
                  <a:cubicBezTo>
                    <a:pt x="384" y="1048"/>
                    <a:pt x="496" y="1048"/>
                    <a:pt x="576" y="1008"/>
                  </a:cubicBezTo>
                  <a:cubicBezTo>
                    <a:pt x="656" y="968"/>
                    <a:pt x="720" y="888"/>
                    <a:pt x="768" y="816"/>
                  </a:cubicBezTo>
                  <a:cubicBezTo>
                    <a:pt x="816" y="744"/>
                    <a:pt x="832" y="672"/>
                    <a:pt x="864" y="576"/>
                  </a:cubicBezTo>
                  <a:cubicBezTo>
                    <a:pt x="896" y="480"/>
                    <a:pt x="936" y="336"/>
                    <a:pt x="960" y="240"/>
                  </a:cubicBezTo>
                  <a:cubicBezTo>
                    <a:pt x="984" y="144"/>
                    <a:pt x="996" y="72"/>
                    <a:pt x="1008" y="0"/>
                  </a:cubicBezTo>
                </a:path>
              </a:pathLst>
            </a:custGeom>
            <a:noFill/>
            <a:ln w="28575">
              <a:solidFill>
                <a:srgbClr val="FF0000"/>
              </a:solidFill>
              <a:round/>
            </a:ln>
          </p:spPr>
          <p:txBody>
            <a:bodyPr>
              <a:spAutoFit/>
            </a:bodyPr>
            <a:lstStyle/>
            <a:p>
              <a:endParaRPr lang="zh-CN" altLang="en-US"/>
            </a:p>
          </p:txBody>
        </p:sp>
        <p:grpSp>
          <p:nvGrpSpPr>
            <p:cNvPr id="16" name="Group 362"/>
            <p:cNvGrpSpPr/>
            <p:nvPr/>
          </p:nvGrpSpPr>
          <p:grpSpPr bwMode="auto">
            <a:xfrm>
              <a:off x="8268" y="1601"/>
              <a:ext cx="1182" cy="1248"/>
              <a:chOff x="1312" y="2640"/>
              <a:chExt cx="1182" cy="1248"/>
            </a:xfrm>
          </p:grpSpPr>
          <p:sp>
            <p:nvSpPr>
              <p:cNvPr id="37975" name="Line 363"/>
              <p:cNvSpPr>
                <a:spLocks noChangeShapeType="1"/>
              </p:cNvSpPr>
              <p:nvPr/>
            </p:nvSpPr>
            <p:spPr bwMode="auto">
              <a:xfrm flipH="1" flipV="1">
                <a:off x="1312" y="2640"/>
                <a:ext cx="895" cy="1007"/>
              </a:xfrm>
              <a:prstGeom prst="line">
                <a:avLst/>
              </a:prstGeom>
              <a:noFill/>
              <a:ln w="28575">
                <a:solidFill>
                  <a:schemeClr val="tx1"/>
                </a:solidFill>
                <a:round/>
              </a:ln>
            </p:spPr>
            <p:txBody>
              <a:bodyPr>
                <a:spAutoFit/>
              </a:bodyPr>
              <a:lstStyle/>
              <a:p>
                <a:endParaRPr lang="zh-CN" altLang="en-US"/>
              </a:p>
            </p:txBody>
          </p:sp>
          <p:sp>
            <p:nvSpPr>
              <p:cNvPr id="37976" name="Text Box 364"/>
              <p:cNvSpPr txBox="1">
                <a:spLocks noChangeArrowheads="1"/>
              </p:cNvSpPr>
              <p:nvPr/>
            </p:nvSpPr>
            <p:spPr bwMode="auto">
              <a:xfrm>
                <a:off x="2072" y="3618"/>
                <a:ext cx="422" cy="270"/>
              </a:xfrm>
              <a:prstGeom prst="rect">
                <a:avLst/>
              </a:prstGeom>
              <a:noFill/>
              <a:ln w="9525">
                <a:noFill/>
                <a:miter lim="800000"/>
              </a:ln>
            </p:spPr>
            <p:txBody>
              <a:bodyPr wrap="none">
                <a:spAutoFit/>
              </a:bodyPr>
              <a:lstStyle/>
              <a:p>
                <a:pPr algn="just">
                  <a:lnSpc>
                    <a:spcPct val="120000"/>
                  </a:lnSpc>
                  <a:spcBef>
                    <a:spcPct val="10000"/>
                  </a:spcBef>
                </a:pPr>
                <a:r>
                  <a:rPr kumimoji="1" lang="en-US" altLang="zh-CN" sz="2000" i="1">
                    <a:solidFill>
                      <a:schemeClr val="tx2"/>
                    </a:solidFill>
                    <a:cs typeface="Times New Roman" panose="02020603050405020304" pitchFamily="18" charset="0"/>
                  </a:rPr>
                  <a:t>U′</a:t>
                </a:r>
                <a:r>
                  <a:rPr kumimoji="1" lang="en-US" altLang="zh-CN" sz="2000" baseline="-25000">
                    <a:solidFill>
                      <a:schemeClr val="tx2"/>
                    </a:solidFill>
                    <a:cs typeface="Times New Roman" panose="02020603050405020304" pitchFamily="18" charset="0"/>
                  </a:rPr>
                  <a:t>BB</a:t>
                </a:r>
                <a:endParaRPr kumimoji="1" lang="en-US" altLang="zh-CN" sz="2000">
                  <a:solidFill>
                    <a:schemeClr val="tx2"/>
                  </a:solidFill>
                  <a:cs typeface="Times New Roman" panose="02020603050405020304" pitchFamily="18" charset="0"/>
                </a:endParaRPr>
              </a:p>
            </p:txBody>
          </p:sp>
        </p:grpSp>
        <p:grpSp>
          <p:nvGrpSpPr>
            <p:cNvPr id="17" name="Group 365"/>
            <p:cNvGrpSpPr/>
            <p:nvPr/>
          </p:nvGrpSpPr>
          <p:grpSpPr bwMode="auto">
            <a:xfrm>
              <a:off x="7628" y="1418"/>
              <a:ext cx="2160" cy="1394"/>
              <a:chOff x="672" y="2457"/>
              <a:chExt cx="2160" cy="1394"/>
            </a:xfrm>
          </p:grpSpPr>
          <p:grpSp>
            <p:nvGrpSpPr>
              <p:cNvPr id="18" name="Group 366"/>
              <p:cNvGrpSpPr/>
              <p:nvPr/>
            </p:nvGrpSpPr>
            <p:grpSpPr bwMode="auto">
              <a:xfrm>
                <a:off x="845" y="2640"/>
                <a:ext cx="1634" cy="1008"/>
                <a:chOff x="1488" y="2256"/>
                <a:chExt cx="1634" cy="1008"/>
              </a:xfrm>
            </p:grpSpPr>
            <p:sp>
              <p:nvSpPr>
                <p:cNvPr id="37973" name="Line 367"/>
                <p:cNvSpPr>
                  <a:spLocks noChangeShapeType="1"/>
                </p:cNvSpPr>
                <p:nvPr/>
              </p:nvSpPr>
              <p:spPr bwMode="auto">
                <a:xfrm>
                  <a:off x="1488" y="3264"/>
                  <a:ext cx="1634" cy="0"/>
                </a:xfrm>
                <a:prstGeom prst="line">
                  <a:avLst/>
                </a:prstGeom>
                <a:noFill/>
                <a:ln w="28575">
                  <a:solidFill>
                    <a:schemeClr val="tx1"/>
                  </a:solidFill>
                  <a:round/>
                  <a:tailEnd type="arrow" w="med" len="med"/>
                </a:ln>
              </p:spPr>
              <p:txBody>
                <a:bodyPr>
                  <a:spAutoFit/>
                </a:bodyPr>
                <a:lstStyle/>
                <a:p>
                  <a:endParaRPr lang="zh-CN" altLang="en-US"/>
                </a:p>
              </p:txBody>
            </p:sp>
            <p:sp>
              <p:nvSpPr>
                <p:cNvPr id="37974" name="Line 368"/>
                <p:cNvSpPr>
                  <a:spLocks noChangeShapeType="1"/>
                </p:cNvSpPr>
                <p:nvPr/>
              </p:nvSpPr>
              <p:spPr bwMode="auto">
                <a:xfrm flipV="1">
                  <a:off x="1488" y="2256"/>
                  <a:ext cx="0" cy="1008"/>
                </a:xfrm>
                <a:prstGeom prst="line">
                  <a:avLst/>
                </a:prstGeom>
                <a:noFill/>
                <a:ln w="28575">
                  <a:solidFill>
                    <a:schemeClr val="tx1"/>
                  </a:solidFill>
                  <a:round/>
                  <a:tailEnd type="arrow" w="med" len="med"/>
                </a:ln>
              </p:spPr>
              <p:txBody>
                <a:bodyPr>
                  <a:spAutoFit/>
                </a:bodyPr>
                <a:lstStyle/>
                <a:p>
                  <a:endParaRPr lang="zh-CN" altLang="en-US"/>
                </a:p>
              </p:txBody>
            </p:sp>
          </p:grpSp>
          <p:sp>
            <p:nvSpPr>
              <p:cNvPr id="37970" name="Text Box 369"/>
              <p:cNvSpPr txBox="1">
                <a:spLocks noChangeArrowheads="1"/>
              </p:cNvSpPr>
              <p:nvPr/>
            </p:nvSpPr>
            <p:spPr bwMode="auto">
              <a:xfrm>
                <a:off x="2482" y="3492"/>
                <a:ext cx="350" cy="252"/>
              </a:xfrm>
              <a:prstGeom prst="rect">
                <a:avLst/>
              </a:prstGeom>
              <a:noFill/>
              <a:ln w="9525">
                <a:noFill/>
                <a:miter lim="800000"/>
              </a:ln>
            </p:spPr>
            <p:txBody>
              <a:bodyPr wrap="none">
                <a:spAutoFit/>
              </a:bodyPr>
              <a:lstStyle/>
              <a:p>
                <a:pPr algn="just">
                  <a:lnSpc>
                    <a:spcPct val="120000"/>
                  </a:lnSpc>
                  <a:spcBef>
                    <a:spcPct val="10000"/>
                  </a:spcBef>
                </a:pPr>
                <a:r>
                  <a:rPr kumimoji="1" lang="en-US" altLang="zh-CN" sz="2000" i="1">
                    <a:solidFill>
                      <a:schemeClr val="tx2"/>
                    </a:solidFill>
                    <a:cs typeface="Times New Roman" panose="02020603050405020304" pitchFamily="18" charset="0"/>
                  </a:rPr>
                  <a:t>u</a:t>
                </a:r>
                <a:r>
                  <a:rPr kumimoji="1" lang="en-US" altLang="zh-CN" sz="2000" baseline="-25000">
                    <a:solidFill>
                      <a:schemeClr val="tx2"/>
                    </a:solidFill>
                    <a:cs typeface="Times New Roman" panose="02020603050405020304" pitchFamily="18" charset="0"/>
                  </a:rPr>
                  <a:t>BE</a:t>
                </a:r>
                <a:endParaRPr kumimoji="1" lang="en-US" altLang="zh-CN" sz="2000">
                  <a:solidFill>
                    <a:schemeClr val="tx2"/>
                  </a:solidFill>
                  <a:cs typeface="Times New Roman" panose="02020603050405020304" pitchFamily="18" charset="0"/>
                </a:endParaRPr>
              </a:p>
            </p:txBody>
          </p:sp>
          <p:sp>
            <p:nvSpPr>
              <p:cNvPr id="37971" name="Text Box 370"/>
              <p:cNvSpPr txBox="1">
                <a:spLocks noChangeArrowheads="1"/>
              </p:cNvSpPr>
              <p:nvPr/>
            </p:nvSpPr>
            <p:spPr bwMode="auto">
              <a:xfrm>
                <a:off x="864" y="2457"/>
                <a:ext cx="232" cy="252"/>
              </a:xfrm>
              <a:prstGeom prst="rect">
                <a:avLst/>
              </a:prstGeom>
              <a:noFill/>
              <a:ln w="9525">
                <a:noFill/>
                <a:miter lim="800000"/>
              </a:ln>
            </p:spPr>
            <p:txBody>
              <a:bodyPr wrap="none">
                <a:spAutoFit/>
              </a:bodyPr>
              <a:lstStyle/>
              <a:p>
                <a:pPr algn="just">
                  <a:lnSpc>
                    <a:spcPct val="120000"/>
                  </a:lnSpc>
                  <a:spcBef>
                    <a:spcPct val="10000"/>
                  </a:spcBef>
                </a:pPr>
                <a:r>
                  <a:rPr kumimoji="1" lang="en-US" altLang="zh-CN" sz="2000" i="1">
                    <a:solidFill>
                      <a:schemeClr val="tx2"/>
                    </a:solidFill>
                    <a:cs typeface="Times New Roman" panose="02020603050405020304" pitchFamily="18" charset="0"/>
                  </a:rPr>
                  <a:t>i</a:t>
                </a:r>
                <a:r>
                  <a:rPr kumimoji="1" lang="en-US" altLang="zh-CN" sz="2000" baseline="-25000">
                    <a:solidFill>
                      <a:schemeClr val="tx2"/>
                    </a:solidFill>
                    <a:cs typeface="Times New Roman" panose="02020603050405020304" pitchFamily="18" charset="0"/>
                  </a:rPr>
                  <a:t>B</a:t>
                </a:r>
                <a:endParaRPr kumimoji="1" lang="en-US" altLang="zh-CN" sz="2000">
                  <a:solidFill>
                    <a:schemeClr val="tx2"/>
                  </a:solidFill>
                  <a:cs typeface="Times New Roman" panose="02020603050405020304" pitchFamily="18" charset="0"/>
                </a:endParaRPr>
              </a:p>
            </p:txBody>
          </p:sp>
          <p:sp>
            <p:nvSpPr>
              <p:cNvPr id="37972" name="Text Box 371"/>
              <p:cNvSpPr txBox="1">
                <a:spLocks noChangeArrowheads="1"/>
              </p:cNvSpPr>
              <p:nvPr/>
            </p:nvSpPr>
            <p:spPr bwMode="auto">
              <a:xfrm>
                <a:off x="672" y="3601"/>
                <a:ext cx="232" cy="250"/>
              </a:xfrm>
              <a:prstGeom prst="rect">
                <a:avLst/>
              </a:prstGeom>
              <a:noFill/>
              <a:ln w="9525">
                <a:noFill/>
                <a:miter lim="800000"/>
              </a:ln>
            </p:spPr>
            <p:txBody>
              <a:bodyPr wrap="none">
                <a:spAutoFit/>
              </a:bodyPr>
              <a:lstStyle/>
              <a:p>
                <a:pPr algn="just">
                  <a:lnSpc>
                    <a:spcPct val="120000"/>
                  </a:lnSpc>
                  <a:spcBef>
                    <a:spcPct val="10000"/>
                  </a:spcBef>
                </a:pPr>
                <a:r>
                  <a:rPr kumimoji="1" lang="en-US" altLang="zh-CN" sz="2000" i="1"/>
                  <a:t>O</a:t>
                </a:r>
                <a:endParaRPr kumimoji="1" lang="en-US" altLang="zh-CN" sz="2000" i="1"/>
              </a:p>
            </p:txBody>
          </p:sp>
        </p:grpSp>
        <p:sp>
          <p:nvSpPr>
            <p:cNvPr id="37912" name="Oval 372"/>
            <p:cNvSpPr>
              <a:spLocks noChangeArrowheads="1"/>
            </p:cNvSpPr>
            <p:nvPr/>
          </p:nvSpPr>
          <p:spPr bwMode="auto">
            <a:xfrm>
              <a:off x="8633" y="2033"/>
              <a:ext cx="77" cy="77"/>
            </a:xfrm>
            <a:prstGeom prst="ellipse">
              <a:avLst/>
            </a:prstGeom>
            <a:solidFill>
              <a:schemeClr val="hlink"/>
            </a:solidFill>
            <a:ln w="9525">
              <a:solidFill>
                <a:schemeClr val="tx1"/>
              </a:solidFill>
              <a:round/>
            </a:ln>
          </p:spPr>
          <p:txBody>
            <a:bodyPr wrap="none" anchor="ctr">
              <a:spAutoFit/>
            </a:bodyPr>
            <a:lstStyle/>
            <a:p>
              <a:pPr algn="just">
                <a:lnSpc>
                  <a:spcPct val="120000"/>
                </a:lnSpc>
                <a:spcBef>
                  <a:spcPct val="10000"/>
                </a:spcBef>
              </a:pPr>
              <a:endParaRPr lang="zh-CN" altLang="en-US"/>
            </a:p>
          </p:txBody>
        </p:sp>
        <p:sp>
          <p:nvSpPr>
            <p:cNvPr id="37913" name="Line 373"/>
            <p:cNvSpPr>
              <a:spLocks noChangeShapeType="1"/>
            </p:cNvSpPr>
            <p:nvPr/>
          </p:nvSpPr>
          <p:spPr bwMode="auto">
            <a:xfrm flipH="1">
              <a:off x="8688" y="2110"/>
              <a:ext cx="0" cy="499"/>
            </a:xfrm>
            <a:prstGeom prst="line">
              <a:avLst/>
            </a:prstGeom>
            <a:noFill/>
            <a:ln w="9525">
              <a:solidFill>
                <a:schemeClr val="tx1"/>
              </a:solidFill>
              <a:prstDash val="dash"/>
              <a:round/>
            </a:ln>
          </p:spPr>
          <p:txBody>
            <a:bodyPr>
              <a:spAutoFit/>
            </a:bodyPr>
            <a:lstStyle/>
            <a:p>
              <a:endParaRPr lang="zh-CN" altLang="en-US"/>
            </a:p>
          </p:txBody>
        </p:sp>
        <p:sp>
          <p:nvSpPr>
            <p:cNvPr id="37914" name="Line 374"/>
            <p:cNvSpPr>
              <a:spLocks noChangeShapeType="1"/>
            </p:cNvSpPr>
            <p:nvPr/>
          </p:nvSpPr>
          <p:spPr bwMode="auto">
            <a:xfrm>
              <a:off x="7799" y="2069"/>
              <a:ext cx="857" cy="0"/>
            </a:xfrm>
            <a:prstGeom prst="line">
              <a:avLst/>
            </a:prstGeom>
            <a:noFill/>
            <a:ln w="9525">
              <a:solidFill>
                <a:schemeClr val="tx1"/>
              </a:solidFill>
              <a:prstDash val="dash"/>
              <a:round/>
            </a:ln>
          </p:spPr>
          <p:txBody>
            <a:bodyPr>
              <a:spAutoFit/>
            </a:bodyPr>
            <a:lstStyle/>
            <a:p>
              <a:endParaRPr lang="zh-CN" altLang="en-US"/>
            </a:p>
          </p:txBody>
        </p:sp>
        <p:sp>
          <p:nvSpPr>
            <p:cNvPr id="37915" name="Text Box 375"/>
            <p:cNvSpPr txBox="1">
              <a:spLocks noChangeArrowheads="1"/>
            </p:cNvSpPr>
            <p:nvPr/>
          </p:nvSpPr>
          <p:spPr bwMode="auto">
            <a:xfrm>
              <a:off x="8560" y="2629"/>
              <a:ext cx="461" cy="252"/>
            </a:xfrm>
            <a:prstGeom prst="rect">
              <a:avLst/>
            </a:prstGeom>
            <a:noFill/>
            <a:ln w="9525">
              <a:noFill/>
              <a:miter lim="800000"/>
            </a:ln>
          </p:spPr>
          <p:txBody>
            <a:bodyPr wrap="none">
              <a:spAutoFit/>
            </a:bodyPr>
            <a:lstStyle/>
            <a:p>
              <a:pPr algn="just">
                <a:lnSpc>
                  <a:spcPct val="120000"/>
                </a:lnSpc>
                <a:spcBef>
                  <a:spcPct val="10000"/>
                </a:spcBef>
              </a:pPr>
              <a:r>
                <a:rPr kumimoji="1" lang="en-US" altLang="zh-CN" sz="2000" i="1">
                  <a:solidFill>
                    <a:schemeClr val="tx2"/>
                  </a:solidFill>
                  <a:cs typeface="Times New Roman" panose="02020603050405020304" pitchFamily="18" charset="0"/>
                </a:rPr>
                <a:t>U</a:t>
              </a:r>
              <a:r>
                <a:rPr kumimoji="1" lang="en-US" altLang="zh-CN" sz="2000" baseline="-25000">
                  <a:solidFill>
                    <a:schemeClr val="tx2"/>
                  </a:solidFill>
                  <a:cs typeface="Times New Roman" panose="02020603050405020304" pitchFamily="18" charset="0"/>
                </a:rPr>
                <a:t>BEQ</a:t>
              </a:r>
              <a:endParaRPr kumimoji="1" lang="en-US" altLang="zh-CN" sz="2000">
                <a:solidFill>
                  <a:schemeClr val="tx2"/>
                </a:solidFill>
                <a:cs typeface="Times New Roman" panose="02020603050405020304" pitchFamily="18" charset="0"/>
              </a:endParaRPr>
            </a:p>
          </p:txBody>
        </p:sp>
        <p:sp>
          <p:nvSpPr>
            <p:cNvPr id="37916" name="Text Box 376"/>
            <p:cNvSpPr txBox="1">
              <a:spLocks noChangeArrowheads="1"/>
            </p:cNvSpPr>
            <p:nvPr/>
          </p:nvSpPr>
          <p:spPr bwMode="auto">
            <a:xfrm>
              <a:off x="7512" y="1927"/>
              <a:ext cx="334" cy="252"/>
            </a:xfrm>
            <a:prstGeom prst="rect">
              <a:avLst/>
            </a:prstGeom>
            <a:noFill/>
            <a:ln w="9525">
              <a:noFill/>
              <a:miter lim="800000"/>
            </a:ln>
          </p:spPr>
          <p:txBody>
            <a:bodyPr wrap="none">
              <a:spAutoFit/>
            </a:bodyPr>
            <a:lstStyle/>
            <a:p>
              <a:pPr algn="just">
                <a:lnSpc>
                  <a:spcPct val="120000"/>
                </a:lnSpc>
                <a:spcBef>
                  <a:spcPct val="10000"/>
                </a:spcBef>
              </a:pPr>
              <a:r>
                <a:rPr kumimoji="1" lang="en-US" altLang="zh-CN" sz="2000" i="1">
                  <a:solidFill>
                    <a:schemeClr val="tx2"/>
                  </a:solidFill>
                  <a:cs typeface="Times New Roman" panose="02020603050405020304" pitchFamily="18" charset="0"/>
                </a:rPr>
                <a:t>I</a:t>
              </a:r>
              <a:r>
                <a:rPr kumimoji="1" lang="en-US" altLang="zh-CN" sz="2000" baseline="-25000">
                  <a:solidFill>
                    <a:schemeClr val="tx2"/>
                  </a:solidFill>
                  <a:cs typeface="Times New Roman" panose="02020603050405020304" pitchFamily="18" charset="0"/>
                </a:rPr>
                <a:t>BQ</a:t>
              </a:r>
              <a:endParaRPr kumimoji="1" lang="en-US" altLang="zh-CN" sz="2000">
                <a:solidFill>
                  <a:schemeClr val="tx2"/>
                </a:solidFill>
                <a:cs typeface="Times New Roman" panose="02020603050405020304" pitchFamily="18" charset="0"/>
              </a:endParaRPr>
            </a:p>
          </p:txBody>
        </p:sp>
        <p:grpSp>
          <p:nvGrpSpPr>
            <p:cNvPr id="19" name="Group 377"/>
            <p:cNvGrpSpPr/>
            <p:nvPr/>
          </p:nvGrpSpPr>
          <p:grpSpPr bwMode="auto">
            <a:xfrm>
              <a:off x="4407" y="1162"/>
              <a:ext cx="2166" cy="1653"/>
              <a:chOff x="3297" y="2198"/>
              <a:chExt cx="2166" cy="1653"/>
            </a:xfrm>
          </p:grpSpPr>
          <p:grpSp>
            <p:nvGrpSpPr>
              <p:cNvPr id="20" name="Group 378"/>
              <p:cNvGrpSpPr/>
              <p:nvPr/>
            </p:nvGrpSpPr>
            <p:grpSpPr bwMode="auto">
              <a:xfrm>
                <a:off x="3470" y="2256"/>
                <a:ext cx="1634" cy="1392"/>
                <a:chOff x="3470" y="2256"/>
                <a:chExt cx="1634" cy="1392"/>
              </a:xfrm>
            </p:grpSpPr>
            <p:sp>
              <p:nvSpPr>
                <p:cNvPr id="37967" name="Line 379"/>
                <p:cNvSpPr>
                  <a:spLocks noChangeShapeType="1"/>
                </p:cNvSpPr>
                <p:nvPr/>
              </p:nvSpPr>
              <p:spPr bwMode="auto">
                <a:xfrm>
                  <a:off x="3470" y="3648"/>
                  <a:ext cx="1634" cy="0"/>
                </a:xfrm>
                <a:prstGeom prst="line">
                  <a:avLst/>
                </a:prstGeom>
                <a:noFill/>
                <a:ln w="28575">
                  <a:solidFill>
                    <a:schemeClr val="tx1"/>
                  </a:solidFill>
                  <a:round/>
                  <a:tailEnd type="arrow" w="med" len="med"/>
                </a:ln>
              </p:spPr>
              <p:txBody>
                <a:bodyPr>
                  <a:spAutoFit/>
                </a:bodyPr>
                <a:lstStyle/>
                <a:p>
                  <a:endParaRPr lang="zh-CN" altLang="en-US"/>
                </a:p>
              </p:txBody>
            </p:sp>
            <p:sp>
              <p:nvSpPr>
                <p:cNvPr id="37968" name="Line 380"/>
                <p:cNvSpPr>
                  <a:spLocks noChangeShapeType="1"/>
                </p:cNvSpPr>
                <p:nvPr/>
              </p:nvSpPr>
              <p:spPr bwMode="auto">
                <a:xfrm flipV="1">
                  <a:off x="3470" y="2256"/>
                  <a:ext cx="0" cy="1392"/>
                </a:xfrm>
                <a:prstGeom prst="line">
                  <a:avLst/>
                </a:prstGeom>
                <a:noFill/>
                <a:ln w="28575">
                  <a:solidFill>
                    <a:schemeClr val="tx1"/>
                  </a:solidFill>
                  <a:round/>
                  <a:tailEnd type="arrow" w="med" len="med"/>
                </a:ln>
              </p:spPr>
              <p:txBody>
                <a:bodyPr>
                  <a:spAutoFit/>
                </a:bodyPr>
                <a:lstStyle/>
                <a:p>
                  <a:endParaRPr lang="zh-CN" altLang="en-US"/>
                </a:p>
              </p:txBody>
            </p:sp>
          </p:grpSp>
          <p:sp>
            <p:nvSpPr>
              <p:cNvPr id="37964" name="Text Box 381"/>
              <p:cNvSpPr txBox="1">
                <a:spLocks noChangeArrowheads="1"/>
              </p:cNvSpPr>
              <p:nvPr/>
            </p:nvSpPr>
            <p:spPr bwMode="auto">
              <a:xfrm>
                <a:off x="5107" y="3492"/>
                <a:ext cx="356" cy="252"/>
              </a:xfrm>
              <a:prstGeom prst="rect">
                <a:avLst/>
              </a:prstGeom>
              <a:noFill/>
              <a:ln w="9525">
                <a:noFill/>
                <a:miter lim="800000"/>
              </a:ln>
            </p:spPr>
            <p:txBody>
              <a:bodyPr wrap="none">
                <a:spAutoFit/>
              </a:bodyPr>
              <a:lstStyle/>
              <a:p>
                <a:pPr algn="just">
                  <a:lnSpc>
                    <a:spcPct val="120000"/>
                  </a:lnSpc>
                  <a:spcBef>
                    <a:spcPct val="10000"/>
                  </a:spcBef>
                </a:pPr>
                <a:r>
                  <a:rPr kumimoji="1" lang="en-US" altLang="zh-CN" sz="2000" i="1">
                    <a:solidFill>
                      <a:schemeClr val="tx2"/>
                    </a:solidFill>
                    <a:cs typeface="Times New Roman" panose="02020603050405020304" pitchFamily="18" charset="0"/>
                  </a:rPr>
                  <a:t>u</a:t>
                </a:r>
                <a:r>
                  <a:rPr kumimoji="1" lang="en-US" altLang="zh-CN" sz="2000" baseline="-25000">
                    <a:solidFill>
                      <a:schemeClr val="tx2"/>
                    </a:solidFill>
                    <a:cs typeface="Times New Roman" panose="02020603050405020304" pitchFamily="18" charset="0"/>
                  </a:rPr>
                  <a:t>CE</a:t>
                </a:r>
                <a:endParaRPr kumimoji="1" lang="en-US" altLang="zh-CN" sz="2000">
                  <a:solidFill>
                    <a:schemeClr val="tx2"/>
                  </a:solidFill>
                  <a:cs typeface="Times New Roman" panose="02020603050405020304" pitchFamily="18" charset="0"/>
                </a:endParaRPr>
              </a:p>
            </p:txBody>
          </p:sp>
          <p:sp>
            <p:nvSpPr>
              <p:cNvPr id="37965" name="Text Box 382"/>
              <p:cNvSpPr txBox="1">
                <a:spLocks noChangeArrowheads="1"/>
              </p:cNvSpPr>
              <p:nvPr/>
            </p:nvSpPr>
            <p:spPr bwMode="auto">
              <a:xfrm>
                <a:off x="3554" y="2198"/>
                <a:ext cx="235" cy="250"/>
              </a:xfrm>
              <a:prstGeom prst="rect">
                <a:avLst/>
              </a:prstGeom>
              <a:noFill/>
              <a:ln w="9525">
                <a:noFill/>
                <a:miter lim="800000"/>
              </a:ln>
            </p:spPr>
            <p:txBody>
              <a:bodyPr wrap="none">
                <a:spAutoFit/>
              </a:bodyPr>
              <a:lstStyle/>
              <a:p>
                <a:pPr algn="just">
                  <a:lnSpc>
                    <a:spcPct val="120000"/>
                  </a:lnSpc>
                  <a:spcBef>
                    <a:spcPct val="10000"/>
                  </a:spcBef>
                </a:pPr>
                <a:r>
                  <a:rPr kumimoji="1" lang="en-US" altLang="zh-CN" sz="2000" i="1"/>
                  <a:t>i</a:t>
                </a:r>
                <a:r>
                  <a:rPr kumimoji="1" lang="en-US" altLang="zh-CN" sz="2000" baseline="-25000"/>
                  <a:t>C</a:t>
                </a:r>
                <a:endParaRPr kumimoji="1" lang="en-US" altLang="zh-CN" sz="2000" baseline="-25000"/>
              </a:p>
            </p:txBody>
          </p:sp>
          <p:sp>
            <p:nvSpPr>
              <p:cNvPr id="37966" name="Text Box 383"/>
              <p:cNvSpPr txBox="1">
                <a:spLocks noChangeArrowheads="1"/>
              </p:cNvSpPr>
              <p:nvPr/>
            </p:nvSpPr>
            <p:spPr bwMode="auto">
              <a:xfrm>
                <a:off x="3297" y="3601"/>
                <a:ext cx="232" cy="250"/>
              </a:xfrm>
              <a:prstGeom prst="rect">
                <a:avLst/>
              </a:prstGeom>
              <a:noFill/>
              <a:ln w="9525">
                <a:noFill/>
                <a:miter lim="800000"/>
              </a:ln>
            </p:spPr>
            <p:txBody>
              <a:bodyPr wrap="none">
                <a:spAutoFit/>
              </a:bodyPr>
              <a:lstStyle/>
              <a:p>
                <a:pPr algn="just">
                  <a:lnSpc>
                    <a:spcPct val="120000"/>
                  </a:lnSpc>
                  <a:spcBef>
                    <a:spcPct val="10000"/>
                  </a:spcBef>
                </a:pPr>
                <a:r>
                  <a:rPr kumimoji="1" lang="en-US" altLang="zh-CN" sz="2000" i="1"/>
                  <a:t>O</a:t>
                </a:r>
                <a:endParaRPr kumimoji="1" lang="en-US" altLang="zh-CN" sz="2000" i="1"/>
              </a:p>
            </p:txBody>
          </p:sp>
        </p:grpSp>
        <p:grpSp>
          <p:nvGrpSpPr>
            <p:cNvPr id="21" name="Group 384"/>
            <p:cNvGrpSpPr/>
            <p:nvPr/>
          </p:nvGrpSpPr>
          <p:grpSpPr bwMode="auto">
            <a:xfrm>
              <a:off x="4611" y="1604"/>
              <a:ext cx="1551" cy="987"/>
              <a:chOff x="3480" y="2774"/>
              <a:chExt cx="1551" cy="862"/>
            </a:xfrm>
          </p:grpSpPr>
          <p:sp>
            <p:nvSpPr>
              <p:cNvPr id="37958" name="Freeform 385"/>
              <p:cNvSpPr/>
              <p:nvPr/>
            </p:nvSpPr>
            <p:spPr bwMode="auto">
              <a:xfrm>
                <a:off x="3510" y="2774"/>
                <a:ext cx="996" cy="828"/>
              </a:xfrm>
              <a:custGeom>
                <a:avLst/>
                <a:gdLst>
                  <a:gd name="T0" fmla="*/ 0 w 996"/>
                  <a:gd name="T1" fmla="*/ 828 h 828"/>
                  <a:gd name="T2" fmla="*/ 24 w 996"/>
                  <a:gd name="T3" fmla="*/ 640 h 828"/>
                  <a:gd name="T4" fmla="*/ 72 w 996"/>
                  <a:gd name="T5" fmla="*/ 382 h 828"/>
                  <a:gd name="T6" fmla="*/ 186 w 996"/>
                  <a:gd name="T7" fmla="*/ 148 h 828"/>
                  <a:gd name="T8" fmla="*/ 474 w 996"/>
                  <a:gd name="T9" fmla="*/ 28 h 828"/>
                  <a:gd name="T10" fmla="*/ 930 w 996"/>
                  <a:gd name="T11" fmla="*/ 4 h 828"/>
                  <a:gd name="T12" fmla="*/ 870 w 996"/>
                  <a:gd name="T13" fmla="*/ 4 h 828"/>
                  <a:gd name="T14" fmla="*/ 0 60000 65536"/>
                  <a:gd name="T15" fmla="*/ 0 60000 65536"/>
                  <a:gd name="T16" fmla="*/ 0 60000 65536"/>
                  <a:gd name="T17" fmla="*/ 0 60000 65536"/>
                  <a:gd name="T18" fmla="*/ 0 60000 65536"/>
                  <a:gd name="T19" fmla="*/ 0 60000 65536"/>
                  <a:gd name="T20" fmla="*/ 0 60000 65536"/>
                  <a:gd name="T21" fmla="*/ 0 w 996"/>
                  <a:gd name="T22" fmla="*/ 0 h 828"/>
                  <a:gd name="T23" fmla="*/ 996 w 996"/>
                  <a:gd name="T24" fmla="*/ 828 h 8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6" h="828">
                    <a:moveTo>
                      <a:pt x="0" y="828"/>
                    </a:moveTo>
                    <a:cubicBezTo>
                      <a:pt x="4" y="797"/>
                      <a:pt x="12" y="714"/>
                      <a:pt x="24" y="640"/>
                    </a:cubicBezTo>
                    <a:cubicBezTo>
                      <a:pt x="36" y="566"/>
                      <a:pt x="45" y="464"/>
                      <a:pt x="72" y="382"/>
                    </a:cubicBezTo>
                    <a:cubicBezTo>
                      <a:pt x="99" y="300"/>
                      <a:pt x="119" y="207"/>
                      <a:pt x="186" y="148"/>
                    </a:cubicBezTo>
                    <a:cubicBezTo>
                      <a:pt x="253" y="89"/>
                      <a:pt x="350" y="52"/>
                      <a:pt x="474" y="28"/>
                    </a:cubicBezTo>
                    <a:cubicBezTo>
                      <a:pt x="598" y="4"/>
                      <a:pt x="864" y="8"/>
                      <a:pt x="930" y="4"/>
                    </a:cubicBezTo>
                    <a:cubicBezTo>
                      <a:pt x="996" y="0"/>
                      <a:pt x="882" y="4"/>
                      <a:pt x="870" y="4"/>
                    </a:cubicBezTo>
                  </a:path>
                </a:pathLst>
              </a:custGeom>
              <a:noFill/>
              <a:ln w="28575">
                <a:solidFill>
                  <a:srgbClr val="FF0000"/>
                </a:solidFill>
                <a:round/>
              </a:ln>
            </p:spPr>
            <p:txBody>
              <a:bodyPr>
                <a:spAutoFit/>
              </a:bodyPr>
              <a:lstStyle/>
              <a:p>
                <a:endParaRPr lang="zh-CN" altLang="en-US"/>
              </a:p>
            </p:txBody>
          </p:sp>
          <p:sp>
            <p:nvSpPr>
              <p:cNvPr id="37959" name="Freeform 386"/>
              <p:cNvSpPr/>
              <p:nvPr/>
            </p:nvSpPr>
            <p:spPr bwMode="auto">
              <a:xfrm>
                <a:off x="3522" y="2973"/>
                <a:ext cx="1129" cy="505"/>
              </a:xfrm>
              <a:custGeom>
                <a:avLst/>
                <a:gdLst>
                  <a:gd name="T0" fmla="*/ 0 w 1129"/>
                  <a:gd name="T1" fmla="*/ 505 h 505"/>
                  <a:gd name="T2" fmla="*/ 24 w 1129"/>
                  <a:gd name="T3" fmla="*/ 387 h 505"/>
                  <a:gd name="T4" fmla="*/ 72 w 1129"/>
                  <a:gd name="T5" fmla="*/ 225 h 505"/>
                  <a:gd name="T6" fmla="*/ 224 w 1129"/>
                  <a:gd name="T7" fmla="*/ 88 h 505"/>
                  <a:gd name="T8" fmla="*/ 571 w 1129"/>
                  <a:gd name="T9" fmla="*/ 14 h 505"/>
                  <a:gd name="T10" fmla="*/ 1080 w 1129"/>
                  <a:gd name="T11" fmla="*/ 3 h 505"/>
                  <a:gd name="T12" fmla="*/ 864 w 1129"/>
                  <a:gd name="T13" fmla="*/ 3 h 505"/>
                  <a:gd name="T14" fmla="*/ 0 60000 65536"/>
                  <a:gd name="T15" fmla="*/ 0 60000 65536"/>
                  <a:gd name="T16" fmla="*/ 0 60000 65536"/>
                  <a:gd name="T17" fmla="*/ 0 60000 65536"/>
                  <a:gd name="T18" fmla="*/ 0 60000 65536"/>
                  <a:gd name="T19" fmla="*/ 0 60000 65536"/>
                  <a:gd name="T20" fmla="*/ 0 60000 65536"/>
                  <a:gd name="T21" fmla="*/ 0 w 1129"/>
                  <a:gd name="T22" fmla="*/ 0 h 505"/>
                  <a:gd name="T23" fmla="*/ 1129 w 1129"/>
                  <a:gd name="T24" fmla="*/ 505 h 5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9" h="505">
                    <a:moveTo>
                      <a:pt x="0" y="505"/>
                    </a:moveTo>
                    <a:cubicBezTo>
                      <a:pt x="4" y="485"/>
                      <a:pt x="12" y="434"/>
                      <a:pt x="24" y="387"/>
                    </a:cubicBezTo>
                    <a:cubicBezTo>
                      <a:pt x="36" y="340"/>
                      <a:pt x="39" y="275"/>
                      <a:pt x="72" y="225"/>
                    </a:cubicBezTo>
                    <a:cubicBezTo>
                      <a:pt x="105" y="175"/>
                      <a:pt x="141" y="123"/>
                      <a:pt x="224" y="88"/>
                    </a:cubicBezTo>
                    <a:cubicBezTo>
                      <a:pt x="307" y="53"/>
                      <a:pt x="428" y="28"/>
                      <a:pt x="571" y="14"/>
                    </a:cubicBezTo>
                    <a:cubicBezTo>
                      <a:pt x="714" y="0"/>
                      <a:pt x="1031" y="5"/>
                      <a:pt x="1080" y="3"/>
                    </a:cubicBezTo>
                    <a:cubicBezTo>
                      <a:pt x="1129" y="1"/>
                      <a:pt x="909" y="3"/>
                      <a:pt x="864" y="3"/>
                    </a:cubicBezTo>
                  </a:path>
                </a:pathLst>
              </a:custGeom>
              <a:noFill/>
              <a:ln w="28575">
                <a:solidFill>
                  <a:srgbClr val="FF0000"/>
                </a:solidFill>
                <a:round/>
              </a:ln>
            </p:spPr>
            <p:txBody>
              <a:bodyPr>
                <a:spAutoFit/>
              </a:bodyPr>
              <a:lstStyle/>
              <a:p>
                <a:endParaRPr lang="zh-CN" altLang="en-US"/>
              </a:p>
            </p:txBody>
          </p:sp>
          <p:sp>
            <p:nvSpPr>
              <p:cNvPr id="37960" name="Freeform 387"/>
              <p:cNvSpPr/>
              <p:nvPr/>
            </p:nvSpPr>
            <p:spPr bwMode="auto">
              <a:xfrm>
                <a:off x="3504" y="3155"/>
                <a:ext cx="1369" cy="461"/>
              </a:xfrm>
              <a:custGeom>
                <a:avLst/>
                <a:gdLst>
                  <a:gd name="T0" fmla="*/ 0 w 1369"/>
                  <a:gd name="T1" fmla="*/ 461 h 461"/>
                  <a:gd name="T2" fmla="*/ 24 w 1369"/>
                  <a:gd name="T3" fmla="*/ 313 h 461"/>
                  <a:gd name="T4" fmla="*/ 60 w 1369"/>
                  <a:gd name="T5" fmla="*/ 199 h 461"/>
                  <a:gd name="T6" fmla="*/ 186 w 1369"/>
                  <a:gd name="T7" fmla="*/ 87 h 461"/>
                  <a:gd name="T8" fmla="*/ 474 w 1369"/>
                  <a:gd name="T9" fmla="*/ 27 h 461"/>
                  <a:gd name="T10" fmla="*/ 1302 w 1369"/>
                  <a:gd name="T11" fmla="*/ 1 h 461"/>
                  <a:gd name="T12" fmla="*/ 876 w 1369"/>
                  <a:gd name="T13" fmla="*/ 19 h 461"/>
                  <a:gd name="T14" fmla="*/ 0 60000 65536"/>
                  <a:gd name="T15" fmla="*/ 0 60000 65536"/>
                  <a:gd name="T16" fmla="*/ 0 60000 65536"/>
                  <a:gd name="T17" fmla="*/ 0 60000 65536"/>
                  <a:gd name="T18" fmla="*/ 0 60000 65536"/>
                  <a:gd name="T19" fmla="*/ 0 60000 65536"/>
                  <a:gd name="T20" fmla="*/ 0 60000 65536"/>
                  <a:gd name="T21" fmla="*/ 0 w 1369"/>
                  <a:gd name="T22" fmla="*/ 0 h 461"/>
                  <a:gd name="T23" fmla="*/ 1369 w 1369"/>
                  <a:gd name="T24" fmla="*/ 461 h 4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9" h="461">
                    <a:moveTo>
                      <a:pt x="0" y="461"/>
                    </a:moveTo>
                    <a:cubicBezTo>
                      <a:pt x="4" y="436"/>
                      <a:pt x="14" y="357"/>
                      <a:pt x="24" y="313"/>
                    </a:cubicBezTo>
                    <a:cubicBezTo>
                      <a:pt x="34" y="269"/>
                      <a:pt x="33" y="237"/>
                      <a:pt x="60" y="199"/>
                    </a:cubicBezTo>
                    <a:cubicBezTo>
                      <a:pt x="87" y="161"/>
                      <a:pt x="117" y="116"/>
                      <a:pt x="186" y="87"/>
                    </a:cubicBezTo>
                    <a:cubicBezTo>
                      <a:pt x="255" y="58"/>
                      <a:pt x="288" y="41"/>
                      <a:pt x="474" y="27"/>
                    </a:cubicBezTo>
                    <a:cubicBezTo>
                      <a:pt x="660" y="13"/>
                      <a:pt x="1235" y="2"/>
                      <a:pt x="1302" y="1"/>
                    </a:cubicBezTo>
                    <a:cubicBezTo>
                      <a:pt x="1369" y="0"/>
                      <a:pt x="965" y="15"/>
                      <a:pt x="876" y="19"/>
                    </a:cubicBezTo>
                  </a:path>
                </a:pathLst>
              </a:custGeom>
              <a:noFill/>
              <a:ln w="28575">
                <a:solidFill>
                  <a:srgbClr val="FF0000"/>
                </a:solidFill>
                <a:round/>
              </a:ln>
            </p:spPr>
            <p:txBody>
              <a:bodyPr>
                <a:spAutoFit/>
              </a:bodyPr>
              <a:lstStyle/>
              <a:p>
                <a:endParaRPr lang="zh-CN" altLang="en-US"/>
              </a:p>
            </p:txBody>
          </p:sp>
          <p:sp>
            <p:nvSpPr>
              <p:cNvPr id="37961" name="Freeform 388"/>
              <p:cNvSpPr/>
              <p:nvPr/>
            </p:nvSpPr>
            <p:spPr bwMode="auto">
              <a:xfrm>
                <a:off x="3505" y="3379"/>
                <a:ext cx="1463" cy="227"/>
              </a:xfrm>
              <a:custGeom>
                <a:avLst/>
                <a:gdLst>
                  <a:gd name="T0" fmla="*/ 11 w 1463"/>
                  <a:gd name="T1" fmla="*/ 227 h 227"/>
                  <a:gd name="T2" fmla="*/ 11 w 1463"/>
                  <a:gd name="T3" fmla="*/ 167 h 227"/>
                  <a:gd name="T4" fmla="*/ 23 w 1463"/>
                  <a:gd name="T5" fmla="*/ 95 h 227"/>
                  <a:gd name="T6" fmla="*/ 149 w 1463"/>
                  <a:gd name="T7" fmla="*/ 41 h 227"/>
                  <a:gd name="T8" fmla="*/ 437 w 1463"/>
                  <a:gd name="T9" fmla="*/ 12 h 227"/>
                  <a:gd name="T10" fmla="*/ 1396 w 1463"/>
                  <a:gd name="T11" fmla="*/ 1 h 227"/>
                  <a:gd name="T12" fmla="*/ 839 w 1463"/>
                  <a:gd name="T13" fmla="*/ 8 h 227"/>
                  <a:gd name="T14" fmla="*/ 0 60000 65536"/>
                  <a:gd name="T15" fmla="*/ 0 60000 65536"/>
                  <a:gd name="T16" fmla="*/ 0 60000 65536"/>
                  <a:gd name="T17" fmla="*/ 0 60000 65536"/>
                  <a:gd name="T18" fmla="*/ 0 60000 65536"/>
                  <a:gd name="T19" fmla="*/ 0 60000 65536"/>
                  <a:gd name="T20" fmla="*/ 0 60000 65536"/>
                  <a:gd name="T21" fmla="*/ 0 w 1463"/>
                  <a:gd name="T22" fmla="*/ 0 h 227"/>
                  <a:gd name="T23" fmla="*/ 1463 w 1463"/>
                  <a:gd name="T24" fmla="*/ 227 h 2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63" h="227">
                    <a:moveTo>
                      <a:pt x="11" y="227"/>
                    </a:moveTo>
                    <a:cubicBezTo>
                      <a:pt x="12" y="217"/>
                      <a:pt x="9" y="189"/>
                      <a:pt x="11" y="167"/>
                    </a:cubicBezTo>
                    <a:cubicBezTo>
                      <a:pt x="13" y="145"/>
                      <a:pt x="0" y="116"/>
                      <a:pt x="23" y="95"/>
                    </a:cubicBezTo>
                    <a:cubicBezTo>
                      <a:pt x="46" y="74"/>
                      <a:pt x="80" y="55"/>
                      <a:pt x="149" y="41"/>
                    </a:cubicBezTo>
                    <a:cubicBezTo>
                      <a:pt x="218" y="27"/>
                      <a:pt x="229" y="19"/>
                      <a:pt x="437" y="12"/>
                    </a:cubicBezTo>
                    <a:cubicBezTo>
                      <a:pt x="645" y="5"/>
                      <a:pt x="1329" y="2"/>
                      <a:pt x="1396" y="1"/>
                    </a:cubicBezTo>
                    <a:cubicBezTo>
                      <a:pt x="1463" y="0"/>
                      <a:pt x="955" y="7"/>
                      <a:pt x="839" y="8"/>
                    </a:cubicBezTo>
                  </a:path>
                </a:pathLst>
              </a:custGeom>
              <a:noFill/>
              <a:ln w="28575">
                <a:solidFill>
                  <a:srgbClr val="FF0000"/>
                </a:solidFill>
                <a:round/>
              </a:ln>
            </p:spPr>
            <p:txBody>
              <a:bodyPr>
                <a:spAutoFit/>
              </a:bodyPr>
              <a:lstStyle/>
              <a:p>
                <a:endParaRPr lang="zh-CN" altLang="en-US"/>
              </a:p>
            </p:txBody>
          </p:sp>
          <p:sp>
            <p:nvSpPr>
              <p:cNvPr id="37962" name="Freeform 389"/>
              <p:cNvSpPr/>
              <p:nvPr/>
            </p:nvSpPr>
            <p:spPr bwMode="auto">
              <a:xfrm>
                <a:off x="3480" y="3574"/>
                <a:ext cx="1551" cy="62"/>
              </a:xfrm>
              <a:custGeom>
                <a:avLst/>
                <a:gdLst>
                  <a:gd name="T0" fmla="*/ 0 w 1551"/>
                  <a:gd name="T1" fmla="*/ 62 h 62"/>
                  <a:gd name="T2" fmla="*/ 26 w 1551"/>
                  <a:gd name="T3" fmla="*/ 42 h 62"/>
                  <a:gd name="T4" fmla="*/ 44 w 1551"/>
                  <a:gd name="T5" fmla="*/ 20 h 62"/>
                  <a:gd name="T6" fmla="*/ 84 w 1551"/>
                  <a:gd name="T7" fmla="*/ 12 h 62"/>
                  <a:gd name="T8" fmla="*/ 210 w 1551"/>
                  <a:gd name="T9" fmla="*/ 10 h 62"/>
                  <a:gd name="T10" fmla="*/ 502 w 1551"/>
                  <a:gd name="T11" fmla="*/ 2 h 62"/>
                  <a:gd name="T12" fmla="*/ 1482 w 1551"/>
                  <a:gd name="T13" fmla="*/ 6 h 62"/>
                  <a:gd name="T14" fmla="*/ 916 w 1551"/>
                  <a:gd name="T15" fmla="*/ 0 h 62"/>
                  <a:gd name="T16" fmla="*/ 0 60000 65536"/>
                  <a:gd name="T17" fmla="*/ 0 60000 65536"/>
                  <a:gd name="T18" fmla="*/ 0 60000 65536"/>
                  <a:gd name="T19" fmla="*/ 0 60000 65536"/>
                  <a:gd name="T20" fmla="*/ 0 60000 65536"/>
                  <a:gd name="T21" fmla="*/ 0 60000 65536"/>
                  <a:gd name="T22" fmla="*/ 0 60000 65536"/>
                  <a:gd name="T23" fmla="*/ 0 60000 65536"/>
                  <a:gd name="T24" fmla="*/ 0 w 1551"/>
                  <a:gd name="T25" fmla="*/ 0 h 62"/>
                  <a:gd name="T26" fmla="*/ 1551 w 1551"/>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51" h="62">
                    <a:moveTo>
                      <a:pt x="0" y="62"/>
                    </a:moveTo>
                    <a:cubicBezTo>
                      <a:pt x="4" y="59"/>
                      <a:pt x="19" y="49"/>
                      <a:pt x="26" y="42"/>
                    </a:cubicBezTo>
                    <a:cubicBezTo>
                      <a:pt x="33" y="35"/>
                      <a:pt x="34" y="25"/>
                      <a:pt x="44" y="20"/>
                    </a:cubicBezTo>
                    <a:cubicBezTo>
                      <a:pt x="54" y="15"/>
                      <a:pt x="56" y="14"/>
                      <a:pt x="84" y="12"/>
                    </a:cubicBezTo>
                    <a:cubicBezTo>
                      <a:pt x="112" y="10"/>
                      <a:pt x="140" y="12"/>
                      <a:pt x="210" y="10"/>
                    </a:cubicBezTo>
                    <a:cubicBezTo>
                      <a:pt x="280" y="8"/>
                      <a:pt x="290" y="3"/>
                      <a:pt x="502" y="2"/>
                    </a:cubicBezTo>
                    <a:cubicBezTo>
                      <a:pt x="714" y="1"/>
                      <a:pt x="1413" y="6"/>
                      <a:pt x="1482" y="6"/>
                    </a:cubicBezTo>
                    <a:cubicBezTo>
                      <a:pt x="1551" y="6"/>
                      <a:pt x="1034" y="1"/>
                      <a:pt x="916" y="0"/>
                    </a:cubicBezTo>
                  </a:path>
                </a:pathLst>
              </a:custGeom>
              <a:noFill/>
              <a:ln w="28575">
                <a:solidFill>
                  <a:srgbClr val="FF0000"/>
                </a:solidFill>
                <a:round/>
              </a:ln>
            </p:spPr>
            <p:txBody>
              <a:bodyPr>
                <a:spAutoFit/>
              </a:bodyPr>
              <a:lstStyle/>
              <a:p>
                <a:endParaRPr lang="zh-CN" altLang="en-US"/>
              </a:p>
            </p:txBody>
          </p:sp>
        </p:grpSp>
        <p:sp>
          <p:nvSpPr>
            <p:cNvPr id="37919" name="Text Box 390"/>
            <p:cNvSpPr txBox="1">
              <a:spLocks noChangeArrowheads="1"/>
            </p:cNvSpPr>
            <p:nvPr/>
          </p:nvSpPr>
          <p:spPr bwMode="auto">
            <a:xfrm>
              <a:off x="5946" y="1892"/>
              <a:ext cx="334" cy="252"/>
            </a:xfrm>
            <a:prstGeom prst="rect">
              <a:avLst/>
            </a:prstGeom>
            <a:noFill/>
            <a:ln w="9525">
              <a:noFill/>
              <a:miter lim="800000"/>
            </a:ln>
          </p:spPr>
          <p:txBody>
            <a:bodyPr wrap="none">
              <a:spAutoFit/>
            </a:bodyPr>
            <a:lstStyle/>
            <a:p>
              <a:pPr algn="just">
                <a:lnSpc>
                  <a:spcPct val="120000"/>
                </a:lnSpc>
                <a:spcBef>
                  <a:spcPct val="10000"/>
                </a:spcBef>
              </a:pPr>
              <a:r>
                <a:rPr kumimoji="1" lang="en-US" altLang="zh-CN" sz="2000" i="1">
                  <a:solidFill>
                    <a:schemeClr val="tx2"/>
                  </a:solidFill>
                  <a:cs typeface="Times New Roman" panose="02020603050405020304" pitchFamily="18" charset="0"/>
                </a:rPr>
                <a:t>I</a:t>
              </a:r>
              <a:r>
                <a:rPr kumimoji="1" lang="en-US" altLang="zh-CN" sz="2000" baseline="-25000">
                  <a:solidFill>
                    <a:schemeClr val="tx2"/>
                  </a:solidFill>
                  <a:cs typeface="Times New Roman" panose="02020603050405020304" pitchFamily="18" charset="0"/>
                </a:rPr>
                <a:t>BQ</a:t>
              </a:r>
              <a:endParaRPr kumimoji="1" lang="en-US" altLang="zh-CN" sz="2000">
                <a:solidFill>
                  <a:schemeClr val="tx2"/>
                </a:solidFill>
                <a:cs typeface="Times New Roman" panose="02020603050405020304" pitchFamily="18" charset="0"/>
              </a:endParaRPr>
            </a:p>
          </p:txBody>
        </p:sp>
        <p:grpSp>
          <p:nvGrpSpPr>
            <p:cNvPr id="22" name="Group 391"/>
            <p:cNvGrpSpPr/>
            <p:nvPr/>
          </p:nvGrpSpPr>
          <p:grpSpPr bwMode="auto">
            <a:xfrm>
              <a:off x="4201" y="1172"/>
              <a:ext cx="2003" cy="1730"/>
              <a:chOff x="3091" y="2208"/>
              <a:chExt cx="2003" cy="1730"/>
            </a:xfrm>
          </p:grpSpPr>
          <p:sp>
            <p:nvSpPr>
              <p:cNvPr id="37952" name="Line 392"/>
              <p:cNvSpPr>
                <a:spLocks noChangeShapeType="1"/>
              </p:cNvSpPr>
              <p:nvPr/>
            </p:nvSpPr>
            <p:spPr bwMode="auto">
              <a:xfrm flipH="1" flipV="1">
                <a:off x="3470" y="2457"/>
                <a:ext cx="1366" cy="1170"/>
              </a:xfrm>
              <a:prstGeom prst="line">
                <a:avLst/>
              </a:prstGeom>
              <a:noFill/>
              <a:ln w="28575">
                <a:solidFill>
                  <a:schemeClr val="tx1"/>
                </a:solidFill>
                <a:round/>
              </a:ln>
            </p:spPr>
            <p:txBody>
              <a:bodyPr>
                <a:spAutoFit/>
              </a:bodyPr>
              <a:lstStyle/>
              <a:p>
                <a:endParaRPr lang="zh-CN" altLang="en-US"/>
              </a:p>
            </p:txBody>
          </p:sp>
          <p:sp>
            <p:nvSpPr>
              <p:cNvPr id="37953" name="Text Box 393"/>
              <p:cNvSpPr txBox="1">
                <a:spLocks noChangeArrowheads="1"/>
              </p:cNvSpPr>
              <p:nvPr/>
            </p:nvSpPr>
            <p:spPr bwMode="auto">
              <a:xfrm>
                <a:off x="4660" y="3668"/>
                <a:ext cx="434" cy="270"/>
              </a:xfrm>
              <a:prstGeom prst="rect">
                <a:avLst/>
              </a:prstGeom>
              <a:noFill/>
              <a:ln w="9525">
                <a:noFill/>
                <a:miter lim="800000"/>
              </a:ln>
            </p:spPr>
            <p:txBody>
              <a:bodyPr wrap="none">
                <a:spAutoFit/>
              </a:bodyPr>
              <a:lstStyle/>
              <a:p>
                <a:pPr algn="just">
                  <a:lnSpc>
                    <a:spcPct val="120000"/>
                  </a:lnSpc>
                  <a:spcBef>
                    <a:spcPct val="10000"/>
                  </a:spcBef>
                </a:pPr>
                <a:r>
                  <a:rPr kumimoji="1" lang="en-US" altLang="zh-CN" sz="2000" i="1">
                    <a:solidFill>
                      <a:schemeClr val="tx2"/>
                    </a:solidFill>
                    <a:cs typeface="Times New Roman" panose="02020603050405020304" pitchFamily="18" charset="0"/>
                  </a:rPr>
                  <a:t>U′</a:t>
                </a:r>
                <a:r>
                  <a:rPr kumimoji="1" lang="en-US" altLang="zh-CN" sz="2000" baseline="-25000">
                    <a:solidFill>
                      <a:schemeClr val="tx2"/>
                    </a:solidFill>
                    <a:cs typeface="Times New Roman" panose="02020603050405020304" pitchFamily="18" charset="0"/>
                  </a:rPr>
                  <a:t>CC</a:t>
                </a:r>
                <a:endParaRPr kumimoji="1" lang="en-US" altLang="zh-CN" sz="2000">
                  <a:solidFill>
                    <a:schemeClr val="tx2"/>
                  </a:solidFill>
                  <a:cs typeface="Times New Roman" panose="02020603050405020304" pitchFamily="18" charset="0"/>
                </a:endParaRPr>
              </a:p>
            </p:txBody>
          </p:sp>
          <p:grpSp>
            <p:nvGrpSpPr>
              <p:cNvPr id="23" name="Group 394"/>
              <p:cNvGrpSpPr/>
              <p:nvPr/>
            </p:nvGrpSpPr>
            <p:grpSpPr bwMode="auto">
              <a:xfrm>
                <a:off x="3091" y="2208"/>
                <a:ext cx="447" cy="539"/>
                <a:chOff x="3004" y="2323"/>
                <a:chExt cx="447" cy="539"/>
              </a:xfrm>
            </p:grpSpPr>
            <p:sp>
              <p:nvSpPr>
                <p:cNvPr id="37955" name="Text Box 395"/>
                <p:cNvSpPr txBox="1">
                  <a:spLocks noChangeArrowheads="1"/>
                </p:cNvSpPr>
                <p:nvPr/>
              </p:nvSpPr>
              <p:spPr bwMode="auto">
                <a:xfrm>
                  <a:off x="3017" y="2323"/>
                  <a:ext cx="434" cy="270"/>
                </a:xfrm>
                <a:prstGeom prst="rect">
                  <a:avLst/>
                </a:prstGeom>
                <a:noFill/>
                <a:ln w="9525">
                  <a:noFill/>
                  <a:miter lim="800000"/>
                </a:ln>
              </p:spPr>
              <p:txBody>
                <a:bodyPr wrap="none">
                  <a:spAutoFit/>
                </a:bodyPr>
                <a:lstStyle/>
                <a:p>
                  <a:pPr algn="just">
                    <a:lnSpc>
                      <a:spcPct val="120000"/>
                    </a:lnSpc>
                    <a:spcBef>
                      <a:spcPct val="10000"/>
                    </a:spcBef>
                  </a:pPr>
                  <a:r>
                    <a:rPr kumimoji="1" lang="en-US" altLang="zh-CN" sz="2000" i="1">
                      <a:solidFill>
                        <a:schemeClr val="tx2"/>
                      </a:solidFill>
                      <a:cs typeface="Times New Roman" panose="02020603050405020304" pitchFamily="18" charset="0"/>
                    </a:rPr>
                    <a:t>U′</a:t>
                  </a:r>
                  <a:r>
                    <a:rPr kumimoji="1" lang="en-US" altLang="zh-CN" sz="2000" baseline="-25000">
                      <a:solidFill>
                        <a:schemeClr val="tx2"/>
                      </a:solidFill>
                      <a:cs typeface="Times New Roman" panose="02020603050405020304" pitchFamily="18" charset="0"/>
                    </a:rPr>
                    <a:t>CC</a:t>
                  </a:r>
                  <a:endParaRPr kumimoji="1" lang="en-US" altLang="zh-CN" sz="2000">
                    <a:solidFill>
                      <a:schemeClr val="tx2"/>
                    </a:solidFill>
                    <a:cs typeface="Times New Roman" panose="02020603050405020304" pitchFamily="18" charset="0"/>
                  </a:endParaRPr>
                </a:p>
              </p:txBody>
            </p:sp>
            <p:sp>
              <p:nvSpPr>
                <p:cNvPr id="37956" name="Text Box 396"/>
                <p:cNvSpPr txBox="1">
                  <a:spLocks noChangeArrowheads="1"/>
                </p:cNvSpPr>
                <p:nvPr/>
              </p:nvSpPr>
              <p:spPr bwMode="auto">
                <a:xfrm>
                  <a:off x="3004" y="2430"/>
                  <a:ext cx="308" cy="288"/>
                </a:xfrm>
                <a:prstGeom prst="rect">
                  <a:avLst/>
                </a:prstGeom>
                <a:noFill/>
                <a:ln w="9525">
                  <a:noFill/>
                  <a:miter lim="800000"/>
                </a:ln>
              </p:spPr>
              <p:txBody>
                <a:bodyPr wrap="none">
                  <a:spAutoFit/>
                </a:bodyPr>
                <a:lstStyle/>
                <a:p>
                  <a:pPr algn="just">
                    <a:lnSpc>
                      <a:spcPct val="120000"/>
                    </a:lnSpc>
                    <a:spcBef>
                      <a:spcPct val="10000"/>
                    </a:spcBef>
                  </a:pPr>
                  <a:r>
                    <a:rPr kumimoji="1" lang="en-US" altLang="zh-CN"/>
                    <a:t>—</a:t>
                  </a:r>
                  <a:endParaRPr kumimoji="1" lang="en-US" altLang="zh-CN"/>
                </a:p>
              </p:txBody>
            </p:sp>
            <p:sp>
              <p:nvSpPr>
                <p:cNvPr id="37957" name="Text Box 397"/>
                <p:cNvSpPr txBox="1">
                  <a:spLocks noChangeArrowheads="1"/>
                </p:cNvSpPr>
                <p:nvPr/>
              </p:nvSpPr>
              <p:spPr bwMode="auto">
                <a:xfrm>
                  <a:off x="3028" y="2592"/>
                  <a:ext cx="342" cy="270"/>
                </a:xfrm>
                <a:prstGeom prst="rect">
                  <a:avLst/>
                </a:prstGeom>
                <a:noFill/>
                <a:ln w="9525">
                  <a:noFill/>
                  <a:miter lim="800000"/>
                </a:ln>
              </p:spPr>
              <p:txBody>
                <a:bodyPr wrap="none">
                  <a:spAutoFit/>
                </a:bodyPr>
                <a:lstStyle/>
                <a:p>
                  <a:pPr algn="just">
                    <a:lnSpc>
                      <a:spcPct val="120000"/>
                    </a:lnSpc>
                    <a:spcBef>
                      <a:spcPct val="10000"/>
                    </a:spcBef>
                  </a:pPr>
                  <a:r>
                    <a:rPr kumimoji="1" lang="en-US" altLang="zh-CN" sz="2000" i="1">
                      <a:solidFill>
                        <a:schemeClr val="tx2"/>
                      </a:solidFill>
                      <a:cs typeface="Times New Roman" panose="02020603050405020304" pitchFamily="18" charset="0"/>
                    </a:rPr>
                    <a:t>R′</a:t>
                  </a:r>
                  <a:r>
                    <a:rPr kumimoji="1" lang="en-US" altLang="zh-CN" sz="2000" baseline="-25000">
                      <a:solidFill>
                        <a:schemeClr val="tx2"/>
                      </a:solidFill>
                      <a:cs typeface="Times New Roman" panose="02020603050405020304" pitchFamily="18" charset="0"/>
                    </a:rPr>
                    <a:t>L</a:t>
                  </a:r>
                  <a:endParaRPr kumimoji="1" lang="en-US" altLang="zh-CN" sz="2000">
                    <a:solidFill>
                      <a:schemeClr val="tx2"/>
                    </a:solidFill>
                    <a:cs typeface="Times New Roman" panose="02020603050405020304" pitchFamily="18" charset="0"/>
                  </a:endParaRPr>
                </a:p>
              </p:txBody>
            </p:sp>
          </p:grpSp>
        </p:grpSp>
        <p:sp>
          <p:nvSpPr>
            <p:cNvPr id="37921" name="Oval 398"/>
            <p:cNvSpPr>
              <a:spLocks noChangeArrowheads="1"/>
            </p:cNvSpPr>
            <p:nvPr/>
          </p:nvSpPr>
          <p:spPr bwMode="auto">
            <a:xfrm>
              <a:off x="5296" y="2018"/>
              <a:ext cx="77" cy="77"/>
            </a:xfrm>
            <a:prstGeom prst="ellipse">
              <a:avLst/>
            </a:prstGeom>
            <a:solidFill>
              <a:schemeClr val="hlink"/>
            </a:solidFill>
            <a:ln w="9525">
              <a:solidFill>
                <a:schemeClr val="tx1"/>
              </a:solidFill>
              <a:round/>
            </a:ln>
          </p:spPr>
          <p:txBody>
            <a:bodyPr wrap="none" anchor="ctr">
              <a:spAutoFit/>
            </a:bodyPr>
            <a:lstStyle/>
            <a:p>
              <a:pPr algn="just">
                <a:lnSpc>
                  <a:spcPct val="120000"/>
                </a:lnSpc>
                <a:spcBef>
                  <a:spcPct val="10000"/>
                </a:spcBef>
              </a:pPr>
              <a:endParaRPr lang="zh-CN" altLang="en-US"/>
            </a:p>
          </p:txBody>
        </p:sp>
        <p:sp>
          <p:nvSpPr>
            <p:cNvPr id="37922" name="Line 399"/>
            <p:cNvSpPr>
              <a:spLocks noChangeShapeType="1"/>
            </p:cNvSpPr>
            <p:nvPr/>
          </p:nvSpPr>
          <p:spPr bwMode="auto">
            <a:xfrm>
              <a:off x="5332" y="2095"/>
              <a:ext cx="0" cy="496"/>
            </a:xfrm>
            <a:prstGeom prst="line">
              <a:avLst/>
            </a:prstGeom>
            <a:noFill/>
            <a:ln w="9525">
              <a:solidFill>
                <a:schemeClr val="tx1"/>
              </a:solidFill>
              <a:prstDash val="dash"/>
              <a:round/>
            </a:ln>
          </p:spPr>
          <p:txBody>
            <a:bodyPr>
              <a:spAutoFit/>
            </a:bodyPr>
            <a:lstStyle/>
            <a:p>
              <a:endParaRPr lang="zh-CN" altLang="en-US"/>
            </a:p>
          </p:txBody>
        </p:sp>
        <p:sp>
          <p:nvSpPr>
            <p:cNvPr id="37923" name="Line 400"/>
            <p:cNvSpPr>
              <a:spLocks noChangeShapeType="1"/>
            </p:cNvSpPr>
            <p:nvPr/>
          </p:nvSpPr>
          <p:spPr bwMode="auto">
            <a:xfrm>
              <a:off x="4566" y="2048"/>
              <a:ext cx="727" cy="0"/>
            </a:xfrm>
            <a:prstGeom prst="line">
              <a:avLst/>
            </a:prstGeom>
            <a:noFill/>
            <a:ln w="9525">
              <a:solidFill>
                <a:schemeClr val="tx1"/>
              </a:solidFill>
              <a:prstDash val="dash"/>
              <a:round/>
            </a:ln>
          </p:spPr>
          <p:txBody>
            <a:bodyPr>
              <a:spAutoFit/>
            </a:bodyPr>
            <a:lstStyle/>
            <a:p>
              <a:endParaRPr lang="zh-CN" altLang="en-US"/>
            </a:p>
          </p:txBody>
        </p:sp>
        <p:sp>
          <p:nvSpPr>
            <p:cNvPr id="37924" name="Text Box 401"/>
            <p:cNvSpPr txBox="1">
              <a:spLocks noChangeArrowheads="1"/>
            </p:cNvSpPr>
            <p:nvPr/>
          </p:nvSpPr>
          <p:spPr bwMode="auto">
            <a:xfrm>
              <a:off x="5230" y="2594"/>
              <a:ext cx="467" cy="252"/>
            </a:xfrm>
            <a:prstGeom prst="rect">
              <a:avLst/>
            </a:prstGeom>
            <a:noFill/>
            <a:ln w="9525">
              <a:noFill/>
              <a:miter lim="800000"/>
            </a:ln>
          </p:spPr>
          <p:txBody>
            <a:bodyPr wrap="none">
              <a:spAutoFit/>
            </a:bodyPr>
            <a:lstStyle/>
            <a:p>
              <a:pPr algn="just">
                <a:lnSpc>
                  <a:spcPct val="120000"/>
                </a:lnSpc>
                <a:spcBef>
                  <a:spcPct val="10000"/>
                </a:spcBef>
              </a:pPr>
              <a:r>
                <a:rPr kumimoji="1" lang="en-US" altLang="zh-CN" sz="2000" i="1">
                  <a:solidFill>
                    <a:schemeClr val="tx2"/>
                  </a:solidFill>
                  <a:cs typeface="Times New Roman" panose="02020603050405020304" pitchFamily="18" charset="0"/>
                </a:rPr>
                <a:t>U</a:t>
              </a:r>
              <a:r>
                <a:rPr kumimoji="1" lang="en-US" altLang="zh-CN" sz="2000" baseline="-25000">
                  <a:solidFill>
                    <a:schemeClr val="tx2"/>
                  </a:solidFill>
                  <a:cs typeface="Times New Roman" panose="02020603050405020304" pitchFamily="18" charset="0"/>
                </a:rPr>
                <a:t>CEQ</a:t>
              </a:r>
              <a:endParaRPr kumimoji="1" lang="en-US" altLang="zh-CN" sz="2000">
                <a:solidFill>
                  <a:schemeClr val="tx2"/>
                </a:solidFill>
                <a:cs typeface="Times New Roman" panose="02020603050405020304" pitchFamily="18" charset="0"/>
              </a:endParaRPr>
            </a:p>
          </p:txBody>
        </p:sp>
        <p:sp>
          <p:nvSpPr>
            <p:cNvPr id="37925" name="Text Box 402"/>
            <p:cNvSpPr txBox="1">
              <a:spLocks noChangeArrowheads="1"/>
            </p:cNvSpPr>
            <p:nvPr/>
          </p:nvSpPr>
          <p:spPr bwMode="auto">
            <a:xfrm>
              <a:off x="4182" y="1892"/>
              <a:ext cx="340" cy="252"/>
            </a:xfrm>
            <a:prstGeom prst="rect">
              <a:avLst/>
            </a:prstGeom>
            <a:noFill/>
            <a:ln w="9525">
              <a:noFill/>
              <a:miter lim="800000"/>
            </a:ln>
          </p:spPr>
          <p:txBody>
            <a:bodyPr wrap="none">
              <a:spAutoFit/>
            </a:bodyPr>
            <a:lstStyle/>
            <a:p>
              <a:pPr algn="just">
                <a:lnSpc>
                  <a:spcPct val="120000"/>
                </a:lnSpc>
                <a:spcBef>
                  <a:spcPct val="10000"/>
                </a:spcBef>
              </a:pPr>
              <a:r>
                <a:rPr kumimoji="1" lang="en-US" altLang="zh-CN" sz="2000" i="1">
                  <a:solidFill>
                    <a:schemeClr val="tx2"/>
                  </a:solidFill>
                  <a:cs typeface="Times New Roman" panose="02020603050405020304" pitchFamily="18" charset="0"/>
                </a:rPr>
                <a:t>I</a:t>
              </a:r>
              <a:r>
                <a:rPr kumimoji="1" lang="en-US" altLang="zh-CN" sz="2000" baseline="-25000">
                  <a:solidFill>
                    <a:schemeClr val="tx2"/>
                  </a:solidFill>
                  <a:cs typeface="Times New Roman" panose="02020603050405020304" pitchFamily="18" charset="0"/>
                </a:rPr>
                <a:t>CQ</a:t>
              </a:r>
              <a:endParaRPr kumimoji="1" lang="en-US" altLang="zh-CN" sz="2000">
                <a:solidFill>
                  <a:schemeClr val="tx2"/>
                </a:solidFill>
                <a:cs typeface="Times New Roman" panose="02020603050405020304" pitchFamily="18" charset="0"/>
              </a:endParaRPr>
            </a:p>
          </p:txBody>
        </p:sp>
        <p:sp>
          <p:nvSpPr>
            <p:cNvPr id="37926" name="Line 403"/>
            <p:cNvSpPr>
              <a:spLocks noChangeShapeType="1"/>
            </p:cNvSpPr>
            <p:nvPr/>
          </p:nvSpPr>
          <p:spPr bwMode="auto">
            <a:xfrm>
              <a:off x="7782" y="2917"/>
              <a:ext cx="0" cy="816"/>
            </a:xfrm>
            <a:prstGeom prst="line">
              <a:avLst/>
            </a:prstGeom>
            <a:noFill/>
            <a:ln w="28575">
              <a:solidFill>
                <a:schemeClr val="tx1"/>
              </a:solidFill>
              <a:round/>
              <a:tailEnd type="arrow" w="med" len="med"/>
            </a:ln>
          </p:spPr>
          <p:txBody>
            <a:bodyPr>
              <a:spAutoFit/>
            </a:bodyPr>
            <a:lstStyle/>
            <a:p>
              <a:endParaRPr lang="zh-CN" altLang="en-US"/>
            </a:p>
          </p:txBody>
        </p:sp>
        <p:sp>
          <p:nvSpPr>
            <p:cNvPr id="37927" name="Line 404"/>
            <p:cNvSpPr>
              <a:spLocks noChangeShapeType="1"/>
            </p:cNvSpPr>
            <p:nvPr/>
          </p:nvSpPr>
          <p:spPr bwMode="auto">
            <a:xfrm>
              <a:off x="7782" y="2917"/>
              <a:ext cx="1344" cy="0"/>
            </a:xfrm>
            <a:prstGeom prst="line">
              <a:avLst/>
            </a:prstGeom>
            <a:noFill/>
            <a:ln w="28575">
              <a:solidFill>
                <a:schemeClr val="tx1"/>
              </a:solidFill>
              <a:round/>
              <a:tailEnd type="arrow" w="med" len="med"/>
            </a:ln>
          </p:spPr>
          <p:txBody>
            <a:bodyPr>
              <a:spAutoFit/>
            </a:bodyPr>
            <a:lstStyle/>
            <a:p>
              <a:endParaRPr lang="zh-CN" altLang="en-US"/>
            </a:p>
          </p:txBody>
        </p:sp>
        <p:sp>
          <p:nvSpPr>
            <p:cNvPr id="37928" name="Line 405"/>
            <p:cNvSpPr>
              <a:spLocks noChangeShapeType="1"/>
            </p:cNvSpPr>
            <p:nvPr/>
          </p:nvSpPr>
          <p:spPr bwMode="auto">
            <a:xfrm>
              <a:off x="8694" y="2917"/>
              <a:ext cx="0" cy="768"/>
            </a:xfrm>
            <a:prstGeom prst="line">
              <a:avLst/>
            </a:prstGeom>
            <a:noFill/>
            <a:ln w="9525">
              <a:solidFill>
                <a:schemeClr val="tx1"/>
              </a:solidFill>
              <a:round/>
            </a:ln>
          </p:spPr>
          <p:txBody>
            <a:bodyPr>
              <a:spAutoFit/>
            </a:bodyPr>
            <a:lstStyle/>
            <a:p>
              <a:endParaRPr lang="zh-CN" altLang="en-US"/>
            </a:p>
          </p:txBody>
        </p:sp>
        <p:sp>
          <p:nvSpPr>
            <p:cNvPr id="37929" name="Freeform 406"/>
            <p:cNvSpPr/>
            <p:nvPr/>
          </p:nvSpPr>
          <p:spPr bwMode="auto">
            <a:xfrm>
              <a:off x="8617" y="2917"/>
              <a:ext cx="146" cy="516"/>
            </a:xfrm>
            <a:custGeom>
              <a:avLst/>
              <a:gdLst>
                <a:gd name="T0" fmla="*/ 4 w 164"/>
                <a:gd name="T1" fmla="*/ 0 h 516"/>
                <a:gd name="T2" fmla="*/ 4 w 164"/>
                <a:gd name="T3" fmla="*/ 120 h 516"/>
                <a:gd name="T4" fmla="*/ 4 w 164"/>
                <a:gd name="T5" fmla="*/ 264 h 516"/>
                <a:gd name="T6" fmla="*/ 2 w 164"/>
                <a:gd name="T7" fmla="*/ 399 h 516"/>
                <a:gd name="T8" fmla="*/ 4 w 164"/>
                <a:gd name="T9" fmla="*/ 516 h 516"/>
                <a:gd name="T10" fmla="*/ 0 60000 65536"/>
                <a:gd name="T11" fmla="*/ 0 60000 65536"/>
                <a:gd name="T12" fmla="*/ 0 60000 65536"/>
                <a:gd name="T13" fmla="*/ 0 60000 65536"/>
                <a:gd name="T14" fmla="*/ 0 60000 65536"/>
                <a:gd name="T15" fmla="*/ 0 w 164"/>
                <a:gd name="T16" fmla="*/ 0 h 516"/>
                <a:gd name="T17" fmla="*/ 164 w 164"/>
                <a:gd name="T18" fmla="*/ 516 h 516"/>
              </a:gdLst>
              <a:ahLst/>
              <a:cxnLst>
                <a:cxn ang="T10">
                  <a:pos x="T0" y="T1"/>
                </a:cxn>
                <a:cxn ang="T11">
                  <a:pos x="T2" y="T3"/>
                </a:cxn>
                <a:cxn ang="T12">
                  <a:pos x="T4" y="T5"/>
                </a:cxn>
                <a:cxn ang="T13">
                  <a:pos x="T6" y="T7"/>
                </a:cxn>
                <a:cxn ang="T14">
                  <a:pos x="T8" y="T9"/>
                </a:cxn>
              </a:cxnLst>
              <a:rect l="T15" t="T16" r="T17" b="T18"/>
              <a:pathLst>
                <a:path w="164" h="516">
                  <a:moveTo>
                    <a:pt x="86" y="0"/>
                  </a:moveTo>
                  <a:cubicBezTo>
                    <a:pt x="99" y="20"/>
                    <a:pt x="164" y="76"/>
                    <a:pt x="164" y="120"/>
                  </a:cubicBezTo>
                  <a:cubicBezTo>
                    <a:pt x="164" y="164"/>
                    <a:pt x="110" y="218"/>
                    <a:pt x="83" y="264"/>
                  </a:cubicBezTo>
                  <a:cubicBezTo>
                    <a:pt x="56" y="310"/>
                    <a:pt x="4" y="357"/>
                    <a:pt x="2" y="399"/>
                  </a:cubicBezTo>
                  <a:cubicBezTo>
                    <a:pt x="0" y="441"/>
                    <a:pt x="59" y="492"/>
                    <a:pt x="74" y="516"/>
                  </a:cubicBezTo>
                </a:path>
              </a:pathLst>
            </a:custGeom>
            <a:noFill/>
            <a:ln w="38100">
              <a:solidFill>
                <a:schemeClr val="hlink"/>
              </a:solidFill>
              <a:round/>
            </a:ln>
          </p:spPr>
          <p:txBody>
            <a:bodyPr>
              <a:spAutoFit/>
            </a:bodyPr>
            <a:lstStyle/>
            <a:p>
              <a:endParaRPr lang="zh-CN" altLang="en-US"/>
            </a:p>
          </p:txBody>
        </p:sp>
        <p:sp>
          <p:nvSpPr>
            <p:cNvPr id="37930" name="Line 407"/>
            <p:cNvSpPr>
              <a:spLocks noChangeShapeType="1"/>
            </p:cNvSpPr>
            <p:nvPr/>
          </p:nvSpPr>
          <p:spPr bwMode="auto">
            <a:xfrm>
              <a:off x="8766" y="1705"/>
              <a:ext cx="0" cy="1392"/>
            </a:xfrm>
            <a:prstGeom prst="line">
              <a:avLst/>
            </a:prstGeom>
            <a:noFill/>
            <a:ln w="9525">
              <a:solidFill>
                <a:schemeClr val="tx1"/>
              </a:solidFill>
              <a:prstDash val="dash"/>
              <a:round/>
            </a:ln>
          </p:spPr>
          <p:txBody>
            <a:bodyPr>
              <a:spAutoFit/>
            </a:bodyPr>
            <a:lstStyle/>
            <a:p>
              <a:endParaRPr lang="zh-CN" altLang="en-US"/>
            </a:p>
          </p:txBody>
        </p:sp>
        <p:sp>
          <p:nvSpPr>
            <p:cNvPr id="37931" name="Line 408"/>
            <p:cNvSpPr>
              <a:spLocks noChangeShapeType="1"/>
            </p:cNvSpPr>
            <p:nvPr/>
          </p:nvSpPr>
          <p:spPr bwMode="auto">
            <a:xfrm>
              <a:off x="8610" y="2287"/>
              <a:ext cx="0" cy="1056"/>
            </a:xfrm>
            <a:prstGeom prst="line">
              <a:avLst/>
            </a:prstGeom>
            <a:noFill/>
            <a:ln w="9525">
              <a:solidFill>
                <a:schemeClr val="tx1"/>
              </a:solidFill>
              <a:prstDash val="dash"/>
              <a:round/>
            </a:ln>
          </p:spPr>
          <p:txBody>
            <a:bodyPr>
              <a:spAutoFit/>
            </a:bodyPr>
            <a:lstStyle/>
            <a:p>
              <a:endParaRPr lang="zh-CN" altLang="en-US"/>
            </a:p>
          </p:txBody>
        </p:sp>
        <p:sp>
          <p:nvSpPr>
            <p:cNvPr id="37932" name="Text Box 409"/>
            <p:cNvSpPr txBox="1">
              <a:spLocks noChangeArrowheads="1"/>
            </p:cNvSpPr>
            <p:nvPr/>
          </p:nvSpPr>
          <p:spPr bwMode="auto">
            <a:xfrm>
              <a:off x="7818" y="3565"/>
              <a:ext cx="156" cy="231"/>
            </a:xfrm>
            <a:prstGeom prst="rect">
              <a:avLst/>
            </a:prstGeom>
            <a:noFill/>
            <a:ln w="9525">
              <a:noFill/>
              <a:miter lim="800000"/>
            </a:ln>
          </p:spPr>
          <p:txBody>
            <a:bodyPr wrap="none">
              <a:spAutoFit/>
            </a:bodyPr>
            <a:lstStyle/>
            <a:p>
              <a:pPr algn="just">
                <a:lnSpc>
                  <a:spcPct val="120000"/>
                </a:lnSpc>
                <a:spcBef>
                  <a:spcPct val="10000"/>
                </a:spcBef>
              </a:pPr>
              <a:r>
                <a:rPr kumimoji="1" lang="en-US" altLang="zh-CN" i="1"/>
                <a:t>t</a:t>
              </a:r>
              <a:endParaRPr kumimoji="1" lang="en-US" altLang="zh-CN" i="1"/>
            </a:p>
          </p:txBody>
        </p:sp>
        <p:sp>
          <p:nvSpPr>
            <p:cNvPr id="37933" name="Text Box 410"/>
            <p:cNvSpPr txBox="1">
              <a:spLocks noChangeArrowheads="1"/>
            </p:cNvSpPr>
            <p:nvPr/>
          </p:nvSpPr>
          <p:spPr bwMode="auto">
            <a:xfrm>
              <a:off x="9163" y="2878"/>
              <a:ext cx="324" cy="231"/>
            </a:xfrm>
            <a:prstGeom prst="rect">
              <a:avLst/>
            </a:prstGeom>
            <a:noFill/>
            <a:ln w="952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u</a:t>
              </a:r>
              <a:r>
                <a:rPr kumimoji="1" lang="en-US" altLang="zh-CN" baseline="-25000">
                  <a:solidFill>
                    <a:schemeClr val="tx2"/>
                  </a:solidFill>
                  <a:cs typeface="Times New Roman" panose="02020603050405020304" pitchFamily="18" charset="0"/>
                </a:rPr>
                <a:t>BE</a:t>
              </a:r>
              <a:endParaRPr kumimoji="1" lang="en-US" altLang="zh-CN">
                <a:solidFill>
                  <a:schemeClr val="tx2"/>
                </a:solidFill>
                <a:cs typeface="Times New Roman" panose="02020603050405020304" pitchFamily="18" charset="0"/>
              </a:endParaRPr>
            </a:p>
          </p:txBody>
        </p:sp>
        <p:sp>
          <p:nvSpPr>
            <p:cNvPr id="37934" name="Line 411"/>
            <p:cNvSpPr>
              <a:spLocks noChangeShapeType="1"/>
            </p:cNvSpPr>
            <p:nvPr/>
          </p:nvSpPr>
          <p:spPr bwMode="auto">
            <a:xfrm flipV="1">
              <a:off x="7512" y="1705"/>
              <a:ext cx="0" cy="889"/>
            </a:xfrm>
            <a:prstGeom prst="line">
              <a:avLst/>
            </a:prstGeom>
            <a:noFill/>
            <a:ln w="28575">
              <a:solidFill>
                <a:schemeClr val="tx1"/>
              </a:solidFill>
              <a:round/>
              <a:tailEnd type="arrow" w="med" len="med"/>
            </a:ln>
          </p:spPr>
          <p:txBody>
            <a:bodyPr>
              <a:spAutoFit/>
            </a:bodyPr>
            <a:lstStyle/>
            <a:p>
              <a:endParaRPr lang="zh-CN" altLang="en-US"/>
            </a:p>
          </p:txBody>
        </p:sp>
        <p:sp>
          <p:nvSpPr>
            <p:cNvPr id="37935" name="Line 412"/>
            <p:cNvSpPr>
              <a:spLocks noChangeShapeType="1"/>
            </p:cNvSpPr>
            <p:nvPr/>
          </p:nvSpPr>
          <p:spPr bwMode="auto">
            <a:xfrm flipH="1">
              <a:off x="6582" y="2608"/>
              <a:ext cx="930" cy="0"/>
            </a:xfrm>
            <a:prstGeom prst="line">
              <a:avLst/>
            </a:prstGeom>
            <a:noFill/>
            <a:ln w="28575">
              <a:solidFill>
                <a:schemeClr val="tx1"/>
              </a:solidFill>
              <a:round/>
              <a:tailEnd type="arrow" w="med" len="med"/>
            </a:ln>
          </p:spPr>
          <p:txBody>
            <a:bodyPr>
              <a:spAutoFit/>
            </a:bodyPr>
            <a:lstStyle/>
            <a:p>
              <a:endParaRPr lang="zh-CN" altLang="en-US"/>
            </a:p>
          </p:txBody>
        </p:sp>
        <p:sp>
          <p:nvSpPr>
            <p:cNvPr id="37936" name="Line 413"/>
            <p:cNvSpPr>
              <a:spLocks noChangeShapeType="1"/>
            </p:cNvSpPr>
            <p:nvPr/>
          </p:nvSpPr>
          <p:spPr bwMode="auto">
            <a:xfrm flipH="1">
              <a:off x="6582" y="2069"/>
              <a:ext cx="930" cy="0"/>
            </a:xfrm>
            <a:prstGeom prst="line">
              <a:avLst/>
            </a:prstGeom>
            <a:noFill/>
            <a:ln w="9525">
              <a:solidFill>
                <a:schemeClr val="tx1"/>
              </a:solidFill>
              <a:round/>
            </a:ln>
          </p:spPr>
          <p:txBody>
            <a:bodyPr>
              <a:spAutoFit/>
            </a:bodyPr>
            <a:lstStyle/>
            <a:p>
              <a:endParaRPr lang="zh-CN" altLang="en-US"/>
            </a:p>
          </p:txBody>
        </p:sp>
        <p:sp>
          <p:nvSpPr>
            <p:cNvPr id="37937" name="Line 414"/>
            <p:cNvSpPr>
              <a:spLocks noChangeShapeType="1"/>
            </p:cNvSpPr>
            <p:nvPr/>
          </p:nvSpPr>
          <p:spPr bwMode="auto">
            <a:xfrm>
              <a:off x="5046" y="2287"/>
              <a:ext cx="3545" cy="6"/>
            </a:xfrm>
            <a:prstGeom prst="line">
              <a:avLst/>
            </a:prstGeom>
            <a:noFill/>
            <a:ln w="9525">
              <a:solidFill>
                <a:schemeClr val="tx1"/>
              </a:solidFill>
              <a:prstDash val="dash"/>
              <a:round/>
            </a:ln>
          </p:spPr>
          <p:txBody>
            <a:bodyPr>
              <a:spAutoFit/>
            </a:bodyPr>
            <a:lstStyle/>
            <a:p>
              <a:endParaRPr lang="zh-CN" altLang="en-US"/>
            </a:p>
          </p:txBody>
        </p:sp>
        <p:sp>
          <p:nvSpPr>
            <p:cNvPr id="37938" name="Line 415"/>
            <p:cNvSpPr>
              <a:spLocks noChangeShapeType="1"/>
            </p:cNvSpPr>
            <p:nvPr/>
          </p:nvSpPr>
          <p:spPr bwMode="auto">
            <a:xfrm>
              <a:off x="4902" y="1805"/>
              <a:ext cx="3860" cy="0"/>
            </a:xfrm>
            <a:prstGeom prst="line">
              <a:avLst/>
            </a:prstGeom>
            <a:noFill/>
            <a:ln w="9525">
              <a:solidFill>
                <a:schemeClr val="tx1"/>
              </a:solidFill>
              <a:prstDash val="dash"/>
              <a:round/>
            </a:ln>
          </p:spPr>
          <p:txBody>
            <a:bodyPr>
              <a:spAutoFit/>
            </a:bodyPr>
            <a:lstStyle/>
            <a:p>
              <a:endParaRPr lang="zh-CN" altLang="en-US"/>
            </a:p>
          </p:txBody>
        </p:sp>
        <p:sp>
          <p:nvSpPr>
            <p:cNvPr id="37939" name="Freeform 416"/>
            <p:cNvSpPr/>
            <p:nvPr/>
          </p:nvSpPr>
          <p:spPr bwMode="auto">
            <a:xfrm rot="16200000" flipV="1">
              <a:off x="7013" y="1788"/>
              <a:ext cx="482" cy="516"/>
            </a:xfrm>
            <a:custGeom>
              <a:avLst/>
              <a:gdLst>
                <a:gd name="T0" fmla="*/ 2147483647 w 164"/>
                <a:gd name="T1" fmla="*/ 0 h 516"/>
                <a:gd name="T2" fmla="*/ 2147483647 w 164"/>
                <a:gd name="T3" fmla="*/ 120 h 516"/>
                <a:gd name="T4" fmla="*/ 2147483647 w 164"/>
                <a:gd name="T5" fmla="*/ 264 h 516"/>
                <a:gd name="T6" fmla="*/ 2147483647 w 164"/>
                <a:gd name="T7" fmla="*/ 399 h 516"/>
                <a:gd name="T8" fmla="*/ 2147483647 w 164"/>
                <a:gd name="T9" fmla="*/ 516 h 516"/>
                <a:gd name="T10" fmla="*/ 0 60000 65536"/>
                <a:gd name="T11" fmla="*/ 0 60000 65536"/>
                <a:gd name="T12" fmla="*/ 0 60000 65536"/>
                <a:gd name="T13" fmla="*/ 0 60000 65536"/>
                <a:gd name="T14" fmla="*/ 0 60000 65536"/>
                <a:gd name="T15" fmla="*/ 0 w 164"/>
                <a:gd name="T16" fmla="*/ 0 h 516"/>
                <a:gd name="T17" fmla="*/ 164 w 164"/>
                <a:gd name="T18" fmla="*/ 516 h 516"/>
              </a:gdLst>
              <a:ahLst/>
              <a:cxnLst>
                <a:cxn ang="T10">
                  <a:pos x="T0" y="T1"/>
                </a:cxn>
                <a:cxn ang="T11">
                  <a:pos x="T2" y="T3"/>
                </a:cxn>
                <a:cxn ang="T12">
                  <a:pos x="T4" y="T5"/>
                </a:cxn>
                <a:cxn ang="T13">
                  <a:pos x="T6" y="T7"/>
                </a:cxn>
                <a:cxn ang="T14">
                  <a:pos x="T8" y="T9"/>
                </a:cxn>
              </a:cxnLst>
              <a:rect l="T15" t="T16" r="T17" b="T18"/>
              <a:pathLst>
                <a:path w="164" h="516">
                  <a:moveTo>
                    <a:pt x="86" y="0"/>
                  </a:moveTo>
                  <a:cubicBezTo>
                    <a:pt x="99" y="20"/>
                    <a:pt x="164" y="76"/>
                    <a:pt x="164" y="120"/>
                  </a:cubicBezTo>
                  <a:cubicBezTo>
                    <a:pt x="164" y="164"/>
                    <a:pt x="110" y="218"/>
                    <a:pt x="83" y="264"/>
                  </a:cubicBezTo>
                  <a:cubicBezTo>
                    <a:pt x="56" y="310"/>
                    <a:pt x="4" y="357"/>
                    <a:pt x="2" y="399"/>
                  </a:cubicBezTo>
                  <a:cubicBezTo>
                    <a:pt x="0" y="441"/>
                    <a:pt x="59" y="492"/>
                    <a:pt x="74" y="516"/>
                  </a:cubicBezTo>
                </a:path>
              </a:pathLst>
            </a:custGeom>
            <a:noFill/>
            <a:ln w="38100">
              <a:solidFill>
                <a:schemeClr val="hlink"/>
              </a:solidFill>
              <a:round/>
            </a:ln>
          </p:spPr>
          <p:txBody>
            <a:bodyPr>
              <a:spAutoFit/>
            </a:bodyPr>
            <a:lstStyle/>
            <a:p>
              <a:endParaRPr lang="zh-CN" altLang="en-US"/>
            </a:p>
          </p:txBody>
        </p:sp>
        <p:sp>
          <p:nvSpPr>
            <p:cNvPr id="37940" name="Text Box 417"/>
            <p:cNvSpPr txBox="1">
              <a:spLocks noChangeArrowheads="1"/>
            </p:cNvSpPr>
            <p:nvPr/>
          </p:nvSpPr>
          <p:spPr bwMode="auto">
            <a:xfrm>
              <a:off x="7319" y="1383"/>
              <a:ext cx="220" cy="231"/>
            </a:xfrm>
            <a:prstGeom prst="rect">
              <a:avLst/>
            </a:prstGeom>
            <a:noFill/>
            <a:ln w="952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i</a:t>
              </a:r>
              <a:r>
                <a:rPr kumimoji="1" lang="en-US" altLang="zh-CN" baseline="-25000">
                  <a:solidFill>
                    <a:schemeClr val="tx2"/>
                  </a:solidFill>
                  <a:cs typeface="Times New Roman" panose="02020603050405020304" pitchFamily="18" charset="0"/>
                </a:rPr>
                <a:t>B</a:t>
              </a:r>
              <a:endParaRPr kumimoji="1" lang="en-US" altLang="zh-CN">
                <a:solidFill>
                  <a:schemeClr val="tx2"/>
                </a:solidFill>
                <a:cs typeface="Times New Roman" panose="02020603050405020304" pitchFamily="18" charset="0"/>
              </a:endParaRPr>
            </a:p>
          </p:txBody>
        </p:sp>
        <p:sp>
          <p:nvSpPr>
            <p:cNvPr id="37941" name="Text Box 418"/>
            <p:cNvSpPr txBox="1">
              <a:spLocks noChangeArrowheads="1"/>
            </p:cNvSpPr>
            <p:nvPr/>
          </p:nvSpPr>
          <p:spPr bwMode="auto">
            <a:xfrm>
              <a:off x="6678" y="2348"/>
              <a:ext cx="156" cy="231"/>
            </a:xfrm>
            <a:prstGeom prst="rect">
              <a:avLst/>
            </a:prstGeom>
            <a:noFill/>
            <a:ln w="952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t</a:t>
              </a:r>
              <a:endParaRPr kumimoji="1" lang="en-US" altLang="zh-CN" i="1">
                <a:solidFill>
                  <a:schemeClr val="tx2"/>
                </a:solidFill>
                <a:cs typeface="Times New Roman" panose="02020603050405020304" pitchFamily="18" charset="0"/>
              </a:endParaRPr>
            </a:p>
          </p:txBody>
        </p:sp>
        <p:sp>
          <p:nvSpPr>
            <p:cNvPr id="37942" name="Line 419"/>
            <p:cNvSpPr>
              <a:spLocks noChangeShapeType="1"/>
            </p:cNvSpPr>
            <p:nvPr/>
          </p:nvSpPr>
          <p:spPr bwMode="auto">
            <a:xfrm flipH="1">
              <a:off x="8600" y="1805"/>
              <a:ext cx="166" cy="488"/>
            </a:xfrm>
            <a:prstGeom prst="line">
              <a:avLst/>
            </a:prstGeom>
            <a:noFill/>
            <a:ln w="38100">
              <a:solidFill>
                <a:schemeClr val="hlink"/>
              </a:solidFill>
              <a:round/>
            </a:ln>
          </p:spPr>
          <p:txBody>
            <a:bodyPr>
              <a:spAutoFit/>
            </a:bodyPr>
            <a:lstStyle/>
            <a:p>
              <a:endParaRPr lang="zh-CN" altLang="en-US"/>
            </a:p>
          </p:txBody>
        </p:sp>
        <p:sp>
          <p:nvSpPr>
            <p:cNvPr id="37943" name="Line 420"/>
            <p:cNvSpPr>
              <a:spLocks noChangeShapeType="1"/>
            </p:cNvSpPr>
            <p:nvPr/>
          </p:nvSpPr>
          <p:spPr bwMode="auto">
            <a:xfrm>
              <a:off x="5061" y="1832"/>
              <a:ext cx="558" cy="465"/>
            </a:xfrm>
            <a:prstGeom prst="line">
              <a:avLst/>
            </a:prstGeom>
            <a:noFill/>
            <a:ln w="38100">
              <a:solidFill>
                <a:srgbClr val="FF0000"/>
              </a:solidFill>
              <a:round/>
            </a:ln>
          </p:spPr>
          <p:txBody>
            <a:bodyPr>
              <a:spAutoFit/>
            </a:bodyPr>
            <a:lstStyle/>
            <a:p>
              <a:endParaRPr lang="zh-CN" altLang="en-US"/>
            </a:p>
          </p:txBody>
        </p:sp>
        <p:sp>
          <p:nvSpPr>
            <p:cNvPr id="37944" name="Line 421"/>
            <p:cNvSpPr>
              <a:spLocks noChangeShapeType="1"/>
            </p:cNvSpPr>
            <p:nvPr/>
          </p:nvSpPr>
          <p:spPr bwMode="auto">
            <a:xfrm>
              <a:off x="4559" y="2905"/>
              <a:ext cx="0" cy="816"/>
            </a:xfrm>
            <a:prstGeom prst="line">
              <a:avLst/>
            </a:prstGeom>
            <a:noFill/>
            <a:ln w="28575">
              <a:solidFill>
                <a:schemeClr val="tx1"/>
              </a:solidFill>
              <a:round/>
              <a:tailEnd type="arrow" w="med" len="med"/>
            </a:ln>
          </p:spPr>
          <p:txBody>
            <a:bodyPr>
              <a:spAutoFit/>
            </a:bodyPr>
            <a:lstStyle/>
            <a:p>
              <a:endParaRPr lang="zh-CN" altLang="en-US"/>
            </a:p>
          </p:txBody>
        </p:sp>
        <p:sp>
          <p:nvSpPr>
            <p:cNvPr id="37945" name="Line 422"/>
            <p:cNvSpPr>
              <a:spLocks noChangeShapeType="1"/>
            </p:cNvSpPr>
            <p:nvPr/>
          </p:nvSpPr>
          <p:spPr bwMode="auto">
            <a:xfrm>
              <a:off x="4559" y="2905"/>
              <a:ext cx="1344" cy="0"/>
            </a:xfrm>
            <a:prstGeom prst="line">
              <a:avLst/>
            </a:prstGeom>
            <a:noFill/>
            <a:ln w="28575">
              <a:solidFill>
                <a:schemeClr val="tx1"/>
              </a:solidFill>
              <a:round/>
              <a:tailEnd type="arrow" w="med" len="med"/>
            </a:ln>
          </p:spPr>
          <p:txBody>
            <a:bodyPr>
              <a:spAutoFit/>
            </a:bodyPr>
            <a:lstStyle/>
            <a:p>
              <a:endParaRPr lang="zh-CN" altLang="en-US"/>
            </a:p>
          </p:txBody>
        </p:sp>
        <p:sp>
          <p:nvSpPr>
            <p:cNvPr id="37946" name="Line 423"/>
            <p:cNvSpPr>
              <a:spLocks noChangeShapeType="1"/>
            </p:cNvSpPr>
            <p:nvPr/>
          </p:nvSpPr>
          <p:spPr bwMode="auto">
            <a:xfrm>
              <a:off x="5316" y="2905"/>
              <a:ext cx="0" cy="768"/>
            </a:xfrm>
            <a:prstGeom prst="line">
              <a:avLst/>
            </a:prstGeom>
            <a:noFill/>
            <a:ln w="9525">
              <a:solidFill>
                <a:schemeClr val="tx1"/>
              </a:solidFill>
              <a:round/>
            </a:ln>
          </p:spPr>
          <p:txBody>
            <a:bodyPr>
              <a:spAutoFit/>
            </a:bodyPr>
            <a:lstStyle/>
            <a:p>
              <a:endParaRPr lang="zh-CN" altLang="en-US"/>
            </a:p>
          </p:txBody>
        </p:sp>
        <p:sp>
          <p:nvSpPr>
            <p:cNvPr id="37947" name="Freeform 424"/>
            <p:cNvSpPr/>
            <p:nvPr/>
          </p:nvSpPr>
          <p:spPr bwMode="auto">
            <a:xfrm flipV="1">
              <a:off x="5061" y="2917"/>
              <a:ext cx="522" cy="516"/>
            </a:xfrm>
            <a:custGeom>
              <a:avLst/>
              <a:gdLst>
                <a:gd name="T0" fmla="*/ 2147483647 w 164"/>
                <a:gd name="T1" fmla="*/ 0 h 516"/>
                <a:gd name="T2" fmla="*/ 2147483647 w 164"/>
                <a:gd name="T3" fmla="*/ 120 h 516"/>
                <a:gd name="T4" fmla="*/ 2147483647 w 164"/>
                <a:gd name="T5" fmla="*/ 264 h 516"/>
                <a:gd name="T6" fmla="*/ 2147483647 w 164"/>
                <a:gd name="T7" fmla="*/ 399 h 516"/>
                <a:gd name="T8" fmla="*/ 2147483647 w 164"/>
                <a:gd name="T9" fmla="*/ 516 h 516"/>
                <a:gd name="T10" fmla="*/ 0 60000 65536"/>
                <a:gd name="T11" fmla="*/ 0 60000 65536"/>
                <a:gd name="T12" fmla="*/ 0 60000 65536"/>
                <a:gd name="T13" fmla="*/ 0 60000 65536"/>
                <a:gd name="T14" fmla="*/ 0 60000 65536"/>
                <a:gd name="T15" fmla="*/ 0 w 164"/>
                <a:gd name="T16" fmla="*/ 0 h 516"/>
                <a:gd name="T17" fmla="*/ 164 w 164"/>
                <a:gd name="T18" fmla="*/ 516 h 516"/>
              </a:gdLst>
              <a:ahLst/>
              <a:cxnLst>
                <a:cxn ang="T10">
                  <a:pos x="T0" y="T1"/>
                </a:cxn>
                <a:cxn ang="T11">
                  <a:pos x="T2" y="T3"/>
                </a:cxn>
                <a:cxn ang="T12">
                  <a:pos x="T4" y="T5"/>
                </a:cxn>
                <a:cxn ang="T13">
                  <a:pos x="T6" y="T7"/>
                </a:cxn>
                <a:cxn ang="T14">
                  <a:pos x="T8" y="T9"/>
                </a:cxn>
              </a:cxnLst>
              <a:rect l="T15" t="T16" r="T17" b="T18"/>
              <a:pathLst>
                <a:path w="164" h="516">
                  <a:moveTo>
                    <a:pt x="86" y="0"/>
                  </a:moveTo>
                  <a:cubicBezTo>
                    <a:pt x="99" y="20"/>
                    <a:pt x="164" y="76"/>
                    <a:pt x="164" y="120"/>
                  </a:cubicBezTo>
                  <a:cubicBezTo>
                    <a:pt x="164" y="164"/>
                    <a:pt x="110" y="218"/>
                    <a:pt x="83" y="264"/>
                  </a:cubicBezTo>
                  <a:cubicBezTo>
                    <a:pt x="56" y="310"/>
                    <a:pt x="4" y="357"/>
                    <a:pt x="2" y="399"/>
                  </a:cubicBezTo>
                  <a:cubicBezTo>
                    <a:pt x="0" y="441"/>
                    <a:pt x="59" y="492"/>
                    <a:pt x="74" y="516"/>
                  </a:cubicBezTo>
                </a:path>
              </a:pathLst>
            </a:custGeom>
            <a:noFill/>
            <a:ln w="38100">
              <a:solidFill>
                <a:srgbClr val="FF0000"/>
              </a:solidFill>
              <a:round/>
            </a:ln>
          </p:spPr>
          <p:txBody>
            <a:bodyPr>
              <a:spAutoFit/>
            </a:bodyPr>
            <a:lstStyle/>
            <a:p>
              <a:endParaRPr lang="zh-CN" altLang="en-US"/>
            </a:p>
          </p:txBody>
        </p:sp>
        <p:sp>
          <p:nvSpPr>
            <p:cNvPr id="37948" name="Line 425"/>
            <p:cNvSpPr>
              <a:spLocks noChangeShapeType="1"/>
            </p:cNvSpPr>
            <p:nvPr/>
          </p:nvSpPr>
          <p:spPr bwMode="auto">
            <a:xfrm flipH="1">
              <a:off x="5592" y="2281"/>
              <a:ext cx="30" cy="828"/>
            </a:xfrm>
            <a:prstGeom prst="line">
              <a:avLst/>
            </a:prstGeom>
            <a:noFill/>
            <a:ln w="9525">
              <a:solidFill>
                <a:schemeClr val="tx1"/>
              </a:solidFill>
              <a:prstDash val="dash"/>
              <a:round/>
            </a:ln>
          </p:spPr>
          <p:txBody>
            <a:bodyPr>
              <a:spAutoFit/>
            </a:bodyPr>
            <a:lstStyle/>
            <a:p>
              <a:endParaRPr lang="zh-CN" altLang="en-US"/>
            </a:p>
          </p:txBody>
        </p:sp>
        <p:sp>
          <p:nvSpPr>
            <p:cNvPr id="37949" name="Line 426"/>
            <p:cNvSpPr>
              <a:spLocks noChangeShapeType="1"/>
            </p:cNvSpPr>
            <p:nvPr/>
          </p:nvSpPr>
          <p:spPr bwMode="auto">
            <a:xfrm>
              <a:off x="5046" y="1805"/>
              <a:ext cx="0" cy="1567"/>
            </a:xfrm>
            <a:prstGeom prst="line">
              <a:avLst/>
            </a:prstGeom>
            <a:noFill/>
            <a:ln w="9525">
              <a:solidFill>
                <a:schemeClr val="tx1"/>
              </a:solidFill>
              <a:prstDash val="dash"/>
              <a:round/>
            </a:ln>
          </p:spPr>
          <p:txBody>
            <a:bodyPr>
              <a:spAutoFit/>
            </a:bodyPr>
            <a:lstStyle/>
            <a:p>
              <a:endParaRPr lang="zh-CN" altLang="en-US"/>
            </a:p>
          </p:txBody>
        </p:sp>
        <p:sp>
          <p:nvSpPr>
            <p:cNvPr id="37950" name="Text Box 427"/>
            <p:cNvSpPr txBox="1">
              <a:spLocks noChangeArrowheads="1"/>
            </p:cNvSpPr>
            <p:nvPr/>
          </p:nvSpPr>
          <p:spPr bwMode="auto">
            <a:xfrm>
              <a:off x="4595" y="3553"/>
              <a:ext cx="156" cy="231"/>
            </a:xfrm>
            <a:prstGeom prst="rect">
              <a:avLst/>
            </a:prstGeom>
            <a:noFill/>
            <a:ln w="9525">
              <a:noFill/>
              <a:miter lim="800000"/>
            </a:ln>
          </p:spPr>
          <p:txBody>
            <a:bodyPr wrap="none">
              <a:spAutoFit/>
            </a:bodyPr>
            <a:lstStyle/>
            <a:p>
              <a:pPr algn="just">
                <a:lnSpc>
                  <a:spcPct val="120000"/>
                </a:lnSpc>
                <a:spcBef>
                  <a:spcPct val="10000"/>
                </a:spcBef>
              </a:pPr>
              <a:r>
                <a:rPr kumimoji="1" lang="en-US" altLang="zh-CN" i="1"/>
                <a:t>t</a:t>
              </a:r>
              <a:endParaRPr kumimoji="1" lang="en-US" altLang="zh-CN" i="1"/>
            </a:p>
          </p:txBody>
        </p:sp>
        <p:sp>
          <p:nvSpPr>
            <p:cNvPr id="37951" name="Text Box 428"/>
            <p:cNvSpPr txBox="1">
              <a:spLocks noChangeArrowheads="1"/>
            </p:cNvSpPr>
            <p:nvPr/>
          </p:nvSpPr>
          <p:spPr bwMode="auto">
            <a:xfrm>
              <a:off x="5940" y="2866"/>
              <a:ext cx="331" cy="233"/>
            </a:xfrm>
            <a:prstGeom prst="rect">
              <a:avLst/>
            </a:prstGeom>
            <a:noFill/>
            <a:ln w="952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u</a:t>
              </a:r>
              <a:r>
                <a:rPr kumimoji="1" lang="en-US" altLang="zh-CN" baseline="-25000">
                  <a:solidFill>
                    <a:schemeClr val="tx2"/>
                  </a:solidFill>
                  <a:cs typeface="Times New Roman" panose="02020603050405020304" pitchFamily="18" charset="0"/>
                </a:rPr>
                <a:t>CE</a:t>
              </a:r>
              <a:endParaRPr kumimoji="1" lang="en-US" altLang="zh-CN">
                <a:solidFill>
                  <a:schemeClr val="tx2"/>
                </a:solidFill>
                <a:cs typeface="Times New Roman" panose="02020603050405020304" pitchFamily="18" charset="0"/>
              </a:endParaRPr>
            </a:p>
          </p:txBody>
        </p:sp>
      </p:grpSp>
      <p:sp>
        <p:nvSpPr>
          <p:cNvPr id="144813" name="Oval 429"/>
          <p:cNvSpPr>
            <a:spLocks noChangeAspect="1" noChangeArrowheads="1"/>
          </p:cNvSpPr>
          <p:nvPr/>
        </p:nvSpPr>
        <p:spPr bwMode="auto">
          <a:xfrm>
            <a:off x="7354888" y="5126038"/>
            <a:ext cx="82550" cy="82550"/>
          </a:xfrm>
          <a:prstGeom prst="ellipse">
            <a:avLst/>
          </a:prstGeom>
          <a:solidFill>
            <a:srgbClr val="00FF99"/>
          </a:solidFill>
          <a:ln w="9525">
            <a:solidFill>
              <a:schemeClr val="tx1"/>
            </a:solidFill>
            <a:round/>
          </a:ln>
        </p:spPr>
        <p:txBody>
          <a:bodyPr wrap="none" anchor="ctr">
            <a:spAutoFit/>
          </a:bodyPr>
          <a:lstStyle/>
          <a:p>
            <a:pPr algn="just">
              <a:lnSpc>
                <a:spcPct val="120000"/>
              </a:lnSpc>
              <a:spcBef>
                <a:spcPct val="10000"/>
              </a:spcBef>
            </a:pPr>
            <a:endParaRPr lang="zh-CN" altLang="en-US"/>
          </a:p>
        </p:txBody>
      </p:sp>
      <p:sp>
        <p:nvSpPr>
          <p:cNvPr id="144814" name="Oval 430"/>
          <p:cNvSpPr>
            <a:spLocks noChangeAspect="1" noChangeArrowheads="1"/>
          </p:cNvSpPr>
          <p:nvPr/>
        </p:nvSpPr>
        <p:spPr bwMode="auto">
          <a:xfrm>
            <a:off x="7353300" y="3790950"/>
            <a:ext cx="82550" cy="82550"/>
          </a:xfrm>
          <a:prstGeom prst="ellipse">
            <a:avLst/>
          </a:prstGeom>
          <a:solidFill>
            <a:srgbClr val="00FF99"/>
          </a:solidFill>
          <a:ln w="9525">
            <a:solidFill>
              <a:schemeClr val="tx1"/>
            </a:solidFill>
            <a:round/>
          </a:ln>
        </p:spPr>
        <p:txBody>
          <a:bodyPr wrap="none" anchor="ctr">
            <a:spAutoFit/>
          </a:bodyPr>
          <a:lstStyle/>
          <a:p>
            <a:pPr algn="just">
              <a:lnSpc>
                <a:spcPct val="120000"/>
              </a:lnSpc>
              <a:spcBef>
                <a:spcPct val="10000"/>
              </a:spcBef>
            </a:pPr>
            <a:endParaRPr lang="zh-CN" altLang="en-US"/>
          </a:p>
        </p:txBody>
      </p:sp>
      <p:sp>
        <p:nvSpPr>
          <p:cNvPr id="144815" name="Oval 431"/>
          <p:cNvSpPr>
            <a:spLocks noChangeAspect="1" noChangeArrowheads="1"/>
          </p:cNvSpPr>
          <p:nvPr/>
        </p:nvSpPr>
        <p:spPr bwMode="auto">
          <a:xfrm>
            <a:off x="5492750" y="3717925"/>
            <a:ext cx="76200" cy="76200"/>
          </a:xfrm>
          <a:prstGeom prst="ellipse">
            <a:avLst/>
          </a:prstGeom>
          <a:solidFill>
            <a:srgbClr val="00FF99"/>
          </a:solidFill>
          <a:ln w="9525">
            <a:solidFill>
              <a:schemeClr val="tx1"/>
            </a:solidFill>
            <a:round/>
          </a:ln>
        </p:spPr>
        <p:txBody>
          <a:bodyPr wrap="none" anchor="ctr">
            <a:spAutoFit/>
          </a:bodyPr>
          <a:lstStyle/>
          <a:p>
            <a:pPr algn="just">
              <a:lnSpc>
                <a:spcPct val="120000"/>
              </a:lnSpc>
              <a:spcBef>
                <a:spcPct val="10000"/>
              </a:spcBef>
            </a:pPr>
            <a:endParaRPr lang="zh-CN" altLang="en-US"/>
          </a:p>
        </p:txBody>
      </p:sp>
      <p:sp>
        <p:nvSpPr>
          <p:cNvPr id="144816" name="Oval 432"/>
          <p:cNvSpPr>
            <a:spLocks noChangeAspect="1" noChangeArrowheads="1"/>
          </p:cNvSpPr>
          <p:nvPr/>
        </p:nvSpPr>
        <p:spPr bwMode="auto">
          <a:xfrm>
            <a:off x="2062163" y="3776663"/>
            <a:ext cx="107950" cy="107950"/>
          </a:xfrm>
          <a:prstGeom prst="ellipse">
            <a:avLst/>
          </a:prstGeom>
          <a:solidFill>
            <a:srgbClr val="00FF99"/>
          </a:solidFill>
          <a:ln w="9525">
            <a:solidFill>
              <a:schemeClr val="tx1"/>
            </a:solidFill>
            <a:round/>
          </a:ln>
        </p:spPr>
        <p:txBody>
          <a:bodyPr wrap="none" anchor="ctr">
            <a:spAutoFit/>
          </a:bodyPr>
          <a:lstStyle/>
          <a:p>
            <a:pPr algn="just">
              <a:lnSpc>
                <a:spcPct val="120000"/>
              </a:lnSpc>
              <a:spcBef>
                <a:spcPct val="10000"/>
              </a:spcBef>
            </a:pPr>
            <a:endParaRPr lang="zh-CN" altLang="en-US"/>
          </a:p>
        </p:txBody>
      </p:sp>
      <p:sp>
        <p:nvSpPr>
          <p:cNvPr id="144817" name="Oval 433"/>
          <p:cNvSpPr>
            <a:spLocks noChangeAspect="1" noChangeArrowheads="1"/>
          </p:cNvSpPr>
          <p:nvPr/>
        </p:nvSpPr>
        <p:spPr bwMode="auto">
          <a:xfrm>
            <a:off x="2017713" y="5121275"/>
            <a:ext cx="82550" cy="82550"/>
          </a:xfrm>
          <a:prstGeom prst="ellipse">
            <a:avLst/>
          </a:prstGeom>
          <a:solidFill>
            <a:srgbClr val="00FF99"/>
          </a:solidFill>
          <a:ln w="9525">
            <a:solidFill>
              <a:schemeClr val="tx1"/>
            </a:solidFill>
            <a:round/>
          </a:ln>
        </p:spPr>
        <p:txBody>
          <a:bodyPr wrap="none" anchor="ctr">
            <a:spAutoFit/>
          </a:bodyPr>
          <a:lstStyle/>
          <a:p>
            <a:pPr algn="just">
              <a:lnSpc>
                <a:spcPct val="120000"/>
              </a:lnSpc>
              <a:spcBef>
                <a:spcPct val="10000"/>
              </a:spcBef>
            </a:pPr>
            <a:endParaRPr lang="zh-CN" altLang="en-US"/>
          </a:p>
        </p:txBody>
      </p:sp>
      <p:sp>
        <p:nvSpPr>
          <p:cNvPr id="144818" name="Text Box 434"/>
          <p:cNvSpPr txBox="1">
            <a:spLocks noChangeArrowheads="1"/>
          </p:cNvSpPr>
          <p:nvPr/>
        </p:nvSpPr>
        <p:spPr bwMode="auto">
          <a:xfrm>
            <a:off x="2667000" y="5710238"/>
            <a:ext cx="2749550" cy="400050"/>
          </a:xfrm>
          <a:prstGeom prst="rect">
            <a:avLst/>
          </a:prstGeom>
          <a:noFill/>
          <a:ln w="9525">
            <a:noFill/>
            <a:miter lim="800000"/>
          </a:ln>
        </p:spPr>
        <p:txBody>
          <a:bodyPr wrap="none">
            <a:spAutoFit/>
          </a:bodyPr>
          <a:lstStyle/>
          <a:p>
            <a:pPr algn="just">
              <a:lnSpc>
                <a:spcPct val="120000"/>
              </a:lnSpc>
              <a:spcBef>
                <a:spcPct val="10000"/>
              </a:spcBef>
            </a:pPr>
            <a:r>
              <a:rPr kumimoji="1" lang="zh-CN" altLang="en-US" sz="2000">
                <a:solidFill>
                  <a:schemeClr val="tx2"/>
                </a:solidFill>
              </a:rPr>
              <a:t>电路实现了反相放大。</a:t>
            </a:r>
            <a:endParaRPr kumimoji="1" lang="zh-CN" altLang="en-US" sz="2000">
              <a:solidFill>
                <a:schemeClr val="tx2"/>
              </a:solidFill>
            </a:endParaRPr>
          </a:p>
        </p:txBody>
      </p:sp>
      <p:sp>
        <p:nvSpPr>
          <p:cNvPr id="144819" name="Text Box 435"/>
          <p:cNvSpPr txBox="1">
            <a:spLocks noChangeArrowheads="1"/>
          </p:cNvSpPr>
          <p:nvPr/>
        </p:nvSpPr>
        <p:spPr bwMode="auto">
          <a:xfrm>
            <a:off x="634582" y="1501775"/>
            <a:ext cx="3664786" cy="832151"/>
          </a:xfrm>
          <a:prstGeom prst="rect">
            <a:avLst/>
          </a:prstGeom>
          <a:noFill/>
          <a:ln w="9525">
            <a:noFill/>
            <a:miter lim="800000"/>
          </a:ln>
        </p:spPr>
        <p:txBody>
          <a:bodyPr wrap="none">
            <a:spAutoFit/>
          </a:bodyPr>
          <a:lstStyle/>
          <a:p>
            <a:pPr algn="just">
              <a:lnSpc>
                <a:spcPct val="120000"/>
              </a:lnSpc>
              <a:spcBef>
                <a:spcPct val="10000"/>
              </a:spcBef>
            </a:pPr>
            <a:r>
              <a:rPr kumimoji="1" lang="zh-CN" altLang="en-US" sz="2000" b="1" dirty="0">
                <a:solidFill>
                  <a:schemeClr val="tx2"/>
                </a:solidFill>
                <a:cs typeface="Times New Roman" panose="02020603050405020304" pitchFamily="18" charset="0"/>
              </a:rPr>
              <a:t>可分析指标：</a:t>
            </a:r>
            <a:endParaRPr kumimoji="1" lang="zh-CN" altLang="en-US" sz="2000" b="1" dirty="0">
              <a:solidFill>
                <a:schemeClr val="tx2"/>
              </a:solidFill>
              <a:cs typeface="Times New Roman" panose="02020603050405020304" pitchFamily="18" charset="0"/>
            </a:endParaRPr>
          </a:p>
          <a:p>
            <a:pPr algn="just">
              <a:lnSpc>
                <a:spcPct val="120000"/>
              </a:lnSpc>
              <a:spcBef>
                <a:spcPct val="10000"/>
              </a:spcBef>
            </a:pPr>
            <a:r>
              <a:rPr kumimoji="1" lang="en-US" altLang="zh-CN" sz="2000" b="1" dirty="0">
                <a:solidFill>
                  <a:schemeClr val="tx2"/>
                </a:solidFill>
                <a:cs typeface="Times New Roman" panose="02020603050405020304" pitchFamily="18" charset="0"/>
              </a:rPr>
              <a:t>1. </a:t>
            </a:r>
            <a:r>
              <a:rPr kumimoji="1" lang="zh-CN" altLang="en-US" sz="2000" b="1" dirty="0">
                <a:solidFill>
                  <a:schemeClr val="tx2"/>
                </a:solidFill>
                <a:cs typeface="Times New Roman" panose="02020603050405020304" pitchFamily="18" charset="0"/>
              </a:rPr>
              <a:t>放大倍数</a:t>
            </a:r>
            <a:r>
              <a:rPr kumimoji="1" lang="en-US" altLang="zh-CN" sz="2000" b="1" dirty="0">
                <a:solidFill>
                  <a:schemeClr val="tx2"/>
                </a:solidFill>
                <a:cs typeface="Times New Roman" panose="02020603050405020304" pitchFamily="18" charset="0"/>
              </a:rPr>
              <a:t>; 2. </a:t>
            </a:r>
            <a:r>
              <a:rPr kumimoji="1" lang="zh-CN" altLang="en-US" sz="2000" b="1" dirty="0">
                <a:solidFill>
                  <a:schemeClr val="tx2"/>
                </a:solidFill>
                <a:cs typeface="Times New Roman" panose="02020603050405020304" pitchFamily="18" charset="0"/>
              </a:rPr>
              <a:t>最大不失真输出</a:t>
            </a:r>
            <a:endParaRPr kumimoji="1" lang="zh-CN" altLang="en-US" sz="2000" b="1" dirty="0">
              <a:solidFill>
                <a:schemeClr val="tx2"/>
              </a:solidFill>
              <a:cs typeface="Times New Roman" panose="02020603050405020304" pitchFamily="18" charset="0"/>
            </a:endParaRPr>
          </a:p>
        </p:txBody>
      </p:sp>
      <p:sp>
        <p:nvSpPr>
          <p:cNvPr id="144821" name="Text Box 437"/>
          <p:cNvSpPr txBox="1">
            <a:spLocks noChangeArrowheads="1"/>
          </p:cNvSpPr>
          <p:nvPr/>
        </p:nvSpPr>
        <p:spPr bwMode="auto">
          <a:xfrm>
            <a:off x="3114761" y="5300663"/>
            <a:ext cx="2739853" cy="1118255"/>
          </a:xfrm>
          <a:prstGeom prst="rect">
            <a:avLst/>
          </a:prstGeom>
          <a:solidFill>
            <a:srgbClr val="F8F8F8"/>
          </a:solidFill>
          <a:ln w="9525">
            <a:noFill/>
            <a:miter lim="800000"/>
          </a:ln>
        </p:spPr>
        <p:txBody>
          <a:bodyPr wrap="none">
            <a:spAutoFit/>
          </a:bodyPr>
          <a:lstStyle/>
          <a:p>
            <a:pPr algn="just">
              <a:lnSpc>
                <a:spcPct val="120000"/>
              </a:lnSpc>
              <a:spcBef>
                <a:spcPct val="10000"/>
              </a:spcBef>
            </a:pPr>
            <a:r>
              <a:rPr kumimoji="1" lang="zh-CN" altLang="en-US" b="1" dirty="0">
                <a:solidFill>
                  <a:schemeClr val="tx2"/>
                </a:solidFill>
                <a:cs typeface="Times New Roman" panose="02020603050405020304" pitchFamily="18" charset="0"/>
              </a:rPr>
              <a:t>非线性失真：</a:t>
            </a:r>
            <a:endParaRPr kumimoji="1" lang="zh-CN" altLang="en-US" b="1" dirty="0">
              <a:solidFill>
                <a:schemeClr val="tx2"/>
              </a:solidFill>
              <a:cs typeface="Times New Roman" panose="02020603050405020304" pitchFamily="18" charset="0"/>
            </a:endParaRPr>
          </a:p>
          <a:p>
            <a:pPr algn="just">
              <a:lnSpc>
                <a:spcPct val="120000"/>
              </a:lnSpc>
              <a:spcBef>
                <a:spcPct val="10000"/>
              </a:spcBef>
            </a:pPr>
            <a:r>
              <a:rPr kumimoji="1" lang="en-US" altLang="zh-CN" b="1" dirty="0">
                <a:solidFill>
                  <a:schemeClr val="tx2"/>
                </a:solidFill>
                <a:cs typeface="Times New Roman" panose="02020603050405020304" pitchFamily="18" charset="0"/>
              </a:rPr>
              <a:t>1. </a:t>
            </a:r>
            <a:r>
              <a:rPr kumimoji="1" lang="zh-CN" altLang="en-US" b="1" dirty="0">
                <a:solidFill>
                  <a:schemeClr val="tx2"/>
                </a:solidFill>
                <a:cs typeface="Times New Roman" panose="02020603050405020304" pitchFamily="18" charset="0"/>
              </a:rPr>
              <a:t>饱和失真（输出平底）</a:t>
            </a:r>
            <a:endParaRPr kumimoji="1" lang="zh-CN" altLang="en-US" b="1" dirty="0">
              <a:solidFill>
                <a:schemeClr val="tx2"/>
              </a:solidFill>
              <a:cs typeface="Times New Roman" panose="02020603050405020304" pitchFamily="18" charset="0"/>
            </a:endParaRPr>
          </a:p>
          <a:p>
            <a:pPr algn="just">
              <a:lnSpc>
                <a:spcPct val="120000"/>
              </a:lnSpc>
              <a:spcBef>
                <a:spcPct val="10000"/>
              </a:spcBef>
            </a:pPr>
            <a:r>
              <a:rPr kumimoji="1" lang="en-US" altLang="zh-CN" b="1" dirty="0">
                <a:solidFill>
                  <a:schemeClr val="tx2"/>
                </a:solidFill>
                <a:cs typeface="Times New Roman" panose="02020603050405020304" pitchFamily="18" charset="0"/>
              </a:rPr>
              <a:t>2. </a:t>
            </a:r>
            <a:r>
              <a:rPr kumimoji="1" lang="zh-CN" altLang="en-US" b="1" dirty="0">
                <a:solidFill>
                  <a:schemeClr val="tx2"/>
                </a:solidFill>
                <a:cs typeface="Times New Roman" panose="02020603050405020304" pitchFamily="18" charset="0"/>
              </a:rPr>
              <a:t>截止失真（顶端变形）</a:t>
            </a:r>
            <a:endParaRPr kumimoji="1" lang="zh-CN" altLang="en-US" b="1" dirty="0">
              <a:solidFill>
                <a:schemeClr val="tx2"/>
              </a:solidFill>
              <a:cs typeface="Times New Roman" panose="02020603050405020304" pitchFamily="18" charset="0"/>
            </a:endParaRPr>
          </a:p>
        </p:txBody>
      </p:sp>
      <p:grpSp>
        <p:nvGrpSpPr>
          <p:cNvPr id="24" name="组合 136"/>
          <p:cNvGrpSpPr/>
          <p:nvPr/>
        </p:nvGrpSpPr>
        <p:grpSpPr bwMode="auto">
          <a:xfrm>
            <a:off x="0" y="44624"/>
            <a:ext cx="9144000" cy="6813376"/>
            <a:chOff x="0" y="44624"/>
            <a:chExt cx="9144000" cy="6813376"/>
          </a:xfrm>
        </p:grpSpPr>
        <p:sp>
          <p:nvSpPr>
            <p:cNvPr id="138" name="内容占位符 2"/>
            <p:cNvSpPr txBox="1"/>
            <p:nvPr/>
          </p:nvSpPr>
          <p:spPr bwMode="auto">
            <a:xfrm>
              <a:off x="0" y="5741988"/>
              <a:ext cx="8332788" cy="1116012"/>
            </a:xfrm>
            <a:prstGeom prst="rect">
              <a:avLst/>
            </a:prstGeom>
            <a:noFill/>
            <a:ln w="9525">
              <a:noFill/>
              <a:miter lim="800000"/>
            </a:ln>
          </p:spPr>
          <p:txBody>
            <a:bodyPr/>
            <a:lstStyle/>
            <a:p>
              <a:pPr marL="342900" indent="-342900" eaLnBrk="0" hangingPunct="0">
                <a:spcBef>
                  <a:spcPct val="20000"/>
                </a:spcBef>
                <a:buFont typeface="Wingdings" panose="05000000000000000000" pitchFamily="2" charset="2"/>
                <a:buChar char="u"/>
                <a:defRPr/>
              </a:pPr>
              <a:endParaRPr lang="zh-CN" altLang="en-US" sz="2800" kern="0" dirty="0">
                <a:solidFill>
                  <a:schemeClr val="tx2"/>
                </a:solidFill>
                <a:ea typeface="宋体" panose="02010600030101010101" pitchFamily="2" charset="-122"/>
              </a:endParaRPr>
            </a:p>
          </p:txBody>
        </p:sp>
        <p:sp>
          <p:nvSpPr>
            <p:cNvPr id="139" name="矩形 138"/>
            <p:cNvSpPr/>
            <p:nvPr/>
          </p:nvSpPr>
          <p:spPr>
            <a:xfrm>
              <a:off x="0" y="44624"/>
              <a:ext cx="9144000" cy="623953"/>
            </a:xfrm>
            <a:prstGeom prst="rect">
              <a:avLst/>
            </a:prstGeom>
            <a:solidFill>
              <a:srgbClr val="FFFF66"/>
            </a:solidFill>
          </p:spPr>
          <p:txBody>
            <a:bodyPr wrap="square">
              <a:spAutoFit/>
            </a:bodyPr>
            <a:lstStyle/>
            <a:p>
              <a:pPr marL="742950" lvl="1" indent="-285750">
                <a:lnSpc>
                  <a:spcPct val="150000"/>
                </a:lnSpc>
                <a:spcBef>
                  <a:spcPct val="20000"/>
                </a:spcBef>
                <a:buSzPct val="100000"/>
                <a:defRPr/>
              </a:pPr>
              <a:r>
                <a:rPr lang="zh-CN" altLang="en-US" sz="2600" b="1" kern="0" dirty="0">
                  <a:solidFill>
                    <a:schemeClr val="tx2"/>
                  </a:solidFill>
                  <a:ea typeface="宋体" panose="02010600030101010101" pitchFamily="2" charset="-122"/>
                </a:rPr>
                <a:t>放大电路最大不失真输出幅度</a:t>
              </a:r>
              <a:r>
                <a:rPr lang="en-US" altLang="zh-CN" sz="2600" b="1" kern="0" dirty="0">
                  <a:solidFill>
                    <a:schemeClr val="tx2"/>
                  </a:solidFill>
                  <a:ea typeface="宋体" panose="02010600030101010101" pitchFamily="2" charset="-122"/>
                </a:rPr>
                <a:t>:U</a:t>
              </a:r>
              <a:r>
                <a:rPr lang="en-US" altLang="zh-CN" sz="2600" b="1" kern="0" baseline="-25000" dirty="0">
                  <a:solidFill>
                    <a:schemeClr val="tx2"/>
                  </a:solidFill>
                  <a:ea typeface="宋体" panose="02010600030101010101" pitchFamily="2" charset="-122"/>
                </a:rPr>
                <a:t>OM</a:t>
              </a:r>
              <a:r>
                <a:rPr lang="en-US" altLang="zh-CN" sz="2600" b="1" kern="0" dirty="0">
                  <a:solidFill>
                    <a:schemeClr val="tx2"/>
                  </a:solidFill>
                  <a:ea typeface="宋体" panose="02010600030101010101" pitchFamily="2" charset="-122"/>
                </a:rPr>
                <a:t>=min(U</a:t>
              </a:r>
              <a:r>
                <a:rPr lang="en-US" altLang="zh-CN" sz="2600" b="1" kern="0" baseline="-25000" dirty="0">
                  <a:solidFill>
                    <a:schemeClr val="tx2"/>
                  </a:solidFill>
                  <a:ea typeface="宋体" panose="02010600030101010101" pitchFamily="2" charset="-122"/>
                </a:rPr>
                <a:t>CEQ</a:t>
              </a:r>
              <a:r>
                <a:rPr lang="en-US" altLang="zh-CN" sz="2600" b="1" kern="0" dirty="0">
                  <a:solidFill>
                    <a:schemeClr val="tx2"/>
                  </a:solidFill>
                  <a:ea typeface="宋体" panose="02010600030101010101" pitchFamily="2" charset="-122"/>
                </a:rPr>
                <a:t>-U</a:t>
              </a:r>
              <a:r>
                <a:rPr lang="en-US" altLang="zh-CN" sz="2600" b="1" kern="0" baseline="-25000" dirty="0">
                  <a:solidFill>
                    <a:schemeClr val="tx2"/>
                  </a:solidFill>
                  <a:ea typeface="宋体" panose="02010600030101010101" pitchFamily="2" charset="-122"/>
                </a:rPr>
                <a:t>CES</a:t>
              </a:r>
              <a:r>
                <a:rPr lang="en-US" altLang="zh-CN" sz="2600" b="1" kern="0" dirty="0">
                  <a:solidFill>
                    <a:schemeClr val="tx2"/>
                  </a:solidFill>
                  <a:ea typeface="宋体" panose="02010600030101010101" pitchFamily="2" charset="-122"/>
                </a:rPr>
                <a:t>, I</a:t>
              </a:r>
              <a:r>
                <a:rPr lang="en-US" altLang="zh-CN" sz="2600" b="1" kern="0" baseline="-25000" dirty="0">
                  <a:solidFill>
                    <a:schemeClr val="tx2"/>
                  </a:solidFill>
                  <a:ea typeface="宋体" panose="02010600030101010101" pitchFamily="2" charset="-122"/>
                </a:rPr>
                <a:t>CQ</a:t>
              </a:r>
              <a:r>
                <a:rPr lang="en-US" altLang="zh-CN" sz="2600" b="1" kern="0" dirty="0">
                  <a:solidFill>
                    <a:schemeClr val="tx2"/>
                  </a:solidFill>
                  <a:ea typeface="宋体" panose="02010600030101010101" pitchFamily="2" charset="-122"/>
                </a:rPr>
                <a:t>R</a:t>
              </a:r>
              <a:r>
                <a:rPr lang="en-US" altLang="zh-CN" sz="2600" b="1" kern="0" baseline="-25000" dirty="0">
                  <a:solidFill>
                    <a:schemeClr val="tx2"/>
                  </a:solidFill>
                  <a:ea typeface="宋体" panose="02010600030101010101" pitchFamily="2" charset="-122"/>
                </a:rPr>
                <a:t>L</a:t>
              </a:r>
              <a:r>
                <a:rPr lang="en-US" altLang="zh-CN" sz="2600" b="1" kern="0" dirty="0" smtClean="0">
                  <a:solidFill>
                    <a:schemeClr val="tx2"/>
                  </a:solidFill>
                  <a:ea typeface="宋体" panose="02010600030101010101" pitchFamily="2" charset="-122"/>
                </a:rPr>
                <a:t>’)</a:t>
              </a:r>
              <a:endParaRPr lang="zh-CN" altLang="en-US" sz="2600" b="1" kern="0" dirty="0">
                <a:solidFill>
                  <a:schemeClr val="tx2"/>
                </a:solidFill>
                <a:ea typeface="宋体" panose="02010600030101010101" pitchFamily="2" charset="-122"/>
              </a:endParaRPr>
            </a:p>
          </p:txBody>
        </p:sp>
        <p:sp>
          <p:nvSpPr>
            <p:cNvPr id="37908" name="矩形 139"/>
            <p:cNvSpPr>
              <a:spLocks noChangeArrowheads="1"/>
            </p:cNvSpPr>
            <p:nvPr/>
          </p:nvSpPr>
          <p:spPr bwMode="auto">
            <a:xfrm>
              <a:off x="1484313" y="6364113"/>
              <a:ext cx="7504112" cy="455125"/>
            </a:xfrm>
            <a:prstGeom prst="rect">
              <a:avLst/>
            </a:prstGeom>
            <a:noFill/>
            <a:ln w="9525">
              <a:noFill/>
              <a:miter lim="800000"/>
            </a:ln>
          </p:spPr>
          <p:txBody>
            <a:bodyPr>
              <a:spAutoFit/>
            </a:bodyPr>
            <a:lstStyle/>
            <a:p>
              <a:pPr algn="just">
                <a:lnSpc>
                  <a:spcPct val="130000"/>
                </a:lnSpc>
                <a:spcBef>
                  <a:spcPct val="10000"/>
                </a:spcBef>
              </a:pPr>
              <a:r>
                <a:rPr kumimoji="1" lang="zh-CN" altLang="en-US" sz="2000" b="1" dirty="0">
                  <a:solidFill>
                    <a:schemeClr val="tx2"/>
                  </a:solidFill>
                  <a:cs typeface="Times New Roman" panose="02020603050405020304" pitchFamily="18" charset="0"/>
                </a:rPr>
                <a:t>硅管  </a:t>
              </a:r>
              <a:r>
                <a:rPr kumimoji="1" lang="en-US" altLang="zh-CN" sz="2000" b="1" i="1" dirty="0">
                  <a:solidFill>
                    <a:schemeClr val="tx2"/>
                  </a:solidFill>
                  <a:cs typeface="Times New Roman" panose="02020603050405020304" pitchFamily="18" charset="0"/>
                </a:rPr>
                <a:t>U</a:t>
              </a:r>
              <a:r>
                <a:rPr kumimoji="1" lang="en-US" altLang="zh-CN" sz="2000" b="1" baseline="-25000" dirty="0">
                  <a:solidFill>
                    <a:schemeClr val="tx2"/>
                  </a:solidFill>
                  <a:cs typeface="Times New Roman" panose="02020603050405020304" pitchFamily="18" charset="0"/>
                </a:rPr>
                <a:t>CES </a:t>
              </a:r>
              <a:r>
                <a:rPr kumimoji="1" lang="en-US" altLang="zh-CN" sz="2000" b="1" dirty="0">
                  <a:solidFill>
                    <a:schemeClr val="tx2"/>
                  </a:solidFill>
                  <a:cs typeface="Times New Roman" panose="02020603050405020304" pitchFamily="18" charset="0"/>
                </a:rPr>
                <a:t>= 0.3~0.5V</a:t>
              </a:r>
              <a:r>
                <a:rPr kumimoji="1" lang="zh-CN" altLang="en-US" sz="2000" b="1" dirty="0">
                  <a:solidFill>
                    <a:schemeClr val="tx2"/>
                  </a:solidFill>
                  <a:cs typeface="Times New Roman" panose="02020603050405020304" pitchFamily="18" charset="0"/>
                </a:rPr>
                <a:t>，锗管  </a:t>
              </a:r>
              <a:r>
                <a:rPr kumimoji="1" lang="en-US" altLang="zh-CN" sz="2000" b="1" i="1" dirty="0">
                  <a:solidFill>
                    <a:schemeClr val="tx2"/>
                  </a:solidFill>
                  <a:cs typeface="Times New Roman" panose="02020603050405020304" pitchFamily="18" charset="0"/>
                </a:rPr>
                <a:t>U</a:t>
              </a:r>
              <a:r>
                <a:rPr kumimoji="1" lang="en-US" altLang="zh-CN" sz="2000" b="1" baseline="-25000" dirty="0">
                  <a:solidFill>
                    <a:schemeClr val="tx2"/>
                  </a:solidFill>
                  <a:cs typeface="Times New Roman" panose="02020603050405020304" pitchFamily="18" charset="0"/>
                </a:rPr>
                <a:t>CES </a:t>
              </a:r>
              <a:r>
                <a:rPr kumimoji="1" lang="en-US" altLang="zh-CN" sz="2000" b="1" dirty="0">
                  <a:solidFill>
                    <a:schemeClr val="tx2"/>
                  </a:solidFill>
                  <a:cs typeface="Times New Roman" panose="02020603050405020304" pitchFamily="18" charset="0"/>
                </a:rPr>
                <a:t>= 0.1~0.2V</a:t>
              </a:r>
              <a:r>
                <a:rPr kumimoji="1" lang="zh-CN" altLang="en-US" sz="2000" b="1" dirty="0">
                  <a:solidFill>
                    <a:schemeClr val="tx2"/>
                  </a:solidFill>
                  <a:cs typeface="Times New Roman" panose="02020603050405020304" pitchFamily="18" charset="0"/>
                </a:rPr>
                <a:t>。</a:t>
              </a:r>
              <a:endParaRPr kumimoji="1" lang="zh-CN" altLang="en-US" sz="2000" b="1" dirty="0">
                <a:solidFill>
                  <a:schemeClr val="tx2"/>
                </a:solidFill>
                <a:cs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15"/>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44813"/>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144814"/>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144815"/>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44816"/>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144817"/>
                                        </p:tgtEl>
                                        <p:attrNameLst>
                                          <p:attrName>style.visibility</p:attrName>
                                        </p:attrNameLst>
                                      </p:cBhvr>
                                      <p:to>
                                        <p:strVal val="visible"/>
                                      </p:to>
                                    </p:set>
                                  </p:childTnLst>
                                </p:cTn>
                              </p:par>
                              <p:par>
                                <p:cTn id="27" presetID="0" presetClass="path" presetSubtype="0" repeatCount="indefinite" accel="50000" decel="50000" fill="hold" grpId="1" nodeType="withEffect">
                                  <p:stCondLst>
                                    <p:cond delay="0"/>
                                  </p:stCondLst>
                                  <p:childTnLst>
                                    <p:animMotion origin="layout" path="M -2.22222E-6 3.7037E-7 C 0.00417 0.00185 0.00521 0.00648 0.00729 0.01065 C 0.00938 0.01458 0.01198 0.01944 0.0132 0.02407 C 0.01302 0.02755 0.01406 0.03125 0.01354 0.03472 C 0.01111 0.04167 0.00538 0.05208 0.00174 0.05972 C -0.0026 0.06829 -0.0059 0.07037 -0.00833 0.08009 C -0.00989 0.08449 -0.0118 0.08981 -0.01215 0.09352 C -0.0125 0.09722 -0.0118 0.09861 -0.01041 0.10231 C -0.00868 0.10671 -0.00312 0.11713 -0.00156 0.12014 " pathEditMode="relative" rAng="0" ptsTypes="ffffffaff">
                                      <p:cBhvr>
                                        <p:cTn id="28" dur="5000" fill="hold"/>
                                        <p:tgtEl>
                                          <p:spTgt spid="144813"/>
                                        </p:tgtEl>
                                        <p:attrNameLst>
                                          <p:attrName>ppt_x</p:attrName>
                                          <p:attrName>ppt_y</p:attrName>
                                        </p:attrNameLst>
                                      </p:cBhvr>
                                      <p:rCtr x="1" y="60"/>
                                    </p:animMotion>
                                  </p:childTnLst>
                                </p:cTn>
                              </p:par>
                              <p:par>
                                <p:cTn id="29" presetID="0" presetClass="path" presetSubtype="0" repeatCount="indefinite" accel="50000" decel="50000" fill="hold" grpId="1" nodeType="withEffect">
                                  <p:stCondLst>
                                    <p:cond delay="0"/>
                                  </p:stCondLst>
                                  <p:childTnLst>
                                    <p:animMotion origin="layout" path="M -0.00036 -0.00115 C 0.00242 -0.01342 0.01388 -0.05948 0.01423 -0.0611 C 0.01353 -0.05856 0.00728 -0.02939 0.00225 -0.01087 C -0.0014 0.00302 -0.01216 0.04306 -0.01442 0.05232 C -0.01529 0.05626 -0.00522 0.02153 -0.00296 0.01274 C -0.00261 0.01089 0.00051 5.18519E-6 -0.00036 -0.00115 Z " pathEditMode="fixed" rAng="0" ptsTypes="ffffff">
                                      <p:cBhvr>
                                        <p:cTn id="30" dur="5000" fill="hold"/>
                                        <p:tgtEl>
                                          <p:spTgt spid="144814"/>
                                        </p:tgtEl>
                                        <p:attrNameLst>
                                          <p:attrName>ppt_x</p:attrName>
                                          <p:attrName>ppt_y</p:attrName>
                                        </p:attrNameLst>
                                      </p:cBhvr>
                                      <p:rCtr x="0" y="-1"/>
                                    </p:animMotion>
                                  </p:childTnLst>
                                </p:cTn>
                              </p:par>
                              <p:par>
                                <p:cTn id="31" presetID="0" presetClass="path" presetSubtype="0" repeatCount="indefinite" accel="50000" decel="50000" fill="hold" grpId="1" nodeType="withEffect">
                                  <p:stCondLst>
                                    <p:cond delay="0"/>
                                  </p:stCondLst>
                                  <p:childTnLst>
                                    <p:animMotion origin="layout" path="M 0.00122 0.00163 C 0.00016 -0.00348 -0.00139 -0.00695 -0.00296 -0.01158 C -0.00556 -0.01922 -0.00609 -0.02477 -0.00869 -0.03241 C -0.01008 -0.03658 -0.01129 -0.03959 -0.01355 -0.0426 C -0.01442 -0.0463 -0.01737 -0.04723 -0.01945 -0.05 C -0.02275 -0.04862 -0.0224 -0.04954 -0.0257 -0.04538 C -0.02709 -0.04237 -0.03299 -0.02963 -0.03404 -0.02639 C -0.03543 -0.022 -0.03699 -0.01413 -0.0389 -0.01019 C -0.04463 0.00115 -0.04845 0.01203 -0.05174 0.025 C -0.05574 0.03587 -0.06424 0.05625 -0.06841 0.06064 C -0.07258 0.06458 -0.07362 0.05532 -0.0764 0.04907 C -0.07883 0.03958 -0.08247 0.03217 -0.08473 0.02245 C -0.08681 0.01527 -0.08855 0.01041 -0.08942 0.0081 " pathEditMode="fixed" rAng="0" ptsTypes="fffffffffafff">
                                      <p:cBhvr>
                                        <p:cTn id="32" dur="5000" fill="hold"/>
                                        <p:tgtEl>
                                          <p:spTgt spid="144815"/>
                                        </p:tgtEl>
                                        <p:attrNameLst>
                                          <p:attrName>ppt_x</p:attrName>
                                          <p:attrName>ppt_y</p:attrName>
                                        </p:attrNameLst>
                                      </p:cBhvr>
                                      <p:rCtr x="-45" y="6"/>
                                    </p:animMotion>
                                  </p:childTnLst>
                                </p:cTn>
                              </p:par>
                              <p:par>
                                <p:cTn id="33" presetID="0" presetClass="path" presetSubtype="0" repeatCount="indefinite" accel="50000" decel="50000" fill="hold" grpId="1" nodeType="withEffect">
                                  <p:stCondLst>
                                    <p:cond delay="0"/>
                                  </p:stCondLst>
                                  <p:childTnLst>
                                    <p:animMotion origin="layout" path="M -0.00278 -0.00232 C -0.00869 -0.0095 -0.02692 -0.02871 -0.03455 -0.03727 C -0.03872 -0.04283 -0.04428 -0.05001 -0.04914 -0.0544 C -0.04949 -0.0551 -0.0507 -0.05695 -0.05018 -0.05649 C -0.04671 -0.05325 -0.04428 -0.04862 -0.0408 -0.04538 C -0.03455 -0.03843 -0.01893 -0.0213 -0.01268 -0.01482 C -0.01025 -0.01158 -0.0066 -0.00788 -0.0033 -0.00649 C 0.00034 -0.00163 -0.00225 -0.00232 0.00051 0.00023 C 0.00867 0.01018 0.04479 0.05277 0.04531 0.05347 C 0.04461 0.05231 0.00989 0.01412 0.0019 0.00486 C 0.00017 0.00324 -0.00278 0.00069 -0.00278 -0.00232 Z " pathEditMode="fixed" rAng="0" ptsTypes="fffffffffff">
                                      <p:cBhvr>
                                        <p:cTn id="34" dur="5000" fill="hold"/>
                                        <p:tgtEl>
                                          <p:spTgt spid="144816"/>
                                        </p:tgtEl>
                                        <p:attrNameLst>
                                          <p:attrName>ppt_x</p:attrName>
                                          <p:attrName>ppt_y</p:attrName>
                                        </p:attrNameLst>
                                      </p:cBhvr>
                                      <p:rCtr x="0" y="0"/>
                                    </p:animMotion>
                                  </p:childTnLst>
                                </p:cTn>
                              </p:par>
                              <p:par>
                                <p:cTn id="35" presetID="0" presetClass="path" presetSubtype="0" repeatCount="indefinite" accel="50000" decel="50000" fill="hold" grpId="1" nodeType="withEffect">
                                  <p:stCondLst>
                                    <p:cond delay="0"/>
                                  </p:stCondLst>
                                  <p:childTnLst>
                                    <p:animMotion origin="layout" path="M -0.00225 0.00046 C -0.00973 0.00788 -0.01146 0.00417 -0.01962 0.00973 C -0.02535 0.0132 -0.03351 0.01691 -0.03768 0.01992 C -0.04185 0.02292 -0.0441 0.02501 -0.04428 0.02779 C -0.04653 0.03103 -0.04185 0.03242 -0.03907 0.03612 C -0.03351 0.03867 -0.03004 0.04306 -0.02449 0.04492 C -0.0198 0.04908 -0.01164 0.0551 -0.00608 0.05695 C -0.00296 0.05973 0.00381 0.0632 0.00746 0.06482 C 0.01284 0.06714 0.01406 0.06876 0.01961 0.0713 C 0.02638 0.07431 0.03229 0.07894 0.03906 0.08195 C 0.04114 0.08473 0.04565 0.08913 0.0467 0.09306 C 0.04652 0.09561 0.04305 0.09723 0.04253 0.09978 C 0.0401 0.10186 0.03749 0.1051 0.03211 0.10834 C 0.02413 0.11204 0.01822 0.11482 0.01058 0.11853 C 0.00642 0.12061 0.00399 0.1213 -0.00053 0.1213 " pathEditMode="fixed" rAng="0" ptsTypes="ffaffffffffffff">
                                      <p:cBhvr>
                                        <p:cTn id="36" dur="5000" fill="hold"/>
                                        <p:tgtEl>
                                          <p:spTgt spid="144817"/>
                                        </p:tgtEl>
                                        <p:attrNameLst>
                                          <p:attrName>ppt_x</p:attrName>
                                          <p:attrName>ppt_y</p:attrName>
                                        </p:attrNameLst>
                                      </p:cBhvr>
                                      <p:rCtr x="2" y="60"/>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iterate type="lt">
                                    <p:tmAbs val="75"/>
                                  </p:iterate>
                                  <p:childTnLst>
                                    <p:set>
                                      <p:cBhvr>
                                        <p:cTn id="40" dur="1" fill="hold">
                                          <p:stCondLst>
                                            <p:cond delay="74"/>
                                          </p:stCondLst>
                                        </p:cTn>
                                        <p:tgtEl>
                                          <p:spTgt spid="1448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iterate type="lt">
                                    <p:tmAbs val="75"/>
                                  </p:iterate>
                                  <p:childTnLst>
                                    <p:set>
                                      <p:cBhvr>
                                        <p:cTn id="44" dur="1" fill="hold">
                                          <p:stCondLst>
                                            <p:cond delay="74"/>
                                          </p:stCondLst>
                                        </p:cTn>
                                        <p:tgtEl>
                                          <p:spTgt spid="1448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iterate type="lt">
                                    <p:tmAbs val="75"/>
                                  </p:iterate>
                                  <p:childTnLst>
                                    <p:set>
                                      <p:cBhvr>
                                        <p:cTn id="48" dur="1" fill="hold">
                                          <p:stCondLst>
                                            <p:cond delay="74"/>
                                          </p:stCondLst>
                                        </p:cTn>
                                        <p:tgtEl>
                                          <p:spTgt spid="1448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additive="base">
                                        <p:cTn id="53" dur="500" fill="hold"/>
                                        <p:tgtEl>
                                          <p:spTgt spid="24"/>
                                        </p:tgtEl>
                                        <p:attrNameLst>
                                          <p:attrName>ppt_x</p:attrName>
                                        </p:attrNameLst>
                                      </p:cBhvr>
                                      <p:tavLst>
                                        <p:tav tm="0">
                                          <p:val>
                                            <p:strVal val="#ppt_x"/>
                                          </p:val>
                                        </p:tav>
                                        <p:tav tm="100000">
                                          <p:val>
                                            <p:strVal val="#ppt_x"/>
                                          </p:val>
                                        </p:tav>
                                      </p:tavLst>
                                    </p:anim>
                                    <p:anim calcmode="lin" valueType="num">
                                      <p:cBhvr additive="base">
                                        <p:cTn id="5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813" grpId="0" animBg="1"/>
      <p:bldP spid="144813" grpId="1" animBg="1"/>
      <p:bldP spid="144814" grpId="0" animBg="1"/>
      <p:bldP spid="144814" grpId="1" animBg="1"/>
      <p:bldP spid="144815" grpId="0" animBg="1"/>
      <p:bldP spid="144815" grpId="1" animBg="1"/>
      <p:bldP spid="144816" grpId="0" animBg="1"/>
      <p:bldP spid="144816" grpId="1" animBg="1"/>
      <p:bldP spid="144817" grpId="0" animBg="1"/>
      <p:bldP spid="144817" grpId="1" animBg="1"/>
      <p:bldP spid="144818" grpId="0" autoUpdateAnimBg="0"/>
      <p:bldP spid="144819" grpId="0" autoUpdateAnimBg="0"/>
      <p:bldP spid="144821"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2"/>
          <p:cNvSpPr>
            <a:spLocks noChangeArrowheads="1"/>
          </p:cNvSpPr>
          <p:nvPr/>
        </p:nvSpPr>
        <p:spPr bwMode="auto">
          <a:xfrm>
            <a:off x="0" y="2505075"/>
            <a:ext cx="9144000" cy="0"/>
          </a:xfrm>
          <a:prstGeom prst="rect">
            <a:avLst/>
          </a:prstGeom>
          <a:noFill/>
          <a:ln w="9525">
            <a:noFill/>
            <a:miter lim="800000"/>
          </a:ln>
        </p:spPr>
        <p:txBody>
          <a:bodyPr>
            <a:spAutoFit/>
          </a:bodyPr>
          <a:lstStyle/>
          <a:p>
            <a:endParaRPr lang="zh-CN" altLang="en-US"/>
          </a:p>
        </p:txBody>
      </p:sp>
      <p:sp>
        <p:nvSpPr>
          <p:cNvPr id="38919" name="Line 4"/>
          <p:cNvSpPr>
            <a:spLocks noChangeShapeType="1"/>
          </p:cNvSpPr>
          <p:nvPr/>
        </p:nvSpPr>
        <p:spPr bwMode="auto">
          <a:xfrm>
            <a:off x="533400" y="762000"/>
            <a:ext cx="3657600" cy="0"/>
          </a:xfrm>
          <a:prstGeom prst="line">
            <a:avLst/>
          </a:prstGeom>
          <a:noFill/>
          <a:ln w="88900" cap="sq" cmpd="tri">
            <a:solidFill>
              <a:srgbClr val="FF00FF"/>
            </a:solidFill>
            <a:round/>
            <a:headEnd type="none" w="sm" len="sm"/>
            <a:tailEnd type="none" w="sm" len="sm"/>
          </a:ln>
        </p:spPr>
        <p:txBody>
          <a:bodyPr wrap="none" anchor="ctr"/>
          <a:lstStyle/>
          <a:p>
            <a:endParaRPr lang="zh-CN" altLang="en-US"/>
          </a:p>
        </p:txBody>
      </p:sp>
      <p:sp>
        <p:nvSpPr>
          <p:cNvPr id="141317" name="Text Box 5"/>
          <p:cNvSpPr txBox="1">
            <a:spLocks noChangeArrowheads="1"/>
          </p:cNvSpPr>
          <p:nvPr/>
        </p:nvSpPr>
        <p:spPr bwMode="auto">
          <a:xfrm>
            <a:off x="228600" y="1447800"/>
            <a:ext cx="4038600" cy="45720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a:latin typeface="楷体_GB2312" pitchFamily="49" charset="-122"/>
              </a:rPr>
              <a:t>（</a:t>
            </a:r>
            <a:r>
              <a:rPr lang="en-US" altLang="zh-CN">
                <a:latin typeface="楷体_GB2312" pitchFamily="49" charset="-122"/>
              </a:rPr>
              <a:t>1</a:t>
            </a:r>
            <a:r>
              <a:rPr lang="zh-CN" altLang="en-US">
                <a:latin typeface="楷体_GB2312" pitchFamily="49" charset="-122"/>
              </a:rPr>
              <a:t>）稳定工作点原理</a:t>
            </a:r>
            <a:endParaRPr lang="zh-CN" altLang="en-US">
              <a:latin typeface="楷体_GB2312" pitchFamily="49" charset="-122"/>
            </a:endParaRPr>
          </a:p>
        </p:txBody>
      </p:sp>
      <p:sp>
        <p:nvSpPr>
          <p:cNvPr id="141318" name="Text Box 6"/>
          <p:cNvSpPr txBox="1">
            <a:spLocks noChangeArrowheads="1"/>
          </p:cNvSpPr>
          <p:nvPr/>
        </p:nvSpPr>
        <p:spPr bwMode="auto">
          <a:xfrm>
            <a:off x="381000" y="1981200"/>
            <a:ext cx="3254375" cy="70167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000"/>
              <a:t>        </a:t>
            </a:r>
            <a:r>
              <a:rPr lang="zh-CN" altLang="en-US" sz="2000"/>
              <a:t>目标：温度变化时，使</a:t>
            </a:r>
            <a:r>
              <a:rPr lang="en-US" altLang="zh-CN" sz="2000" i="1"/>
              <a:t>I</a:t>
            </a:r>
            <a:r>
              <a:rPr lang="en-US" altLang="zh-CN" sz="2000" baseline="-25000"/>
              <a:t>C</a:t>
            </a:r>
            <a:r>
              <a:rPr lang="zh-CN" altLang="en-US" sz="2000"/>
              <a:t>维持恒定。</a:t>
            </a:r>
            <a:endParaRPr lang="zh-CN" altLang="en-US" sz="2000"/>
          </a:p>
        </p:txBody>
      </p:sp>
      <p:sp>
        <p:nvSpPr>
          <p:cNvPr id="141319" name="Text Box 7"/>
          <p:cNvSpPr txBox="1">
            <a:spLocks noChangeArrowheads="1"/>
          </p:cNvSpPr>
          <p:nvPr/>
        </p:nvSpPr>
        <p:spPr bwMode="auto">
          <a:xfrm>
            <a:off x="304800" y="2746375"/>
            <a:ext cx="3403600" cy="1187450"/>
          </a:xfrm>
          <a:prstGeom prst="rect">
            <a:avLst/>
          </a:prstGeom>
          <a:noFill/>
          <a:ln w="12700" cap="sq">
            <a:noFill/>
            <a:miter lim="800000"/>
            <a:headEnd type="none" w="sm" len="sm"/>
            <a:tailEnd type="none" w="sm" len="sm"/>
          </a:ln>
        </p:spPr>
        <p:txBody>
          <a:bodyPr>
            <a:spAutoFit/>
          </a:bodyPr>
          <a:lstStyle/>
          <a:p>
            <a:pPr>
              <a:lnSpc>
                <a:spcPct val="120000"/>
              </a:lnSpc>
              <a:spcBef>
                <a:spcPct val="50000"/>
              </a:spcBef>
            </a:pPr>
            <a:r>
              <a:rPr lang="en-US" altLang="zh-CN" sz="2000"/>
              <a:t>        </a:t>
            </a:r>
            <a:r>
              <a:rPr lang="zh-CN" altLang="en-US" sz="2000"/>
              <a:t>如果温度变化时，</a:t>
            </a:r>
            <a:r>
              <a:rPr lang="en-US" altLang="zh-CN" sz="2000" i="1" u="sng">
                <a:solidFill>
                  <a:srgbClr val="FF0000"/>
                </a:solidFill>
              </a:rPr>
              <a:t>b</a:t>
            </a:r>
            <a:r>
              <a:rPr lang="zh-CN" altLang="zh-CN" sz="2000" i="1" u="sng">
                <a:solidFill>
                  <a:srgbClr val="FF0000"/>
                </a:solidFill>
              </a:rPr>
              <a:t>点电位能基本不变</a:t>
            </a:r>
            <a:r>
              <a:rPr lang="zh-CN" altLang="zh-CN" sz="2000"/>
              <a:t>，则可实现静态工作点的稳定。</a:t>
            </a:r>
            <a:endParaRPr lang="zh-CN" altLang="en-US" sz="2000"/>
          </a:p>
        </p:txBody>
      </p:sp>
      <p:sp>
        <p:nvSpPr>
          <p:cNvPr id="141320" name="AutoShape 8" descr="羊皮纸"/>
          <p:cNvSpPr>
            <a:spLocks noChangeArrowheads="1"/>
          </p:cNvSpPr>
          <p:nvPr/>
        </p:nvSpPr>
        <p:spPr bwMode="auto">
          <a:xfrm>
            <a:off x="228600" y="4297363"/>
            <a:ext cx="8763000" cy="2057400"/>
          </a:xfrm>
          <a:prstGeom prst="roundRect">
            <a:avLst>
              <a:gd name="adj" fmla="val 16667"/>
            </a:avLst>
          </a:prstGeom>
          <a:blipFill dpi="0" rotWithShape="0">
            <a:blip r:embed="rId1" cstate="print"/>
            <a:srcRect/>
            <a:tile tx="0" ty="0" sx="100000" sy="100000" flip="none" algn="tl"/>
          </a:blipFill>
          <a:ln w="9525">
            <a:noFill/>
            <a:round/>
          </a:ln>
        </p:spPr>
        <p:txBody>
          <a:bodyPr wrap="none" anchor="ctr"/>
          <a:lstStyle/>
          <a:p>
            <a:endParaRPr lang="zh-CN" altLang="en-US"/>
          </a:p>
        </p:txBody>
      </p:sp>
      <p:sp>
        <p:nvSpPr>
          <p:cNvPr id="141321" name="Text Box 9"/>
          <p:cNvSpPr txBox="1">
            <a:spLocks noChangeArrowheads="1"/>
          </p:cNvSpPr>
          <p:nvPr/>
        </p:nvSpPr>
        <p:spPr bwMode="auto">
          <a:xfrm>
            <a:off x="381000" y="4906963"/>
            <a:ext cx="838200" cy="519112"/>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33CC"/>
                </a:solidFill>
                <a:ea typeface="黑体" pitchFamily="49" charset="-122"/>
              </a:rPr>
              <a:t>T </a:t>
            </a:r>
            <a:r>
              <a:rPr lang="en-US" altLang="zh-CN" sz="2800">
                <a:solidFill>
                  <a:srgbClr val="0033CC"/>
                </a:solidFill>
                <a:ea typeface="黑体" pitchFamily="49" charset="-122"/>
                <a:sym typeface="Symbol" panose="05050102010706020507" pitchFamily="18" charset="2"/>
              </a:rPr>
              <a:t> </a:t>
            </a:r>
            <a:endParaRPr lang="en-US" altLang="zh-CN" sz="2800">
              <a:solidFill>
                <a:srgbClr val="0033CC"/>
              </a:solidFill>
              <a:ea typeface="黑体" pitchFamily="49" charset="-122"/>
              <a:sym typeface="Symbol" panose="05050102010706020507" pitchFamily="18" charset="2"/>
            </a:endParaRPr>
          </a:p>
        </p:txBody>
      </p:sp>
      <p:grpSp>
        <p:nvGrpSpPr>
          <p:cNvPr id="2" name="Group 10"/>
          <p:cNvGrpSpPr/>
          <p:nvPr/>
        </p:nvGrpSpPr>
        <p:grpSpPr bwMode="auto">
          <a:xfrm>
            <a:off x="381000" y="4354513"/>
            <a:ext cx="1828800" cy="457200"/>
            <a:chOff x="240" y="2604"/>
            <a:chExt cx="1152" cy="288"/>
          </a:xfrm>
        </p:grpSpPr>
        <p:sp>
          <p:nvSpPr>
            <p:cNvPr id="38939" name="Text Box 11"/>
            <p:cNvSpPr txBox="1">
              <a:spLocks noChangeArrowheads="1"/>
            </p:cNvSpPr>
            <p:nvPr/>
          </p:nvSpPr>
          <p:spPr bwMode="auto">
            <a:xfrm>
              <a:off x="240" y="2604"/>
              <a:ext cx="1152" cy="288"/>
            </a:xfrm>
            <a:prstGeom prst="rect">
              <a:avLst/>
            </a:prstGeom>
            <a:noFill/>
            <a:ln w="12700" cap="sq">
              <a:noFill/>
              <a:miter lim="800000"/>
              <a:headEnd type="none" w="sm" len="sm"/>
              <a:tailEnd type="none" w="sm" len="sm"/>
            </a:ln>
          </p:spPr>
          <p:txBody>
            <a:bodyPr>
              <a:spAutoFit/>
            </a:bodyPr>
            <a:lstStyle/>
            <a:p>
              <a:pPr>
                <a:spcBef>
                  <a:spcPct val="50000"/>
                </a:spcBef>
              </a:pPr>
              <a:r>
                <a:rPr lang="zh-CN" altLang="en-US">
                  <a:solidFill>
                    <a:srgbClr val="FF0000"/>
                  </a:solidFill>
                  <a:ea typeface="黑体" pitchFamily="49" charset="-122"/>
                </a:rPr>
                <a:t>稳定原理：</a:t>
              </a:r>
              <a:endParaRPr lang="zh-CN" altLang="en-US">
                <a:solidFill>
                  <a:srgbClr val="FF0000"/>
                </a:solidFill>
                <a:ea typeface="黑体" pitchFamily="49" charset="-122"/>
              </a:endParaRPr>
            </a:p>
          </p:txBody>
        </p:sp>
        <p:sp>
          <p:nvSpPr>
            <p:cNvPr id="38940" name="Line 12"/>
            <p:cNvSpPr>
              <a:spLocks noChangeShapeType="1"/>
            </p:cNvSpPr>
            <p:nvPr/>
          </p:nvSpPr>
          <p:spPr bwMode="auto">
            <a:xfrm>
              <a:off x="240" y="2892"/>
              <a:ext cx="960" cy="0"/>
            </a:xfrm>
            <a:prstGeom prst="line">
              <a:avLst/>
            </a:prstGeom>
            <a:noFill/>
            <a:ln w="76200" cmpd="tri">
              <a:solidFill>
                <a:srgbClr val="FF00FF"/>
              </a:solidFill>
              <a:round/>
            </a:ln>
          </p:spPr>
          <p:txBody>
            <a:bodyPr wrap="none" anchor="ctr"/>
            <a:lstStyle/>
            <a:p>
              <a:endParaRPr lang="zh-CN" altLang="en-US"/>
            </a:p>
          </p:txBody>
        </p:sp>
      </p:grpSp>
      <p:sp>
        <p:nvSpPr>
          <p:cNvPr id="141325" name="Text Box 13"/>
          <p:cNvSpPr txBox="1">
            <a:spLocks noChangeArrowheads="1"/>
          </p:cNvSpPr>
          <p:nvPr/>
        </p:nvSpPr>
        <p:spPr bwMode="auto">
          <a:xfrm>
            <a:off x="1066800" y="4906963"/>
            <a:ext cx="1219200" cy="519112"/>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33CC"/>
                </a:solidFill>
                <a:ea typeface="黑体" pitchFamily="49" charset="-122"/>
                <a:sym typeface="Symbol" panose="05050102010706020507" pitchFamily="18" charset="2"/>
              </a:rPr>
              <a:t></a:t>
            </a:r>
            <a:r>
              <a:rPr lang="en-US" altLang="zh-CN" sz="2800">
                <a:solidFill>
                  <a:srgbClr val="0033CC"/>
                </a:solidFill>
                <a:ea typeface="黑体" pitchFamily="49" charset="-122"/>
              </a:rPr>
              <a:t> </a:t>
            </a:r>
            <a:r>
              <a:rPr lang="en-US" altLang="zh-CN" sz="2800" i="1">
                <a:solidFill>
                  <a:srgbClr val="0033CC"/>
                </a:solidFill>
                <a:ea typeface="黑体" pitchFamily="49" charset="-122"/>
              </a:rPr>
              <a:t>I</a:t>
            </a:r>
            <a:r>
              <a:rPr lang="en-US" altLang="zh-CN" sz="2800" baseline="-25000">
                <a:solidFill>
                  <a:srgbClr val="0033CC"/>
                </a:solidFill>
                <a:ea typeface="黑体" pitchFamily="49" charset="-122"/>
              </a:rPr>
              <a:t>C</a:t>
            </a:r>
            <a:r>
              <a:rPr lang="en-US" altLang="zh-CN" sz="2800">
                <a:solidFill>
                  <a:srgbClr val="0033CC"/>
                </a:solidFill>
                <a:ea typeface="黑体" pitchFamily="49" charset="-122"/>
                <a:sym typeface="Symbol" panose="05050102010706020507" pitchFamily="18" charset="2"/>
              </a:rPr>
              <a:t></a:t>
            </a:r>
            <a:endParaRPr lang="en-US" altLang="zh-CN" sz="2800">
              <a:solidFill>
                <a:srgbClr val="0033CC"/>
              </a:solidFill>
              <a:ea typeface="黑体" pitchFamily="49" charset="-122"/>
              <a:sym typeface="Symbol" panose="05050102010706020507" pitchFamily="18" charset="2"/>
            </a:endParaRPr>
          </a:p>
        </p:txBody>
      </p:sp>
      <p:sp>
        <p:nvSpPr>
          <p:cNvPr id="141326" name="Text Box 14"/>
          <p:cNvSpPr txBox="1">
            <a:spLocks noChangeArrowheads="1"/>
          </p:cNvSpPr>
          <p:nvPr/>
        </p:nvSpPr>
        <p:spPr bwMode="auto">
          <a:xfrm>
            <a:off x="2209800" y="4906963"/>
            <a:ext cx="1295400" cy="519112"/>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33CC"/>
                </a:solidFill>
                <a:ea typeface="黑体" pitchFamily="49" charset="-122"/>
                <a:sym typeface="Symbol" panose="05050102010706020507" pitchFamily="18" charset="2"/>
              </a:rPr>
              <a:t> </a:t>
            </a:r>
            <a:r>
              <a:rPr lang="en-US" altLang="zh-CN" sz="2800" i="1">
                <a:solidFill>
                  <a:srgbClr val="0033CC"/>
                </a:solidFill>
                <a:ea typeface="黑体" pitchFamily="49" charset="-122"/>
              </a:rPr>
              <a:t>I</a:t>
            </a:r>
            <a:r>
              <a:rPr lang="en-US" altLang="zh-CN" sz="2800" baseline="-25000">
                <a:solidFill>
                  <a:srgbClr val="0033CC"/>
                </a:solidFill>
                <a:ea typeface="黑体" pitchFamily="49" charset="-122"/>
              </a:rPr>
              <a:t>E</a:t>
            </a:r>
            <a:r>
              <a:rPr lang="en-US" altLang="zh-CN" sz="2800">
                <a:solidFill>
                  <a:srgbClr val="0033CC"/>
                </a:solidFill>
                <a:ea typeface="黑体" pitchFamily="49" charset="-122"/>
                <a:sym typeface="Symbol" panose="05050102010706020507" pitchFamily="18" charset="2"/>
              </a:rPr>
              <a:t></a:t>
            </a:r>
            <a:endParaRPr lang="en-US" altLang="zh-CN" sz="2800">
              <a:solidFill>
                <a:srgbClr val="0033CC"/>
              </a:solidFill>
              <a:ea typeface="黑体" pitchFamily="49" charset="-122"/>
              <a:sym typeface="Symbol" panose="05050102010706020507" pitchFamily="18" charset="2"/>
            </a:endParaRPr>
          </a:p>
        </p:txBody>
      </p:sp>
      <p:sp>
        <p:nvSpPr>
          <p:cNvPr id="141327" name="Text Box 15"/>
          <p:cNvSpPr txBox="1">
            <a:spLocks noChangeArrowheads="1"/>
          </p:cNvSpPr>
          <p:nvPr/>
        </p:nvSpPr>
        <p:spPr bwMode="auto">
          <a:xfrm>
            <a:off x="3352800" y="4906963"/>
            <a:ext cx="2895600" cy="519112"/>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33CC"/>
                </a:solidFill>
                <a:ea typeface="黑体" pitchFamily="49" charset="-122"/>
                <a:sym typeface="Symbol" panose="05050102010706020507" pitchFamily="18" charset="2"/>
              </a:rPr>
              <a:t></a:t>
            </a:r>
            <a:r>
              <a:rPr lang="en-US" altLang="zh-CN" sz="2800">
                <a:solidFill>
                  <a:srgbClr val="0033CC"/>
                </a:solidFill>
                <a:ea typeface="黑体" pitchFamily="49" charset="-122"/>
              </a:rPr>
              <a:t> </a:t>
            </a:r>
            <a:r>
              <a:rPr lang="en-US" altLang="zh-CN" sz="2800" i="1">
                <a:solidFill>
                  <a:srgbClr val="0033CC"/>
                </a:solidFill>
                <a:ea typeface="黑体" pitchFamily="49" charset="-122"/>
              </a:rPr>
              <a:t>V</a:t>
            </a:r>
            <a:r>
              <a:rPr lang="en-US" altLang="zh-CN" sz="2800" baseline="-25000">
                <a:solidFill>
                  <a:srgbClr val="0033CC"/>
                </a:solidFill>
                <a:ea typeface="黑体" pitchFamily="49" charset="-122"/>
              </a:rPr>
              <a:t>E</a:t>
            </a:r>
            <a:r>
              <a:rPr lang="en-US" altLang="zh-CN" sz="2800">
                <a:solidFill>
                  <a:srgbClr val="0033CC"/>
                </a:solidFill>
                <a:ea typeface="黑体" pitchFamily="49" charset="-122"/>
                <a:sym typeface="Symbol" panose="05050102010706020507" pitchFamily="18" charset="2"/>
              </a:rPr>
              <a:t></a:t>
            </a:r>
            <a:r>
              <a:rPr lang="zh-CN" altLang="en-US" sz="2800">
                <a:solidFill>
                  <a:srgbClr val="0033CC"/>
                </a:solidFill>
                <a:ea typeface="黑体" pitchFamily="49" charset="-122"/>
                <a:sym typeface="Symbol" panose="05050102010706020507" pitchFamily="18" charset="2"/>
              </a:rPr>
              <a:t>、</a:t>
            </a:r>
            <a:r>
              <a:rPr lang="en-US" altLang="zh-CN" sz="2800" i="1">
                <a:solidFill>
                  <a:srgbClr val="0033CC"/>
                </a:solidFill>
                <a:ea typeface="黑体" pitchFamily="49" charset="-122"/>
              </a:rPr>
              <a:t>V</a:t>
            </a:r>
            <a:r>
              <a:rPr lang="en-US" altLang="zh-CN" sz="2800" baseline="-25000">
                <a:solidFill>
                  <a:srgbClr val="0033CC"/>
                </a:solidFill>
                <a:ea typeface="黑体" pitchFamily="49" charset="-122"/>
              </a:rPr>
              <a:t>B</a:t>
            </a:r>
            <a:r>
              <a:rPr lang="zh-CN" altLang="en-US" sz="2800">
                <a:solidFill>
                  <a:srgbClr val="0033CC"/>
                </a:solidFill>
                <a:ea typeface="黑体" pitchFamily="49" charset="-122"/>
                <a:sym typeface="Symbol" panose="05050102010706020507" pitchFamily="18" charset="2"/>
              </a:rPr>
              <a:t>不变</a:t>
            </a:r>
            <a:endParaRPr lang="zh-CN" altLang="en-US" sz="2800">
              <a:solidFill>
                <a:srgbClr val="0033CC"/>
              </a:solidFill>
              <a:ea typeface="黑体" pitchFamily="49" charset="-122"/>
              <a:sym typeface="Symbol" panose="05050102010706020507" pitchFamily="18" charset="2"/>
            </a:endParaRPr>
          </a:p>
        </p:txBody>
      </p:sp>
      <p:sp>
        <p:nvSpPr>
          <p:cNvPr id="141328" name="Text Box 16"/>
          <p:cNvSpPr txBox="1">
            <a:spLocks noChangeArrowheads="1"/>
          </p:cNvSpPr>
          <p:nvPr/>
        </p:nvSpPr>
        <p:spPr bwMode="auto">
          <a:xfrm>
            <a:off x="6019800" y="4906963"/>
            <a:ext cx="1676400" cy="519112"/>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33CC"/>
                </a:solidFill>
                <a:ea typeface="黑体" pitchFamily="49" charset="-122"/>
                <a:sym typeface="Symbol" panose="05050102010706020507" pitchFamily="18" charset="2"/>
              </a:rPr>
              <a:t></a:t>
            </a:r>
            <a:r>
              <a:rPr lang="en-US" altLang="zh-CN" sz="2800" baseline="-25000">
                <a:solidFill>
                  <a:srgbClr val="0033CC"/>
                </a:solidFill>
                <a:ea typeface="黑体" pitchFamily="49" charset="-122"/>
              </a:rPr>
              <a:t> </a:t>
            </a:r>
            <a:r>
              <a:rPr lang="en-US" altLang="zh-CN" sz="2800" i="1">
                <a:solidFill>
                  <a:srgbClr val="0033CC"/>
                </a:solidFill>
                <a:ea typeface="黑体" pitchFamily="49" charset="-122"/>
              </a:rPr>
              <a:t>V</a:t>
            </a:r>
            <a:r>
              <a:rPr lang="en-US" altLang="zh-CN" sz="2800" baseline="-25000">
                <a:solidFill>
                  <a:srgbClr val="0033CC"/>
                </a:solidFill>
                <a:ea typeface="黑体" pitchFamily="49" charset="-122"/>
              </a:rPr>
              <a:t>BE </a:t>
            </a:r>
            <a:r>
              <a:rPr lang="en-US" altLang="zh-CN" sz="2800">
                <a:solidFill>
                  <a:srgbClr val="0033CC"/>
                </a:solidFill>
                <a:ea typeface="黑体" pitchFamily="49" charset="-122"/>
                <a:sym typeface="Symbol" panose="05050102010706020507" pitchFamily="18" charset="2"/>
              </a:rPr>
              <a:t></a:t>
            </a:r>
            <a:endParaRPr lang="en-US" altLang="zh-CN" sz="2800">
              <a:solidFill>
                <a:srgbClr val="0033CC"/>
              </a:solidFill>
              <a:ea typeface="黑体" pitchFamily="49" charset="-122"/>
              <a:sym typeface="Symbol" panose="05050102010706020507" pitchFamily="18" charset="2"/>
            </a:endParaRPr>
          </a:p>
        </p:txBody>
      </p:sp>
      <p:sp>
        <p:nvSpPr>
          <p:cNvPr id="141329" name="Text Box 17"/>
          <p:cNvSpPr txBox="1">
            <a:spLocks noChangeArrowheads="1"/>
          </p:cNvSpPr>
          <p:nvPr/>
        </p:nvSpPr>
        <p:spPr bwMode="auto">
          <a:xfrm>
            <a:off x="7467600" y="4906963"/>
            <a:ext cx="1524000" cy="519112"/>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a:solidFill>
                  <a:srgbClr val="0033CC"/>
                </a:solidFill>
                <a:ea typeface="黑体" pitchFamily="49" charset="-122"/>
                <a:sym typeface="Symbol" panose="05050102010706020507" pitchFamily="18" charset="2"/>
              </a:rPr>
              <a:t></a:t>
            </a:r>
            <a:r>
              <a:rPr lang="en-US" altLang="zh-CN" sz="2800">
                <a:solidFill>
                  <a:srgbClr val="0033CC"/>
                </a:solidFill>
                <a:ea typeface="黑体" pitchFamily="49" charset="-122"/>
              </a:rPr>
              <a:t>  </a:t>
            </a:r>
            <a:r>
              <a:rPr lang="en-US" altLang="zh-CN" sz="2800" i="1">
                <a:solidFill>
                  <a:srgbClr val="0033CC"/>
                </a:solidFill>
                <a:ea typeface="黑体" pitchFamily="49" charset="-122"/>
              </a:rPr>
              <a:t>I</a:t>
            </a:r>
            <a:r>
              <a:rPr lang="en-US" altLang="zh-CN" sz="2800" baseline="-25000">
                <a:solidFill>
                  <a:srgbClr val="0033CC"/>
                </a:solidFill>
                <a:ea typeface="黑体" pitchFamily="49" charset="-122"/>
              </a:rPr>
              <a:t>B</a:t>
            </a:r>
            <a:r>
              <a:rPr lang="en-US" altLang="zh-CN" sz="2800">
                <a:solidFill>
                  <a:srgbClr val="0033CC"/>
                </a:solidFill>
                <a:ea typeface="黑体" pitchFamily="49" charset="-122"/>
                <a:sym typeface="Symbol" panose="05050102010706020507" pitchFamily="18" charset="2"/>
              </a:rPr>
              <a:t></a:t>
            </a:r>
            <a:endParaRPr lang="en-US" altLang="zh-CN" sz="2800">
              <a:solidFill>
                <a:srgbClr val="0033CC"/>
              </a:solidFill>
              <a:ea typeface="黑体" pitchFamily="49" charset="-122"/>
              <a:sym typeface="Symbol" panose="05050102010706020507" pitchFamily="18" charset="2"/>
            </a:endParaRPr>
          </a:p>
        </p:txBody>
      </p:sp>
      <p:grpSp>
        <p:nvGrpSpPr>
          <p:cNvPr id="3" name="Group 18"/>
          <p:cNvGrpSpPr/>
          <p:nvPr/>
        </p:nvGrpSpPr>
        <p:grpSpPr bwMode="auto">
          <a:xfrm>
            <a:off x="1524000" y="4614863"/>
            <a:ext cx="6781800" cy="2559050"/>
            <a:chOff x="960" y="2504"/>
            <a:chExt cx="4272" cy="1612"/>
          </a:xfrm>
        </p:grpSpPr>
        <p:sp>
          <p:nvSpPr>
            <p:cNvPr id="38936" name="Line 19"/>
            <p:cNvSpPr>
              <a:spLocks noChangeShapeType="1"/>
            </p:cNvSpPr>
            <p:nvPr/>
          </p:nvSpPr>
          <p:spPr bwMode="auto">
            <a:xfrm rot="-3880293" flipH="1" flipV="1">
              <a:off x="2533" y="1598"/>
              <a:ext cx="1612" cy="3424"/>
            </a:xfrm>
            <a:prstGeom prst="line">
              <a:avLst/>
            </a:prstGeom>
            <a:noFill/>
            <a:ln w="25400">
              <a:solidFill>
                <a:srgbClr val="0033CC"/>
              </a:solidFill>
              <a:round/>
              <a:tailEnd type="arrow" w="med" len="med"/>
            </a:ln>
          </p:spPr>
          <p:txBody>
            <a:bodyPr wrap="none" anchor="ctr"/>
            <a:lstStyle/>
            <a:p>
              <a:endParaRPr lang="zh-CN" altLang="en-US"/>
            </a:p>
          </p:txBody>
        </p:sp>
        <p:sp>
          <p:nvSpPr>
            <p:cNvPr id="38937" name="Text Box 20"/>
            <p:cNvSpPr txBox="1">
              <a:spLocks noChangeArrowheads="1"/>
            </p:cNvSpPr>
            <p:nvPr/>
          </p:nvSpPr>
          <p:spPr bwMode="auto">
            <a:xfrm>
              <a:off x="960" y="3129"/>
              <a:ext cx="624"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i="1">
                  <a:solidFill>
                    <a:srgbClr val="0033CC"/>
                  </a:solidFill>
                  <a:ea typeface="黑体" pitchFamily="49" charset="-122"/>
                </a:rPr>
                <a:t>I</a:t>
              </a:r>
              <a:r>
                <a:rPr lang="en-US" altLang="zh-CN" sz="2800" baseline="-25000">
                  <a:solidFill>
                    <a:srgbClr val="0033CC"/>
                  </a:solidFill>
                  <a:ea typeface="黑体" pitchFamily="49" charset="-122"/>
                </a:rPr>
                <a:t>C</a:t>
              </a:r>
              <a:r>
                <a:rPr lang="en-US" altLang="zh-CN" sz="2800">
                  <a:solidFill>
                    <a:srgbClr val="0033CC"/>
                  </a:solidFill>
                  <a:ea typeface="黑体" pitchFamily="49" charset="-122"/>
                  <a:sym typeface="Symbol" panose="05050102010706020507" pitchFamily="18" charset="2"/>
                </a:rPr>
                <a:t></a:t>
              </a:r>
              <a:endParaRPr lang="en-US" altLang="zh-CN" sz="2800">
                <a:solidFill>
                  <a:srgbClr val="0033CC"/>
                </a:solidFill>
                <a:ea typeface="黑体" pitchFamily="49" charset="-122"/>
                <a:sym typeface="Symbol" panose="05050102010706020507" pitchFamily="18" charset="2"/>
              </a:endParaRPr>
            </a:p>
          </p:txBody>
        </p:sp>
        <p:sp>
          <p:nvSpPr>
            <p:cNvPr id="38938" name="Line 21"/>
            <p:cNvSpPr>
              <a:spLocks noChangeShapeType="1"/>
            </p:cNvSpPr>
            <p:nvPr/>
          </p:nvSpPr>
          <p:spPr bwMode="auto">
            <a:xfrm flipV="1">
              <a:off x="5232" y="3024"/>
              <a:ext cx="0" cy="288"/>
            </a:xfrm>
            <a:prstGeom prst="line">
              <a:avLst/>
            </a:prstGeom>
            <a:noFill/>
            <a:ln w="25400">
              <a:solidFill>
                <a:srgbClr val="0033CC"/>
              </a:solidFill>
              <a:round/>
            </a:ln>
          </p:spPr>
          <p:txBody>
            <a:bodyPr wrap="none" anchor="ctr"/>
            <a:lstStyle/>
            <a:p>
              <a:endParaRPr lang="zh-CN" altLang="en-US"/>
            </a:p>
          </p:txBody>
        </p:sp>
      </p:grpSp>
      <p:sp>
        <p:nvSpPr>
          <p:cNvPr id="141334" name="Text Box 22"/>
          <p:cNvSpPr txBox="1">
            <a:spLocks noChangeArrowheads="1"/>
          </p:cNvSpPr>
          <p:nvPr/>
        </p:nvSpPr>
        <p:spPr bwMode="auto">
          <a:xfrm>
            <a:off x="4267200" y="5881688"/>
            <a:ext cx="1905000" cy="3968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000">
                <a:latin typeface="宋体" panose="02010600030101010101" pitchFamily="2" charset="-122"/>
                <a:ea typeface="宋体" panose="02010600030101010101" pitchFamily="2" charset="-122"/>
              </a:rPr>
              <a:t>（反馈控制）</a:t>
            </a:r>
            <a:endParaRPr lang="zh-CN" altLang="en-US" sz="2000">
              <a:latin typeface="宋体" panose="02010600030101010101" pitchFamily="2" charset="-122"/>
              <a:ea typeface="宋体" panose="02010600030101010101" pitchFamily="2" charset="-122"/>
            </a:endParaRPr>
          </a:p>
        </p:txBody>
      </p:sp>
      <p:sp>
        <p:nvSpPr>
          <p:cNvPr id="38933" name="Rectangle 23">
            <a:hlinkClick r:id="rId2" action="ppaction://hlinksldjump"/>
          </p:cNvPr>
          <p:cNvSpPr>
            <a:spLocks noChangeArrowheads="1"/>
          </p:cNvSpPr>
          <p:nvPr/>
        </p:nvSpPr>
        <p:spPr bwMode="auto">
          <a:xfrm>
            <a:off x="381000" y="838200"/>
            <a:ext cx="5029200" cy="519113"/>
          </a:xfrm>
          <a:prstGeom prst="rect">
            <a:avLst/>
          </a:prstGeom>
          <a:noFill/>
          <a:ln w="9525">
            <a:noFill/>
            <a:miter lim="800000"/>
          </a:ln>
        </p:spPr>
        <p:txBody>
          <a:bodyPr lIns="92075" tIns="46038" rIns="92075" bIns="46038" anchor="b">
            <a:spAutoFit/>
          </a:bodyPr>
          <a:lstStyle/>
          <a:p>
            <a:r>
              <a:rPr lang="zh-CN" altLang="en-US" sz="2800" dirty="0" smtClean="0">
                <a:solidFill>
                  <a:srgbClr val="800000"/>
                </a:solidFill>
                <a:ea typeface="黑体" pitchFamily="49" charset="-122"/>
              </a:rPr>
              <a:t>基极</a:t>
            </a:r>
            <a:r>
              <a:rPr lang="zh-CN" altLang="en-US" sz="2800" dirty="0">
                <a:solidFill>
                  <a:srgbClr val="800000"/>
                </a:solidFill>
                <a:ea typeface="黑体" pitchFamily="49" charset="-122"/>
              </a:rPr>
              <a:t>分压式射极偏置电路</a:t>
            </a:r>
            <a:endParaRPr lang="zh-CN" altLang="en-US" sz="2800" dirty="0">
              <a:solidFill>
                <a:srgbClr val="800000"/>
              </a:solidFill>
              <a:ea typeface="黑体" pitchFamily="49" charset="-122"/>
            </a:endParaRPr>
          </a:p>
        </p:txBody>
      </p:sp>
      <p:pic>
        <p:nvPicPr>
          <p:cNvPr id="38934" name="Picture 24" descr="441"/>
          <p:cNvPicPr>
            <a:picLocks noChangeAspect="1" noChangeArrowheads="1"/>
          </p:cNvPicPr>
          <p:nvPr/>
        </p:nvPicPr>
        <p:blipFill>
          <a:blip r:embed="rId3" cstate="print"/>
          <a:srcRect/>
          <a:stretch>
            <a:fillRect/>
          </a:stretch>
        </p:blipFill>
        <p:spPr bwMode="auto">
          <a:xfrm>
            <a:off x="3995738" y="1411288"/>
            <a:ext cx="4968875" cy="2505075"/>
          </a:xfrm>
          <a:prstGeom prst="rect">
            <a:avLst/>
          </a:prstGeom>
          <a:noFill/>
          <a:ln w="9525">
            <a:noFill/>
            <a:miter lim="800000"/>
            <a:headEnd/>
            <a:tailEnd/>
          </a:ln>
        </p:spPr>
      </p:pic>
      <p:sp>
        <p:nvSpPr>
          <p:cNvPr id="38935" name="Rectangle 25"/>
          <p:cNvSpPr>
            <a:spLocks noChangeArrowheads="1"/>
          </p:cNvSpPr>
          <p:nvPr/>
        </p:nvSpPr>
        <p:spPr bwMode="auto">
          <a:xfrm>
            <a:off x="4932363" y="3860800"/>
            <a:ext cx="3429000" cy="366713"/>
          </a:xfrm>
          <a:prstGeom prst="rect">
            <a:avLst/>
          </a:prstGeom>
          <a:noFill/>
          <a:ln w="9525">
            <a:noFill/>
            <a:miter lim="800000"/>
          </a:ln>
        </p:spPr>
        <p:txBody>
          <a:bodyPr wrap="none" anchor="ctr">
            <a:spAutoFit/>
          </a:bodyPr>
          <a:lstStyle/>
          <a:p>
            <a:r>
              <a:rPr lang="en-US" altLang="zh-CN" sz="1800"/>
              <a:t>(a) </a:t>
            </a:r>
            <a:r>
              <a:rPr lang="zh-CN" altLang="en-US" sz="1800"/>
              <a:t>原理电路             </a:t>
            </a:r>
            <a:r>
              <a:rPr lang="en-US" altLang="zh-CN" sz="1800"/>
              <a:t>(b) </a:t>
            </a:r>
            <a:r>
              <a:rPr lang="zh-CN" altLang="en-US" sz="1800"/>
              <a:t>直流通路</a:t>
            </a:r>
            <a:endParaRPr lang="zh-CN" altLang="en-US" sz="1800"/>
          </a:p>
        </p:txBody>
      </p:sp>
      <p:graphicFrame>
        <p:nvGraphicFramePr>
          <p:cNvPr id="143366" name="Object 2"/>
          <p:cNvGraphicFramePr>
            <a:graphicFrameLocks noChangeAspect="1"/>
          </p:cNvGraphicFramePr>
          <p:nvPr/>
        </p:nvGraphicFramePr>
        <p:xfrm>
          <a:off x="4675188" y="0"/>
          <a:ext cx="1816100" cy="609600"/>
        </p:xfrm>
        <a:graphic>
          <a:graphicData uri="http://schemas.openxmlformats.org/presentationml/2006/ole">
            <mc:AlternateContent xmlns:mc="http://schemas.openxmlformats.org/markup-compatibility/2006">
              <mc:Choice xmlns:v="urn:schemas-microsoft-com:vml" Requires="v">
                <p:oleObj spid="_x0000_s18433" name="公式" r:id="rId4" imgW="31699200" imgH="10668000" progId="Equation.3">
                  <p:embed/>
                </p:oleObj>
              </mc:Choice>
              <mc:Fallback>
                <p:oleObj name="公式" r:id="rId4" imgW="31699200" imgH="10668000" progId="Equation.3">
                  <p:embed/>
                  <p:pic>
                    <p:nvPicPr>
                      <p:cNvPr id="0" name="Object 2"/>
                      <p:cNvPicPr>
                        <a:picLocks noChangeAspect="1"/>
                      </p:cNvPicPr>
                      <p:nvPr/>
                    </p:nvPicPr>
                    <p:blipFill>
                      <a:blip r:embed="rId5"/>
                      <a:stretch>
                        <a:fillRect/>
                      </a:stretch>
                    </p:blipFill>
                    <p:spPr>
                      <a:xfrm>
                        <a:off x="4675188" y="0"/>
                        <a:ext cx="1816100" cy="609600"/>
                      </a:xfrm>
                      <a:prstGeom prst="rect">
                        <a:avLst/>
                      </a:prstGeom>
                      <a:solidFill>
                        <a:srgbClr val="FFFF66"/>
                      </a:solidFill>
                      <a:ln w="9525">
                        <a:noFill/>
                      </a:ln>
                    </p:spPr>
                  </p:pic>
                </p:oleObj>
              </mc:Fallback>
            </mc:AlternateContent>
          </a:graphicData>
        </a:graphic>
      </p:graphicFrame>
      <p:graphicFrame>
        <p:nvGraphicFramePr>
          <p:cNvPr id="143367" name="Object 3"/>
          <p:cNvGraphicFramePr>
            <a:graphicFrameLocks noChangeAspect="1"/>
          </p:cNvGraphicFramePr>
          <p:nvPr/>
        </p:nvGraphicFramePr>
        <p:xfrm>
          <a:off x="6735763" y="0"/>
          <a:ext cx="2060575" cy="627063"/>
        </p:xfrm>
        <a:graphic>
          <a:graphicData uri="http://schemas.openxmlformats.org/presentationml/2006/ole">
            <mc:AlternateContent xmlns:mc="http://schemas.openxmlformats.org/markup-compatibility/2006">
              <mc:Choice xmlns:v="urn:schemas-microsoft-com:vml" Requires="v">
                <p:oleObj spid="_x0000_s18434" name="公式" r:id="rId6" imgW="35966400" imgH="10972800" progId="Equation.3">
                  <p:embed/>
                </p:oleObj>
              </mc:Choice>
              <mc:Fallback>
                <p:oleObj name="公式" r:id="rId6" imgW="35966400" imgH="10972800" progId="Equation.3">
                  <p:embed/>
                  <p:pic>
                    <p:nvPicPr>
                      <p:cNvPr id="0" name="Object 3"/>
                      <p:cNvPicPr>
                        <a:picLocks noChangeAspect="1"/>
                      </p:cNvPicPr>
                      <p:nvPr/>
                    </p:nvPicPr>
                    <p:blipFill>
                      <a:blip r:embed="rId7"/>
                      <a:stretch>
                        <a:fillRect/>
                      </a:stretch>
                    </p:blipFill>
                    <p:spPr>
                      <a:xfrm>
                        <a:off x="6735763" y="0"/>
                        <a:ext cx="2060575" cy="627063"/>
                      </a:xfrm>
                      <a:prstGeom prst="rect">
                        <a:avLst/>
                      </a:prstGeom>
                      <a:solidFill>
                        <a:srgbClr val="00FF99"/>
                      </a:solidFill>
                      <a:ln w="9525">
                        <a:noFill/>
                      </a:ln>
                    </p:spPr>
                  </p:pic>
                </p:oleObj>
              </mc:Fallback>
            </mc:AlternateContent>
          </a:graphicData>
        </a:graphic>
      </p:graphicFrame>
      <p:graphicFrame>
        <p:nvGraphicFramePr>
          <p:cNvPr id="143368" name="Object 4"/>
          <p:cNvGraphicFramePr>
            <a:graphicFrameLocks noChangeAspect="1"/>
          </p:cNvGraphicFramePr>
          <p:nvPr/>
        </p:nvGraphicFramePr>
        <p:xfrm>
          <a:off x="4919663" y="755650"/>
          <a:ext cx="4224337" cy="331788"/>
        </p:xfrm>
        <a:graphic>
          <a:graphicData uri="http://schemas.openxmlformats.org/presentationml/2006/ole">
            <mc:AlternateContent xmlns:mc="http://schemas.openxmlformats.org/markup-compatibility/2006">
              <mc:Choice xmlns:v="urn:schemas-microsoft-com:vml" Requires="v">
                <p:oleObj spid="_x0000_s18435" name="公式" r:id="rId8" imgW="73761600" imgH="5791200" progId="Equation.3">
                  <p:embed/>
                </p:oleObj>
              </mc:Choice>
              <mc:Fallback>
                <p:oleObj name="公式" r:id="rId8" imgW="73761600" imgH="5791200" progId="Equation.3">
                  <p:embed/>
                  <p:pic>
                    <p:nvPicPr>
                      <p:cNvPr id="0" name="Object 4"/>
                      <p:cNvPicPr>
                        <a:picLocks noChangeAspect="1"/>
                      </p:cNvPicPr>
                      <p:nvPr/>
                    </p:nvPicPr>
                    <p:blipFill>
                      <a:blip r:embed="rId9"/>
                      <a:stretch>
                        <a:fillRect/>
                      </a:stretch>
                    </p:blipFill>
                    <p:spPr>
                      <a:xfrm>
                        <a:off x="4919663" y="755650"/>
                        <a:ext cx="4224337" cy="331788"/>
                      </a:xfrm>
                      <a:prstGeom prst="rect">
                        <a:avLst/>
                      </a:prstGeom>
                      <a:solidFill>
                        <a:srgbClr val="FFCC00"/>
                      </a:solidFill>
                      <a:ln w="9525">
                        <a:noFill/>
                      </a:ln>
                    </p:spPr>
                  </p:pic>
                </p:oleObj>
              </mc:Fallback>
            </mc:AlternateContent>
          </a:graphicData>
        </a:graphic>
      </p:graphicFrame>
      <p:graphicFrame>
        <p:nvGraphicFramePr>
          <p:cNvPr id="143369" name="Object 5"/>
          <p:cNvGraphicFramePr>
            <a:graphicFrameLocks noChangeAspect="1"/>
          </p:cNvGraphicFramePr>
          <p:nvPr/>
        </p:nvGraphicFramePr>
        <p:xfrm>
          <a:off x="1503363" y="60325"/>
          <a:ext cx="2906712" cy="612775"/>
        </p:xfrm>
        <a:graphic>
          <a:graphicData uri="http://schemas.openxmlformats.org/presentationml/2006/ole">
            <mc:AlternateContent xmlns:mc="http://schemas.openxmlformats.org/markup-compatibility/2006">
              <mc:Choice xmlns:v="urn:schemas-microsoft-com:vml" Requires="v">
                <p:oleObj spid="_x0000_s18436" name="Equation" r:id="rId10" imgW="50901600" imgH="10668000" progId="Equation.DSMT4">
                  <p:embed/>
                </p:oleObj>
              </mc:Choice>
              <mc:Fallback>
                <p:oleObj name="Equation" r:id="rId10" imgW="50901600" imgH="10668000" progId="Equation.DSMT4">
                  <p:embed/>
                  <p:pic>
                    <p:nvPicPr>
                      <p:cNvPr id="0" name="Object 5"/>
                      <p:cNvPicPr>
                        <a:picLocks noChangeAspect="1"/>
                      </p:cNvPicPr>
                      <p:nvPr/>
                    </p:nvPicPr>
                    <p:blipFill>
                      <a:blip r:embed="rId11"/>
                      <a:stretch>
                        <a:fillRect/>
                      </a:stretch>
                    </p:blipFill>
                    <p:spPr>
                      <a:xfrm>
                        <a:off x="1503363" y="60325"/>
                        <a:ext cx="2906712" cy="612775"/>
                      </a:xfrm>
                      <a:prstGeom prst="rect">
                        <a:avLst/>
                      </a:prstGeom>
                      <a:solidFill>
                        <a:srgbClr val="CC99FF"/>
                      </a:solid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1317"/>
                                        </p:tgtEl>
                                        <p:attrNameLst>
                                          <p:attrName>style.visibility</p:attrName>
                                        </p:attrNameLst>
                                      </p:cBhvr>
                                      <p:to>
                                        <p:strVal val="visible"/>
                                      </p:to>
                                    </p:set>
                                    <p:animEffect transition="in" filter="strips(downRight)">
                                      <p:cBhvr>
                                        <p:cTn id="7" dur="500"/>
                                        <p:tgtEl>
                                          <p:spTgt spid="14131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1318"/>
                                        </p:tgtEl>
                                        <p:attrNameLst>
                                          <p:attrName>style.visibility</p:attrName>
                                        </p:attrNameLst>
                                      </p:cBhvr>
                                      <p:to>
                                        <p:strVal val="visible"/>
                                      </p:to>
                                    </p:set>
                                    <p:animEffect transition="in" filter="strips(downRight)">
                                      <p:cBhvr>
                                        <p:cTn id="12" dur="500"/>
                                        <p:tgtEl>
                                          <p:spTgt spid="14131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1319"/>
                                        </p:tgtEl>
                                        <p:attrNameLst>
                                          <p:attrName>style.visibility</p:attrName>
                                        </p:attrNameLst>
                                      </p:cBhvr>
                                      <p:to>
                                        <p:strVal val="visible"/>
                                      </p:to>
                                    </p:set>
                                    <p:animEffect transition="in" filter="strips(downRight)">
                                      <p:cBhvr>
                                        <p:cTn id="17" dur="500"/>
                                        <p:tgtEl>
                                          <p:spTgt spid="14131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1320"/>
                                        </p:tgtEl>
                                        <p:attrNameLst>
                                          <p:attrName>style.visibility</p:attrName>
                                        </p:attrNameLst>
                                      </p:cBhvr>
                                      <p:to>
                                        <p:strVal val="visible"/>
                                      </p:to>
                                    </p:set>
                                    <p:animEffect transition="in" filter="strips(downRight)">
                                      <p:cBhvr>
                                        <p:cTn id="22" dur="500"/>
                                        <p:tgtEl>
                                          <p:spTgt spid="141320"/>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strips(downRigh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1321"/>
                                        </p:tgtEl>
                                        <p:attrNameLst>
                                          <p:attrName>style.visibility</p:attrName>
                                        </p:attrNameLst>
                                      </p:cBhvr>
                                      <p:to>
                                        <p:strVal val="visible"/>
                                      </p:to>
                                    </p:set>
                                    <p:animEffect transition="in" filter="wipe(left)">
                                      <p:cBhvr>
                                        <p:cTn id="32" dur="500"/>
                                        <p:tgtEl>
                                          <p:spTgt spid="1413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1325"/>
                                        </p:tgtEl>
                                        <p:attrNameLst>
                                          <p:attrName>style.visibility</p:attrName>
                                        </p:attrNameLst>
                                      </p:cBhvr>
                                      <p:to>
                                        <p:strVal val="visible"/>
                                      </p:to>
                                    </p:set>
                                    <p:animEffect transition="in" filter="wipe(left)">
                                      <p:cBhvr>
                                        <p:cTn id="37" dur="500"/>
                                        <p:tgtEl>
                                          <p:spTgt spid="1413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1326"/>
                                        </p:tgtEl>
                                        <p:attrNameLst>
                                          <p:attrName>style.visibility</p:attrName>
                                        </p:attrNameLst>
                                      </p:cBhvr>
                                      <p:to>
                                        <p:strVal val="visible"/>
                                      </p:to>
                                    </p:set>
                                    <p:animEffect transition="in" filter="wipe(left)">
                                      <p:cBhvr>
                                        <p:cTn id="42" dur="500"/>
                                        <p:tgtEl>
                                          <p:spTgt spid="14132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1327"/>
                                        </p:tgtEl>
                                        <p:attrNameLst>
                                          <p:attrName>style.visibility</p:attrName>
                                        </p:attrNameLst>
                                      </p:cBhvr>
                                      <p:to>
                                        <p:strVal val="visible"/>
                                      </p:to>
                                    </p:set>
                                    <p:animEffect transition="in" filter="wipe(left)">
                                      <p:cBhvr>
                                        <p:cTn id="47" dur="500"/>
                                        <p:tgtEl>
                                          <p:spTgt spid="1413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41328"/>
                                        </p:tgtEl>
                                        <p:attrNameLst>
                                          <p:attrName>style.visibility</p:attrName>
                                        </p:attrNameLst>
                                      </p:cBhvr>
                                      <p:to>
                                        <p:strVal val="visible"/>
                                      </p:to>
                                    </p:set>
                                    <p:animEffect transition="in" filter="wipe(left)">
                                      <p:cBhvr>
                                        <p:cTn id="52" dur="500"/>
                                        <p:tgtEl>
                                          <p:spTgt spid="14132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1329"/>
                                        </p:tgtEl>
                                        <p:attrNameLst>
                                          <p:attrName>style.visibility</p:attrName>
                                        </p:attrNameLst>
                                      </p:cBhvr>
                                      <p:to>
                                        <p:strVal val="visible"/>
                                      </p:to>
                                    </p:set>
                                    <p:animEffect transition="in" filter="wipe(left)">
                                      <p:cBhvr>
                                        <p:cTn id="57" dur="500"/>
                                        <p:tgtEl>
                                          <p:spTgt spid="141329"/>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12"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strips(downLeft)">
                                      <p:cBhvr>
                                        <p:cTn id="62" dur="500"/>
                                        <p:tgtEl>
                                          <p:spTgt spid="3"/>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6" fill="hold" grpId="0" nodeType="clickEffect">
                                  <p:stCondLst>
                                    <p:cond delay="0"/>
                                  </p:stCondLst>
                                  <p:childTnLst>
                                    <p:set>
                                      <p:cBhvr>
                                        <p:cTn id="66" dur="1" fill="hold">
                                          <p:stCondLst>
                                            <p:cond delay="0"/>
                                          </p:stCondLst>
                                        </p:cTn>
                                        <p:tgtEl>
                                          <p:spTgt spid="141334"/>
                                        </p:tgtEl>
                                        <p:attrNameLst>
                                          <p:attrName>style.visibility</p:attrName>
                                        </p:attrNameLst>
                                      </p:cBhvr>
                                      <p:to>
                                        <p:strVal val="visible"/>
                                      </p:to>
                                    </p:set>
                                    <p:animEffect transition="in" filter="strips(downRight)">
                                      <p:cBhvr>
                                        <p:cTn id="67" dur="500"/>
                                        <p:tgtEl>
                                          <p:spTgt spid="141334"/>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6" fill="hold" nodeType="clickEffect">
                                  <p:stCondLst>
                                    <p:cond delay="0"/>
                                  </p:stCondLst>
                                  <p:childTnLst>
                                    <p:set>
                                      <p:cBhvr>
                                        <p:cTn id="71" dur="1" fill="hold">
                                          <p:stCondLst>
                                            <p:cond delay="0"/>
                                          </p:stCondLst>
                                        </p:cTn>
                                        <p:tgtEl>
                                          <p:spTgt spid="143366"/>
                                        </p:tgtEl>
                                        <p:attrNameLst>
                                          <p:attrName>style.visibility</p:attrName>
                                        </p:attrNameLst>
                                      </p:cBhvr>
                                      <p:to>
                                        <p:strVal val="visible"/>
                                      </p:to>
                                    </p:set>
                                    <p:animEffect transition="in" filter="strips(downRight)">
                                      <p:cBhvr>
                                        <p:cTn id="72" dur="500"/>
                                        <p:tgtEl>
                                          <p:spTgt spid="143366"/>
                                        </p:tgtEl>
                                      </p:cBhvr>
                                    </p:animEffect>
                                  </p:childTnLst>
                                </p:cTn>
                              </p:par>
                            </p:childTnLst>
                          </p:cTn>
                        </p:par>
                      </p:childTnLst>
                    </p:cTn>
                  </p:par>
                  <p:par>
                    <p:cTn id="73" fill="hold">
                      <p:stCondLst>
                        <p:cond delay="indefinite"/>
                      </p:stCondLst>
                      <p:childTnLst>
                        <p:par>
                          <p:cTn id="74" fill="hold">
                            <p:stCondLst>
                              <p:cond delay="0"/>
                            </p:stCondLst>
                            <p:childTnLst>
                              <p:par>
                                <p:cTn id="75" presetID="18" presetClass="entr" presetSubtype="6" fill="hold" nodeType="clickEffect">
                                  <p:stCondLst>
                                    <p:cond delay="0"/>
                                  </p:stCondLst>
                                  <p:childTnLst>
                                    <p:set>
                                      <p:cBhvr>
                                        <p:cTn id="76" dur="1" fill="hold">
                                          <p:stCondLst>
                                            <p:cond delay="0"/>
                                          </p:stCondLst>
                                        </p:cTn>
                                        <p:tgtEl>
                                          <p:spTgt spid="143367"/>
                                        </p:tgtEl>
                                        <p:attrNameLst>
                                          <p:attrName>style.visibility</p:attrName>
                                        </p:attrNameLst>
                                      </p:cBhvr>
                                      <p:to>
                                        <p:strVal val="visible"/>
                                      </p:to>
                                    </p:set>
                                    <p:animEffect transition="in" filter="strips(downRight)">
                                      <p:cBhvr>
                                        <p:cTn id="77" dur="500"/>
                                        <p:tgtEl>
                                          <p:spTgt spid="143367"/>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6" fill="hold" nodeType="clickEffect">
                                  <p:stCondLst>
                                    <p:cond delay="0"/>
                                  </p:stCondLst>
                                  <p:childTnLst>
                                    <p:set>
                                      <p:cBhvr>
                                        <p:cTn id="81" dur="1" fill="hold">
                                          <p:stCondLst>
                                            <p:cond delay="0"/>
                                          </p:stCondLst>
                                        </p:cTn>
                                        <p:tgtEl>
                                          <p:spTgt spid="143368"/>
                                        </p:tgtEl>
                                        <p:attrNameLst>
                                          <p:attrName>style.visibility</p:attrName>
                                        </p:attrNameLst>
                                      </p:cBhvr>
                                      <p:to>
                                        <p:strVal val="visible"/>
                                      </p:to>
                                    </p:set>
                                    <p:animEffect transition="in" filter="strips(downRight)">
                                      <p:cBhvr>
                                        <p:cTn id="82" dur="500"/>
                                        <p:tgtEl>
                                          <p:spTgt spid="143368"/>
                                        </p:tgtEl>
                                      </p:cBhvr>
                                    </p:animEffect>
                                  </p:childTnLst>
                                </p:cTn>
                              </p:par>
                            </p:childTnLst>
                          </p:cTn>
                        </p:par>
                      </p:childTnLst>
                    </p:cTn>
                  </p:par>
                  <p:par>
                    <p:cTn id="83" fill="hold">
                      <p:stCondLst>
                        <p:cond delay="indefinite"/>
                      </p:stCondLst>
                      <p:childTnLst>
                        <p:par>
                          <p:cTn id="84" fill="hold">
                            <p:stCondLst>
                              <p:cond delay="0"/>
                            </p:stCondLst>
                            <p:childTnLst>
                              <p:par>
                                <p:cTn id="85" presetID="18" presetClass="entr" presetSubtype="6" fill="hold" nodeType="clickEffect">
                                  <p:stCondLst>
                                    <p:cond delay="0"/>
                                  </p:stCondLst>
                                  <p:childTnLst>
                                    <p:set>
                                      <p:cBhvr>
                                        <p:cTn id="86" dur="1" fill="hold">
                                          <p:stCondLst>
                                            <p:cond delay="0"/>
                                          </p:stCondLst>
                                        </p:cTn>
                                        <p:tgtEl>
                                          <p:spTgt spid="143369"/>
                                        </p:tgtEl>
                                        <p:attrNameLst>
                                          <p:attrName>style.visibility</p:attrName>
                                        </p:attrNameLst>
                                      </p:cBhvr>
                                      <p:to>
                                        <p:strVal val="visible"/>
                                      </p:to>
                                    </p:set>
                                    <p:animEffect transition="in" filter="strips(downRight)">
                                      <p:cBhvr>
                                        <p:cTn id="87" dur="500"/>
                                        <p:tgtEl>
                                          <p:spTgt spid="143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7" grpId="0" autoUpdateAnimBg="0"/>
      <p:bldP spid="141318" grpId="0" autoUpdateAnimBg="0"/>
      <p:bldP spid="141319" grpId="0" autoUpdateAnimBg="0"/>
      <p:bldP spid="141320" grpId="0" animBg="1"/>
      <p:bldP spid="141321" grpId="0" autoUpdateAnimBg="0"/>
      <p:bldP spid="141325" grpId="0" autoUpdateAnimBg="0"/>
      <p:bldP spid="141326" grpId="0" autoUpdateAnimBg="0"/>
      <p:bldP spid="141327" grpId="0" autoUpdateAnimBg="0"/>
      <p:bldP spid="141328" grpId="0" autoUpdateAnimBg="0"/>
      <p:bldP spid="141329" grpId="0" autoUpdateAnimBg="0"/>
      <p:bldP spid="141334"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4" name="Rectangle 2"/>
          <p:cNvSpPr>
            <a:spLocks noGrp="1" noChangeArrowheads="1"/>
          </p:cNvSpPr>
          <p:nvPr>
            <p:ph type="title"/>
          </p:nvPr>
        </p:nvSpPr>
        <p:spPr>
          <a:xfrm>
            <a:off x="0" y="306388"/>
            <a:ext cx="7993063" cy="584200"/>
          </a:xfrm>
        </p:spPr>
        <p:txBody>
          <a:bodyPr>
            <a:spAutoFit/>
          </a:bodyPr>
          <a:lstStyle/>
          <a:p>
            <a:pPr eaLnBrk="1" hangingPunct="1"/>
            <a:r>
              <a:rPr lang="zh-CN" altLang="en-US" sz="3200" dirty="0" smtClean="0">
                <a:ea typeface="宋体" panose="02010600030101010101" pitchFamily="2" charset="-122"/>
              </a:rPr>
              <a:t>静态工作点稳定电路</a:t>
            </a:r>
            <a:endParaRPr lang="en-US" altLang="zh-CN" sz="3200" dirty="0" smtClean="0">
              <a:ea typeface="宋体" panose="02010600030101010101" pitchFamily="2" charset="-122"/>
            </a:endParaRPr>
          </a:p>
        </p:txBody>
      </p:sp>
      <p:grpSp>
        <p:nvGrpSpPr>
          <p:cNvPr id="2" name="Group 5"/>
          <p:cNvGrpSpPr/>
          <p:nvPr/>
        </p:nvGrpSpPr>
        <p:grpSpPr bwMode="auto">
          <a:xfrm>
            <a:off x="5592763" y="827088"/>
            <a:ext cx="3392487" cy="2003425"/>
            <a:chOff x="651" y="1486"/>
            <a:chExt cx="2137" cy="1262"/>
          </a:xfrm>
        </p:grpSpPr>
        <p:grpSp>
          <p:nvGrpSpPr>
            <p:cNvPr id="5" name="Group 6"/>
            <p:cNvGrpSpPr/>
            <p:nvPr/>
          </p:nvGrpSpPr>
          <p:grpSpPr bwMode="auto">
            <a:xfrm>
              <a:off x="1653" y="2652"/>
              <a:ext cx="144" cy="96"/>
              <a:chOff x="1056" y="1392"/>
              <a:chExt cx="144" cy="96"/>
            </a:xfrm>
          </p:grpSpPr>
          <p:sp>
            <p:nvSpPr>
              <p:cNvPr id="40071" name="Line 7"/>
              <p:cNvSpPr>
                <a:spLocks noChangeShapeType="1"/>
              </p:cNvSpPr>
              <p:nvPr/>
            </p:nvSpPr>
            <p:spPr bwMode="auto">
              <a:xfrm>
                <a:off x="1056" y="1488"/>
                <a:ext cx="144" cy="0"/>
              </a:xfrm>
              <a:prstGeom prst="line">
                <a:avLst/>
              </a:prstGeom>
              <a:noFill/>
              <a:ln w="28575">
                <a:solidFill>
                  <a:schemeClr val="tx1"/>
                </a:solidFill>
                <a:round/>
              </a:ln>
            </p:spPr>
            <p:txBody>
              <a:bodyPr>
                <a:spAutoFit/>
              </a:bodyPr>
              <a:lstStyle/>
              <a:p>
                <a:endParaRPr lang="zh-CN" altLang="en-US"/>
              </a:p>
            </p:txBody>
          </p:sp>
          <p:sp>
            <p:nvSpPr>
              <p:cNvPr id="40072" name="Line 8"/>
              <p:cNvSpPr>
                <a:spLocks noChangeShapeType="1"/>
              </p:cNvSpPr>
              <p:nvPr/>
            </p:nvSpPr>
            <p:spPr bwMode="auto">
              <a:xfrm flipV="1">
                <a:off x="1128" y="1392"/>
                <a:ext cx="0" cy="96"/>
              </a:xfrm>
              <a:prstGeom prst="line">
                <a:avLst/>
              </a:prstGeom>
              <a:noFill/>
              <a:ln w="28575">
                <a:solidFill>
                  <a:schemeClr val="tx1"/>
                </a:solidFill>
                <a:round/>
              </a:ln>
            </p:spPr>
            <p:txBody>
              <a:bodyPr>
                <a:spAutoFit/>
              </a:bodyPr>
              <a:lstStyle/>
              <a:p>
                <a:endParaRPr lang="zh-CN" altLang="en-US"/>
              </a:p>
            </p:txBody>
          </p:sp>
        </p:grpSp>
        <p:grpSp>
          <p:nvGrpSpPr>
            <p:cNvPr id="6" name="Group 9"/>
            <p:cNvGrpSpPr/>
            <p:nvPr/>
          </p:nvGrpSpPr>
          <p:grpSpPr bwMode="auto">
            <a:xfrm>
              <a:off x="1486" y="1680"/>
              <a:ext cx="77" cy="480"/>
              <a:chOff x="1824" y="1344"/>
              <a:chExt cx="77" cy="480"/>
            </a:xfrm>
          </p:grpSpPr>
          <p:sp>
            <p:nvSpPr>
              <p:cNvPr id="40068" name="Rectangle 10"/>
              <p:cNvSpPr>
                <a:spLocks noChangeAspect="1" noChangeArrowheads="1"/>
              </p:cNvSpPr>
              <p:nvPr/>
            </p:nvSpPr>
            <p:spPr bwMode="auto">
              <a:xfrm>
                <a:off x="1824" y="1488"/>
                <a:ext cx="77" cy="193"/>
              </a:xfrm>
              <a:prstGeom prst="rect">
                <a:avLst/>
              </a:prstGeom>
              <a:noFill/>
              <a:ln w="28575">
                <a:solidFill>
                  <a:schemeClr val="tx1"/>
                </a:solidFill>
                <a:miter lim="800000"/>
              </a:ln>
            </p:spPr>
            <p:txBody>
              <a:bodyPr wrap="none" anchor="ctr">
                <a:spAutoFit/>
              </a:bodyPr>
              <a:lstStyle/>
              <a:p>
                <a:pPr algn="just">
                  <a:lnSpc>
                    <a:spcPct val="120000"/>
                  </a:lnSpc>
                  <a:spcBef>
                    <a:spcPct val="10000"/>
                  </a:spcBef>
                </a:pPr>
                <a:endParaRPr lang="zh-CN" altLang="en-US"/>
              </a:p>
            </p:txBody>
          </p:sp>
          <p:sp>
            <p:nvSpPr>
              <p:cNvPr id="40069" name="Line 11"/>
              <p:cNvSpPr>
                <a:spLocks noChangeShapeType="1"/>
              </p:cNvSpPr>
              <p:nvPr/>
            </p:nvSpPr>
            <p:spPr bwMode="auto">
              <a:xfrm>
                <a:off x="1863" y="1344"/>
                <a:ext cx="0" cy="144"/>
              </a:xfrm>
              <a:prstGeom prst="line">
                <a:avLst/>
              </a:prstGeom>
              <a:noFill/>
              <a:ln w="28575">
                <a:solidFill>
                  <a:schemeClr val="tx1"/>
                </a:solidFill>
                <a:round/>
              </a:ln>
            </p:spPr>
            <p:txBody>
              <a:bodyPr>
                <a:spAutoFit/>
              </a:bodyPr>
              <a:lstStyle/>
              <a:p>
                <a:endParaRPr lang="zh-CN" altLang="en-US"/>
              </a:p>
            </p:txBody>
          </p:sp>
          <p:sp>
            <p:nvSpPr>
              <p:cNvPr id="40070" name="Line 12"/>
              <p:cNvSpPr>
                <a:spLocks noChangeShapeType="1"/>
              </p:cNvSpPr>
              <p:nvPr/>
            </p:nvSpPr>
            <p:spPr bwMode="auto">
              <a:xfrm>
                <a:off x="1863" y="1680"/>
                <a:ext cx="0" cy="144"/>
              </a:xfrm>
              <a:prstGeom prst="line">
                <a:avLst/>
              </a:prstGeom>
              <a:noFill/>
              <a:ln w="28575">
                <a:solidFill>
                  <a:schemeClr val="tx1"/>
                </a:solidFill>
                <a:round/>
              </a:ln>
            </p:spPr>
            <p:txBody>
              <a:bodyPr>
                <a:spAutoFit/>
              </a:bodyPr>
              <a:lstStyle/>
              <a:p>
                <a:endParaRPr lang="zh-CN" altLang="en-US"/>
              </a:p>
            </p:txBody>
          </p:sp>
        </p:grpSp>
        <p:grpSp>
          <p:nvGrpSpPr>
            <p:cNvPr id="7" name="Group 13"/>
            <p:cNvGrpSpPr/>
            <p:nvPr/>
          </p:nvGrpSpPr>
          <p:grpSpPr bwMode="auto">
            <a:xfrm>
              <a:off x="2445" y="1725"/>
              <a:ext cx="77" cy="480"/>
              <a:chOff x="1824" y="1344"/>
              <a:chExt cx="77" cy="480"/>
            </a:xfrm>
          </p:grpSpPr>
          <p:sp>
            <p:nvSpPr>
              <p:cNvPr id="40065" name="Rectangle 14"/>
              <p:cNvSpPr>
                <a:spLocks noChangeAspect="1" noChangeArrowheads="1"/>
              </p:cNvSpPr>
              <p:nvPr/>
            </p:nvSpPr>
            <p:spPr bwMode="auto">
              <a:xfrm>
                <a:off x="1824" y="1488"/>
                <a:ext cx="77" cy="193"/>
              </a:xfrm>
              <a:prstGeom prst="rect">
                <a:avLst/>
              </a:prstGeom>
              <a:noFill/>
              <a:ln w="28575">
                <a:solidFill>
                  <a:schemeClr val="tx1"/>
                </a:solidFill>
                <a:miter lim="800000"/>
              </a:ln>
            </p:spPr>
            <p:txBody>
              <a:bodyPr wrap="none" anchor="ctr">
                <a:spAutoFit/>
              </a:bodyPr>
              <a:lstStyle/>
              <a:p>
                <a:pPr algn="just">
                  <a:lnSpc>
                    <a:spcPct val="120000"/>
                  </a:lnSpc>
                  <a:spcBef>
                    <a:spcPct val="10000"/>
                  </a:spcBef>
                </a:pPr>
                <a:endParaRPr lang="zh-CN" altLang="en-US"/>
              </a:p>
            </p:txBody>
          </p:sp>
          <p:sp>
            <p:nvSpPr>
              <p:cNvPr id="40066" name="Line 15"/>
              <p:cNvSpPr>
                <a:spLocks noChangeShapeType="1"/>
              </p:cNvSpPr>
              <p:nvPr/>
            </p:nvSpPr>
            <p:spPr bwMode="auto">
              <a:xfrm>
                <a:off x="1863" y="1344"/>
                <a:ext cx="0" cy="144"/>
              </a:xfrm>
              <a:prstGeom prst="line">
                <a:avLst/>
              </a:prstGeom>
              <a:noFill/>
              <a:ln w="28575">
                <a:solidFill>
                  <a:schemeClr val="tx1"/>
                </a:solidFill>
                <a:round/>
              </a:ln>
            </p:spPr>
            <p:txBody>
              <a:bodyPr>
                <a:spAutoFit/>
              </a:bodyPr>
              <a:lstStyle/>
              <a:p>
                <a:endParaRPr lang="zh-CN" altLang="en-US"/>
              </a:p>
            </p:txBody>
          </p:sp>
          <p:sp>
            <p:nvSpPr>
              <p:cNvPr id="40067" name="Line 16"/>
              <p:cNvSpPr>
                <a:spLocks noChangeShapeType="1"/>
              </p:cNvSpPr>
              <p:nvPr/>
            </p:nvSpPr>
            <p:spPr bwMode="auto">
              <a:xfrm>
                <a:off x="1863" y="1680"/>
                <a:ext cx="0" cy="144"/>
              </a:xfrm>
              <a:prstGeom prst="line">
                <a:avLst/>
              </a:prstGeom>
              <a:noFill/>
              <a:ln w="28575">
                <a:solidFill>
                  <a:schemeClr val="tx1"/>
                </a:solidFill>
                <a:round/>
              </a:ln>
            </p:spPr>
            <p:txBody>
              <a:bodyPr>
                <a:spAutoFit/>
              </a:bodyPr>
              <a:lstStyle/>
              <a:p>
                <a:endParaRPr lang="zh-CN" altLang="en-US"/>
              </a:p>
            </p:txBody>
          </p:sp>
        </p:grpSp>
        <p:sp>
          <p:nvSpPr>
            <p:cNvPr id="40037" name="Freeform 17"/>
            <p:cNvSpPr/>
            <p:nvPr/>
          </p:nvSpPr>
          <p:spPr bwMode="auto">
            <a:xfrm flipH="1" flipV="1">
              <a:off x="2245" y="2064"/>
              <a:ext cx="240" cy="579"/>
            </a:xfrm>
            <a:custGeom>
              <a:avLst/>
              <a:gdLst>
                <a:gd name="T0" fmla="*/ 0 w 240"/>
                <a:gd name="T1" fmla="*/ 2147483647 h 240"/>
                <a:gd name="T2" fmla="*/ 0 w 240"/>
                <a:gd name="T3" fmla="*/ 0 h 240"/>
                <a:gd name="T4" fmla="*/ 24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0" y="240"/>
                  </a:moveTo>
                  <a:lnTo>
                    <a:pt x="0" y="0"/>
                  </a:lnTo>
                  <a:lnTo>
                    <a:pt x="240" y="0"/>
                  </a:lnTo>
                </a:path>
              </a:pathLst>
            </a:custGeom>
            <a:noFill/>
            <a:ln w="28575">
              <a:solidFill>
                <a:schemeClr val="tx1"/>
              </a:solidFill>
              <a:round/>
            </a:ln>
          </p:spPr>
          <p:txBody>
            <a:bodyPr>
              <a:spAutoFit/>
            </a:bodyPr>
            <a:lstStyle/>
            <a:p>
              <a:endParaRPr lang="zh-CN" altLang="en-US"/>
            </a:p>
          </p:txBody>
        </p:sp>
        <p:sp>
          <p:nvSpPr>
            <p:cNvPr id="40038" name="Freeform 18"/>
            <p:cNvSpPr/>
            <p:nvPr/>
          </p:nvSpPr>
          <p:spPr bwMode="auto">
            <a:xfrm flipH="1">
              <a:off x="749" y="1572"/>
              <a:ext cx="774" cy="240"/>
            </a:xfrm>
            <a:custGeom>
              <a:avLst/>
              <a:gdLst>
                <a:gd name="T0" fmla="*/ 0 w 240"/>
                <a:gd name="T1" fmla="*/ 240 h 240"/>
                <a:gd name="T2" fmla="*/ 0 w 240"/>
                <a:gd name="T3" fmla="*/ 0 h 240"/>
                <a:gd name="T4" fmla="*/ 2147483647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0" y="240"/>
                  </a:moveTo>
                  <a:lnTo>
                    <a:pt x="0" y="0"/>
                  </a:lnTo>
                  <a:lnTo>
                    <a:pt x="240" y="0"/>
                  </a:lnTo>
                </a:path>
              </a:pathLst>
            </a:custGeom>
            <a:noFill/>
            <a:ln w="28575">
              <a:solidFill>
                <a:schemeClr val="tx1"/>
              </a:solidFill>
              <a:round/>
            </a:ln>
          </p:spPr>
          <p:txBody>
            <a:bodyPr>
              <a:spAutoFit/>
            </a:bodyPr>
            <a:lstStyle/>
            <a:p>
              <a:endParaRPr lang="zh-CN" altLang="en-US"/>
            </a:p>
          </p:txBody>
        </p:sp>
        <p:sp>
          <p:nvSpPr>
            <p:cNvPr id="40039" name="Freeform 19"/>
            <p:cNvSpPr/>
            <p:nvPr/>
          </p:nvSpPr>
          <p:spPr bwMode="auto">
            <a:xfrm>
              <a:off x="1929" y="1572"/>
              <a:ext cx="332" cy="240"/>
            </a:xfrm>
            <a:custGeom>
              <a:avLst/>
              <a:gdLst>
                <a:gd name="T0" fmla="*/ 0 w 240"/>
                <a:gd name="T1" fmla="*/ 240 h 240"/>
                <a:gd name="T2" fmla="*/ 0 w 240"/>
                <a:gd name="T3" fmla="*/ 0 h 240"/>
                <a:gd name="T4" fmla="*/ 103976486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0" y="240"/>
                  </a:moveTo>
                  <a:lnTo>
                    <a:pt x="0" y="0"/>
                  </a:lnTo>
                  <a:lnTo>
                    <a:pt x="240" y="0"/>
                  </a:lnTo>
                </a:path>
              </a:pathLst>
            </a:custGeom>
            <a:noFill/>
            <a:ln w="28575">
              <a:solidFill>
                <a:schemeClr val="tx1"/>
              </a:solidFill>
              <a:round/>
            </a:ln>
          </p:spPr>
          <p:txBody>
            <a:bodyPr>
              <a:spAutoFit/>
            </a:bodyPr>
            <a:lstStyle/>
            <a:p>
              <a:endParaRPr lang="zh-CN" altLang="en-US"/>
            </a:p>
          </p:txBody>
        </p:sp>
        <p:sp>
          <p:nvSpPr>
            <p:cNvPr id="40040" name="Freeform 20"/>
            <p:cNvSpPr/>
            <p:nvPr/>
          </p:nvSpPr>
          <p:spPr bwMode="auto">
            <a:xfrm flipH="1">
              <a:off x="2245" y="1572"/>
              <a:ext cx="240" cy="240"/>
            </a:xfrm>
            <a:custGeom>
              <a:avLst/>
              <a:gdLst>
                <a:gd name="T0" fmla="*/ 0 w 240"/>
                <a:gd name="T1" fmla="*/ 240 h 240"/>
                <a:gd name="T2" fmla="*/ 0 w 240"/>
                <a:gd name="T3" fmla="*/ 0 h 240"/>
                <a:gd name="T4" fmla="*/ 24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0" y="240"/>
                  </a:moveTo>
                  <a:lnTo>
                    <a:pt x="0" y="0"/>
                  </a:lnTo>
                  <a:lnTo>
                    <a:pt x="240" y="0"/>
                  </a:lnTo>
                </a:path>
              </a:pathLst>
            </a:custGeom>
            <a:noFill/>
            <a:ln w="28575">
              <a:solidFill>
                <a:schemeClr val="tx1"/>
              </a:solidFill>
              <a:round/>
            </a:ln>
          </p:spPr>
          <p:txBody>
            <a:bodyPr>
              <a:spAutoFit/>
            </a:bodyPr>
            <a:lstStyle/>
            <a:p>
              <a:endParaRPr lang="zh-CN" altLang="en-US"/>
            </a:p>
          </p:txBody>
        </p:sp>
        <p:sp>
          <p:nvSpPr>
            <p:cNvPr id="40041" name="Text Box 22"/>
            <p:cNvSpPr txBox="1">
              <a:spLocks noChangeArrowheads="1"/>
            </p:cNvSpPr>
            <p:nvPr/>
          </p:nvSpPr>
          <p:spPr bwMode="auto">
            <a:xfrm>
              <a:off x="651" y="1538"/>
              <a:ext cx="261" cy="942"/>
            </a:xfrm>
            <a:prstGeom prst="rect">
              <a:avLst/>
            </a:prstGeom>
            <a:noFill/>
            <a:ln w="2857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a:t>
              </a:r>
              <a:endParaRPr kumimoji="1" lang="en-US" altLang="zh-CN" i="1">
                <a:solidFill>
                  <a:schemeClr val="tx2"/>
                </a:solidFill>
                <a:cs typeface="Times New Roman" panose="02020603050405020304" pitchFamily="18" charset="0"/>
              </a:endParaRPr>
            </a:p>
            <a:p>
              <a:pPr algn="just">
                <a:lnSpc>
                  <a:spcPct val="120000"/>
                </a:lnSpc>
                <a:spcBef>
                  <a:spcPct val="10000"/>
                </a:spcBef>
              </a:pPr>
              <a:r>
                <a:rPr kumimoji="1" lang="en-US" altLang="zh-CN" i="1">
                  <a:solidFill>
                    <a:schemeClr val="tx2"/>
                  </a:solidFill>
                  <a:cs typeface="Times New Roman" panose="02020603050405020304" pitchFamily="18" charset="0"/>
                </a:rPr>
                <a:t>u</a:t>
              </a:r>
              <a:r>
                <a:rPr kumimoji="1" lang="en-US" altLang="zh-CN" baseline="-25000">
                  <a:solidFill>
                    <a:schemeClr val="tx2"/>
                  </a:solidFill>
                  <a:cs typeface="Times New Roman" panose="02020603050405020304" pitchFamily="18" charset="0"/>
                </a:rPr>
                <a:t>i</a:t>
              </a:r>
              <a:endParaRPr kumimoji="1" lang="en-US" altLang="zh-CN" baseline="-25000">
                <a:solidFill>
                  <a:schemeClr val="tx2"/>
                </a:solidFill>
                <a:cs typeface="Times New Roman" panose="02020603050405020304" pitchFamily="18" charset="0"/>
              </a:endParaRPr>
            </a:p>
            <a:p>
              <a:pPr algn="just">
                <a:lnSpc>
                  <a:spcPct val="120000"/>
                </a:lnSpc>
                <a:spcBef>
                  <a:spcPct val="10000"/>
                </a:spcBef>
              </a:pPr>
              <a:r>
                <a:rPr kumimoji="1" lang="en-US" altLang="zh-CN">
                  <a:solidFill>
                    <a:schemeClr val="tx2"/>
                  </a:solidFill>
                  <a:cs typeface="Times New Roman" panose="02020603050405020304" pitchFamily="18" charset="0"/>
                </a:rPr>
                <a:t>_</a:t>
              </a:r>
              <a:endParaRPr kumimoji="1" lang="en-US" altLang="zh-CN">
                <a:solidFill>
                  <a:schemeClr val="tx2"/>
                </a:solidFill>
                <a:cs typeface="Times New Roman" panose="02020603050405020304" pitchFamily="18" charset="0"/>
              </a:endParaRPr>
            </a:p>
          </p:txBody>
        </p:sp>
        <p:sp>
          <p:nvSpPr>
            <p:cNvPr id="40042" name="Text Box 23"/>
            <p:cNvSpPr txBox="1">
              <a:spLocks noChangeArrowheads="1"/>
            </p:cNvSpPr>
            <p:nvPr/>
          </p:nvSpPr>
          <p:spPr bwMode="auto">
            <a:xfrm>
              <a:off x="1521" y="1776"/>
              <a:ext cx="321" cy="291"/>
            </a:xfrm>
            <a:prstGeom prst="rect">
              <a:avLst/>
            </a:prstGeom>
            <a:noFill/>
            <a:ln w="2857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r</a:t>
              </a:r>
              <a:r>
                <a:rPr kumimoji="1" lang="en-US" altLang="zh-CN" baseline="-25000">
                  <a:solidFill>
                    <a:schemeClr val="tx2"/>
                  </a:solidFill>
                  <a:cs typeface="Times New Roman" panose="02020603050405020304" pitchFamily="18" charset="0"/>
                </a:rPr>
                <a:t>be</a:t>
              </a:r>
              <a:endParaRPr kumimoji="1" lang="en-US" altLang="zh-CN" baseline="-25000">
                <a:solidFill>
                  <a:schemeClr val="tx2"/>
                </a:solidFill>
                <a:cs typeface="Times New Roman" panose="02020603050405020304" pitchFamily="18" charset="0"/>
              </a:endParaRPr>
            </a:p>
          </p:txBody>
        </p:sp>
        <p:graphicFrame>
          <p:nvGraphicFramePr>
            <p:cNvPr id="39943" name="Object 4"/>
            <p:cNvGraphicFramePr>
              <a:graphicFrameLocks noChangeAspect="1"/>
            </p:cNvGraphicFramePr>
            <p:nvPr/>
          </p:nvGraphicFramePr>
          <p:xfrm>
            <a:off x="2015" y="1809"/>
            <a:ext cx="246" cy="232"/>
          </p:xfrm>
          <a:graphic>
            <a:graphicData uri="http://schemas.openxmlformats.org/presentationml/2006/ole">
              <mc:AlternateContent xmlns:mc="http://schemas.openxmlformats.org/markup-compatibility/2006">
                <mc:Choice xmlns:v="urn:schemas-microsoft-com:vml" Requires="v">
                  <p:oleObj spid="_x0000_s19457" name="Equation" r:id="rId1" imgW="5791200" imgH="5486400" progId="Equation.DSMT4">
                    <p:embed/>
                  </p:oleObj>
                </mc:Choice>
                <mc:Fallback>
                  <p:oleObj name="Equation" r:id="rId1" imgW="5791200" imgH="5486400" progId="Equation.DSMT4">
                    <p:embed/>
                    <p:pic>
                      <p:nvPicPr>
                        <p:cNvPr id="0" name="图片 19456"/>
                        <p:cNvPicPr preferRelativeResize="0">
                          <a:picLocks noChangeAspect="1"/>
                        </p:cNvPicPr>
                        <p:nvPr/>
                      </p:nvPicPr>
                      <p:blipFill>
                        <a:blip r:embed="rId2"/>
                        <a:stretch>
                          <a:fillRect/>
                        </a:stretch>
                      </p:blipFill>
                      <p:spPr>
                        <a:xfrm>
                          <a:off x="2015" y="1809"/>
                          <a:ext cx="246" cy="232"/>
                        </a:xfrm>
                        <a:prstGeom prst="rect">
                          <a:avLst/>
                        </a:prstGeom>
                        <a:noFill/>
                        <a:ln w="28575">
                          <a:noFill/>
                        </a:ln>
                      </p:spPr>
                    </p:pic>
                  </p:oleObj>
                </mc:Fallback>
              </mc:AlternateContent>
            </a:graphicData>
          </a:graphic>
        </p:graphicFrame>
        <p:sp>
          <p:nvSpPr>
            <p:cNvPr id="40043" name="Text Box 25"/>
            <p:cNvSpPr txBox="1">
              <a:spLocks noChangeArrowheads="1"/>
            </p:cNvSpPr>
            <p:nvPr/>
          </p:nvSpPr>
          <p:spPr bwMode="auto">
            <a:xfrm>
              <a:off x="2140" y="1982"/>
              <a:ext cx="386" cy="313"/>
            </a:xfrm>
            <a:prstGeom prst="rect">
              <a:avLst/>
            </a:prstGeom>
            <a:noFill/>
            <a:ln w="2857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R′</a:t>
              </a:r>
              <a:r>
                <a:rPr kumimoji="1" lang="en-US" altLang="zh-CN" baseline="-25000">
                  <a:solidFill>
                    <a:schemeClr val="tx2"/>
                  </a:solidFill>
                  <a:cs typeface="Times New Roman" panose="02020603050405020304" pitchFamily="18" charset="0"/>
                </a:rPr>
                <a:t>L</a:t>
              </a:r>
              <a:endParaRPr kumimoji="1" lang="en-US" altLang="zh-CN">
                <a:solidFill>
                  <a:schemeClr val="tx2"/>
                </a:solidFill>
                <a:cs typeface="Times New Roman" panose="02020603050405020304" pitchFamily="18" charset="0"/>
              </a:endParaRPr>
            </a:p>
          </p:txBody>
        </p:sp>
        <p:sp>
          <p:nvSpPr>
            <p:cNvPr id="40044" name="Text Box 27"/>
            <p:cNvSpPr txBox="1">
              <a:spLocks noChangeArrowheads="1"/>
            </p:cNvSpPr>
            <p:nvPr/>
          </p:nvSpPr>
          <p:spPr bwMode="auto">
            <a:xfrm>
              <a:off x="2499" y="1486"/>
              <a:ext cx="289" cy="942"/>
            </a:xfrm>
            <a:prstGeom prst="rect">
              <a:avLst/>
            </a:prstGeom>
            <a:noFill/>
            <a:ln w="2857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a:t>
              </a:r>
              <a:endParaRPr kumimoji="1" lang="en-US" altLang="zh-CN" i="1">
                <a:solidFill>
                  <a:schemeClr val="tx2"/>
                </a:solidFill>
                <a:cs typeface="Times New Roman" panose="02020603050405020304" pitchFamily="18" charset="0"/>
              </a:endParaRPr>
            </a:p>
            <a:p>
              <a:pPr algn="just">
                <a:lnSpc>
                  <a:spcPct val="120000"/>
                </a:lnSpc>
                <a:spcBef>
                  <a:spcPct val="10000"/>
                </a:spcBef>
              </a:pPr>
              <a:r>
                <a:rPr kumimoji="1" lang="en-US" altLang="zh-CN" i="1">
                  <a:solidFill>
                    <a:schemeClr val="tx2"/>
                  </a:solidFill>
                  <a:cs typeface="Times New Roman" panose="02020603050405020304" pitchFamily="18" charset="0"/>
                </a:rPr>
                <a:t>u</a:t>
              </a:r>
              <a:r>
                <a:rPr kumimoji="1" lang="en-US" altLang="zh-CN" baseline="-25000">
                  <a:solidFill>
                    <a:schemeClr val="tx2"/>
                  </a:solidFill>
                  <a:cs typeface="Times New Roman" panose="02020603050405020304" pitchFamily="18" charset="0"/>
                </a:rPr>
                <a:t>o</a:t>
              </a:r>
              <a:endParaRPr kumimoji="1" lang="en-US" altLang="zh-CN" baseline="-25000">
                <a:solidFill>
                  <a:schemeClr val="tx2"/>
                </a:solidFill>
                <a:cs typeface="Times New Roman" panose="02020603050405020304" pitchFamily="18" charset="0"/>
              </a:endParaRPr>
            </a:p>
            <a:p>
              <a:pPr algn="just">
                <a:lnSpc>
                  <a:spcPct val="120000"/>
                </a:lnSpc>
                <a:spcBef>
                  <a:spcPct val="10000"/>
                </a:spcBef>
              </a:pPr>
              <a:r>
                <a:rPr kumimoji="1" lang="en-US" altLang="zh-CN">
                  <a:solidFill>
                    <a:schemeClr val="tx2"/>
                  </a:solidFill>
                  <a:cs typeface="Times New Roman" panose="02020603050405020304" pitchFamily="18" charset="0"/>
                </a:rPr>
                <a:t>_</a:t>
              </a:r>
              <a:endParaRPr kumimoji="1" lang="en-US" altLang="zh-CN">
                <a:solidFill>
                  <a:schemeClr val="tx2"/>
                </a:solidFill>
                <a:cs typeface="Times New Roman" panose="02020603050405020304" pitchFamily="18" charset="0"/>
              </a:endParaRPr>
            </a:p>
          </p:txBody>
        </p:sp>
        <p:sp>
          <p:nvSpPr>
            <p:cNvPr id="40045" name="Text Box 28"/>
            <p:cNvSpPr txBox="1">
              <a:spLocks noChangeArrowheads="1"/>
            </p:cNvSpPr>
            <p:nvPr/>
          </p:nvSpPr>
          <p:spPr bwMode="auto">
            <a:xfrm>
              <a:off x="1440" y="2256"/>
              <a:ext cx="276" cy="231"/>
            </a:xfrm>
            <a:prstGeom prst="rect">
              <a:avLst/>
            </a:prstGeom>
            <a:noFill/>
            <a:ln w="28575">
              <a:noFill/>
              <a:miter lim="800000"/>
            </a:ln>
          </p:spPr>
          <p:txBody>
            <a:bodyPr wrap="none">
              <a:spAutoFit/>
            </a:bodyPr>
            <a:lstStyle/>
            <a:p>
              <a:pPr algn="just">
                <a:lnSpc>
                  <a:spcPct val="120000"/>
                </a:lnSpc>
                <a:spcBef>
                  <a:spcPct val="10000"/>
                </a:spcBef>
              </a:pPr>
              <a:r>
                <a:rPr kumimoji="1" lang="en-US" altLang="zh-CN" i="1"/>
                <a:t>R</a:t>
              </a:r>
              <a:r>
                <a:rPr kumimoji="1" lang="en-US" altLang="zh-CN" i="1" baseline="-25000"/>
                <a:t>E</a:t>
              </a:r>
              <a:endParaRPr kumimoji="1" lang="en-US" altLang="zh-CN" i="1"/>
            </a:p>
          </p:txBody>
        </p:sp>
        <p:sp>
          <p:nvSpPr>
            <p:cNvPr id="40046" name="Line 29"/>
            <p:cNvSpPr>
              <a:spLocks noChangeShapeType="1"/>
            </p:cNvSpPr>
            <p:nvPr/>
          </p:nvSpPr>
          <p:spPr bwMode="auto">
            <a:xfrm>
              <a:off x="1525" y="2159"/>
              <a:ext cx="404" cy="0"/>
            </a:xfrm>
            <a:prstGeom prst="line">
              <a:avLst/>
            </a:prstGeom>
            <a:noFill/>
            <a:ln w="28575">
              <a:solidFill>
                <a:schemeClr val="tx1"/>
              </a:solidFill>
              <a:round/>
            </a:ln>
          </p:spPr>
          <p:txBody>
            <a:bodyPr>
              <a:spAutoFit/>
            </a:bodyPr>
            <a:lstStyle/>
            <a:p>
              <a:endParaRPr lang="zh-CN" altLang="en-US"/>
            </a:p>
          </p:txBody>
        </p:sp>
        <p:grpSp>
          <p:nvGrpSpPr>
            <p:cNvPr id="8" name="Group 30"/>
            <p:cNvGrpSpPr/>
            <p:nvPr/>
          </p:nvGrpSpPr>
          <p:grpSpPr bwMode="auto">
            <a:xfrm>
              <a:off x="1868" y="1743"/>
              <a:ext cx="147" cy="420"/>
              <a:chOff x="2304" y="3240"/>
              <a:chExt cx="186" cy="507"/>
            </a:xfrm>
          </p:grpSpPr>
          <p:sp>
            <p:nvSpPr>
              <p:cNvPr id="40060" name="AutoShape 31"/>
              <p:cNvSpPr>
                <a:spLocks noChangeArrowheads="1"/>
              </p:cNvSpPr>
              <p:nvPr/>
            </p:nvSpPr>
            <p:spPr bwMode="auto">
              <a:xfrm>
                <a:off x="2304" y="3345"/>
                <a:ext cx="144" cy="288"/>
              </a:xfrm>
              <a:prstGeom prst="diamond">
                <a:avLst/>
              </a:prstGeom>
              <a:noFill/>
              <a:ln w="28575">
                <a:solidFill>
                  <a:schemeClr val="tx1"/>
                </a:solidFill>
                <a:miter lim="800000"/>
              </a:ln>
            </p:spPr>
            <p:txBody>
              <a:bodyPr wrap="none" anchor="ctr">
                <a:spAutoFit/>
              </a:bodyPr>
              <a:lstStyle/>
              <a:p>
                <a:pPr algn="just">
                  <a:lnSpc>
                    <a:spcPct val="120000"/>
                  </a:lnSpc>
                  <a:spcBef>
                    <a:spcPct val="10000"/>
                  </a:spcBef>
                </a:pPr>
                <a:endParaRPr lang="zh-CN" altLang="en-US"/>
              </a:p>
            </p:txBody>
          </p:sp>
          <p:sp>
            <p:nvSpPr>
              <p:cNvPr id="40061" name="Line 32"/>
              <p:cNvSpPr>
                <a:spLocks noChangeAspect="1" noChangeShapeType="1"/>
              </p:cNvSpPr>
              <p:nvPr/>
            </p:nvSpPr>
            <p:spPr bwMode="auto">
              <a:xfrm flipV="1">
                <a:off x="2377" y="3240"/>
                <a:ext cx="1" cy="120"/>
              </a:xfrm>
              <a:prstGeom prst="line">
                <a:avLst/>
              </a:prstGeom>
              <a:noFill/>
              <a:ln w="28575">
                <a:solidFill>
                  <a:schemeClr val="tx1"/>
                </a:solidFill>
                <a:round/>
              </a:ln>
            </p:spPr>
            <p:txBody>
              <a:bodyPr>
                <a:spAutoFit/>
              </a:bodyPr>
              <a:lstStyle/>
              <a:p>
                <a:endParaRPr lang="zh-CN" altLang="en-US"/>
              </a:p>
            </p:txBody>
          </p:sp>
          <p:sp>
            <p:nvSpPr>
              <p:cNvPr id="40062" name="Line 33"/>
              <p:cNvSpPr>
                <a:spLocks noChangeAspect="1" noChangeShapeType="1"/>
              </p:cNvSpPr>
              <p:nvPr/>
            </p:nvSpPr>
            <p:spPr bwMode="auto">
              <a:xfrm flipV="1">
                <a:off x="2377" y="3627"/>
                <a:ext cx="1" cy="120"/>
              </a:xfrm>
              <a:prstGeom prst="line">
                <a:avLst/>
              </a:prstGeom>
              <a:noFill/>
              <a:ln w="28575">
                <a:solidFill>
                  <a:schemeClr val="tx1"/>
                </a:solidFill>
                <a:round/>
              </a:ln>
            </p:spPr>
            <p:txBody>
              <a:bodyPr>
                <a:spAutoFit/>
              </a:bodyPr>
              <a:lstStyle/>
              <a:p>
                <a:endParaRPr lang="zh-CN" altLang="en-US"/>
              </a:p>
            </p:txBody>
          </p:sp>
          <p:sp>
            <p:nvSpPr>
              <p:cNvPr id="40063" name="Line 34"/>
              <p:cNvSpPr>
                <a:spLocks noChangeAspect="1" noChangeShapeType="1"/>
              </p:cNvSpPr>
              <p:nvPr/>
            </p:nvSpPr>
            <p:spPr bwMode="auto">
              <a:xfrm rot="5400000" flipV="1">
                <a:off x="2376" y="3417"/>
                <a:ext cx="1" cy="145"/>
              </a:xfrm>
              <a:prstGeom prst="line">
                <a:avLst/>
              </a:prstGeom>
              <a:noFill/>
              <a:ln w="28575">
                <a:solidFill>
                  <a:schemeClr val="tx1"/>
                </a:solidFill>
                <a:round/>
              </a:ln>
            </p:spPr>
            <p:txBody>
              <a:bodyPr>
                <a:spAutoFit/>
              </a:bodyPr>
              <a:lstStyle/>
              <a:p>
                <a:endParaRPr lang="zh-CN" altLang="en-US"/>
              </a:p>
            </p:txBody>
          </p:sp>
          <p:sp>
            <p:nvSpPr>
              <p:cNvPr id="40064" name="Line 35"/>
              <p:cNvSpPr>
                <a:spLocks noChangeShapeType="1"/>
              </p:cNvSpPr>
              <p:nvPr/>
            </p:nvSpPr>
            <p:spPr bwMode="auto">
              <a:xfrm>
                <a:off x="2490" y="3366"/>
                <a:ext cx="0" cy="288"/>
              </a:xfrm>
              <a:prstGeom prst="line">
                <a:avLst/>
              </a:prstGeom>
              <a:noFill/>
              <a:ln w="28575">
                <a:solidFill>
                  <a:schemeClr val="tx1"/>
                </a:solidFill>
                <a:round/>
                <a:tailEnd type="arrow" w="med" len="med"/>
              </a:ln>
            </p:spPr>
            <p:txBody>
              <a:bodyPr>
                <a:spAutoFit/>
              </a:bodyPr>
              <a:lstStyle/>
              <a:p>
                <a:endParaRPr lang="zh-CN" altLang="en-US"/>
              </a:p>
            </p:txBody>
          </p:sp>
        </p:grpSp>
        <p:grpSp>
          <p:nvGrpSpPr>
            <p:cNvPr id="9" name="Group 36"/>
            <p:cNvGrpSpPr/>
            <p:nvPr/>
          </p:nvGrpSpPr>
          <p:grpSpPr bwMode="auto">
            <a:xfrm>
              <a:off x="1684" y="2163"/>
              <a:ext cx="77" cy="480"/>
              <a:chOff x="1824" y="1344"/>
              <a:chExt cx="77" cy="480"/>
            </a:xfrm>
          </p:grpSpPr>
          <p:sp>
            <p:nvSpPr>
              <p:cNvPr id="40057" name="Rectangle 37"/>
              <p:cNvSpPr>
                <a:spLocks noChangeAspect="1" noChangeArrowheads="1"/>
              </p:cNvSpPr>
              <p:nvPr/>
            </p:nvSpPr>
            <p:spPr bwMode="auto">
              <a:xfrm>
                <a:off x="1824" y="1488"/>
                <a:ext cx="77" cy="193"/>
              </a:xfrm>
              <a:prstGeom prst="rect">
                <a:avLst/>
              </a:prstGeom>
              <a:noFill/>
              <a:ln w="28575">
                <a:solidFill>
                  <a:schemeClr val="tx1"/>
                </a:solidFill>
                <a:miter lim="800000"/>
              </a:ln>
            </p:spPr>
            <p:txBody>
              <a:bodyPr wrap="none" anchor="ctr">
                <a:spAutoFit/>
              </a:bodyPr>
              <a:lstStyle/>
              <a:p>
                <a:pPr algn="just">
                  <a:lnSpc>
                    <a:spcPct val="120000"/>
                  </a:lnSpc>
                  <a:spcBef>
                    <a:spcPct val="10000"/>
                  </a:spcBef>
                </a:pPr>
                <a:endParaRPr lang="zh-CN" altLang="en-US"/>
              </a:p>
            </p:txBody>
          </p:sp>
          <p:sp>
            <p:nvSpPr>
              <p:cNvPr id="40058" name="Line 38"/>
              <p:cNvSpPr>
                <a:spLocks noChangeShapeType="1"/>
              </p:cNvSpPr>
              <p:nvPr/>
            </p:nvSpPr>
            <p:spPr bwMode="auto">
              <a:xfrm>
                <a:off x="1863" y="1344"/>
                <a:ext cx="0" cy="144"/>
              </a:xfrm>
              <a:prstGeom prst="line">
                <a:avLst/>
              </a:prstGeom>
              <a:noFill/>
              <a:ln w="28575">
                <a:solidFill>
                  <a:schemeClr val="tx1"/>
                </a:solidFill>
                <a:round/>
              </a:ln>
            </p:spPr>
            <p:txBody>
              <a:bodyPr>
                <a:spAutoFit/>
              </a:bodyPr>
              <a:lstStyle/>
              <a:p>
                <a:endParaRPr lang="zh-CN" altLang="en-US"/>
              </a:p>
            </p:txBody>
          </p:sp>
          <p:sp>
            <p:nvSpPr>
              <p:cNvPr id="40059" name="Line 39"/>
              <p:cNvSpPr>
                <a:spLocks noChangeShapeType="1"/>
              </p:cNvSpPr>
              <p:nvPr/>
            </p:nvSpPr>
            <p:spPr bwMode="auto">
              <a:xfrm>
                <a:off x="1863" y="1680"/>
                <a:ext cx="0" cy="144"/>
              </a:xfrm>
              <a:prstGeom prst="line">
                <a:avLst/>
              </a:prstGeom>
              <a:noFill/>
              <a:ln w="28575">
                <a:solidFill>
                  <a:schemeClr val="tx1"/>
                </a:solidFill>
                <a:round/>
              </a:ln>
            </p:spPr>
            <p:txBody>
              <a:bodyPr>
                <a:spAutoFit/>
              </a:bodyPr>
              <a:lstStyle/>
              <a:p>
                <a:endParaRPr lang="zh-CN" altLang="en-US"/>
              </a:p>
            </p:txBody>
          </p:sp>
        </p:grpSp>
        <p:sp>
          <p:nvSpPr>
            <p:cNvPr id="40049" name="Line 40"/>
            <p:cNvSpPr>
              <a:spLocks noChangeShapeType="1"/>
            </p:cNvSpPr>
            <p:nvPr/>
          </p:nvSpPr>
          <p:spPr bwMode="auto">
            <a:xfrm>
              <a:off x="762" y="2643"/>
              <a:ext cx="1683" cy="0"/>
            </a:xfrm>
            <a:prstGeom prst="line">
              <a:avLst/>
            </a:prstGeom>
            <a:noFill/>
            <a:ln w="28575">
              <a:solidFill>
                <a:schemeClr val="tx1"/>
              </a:solidFill>
              <a:round/>
            </a:ln>
          </p:spPr>
          <p:txBody>
            <a:bodyPr>
              <a:spAutoFit/>
            </a:bodyPr>
            <a:lstStyle/>
            <a:p>
              <a:endParaRPr lang="zh-CN" altLang="en-US"/>
            </a:p>
          </p:txBody>
        </p:sp>
        <p:grpSp>
          <p:nvGrpSpPr>
            <p:cNvPr id="10" name="Group 41"/>
            <p:cNvGrpSpPr/>
            <p:nvPr/>
          </p:nvGrpSpPr>
          <p:grpSpPr bwMode="auto">
            <a:xfrm>
              <a:off x="1008" y="1869"/>
              <a:ext cx="77" cy="480"/>
              <a:chOff x="1824" y="1344"/>
              <a:chExt cx="77" cy="480"/>
            </a:xfrm>
          </p:grpSpPr>
          <p:sp>
            <p:nvSpPr>
              <p:cNvPr id="40054" name="Rectangle 42"/>
              <p:cNvSpPr>
                <a:spLocks noChangeAspect="1" noChangeArrowheads="1"/>
              </p:cNvSpPr>
              <p:nvPr/>
            </p:nvSpPr>
            <p:spPr bwMode="auto">
              <a:xfrm>
                <a:off x="1824" y="1488"/>
                <a:ext cx="77" cy="193"/>
              </a:xfrm>
              <a:prstGeom prst="rect">
                <a:avLst/>
              </a:prstGeom>
              <a:noFill/>
              <a:ln w="28575">
                <a:solidFill>
                  <a:schemeClr val="tx1"/>
                </a:solidFill>
                <a:miter lim="800000"/>
              </a:ln>
            </p:spPr>
            <p:txBody>
              <a:bodyPr wrap="none" anchor="ctr">
                <a:spAutoFit/>
              </a:bodyPr>
              <a:lstStyle/>
              <a:p>
                <a:pPr algn="just">
                  <a:lnSpc>
                    <a:spcPct val="120000"/>
                  </a:lnSpc>
                  <a:spcBef>
                    <a:spcPct val="10000"/>
                  </a:spcBef>
                </a:pPr>
                <a:endParaRPr lang="zh-CN" altLang="en-US"/>
              </a:p>
            </p:txBody>
          </p:sp>
          <p:sp>
            <p:nvSpPr>
              <p:cNvPr id="40055" name="Line 43"/>
              <p:cNvSpPr>
                <a:spLocks noChangeShapeType="1"/>
              </p:cNvSpPr>
              <p:nvPr/>
            </p:nvSpPr>
            <p:spPr bwMode="auto">
              <a:xfrm>
                <a:off x="1863" y="1344"/>
                <a:ext cx="0" cy="144"/>
              </a:xfrm>
              <a:prstGeom prst="line">
                <a:avLst/>
              </a:prstGeom>
              <a:noFill/>
              <a:ln w="28575">
                <a:solidFill>
                  <a:schemeClr val="tx1"/>
                </a:solidFill>
                <a:round/>
              </a:ln>
            </p:spPr>
            <p:txBody>
              <a:bodyPr>
                <a:spAutoFit/>
              </a:bodyPr>
              <a:lstStyle/>
              <a:p>
                <a:endParaRPr lang="zh-CN" altLang="en-US"/>
              </a:p>
            </p:txBody>
          </p:sp>
          <p:sp>
            <p:nvSpPr>
              <p:cNvPr id="40056" name="Line 44"/>
              <p:cNvSpPr>
                <a:spLocks noChangeShapeType="1"/>
              </p:cNvSpPr>
              <p:nvPr/>
            </p:nvSpPr>
            <p:spPr bwMode="auto">
              <a:xfrm>
                <a:off x="1863" y="1680"/>
                <a:ext cx="0" cy="144"/>
              </a:xfrm>
              <a:prstGeom prst="line">
                <a:avLst/>
              </a:prstGeom>
              <a:noFill/>
              <a:ln w="28575">
                <a:solidFill>
                  <a:schemeClr val="tx1"/>
                </a:solidFill>
                <a:round/>
              </a:ln>
            </p:spPr>
            <p:txBody>
              <a:bodyPr>
                <a:spAutoFit/>
              </a:bodyPr>
              <a:lstStyle/>
              <a:p>
                <a:endParaRPr lang="zh-CN" altLang="en-US"/>
              </a:p>
            </p:txBody>
          </p:sp>
        </p:grpSp>
        <p:sp>
          <p:nvSpPr>
            <p:cNvPr id="40051" name="Line 45"/>
            <p:cNvSpPr>
              <a:spLocks noChangeShapeType="1"/>
            </p:cNvSpPr>
            <p:nvPr/>
          </p:nvSpPr>
          <p:spPr bwMode="auto">
            <a:xfrm flipV="1">
              <a:off x="1047" y="1568"/>
              <a:ext cx="0" cy="301"/>
            </a:xfrm>
            <a:prstGeom prst="line">
              <a:avLst/>
            </a:prstGeom>
            <a:noFill/>
            <a:ln w="28575">
              <a:solidFill>
                <a:schemeClr val="tx1"/>
              </a:solidFill>
              <a:round/>
            </a:ln>
          </p:spPr>
          <p:txBody>
            <a:bodyPr>
              <a:spAutoFit/>
            </a:bodyPr>
            <a:lstStyle/>
            <a:p>
              <a:endParaRPr lang="zh-CN" altLang="en-US"/>
            </a:p>
          </p:txBody>
        </p:sp>
        <p:sp>
          <p:nvSpPr>
            <p:cNvPr id="40052" name="Line 46"/>
            <p:cNvSpPr>
              <a:spLocks noChangeShapeType="1"/>
            </p:cNvSpPr>
            <p:nvPr/>
          </p:nvSpPr>
          <p:spPr bwMode="auto">
            <a:xfrm flipV="1">
              <a:off x="1047" y="2343"/>
              <a:ext cx="0" cy="301"/>
            </a:xfrm>
            <a:prstGeom prst="line">
              <a:avLst/>
            </a:prstGeom>
            <a:noFill/>
            <a:ln w="28575">
              <a:solidFill>
                <a:schemeClr val="tx1"/>
              </a:solidFill>
              <a:round/>
            </a:ln>
          </p:spPr>
          <p:txBody>
            <a:bodyPr>
              <a:spAutoFit/>
            </a:bodyPr>
            <a:lstStyle/>
            <a:p>
              <a:endParaRPr lang="zh-CN" altLang="en-US"/>
            </a:p>
          </p:txBody>
        </p:sp>
        <p:sp>
          <p:nvSpPr>
            <p:cNvPr id="40053" name="Text Box 47"/>
            <p:cNvSpPr txBox="1">
              <a:spLocks noChangeArrowheads="1"/>
            </p:cNvSpPr>
            <p:nvPr/>
          </p:nvSpPr>
          <p:spPr bwMode="auto">
            <a:xfrm>
              <a:off x="1056" y="1968"/>
              <a:ext cx="296" cy="252"/>
            </a:xfrm>
            <a:prstGeom prst="rect">
              <a:avLst/>
            </a:prstGeom>
            <a:noFill/>
            <a:ln w="28575">
              <a:noFill/>
              <a:miter lim="800000"/>
            </a:ln>
          </p:spPr>
          <p:txBody>
            <a:bodyPr wrap="none">
              <a:spAutoFit/>
            </a:bodyPr>
            <a:lstStyle/>
            <a:p>
              <a:pPr algn="just">
                <a:lnSpc>
                  <a:spcPct val="120000"/>
                </a:lnSpc>
                <a:spcBef>
                  <a:spcPct val="10000"/>
                </a:spcBef>
              </a:pPr>
              <a:r>
                <a:rPr kumimoji="1" lang="en-US" altLang="zh-CN" sz="2000" i="1">
                  <a:solidFill>
                    <a:schemeClr val="tx2"/>
                  </a:solidFill>
                  <a:cs typeface="Times New Roman" panose="02020603050405020304" pitchFamily="18" charset="0"/>
                </a:rPr>
                <a:t>R</a:t>
              </a:r>
              <a:r>
                <a:rPr kumimoji="1" lang="en-US" altLang="zh-CN" sz="2000" baseline="-25000">
                  <a:solidFill>
                    <a:schemeClr val="tx2"/>
                  </a:solidFill>
                  <a:cs typeface="Times New Roman" panose="02020603050405020304" pitchFamily="18" charset="0"/>
                </a:rPr>
                <a:t>B</a:t>
              </a:r>
              <a:endParaRPr kumimoji="1" lang="en-US" altLang="zh-CN" sz="2000">
                <a:solidFill>
                  <a:schemeClr val="tx2"/>
                </a:solidFill>
                <a:cs typeface="Times New Roman" panose="02020603050405020304" pitchFamily="18" charset="0"/>
              </a:endParaRPr>
            </a:p>
          </p:txBody>
        </p:sp>
      </p:grpSp>
      <p:graphicFrame>
        <p:nvGraphicFramePr>
          <p:cNvPr id="158768" name="Object 2"/>
          <p:cNvGraphicFramePr>
            <a:graphicFrameLocks noChangeAspect="1"/>
          </p:cNvGraphicFramePr>
          <p:nvPr/>
        </p:nvGraphicFramePr>
        <p:xfrm>
          <a:off x="1127125" y="1992313"/>
          <a:ext cx="2868613" cy="863600"/>
        </p:xfrm>
        <a:graphic>
          <a:graphicData uri="http://schemas.openxmlformats.org/presentationml/2006/ole">
            <mc:AlternateContent xmlns:mc="http://schemas.openxmlformats.org/markup-compatibility/2006">
              <mc:Choice xmlns:v="urn:schemas-microsoft-com:vml" Requires="v">
                <p:oleObj spid="_x0000_s19458" name="Equation" r:id="rId3" imgW="34442400" imgH="10363200" progId="Equation.DSMT4">
                  <p:embed/>
                </p:oleObj>
              </mc:Choice>
              <mc:Fallback>
                <p:oleObj name="Equation" r:id="rId3" imgW="34442400" imgH="10363200" progId="Equation.DSMT4">
                  <p:embed/>
                  <p:pic>
                    <p:nvPicPr>
                      <p:cNvPr id="0" name="Object 2"/>
                      <p:cNvPicPr preferRelativeResize="0">
                        <a:picLocks noChangeAspect="1"/>
                      </p:cNvPicPr>
                      <p:nvPr/>
                    </p:nvPicPr>
                    <p:blipFill>
                      <a:blip r:embed="rId4"/>
                      <a:stretch>
                        <a:fillRect/>
                      </a:stretch>
                    </p:blipFill>
                    <p:spPr>
                      <a:xfrm>
                        <a:off x="1127125" y="1992313"/>
                        <a:ext cx="2868613" cy="863600"/>
                      </a:xfrm>
                      <a:prstGeom prst="rect">
                        <a:avLst/>
                      </a:prstGeom>
                      <a:noFill/>
                      <a:ln w="9525">
                        <a:noFill/>
                      </a:ln>
                    </p:spPr>
                  </p:pic>
                </p:oleObj>
              </mc:Fallback>
            </mc:AlternateContent>
          </a:graphicData>
        </a:graphic>
      </p:graphicFrame>
      <p:sp>
        <p:nvSpPr>
          <p:cNvPr id="158769" name="Rectangle 49"/>
          <p:cNvSpPr>
            <a:spLocks noChangeArrowheads="1"/>
          </p:cNvSpPr>
          <p:nvPr/>
        </p:nvSpPr>
        <p:spPr bwMode="auto">
          <a:xfrm>
            <a:off x="285750" y="1071563"/>
            <a:ext cx="3798888" cy="830262"/>
          </a:xfrm>
          <a:prstGeom prst="rect">
            <a:avLst/>
          </a:prstGeom>
          <a:noFill/>
          <a:ln w="9525">
            <a:noFill/>
            <a:miter lim="800000"/>
          </a:ln>
        </p:spPr>
        <p:txBody>
          <a:bodyPr>
            <a:spAutoFit/>
          </a:bodyPr>
          <a:lstStyle/>
          <a:p>
            <a:pPr algn="just">
              <a:lnSpc>
                <a:spcPct val="120000"/>
              </a:lnSpc>
              <a:spcBef>
                <a:spcPct val="10000"/>
              </a:spcBef>
            </a:pPr>
            <a:r>
              <a:rPr kumimoji="1" lang="zh-CN" altLang="en-US">
                <a:solidFill>
                  <a:schemeClr val="tx2"/>
                </a:solidFill>
                <a:cs typeface="Times New Roman" panose="02020603050405020304" pitchFamily="18" charset="0"/>
              </a:rPr>
              <a:t>发射极电阻</a:t>
            </a:r>
            <a:r>
              <a:rPr kumimoji="1" lang="en-US" altLang="zh-CN" i="1">
                <a:solidFill>
                  <a:schemeClr val="tx2"/>
                </a:solidFill>
                <a:cs typeface="Times New Roman" panose="02020603050405020304" pitchFamily="18" charset="0"/>
              </a:rPr>
              <a:t>R</a:t>
            </a:r>
            <a:r>
              <a:rPr kumimoji="1" lang="en-US" altLang="zh-CN" baseline="-25000">
                <a:solidFill>
                  <a:schemeClr val="tx2"/>
                </a:solidFill>
                <a:cs typeface="Times New Roman" panose="02020603050405020304" pitchFamily="18" charset="0"/>
              </a:rPr>
              <a:t>E</a:t>
            </a:r>
            <a:r>
              <a:rPr kumimoji="1" lang="en-US" altLang="zh-CN" i="1" baseline="-25000">
                <a:solidFill>
                  <a:schemeClr val="tx2"/>
                </a:solidFill>
                <a:cs typeface="Times New Roman" panose="02020603050405020304" pitchFamily="18" charset="0"/>
              </a:rPr>
              <a:t> </a:t>
            </a:r>
            <a:r>
              <a:rPr kumimoji="1" lang="zh-CN" altLang="en-US">
                <a:solidFill>
                  <a:schemeClr val="tx2"/>
                </a:solidFill>
                <a:cs typeface="Times New Roman" panose="02020603050405020304" pitchFamily="18" charset="0"/>
              </a:rPr>
              <a:t>降低放大电路的放大倍数</a:t>
            </a:r>
            <a:endParaRPr kumimoji="1" lang="zh-CN" altLang="en-US">
              <a:solidFill>
                <a:schemeClr val="tx2"/>
              </a:solidFill>
              <a:cs typeface="Times New Roman" panose="02020603050405020304" pitchFamily="18" charset="0"/>
            </a:endParaRPr>
          </a:p>
        </p:txBody>
      </p:sp>
      <p:sp>
        <p:nvSpPr>
          <p:cNvPr id="158770" name="Rectangle 50"/>
          <p:cNvSpPr>
            <a:spLocks noChangeArrowheads="1"/>
          </p:cNvSpPr>
          <p:nvPr/>
        </p:nvSpPr>
        <p:spPr bwMode="auto">
          <a:xfrm>
            <a:off x="239713" y="3797300"/>
            <a:ext cx="5349875" cy="1531938"/>
          </a:xfrm>
          <a:prstGeom prst="rect">
            <a:avLst/>
          </a:prstGeom>
          <a:noFill/>
          <a:ln w="9525">
            <a:noFill/>
            <a:miter lim="800000"/>
          </a:ln>
        </p:spPr>
        <p:txBody>
          <a:bodyPr>
            <a:spAutoFit/>
          </a:bodyPr>
          <a:lstStyle/>
          <a:p>
            <a:pPr algn="just">
              <a:lnSpc>
                <a:spcPct val="130000"/>
              </a:lnSpc>
              <a:spcBef>
                <a:spcPct val="10000"/>
              </a:spcBef>
            </a:pPr>
            <a:r>
              <a:rPr kumimoji="1" lang="zh-CN" altLang="en-US">
                <a:solidFill>
                  <a:schemeClr val="tx2"/>
                </a:solidFill>
                <a:cs typeface="Times New Roman" panose="02020603050405020304" pitchFamily="18" charset="0"/>
              </a:rPr>
              <a:t>如果给发射极电阻</a:t>
            </a:r>
            <a:r>
              <a:rPr kumimoji="1" lang="en-US" altLang="zh-CN" i="1">
                <a:solidFill>
                  <a:schemeClr val="tx2"/>
                </a:solidFill>
                <a:cs typeface="Times New Roman" panose="02020603050405020304" pitchFamily="18" charset="0"/>
              </a:rPr>
              <a:t>R</a:t>
            </a:r>
            <a:r>
              <a:rPr kumimoji="1" lang="en-US" altLang="zh-CN" baseline="-25000">
                <a:solidFill>
                  <a:schemeClr val="tx2"/>
                </a:solidFill>
                <a:cs typeface="Times New Roman" panose="02020603050405020304" pitchFamily="18" charset="0"/>
              </a:rPr>
              <a:t>E</a:t>
            </a:r>
            <a:r>
              <a:rPr kumimoji="1" lang="en-US" altLang="zh-CN" i="1" baseline="-25000">
                <a:solidFill>
                  <a:schemeClr val="tx2"/>
                </a:solidFill>
                <a:cs typeface="Times New Roman" panose="02020603050405020304" pitchFamily="18" charset="0"/>
              </a:rPr>
              <a:t> </a:t>
            </a:r>
            <a:r>
              <a:rPr kumimoji="1" lang="zh-CN" altLang="en-US">
                <a:solidFill>
                  <a:schemeClr val="tx2"/>
                </a:solidFill>
                <a:cs typeface="Times New Roman" panose="02020603050405020304" pitchFamily="18" charset="0"/>
              </a:rPr>
              <a:t>设置旁路电容（几十</a:t>
            </a:r>
            <a:r>
              <a:rPr kumimoji="1" lang="zh-CN" altLang="en-US">
                <a:solidFill>
                  <a:schemeClr val="tx2"/>
                </a:solidFill>
                <a:cs typeface="Times New Roman" panose="02020603050405020304" pitchFamily="18" charset="0"/>
                <a:sym typeface="Symbol" panose="05050102010706020507" pitchFamily="18" charset="2"/>
              </a:rPr>
              <a:t>微法</a:t>
            </a:r>
            <a:r>
              <a:rPr kumimoji="1" lang="zh-CN" altLang="en-US">
                <a:solidFill>
                  <a:schemeClr val="tx2"/>
                </a:solidFill>
                <a:cs typeface="Times New Roman" panose="02020603050405020304" pitchFamily="18" charset="0"/>
              </a:rPr>
              <a:t>）交流工作时，旁路电容等效为短路：</a:t>
            </a:r>
            <a:endParaRPr kumimoji="1" lang="zh-CN" altLang="en-US">
              <a:solidFill>
                <a:schemeClr val="tx2"/>
              </a:solidFill>
              <a:cs typeface="Times New Roman" panose="02020603050405020304" pitchFamily="18" charset="0"/>
            </a:endParaRPr>
          </a:p>
        </p:txBody>
      </p:sp>
      <p:grpSp>
        <p:nvGrpSpPr>
          <p:cNvPr id="11" name="Group 51"/>
          <p:cNvGrpSpPr/>
          <p:nvPr/>
        </p:nvGrpSpPr>
        <p:grpSpPr bwMode="auto">
          <a:xfrm>
            <a:off x="5838825" y="3059113"/>
            <a:ext cx="3381375" cy="3124200"/>
            <a:chOff x="1750" y="912"/>
            <a:chExt cx="2130" cy="1968"/>
          </a:xfrm>
        </p:grpSpPr>
        <p:grpSp>
          <p:nvGrpSpPr>
            <p:cNvPr id="12" name="Group 52"/>
            <p:cNvGrpSpPr/>
            <p:nvPr/>
          </p:nvGrpSpPr>
          <p:grpSpPr bwMode="auto">
            <a:xfrm>
              <a:off x="2460" y="1680"/>
              <a:ext cx="288" cy="336"/>
              <a:chOff x="2460" y="1680"/>
              <a:chExt cx="288" cy="336"/>
            </a:xfrm>
          </p:grpSpPr>
          <p:sp>
            <p:nvSpPr>
              <p:cNvPr id="40030" name="Line 53"/>
              <p:cNvSpPr>
                <a:spLocks noChangeShapeType="1"/>
              </p:cNvSpPr>
              <p:nvPr/>
            </p:nvSpPr>
            <p:spPr bwMode="auto">
              <a:xfrm>
                <a:off x="2604" y="1728"/>
                <a:ext cx="0" cy="240"/>
              </a:xfrm>
              <a:prstGeom prst="line">
                <a:avLst/>
              </a:prstGeom>
              <a:noFill/>
              <a:ln w="28575">
                <a:solidFill>
                  <a:schemeClr val="tx1"/>
                </a:solidFill>
                <a:round/>
              </a:ln>
            </p:spPr>
            <p:txBody>
              <a:bodyPr>
                <a:spAutoFit/>
              </a:bodyPr>
              <a:lstStyle/>
              <a:p>
                <a:endParaRPr lang="zh-CN" altLang="en-US"/>
              </a:p>
            </p:txBody>
          </p:sp>
          <p:sp>
            <p:nvSpPr>
              <p:cNvPr id="40031" name="Line 54"/>
              <p:cNvSpPr>
                <a:spLocks noChangeShapeType="1"/>
              </p:cNvSpPr>
              <p:nvPr/>
            </p:nvSpPr>
            <p:spPr bwMode="auto">
              <a:xfrm flipV="1">
                <a:off x="2604" y="1680"/>
                <a:ext cx="144" cy="144"/>
              </a:xfrm>
              <a:prstGeom prst="line">
                <a:avLst/>
              </a:prstGeom>
              <a:noFill/>
              <a:ln w="28575">
                <a:solidFill>
                  <a:schemeClr val="tx1"/>
                </a:solidFill>
                <a:round/>
              </a:ln>
            </p:spPr>
            <p:txBody>
              <a:bodyPr>
                <a:spAutoFit/>
              </a:bodyPr>
              <a:lstStyle/>
              <a:p>
                <a:endParaRPr lang="zh-CN" altLang="en-US"/>
              </a:p>
            </p:txBody>
          </p:sp>
          <p:sp>
            <p:nvSpPr>
              <p:cNvPr id="40032" name="Line 55"/>
              <p:cNvSpPr>
                <a:spLocks noChangeShapeType="1"/>
              </p:cNvSpPr>
              <p:nvPr/>
            </p:nvSpPr>
            <p:spPr bwMode="auto">
              <a:xfrm>
                <a:off x="2604" y="1872"/>
                <a:ext cx="144" cy="144"/>
              </a:xfrm>
              <a:prstGeom prst="line">
                <a:avLst/>
              </a:prstGeom>
              <a:noFill/>
              <a:ln w="28575">
                <a:solidFill>
                  <a:schemeClr val="tx1"/>
                </a:solidFill>
                <a:round/>
                <a:tailEnd type="arrow" w="med" len="med"/>
              </a:ln>
            </p:spPr>
            <p:txBody>
              <a:bodyPr>
                <a:spAutoFit/>
              </a:bodyPr>
              <a:lstStyle/>
              <a:p>
                <a:endParaRPr lang="zh-CN" altLang="en-US"/>
              </a:p>
            </p:txBody>
          </p:sp>
          <p:sp>
            <p:nvSpPr>
              <p:cNvPr id="40033" name="Line 56"/>
              <p:cNvSpPr>
                <a:spLocks noChangeShapeType="1"/>
              </p:cNvSpPr>
              <p:nvPr/>
            </p:nvSpPr>
            <p:spPr bwMode="auto">
              <a:xfrm>
                <a:off x="2460" y="1846"/>
                <a:ext cx="144" cy="0"/>
              </a:xfrm>
              <a:prstGeom prst="line">
                <a:avLst/>
              </a:prstGeom>
              <a:noFill/>
              <a:ln w="28575">
                <a:solidFill>
                  <a:schemeClr val="tx1"/>
                </a:solidFill>
                <a:round/>
              </a:ln>
            </p:spPr>
            <p:txBody>
              <a:bodyPr>
                <a:spAutoFit/>
              </a:bodyPr>
              <a:lstStyle/>
              <a:p>
                <a:endParaRPr lang="zh-CN" altLang="en-US"/>
              </a:p>
            </p:txBody>
          </p:sp>
        </p:grpSp>
        <p:grpSp>
          <p:nvGrpSpPr>
            <p:cNvPr id="13" name="Group 57"/>
            <p:cNvGrpSpPr/>
            <p:nvPr/>
          </p:nvGrpSpPr>
          <p:grpSpPr bwMode="auto">
            <a:xfrm>
              <a:off x="2676" y="2784"/>
              <a:ext cx="144" cy="96"/>
              <a:chOff x="2676" y="2400"/>
              <a:chExt cx="144" cy="96"/>
            </a:xfrm>
          </p:grpSpPr>
          <p:sp>
            <p:nvSpPr>
              <p:cNvPr id="40028" name="Line 58"/>
              <p:cNvSpPr>
                <a:spLocks noChangeShapeType="1"/>
              </p:cNvSpPr>
              <p:nvPr/>
            </p:nvSpPr>
            <p:spPr bwMode="auto">
              <a:xfrm>
                <a:off x="2676" y="2496"/>
                <a:ext cx="144" cy="0"/>
              </a:xfrm>
              <a:prstGeom prst="line">
                <a:avLst/>
              </a:prstGeom>
              <a:noFill/>
              <a:ln w="28575">
                <a:solidFill>
                  <a:schemeClr val="tx1"/>
                </a:solidFill>
                <a:round/>
              </a:ln>
            </p:spPr>
            <p:txBody>
              <a:bodyPr>
                <a:spAutoFit/>
              </a:bodyPr>
              <a:lstStyle/>
              <a:p>
                <a:endParaRPr lang="zh-CN" altLang="en-US"/>
              </a:p>
            </p:txBody>
          </p:sp>
          <p:sp>
            <p:nvSpPr>
              <p:cNvPr id="40029" name="Line 59"/>
              <p:cNvSpPr>
                <a:spLocks noChangeShapeType="1"/>
              </p:cNvSpPr>
              <p:nvPr/>
            </p:nvSpPr>
            <p:spPr bwMode="auto">
              <a:xfrm flipV="1">
                <a:off x="2748" y="2400"/>
                <a:ext cx="0" cy="96"/>
              </a:xfrm>
              <a:prstGeom prst="line">
                <a:avLst/>
              </a:prstGeom>
              <a:noFill/>
              <a:ln w="28575">
                <a:solidFill>
                  <a:schemeClr val="tx1"/>
                </a:solidFill>
                <a:round/>
              </a:ln>
            </p:spPr>
            <p:txBody>
              <a:bodyPr>
                <a:spAutoFit/>
              </a:bodyPr>
              <a:lstStyle/>
              <a:p>
                <a:endParaRPr lang="zh-CN" altLang="en-US"/>
              </a:p>
            </p:txBody>
          </p:sp>
        </p:grpSp>
        <p:grpSp>
          <p:nvGrpSpPr>
            <p:cNvPr id="14" name="Group 60"/>
            <p:cNvGrpSpPr/>
            <p:nvPr/>
          </p:nvGrpSpPr>
          <p:grpSpPr bwMode="auto">
            <a:xfrm>
              <a:off x="2709" y="1206"/>
              <a:ext cx="77" cy="480"/>
              <a:chOff x="2709" y="1206"/>
              <a:chExt cx="77" cy="480"/>
            </a:xfrm>
          </p:grpSpPr>
          <p:sp>
            <p:nvSpPr>
              <p:cNvPr id="40025" name="Rectangle 61"/>
              <p:cNvSpPr>
                <a:spLocks noChangeAspect="1" noChangeArrowheads="1"/>
              </p:cNvSpPr>
              <p:nvPr/>
            </p:nvSpPr>
            <p:spPr bwMode="auto">
              <a:xfrm>
                <a:off x="2709" y="1350"/>
                <a:ext cx="77" cy="193"/>
              </a:xfrm>
              <a:prstGeom prst="rect">
                <a:avLst/>
              </a:prstGeom>
              <a:noFill/>
              <a:ln w="28575">
                <a:solidFill>
                  <a:schemeClr val="tx1"/>
                </a:solidFill>
                <a:miter lim="800000"/>
              </a:ln>
            </p:spPr>
            <p:txBody>
              <a:bodyPr wrap="none" anchor="ctr">
                <a:spAutoFit/>
              </a:bodyPr>
              <a:lstStyle/>
              <a:p>
                <a:pPr algn="just">
                  <a:lnSpc>
                    <a:spcPct val="120000"/>
                  </a:lnSpc>
                  <a:spcBef>
                    <a:spcPct val="10000"/>
                  </a:spcBef>
                </a:pPr>
                <a:endParaRPr lang="zh-CN" altLang="en-US"/>
              </a:p>
            </p:txBody>
          </p:sp>
          <p:sp>
            <p:nvSpPr>
              <p:cNvPr id="40026" name="Line 62"/>
              <p:cNvSpPr>
                <a:spLocks noChangeShapeType="1"/>
              </p:cNvSpPr>
              <p:nvPr/>
            </p:nvSpPr>
            <p:spPr bwMode="auto">
              <a:xfrm>
                <a:off x="2748" y="1206"/>
                <a:ext cx="0" cy="144"/>
              </a:xfrm>
              <a:prstGeom prst="line">
                <a:avLst/>
              </a:prstGeom>
              <a:noFill/>
              <a:ln w="28575">
                <a:solidFill>
                  <a:schemeClr val="tx1"/>
                </a:solidFill>
                <a:round/>
              </a:ln>
            </p:spPr>
            <p:txBody>
              <a:bodyPr>
                <a:spAutoFit/>
              </a:bodyPr>
              <a:lstStyle/>
              <a:p>
                <a:endParaRPr lang="zh-CN" altLang="en-US"/>
              </a:p>
            </p:txBody>
          </p:sp>
          <p:sp>
            <p:nvSpPr>
              <p:cNvPr id="40027" name="Line 63"/>
              <p:cNvSpPr>
                <a:spLocks noChangeShapeType="1"/>
              </p:cNvSpPr>
              <p:nvPr/>
            </p:nvSpPr>
            <p:spPr bwMode="auto">
              <a:xfrm>
                <a:off x="2748" y="1542"/>
                <a:ext cx="0" cy="144"/>
              </a:xfrm>
              <a:prstGeom prst="line">
                <a:avLst/>
              </a:prstGeom>
              <a:noFill/>
              <a:ln w="28575">
                <a:solidFill>
                  <a:schemeClr val="tx1"/>
                </a:solidFill>
                <a:round/>
              </a:ln>
            </p:spPr>
            <p:txBody>
              <a:bodyPr>
                <a:spAutoFit/>
              </a:bodyPr>
              <a:lstStyle/>
              <a:p>
                <a:endParaRPr lang="zh-CN" altLang="en-US"/>
              </a:p>
            </p:txBody>
          </p:sp>
        </p:grpSp>
        <p:grpSp>
          <p:nvGrpSpPr>
            <p:cNvPr id="15" name="Group 64"/>
            <p:cNvGrpSpPr>
              <a:grpSpLocks noChangeAspect="1"/>
            </p:cNvGrpSpPr>
            <p:nvPr/>
          </p:nvGrpSpPr>
          <p:grpSpPr bwMode="auto">
            <a:xfrm>
              <a:off x="1841" y="1779"/>
              <a:ext cx="286" cy="140"/>
              <a:chOff x="1877" y="1788"/>
              <a:chExt cx="240" cy="117"/>
            </a:xfrm>
          </p:grpSpPr>
          <p:grpSp>
            <p:nvGrpSpPr>
              <p:cNvPr id="16" name="Group 65"/>
              <p:cNvGrpSpPr>
                <a:grpSpLocks noChangeAspect="1"/>
              </p:cNvGrpSpPr>
              <p:nvPr/>
            </p:nvGrpSpPr>
            <p:grpSpPr bwMode="auto">
              <a:xfrm>
                <a:off x="1877" y="1788"/>
                <a:ext cx="240" cy="117"/>
                <a:chOff x="3003" y="1955"/>
                <a:chExt cx="240" cy="117"/>
              </a:xfrm>
            </p:grpSpPr>
            <p:grpSp>
              <p:nvGrpSpPr>
                <p:cNvPr id="17" name="Group 66"/>
                <p:cNvGrpSpPr>
                  <a:grpSpLocks noChangeAspect="1"/>
                </p:cNvGrpSpPr>
                <p:nvPr/>
              </p:nvGrpSpPr>
              <p:grpSpPr bwMode="auto">
                <a:xfrm>
                  <a:off x="3098" y="1955"/>
                  <a:ext cx="49" cy="117"/>
                  <a:chOff x="3098" y="1955"/>
                  <a:chExt cx="49" cy="117"/>
                </a:xfrm>
              </p:grpSpPr>
              <p:sp>
                <p:nvSpPr>
                  <p:cNvPr id="40023" name="Line 67"/>
                  <p:cNvSpPr>
                    <a:spLocks noChangeAspect="1" noChangeShapeType="1"/>
                  </p:cNvSpPr>
                  <p:nvPr/>
                </p:nvSpPr>
                <p:spPr bwMode="auto">
                  <a:xfrm rot="5400000" flipH="1" flipV="1">
                    <a:off x="3041" y="2014"/>
                    <a:ext cx="115" cy="1"/>
                  </a:xfrm>
                  <a:prstGeom prst="line">
                    <a:avLst/>
                  </a:prstGeom>
                  <a:noFill/>
                  <a:ln w="28575">
                    <a:solidFill>
                      <a:schemeClr val="tx1"/>
                    </a:solidFill>
                    <a:round/>
                  </a:ln>
                </p:spPr>
                <p:txBody>
                  <a:bodyPr>
                    <a:spAutoFit/>
                  </a:bodyPr>
                  <a:lstStyle/>
                  <a:p>
                    <a:endParaRPr lang="zh-CN" altLang="en-US"/>
                  </a:p>
                </p:txBody>
              </p:sp>
              <p:sp>
                <p:nvSpPr>
                  <p:cNvPr id="40024" name="Line 68"/>
                  <p:cNvSpPr>
                    <a:spLocks noChangeAspect="1" noChangeShapeType="1"/>
                  </p:cNvSpPr>
                  <p:nvPr/>
                </p:nvSpPr>
                <p:spPr bwMode="auto">
                  <a:xfrm rot="5400000" flipH="1" flipV="1">
                    <a:off x="3089" y="2012"/>
                    <a:ext cx="115" cy="1"/>
                  </a:xfrm>
                  <a:prstGeom prst="line">
                    <a:avLst/>
                  </a:prstGeom>
                  <a:noFill/>
                  <a:ln w="28575">
                    <a:solidFill>
                      <a:schemeClr val="tx1"/>
                    </a:solidFill>
                    <a:round/>
                  </a:ln>
                </p:spPr>
                <p:txBody>
                  <a:bodyPr>
                    <a:spAutoFit/>
                  </a:bodyPr>
                  <a:lstStyle/>
                  <a:p>
                    <a:endParaRPr lang="zh-CN" altLang="en-US"/>
                  </a:p>
                </p:txBody>
              </p:sp>
            </p:grpSp>
            <p:sp>
              <p:nvSpPr>
                <p:cNvPr id="40021" name="Line 69"/>
                <p:cNvSpPr>
                  <a:spLocks noChangeAspect="1" noChangeShapeType="1"/>
                </p:cNvSpPr>
                <p:nvPr/>
              </p:nvSpPr>
              <p:spPr bwMode="auto">
                <a:xfrm rot="5400000" flipH="1">
                  <a:off x="3051" y="1966"/>
                  <a:ext cx="0" cy="96"/>
                </a:xfrm>
                <a:prstGeom prst="line">
                  <a:avLst/>
                </a:prstGeom>
                <a:noFill/>
                <a:ln w="28575">
                  <a:solidFill>
                    <a:schemeClr val="tx1"/>
                  </a:solidFill>
                  <a:round/>
                </a:ln>
              </p:spPr>
              <p:txBody>
                <a:bodyPr>
                  <a:spAutoFit/>
                </a:bodyPr>
                <a:lstStyle/>
                <a:p>
                  <a:endParaRPr lang="zh-CN" altLang="en-US"/>
                </a:p>
              </p:txBody>
            </p:sp>
            <p:sp>
              <p:nvSpPr>
                <p:cNvPr id="40022" name="Line 70"/>
                <p:cNvSpPr>
                  <a:spLocks noChangeAspect="1" noChangeShapeType="1"/>
                </p:cNvSpPr>
                <p:nvPr/>
              </p:nvSpPr>
              <p:spPr bwMode="auto">
                <a:xfrm rot="5400000" flipH="1">
                  <a:off x="3195" y="1965"/>
                  <a:ext cx="0" cy="96"/>
                </a:xfrm>
                <a:prstGeom prst="line">
                  <a:avLst/>
                </a:prstGeom>
                <a:noFill/>
                <a:ln w="28575">
                  <a:solidFill>
                    <a:schemeClr val="tx1"/>
                  </a:solidFill>
                  <a:round/>
                </a:ln>
              </p:spPr>
              <p:txBody>
                <a:bodyPr>
                  <a:spAutoFit/>
                </a:bodyPr>
                <a:lstStyle/>
                <a:p>
                  <a:endParaRPr lang="zh-CN" altLang="en-US"/>
                </a:p>
              </p:txBody>
            </p:sp>
          </p:grpSp>
          <p:grpSp>
            <p:nvGrpSpPr>
              <p:cNvPr id="18" name="Group 71"/>
              <p:cNvGrpSpPr>
                <a:grpSpLocks noChangeAspect="1"/>
              </p:cNvGrpSpPr>
              <p:nvPr/>
            </p:nvGrpSpPr>
            <p:grpSpPr bwMode="auto">
              <a:xfrm>
                <a:off x="2037" y="1789"/>
                <a:ext cx="34" cy="34"/>
                <a:chOff x="3043" y="1956"/>
                <a:chExt cx="34" cy="34"/>
              </a:xfrm>
            </p:grpSpPr>
            <p:sp>
              <p:nvSpPr>
                <p:cNvPr id="40018" name="Line 72"/>
                <p:cNvSpPr>
                  <a:spLocks noChangeAspect="1" noChangeShapeType="1"/>
                </p:cNvSpPr>
                <p:nvPr/>
              </p:nvSpPr>
              <p:spPr bwMode="auto">
                <a:xfrm rot="5400000" flipH="1" flipV="1">
                  <a:off x="3042" y="1972"/>
                  <a:ext cx="34" cy="1"/>
                </a:xfrm>
                <a:prstGeom prst="line">
                  <a:avLst/>
                </a:prstGeom>
                <a:noFill/>
                <a:ln w="28575">
                  <a:solidFill>
                    <a:schemeClr val="tx1"/>
                  </a:solidFill>
                  <a:round/>
                </a:ln>
              </p:spPr>
              <p:txBody>
                <a:bodyPr>
                  <a:spAutoFit/>
                </a:bodyPr>
                <a:lstStyle/>
                <a:p>
                  <a:endParaRPr lang="zh-CN" altLang="en-US"/>
                </a:p>
              </p:txBody>
            </p:sp>
            <p:sp>
              <p:nvSpPr>
                <p:cNvPr id="40019" name="Line 73"/>
                <p:cNvSpPr>
                  <a:spLocks noChangeAspect="1" noChangeShapeType="1"/>
                </p:cNvSpPr>
                <p:nvPr/>
              </p:nvSpPr>
              <p:spPr bwMode="auto">
                <a:xfrm rot="10800000" flipH="1" flipV="1">
                  <a:off x="3043" y="1973"/>
                  <a:ext cx="34" cy="1"/>
                </a:xfrm>
                <a:prstGeom prst="line">
                  <a:avLst/>
                </a:prstGeom>
                <a:noFill/>
                <a:ln w="28575">
                  <a:solidFill>
                    <a:schemeClr val="tx1"/>
                  </a:solidFill>
                  <a:round/>
                </a:ln>
              </p:spPr>
              <p:txBody>
                <a:bodyPr>
                  <a:spAutoFit/>
                </a:bodyPr>
                <a:lstStyle/>
                <a:p>
                  <a:endParaRPr lang="zh-CN" altLang="en-US"/>
                </a:p>
              </p:txBody>
            </p:sp>
          </p:grpSp>
        </p:grpSp>
        <p:grpSp>
          <p:nvGrpSpPr>
            <p:cNvPr id="19" name="Group 74"/>
            <p:cNvGrpSpPr>
              <a:grpSpLocks noChangeAspect="1"/>
            </p:cNvGrpSpPr>
            <p:nvPr/>
          </p:nvGrpSpPr>
          <p:grpSpPr bwMode="auto">
            <a:xfrm>
              <a:off x="2900" y="1538"/>
              <a:ext cx="290" cy="158"/>
              <a:chOff x="2900" y="1552"/>
              <a:chExt cx="240" cy="131"/>
            </a:xfrm>
          </p:grpSpPr>
          <p:grpSp>
            <p:nvGrpSpPr>
              <p:cNvPr id="20" name="Group 75"/>
              <p:cNvGrpSpPr>
                <a:grpSpLocks noChangeAspect="1"/>
              </p:cNvGrpSpPr>
              <p:nvPr/>
            </p:nvGrpSpPr>
            <p:grpSpPr bwMode="auto">
              <a:xfrm>
                <a:off x="2900" y="1566"/>
                <a:ext cx="240" cy="117"/>
                <a:chOff x="4026" y="1739"/>
                <a:chExt cx="240" cy="117"/>
              </a:xfrm>
            </p:grpSpPr>
            <p:grpSp>
              <p:nvGrpSpPr>
                <p:cNvPr id="21" name="Group 76"/>
                <p:cNvGrpSpPr>
                  <a:grpSpLocks noChangeAspect="1"/>
                </p:cNvGrpSpPr>
                <p:nvPr/>
              </p:nvGrpSpPr>
              <p:grpSpPr bwMode="auto">
                <a:xfrm rot="16200000" flipV="1">
                  <a:off x="4088" y="1773"/>
                  <a:ext cx="117" cy="49"/>
                  <a:chOff x="2064" y="672"/>
                  <a:chExt cx="117" cy="49"/>
                </a:xfrm>
              </p:grpSpPr>
              <p:sp>
                <p:nvSpPr>
                  <p:cNvPr id="40014" name="Line 77"/>
                  <p:cNvSpPr>
                    <a:spLocks noChangeAspect="1" noChangeShapeType="1"/>
                  </p:cNvSpPr>
                  <p:nvPr/>
                </p:nvSpPr>
                <p:spPr bwMode="auto">
                  <a:xfrm>
                    <a:off x="2064" y="672"/>
                    <a:ext cx="115" cy="1"/>
                  </a:xfrm>
                  <a:prstGeom prst="line">
                    <a:avLst/>
                  </a:prstGeom>
                  <a:noFill/>
                  <a:ln w="28575">
                    <a:solidFill>
                      <a:schemeClr val="tx1"/>
                    </a:solidFill>
                    <a:round/>
                  </a:ln>
                </p:spPr>
                <p:txBody>
                  <a:bodyPr>
                    <a:spAutoFit/>
                  </a:bodyPr>
                  <a:lstStyle/>
                  <a:p>
                    <a:endParaRPr lang="zh-CN" altLang="en-US"/>
                  </a:p>
                </p:txBody>
              </p:sp>
              <p:sp>
                <p:nvSpPr>
                  <p:cNvPr id="40015" name="Line 78"/>
                  <p:cNvSpPr>
                    <a:spLocks noChangeAspect="1" noChangeShapeType="1"/>
                  </p:cNvSpPr>
                  <p:nvPr/>
                </p:nvSpPr>
                <p:spPr bwMode="auto">
                  <a:xfrm>
                    <a:off x="2066" y="720"/>
                    <a:ext cx="115" cy="1"/>
                  </a:xfrm>
                  <a:prstGeom prst="line">
                    <a:avLst/>
                  </a:prstGeom>
                  <a:noFill/>
                  <a:ln w="28575">
                    <a:solidFill>
                      <a:schemeClr val="tx1"/>
                    </a:solidFill>
                    <a:round/>
                  </a:ln>
                </p:spPr>
                <p:txBody>
                  <a:bodyPr>
                    <a:spAutoFit/>
                  </a:bodyPr>
                  <a:lstStyle/>
                  <a:p>
                    <a:endParaRPr lang="zh-CN" altLang="en-US"/>
                  </a:p>
                </p:txBody>
              </p:sp>
            </p:grpSp>
            <p:sp>
              <p:nvSpPr>
                <p:cNvPr id="40012" name="Line 79"/>
                <p:cNvSpPr>
                  <a:spLocks noChangeAspect="1" noChangeShapeType="1"/>
                </p:cNvSpPr>
                <p:nvPr/>
              </p:nvSpPr>
              <p:spPr bwMode="auto">
                <a:xfrm rot="-5400000">
                  <a:off x="4218" y="1750"/>
                  <a:ext cx="0" cy="96"/>
                </a:xfrm>
                <a:prstGeom prst="line">
                  <a:avLst/>
                </a:prstGeom>
                <a:noFill/>
                <a:ln w="28575">
                  <a:solidFill>
                    <a:schemeClr val="tx1"/>
                  </a:solidFill>
                  <a:round/>
                </a:ln>
              </p:spPr>
              <p:txBody>
                <a:bodyPr>
                  <a:spAutoFit/>
                </a:bodyPr>
                <a:lstStyle/>
                <a:p>
                  <a:endParaRPr lang="zh-CN" altLang="en-US"/>
                </a:p>
              </p:txBody>
            </p:sp>
            <p:sp>
              <p:nvSpPr>
                <p:cNvPr id="40013" name="Line 80"/>
                <p:cNvSpPr>
                  <a:spLocks noChangeAspect="1" noChangeShapeType="1"/>
                </p:cNvSpPr>
                <p:nvPr/>
              </p:nvSpPr>
              <p:spPr bwMode="auto">
                <a:xfrm rot="-5400000">
                  <a:off x="4074" y="1749"/>
                  <a:ext cx="0" cy="96"/>
                </a:xfrm>
                <a:prstGeom prst="line">
                  <a:avLst/>
                </a:prstGeom>
                <a:noFill/>
                <a:ln w="28575">
                  <a:solidFill>
                    <a:schemeClr val="tx1"/>
                  </a:solidFill>
                  <a:round/>
                </a:ln>
              </p:spPr>
              <p:txBody>
                <a:bodyPr>
                  <a:spAutoFit/>
                </a:bodyPr>
                <a:lstStyle/>
                <a:p>
                  <a:endParaRPr lang="zh-CN" altLang="en-US"/>
                </a:p>
              </p:txBody>
            </p:sp>
          </p:grpSp>
          <p:grpSp>
            <p:nvGrpSpPr>
              <p:cNvPr id="22" name="Group 81"/>
              <p:cNvGrpSpPr>
                <a:grpSpLocks noChangeAspect="1"/>
              </p:cNvGrpSpPr>
              <p:nvPr/>
            </p:nvGrpSpPr>
            <p:grpSpPr bwMode="auto">
              <a:xfrm>
                <a:off x="2917" y="1552"/>
                <a:ext cx="34" cy="34"/>
                <a:chOff x="4191" y="1743"/>
                <a:chExt cx="34" cy="34"/>
              </a:xfrm>
            </p:grpSpPr>
            <p:sp>
              <p:nvSpPr>
                <p:cNvPr id="40009" name="Line 82"/>
                <p:cNvSpPr>
                  <a:spLocks noChangeAspect="1" noChangeShapeType="1"/>
                </p:cNvSpPr>
                <p:nvPr/>
              </p:nvSpPr>
              <p:spPr bwMode="auto">
                <a:xfrm rot="16200000" flipV="1">
                  <a:off x="4191" y="1759"/>
                  <a:ext cx="34" cy="1"/>
                </a:xfrm>
                <a:prstGeom prst="line">
                  <a:avLst/>
                </a:prstGeom>
                <a:noFill/>
                <a:ln w="28575">
                  <a:solidFill>
                    <a:schemeClr val="tx1"/>
                  </a:solidFill>
                  <a:round/>
                </a:ln>
              </p:spPr>
              <p:txBody>
                <a:bodyPr>
                  <a:spAutoFit/>
                </a:bodyPr>
                <a:lstStyle/>
                <a:p>
                  <a:endParaRPr lang="zh-CN" altLang="en-US"/>
                </a:p>
              </p:txBody>
            </p:sp>
            <p:sp>
              <p:nvSpPr>
                <p:cNvPr id="40010" name="Line 83"/>
                <p:cNvSpPr>
                  <a:spLocks noChangeAspect="1" noChangeShapeType="1"/>
                </p:cNvSpPr>
                <p:nvPr/>
              </p:nvSpPr>
              <p:spPr bwMode="auto">
                <a:xfrm rot="10800000" flipV="1">
                  <a:off x="4191" y="1760"/>
                  <a:ext cx="34" cy="1"/>
                </a:xfrm>
                <a:prstGeom prst="line">
                  <a:avLst/>
                </a:prstGeom>
                <a:noFill/>
                <a:ln w="28575">
                  <a:solidFill>
                    <a:schemeClr val="tx1"/>
                  </a:solidFill>
                  <a:round/>
                </a:ln>
              </p:spPr>
              <p:txBody>
                <a:bodyPr>
                  <a:spAutoFit/>
                </a:bodyPr>
                <a:lstStyle/>
                <a:p>
                  <a:endParaRPr lang="zh-CN" altLang="en-US"/>
                </a:p>
              </p:txBody>
            </p:sp>
          </p:grpSp>
        </p:grpSp>
        <p:grpSp>
          <p:nvGrpSpPr>
            <p:cNvPr id="23" name="Group 84"/>
            <p:cNvGrpSpPr/>
            <p:nvPr/>
          </p:nvGrpSpPr>
          <p:grpSpPr bwMode="auto">
            <a:xfrm>
              <a:off x="2229" y="1248"/>
              <a:ext cx="77" cy="480"/>
              <a:chOff x="2229" y="1248"/>
              <a:chExt cx="77" cy="480"/>
            </a:xfrm>
          </p:grpSpPr>
          <p:sp>
            <p:nvSpPr>
              <p:cNvPr id="40004" name="Rectangle 85"/>
              <p:cNvSpPr>
                <a:spLocks noChangeAspect="1" noChangeArrowheads="1"/>
              </p:cNvSpPr>
              <p:nvPr/>
            </p:nvSpPr>
            <p:spPr bwMode="auto">
              <a:xfrm>
                <a:off x="2229" y="1392"/>
                <a:ext cx="77" cy="193"/>
              </a:xfrm>
              <a:prstGeom prst="rect">
                <a:avLst/>
              </a:prstGeom>
              <a:noFill/>
              <a:ln w="28575">
                <a:solidFill>
                  <a:schemeClr val="tx1"/>
                </a:solidFill>
                <a:miter lim="800000"/>
              </a:ln>
            </p:spPr>
            <p:txBody>
              <a:bodyPr wrap="none" anchor="ctr">
                <a:spAutoFit/>
              </a:bodyPr>
              <a:lstStyle/>
              <a:p>
                <a:pPr algn="just">
                  <a:lnSpc>
                    <a:spcPct val="120000"/>
                  </a:lnSpc>
                  <a:spcBef>
                    <a:spcPct val="10000"/>
                  </a:spcBef>
                </a:pPr>
                <a:endParaRPr lang="zh-CN" altLang="en-US"/>
              </a:p>
            </p:txBody>
          </p:sp>
          <p:sp>
            <p:nvSpPr>
              <p:cNvPr id="40005" name="Line 86"/>
              <p:cNvSpPr>
                <a:spLocks noChangeShapeType="1"/>
              </p:cNvSpPr>
              <p:nvPr/>
            </p:nvSpPr>
            <p:spPr bwMode="auto">
              <a:xfrm>
                <a:off x="2268" y="1248"/>
                <a:ext cx="0" cy="144"/>
              </a:xfrm>
              <a:prstGeom prst="line">
                <a:avLst/>
              </a:prstGeom>
              <a:noFill/>
              <a:ln w="28575">
                <a:solidFill>
                  <a:schemeClr val="tx1"/>
                </a:solidFill>
                <a:round/>
              </a:ln>
            </p:spPr>
            <p:txBody>
              <a:bodyPr>
                <a:spAutoFit/>
              </a:bodyPr>
              <a:lstStyle/>
              <a:p>
                <a:endParaRPr lang="zh-CN" altLang="en-US"/>
              </a:p>
            </p:txBody>
          </p:sp>
          <p:sp>
            <p:nvSpPr>
              <p:cNvPr id="40006" name="Line 87"/>
              <p:cNvSpPr>
                <a:spLocks noChangeShapeType="1"/>
              </p:cNvSpPr>
              <p:nvPr/>
            </p:nvSpPr>
            <p:spPr bwMode="auto">
              <a:xfrm>
                <a:off x="2268" y="1584"/>
                <a:ext cx="0" cy="144"/>
              </a:xfrm>
              <a:prstGeom prst="line">
                <a:avLst/>
              </a:prstGeom>
              <a:noFill/>
              <a:ln w="28575">
                <a:solidFill>
                  <a:schemeClr val="tx1"/>
                </a:solidFill>
                <a:round/>
              </a:ln>
            </p:spPr>
            <p:txBody>
              <a:bodyPr>
                <a:spAutoFit/>
              </a:bodyPr>
              <a:lstStyle/>
              <a:p>
                <a:endParaRPr lang="zh-CN" altLang="en-US"/>
              </a:p>
            </p:txBody>
          </p:sp>
        </p:grpSp>
        <p:sp>
          <p:nvSpPr>
            <p:cNvPr id="39959" name="Line 88"/>
            <p:cNvSpPr>
              <a:spLocks noChangeShapeType="1"/>
            </p:cNvSpPr>
            <p:nvPr/>
          </p:nvSpPr>
          <p:spPr bwMode="auto">
            <a:xfrm flipH="1">
              <a:off x="2037" y="1846"/>
              <a:ext cx="432" cy="0"/>
            </a:xfrm>
            <a:prstGeom prst="line">
              <a:avLst/>
            </a:prstGeom>
            <a:noFill/>
            <a:ln w="28575">
              <a:solidFill>
                <a:schemeClr val="tx1"/>
              </a:solidFill>
              <a:round/>
            </a:ln>
          </p:spPr>
          <p:txBody>
            <a:bodyPr>
              <a:spAutoFit/>
            </a:bodyPr>
            <a:lstStyle/>
            <a:p>
              <a:endParaRPr lang="zh-CN" altLang="en-US"/>
            </a:p>
          </p:txBody>
        </p:sp>
        <p:sp>
          <p:nvSpPr>
            <p:cNvPr id="39960" name="Line 89"/>
            <p:cNvSpPr>
              <a:spLocks noChangeShapeType="1"/>
            </p:cNvSpPr>
            <p:nvPr/>
          </p:nvSpPr>
          <p:spPr bwMode="auto">
            <a:xfrm>
              <a:off x="2268" y="1677"/>
              <a:ext cx="0" cy="169"/>
            </a:xfrm>
            <a:prstGeom prst="line">
              <a:avLst/>
            </a:prstGeom>
            <a:noFill/>
            <a:ln w="28575">
              <a:solidFill>
                <a:schemeClr val="tx1"/>
              </a:solidFill>
              <a:round/>
              <a:tailEnd type="oval" w="sm" len="sm"/>
            </a:ln>
          </p:spPr>
          <p:txBody>
            <a:bodyPr>
              <a:spAutoFit/>
            </a:bodyPr>
            <a:lstStyle/>
            <a:p>
              <a:endParaRPr lang="zh-CN" altLang="en-US"/>
            </a:p>
          </p:txBody>
        </p:sp>
        <p:sp>
          <p:nvSpPr>
            <p:cNvPr id="39961" name="Freeform 90"/>
            <p:cNvSpPr/>
            <p:nvPr/>
          </p:nvSpPr>
          <p:spPr bwMode="auto">
            <a:xfrm>
              <a:off x="2268" y="1056"/>
              <a:ext cx="960" cy="240"/>
            </a:xfrm>
            <a:custGeom>
              <a:avLst/>
              <a:gdLst>
                <a:gd name="T0" fmla="*/ 0 w 960"/>
                <a:gd name="T1" fmla="*/ 240 h 240"/>
                <a:gd name="T2" fmla="*/ 0 w 960"/>
                <a:gd name="T3" fmla="*/ 0 h 240"/>
                <a:gd name="T4" fmla="*/ 960 w 960"/>
                <a:gd name="T5" fmla="*/ 0 h 240"/>
                <a:gd name="T6" fmla="*/ 0 60000 65536"/>
                <a:gd name="T7" fmla="*/ 0 60000 65536"/>
                <a:gd name="T8" fmla="*/ 0 60000 65536"/>
                <a:gd name="T9" fmla="*/ 0 w 960"/>
                <a:gd name="T10" fmla="*/ 0 h 240"/>
                <a:gd name="T11" fmla="*/ 960 w 960"/>
                <a:gd name="T12" fmla="*/ 240 h 240"/>
              </a:gdLst>
              <a:ahLst/>
              <a:cxnLst>
                <a:cxn ang="T6">
                  <a:pos x="T0" y="T1"/>
                </a:cxn>
                <a:cxn ang="T7">
                  <a:pos x="T2" y="T3"/>
                </a:cxn>
                <a:cxn ang="T8">
                  <a:pos x="T4" y="T5"/>
                </a:cxn>
              </a:cxnLst>
              <a:rect l="T9" t="T10" r="T11" b="T12"/>
              <a:pathLst>
                <a:path w="960" h="240">
                  <a:moveTo>
                    <a:pt x="0" y="240"/>
                  </a:moveTo>
                  <a:lnTo>
                    <a:pt x="0" y="0"/>
                  </a:lnTo>
                  <a:lnTo>
                    <a:pt x="960" y="0"/>
                  </a:lnTo>
                </a:path>
              </a:pathLst>
            </a:custGeom>
            <a:noFill/>
            <a:ln w="28575">
              <a:solidFill>
                <a:schemeClr val="tx1"/>
              </a:solidFill>
              <a:round/>
            </a:ln>
          </p:spPr>
          <p:txBody>
            <a:bodyPr>
              <a:spAutoFit/>
            </a:bodyPr>
            <a:lstStyle/>
            <a:p>
              <a:endParaRPr lang="zh-CN" altLang="en-US"/>
            </a:p>
          </p:txBody>
        </p:sp>
        <p:sp>
          <p:nvSpPr>
            <p:cNvPr id="39962" name="Line 91"/>
            <p:cNvSpPr>
              <a:spLocks noChangeShapeType="1"/>
            </p:cNvSpPr>
            <p:nvPr/>
          </p:nvSpPr>
          <p:spPr bwMode="auto">
            <a:xfrm flipV="1">
              <a:off x="2748" y="1056"/>
              <a:ext cx="0" cy="169"/>
            </a:xfrm>
            <a:prstGeom prst="line">
              <a:avLst/>
            </a:prstGeom>
            <a:noFill/>
            <a:ln w="28575">
              <a:solidFill>
                <a:schemeClr val="tx1"/>
              </a:solidFill>
              <a:round/>
              <a:tailEnd type="oval" w="sm" len="sm"/>
            </a:ln>
          </p:spPr>
          <p:txBody>
            <a:bodyPr>
              <a:spAutoFit/>
            </a:bodyPr>
            <a:lstStyle/>
            <a:p>
              <a:endParaRPr lang="zh-CN" altLang="en-US"/>
            </a:p>
          </p:txBody>
        </p:sp>
        <p:sp>
          <p:nvSpPr>
            <p:cNvPr id="39963" name="Line 92"/>
            <p:cNvSpPr>
              <a:spLocks noChangeShapeType="1"/>
            </p:cNvSpPr>
            <p:nvPr/>
          </p:nvSpPr>
          <p:spPr bwMode="auto">
            <a:xfrm rot="5400000">
              <a:off x="2833" y="1538"/>
              <a:ext cx="0" cy="169"/>
            </a:xfrm>
            <a:prstGeom prst="line">
              <a:avLst/>
            </a:prstGeom>
            <a:noFill/>
            <a:ln w="28575">
              <a:solidFill>
                <a:schemeClr val="tx1"/>
              </a:solidFill>
              <a:round/>
              <a:tailEnd type="oval" w="sm" len="sm"/>
            </a:ln>
          </p:spPr>
          <p:txBody>
            <a:bodyPr>
              <a:spAutoFit/>
            </a:bodyPr>
            <a:lstStyle/>
            <a:p>
              <a:endParaRPr lang="zh-CN" altLang="en-US"/>
            </a:p>
          </p:txBody>
        </p:sp>
        <p:grpSp>
          <p:nvGrpSpPr>
            <p:cNvPr id="24" name="Group 93"/>
            <p:cNvGrpSpPr/>
            <p:nvPr/>
          </p:nvGrpSpPr>
          <p:grpSpPr bwMode="auto">
            <a:xfrm>
              <a:off x="3468" y="1896"/>
              <a:ext cx="77" cy="480"/>
              <a:chOff x="3468" y="1776"/>
              <a:chExt cx="77" cy="480"/>
            </a:xfrm>
          </p:grpSpPr>
          <p:sp>
            <p:nvSpPr>
              <p:cNvPr id="40001" name="Rectangle 94"/>
              <p:cNvSpPr>
                <a:spLocks noChangeAspect="1" noChangeArrowheads="1"/>
              </p:cNvSpPr>
              <p:nvPr/>
            </p:nvSpPr>
            <p:spPr bwMode="auto">
              <a:xfrm>
                <a:off x="3468" y="1920"/>
                <a:ext cx="77" cy="193"/>
              </a:xfrm>
              <a:prstGeom prst="rect">
                <a:avLst/>
              </a:prstGeom>
              <a:noFill/>
              <a:ln w="28575">
                <a:solidFill>
                  <a:schemeClr val="tx1"/>
                </a:solidFill>
                <a:miter lim="800000"/>
              </a:ln>
            </p:spPr>
            <p:txBody>
              <a:bodyPr wrap="none" anchor="ctr">
                <a:spAutoFit/>
              </a:bodyPr>
              <a:lstStyle/>
              <a:p>
                <a:pPr algn="just">
                  <a:lnSpc>
                    <a:spcPct val="120000"/>
                  </a:lnSpc>
                  <a:spcBef>
                    <a:spcPct val="10000"/>
                  </a:spcBef>
                </a:pPr>
                <a:endParaRPr lang="zh-CN" altLang="en-US"/>
              </a:p>
            </p:txBody>
          </p:sp>
          <p:sp>
            <p:nvSpPr>
              <p:cNvPr id="40002" name="Line 95"/>
              <p:cNvSpPr>
                <a:spLocks noChangeShapeType="1"/>
              </p:cNvSpPr>
              <p:nvPr/>
            </p:nvSpPr>
            <p:spPr bwMode="auto">
              <a:xfrm>
                <a:off x="3507" y="1776"/>
                <a:ext cx="0" cy="144"/>
              </a:xfrm>
              <a:prstGeom prst="line">
                <a:avLst/>
              </a:prstGeom>
              <a:noFill/>
              <a:ln w="28575">
                <a:solidFill>
                  <a:schemeClr val="tx1"/>
                </a:solidFill>
                <a:round/>
              </a:ln>
            </p:spPr>
            <p:txBody>
              <a:bodyPr>
                <a:spAutoFit/>
              </a:bodyPr>
              <a:lstStyle/>
              <a:p>
                <a:endParaRPr lang="zh-CN" altLang="en-US"/>
              </a:p>
            </p:txBody>
          </p:sp>
          <p:sp>
            <p:nvSpPr>
              <p:cNvPr id="40003" name="Line 96"/>
              <p:cNvSpPr>
                <a:spLocks noChangeShapeType="1"/>
              </p:cNvSpPr>
              <p:nvPr/>
            </p:nvSpPr>
            <p:spPr bwMode="auto">
              <a:xfrm>
                <a:off x="3507" y="2112"/>
                <a:ext cx="0" cy="144"/>
              </a:xfrm>
              <a:prstGeom prst="line">
                <a:avLst/>
              </a:prstGeom>
              <a:noFill/>
              <a:ln w="28575">
                <a:solidFill>
                  <a:schemeClr val="tx1"/>
                </a:solidFill>
                <a:round/>
              </a:ln>
            </p:spPr>
            <p:txBody>
              <a:bodyPr>
                <a:spAutoFit/>
              </a:bodyPr>
              <a:lstStyle/>
              <a:p>
                <a:endParaRPr lang="zh-CN" altLang="en-US"/>
              </a:p>
            </p:txBody>
          </p:sp>
        </p:grpSp>
        <p:sp>
          <p:nvSpPr>
            <p:cNvPr id="39965" name="Freeform 97"/>
            <p:cNvSpPr/>
            <p:nvPr/>
          </p:nvSpPr>
          <p:spPr bwMode="auto">
            <a:xfrm flipH="1">
              <a:off x="3105" y="1629"/>
              <a:ext cx="403" cy="290"/>
            </a:xfrm>
            <a:custGeom>
              <a:avLst/>
              <a:gdLst>
                <a:gd name="T0" fmla="*/ 0 w 960"/>
                <a:gd name="T1" fmla="*/ 464480 h 240"/>
                <a:gd name="T2" fmla="*/ 0 w 960"/>
                <a:gd name="T3" fmla="*/ 0 h 240"/>
                <a:gd name="T4" fmla="*/ 0 w 960"/>
                <a:gd name="T5" fmla="*/ 0 h 240"/>
                <a:gd name="T6" fmla="*/ 0 60000 65536"/>
                <a:gd name="T7" fmla="*/ 0 60000 65536"/>
                <a:gd name="T8" fmla="*/ 0 60000 65536"/>
                <a:gd name="T9" fmla="*/ 0 w 960"/>
                <a:gd name="T10" fmla="*/ 0 h 240"/>
                <a:gd name="T11" fmla="*/ 960 w 960"/>
                <a:gd name="T12" fmla="*/ 240 h 240"/>
              </a:gdLst>
              <a:ahLst/>
              <a:cxnLst>
                <a:cxn ang="T6">
                  <a:pos x="T0" y="T1"/>
                </a:cxn>
                <a:cxn ang="T7">
                  <a:pos x="T2" y="T3"/>
                </a:cxn>
                <a:cxn ang="T8">
                  <a:pos x="T4" y="T5"/>
                </a:cxn>
              </a:cxnLst>
              <a:rect l="T9" t="T10" r="T11" b="T12"/>
              <a:pathLst>
                <a:path w="960" h="240">
                  <a:moveTo>
                    <a:pt x="0" y="240"/>
                  </a:moveTo>
                  <a:lnTo>
                    <a:pt x="0" y="0"/>
                  </a:lnTo>
                  <a:lnTo>
                    <a:pt x="960" y="0"/>
                  </a:lnTo>
                </a:path>
              </a:pathLst>
            </a:custGeom>
            <a:noFill/>
            <a:ln w="28575">
              <a:solidFill>
                <a:schemeClr val="tx1"/>
              </a:solidFill>
              <a:round/>
            </a:ln>
          </p:spPr>
          <p:txBody>
            <a:bodyPr>
              <a:spAutoFit/>
            </a:bodyPr>
            <a:lstStyle/>
            <a:p>
              <a:endParaRPr lang="zh-CN" altLang="en-US"/>
            </a:p>
          </p:txBody>
        </p:sp>
        <p:sp>
          <p:nvSpPr>
            <p:cNvPr id="39966" name="Freeform 98"/>
            <p:cNvSpPr/>
            <p:nvPr/>
          </p:nvSpPr>
          <p:spPr bwMode="auto">
            <a:xfrm flipH="1" flipV="1">
              <a:off x="1877" y="2231"/>
              <a:ext cx="1630" cy="553"/>
            </a:xfrm>
            <a:custGeom>
              <a:avLst/>
              <a:gdLst>
                <a:gd name="T0" fmla="*/ 0 w 960"/>
                <a:gd name="T1" fmla="*/ 2147483647 h 240"/>
                <a:gd name="T2" fmla="*/ 0 w 960"/>
                <a:gd name="T3" fmla="*/ 0 h 240"/>
                <a:gd name="T4" fmla="*/ 2147483647 w 960"/>
                <a:gd name="T5" fmla="*/ 0 h 240"/>
                <a:gd name="T6" fmla="*/ 0 60000 65536"/>
                <a:gd name="T7" fmla="*/ 0 60000 65536"/>
                <a:gd name="T8" fmla="*/ 0 60000 65536"/>
                <a:gd name="T9" fmla="*/ 0 w 960"/>
                <a:gd name="T10" fmla="*/ 0 h 240"/>
                <a:gd name="T11" fmla="*/ 960 w 960"/>
                <a:gd name="T12" fmla="*/ 240 h 240"/>
              </a:gdLst>
              <a:ahLst/>
              <a:cxnLst>
                <a:cxn ang="T6">
                  <a:pos x="T0" y="T1"/>
                </a:cxn>
                <a:cxn ang="T7">
                  <a:pos x="T2" y="T3"/>
                </a:cxn>
                <a:cxn ang="T8">
                  <a:pos x="T4" y="T5"/>
                </a:cxn>
              </a:cxnLst>
              <a:rect l="T9" t="T10" r="T11" b="T12"/>
              <a:pathLst>
                <a:path w="960" h="240">
                  <a:moveTo>
                    <a:pt x="0" y="240"/>
                  </a:moveTo>
                  <a:lnTo>
                    <a:pt x="0" y="0"/>
                  </a:lnTo>
                  <a:lnTo>
                    <a:pt x="960" y="0"/>
                  </a:lnTo>
                </a:path>
              </a:pathLst>
            </a:custGeom>
            <a:noFill/>
            <a:ln w="28575">
              <a:solidFill>
                <a:schemeClr val="tx1"/>
              </a:solidFill>
              <a:round/>
            </a:ln>
          </p:spPr>
          <p:txBody>
            <a:bodyPr>
              <a:spAutoFit/>
            </a:bodyPr>
            <a:lstStyle/>
            <a:p>
              <a:endParaRPr lang="zh-CN" altLang="en-US"/>
            </a:p>
          </p:txBody>
        </p:sp>
        <p:sp>
          <p:nvSpPr>
            <p:cNvPr id="39967" name="Line 99"/>
            <p:cNvSpPr>
              <a:spLocks noChangeShapeType="1"/>
            </p:cNvSpPr>
            <p:nvPr/>
          </p:nvSpPr>
          <p:spPr bwMode="auto">
            <a:xfrm flipH="1">
              <a:off x="2743" y="2016"/>
              <a:ext cx="2" cy="768"/>
            </a:xfrm>
            <a:prstGeom prst="line">
              <a:avLst/>
            </a:prstGeom>
            <a:noFill/>
            <a:ln w="28575">
              <a:solidFill>
                <a:schemeClr val="tx1"/>
              </a:solidFill>
              <a:round/>
              <a:tailEnd type="oval" w="sm" len="sm"/>
            </a:ln>
          </p:spPr>
          <p:txBody>
            <a:bodyPr>
              <a:spAutoFit/>
            </a:bodyPr>
            <a:lstStyle/>
            <a:p>
              <a:endParaRPr lang="zh-CN" altLang="en-US"/>
            </a:p>
          </p:txBody>
        </p:sp>
        <p:sp>
          <p:nvSpPr>
            <p:cNvPr id="39968" name="Oval 100"/>
            <p:cNvSpPr>
              <a:spLocks noChangeArrowheads="1"/>
            </p:cNvSpPr>
            <p:nvPr/>
          </p:nvSpPr>
          <p:spPr bwMode="auto">
            <a:xfrm>
              <a:off x="3219" y="1038"/>
              <a:ext cx="48" cy="48"/>
            </a:xfrm>
            <a:prstGeom prst="ellipse">
              <a:avLst/>
            </a:prstGeom>
            <a:noFill/>
            <a:ln w="28575">
              <a:solidFill>
                <a:schemeClr val="tx1"/>
              </a:solidFill>
              <a:round/>
            </a:ln>
          </p:spPr>
          <p:txBody>
            <a:bodyPr wrap="none" anchor="ctr">
              <a:spAutoFit/>
            </a:bodyPr>
            <a:lstStyle/>
            <a:p>
              <a:pPr algn="just">
                <a:lnSpc>
                  <a:spcPct val="120000"/>
                </a:lnSpc>
                <a:spcBef>
                  <a:spcPct val="10000"/>
                </a:spcBef>
              </a:pPr>
              <a:endParaRPr lang="zh-CN" altLang="en-US"/>
            </a:p>
          </p:txBody>
        </p:sp>
        <p:sp>
          <p:nvSpPr>
            <p:cNvPr id="39969" name="Text Box 101"/>
            <p:cNvSpPr txBox="1">
              <a:spLocks noChangeArrowheads="1"/>
            </p:cNvSpPr>
            <p:nvPr/>
          </p:nvSpPr>
          <p:spPr bwMode="auto">
            <a:xfrm>
              <a:off x="3257" y="912"/>
              <a:ext cx="389" cy="270"/>
            </a:xfrm>
            <a:prstGeom prst="rect">
              <a:avLst/>
            </a:prstGeom>
            <a:noFill/>
            <a:ln w="28575">
              <a:noFill/>
              <a:miter lim="800000"/>
            </a:ln>
          </p:spPr>
          <p:txBody>
            <a:bodyPr wrap="none">
              <a:spAutoFit/>
            </a:bodyPr>
            <a:lstStyle/>
            <a:p>
              <a:pPr algn="just">
                <a:lnSpc>
                  <a:spcPct val="120000"/>
                </a:lnSpc>
                <a:spcBef>
                  <a:spcPct val="10000"/>
                </a:spcBef>
              </a:pPr>
              <a:r>
                <a:rPr kumimoji="1" lang="en-US" altLang="zh-CN" sz="2000" i="1"/>
                <a:t>U</a:t>
              </a:r>
              <a:r>
                <a:rPr kumimoji="1" lang="en-US" altLang="zh-CN" sz="2000" baseline="-25000"/>
                <a:t>CC</a:t>
              </a:r>
              <a:endParaRPr kumimoji="1" lang="en-US" altLang="zh-CN" sz="2000"/>
            </a:p>
          </p:txBody>
        </p:sp>
        <p:sp>
          <p:nvSpPr>
            <p:cNvPr id="39970" name="Text Box 102"/>
            <p:cNvSpPr txBox="1">
              <a:spLocks noChangeArrowheads="1"/>
            </p:cNvSpPr>
            <p:nvPr/>
          </p:nvSpPr>
          <p:spPr bwMode="auto">
            <a:xfrm>
              <a:off x="3545" y="1981"/>
              <a:ext cx="335" cy="291"/>
            </a:xfrm>
            <a:prstGeom prst="rect">
              <a:avLst/>
            </a:prstGeom>
            <a:noFill/>
            <a:ln w="2857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R</a:t>
              </a:r>
              <a:r>
                <a:rPr kumimoji="1" lang="en-US" altLang="zh-CN" baseline="-25000">
                  <a:solidFill>
                    <a:schemeClr val="tx2"/>
                  </a:solidFill>
                  <a:cs typeface="Times New Roman" panose="02020603050405020304" pitchFamily="18" charset="0"/>
                </a:rPr>
                <a:t>L</a:t>
              </a:r>
              <a:endParaRPr kumimoji="1" lang="en-US" altLang="zh-CN">
                <a:solidFill>
                  <a:schemeClr val="tx2"/>
                </a:solidFill>
                <a:cs typeface="Times New Roman" panose="02020603050405020304" pitchFamily="18" charset="0"/>
              </a:endParaRPr>
            </a:p>
          </p:txBody>
        </p:sp>
        <p:sp>
          <p:nvSpPr>
            <p:cNvPr id="39971" name="Text Box 103"/>
            <p:cNvSpPr txBox="1">
              <a:spLocks noChangeArrowheads="1"/>
            </p:cNvSpPr>
            <p:nvPr/>
          </p:nvSpPr>
          <p:spPr bwMode="auto">
            <a:xfrm>
              <a:off x="2762" y="1225"/>
              <a:ext cx="350" cy="291"/>
            </a:xfrm>
            <a:prstGeom prst="rect">
              <a:avLst/>
            </a:prstGeom>
            <a:noFill/>
            <a:ln w="2857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R</a:t>
              </a:r>
              <a:r>
                <a:rPr kumimoji="1" lang="en-US" altLang="zh-CN" baseline="-25000">
                  <a:solidFill>
                    <a:schemeClr val="tx2"/>
                  </a:solidFill>
                  <a:cs typeface="Times New Roman" panose="02020603050405020304" pitchFamily="18" charset="0"/>
                </a:rPr>
                <a:t>C</a:t>
              </a:r>
              <a:endParaRPr kumimoji="1" lang="en-US" altLang="zh-CN">
                <a:solidFill>
                  <a:schemeClr val="tx2"/>
                </a:solidFill>
                <a:cs typeface="Times New Roman" panose="02020603050405020304" pitchFamily="18" charset="0"/>
              </a:endParaRPr>
            </a:p>
          </p:txBody>
        </p:sp>
        <p:sp>
          <p:nvSpPr>
            <p:cNvPr id="39972" name="Text Box 104"/>
            <p:cNvSpPr txBox="1">
              <a:spLocks noChangeArrowheads="1"/>
            </p:cNvSpPr>
            <p:nvPr/>
          </p:nvSpPr>
          <p:spPr bwMode="auto">
            <a:xfrm>
              <a:off x="2306" y="1360"/>
              <a:ext cx="396" cy="291"/>
            </a:xfrm>
            <a:prstGeom prst="rect">
              <a:avLst/>
            </a:prstGeom>
            <a:noFill/>
            <a:ln w="2857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R</a:t>
              </a:r>
              <a:r>
                <a:rPr kumimoji="1" lang="en-US" altLang="zh-CN" baseline="-25000">
                  <a:solidFill>
                    <a:schemeClr val="tx2"/>
                  </a:solidFill>
                  <a:cs typeface="Times New Roman" panose="02020603050405020304" pitchFamily="18" charset="0"/>
                </a:rPr>
                <a:t>B1</a:t>
              </a:r>
              <a:endParaRPr kumimoji="1" lang="en-US" altLang="zh-CN" i="1">
                <a:solidFill>
                  <a:schemeClr val="tx2"/>
                </a:solidFill>
                <a:cs typeface="Times New Roman" panose="02020603050405020304" pitchFamily="18" charset="0"/>
              </a:endParaRPr>
            </a:p>
          </p:txBody>
        </p:sp>
        <p:sp>
          <p:nvSpPr>
            <p:cNvPr id="39973" name="Text Box 105"/>
            <p:cNvSpPr txBox="1">
              <a:spLocks noChangeArrowheads="1"/>
            </p:cNvSpPr>
            <p:nvPr/>
          </p:nvSpPr>
          <p:spPr bwMode="auto">
            <a:xfrm>
              <a:off x="1918" y="1543"/>
              <a:ext cx="310" cy="291"/>
            </a:xfrm>
            <a:prstGeom prst="rect">
              <a:avLst/>
            </a:prstGeom>
            <a:noFill/>
            <a:ln w="2857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C</a:t>
              </a:r>
              <a:r>
                <a:rPr kumimoji="1" lang="en-US" altLang="zh-CN" baseline="-25000">
                  <a:solidFill>
                    <a:schemeClr val="tx2"/>
                  </a:solidFill>
                  <a:cs typeface="Times New Roman" panose="02020603050405020304" pitchFamily="18" charset="0"/>
                </a:rPr>
                <a:t>1</a:t>
              </a:r>
              <a:endParaRPr kumimoji="1" lang="en-US" altLang="zh-CN" baseline="-25000">
                <a:solidFill>
                  <a:schemeClr val="tx2"/>
                </a:solidFill>
                <a:cs typeface="Times New Roman" panose="02020603050405020304" pitchFamily="18" charset="0"/>
              </a:endParaRPr>
            </a:p>
          </p:txBody>
        </p:sp>
        <p:sp>
          <p:nvSpPr>
            <p:cNvPr id="39974" name="Text Box 106"/>
            <p:cNvSpPr txBox="1">
              <a:spLocks noChangeArrowheads="1"/>
            </p:cNvSpPr>
            <p:nvPr/>
          </p:nvSpPr>
          <p:spPr bwMode="auto">
            <a:xfrm>
              <a:off x="3023" y="1267"/>
              <a:ext cx="310" cy="291"/>
            </a:xfrm>
            <a:prstGeom prst="rect">
              <a:avLst/>
            </a:prstGeom>
            <a:noFill/>
            <a:ln w="2857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C</a:t>
              </a:r>
              <a:r>
                <a:rPr kumimoji="1" lang="en-US" altLang="zh-CN" baseline="-25000">
                  <a:solidFill>
                    <a:schemeClr val="tx2"/>
                  </a:solidFill>
                  <a:cs typeface="Times New Roman" panose="02020603050405020304" pitchFamily="18" charset="0"/>
                </a:rPr>
                <a:t>2</a:t>
              </a:r>
              <a:endParaRPr kumimoji="1" lang="en-US" altLang="zh-CN" baseline="-25000">
                <a:solidFill>
                  <a:schemeClr val="tx2"/>
                </a:solidFill>
                <a:cs typeface="Times New Roman" panose="02020603050405020304" pitchFamily="18" charset="0"/>
              </a:endParaRPr>
            </a:p>
          </p:txBody>
        </p:sp>
        <p:sp>
          <p:nvSpPr>
            <p:cNvPr id="39975" name="Text Box 109"/>
            <p:cNvSpPr txBox="1">
              <a:spLocks noChangeArrowheads="1"/>
            </p:cNvSpPr>
            <p:nvPr/>
          </p:nvSpPr>
          <p:spPr bwMode="auto">
            <a:xfrm>
              <a:off x="1750" y="1803"/>
              <a:ext cx="261" cy="942"/>
            </a:xfrm>
            <a:prstGeom prst="rect">
              <a:avLst/>
            </a:prstGeom>
            <a:noFill/>
            <a:ln w="2857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a:t>
              </a:r>
              <a:endParaRPr kumimoji="1" lang="en-US" altLang="zh-CN" i="1">
                <a:solidFill>
                  <a:schemeClr val="tx2"/>
                </a:solidFill>
                <a:cs typeface="Times New Roman" panose="02020603050405020304" pitchFamily="18" charset="0"/>
              </a:endParaRPr>
            </a:p>
            <a:p>
              <a:pPr algn="just">
                <a:lnSpc>
                  <a:spcPct val="120000"/>
                </a:lnSpc>
                <a:spcBef>
                  <a:spcPct val="10000"/>
                </a:spcBef>
              </a:pPr>
              <a:r>
                <a:rPr kumimoji="1" lang="en-US" altLang="zh-CN" i="1">
                  <a:solidFill>
                    <a:schemeClr val="tx2"/>
                  </a:solidFill>
                  <a:cs typeface="Times New Roman" panose="02020603050405020304" pitchFamily="18" charset="0"/>
                </a:rPr>
                <a:t>u</a:t>
              </a:r>
              <a:r>
                <a:rPr kumimoji="1" lang="en-US" altLang="zh-CN" baseline="-25000">
                  <a:solidFill>
                    <a:schemeClr val="tx2"/>
                  </a:solidFill>
                  <a:cs typeface="Times New Roman" panose="02020603050405020304" pitchFamily="18" charset="0"/>
                </a:rPr>
                <a:t>i</a:t>
              </a:r>
              <a:endParaRPr kumimoji="1" lang="en-US" altLang="zh-CN" baseline="-25000">
                <a:solidFill>
                  <a:schemeClr val="tx2"/>
                </a:solidFill>
                <a:cs typeface="Times New Roman" panose="02020603050405020304" pitchFamily="18" charset="0"/>
              </a:endParaRPr>
            </a:p>
            <a:p>
              <a:pPr algn="just">
                <a:lnSpc>
                  <a:spcPct val="120000"/>
                </a:lnSpc>
                <a:spcBef>
                  <a:spcPct val="10000"/>
                </a:spcBef>
              </a:pPr>
              <a:r>
                <a:rPr kumimoji="1" lang="en-US" altLang="zh-CN">
                  <a:solidFill>
                    <a:schemeClr val="tx2"/>
                  </a:solidFill>
                  <a:cs typeface="Times New Roman" panose="02020603050405020304" pitchFamily="18" charset="0"/>
                </a:rPr>
                <a:t>_</a:t>
              </a:r>
              <a:endParaRPr kumimoji="1" lang="en-US" altLang="zh-CN">
                <a:solidFill>
                  <a:schemeClr val="tx2"/>
                </a:solidFill>
                <a:cs typeface="Times New Roman" panose="02020603050405020304" pitchFamily="18" charset="0"/>
              </a:endParaRPr>
            </a:p>
          </p:txBody>
        </p:sp>
        <p:sp>
          <p:nvSpPr>
            <p:cNvPr id="39976" name="Text Box 110"/>
            <p:cNvSpPr txBox="1">
              <a:spLocks noChangeArrowheads="1"/>
            </p:cNvSpPr>
            <p:nvPr/>
          </p:nvSpPr>
          <p:spPr bwMode="auto">
            <a:xfrm>
              <a:off x="3215" y="1719"/>
              <a:ext cx="289" cy="942"/>
            </a:xfrm>
            <a:prstGeom prst="rect">
              <a:avLst/>
            </a:prstGeom>
            <a:noFill/>
            <a:ln w="2857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a:t>
              </a:r>
              <a:endParaRPr kumimoji="1" lang="en-US" altLang="zh-CN" i="1">
                <a:solidFill>
                  <a:schemeClr val="tx2"/>
                </a:solidFill>
                <a:cs typeface="Times New Roman" panose="02020603050405020304" pitchFamily="18" charset="0"/>
              </a:endParaRPr>
            </a:p>
            <a:p>
              <a:pPr algn="just">
                <a:lnSpc>
                  <a:spcPct val="120000"/>
                </a:lnSpc>
                <a:spcBef>
                  <a:spcPct val="10000"/>
                </a:spcBef>
              </a:pPr>
              <a:r>
                <a:rPr kumimoji="1" lang="en-US" altLang="zh-CN" i="1">
                  <a:solidFill>
                    <a:schemeClr val="tx2"/>
                  </a:solidFill>
                  <a:cs typeface="Times New Roman" panose="02020603050405020304" pitchFamily="18" charset="0"/>
                </a:rPr>
                <a:t>u</a:t>
              </a:r>
              <a:r>
                <a:rPr kumimoji="1" lang="en-US" altLang="zh-CN" baseline="-25000">
                  <a:solidFill>
                    <a:schemeClr val="tx2"/>
                  </a:solidFill>
                  <a:cs typeface="Times New Roman" panose="02020603050405020304" pitchFamily="18" charset="0"/>
                </a:rPr>
                <a:t>o</a:t>
              </a:r>
              <a:endParaRPr kumimoji="1" lang="en-US" altLang="zh-CN" baseline="-25000">
                <a:solidFill>
                  <a:schemeClr val="tx2"/>
                </a:solidFill>
                <a:cs typeface="Times New Roman" panose="02020603050405020304" pitchFamily="18" charset="0"/>
              </a:endParaRPr>
            </a:p>
            <a:p>
              <a:pPr algn="just">
                <a:lnSpc>
                  <a:spcPct val="120000"/>
                </a:lnSpc>
                <a:spcBef>
                  <a:spcPct val="10000"/>
                </a:spcBef>
              </a:pPr>
              <a:r>
                <a:rPr kumimoji="1" lang="en-US" altLang="zh-CN">
                  <a:solidFill>
                    <a:schemeClr val="tx2"/>
                  </a:solidFill>
                  <a:cs typeface="Times New Roman" panose="02020603050405020304" pitchFamily="18" charset="0"/>
                </a:rPr>
                <a:t>_</a:t>
              </a:r>
              <a:endParaRPr kumimoji="1" lang="en-US" altLang="zh-CN">
                <a:solidFill>
                  <a:schemeClr val="tx2"/>
                </a:solidFill>
                <a:cs typeface="Times New Roman" panose="02020603050405020304" pitchFamily="18" charset="0"/>
              </a:endParaRPr>
            </a:p>
          </p:txBody>
        </p:sp>
        <p:grpSp>
          <p:nvGrpSpPr>
            <p:cNvPr id="25" name="Group 111"/>
            <p:cNvGrpSpPr/>
            <p:nvPr/>
          </p:nvGrpSpPr>
          <p:grpSpPr bwMode="auto">
            <a:xfrm>
              <a:off x="2223" y="1860"/>
              <a:ext cx="77" cy="480"/>
              <a:chOff x="2227" y="1872"/>
              <a:chExt cx="77" cy="480"/>
            </a:xfrm>
          </p:grpSpPr>
          <p:sp>
            <p:nvSpPr>
              <p:cNvPr id="39998" name="Rectangle 112"/>
              <p:cNvSpPr>
                <a:spLocks noChangeAspect="1" noChangeArrowheads="1"/>
              </p:cNvSpPr>
              <p:nvPr/>
            </p:nvSpPr>
            <p:spPr bwMode="auto">
              <a:xfrm>
                <a:off x="2227" y="2016"/>
                <a:ext cx="77" cy="193"/>
              </a:xfrm>
              <a:prstGeom prst="rect">
                <a:avLst/>
              </a:prstGeom>
              <a:noFill/>
              <a:ln w="28575">
                <a:solidFill>
                  <a:schemeClr val="tx1"/>
                </a:solidFill>
                <a:miter lim="800000"/>
              </a:ln>
            </p:spPr>
            <p:txBody>
              <a:bodyPr wrap="none" anchor="ctr">
                <a:spAutoFit/>
              </a:bodyPr>
              <a:lstStyle/>
              <a:p>
                <a:pPr algn="just">
                  <a:lnSpc>
                    <a:spcPct val="120000"/>
                  </a:lnSpc>
                  <a:spcBef>
                    <a:spcPct val="10000"/>
                  </a:spcBef>
                </a:pPr>
                <a:endParaRPr lang="zh-CN" altLang="en-US"/>
              </a:p>
            </p:txBody>
          </p:sp>
          <p:sp>
            <p:nvSpPr>
              <p:cNvPr id="39999" name="Line 113"/>
              <p:cNvSpPr>
                <a:spLocks noChangeShapeType="1"/>
              </p:cNvSpPr>
              <p:nvPr/>
            </p:nvSpPr>
            <p:spPr bwMode="auto">
              <a:xfrm>
                <a:off x="2266" y="1872"/>
                <a:ext cx="0" cy="144"/>
              </a:xfrm>
              <a:prstGeom prst="line">
                <a:avLst/>
              </a:prstGeom>
              <a:noFill/>
              <a:ln w="28575">
                <a:solidFill>
                  <a:schemeClr val="tx1"/>
                </a:solidFill>
                <a:round/>
              </a:ln>
            </p:spPr>
            <p:txBody>
              <a:bodyPr>
                <a:spAutoFit/>
              </a:bodyPr>
              <a:lstStyle/>
              <a:p>
                <a:endParaRPr lang="zh-CN" altLang="en-US"/>
              </a:p>
            </p:txBody>
          </p:sp>
          <p:sp>
            <p:nvSpPr>
              <p:cNvPr id="40000" name="Line 114"/>
              <p:cNvSpPr>
                <a:spLocks noChangeShapeType="1"/>
              </p:cNvSpPr>
              <p:nvPr/>
            </p:nvSpPr>
            <p:spPr bwMode="auto">
              <a:xfrm>
                <a:off x="2266" y="2208"/>
                <a:ext cx="0" cy="144"/>
              </a:xfrm>
              <a:prstGeom prst="line">
                <a:avLst/>
              </a:prstGeom>
              <a:noFill/>
              <a:ln w="28575">
                <a:solidFill>
                  <a:schemeClr val="tx1"/>
                </a:solidFill>
                <a:round/>
              </a:ln>
            </p:spPr>
            <p:txBody>
              <a:bodyPr>
                <a:spAutoFit/>
              </a:bodyPr>
              <a:lstStyle/>
              <a:p>
                <a:endParaRPr lang="zh-CN" altLang="en-US"/>
              </a:p>
            </p:txBody>
          </p:sp>
        </p:grpSp>
        <p:sp>
          <p:nvSpPr>
            <p:cNvPr id="39978" name="Line 115"/>
            <p:cNvSpPr>
              <a:spLocks noChangeShapeType="1"/>
            </p:cNvSpPr>
            <p:nvPr/>
          </p:nvSpPr>
          <p:spPr bwMode="auto">
            <a:xfrm>
              <a:off x="2265" y="2231"/>
              <a:ext cx="0" cy="553"/>
            </a:xfrm>
            <a:prstGeom prst="line">
              <a:avLst/>
            </a:prstGeom>
            <a:noFill/>
            <a:ln w="28575">
              <a:solidFill>
                <a:schemeClr val="tx1"/>
              </a:solidFill>
              <a:round/>
              <a:tailEnd type="oval" w="sm" len="sm"/>
            </a:ln>
          </p:spPr>
          <p:txBody>
            <a:bodyPr>
              <a:spAutoFit/>
            </a:bodyPr>
            <a:lstStyle/>
            <a:p>
              <a:endParaRPr lang="zh-CN" altLang="en-US"/>
            </a:p>
          </p:txBody>
        </p:sp>
        <p:grpSp>
          <p:nvGrpSpPr>
            <p:cNvPr id="26" name="Group 116"/>
            <p:cNvGrpSpPr/>
            <p:nvPr/>
          </p:nvGrpSpPr>
          <p:grpSpPr bwMode="auto">
            <a:xfrm>
              <a:off x="2704" y="2160"/>
              <a:ext cx="77" cy="480"/>
              <a:chOff x="2704" y="1995"/>
              <a:chExt cx="77" cy="480"/>
            </a:xfrm>
          </p:grpSpPr>
          <p:sp>
            <p:nvSpPr>
              <p:cNvPr id="39995" name="Rectangle 117"/>
              <p:cNvSpPr>
                <a:spLocks noChangeAspect="1" noChangeArrowheads="1"/>
              </p:cNvSpPr>
              <p:nvPr/>
            </p:nvSpPr>
            <p:spPr bwMode="auto">
              <a:xfrm>
                <a:off x="2704" y="2139"/>
                <a:ext cx="77" cy="193"/>
              </a:xfrm>
              <a:prstGeom prst="rect">
                <a:avLst/>
              </a:prstGeom>
              <a:solidFill>
                <a:srgbClr val="FF0000"/>
              </a:solidFill>
              <a:ln w="28575">
                <a:solidFill>
                  <a:schemeClr val="tx1"/>
                </a:solidFill>
                <a:miter lim="800000"/>
              </a:ln>
            </p:spPr>
            <p:txBody>
              <a:bodyPr wrap="none" anchor="ctr">
                <a:spAutoFit/>
              </a:bodyPr>
              <a:lstStyle/>
              <a:p>
                <a:pPr algn="just">
                  <a:lnSpc>
                    <a:spcPct val="120000"/>
                  </a:lnSpc>
                  <a:spcBef>
                    <a:spcPct val="10000"/>
                  </a:spcBef>
                </a:pPr>
                <a:endParaRPr lang="zh-CN" altLang="en-US"/>
              </a:p>
            </p:txBody>
          </p:sp>
          <p:sp>
            <p:nvSpPr>
              <p:cNvPr id="39996" name="Line 118"/>
              <p:cNvSpPr>
                <a:spLocks noChangeShapeType="1"/>
              </p:cNvSpPr>
              <p:nvPr/>
            </p:nvSpPr>
            <p:spPr bwMode="auto">
              <a:xfrm>
                <a:off x="2743" y="1995"/>
                <a:ext cx="0" cy="144"/>
              </a:xfrm>
              <a:prstGeom prst="line">
                <a:avLst/>
              </a:prstGeom>
              <a:noFill/>
              <a:ln w="28575">
                <a:solidFill>
                  <a:schemeClr val="tx1"/>
                </a:solidFill>
                <a:round/>
              </a:ln>
            </p:spPr>
            <p:txBody>
              <a:bodyPr>
                <a:spAutoFit/>
              </a:bodyPr>
              <a:lstStyle/>
              <a:p>
                <a:endParaRPr lang="zh-CN" altLang="en-US"/>
              </a:p>
            </p:txBody>
          </p:sp>
          <p:sp>
            <p:nvSpPr>
              <p:cNvPr id="39997" name="Line 119"/>
              <p:cNvSpPr>
                <a:spLocks noChangeShapeType="1"/>
              </p:cNvSpPr>
              <p:nvPr/>
            </p:nvSpPr>
            <p:spPr bwMode="auto">
              <a:xfrm>
                <a:off x="2743" y="2331"/>
                <a:ext cx="0" cy="144"/>
              </a:xfrm>
              <a:prstGeom prst="line">
                <a:avLst/>
              </a:prstGeom>
              <a:noFill/>
              <a:ln w="28575">
                <a:solidFill>
                  <a:schemeClr val="tx1"/>
                </a:solidFill>
                <a:round/>
              </a:ln>
            </p:spPr>
            <p:txBody>
              <a:bodyPr>
                <a:spAutoFit/>
              </a:bodyPr>
              <a:lstStyle/>
              <a:p>
                <a:endParaRPr lang="zh-CN" altLang="en-US"/>
              </a:p>
            </p:txBody>
          </p:sp>
        </p:grpSp>
        <p:sp>
          <p:nvSpPr>
            <p:cNvPr id="39980" name="Rectangle 120"/>
            <p:cNvSpPr>
              <a:spLocks noChangeArrowheads="1"/>
            </p:cNvSpPr>
            <p:nvPr/>
          </p:nvSpPr>
          <p:spPr bwMode="auto">
            <a:xfrm>
              <a:off x="2431" y="2294"/>
              <a:ext cx="343" cy="291"/>
            </a:xfrm>
            <a:prstGeom prst="rect">
              <a:avLst/>
            </a:prstGeom>
            <a:noFill/>
            <a:ln w="2857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R</a:t>
              </a:r>
              <a:r>
                <a:rPr kumimoji="1" lang="en-US" altLang="zh-CN" baseline="-25000">
                  <a:solidFill>
                    <a:schemeClr val="tx2"/>
                  </a:solidFill>
                  <a:cs typeface="Times New Roman" panose="02020603050405020304" pitchFamily="18" charset="0"/>
                </a:rPr>
                <a:t>E</a:t>
              </a:r>
              <a:endParaRPr kumimoji="1" lang="en-US" altLang="zh-CN" baseline="-25000">
                <a:solidFill>
                  <a:schemeClr val="tx2"/>
                </a:solidFill>
                <a:cs typeface="Times New Roman" panose="02020603050405020304" pitchFamily="18" charset="0"/>
              </a:endParaRPr>
            </a:p>
          </p:txBody>
        </p:sp>
        <p:sp>
          <p:nvSpPr>
            <p:cNvPr id="39981" name="Rectangle 121"/>
            <p:cNvSpPr>
              <a:spLocks noChangeArrowheads="1"/>
            </p:cNvSpPr>
            <p:nvPr/>
          </p:nvSpPr>
          <p:spPr bwMode="auto">
            <a:xfrm>
              <a:off x="2295" y="1881"/>
              <a:ext cx="396" cy="291"/>
            </a:xfrm>
            <a:prstGeom prst="rect">
              <a:avLst/>
            </a:prstGeom>
            <a:noFill/>
            <a:ln w="2857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R</a:t>
              </a:r>
              <a:r>
                <a:rPr kumimoji="1" lang="en-US" altLang="zh-CN" baseline="-25000">
                  <a:solidFill>
                    <a:schemeClr val="tx2"/>
                  </a:solidFill>
                  <a:cs typeface="Times New Roman" panose="02020603050405020304" pitchFamily="18" charset="0"/>
                </a:rPr>
                <a:t>B2</a:t>
              </a:r>
              <a:endParaRPr kumimoji="1" lang="en-US" altLang="zh-CN" baseline="-25000">
                <a:solidFill>
                  <a:schemeClr val="tx2"/>
                </a:solidFill>
                <a:cs typeface="Times New Roman" panose="02020603050405020304" pitchFamily="18" charset="0"/>
              </a:endParaRPr>
            </a:p>
          </p:txBody>
        </p:sp>
        <p:grpSp>
          <p:nvGrpSpPr>
            <p:cNvPr id="27" name="Group 122"/>
            <p:cNvGrpSpPr>
              <a:grpSpLocks noChangeAspect="1"/>
            </p:cNvGrpSpPr>
            <p:nvPr/>
          </p:nvGrpSpPr>
          <p:grpSpPr bwMode="auto">
            <a:xfrm>
              <a:off x="2910" y="2265"/>
              <a:ext cx="141" cy="290"/>
              <a:chOff x="3120" y="864"/>
              <a:chExt cx="117" cy="240"/>
            </a:xfrm>
          </p:grpSpPr>
          <p:grpSp>
            <p:nvGrpSpPr>
              <p:cNvPr id="28" name="Group 123"/>
              <p:cNvGrpSpPr>
                <a:grpSpLocks noChangeAspect="1"/>
              </p:cNvGrpSpPr>
              <p:nvPr/>
            </p:nvGrpSpPr>
            <p:grpSpPr bwMode="auto">
              <a:xfrm>
                <a:off x="3120" y="864"/>
                <a:ext cx="117" cy="240"/>
                <a:chOff x="2064" y="576"/>
                <a:chExt cx="117" cy="240"/>
              </a:xfrm>
            </p:grpSpPr>
            <p:grpSp>
              <p:nvGrpSpPr>
                <p:cNvPr id="29" name="Group 124"/>
                <p:cNvGrpSpPr>
                  <a:grpSpLocks noChangeAspect="1"/>
                </p:cNvGrpSpPr>
                <p:nvPr/>
              </p:nvGrpSpPr>
              <p:grpSpPr bwMode="auto">
                <a:xfrm>
                  <a:off x="2064" y="672"/>
                  <a:ext cx="117" cy="49"/>
                  <a:chOff x="2064" y="672"/>
                  <a:chExt cx="117" cy="49"/>
                </a:xfrm>
              </p:grpSpPr>
              <p:sp>
                <p:nvSpPr>
                  <p:cNvPr id="39993" name="Line 125"/>
                  <p:cNvSpPr>
                    <a:spLocks noChangeAspect="1" noChangeShapeType="1"/>
                  </p:cNvSpPr>
                  <p:nvPr/>
                </p:nvSpPr>
                <p:spPr bwMode="auto">
                  <a:xfrm>
                    <a:off x="2064" y="672"/>
                    <a:ext cx="115" cy="1"/>
                  </a:xfrm>
                  <a:prstGeom prst="line">
                    <a:avLst/>
                  </a:prstGeom>
                  <a:noFill/>
                  <a:ln w="28575">
                    <a:solidFill>
                      <a:schemeClr val="tx1"/>
                    </a:solidFill>
                    <a:round/>
                  </a:ln>
                </p:spPr>
                <p:txBody>
                  <a:bodyPr>
                    <a:spAutoFit/>
                  </a:bodyPr>
                  <a:lstStyle/>
                  <a:p>
                    <a:endParaRPr lang="zh-CN" altLang="en-US"/>
                  </a:p>
                </p:txBody>
              </p:sp>
              <p:sp>
                <p:nvSpPr>
                  <p:cNvPr id="39994" name="Line 126"/>
                  <p:cNvSpPr>
                    <a:spLocks noChangeAspect="1" noChangeShapeType="1"/>
                  </p:cNvSpPr>
                  <p:nvPr/>
                </p:nvSpPr>
                <p:spPr bwMode="auto">
                  <a:xfrm>
                    <a:off x="2066" y="720"/>
                    <a:ext cx="115" cy="1"/>
                  </a:xfrm>
                  <a:prstGeom prst="line">
                    <a:avLst/>
                  </a:prstGeom>
                  <a:noFill/>
                  <a:ln w="28575">
                    <a:solidFill>
                      <a:schemeClr val="tx1"/>
                    </a:solidFill>
                    <a:round/>
                  </a:ln>
                </p:spPr>
                <p:txBody>
                  <a:bodyPr>
                    <a:spAutoFit/>
                  </a:bodyPr>
                  <a:lstStyle/>
                  <a:p>
                    <a:endParaRPr lang="zh-CN" altLang="en-US"/>
                  </a:p>
                </p:txBody>
              </p:sp>
            </p:grpSp>
            <p:sp>
              <p:nvSpPr>
                <p:cNvPr id="39991" name="Line 127"/>
                <p:cNvSpPr>
                  <a:spLocks noChangeAspect="1" noChangeShapeType="1"/>
                </p:cNvSpPr>
                <p:nvPr/>
              </p:nvSpPr>
              <p:spPr bwMode="auto">
                <a:xfrm flipV="1">
                  <a:off x="2122" y="576"/>
                  <a:ext cx="0" cy="96"/>
                </a:xfrm>
                <a:prstGeom prst="line">
                  <a:avLst/>
                </a:prstGeom>
                <a:noFill/>
                <a:ln w="28575">
                  <a:solidFill>
                    <a:schemeClr val="tx1"/>
                  </a:solidFill>
                  <a:round/>
                </a:ln>
              </p:spPr>
              <p:txBody>
                <a:bodyPr>
                  <a:spAutoFit/>
                </a:bodyPr>
                <a:lstStyle/>
                <a:p>
                  <a:endParaRPr lang="zh-CN" altLang="en-US"/>
                </a:p>
              </p:txBody>
            </p:sp>
            <p:sp>
              <p:nvSpPr>
                <p:cNvPr id="39992" name="Line 128"/>
                <p:cNvSpPr>
                  <a:spLocks noChangeAspect="1" noChangeShapeType="1"/>
                </p:cNvSpPr>
                <p:nvPr/>
              </p:nvSpPr>
              <p:spPr bwMode="auto">
                <a:xfrm flipV="1">
                  <a:off x="2123" y="720"/>
                  <a:ext cx="0" cy="96"/>
                </a:xfrm>
                <a:prstGeom prst="line">
                  <a:avLst/>
                </a:prstGeom>
                <a:noFill/>
                <a:ln w="28575">
                  <a:solidFill>
                    <a:schemeClr val="tx1"/>
                  </a:solidFill>
                  <a:round/>
                </a:ln>
              </p:spPr>
              <p:txBody>
                <a:bodyPr>
                  <a:spAutoFit/>
                </a:bodyPr>
                <a:lstStyle/>
                <a:p>
                  <a:endParaRPr lang="zh-CN" altLang="en-US"/>
                </a:p>
              </p:txBody>
            </p:sp>
          </p:grpSp>
          <p:grpSp>
            <p:nvGrpSpPr>
              <p:cNvPr id="30" name="Group 129"/>
              <p:cNvGrpSpPr>
                <a:grpSpLocks noChangeAspect="1"/>
              </p:cNvGrpSpPr>
              <p:nvPr/>
            </p:nvGrpSpPr>
            <p:grpSpPr bwMode="auto">
              <a:xfrm>
                <a:off x="3198" y="905"/>
                <a:ext cx="34" cy="34"/>
                <a:chOff x="3552" y="1000"/>
                <a:chExt cx="34" cy="34"/>
              </a:xfrm>
            </p:grpSpPr>
            <p:sp>
              <p:nvSpPr>
                <p:cNvPr id="39988" name="Line 130"/>
                <p:cNvSpPr>
                  <a:spLocks noChangeAspect="1" noChangeShapeType="1"/>
                </p:cNvSpPr>
                <p:nvPr/>
              </p:nvSpPr>
              <p:spPr bwMode="auto">
                <a:xfrm>
                  <a:off x="3552" y="1016"/>
                  <a:ext cx="34" cy="1"/>
                </a:xfrm>
                <a:prstGeom prst="line">
                  <a:avLst/>
                </a:prstGeom>
                <a:noFill/>
                <a:ln w="28575">
                  <a:solidFill>
                    <a:schemeClr val="tx1"/>
                  </a:solidFill>
                  <a:round/>
                </a:ln>
              </p:spPr>
              <p:txBody>
                <a:bodyPr>
                  <a:spAutoFit/>
                </a:bodyPr>
                <a:lstStyle/>
                <a:p>
                  <a:endParaRPr lang="zh-CN" altLang="en-US"/>
                </a:p>
              </p:txBody>
            </p:sp>
            <p:sp>
              <p:nvSpPr>
                <p:cNvPr id="39989" name="Line 131"/>
                <p:cNvSpPr>
                  <a:spLocks noChangeAspect="1" noChangeShapeType="1"/>
                </p:cNvSpPr>
                <p:nvPr/>
              </p:nvSpPr>
              <p:spPr bwMode="auto">
                <a:xfrm rot="5400000">
                  <a:off x="3552" y="1016"/>
                  <a:ext cx="34" cy="1"/>
                </a:xfrm>
                <a:prstGeom prst="line">
                  <a:avLst/>
                </a:prstGeom>
                <a:noFill/>
                <a:ln w="28575">
                  <a:solidFill>
                    <a:schemeClr val="tx1"/>
                  </a:solidFill>
                  <a:round/>
                </a:ln>
              </p:spPr>
              <p:txBody>
                <a:bodyPr>
                  <a:spAutoFit/>
                </a:bodyPr>
                <a:lstStyle/>
                <a:p>
                  <a:endParaRPr lang="zh-CN" altLang="en-US"/>
                </a:p>
              </p:txBody>
            </p:sp>
          </p:grpSp>
        </p:grpSp>
        <p:sp>
          <p:nvSpPr>
            <p:cNvPr id="39983" name="Freeform 132"/>
            <p:cNvSpPr/>
            <p:nvPr/>
          </p:nvSpPr>
          <p:spPr bwMode="auto">
            <a:xfrm>
              <a:off x="2740" y="2160"/>
              <a:ext cx="240" cy="192"/>
            </a:xfrm>
            <a:custGeom>
              <a:avLst/>
              <a:gdLst>
                <a:gd name="T0" fmla="*/ 240 w 240"/>
                <a:gd name="T1" fmla="*/ 192 h 192"/>
                <a:gd name="T2" fmla="*/ 240 w 240"/>
                <a:gd name="T3" fmla="*/ 0 h 192"/>
                <a:gd name="T4" fmla="*/ 0 w 240"/>
                <a:gd name="T5" fmla="*/ 0 h 192"/>
                <a:gd name="T6" fmla="*/ 0 60000 65536"/>
                <a:gd name="T7" fmla="*/ 0 60000 65536"/>
                <a:gd name="T8" fmla="*/ 0 60000 65536"/>
                <a:gd name="T9" fmla="*/ 0 w 240"/>
                <a:gd name="T10" fmla="*/ 0 h 192"/>
                <a:gd name="T11" fmla="*/ 240 w 240"/>
                <a:gd name="T12" fmla="*/ 192 h 192"/>
              </a:gdLst>
              <a:ahLst/>
              <a:cxnLst>
                <a:cxn ang="T6">
                  <a:pos x="T0" y="T1"/>
                </a:cxn>
                <a:cxn ang="T7">
                  <a:pos x="T2" y="T3"/>
                </a:cxn>
                <a:cxn ang="T8">
                  <a:pos x="T4" y="T5"/>
                </a:cxn>
              </a:cxnLst>
              <a:rect l="T9" t="T10" r="T11" b="T12"/>
              <a:pathLst>
                <a:path w="240" h="192">
                  <a:moveTo>
                    <a:pt x="240" y="192"/>
                  </a:moveTo>
                  <a:lnTo>
                    <a:pt x="240" y="0"/>
                  </a:lnTo>
                  <a:lnTo>
                    <a:pt x="0" y="0"/>
                  </a:lnTo>
                </a:path>
              </a:pathLst>
            </a:custGeom>
            <a:noFill/>
            <a:ln w="28575">
              <a:solidFill>
                <a:schemeClr val="tx1"/>
              </a:solidFill>
              <a:round/>
              <a:tailEnd type="oval" w="sm" len="sm"/>
            </a:ln>
          </p:spPr>
          <p:txBody>
            <a:bodyPr>
              <a:spAutoFit/>
            </a:bodyPr>
            <a:lstStyle/>
            <a:p>
              <a:endParaRPr lang="zh-CN" altLang="en-US"/>
            </a:p>
          </p:txBody>
        </p:sp>
        <p:sp>
          <p:nvSpPr>
            <p:cNvPr id="39984" name="Line 133"/>
            <p:cNvSpPr>
              <a:spLocks noChangeShapeType="1"/>
            </p:cNvSpPr>
            <p:nvPr/>
          </p:nvSpPr>
          <p:spPr bwMode="auto">
            <a:xfrm flipH="1">
              <a:off x="2976" y="2497"/>
              <a:ext cx="4" cy="287"/>
            </a:xfrm>
            <a:prstGeom prst="line">
              <a:avLst/>
            </a:prstGeom>
            <a:noFill/>
            <a:ln w="28575">
              <a:solidFill>
                <a:schemeClr val="tx1"/>
              </a:solidFill>
              <a:round/>
              <a:tailEnd type="oval" w="sm" len="sm"/>
            </a:ln>
          </p:spPr>
          <p:txBody>
            <a:bodyPr>
              <a:spAutoFit/>
            </a:bodyPr>
            <a:lstStyle/>
            <a:p>
              <a:endParaRPr lang="zh-CN" altLang="en-US"/>
            </a:p>
          </p:txBody>
        </p:sp>
        <p:sp>
          <p:nvSpPr>
            <p:cNvPr id="39985" name="Text Box 134"/>
            <p:cNvSpPr txBox="1">
              <a:spLocks noChangeArrowheads="1"/>
            </p:cNvSpPr>
            <p:nvPr/>
          </p:nvSpPr>
          <p:spPr bwMode="auto">
            <a:xfrm>
              <a:off x="2931" y="2015"/>
              <a:ext cx="343" cy="291"/>
            </a:xfrm>
            <a:prstGeom prst="rect">
              <a:avLst/>
            </a:prstGeom>
            <a:noFill/>
            <a:ln w="28575">
              <a:noFill/>
              <a:miter lim="800000"/>
            </a:ln>
          </p:spPr>
          <p:txBody>
            <a:bodyPr wrap="none">
              <a:spAutoFit/>
            </a:bodyPr>
            <a:lstStyle/>
            <a:p>
              <a:pPr algn="just">
                <a:lnSpc>
                  <a:spcPct val="120000"/>
                </a:lnSpc>
                <a:spcBef>
                  <a:spcPct val="10000"/>
                </a:spcBef>
              </a:pPr>
              <a:r>
                <a:rPr kumimoji="1" lang="en-US" altLang="zh-CN" i="1">
                  <a:solidFill>
                    <a:schemeClr val="tx2"/>
                  </a:solidFill>
                  <a:cs typeface="Times New Roman" panose="02020603050405020304" pitchFamily="18" charset="0"/>
                </a:rPr>
                <a:t>C</a:t>
              </a:r>
              <a:r>
                <a:rPr kumimoji="1" lang="en-US" altLang="zh-CN" baseline="-25000">
                  <a:solidFill>
                    <a:schemeClr val="tx2"/>
                  </a:solidFill>
                  <a:cs typeface="Times New Roman" panose="02020603050405020304" pitchFamily="18" charset="0"/>
                </a:rPr>
                <a:t>E</a:t>
              </a:r>
              <a:endParaRPr kumimoji="1" lang="en-US" altLang="zh-CN">
                <a:solidFill>
                  <a:schemeClr val="tx2"/>
                </a:solidFill>
                <a:cs typeface="Times New Roman" panose="02020603050405020304" pitchFamily="18" charset="0"/>
              </a:endParaRPr>
            </a:p>
          </p:txBody>
        </p:sp>
      </p:grpSp>
      <p:grpSp>
        <p:nvGrpSpPr>
          <p:cNvPr id="31" name="Group 135"/>
          <p:cNvGrpSpPr/>
          <p:nvPr/>
        </p:nvGrpSpPr>
        <p:grpSpPr bwMode="auto">
          <a:xfrm>
            <a:off x="6861175" y="1900238"/>
            <a:ext cx="914400" cy="762000"/>
            <a:chOff x="4176" y="1344"/>
            <a:chExt cx="576" cy="480"/>
          </a:xfrm>
        </p:grpSpPr>
        <p:sp>
          <p:nvSpPr>
            <p:cNvPr id="39951" name="Rectangle 136"/>
            <p:cNvSpPr>
              <a:spLocks noChangeArrowheads="1"/>
            </p:cNvSpPr>
            <p:nvPr/>
          </p:nvSpPr>
          <p:spPr bwMode="auto">
            <a:xfrm>
              <a:off x="4176" y="1392"/>
              <a:ext cx="576" cy="336"/>
            </a:xfrm>
            <a:prstGeom prst="rect">
              <a:avLst/>
            </a:prstGeom>
            <a:solidFill>
              <a:srgbClr val="EAEAEA"/>
            </a:solidFill>
            <a:ln w="9525">
              <a:solidFill>
                <a:srgbClr val="EAEAEA"/>
              </a:solidFill>
              <a:miter lim="800000"/>
            </a:ln>
          </p:spPr>
          <p:txBody>
            <a:bodyPr wrap="none" anchor="ctr">
              <a:spAutoFit/>
            </a:bodyPr>
            <a:lstStyle/>
            <a:p>
              <a:pPr algn="just">
                <a:lnSpc>
                  <a:spcPct val="120000"/>
                </a:lnSpc>
                <a:spcBef>
                  <a:spcPct val="10000"/>
                </a:spcBef>
              </a:pPr>
              <a:endParaRPr lang="zh-CN" altLang="en-US"/>
            </a:p>
          </p:txBody>
        </p:sp>
        <p:sp>
          <p:nvSpPr>
            <p:cNvPr id="39952" name="Line 137"/>
            <p:cNvSpPr>
              <a:spLocks noChangeShapeType="1"/>
            </p:cNvSpPr>
            <p:nvPr/>
          </p:nvSpPr>
          <p:spPr bwMode="auto">
            <a:xfrm>
              <a:off x="4455" y="1344"/>
              <a:ext cx="0" cy="480"/>
            </a:xfrm>
            <a:prstGeom prst="line">
              <a:avLst/>
            </a:prstGeom>
            <a:noFill/>
            <a:ln w="28575">
              <a:solidFill>
                <a:srgbClr val="FF0000"/>
              </a:solidFill>
              <a:round/>
            </a:ln>
          </p:spPr>
          <p:txBody>
            <a:bodyPr>
              <a:spAutoFit/>
            </a:bodyPr>
            <a:lstStyle/>
            <a:p>
              <a:endParaRPr lang="zh-CN" altLang="en-US"/>
            </a:p>
          </p:txBody>
        </p:sp>
      </p:grpSp>
      <p:graphicFrame>
        <p:nvGraphicFramePr>
          <p:cNvPr id="158858" name="Object 3"/>
          <p:cNvGraphicFramePr>
            <a:graphicFrameLocks noChangeAspect="1"/>
          </p:cNvGraphicFramePr>
          <p:nvPr/>
        </p:nvGraphicFramePr>
        <p:xfrm>
          <a:off x="850900" y="5254625"/>
          <a:ext cx="1571625" cy="862013"/>
        </p:xfrm>
        <a:graphic>
          <a:graphicData uri="http://schemas.openxmlformats.org/presentationml/2006/ole">
            <mc:AlternateContent xmlns:mc="http://schemas.openxmlformats.org/markup-compatibility/2006">
              <mc:Choice xmlns:v="urn:schemas-microsoft-com:vml" Requires="v">
                <p:oleObj spid="_x0000_s19459" name="Equation" r:id="rId5" imgW="18897600" imgH="10363200" progId="Equation.DSMT4">
                  <p:embed/>
                </p:oleObj>
              </mc:Choice>
              <mc:Fallback>
                <p:oleObj name="Equation" r:id="rId5" imgW="18897600" imgH="10363200" progId="Equation.DSMT4">
                  <p:embed/>
                  <p:pic>
                    <p:nvPicPr>
                      <p:cNvPr id="0" name="Object 3"/>
                      <p:cNvPicPr preferRelativeResize="0">
                        <a:picLocks noChangeAspect="1"/>
                      </p:cNvPicPr>
                      <p:nvPr/>
                    </p:nvPicPr>
                    <p:blipFill>
                      <a:blip r:embed="rId6"/>
                      <a:stretch>
                        <a:fillRect/>
                      </a:stretch>
                    </p:blipFill>
                    <p:spPr>
                      <a:xfrm>
                        <a:off x="850900" y="5254625"/>
                        <a:ext cx="1571625" cy="862013"/>
                      </a:xfrm>
                      <a:prstGeom prst="rect">
                        <a:avLst/>
                      </a:prstGeom>
                      <a:noFill/>
                      <a:ln w="9525">
                        <a:noFill/>
                      </a:ln>
                    </p:spPr>
                  </p:pic>
                </p:oleObj>
              </mc:Fallback>
            </mc:AlternateContent>
          </a:graphicData>
        </a:graphic>
      </p:graphicFrame>
      <p:sp>
        <p:nvSpPr>
          <p:cNvPr id="158859" name="Rectangle 139"/>
          <p:cNvSpPr>
            <a:spLocks noChangeArrowheads="1"/>
          </p:cNvSpPr>
          <p:nvPr/>
        </p:nvSpPr>
        <p:spPr bwMode="auto">
          <a:xfrm>
            <a:off x="239713" y="6049963"/>
            <a:ext cx="5262562" cy="461962"/>
          </a:xfrm>
          <a:prstGeom prst="rect">
            <a:avLst/>
          </a:prstGeom>
          <a:noFill/>
          <a:ln w="9525">
            <a:noFill/>
            <a:miter lim="800000"/>
          </a:ln>
        </p:spPr>
        <p:txBody>
          <a:bodyPr>
            <a:spAutoFit/>
          </a:bodyPr>
          <a:lstStyle/>
          <a:p>
            <a:pPr algn="just">
              <a:lnSpc>
                <a:spcPct val="120000"/>
              </a:lnSpc>
              <a:spcBef>
                <a:spcPct val="10000"/>
              </a:spcBef>
            </a:pPr>
            <a:r>
              <a:rPr kumimoji="1" lang="zh-CN" altLang="en-US">
                <a:solidFill>
                  <a:schemeClr val="tx2"/>
                </a:solidFill>
                <a:cs typeface="Times New Roman" panose="02020603050405020304" pitchFamily="18" charset="0"/>
              </a:rPr>
              <a:t>放大倍数与未加发射极电阻时相同。</a:t>
            </a:r>
            <a:endParaRPr kumimoji="1" lang="zh-CN" altLang="en-US">
              <a:solidFill>
                <a:schemeClr val="tx2"/>
              </a:solidFill>
              <a:cs typeface="Times New Roman" panose="02020603050405020304" pitchFamily="18" charset="0"/>
            </a:endParaRPr>
          </a:p>
        </p:txBody>
      </p:sp>
      <p:graphicFrame>
        <p:nvGraphicFramePr>
          <p:cNvPr id="159750" name="Object 4"/>
          <p:cNvGraphicFramePr>
            <a:graphicFrameLocks noChangeAspect="1"/>
          </p:cNvGraphicFramePr>
          <p:nvPr/>
        </p:nvGraphicFramePr>
        <p:xfrm>
          <a:off x="1381125" y="3138488"/>
          <a:ext cx="3044825" cy="457200"/>
        </p:xfrm>
        <a:graphic>
          <a:graphicData uri="http://schemas.openxmlformats.org/presentationml/2006/ole">
            <mc:AlternateContent xmlns:mc="http://schemas.openxmlformats.org/markup-compatibility/2006">
              <mc:Choice xmlns:v="urn:schemas-microsoft-com:vml" Requires="v">
                <p:oleObj spid="_x0000_s19460" name="Equation" r:id="rId7" imgW="36576000" imgH="5486400" progId="Equation.DSMT4">
                  <p:embed/>
                </p:oleObj>
              </mc:Choice>
              <mc:Fallback>
                <p:oleObj name="Equation" r:id="rId7" imgW="36576000" imgH="5486400" progId="Equation.DSMT4">
                  <p:embed/>
                  <p:pic>
                    <p:nvPicPr>
                      <p:cNvPr id="0" name="Object 4"/>
                      <p:cNvPicPr preferRelativeResize="0">
                        <a:picLocks noChangeAspect="1"/>
                      </p:cNvPicPr>
                      <p:nvPr/>
                    </p:nvPicPr>
                    <p:blipFill>
                      <a:blip r:embed="rId8"/>
                      <a:stretch>
                        <a:fillRect/>
                      </a:stretch>
                    </p:blipFill>
                    <p:spPr>
                      <a:xfrm>
                        <a:off x="1381125" y="3138488"/>
                        <a:ext cx="3044825" cy="457200"/>
                      </a:xfrm>
                      <a:prstGeom prst="rect">
                        <a:avLst/>
                      </a:prstGeom>
                      <a:noFill/>
                      <a:ln w="9525">
                        <a:noFill/>
                      </a:ln>
                    </p:spPr>
                  </p:pic>
                </p:oleObj>
              </mc:Fallback>
            </mc:AlternateContent>
          </a:graphicData>
        </a:graphic>
      </p:graphicFrame>
      <p:graphicFrame>
        <p:nvGraphicFramePr>
          <p:cNvPr id="3" name="Object 5"/>
          <p:cNvGraphicFramePr>
            <a:graphicFrameLocks noChangeAspect="1"/>
          </p:cNvGraphicFramePr>
          <p:nvPr/>
        </p:nvGraphicFramePr>
        <p:xfrm>
          <a:off x="3513138" y="5389563"/>
          <a:ext cx="1395412" cy="457200"/>
        </p:xfrm>
        <a:graphic>
          <a:graphicData uri="http://schemas.openxmlformats.org/presentationml/2006/ole">
            <mc:AlternateContent xmlns:mc="http://schemas.openxmlformats.org/markup-compatibility/2006">
              <mc:Choice xmlns:v="urn:schemas-microsoft-com:vml" Requires="v">
                <p:oleObj spid="_x0000_s19461" name="Equation" r:id="rId9" imgW="16764000" imgH="5486400" progId="Equation.DSMT4">
                  <p:embed/>
                </p:oleObj>
              </mc:Choice>
              <mc:Fallback>
                <p:oleObj name="Equation" r:id="rId9" imgW="16764000" imgH="5486400" progId="Equation.DSMT4">
                  <p:embed/>
                  <p:pic>
                    <p:nvPicPr>
                      <p:cNvPr id="0" name="Object 5"/>
                      <p:cNvPicPr preferRelativeResize="0">
                        <a:picLocks noChangeAspect="1"/>
                      </p:cNvPicPr>
                      <p:nvPr/>
                    </p:nvPicPr>
                    <p:blipFill>
                      <a:blip r:embed="rId10"/>
                      <a:stretch>
                        <a:fillRect/>
                      </a:stretch>
                    </p:blipFill>
                    <p:spPr>
                      <a:xfrm>
                        <a:off x="3513138" y="5389563"/>
                        <a:ext cx="1395412" cy="457200"/>
                      </a:xfrm>
                      <a:prstGeom prst="rect">
                        <a:avLst/>
                      </a:prstGeom>
                      <a:noFill/>
                      <a:ln w="9525">
                        <a:noFill/>
                      </a:ln>
                    </p:spPr>
                  </p:pic>
                </p:oleObj>
              </mc:Fallback>
            </mc:AlternateContent>
          </a:graphicData>
        </a:graphic>
      </p:graphicFrame>
      <p:graphicFrame>
        <p:nvGraphicFramePr>
          <p:cNvPr id="4" name="Object 6"/>
          <p:cNvGraphicFramePr>
            <a:graphicFrameLocks noChangeAspect="1"/>
          </p:cNvGraphicFramePr>
          <p:nvPr/>
        </p:nvGraphicFramePr>
        <p:xfrm>
          <a:off x="6186488" y="376238"/>
          <a:ext cx="1776412" cy="457200"/>
        </p:xfrm>
        <a:graphic>
          <a:graphicData uri="http://schemas.openxmlformats.org/presentationml/2006/ole">
            <mc:AlternateContent xmlns:mc="http://schemas.openxmlformats.org/markup-compatibility/2006">
              <mc:Choice xmlns:v="urn:schemas-microsoft-com:vml" Requires="v">
                <p:oleObj spid="_x0000_s19462" name="Equation" r:id="rId11" imgW="21336000" imgH="5486400" progId="Equation.DSMT4">
                  <p:embed/>
                </p:oleObj>
              </mc:Choice>
              <mc:Fallback>
                <p:oleObj name="Equation" r:id="rId11" imgW="21336000" imgH="5486400" progId="Equation.DSMT4">
                  <p:embed/>
                  <p:pic>
                    <p:nvPicPr>
                      <p:cNvPr id="0" name="Object 6"/>
                      <p:cNvPicPr preferRelativeResize="0">
                        <a:picLocks noChangeAspect="1"/>
                      </p:cNvPicPr>
                      <p:nvPr/>
                    </p:nvPicPr>
                    <p:blipFill>
                      <a:blip r:embed="rId12"/>
                      <a:stretch>
                        <a:fillRect/>
                      </a:stretch>
                    </p:blipFill>
                    <p:spPr>
                      <a:xfrm>
                        <a:off x="6186488" y="376238"/>
                        <a:ext cx="1776412" cy="457200"/>
                      </a:xfrm>
                      <a:prstGeom prst="rect">
                        <a:avLst/>
                      </a:prstGeom>
                      <a:solidFill>
                        <a:srgbClr val="FFFF66"/>
                      </a:solid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158769"/>
                                        </p:tgtEl>
                                        <p:attrNameLst>
                                          <p:attrName>style.visibility</p:attrName>
                                        </p:attrNameLst>
                                      </p:cBhvr>
                                      <p:to>
                                        <p:strVal val="visible"/>
                                      </p:to>
                                    </p:set>
                                  </p:childTnLst>
                                </p:cTn>
                              </p:par>
                            </p:childTnLst>
                          </p:cTn>
                        </p:par>
                        <p:par>
                          <p:cTn id="7" fill="hold">
                            <p:stCondLst>
                              <p:cond delay="1899"/>
                            </p:stCondLst>
                            <p:childTnLst>
                              <p:par>
                                <p:cTn id="8" presetID="12" presetClass="entr" presetSubtype="2"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lide(fromRight)">
                                      <p:cBhvr>
                                        <p:cTn id="10" dur="500"/>
                                        <p:tgtEl>
                                          <p:spTgt spid="2"/>
                                        </p:tgtEl>
                                      </p:cBhvr>
                                    </p:animEffect>
                                  </p:childTnLst>
                                </p:cTn>
                              </p:par>
                            </p:childTnLst>
                          </p:cTn>
                        </p:par>
                        <p:par>
                          <p:cTn id="11" fill="hold">
                            <p:stCondLst>
                              <p:cond delay="2399"/>
                            </p:stCondLst>
                            <p:childTnLst>
                              <p:par>
                                <p:cTn id="12" presetID="12" presetClass="entr" presetSubtype="2" fill="hold" nodeType="afterEffect">
                                  <p:stCondLst>
                                    <p:cond delay="0"/>
                                  </p:stCondLst>
                                  <p:childTnLst>
                                    <p:set>
                                      <p:cBhvr>
                                        <p:cTn id="13" dur="1" fill="hold">
                                          <p:stCondLst>
                                            <p:cond delay="0"/>
                                          </p:stCondLst>
                                        </p:cTn>
                                        <p:tgtEl>
                                          <p:spTgt spid="158768"/>
                                        </p:tgtEl>
                                        <p:attrNameLst>
                                          <p:attrName>style.visibility</p:attrName>
                                        </p:attrNameLst>
                                      </p:cBhvr>
                                      <p:to>
                                        <p:strVal val="visible"/>
                                      </p:to>
                                    </p:set>
                                    <p:animEffect transition="in" filter="slide(fromRight)">
                                      <p:cBhvr>
                                        <p:cTn id="14" dur="500"/>
                                        <p:tgtEl>
                                          <p:spTgt spid="158768"/>
                                        </p:tgtEl>
                                      </p:cBhvr>
                                    </p:animEffect>
                                  </p:childTnLst>
                                </p:cTn>
                              </p:par>
                            </p:childTnLst>
                          </p:cTn>
                        </p:par>
                        <p:par>
                          <p:cTn id="15" fill="hold">
                            <p:stCondLst>
                              <p:cond delay="2899"/>
                            </p:stCondLst>
                            <p:childTnLst>
                              <p:par>
                                <p:cTn id="16" presetID="12" presetClass="entr" presetSubtype="2" fill="hold" nodeType="afterEffect">
                                  <p:stCondLst>
                                    <p:cond delay="0"/>
                                  </p:stCondLst>
                                  <p:childTnLst>
                                    <p:set>
                                      <p:cBhvr>
                                        <p:cTn id="17" dur="1" fill="hold">
                                          <p:stCondLst>
                                            <p:cond delay="0"/>
                                          </p:stCondLst>
                                        </p:cTn>
                                        <p:tgtEl>
                                          <p:spTgt spid="159750"/>
                                        </p:tgtEl>
                                        <p:attrNameLst>
                                          <p:attrName>style.visibility</p:attrName>
                                        </p:attrNameLst>
                                      </p:cBhvr>
                                      <p:to>
                                        <p:strVal val="visible"/>
                                      </p:to>
                                    </p:set>
                                    <p:animEffect transition="in" filter="slide(fromRight)">
                                      <p:cBhvr>
                                        <p:cTn id="18" dur="500"/>
                                        <p:tgtEl>
                                          <p:spTgt spid="15975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1587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0-#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12" presetClass="entr" presetSubtype="2" fill="hold"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slide(fromRight)">
                                      <p:cBhvr>
                                        <p:cTn id="32" dur="500"/>
                                        <p:tgtEl>
                                          <p:spTgt spid="31"/>
                                        </p:tgtEl>
                                      </p:cBhvr>
                                    </p:animEffect>
                                  </p:childTnLst>
                                </p:cTn>
                              </p:par>
                            </p:childTnLst>
                          </p:cTn>
                        </p:par>
                        <p:par>
                          <p:cTn id="33" fill="hold">
                            <p:stCondLst>
                              <p:cond delay="1000"/>
                            </p:stCondLst>
                            <p:childTnLst>
                              <p:par>
                                <p:cTn id="34" presetID="12" presetClass="entr" presetSubtype="2" fill="hold" nodeType="afterEffect">
                                  <p:stCondLst>
                                    <p:cond delay="0"/>
                                  </p:stCondLst>
                                  <p:childTnLst>
                                    <p:set>
                                      <p:cBhvr>
                                        <p:cTn id="35" dur="1" fill="hold">
                                          <p:stCondLst>
                                            <p:cond delay="0"/>
                                          </p:stCondLst>
                                        </p:cTn>
                                        <p:tgtEl>
                                          <p:spTgt spid="158858"/>
                                        </p:tgtEl>
                                        <p:attrNameLst>
                                          <p:attrName>style.visibility</p:attrName>
                                        </p:attrNameLst>
                                      </p:cBhvr>
                                      <p:to>
                                        <p:strVal val="visible"/>
                                      </p:to>
                                    </p:set>
                                    <p:animEffect transition="in" filter="slide(fromRight)">
                                      <p:cBhvr>
                                        <p:cTn id="36" dur="500"/>
                                        <p:tgtEl>
                                          <p:spTgt spid="158858"/>
                                        </p:tgtEl>
                                      </p:cBhvr>
                                    </p:animEffect>
                                  </p:childTnLst>
                                </p:cTn>
                              </p:par>
                            </p:childTnLst>
                          </p:cTn>
                        </p:par>
                        <p:par>
                          <p:cTn id="37" fill="hold">
                            <p:stCondLst>
                              <p:cond delay="1500"/>
                            </p:stCondLst>
                            <p:childTnLst>
                              <p:par>
                                <p:cTn id="38" presetID="12" presetClass="entr" presetSubtype="2"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slide(fromRight)">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iterate type="lt">
                                    <p:tmAbs val="100"/>
                                  </p:iterate>
                                  <p:childTnLst>
                                    <p:set>
                                      <p:cBhvr>
                                        <p:cTn id="44" dur="1" fill="hold">
                                          <p:stCondLst>
                                            <p:cond delay="0"/>
                                          </p:stCondLst>
                                        </p:cTn>
                                        <p:tgtEl>
                                          <p:spTgt spid="158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69" grpId="0"/>
      <p:bldP spid="158770" grpId="0" autoUpdateAnimBg="0"/>
      <p:bldP spid="15885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7" name="Rectangle 2">
            <a:hlinkClick r:id="rId1" action="ppaction://hlinksldjump"/>
          </p:cNvPr>
          <p:cNvSpPr>
            <a:spLocks noChangeArrowheads="1"/>
          </p:cNvSpPr>
          <p:nvPr/>
        </p:nvSpPr>
        <p:spPr bwMode="auto">
          <a:xfrm>
            <a:off x="533400" y="106363"/>
            <a:ext cx="7375525" cy="584200"/>
          </a:xfrm>
          <a:prstGeom prst="rect">
            <a:avLst/>
          </a:prstGeom>
          <a:noFill/>
          <a:ln w="9525">
            <a:noFill/>
            <a:miter lim="800000"/>
          </a:ln>
        </p:spPr>
        <p:txBody>
          <a:bodyPr>
            <a:spAutoFit/>
          </a:bodyPr>
          <a:lstStyle/>
          <a:p>
            <a:r>
              <a:rPr lang="en-US" altLang="zh-CN" sz="3200">
                <a:ea typeface="宋体" panose="02010600030101010101" pitchFamily="2" charset="-122"/>
              </a:rPr>
              <a:t>6.3.4</a:t>
            </a:r>
            <a:r>
              <a:rPr lang="zh-CN" altLang="en-US" sz="3200">
                <a:solidFill>
                  <a:srgbClr val="000066"/>
                </a:solidFill>
                <a:ea typeface="黑体" pitchFamily="49" charset="-122"/>
              </a:rPr>
              <a:t>共集电极放大电路</a:t>
            </a:r>
            <a:r>
              <a:rPr lang="en-US" altLang="zh-CN" sz="3200">
                <a:solidFill>
                  <a:srgbClr val="000066"/>
                </a:solidFill>
                <a:ea typeface="黑体" pitchFamily="49" charset="-122"/>
              </a:rPr>
              <a:t>(</a:t>
            </a:r>
            <a:r>
              <a:rPr lang="zh-CN" altLang="en-US" sz="3200">
                <a:solidFill>
                  <a:srgbClr val="000066"/>
                </a:solidFill>
                <a:ea typeface="黑体" pitchFamily="49" charset="-122"/>
              </a:rPr>
              <a:t>射级输出器</a:t>
            </a:r>
            <a:r>
              <a:rPr lang="en-US" altLang="zh-CN" sz="3200">
                <a:solidFill>
                  <a:srgbClr val="000066"/>
                </a:solidFill>
                <a:ea typeface="黑体" pitchFamily="49" charset="-122"/>
              </a:rPr>
              <a:t>)</a:t>
            </a:r>
            <a:endParaRPr lang="zh-CN" altLang="en-US" sz="3200">
              <a:solidFill>
                <a:srgbClr val="000066"/>
              </a:solidFill>
              <a:ea typeface="黑体" pitchFamily="49" charset="-122"/>
            </a:endParaRPr>
          </a:p>
        </p:txBody>
      </p:sp>
      <p:sp>
        <p:nvSpPr>
          <p:cNvPr id="46088" name="Rectangle 3"/>
          <p:cNvSpPr>
            <a:spLocks noChangeArrowheads="1"/>
          </p:cNvSpPr>
          <p:nvPr/>
        </p:nvSpPr>
        <p:spPr bwMode="auto">
          <a:xfrm>
            <a:off x="0" y="2505075"/>
            <a:ext cx="9144000" cy="0"/>
          </a:xfrm>
          <a:prstGeom prst="rect">
            <a:avLst/>
          </a:prstGeom>
          <a:noFill/>
          <a:ln w="9525">
            <a:noFill/>
            <a:miter lim="800000"/>
          </a:ln>
        </p:spPr>
        <p:txBody>
          <a:bodyPr>
            <a:spAutoFit/>
          </a:bodyPr>
          <a:lstStyle/>
          <a:p>
            <a:endParaRPr lang="zh-CN" altLang="en-US"/>
          </a:p>
        </p:txBody>
      </p:sp>
      <p:sp>
        <p:nvSpPr>
          <p:cNvPr id="46089" name="Line 4"/>
          <p:cNvSpPr>
            <a:spLocks noChangeShapeType="1"/>
          </p:cNvSpPr>
          <p:nvPr/>
        </p:nvSpPr>
        <p:spPr bwMode="auto">
          <a:xfrm>
            <a:off x="533400" y="762000"/>
            <a:ext cx="4572000" cy="0"/>
          </a:xfrm>
          <a:prstGeom prst="line">
            <a:avLst/>
          </a:prstGeom>
          <a:noFill/>
          <a:ln w="88900" cap="sq" cmpd="tri">
            <a:solidFill>
              <a:srgbClr val="FF00FF"/>
            </a:solidFill>
            <a:round/>
            <a:headEnd type="none" w="sm" len="sm"/>
            <a:tailEnd type="none" w="sm" len="sm"/>
          </a:ln>
        </p:spPr>
        <p:txBody>
          <a:bodyPr wrap="none" anchor="ctr"/>
          <a:lstStyle/>
          <a:p>
            <a:endParaRPr lang="zh-CN" altLang="en-US"/>
          </a:p>
        </p:txBody>
      </p:sp>
      <p:sp>
        <p:nvSpPr>
          <p:cNvPr id="152581" name="Text Box 5"/>
          <p:cNvSpPr txBox="1">
            <a:spLocks noChangeArrowheads="1"/>
          </p:cNvSpPr>
          <p:nvPr/>
        </p:nvSpPr>
        <p:spPr bwMode="auto">
          <a:xfrm>
            <a:off x="454025" y="2209800"/>
            <a:ext cx="2438400" cy="1200329"/>
          </a:xfrm>
          <a:prstGeom prst="rect">
            <a:avLst/>
          </a:prstGeom>
          <a:noFill/>
          <a:ln w="12700" cap="sq">
            <a:noFill/>
            <a:miter lim="800000"/>
            <a:headEnd type="none" w="sm" len="sm"/>
            <a:tailEnd type="none" w="sm" len="sm"/>
          </a:ln>
        </p:spPr>
        <p:txBody>
          <a:bodyPr>
            <a:spAutoFit/>
          </a:bodyPr>
          <a:lstStyle/>
          <a:p>
            <a:pPr>
              <a:spcBef>
                <a:spcPct val="50000"/>
              </a:spcBef>
            </a:pPr>
            <a:r>
              <a:rPr lang="zh-CN" altLang="en-US" dirty="0" smtClean="0">
                <a:solidFill>
                  <a:srgbClr val="CC0000"/>
                </a:solidFill>
                <a:latin typeface="楷体_GB2312" pitchFamily="49" charset="-122"/>
              </a:rPr>
              <a:t>静态分析</a:t>
            </a:r>
            <a:endParaRPr lang="en-US" altLang="zh-CN" dirty="0" smtClean="0">
              <a:solidFill>
                <a:srgbClr val="CC0000"/>
              </a:solidFill>
              <a:latin typeface="楷体_GB2312" pitchFamily="49" charset="-122"/>
            </a:endParaRPr>
          </a:p>
          <a:p>
            <a:pPr>
              <a:spcBef>
                <a:spcPct val="50000"/>
              </a:spcBef>
            </a:pPr>
            <a:r>
              <a:rPr lang="zh-CN" altLang="en-US" dirty="0" smtClean="0">
                <a:solidFill>
                  <a:srgbClr val="CC0000"/>
                </a:solidFill>
                <a:latin typeface="楷体_GB2312" pitchFamily="49" charset="-122"/>
              </a:rPr>
              <a:t>动态分析</a:t>
            </a:r>
            <a:endParaRPr lang="en-US" altLang="zh-CN" dirty="0" smtClean="0">
              <a:solidFill>
                <a:srgbClr val="CC0000"/>
              </a:solidFill>
              <a:latin typeface="楷体_GB2312" pitchFamily="49" charset="-122"/>
            </a:endParaRPr>
          </a:p>
          <a:p>
            <a:pPr>
              <a:spcBef>
                <a:spcPct val="50000"/>
              </a:spcBef>
            </a:pPr>
            <a:r>
              <a:rPr lang="zh-CN" altLang="en-US" dirty="0" smtClean="0">
                <a:solidFill>
                  <a:srgbClr val="CC0000"/>
                </a:solidFill>
                <a:latin typeface="楷体_GB2312" pitchFamily="49" charset="-122"/>
              </a:rPr>
              <a:t>相位！</a:t>
            </a:r>
            <a:endParaRPr lang="zh-CN" altLang="en-US" dirty="0">
              <a:solidFill>
                <a:srgbClr val="CC0000"/>
              </a:solidFill>
              <a:latin typeface="楷体_GB2312" pitchFamily="49" charset="-122"/>
            </a:endParaRPr>
          </a:p>
        </p:txBody>
      </p:sp>
      <p:sp>
        <p:nvSpPr>
          <p:cNvPr id="46091" name="Text Box 6"/>
          <p:cNvSpPr txBox="1">
            <a:spLocks noChangeArrowheads="1"/>
          </p:cNvSpPr>
          <p:nvPr/>
        </p:nvSpPr>
        <p:spPr bwMode="auto">
          <a:xfrm>
            <a:off x="457200" y="990600"/>
            <a:ext cx="4114800" cy="45720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a:ea typeface="黑体" pitchFamily="49" charset="-122"/>
              </a:rPr>
              <a:t>共集电极电路结构如图示</a:t>
            </a:r>
            <a:endParaRPr lang="zh-CN" altLang="en-US">
              <a:ea typeface="黑体" pitchFamily="49" charset="-122"/>
            </a:endParaRPr>
          </a:p>
        </p:txBody>
      </p:sp>
      <p:sp>
        <p:nvSpPr>
          <p:cNvPr id="152583" name="Text Box 7"/>
          <p:cNvSpPr txBox="1">
            <a:spLocks noChangeArrowheads="1"/>
          </p:cNvSpPr>
          <p:nvPr/>
        </p:nvSpPr>
        <p:spPr bwMode="auto">
          <a:xfrm>
            <a:off x="457200" y="1600200"/>
            <a:ext cx="4114800" cy="45720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a:ea typeface="黑体" pitchFamily="49" charset="-122"/>
              </a:rPr>
              <a:t>该电路也称为</a:t>
            </a:r>
            <a:r>
              <a:rPr lang="zh-CN" altLang="en-US">
                <a:solidFill>
                  <a:srgbClr val="FF0000"/>
                </a:solidFill>
                <a:ea typeface="黑体" pitchFamily="49" charset="-122"/>
              </a:rPr>
              <a:t>射极输出器</a:t>
            </a:r>
            <a:endParaRPr lang="zh-CN" altLang="en-US">
              <a:ea typeface="黑体" pitchFamily="49" charset="-122"/>
            </a:endParaRPr>
          </a:p>
        </p:txBody>
      </p:sp>
      <p:pic>
        <p:nvPicPr>
          <p:cNvPr id="46095" name="Picture 17" descr="未标题-2 拷贝"/>
          <p:cNvPicPr>
            <a:picLocks noChangeAspect="1" noChangeArrowheads="1"/>
          </p:cNvPicPr>
          <p:nvPr/>
        </p:nvPicPr>
        <p:blipFill>
          <a:blip r:embed="rId2" cstate="print"/>
          <a:srcRect/>
          <a:stretch>
            <a:fillRect/>
          </a:stretch>
        </p:blipFill>
        <p:spPr bwMode="auto">
          <a:xfrm>
            <a:off x="4716463" y="620713"/>
            <a:ext cx="4176712" cy="2779712"/>
          </a:xfrm>
          <a:prstGeom prst="rect">
            <a:avLst/>
          </a:prstGeom>
          <a:noFill/>
          <a:ln w="9525">
            <a:noFill/>
            <a:miter lim="800000"/>
            <a:headEnd/>
            <a:tailEnd/>
          </a:ln>
        </p:spPr>
      </p:pic>
      <p:grpSp>
        <p:nvGrpSpPr>
          <p:cNvPr id="3" name="Group 18"/>
          <p:cNvGrpSpPr/>
          <p:nvPr/>
        </p:nvGrpSpPr>
        <p:grpSpPr bwMode="auto">
          <a:xfrm>
            <a:off x="285720" y="3495697"/>
            <a:ext cx="2219325" cy="3076575"/>
            <a:chOff x="3742" y="2205"/>
            <a:chExt cx="1398" cy="1938"/>
          </a:xfrm>
        </p:grpSpPr>
        <p:pic>
          <p:nvPicPr>
            <p:cNvPr id="46097" name="Picture 19" descr="未标题-3 拷贝"/>
            <p:cNvPicPr>
              <a:picLocks noChangeAspect="1" noChangeArrowheads="1"/>
            </p:cNvPicPr>
            <p:nvPr/>
          </p:nvPicPr>
          <p:blipFill>
            <a:blip r:embed="rId3" cstate="print"/>
            <a:srcRect/>
            <a:stretch>
              <a:fillRect/>
            </a:stretch>
          </p:blipFill>
          <p:spPr bwMode="auto">
            <a:xfrm>
              <a:off x="3742" y="2205"/>
              <a:ext cx="1398" cy="1726"/>
            </a:xfrm>
            <a:prstGeom prst="rect">
              <a:avLst/>
            </a:prstGeom>
            <a:noFill/>
            <a:ln w="9525">
              <a:noFill/>
              <a:miter lim="800000"/>
              <a:headEnd/>
              <a:tailEnd/>
            </a:ln>
          </p:spPr>
        </p:pic>
        <p:sp>
          <p:nvSpPr>
            <p:cNvPr id="46098" name="Rectangle 20"/>
            <p:cNvSpPr>
              <a:spLocks noChangeArrowheads="1"/>
            </p:cNvSpPr>
            <p:nvPr/>
          </p:nvSpPr>
          <p:spPr bwMode="auto">
            <a:xfrm>
              <a:off x="4098" y="3912"/>
              <a:ext cx="732" cy="231"/>
            </a:xfrm>
            <a:prstGeom prst="rect">
              <a:avLst/>
            </a:prstGeom>
            <a:noFill/>
            <a:ln w="9525">
              <a:noFill/>
              <a:miter lim="800000"/>
            </a:ln>
          </p:spPr>
          <p:txBody>
            <a:bodyPr wrap="none" anchor="ctr">
              <a:spAutoFit/>
            </a:bodyPr>
            <a:lstStyle/>
            <a:p>
              <a:r>
                <a:rPr lang="zh-CN" altLang="en-US" sz="1800"/>
                <a:t>直流通路 </a:t>
              </a:r>
              <a:endParaRPr lang="zh-CN" altLang="en-US" sz="1800"/>
            </a:p>
          </p:txBody>
        </p:sp>
      </p:grpSp>
      <p:pic>
        <p:nvPicPr>
          <p:cNvPr id="21" name="Picture 7" descr="452"/>
          <p:cNvPicPr>
            <a:picLocks noChangeAspect="1" noChangeArrowheads="1"/>
          </p:cNvPicPr>
          <p:nvPr/>
        </p:nvPicPr>
        <p:blipFill>
          <a:blip r:embed="rId4" cstate="print"/>
          <a:srcRect/>
          <a:stretch>
            <a:fillRect/>
          </a:stretch>
        </p:blipFill>
        <p:spPr bwMode="auto">
          <a:xfrm>
            <a:off x="3929058" y="3500438"/>
            <a:ext cx="4537075" cy="31115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2583"/>
                                        </p:tgtEl>
                                        <p:attrNameLst>
                                          <p:attrName>style.visibility</p:attrName>
                                        </p:attrNameLst>
                                      </p:cBhvr>
                                      <p:to>
                                        <p:strVal val="visible"/>
                                      </p:to>
                                    </p:set>
                                    <p:animEffect transition="in" filter="strips(downRight)">
                                      <p:cBhvr>
                                        <p:cTn id="7" dur="500"/>
                                        <p:tgtEl>
                                          <p:spTgt spid="15258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2581"/>
                                        </p:tgtEl>
                                        <p:attrNameLst>
                                          <p:attrName>style.visibility</p:attrName>
                                        </p:attrNameLst>
                                      </p:cBhvr>
                                      <p:to>
                                        <p:strVal val="visible"/>
                                      </p:to>
                                    </p:set>
                                    <p:animEffect transition="in" filter="strips(downRight)">
                                      <p:cBhvr>
                                        <p:cTn id="12" dur="500"/>
                                        <p:tgtEl>
                                          <p:spTgt spid="15258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up)">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1" grpId="0" autoUpdateAnimBg="0"/>
      <p:bldP spid="15258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457200" y="-99392"/>
            <a:ext cx="8229600" cy="1143000"/>
          </a:xfrm>
        </p:spPr>
        <p:txBody>
          <a:bodyPr/>
          <a:lstStyle/>
          <a:p>
            <a:r>
              <a:rPr lang="zh-CN" altLang="en-US" dirty="0" smtClean="0">
                <a:ea typeface="宋体" panose="02010600030101010101" pitchFamily="2" charset="-122"/>
              </a:rPr>
              <a:t>放大电路反馈组态判断</a:t>
            </a:r>
            <a:endParaRPr lang="zh-CN" altLang="en-US" dirty="0" smtClean="0">
              <a:ea typeface="宋体" panose="02010600030101010101" pitchFamily="2" charset="-122"/>
            </a:endParaRPr>
          </a:p>
        </p:txBody>
      </p:sp>
      <p:sp>
        <p:nvSpPr>
          <p:cNvPr id="36867" name="内容占位符 2"/>
          <p:cNvSpPr>
            <a:spLocks noGrp="1"/>
          </p:cNvSpPr>
          <p:nvPr>
            <p:ph idx="1"/>
          </p:nvPr>
        </p:nvSpPr>
        <p:spPr>
          <a:xfrm>
            <a:off x="-287338" y="857250"/>
            <a:ext cx="9431338" cy="5392738"/>
          </a:xfrm>
        </p:spPr>
        <p:txBody>
          <a:bodyPr>
            <a:normAutofit lnSpcReduction="10000"/>
          </a:bodyPr>
          <a:lstStyle/>
          <a:p>
            <a:pPr lvl="1" eaLnBrk="1" hangingPunct="1"/>
            <a:r>
              <a:rPr lang="zh-CN" altLang="en-US" b="1" dirty="0" smtClean="0"/>
              <a:t>反馈组态的判别（</a:t>
            </a:r>
            <a:r>
              <a:rPr kumimoji="1" lang="zh-CN" altLang="en-US" b="1" dirty="0" smtClean="0"/>
              <a:t>连接位置判别法）</a:t>
            </a:r>
            <a:r>
              <a:rPr lang="zh-CN" altLang="en-US" b="1" dirty="0" smtClean="0"/>
              <a:t> </a:t>
            </a:r>
            <a:endParaRPr lang="zh-CN" altLang="en-US" b="1" dirty="0" smtClean="0"/>
          </a:p>
          <a:p>
            <a:pPr lvl="2" eaLnBrk="1" hangingPunct="1"/>
            <a:r>
              <a:rPr lang="zh-CN" altLang="en-US" b="1" dirty="0" smtClean="0"/>
              <a:t>反馈支路与</a:t>
            </a:r>
            <a:r>
              <a:rPr lang="zh-CN" altLang="en-US" b="1" dirty="0" smtClean="0">
                <a:solidFill>
                  <a:srgbClr val="FF0000"/>
                </a:solidFill>
              </a:rPr>
              <a:t>电压输出端</a:t>
            </a:r>
            <a:r>
              <a:rPr lang="en-US" altLang="zh-CN" b="1" dirty="0" smtClean="0">
                <a:solidFill>
                  <a:srgbClr val="FF0000"/>
                </a:solidFill>
              </a:rPr>
              <a:t>(</a:t>
            </a:r>
            <a:r>
              <a:rPr lang="zh-CN" altLang="en-US" b="1" dirty="0" smtClean="0">
                <a:solidFill>
                  <a:srgbClr val="FF0000"/>
                </a:solidFill>
              </a:rPr>
              <a:t>负载端</a:t>
            </a:r>
            <a:r>
              <a:rPr lang="en-US" altLang="zh-CN" b="1" dirty="0" smtClean="0">
                <a:solidFill>
                  <a:srgbClr val="FF0000"/>
                </a:solidFill>
              </a:rPr>
              <a:t>)</a:t>
            </a:r>
            <a:r>
              <a:rPr lang="zh-CN" altLang="en-US" b="1" dirty="0" smtClean="0"/>
              <a:t>在同一位置</a:t>
            </a:r>
            <a:r>
              <a:rPr lang="en-US" altLang="zh-CN" b="1" dirty="0" smtClean="0"/>
              <a:t>——</a:t>
            </a:r>
            <a:r>
              <a:rPr lang="zh-CN" altLang="en-US" b="1" dirty="0" smtClean="0">
                <a:solidFill>
                  <a:srgbClr val="FF0000"/>
                </a:solidFill>
              </a:rPr>
              <a:t>电压反馈</a:t>
            </a:r>
            <a:r>
              <a:rPr lang="zh-CN" altLang="en-US" b="1" dirty="0" smtClean="0"/>
              <a:t>；</a:t>
            </a:r>
            <a:endParaRPr lang="zh-CN" altLang="en-US" b="1" dirty="0" smtClean="0"/>
          </a:p>
          <a:p>
            <a:pPr lvl="2" eaLnBrk="1" hangingPunct="1"/>
            <a:r>
              <a:rPr lang="zh-CN" altLang="en-US" b="1" dirty="0" smtClean="0"/>
              <a:t>反馈支路</a:t>
            </a:r>
            <a:r>
              <a:rPr lang="zh-CN" altLang="en-US" b="1" dirty="0" smtClean="0">
                <a:solidFill>
                  <a:srgbClr val="FF0000"/>
                </a:solidFill>
              </a:rPr>
              <a:t>与电压输出端</a:t>
            </a:r>
            <a:r>
              <a:rPr lang="en-US" altLang="zh-CN" b="1" dirty="0" smtClean="0">
                <a:solidFill>
                  <a:srgbClr val="FF0000"/>
                </a:solidFill>
              </a:rPr>
              <a:t>(</a:t>
            </a:r>
            <a:r>
              <a:rPr lang="zh-CN" altLang="en-US" b="1" dirty="0" smtClean="0">
                <a:solidFill>
                  <a:srgbClr val="FF0000"/>
                </a:solidFill>
              </a:rPr>
              <a:t>负载端</a:t>
            </a:r>
            <a:r>
              <a:rPr lang="en-US" altLang="zh-CN" b="1" dirty="0" smtClean="0">
                <a:solidFill>
                  <a:srgbClr val="FF0000"/>
                </a:solidFill>
              </a:rPr>
              <a:t>)</a:t>
            </a:r>
            <a:r>
              <a:rPr lang="zh-CN" altLang="en-US" b="1" dirty="0" smtClean="0"/>
              <a:t>不在同一位置</a:t>
            </a:r>
            <a:r>
              <a:rPr lang="en-US" altLang="zh-CN" b="1" dirty="0" smtClean="0"/>
              <a:t>——</a:t>
            </a:r>
            <a:r>
              <a:rPr lang="zh-CN" altLang="en-US" b="1" dirty="0" smtClean="0">
                <a:solidFill>
                  <a:srgbClr val="FF0000"/>
                </a:solidFill>
              </a:rPr>
              <a:t>电流反馈</a:t>
            </a:r>
            <a:r>
              <a:rPr lang="zh-CN" altLang="en-US" b="1" dirty="0" smtClean="0"/>
              <a:t>；</a:t>
            </a:r>
            <a:endParaRPr lang="zh-CN" altLang="en-US" b="1" dirty="0" smtClean="0"/>
          </a:p>
          <a:p>
            <a:pPr lvl="2" eaLnBrk="1" hangingPunct="1"/>
            <a:r>
              <a:rPr lang="zh-CN" altLang="en-US" b="1" dirty="0" smtClean="0"/>
              <a:t>反馈支路与信号电压输入在同一位置</a:t>
            </a:r>
            <a:r>
              <a:rPr lang="en-US" altLang="zh-CN" b="1" dirty="0" smtClean="0"/>
              <a:t>——</a:t>
            </a:r>
            <a:r>
              <a:rPr lang="zh-CN" altLang="en-US" b="1" dirty="0" smtClean="0">
                <a:solidFill>
                  <a:srgbClr val="FF0000"/>
                </a:solidFill>
              </a:rPr>
              <a:t>并联反馈</a:t>
            </a:r>
            <a:r>
              <a:rPr lang="zh-CN" altLang="en-US" b="1" dirty="0" smtClean="0"/>
              <a:t>；</a:t>
            </a:r>
            <a:endParaRPr lang="zh-CN" altLang="en-US" b="1" dirty="0" smtClean="0"/>
          </a:p>
          <a:p>
            <a:pPr lvl="2" eaLnBrk="1" hangingPunct="1"/>
            <a:r>
              <a:rPr lang="zh-CN" altLang="en-US" b="1" dirty="0" smtClean="0"/>
              <a:t>反馈支路与信号电压输入不在同一位置</a:t>
            </a:r>
            <a:r>
              <a:rPr lang="en-US" altLang="zh-CN" b="1" dirty="0" smtClean="0"/>
              <a:t>——</a:t>
            </a:r>
            <a:r>
              <a:rPr lang="zh-CN" altLang="en-US" b="1" dirty="0" smtClean="0">
                <a:solidFill>
                  <a:srgbClr val="FF0000"/>
                </a:solidFill>
              </a:rPr>
              <a:t>串联反馈</a:t>
            </a:r>
            <a:r>
              <a:rPr lang="zh-CN" altLang="en-US" b="1" dirty="0" smtClean="0"/>
              <a:t>。</a:t>
            </a:r>
            <a:endParaRPr lang="zh-CN" altLang="en-US" b="1" dirty="0" smtClean="0"/>
          </a:p>
          <a:p>
            <a:pPr lvl="2" eaLnBrk="1" hangingPunct="1">
              <a:lnSpc>
                <a:spcPct val="150000"/>
              </a:lnSpc>
            </a:pPr>
            <a:r>
              <a:rPr lang="zh-CN" altLang="en-US" b="1" dirty="0" smtClean="0"/>
              <a:t>对于</a:t>
            </a:r>
            <a:r>
              <a:rPr lang="zh-CN" altLang="en-US" b="1" dirty="0" smtClean="0">
                <a:solidFill>
                  <a:srgbClr val="0070C0"/>
                </a:solidFill>
              </a:rPr>
              <a:t>串联反馈</a:t>
            </a:r>
            <a:r>
              <a:rPr lang="zh-CN" altLang="en-US" b="1" dirty="0" smtClean="0"/>
              <a:t>：</a:t>
            </a:r>
            <a:br>
              <a:rPr lang="zh-CN" altLang="en-US" b="1" dirty="0" smtClean="0"/>
            </a:br>
            <a:r>
              <a:rPr lang="zh-CN" altLang="en-US" b="1" dirty="0" smtClean="0"/>
              <a:t>如果注入极性与反馈极性相同</a:t>
            </a:r>
            <a:r>
              <a:rPr lang="en-US" altLang="zh-CN" b="1" dirty="0" smtClean="0"/>
              <a:t>——</a:t>
            </a:r>
            <a:r>
              <a:rPr lang="zh-CN" altLang="en-US" b="1" dirty="0" smtClean="0"/>
              <a:t>负反馈</a:t>
            </a:r>
            <a:br>
              <a:rPr lang="zh-CN" altLang="en-US" b="1" dirty="0" smtClean="0"/>
            </a:br>
            <a:r>
              <a:rPr lang="zh-CN" altLang="en-US" b="1" dirty="0" smtClean="0"/>
              <a:t>如果注入极性与反馈极性相反</a:t>
            </a:r>
            <a:r>
              <a:rPr lang="en-US" altLang="zh-CN" b="1" dirty="0" smtClean="0"/>
              <a:t>——</a:t>
            </a:r>
            <a:r>
              <a:rPr lang="zh-CN" altLang="en-US" b="1" dirty="0" smtClean="0"/>
              <a:t>正反馈</a:t>
            </a:r>
            <a:endParaRPr lang="zh-CN" altLang="en-US" b="1" dirty="0" smtClean="0"/>
          </a:p>
          <a:p>
            <a:pPr lvl="2" eaLnBrk="1" hangingPunct="1">
              <a:lnSpc>
                <a:spcPct val="150000"/>
              </a:lnSpc>
            </a:pPr>
            <a:r>
              <a:rPr lang="zh-CN" altLang="en-US" b="1" dirty="0" smtClean="0"/>
              <a:t>对于</a:t>
            </a:r>
            <a:r>
              <a:rPr lang="zh-CN" altLang="en-US" b="1" dirty="0" smtClean="0">
                <a:solidFill>
                  <a:srgbClr val="0070C0"/>
                </a:solidFill>
              </a:rPr>
              <a:t>并联反馈</a:t>
            </a:r>
            <a:r>
              <a:rPr lang="zh-CN" altLang="en-US" b="1" dirty="0" smtClean="0"/>
              <a:t>：</a:t>
            </a:r>
            <a:br>
              <a:rPr lang="zh-CN" altLang="en-US" b="1" dirty="0" smtClean="0"/>
            </a:br>
            <a:r>
              <a:rPr lang="zh-CN" altLang="en-US" b="1" dirty="0" smtClean="0"/>
              <a:t>如果注入极性与反馈极性相同</a:t>
            </a:r>
            <a:r>
              <a:rPr lang="en-US" altLang="zh-CN" b="1" dirty="0" smtClean="0"/>
              <a:t>——</a:t>
            </a:r>
            <a:r>
              <a:rPr lang="zh-CN" altLang="en-US" b="1" dirty="0" smtClean="0"/>
              <a:t>正反馈</a:t>
            </a:r>
            <a:br>
              <a:rPr lang="zh-CN" altLang="en-US" b="1" dirty="0" smtClean="0"/>
            </a:br>
            <a:r>
              <a:rPr lang="zh-CN" altLang="en-US" b="1" dirty="0" smtClean="0"/>
              <a:t>如果注入极性与反馈极性相反</a:t>
            </a:r>
            <a:r>
              <a:rPr lang="en-US" altLang="zh-CN" b="1" dirty="0" smtClean="0"/>
              <a:t>——</a:t>
            </a:r>
            <a:r>
              <a:rPr lang="zh-CN" altLang="en-US" b="1" dirty="0" smtClean="0"/>
              <a:t>负反馈</a:t>
            </a:r>
            <a:endParaRPr lang="zh-CN" altLang="en-US" b="1" dirty="0" smtClean="0"/>
          </a:p>
          <a:p>
            <a:endParaRPr lang="zh-CN" altLang="en-US" sz="2400" dirty="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标题 1"/>
          <p:cNvSpPr>
            <a:spLocks noGrp="1"/>
          </p:cNvSpPr>
          <p:nvPr>
            <p:ph type="title"/>
          </p:nvPr>
        </p:nvSpPr>
        <p:spPr>
          <a:xfrm>
            <a:off x="457200" y="-99392"/>
            <a:ext cx="8229600" cy="1143000"/>
          </a:xfrm>
        </p:spPr>
        <p:txBody>
          <a:bodyPr/>
          <a:lstStyle/>
          <a:p>
            <a:r>
              <a:rPr lang="zh-CN" altLang="en-US" dirty="0" smtClean="0">
                <a:ea typeface="宋体" panose="02010600030101010101" pitchFamily="2" charset="-122"/>
              </a:rPr>
              <a:t>负反馈对放大电路的作用</a:t>
            </a:r>
            <a:endParaRPr lang="zh-CN" altLang="en-US" dirty="0" smtClean="0">
              <a:ea typeface="宋体" panose="02010600030101010101" pitchFamily="2" charset="-122"/>
            </a:endParaRPr>
          </a:p>
        </p:txBody>
      </p:sp>
      <p:sp>
        <p:nvSpPr>
          <p:cNvPr id="1031" name="内容占位符 2"/>
          <p:cNvSpPr>
            <a:spLocks noGrp="1"/>
          </p:cNvSpPr>
          <p:nvPr>
            <p:ph idx="1"/>
          </p:nvPr>
        </p:nvSpPr>
        <p:spPr/>
        <p:txBody>
          <a:bodyPr>
            <a:normAutofit fontScale="85000" lnSpcReduction="20000"/>
          </a:bodyPr>
          <a:lstStyle/>
          <a:p>
            <a:r>
              <a:rPr lang="zh-CN" altLang="en-US" smtClean="0"/>
              <a:t>降低放大倍数</a:t>
            </a:r>
            <a:endParaRPr lang="en-US" altLang="zh-CN" smtClean="0"/>
          </a:p>
          <a:p>
            <a:endParaRPr lang="en-US" altLang="zh-CN" smtClean="0"/>
          </a:p>
          <a:p>
            <a:endParaRPr lang="en-US" altLang="zh-CN" smtClean="0"/>
          </a:p>
          <a:p>
            <a:endParaRPr lang="en-US" altLang="zh-CN" smtClean="0"/>
          </a:p>
          <a:p>
            <a:r>
              <a:rPr lang="zh-CN" altLang="en-US" smtClean="0"/>
              <a:t>提高放大倍数的稳定性</a:t>
            </a:r>
            <a:endParaRPr lang="en-US" altLang="zh-CN" smtClean="0"/>
          </a:p>
          <a:p>
            <a:endParaRPr lang="en-US" altLang="zh-CN" smtClean="0"/>
          </a:p>
          <a:p>
            <a:r>
              <a:rPr lang="zh-CN" altLang="en-US" smtClean="0"/>
              <a:t>负反馈对输入</a:t>
            </a:r>
            <a:r>
              <a:rPr lang="en-US" altLang="zh-CN" smtClean="0"/>
              <a:t>/</a:t>
            </a:r>
            <a:r>
              <a:rPr lang="zh-CN" altLang="en-US" smtClean="0"/>
              <a:t>输出电阻的影响</a:t>
            </a:r>
            <a:endParaRPr lang="en-US" altLang="zh-CN" smtClean="0"/>
          </a:p>
          <a:p>
            <a:endParaRPr lang="en-US" altLang="zh-CN" smtClean="0"/>
          </a:p>
          <a:p>
            <a:endParaRPr lang="en-US" altLang="zh-CN" smtClean="0"/>
          </a:p>
          <a:p>
            <a:r>
              <a:rPr lang="zh-CN" altLang="en-US" smtClean="0"/>
              <a:t>减小波形非线性失真</a:t>
            </a:r>
            <a:endParaRPr lang="zh-CN" altLang="en-US" smtClean="0"/>
          </a:p>
          <a:p>
            <a:endParaRPr lang="zh-CN" altLang="en-US" smtClean="0"/>
          </a:p>
        </p:txBody>
      </p:sp>
      <p:grpSp>
        <p:nvGrpSpPr>
          <p:cNvPr id="2" name="Group 4"/>
          <p:cNvGrpSpPr/>
          <p:nvPr/>
        </p:nvGrpSpPr>
        <p:grpSpPr bwMode="auto">
          <a:xfrm>
            <a:off x="4610100" y="942975"/>
            <a:ext cx="4441825" cy="1616075"/>
            <a:chOff x="480" y="463"/>
            <a:chExt cx="2798" cy="1018"/>
          </a:xfrm>
        </p:grpSpPr>
        <p:sp>
          <p:nvSpPr>
            <p:cNvPr id="1034" name="Rectangle 5"/>
            <p:cNvSpPr>
              <a:spLocks noChangeArrowheads="1"/>
            </p:cNvSpPr>
            <p:nvPr/>
          </p:nvSpPr>
          <p:spPr bwMode="auto">
            <a:xfrm>
              <a:off x="1776" y="624"/>
              <a:ext cx="528" cy="336"/>
            </a:xfrm>
            <a:prstGeom prst="rect">
              <a:avLst/>
            </a:prstGeom>
            <a:noFill/>
            <a:ln w="28575" cap="sq">
              <a:solidFill>
                <a:schemeClr val="tx1"/>
              </a:solidFill>
              <a:miter lim="800000"/>
              <a:headEnd type="none" w="sm" len="sm"/>
              <a:tailEnd type="none" w="sm" len="sm"/>
            </a:ln>
          </p:spPr>
          <p:txBody>
            <a:bodyPr wrap="none" anchor="ctr"/>
            <a:lstStyle/>
            <a:p>
              <a:pPr algn="ctr"/>
              <a:r>
                <a:rPr kumimoji="1" lang="en-US" altLang="zh-CN" sz="2000" i="1">
                  <a:ea typeface="宋体" panose="02010600030101010101" pitchFamily="2" charset="-122"/>
                </a:rPr>
                <a:t>A</a:t>
              </a:r>
              <a:endParaRPr kumimoji="1" lang="en-US" altLang="zh-CN" sz="2000" i="1">
                <a:ea typeface="宋体" panose="02010600030101010101" pitchFamily="2" charset="-122"/>
              </a:endParaRPr>
            </a:p>
          </p:txBody>
        </p:sp>
        <p:sp>
          <p:nvSpPr>
            <p:cNvPr id="1035" name="Rectangle 6"/>
            <p:cNvSpPr>
              <a:spLocks noChangeArrowheads="1"/>
            </p:cNvSpPr>
            <p:nvPr/>
          </p:nvSpPr>
          <p:spPr bwMode="auto">
            <a:xfrm>
              <a:off x="1776" y="1056"/>
              <a:ext cx="528" cy="336"/>
            </a:xfrm>
            <a:prstGeom prst="rect">
              <a:avLst/>
            </a:prstGeom>
            <a:noFill/>
            <a:ln w="28575" cap="sq">
              <a:solidFill>
                <a:schemeClr val="tx1"/>
              </a:solidFill>
              <a:miter lim="800000"/>
              <a:headEnd type="none" w="sm" len="sm"/>
              <a:tailEnd type="none" w="sm" len="sm"/>
            </a:ln>
          </p:spPr>
          <p:txBody>
            <a:bodyPr wrap="none" anchor="ctr"/>
            <a:lstStyle/>
            <a:p>
              <a:pPr algn="ctr"/>
              <a:r>
                <a:rPr kumimoji="1" lang="en-US" altLang="zh-CN" sz="2000" i="1">
                  <a:ea typeface="宋体" panose="02010600030101010101" pitchFamily="2" charset="-122"/>
                </a:rPr>
                <a:t>F</a:t>
              </a:r>
              <a:endParaRPr kumimoji="1" lang="en-US" altLang="zh-CN" sz="2000" i="1">
                <a:ea typeface="宋体" panose="02010600030101010101" pitchFamily="2" charset="-122"/>
              </a:endParaRPr>
            </a:p>
          </p:txBody>
        </p:sp>
        <p:sp>
          <p:nvSpPr>
            <p:cNvPr id="1036" name="AutoShape 7"/>
            <p:cNvSpPr>
              <a:spLocks noChangeArrowheads="1"/>
            </p:cNvSpPr>
            <p:nvPr/>
          </p:nvSpPr>
          <p:spPr bwMode="auto">
            <a:xfrm>
              <a:off x="1182" y="692"/>
              <a:ext cx="192" cy="192"/>
            </a:xfrm>
            <a:prstGeom prst="flowChartOr">
              <a:avLst/>
            </a:prstGeom>
            <a:noFill/>
            <a:ln w="28575" cap="sq">
              <a:solidFill>
                <a:schemeClr val="tx1"/>
              </a:solidFill>
              <a:round/>
              <a:headEnd type="none" w="sm" len="sm"/>
              <a:tailEnd type="none" w="sm" len="sm"/>
            </a:ln>
          </p:spPr>
          <p:txBody>
            <a:bodyPr wrap="none" anchor="ctr"/>
            <a:lstStyle/>
            <a:p>
              <a:pPr algn="just">
                <a:lnSpc>
                  <a:spcPct val="120000"/>
                </a:lnSpc>
                <a:spcBef>
                  <a:spcPct val="10000"/>
                </a:spcBef>
              </a:pPr>
              <a:endParaRPr lang="zh-CN" altLang="en-US"/>
            </a:p>
          </p:txBody>
        </p:sp>
        <p:sp>
          <p:nvSpPr>
            <p:cNvPr id="1037" name="Line 8"/>
            <p:cNvSpPr>
              <a:spLocks noChangeShapeType="1"/>
            </p:cNvSpPr>
            <p:nvPr/>
          </p:nvSpPr>
          <p:spPr bwMode="auto">
            <a:xfrm>
              <a:off x="1382" y="786"/>
              <a:ext cx="384" cy="0"/>
            </a:xfrm>
            <a:prstGeom prst="line">
              <a:avLst/>
            </a:prstGeom>
            <a:noFill/>
            <a:ln w="28575" cap="sq">
              <a:solidFill>
                <a:schemeClr val="tx1"/>
              </a:solidFill>
              <a:round/>
              <a:headEnd type="none" w="sm" len="sm"/>
              <a:tailEnd type="arrow" w="med" len="med"/>
            </a:ln>
          </p:spPr>
          <p:txBody>
            <a:bodyPr wrap="none" anchor="ctr"/>
            <a:lstStyle/>
            <a:p>
              <a:endParaRPr lang="zh-CN" altLang="en-US"/>
            </a:p>
          </p:txBody>
        </p:sp>
        <p:sp>
          <p:nvSpPr>
            <p:cNvPr id="1038" name="Line 9"/>
            <p:cNvSpPr>
              <a:spLocks noChangeShapeType="1"/>
            </p:cNvSpPr>
            <p:nvPr/>
          </p:nvSpPr>
          <p:spPr bwMode="auto">
            <a:xfrm>
              <a:off x="2304" y="768"/>
              <a:ext cx="576" cy="0"/>
            </a:xfrm>
            <a:prstGeom prst="line">
              <a:avLst/>
            </a:prstGeom>
            <a:noFill/>
            <a:ln w="28575" cap="sq">
              <a:solidFill>
                <a:schemeClr val="tx1"/>
              </a:solidFill>
              <a:round/>
              <a:headEnd type="none" w="sm" len="sm"/>
              <a:tailEnd type="arrow" w="med" len="med"/>
            </a:ln>
          </p:spPr>
          <p:txBody>
            <a:bodyPr wrap="none" anchor="ctr"/>
            <a:lstStyle/>
            <a:p>
              <a:endParaRPr lang="zh-CN" altLang="en-US"/>
            </a:p>
          </p:txBody>
        </p:sp>
        <p:sp>
          <p:nvSpPr>
            <p:cNvPr id="1039" name="Freeform 10"/>
            <p:cNvSpPr/>
            <p:nvPr/>
          </p:nvSpPr>
          <p:spPr bwMode="auto">
            <a:xfrm>
              <a:off x="2294" y="768"/>
              <a:ext cx="288" cy="480"/>
            </a:xfrm>
            <a:custGeom>
              <a:avLst/>
              <a:gdLst>
                <a:gd name="T0" fmla="*/ 288 w 288"/>
                <a:gd name="T1" fmla="*/ 0 h 576"/>
                <a:gd name="T2" fmla="*/ 288 w 288"/>
                <a:gd name="T3" fmla="*/ 2 h 576"/>
                <a:gd name="T4" fmla="*/ 0 w 288"/>
                <a:gd name="T5" fmla="*/ 2 h 576"/>
                <a:gd name="T6" fmla="*/ 0 60000 65536"/>
                <a:gd name="T7" fmla="*/ 0 60000 65536"/>
                <a:gd name="T8" fmla="*/ 0 60000 65536"/>
                <a:gd name="T9" fmla="*/ 0 w 288"/>
                <a:gd name="T10" fmla="*/ 0 h 576"/>
                <a:gd name="T11" fmla="*/ 288 w 288"/>
                <a:gd name="T12" fmla="*/ 576 h 576"/>
              </a:gdLst>
              <a:ahLst/>
              <a:cxnLst>
                <a:cxn ang="T6">
                  <a:pos x="T0" y="T1"/>
                </a:cxn>
                <a:cxn ang="T7">
                  <a:pos x="T2" y="T3"/>
                </a:cxn>
                <a:cxn ang="T8">
                  <a:pos x="T4" y="T5"/>
                </a:cxn>
              </a:cxnLst>
              <a:rect l="T9" t="T10" r="T11" b="T12"/>
              <a:pathLst>
                <a:path w="288" h="576">
                  <a:moveTo>
                    <a:pt x="288" y="0"/>
                  </a:moveTo>
                  <a:lnTo>
                    <a:pt x="288" y="576"/>
                  </a:lnTo>
                  <a:lnTo>
                    <a:pt x="0" y="576"/>
                  </a:lnTo>
                </a:path>
              </a:pathLst>
            </a:custGeom>
            <a:noFill/>
            <a:ln w="28575" cap="sq">
              <a:solidFill>
                <a:schemeClr val="tx1"/>
              </a:solidFill>
              <a:round/>
              <a:headEnd type="none" w="sm" len="sm"/>
              <a:tailEnd type="arrow" w="med" len="med"/>
            </a:ln>
          </p:spPr>
          <p:txBody>
            <a:bodyPr wrap="none" anchor="ctr"/>
            <a:lstStyle/>
            <a:p>
              <a:endParaRPr lang="zh-CN" altLang="en-US"/>
            </a:p>
          </p:txBody>
        </p:sp>
        <p:sp>
          <p:nvSpPr>
            <p:cNvPr id="1040" name="Freeform 11"/>
            <p:cNvSpPr/>
            <p:nvPr/>
          </p:nvSpPr>
          <p:spPr bwMode="auto">
            <a:xfrm>
              <a:off x="1268" y="892"/>
              <a:ext cx="508" cy="336"/>
            </a:xfrm>
            <a:custGeom>
              <a:avLst/>
              <a:gdLst>
                <a:gd name="T0" fmla="*/ 2 w 624"/>
                <a:gd name="T1" fmla="*/ 1 h 480"/>
                <a:gd name="T2" fmla="*/ 0 w 624"/>
                <a:gd name="T3" fmla="*/ 1 h 480"/>
                <a:gd name="T4" fmla="*/ 0 w 624"/>
                <a:gd name="T5" fmla="*/ 0 h 480"/>
                <a:gd name="T6" fmla="*/ 0 60000 65536"/>
                <a:gd name="T7" fmla="*/ 0 60000 65536"/>
                <a:gd name="T8" fmla="*/ 0 60000 65536"/>
                <a:gd name="T9" fmla="*/ 0 w 624"/>
                <a:gd name="T10" fmla="*/ 0 h 480"/>
                <a:gd name="T11" fmla="*/ 624 w 624"/>
                <a:gd name="T12" fmla="*/ 480 h 480"/>
              </a:gdLst>
              <a:ahLst/>
              <a:cxnLst>
                <a:cxn ang="T6">
                  <a:pos x="T0" y="T1"/>
                </a:cxn>
                <a:cxn ang="T7">
                  <a:pos x="T2" y="T3"/>
                </a:cxn>
                <a:cxn ang="T8">
                  <a:pos x="T4" y="T5"/>
                </a:cxn>
              </a:cxnLst>
              <a:rect l="T9" t="T10" r="T11" b="T12"/>
              <a:pathLst>
                <a:path w="624" h="480">
                  <a:moveTo>
                    <a:pt x="624" y="480"/>
                  </a:moveTo>
                  <a:lnTo>
                    <a:pt x="0" y="480"/>
                  </a:lnTo>
                  <a:lnTo>
                    <a:pt x="0" y="0"/>
                  </a:lnTo>
                </a:path>
              </a:pathLst>
            </a:custGeom>
            <a:noFill/>
            <a:ln w="28575" cap="sq">
              <a:solidFill>
                <a:schemeClr val="tx1"/>
              </a:solidFill>
              <a:round/>
              <a:headEnd type="none" w="sm" len="sm"/>
              <a:tailEnd type="arrow" w="med" len="med"/>
            </a:ln>
          </p:spPr>
          <p:txBody>
            <a:bodyPr wrap="none" anchor="ctr"/>
            <a:lstStyle/>
            <a:p>
              <a:endParaRPr lang="zh-CN" altLang="en-US"/>
            </a:p>
          </p:txBody>
        </p:sp>
        <p:sp>
          <p:nvSpPr>
            <p:cNvPr id="1041" name="Oval 12"/>
            <p:cNvSpPr>
              <a:spLocks noChangeArrowheads="1"/>
            </p:cNvSpPr>
            <p:nvPr/>
          </p:nvSpPr>
          <p:spPr bwMode="auto">
            <a:xfrm>
              <a:off x="2552" y="748"/>
              <a:ext cx="48" cy="48"/>
            </a:xfrm>
            <a:prstGeom prst="ellipse">
              <a:avLst/>
            </a:prstGeom>
            <a:solidFill>
              <a:schemeClr val="tx1"/>
            </a:solidFill>
            <a:ln w="28575">
              <a:solidFill>
                <a:schemeClr val="tx1"/>
              </a:solidFill>
              <a:round/>
            </a:ln>
          </p:spPr>
          <p:txBody>
            <a:bodyPr wrap="none" anchor="ctr"/>
            <a:lstStyle/>
            <a:p>
              <a:pPr algn="just">
                <a:lnSpc>
                  <a:spcPct val="120000"/>
                </a:lnSpc>
                <a:spcBef>
                  <a:spcPct val="10000"/>
                </a:spcBef>
              </a:pPr>
              <a:endParaRPr lang="zh-CN" altLang="en-US"/>
            </a:p>
          </p:txBody>
        </p:sp>
        <p:sp>
          <p:nvSpPr>
            <p:cNvPr id="1042" name="Text Box 13"/>
            <p:cNvSpPr txBox="1">
              <a:spLocks noChangeArrowheads="1"/>
            </p:cNvSpPr>
            <p:nvPr/>
          </p:nvSpPr>
          <p:spPr bwMode="auto">
            <a:xfrm>
              <a:off x="960" y="559"/>
              <a:ext cx="207" cy="250"/>
            </a:xfrm>
            <a:prstGeom prst="rect">
              <a:avLst/>
            </a:prstGeom>
            <a:noFill/>
            <a:ln w="28575" cap="sq">
              <a:noFill/>
              <a:miter lim="800000"/>
              <a:headEnd type="none" w="sm" len="sm"/>
              <a:tailEnd type="none" w="sm" len="sm"/>
            </a:ln>
          </p:spPr>
          <p:txBody>
            <a:bodyPr wrap="none">
              <a:spAutoFit/>
            </a:bodyPr>
            <a:lstStyle/>
            <a:p>
              <a:r>
                <a:rPr kumimoji="1" lang="en-US" altLang="zh-CN" sz="2000">
                  <a:ea typeface="宋体" panose="02010600030101010101" pitchFamily="2" charset="-122"/>
                </a:rPr>
                <a:t>+</a:t>
              </a:r>
              <a:endParaRPr kumimoji="1" lang="en-US" altLang="zh-CN" sz="2000">
                <a:ea typeface="宋体" panose="02010600030101010101" pitchFamily="2" charset="-122"/>
              </a:endParaRPr>
            </a:p>
          </p:txBody>
        </p:sp>
        <p:sp>
          <p:nvSpPr>
            <p:cNvPr id="1043" name="Text Box 14"/>
            <p:cNvSpPr txBox="1">
              <a:spLocks noChangeArrowheads="1"/>
            </p:cNvSpPr>
            <p:nvPr/>
          </p:nvSpPr>
          <p:spPr bwMode="auto">
            <a:xfrm>
              <a:off x="1056" y="897"/>
              <a:ext cx="197" cy="250"/>
            </a:xfrm>
            <a:prstGeom prst="rect">
              <a:avLst/>
            </a:prstGeom>
            <a:noFill/>
            <a:ln w="28575" cap="sq">
              <a:noFill/>
              <a:miter lim="800000"/>
              <a:headEnd type="none" w="sm" len="sm"/>
              <a:tailEnd type="none" w="sm" len="sm"/>
            </a:ln>
          </p:spPr>
          <p:txBody>
            <a:bodyPr wrap="none">
              <a:spAutoFit/>
            </a:bodyPr>
            <a:lstStyle/>
            <a:p>
              <a:r>
                <a:rPr kumimoji="1" lang="en-US" altLang="zh-CN" sz="2000">
                  <a:latin typeface="宋体" panose="02010600030101010101" pitchFamily="2" charset="-122"/>
                  <a:ea typeface="宋体" panose="02010600030101010101" pitchFamily="2" charset="-122"/>
                </a:rPr>
                <a:t>-</a:t>
              </a:r>
              <a:endParaRPr kumimoji="1" lang="en-US" altLang="zh-CN" sz="2000">
                <a:ea typeface="宋体" panose="02010600030101010101" pitchFamily="2" charset="-122"/>
              </a:endParaRPr>
            </a:p>
          </p:txBody>
        </p:sp>
        <p:sp>
          <p:nvSpPr>
            <p:cNvPr id="1044" name="Text Box 15"/>
            <p:cNvSpPr txBox="1">
              <a:spLocks noChangeArrowheads="1"/>
            </p:cNvSpPr>
            <p:nvPr/>
          </p:nvSpPr>
          <p:spPr bwMode="auto">
            <a:xfrm>
              <a:off x="480" y="655"/>
              <a:ext cx="252" cy="250"/>
            </a:xfrm>
            <a:prstGeom prst="rect">
              <a:avLst/>
            </a:prstGeom>
            <a:noFill/>
            <a:ln w="28575" cap="sq">
              <a:noFill/>
              <a:miter lim="800000"/>
              <a:headEnd type="none" w="sm" len="sm"/>
              <a:tailEnd type="none" w="sm" len="sm"/>
            </a:ln>
          </p:spPr>
          <p:txBody>
            <a:bodyPr wrap="none">
              <a:spAutoFit/>
            </a:bodyPr>
            <a:lstStyle/>
            <a:p>
              <a:r>
                <a:rPr kumimoji="1" lang="en-US" altLang="en-US" sz="2000" i="1">
                  <a:ea typeface="宋体" panose="02010600030101010101" pitchFamily="2" charset="-122"/>
                </a:rPr>
                <a:t>X</a:t>
              </a:r>
              <a:r>
                <a:rPr kumimoji="1" lang="en-US" altLang="en-US" sz="2000" baseline="-25000">
                  <a:ea typeface="宋体" panose="02010600030101010101" pitchFamily="2" charset="-122"/>
                </a:rPr>
                <a:t>i</a:t>
              </a:r>
              <a:endParaRPr kumimoji="1" lang="en-US" altLang="zh-CN" sz="2000">
                <a:ea typeface="宋体" panose="02010600030101010101" pitchFamily="2" charset="-122"/>
              </a:endParaRPr>
            </a:p>
          </p:txBody>
        </p:sp>
        <p:sp>
          <p:nvSpPr>
            <p:cNvPr id="1045" name="Text Box 16"/>
            <p:cNvSpPr txBox="1">
              <a:spLocks noChangeArrowheads="1"/>
            </p:cNvSpPr>
            <p:nvPr/>
          </p:nvSpPr>
          <p:spPr bwMode="auto">
            <a:xfrm>
              <a:off x="912" y="1231"/>
              <a:ext cx="615" cy="250"/>
            </a:xfrm>
            <a:prstGeom prst="rect">
              <a:avLst/>
            </a:prstGeom>
            <a:noFill/>
            <a:ln w="28575" cap="sq">
              <a:noFill/>
              <a:miter lim="800000"/>
              <a:headEnd type="none" w="sm" len="sm"/>
              <a:tailEnd type="none" w="sm" len="sm"/>
            </a:ln>
          </p:spPr>
          <p:txBody>
            <a:bodyPr wrap="none">
              <a:spAutoFit/>
            </a:bodyPr>
            <a:lstStyle/>
            <a:p>
              <a:r>
                <a:rPr kumimoji="1" lang="en-US" altLang="en-US" sz="2000" i="1">
                  <a:ea typeface="宋体" panose="02010600030101010101" pitchFamily="2" charset="-122"/>
                </a:rPr>
                <a:t>X</a:t>
              </a:r>
              <a:r>
                <a:rPr kumimoji="1" lang="en-US" altLang="en-US" sz="2000" baseline="-25000">
                  <a:ea typeface="宋体" panose="02010600030101010101" pitchFamily="2" charset="-122"/>
                </a:rPr>
                <a:t>f</a:t>
              </a:r>
              <a:r>
                <a:rPr kumimoji="1" lang="en-US" altLang="en-US" sz="2000" i="1">
                  <a:ea typeface="宋体" panose="02010600030101010101" pitchFamily="2" charset="-122"/>
                </a:rPr>
                <a:t>=FX</a:t>
              </a:r>
              <a:r>
                <a:rPr kumimoji="1" lang="en-US" altLang="en-US" sz="2000" baseline="-25000">
                  <a:ea typeface="宋体" panose="02010600030101010101" pitchFamily="2" charset="-122"/>
                </a:rPr>
                <a:t>o</a:t>
              </a:r>
              <a:endParaRPr kumimoji="1" lang="en-US" altLang="zh-CN" sz="2000">
                <a:ea typeface="宋体" panose="02010600030101010101" pitchFamily="2" charset="-122"/>
              </a:endParaRPr>
            </a:p>
          </p:txBody>
        </p:sp>
        <p:sp>
          <p:nvSpPr>
            <p:cNvPr id="1046" name="Text Box 17"/>
            <p:cNvSpPr txBox="1">
              <a:spLocks noChangeArrowheads="1"/>
            </p:cNvSpPr>
            <p:nvPr/>
          </p:nvSpPr>
          <p:spPr bwMode="auto">
            <a:xfrm>
              <a:off x="2640" y="847"/>
              <a:ext cx="638" cy="250"/>
            </a:xfrm>
            <a:prstGeom prst="rect">
              <a:avLst/>
            </a:prstGeom>
            <a:noFill/>
            <a:ln w="28575" cap="sq">
              <a:noFill/>
              <a:miter lim="800000"/>
              <a:headEnd type="none" w="sm" len="sm"/>
              <a:tailEnd type="none" w="sm" len="sm"/>
            </a:ln>
          </p:spPr>
          <p:txBody>
            <a:bodyPr wrap="none">
              <a:spAutoFit/>
            </a:bodyPr>
            <a:lstStyle/>
            <a:p>
              <a:r>
                <a:rPr kumimoji="1" lang="en-US" altLang="en-US" sz="2000" i="1">
                  <a:ea typeface="宋体" panose="02010600030101010101" pitchFamily="2" charset="-122"/>
                </a:rPr>
                <a:t>X</a:t>
              </a:r>
              <a:r>
                <a:rPr kumimoji="1" lang="en-US" altLang="en-US" sz="2000" baseline="-25000">
                  <a:ea typeface="宋体" panose="02010600030101010101" pitchFamily="2" charset="-122"/>
                </a:rPr>
                <a:t>o</a:t>
              </a:r>
              <a:r>
                <a:rPr kumimoji="1" lang="en-US" altLang="en-US" sz="2000" i="1">
                  <a:ea typeface="宋体" panose="02010600030101010101" pitchFamily="2" charset="-122"/>
                </a:rPr>
                <a:t>=AX</a:t>
              </a:r>
              <a:r>
                <a:rPr kumimoji="1" lang="en-US" altLang="en-US" sz="2000" baseline="-25000">
                  <a:ea typeface="宋体" panose="02010600030101010101" pitchFamily="2" charset="-122"/>
                </a:rPr>
                <a:t>d</a:t>
              </a:r>
              <a:endParaRPr kumimoji="1" lang="en-US" altLang="zh-CN" sz="2000">
                <a:ea typeface="宋体" panose="02010600030101010101" pitchFamily="2" charset="-122"/>
              </a:endParaRPr>
            </a:p>
          </p:txBody>
        </p:sp>
        <p:sp>
          <p:nvSpPr>
            <p:cNvPr id="1047" name="Line 18"/>
            <p:cNvSpPr>
              <a:spLocks noChangeShapeType="1"/>
            </p:cNvSpPr>
            <p:nvPr/>
          </p:nvSpPr>
          <p:spPr bwMode="auto">
            <a:xfrm>
              <a:off x="748" y="788"/>
              <a:ext cx="432" cy="0"/>
            </a:xfrm>
            <a:prstGeom prst="line">
              <a:avLst/>
            </a:prstGeom>
            <a:noFill/>
            <a:ln w="28575" cap="sq">
              <a:solidFill>
                <a:schemeClr val="tx1"/>
              </a:solidFill>
              <a:round/>
              <a:headEnd type="none" w="sm" len="sm"/>
              <a:tailEnd type="arrow" w="med" len="med"/>
            </a:ln>
          </p:spPr>
          <p:txBody>
            <a:bodyPr wrap="none" anchor="ctr"/>
            <a:lstStyle/>
            <a:p>
              <a:endParaRPr lang="zh-CN" altLang="en-US"/>
            </a:p>
          </p:txBody>
        </p:sp>
        <p:sp>
          <p:nvSpPr>
            <p:cNvPr id="1048" name="Text Box 19"/>
            <p:cNvSpPr txBox="1">
              <a:spLocks noChangeArrowheads="1"/>
            </p:cNvSpPr>
            <p:nvPr/>
          </p:nvSpPr>
          <p:spPr bwMode="auto">
            <a:xfrm>
              <a:off x="1440" y="463"/>
              <a:ext cx="281" cy="250"/>
            </a:xfrm>
            <a:prstGeom prst="rect">
              <a:avLst/>
            </a:prstGeom>
            <a:noFill/>
            <a:ln w="28575" cap="sq">
              <a:noFill/>
              <a:miter lim="800000"/>
              <a:headEnd type="none" w="sm" len="sm"/>
              <a:tailEnd type="none" w="sm" len="sm"/>
            </a:ln>
          </p:spPr>
          <p:txBody>
            <a:bodyPr wrap="none">
              <a:spAutoFit/>
            </a:bodyPr>
            <a:lstStyle/>
            <a:p>
              <a:r>
                <a:rPr kumimoji="1" lang="en-US" altLang="en-US" sz="2000" i="1">
                  <a:ea typeface="宋体" panose="02010600030101010101" pitchFamily="2" charset="-122"/>
                </a:rPr>
                <a:t>X</a:t>
              </a:r>
              <a:r>
                <a:rPr kumimoji="1" lang="en-US" altLang="en-US" sz="2000" baseline="-25000">
                  <a:ea typeface="宋体" panose="02010600030101010101" pitchFamily="2" charset="-122"/>
                </a:rPr>
                <a:t>d</a:t>
              </a:r>
              <a:endParaRPr kumimoji="1" lang="en-US" altLang="zh-CN" sz="2000">
                <a:ea typeface="宋体" panose="02010600030101010101" pitchFamily="2" charset="-122"/>
              </a:endParaRPr>
            </a:p>
          </p:txBody>
        </p:sp>
      </p:grpSp>
      <p:graphicFrame>
        <p:nvGraphicFramePr>
          <p:cNvPr id="67611" name="Object 27"/>
          <p:cNvGraphicFramePr>
            <a:graphicFrameLocks noChangeAspect="1"/>
          </p:cNvGraphicFramePr>
          <p:nvPr/>
        </p:nvGraphicFramePr>
        <p:xfrm>
          <a:off x="1115616" y="2060848"/>
          <a:ext cx="2498725" cy="950912"/>
        </p:xfrm>
        <a:graphic>
          <a:graphicData uri="http://schemas.openxmlformats.org/presentationml/2006/ole">
            <mc:AlternateContent xmlns:mc="http://schemas.openxmlformats.org/markup-compatibility/2006">
              <mc:Choice xmlns:v="urn:schemas-microsoft-com:vml" Requires="v">
                <p:oleObj spid="_x0000_s20481" name="Equation" r:id="rId1" imgW="27127200" imgH="10363200" progId="Equation.DSMT4">
                  <p:embed/>
                </p:oleObj>
              </mc:Choice>
              <mc:Fallback>
                <p:oleObj name="Equation" r:id="rId1" imgW="27127200" imgH="10363200" progId="Equation.DSMT4">
                  <p:embed/>
                  <p:pic>
                    <p:nvPicPr>
                      <p:cNvPr id="0" name="Object 27"/>
                      <p:cNvPicPr>
                        <a:picLocks noChangeAspect="1"/>
                      </p:cNvPicPr>
                      <p:nvPr/>
                    </p:nvPicPr>
                    <p:blipFill>
                      <a:blip r:embed="rId2"/>
                      <a:stretch>
                        <a:fillRect/>
                      </a:stretch>
                    </p:blipFill>
                    <p:spPr>
                      <a:xfrm>
                        <a:off x="1115616" y="2060848"/>
                        <a:ext cx="2498725" cy="950912"/>
                      </a:xfrm>
                      <a:prstGeom prst="rect">
                        <a:avLst/>
                      </a:prstGeom>
                      <a:solidFill>
                        <a:srgbClr val="FFFF66"/>
                      </a:solidFill>
                      <a:ln w="9525">
                        <a:noFill/>
                      </a:ln>
                    </p:spPr>
                  </p:pic>
                </p:oleObj>
              </mc:Fallback>
            </mc:AlternateContent>
          </a:graphicData>
        </a:graphic>
      </p:graphicFrame>
      <p:graphicFrame>
        <p:nvGraphicFramePr>
          <p:cNvPr id="20" name="Object 5"/>
          <p:cNvGraphicFramePr>
            <a:graphicFrameLocks noChangeAspect="1"/>
          </p:cNvGraphicFramePr>
          <p:nvPr/>
        </p:nvGraphicFramePr>
        <p:xfrm>
          <a:off x="5292080" y="2852936"/>
          <a:ext cx="2608263" cy="952500"/>
        </p:xfrm>
        <a:graphic>
          <a:graphicData uri="http://schemas.openxmlformats.org/presentationml/2006/ole">
            <mc:AlternateContent xmlns:mc="http://schemas.openxmlformats.org/markup-compatibility/2006">
              <mc:Choice xmlns:v="urn:schemas-microsoft-com:vml" Requires="v">
                <p:oleObj spid="_x0000_s20482" name="Equation" r:id="rId3" imgW="28346400" imgH="10363200" progId="Equation.DSMT4">
                  <p:embed/>
                </p:oleObj>
              </mc:Choice>
              <mc:Fallback>
                <p:oleObj name="Equation" r:id="rId3" imgW="28346400" imgH="10363200" progId="Equation.DSMT4">
                  <p:embed/>
                  <p:pic>
                    <p:nvPicPr>
                      <p:cNvPr id="0" name="Object 5"/>
                      <p:cNvPicPr>
                        <a:picLocks noChangeAspect="1"/>
                      </p:cNvPicPr>
                      <p:nvPr/>
                    </p:nvPicPr>
                    <p:blipFill>
                      <a:blip r:embed="rId4"/>
                      <a:stretch>
                        <a:fillRect/>
                      </a:stretch>
                    </p:blipFill>
                    <p:spPr>
                      <a:xfrm>
                        <a:off x="5292080" y="2852936"/>
                        <a:ext cx="2608263" cy="952500"/>
                      </a:xfrm>
                      <a:prstGeom prst="rect">
                        <a:avLst/>
                      </a:prstGeom>
                      <a:solidFill>
                        <a:srgbClr val="FFFF99"/>
                      </a:solidFill>
                      <a:ln w="9525">
                        <a:noFill/>
                      </a:ln>
                    </p:spPr>
                  </p:pic>
                </p:oleObj>
              </mc:Fallback>
            </mc:AlternateContent>
          </a:graphicData>
        </a:graphic>
      </p:graphicFrame>
      <p:sp>
        <p:nvSpPr>
          <p:cNvPr id="23" name="Text Box 4"/>
          <p:cNvSpPr txBox="1">
            <a:spLocks noChangeArrowheads="1"/>
          </p:cNvSpPr>
          <p:nvPr/>
        </p:nvSpPr>
        <p:spPr bwMode="auto">
          <a:xfrm>
            <a:off x="852488" y="4418013"/>
            <a:ext cx="8042275" cy="1052512"/>
          </a:xfrm>
          <a:prstGeom prst="rect">
            <a:avLst/>
          </a:prstGeom>
          <a:noFill/>
          <a:ln w="12700" cap="sq">
            <a:noFill/>
            <a:miter lim="800000"/>
            <a:headEnd type="none" w="sm" len="sm"/>
            <a:tailEnd type="none" w="sm" len="sm"/>
          </a:ln>
        </p:spPr>
        <p:txBody>
          <a:bodyPr>
            <a:spAutoFit/>
          </a:bodyPr>
          <a:lstStyle/>
          <a:p>
            <a:pPr>
              <a:lnSpc>
                <a:spcPct val="130000"/>
              </a:lnSpc>
            </a:pPr>
            <a:r>
              <a:rPr kumimoji="1" lang="zh-CN" altLang="en-US"/>
              <a:t>对</a:t>
            </a:r>
            <a:r>
              <a:rPr kumimoji="1" lang="zh-CN" altLang="en-US">
                <a:solidFill>
                  <a:srgbClr val="0070C0"/>
                </a:solidFill>
              </a:rPr>
              <a:t>串联负反馈</a:t>
            </a:r>
            <a:r>
              <a:rPr kumimoji="1" lang="zh-CN" altLang="en-US"/>
              <a:t>使放大电路输入电阻</a:t>
            </a:r>
            <a:r>
              <a:rPr kumimoji="1" lang="zh-CN" altLang="en-US">
                <a:solidFill>
                  <a:srgbClr val="0070C0"/>
                </a:solidFill>
              </a:rPr>
              <a:t>提高</a:t>
            </a:r>
            <a:endParaRPr kumimoji="1" lang="en-US" altLang="zh-CN">
              <a:solidFill>
                <a:srgbClr val="0070C0"/>
              </a:solidFill>
            </a:endParaRPr>
          </a:p>
          <a:p>
            <a:pPr>
              <a:lnSpc>
                <a:spcPct val="130000"/>
              </a:lnSpc>
            </a:pPr>
            <a:r>
              <a:rPr kumimoji="1" lang="zh-CN" altLang="en-US"/>
              <a:t>对</a:t>
            </a:r>
            <a:r>
              <a:rPr kumimoji="1" lang="zh-CN" altLang="en-US">
                <a:solidFill>
                  <a:srgbClr val="FF0000"/>
                </a:solidFill>
              </a:rPr>
              <a:t>并联负反馈</a:t>
            </a:r>
            <a:r>
              <a:rPr kumimoji="1" lang="zh-CN" altLang="en-US"/>
              <a:t>使放大电路输入电阻</a:t>
            </a:r>
            <a:r>
              <a:rPr kumimoji="1" lang="zh-CN" altLang="en-US">
                <a:solidFill>
                  <a:srgbClr val="FF0000"/>
                </a:solidFill>
              </a:rPr>
              <a:t>降低</a:t>
            </a:r>
            <a:endParaRPr kumimoji="1" lang="zh-CN" altLang="en-US">
              <a:solidFill>
                <a:srgbClr val="FF0000"/>
              </a:solidFill>
            </a:endParaRPr>
          </a:p>
        </p:txBody>
      </p:sp>
      <p:graphicFrame>
        <p:nvGraphicFramePr>
          <p:cNvPr id="21" name="Object 4"/>
          <p:cNvGraphicFramePr>
            <a:graphicFrameLocks noChangeAspect="1"/>
          </p:cNvGraphicFramePr>
          <p:nvPr/>
        </p:nvGraphicFramePr>
        <p:xfrm>
          <a:off x="6280150" y="4416425"/>
          <a:ext cx="2074863" cy="533400"/>
        </p:xfrm>
        <a:graphic>
          <a:graphicData uri="http://schemas.openxmlformats.org/presentationml/2006/ole">
            <mc:AlternateContent xmlns:mc="http://schemas.openxmlformats.org/markup-compatibility/2006">
              <mc:Choice xmlns:v="urn:schemas-microsoft-com:vml" Requires="v">
                <p:oleObj spid="_x0000_s20483" name="Equation" r:id="rId5" imgW="22555200" imgH="5791200" progId="Equation.DSMT4">
                  <p:embed/>
                </p:oleObj>
              </mc:Choice>
              <mc:Fallback>
                <p:oleObj name="Equation" r:id="rId5" imgW="22555200" imgH="5791200" progId="Equation.DSMT4">
                  <p:embed/>
                  <p:pic>
                    <p:nvPicPr>
                      <p:cNvPr id="0" name="Object 4"/>
                      <p:cNvPicPr>
                        <a:picLocks noChangeAspect="1"/>
                      </p:cNvPicPr>
                      <p:nvPr/>
                    </p:nvPicPr>
                    <p:blipFill>
                      <a:blip r:embed="rId6"/>
                      <a:stretch>
                        <a:fillRect/>
                      </a:stretch>
                    </p:blipFill>
                    <p:spPr>
                      <a:xfrm>
                        <a:off x="6280150" y="4416425"/>
                        <a:ext cx="2074863" cy="533400"/>
                      </a:xfrm>
                      <a:prstGeom prst="rect">
                        <a:avLst/>
                      </a:prstGeom>
                      <a:noFill/>
                      <a:ln w="9525">
                        <a:noFill/>
                      </a:ln>
                    </p:spPr>
                  </p:pic>
                </p:oleObj>
              </mc:Fallback>
            </mc:AlternateContent>
          </a:graphicData>
        </a:graphic>
      </p:graphicFrame>
      <p:graphicFrame>
        <p:nvGraphicFramePr>
          <p:cNvPr id="22" name="Object 6"/>
          <p:cNvGraphicFramePr>
            <a:graphicFrameLocks noChangeAspect="1"/>
          </p:cNvGraphicFramePr>
          <p:nvPr/>
        </p:nvGraphicFramePr>
        <p:xfrm>
          <a:off x="6229350" y="4918075"/>
          <a:ext cx="2298700" cy="533400"/>
        </p:xfrm>
        <a:graphic>
          <a:graphicData uri="http://schemas.openxmlformats.org/presentationml/2006/ole">
            <mc:AlternateContent xmlns:mc="http://schemas.openxmlformats.org/markup-compatibility/2006">
              <mc:Choice xmlns:v="urn:schemas-microsoft-com:vml" Requires="v">
                <p:oleObj spid="_x0000_s20484" name="Equation" r:id="rId7" imgW="24993600" imgH="5791200" progId="Equation.DSMT4">
                  <p:embed/>
                </p:oleObj>
              </mc:Choice>
              <mc:Fallback>
                <p:oleObj name="Equation" r:id="rId7" imgW="24993600" imgH="5791200" progId="Equation.DSMT4">
                  <p:embed/>
                  <p:pic>
                    <p:nvPicPr>
                      <p:cNvPr id="0" name="Object 6"/>
                      <p:cNvPicPr>
                        <a:picLocks noChangeAspect="1"/>
                      </p:cNvPicPr>
                      <p:nvPr/>
                    </p:nvPicPr>
                    <p:blipFill>
                      <a:blip r:embed="rId8"/>
                      <a:stretch>
                        <a:fillRect/>
                      </a:stretch>
                    </p:blipFill>
                    <p:spPr>
                      <a:xfrm>
                        <a:off x="6229350" y="4918075"/>
                        <a:ext cx="2298700" cy="533400"/>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7611"/>
                                        </p:tgtEl>
                                        <p:attrNameLst>
                                          <p:attrName>style.visibility</p:attrName>
                                        </p:attrNameLst>
                                      </p:cBhvr>
                                      <p:to>
                                        <p:strVal val="visible"/>
                                      </p:to>
                                    </p:set>
                                    <p:animEffect transition="in" filter="wipe(left)">
                                      <p:cBhvr>
                                        <p:cTn id="12" dur="500"/>
                                        <p:tgtEl>
                                          <p:spTgt spid="67611"/>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iterate type="lt">
                                    <p:tmPct val="100000"/>
                                  </p:iterate>
                                  <p:childTnLst>
                                    <p:set>
                                      <p:cBhvr>
                                        <p:cTn id="20" dur="1" fill="hold">
                                          <p:stCondLst>
                                            <p:cond delay="0"/>
                                          </p:stCondLst>
                                        </p:cTn>
                                        <p:tgtEl>
                                          <p:spTgt spid="23"/>
                                        </p:tgtEl>
                                        <p:attrNameLst>
                                          <p:attrName>style.visibility</p:attrName>
                                        </p:attrNameLst>
                                      </p:cBhvr>
                                      <p:to>
                                        <p:strVal val="visible"/>
                                      </p:to>
                                    </p:set>
                                    <p:animEffect transition="in" filter="wipe(left)">
                                      <p:cBhvr>
                                        <p:cTn id="21" dur="75"/>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第</a:t>
            </a:r>
            <a:r>
              <a:rPr lang="en-US" altLang="zh-CN" dirty="0" smtClean="0"/>
              <a:t>7</a:t>
            </a:r>
            <a:r>
              <a:rPr lang="zh-CN" altLang="en-US" dirty="0" smtClean="0"/>
              <a:t>章 模拟集成电路及其应用电路</a:t>
            </a:r>
            <a:endParaRPr lang="zh-CN" altLang="en-US" dirty="0"/>
          </a:p>
        </p:txBody>
      </p:sp>
      <p:sp>
        <p:nvSpPr>
          <p:cNvPr id="3" name="内容占位符 2"/>
          <p:cNvSpPr>
            <a:spLocks noGrp="1"/>
          </p:cNvSpPr>
          <p:nvPr>
            <p:ph idx="1"/>
          </p:nvPr>
        </p:nvSpPr>
        <p:spPr/>
        <p:txBody>
          <a:bodyPr/>
          <a:lstStyle/>
          <a:p>
            <a:pPr>
              <a:lnSpc>
                <a:spcPct val="150000"/>
              </a:lnSpc>
              <a:buNone/>
            </a:pPr>
            <a:r>
              <a:rPr lang="en-US" altLang="zh-CN" dirty="0" smtClean="0"/>
              <a:t>7.1 </a:t>
            </a:r>
            <a:r>
              <a:rPr lang="en-US" dirty="0" err="1" smtClean="0"/>
              <a:t>集成运算放大器概述</a:t>
            </a:r>
            <a:endParaRPr lang="zh-CN" altLang="en-US" dirty="0" smtClean="0"/>
          </a:p>
          <a:p>
            <a:pPr>
              <a:lnSpc>
                <a:spcPct val="150000"/>
              </a:lnSpc>
              <a:buNone/>
            </a:pPr>
            <a:r>
              <a:rPr lang="en-US" altLang="zh-CN" dirty="0" smtClean="0"/>
              <a:t>7.2 </a:t>
            </a:r>
            <a:r>
              <a:rPr lang="en-US" dirty="0" err="1" smtClean="0"/>
              <a:t>集成运算放大器中的内部单元电路</a:t>
            </a:r>
            <a:endParaRPr lang="zh-CN" altLang="en-US" dirty="0" smtClean="0"/>
          </a:p>
          <a:p>
            <a:pPr>
              <a:lnSpc>
                <a:spcPct val="150000"/>
              </a:lnSpc>
              <a:buNone/>
            </a:pPr>
            <a:r>
              <a:rPr lang="en-US" altLang="zh-CN" b="1" dirty="0" smtClean="0">
                <a:solidFill>
                  <a:srgbClr val="FF0000"/>
                </a:solidFill>
              </a:rPr>
              <a:t>7.3 </a:t>
            </a:r>
            <a:r>
              <a:rPr lang="en-US" b="1" dirty="0" err="1" smtClean="0">
                <a:solidFill>
                  <a:srgbClr val="FF0000"/>
                </a:solidFill>
              </a:rPr>
              <a:t>集成运算放大器的线性应用</a:t>
            </a:r>
            <a:endParaRPr lang="zh-CN" altLang="en-US" b="1" dirty="0" smtClean="0">
              <a:solidFill>
                <a:srgbClr val="FF0000"/>
              </a:solidFill>
            </a:endParaRPr>
          </a:p>
          <a:p>
            <a:pPr>
              <a:lnSpc>
                <a:spcPct val="150000"/>
              </a:lnSpc>
              <a:buNone/>
            </a:pPr>
            <a:r>
              <a:rPr lang="en-US" altLang="zh-CN" strike="sngStrike" dirty="0" smtClean="0"/>
              <a:t>7.4 </a:t>
            </a:r>
            <a:r>
              <a:rPr lang="en-US" strike="sngStrike" dirty="0" err="1" smtClean="0"/>
              <a:t>集成运算放大器的非线性应用</a:t>
            </a:r>
            <a:endParaRPr lang="zh-CN" altLang="en-US" strike="sngStrike" dirty="0" smtClean="0"/>
          </a:p>
          <a:p>
            <a:pPr>
              <a:lnSpc>
                <a:spcPct val="150000"/>
              </a:lnSpc>
              <a:buNone/>
            </a:pPr>
            <a:r>
              <a:rPr lang="en-US" altLang="zh-CN" strike="sngStrike" dirty="0" smtClean="0"/>
              <a:t>7.5 </a:t>
            </a:r>
            <a:r>
              <a:rPr lang="en-US" strike="sngStrike" dirty="0" err="1" smtClean="0"/>
              <a:t>模拟集成功率放大器及其应用</a:t>
            </a:r>
            <a:endParaRPr lang="zh-CN" altLang="en-US" strike="sngStrike" dirty="0" smtClean="0"/>
          </a:p>
          <a:p>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428596" y="428604"/>
            <a:ext cx="8229600" cy="4525963"/>
          </a:xfrm>
        </p:spPr>
        <p:txBody>
          <a:bodyPr/>
          <a:lstStyle/>
          <a:p>
            <a:pPr marL="533400" lvl="1" indent="-171450" eaLnBrk="1" hangingPunct="1">
              <a:buNone/>
            </a:pPr>
            <a:r>
              <a:rPr lang="zh-CN" altLang="en-US" b="1" dirty="0" smtClean="0"/>
              <a:t>运放的线性应用电路的六步分析法</a:t>
            </a:r>
            <a:endParaRPr lang="zh-CN" altLang="en-US" b="1" dirty="0" smtClean="0"/>
          </a:p>
        </p:txBody>
      </p:sp>
      <p:sp>
        <p:nvSpPr>
          <p:cNvPr id="149508" name="Text Box 4"/>
          <p:cNvSpPr txBox="1">
            <a:spLocks noChangeArrowheads="1"/>
          </p:cNvSpPr>
          <p:nvPr/>
        </p:nvSpPr>
        <p:spPr bwMode="auto">
          <a:xfrm>
            <a:off x="519113" y="1225569"/>
            <a:ext cx="7040562" cy="369332"/>
          </a:xfrm>
          <a:prstGeom prst="rect">
            <a:avLst/>
          </a:prstGeom>
          <a:noFill/>
          <a:ln w="12700" cap="sq">
            <a:noFill/>
            <a:miter lim="800000"/>
            <a:headEnd type="none" w="sm" len="sm"/>
            <a:tailEnd type="none" w="sm" len="sm"/>
          </a:ln>
        </p:spPr>
        <p:txBody>
          <a:bodyPr>
            <a:spAutoFit/>
          </a:bodyPr>
          <a:lstStyle/>
          <a:p>
            <a:r>
              <a:rPr kumimoji="1" lang="zh-CN" altLang="en-US" b="1" dirty="0"/>
              <a:t>第一步</a:t>
            </a:r>
            <a:r>
              <a:rPr kumimoji="1" lang="en-US" altLang="zh-CN" b="1" dirty="0"/>
              <a:t>. </a:t>
            </a:r>
            <a:r>
              <a:rPr kumimoji="1" lang="zh-CN" altLang="en-US" b="1" dirty="0"/>
              <a:t>利用  </a:t>
            </a:r>
            <a:r>
              <a:rPr kumimoji="1" lang="en-US" altLang="zh-CN" b="1" i="1" dirty="0" err="1"/>
              <a:t>i</a:t>
            </a:r>
            <a:r>
              <a:rPr kumimoji="1" lang="en-US" altLang="zh-CN" b="1" i="1" baseline="-25000" dirty="0"/>
              <a:t>+</a:t>
            </a:r>
            <a:r>
              <a:rPr kumimoji="1" lang="en-US" altLang="zh-CN" b="1" dirty="0"/>
              <a:t>=0</a:t>
            </a:r>
            <a:r>
              <a:rPr kumimoji="1" lang="zh-CN" altLang="en-US" b="1" dirty="0"/>
              <a:t>，由</a:t>
            </a:r>
            <a:r>
              <a:rPr kumimoji="1" lang="en-US" altLang="zh-CN" b="1" dirty="0"/>
              <a:t>B</a:t>
            </a:r>
            <a:r>
              <a:rPr kumimoji="1" lang="zh-CN" altLang="en-US" b="1" dirty="0"/>
              <a:t>电路求出同输入端电压 </a:t>
            </a:r>
            <a:r>
              <a:rPr kumimoji="1" lang="en-US" altLang="zh-CN" b="1" i="1" dirty="0"/>
              <a:t>u</a:t>
            </a:r>
            <a:r>
              <a:rPr kumimoji="1" lang="en-US" altLang="zh-CN" b="1" i="1" baseline="-25000" dirty="0"/>
              <a:t>+</a:t>
            </a:r>
            <a:endParaRPr kumimoji="1" lang="en-US" altLang="zh-CN" b="1" dirty="0"/>
          </a:p>
        </p:txBody>
      </p:sp>
      <p:sp>
        <p:nvSpPr>
          <p:cNvPr id="149509" name="Text Box 5"/>
          <p:cNvSpPr txBox="1">
            <a:spLocks noChangeArrowheads="1"/>
          </p:cNvSpPr>
          <p:nvPr/>
        </p:nvSpPr>
        <p:spPr bwMode="auto">
          <a:xfrm>
            <a:off x="519113" y="1743094"/>
            <a:ext cx="7239000" cy="369332"/>
          </a:xfrm>
          <a:prstGeom prst="rect">
            <a:avLst/>
          </a:prstGeom>
          <a:noFill/>
          <a:ln w="12700" cap="sq">
            <a:noFill/>
            <a:miter lim="800000"/>
            <a:headEnd type="none" w="sm" len="sm"/>
            <a:tailEnd type="none" w="sm" len="sm"/>
          </a:ln>
        </p:spPr>
        <p:txBody>
          <a:bodyPr>
            <a:spAutoFit/>
          </a:bodyPr>
          <a:lstStyle/>
          <a:p>
            <a:r>
              <a:rPr kumimoji="1" lang="zh-CN" altLang="en-US" b="1" dirty="0"/>
              <a:t>第二步</a:t>
            </a:r>
            <a:r>
              <a:rPr kumimoji="1" lang="en-US" altLang="zh-CN" b="1" dirty="0"/>
              <a:t>. </a:t>
            </a:r>
            <a:r>
              <a:rPr kumimoji="1" lang="zh-CN" altLang="en-US" b="1" dirty="0"/>
              <a:t>利用  </a:t>
            </a:r>
            <a:r>
              <a:rPr kumimoji="1" lang="en-US" altLang="zh-CN" b="1" i="1" dirty="0"/>
              <a:t>u</a:t>
            </a:r>
            <a:r>
              <a:rPr kumimoji="1" lang="en-US" altLang="zh-CN" b="1" i="1" baseline="-25000" dirty="0"/>
              <a:t>+</a:t>
            </a:r>
            <a:r>
              <a:rPr kumimoji="1" lang="en-US" altLang="zh-CN" b="1" dirty="0"/>
              <a:t>= </a:t>
            </a:r>
            <a:r>
              <a:rPr kumimoji="1" lang="en-US" altLang="zh-CN" b="1" i="1" dirty="0"/>
              <a:t>u</a:t>
            </a:r>
            <a:r>
              <a:rPr kumimoji="1" lang="en-US" altLang="zh-CN" b="1" i="1" baseline="-25000" dirty="0">
                <a:latin typeface="宋体" panose="02010600030101010101" pitchFamily="2" charset="-122"/>
              </a:rPr>
              <a:t>-</a:t>
            </a:r>
            <a:r>
              <a:rPr kumimoji="1" lang="zh-CN" altLang="en-US" b="1" dirty="0"/>
              <a:t>，确定反相输入端电压  </a:t>
            </a:r>
            <a:r>
              <a:rPr kumimoji="1" lang="en-US" altLang="zh-CN" b="1" i="1" dirty="0"/>
              <a:t>u</a:t>
            </a:r>
            <a:r>
              <a:rPr kumimoji="1" lang="en-US" altLang="zh-CN" b="1" i="1" baseline="-25000" dirty="0">
                <a:latin typeface="宋体" panose="02010600030101010101" pitchFamily="2" charset="-122"/>
              </a:rPr>
              <a:t>-</a:t>
            </a:r>
            <a:r>
              <a:rPr kumimoji="1" lang="en-US" altLang="zh-CN" b="1" dirty="0"/>
              <a:t>=</a:t>
            </a:r>
            <a:r>
              <a:rPr kumimoji="1" lang="en-US" altLang="zh-CN" b="1" i="1" dirty="0"/>
              <a:t>u</a:t>
            </a:r>
            <a:r>
              <a:rPr kumimoji="1" lang="en-US" altLang="zh-CN" b="1" i="1" baseline="-25000" dirty="0"/>
              <a:t>+</a:t>
            </a:r>
            <a:endParaRPr kumimoji="1" lang="en-US" altLang="zh-CN" b="1" i="1" baseline="-25000" dirty="0"/>
          </a:p>
        </p:txBody>
      </p:sp>
      <p:sp>
        <p:nvSpPr>
          <p:cNvPr id="149510" name="Text Box 6"/>
          <p:cNvSpPr txBox="1">
            <a:spLocks noChangeArrowheads="1"/>
          </p:cNvSpPr>
          <p:nvPr/>
        </p:nvSpPr>
        <p:spPr bwMode="auto">
          <a:xfrm>
            <a:off x="519113" y="2260619"/>
            <a:ext cx="7239000" cy="369332"/>
          </a:xfrm>
          <a:prstGeom prst="rect">
            <a:avLst/>
          </a:prstGeom>
          <a:noFill/>
          <a:ln w="12700" cap="sq">
            <a:noFill/>
            <a:miter lim="800000"/>
            <a:headEnd type="none" w="sm" len="sm"/>
            <a:tailEnd type="none" w="sm" len="sm"/>
          </a:ln>
        </p:spPr>
        <p:txBody>
          <a:bodyPr>
            <a:spAutoFit/>
          </a:bodyPr>
          <a:lstStyle/>
          <a:p>
            <a:r>
              <a:rPr kumimoji="1" lang="zh-CN" altLang="en-US" b="1" dirty="0"/>
              <a:t>第三步</a:t>
            </a:r>
            <a:r>
              <a:rPr kumimoji="1" lang="en-US" altLang="zh-CN" b="1" dirty="0"/>
              <a:t>. </a:t>
            </a:r>
            <a:r>
              <a:rPr kumimoji="1" lang="zh-CN" altLang="en-US" b="1" dirty="0"/>
              <a:t>利用已知电压 </a:t>
            </a:r>
            <a:r>
              <a:rPr kumimoji="1" lang="en-US" altLang="zh-CN" b="1" i="1" dirty="0"/>
              <a:t>u</a:t>
            </a:r>
            <a:r>
              <a:rPr kumimoji="1" lang="en-US" altLang="zh-CN" b="1" i="1" baseline="-25000" dirty="0">
                <a:latin typeface="宋体" panose="02010600030101010101" pitchFamily="2" charset="-122"/>
              </a:rPr>
              <a:t>-</a:t>
            </a:r>
            <a:r>
              <a:rPr kumimoji="1" lang="zh-CN" altLang="en-US" b="1" dirty="0"/>
              <a:t>，由</a:t>
            </a:r>
            <a:r>
              <a:rPr kumimoji="1" lang="en-US" altLang="zh-CN" b="1" dirty="0"/>
              <a:t>A</a:t>
            </a:r>
            <a:r>
              <a:rPr kumimoji="1" lang="zh-CN" altLang="en-US" b="1" dirty="0"/>
              <a:t>电路求出电流  </a:t>
            </a:r>
            <a:r>
              <a:rPr kumimoji="1" lang="en-US" altLang="zh-CN" b="1" i="1" dirty="0"/>
              <a:t>i</a:t>
            </a:r>
            <a:r>
              <a:rPr kumimoji="1" lang="en-US" altLang="zh-CN" b="1" baseline="-25000" dirty="0"/>
              <a:t>1</a:t>
            </a:r>
            <a:endParaRPr kumimoji="1" lang="en-US" altLang="zh-CN" b="1" i="1" baseline="-25000" dirty="0"/>
          </a:p>
        </p:txBody>
      </p:sp>
      <p:sp>
        <p:nvSpPr>
          <p:cNvPr id="149511" name="Text Box 7"/>
          <p:cNvSpPr txBox="1">
            <a:spLocks noChangeArrowheads="1"/>
          </p:cNvSpPr>
          <p:nvPr/>
        </p:nvSpPr>
        <p:spPr bwMode="auto">
          <a:xfrm>
            <a:off x="519113" y="2779731"/>
            <a:ext cx="3466013" cy="369332"/>
          </a:xfrm>
          <a:prstGeom prst="rect">
            <a:avLst/>
          </a:prstGeom>
          <a:noFill/>
          <a:ln w="12700" cap="sq">
            <a:noFill/>
            <a:miter lim="800000"/>
            <a:headEnd type="none" w="sm" len="sm"/>
            <a:tailEnd type="none" w="sm" len="sm"/>
          </a:ln>
        </p:spPr>
        <p:txBody>
          <a:bodyPr wrap="none">
            <a:spAutoFit/>
          </a:bodyPr>
          <a:lstStyle/>
          <a:p>
            <a:r>
              <a:rPr kumimoji="1" lang="zh-CN" altLang="en-US" b="1" dirty="0"/>
              <a:t>第四步</a:t>
            </a:r>
            <a:r>
              <a:rPr kumimoji="1" lang="en-US" altLang="zh-CN" b="1" dirty="0"/>
              <a:t>. </a:t>
            </a:r>
            <a:r>
              <a:rPr kumimoji="1" lang="zh-CN" altLang="en-US" b="1" dirty="0"/>
              <a:t>利用</a:t>
            </a:r>
            <a:r>
              <a:rPr kumimoji="1" lang="en-US" altLang="zh-CN" b="1" i="1" dirty="0" err="1"/>
              <a:t>i</a:t>
            </a:r>
            <a:r>
              <a:rPr kumimoji="1" lang="en-US" altLang="zh-CN" b="1" baseline="-25000" dirty="0">
                <a:latin typeface="宋体" panose="02010600030101010101" pitchFamily="2" charset="-122"/>
              </a:rPr>
              <a:t>-</a:t>
            </a:r>
            <a:r>
              <a:rPr kumimoji="1" lang="en-US" altLang="zh-CN" b="1" dirty="0"/>
              <a:t>=0</a:t>
            </a:r>
            <a:r>
              <a:rPr kumimoji="1" lang="zh-CN" altLang="en-US" b="1" dirty="0"/>
              <a:t>，求出电流 </a:t>
            </a:r>
            <a:r>
              <a:rPr kumimoji="1" lang="en-US" altLang="zh-CN" b="1" i="1" dirty="0"/>
              <a:t>i</a:t>
            </a:r>
            <a:r>
              <a:rPr kumimoji="1" lang="en-US" altLang="zh-CN" b="1" baseline="-25000" dirty="0"/>
              <a:t>f</a:t>
            </a:r>
            <a:r>
              <a:rPr kumimoji="1" lang="en-US" altLang="zh-CN" b="1" i="1" baseline="-25000" dirty="0"/>
              <a:t>  </a:t>
            </a:r>
            <a:r>
              <a:rPr kumimoji="1" lang="en-US" altLang="zh-CN" b="1" dirty="0"/>
              <a:t>=</a:t>
            </a:r>
            <a:r>
              <a:rPr kumimoji="1" lang="en-US" altLang="zh-CN" b="1" i="1" dirty="0"/>
              <a:t>i</a:t>
            </a:r>
            <a:r>
              <a:rPr kumimoji="1" lang="en-US" altLang="zh-CN" b="1" baseline="-25000" dirty="0"/>
              <a:t>1</a:t>
            </a:r>
            <a:endParaRPr kumimoji="1" lang="en-US" altLang="zh-CN" b="1" baseline="-25000" dirty="0"/>
          </a:p>
        </p:txBody>
      </p:sp>
      <p:sp>
        <p:nvSpPr>
          <p:cNvPr id="149512" name="Text Box 8"/>
          <p:cNvSpPr txBox="1">
            <a:spLocks noChangeArrowheads="1"/>
          </p:cNvSpPr>
          <p:nvPr/>
        </p:nvSpPr>
        <p:spPr bwMode="auto">
          <a:xfrm>
            <a:off x="503238" y="3297256"/>
            <a:ext cx="6858000" cy="646331"/>
          </a:xfrm>
          <a:prstGeom prst="rect">
            <a:avLst/>
          </a:prstGeom>
          <a:noFill/>
          <a:ln w="12700" cap="sq">
            <a:noFill/>
            <a:miter lim="800000"/>
            <a:headEnd type="none" w="sm" len="sm"/>
            <a:tailEnd type="none" w="sm" len="sm"/>
          </a:ln>
        </p:spPr>
        <p:txBody>
          <a:bodyPr>
            <a:spAutoFit/>
          </a:bodyPr>
          <a:lstStyle/>
          <a:p>
            <a:r>
              <a:rPr kumimoji="1" lang="zh-CN" altLang="en-US" b="1" dirty="0"/>
              <a:t>第五步</a:t>
            </a:r>
            <a:r>
              <a:rPr kumimoji="1" lang="en-US" altLang="zh-CN" b="1" dirty="0"/>
              <a:t>. </a:t>
            </a:r>
            <a:r>
              <a:rPr kumimoji="1" lang="zh-CN" altLang="en-US" b="1" dirty="0"/>
              <a:t>由电路</a:t>
            </a:r>
            <a:r>
              <a:rPr kumimoji="1" lang="en-US" altLang="zh-CN" b="1" dirty="0"/>
              <a:t>F</a:t>
            </a:r>
            <a:r>
              <a:rPr kumimoji="1" lang="zh-CN" altLang="en-US" b="1" dirty="0"/>
              <a:t>的特性和</a:t>
            </a:r>
            <a:r>
              <a:rPr kumimoji="1" lang="en-US" altLang="zh-CN" b="1" i="1" dirty="0"/>
              <a:t>u</a:t>
            </a:r>
            <a:r>
              <a:rPr kumimoji="1" lang="en-US" altLang="zh-CN" b="1" i="1" baseline="-25000" dirty="0">
                <a:latin typeface="宋体" panose="02010600030101010101" pitchFamily="2" charset="-122"/>
              </a:rPr>
              <a:t>-</a:t>
            </a:r>
            <a:r>
              <a:rPr kumimoji="1" lang="zh-CN" altLang="en-US" b="1" dirty="0"/>
              <a:t>确定输出电压：</a:t>
            </a:r>
            <a:br>
              <a:rPr kumimoji="1" lang="zh-CN" altLang="en-US" b="1" dirty="0"/>
            </a:br>
            <a:r>
              <a:rPr kumimoji="1" lang="zh-CN" altLang="en-US" dirty="0"/>
              <a:t>              </a:t>
            </a:r>
            <a:r>
              <a:rPr kumimoji="1" lang="en-US" altLang="zh-CN" i="1" dirty="0" err="1"/>
              <a:t>u</a:t>
            </a:r>
            <a:r>
              <a:rPr kumimoji="1" lang="en-US" altLang="zh-CN" baseline="-25000" dirty="0" err="1"/>
              <a:t>o</a:t>
            </a:r>
            <a:r>
              <a:rPr kumimoji="1" lang="en-US" altLang="zh-CN" dirty="0"/>
              <a:t>=</a:t>
            </a:r>
            <a:r>
              <a:rPr kumimoji="1" lang="en-US" altLang="zh-CN" i="1" dirty="0"/>
              <a:t>u</a:t>
            </a:r>
            <a:r>
              <a:rPr kumimoji="1" lang="en-US" altLang="zh-CN" i="1" baseline="-25000" dirty="0">
                <a:latin typeface="宋体" panose="02010600030101010101" pitchFamily="2" charset="-122"/>
              </a:rPr>
              <a:t>-</a:t>
            </a:r>
            <a:r>
              <a:rPr kumimoji="1" lang="en-US" altLang="zh-CN" dirty="0">
                <a:latin typeface="宋体" panose="02010600030101010101" pitchFamily="2" charset="-122"/>
              </a:rPr>
              <a:t>-</a:t>
            </a:r>
            <a:r>
              <a:rPr kumimoji="1" lang="en-US" altLang="zh-CN" dirty="0"/>
              <a:t>F(</a:t>
            </a:r>
            <a:r>
              <a:rPr kumimoji="1" lang="en-US" altLang="zh-CN" i="1" dirty="0"/>
              <a:t>i</a:t>
            </a:r>
            <a:r>
              <a:rPr kumimoji="1" lang="en-US" altLang="zh-CN" baseline="-25000" dirty="0"/>
              <a:t>f</a:t>
            </a:r>
            <a:r>
              <a:rPr kumimoji="1" lang="en-US" altLang="zh-CN" i="1" baseline="-25000" dirty="0"/>
              <a:t> </a:t>
            </a:r>
            <a:r>
              <a:rPr kumimoji="1" lang="en-US" altLang="zh-CN" dirty="0"/>
              <a:t>)</a:t>
            </a:r>
            <a:endParaRPr kumimoji="1" lang="en-US" altLang="zh-CN" dirty="0"/>
          </a:p>
        </p:txBody>
      </p:sp>
      <p:sp>
        <p:nvSpPr>
          <p:cNvPr id="149513" name="Text Box 9"/>
          <p:cNvSpPr txBox="1">
            <a:spLocks noChangeArrowheads="1"/>
          </p:cNvSpPr>
          <p:nvPr/>
        </p:nvSpPr>
        <p:spPr bwMode="auto">
          <a:xfrm>
            <a:off x="503238" y="4181494"/>
            <a:ext cx="6370637" cy="646331"/>
          </a:xfrm>
          <a:prstGeom prst="rect">
            <a:avLst/>
          </a:prstGeom>
          <a:noFill/>
          <a:ln w="12700" cap="sq">
            <a:noFill/>
            <a:miter lim="800000"/>
            <a:headEnd type="none" w="sm" len="sm"/>
            <a:tailEnd type="none" w="sm" len="sm"/>
          </a:ln>
        </p:spPr>
        <p:txBody>
          <a:bodyPr>
            <a:spAutoFit/>
          </a:bodyPr>
          <a:lstStyle/>
          <a:p>
            <a:r>
              <a:rPr kumimoji="1" lang="zh-CN" altLang="en-US" b="1" dirty="0">
                <a:solidFill>
                  <a:srgbClr val="FF0000"/>
                </a:solidFill>
              </a:rPr>
              <a:t>第六步</a:t>
            </a:r>
            <a:r>
              <a:rPr kumimoji="1" lang="en-US" altLang="zh-CN" b="1" dirty="0">
                <a:solidFill>
                  <a:srgbClr val="FF0000"/>
                </a:solidFill>
              </a:rPr>
              <a:t>. </a:t>
            </a:r>
            <a:r>
              <a:rPr kumimoji="1" lang="zh-CN" altLang="en-US" b="1" dirty="0">
                <a:solidFill>
                  <a:srgbClr val="FF0000"/>
                </a:solidFill>
              </a:rPr>
              <a:t>检验输出电压是否在线性范围内。</a:t>
            </a:r>
            <a:br>
              <a:rPr kumimoji="1" lang="zh-CN" altLang="en-US" b="1" dirty="0">
                <a:solidFill>
                  <a:srgbClr val="FF0000"/>
                </a:solidFill>
              </a:rPr>
            </a:br>
            <a:r>
              <a:rPr kumimoji="1" lang="zh-CN" altLang="en-US" b="1" dirty="0">
                <a:solidFill>
                  <a:srgbClr val="FF0000"/>
                </a:solidFill>
              </a:rPr>
              <a:t>               </a:t>
            </a:r>
            <a:r>
              <a:rPr kumimoji="1" lang="en-US" altLang="zh-CN" b="1" dirty="0">
                <a:solidFill>
                  <a:srgbClr val="FF0000"/>
                </a:solidFill>
              </a:rPr>
              <a:t>| </a:t>
            </a:r>
            <a:r>
              <a:rPr kumimoji="1" lang="en-US" altLang="zh-CN" b="1" i="1" dirty="0" err="1">
                <a:solidFill>
                  <a:srgbClr val="FF0000"/>
                </a:solidFill>
              </a:rPr>
              <a:t>u</a:t>
            </a:r>
            <a:r>
              <a:rPr kumimoji="1" lang="en-US" altLang="zh-CN" b="1" baseline="-25000" dirty="0" err="1">
                <a:solidFill>
                  <a:srgbClr val="FF0000"/>
                </a:solidFill>
              </a:rPr>
              <a:t>o</a:t>
            </a:r>
            <a:r>
              <a:rPr kumimoji="1" lang="en-US" altLang="zh-CN" b="1" dirty="0">
                <a:solidFill>
                  <a:srgbClr val="FF0000"/>
                </a:solidFill>
              </a:rPr>
              <a:t> | &lt; </a:t>
            </a:r>
            <a:r>
              <a:rPr kumimoji="1" lang="en-US" altLang="zh-CN" b="1" i="1" dirty="0">
                <a:solidFill>
                  <a:srgbClr val="FF0000"/>
                </a:solidFill>
              </a:rPr>
              <a:t>U</a:t>
            </a:r>
            <a:r>
              <a:rPr kumimoji="1" lang="en-US" altLang="zh-CN" b="1" baseline="-25000" dirty="0">
                <a:solidFill>
                  <a:srgbClr val="FF0000"/>
                </a:solidFill>
              </a:rPr>
              <a:t>OM</a:t>
            </a:r>
            <a:r>
              <a:rPr kumimoji="1" lang="en-US" altLang="zh-CN" b="1" dirty="0">
                <a:solidFill>
                  <a:srgbClr val="FF0000"/>
                </a:solidFill>
              </a:rPr>
              <a:t>  ?</a:t>
            </a:r>
            <a:endParaRPr kumimoji="1" lang="en-US" altLang="zh-CN" b="1" dirty="0">
              <a:solidFill>
                <a:srgbClr val="FF0000"/>
              </a:solidFill>
            </a:endParaRPr>
          </a:p>
        </p:txBody>
      </p:sp>
      <p:grpSp>
        <p:nvGrpSpPr>
          <p:cNvPr id="2" name="Group 10"/>
          <p:cNvGrpSpPr/>
          <p:nvPr/>
        </p:nvGrpSpPr>
        <p:grpSpPr bwMode="auto">
          <a:xfrm>
            <a:off x="5383213" y="4102119"/>
            <a:ext cx="3760787" cy="1970087"/>
            <a:chOff x="96" y="1872"/>
            <a:chExt cx="2369" cy="1241"/>
          </a:xfrm>
        </p:grpSpPr>
        <p:grpSp>
          <p:nvGrpSpPr>
            <p:cNvPr id="3" name="Group 11"/>
            <p:cNvGrpSpPr/>
            <p:nvPr/>
          </p:nvGrpSpPr>
          <p:grpSpPr bwMode="auto">
            <a:xfrm>
              <a:off x="912" y="2337"/>
              <a:ext cx="1008" cy="747"/>
              <a:chOff x="384" y="641"/>
              <a:chExt cx="1392" cy="943"/>
            </a:xfrm>
          </p:grpSpPr>
          <p:grpSp>
            <p:nvGrpSpPr>
              <p:cNvPr id="4" name="Group 12"/>
              <p:cNvGrpSpPr/>
              <p:nvPr/>
            </p:nvGrpSpPr>
            <p:grpSpPr bwMode="auto">
              <a:xfrm>
                <a:off x="720" y="641"/>
                <a:ext cx="720" cy="943"/>
                <a:chOff x="720" y="641"/>
                <a:chExt cx="720" cy="943"/>
              </a:xfrm>
            </p:grpSpPr>
            <p:sp>
              <p:nvSpPr>
                <p:cNvPr id="62505" name="Rectangle 13"/>
                <p:cNvSpPr>
                  <a:spLocks noChangeArrowheads="1"/>
                </p:cNvSpPr>
                <p:nvPr/>
              </p:nvSpPr>
              <p:spPr bwMode="auto">
                <a:xfrm>
                  <a:off x="720" y="672"/>
                  <a:ext cx="720" cy="912"/>
                </a:xfrm>
                <a:prstGeom prst="rect">
                  <a:avLst/>
                </a:prstGeom>
                <a:noFill/>
                <a:ln w="28575" cap="sq">
                  <a:solidFill>
                    <a:schemeClr val="tx1"/>
                  </a:solidFill>
                  <a:miter lim="800000"/>
                  <a:headEnd type="none" w="sm" len="sm"/>
                  <a:tailEnd type="none" w="sm" len="sm"/>
                </a:ln>
              </p:spPr>
              <p:txBody>
                <a:bodyPr wrap="none" anchor="ctr"/>
                <a:lstStyle/>
                <a:p>
                  <a:pPr algn="just">
                    <a:lnSpc>
                      <a:spcPct val="130000"/>
                    </a:lnSpc>
                    <a:spcBef>
                      <a:spcPct val="10000"/>
                    </a:spcBef>
                  </a:pPr>
                  <a:endParaRPr lang="zh-CN" altLang="en-US"/>
                </a:p>
              </p:txBody>
            </p:sp>
            <p:sp>
              <p:nvSpPr>
                <p:cNvPr id="62506" name="Line 14"/>
                <p:cNvSpPr>
                  <a:spLocks noChangeShapeType="1"/>
                </p:cNvSpPr>
                <p:nvPr/>
              </p:nvSpPr>
              <p:spPr bwMode="auto">
                <a:xfrm>
                  <a:off x="768" y="912"/>
                  <a:ext cx="96" cy="0"/>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62507" name="Line 15"/>
                <p:cNvSpPr>
                  <a:spLocks noChangeShapeType="1"/>
                </p:cNvSpPr>
                <p:nvPr/>
              </p:nvSpPr>
              <p:spPr bwMode="auto">
                <a:xfrm>
                  <a:off x="768" y="1344"/>
                  <a:ext cx="96" cy="0"/>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62508" name="Line 16"/>
                <p:cNvSpPr>
                  <a:spLocks noChangeShapeType="1"/>
                </p:cNvSpPr>
                <p:nvPr/>
              </p:nvSpPr>
              <p:spPr bwMode="auto">
                <a:xfrm>
                  <a:off x="1296" y="1104"/>
                  <a:ext cx="96" cy="0"/>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62509" name="Line 17"/>
                <p:cNvSpPr>
                  <a:spLocks noChangeShapeType="1"/>
                </p:cNvSpPr>
                <p:nvPr/>
              </p:nvSpPr>
              <p:spPr bwMode="auto">
                <a:xfrm rot="-5400000">
                  <a:off x="744" y="1340"/>
                  <a:ext cx="144" cy="0"/>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62510" name="Line 18"/>
                <p:cNvSpPr>
                  <a:spLocks noChangeShapeType="1"/>
                </p:cNvSpPr>
                <p:nvPr/>
              </p:nvSpPr>
              <p:spPr bwMode="auto">
                <a:xfrm rot="-5400000">
                  <a:off x="1264" y="1108"/>
                  <a:ext cx="144" cy="0"/>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62511" name="AutoShape 19"/>
                <p:cNvSpPr>
                  <a:spLocks noChangeArrowheads="1"/>
                </p:cNvSpPr>
                <p:nvPr/>
              </p:nvSpPr>
              <p:spPr bwMode="auto">
                <a:xfrm rot="5400000" flipH="1">
                  <a:off x="936" y="696"/>
                  <a:ext cx="96" cy="144"/>
                </a:xfrm>
                <a:prstGeom prst="triangle">
                  <a:avLst>
                    <a:gd name="adj" fmla="val 50000"/>
                  </a:avLst>
                </a:prstGeom>
                <a:noFill/>
                <a:ln w="28575" cap="sq">
                  <a:solidFill>
                    <a:schemeClr val="tx1"/>
                  </a:solidFill>
                  <a:miter lim="800000"/>
                  <a:headEnd type="none" w="sm" len="sm"/>
                  <a:tailEnd type="none" w="sm" len="sm"/>
                </a:ln>
              </p:spPr>
              <p:txBody>
                <a:bodyPr wrap="none" anchor="ctr"/>
                <a:lstStyle/>
                <a:p>
                  <a:pPr algn="just">
                    <a:lnSpc>
                      <a:spcPct val="130000"/>
                    </a:lnSpc>
                    <a:spcBef>
                      <a:spcPct val="10000"/>
                    </a:spcBef>
                  </a:pPr>
                  <a:endParaRPr lang="zh-CN" altLang="en-US"/>
                </a:p>
              </p:txBody>
            </p:sp>
            <p:sp>
              <p:nvSpPr>
                <p:cNvPr id="62512" name="Text Box 20"/>
                <p:cNvSpPr txBox="1">
                  <a:spLocks noChangeArrowheads="1"/>
                </p:cNvSpPr>
                <p:nvPr/>
              </p:nvSpPr>
              <p:spPr bwMode="auto">
                <a:xfrm>
                  <a:off x="1044" y="641"/>
                  <a:ext cx="382" cy="316"/>
                </a:xfrm>
                <a:prstGeom prst="rect">
                  <a:avLst/>
                </a:prstGeom>
                <a:noFill/>
                <a:ln w="28575" cap="sq">
                  <a:noFill/>
                  <a:miter lim="800000"/>
                  <a:headEnd type="none" w="sm" len="sm"/>
                  <a:tailEnd type="none" w="sm" len="sm"/>
                </a:ln>
              </p:spPr>
              <p:txBody>
                <a:bodyPr wrap="none">
                  <a:spAutoFit/>
                </a:bodyPr>
                <a:lstStyle/>
                <a:p>
                  <a:r>
                    <a:rPr kumimoji="1" lang="zh-CN" altLang="zh-CN" sz="2000">
                      <a:ea typeface="宋体" panose="02010600030101010101" pitchFamily="2" charset="-122"/>
                    </a:rPr>
                    <a:t>∞</a:t>
                  </a:r>
                  <a:endParaRPr kumimoji="1" lang="zh-CN" altLang="zh-CN" sz="2000">
                    <a:ea typeface="宋体" panose="02010600030101010101" pitchFamily="2" charset="-122"/>
                  </a:endParaRPr>
                </a:p>
              </p:txBody>
            </p:sp>
          </p:grpSp>
          <p:sp>
            <p:nvSpPr>
              <p:cNvPr id="62502" name="Line 21"/>
              <p:cNvSpPr>
                <a:spLocks noChangeShapeType="1"/>
              </p:cNvSpPr>
              <p:nvPr/>
            </p:nvSpPr>
            <p:spPr bwMode="auto">
              <a:xfrm flipH="1">
                <a:off x="384" y="912"/>
                <a:ext cx="336" cy="0"/>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62503" name="Line 22"/>
              <p:cNvSpPr>
                <a:spLocks noChangeShapeType="1"/>
              </p:cNvSpPr>
              <p:nvPr/>
            </p:nvSpPr>
            <p:spPr bwMode="auto">
              <a:xfrm flipH="1">
                <a:off x="384" y="1344"/>
                <a:ext cx="336" cy="0"/>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62504" name="Line 23"/>
              <p:cNvSpPr>
                <a:spLocks noChangeShapeType="1"/>
              </p:cNvSpPr>
              <p:nvPr/>
            </p:nvSpPr>
            <p:spPr bwMode="auto">
              <a:xfrm flipH="1">
                <a:off x="1440" y="1104"/>
                <a:ext cx="336" cy="0"/>
              </a:xfrm>
              <a:prstGeom prst="line">
                <a:avLst/>
              </a:prstGeom>
              <a:noFill/>
              <a:ln w="28575" cap="sq">
                <a:solidFill>
                  <a:schemeClr val="tx1"/>
                </a:solidFill>
                <a:round/>
                <a:headEnd type="none" w="sm" len="sm"/>
                <a:tailEnd type="none" w="sm" len="sm"/>
              </a:ln>
            </p:spPr>
            <p:txBody>
              <a:bodyPr wrap="none" anchor="ctr"/>
              <a:lstStyle/>
              <a:p>
                <a:endParaRPr lang="zh-CN" altLang="en-US"/>
              </a:p>
            </p:txBody>
          </p:sp>
        </p:grpSp>
        <p:sp>
          <p:nvSpPr>
            <p:cNvPr id="62477" name="Text Box 24"/>
            <p:cNvSpPr txBox="1">
              <a:spLocks noChangeArrowheads="1"/>
            </p:cNvSpPr>
            <p:nvPr/>
          </p:nvSpPr>
          <p:spPr bwMode="auto">
            <a:xfrm>
              <a:off x="720" y="2527"/>
              <a:ext cx="257" cy="250"/>
            </a:xfrm>
            <a:prstGeom prst="rect">
              <a:avLst/>
            </a:prstGeom>
            <a:noFill/>
            <a:ln w="28575" cap="sq">
              <a:noFill/>
              <a:miter lim="800000"/>
              <a:headEnd type="none" w="sm" len="sm"/>
              <a:tailEnd type="none" w="sm" len="sm"/>
            </a:ln>
          </p:spPr>
          <p:txBody>
            <a:bodyPr wrap="none">
              <a:spAutoFit/>
            </a:bodyPr>
            <a:lstStyle/>
            <a:p>
              <a:r>
                <a:rPr kumimoji="1" lang="en-US" altLang="en-US" sz="2000" i="1">
                  <a:ea typeface="宋体" panose="02010600030101010101" pitchFamily="2" charset="-122"/>
                </a:rPr>
                <a:t>u</a:t>
              </a:r>
              <a:r>
                <a:rPr kumimoji="1" lang="en-US" altLang="en-US" sz="2000" i="1" baseline="-25000">
                  <a:latin typeface="宋体" panose="02010600030101010101" pitchFamily="2" charset="-122"/>
                  <a:ea typeface="宋体" panose="02010600030101010101" pitchFamily="2" charset="-122"/>
                </a:rPr>
                <a:t>-</a:t>
              </a:r>
              <a:endParaRPr kumimoji="1" lang="en-US" altLang="zh-CN" sz="2000" i="1">
                <a:ea typeface="宋体" panose="02010600030101010101" pitchFamily="2" charset="-122"/>
              </a:endParaRPr>
            </a:p>
          </p:txBody>
        </p:sp>
        <p:sp>
          <p:nvSpPr>
            <p:cNvPr id="62478" name="Text Box 25"/>
            <p:cNvSpPr txBox="1">
              <a:spLocks noChangeArrowheads="1"/>
            </p:cNvSpPr>
            <p:nvPr/>
          </p:nvSpPr>
          <p:spPr bwMode="auto">
            <a:xfrm>
              <a:off x="720" y="2863"/>
              <a:ext cx="264" cy="250"/>
            </a:xfrm>
            <a:prstGeom prst="rect">
              <a:avLst/>
            </a:prstGeom>
            <a:noFill/>
            <a:ln w="28575" cap="sq">
              <a:noFill/>
              <a:miter lim="800000"/>
              <a:headEnd type="none" w="sm" len="sm"/>
              <a:tailEnd type="none" w="sm" len="sm"/>
            </a:ln>
          </p:spPr>
          <p:txBody>
            <a:bodyPr wrap="none">
              <a:spAutoFit/>
            </a:bodyPr>
            <a:lstStyle/>
            <a:p>
              <a:r>
                <a:rPr kumimoji="1" lang="en-US" altLang="en-US" sz="2000" i="1">
                  <a:ea typeface="宋体" panose="02010600030101010101" pitchFamily="2" charset="-122"/>
                </a:rPr>
                <a:t>u</a:t>
              </a:r>
              <a:r>
                <a:rPr kumimoji="1" lang="en-US" altLang="en-US" sz="2000" i="1" baseline="-25000">
                  <a:ea typeface="宋体" panose="02010600030101010101" pitchFamily="2" charset="-122"/>
                </a:rPr>
                <a:t>+</a:t>
              </a:r>
              <a:endParaRPr kumimoji="1" lang="en-US" altLang="zh-CN" sz="2000" i="1">
                <a:ea typeface="宋体" panose="02010600030101010101" pitchFamily="2" charset="-122"/>
              </a:endParaRPr>
            </a:p>
          </p:txBody>
        </p:sp>
        <p:sp>
          <p:nvSpPr>
            <p:cNvPr id="62479" name="Text Box 26"/>
            <p:cNvSpPr txBox="1">
              <a:spLocks noChangeArrowheads="1"/>
            </p:cNvSpPr>
            <p:nvPr/>
          </p:nvSpPr>
          <p:spPr bwMode="auto">
            <a:xfrm>
              <a:off x="2208" y="2623"/>
              <a:ext cx="257" cy="250"/>
            </a:xfrm>
            <a:prstGeom prst="rect">
              <a:avLst/>
            </a:prstGeom>
            <a:noFill/>
            <a:ln w="28575" cap="sq">
              <a:noFill/>
              <a:miter lim="800000"/>
              <a:headEnd type="none" w="sm" len="sm"/>
              <a:tailEnd type="none" w="sm" len="sm"/>
            </a:ln>
          </p:spPr>
          <p:txBody>
            <a:bodyPr wrap="none">
              <a:spAutoFit/>
            </a:bodyPr>
            <a:lstStyle/>
            <a:p>
              <a:r>
                <a:rPr kumimoji="1" lang="en-US" altLang="en-US" sz="2000" i="1">
                  <a:ea typeface="宋体" panose="02010600030101010101" pitchFamily="2" charset="-122"/>
                </a:rPr>
                <a:t>u</a:t>
              </a:r>
              <a:r>
                <a:rPr kumimoji="1" lang="en-US" altLang="en-US" sz="2000" baseline="-25000">
                  <a:ea typeface="宋体" panose="02010600030101010101" pitchFamily="2" charset="-122"/>
                </a:rPr>
                <a:t>o</a:t>
              </a:r>
              <a:endParaRPr kumimoji="1" lang="en-US" altLang="zh-CN" sz="2000" i="1">
                <a:ea typeface="宋体" panose="02010600030101010101" pitchFamily="2" charset="-122"/>
              </a:endParaRPr>
            </a:p>
          </p:txBody>
        </p:sp>
        <p:sp>
          <p:nvSpPr>
            <p:cNvPr id="62480" name="Rectangle 27"/>
            <p:cNvSpPr>
              <a:spLocks noChangeArrowheads="1"/>
            </p:cNvSpPr>
            <p:nvPr/>
          </p:nvSpPr>
          <p:spPr bwMode="auto">
            <a:xfrm>
              <a:off x="1214" y="1872"/>
              <a:ext cx="384" cy="288"/>
            </a:xfrm>
            <a:prstGeom prst="rect">
              <a:avLst/>
            </a:prstGeom>
            <a:noFill/>
            <a:ln w="28575" cap="sq">
              <a:solidFill>
                <a:schemeClr val="tx1"/>
              </a:solidFill>
              <a:miter lim="800000"/>
              <a:headEnd type="none" w="sm" len="sm"/>
              <a:tailEnd type="none" w="sm" len="sm"/>
            </a:ln>
          </p:spPr>
          <p:txBody>
            <a:bodyPr wrap="none" anchor="ctr"/>
            <a:lstStyle/>
            <a:p>
              <a:pPr algn="ctr"/>
              <a:r>
                <a:rPr kumimoji="1" lang="en-US" altLang="zh-CN" sz="2000">
                  <a:ea typeface="宋体" panose="02010600030101010101" pitchFamily="2" charset="-122"/>
                </a:rPr>
                <a:t>F</a:t>
              </a:r>
              <a:endParaRPr kumimoji="1" lang="en-US" altLang="zh-CN" sz="2000">
                <a:ea typeface="宋体" panose="02010600030101010101" pitchFamily="2" charset="-122"/>
              </a:endParaRPr>
            </a:p>
          </p:txBody>
        </p:sp>
        <p:sp>
          <p:nvSpPr>
            <p:cNvPr id="62481" name="Rectangle 28"/>
            <p:cNvSpPr>
              <a:spLocks noChangeArrowheads="1"/>
            </p:cNvSpPr>
            <p:nvPr/>
          </p:nvSpPr>
          <p:spPr bwMode="auto">
            <a:xfrm>
              <a:off x="96" y="2430"/>
              <a:ext cx="384" cy="240"/>
            </a:xfrm>
            <a:prstGeom prst="rect">
              <a:avLst/>
            </a:prstGeom>
            <a:noFill/>
            <a:ln w="28575" cap="sq">
              <a:solidFill>
                <a:schemeClr val="tx1"/>
              </a:solidFill>
              <a:miter lim="800000"/>
              <a:headEnd type="none" w="sm" len="sm"/>
              <a:tailEnd type="none" w="sm" len="sm"/>
            </a:ln>
          </p:spPr>
          <p:txBody>
            <a:bodyPr wrap="none" anchor="ctr"/>
            <a:lstStyle/>
            <a:p>
              <a:pPr algn="ctr"/>
              <a:r>
                <a:rPr kumimoji="1" lang="en-US" altLang="zh-CN" sz="2000">
                  <a:ea typeface="宋体" panose="02010600030101010101" pitchFamily="2" charset="-122"/>
                </a:rPr>
                <a:t>A</a:t>
              </a:r>
              <a:endParaRPr kumimoji="1" lang="en-US" altLang="zh-CN" sz="2000">
                <a:ea typeface="宋体" panose="02010600030101010101" pitchFamily="2" charset="-122"/>
              </a:endParaRPr>
            </a:p>
          </p:txBody>
        </p:sp>
        <p:sp>
          <p:nvSpPr>
            <p:cNvPr id="62482" name="Rectangle 29"/>
            <p:cNvSpPr>
              <a:spLocks noChangeArrowheads="1"/>
            </p:cNvSpPr>
            <p:nvPr/>
          </p:nvSpPr>
          <p:spPr bwMode="auto">
            <a:xfrm>
              <a:off x="336" y="2784"/>
              <a:ext cx="384" cy="240"/>
            </a:xfrm>
            <a:prstGeom prst="rect">
              <a:avLst/>
            </a:prstGeom>
            <a:noFill/>
            <a:ln w="28575" cap="sq">
              <a:solidFill>
                <a:schemeClr val="tx1"/>
              </a:solidFill>
              <a:miter lim="800000"/>
              <a:headEnd type="none" w="sm" len="sm"/>
              <a:tailEnd type="none" w="sm" len="sm"/>
            </a:ln>
          </p:spPr>
          <p:txBody>
            <a:bodyPr wrap="none" anchor="ctr"/>
            <a:lstStyle/>
            <a:p>
              <a:pPr algn="ctr"/>
              <a:r>
                <a:rPr kumimoji="1" lang="en-US" altLang="en-US" sz="2000">
                  <a:ea typeface="宋体" panose="02010600030101010101" pitchFamily="2" charset="-122"/>
                </a:rPr>
                <a:t>B</a:t>
              </a:r>
              <a:endParaRPr kumimoji="1" lang="en-US" altLang="zh-CN" sz="2000">
                <a:ea typeface="宋体" panose="02010600030101010101" pitchFamily="2" charset="-122"/>
              </a:endParaRPr>
            </a:p>
          </p:txBody>
        </p:sp>
        <p:sp>
          <p:nvSpPr>
            <p:cNvPr id="62483" name="Line 30"/>
            <p:cNvSpPr>
              <a:spLocks noChangeShapeType="1"/>
            </p:cNvSpPr>
            <p:nvPr/>
          </p:nvSpPr>
          <p:spPr bwMode="auto">
            <a:xfrm flipH="1">
              <a:off x="720" y="2554"/>
              <a:ext cx="240" cy="0"/>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62484" name="Line 31"/>
            <p:cNvSpPr>
              <a:spLocks noChangeShapeType="1"/>
            </p:cNvSpPr>
            <p:nvPr/>
          </p:nvSpPr>
          <p:spPr bwMode="auto">
            <a:xfrm flipH="1">
              <a:off x="706" y="2900"/>
              <a:ext cx="240" cy="0"/>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62485" name="Freeform 32"/>
            <p:cNvSpPr/>
            <p:nvPr/>
          </p:nvSpPr>
          <p:spPr bwMode="auto">
            <a:xfrm>
              <a:off x="864" y="2016"/>
              <a:ext cx="336" cy="528"/>
            </a:xfrm>
            <a:custGeom>
              <a:avLst/>
              <a:gdLst>
                <a:gd name="T0" fmla="*/ 0 w 336"/>
                <a:gd name="T1" fmla="*/ 528 h 528"/>
                <a:gd name="T2" fmla="*/ 0 w 336"/>
                <a:gd name="T3" fmla="*/ 0 h 528"/>
                <a:gd name="T4" fmla="*/ 336 w 336"/>
                <a:gd name="T5" fmla="*/ 0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0" y="528"/>
                  </a:moveTo>
                  <a:lnTo>
                    <a:pt x="0" y="0"/>
                  </a:lnTo>
                  <a:lnTo>
                    <a:pt x="336" y="0"/>
                  </a:lnTo>
                </a:path>
              </a:pathLst>
            </a:custGeom>
            <a:noFill/>
            <a:ln w="28575" cap="sq">
              <a:solidFill>
                <a:schemeClr val="tx1"/>
              </a:solidFill>
              <a:round/>
              <a:headEnd type="none" w="sm" len="sm"/>
              <a:tailEnd type="none" w="sm" len="sm"/>
            </a:ln>
          </p:spPr>
          <p:txBody>
            <a:bodyPr wrap="none" anchor="ctr"/>
            <a:lstStyle/>
            <a:p>
              <a:endParaRPr lang="zh-CN" altLang="en-US"/>
            </a:p>
          </p:txBody>
        </p:sp>
        <p:sp>
          <p:nvSpPr>
            <p:cNvPr id="62486" name="Freeform 33"/>
            <p:cNvSpPr/>
            <p:nvPr/>
          </p:nvSpPr>
          <p:spPr bwMode="auto">
            <a:xfrm flipH="1">
              <a:off x="1594" y="2016"/>
              <a:ext cx="336" cy="672"/>
            </a:xfrm>
            <a:custGeom>
              <a:avLst/>
              <a:gdLst>
                <a:gd name="T0" fmla="*/ 0 w 336"/>
                <a:gd name="T1" fmla="*/ 15450 h 528"/>
                <a:gd name="T2" fmla="*/ 0 w 336"/>
                <a:gd name="T3" fmla="*/ 0 h 528"/>
                <a:gd name="T4" fmla="*/ 336 w 336"/>
                <a:gd name="T5" fmla="*/ 0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0" y="528"/>
                  </a:moveTo>
                  <a:lnTo>
                    <a:pt x="0" y="0"/>
                  </a:lnTo>
                  <a:lnTo>
                    <a:pt x="336" y="0"/>
                  </a:lnTo>
                </a:path>
              </a:pathLst>
            </a:custGeom>
            <a:noFill/>
            <a:ln w="28575" cap="sq">
              <a:solidFill>
                <a:schemeClr val="tx1"/>
              </a:solidFill>
              <a:round/>
              <a:headEnd type="none" w="sm" len="sm"/>
              <a:tailEnd type="none" w="sm" len="sm"/>
            </a:ln>
          </p:spPr>
          <p:txBody>
            <a:bodyPr wrap="none" anchor="ctr"/>
            <a:lstStyle/>
            <a:p>
              <a:endParaRPr lang="zh-CN" altLang="en-US"/>
            </a:p>
          </p:txBody>
        </p:sp>
        <p:sp>
          <p:nvSpPr>
            <p:cNvPr id="62487" name="Line 34"/>
            <p:cNvSpPr>
              <a:spLocks noChangeShapeType="1"/>
            </p:cNvSpPr>
            <p:nvPr/>
          </p:nvSpPr>
          <p:spPr bwMode="auto">
            <a:xfrm>
              <a:off x="1872" y="2698"/>
              <a:ext cx="336" cy="0"/>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62488" name="Oval 35"/>
            <p:cNvSpPr>
              <a:spLocks noChangeArrowheads="1"/>
            </p:cNvSpPr>
            <p:nvPr/>
          </p:nvSpPr>
          <p:spPr bwMode="auto">
            <a:xfrm>
              <a:off x="834" y="2536"/>
              <a:ext cx="48" cy="48"/>
            </a:xfrm>
            <a:prstGeom prst="ellipse">
              <a:avLst/>
            </a:prstGeom>
            <a:solidFill>
              <a:schemeClr val="tx1"/>
            </a:solidFill>
            <a:ln w="28575">
              <a:solidFill>
                <a:schemeClr val="tx1"/>
              </a:solidFill>
              <a:round/>
            </a:ln>
          </p:spPr>
          <p:txBody>
            <a:bodyPr wrap="none" anchor="ctr"/>
            <a:lstStyle/>
            <a:p>
              <a:pPr algn="just">
                <a:lnSpc>
                  <a:spcPct val="130000"/>
                </a:lnSpc>
                <a:spcBef>
                  <a:spcPct val="10000"/>
                </a:spcBef>
              </a:pPr>
              <a:endParaRPr lang="zh-CN" altLang="en-US"/>
            </a:p>
          </p:txBody>
        </p:sp>
        <p:grpSp>
          <p:nvGrpSpPr>
            <p:cNvPr id="5" name="Group 36"/>
            <p:cNvGrpSpPr/>
            <p:nvPr/>
          </p:nvGrpSpPr>
          <p:grpSpPr bwMode="auto">
            <a:xfrm>
              <a:off x="960" y="2478"/>
              <a:ext cx="144" cy="144"/>
              <a:chOff x="3014" y="1622"/>
              <a:chExt cx="144" cy="144"/>
            </a:xfrm>
          </p:grpSpPr>
          <p:sp>
            <p:nvSpPr>
              <p:cNvPr id="62499" name="Line 37"/>
              <p:cNvSpPr>
                <a:spLocks noChangeShapeType="1"/>
              </p:cNvSpPr>
              <p:nvPr/>
            </p:nvSpPr>
            <p:spPr bwMode="auto">
              <a:xfrm>
                <a:off x="3014" y="1622"/>
                <a:ext cx="144" cy="144"/>
              </a:xfrm>
              <a:prstGeom prst="line">
                <a:avLst/>
              </a:prstGeom>
              <a:noFill/>
              <a:ln w="28575" cap="sq">
                <a:solidFill>
                  <a:srgbClr val="FF0000"/>
                </a:solidFill>
                <a:round/>
                <a:headEnd type="none" w="sm" len="sm"/>
                <a:tailEnd type="none" w="sm" len="sm"/>
              </a:ln>
            </p:spPr>
            <p:txBody>
              <a:bodyPr wrap="none" anchor="ctr"/>
              <a:lstStyle/>
              <a:p>
                <a:endParaRPr lang="zh-CN" altLang="en-US"/>
              </a:p>
            </p:txBody>
          </p:sp>
          <p:sp>
            <p:nvSpPr>
              <p:cNvPr id="62500" name="Line 38"/>
              <p:cNvSpPr>
                <a:spLocks noChangeShapeType="1"/>
              </p:cNvSpPr>
              <p:nvPr/>
            </p:nvSpPr>
            <p:spPr bwMode="auto">
              <a:xfrm flipH="1">
                <a:off x="3014" y="1622"/>
                <a:ext cx="144" cy="144"/>
              </a:xfrm>
              <a:prstGeom prst="line">
                <a:avLst/>
              </a:prstGeom>
              <a:noFill/>
              <a:ln w="28575" cap="sq">
                <a:solidFill>
                  <a:srgbClr val="FF0000"/>
                </a:solidFill>
                <a:round/>
                <a:headEnd type="none" w="sm" len="sm"/>
                <a:tailEnd type="none" w="sm" len="sm"/>
              </a:ln>
            </p:spPr>
            <p:txBody>
              <a:bodyPr wrap="none" anchor="ctr"/>
              <a:lstStyle/>
              <a:p>
                <a:endParaRPr lang="zh-CN" altLang="en-US"/>
              </a:p>
            </p:txBody>
          </p:sp>
        </p:grpSp>
        <p:grpSp>
          <p:nvGrpSpPr>
            <p:cNvPr id="6" name="Group 39"/>
            <p:cNvGrpSpPr/>
            <p:nvPr/>
          </p:nvGrpSpPr>
          <p:grpSpPr bwMode="auto">
            <a:xfrm>
              <a:off x="960" y="2812"/>
              <a:ext cx="144" cy="144"/>
              <a:chOff x="3014" y="1622"/>
              <a:chExt cx="144" cy="144"/>
            </a:xfrm>
          </p:grpSpPr>
          <p:sp>
            <p:nvSpPr>
              <p:cNvPr id="62497" name="Line 40"/>
              <p:cNvSpPr>
                <a:spLocks noChangeShapeType="1"/>
              </p:cNvSpPr>
              <p:nvPr/>
            </p:nvSpPr>
            <p:spPr bwMode="auto">
              <a:xfrm>
                <a:off x="3014" y="1622"/>
                <a:ext cx="144" cy="144"/>
              </a:xfrm>
              <a:prstGeom prst="line">
                <a:avLst/>
              </a:prstGeom>
              <a:noFill/>
              <a:ln w="28575" cap="sq">
                <a:solidFill>
                  <a:srgbClr val="FF0000"/>
                </a:solidFill>
                <a:round/>
                <a:headEnd type="none" w="sm" len="sm"/>
                <a:tailEnd type="none" w="sm" len="sm"/>
              </a:ln>
            </p:spPr>
            <p:txBody>
              <a:bodyPr wrap="none" anchor="ctr"/>
              <a:lstStyle/>
              <a:p>
                <a:endParaRPr lang="zh-CN" altLang="en-US"/>
              </a:p>
            </p:txBody>
          </p:sp>
          <p:sp>
            <p:nvSpPr>
              <p:cNvPr id="62498" name="Line 41"/>
              <p:cNvSpPr>
                <a:spLocks noChangeShapeType="1"/>
              </p:cNvSpPr>
              <p:nvPr/>
            </p:nvSpPr>
            <p:spPr bwMode="auto">
              <a:xfrm flipH="1">
                <a:off x="3014" y="1622"/>
                <a:ext cx="144" cy="144"/>
              </a:xfrm>
              <a:prstGeom prst="line">
                <a:avLst/>
              </a:prstGeom>
              <a:noFill/>
              <a:ln w="28575" cap="sq">
                <a:solidFill>
                  <a:srgbClr val="FF0000"/>
                </a:solidFill>
                <a:round/>
                <a:headEnd type="none" w="sm" len="sm"/>
                <a:tailEnd type="none" w="sm" len="sm"/>
              </a:ln>
            </p:spPr>
            <p:txBody>
              <a:bodyPr wrap="none" anchor="ctr"/>
              <a:lstStyle/>
              <a:p>
                <a:endParaRPr lang="zh-CN" altLang="en-US"/>
              </a:p>
            </p:txBody>
          </p:sp>
        </p:grpSp>
        <p:sp>
          <p:nvSpPr>
            <p:cNvPr id="62491" name="Oval 42"/>
            <p:cNvSpPr>
              <a:spLocks noChangeArrowheads="1"/>
            </p:cNvSpPr>
            <p:nvPr/>
          </p:nvSpPr>
          <p:spPr bwMode="auto">
            <a:xfrm>
              <a:off x="1910" y="2678"/>
              <a:ext cx="48" cy="48"/>
            </a:xfrm>
            <a:prstGeom prst="ellipse">
              <a:avLst/>
            </a:prstGeom>
            <a:solidFill>
              <a:schemeClr val="tx1"/>
            </a:solidFill>
            <a:ln w="28575">
              <a:solidFill>
                <a:schemeClr val="tx1"/>
              </a:solidFill>
              <a:round/>
            </a:ln>
          </p:spPr>
          <p:txBody>
            <a:bodyPr wrap="none" anchor="ctr"/>
            <a:lstStyle/>
            <a:p>
              <a:pPr algn="just">
                <a:lnSpc>
                  <a:spcPct val="130000"/>
                </a:lnSpc>
                <a:spcBef>
                  <a:spcPct val="10000"/>
                </a:spcBef>
              </a:pPr>
              <a:endParaRPr lang="zh-CN" altLang="en-US"/>
            </a:p>
          </p:txBody>
        </p:sp>
        <p:sp>
          <p:nvSpPr>
            <p:cNvPr id="62492" name="Line 43"/>
            <p:cNvSpPr>
              <a:spLocks noChangeShapeType="1"/>
            </p:cNvSpPr>
            <p:nvPr/>
          </p:nvSpPr>
          <p:spPr bwMode="auto">
            <a:xfrm flipH="1">
              <a:off x="480" y="2554"/>
              <a:ext cx="288" cy="0"/>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62493" name="Line 44"/>
            <p:cNvSpPr>
              <a:spLocks noChangeShapeType="1"/>
            </p:cNvSpPr>
            <p:nvPr/>
          </p:nvSpPr>
          <p:spPr bwMode="auto">
            <a:xfrm>
              <a:off x="576" y="2496"/>
              <a:ext cx="192" cy="0"/>
            </a:xfrm>
            <a:prstGeom prst="line">
              <a:avLst/>
            </a:prstGeom>
            <a:noFill/>
            <a:ln w="28575" cap="sq">
              <a:solidFill>
                <a:schemeClr val="tx1"/>
              </a:solidFill>
              <a:round/>
              <a:headEnd type="none" w="sm" len="sm"/>
              <a:tailEnd type="arrow" w="med" len="med"/>
            </a:ln>
          </p:spPr>
          <p:txBody>
            <a:bodyPr wrap="none" anchor="ctr"/>
            <a:lstStyle/>
            <a:p>
              <a:endParaRPr lang="zh-CN" altLang="en-US"/>
            </a:p>
          </p:txBody>
        </p:sp>
        <p:sp>
          <p:nvSpPr>
            <p:cNvPr id="62494" name="Text Box 45"/>
            <p:cNvSpPr txBox="1">
              <a:spLocks noChangeArrowheads="1"/>
            </p:cNvSpPr>
            <p:nvPr/>
          </p:nvSpPr>
          <p:spPr bwMode="auto">
            <a:xfrm>
              <a:off x="518" y="2239"/>
              <a:ext cx="212" cy="250"/>
            </a:xfrm>
            <a:prstGeom prst="rect">
              <a:avLst/>
            </a:prstGeom>
            <a:noFill/>
            <a:ln w="28575" cap="sq">
              <a:noFill/>
              <a:miter lim="800000"/>
              <a:headEnd type="none" w="sm" len="sm"/>
              <a:tailEnd type="none" w="sm" len="sm"/>
            </a:ln>
          </p:spPr>
          <p:txBody>
            <a:bodyPr wrap="none">
              <a:spAutoFit/>
            </a:bodyPr>
            <a:lstStyle/>
            <a:p>
              <a:r>
                <a:rPr kumimoji="1" lang="en-US" altLang="zh-CN" sz="2000" i="1">
                  <a:ea typeface="宋体" panose="02010600030101010101" pitchFamily="2" charset="-122"/>
                </a:rPr>
                <a:t>i</a:t>
              </a:r>
              <a:r>
                <a:rPr kumimoji="1" lang="en-US" altLang="zh-CN" sz="2000" baseline="-25000">
                  <a:ea typeface="宋体" panose="02010600030101010101" pitchFamily="2" charset="-122"/>
                </a:rPr>
                <a:t>1</a:t>
              </a:r>
              <a:endParaRPr kumimoji="1" lang="en-US" altLang="zh-CN" sz="2000" i="1">
                <a:ea typeface="宋体" panose="02010600030101010101" pitchFamily="2" charset="-122"/>
              </a:endParaRPr>
            </a:p>
          </p:txBody>
        </p:sp>
        <p:sp>
          <p:nvSpPr>
            <p:cNvPr id="62495" name="Line 46"/>
            <p:cNvSpPr>
              <a:spLocks noChangeShapeType="1"/>
            </p:cNvSpPr>
            <p:nvPr/>
          </p:nvSpPr>
          <p:spPr bwMode="auto">
            <a:xfrm flipV="1">
              <a:off x="930" y="2160"/>
              <a:ext cx="0" cy="240"/>
            </a:xfrm>
            <a:prstGeom prst="line">
              <a:avLst/>
            </a:prstGeom>
            <a:noFill/>
            <a:ln w="28575" cap="sq">
              <a:solidFill>
                <a:schemeClr val="tx1"/>
              </a:solidFill>
              <a:round/>
              <a:headEnd type="none" w="sm" len="sm"/>
              <a:tailEnd type="arrow" w="med" len="med"/>
            </a:ln>
          </p:spPr>
          <p:txBody>
            <a:bodyPr wrap="none" anchor="ctr"/>
            <a:lstStyle/>
            <a:p>
              <a:endParaRPr lang="zh-CN" altLang="en-US"/>
            </a:p>
          </p:txBody>
        </p:sp>
        <p:sp>
          <p:nvSpPr>
            <p:cNvPr id="62496" name="Text Box 47"/>
            <p:cNvSpPr txBox="1">
              <a:spLocks noChangeArrowheads="1"/>
            </p:cNvSpPr>
            <p:nvPr/>
          </p:nvSpPr>
          <p:spPr bwMode="auto">
            <a:xfrm>
              <a:off x="960" y="2095"/>
              <a:ext cx="197" cy="252"/>
            </a:xfrm>
            <a:prstGeom prst="rect">
              <a:avLst/>
            </a:prstGeom>
            <a:noFill/>
            <a:ln w="28575" cap="sq">
              <a:noFill/>
              <a:miter lim="800000"/>
              <a:headEnd type="none" w="sm" len="sm"/>
              <a:tailEnd type="none" w="sm" len="sm"/>
            </a:ln>
          </p:spPr>
          <p:txBody>
            <a:bodyPr wrap="none">
              <a:spAutoFit/>
            </a:bodyPr>
            <a:lstStyle/>
            <a:p>
              <a:r>
                <a:rPr kumimoji="1" lang="en-US" altLang="zh-CN" sz="2000" i="1">
                  <a:ea typeface="宋体" panose="02010600030101010101" pitchFamily="2" charset="-122"/>
                </a:rPr>
                <a:t>i</a:t>
              </a:r>
              <a:r>
                <a:rPr kumimoji="1" lang="en-US" altLang="zh-CN" sz="2000" baseline="-25000">
                  <a:ea typeface="宋体" panose="02010600030101010101" pitchFamily="2" charset="-122"/>
                </a:rPr>
                <a:t>f</a:t>
              </a:r>
              <a:endParaRPr kumimoji="1" lang="en-US" altLang="zh-CN" sz="2000">
                <a:ea typeface="宋体" panose="02010600030101010101" pitchFamily="2" charset="-122"/>
              </a:endParaRPr>
            </a:p>
          </p:txBody>
        </p:sp>
      </p:grpSp>
      <p:sp>
        <p:nvSpPr>
          <p:cNvPr id="48" name="矩形 47"/>
          <p:cNvSpPr>
            <a:spLocks noChangeArrowheads="1"/>
          </p:cNvSpPr>
          <p:nvPr/>
        </p:nvSpPr>
        <p:spPr bwMode="auto">
          <a:xfrm>
            <a:off x="-928726" y="5143512"/>
            <a:ext cx="6215063" cy="646331"/>
          </a:xfrm>
          <a:prstGeom prst="rect">
            <a:avLst/>
          </a:prstGeom>
          <a:noFill/>
          <a:ln w="9525">
            <a:noFill/>
            <a:miter lim="800000"/>
          </a:ln>
        </p:spPr>
        <p:txBody>
          <a:bodyPr>
            <a:spAutoFit/>
          </a:bodyPr>
          <a:lstStyle/>
          <a:p>
            <a:pPr marL="1148080" lvl="2"/>
            <a:r>
              <a:rPr lang="zh-CN" altLang="en-US" b="1" dirty="0"/>
              <a:t>最大输出电压</a:t>
            </a:r>
            <a:r>
              <a:rPr lang="en-US" altLang="zh-CN" b="1" i="1" dirty="0"/>
              <a:t>U</a:t>
            </a:r>
            <a:r>
              <a:rPr lang="en-US" altLang="zh-CN" b="1" baseline="-25000" dirty="0"/>
              <a:t>OM</a:t>
            </a:r>
            <a:r>
              <a:rPr lang="en-US" altLang="zh-CN" b="1" dirty="0"/>
              <a:t>    </a:t>
            </a:r>
            <a:r>
              <a:rPr lang="zh-CN" altLang="en-US" b="1" dirty="0"/>
              <a:t>一般比电源电压低 </a:t>
            </a:r>
            <a:r>
              <a:rPr lang="en-US" altLang="zh-CN" b="1" dirty="0"/>
              <a:t>2~ 4 V</a:t>
            </a:r>
            <a:r>
              <a:rPr lang="zh-CN" altLang="en-US" b="1" dirty="0"/>
              <a:t>左右（输出管饱和电压）。</a:t>
            </a:r>
            <a:endParaRPr lang="zh-CN" alt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149508"/>
                                        </p:tgtEl>
                                        <p:attrNameLst>
                                          <p:attrName>style.visibility</p:attrName>
                                        </p:attrNameLst>
                                      </p:cBhvr>
                                      <p:to>
                                        <p:strVal val="visible"/>
                                      </p:to>
                                    </p:set>
                                    <p:animEffect transition="in" filter="wipe(left)">
                                      <p:cBhvr>
                                        <p:cTn id="13" dur="75"/>
                                        <p:tgtEl>
                                          <p:spTgt spid="14950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iterate type="lt">
                                    <p:tmPct val="100000"/>
                                  </p:iterate>
                                  <p:childTnLst>
                                    <p:set>
                                      <p:cBhvr>
                                        <p:cTn id="17" dur="1" fill="hold">
                                          <p:stCondLst>
                                            <p:cond delay="0"/>
                                          </p:stCondLst>
                                        </p:cTn>
                                        <p:tgtEl>
                                          <p:spTgt spid="149509"/>
                                        </p:tgtEl>
                                        <p:attrNameLst>
                                          <p:attrName>style.visibility</p:attrName>
                                        </p:attrNameLst>
                                      </p:cBhvr>
                                      <p:to>
                                        <p:strVal val="visible"/>
                                      </p:to>
                                    </p:set>
                                    <p:animEffect transition="in" filter="wipe(left)">
                                      <p:cBhvr>
                                        <p:cTn id="18" dur="75"/>
                                        <p:tgtEl>
                                          <p:spTgt spid="14950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iterate type="lt">
                                    <p:tmPct val="100000"/>
                                  </p:iterate>
                                  <p:childTnLst>
                                    <p:set>
                                      <p:cBhvr>
                                        <p:cTn id="22" dur="1" fill="hold">
                                          <p:stCondLst>
                                            <p:cond delay="0"/>
                                          </p:stCondLst>
                                        </p:cTn>
                                        <p:tgtEl>
                                          <p:spTgt spid="149510"/>
                                        </p:tgtEl>
                                        <p:attrNameLst>
                                          <p:attrName>style.visibility</p:attrName>
                                        </p:attrNameLst>
                                      </p:cBhvr>
                                      <p:to>
                                        <p:strVal val="visible"/>
                                      </p:to>
                                    </p:set>
                                    <p:animEffect transition="in" filter="wipe(left)">
                                      <p:cBhvr>
                                        <p:cTn id="23" dur="75"/>
                                        <p:tgtEl>
                                          <p:spTgt spid="1495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iterate type="lt">
                                    <p:tmPct val="100000"/>
                                  </p:iterate>
                                  <p:childTnLst>
                                    <p:set>
                                      <p:cBhvr>
                                        <p:cTn id="27" dur="1" fill="hold">
                                          <p:stCondLst>
                                            <p:cond delay="0"/>
                                          </p:stCondLst>
                                        </p:cTn>
                                        <p:tgtEl>
                                          <p:spTgt spid="149511"/>
                                        </p:tgtEl>
                                        <p:attrNameLst>
                                          <p:attrName>style.visibility</p:attrName>
                                        </p:attrNameLst>
                                      </p:cBhvr>
                                      <p:to>
                                        <p:strVal val="visible"/>
                                      </p:to>
                                    </p:set>
                                    <p:animEffect transition="in" filter="wipe(left)">
                                      <p:cBhvr>
                                        <p:cTn id="28" dur="75"/>
                                        <p:tgtEl>
                                          <p:spTgt spid="14951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iterate type="lt">
                                    <p:tmPct val="100000"/>
                                  </p:iterate>
                                  <p:childTnLst>
                                    <p:set>
                                      <p:cBhvr>
                                        <p:cTn id="32" dur="1" fill="hold">
                                          <p:stCondLst>
                                            <p:cond delay="0"/>
                                          </p:stCondLst>
                                        </p:cTn>
                                        <p:tgtEl>
                                          <p:spTgt spid="149512"/>
                                        </p:tgtEl>
                                        <p:attrNameLst>
                                          <p:attrName>style.visibility</p:attrName>
                                        </p:attrNameLst>
                                      </p:cBhvr>
                                      <p:to>
                                        <p:strVal val="visible"/>
                                      </p:to>
                                    </p:set>
                                    <p:animEffect transition="in" filter="wipe(left)">
                                      <p:cBhvr>
                                        <p:cTn id="33" dur="75"/>
                                        <p:tgtEl>
                                          <p:spTgt spid="1495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iterate type="lt">
                                    <p:tmPct val="100000"/>
                                  </p:iterate>
                                  <p:childTnLst>
                                    <p:set>
                                      <p:cBhvr>
                                        <p:cTn id="37" dur="1" fill="hold">
                                          <p:stCondLst>
                                            <p:cond delay="0"/>
                                          </p:stCondLst>
                                        </p:cTn>
                                        <p:tgtEl>
                                          <p:spTgt spid="149513"/>
                                        </p:tgtEl>
                                        <p:attrNameLst>
                                          <p:attrName>style.visibility</p:attrName>
                                        </p:attrNameLst>
                                      </p:cBhvr>
                                      <p:to>
                                        <p:strVal val="visible"/>
                                      </p:to>
                                    </p:set>
                                    <p:animEffect transition="in" filter="wipe(left)">
                                      <p:cBhvr>
                                        <p:cTn id="38" dur="75"/>
                                        <p:tgtEl>
                                          <p:spTgt spid="14951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8" grpId="0" autoUpdateAnimBg="0"/>
      <p:bldP spid="149509" grpId="0" autoUpdateAnimBg="0"/>
      <p:bldP spid="149510" grpId="0" autoUpdateAnimBg="0"/>
      <p:bldP spid="149511" grpId="0" autoUpdateAnimBg="0"/>
      <p:bldP spid="149512" grpId="0" autoUpdateAnimBg="0"/>
      <p:bldP spid="149513" grpId="0" autoUpdateAnimBg="0"/>
      <p:bldP spid="4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解</a:t>
            </a:r>
            <a:r>
              <a:rPr lang="en-US" altLang="zh-CN" dirty="0" smtClean="0"/>
              <a:t>:</a:t>
            </a:r>
            <a:endParaRPr lang="zh-CN" altLang="en-US" dirty="0"/>
          </a:p>
        </p:txBody>
      </p:sp>
      <p:pic>
        <p:nvPicPr>
          <p:cNvPr id="51202" name="Picture 2"/>
          <p:cNvPicPr>
            <a:picLocks noChangeAspect="1" noChangeArrowheads="1"/>
          </p:cNvPicPr>
          <p:nvPr/>
        </p:nvPicPr>
        <p:blipFill>
          <a:blip r:embed="rId1" cstate="print"/>
          <a:srcRect/>
          <a:stretch>
            <a:fillRect/>
          </a:stretch>
        </p:blipFill>
        <p:spPr bwMode="auto">
          <a:xfrm>
            <a:off x="323528" y="0"/>
            <a:ext cx="3228975" cy="1019175"/>
          </a:xfrm>
          <a:prstGeom prst="rect">
            <a:avLst/>
          </a:prstGeom>
          <a:noFill/>
          <a:ln w="9525">
            <a:noFill/>
            <a:miter lim="800000"/>
            <a:headEnd/>
            <a:tailEnd/>
          </a:ln>
        </p:spPr>
      </p:pic>
      <p:pic>
        <p:nvPicPr>
          <p:cNvPr id="51203" name="Picture 3"/>
          <p:cNvPicPr>
            <a:picLocks noChangeAspect="1" noChangeArrowheads="1"/>
          </p:cNvPicPr>
          <p:nvPr/>
        </p:nvPicPr>
        <p:blipFill>
          <a:blip r:embed="rId2" cstate="print"/>
          <a:srcRect/>
          <a:stretch>
            <a:fillRect/>
          </a:stretch>
        </p:blipFill>
        <p:spPr bwMode="auto">
          <a:xfrm>
            <a:off x="4005038" y="0"/>
            <a:ext cx="5138962" cy="2801863"/>
          </a:xfrm>
          <a:prstGeom prst="rect">
            <a:avLst/>
          </a:prstGeom>
          <a:noFill/>
          <a:ln w="9525">
            <a:noFill/>
            <a:miter lim="800000"/>
            <a:headEnd/>
            <a:tailEnd/>
          </a:ln>
        </p:spPr>
      </p:pic>
      <p:pic>
        <p:nvPicPr>
          <p:cNvPr id="51205" name="Picture 5"/>
          <p:cNvPicPr>
            <a:picLocks noChangeAspect="1" noChangeArrowheads="1"/>
          </p:cNvPicPr>
          <p:nvPr/>
        </p:nvPicPr>
        <p:blipFill>
          <a:blip r:embed="rId3" cstate="print"/>
          <a:srcRect/>
          <a:stretch>
            <a:fillRect/>
          </a:stretch>
        </p:blipFill>
        <p:spPr bwMode="auto">
          <a:xfrm>
            <a:off x="683568" y="2924944"/>
            <a:ext cx="5904656" cy="555732"/>
          </a:xfrm>
          <a:prstGeom prst="rect">
            <a:avLst/>
          </a:prstGeom>
          <a:noFill/>
          <a:ln w="9525">
            <a:noFill/>
            <a:miter lim="800000"/>
            <a:headEnd/>
            <a:tailEnd/>
          </a:ln>
        </p:spPr>
      </p:pic>
      <p:pic>
        <p:nvPicPr>
          <p:cNvPr id="51206" name="Picture 6"/>
          <p:cNvPicPr>
            <a:picLocks noChangeAspect="1" noChangeArrowheads="1"/>
          </p:cNvPicPr>
          <p:nvPr/>
        </p:nvPicPr>
        <p:blipFill>
          <a:blip r:embed="rId4" cstate="print"/>
          <a:srcRect/>
          <a:stretch>
            <a:fillRect/>
          </a:stretch>
        </p:blipFill>
        <p:spPr bwMode="auto">
          <a:xfrm>
            <a:off x="539552" y="3717032"/>
            <a:ext cx="5334000" cy="1562100"/>
          </a:xfrm>
          <a:prstGeom prst="rect">
            <a:avLst/>
          </a:prstGeom>
          <a:noFill/>
          <a:ln w="9525">
            <a:noFill/>
            <a:miter lim="800000"/>
            <a:headEnd/>
            <a:tailEnd/>
          </a:ln>
        </p:spPr>
      </p:pic>
      <p:pic>
        <p:nvPicPr>
          <p:cNvPr id="51207" name="Picture 7"/>
          <p:cNvPicPr>
            <a:picLocks noChangeAspect="1" noChangeArrowheads="1"/>
          </p:cNvPicPr>
          <p:nvPr/>
        </p:nvPicPr>
        <p:blipFill>
          <a:blip r:embed="rId5" cstate="print"/>
          <a:srcRect/>
          <a:stretch>
            <a:fillRect/>
          </a:stretch>
        </p:blipFill>
        <p:spPr bwMode="auto">
          <a:xfrm>
            <a:off x="827584" y="5301208"/>
            <a:ext cx="4562475" cy="390525"/>
          </a:xfrm>
          <a:prstGeom prst="rect">
            <a:avLst/>
          </a:prstGeom>
          <a:noFill/>
          <a:ln w="9525">
            <a:noFill/>
            <a:miter lim="800000"/>
            <a:headEnd/>
            <a:tailEnd/>
          </a:ln>
        </p:spPr>
      </p:pic>
      <p:pic>
        <p:nvPicPr>
          <p:cNvPr id="51208" name="Picture 8"/>
          <p:cNvPicPr>
            <a:picLocks noChangeAspect="1" noChangeArrowheads="1"/>
          </p:cNvPicPr>
          <p:nvPr/>
        </p:nvPicPr>
        <p:blipFill>
          <a:blip r:embed="rId6" cstate="print"/>
          <a:srcRect/>
          <a:stretch>
            <a:fillRect/>
          </a:stretch>
        </p:blipFill>
        <p:spPr bwMode="auto">
          <a:xfrm>
            <a:off x="1043608" y="5733256"/>
            <a:ext cx="4191000" cy="762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05"/>
                                        </p:tgtEl>
                                        <p:attrNameLst>
                                          <p:attrName>style.visibility</p:attrName>
                                        </p:attrNameLst>
                                      </p:cBhvr>
                                      <p:to>
                                        <p:strVal val="visible"/>
                                      </p:to>
                                    </p:set>
                                    <p:animEffect transition="in" filter="blinds(horizontal)">
                                      <p:cBhvr>
                                        <p:cTn id="7" dur="500"/>
                                        <p:tgtEl>
                                          <p:spTgt spid="512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06"/>
                                        </p:tgtEl>
                                        <p:attrNameLst>
                                          <p:attrName>style.visibility</p:attrName>
                                        </p:attrNameLst>
                                      </p:cBhvr>
                                      <p:to>
                                        <p:strVal val="visible"/>
                                      </p:to>
                                    </p:set>
                                    <p:animEffect transition="in" filter="blinds(horizontal)">
                                      <p:cBhvr>
                                        <p:cTn id="12" dur="500"/>
                                        <p:tgtEl>
                                          <p:spTgt spid="512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207"/>
                                        </p:tgtEl>
                                        <p:attrNameLst>
                                          <p:attrName>style.visibility</p:attrName>
                                        </p:attrNameLst>
                                      </p:cBhvr>
                                      <p:to>
                                        <p:strVal val="visible"/>
                                      </p:to>
                                    </p:set>
                                    <p:animEffect transition="in" filter="blinds(horizontal)">
                                      <p:cBhvr>
                                        <p:cTn id="17" dur="500"/>
                                        <p:tgtEl>
                                          <p:spTgt spid="5120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208"/>
                                        </p:tgtEl>
                                        <p:attrNameLst>
                                          <p:attrName>style.visibility</p:attrName>
                                        </p:attrNameLst>
                                      </p:cBhvr>
                                      <p:to>
                                        <p:strVal val="visible"/>
                                      </p:to>
                                    </p:set>
                                    <p:animEffect transition="in" filter="blinds(horizontal)">
                                      <p:cBhvr>
                                        <p:cTn id="22" dur="500"/>
                                        <p:tgtEl>
                                          <p:spTgt spid="51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解</a:t>
            </a:r>
            <a:r>
              <a:rPr lang="en-US" altLang="zh-CN" dirty="0" smtClean="0"/>
              <a:t>:</a:t>
            </a:r>
            <a:endParaRPr lang="zh-CN" altLang="en-US" dirty="0"/>
          </a:p>
        </p:txBody>
      </p:sp>
      <p:pic>
        <p:nvPicPr>
          <p:cNvPr id="50180" name="Picture 4"/>
          <p:cNvPicPr>
            <a:picLocks noChangeAspect="1" noChangeArrowheads="1"/>
          </p:cNvPicPr>
          <p:nvPr/>
        </p:nvPicPr>
        <p:blipFill>
          <a:blip r:embed="rId1" cstate="print"/>
          <a:srcRect/>
          <a:stretch>
            <a:fillRect/>
          </a:stretch>
        </p:blipFill>
        <p:spPr bwMode="auto">
          <a:xfrm>
            <a:off x="4638675" y="764704"/>
            <a:ext cx="4505325" cy="2838450"/>
          </a:xfrm>
          <a:prstGeom prst="rect">
            <a:avLst/>
          </a:prstGeom>
          <a:noFill/>
          <a:ln w="9525">
            <a:noFill/>
            <a:miter lim="800000"/>
            <a:headEnd/>
            <a:tailEnd/>
          </a:ln>
        </p:spPr>
      </p:pic>
      <p:pic>
        <p:nvPicPr>
          <p:cNvPr id="50181" name="Picture 5"/>
          <p:cNvPicPr>
            <a:picLocks noChangeAspect="1" noChangeArrowheads="1"/>
          </p:cNvPicPr>
          <p:nvPr/>
        </p:nvPicPr>
        <p:blipFill>
          <a:blip r:embed="rId2" cstate="print"/>
          <a:srcRect/>
          <a:stretch>
            <a:fillRect/>
          </a:stretch>
        </p:blipFill>
        <p:spPr bwMode="auto">
          <a:xfrm>
            <a:off x="251520" y="260648"/>
            <a:ext cx="8195196" cy="432048"/>
          </a:xfrm>
          <a:prstGeom prst="rect">
            <a:avLst/>
          </a:prstGeom>
          <a:noFill/>
          <a:ln w="9525">
            <a:noFill/>
            <a:miter lim="800000"/>
            <a:headEnd/>
            <a:tailEnd/>
          </a:ln>
        </p:spPr>
      </p:pic>
      <p:pic>
        <p:nvPicPr>
          <p:cNvPr id="50182" name="Picture 6"/>
          <p:cNvPicPr>
            <a:picLocks noChangeAspect="1" noChangeArrowheads="1"/>
          </p:cNvPicPr>
          <p:nvPr/>
        </p:nvPicPr>
        <p:blipFill>
          <a:blip r:embed="rId3" cstate="print"/>
          <a:srcRect/>
          <a:stretch>
            <a:fillRect/>
          </a:stretch>
        </p:blipFill>
        <p:spPr bwMode="auto">
          <a:xfrm>
            <a:off x="1619672" y="2060848"/>
            <a:ext cx="2419350" cy="1219200"/>
          </a:xfrm>
          <a:prstGeom prst="rect">
            <a:avLst/>
          </a:prstGeom>
          <a:noFill/>
          <a:ln w="9525">
            <a:noFill/>
            <a:miter lim="800000"/>
            <a:headEnd/>
            <a:tailEnd/>
          </a:ln>
        </p:spPr>
      </p:pic>
      <p:pic>
        <p:nvPicPr>
          <p:cNvPr id="50183" name="Picture 7"/>
          <p:cNvPicPr>
            <a:picLocks noChangeAspect="1" noChangeArrowheads="1"/>
          </p:cNvPicPr>
          <p:nvPr/>
        </p:nvPicPr>
        <p:blipFill>
          <a:blip r:embed="rId4" cstate="print"/>
          <a:srcRect/>
          <a:stretch>
            <a:fillRect/>
          </a:stretch>
        </p:blipFill>
        <p:spPr bwMode="auto">
          <a:xfrm>
            <a:off x="755576" y="3645024"/>
            <a:ext cx="7296150" cy="2895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182"/>
                                        </p:tgtEl>
                                        <p:attrNameLst>
                                          <p:attrName>style.visibility</p:attrName>
                                        </p:attrNameLst>
                                      </p:cBhvr>
                                      <p:to>
                                        <p:strVal val="visible"/>
                                      </p:to>
                                    </p:set>
                                    <p:animEffect transition="in" filter="blinds(horizontal)">
                                      <p:cBhvr>
                                        <p:cTn id="7" dur="500"/>
                                        <p:tgtEl>
                                          <p:spTgt spid="501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0183"/>
                                        </p:tgtEl>
                                        <p:attrNameLst>
                                          <p:attrName>style.visibility</p:attrName>
                                        </p:attrNameLst>
                                      </p:cBhvr>
                                      <p:to>
                                        <p:strVal val="visible"/>
                                      </p:to>
                                    </p:set>
                                    <p:animEffect transition="in" filter="blinds(horizontal)">
                                      <p:cBhvr>
                                        <p:cTn id="12" dur="500"/>
                                        <p:tgtEl>
                                          <p:spTgt spid="50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428596" y="0"/>
            <a:ext cx="8229600" cy="1143000"/>
          </a:xfrm>
        </p:spPr>
        <p:txBody>
          <a:bodyPr/>
          <a:lstStyle/>
          <a:p>
            <a:pPr eaLnBrk="1" hangingPunct="1"/>
            <a:r>
              <a:rPr lang="zh-CN" altLang="en-US" dirty="0" smtClean="0">
                <a:ea typeface="宋体" panose="02010600030101010101" pitchFamily="2" charset="-122"/>
              </a:rPr>
              <a:t>电路模型 </a:t>
            </a:r>
            <a:endParaRPr lang="zh-CN" altLang="en-US" dirty="0" smtClean="0">
              <a:ea typeface="宋体" panose="02010600030101010101" pitchFamily="2" charset="-122"/>
            </a:endParaRPr>
          </a:p>
        </p:txBody>
      </p:sp>
      <p:sp>
        <p:nvSpPr>
          <p:cNvPr id="3076" name="Rectangle 3"/>
          <p:cNvSpPr>
            <a:spLocks noGrp="1" noChangeArrowheads="1"/>
          </p:cNvSpPr>
          <p:nvPr>
            <p:ph type="body" idx="1"/>
          </p:nvPr>
        </p:nvSpPr>
        <p:spPr>
          <a:xfrm>
            <a:off x="428596" y="928670"/>
            <a:ext cx="8229600" cy="5500726"/>
          </a:xfrm>
        </p:spPr>
        <p:txBody>
          <a:bodyPr>
            <a:normAutofit/>
          </a:bodyPr>
          <a:lstStyle/>
          <a:p>
            <a:pPr eaLnBrk="1" hangingPunct="1"/>
            <a:r>
              <a:rPr lang="zh-CN" altLang="en-US" b="1" dirty="0" smtClean="0">
                <a:ea typeface="宋体" panose="02010600030101010101" pitchFamily="2" charset="-122"/>
              </a:rPr>
              <a:t>常用理想元件种类</a:t>
            </a:r>
            <a:endParaRPr lang="en-US" altLang="zh-CN" b="1" dirty="0" smtClean="0">
              <a:ea typeface="宋体" panose="02010600030101010101" pitchFamily="2" charset="-122"/>
            </a:endParaRPr>
          </a:p>
          <a:p>
            <a:pPr eaLnBrk="1" hangingPunct="1"/>
            <a:endParaRPr lang="en-US" altLang="zh-CN" dirty="0" smtClean="0">
              <a:ea typeface="宋体" panose="02010600030101010101" pitchFamily="2" charset="-122"/>
            </a:endParaRPr>
          </a:p>
          <a:p>
            <a:pPr eaLnBrk="1" hangingPunct="1"/>
            <a:endParaRPr lang="en-US" altLang="zh-CN" dirty="0" smtClean="0">
              <a:ea typeface="宋体" panose="02010600030101010101" pitchFamily="2" charset="-122"/>
            </a:endParaRPr>
          </a:p>
          <a:p>
            <a:pPr eaLnBrk="1" hangingPunct="1"/>
            <a:endParaRPr lang="en-US" altLang="zh-CN" dirty="0" smtClean="0">
              <a:ea typeface="宋体" panose="02010600030101010101" pitchFamily="2" charset="-122"/>
            </a:endParaRPr>
          </a:p>
          <a:p>
            <a:pPr eaLnBrk="1" hangingPunct="1"/>
            <a:endParaRPr lang="en-US" altLang="zh-CN" dirty="0" smtClean="0">
              <a:ea typeface="宋体" panose="02010600030101010101" pitchFamily="2" charset="-122"/>
            </a:endParaRPr>
          </a:p>
          <a:p>
            <a:pPr eaLnBrk="1" hangingPunct="1"/>
            <a:endParaRPr lang="en-US" altLang="zh-CN" dirty="0" smtClean="0">
              <a:ea typeface="宋体" panose="02010600030101010101" pitchFamily="2" charset="-122"/>
            </a:endParaRPr>
          </a:p>
          <a:p>
            <a:pPr eaLnBrk="1" hangingPunct="1"/>
            <a:endParaRPr lang="en-US" altLang="zh-CN" dirty="0" smtClean="0">
              <a:ea typeface="宋体" panose="02010600030101010101" pitchFamily="2" charset="-122"/>
            </a:endParaRPr>
          </a:p>
          <a:p>
            <a:pPr eaLnBrk="1" hangingPunct="1"/>
            <a:endParaRPr lang="en-US" altLang="zh-CN" dirty="0" smtClean="0">
              <a:ea typeface="宋体" panose="02010600030101010101" pitchFamily="2" charset="-122"/>
            </a:endParaRPr>
          </a:p>
          <a:p>
            <a:pPr eaLnBrk="1" hangingPunct="1"/>
            <a:r>
              <a:rPr lang="zh-CN" altLang="en-US" b="1" dirty="0" smtClean="0">
                <a:ea typeface="宋体" panose="02010600030101010101" pitchFamily="2" charset="-122"/>
              </a:rPr>
              <a:t>参考方向与关联参考方向</a:t>
            </a:r>
            <a:endParaRPr lang="zh-CN" altLang="en-US" b="1" dirty="0" smtClean="0">
              <a:ea typeface="宋体" panose="02010600030101010101" pitchFamily="2" charset="-122"/>
            </a:endParaRPr>
          </a:p>
        </p:txBody>
      </p:sp>
      <p:sp>
        <p:nvSpPr>
          <p:cNvPr id="38916" name="Oval 4"/>
          <p:cNvSpPr>
            <a:spLocks noChangeArrowheads="1"/>
          </p:cNvSpPr>
          <p:nvPr/>
        </p:nvSpPr>
        <p:spPr bwMode="auto">
          <a:xfrm>
            <a:off x="2497138" y="4635500"/>
            <a:ext cx="315912" cy="406400"/>
          </a:xfrm>
          <a:prstGeom prst="ellipse">
            <a:avLst/>
          </a:prstGeom>
          <a:solidFill>
            <a:schemeClr val="accent1"/>
          </a:solidFill>
          <a:ln w="9525">
            <a:solidFill>
              <a:schemeClr val="tx1"/>
            </a:solidFill>
            <a:round/>
          </a:ln>
        </p:spPr>
        <p:txBody>
          <a:bodyPr wrap="none" anchor="ctr"/>
          <a:lstStyle/>
          <a:p>
            <a:endParaRPr lang="zh-CN" altLang="en-US"/>
          </a:p>
        </p:txBody>
      </p:sp>
      <p:sp>
        <p:nvSpPr>
          <p:cNvPr id="38917" name="Text Box 5"/>
          <p:cNvSpPr txBox="1">
            <a:spLocks noChangeArrowheads="1"/>
          </p:cNvSpPr>
          <p:nvPr/>
        </p:nvSpPr>
        <p:spPr bwMode="auto">
          <a:xfrm>
            <a:off x="989013" y="4497388"/>
            <a:ext cx="1216025" cy="641350"/>
          </a:xfrm>
          <a:prstGeom prst="rect">
            <a:avLst/>
          </a:prstGeom>
          <a:noFill/>
          <a:ln w="9525">
            <a:noFill/>
            <a:miter lim="800000"/>
          </a:ln>
        </p:spPr>
        <p:txBody>
          <a:bodyPr wrap="none">
            <a:spAutoFit/>
          </a:bodyPr>
          <a:lstStyle/>
          <a:p>
            <a:r>
              <a:rPr kumimoji="1" lang="zh-CN" altLang="en-US" sz="2800" b="1">
                <a:solidFill>
                  <a:schemeClr val="tx2"/>
                </a:solidFill>
                <a:latin typeface="Times New Roman" panose="02020603050405020304" pitchFamily="18" charset="0"/>
                <a:ea typeface="楷体_GB2312" pitchFamily="49" charset="-122"/>
              </a:rPr>
              <a:t>电荷 </a:t>
            </a:r>
            <a:r>
              <a:rPr kumimoji="1" lang="en-US" altLang="zh-CN" sz="3600" b="1" i="1">
                <a:solidFill>
                  <a:schemeClr val="tx2"/>
                </a:solidFill>
                <a:latin typeface="Times New Roman" panose="02020603050405020304" pitchFamily="18" charset="0"/>
                <a:ea typeface="楷体_GB2312" pitchFamily="49" charset="-122"/>
              </a:rPr>
              <a:t>q</a:t>
            </a:r>
            <a:endParaRPr kumimoji="1" lang="en-US" altLang="zh-CN" sz="3600" b="1">
              <a:solidFill>
                <a:schemeClr val="tx2"/>
              </a:solidFill>
              <a:latin typeface="Times New Roman" panose="02020603050405020304" pitchFamily="18" charset="0"/>
              <a:ea typeface="楷体_GB2312" pitchFamily="49" charset="-122"/>
            </a:endParaRPr>
          </a:p>
        </p:txBody>
      </p:sp>
      <p:sp>
        <p:nvSpPr>
          <p:cNvPr id="38918" name="Oval 6"/>
          <p:cNvSpPr>
            <a:spLocks noChangeArrowheads="1"/>
          </p:cNvSpPr>
          <p:nvPr/>
        </p:nvSpPr>
        <p:spPr bwMode="auto">
          <a:xfrm>
            <a:off x="5776913" y="4603750"/>
            <a:ext cx="315912" cy="406400"/>
          </a:xfrm>
          <a:prstGeom prst="ellipse">
            <a:avLst/>
          </a:prstGeom>
          <a:solidFill>
            <a:schemeClr val="accent1"/>
          </a:solidFill>
          <a:ln w="9525">
            <a:solidFill>
              <a:schemeClr val="tx1"/>
            </a:solidFill>
            <a:round/>
          </a:ln>
        </p:spPr>
        <p:txBody>
          <a:bodyPr wrap="none" anchor="ctr"/>
          <a:lstStyle/>
          <a:p>
            <a:endParaRPr lang="zh-CN" altLang="en-US"/>
          </a:p>
        </p:txBody>
      </p:sp>
      <p:sp>
        <p:nvSpPr>
          <p:cNvPr id="38919" name="Text Box 7"/>
          <p:cNvSpPr txBox="1">
            <a:spLocks noChangeArrowheads="1"/>
          </p:cNvSpPr>
          <p:nvPr/>
        </p:nvSpPr>
        <p:spPr bwMode="auto">
          <a:xfrm>
            <a:off x="6273800" y="4510088"/>
            <a:ext cx="1344613" cy="646112"/>
          </a:xfrm>
          <a:prstGeom prst="rect">
            <a:avLst/>
          </a:prstGeom>
          <a:noFill/>
          <a:ln w="9525">
            <a:noFill/>
            <a:miter lim="800000"/>
          </a:ln>
        </p:spPr>
        <p:txBody>
          <a:bodyPr wrap="none">
            <a:spAutoFit/>
          </a:bodyPr>
          <a:lstStyle/>
          <a:p>
            <a:r>
              <a:rPr kumimoji="1" lang="zh-CN" altLang="en-US" sz="2800" b="1">
                <a:solidFill>
                  <a:schemeClr val="tx2"/>
                </a:solidFill>
                <a:latin typeface="Times New Roman" panose="02020603050405020304" pitchFamily="18" charset="0"/>
                <a:ea typeface="楷体_GB2312" pitchFamily="49" charset="-122"/>
              </a:rPr>
              <a:t>磁通 </a:t>
            </a:r>
            <a:r>
              <a:rPr kumimoji="1" lang="zh-CN" altLang="en-US" sz="3600" b="1" i="1">
                <a:solidFill>
                  <a:schemeClr val="tx2"/>
                </a:solidFill>
                <a:latin typeface="Times New Roman" panose="02020603050405020304" pitchFamily="18" charset="0"/>
                <a:ea typeface="楷体_GB2312" pitchFamily="49" charset="-122"/>
                <a:sym typeface="Symbol" panose="05050102010706020507" pitchFamily="18" charset="2"/>
              </a:rPr>
              <a:t></a:t>
            </a:r>
            <a:endParaRPr kumimoji="1" lang="zh-CN" altLang="en-US" sz="3600" b="1">
              <a:solidFill>
                <a:schemeClr val="tx2"/>
              </a:solidFill>
              <a:latin typeface="Times New Roman" panose="02020603050405020304" pitchFamily="18" charset="0"/>
              <a:ea typeface="楷体_GB2312" pitchFamily="49" charset="-122"/>
            </a:endParaRPr>
          </a:p>
        </p:txBody>
      </p:sp>
      <p:sp>
        <p:nvSpPr>
          <p:cNvPr id="38920" name="Oval 8"/>
          <p:cNvSpPr>
            <a:spLocks noChangeArrowheads="1"/>
          </p:cNvSpPr>
          <p:nvPr/>
        </p:nvSpPr>
        <p:spPr bwMode="auto">
          <a:xfrm>
            <a:off x="2493963" y="2136775"/>
            <a:ext cx="315912" cy="406400"/>
          </a:xfrm>
          <a:prstGeom prst="ellipse">
            <a:avLst/>
          </a:prstGeom>
          <a:solidFill>
            <a:schemeClr val="accent1"/>
          </a:solidFill>
          <a:ln w="9525">
            <a:solidFill>
              <a:schemeClr val="tx1"/>
            </a:solidFill>
            <a:round/>
          </a:ln>
        </p:spPr>
        <p:txBody>
          <a:bodyPr wrap="none" anchor="ctr"/>
          <a:lstStyle/>
          <a:p>
            <a:endParaRPr lang="zh-CN" altLang="en-US"/>
          </a:p>
        </p:txBody>
      </p:sp>
      <p:sp>
        <p:nvSpPr>
          <p:cNvPr id="38921" name="Text Box 9"/>
          <p:cNvSpPr txBox="1">
            <a:spLocks noChangeArrowheads="1"/>
          </p:cNvSpPr>
          <p:nvPr/>
        </p:nvSpPr>
        <p:spPr bwMode="auto">
          <a:xfrm>
            <a:off x="1000125" y="1911350"/>
            <a:ext cx="1241425" cy="641350"/>
          </a:xfrm>
          <a:prstGeom prst="rect">
            <a:avLst/>
          </a:prstGeom>
          <a:noFill/>
          <a:ln w="9525">
            <a:noFill/>
            <a:miter lim="800000"/>
          </a:ln>
        </p:spPr>
        <p:txBody>
          <a:bodyPr wrap="none">
            <a:spAutoFit/>
          </a:bodyPr>
          <a:lstStyle/>
          <a:p>
            <a:r>
              <a:rPr kumimoji="1" lang="zh-CN" altLang="en-US" sz="2800" b="1">
                <a:solidFill>
                  <a:schemeClr val="tx2"/>
                </a:solidFill>
                <a:latin typeface="Times New Roman" panose="02020603050405020304" pitchFamily="18" charset="0"/>
                <a:ea typeface="楷体_GB2312" pitchFamily="49" charset="-122"/>
              </a:rPr>
              <a:t>电压 </a:t>
            </a:r>
            <a:r>
              <a:rPr kumimoji="1" lang="en-US" altLang="zh-CN" sz="3600" b="1" i="1">
                <a:solidFill>
                  <a:schemeClr val="tx2"/>
                </a:solidFill>
                <a:latin typeface="Times New Roman" panose="02020603050405020304" pitchFamily="18" charset="0"/>
                <a:ea typeface="楷体_GB2312" pitchFamily="49" charset="-122"/>
              </a:rPr>
              <a:t>u</a:t>
            </a:r>
            <a:endParaRPr kumimoji="1" lang="en-US" altLang="zh-CN" sz="3600" b="1">
              <a:solidFill>
                <a:schemeClr val="tx2"/>
              </a:solidFill>
              <a:latin typeface="Times New Roman" panose="02020603050405020304" pitchFamily="18" charset="0"/>
              <a:ea typeface="楷体_GB2312" pitchFamily="49" charset="-122"/>
            </a:endParaRPr>
          </a:p>
        </p:txBody>
      </p:sp>
      <p:sp>
        <p:nvSpPr>
          <p:cNvPr id="38922" name="Oval 10"/>
          <p:cNvSpPr>
            <a:spLocks noChangeArrowheads="1"/>
          </p:cNvSpPr>
          <p:nvPr/>
        </p:nvSpPr>
        <p:spPr bwMode="auto">
          <a:xfrm>
            <a:off x="5756275" y="2136775"/>
            <a:ext cx="315913" cy="406400"/>
          </a:xfrm>
          <a:prstGeom prst="ellipse">
            <a:avLst/>
          </a:prstGeom>
          <a:solidFill>
            <a:schemeClr val="accent1"/>
          </a:solidFill>
          <a:ln w="9525">
            <a:solidFill>
              <a:schemeClr val="tx1"/>
            </a:solidFill>
            <a:round/>
          </a:ln>
        </p:spPr>
        <p:txBody>
          <a:bodyPr wrap="none" anchor="ctr"/>
          <a:lstStyle/>
          <a:p>
            <a:endParaRPr lang="zh-CN" altLang="en-US"/>
          </a:p>
        </p:txBody>
      </p:sp>
      <p:sp>
        <p:nvSpPr>
          <p:cNvPr id="38923" name="Text Box 11"/>
          <p:cNvSpPr txBox="1">
            <a:spLocks noChangeArrowheads="1"/>
          </p:cNvSpPr>
          <p:nvPr/>
        </p:nvSpPr>
        <p:spPr bwMode="auto">
          <a:xfrm>
            <a:off x="6224588" y="2063750"/>
            <a:ext cx="1114425" cy="641350"/>
          </a:xfrm>
          <a:prstGeom prst="rect">
            <a:avLst/>
          </a:prstGeom>
          <a:noFill/>
          <a:ln w="9525">
            <a:noFill/>
            <a:miter lim="800000"/>
          </a:ln>
        </p:spPr>
        <p:txBody>
          <a:bodyPr wrap="none">
            <a:spAutoFit/>
          </a:bodyPr>
          <a:lstStyle/>
          <a:p>
            <a:r>
              <a:rPr kumimoji="1" lang="zh-CN" altLang="en-US" sz="2800" b="1">
                <a:solidFill>
                  <a:schemeClr val="tx2"/>
                </a:solidFill>
                <a:latin typeface="Times New Roman" panose="02020603050405020304" pitchFamily="18" charset="0"/>
                <a:ea typeface="楷体_GB2312" pitchFamily="49" charset="-122"/>
              </a:rPr>
              <a:t>电流 </a:t>
            </a:r>
            <a:r>
              <a:rPr kumimoji="1" lang="en-US" altLang="zh-CN" sz="3600" b="1" i="1">
                <a:solidFill>
                  <a:schemeClr val="tx2"/>
                </a:solidFill>
                <a:latin typeface="Times New Roman" panose="02020603050405020304" pitchFamily="18" charset="0"/>
                <a:ea typeface="楷体_GB2312" pitchFamily="49" charset="-122"/>
              </a:rPr>
              <a:t>i</a:t>
            </a:r>
            <a:endParaRPr kumimoji="1" lang="en-US" altLang="zh-CN" sz="3600" b="1">
              <a:solidFill>
                <a:schemeClr val="tx2"/>
              </a:solidFill>
              <a:latin typeface="Times New Roman" panose="02020603050405020304" pitchFamily="18" charset="0"/>
              <a:ea typeface="楷体_GB2312" pitchFamily="49" charset="-122"/>
            </a:endParaRPr>
          </a:p>
        </p:txBody>
      </p:sp>
      <p:sp>
        <p:nvSpPr>
          <p:cNvPr id="38924" name="Line 12"/>
          <p:cNvSpPr>
            <a:spLocks noChangeShapeType="1"/>
          </p:cNvSpPr>
          <p:nvPr/>
        </p:nvSpPr>
        <p:spPr bwMode="auto">
          <a:xfrm>
            <a:off x="2740025" y="2557463"/>
            <a:ext cx="3051175" cy="2032000"/>
          </a:xfrm>
          <a:prstGeom prst="line">
            <a:avLst/>
          </a:prstGeom>
          <a:noFill/>
          <a:ln w="9525">
            <a:solidFill>
              <a:schemeClr val="tx1"/>
            </a:solidFill>
            <a:round/>
            <a:headEnd type="triangle" w="med" len="med"/>
          </a:ln>
        </p:spPr>
        <p:txBody>
          <a:bodyPr/>
          <a:lstStyle/>
          <a:p>
            <a:endParaRPr lang="zh-CN" altLang="en-US"/>
          </a:p>
        </p:txBody>
      </p:sp>
      <p:sp>
        <p:nvSpPr>
          <p:cNvPr id="38925" name="Line 13"/>
          <p:cNvSpPr>
            <a:spLocks noChangeShapeType="1"/>
          </p:cNvSpPr>
          <p:nvPr/>
        </p:nvSpPr>
        <p:spPr bwMode="auto">
          <a:xfrm flipH="1">
            <a:off x="2844800" y="2557463"/>
            <a:ext cx="2946400" cy="2032000"/>
          </a:xfrm>
          <a:prstGeom prst="line">
            <a:avLst/>
          </a:prstGeom>
          <a:noFill/>
          <a:ln w="9525">
            <a:solidFill>
              <a:schemeClr val="tx1"/>
            </a:solidFill>
            <a:round/>
            <a:headEnd type="triangle" w="med" len="med"/>
          </a:ln>
        </p:spPr>
        <p:txBody>
          <a:bodyPr/>
          <a:lstStyle/>
          <a:p>
            <a:endParaRPr lang="zh-CN" altLang="en-US"/>
          </a:p>
        </p:txBody>
      </p:sp>
      <p:sp>
        <p:nvSpPr>
          <p:cNvPr id="38926" name="Line 14"/>
          <p:cNvSpPr>
            <a:spLocks noChangeShapeType="1"/>
          </p:cNvSpPr>
          <p:nvPr/>
        </p:nvSpPr>
        <p:spPr bwMode="auto">
          <a:xfrm>
            <a:off x="2844800" y="2343150"/>
            <a:ext cx="2841625"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38927" name="Text Box 15">
            <a:hlinkClick r:id="rId1" action="ppaction://hlinksldjump"/>
          </p:cNvPr>
          <p:cNvSpPr txBox="1">
            <a:spLocks noChangeArrowheads="1"/>
          </p:cNvSpPr>
          <p:nvPr/>
        </p:nvSpPr>
        <p:spPr bwMode="auto">
          <a:xfrm>
            <a:off x="3489325" y="1539875"/>
            <a:ext cx="1612900" cy="519113"/>
          </a:xfrm>
          <a:prstGeom prst="rect">
            <a:avLst/>
          </a:prstGeom>
          <a:noFill/>
          <a:ln w="9525">
            <a:noFill/>
            <a:miter lim="800000"/>
          </a:ln>
        </p:spPr>
        <p:txBody>
          <a:bodyPr wrap="none">
            <a:spAutoFit/>
          </a:bodyPr>
          <a:lstStyle/>
          <a:p>
            <a:r>
              <a:rPr kumimoji="1" lang="zh-CN" altLang="en-US" sz="2800" b="1">
                <a:solidFill>
                  <a:schemeClr val="tx2"/>
                </a:solidFill>
                <a:latin typeface="Times New Roman" panose="02020603050405020304" pitchFamily="18" charset="0"/>
                <a:ea typeface="楷体_GB2312" pitchFamily="49" charset="-122"/>
              </a:rPr>
              <a:t>电阻元件</a:t>
            </a:r>
            <a:endParaRPr kumimoji="1" lang="zh-CN" altLang="en-US" sz="2800" b="1">
              <a:solidFill>
                <a:schemeClr val="tx2"/>
              </a:solidFill>
              <a:latin typeface="Times New Roman" panose="02020603050405020304" pitchFamily="18" charset="0"/>
              <a:ea typeface="楷体_GB2312" pitchFamily="49" charset="-122"/>
            </a:endParaRPr>
          </a:p>
        </p:txBody>
      </p:sp>
      <p:sp>
        <p:nvSpPr>
          <p:cNvPr id="38928" name="Line 16"/>
          <p:cNvSpPr>
            <a:spLocks noChangeShapeType="1"/>
          </p:cNvSpPr>
          <p:nvPr/>
        </p:nvSpPr>
        <p:spPr bwMode="auto">
          <a:xfrm>
            <a:off x="2678113" y="2557463"/>
            <a:ext cx="0" cy="203200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38929" name="Text Box 17">
            <a:hlinkClick r:id="rId2" action="ppaction://hlinksldjump"/>
          </p:cNvPr>
          <p:cNvSpPr txBox="1">
            <a:spLocks noChangeArrowheads="1"/>
          </p:cNvSpPr>
          <p:nvPr/>
        </p:nvSpPr>
        <p:spPr bwMode="auto">
          <a:xfrm>
            <a:off x="752475" y="3305175"/>
            <a:ext cx="1612900" cy="519113"/>
          </a:xfrm>
          <a:prstGeom prst="rect">
            <a:avLst/>
          </a:prstGeom>
          <a:noFill/>
          <a:ln w="9525">
            <a:noFill/>
            <a:miter lim="800000"/>
          </a:ln>
        </p:spPr>
        <p:txBody>
          <a:bodyPr wrap="none">
            <a:spAutoFit/>
          </a:bodyPr>
          <a:lstStyle/>
          <a:p>
            <a:r>
              <a:rPr kumimoji="1" lang="zh-CN" altLang="en-US" sz="2800" b="1">
                <a:solidFill>
                  <a:schemeClr val="tx2"/>
                </a:solidFill>
                <a:latin typeface="Times New Roman" panose="02020603050405020304" pitchFamily="18" charset="0"/>
                <a:ea typeface="楷体_GB2312" pitchFamily="49" charset="-122"/>
              </a:rPr>
              <a:t>电容元件</a:t>
            </a:r>
            <a:endParaRPr kumimoji="1" lang="zh-CN" altLang="en-US" sz="2800" b="1">
              <a:solidFill>
                <a:schemeClr val="tx2"/>
              </a:solidFill>
              <a:latin typeface="Times New Roman" panose="02020603050405020304" pitchFamily="18" charset="0"/>
              <a:ea typeface="楷体_GB2312" pitchFamily="49" charset="-122"/>
            </a:endParaRPr>
          </a:p>
        </p:txBody>
      </p:sp>
      <p:sp>
        <p:nvSpPr>
          <p:cNvPr id="38930" name="Line 18"/>
          <p:cNvSpPr>
            <a:spLocks noChangeShapeType="1"/>
          </p:cNvSpPr>
          <p:nvPr/>
        </p:nvSpPr>
        <p:spPr bwMode="auto">
          <a:xfrm>
            <a:off x="5897563" y="2557463"/>
            <a:ext cx="0" cy="203200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38931" name="Text Box 19">
            <a:hlinkClick r:id="rId3" action="ppaction://hlinksldjump"/>
          </p:cNvPr>
          <p:cNvSpPr txBox="1">
            <a:spLocks noChangeArrowheads="1"/>
          </p:cNvSpPr>
          <p:nvPr/>
        </p:nvSpPr>
        <p:spPr bwMode="auto">
          <a:xfrm>
            <a:off x="6078538" y="3306763"/>
            <a:ext cx="1612900" cy="519112"/>
          </a:xfrm>
          <a:prstGeom prst="rect">
            <a:avLst/>
          </a:prstGeom>
          <a:noFill/>
          <a:ln w="9525">
            <a:noFill/>
            <a:miter lim="800000"/>
          </a:ln>
        </p:spPr>
        <p:txBody>
          <a:bodyPr wrap="none">
            <a:spAutoFit/>
          </a:bodyPr>
          <a:lstStyle/>
          <a:p>
            <a:r>
              <a:rPr kumimoji="1" lang="zh-CN" altLang="en-US" sz="2800" b="1">
                <a:solidFill>
                  <a:schemeClr val="tx2"/>
                </a:solidFill>
                <a:latin typeface="Times New Roman" panose="02020603050405020304" pitchFamily="18" charset="0"/>
                <a:ea typeface="楷体_GB2312" pitchFamily="49" charset="-122"/>
              </a:rPr>
              <a:t>电感元件</a:t>
            </a:r>
            <a:endParaRPr kumimoji="1" lang="zh-CN" altLang="en-US" sz="2800" b="1">
              <a:solidFill>
                <a:schemeClr val="tx2"/>
              </a:solidFill>
              <a:latin typeface="Times New Roman" panose="02020603050405020304" pitchFamily="18" charset="0"/>
              <a:ea typeface="楷体_GB2312" pitchFamily="49" charset="-122"/>
            </a:endParaRPr>
          </a:p>
        </p:txBody>
      </p:sp>
      <p:sp>
        <p:nvSpPr>
          <p:cNvPr id="38932" name="Line 20"/>
          <p:cNvSpPr>
            <a:spLocks noChangeShapeType="1"/>
          </p:cNvSpPr>
          <p:nvPr/>
        </p:nvSpPr>
        <p:spPr bwMode="auto">
          <a:xfrm>
            <a:off x="2844800" y="4832350"/>
            <a:ext cx="2841625" cy="0"/>
          </a:xfrm>
          <a:prstGeom prst="line">
            <a:avLst/>
          </a:prstGeom>
          <a:noFill/>
          <a:ln w="9525">
            <a:solidFill>
              <a:srgbClr val="990000"/>
            </a:solidFill>
            <a:round/>
            <a:headEnd type="triangle" w="med" len="med"/>
            <a:tailEnd type="triangle" w="med" len="med"/>
          </a:ln>
        </p:spPr>
        <p:txBody>
          <a:bodyPr/>
          <a:lstStyle/>
          <a:p>
            <a:endParaRPr lang="zh-CN" altLang="en-US"/>
          </a:p>
        </p:txBody>
      </p:sp>
      <p:sp>
        <p:nvSpPr>
          <p:cNvPr id="38933" name="Text Box 21">
            <a:hlinkClick r:id="rId4" action="ppaction://hlinksldjump"/>
          </p:cNvPr>
          <p:cNvSpPr txBox="1">
            <a:spLocks noChangeArrowheads="1"/>
          </p:cNvSpPr>
          <p:nvPr/>
        </p:nvSpPr>
        <p:spPr bwMode="auto">
          <a:xfrm>
            <a:off x="3487738" y="5008563"/>
            <a:ext cx="1612900" cy="519112"/>
          </a:xfrm>
          <a:prstGeom prst="rect">
            <a:avLst/>
          </a:prstGeom>
          <a:noFill/>
          <a:ln w="9525">
            <a:noFill/>
            <a:miter lim="800000"/>
          </a:ln>
        </p:spPr>
        <p:txBody>
          <a:bodyPr wrap="none">
            <a:spAutoFit/>
          </a:bodyPr>
          <a:lstStyle/>
          <a:p>
            <a:r>
              <a:rPr kumimoji="1" lang="zh-CN" altLang="en-US" sz="2800" b="1">
                <a:solidFill>
                  <a:srgbClr val="FF0000"/>
                </a:solidFill>
                <a:latin typeface="Times New Roman" panose="02020603050405020304" pitchFamily="18" charset="0"/>
                <a:ea typeface="楷体_GB2312" pitchFamily="49" charset="-122"/>
              </a:rPr>
              <a:t>忆阻元件</a:t>
            </a:r>
            <a:endParaRPr kumimoji="1" lang="zh-CN" altLang="en-US" sz="2800" b="1">
              <a:solidFill>
                <a:srgbClr val="FF0000"/>
              </a:solidFill>
              <a:latin typeface="Times New Roman" panose="02020603050405020304" pitchFamily="18" charset="0"/>
              <a:ea typeface="楷体_GB2312" pitchFamily="49" charset="-122"/>
            </a:endParaRPr>
          </a:p>
        </p:txBody>
      </p:sp>
      <p:grpSp>
        <p:nvGrpSpPr>
          <p:cNvPr id="2" name="Group 22"/>
          <p:cNvGrpSpPr/>
          <p:nvPr/>
        </p:nvGrpSpPr>
        <p:grpSpPr bwMode="auto">
          <a:xfrm>
            <a:off x="3792538" y="3076575"/>
            <a:ext cx="1052512" cy="971550"/>
            <a:chOff x="2544" y="3208"/>
            <a:chExt cx="480" cy="344"/>
          </a:xfrm>
        </p:grpSpPr>
        <p:sp>
          <p:nvSpPr>
            <p:cNvPr id="3096" name="Oval 23"/>
            <p:cNvSpPr>
              <a:spLocks noChangeArrowheads="1"/>
            </p:cNvSpPr>
            <p:nvPr/>
          </p:nvSpPr>
          <p:spPr bwMode="auto">
            <a:xfrm>
              <a:off x="2544" y="3216"/>
              <a:ext cx="480" cy="336"/>
            </a:xfrm>
            <a:prstGeom prst="ellipse">
              <a:avLst/>
            </a:prstGeom>
            <a:solidFill>
              <a:schemeClr val="accent1"/>
            </a:solidFill>
            <a:ln w="9525">
              <a:solidFill>
                <a:schemeClr val="tx1"/>
              </a:solidFill>
              <a:round/>
            </a:ln>
          </p:spPr>
          <p:txBody>
            <a:bodyPr wrap="none" anchor="ctr"/>
            <a:lstStyle/>
            <a:p>
              <a:endParaRPr lang="zh-CN" altLang="en-US"/>
            </a:p>
          </p:txBody>
        </p:sp>
        <p:graphicFrame>
          <p:nvGraphicFramePr>
            <p:cNvPr id="3074" name="Object 2"/>
            <p:cNvGraphicFramePr>
              <a:graphicFrameLocks noChangeAspect="1"/>
            </p:cNvGraphicFramePr>
            <p:nvPr/>
          </p:nvGraphicFramePr>
          <p:xfrm>
            <a:off x="2660" y="3208"/>
            <a:ext cx="260" cy="338"/>
          </p:xfrm>
          <a:graphic>
            <a:graphicData uri="http://schemas.openxmlformats.org/presentationml/2006/ole">
              <mc:AlternateContent xmlns:mc="http://schemas.openxmlformats.org/markup-compatibility/2006">
                <mc:Choice xmlns:v="urn:schemas-microsoft-com:vml" Requires="v">
                  <p:oleObj spid="_x0000_s2049" name="Equation" r:id="rId5" imgW="4876800" imgH="9448800" progId="Equation.DSMT4">
                    <p:embed/>
                  </p:oleObj>
                </mc:Choice>
                <mc:Fallback>
                  <p:oleObj name="Equation" r:id="rId5" imgW="4876800" imgH="9448800" progId="Equation.DSMT4">
                    <p:embed/>
                    <p:pic>
                      <p:nvPicPr>
                        <p:cNvPr id="0" name="Object 2"/>
                        <p:cNvPicPr>
                          <a:picLocks noChangeAspect="1"/>
                        </p:cNvPicPr>
                        <p:nvPr/>
                      </p:nvPicPr>
                      <p:blipFill>
                        <a:blip r:embed="rId6"/>
                        <a:stretch>
                          <a:fillRect/>
                        </a:stretch>
                      </p:blipFill>
                      <p:spPr>
                        <a:xfrm>
                          <a:off x="2660" y="3208"/>
                          <a:ext cx="260" cy="338"/>
                        </a:xfrm>
                        <a:prstGeom prst="rect">
                          <a:avLst/>
                        </a:prstGeom>
                        <a:noFill/>
                        <a:ln w="9525">
                          <a:noFill/>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9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9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9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9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9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9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8926"/>
                                        </p:tgtEl>
                                        <p:attrNameLst>
                                          <p:attrName>style.visibility</p:attrName>
                                        </p:attrNameLst>
                                      </p:cBhvr>
                                      <p:to>
                                        <p:strVal val="visible"/>
                                      </p:to>
                                    </p:set>
                                    <p:animEffect transition="in" filter="wipe(down)">
                                      <p:cBhvr>
                                        <p:cTn id="25" dur="500"/>
                                        <p:tgtEl>
                                          <p:spTgt spid="3892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8927"/>
                                        </p:tgtEl>
                                        <p:attrNameLst>
                                          <p:attrName>style.visibility</p:attrName>
                                        </p:attrNameLst>
                                      </p:cBhvr>
                                      <p:to>
                                        <p:strVal val="visible"/>
                                      </p:to>
                                    </p:set>
                                    <p:animEffect transition="in" filter="wipe(down)">
                                      <p:cBhvr>
                                        <p:cTn id="28" dur="500"/>
                                        <p:tgtEl>
                                          <p:spTgt spid="3892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8929"/>
                                        </p:tgtEl>
                                        <p:attrNameLst>
                                          <p:attrName>style.visibility</p:attrName>
                                        </p:attrNameLst>
                                      </p:cBhvr>
                                      <p:to>
                                        <p:strVal val="visible"/>
                                      </p:to>
                                    </p:set>
                                    <p:animEffect transition="in" filter="wipe(up)">
                                      <p:cBhvr>
                                        <p:cTn id="33" dur="500"/>
                                        <p:tgtEl>
                                          <p:spTgt spid="38929"/>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38928"/>
                                        </p:tgtEl>
                                        <p:attrNameLst>
                                          <p:attrName>style.visibility</p:attrName>
                                        </p:attrNameLst>
                                      </p:cBhvr>
                                      <p:to>
                                        <p:strVal val="visible"/>
                                      </p:to>
                                    </p:set>
                                    <p:animEffect transition="in" filter="wipe(up)">
                                      <p:cBhvr>
                                        <p:cTn id="36" dur="500"/>
                                        <p:tgtEl>
                                          <p:spTgt spid="3892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8925"/>
                                        </p:tgtEl>
                                        <p:attrNameLst>
                                          <p:attrName>style.visibility</p:attrName>
                                        </p:attrNameLst>
                                      </p:cBhvr>
                                      <p:to>
                                        <p:strVal val="visible"/>
                                      </p:to>
                                    </p:set>
                                    <p:animEffect transition="in" filter="wipe(left)">
                                      <p:cBhvr>
                                        <p:cTn id="41" dur="500"/>
                                        <p:tgtEl>
                                          <p:spTgt spid="38925"/>
                                        </p:tgtEl>
                                      </p:cBhvr>
                                    </p:animEffect>
                                  </p:childTnLst>
                                </p:cTn>
                              </p:par>
                              <p:par>
                                <p:cTn id="42" presetID="22" presetClass="entr" presetSubtype="8" fill="hold" nodeType="with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38930"/>
                                        </p:tgtEl>
                                        <p:attrNameLst>
                                          <p:attrName>style.visibility</p:attrName>
                                        </p:attrNameLst>
                                      </p:cBhvr>
                                      <p:to>
                                        <p:strVal val="visible"/>
                                      </p:to>
                                    </p:set>
                                    <p:animEffect transition="in" filter="wipe(up)">
                                      <p:cBhvr>
                                        <p:cTn id="49" dur="500"/>
                                        <p:tgtEl>
                                          <p:spTgt spid="38930"/>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38931"/>
                                        </p:tgtEl>
                                        <p:attrNameLst>
                                          <p:attrName>style.visibility</p:attrName>
                                        </p:attrNameLst>
                                      </p:cBhvr>
                                      <p:to>
                                        <p:strVal val="visible"/>
                                      </p:to>
                                    </p:set>
                                    <p:animEffect transition="in" filter="wipe(up)">
                                      <p:cBhvr>
                                        <p:cTn id="52" dur="500"/>
                                        <p:tgtEl>
                                          <p:spTgt spid="3893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38924"/>
                                        </p:tgtEl>
                                        <p:attrNameLst>
                                          <p:attrName>style.visibility</p:attrName>
                                        </p:attrNameLst>
                                      </p:cBhvr>
                                      <p:to>
                                        <p:strVal val="visible"/>
                                      </p:to>
                                    </p:set>
                                    <p:animEffect transition="in" filter="wipe(right)">
                                      <p:cBhvr>
                                        <p:cTn id="57" dur="500"/>
                                        <p:tgtEl>
                                          <p:spTgt spid="3892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38932"/>
                                        </p:tgtEl>
                                        <p:attrNameLst>
                                          <p:attrName>style.visibility</p:attrName>
                                        </p:attrNameLst>
                                      </p:cBhvr>
                                      <p:to>
                                        <p:strVal val="visible"/>
                                      </p:to>
                                    </p:set>
                                    <p:animEffect transition="in" filter="wipe(up)">
                                      <p:cBhvr>
                                        <p:cTn id="62" dur="500"/>
                                        <p:tgtEl>
                                          <p:spTgt spid="38932"/>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38933"/>
                                        </p:tgtEl>
                                        <p:attrNameLst>
                                          <p:attrName>style.visibility</p:attrName>
                                        </p:attrNameLst>
                                      </p:cBhvr>
                                      <p:to>
                                        <p:strVal val="visible"/>
                                      </p:to>
                                    </p:set>
                                    <p:animEffect transition="in" filter="wipe(up)">
                                      <p:cBhvr>
                                        <p:cTn id="65" dur="500"/>
                                        <p:tgtEl>
                                          <p:spTgt spid="38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animBg="1"/>
      <p:bldP spid="38917" grpId="0"/>
      <p:bldP spid="38918" grpId="0" animBg="1"/>
      <p:bldP spid="38919" grpId="0"/>
      <p:bldP spid="38920" grpId="0" animBg="1"/>
      <p:bldP spid="38921" grpId="0"/>
      <p:bldP spid="38922" grpId="0" animBg="1"/>
      <p:bldP spid="38923" grpId="0"/>
      <p:bldP spid="38924" grpId="0" animBg="1"/>
      <p:bldP spid="38925" grpId="0" animBg="1"/>
      <p:bldP spid="38926" grpId="0" animBg="1"/>
      <p:bldP spid="38927" grpId="0"/>
      <p:bldP spid="38928" grpId="0" animBg="1"/>
      <p:bldP spid="38929" grpId="0"/>
      <p:bldP spid="38930" grpId="0" animBg="1"/>
      <p:bldP spid="38931" grpId="0"/>
      <p:bldP spid="38932" grpId="0" animBg="1"/>
      <p:bldP spid="389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5794" y="274638"/>
            <a:ext cx="8686800" cy="1143000"/>
          </a:xfrm>
        </p:spPr>
        <p:txBody>
          <a:bodyPr>
            <a:normAutofit/>
          </a:bodyPr>
          <a:lstStyle/>
          <a:p>
            <a:pPr algn="l"/>
            <a:r>
              <a:rPr lang="zh-CN" altLang="en-US" sz="2800" b="1" dirty="0" smtClean="0"/>
              <a:t>例</a:t>
            </a:r>
            <a:r>
              <a:rPr lang="en-US" altLang="zh-CN" sz="2800" b="1" dirty="0" smtClean="0"/>
              <a:t>.</a:t>
            </a:r>
            <a:r>
              <a:rPr lang="zh-CN" altLang="en-US" sz="2800" b="1" dirty="0" smtClean="0"/>
              <a:t>如下图所示，设电压源</a:t>
            </a:r>
            <a:r>
              <a:rPr lang="en-US" sz="2800" b="1" dirty="0" smtClean="0"/>
              <a:t> </a:t>
            </a:r>
            <a:br>
              <a:rPr lang="en-US" sz="2800" b="1" dirty="0" smtClean="0"/>
            </a:br>
            <a:r>
              <a:rPr lang="en-US" sz="2800" b="1" dirty="0" smtClean="0"/>
              <a:t>  </a:t>
            </a:r>
            <a:r>
              <a:rPr lang="zh-CN" altLang="en-US" sz="2800" b="1" dirty="0" smtClean="0"/>
              <a:t>电流源</a:t>
            </a:r>
            <a:r>
              <a:rPr lang="en-US" sz="2800" b="1" dirty="0" smtClean="0"/>
              <a:t>                                           , </a:t>
            </a:r>
            <a:r>
              <a:rPr lang="zh-CN" altLang="en-US" sz="2800" b="1" dirty="0" smtClean="0"/>
              <a:t>求</a:t>
            </a:r>
            <a:r>
              <a:rPr lang="en-US" sz="2800" b="1" dirty="0" err="1" smtClean="0"/>
              <a:t>u</a:t>
            </a:r>
            <a:r>
              <a:rPr lang="en-US" sz="2800" b="1" baseline="-25000" dirty="0" err="1" smtClean="0"/>
              <a:t>L</a:t>
            </a:r>
            <a:r>
              <a:rPr lang="en-US" sz="2800" b="1" dirty="0" smtClean="0"/>
              <a:t>(t)</a:t>
            </a:r>
            <a:r>
              <a:rPr lang="zh-CN" altLang="en-US" sz="2800" b="1" dirty="0" smtClean="0"/>
              <a:t>和</a:t>
            </a:r>
            <a:r>
              <a:rPr lang="en-US" sz="2800" b="1" dirty="0" smtClean="0"/>
              <a:t>i</a:t>
            </a:r>
            <a:r>
              <a:rPr lang="en-US" sz="2800" b="1" baseline="-25000" dirty="0" smtClean="0"/>
              <a:t>C2</a:t>
            </a:r>
            <a:r>
              <a:rPr lang="en-US" sz="2800" b="1" dirty="0" smtClean="0"/>
              <a:t>(t)</a:t>
            </a:r>
            <a:endParaRPr lang="zh-CN" altLang="en-US" sz="2800" b="1" dirty="0"/>
          </a:p>
        </p:txBody>
      </p:sp>
      <p:sp>
        <p:nvSpPr>
          <p:cNvPr id="3" name="内容占位符 2"/>
          <p:cNvSpPr>
            <a:spLocks noGrp="1"/>
          </p:cNvSpPr>
          <p:nvPr>
            <p:ph idx="1"/>
          </p:nvPr>
        </p:nvSpPr>
        <p:spPr/>
        <p:txBody>
          <a:bodyPr/>
          <a:lstStyle/>
          <a:p>
            <a:endParaRPr lang="zh-CN" altLang="en-US"/>
          </a:p>
        </p:txBody>
      </p:sp>
      <p:pic>
        <p:nvPicPr>
          <p:cNvPr id="23" name="图片 22"/>
          <p:cNvPicPr/>
          <p:nvPr/>
        </p:nvPicPr>
        <p:blipFill>
          <a:blip r:embed="rId1" cstate="print"/>
          <a:srcRect/>
          <a:stretch>
            <a:fillRect/>
          </a:stretch>
        </p:blipFill>
        <p:spPr bwMode="auto">
          <a:xfrm>
            <a:off x="2071670" y="1714488"/>
            <a:ext cx="4786346" cy="2500330"/>
          </a:xfrm>
          <a:prstGeom prst="rect">
            <a:avLst/>
          </a:prstGeom>
          <a:noFill/>
          <a:ln w="9525">
            <a:noFill/>
            <a:miter lim="800000"/>
            <a:headEnd/>
            <a:tailEnd/>
          </a:ln>
        </p:spPr>
      </p:pic>
      <p:sp>
        <p:nvSpPr>
          <p:cNvPr id="3093" name="Rectangle 2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092" name="Object 20"/>
          <p:cNvGraphicFramePr>
            <a:graphicFrameLocks noChangeAspect="1"/>
          </p:cNvGraphicFramePr>
          <p:nvPr/>
        </p:nvGraphicFramePr>
        <p:xfrm>
          <a:off x="4643438" y="357166"/>
          <a:ext cx="2071702" cy="572786"/>
        </p:xfrm>
        <a:graphic>
          <a:graphicData uri="http://schemas.openxmlformats.org/presentationml/2006/ole">
            <mc:AlternateContent xmlns:mc="http://schemas.openxmlformats.org/markup-compatibility/2006">
              <mc:Choice xmlns:v="urn:schemas-microsoft-com:vml" Requires="v">
                <p:oleObj spid="_x0000_s3073" name="Equation" r:id="rId2" imgW="21031200" imgH="5791200" progId="Equation.DSMT4">
                  <p:embed/>
                </p:oleObj>
              </mc:Choice>
              <mc:Fallback>
                <p:oleObj name="Equation" r:id="rId2" imgW="21031200" imgH="5791200" progId="Equation.DSMT4">
                  <p:embed/>
                  <p:pic>
                    <p:nvPicPr>
                      <p:cNvPr id="0" name="图片 3072"/>
                      <p:cNvPicPr>
                        <a:picLocks noChangeAspect="1"/>
                      </p:cNvPicPr>
                      <p:nvPr/>
                    </p:nvPicPr>
                    <p:blipFill>
                      <a:blip r:embed="rId3"/>
                      <a:stretch>
                        <a:fillRect/>
                      </a:stretch>
                    </p:blipFill>
                    <p:spPr>
                      <a:xfrm>
                        <a:off x="4643438" y="357166"/>
                        <a:ext cx="2071702" cy="572786"/>
                      </a:xfrm>
                      <a:prstGeom prst="rect">
                        <a:avLst/>
                      </a:prstGeom>
                      <a:noFill/>
                      <a:ln w="9525">
                        <a:noFill/>
                      </a:ln>
                    </p:spPr>
                  </p:pic>
                </p:oleObj>
              </mc:Fallback>
            </mc:AlternateContent>
          </a:graphicData>
        </a:graphic>
      </p:graphicFrame>
      <p:sp>
        <p:nvSpPr>
          <p:cNvPr id="3095" name="Rectangle 2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094" name="Object 22"/>
          <p:cNvGraphicFramePr>
            <a:graphicFrameLocks noChangeAspect="1"/>
          </p:cNvGraphicFramePr>
          <p:nvPr/>
        </p:nvGraphicFramePr>
        <p:xfrm>
          <a:off x="2071670" y="857232"/>
          <a:ext cx="2285024" cy="500066"/>
        </p:xfrm>
        <a:graphic>
          <a:graphicData uri="http://schemas.openxmlformats.org/presentationml/2006/ole">
            <mc:AlternateContent xmlns:mc="http://schemas.openxmlformats.org/markup-compatibility/2006">
              <mc:Choice xmlns:v="urn:schemas-microsoft-com:vml" Requires="v">
                <p:oleObj spid="_x0000_s3094" name="Equation" r:id="rId4" imgW="24993600" imgH="5486400" progId="Equation.DSMT4">
                  <p:embed/>
                </p:oleObj>
              </mc:Choice>
              <mc:Fallback>
                <p:oleObj name="Equation" r:id="rId4" imgW="24993600" imgH="5486400" progId="Equation.DSMT4">
                  <p:embed/>
                  <p:pic>
                    <p:nvPicPr>
                      <p:cNvPr id="0" name="图片 3093"/>
                      <p:cNvPicPr>
                        <a:picLocks noChangeAspect="1"/>
                      </p:cNvPicPr>
                      <p:nvPr/>
                    </p:nvPicPr>
                    <p:blipFill>
                      <a:blip r:embed="rId5"/>
                      <a:stretch>
                        <a:fillRect/>
                      </a:stretch>
                    </p:blipFill>
                    <p:spPr>
                      <a:xfrm>
                        <a:off x="2071670" y="857232"/>
                        <a:ext cx="2285024" cy="500066"/>
                      </a:xfrm>
                      <a:prstGeom prst="rect">
                        <a:avLst/>
                      </a:prstGeom>
                      <a:noFill/>
                      <a:ln w="9525">
                        <a:noFill/>
                      </a:ln>
                    </p:spPr>
                  </p:pic>
                </p:oleObj>
              </mc:Fallback>
            </mc:AlternateContent>
          </a:graphicData>
        </a:graphic>
      </p:graphicFrame>
      <p:sp>
        <p:nvSpPr>
          <p:cNvPr id="3097" name="Rectangle 2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096" name="Object 24"/>
          <p:cNvGraphicFramePr>
            <a:graphicFrameLocks noChangeAspect="1"/>
          </p:cNvGraphicFramePr>
          <p:nvPr/>
        </p:nvGraphicFramePr>
        <p:xfrm>
          <a:off x="2500298" y="4714884"/>
          <a:ext cx="4426871" cy="857256"/>
        </p:xfrm>
        <a:graphic>
          <a:graphicData uri="http://schemas.openxmlformats.org/presentationml/2006/ole">
            <mc:AlternateContent xmlns:mc="http://schemas.openxmlformats.org/markup-compatibility/2006">
              <mc:Choice xmlns:v="urn:schemas-microsoft-com:vml" Requires="v">
                <p:oleObj spid="_x0000_s3096" name="Equation" r:id="rId6" imgW="49072800" imgH="9448800" progId="Equation.DSMT4">
                  <p:embed/>
                </p:oleObj>
              </mc:Choice>
              <mc:Fallback>
                <p:oleObj name="Equation" r:id="rId6" imgW="49072800" imgH="9448800" progId="Equation.DSMT4">
                  <p:embed/>
                  <p:pic>
                    <p:nvPicPr>
                      <p:cNvPr id="0" name="图片 3095"/>
                      <p:cNvPicPr>
                        <a:picLocks noChangeAspect="1"/>
                      </p:cNvPicPr>
                      <p:nvPr/>
                    </p:nvPicPr>
                    <p:blipFill>
                      <a:blip r:embed="rId7"/>
                      <a:stretch>
                        <a:fillRect/>
                      </a:stretch>
                    </p:blipFill>
                    <p:spPr>
                      <a:xfrm>
                        <a:off x="2500298" y="4714884"/>
                        <a:ext cx="4426871" cy="857256"/>
                      </a:xfrm>
                      <a:prstGeom prst="rect">
                        <a:avLst/>
                      </a:prstGeom>
                      <a:noFill/>
                      <a:ln w="9525">
                        <a:noFill/>
                      </a:ln>
                    </p:spPr>
                  </p:pic>
                </p:oleObj>
              </mc:Fallback>
            </mc:AlternateContent>
          </a:graphicData>
        </a:graphic>
      </p:graphicFrame>
      <p:sp>
        <p:nvSpPr>
          <p:cNvPr id="3099" name="Rectangle 2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098" name="Object 26"/>
          <p:cNvGraphicFramePr>
            <a:graphicFrameLocks noChangeAspect="1"/>
          </p:cNvGraphicFramePr>
          <p:nvPr/>
        </p:nvGraphicFramePr>
        <p:xfrm>
          <a:off x="2571736" y="5715016"/>
          <a:ext cx="4262278" cy="857256"/>
        </p:xfrm>
        <a:graphic>
          <a:graphicData uri="http://schemas.openxmlformats.org/presentationml/2006/ole">
            <mc:AlternateContent xmlns:mc="http://schemas.openxmlformats.org/markup-compatibility/2006">
              <mc:Choice xmlns:v="urn:schemas-microsoft-com:vml" Requires="v">
                <p:oleObj spid="_x0000_s3098" name="Equation" r:id="rId8" imgW="47244000" imgH="9448800" progId="Equation.DSMT4">
                  <p:embed/>
                </p:oleObj>
              </mc:Choice>
              <mc:Fallback>
                <p:oleObj name="Equation" r:id="rId8" imgW="47244000" imgH="9448800" progId="Equation.DSMT4">
                  <p:embed/>
                  <p:pic>
                    <p:nvPicPr>
                      <p:cNvPr id="0" name="图片 3097"/>
                      <p:cNvPicPr>
                        <a:picLocks noChangeAspect="1"/>
                      </p:cNvPicPr>
                      <p:nvPr/>
                    </p:nvPicPr>
                    <p:blipFill>
                      <a:blip r:embed="rId9"/>
                      <a:stretch>
                        <a:fillRect/>
                      </a:stretch>
                    </p:blipFill>
                    <p:spPr>
                      <a:xfrm>
                        <a:off x="2571736" y="5715016"/>
                        <a:ext cx="4262278" cy="857256"/>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96"/>
                                        </p:tgtEl>
                                        <p:attrNameLst>
                                          <p:attrName>style.visibility</p:attrName>
                                        </p:attrNameLst>
                                      </p:cBhvr>
                                      <p:to>
                                        <p:strVal val="visible"/>
                                      </p:to>
                                    </p:set>
                                    <p:animEffect transition="in" filter="wipe(left)">
                                      <p:cBhvr>
                                        <p:cTn id="7" dur="500"/>
                                        <p:tgtEl>
                                          <p:spTgt spid="3096"/>
                                        </p:tgtEl>
                                      </p:cBhvr>
                                    </p:animEffect>
                                  </p:childTnLst>
                                </p:cTn>
                              </p:par>
                              <p:par>
                                <p:cTn id="8" presetID="22" presetClass="entr" presetSubtype="8" fill="hold" nodeType="withEffect">
                                  <p:stCondLst>
                                    <p:cond delay="0"/>
                                  </p:stCondLst>
                                  <p:childTnLst>
                                    <p:set>
                                      <p:cBhvr>
                                        <p:cTn id="9" dur="1" fill="hold">
                                          <p:stCondLst>
                                            <p:cond delay="0"/>
                                          </p:stCondLst>
                                        </p:cTn>
                                        <p:tgtEl>
                                          <p:spTgt spid="3098"/>
                                        </p:tgtEl>
                                        <p:attrNameLst>
                                          <p:attrName>style.visibility</p:attrName>
                                        </p:attrNameLst>
                                      </p:cBhvr>
                                      <p:to>
                                        <p:strVal val="visible"/>
                                      </p:to>
                                    </p:set>
                                    <p:animEffect transition="in" filter="wipe(left)">
                                      <p:cBhvr>
                                        <p:cTn id="10" dur="500"/>
                                        <p:tgtEl>
                                          <p:spTgt spid="3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Times New Roman" panose="02020603050405020304" pitchFamily="18" charset="0"/>
              </a:rPr>
              <a:t>第</a:t>
            </a:r>
            <a:r>
              <a:rPr lang="en-US" altLang="zh-CN" dirty="0" smtClean="0">
                <a:latin typeface="Times New Roman" panose="02020603050405020304" pitchFamily="18" charset="0"/>
              </a:rPr>
              <a:t>2</a:t>
            </a:r>
            <a:r>
              <a:rPr lang="zh-CN" altLang="en-US" dirty="0" smtClean="0">
                <a:latin typeface="Times New Roman" panose="02020603050405020304" pitchFamily="18" charset="0"/>
              </a:rPr>
              <a:t>章  电路分析的基本方法</a:t>
            </a:r>
            <a:endParaRPr lang="zh-CN" altLang="en-US" dirty="0"/>
          </a:p>
        </p:txBody>
      </p:sp>
      <p:sp>
        <p:nvSpPr>
          <p:cNvPr id="3" name="内容占位符 2"/>
          <p:cNvSpPr>
            <a:spLocks noGrp="1"/>
          </p:cNvSpPr>
          <p:nvPr>
            <p:ph idx="1"/>
          </p:nvPr>
        </p:nvSpPr>
        <p:spPr/>
        <p:txBody>
          <a:bodyPr/>
          <a:lstStyle/>
          <a:p>
            <a:pPr>
              <a:lnSpc>
                <a:spcPct val="150000"/>
              </a:lnSpc>
              <a:buNone/>
            </a:pPr>
            <a:r>
              <a:rPr lang="en-US" altLang="zh-CN" dirty="0" smtClean="0"/>
              <a:t>2.1  </a:t>
            </a:r>
            <a:r>
              <a:rPr lang="zh-CN" altLang="en-US" b="1" dirty="0" smtClean="0"/>
              <a:t>等效电路分析法</a:t>
            </a:r>
            <a:endParaRPr lang="en-US" altLang="zh-CN" b="1" dirty="0" smtClean="0"/>
          </a:p>
          <a:p>
            <a:pPr>
              <a:lnSpc>
                <a:spcPct val="150000"/>
              </a:lnSpc>
              <a:buNone/>
            </a:pPr>
            <a:r>
              <a:rPr lang="en-US" altLang="zh-CN" dirty="0" smtClean="0"/>
              <a:t>2.2 </a:t>
            </a:r>
            <a:r>
              <a:rPr lang="zh-CN" altLang="en-US" dirty="0" smtClean="0"/>
              <a:t>支路电流分析法</a:t>
            </a:r>
            <a:endParaRPr lang="en-US" altLang="zh-CN" dirty="0" smtClean="0"/>
          </a:p>
          <a:p>
            <a:pPr>
              <a:lnSpc>
                <a:spcPct val="150000"/>
              </a:lnSpc>
              <a:buNone/>
            </a:pPr>
            <a:r>
              <a:rPr lang="en-US" altLang="zh-CN" dirty="0" smtClean="0"/>
              <a:t>2.3 </a:t>
            </a:r>
            <a:r>
              <a:rPr lang="zh-CN" altLang="en-US" b="1" dirty="0" smtClean="0"/>
              <a:t>网孔电流分析法</a:t>
            </a:r>
            <a:endParaRPr lang="en-US" altLang="zh-CN" b="1" dirty="0" smtClean="0"/>
          </a:p>
          <a:p>
            <a:pPr>
              <a:lnSpc>
                <a:spcPct val="150000"/>
              </a:lnSpc>
              <a:buNone/>
            </a:pPr>
            <a:r>
              <a:rPr lang="en-US" altLang="zh-CN" dirty="0" smtClean="0"/>
              <a:t>2.4 </a:t>
            </a:r>
            <a:r>
              <a:rPr lang="zh-CN" altLang="en-US" b="1" dirty="0" smtClean="0"/>
              <a:t>结点电压分析法</a:t>
            </a:r>
            <a:endParaRPr lang="en-US" altLang="zh-CN" b="1" dirty="0" smtClean="0"/>
          </a:p>
          <a:p>
            <a:pPr>
              <a:lnSpc>
                <a:spcPct val="150000"/>
              </a:lnSpc>
              <a:buNone/>
            </a:pPr>
            <a:r>
              <a:rPr lang="en-US" altLang="zh-CN" dirty="0" smtClean="0"/>
              <a:t>2.5 </a:t>
            </a:r>
            <a:r>
              <a:rPr lang="zh-CN" altLang="en-US" b="1" dirty="0" smtClean="0"/>
              <a:t>电路定理</a:t>
            </a:r>
            <a:r>
              <a:rPr lang="en-US" altLang="zh-CN" b="1" dirty="0" smtClean="0"/>
              <a:t>(</a:t>
            </a:r>
            <a:r>
              <a:rPr lang="zh-CN" altLang="en-US" b="1" dirty="0" smtClean="0"/>
              <a:t>叠加定理、戴维南定理</a:t>
            </a:r>
            <a:r>
              <a:rPr lang="en-US" altLang="zh-CN" b="1" dirty="0" smtClean="0"/>
              <a:t>)</a:t>
            </a:r>
            <a:endParaRPr lang="en-US" altLang="zh-CN" b="1" dirty="0" smtClean="0"/>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2"/>
          <p:cNvSpPr>
            <a:spLocks noGrp="1" noChangeArrowheads="1"/>
          </p:cNvSpPr>
          <p:nvPr>
            <p:ph type="title"/>
          </p:nvPr>
        </p:nvSpPr>
        <p:spPr/>
        <p:txBody>
          <a:bodyPr/>
          <a:lstStyle/>
          <a:p>
            <a:pPr eaLnBrk="1" hangingPunct="1"/>
            <a:endParaRPr lang="zh-CN" altLang="en-US" smtClean="0">
              <a:latin typeface="Times New Roman" panose="02020603050405020304" pitchFamily="18" charset="0"/>
              <a:ea typeface="楷体_GB2312" pitchFamily="49" charset="-122"/>
            </a:endParaRPr>
          </a:p>
        </p:txBody>
      </p:sp>
      <p:sp>
        <p:nvSpPr>
          <p:cNvPr id="8199" name="Rectangle 3"/>
          <p:cNvSpPr>
            <a:spLocks noGrp="1" noChangeArrowheads="1"/>
          </p:cNvSpPr>
          <p:nvPr>
            <p:ph type="body" idx="1"/>
          </p:nvPr>
        </p:nvSpPr>
        <p:spPr>
          <a:xfrm>
            <a:off x="214313" y="785813"/>
            <a:ext cx="8686800" cy="5392737"/>
          </a:xfrm>
        </p:spPr>
        <p:txBody>
          <a:bodyPr/>
          <a:lstStyle/>
          <a:p>
            <a:pPr eaLnBrk="1" hangingPunct="1"/>
            <a:r>
              <a:rPr lang="zh-CN" altLang="en-US" smtClean="0"/>
              <a:t>实际电源模型的等效变换</a:t>
            </a:r>
            <a:endParaRPr lang="zh-CN" altLang="en-US" smtClean="0"/>
          </a:p>
        </p:txBody>
      </p:sp>
      <p:grpSp>
        <p:nvGrpSpPr>
          <p:cNvPr id="2" name="Group 116"/>
          <p:cNvGrpSpPr/>
          <p:nvPr/>
        </p:nvGrpSpPr>
        <p:grpSpPr bwMode="auto">
          <a:xfrm>
            <a:off x="3190875" y="1222375"/>
            <a:ext cx="1635125" cy="2819400"/>
            <a:chOff x="426" y="912"/>
            <a:chExt cx="1030" cy="1776"/>
          </a:xfrm>
        </p:grpSpPr>
        <p:sp>
          <p:nvSpPr>
            <p:cNvPr id="8236" name="Oval 117"/>
            <p:cNvSpPr>
              <a:spLocks noChangeArrowheads="1"/>
            </p:cNvSpPr>
            <p:nvPr/>
          </p:nvSpPr>
          <p:spPr bwMode="auto">
            <a:xfrm>
              <a:off x="636" y="1392"/>
              <a:ext cx="192" cy="192"/>
            </a:xfrm>
            <a:prstGeom prst="ellipse">
              <a:avLst/>
            </a:prstGeom>
            <a:noFill/>
            <a:ln w="9525">
              <a:solidFill>
                <a:schemeClr val="tx1"/>
              </a:solidFill>
              <a:round/>
            </a:ln>
          </p:spPr>
          <p:txBody>
            <a:bodyPr wrap="none" anchor="ctr"/>
            <a:lstStyle/>
            <a:p>
              <a:endParaRPr lang="zh-CN" altLang="en-US">
                <a:latin typeface="Times New Roman" panose="02020603050405020304" pitchFamily="18" charset="0"/>
              </a:endParaRPr>
            </a:p>
          </p:txBody>
        </p:sp>
        <p:sp>
          <p:nvSpPr>
            <p:cNvPr id="8237" name="Freeform 118"/>
            <p:cNvSpPr/>
            <p:nvPr/>
          </p:nvSpPr>
          <p:spPr bwMode="auto">
            <a:xfrm>
              <a:off x="730" y="1200"/>
              <a:ext cx="384" cy="1248"/>
            </a:xfrm>
            <a:custGeom>
              <a:avLst/>
              <a:gdLst>
                <a:gd name="T0" fmla="*/ 384 w 384"/>
                <a:gd name="T1" fmla="*/ 0 h 912"/>
                <a:gd name="T2" fmla="*/ 0 w 384"/>
                <a:gd name="T3" fmla="*/ 0 h 912"/>
                <a:gd name="T4" fmla="*/ 0 w 384"/>
                <a:gd name="T5" fmla="*/ 53414364 h 912"/>
                <a:gd name="T6" fmla="*/ 384 w 384"/>
                <a:gd name="T7" fmla="*/ 53414364 h 912"/>
                <a:gd name="T8" fmla="*/ 0 60000 65536"/>
                <a:gd name="T9" fmla="*/ 0 60000 65536"/>
                <a:gd name="T10" fmla="*/ 0 60000 65536"/>
                <a:gd name="T11" fmla="*/ 0 60000 65536"/>
                <a:gd name="T12" fmla="*/ 0 w 384"/>
                <a:gd name="T13" fmla="*/ 0 h 912"/>
                <a:gd name="T14" fmla="*/ 384 w 384"/>
                <a:gd name="T15" fmla="*/ 912 h 912"/>
              </a:gdLst>
              <a:ahLst/>
              <a:cxnLst>
                <a:cxn ang="T8">
                  <a:pos x="T0" y="T1"/>
                </a:cxn>
                <a:cxn ang="T9">
                  <a:pos x="T2" y="T3"/>
                </a:cxn>
                <a:cxn ang="T10">
                  <a:pos x="T4" y="T5"/>
                </a:cxn>
                <a:cxn ang="T11">
                  <a:pos x="T6" y="T7"/>
                </a:cxn>
              </a:cxnLst>
              <a:rect l="T12" t="T13" r="T14" b="T15"/>
              <a:pathLst>
                <a:path w="384" h="912">
                  <a:moveTo>
                    <a:pt x="384" y="0"/>
                  </a:moveTo>
                  <a:lnTo>
                    <a:pt x="0" y="0"/>
                  </a:lnTo>
                  <a:lnTo>
                    <a:pt x="0" y="912"/>
                  </a:lnTo>
                  <a:lnTo>
                    <a:pt x="384" y="912"/>
                  </a:lnTo>
                </a:path>
              </a:pathLst>
            </a:custGeom>
            <a:noFill/>
            <a:ln w="9525">
              <a:solidFill>
                <a:schemeClr val="tx1"/>
              </a:solidFill>
              <a:round/>
            </a:ln>
          </p:spPr>
          <p:txBody>
            <a:bodyPr/>
            <a:lstStyle/>
            <a:p>
              <a:endParaRPr lang="zh-CN" altLang="en-US"/>
            </a:p>
          </p:txBody>
        </p:sp>
        <p:sp>
          <p:nvSpPr>
            <p:cNvPr id="8238" name="Text Box 120"/>
            <p:cNvSpPr txBox="1">
              <a:spLocks noChangeArrowheads="1"/>
            </p:cNvSpPr>
            <p:nvPr/>
          </p:nvSpPr>
          <p:spPr bwMode="auto">
            <a:xfrm>
              <a:off x="426" y="1132"/>
              <a:ext cx="240" cy="640"/>
            </a:xfrm>
            <a:prstGeom prst="rect">
              <a:avLst/>
            </a:prstGeom>
            <a:noFill/>
            <a:ln w="9525">
              <a:noFill/>
              <a:miter lim="800000"/>
            </a:ln>
          </p:spPr>
          <p:txBody>
            <a:bodyPr wrap="none">
              <a:spAutoFit/>
            </a:bodyPr>
            <a:lstStyle/>
            <a:p>
              <a:r>
                <a:rPr kumimoji="1" lang="en-US" altLang="zh-CN" sz="2000" i="1">
                  <a:latin typeface="Times New Roman" panose="02020603050405020304" pitchFamily="18" charset="0"/>
                </a:rPr>
                <a:t>+</a:t>
              </a:r>
              <a:endParaRPr kumimoji="1" lang="en-US" altLang="zh-CN" sz="2000" i="1">
                <a:latin typeface="Times New Roman" panose="02020603050405020304" pitchFamily="18" charset="0"/>
              </a:endParaRPr>
            </a:p>
            <a:p>
              <a:r>
                <a:rPr kumimoji="1" lang="en-US" altLang="zh-CN" sz="2000" i="1">
                  <a:latin typeface="Times New Roman" panose="02020603050405020304" pitchFamily="18" charset="0"/>
                </a:rPr>
                <a:t>u</a:t>
              </a:r>
              <a:r>
                <a:rPr kumimoji="1" lang="en-US" altLang="zh-CN" sz="2000" baseline="-25000">
                  <a:latin typeface="Times New Roman" panose="02020603050405020304" pitchFamily="18" charset="0"/>
                </a:rPr>
                <a:t>s</a:t>
              </a:r>
              <a:endParaRPr kumimoji="1" lang="en-US" altLang="zh-CN" sz="2000" baseline="-25000">
                <a:latin typeface="Times New Roman" panose="02020603050405020304" pitchFamily="18" charset="0"/>
              </a:endParaRPr>
            </a:p>
            <a:p>
              <a:r>
                <a:rPr kumimoji="1" lang="en-US" altLang="zh-CN" sz="2000" i="1">
                  <a:latin typeface="Times New Roman" panose="02020603050405020304" pitchFamily="18" charset="0"/>
                </a:rPr>
                <a:t>_</a:t>
              </a:r>
              <a:endParaRPr kumimoji="1" lang="en-US" altLang="zh-CN" sz="2000" i="1">
                <a:latin typeface="Times New Roman" panose="02020603050405020304" pitchFamily="18" charset="0"/>
              </a:endParaRPr>
            </a:p>
          </p:txBody>
        </p:sp>
        <p:sp>
          <p:nvSpPr>
            <p:cNvPr id="8239" name="Line 121"/>
            <p:cNvSpPr>
              <a:spLocks noChangeShapeType="1"/>
            </p:cNvSpPr>
            <p:nvPr/>
          </p:nvSpPr>
          <p:spPr bwMode="auto">
            <a:xfrm flipH="1">
              <a:off x="922" y="1296"/>
              <a:ext cx="336" cy="0"/>
            </a:xfrm>
            <a:prstGeom prst="line">
              <a:avLst/>
            </a:prstGeom>
            <a:noFill/>
            <a:ln w="9525">
              <a:solidFill>
                <a:schemeClr val="tx1"/>
              </a:solidFill>
              <a:round/>
              <a:tailEnd type="triangle" w="med" len="med"/>
            </a:ln>
          </p:spPr>
          <p:txBody>
            <a:bodyPr/>
            <a:lstStyle/>
            <a:p>
              <a:endParaRPr lang="zh-CN" altLang="en-US"/>
            </a:p>
          </p:txBody>
        </p:sp>
        <p:sp>
          <p:nvSpPr>
            <p:cNvPr id="8240" name="Text Box 122"/>
            <p:cNvSpPr txBox="1">
              <a:spLocks noChangeArrowheads="1"/>
            </p:cNvSpPr>
            <p:nvPr/>
          </p:nvSpPr>
          <p:spPr bwMode="auto">
            <a:xfrm>
              <a:off x="1296" y="1161"/>
              <a:ext cx="160" cy="250"/>
            </a:xfrm>
            <a:prstGeom prst="rect">
              <a:avLst/>
            </a:prstGeom>
            <a:noFill/>
            <a:ln w="9525">
              <a:noFill/>
              <a:miter lim="800000"/>
            </a:ln>
          </p:spPr>
          <p:txBody>
            <a:bodyPr wrap="none">
              <a:spAutoFit/>
            </a:bodyPr>
            <a:lstStyle/>
            <a:p>
              <a:r>
                <a:rPr kumimoji="1" lang="en-US" altLang="zh-CN" sz="2000" i="1">
                  <a:latin typeface="Times New Roman" panose="02020603050405020304" pitchFamily="18" charset="0"/>
                </a:rPr>
                <a:t>i</a:t>
              </a:r>
              <a:endParaRPr kumimoji="1" lang="en-US" altLang="zh-CN" sz="2000" i="1">
                <a:latin typeface="Times New Roman" panose="02020603050405020304" pitchFamily="18" charset="0"/>
              </a:endParaRPr>
            </a:p>
          </p:txBody>
        </p:sp>
        <p:sp>
          <p:nvSpPr>
            <p:cNvPr id="8241" name="Text Box 123"/>
            <p:cNvSpPr txBox="1">
              <a:spLocks noChangeArrowheads="1"/>
            </p:cNvSpPr>
            <p:nvPr/>
          </p:nvSpPr>
          <p:spPr bwMode="auto">
            <a:xfrm>
              <a:off x="1071" y="1267"/>
              <a:ext cx="225" cy="1028"/>
            </a:xfrm>
            <a:prstGeom prst="rect">
              <a:avLst/>
            </a:prstGeom>
            <a:noFill/>
            <a:ln w="9525">
              <a:noFill/>
              <a:miter lim="800000"/>
            </a:ln>
          </p:spPr>
          <p:txBody>
            <a:bodyPr wrap="none">
              <a:spAutoFit/>
            </a:bodyPr>
            <a:lstStyle/>
            <a:p>
              <a:r>
                <a:rPr kumimoji="1" lang="en-US" altLang="zh-CN" sz="2000" i="1">
                  <a:latin typeface="Times New Roman" panose="02020603050405020304" pitchFamily="18" charset="0"/>
                </a:rPr>
                <a:t>+</a:t>
              </a:r>
              <a:endParaRPr kumimoji="1" lang="en-US" altLang="zh-CN" sz="2000" i="1">
                <a:latin typeface="Times New Roman" panose="02020603050405020304" pitchFamily="18" charset="0"/>
              </a:endParaRPr>
            </a:p>
            <a:p>
              <a:endParaRPr kumimoji="1" lang="en-US" altLang="zh-CN" sz="2000" i="1">
                <a:latin typeface="Times New Roman" panose="02020603050405020304" pitchFamily="18" charset="0"/>
              </a:endParaRPr>
            </a:p>
            <a:p>
              <a:r>
                <a:rPr kumimoji="1" lang="en-US" altLang="zh-CN" sz="2000" i="1">
                  <a:latin typeface="Times New Roman" panose="02020603050405020304" pitchFamily="18" charset="0"/>
                </a:rPr>
                <a:t>u</a:t>
              </a:r>
              <a:endParaRPr kumimoji="1" lang="en-US" altLang="zh-CN" sz="2000" i="1">
                <a:latin typeface="Times New Roman" panose="02020603050405020304" pitchFamily="18" charset="0"/>
              </a:endParaRPr>
            </a:p>
            <a:p>
              <a:endParaRPr kumimoji="1" lang="en-US" altLang="zh-CN" sz="2000" i="1">
                <a:latin typeface="Times New Roman" panose="02020603050405020304" pitchFamily="18" charset="0"/>
              </a:endParaRPr>
            </a:p>
            <a:p>
              <a:r>
                <a:rPr kumimoji="1" lang="en-US" altLang="zh-CN" sz="2000" i="1">
                  <a:latin typeface="Times New Roman" panose="02020603050405020304" pitchFamily="18" charset="0"/>
                </a:rPr>
                <a:t>_</a:t>
              </a:r>
              <a:endParaRPr kumimoji="1" lang="en-US" altLang="zh-CN" sz="2000" i="1">
                <a:latin typeface="Times New Roman" panose="02020603050405020304" pitchFamily="18" charset="0"/>
              </a:endParaRPr>
            </a:p>
          </p:txBody>
        </p:sp>
        <p:sp>
          <p:nvSpPr>
            <p:cNvPr id="8242" name="Text Box 124"/>
            <p:cNvSpPr txBox="1">
              <a:spLocks noChangeArrowheads="1"/>
            </p:cNvSpPr>
            <p:nvPr/>
          </p:nvSpPr>
          <p:spPr bwMode="auto">
            <a:xfrm>
              <a:off x="1114" y="912"/>
              <a:ext cx="188" cy="231"/>
            </a:xfrm>
            <a:prstGeom prst="rect">
              <a:avLst/>
            </a:prstGeom>
            <a:noFill/>
            <a:ln w="9525">
              <a:noFill/>
              <a:miter lim="800000"/>
            </a:ln>
          </p:spPr>
          <p:txBody>
            <a:bodyPr wrap="none">
              <a:spAutoFit/>
            </a:bodyPr>
            <a:lstStyle/>
            <a:p>
              <a:r>
                <a:rPr kumimoji="1" lang="en-US" altLang="zh-CN">
                  <a:latin typeface="Times New Roman" panose="02020603050405020304" pitchFamily="18" charset="0"/>
                </a:rPr>
                <a:t>a</a:t>
              </a:r>
              <a:endParaRPr kumimoji="1" lang="en-US" altLang="zh-CN">
                <a:latin typeface="Times New Roman" panose="02020603050405020304" pitchFamily="18" charset="0"/>
              </a:endParaRPr>
            </a:p>
          </p:txBody>
        </p:sp>
        <p:sp>
          <p:nvSpPr>
            <p:cNvPr id="8243" name="Text Box 125"/>
            <p:cNvSpPr txBox="1">
              <a:spLocks noChangeArrowheads="1"/>
            </p:cNvSpPr>
            <p:nvPr/>
          </p:nvSpPr>
          <p:spPr bwMode="auto">
            <a:xfrm>
              <a:off x="1162" y="2457"/>
              <a:ext cx="188" cy="231"/>
            </a:xfrm>
            <a:prstGeom prst="rect">
              <a:avLst/>
            </a:prstGeom>
            <a:noFill/>
            <a:ln w="9525">
              <a:noFill/>
              <a:miter lim="800000"/>
            </a:ln>
          </p:spPr>
          <p:txBody>
            <a:bodyPr wrap="none">
              <a:spAutoFit/>
            </a:bodyPr>
            <a:lstStyle/>
            <a:p>
              <a:r>
                <a:rPr kumimoji="1" lang="en-US" altLang="zh-CN">
                  <a:latin typeface="Times New Roman" panose="02020603050405020304" pitchFamily="18" charset="0"/>
                </a:rPr>
                <a:t>b</a:t>
              </a:r>
              <a:endParaRPr kumimoji="1" lang="en-US" altLang="zh-CN">
                <a:latin typeface="Times New Roman" panose="02020603050405020304" pitchFamily="18" charset="0"/>
              </a:endParaRPr>
            </a:p>
          </p:txBody>
        </p:sp>
        <p:sp>
          <p:nvSpPr>
            <p:cNvPr id="8244" name="Oval 126"/>
            <p:cNvSpPr>
              <a:spLocks noChangeArrowheads="1"/>
            </p:cNvSpPr>
            <p:nvPr/>
          </p:nvSpPr>
          <p:spPr bwMode="auto">
            <a:xfrm>
              <a:off x="1112" y="2420"/>
              <a:ext cx="48" cy="48"/>
            </a:xfrm>
            <a:prstGeom prst="ellipse">
              <a:avLst/>
            </a:prstGeom>
            <a:noFill/>
            <a:ln w="9525">
              <a:solidFill>
                <a:schemeClr val="tx1"/>
              </a:solidFill>
              <a:round/>
            </a:ln>
          </p:spPr>
          <p:txBody>
            <a:bodyPr wrap="none" anchor="ctr"/>
            <a:lstStyle/>
            <a:p>
              <a:endParaRPr lang="zh-CN" altLang="en-US">
                <a:latin typeface="Times New Roman" panose="02020603050405020304" pitchFamily="18" charset="0"/>
              </a:endParaRPr>
            </a:p>
          </p:txBody>
        </p:sp>
        <p:sp>
          <p:nvSpPr>
            <p:cNvPr id="8245" name="Oval 127"/>
            <p:cNvSpPr>
              <a:spLocks noChangeArrowheads="1"/>
            </p:cNvSpPr>
            <p:nvPr/>
          </p:nvSpPr>
          <p:spPr bwMode="auto">
            <a:xfrm>
              <a:off x="1134" y="1170"/>
              <a:ext cx="48" cy="48"/>
            </a:xfrm>
            <a:prstGeom prst="ellipse">
              <a:avLst/>
            </a:prstGeom>
            <a:noFill/>
            <a:ln w="9525">
              <a:solidFill>
                <a:schemeClr val="tx1"/>
              </a:solidFill>
              <a:round/>
            </a:ln>
          </p:spPr>
          <p:txBody>
            <a:bodyPr wrap="none" anchor="ctr"/>
            <a:lstStyle/>
            <a:p>
              <a:endParaRPr lang="zh-CN" altLang="en-US">
                <a:latin typeface="Times New Roman" panose="02020603050405020304" pitchFamily="18" charset="0"/>
              </a:endParaRPr>
            </a:p>
          </p:txBody>
        </p:sp>
        <p:sp>
          <p:nvSpPr>
            <p:cNvPr id="8246" name="Rectangle 128"/>
            <p:cNvSpPr>
              <a:spLocks noChangeArrowheads="1"/>
            </p:cNvSpPr>
            <p:nvPr/>
          </p:nvSpPr>
          <p:spPr bwMode="auto">
            <a:xfrm>
              <a:off x="680" y="1940"/>
              <a:ext cx="96" cy="240"/>
            </a:xfrm>
            <a:prstGeom prst="rect">
              <a:avLst/>
            </a:prstGeom>
            <a:solidFill>
              <a:srgbClr val="EDFFFA"/>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8247" name="Text Box 130"/>
            <p:cNvSpPr txBox="1">
              <a:spLocks noChangeArrowheads="1"/>
            </p:cNvSpPr>
            <p:nvPr/>
          </p:nvSpPr>
          <p:spPr bwMode="auto">
            <a:xfrm>
              <a:off x="794" y="1929"/>
              <a:ext cx="214" cy="250"/>
            </a:xfrm>
            <a:prstGeom prst="rect">
              <a:avLst/>
            </a:prstGeom>
            <a:noFill/>
            <a:ln w="9525">
              <a:noFill/>
              <a:miter lim="800000"/>
            </a:ln>
          </p:spPr>
          <p:txBody>
            <a:bodyPr wrap="none">
              <a:spAutoFit/>
            </a:bodyPr>
            <a:lstStyle/>
            <a:p>
              <a:r>
                <a:rPr kumimoji="1" lang="en-US" altLang="zh-CN" sz="2000" i="1">
                  <a:latin typeface="Times New Roman" panose="02020603050405020304" pitchFamily="18" charset="0"/>
                </a:rPr>
                <a:t>R</a:t>
              </a:r>
              <a:endParaRPr kumimoji="1" lang="en-US" altLang="zh-CN" sz="2000" i="1">
                <a:latin typeface="Times New Roman" panose="02020603050405020304" pitchFamily="18" charset="0"/>
              </a:endParaRPr>
            </a:p>
          </p:txBody>
        </p:sp>
        <p:sp>
          <p:nvSpPr>
            <p:cNvPr id="8248" name="Text Box 132"/>
            <p:cNvSpPr txBox="1">
              <a:spLocks noChangeArrowheads="1"/>
            </p:cNvSpPr>
            <p:nvPr/>
          </p:nvSpPr>
          <p:spPr bwMode="auto">
            <a:xfrm>
              <a:off x="441" y="1707"/>
              <a:ext cx="263" cy="640"/>
            </a:xfrm>
            <a:prstGeom prst="rect">
              <a:avLst/>
            </a:prstGeom>
            <a:noFill/>
            <a:ln w="9525">
              <a:noFill/>
              <a:miter lim="800000"/>
            </a:ln>
          </p:spPr>
          <p:txBody>
            <a:bodyPr wrap="none">
              <a:spAutoFit/>
            </a:bodyPr>
            <a:lstStyle/>
            <a:p>
              <a:r>
                <a:rPr kumimoji="1" lang="en-US" altLang="zh-CN" sz="2000" i="1">
                  <a:latin typeface="Times New Roman" panose="02020603050405020304" pitchFamily="18" charset="0"/>
                </a:rPr>
                <a:t>+</a:t>
              </a:r>
              <a:endParaRPr kumimoji="1" lang="en-US" altLang="zh-CN" sz="2000" i="1">
                <a:latin typeface="Times New Roman" panose="02020603050405020304" pitchFamily="18" charset="0"/>
              </a:endParaRPr>
            </a:p>
            <a:p>
              <a:r>
                <a:rPr kumimoji="1" lang="en-US" altLang="zh-CN" sz="2000" i="1">
                  <a:latin typeface="Times New Roman" panose="02020603050405020304" pitchFamily="18" charset="0"/>
                </a:rPr>
                <a:t>u</a:t>
              </a:r>
              <a:r>
                <a:rPr kumimoji="1" lang="en-US" altLang="zh-CN" sz="2000" i="1" baseline="-25000">
                  <a:latin typeface="Times New Roman" panose="02020603050405020304" pitchFamily="18" charset="0"/>
                </a:rPr>
                <a:t>R</a:t>
              </a:r>
              <a:endParaRPr kumimoji="1" lang="en-US" altLang="zh-CN" sz="2000" i="1" baseline="-25000">
                <a:latin typeface="Times New Roman" panose="02020603050405020304" pitchFamily="18" charset="0"/>
              </a:endParaRPr>
            </a:p>
            <a:p>
              <a:r>
                <a:rPr kumimoji="1" lang="en-US" altLang="zh-CN" sz="2000" i="1">
                  <a:latin typeface="Times New Roman" panose="02020603050405020304" pitchFamily="18" charset="0"/>
                </a:rPr>
                <a:t>_</a:t>
              </a:r>
              <a:endParaRPr kumimoji="1" lang="en-US" altLang="zh-CN" sz="2000" i="1">
                <a:latin typeface="Times New Roman" panose="02020603050405020304" pitchFamily="18" charset="0"/>
              </a:endParaRPr>
            </a:p>
          </p:txBody>
        </p:sp>
      </p:grpSp>
      <p:sp>
        <p:nvSpPr>
          <p:cNvPr id="110725" name="Text Box 133"/>
          <p:cNvSpPr txBox="1">
            <a:spLocks noChangeArrowheads="1"/>
          </p:cNvSpPr>
          <p:nvPr/>
        </p:nvSpPr>
        <p:spPr bwMode="auto">
          <a:xfrm>
            <a:off x="4876800" y="1312863"/>
            <a:ext cx="1104900" cy="366712"/>
          </a:xfrm>
          <a:prstGeom prst="rect">
            <a:avLst/>
          </a:prstGeom>
          <a:noFill/>
          <a:ln w="9525">
            <a:noFill/>
            <a:miter lim="800000"/>
          </a:ln>
        </p:spPr>
        <p:txBody>
          <a:bodyPr wrap="none">
            <a:spAutoFit/>
          </a:bodyPr>
          <a:lstStyle/>
          <a:p>
            <a:r>
              <a:rPr kumimoji="1" lang="zh-CN" altLang="en-US" b="1">
                <a:solidFill>
                  <a:schemeClr val="tx2"/>
                </a:solidFill>
                <a:latin typeface="Times New Roman" panose="02020603050405020304" pitchFamily="18" charset="0"/>
              </a:rPr>
              <a:t>外特性：</a:t>
            </a:r>
            <a:endParaRPr kumimoji="1" lang="zh-CN" altLang="en-US" b="1">
              <a:solidFill>
                <a:schemeClr val="tx2"/>
              </a:solidFill>
              <a:latin typeface="Times New Roman" panose="02020603050405020304" pitchFamily="18" charset="0"/>
            </a:endParaRPr>
          </a:p>
        </p:txBody>
      </p:sp>
      <p:graphicFrame>
        <p:nvGraphicFramePr>
          <p:cNvPr id="110726" name="Object 2"/>
          <p:cNvGraphicFramePr>
            <a:graphicFrameLocks noChangeAspect="1"/>
          </p:cNvGraphicFramePr>
          <p:nvPr/>
        </p:nvGraphicFramePr>
        <p:xfrm>
          <a:off x="5726113" y="1603375"/>
          <a:ext cx="2974975" cy="823913"/>
        </p:xfrm>
        <a:graphic>
          <a:graphicData uri="http://schemas.openxmlformats.org/presentationml/2006/ole">
            <mc:AlternateContent xmlns:mc="http://schemas.openxmlformats.org/markup-compatibility/2006">
              <mc:Choice xmlns:v="urn:schemas-microsoft-com:vml" Requires="v">
                <p:oleObj spid="_x0000_s4097" name="Equation" r:id="rId1" imgW="39624000" imgH="10972800" progId="Equation.DSMT4">
                  <p:embed/>
                </p:oleObj>
              </mc:Choice>
              <mc:Fallback>
                <p:oleObj name="Equation" r:id="rId1" imgW="39624000" imgH="10972800" progId="Equation.DSMT4">
                  <p:embed/>
                  <p:pic>
                    <p:nvPicPr>
                      <p:cNvPr id="0" name="Object 2"/>
                      <p:cNvPicPr>
                        <a:picLocks noChangeAspect="1"/>
                      </p:cNvPicPr>
                      <p:nvPr/>
                    </p:nvPicPr>
                    <p:blipFill>
                      <a:blip r:embed="rId2"/>
                      <a:stretch>
                        <a:fillRect/>
                      </a:stretch>
                    </p:blipFill>
                    <p:spPr>
                      <a:xfrm>
                        <a:off x="5726113" y="1603375"/>
                        <a:ext cx="2974975" cy="823913"/>
                      </a:xfrm>
                      <a:prstGeom prst="rect">
                        <a:avLst/>
                      </a:prstGeom>
                      <a:noFill/>
                      <a:ln w="9525">
                        <a:noFill/>
                      </a:ln>
                    </p:spPr>
                  </p:pic>
                </p:oleObj>
              </mc:Fallback>
            </mc:AlternateContent>
          </a:graphicData>
        </a:graphic>
      </p:graphicFrame>
      <p:grpSp>
        <p:nvGrpSpPr>
          <p:cNvPr id="3" name="Group 136"/>
          <p:cNvGrpSpPr/>
          <p:nvPr/>
        </p:nvGrpSpPr>
        <p:grpSpPr bwMode="auto">
          <a:xfrm>
            <a:off x="2743200" y="4316413"/>
            <a:ext cx="2393950" cy="2043112"/>
            <a:chOff x="520" y="2937"/>
            <a:chExt cx="1508" cy="1287"/>
          </a:xfrm>
        </p:grpSpPr>
        <p:sp>
          <p:nvSpPr>
            <p:cNvPr id="8217" name="Oval 137"/>
            <p:cNvSpPr>
              <a:spLocks noChangeArrowheads="1"/>
            </p:cNvSpPr>
            <p:nvPr/>
          </p:nvSpPr>
          <p:spPr bwMode="auto">
            <a:xfrm>
              <a:off x="798" y="3500"/>
              <a:ext cx="144" cy="144"/>
            </a:xfrm>
            <a:prstGeom prst="ellipse">
              <a:avLst/>
            </a:prstGeom>
            <a:solidFill>
              <a:srgbClr val="EDFFFA"/>
            </a:solidFill>
            <a:ln w="9525">
              <a:solidFill>
                <a:schemeClr val="tx1"/>
              </a:solidFill>
              <a:round/>
            </a:ln>
          </p:spPr>
          <p:txBody>
            <a:bodyPr wrap="none" anchor="ctr"/>
            <a:lstStyle/>
            <a:p>
              <a:endParaRPr lang="zh-CN" altLang="en-US">
                <a:latin typeface="Times New Roman" panose="02020603050405020304" pitchFamily="18" charset="0"/>
              </a:endParaRPr>
            </a:p>
          </p:txBody>
        </p:sp>
        <p:sp>
          <p:nvSpPr>
            <p:cNvPr id="8218" name="Line 138"/>
            <p:cNvSpPr>
              <a:spLocks noChangeShapeType="1"/>
            </p:cNvSpPr>
            <p:nvPr/>
          </p:nvSpPr>
          <p:spPr bwMode="auto">
            <a:xfrm>
              <a:off x="808" y="3576"/>
              <a:ext cx="143" cy="0"/>
            </a:xfrm>
            <a:prstGeom prst="line">
              <a:avLst/>
            </a:prstGeom>
            <a:noFill/>
            <a:ln w="9525">
              <a:solidFill>
                <a:schemeClr val="tx1"/>
              </a:solidFill>
              <a:round/>
            </a:ln>
          </p:spPr>
          <p:txBody>
            <a:bodyPr/>
            <a:lstStyle/>
            <a:p>
              <a:endParaRPr lang="zh-CN" altLang="en-US"/>
            </a:p>
          </p:txBody>
        </p:sp>
        <p:sp>
          <p:nvSpPr>
            <p:cNvPr id="8219" name="Text Box 139"/>
            <p:cNvSpPr txBox="1">
              <a:spLocks noChangeArrowheads="1"/>
            </p:cNvSpPr>
            <p:nvPr/>
          </p:nvSpPr>
          <p:spPr bwMode="auto">
            <a:xfrm>
              <a:off x="1776" y="2937"/>
              <a:ext cx="188" cy="231"/>
            </a:xfrm>
            <a:prstGeom prst="rect">
              <a:avLst/>
            </a:prstGeom>
            <a:noFill/>
            <a:ln w="9525">
              <a:noFill/>
              <a:miter lim="800000"/>
            </a:ln>
          </p:spPr>
          <p:txBody>
            <a:bodyPr wrap="none">
              <a:spAutoFit/>
            </a:bodyPr>
            <a:lstStyle/>
            <a:p>
              <a:r>
                <a:rPr kumimoji="1" lang="en-US" altLang="zh-CN">
                  <a:latin typeface="Times New Roman" panose="02020603050405020304" pitchFamily="18" charset="0"/>
                </a:rPr>
                <a:t>a</a:t>
              </a:r>
              <a:endParaRPr kumimoji="1" lang="en-US" altLang="zh-CN">
                <a:latin typeface="Times New Roman" panose="02020603050405020304" pitchFamily="18" charset="0"/>
              </a:endParaRPr>
            </a:p>
          </p:txBody>
        </p:sp>
        <p:sp>
          <p:nvSpPr>
            <p:cNvPr id="8220" name="Text Box 140"/>
            <p:cNvSpPr txBox="1">
              <a:spLocks noChangeArrowheads="1"/>
            </p:cNvSpPr>
            <p:nvPr/>
          </p:nvSpPr>
          <p:spPr bwMode="auto">
            <a:xfrm>
              <a:off x="1776" y="3993"/>
              <a:ext cx="188" cy="231"/>
            </a:xfrm>
            <a:prstGeom prst="rect">
              <a:avLst/>
            </a:prstGeom>
            <a:noFill/>
            <a:ln w="9525">
              <a:noFill/>
              <a:miter lim="800000"/>
            </a:ln>
          </p:spPr>
          <p:txBody>
            <a:bodyPr wrap="none">
              <a:spAutoFit/>
            </a:bodyPr>
            <a:lstStyle/>
            <a:p>
              <a:r>
                <a:rPr kumimoji="1" lang="en-US" altLang="zh-CN">
                  <a:latin typeface="Times New Roman" panose="02020603050405020304" pitchFamily="18" charset="0"/>
                </a:rPr>
                <a:t>b</a:t>
              </a:r>
              <a:endParaRPr kumimoji="1" lang="en-US" altLang="zh-CN">
                <a:latin typeface="Times New Roman" panose="02020603050405020304" pitchFamily="18" charset="0"/>
              </a:endParaRPr>
            </a:p>
          </p:txBody>
        </p:sp>
        <p:sp>
          <p:nvSpPr>
            <p:cNvPr id="8221" name="Oval 141"/>
            <p:cNvSpPr>
              <a:spLocks noChangeArrowheads="1"/>
            </p:cNvSpPr>
            <p:nvPr/>
          </p:nvSpPr>
          <p:spPr bwMode="auto">
            <a:xfrm>
              <a:off x="1748" y="4014"/>
              <a:ext cx="48" cy="48"/>
            </a:xfrm>
            <a:prstGeom prst="ellipse">
              <a:avLst/>
            </a:prstGeom>
            <a:solidFill>
              <a:srgbClr val="EDFFFA"/>
            </a:solidFill>
            <a:ln w="9525">
              <a:solidFill>
                <a:schemeClr val="tx1"/>
              </a:solidFill>
              <a:round/>
            </a:ln>
          </p:spPr>
          <p:txBody>
            <a:bodyPr wrap="none" anchor="ctr"/>
            <a:lstStyle/>
            <a:p>
              <a:endParaRPr lang="zh-CN" altLang="en-US">
                <a:latin typeface="Times New Roman" panose="02020603050405020304" pitchFamily="18" charset="0"/>
              </a:endParaRPr>
            </a:p>
          </p:txBody>
        </p:sp>
        <p:sp>
          <p:nvSpPr>
            <p:cNvPr id="8222" name="Oval 142"/>
            <p:cNvSpPr>
              <a:spLocks noChangeArrowheads="1"/>
            </p:cNvSpPr>
            <p:nvPr/>
          </p:nvSpPr>
          <p:spPr bwMode="auto">
            <a:xfrm>
              <a:off x="1738" y="3096"/>
              <a:ext cx="48" cy="48"/>
            </a:xfrm>
            <a:prstGeom prst="ellipse">
              <a:avLst/>
            </a:prstGeom>
            <a:solidFill>
              <a:srgbClr val="EDFFFA"/>
            </a:solidFill>
            <a:ln w="9525">
              <a:solidFill>
                <a:schemeClr val="tx1"/>
              </a:solidFill>
              <a:round/>
            </a:ln>
          </p:spPr>
          <p:txBody>
            <a:bodyPr wrap="none" anchor="ctr"/>
            <a:lstStyle/>
            <a:p>
              <a:endParaRPr lang="zh-CN" altLang="en-US">
                <a:latin typeface="Times New Roman" panose="02020603050405020304" pitchFamily="18" charset="0"/>
              </a:endParaRPr>
            </a:p>
          </p:txBody>
        </p:sp>
        <p:sp>
          <p:nvSpPr>
            <p:cNvPr id="8223" name="Freeform 143"/>
            <p:cNvSpPr/>
            <p:nvPr/>
          </p:nvSpPr>
          <p:spPr bwMode="auto">
            <a:xfrm>
              <a:off x="874" y="3120"/>
              <a:ext cx="854" cy="384"/>
            </a:xfrm>
            <a:custGeom>
              <a:avLst/>
              <a:gdLst>
                <a:gd name="T0" fmla="*/ 2147483647 w 432"/>
                <a:gd name="T1" fmla="*/ 0 h 384"/>
                <a:gd name="T2" fmla="*/ 0 w 432"/>
                <a:gd name="T3" fmla="*/ 0 h 384"/>
                <a:gd name="T4" fmla="*/ 0 w 432"/>
                <a:gd name="T5" fmla="*/ 384 h 384"/>
                <a:gd name="T6" fmla="*/ 0 60000 65536"/>
                <a:gd name="T7" fmla="*/ 0 60000 65536"/>
                <a:gd name="T8" fmla="*/ 0 60000 65536"/>
                <a:gd name="T9" fmla="*/ 0 w 432"/>
                <a:gd name="T10" fmla="*/ 0 h 384"/>
                <a:gd name="T11" fmla="*/ 432 w 432"/>
                <a:gd name="T12" fmla="*/ 384 h 384"/>
              </a:gdLst>
              <a:ahLst/>
              <a:cxnLst>
                <a:cxn ang="T6">
                  <a:pos x="T0" y="T1"/>
                </a:cxn>
                <a:cxn ang="T7">
                  <a:pos x="T2" y="T3"/>
                </a:cxn>
                <a:cxn ang="T8">
                  <a:pos x="T4" y="T5"/>
                </a:cxn>
              </a:cxnLst>
              <a:rect l="T9" t="T10" r="T11" b="T12"/>
              <a:pathLst>
                <a:path w="432" h="384">
                  <a:moveTo>
                    <a:pt x="432" y="0"/>
                  </a:moveTo>
                  <a:lnTo>
                    <a:pt x="0" y="0"/>
                  </a:lnTo>
                  <a:lnTo>
                    <a:pt x="0" y="384"/>
                  </a:lnTo>
                </a:path>
              </a:pathLst>
            </a:custGeom>
            <a:solidFill>
              <a:srgbClr val="EDFFFA"/>
            </a:solidFill>
            <a:ln w="9525">
              <a:solidFill>
                <a:schemeClr val="tx1"/>
              </a:solidFill>
              <a:round/>
            </a:ln>
          </p:spPr>
          <p:txBody>
            <a:bodyPr/>
            <a:lstStyle/>
            <a:p>
              <a:endParaRPr lang="zh-CN" altLang="en-US"/>
            </a:p>
          </p:txBody>
        </p:sp>
        <p:sp>
          <p:nvSpPr>
            <p:cNvPr id="8224" name="Line 144"/>
            <p:cNvSpPr>
              <a:spLocks noChangeShapeType="1"/>
            </p:cNvSpPr>
            <p:nvPr/>
          </p:nvSpPr>
          <p:spPr bwMode="auto">
            <a:xfrm>
              <a:off x="730" y="3408"/>
              <a:ext cx="0" cy="384"/>
            </a:xfrm>
            <a:prstGeom prst="line">
              <a:avLst/>
            </a:prstGeom>
            <a:noFill/>
            <a:ln w="9525">
              <a:solidFill>
                <a:schemeClr val="tx1"/>
              </a:solidFill>
              <a:round/>
              <a:headEnd type="triangle" w="med" len="med"/>
            </a:ln>
          </p:spPr>
          <p:txBody>
            <a:bodyPr/>
            <a:lstStyle/>
            <a:p>
              <a:endParaRPr lang="zh-CN" altLang="en-US"/>
            </a:p>
          </p:txBody>
        </p:sp>
        <p:sp>
          <p:nvSpPr>
            <p:cNvPr id="8225" name="Text Box 145"/>
            <p:cNvSpPr txBox="1">
              <a:spLocks noChangeArrowheads="1"/>
            </p:cNvSpPr>
            <p:nvPr/>
          </p:nvSpPr>
          <p:spPr bwMode="auto">
            <a:xfrm>
              <a:off x="520" y="3398"/>
              <a:ext cx="200" cy="250"/>
            </a:xfrm>
            <a:prstGeom prst="rect">
              <a:avLst/>
            </a:prstGeom>
            <a:noFill/>
            <a:ln w="9525">
              <a:noFill/>
              <a:miter lim="800000"/>
            </a:ln>
          </p:spPr>
          <p:txBody>
            <a:bodyPr wrap="none">
              <a:spAutoFit/>
            </a:bodyPr>
            <a:lstStyle/>
            <a:p>
              <a:r>
                <a:rPr kumimoji="1" lang="en-US" altLang="zh-CN" sz="2000" i="1">
                  <a:latin typeface="Times New Roman" panose="02020603050405020304" pitchFamily="18" charset="0"/>
                </a:rPr>
                <a:t>i</a:t>
              </a:r>
              <a:r>
                <a:rPr kumimoji="1" lang="en-US" altLang="zh-CN" sz="2000" baseline="-25000">
                  <a:latin typeface="Times New Roman" panose="02020603050405020304" pitchFamily="18" charset="0"/>
                </a:rPr>
                <a:t>s</a:t>
              </a:r>
              <a:endParaRPr kumimoji="1" lang="en-US" altLang="zh-CN" sz="2000" i="1">
                <a:latin typeface="Times New Roman" panose="02020603050405020304" pitchFamily="18" charset="0"/>
              </a:endParaRPr>
            </a:p>
          </p:txBody>
        </p:sp>
        <p:sp>
          <p:nvSpPr>
            <p:cNvPr id="8226" name="Line 147"/>
            <p:cNvSpPr>
              <a:spLocks noChangeShapeType="1"/>
            </p:cNvSpPr>
            <p:nvPr/>
          </p:nvSpPr>
          <p:spPr bwMode="auto">
            <a:xfrm flipH="1">
              <a:off x="1536" y="3216"/>
              <a:ext cx="288" cy="0"/>
            </a:xfrm>
            <a:prstGeom prst="line">
              <a:avLst/>
            </a:prstGeom>
            <a:noFill/>
            <a:ln w="9525">
              <a:solidFill>
                <a:schemeClr val="tx1"/>
              </a:solidFill>
              <a:round/>
              <a:tailEnd type="triangle" w="med" len="med"/>
            </a:ln>
          </p:spPr>
          <p:txBody>
            <a:bodyPr/>
            <a:lstStyle/>
            <a:p>
              <a:endParaRPr lang="zh-CN" altLang="en-US"/>
            </a:p>
          </p:txBody>
        </p:sp>
        <p:sp>
          <p:nvSpPr>
            <p:cNvPr id="8227" name="Text Box 148"/>
            <p:cNvSpPr txBox="1">
              <a:spLocks noChangeArrowheads="1"/>
            </p:cNvSpPr>
            <p:nvPr/>
          </p:nvSpPr>
          <p:spPr bwMode="auto">
            <a:xfrm>
              <a:off x="1872" y="3120"/>
              <a:ext cx="156" cy="231"/>
            </a:xfrm>
            <a:prstGeom prst="rect">
              <a:avLst/>
            </a:prstGeom>
            <a:noFill/>
            <a:ln w="9525">
              <a:noFill/>
              <a:miter lim="800000"/>
            </a:ln>
          </p:spPr>
          <p:txBody>
            <a:bodyPr wrap="none">
              <a:spAutoFit/>
            </a:bodyPr>
            <a:lstStyle/>
            <a:p>
              <a:r>
                <a:rPr kumimoji="1" lang="en-US" altLang="zh-CN" i="1">
                  <a:latin typeface="Times New Roman" panose="02020603050405020304" pitchFamily="18" charset="0"/>
                </a:rPr>
                <a:t>i</a:t>
              </a:r>
              <a:endParaRPr kumimoji="1" lang="en-US" altLang="zh-CN" i="1">
                <a:latin typeface="Times New Roman" panose="02020603050405020304" pitchFamily="18" charset="0"/>
              </a:endParaRPr>
            </a:p>
          </p:txBody>
        </p:sp>
        <p:sp>
          <p:nvSpPr>
            <p:cNvPr id="8228" name="Text Box 149"/>
            <p:cNvSpPr txBox="1">
              <a:spLocks noChangeArrowheads="1"/>
            </p:cNvSpPr>
            <p:nvPr/>
          </p:nvSpPr>
          <p:spPr bwMode="auto">
            <a:xfrm>
              <a:off x="1672" y="3278"/>
              <a:ext cx="214" cy="582"/>
            </a:xfrm>
            <a:prstGeom prst="rect">
              <a:avLst/>
            </a:prstGeom>
            <a:noFill/>
            <a:ln w="9525">
              <a:noFill/>
              <a:miter lim="800000"/>
            </a:ln>
          </p:spPr>
          <p:txBody>
            <a:bodyPr wrap="none">
              <a:spAutoFit/>
            </a:bodyPr>
            <a:lstStyle/>
            <a:p>
              <a:r>
                <a:rPr kumimoji="1" lang="en-US" altLang="zh-CN" i="1">
                  <a:latin typeface="Times New Roman" panose="02020603050405020304" pitchFamily="18" charset="0"/>
                </a:rPr>
                <a:t>+</a:t>
              </a:r>
              <a:endParaRPr kumimoji="1" lang="en-US" altLang="zh-CN" i="1">
                <a:latin typeface="Times New Roman" panose="02020603050405020304" pitchFamily="18" charset="0"/>
              </a:endParaRPr>
            </a:p>
            <a:p>
              <a:r>
                <a:rPr kumimoji="1" lang="en-US" altLang="zh-CN" i="1">
                  <a:latin typeface="Times New Roman" panose="02020603050405020304" pitchFamily="18" charset="0"/>
                </a:rPr>
                <a:t>u</a:t>
              </a:r>
              <a:endParaRPr kumimoji="1" lang="en-US" altLang="zh-CN" i="1">
                <a:latin typeface="Times New Roman" panose="02020603050405020304" pitchFamily="18" charset="0"/>
              </a:endParaRPr>
            </a:p>
            <a:p>
              <a:r>
                <a:rPr kumimoji="1" lang="en-US" altLang="zh-CN" i="1">
                  <a:latin typeface="Times New Roman" panose="02020603050405020304" pitchFamily="18" charset="0"/>
                </a:rPr>
                <a:t>_</a:t>
              </a:r>
              <a:endParaRPr kumimoji="1" lang="en-US" altLang="zh-CN" i="1">
                <a:latin typeface="Times New Roman" panose="02020603050405020304" pitchFamily="18" charset="0"/>
              </a:endParaRPr>
            </a:p>
          </p:txBody>
        </p:sp>
        <p:sp>
          <p:nvSpPr>
            <p:cNvPr id="8229" name="Rectangle 150"/>
            <p:cNvSpPr>
              <a:spLocks noChangeArrowheads="1"/>
            </p:cNvSpPr>
            <p:nvPr/>
          </p:nvSpPr>
          <p:spPr bwMode="auto">
            <a:xfrm>
              <a:off x="1250" y="3454"/>
              <a:ext cx="96" cy="240"/>
            </a:xfrm>
            <a:prstGeom prst="rect">
              <a:avLst/>
            </a:prstGeom>
            <a:solidFill>
              <a:srgbClr val="EDFFFA"/>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8230" name="Freeform 151"/>
            <p:cNvSpPr/>
            <p:nvPr/>
          </p:nvSpPr>
          <p:spPr bwMode="auto">
            <a:xfrm flipV="1">
              <a:off x="874" y="3650"/>
              <a:ext cx="854" cy="384"/>
            </a:xfrm>
            <a:custGeom>
              <a:avLst/>
              <a:gdLst>
                <a:gd name="T0" fmla="*/ 2147483647 w 432"/>
                <a:gd name="T1" fmla="*/ 0 h 384"/>
                <a:gd name="T2" fmla="*/ 0 w 432"/>
                <a:gd name="T3" fmla="*/ 0 h 384"/>
                <a:gd name="T4" fmla="*/ 0 w 432"/>
                <a:gd name="T5" fmla="*/ 384 h 384"/>
                <a:gd name="T6" fmla="*/ 0 60000 65536"/>
                <a:gd name="T7" fmla="*/ 0 60000 65536"/>
                <a:gd name="T8" fmla="*/ 0 60000 65536"/>
                <a:gd name="T9" fmla="*/ 0 w 432"/>
                <a:gd name="T10" fmla="*/ 0 h 384"/>
                <a:gd name="T11" fmla="*/ 432 w 432"/>
                <a:gd name="T12" fmla="*/ 384 h 384"/>
              </a:gdLst>
              <a:ahLst/>
              <a:cxnLst>
                <a:cxn ang="T6">
                  <a:pos x="T0" y="T1"/>
                </a:cxn>
                <a:cxn ang="T7">
                  <a:pos x="T2" y="T3"/>
                </a:cxn>
                <a:cxn ang="T8">
                  <a:pos x="T4" y="T5"/>
                </a:cxn>
              </a:cxnLst>
              <a:rect l="T9" t="T10" r="T11" b="T12"/>
              <a:pathLst>
                <a:path w="432" h="384">
                  <a:moveTo>
                    <a:pt x="432" y="0"/>
                  </a:moveTo>
                  <a:lnTo>
                    <a:pt x="0" y="0"/>
                  </a:lnTo>
                  <a:lnTo>
                    <a:pt x="0" y="384"/>
                  </a:lnTo>
                </a:path>
              </a:pathLst>
            </a:custGeom>
            <a:solidFill>
              <a:srgbClr val="EDFFFA"/>
            </a:solidFill>
            <a:ln w="9525">
              <a:solidFill>
                <a:schemeClr val="tx1"/>
              </a:solidFill>
              <a:round/>
            </a:ln>
          </p:spPr>
          <p:txBody>
            <a:bodyPr/>
            <a:lstStyle/>
            <a:p>
              <a:endParaRPr lang="zh-CN" altLang="en-US"/>
            </a:p>
          </p:txBody>
        </p:sp>
        <p:sp>
          <p:nvSpPr>
            <p:cNvPr id="8231" name="Line 152"/>
            <p:cNvSpPr>
              <a:spLocks noChangeShapeType="1"/>
            </p:cNvSpPr>
            <p:nvPr/>
          </p:nvSpPr>
          <p:spPr bwMode="auto">
            <a:xfrm flipV="1">
              <a:off x="1296" y="3120"/>
              <a:ext cx="0" cy="336"/>
            </a:xfrm>
            <a:prstGeom prst="line">
              <a:avLst/>
            </a:prstGeom>
            <a:noFill/>
            <a:ln w="9525">
              <a:solidFill>
                <a:schemeClr val="tx1"/>
              </a:solidFill>
              <a:round/>
              <a:tailEnd type="oval" w="med" len="med"/>
            </a:ln>
          </p:spPr>
          <p:txBody>
            <a:bodyPr/>
            <a:lstStyle/>
            <a:p>
              <a:endParaRPr lang="zh-CN" altLang="en-US"/>
            </a:p>
          </p:txBody>
        </p:sp>
        <p:sp>
          <p:nvSpPr>
            <p:cNvPr id="8232" name="Line 153"/>
            <p:cNvSpPr>
              <a:spLocks noChangeShapeType="1"/>
            </p:cNvSpPr>
            <p:nvPr/>
          </p:nvSpPr>
          <p:spPr bwMode="auto">
            <a:xfrm>
              <a:off x="1296" y="3696"/>
              <a:ext cx="0" cy="336"/>
            </a:xfrm>
            <a:prstGeom prst="line">
              <a:avLst/>
            </a:prstGeom>
            <a:noFill/>
            <a:ln w="9525">
              <a:solidFill>
                <a:schemeClr val="tx1"/>
              </a:solidFill>
              <a:round/>
              <a:tailEnd type="oval" w="med" len="med"/>
            </a:ln>
          </p:spPr>
          <p:txBody>
            <a:bodyPr/>
            <a:lstStyle/>
            <a:p>
              <a:endParaRPr lang="zh-CN" altLang="en-US"/>
            </a:p>
          </p:txBody>
        </p:sp>
        <p:sp>
          <p:nvSpPr>
            <p:cNvPr id="8233" name="Text Box 154"/>
            <p:cNvSpPr txBox="1">
              <a:spLocks noChangeArrowheads="1"/>
            </p:cNvSpPr>
            <p:nvPr/>
          </p:nvSpPr>
          <p:spPr bwMode="auto">
            <a:xfrm>
              <a:off x="1344" y="3456"/>
              <a:ext cx="214" cy="250"/>
            </a:xfrm>
            <a:prstGeom prst="rect">
              <a:avLst/>
            </a:prstGeom>
            <a:noFill/>
            <a:ln w="9525">
              <a:noFill/>
              <a:miter lim="800000"/>
            </a:ln>
          </p:spPr>
          <p:txBody>
            <a:bodyPr wrap="none">
              <a:spAutoFit/>
            </a:bodyPr>
            <a:lstStyle/>
            <a:p>
              <a:r>
                <a:rPr kumimoji="1" lang="en-US" altLang="zh-CN" sz="2000" i="1">
                  <a:latin typeface="Times New Roman" panose="02020603050405020304" pitchFamily="18" charset="0"/>
                </a:rPr>
                <a:t>R</a:t>
              </a:r>
              <a:endParaRPr kumimoji="1" lang="en-US" altLang="zh-CN" sz="2000" i="1">
                <a:latin typeface="Times New Roman" panose="02020603050405020304" pitchFamily="18" charset="0"/>
              </a:endParaRPr>
            </a:p>
          </p:txBody>
        </p:sp>
        <p:sp>
          <p:nvSpPr>
            <p:cNvPr id="8234" name="Line 155"/>
            <p:cNvSpPr>
              <a:spLocks noChangeShapeType="1"/>
            </p:cNvSpPr>
            <p:nvPr/>
          </p:nvSpPr>
          <p:spPr bwMode="auto">
            <a:xfrm>
              <a:off x="1152" y="3456"/>
              <a:ext cx="0" cy="288"/>
            </a:xfrm>
            <a:prstGeom prst="line">
              <a:avLst/>
            </a:prstGeom>
            <a:noFill/>
            <a:ln w="9525">
              <a:solidFill>
                <a:schemeClr val="tx1"/>
              </a:solidFill>
              <a:round/>
              <a:tailEnd type="triangle" w="med" len="med"/>
            </a:ln>
          </p:spPr>
          <p:txBody>
            <a:bodyPr/>
            <a:lstStyle/>
            <a:p>
              <a:endParaRPr lang="zh-CN" altLang="en-US"/>
            </a:p>
          </p:txBody>
        </p:sp>
        <p:sp>
          <p:nvSpPr>
            <p:cNvPr id="8235" name="Text Box 156"/>
            <p:cNvSpPr txBox="1">
              <a:spLocks noChangeArrowheads="1"/>
            </p:cNvSpPr>
            <p:nvPr/>
          </p:nvSpPr>
          <p:spPr bwMode="auto">
            <a:xfrm>
              <a:off x="1048" y="3168"/>
              <a:ext cx="224" cy="250"/>
            </a:xfrm>
            <a:prstGeom prst="rect">
              <a:avLst/>
            </a:prstGeom>
            <a:noFill/>
            <a:ln w="9525">
              <a:noFill/>
              <a:miter lim="800000"/>
            </a:ln>
          </p:spPr>
          <p:txBody>
            <a:bodyPr wrap="none">
              <a:spAutoFit/>
            </a:bodyPr>
            <a:lstStyle/>
            <a:p>
              <a:r>
                <a:rPr kumimoji="1" lang="en-US" altLang="zh-CN" sz="2000" i="1">
                  <a:latin typeface="Times New Roman" panose="02020603050405020304" pitchFamily="18" charset="0"/>
                </a:rPr>
                <a:t>i</a:t>
              </a:r>
              <a:r>
                <a:rPr kumimoji="1" lang="en-US" altLang="zh-CN" sz="2000" i="1" baseline="-25000">
                  <a:latin typeface="Times New Roman" panose="02020603050405020304" pitchFamily="18" charset="0"/>
                </a:rPr>
                <a:t>R</a:t>
              </a:r>
              <a:endParaRPr kumimoji="1" lang="en-US" altLang="zh-CN" sz="2000" i="1">
                <a:latin typeface="Times New Roman" panose="02020603050405020304" pitchFamily="18" charset="0"/>
              </a:endParaRPr>
            </a:p>
          </p:txBody>
        </p:sp>
      </p:grpSp>
      <p:sp>
        <p:nvSpPr>
          <p:cNvPr id="110751" name="AutoShape 159"/>
          <p:cNvSpPr>
            <a:spLocks noChangeArrowheads="1"/>
          </p:cNvSpPr>
          <p:nvPr/>
        </p:nvSpPr>
        <p:spPr bwMode="auto">
          <a:xfrm>
            <a:off x="6529388" y="2441575"/>
            <a:ext cx="214312" cy="273050"/>
          </a:xfrm>
          <a:prstGeom prst="downArrow">
            <a:avLst>
              <a:gd name="adj1" fmla="val 50000"/>
              <a:gd name="adj2" fmla="val 31852"/>
            </a:avLst>
          </a:prstGeom>
          <a:solidFill>
            <a:schemeClr val="tx2"/>
          </a:solidFill>
          <a:ln w="9525">
            <a:solidFill>
              <a:schemeClr val="tx1"/>
            </a:solidFill>
            <a:miter lim="800000"/>
          </a:ln>
        </p:spPr>
        <p:txBody>
          <a:bodyPr vert="eaVert" wrap="none" anchor="ctr"/>
          <a:lstStyle/>
          <a:p>
            <a:endParaRPr lang="zh-CN" altLang="en-US">
              <a:latin typeface="Times New Roman" panose="02020603050405020304" pitchFamily="18" charset="0"/>
            </a:endParaRPr>
          </a:p>
        </p:txBody>
      </p:sp>
      <p:graphicFrame>
        <p:nvGraphicFramePr>
          <p:cNvPr id="110752" name="Object 4"/>
          <p:cNvGraphicFramePr>
            <a:graphicFrameLocks noChangeAspect="1"/>
          </p:cNvGraphicFramePr>
          <p:nvPr/>
        </p:nvGraphicFramePr>
        <p:xfrm>
          <a:off x="5832475" y="2640013"/>
          <a:ext cx="2103438" cy="709612"/>
        </p:xfrm>
        <a:graphic>
          <a:graphicData uri="http://schemas.openxmlformats.org/presentationml/2006/ole">
            <mc:AlternateContent xmlns:mc="http://schemas.openxmlformats.org/markup-compatibility/2006">
              <mc:Choice xmlns:v="urn:schemas-microsoft-com:vml" Requires="v">
                <p:oleObj spid="_x0000_s4098" name="Equation" r:id="rId3" imgW="28041600" imgH="9448800" progId="Equation.DSMT4">
                  <p:embed/>
                </p:oleObj>
              </mc:Choice>
              <mc:Fallback>
                <p:oleObj name="Equation" r:id="rId3" imgW="28041600" imgH="9448800" progId="Equation.DSMT4">
                  <p:embed/>
                  <p:pic>
                    <p:nvPicPr>
                      <p:cNvPr id="0" name="Object 4"/>
                      <p:cNvPicPr>
                        <a:picLocks noChangeAspect="1"/>
                      </p:cNvPicPr>
                      <p:nvPr/>
                    </p:nvPicPr>
                    <p:blipFill>
                      <a:blip r:embed="rId4"/>
                      <a:stretch>
                        <a:fillRect/>
                      </a:stretch>
                    </p:blipFill>
                    <p:spPr>
                      <a:xfrm>
                        <a:off x="5832475" y="2640013"/>
                        <a:ext cx="2103438" cy="709612"/>
                      </a:xfrm>
                      <a:prstGeom prst="rect">
                        <a:avLst/>
                      </a:prstGeom>
                      <a:noFill/>
                      <a:ln w="9525">
                        <a:noFill/>
                      </a:ln>
                    </p:spPr>
                  </p:pic>
                </p:oleObj>
              </mc:Fallback>
            </mc:AlternateContent>
          </a:graphicData>
        </a:graphic>
      </p:graphicFrame>
      <p:grpSp>
        <p:nvGrpSpPr>
          <p:cNvPr id="4" name="Group 163"/>
          <p:cNvGrpSpPr/>
          <p:nvPr/>
        </p:nvGrpSpPr>
        <p:grpSpPr bwMode="auto">
          <a:xfrm>
            <a:off x="4816475" y="2730500"/>
            <a:ext cx="2224088" cy="1752600"/>
            <a:chOff x="2976" y="1776"/>
            <a:chExt cx="1401" cy="1104"/>
          </a:xfrm>
        </p:grpSpPr>
        <p:grpSp>
          <p:nvGrpSpPr>
            <p:cNvPr id="5" name="Group 164"/>
            <p:cNvGrpSpPr/>
            <p:nvPr/>
          </p:nvGrpSpPr>
          <p:grpSpPr bwMode="auto">
            <a:xfrm>
              <a:off x="3456" y="2160"/>
              <a:ext cx="921" cy="625"/>
              <a:chOff x="3504" y="2269"/>
              <a:chExt cx="921" cy="625"/>
            </a:xfrm>
          </p:grpSpPr>
          <p:sp>
            <p:nvSpPr>
              <p:cNvPr id="8216" name="Text Box 165"/>
              <p:cNvSpPr txBox="1">
                <a:spLocks noChangeArrowheads="1"/>
              </p:cNvSpPr>
              <p:nvPr/>
            </p:nvSpPr>
            <p:spPr bwMode="auto">
              <a:xfrm>
                <a:off x="3504" y="2269"/>
                <a:ext cx="921" cy="250"/>
              </a:xfrm>
              <a:prstGeom prst="rect">
                <a:avLst/>
              </a:prstGeom>
              <a:noFill/>
              <a:ln w="9525">
                <a:noFill/>
                <a:miter lim="800000"/>
              </a:ln>
            </p:spPr>
            <p:txBody>
              <a:bodyPr wrap="none">
                <a:spAutoFit/>
              </a:bodyPr>
              <a:lstStyle/>
              <a:p>
                <a:r>
                  <a:rPr kumimoji="1" lang="zh-CN" altLang="en-US" sz="2000" b="1">
                    <a:solidFill>
                      <a:srgbClr val="FF0000"/>
                    </a:solidFill>
                    <a:latin typeface="Times New Roman" panose="02020603050405020304" pitchFamily="18" charset="0"/>
                  </a:rPr>
                  <a:t>等效条件：</a:t>
                </a:r>
                <a:endParaRPr kumimoji="1" lang="zh-CN" altLang="en-US" sz="2000" b="1" i="1">
                  <a:solidFill>
                    <a:srgbClr val="FF0000"/>
                  </a:solidFill>
                  <a:latin typeface="Times New Roman" panose="02020603050405020304" pitchFamily="18" charset="0"/>
                </a:endParaRPr>
              </a:p>
            </p:txBody>
          </p:sp>
          <p:graphicFrame>
            <p:nvGraphicFramePr>
              <p:cNvPr id="8197" name="Object 7"/>
              <p:cNvGraphicFramePr>
                <a:graphicFrameLocks noChangeAspect="1"/>
              </p:cNvGraphicFramePr>
              <p:nvPr/>
            </p:nvGraphicFramePr>
            <p:xfrm>
              <a:off x="3703" y="2448"/>
              <a:ext cx="490" cy="446"/>
            </p:xfrm>
            <a:graphic>
              <a:graphicData uri="http://schemas.openxmlformats.org/presentationml/2006/ole">
                <mc:AlternateContent xmlns:mc="http://schemas.openxmlformats.org/markup-compatibility/2006">
                  <mc:Choice xmlns:v="urn:schemas-microsoft-com:vml" Requires="v">
                    <p:oleObj spid="_x0000_s4099" name="Equation" r:id="rId5" imgW="10363200" imgH="9448800" progId="Equation.DSMT4">
                      <p:embed/>
                    </p:oleObj>
                  </mc:Choice>
                  <mc:Fallback>
                    <p:oleObj name="Equation" r:id="rId5" imgW="10363200" imgH="9448800" progId="Equation.DSMT4">
                      <p:embed/>
                      <p:pic>
                        <p:nvPicPr>
                          <p:cNvPr id="0" name="Object 7"/>
                          <p:cNvPicPr>
                            <a:picLocks noChangeAspect="1"/>
                          </p:cNvPicPr>
                          <p:nvPr/>
                        </p:nvPicPr>
                        <p:blipFill>
                          <a:blip r:embed="rId6"/>
                          <a:stretch>
                            <a:fillRect/>
                          </a:stretch>
                        </p:blipFill>
                        <p:spPr>
                          <a:xfrm>
                            <a:off x="3703" y="2448"/>
                            <a:ext cx="490" cy="446"/>
                          </a:xfrm>
                          <a:prstGeom prst="rect">
                            <a:avLst/>
                          </a:prstGeom>
                          <a:noFill/>
                          <a:ln w="9525">
                            <a:noFill/>
                          </a:ln>
                        </p:spPr>
                      </p:pic>
                    </p:oleObj>
                  </mc:Fallback>
                </mc:AlternateContent>
              </a:graphicData>
            </a:graphic>
          </p:graphicFrame>
        </p:grpSp>
        <p:sp>
          <p:nvSpPr>
            <p:cNvPr id="8215" name="AutoShape 167"/>
            <p:cNvSpPr>
              <a:spLocks noChangeArrowheads="1"/>
            </p:cNvSpPr>
            <p:nvPr/>
          </p:nvSpPr>
          <p:spPr bwMode="auto">
            <a:xfrm>
              <a:off x="2976" y="1776"/>
              <a:ext cx="480" cy="1104"/>
            </a:xfrm>
            <a:prstGeom prst="curvedLeftArrow">
              <a:avLst>
                <a:gd name="adj1" fmla="val 46000"/>
                <a:gd name="adj2" fmla="val 92000"/>
                <a:gd name="adj3" fmla="val 33333"/>
              </a:avLst>
            </a:prstGeom>
            <a:solidFill>
              <a:schemeClr val="tx2"/>
            </a:solidFill>
            <a:ln w="9525">
              <a:solidFill>
                <a:schemeClr val="tx1"/>
              </a:solidFill>
              <a:miter lim="800000"/>
            </a:ln>
          </p:spPr>
          <p:txBody>
            <a:bodyPr wrap="none" anchor="ctr"/>
            <a:lstStyle/>
            <a:p>
              <a:endParaRPr lang="zh-CN" altLang="en-US" b="1">
                <a:solidFill>
                  <a:schemeClr val="tx2"/>
                </a:solidFill>
                <a:latin typeface="Times New Roman" panose="02020603050405020304" pitchFamily="18" charset="0"/>
              </a:endParaRPr>
            </a:p>
          </p:txBody>
        </p:sp>
      </p:grpSp>
      <p:grpSp>
        <p:nvGrpSpPr>
          <p:cNvPr id="6" name="Group 168"/>
          <p:cNvGrpSpPr/>
          <p:nvPr/>
        </p:nvGrpSpPr>
        <p:grpSpPr bwMode="auto">
          <a:xfrm>
            <a:off x="1450975" y="3127375"/>
            <a:ext cx="1749425" cy="1524000"/>
            <a:chOff x="914" y="1920"/>
            <a:chExt cx="1102" cy="960"/>
          </a:xfrm>
        </p:grpSpPr>
        <p:sp>
          <p:nvSpPr>
            <p:cNvPr id="8211" name="AutoShape 169"/>
            <p:cNvSpPr>
              <a:spLocks noChangeArrowheads="1"/>
            </p:cNvSpPr>
            <p:nvPr/>
          </p:nvSpPr>
          <p:spPr bwMode="auto">
            <a:xfrm flipH="1" flipV="1">
              <a:off x="1728" y="1920"/>
              <a:ext cx="288" cy="960"/>
            </a:xfrm>
            <a:prstGeom prst="curvedLeftArrow">
              <a:avLst>
                <a:gd name="adj1" fmla="val 66667"/>
                <a:gd name="adj2" fmla="val 133333"/>
                <a:gd name="adj3" fmla="val 33333"/>
              </a:avLst>
            </a:prstGeom>
            <a:solidFill>
              <a:schemeClr val="tx2"/>
            </a:solidFill>
            <a:ln w="9525">
              <a:solidFill>
                <a:schemeClr val="tx1"/>
              </a:solidFill>
              <a:miter lim="800000"/>
            </a:ln>
          </p:spPr>
          <p:txBody>
            <a:bodyPr wrap="none" anchor="ctr"/>
            <a:lstStyle/>
            <a:p>
              <a:endParaRPr lang="zh-CN" altLang="en-US" b="1">
                <a:solidFill>
                  <a:schemeClr val="tx2"/>
                </a:solidFill>
                <a:latin typeface="Times New Roman" panose="02020603050405020304" pitchFamily="18" charset="0"/>
              </a:endParaRPr>
            </a:p>
          </p:txBody>
        </p:sp>
        <p:grpSp>
          <p:nvGrpSpPr>
            <p:cNvPr id="7" name="Group 170"/>
            <p:cNvGrpSpPr/>
            <p:nvPr/>
          </p:nvGrpSpPr>
          <p:grpSpPr bwMode="auto">
            <a:xfrm>
              <a:off x="914" y="2256"/>
              <a:ext cx="921" cy="515"/>
              <a:chOff x="240" y="2413"/>
              <a:chExt cx="921" cy="515"/>
            </a:xfrm>
          </p:grpSpPr>
          <p:sp>
            <p:nvSpPr>
              <p:cNvPr id="8213" name="Text Box 171"/>
              <p:cNvSpPr txBox="1">
                <a:spLocks noChangeArrowheads="1"/>
              </p:cNvSpPr>
              <p:nvPr/>
            </p:nvSpPr>
            <p:spPr bwMode="auto">
              <a:xfrm>
                <a:off x="240" y="2413"/>
                <a:ext cx="921" cy="250"/>
              </a:xfrm>
              <a:prstGeom prst="rect">
                <a:avLst/>
              </a:prstGeom>
              <a:noFill/>
              <a:ln w="9525">
                <a:noFill/>
                <a:miter lim="800000"/>
              </a:ln>
            </p:spPr>
            <p:txBody>
              <a:bodyPr wrap="none">
                <a:spAutoFit/>
              </a:bodyPr>
              <a:lstStyle/>
              <a:p>
                <a:r>
                  <a:rPr kumimoji="1" lang="zh-CN" altLang="en-US" sz="2000" b="1">
                    <a:solidFill>
                      <a:srgbClr val="FF0000"/>
                    </a:solidFill>
                    <a:latin typeface="Times New Roman" panose="02020603050405020304" pitchFamily="18" charset="0"/>
                  </a:rPr>
                  <a:t>等效条件：</a:t>
                </a:r>
                <a:endParaRPr kumimoji="1" lang="zh-CN" altLang="en-US" sz="2000" b="1" i="1">
                  <a:solidFill>
                    <a:srgbClr val="FF0000"/>
                  </a:solidFill>
                  <a:latin typeface="Times New Roman" panose="02020603050405020304" pitchFamily="18" charset="0"/>
                </a:endParaRPr>
              </a:p>
            </p:txBody>
          </p:sp>
          <p:graphicFrame>
            <p:nvGraphicFramePr>
              <p:cNvPr id="8196" name="Object 6"/>
              <p:cNvGraphicFramePr>
                <a:graphicFrameLocks noChangeAspect="1"/>
              </p:cNvGraphicFramePr>
              <p:nvPr/>
            </p:nvGraphicFramePr>
            <p:xfrm>
              <a:off x="343" y="2669"/>
              <a:ext cx="649" cy="259"/>
            </p:xfrm>
            <a:graphic>
              <a:graphicData uri="http://schemas.openxmlformats.org/presentationml/2006/ole">
                <mc:AlternateContent xmlns:mc="http://schemas.openxmlformats.org/markup-compatibility/2006">
                  <mc:Choice xmlns:v="urn:schemas-microsoft-com:vml" Requires="v">
                    <p:oleObj spid="_x0000_s4100" name="Equation" r:id="rId7" imgW="13716000" imgH="5486400" progId="Equation.DSMT4">
                      <p:embed/>
                    </p:oleObj>
                  </mc:Choice>
                  <mc:Fallback>
                    <p:oleObj name="Equation" r:id="rId7" imgW="13716000" imgH="5486400" progId="Equation.DSMT4">
                      <p:embed/>
                      <p:pic>
                        <p:nvPicPr>
                          <p:cNvPr id="0" name="Object 6"/>
                          <p:cNvPicPr>
                            <a:picLocks noChangeAspect="1"/>
                          </p:cNvPicPr>
                          <p:nvPr/>
                        </p:nvPicPr>
                        <p:blipFill>
                          <a:blip r:embed="rId8"/>
                          <a:stretch>
                            <a:fillRect/>
                          </a:stretch>
                        </p:blipFill>
                        <p:spPr>
                          <a:xfrm>
                            <a:off x="343" y="2669"/>
                            <a:ext cx="649" cy="259"/>
                          </a:xfrm>
                          <a:prstGeom prst="rect">
                            <a:avLst/>
                          </a:prstGeom>
                          <a:noFill/>
                          <a:ln w="9525">
                            <a:noFill/>
                          </a:ln>
                        </p:spPr>
                      </p:pic>
                    </p:oleObj>
                  </mc:Fallback>
                </mc:AlternateContent>
              </a:graphicData>
            </a:graphic>
          </p:graphicFrame>
        </p:grpSp>
      </p:grpSp>
      <p:sp>
        <p:nvSpPr>
          <p:cNvPr id="110765" name="Text Box 173"/>
          <p:cNvSpPr txBox="1">
            <a:spLocks noChangeArrowheads="1"/>
          </p:cNvSpPr>
          <p:nvPr/>
        </p:nvSpPr>
        <p:spPr bwMode="auto">
          <a:xfrm>
            <a:off x="500063" y="1571625"/>
            <a:ext cx="1716087" cy="457200"/>
          </a:xfrm>
          <a:prstGeom prst="rect">
            <a:avLst/>
          </a:prstGeom>
          <a:noFill/>
          <a:ln w="9525">
            <a:noFill/>
            <a:miter lim="800000"/>
          </a:ln>
        </p:spPr>
        <p:txBody>
          <a:bodyPr wrap="none">
            <a:spAutoFit/>
          </a:bodyPr>
          <a:lstStyle/>
          <a:p>
            <a:r>
              <a:rPr kumimoji="1" lang="zh-CN" altLang="en-US" sz="2400" b="1">
                <a:solidFill>
                  <a:schemeClr val="tx2"/>
                </a:solidFill>
                <a:latin typeface="Times New Roman" panose="02020603050405020304" pitchFamily="18" charset="0"/>
              </a:rPr>
              <a:t>电压源模型</a:t>
            </a:r>
            <a:endParaRPr kumimoji="1" lang="zh-CN" altLang="en-US" sz="2400" b="1">
              <a:solidFill>
                <a:schemeClr val="tx2"/>
              </a:solidFill>
              <a:latin typeface="Times New Roman" panose="02020603050405020304" pitchFamily="18" charset="0"/>
            </a:endParaRPr>
          </a:p>
        </p:txBody>
      </p:sp>
      <p:sp>
        <p:nvSpPr>
          <p:cNvPr id="110766" name="Text Box 174"/>
          <p:cNvSpPr txBox="1">
            <a:spLocks noChangeArrowheads="1"/>
          </p:cNvSpPr>
          <p:nvPr/>
        </p:nvSpPr>
        <p:spPr bwMode="auto">
          <a:xfrm>
            <a:off x="534988" y="5213350"/>
            <a:ext cx="1716087" cy="457200"/>
          </a:xfrm>
          <a:prstGeom prst="rect">
            <a:avLst/>
          </a:prstGeom>
          <a:noFill/>
          <a:ln w="9525">
            <a:noFill/>
            <a:miter lim="800000"/>
          </a:ln>
        </p:spPr>
        <p:txBody>
          <a:bodyPr wrap="none">
            <a:spAutoFit/>
          </a:bodyPr>
          <a:lstStyle/>
          <a:p>
            <a:r>
              <a:rPr kumimoji="1" lang="zh-CN" altLang="en-US" sz="2400" b="1">
                <a:solidFill>
                  <a:schemeClr val="tx2"/>
                </a:solidFill>
                <a:latin typeface="Times New Roman" panose="02020603050405020304" pitchFamily="18" charset="0"/>
              </a:rPr>
              <a:t>电流源模型</a:t>
            </a:r>
            <a:endParaRPr kumimoji="1" lang="zh-CN" altLang="en-US" sz="2400" b="1">
              <a:solidFill>
                <a:schemeClr val="tx2"/>
              </a:solidFill>
              <a:latin typeface="Times New Roman" panose="02020603050405020304" pitchFamily="18" charset="0"/>
            </a:endParaRPr>
          </a:p>
        </p:txBody>
      </p:sp>
      <p:sp>
        <p:nvSpPr>
          <p:cNvPr id="110767" name="Rectangle 175"/>
          <p:cNvSpPr>
            <a:spLocks noChangeArrowheads="1"/>
          </p:cNvSpPr>
          <p:nvPr/>
        </p:nvSpPr>
        <p:spPr bwMode="auto">
          <a:xfrm>
            <a:off x="347663" y="2301875"/>
            <a:ext cx="2671762" cy="1200150"/>
          </a:xfrm>
          <a:prstGeom prst="rect">
            <a:avLst/>
          </a:prstGeom>
          <a:noFill/>
          <a:ln w="28575" algn="ctr">
            <a:noFill/>
            <a:miter lim="800000"/>
          </a:ln>
        </p:spPr>
        <p:txBody>
          <a:bodyPr>
            <a:spAutoFit/>
          </a:bodyPr>
          <a:lstStyle/>
          <a:p>
            <a:r>
              <a:rPr kumimoji="1" lang="zh-CN" altLang="en-US" sz="2400" b="1">
                <a:solidFill>
                  <a:srgbClr val="0070C0"/>
                </a:solidFill>
                <a:latin typeface="Times New Roman" panose="02020603050405020304" pitchFamily="18" charset="0"/>
              </a:rPr>
              <a:t>特别注意电流源和电压源</a:t>
            </a:r>
            <a:r>
              <a:rPr kumimoji="1" lang="zh-CN" altLang="en-US" sz="2400" b="1">
                <a:solidFill>
                  <a:srgbClr val="C00000"/>
                </a:solidFill>
                <a:latin typeface="Times New Roman" panose="02020603050405020304" pitchFamily="18" charset="0"/>
              </a:rPr>
              <a:t>参考方向</a:t>
            </a:r>
            <a:r>
              <a:rPr kumimoji="1" lang="zh-CN" altLang="en-US" sz="2400" b="1">
                <a:solidFill>
                  <a:srgbClr val="0070C0"/>
                </a:solidFill>
                <a:latin typeface="Times New Roman" panose="02020603050405020304" pitchFamily="18" charset="0"/>
              </a:rPr>
              <a:t>之间的关系</a:t>
            </a:r>
            <a:endParaRPr kumimoji="1" lang="zh-CN" altLang="en-US" sz="2400" b="1">
              <a:solidFill>
                <a:srgbClr val="0070C0"/>
              </a:solidFill>
              <a:latin typeface="Times New Roman" panose="02020603050405020304" pitchFamily="18" charset="0"/>
            </a:endParaRPr>
          </a:p>
        </p:txBody>
      </p:sp>
      <p:sp>
        <p:nvSpPr>
          <p:cNvPr id="59" name="圆角矩形 58"/>
          <p:cNvSpPr>
            <a:spLocks noChangeArrowheads="1"/>
          </p:cNvSpPr>
          <p:nvPr/>
        </p:nvSpPr>
        <p:spPr bwMode="auto">
          <a:xfrm>
            <a:off x="7659688" y="2786063"/>
            <a:ext cx="285750" cy="488950"/>
          </a:xfrm>
          <a:prstGeom prst="roundRect">
            <a:avLst>
              <a:gd name="adj" fmla="val 16667"/>
            </a:avLst>
          </a:prstGeom>
          <a:noFill/>
          <a:ln w="38100">
            <a:solidFill>
              <a:srgbClr val="C00000"/>
            </a:solidFill>
            <a:round/>
          </a:ln>
        </p:spPr>
        <p:txBody>
          <a:bodyPr anchor="ctr">
            <a:spAutoFit/>
          </a:bodyPr>
          <a:lstStyle/>
          <a:p>
            <a:pPr algn="ctr"/>
            <a:endParaRPr lang="zh-CN" altLang="en-US" sz="2400" b="1">
              <a:solidFill>
                <a:schemeClr val="tx2"/>
              </a:solidFill>
              <a:latin typeface="Times New Roman" panose="02020603050405020304" pitchFamily="18" charset="0"/>
              <a:cs typeface="Times New Roman" panose="02020603050405020304" pitchFamily="18" charset="0"/>
            </a:endParaRPr>
          </a:p>
        </p:txBody>
      </p:sp>
      <p:sp>
        <p:nvSpPr>
          <p:cNvPr id="60" name="圆角矩形 59"/>
          <p:cNvSpPr>
            <a:spLocks noChangeArrowheads="1"/>
          </p:cNvSpPr>
          <p:nvPr/>
        </p:nvSpPr>
        <p:spPr bwMode="auto">
          <a:xfrm>
            <a:off x="6643688" y="2714625"/>
            <a:ext cx="428625" cy="647700"/>
          </a:xfrm>
          <a:prstGeom prst="roundRect">
            <a:avLst>
              <a:gd name="adj" fmla="val 16667"/>
            </a:avLst>
          </a:prstGeom>
          <a:noFill/>
          <a:ln w="38100">
            <a:solidFill>
              <a:srgbClr val="C00000"/>
            </a:solidFill>
            <a:round/>
          </a:ln>
        </p:spPr>
        <p:txBody>
          <a:bodyPr anchor="ctr">
            <a:spAutoFit/>
          </a:bodyPr>
          <a:lstStyle/>
          <a:p>
            <a:pPr algn="ctr"/>
            <a:endParaRPr lang="zh-CN" altLang="en-US" sz="2400" b="1">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76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10725"/>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499"/>
                                          </p:stCondLst>
                                        </p:cTn>
                                        <p:tgtEl>
                                          <p:spTgt spid="1107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10751"/>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499"/>
                                          </p:stCondLst>
                                        </p:cTn>
                                        <p:tgtEl>
                                          <p:spTgt spid="11075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wipe(left)">
                                      <p:cBhvr>
                                        <p:cTn id="28" dur="500"/>
                                        <p:tgtEl>
                                          <p:spTgt spid="5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wipe(left)">
                                      <p:cBhvr>
                                        <p:cTn id="31" dur="500"/>
                                        <p:tgtEl>
                                          <p:spTgt spid="6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10766"/>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499"/>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10767"/>
                                        </p:tgtEl>
                                        <p:attrNameLst>
                                          <p:attrName>style.visibility</p:attrName>
                                        </p:attrNameLst>
                                      </p:cBhvr>
                                      <p:to>
                                        <p:strVal val="visible"/>
                                      </p:to>
                                    </p:set>
                                    <p:animEffect transition="in" filter="wipe(down)">
                                      <p:cBhvr>
                                        <p:cTn id="51" dur="500"/>
                                        <p:tgtEl>
                                          <p:spTgt spid="110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25" grpId="0" autoUpdateAnimBg="0"/>
      <p:bldP spid="110751" grpId="0" animBg="1"/>
      <p:bldP spid="110765" grpId="0" autoUpdateAnimBg="0"/>
      <p:bldP spid="110766" grpId="0" autoUpdateAnimBg="0"/>
      <p:bldP spid="110767" grpId="0"/>
      <p:bldP spid="59" grpId="0" animBg="1"/>
      <p:bldP spid="6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269875" y="1838325"/>
            <a:ext cx="950913" cy="396875"/>
          </a:xfrm>
          <a:prstGeom prst="rect">
            <a:avLst/>
          </a:prstGeom>
          <a:noFill/>
          <a:ln w="12700" cap="sq">
            <a:noFill/>
            <a:miter lim="800000"/>
            <a:headEnd type="none" w="sm" len="sm"/>
            <a:tailEnd type="none" w="sm" len="sm"/>
          </a:ln>
        </p:spPr>
        <p:txBody>
          <a:bodyPr wrap="none">
            <a:spAutoFit/>
          </a:bodyPr>
          <a:lstStyle/>
          <a:p>
            <a:r>
              <a:rPr lang="zh-CN" altLang="en-US" sz="2000" b="1">
                <a:latin typeface="Times New Roman" panose="02020603050405020304" pitchFamily="18" charset="0"/>
                <a:cs typeface="Times New Roman" panose="02020603050405020304" pitchFamily="18" charset="0"/>
              </a:rPr>
              <a:t>其中，</a:t>
            </a:r>
            <a:endParaRPr lang="zh-CN" altLang="en-US" sz="2000" b="1">
              <a:latin typeface="Times New Roman" panose="02020603050405020304" pitchFamily="18" charset="0"/>
              <a:cs typeface="Times New Roman" panose="02020603050405020304" pitchFamily="18" charset="0"/>
            </a:endParaRPr>
          </a:p>
        </p:txBody>
      </p:sp>
      <p:sp>
        <p:nvSpPr>
          <p:cNvPr id="34819" name="Text Box 3"/>
          <p:cNvSpPr txBox="1">
            <a:spLocks noChangeArrowheads="1"/>
          </p:cNvSpPr>
          <p:nvPr/>
        </p:nvSpPr>
        <p:spPr bwMode="auto">
          <a:xfrm>
            <a:off x="285750" y="2147888"/>
            <a:ext cx="8321675" cy="449262"/>
          </a:xfrm>
          <a:prstGeom prst="rect">
            <a:avLst/>
          </a:prstGeom>
          <a:noFill/>
          <a:ln w="12700" cap="sq">
            <a:noFill/>
            <a:miter lim="800000"/>
            <a:headEnd type="none" w="sm" len="sm"/>
            <a:tailEnd type="none" w="sm" len="sm"/>
          </a:ln>
        </p:spPr>
        <p:txBody>
          <a:bodyPr>
            <a:spAutoFit/>
          </a:bodyPr>
          <a:lstStyle/>
          <a:p>
            <a:pPr marL="377825" indent="-377825">
              <a:lnSpc>
                <a:spcPct val="130000"/>
              </a:lnSpc>
            </a:pPr>
            <a:r>
              <a:rPr lang="zh-CN" altLang="zh-CN" sz="2000" b="1">
                <a:latin typeface="Times New Roman" panose="02020603050405020304" pitchFamily="18" charset="0"/>
                <a:cs typeface="Times New Roman" panose="02020603050405020304" pitchFamily="18" charset="0"/>
              </a:rPr>
              <a:t>1、</a:t>
            </a:r>
            <a:r>
              <a:rPr lang="en-US" altLang="zh-CN" sz="2000" b="1" i="1">
                <a:latin typeface="Times New Roman" panose="02020603050405020304" pitchFamily="18" charset="0"/>
                <a:cs typeface="Times New Roman" panose="02020603050405020304" pitchFamily="18" charset="0"/>
              </a:rPr>
              <a:t>R</a:t>
            </a:r>
            <a:r>
              <a:rPr lang="en-US" altLang="zh-CN" sz="2000" b="1" i="1" baseline="-25000">
                <a:latin typeface="Times New Roman" panose="02020603050405020304" pitchFamily="18" charset="0"/>
                <a:cs typeface="Times New Roman" panose="02020603050405020304" pitchFamily="18" charset="0"/>
              </a:rPr>
              <a:t>jj </a:t>
            </a:r>
            <a:r>
              <a:rPr lang="zh-CN" altLang="en-US" sz="2000" b="1">
                <a:latin typeface="Times New Roman" panose="02020603050405020304" pitchFamily="18" charset="0"/>
                <a:cs typeface="Times New Roman" panose="02020603050405020304" pitchFamily="18" charset="0"/>
              </a:rPr>
              <a:t>称为网孔 </a:t>
            </a:r>
            <a:r>
              <a:rPr lang="en-US" altLang="zh-CN" sz="2000" b="1" i="1">
                <a:latin typeface="Times New Roman" panose="02020603050405020304" pitchFamily="18" charset="0"/>
                <a:cs typeface="Times New Roman" panose="02020603050405020304" pitchFamily="18" charset="0"/>
              </a:rPr>
              <a:t>j </a:t>
            </a:r>
            <a:r>
              <a:rPr lang="zh-CN" altLang="en-US" sz="2000" b="1">
                <a:latin typeface="Times New Roman" panose="02020603050405020304" pitchFamily="18" charset="0"/>
                <a:cs typeface="Times New Roman" panose="02020603050405020304" pitchFamily="18" charset="0"/>
              </a:rPr>
              <a:t>的</a:t>
            </a:r>
            <a:r>
              <a:rPr lang="zh-CN" altLang="en-US" sz="2000" b="1">
                <a:solidFill>
                  <a:srgbClr val="FF0000"/>
                </a:solidFill>
                <a:latin typeface="Times New Roman" panose="02020603050405020304" pitchFamily="18" charset="0"/>
                <a:cs typeface="Times New Roman" panose="02020603050405020304" pitchFamily="18" charset="0"/>
              </a:rPr>
              <a:t>自电阻</a:t>
            </a:r>
            <a:r>
              <a:rPr lang="zh-CN" altLang="en-US" sz="2000" b="1">
                <a:latin typeface="Times New Roman" panose="02020603050405020304" pitchFamily="18" charset="0"/>
                <a:cs typeface="Times New Roman" panose="02020603050405020304" pitchFamily="18" charset="0"/>
              </a:rPr>
              <a:t>，它是组成网孔 </a:t>
            </a:r>
            <a:r>
              <a:rPr lang="en-US" altLang="zh-CN" sz="2000" b="1" i="1">
                <a:latin typeface="Times New Roman" panose="02020603050405020304" pitchFamily="18" charset="0"/>
                <a:cs typeface="Times New Roman" panose="02020603050405020304" pitchFamily="18" charset="0"/>
              </a:rPr>
              <a:t>j </a:t>
            </a:r>
            <a:r>
              <a:rPr lang="zh-CN" altLang="en-US" sz="2000" b="1">
                <a:latin typeface="Times New Roman" panose="02020603050405020304" pitchFamily="18" charset="0"/>
                <a:cs typeface="Times New Roman" panose="02020603050405020304" pitchFamily="18" charset="0"/>
              </a:rPr>
              <a:t>的各支路电阻之和。</a:t>
            </a:r>
            <a:endParaRPr lang="zh-CN" altLang="en-US" sz="2000" b="1">
              <a:latin typeface="Times New Roman" panose="02020603050405020304" pitchFamily="18" charset="0"/>
              <a:cs typeface="Times New Roman" panose="02020603050405020304" pitchFamily="18" charset="0"/>
            </a:endParaRPr>
          </a:p>
        </p:txBody>
      </p:sp>
      <p:sp>
        <p:nvSpPr>
          <p:cNvPr id="34820" name="Text Box 4"/>
          <p:cNvSpPr txBox="1">
            <a:spLocks noChangeArrowheads="1"/>
          </p:cNvSpPr>
          <p:nvPr/>
        </p:nvSpPr>
        <p:spPr bwMode="auto">
          <a:xfrm>
            <a:off x="285750" y="2832100"/>
            <a:ext cx="7727950" cy="1692275"/>
          </a:xfrm>
          <a:prstGeom prst="rect">
            <a:avLst/>
          </a:prstGeom>
          <a:noFill/>
          <a:ln w="12700" cap="sq">
            <a:noFill/>
            <a:miter lim="800000"/>
            <a:headEnd type="none" w="sm" len="sm"/>
            <a:tailEnd type="none" w="sm" len="sm"/>
          </a:ln>
        </p:spPr>
        <p:txBody>
          <a:bodyPr>
            <a:spAutoFit/>
          </a:bodyPr>
          <a:lstStyle/>
          <a:p>
            <a:pPr marL="377825" indent="-377825">
              <a:lnSpc>
                <a:spcPct val="130000"/>
              </a:lnSpc>
            </a:pPr>
            <a:r>
              <a:rPr lang="zh-CN" altLang="zh-CN" sz="2000" b="1">
                <a:latin typeface="Times New Roman" panose="02020603050405020304" pitchFamily="18" charset="0"/>
                <a:cs typeface="Times New Roman" panose="02020603050405020304" pitchFamily="18" charset="0"/>
              </a:rPr>
              <a:t>2、</a:t>
            </a:r>
            <a:r>
              <a:rPr lang="en-US" altLang="zh-CN" sz="2000" b="1" i="1">
                <a:latin typeface="Times New Roman" panose="02020603050405020304" pitchFamily="18" charset="0"/>
                <a:cs typeface="Times New Roman" panose="02020603050405020304" pitchFamily="18" charset="0"/>
              </a:rPr>
              <a:t>R</a:t>
            </a:r>
            <a:r>
              <a:rPr lang="en-US" altLang="zh-CN" sz="2000" b="1" i="1" baseline="-25000">
                <a:latin typeface="Times New Roman" panose="02020603050405020304" pitchFamily="18" charset="0"/>
                <a:cs typeface="Times New Roman" panose="02020603050405020304" pitchFamily="18" charset="0"/>
              </a:rPr>
              <a:t>jn </a:t>
            </a:r>
            <a:r>
              <a:rPr lang="zh-CN" altLang="en-US" sz="2000" b="1">
                <a:latin typeface="Times New Roman" panose="02020603050405020304" pitchFamily="18" charset="0"/>
                <a:cs typeface="Times New Roman" panose="02020603050405020304" pitchFamily="18" charset="0"/>
              </a:rPr>
              <a:t>称为网孔 </a:t>
            </a:r>
            <a:r>
              <a:rPr lang="en-US" altLang="zh-CN" sz="2000" b="1" i="1">
                <a:latin typeface="Times New Roman" panose="02020603050405020304" pitchFamily="18" charset="0"/>
                <a:cs typeface="Times New Roman" panose="02020603050405020304" pitchFamily="18" charset="0"/>
              </a:rPr>
              <a:t>j </a:t>
            </a:r>
            <a:r>
              <a:rPr lang="zh-CN" altLang="en-US" sz="2000" b="1">
                <a:latin typeface="Times New Roman" panose="02020603050405020304" pitchFamily="18" charset="0"/>
                <a:cs typeface="Times New Roman" panose="02020603050405020304" pitchFamily="18" charset="0"/>
              </a:rPr>
              <a:t>和网孔 </a:t>
            </a:r>
            <a:r>
              <a:rPr lang="en-US" altLang="zh-CN" sz="2000" b="1" i="1">
                <a:latin typeface="Times New Roman" panose="02020603050405020304" pitchFamily="18" charset="0"/>
                <a:cs typeface="Times New Roman" panose="02020603050405020304" pitchFamily="18" charset="0"/>
              </a:rPr>
              <a:t>n </a:t>
            </a:r>
            <a:r>
              <a:rPr lang="zh-CN" altLang="en-US" sz="2000" b="1">
                <a:latin typeface="Times New Roman" panose="02020603050405020304" pitchFamily="18" charset="0"/>
                <a:cs typeface="Times New Roman" panose="02020603050405020304" pitchFamily="18" charset="0"/>
              </a:rPr>
              <a:t>之间的</a:t>
            </a:r>
            <a:r>
              <a:rPr lang="zh-CN" altLang="en-US" sz="2000" b="1">
                <a:solidFill>
                  <a:srgbClr val="FF0000"/>
                </a:solidFill>
                <a:latin typeface="Times New Roman" panose="02020603050405020304" pitchFamily="18" charset="0"/>
                <a:cs typeface="Times New Roman" panose="02020603050405020304" pitchFamily="18" charset="0"/>
              </a:rPr>
              <a:t>互电阻</a:t>
            </a:r>
            <a:r>
              <a:rPr lang="zh-CN" altLang="en-US" sz="2000" b="1">
                <a:latin typeface="Times New Roman" panose="02020603050405020304" pitchFamily="18" charset="0"/>
                <a:cs typeface="Times New Roman" panose="02020603050405020304" pitchFamily="18" charset="0"/>
              </a:rPr>
              <a:t>，</a:t>
            </a:r>
            <a:r>
              <a:rPr lang="zh-CN" altLang="en-US" sz="2000" b="1">
                <a:solidFill>
                  <a:srgbClr val="00B050"/>
                </a:solidFill>
                <a:latin typeface="Times New Roman" panose="02020603050405020304" pitchFamily="18" charset="0"/>
                <a:cs typeface="Times New Roman" panose="02020603050405020304" pitchFamily="18" charset="0"/>
              </a:rPr>
              <a:t>互阻的正负视两网孔电流在共有支路上</a:t>
            </a:r>
            <a:r>
              <a:rPr lang="zh-CN" altLang="en-US" sz="2000" b="1">
                <a:solidFill>
                  <a:srgbClr val="FF0000"/>
                </a:solidFill>
                <a:latin typeface="Times New Roman" panose="02020603050405020304" pitchFamily="18" charset="0"/>
                <a:cs typeface="Times New Roman" panose="02020603050405020304" pitchFamily="18" charset="0"/>
              </a:rPr>
              <a:t>参考方向</a:t>
            </a:r>
            <a:r>
              <a:rPr lang="zh-CN" altLang="en-US" sz="2000" b="1">
                <a:solidFill>
                  <a:srgbClr val="00B050"/>
                </a:solidFill>
                <a:latin typeface="Times New Roman" panose="02020603050405020304" pitchFamily="18" charset="0"/>
                <a:cs typeface="Times New Roman" panose="02020603050405020304" pitchFamily="18" charset="0"/>
              </a:rPr>
              <a:t>是否相同而定</a:t>
            </a:r>
            <a:r>
              <a:rPr lang="en-US" altLang="zh-CN" sz="2000" b="1">
                <a:solidFill>
                  <a:srgbClr val="00B050"/>
                </a:solidFill>
                <a:latin typeface="Times New Roman" panose="02020603050405020304" pitchFamily="18" charset="0"/>
                <a:cs typeface="Times New Roman" panose="02020603050405020304" pitchFamily="18" charset="0"/>
              </a:rPr>
              <a:t>,</a:t>
            </a:r>
            <a:r>
              <a:rPr lang="zh-CN" altLang="en-US" sz="2000" b="1">
                <a:solidFill>
                  <a:srgbClr val="FF0000"/>
                </a:solidFill>
                <a:latin typeface="Times New Roman" panose="02020603050405020304" pitchFamily="18" charset="0"/>
                <a:cs typeface="Times New Roman" panose="02020603050405020304" pitchFamily="18" charset="0"/>
              </a:rPr>
              <a:t>相同为正</a:t>
            </a:r>
            <a:r>
              <a:rPr lang="en-US" altLang="zh-CN" sz="2000" b="1">
                <a:solidFill>
                  <a:srgbClr val="FF0000"/>
                </a:solidFill>
                <a:latin typeface="Times New Roman" panose="02020603050405020304" pitchFamily="18" charset="0"/>
                <a:cs typeface="Times New Roman" panose="02020603050405020304" pitchFamily="18" charset="0"/>
              </a:rPr>
              <a:t>,</a:t>
            </a:r>
            <a:r>
              <a:rPr lang="zh-CN" altLang="en-US" sz="2000" b="1">
                <a:solidFill>
                  <a:srgbClr val="FF0000"/>
                </a:solidFill>
                <a:latin typeface="Times New Roman" panose="02020603050405020304" pitchFamily="18" charset="0"/>
                <a:cs typeface="Times New Roman" panose="02020603050405020304" pitchFamily="18" charset="0"/>
              </a:rPr>
              <a:t>相反为负</a:t>
            </a:r>
            <a:r>
              <a:rPr lang="zh-CN" altLang="en-US" sz="2000" b="1">
                <a:latin typeface="Times New Roman" panose="02020603050405020304" pitchFamily="18" charset="0"/>
                <a:cs typeface="Times New Roman" panose="02020603050405020304" pitchFamily="18" charset="0"/>
              </a:rPr>
              <a:t>；如果两个网孔之间无共有或只有纯电源（理想、受控）支路，则互电阻为</a:t>
            </a:r>
            <a:r>
              <a:rPr lang="en-US" altLang="zh-CN" sz="2000" b="1">
                <a:latin typeface="Times New Roman" panose="02020603050405020304" pitchFamily="18" charset="0"/>
                <a:cs typeface="Times New Roman" panose="02020603050405020304" pitchFamily="18" charset="0"/>
              </a:rPr>
              <a:t>0</a:t>
            </a:r>
            <a:r>
              <a:rPr lang="zh-CN" altLang="en-US" sz="2000" b="1">
                <a:latin typeface="Times New Roman" panose="02020603050405020304" pitchFamily="18" charset="0"/>
                <a:cs typeface="Times New Roman" panose="02020603050405020304" pitchFamily="18" charset="0"/>
              </a:rPr>
              <a:t>。一般情况有： </a:t>
            </a:r>
            <a:r>
              <a:rPr lang="en-US" altLang="zh-CN" sz="2000" b="1" i="1">
                <a:latin typeface="Times New Roman" panose="02020603050405020304" pitchFamily="18" charset="0"/>
                <a:cs typeface="Times New Roman" panose="02020603050405020304" pitchFamily="18" charset="0"/>
              </a:rPr>
              <a:t>R</a:t>
            </a:r>
            <a:r>
              <a:rPr lang="en-US" altLang="zh-CN" sz="2000" b="1" i="1" baseline="-25000">
                <a:latin typeface="Times New Roman" panose="02020603050405020304" pitchFamily="18" charset="0"/>
                <a:cs typeface="Times New Roman" panose="02020603050405020304" pitchFamily="18" charset="0"/>
              </a:rPr>
              <a:t>jk</a:t>
            </a:r>
            <a:r>
              <a:rPr lang="en-US" altLang="zh-CN" sz="2000" b="1">
                <a:latin typeface="Times New Roman" panose="02020603050405020304" pitchFamily="18" charset="0"/>
                <a:cs typeface="Times New Roman" panose="02020603050405020304" pitchFamily="18" charset="0"/>
              </a:rPr>
              <a:t> = </a:t>
            </a:r>
            <a:r>
              <a:rPr lang="en-US" altLang="zh-CN" sz="2000" b="1" i="1">
                <a:latin typeface="Times New Roman" panose="02020603050405020304" pitchFamily="18" charset="0"/>
                <a:cs typeface="Times New Roman" panose="02020603050405020304" pitchFamily="18" charset="0"/>
              </a:rPr>
              <a:t>R</a:t>
            </a:r>
            <a:r>
              <a:rPr lang="en-US" altLang="zh-CN" sz="2000" b="1" i="1" baseline="-25000">
                <a:latin typeface="Times New Roman" panose="02020603050405020304" pitchFamily="18" charset="0"/>
                <a:cs typeface="Times New Roman" panose="02020603050405020304" pitchFamily="18" charset="0"/>
              </a:rPr>
              <a:t>kj</a:t>
            </a:r>
            <a:endParaRPr lang="en-US" altLang="zh-CN" sz="2000" b="1" i="1" baseline="-25000">
              <a:latin typeface="Times New Roman" panose="02020603050405020304" pitchFamily="18" charset="0"/>
              <a:cs typeface="Times New Roman" panose="02020603050405020304" pitchFamily="18" charset="0"/>
            </a:endParaRPr>
          </a:p>
        </p:txBody>
      </p:sp>
      <p:sp>
        <p:nvSpPr>
          <p:cNvPr id="34821" name="Text Box 5"/>
          <p:cNvSpPr txBox="1">
            <a:spLocks noChangeArrowheads="1"/>
          </p:cNvSpPr>
          <p:nvPr/>
        </p:nvSpPr>
        <p:spPr bwMode="auto">
          <a:xfrm>
            <a:off x="285750" y="4660900"/>
            <a:ext cx="7864475" cy="1282700"/>
          </a:xfrm>
          <a:prstGeom prst="rect">
            <a:avLst/>
          </a:prstGeom>
          <a:noFill/>
          <a:ln w="12700" cap="sq">
            <a:noFill/>
            <a:miter lim="800000"/>
            <a:headEnd type="none" w="sm" len="sm"/>
            <a:tailEnd type="none" w="sm" len="sm"/>
          </a:ln>
        </p:spPr>
        <p:txBody>
          <a:bodyPr>
            <a:spAutoFit/>
          </a:bodyPr>
          <a:lstStyle/>
          <a:p>
            <a:pPr marL="377825" indent="-377825">
              <a:lnSpc>
                <a:spcPct val="130000"/>
              </a:lnSpc>
            </a:pPr>
            <a:r>
              <a:rPr lang="zh-CN" altLang="zh-CN" sz="2000" b="1">
                <a:latin typeface="Times New Roman" panose="02020603050405020304" pitchFamily="18" charset="0"/>
                <a:cs typeface="Times New Roman" panose="02020603050405020304" pitchFamily="18" charset="0"/>
              </a:rPr>
              <a:t>3、</a:t>
            </a:r>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j</a:t>
            </a:r>
            <a:r>
              <a:rPr lang="en-US" altLang="zh-CN" sz="2000" b="1" baseline="-25000">
                <a:latin typeface="Times New Roman" panose="02020603050405020304" pitchFamily="18" charset="0"/>
                <a:cs typeface="Times New Roman" panose="02020603050405020304" pitchFamily="18" charset="0"/>
              </a:rPr>
              <a:t>S</a:t>
            </a:r>
            <a:r>
              <a:rPr lang="en-US" altLang="zh-CN" sz="2000" b="1" i="1" baseline="-25000">
                <a:latin typeface="Times New Roman" panose="02020603050405020304" pitchFamily="18" charset="0"/>
                <a:cs typeface="Times New Roman" panose="02020603050405020304" pitchFamily="18" charset="0"/>
              </a:rPr>
              <a:t> </a:t>
            </a:r>
            <a:r>
              <a:rPr lang="zh-CN" altLang="en-US" sz="2000" b="1">
                <a:latin typeface="Times New Roman" panose="02020603050405020304" pitchFamily="18" charset="0"/>
                <a:cs typeface="Times New Roman" panose="02020603050405020304" pitchFamily="18" charset="0"/>
              </a:rPr>
              <a:t>为沿网孔</a:t>
            </a:r>
            <a:r>
              <a:rPr lang="zh-CN" altLang="en-US" sz="2000" b="1" i="1">
                <a:latin typeface="Times New Roman" panose="02020603050405020304" pitchFamily="18" charset="0"/>
                <a:cs typeface="Times New Roman" panose="02020603050405020304" pitchFamily="18" charset="0"/>
              </a:rPr>
              <a:t> </a:t>
            </a:r>
            <a:r>
              <a:rPr lang="en-US" altLang="zh-CN" sz="2000" b="1" i="1">
                <a:latin typeface="Times New Roman" panose="02020603050405020304" pitchFamily="18" charset="0"/>
                <a:cs typeface="Times New Roman" panose="02020603050405020304" pitchFamily="18" charset="0"/>
              </a:rPr>
              <a:t>j </a:t>
            </a:r>
            <a:r>
              <a:rPr lang="zh-CN" altLang="en-US" sz="2000" b="1">
                <a:latin typeface="Times New Roman" panose="02020603050405020304" pitchFamily="18" charset="0"/>
                <a:cs typeface="Times New Roman" panose="02020603050405020304" pitchFamily="18" charset="0"/>
              </a:rPr>
              <a:t>绕向电源支路</a:t>
            </a:r>
            <a:r>
              <a:rPr lang="en-US" altLang="zh-CN" sz="2000" b="1">
                <a:latin typeface="Times New Roman" panose="02020603050405020304" pitchFamily="18" charset="0"/>
                <a:cs typeface="Times New Roman" panose="02020603050405020304" pitchFamily="18" charset="0"/>
              </a:rPr>
              <a:t>(</a:t>
            </a:r>
            <a:r>
              <a:rPr lang="zh-CN" altLang="en-US" sz="2000" b="1">
                <a:latin typeface="Times New Roman" panose="02020603050405020304" pitchFamily="18" charset="0"/>
                <a:cs typeface="Times New Roman" panose="02020603050405020304" pitchFamily="18" charset="0"/>
              </a:rPr>
              <a:t>包括受控电源</a:t>
            </a:r>
            <a:r>
              <a:rPr lang="en-US" altLang="zh-CN" sz="2000" b="1">
                <a:latin typeface="Times New Roman" panose="02020603050405020304" pitchFamily="18" charset="0"/>
                <a:cs typeface="Times New Roman" panose="02020603050405020304" pitchFamily="18" charset="0"/>
              </a:rPr>
              <a:t>)</a:t>
            </a:r>
            <a:r>
              <a:rPr lang="zh-CN" altLang="en-US" sz="2000" b="1">
                <a:solidFill>
                  <a:srgbClr val="FF0000"/>
                </a:solidFill>
                <a:latin typeface="Times New Roman" panose="02020603050405020304" pitchFamily="18" charset="0"/>
                <a:cs typeface="Times New Roman" panose="02020603050405020304" pitchFamily="18" charset="0"/>
              </a:rPr>
              <a:t>电压升</a:t>
            </a:r>
            <a:r>
              <a:rPr lang="zh-CN" altLang="en-US" sz="2000" b="1">
                <a:latin typeface="Times New Roman" panose="02020603050405020304" pitchFamily="18" charset="0"/>
                <a:cs typeface="Times New Roman" panose="02020603050405020304" pitchFamily="18" charset="0"/>
              </a:rPr>
              <a:t>之和。对于电流源形式的电源模型，应转变为电压源形式的电源模型，以便于列写网孔方程。</a:t>
            </a:r>
            <a:endParaRPr lang="zh-CN" altLang="en-US" sz="2000" b="1">
              <a:latin typeface="Times New Roman" panose="02020603050405020304" pitchFamily="18" charset="0"/>
              <a:cs typeface="Times New Roman" panose="02020603050405020304" pitchFamily="18" charset="0"/>
            </a:endParaRPr>
          </a:p>
        </p:txBody>
      </p:sp>
      <p:sp>
        <p:nvSpPr>
          <p:cNvPr id="34822" name="Text Box 6"/>
          <p:cNvSpPr txBox="1">
            <a:spLocks noChangeArrowheads="1"/>
          </p:cNvSpPr>
          <p:nvPr/>
        </p:nvSpPr>
        <p:spPr bwMode="auto">
          <a:xfrm>
            <a:off x="193675" y="831850"/>
            <a:ext cx="5213350" cy="396875"/>
          </a:xfrm>
          <a:prstGeom prst="rect">
            <a:avLst/>
          </a:prstGeom>
          <a:noFill/>
          <a:ln w="12700" cap="sq">
            <a:noFill/>
            <a:miter lim="800000"/>
            <a:headEnd type="none" w="sm" len="sm"/>
            <a:tailEnd type="none" w="sm" len="sm"/>
          </a:ln>
        </p:spPr>
        <p:txBody>
          <a:bodyPr wrap="none">
            <a:spAutoFit/>
          </a:bodyPr>
          <a:lstStyle/>
          <a:p>
            <a:r>
              <a:rPr lang="zh-CN" altLang="en-US" sz="2000" b="1">
                <a:latin typeface="Times New Roman" panose="02020603050405020304" pitchFamily="18" charset="0"/>
                <a:cs typeface="Times New Roman" panose="02020603050405020304" pitchFamily="18" charset="0"/>
              </a:rPr>
              <a:t>每个网孔的方程具有统一的结构 </a:t>
            </a:r>
            <a:r>
              <a:rPr lang="en-US" altLang="zh-CN" sz="2000" b="1">
                <a:latin typeface="Times New Roman" panose="02020603050405020304" pitchFamily="18" charset="0"/>
                <a:cs typeface="Times New Roman" panose="02020603050405020304" pitchFamily="18" charset="0"/>
              </a:rPr>
              <a:t>(</a:t>
            </a:r>
            <a:r>
              <a:rPr lang="zh-CN" altLang="en-US" sz="2000" b="1">
                <a:latin typeface="Times New Roman" panose="02020603050405020304" pitchFamily="18" charset="0"/>
                <a:cs typeface="Times New Roman" panose="02020603050405020304" pitchFamily="18" charset="0"/>
              </a:rPr>
              <a:t>对网孔</a:t>
            </a:r>
            <a:r>
              <a:rPr lang="zh-CN" altLang="en-US" sz="2000" b="1" i="1">
                <a:latin typeface="Times New Roman" panose="02020603050405020304" pitchFamily="18" charset="0"/>
                <a:cs typeface="Times New Roman" panose="02020603050405020304" pitchFamily="18" charset="0"/>
              </a:rPr>
              <a:t> </a:t>
            </a:r>
            <a:r>
              <a:rPr lang="en-US" altLang="zh-CN" sz="2000" b="1" i="1">
                <a:latin typeface="Times New Roman" panose="02020603050405020304" pitchFamily="18" charset="0"/>
                <a:cs typeface="Times New Roman" panose="02020603050405020304" pitchFamily="18" charset="0"/>
              </a:rPr>
              <a:t>j </a:t>
            </a:r>
            <a:r>
              <a:rPr lang="en-US" altLang="zh-CN" sz="2000" b="1">
                <a:latin typeface="Times New Roman" panose="02020603050405020304" pitchFamily="18" charset="0"/>
                <a:cs typeface="Times New Roman" panose="02020603050405020304" pitchFamily="18" charset="0"/>
              </a:rPr>
              <a:t>)</a:t>
            </a:r>
            <a:r>
              <a:rPr lang="zh-CN" altLang="en-US" sz="2000" b="1">
                <a:latin typeface="Times New Roman" panose="02020603050405020304" pitchFamily="18" charset="0"/>
                <a:cs typeface="Times New Roman" panose="02020603050405020304" pitchFamily="18" charset="0"/>
              </a:rPr>
              <a:t>：</a:t>
            </a:r>
            <a:endParaRPr lang="zh-CN" altLang="en-US" sz="2000" b="1">
              <a:latin typeface="Times New Roman" panose="02020603050405020304" pitchFamily="18" charset="0"/>
              <a:cs typeface="Times New Roman" panose="02020603050405020304" pitchFamily="18" charset="0"/>
            </a:endParaRPr>
          </a:p>
        </p:txBody>
      </p:sp>
      <p:graphicFrame>
        <p:nvGraphicFramePr>
          <p:cNvPr id="63488" name="Object 2"/>
          <p:cNvGraphicFramePr>
            <a:graphicFrameLocks noChangeAspect="1"/>
          </p:cNvGraphicFramePr>
          <p:nvPr/>
        </p:nvGraphicFramePr>
        <p:xfrm>
          <a:off x="1093788" y="1371600"/>
          <a:ext cx="5014912" cy="387350"/>
        </p:xfrm>
        <a:graphic>
          <a:graphicData uri="http://schemas.openxmlformats.org/presentationml/2006/ole">
            <mc:AlternateContent xmlns:mc="http://schemas.openxmlformats.org/markup-compatibility/2006">
              <mc:Choice xmlns:v="urn:schemas-microsoft-com:vml" Requires="v">
                <p:oleObj spid="_x0000_s5121" name="Equation" r:id="rId1" imgW="74676000" imgH="5791200" progId="Equation.DSMT4">
                  <p:embed/>
                </p:oleObj>
              </mc:Choice>
              <mc:Fallback>
                <p:oleObj name="Equation" r:id="rId1" imgW="74676000" imgH="5791200" progId="Equation.DSMT4">
                  <p:embed/>
                  <p:pic>
                    <p:nvPicPr>
                      <p:cNvPr id="0" name="Object 2"/>
                      <p:cNvPicPr>
                        <a:picLocks noChangeAspect="1"/>
                      </p:cNvPicPr>
                      <p:nvPr/>
                    </p:nvPicPr>
                    <p:blipFill>
                      <a:blip r:embed="rId2"/>
                      <a:stretch>
                        <a:fillRect/>
                      </a:stretch>
                    </p:blipFill>
                    <p:spPr>
                      <a:xfrm>
                        <a:off x="1093788" y="1371600"/>
                        <a:ext cx="5014912" cy="387350"/>
                      </a:xfrm>
                      <a:prstGeom prst="rect">
                        <a:avLst/>
                      </a:prstGeom>
                      <a:noFill/>
                      <a:ln w="9525">
                        <a:noFill/>
                      </a:ln>
                    </p:spPr>
                  </p:pic>
                </p:oleObj>
              </mc:Fallback>
            </mc:AlternateContent>
          </a:graphicData>
        </a:graphic>
      </p:graphicFrame>
      <p:sp>
        <p:nvSpPr>
          <p:cNvPr id="15368" name="Rectangle 8"/>
          <p:cNvSpPr>
            <a:spLocks noGrp="1" noChangeArrowheads="1"/>
          </p:cNvSpPr>
          <p:nvPr>
            <p:ph type="title" idx="4294967295"/>
          </p:nvPr>
        </p:nvSpPr>
        <p:spPr>
          <a:xfrm>
            <a:off x="428596" y="0"/>
            <a:ext cx="8229600" cy="1143000"/>
          </a:xfrm>
        </p:spPr>
        <p:txBody>
          <a:bodyPr/>
          <a:lstStyle/>
          <a:p>
            <a:pPr eaLnBrk="1" hangingPunct="1"/>
            <a:r>
              <a:rPr lang="zh-CN" altLang="en-US" dirty="0" smtClean="0">
                <a:ea typeface="宋体" panose="02010600030101010101" pitchFamily="2" charset="-122"/>
              </a:rPr>
              <a:t>网孔电流分析法</a:t>
            </a:r>
            <a:endParaRPr lang="zh-CN" altLang="en-US" dirty="0" smtClean="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0"/>
                                  </p:iterate>
                                  <p:childTnLst>
                                    <p:set>
                                      <p:cBhvr>
                                        <p:cTn id="6" dur="1" fill="hold">
                                          <p:stCondLst>
                                            <p:cond delay="0"/>
                                          </p:stCondLst>
                                        </p:cTn>
                                        <p:tgtEl>
                                          <p:spTgt spid="34822"/>
                                        </p:tgtEl>
                                        <p:attrNameLst>
                                          <p:attrName>style.visibility</p:attrName>
                                        </p:attrNameLst>
                                      </p:cBhvr>
                                      <p:to>
                                        <p:strVal val="visible"/>
                                      </p:to>
                                    </p:set>
                                    <p:animEffect transition="in" filter="wipe(left)">
                                      <p:cBhvr>
                                        <p:cTn id="7" dur="75"/>
                                        <p:tgtEl>
                                          <p:spTgt spid="34822"/>
                                        </p:tgtEl>
                                      </p:cBhvr>
                                    </p:animEffect>
                                  </p:childTnLst>
                                </p:cTn>
                              </p:par>
                            </p:childTnLst>
                          </p:cTn>
                        </p:par>
                        <p:par>
                          <p:cTn id="8" fill="hold">
                            <p:stCondLst>
                              <p:cond delay="1800"/>
                            </p:stCondLst>
                            <p:childTnLst>
                              <p:par>
                                <p:cTn id="9" presetID="22" presetClass="entr" presetSubtype="8" fill="hold" nodeType="afterEffect">
                                  <p:stCondLst>
                                    <p:cond delay="0"/>
                                  </p:stCondLst>
                                  <p:childTnLst>
                                    <p:set>
                                      <p:cBhvr>
                                        <p:cTn id="10" dur="1" fill="hold">
                                          <p:stCondLst>
                                            <p:cond delay="0"/>
                                          </p:stCondLst>
                                        </p:cTn>
                                        <p:tgtEl>
                                          <p:spTgt spid="63488"/>
                                        </p:tgtEl>
                                        <p:attrNameLst>
                                          <p:attrName>style.visibility</p:attrName>
                                        </p:attrNameLst>
                                      </p:cBhvr>
                                      <p:to>
                                        <p:strVal val="visible"/>
                                      </p:to>
                                    </p:set>
                                    <p:animEffect transition="in" filter="wipe(left)">
                                      <p:cBhvr>
                                        <p:cTn id="11" dur="500"/>
                                        <p:tgtEl>
                                          <p:spTgt spid="6348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iterate type="lt">
                                    <p:tmPct val="100000"/>
                                  </p:iterate>
                                  <p:childTnLst>
                                    <p:set>
                                      <p:cBhvr>
                                        <p:cTn id="15" dur="1" fill="hold">
                                          <p:stCondLst>
                                            <p:cond delay="0"/>
                                          </p:stCondLst>
                                        </p:cTn>
                                        <p:tgtEl>
                                          <p:spTgt spid="34818"/>
                                        </p:tgtEl>
                                        <p:attrNameLst>
                                          <p:attrName>style.visibility</p:attrName>
                                        </p:attrNameLst>
                                      </p:cBhvr>
                                      <p:to>
                                        <p:strVal val="visible"/>
                                      </p:to>
                                    </p:set>
                                    <p:animEffect transition="in" filter="wipe(left)">
                                      <p:cBhvr>
                                        <p:cTn id="16" dur="75"/>
                                        <p:tgtEl>
                                          <p:spTgt spid="3481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iterate type="lt">
                                    <p:tmPct val="100000"/>
                                  </p:iterate>
                                  <p:childTnLst>
                                    <p:set>
                                      <p:cBhvr>
                                        <p:cTn id="20" dur="1" fill="hold">
                                          <p:stCondLst>
                                            <p:cond delay="0"/>
                                          </p:stCondLst>
                                        </p:cTn>
                                        <p:tgtEl>
                                          <p:spTgt spid="34819">
                                            <p:txEl>
                                              <p:pRg st="0" end="0"/>
                                            </p:txEl>
                                          </p:spTgt>
                                        </p:tgtEl>
                                        <p:attrNameLst>
                                          <p:attrName>style.visibility</p:attrName>
                                        </p:attrNameLst>
                                      </p:cBhvr>
                                      <p:to>
                                        <p:strVal val="visible"/>
                                      </p:to>
                                    </p:set>
                                    <p:animEffect transition="in" filter="wipe(left)">
                                      <p:cBhvr>
                                        <p:cTn id="21" dur="75"/>
                                        <p:tgtEl>
                                          <p:spTgt spid="3481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iterate type="lt">
                                    <p:tmPct val="100000"/>
                                  </p:iterate>
                                  <p:childTnLst>
                                    <p:set>
                                      <p:cBhvr>
                                        <p:cTn id="25" dur="1" fill="hold">
                                          <p:stCondLst>
                                            <p:cond delay="0"/>
                                          </p:stCondLst>
                                        </p:cTn>
                                        <p:tgtEl>
                                          <p:spTgt spid="34820">
                                            <p:txEl>
                                              <p:pRg st="0" end="0"/>
                                            </p:txEl>
                                          </p:spTgt>
                                        </p:tgtEl>
                                        <p:attrNameLst>
                                          <p:attrName>style.visibility</p:attrName>
                                        </p:attrNameLst>
                                      </p:cBhvr>
                                      <p:to>
                                        <p:strVal val="visible"/>
                                      </p:to>
                                    </p:set>
                                    <p:animEffect transition="in" filter="wipe(left)">
                                      <p:cBhvr>
                                        <p:cTn id="26" dur="75"/>
                                        <p:tgtEl>
                                          <p:spTgt spid="3482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iterate type="lt">
                                    <p:tmPct val="100000"/>
                                  </p:iterate>
                                  <p:childTnLst>
                                    <p:set>
                                      <p:cBhvr>
                                        <p:cTn id="30" dur="1" fill="hold">
                                          <p:stCondLst>
                                            <p:cond delay="0"/>
                                          </p:stCondLst>
                                        </p:cTn>
                                        <p:tgtEl>
                                          <p:spTgt spid="34821">
                                            <p:txEl>
                                              <p:pRg st="0" end="0"/>
                                            </p:txEl>
                                          </p:spTgt>
                                        </p:tgtEl>
                                        <p:attrNameLst>
                                          <p:attrName>style.visibility</p:attrName>
                                        </p:attrNameLst>
                                      </p:cBhvr>
                                      <p:to>
                                        <p:strVal val="visible"/>
                                      </p:to>
                                    </p:set>
                                    <p:animEffect transition="in" filter="wipe(left)">
                                      <p:cBhvr>
                                        <p:cTn id="31" dur="75"/>
                                        <p:tgtEl>
                                          <p:spTgt spid="348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P spid="34819" grpId="0" autoUpdateAnimBg="0" build="p"/>
      <p:bldP spid="34820" grpId="0" autoUpdateAnimBg="0" build="p"/>
      <p:bldP spid="34821" grpId="0" autoUpdateAnimBg="0" build="p"/>
      <p:bldP spid="3482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428596" y="0"/>
            <a:ext cx="8229600" cy="1143000"/>
          </a:xfrm>
        </p:spPr>
        <p:txBody>
          <a:bodyPr/>
          <a:lstStyle/>
          <a:p>
            <a:pPr eaLnBrk="1" hangingPunct="1"/>
            <a:r>
              <a:rPr lang="zh-CN" altLang="en-US" dirty="0" smtClean="0">
                <a:ea typeface="宋体" panose="02010600030101010101" pitchFamily="2" charset="-122"/>
              </a:rPr>
              <a:t>结点电压分析法</a:t>
            </a:r>
            <a:endParaRPr lang="zh-CN" altLang="en-US" dirty="0" smtClean="0">
              <a:ea typeface="楷体_GB2312" pitchFamily="49" charset="-122"/>
            </a:endParaRPr>
          </a:p>
        </p:txBody>
      </p:sp>
      <p:sp>
        <p:nvSpPr>
          <p:cNvPr id="90117" name="Text Box 5"/>
          <p:cNvSpPr txBox="1">
            <a:spLocks noChangeArrowheads="1"/>
          </p:cNvSpPr>
          <p:nvPr/>
        </p:nvSpPr>
        <p:spPr bwMode="auto">
          <a:xfrm>
            <a:off x="412750" y="2041525"/>
            <a:ext cx="8321675" cy="830263"/>
          </a:xfrm>
          <a:prstGeom prst="rect">
            <a:avLst/>
          </a:prstGeom>
          <a:noFill/>
          <a:ln w="12700" cap="sq">
            <a:noFill/>
            <a:miter lim="800000"/>
            <a:headEnd type="none" w="sm" len="sm"/>
            <a:tailEnd type="none" w="sm" len="sm"/>
          </a:ln>
        </p:spPr>
        <p:txBody>
          <a:bodyPr>
            <a:spAutoFit/>
          </a:bodyPr>
          <a:lstStyle/>
          <a:p>
            <a:pPr marL="377825" indent="-377825"/>
            <a:r>
              <a:rPr kumimoji="1" lang="zh-CN" altLang="zh-CN" sz="2400" b="1">
                <a:solidFill>
                  <a:schemeClr val="tx2"/>
                </a:solidFill>
                <a:latin typeface="Times New Roman" panose="02020603050405020304" pitchFamily="18" charset="0"/>
                <a:cs typeface="Times New Roman" panose="02020603050405020304" pitchFamily="18" charset="0"/>
              </a:rPr>
              <a:t>1、</a:t>
            </a:r>
            <a:r>
              <a:rPr kumimoji="1" lang="en-US" altLang="zh-CN" sz="2400" b="1" i="1">
                <a:solidFill>
                  <a:schemeClr val="tx2"/>
                </a:solidFill>
                <a:latin typeface="Times New Roman" panose="02020603050405020304" pitchFamily="18" charset="0"/>
                <a:cs typeface="Times New Roman" panose="02020603050405020304" pitchFamily="18" charset="0"/>
              </a:rPr>
              <a:t>G</a:t>
            </a:r>
            <a:r>
              <a:rPr kumimoji="1" lang="en-US" altLang="zh-CN" sz="2400" b="1" i="1" baseline="-25000">
                <a:solidFill>
                  <a:schemeClr val="tx2"/>
                </a:solidFill>
                <a:latin typeface="Times New Roman" panose="02020603050405020304" pitchFamily="18" charset="0"/>
                <a:cs typeface="Times New Roman" panose="02020603050405020304" pitchFamily="18" charset="0"/>
              </a:rPr>
              <a:t>jj </a:t>
            </a:r>
            <a:r>
              <a:rPr kumimoji="1" lang="zh-CN" altLang="en-US" sz="2400" b="1">
                <a:solidFill>
                  <a:schemeClr val="tx2"/>
                </a:solidFill>
                <a:latin typeface="Times New Roman" panose="02020603050405020304" pitchFamily="18" charset="0"/>
                <a:cs typeface="Times New Roman" panose="02020603050405020304" pitchFamily="18" charset="0"/>
              </a:rPr>
              <a:t>称为结点 </a:t>
            </a:r>
            <a:r>
              <a:rPr kumimoji="1" lang="en-US" altLang="zh-CN" sz="2400" b="1" i="1">
                <a:solidFill>
                  <a:schemeClr val="tx2"/>
                </a:solidFill>
                <a:latin typeface="Times New Roman" panose="02020603050405020304" pitchFamily="18" charset="0"/>
                <a:cs typeface="Times New Roman" panose="02020603050405020304" pitchFamily="18" charset="0"/>
              </a:rPr>
              <a:t>j </a:t>
            </a:r>
            <a:r>
              <a:rPr kumimoji="1" lang="zh-CN" altLang="en-US" sz="2400" b="1">
                <a:solidFill>
                  <a:schemeClr val="tx2"/>
                </a:solidFill>
                <a:latin typeface="Times New Roman" panose="02020603050405020304" pitchFamily="18" charset="0"/>
                <a:cs typeface="Times New Roman" panose="02020603050405020304" pitchFamily="18" charset="0"/>
              </a:rPr>
              <a:t>的</a:t>
            </a:r>
            <a:r>
              <a:rPr kumimoji="1" lang="zh-CN" altLang="en-US" sz="2400" b="1">
                <a:solidFill>
                  <a:srgbClr val="FF0000"/>
                </a:solidFill>
                <a:latin typeface="Times New Roman" panose="02020603050405020304" pitchFamily="18" charset="0"/>
                <a:cs typeface="Times New Roman" panose="02020603050405020304" pitchFamily="18" charset="0"/>
              </a:rPr>
              <a:t>自电导</a:t>
            </a:r>
            <a:r>
              <a:rPr kumimoji="1" lang="zh-CN" altLang="en-US" sz="2400" b="1">
                <a:solidFill>
                  <a:schemeClr val="tx2"/>
                </a:solidFill>
                <a:latin typeface="Times New Roman" panose="02020603050405020304" pitchFamily="18" charset="0"/>
                <a:cs typeface="Times New Roman" panose="02020603050405020304" pitchFamily="18" charset="0"/>
              </a:rPr>
              <a:t>，它是所有连接到该结点 </a:t>
            </a:r>
            <a:r>
              <a:rPr kumimoji="1" lang="en-US" altLang="zh-CN" sz="2400" b="1" i="1">
                <a:solidFill>
                  <a:schemeClr val="tx2"/>
                </a:solidFill>
                <a:latin typeface="Times New Roman" panose="02020603050405020304" pitchFamily="18" charset="0"/>
                <a:cs typeface="Times New Roman" panose="02020603050405020304" pitchFamily="18" charset="0"/>
              </a:rPr>
              <a:t>j </a:t>
            </a:r>
            <a:r>
              <a:rPr kumimoji="1" lang="zh-CN" altLang="en-US" sz="2400" b="1">
                <a:solidFill>
                  <a:schemeClr val="tx2"/>
                </a:solidFill>
                <a:latin typeface="Times New Roman" panose="02020603050405020304" pitchFamily="18" charset="0"/>
                <a:cs typeface="Times New Roman" panose="02020603050405020304" pitchFamily="18" charset="0"/>
              </a:rPr>
              <a:t>的支路电导之和。</a:t>
            </a:r>
            <a:endParaRPr kumimoji="1" lang="zh-CN" altLang="en-US" sz="2400" b="1">
              <a:solidFill>
                <a:schemeClr val="tx2"/>
              </a:solidFill>
              <a:latin typeface="Times New Roman" panose="02020603050405020304" pitchFamily="18" charset="0"/>
              <a:cs typeface="Times New Roman" panose="02020603050405020304" pitchFamily="18" charset="0"/>
            </a:endParaRPr>
          </a:p>
        </p:txBody>
      </p:sp>
      <p:sp>
        <p:nvSpPr>
          <p:cNvPr id="90118" name="Text Box 6"/>
          <p:cNvSpPr txBox="1">
            <a:spLocks noChangeArrowheads="1"/>
          </p:cNvSpPr>
          <p:nvPr/>
        </p:nvSpPr>
        <p:spPr bwMode="auto">
          <a:xfrm>
            <a:off x="412750" y="3000375"/>
            <a:ext cx="8415338" cy="1570038"/>
          </a:xfrm>
          <a:prstGeom prst="rect">
            <a:avLst/>
          </a:prstGeom>
          <a:noFill/>
          <a:ln w="12700" cap="sq">
            <a:noFill/>
            <a:miter lim="800000"/>
            <a:headEnd type="none" w="sm" len="sm"/>
            <a:tailEnd type="none" w="sm" len="sm"/>
          </a:ln>
        </p:spPr>
        <p:txBody>
          <a:bodyPr>
            <a:spAutoFit/>
          </a:bodyPr>
          <a:lstStyle/>
          <a:p>
            <a:pPr marL="377825" indent="-377825" algn="just"/>
            <a:r>
              <a:rPr kumimoji="1" lang="zh-CN" altLang="zh-CN" sz="2400" b="1">
                <a:solidFill>
                  <a:schemeClr val="tx2"/>
                </a:solidFill>
                <a:latin typeface="Times New Roman" panose="02020603050405020304" pitchFamily="18" charset="0"/>
                <a:cs typeface="Times New Roman" panose="02020603050405020304" pitchFamily="18" charset="0"/>
              </a:rPr>
              <a:t>2、</a:t>
            </a:r>
            <a:r>
              <a:rPr kumimoji="1" lang="en-US" altLang="zh-CN" sz="2400" b="1" i="1">
                <a:solidFill>
                  <a:schemeClr val="tx2"/>
                </a:solidFill>
                <a:latin typeface="Times New Roman" panose="02020603050405020304" pitchFamily="18" charset="0"/>
                <a:cs typeface="Times New Roman" panose="02020603050405020304" pitchFamily="18" charset="0"/>
              </a:rPr>
              <a:t>G</a:t>
            </a:r>
            <a:r>
              <a:rPr kumimoji="1" lang="en-US" altLang="zh-CN" sz="2400" b="1" i="1" baseline="-25000">
                <a:solidFill>
                  <a:schemeClr val="tx2"/>
                </a:solidFill>
                <a:latin typeface="Times New Roman" panose="02020603050405020304" pitchFamily="18" charset="0"/>
                <a:cs typeface="Times New Roman" panose="02020603050405020304" pitchFamily="18" charset="0"/>
              </a:rPr>
              <a:t>jn</a:t>
            </a:r>
            <a:r>
              <a:rPr kumimoji="1" lang="en-US" altLang="zh-CN" sz="2400" b="1" i="1">
                <a:solidFill>
                  <a:schemeClr val="tx2"/>
                </a:solidFill>
                <a:latin typeface="Times New Roman" panose="02020603050405020304" pitchFamily="18" charset="0"/>
                <a:cs typeface="Times New Roman" panose="02020603050405020304" pitchFamily="18" charset="0"/>
              </a:rPr>
              <a:t> </a:t>
            </a:r>
            <a:r>
              <a:rPr kumimoji="1" lang="en-US" altLang="zh-CN" sz="2400" b="1">
                <a:solidFill>
                  <a:schemeClr val="tx2"/>
                </a:solidFill>
                <a:latin typeface="Times New Roman" panose="02020603050405020304" pitchFamily="18" charset="0"/>
                <a:cs typeface="Times New Roman" panose="02020603050405020304" pitchFamily="18" charset="0"/>
              </a:rPr>
              <a:t>(</a:t>
            </a:r>
            <a:r>
              <a:rPr kumimoji="1" lang="en-US" altLang="zh-CN" sz="2400" b="1" i="1">
                <a:solidFill>
                  <a:schemeClr val="tx2"/>
                </a:solidFill>
                <a:latin typeface="Times New Roman" panose="02020603050405020304" pitchFamily="18" charset="0"/>
                <a:cs typeface="Times New Roman" panose="02020603050405020304" pitchFamily="18" charset="0"/>
              </a:rPr>
              <a:t>n</a:t>
            </a:r>
            <a:r>
              <a:rPr kumimoji="1" lang="en-US" altLang="zh-CN" sz="2400" b="1">
                <a:solidFill>
                  <a:schemeClr val="tx2"/>
                </a:solidFill>
                <a:latin typeface="Times New Roman" panose="02020603050405020304" pitchFamily="18" charset="0"/>
                <a:cs typeface="Times New Roman" panose="02020603050405020304" pitchFamily="18" charset="0"/>
              </a:rPr>
              <a:t>≠</a:t>
            </a:r>
            <a:r>
              <a:rPr kumimoji="1" lang="en-US" altLang="zh-CN" sz="2400" b="1" i="1">
                <a:solidFill>
                  <a:schemeClr val="tx2"/>
                </a:solidFill>
                <a:latin typeface="Times New Roman" panose="02020603050405020304" pitchFamily="18" charset="0"/>
                <a:cs typeface="Times New Roman" panose="02020603050405020304" pitchFamily="18" charset="0"/>
              </a:rPr>
              <a:t>j</a:t>
            </a:r>
            <a:r>
              <a:rPr kumimoji="1" lang="en-US" altLang="zh-CN" sz="2400" b="1">
                <a:solidFill>
                  <a:schemeClr val="tx2"/>
                </a:solidFill>
                <a:latin typeface="Times New Roman" panose="02020603050405020304" pitchFamily="18" charset="0"/>
                <a:cs typeface="Times New Roman" panose="02020603050405020304" pitchFamily="18" charset="0"/>
              </a:rPr>
              <a:t>) </a:t>
            </a:r>
            <a:r>
              <a:rPr kumimoji="1" lang="zh-CN" altLang="en-US" sz="2400" b="1">
                <a:solidFill>
                  <a:schemeClr val="tx2"/>
                </a:solidFill>
                <a:latin typeface="Times New Roman" panose="02020603050405020304" pitchFamily="18" charset="0"/>
                <a:cs typeface="Times New Roman" panose="02020603050405020304" pitchFamily="18" charset="0"/>
              </a:rPr>
              <a:t>称为结点 </a:t>
            </a:r>
            <a:r>
              <a:rPr kumimoji="1" lang="en-US" altLang="zh-CN" sz="2400" b="1" i="1">
                <a:solidFill>
                  <a:schemeClr val="tx2"/>
                </a:solidFill>
                <a:latin typeface="Times New Roman" panose="02020603050405020304" pitchFamily="18" charset="0"/>
                <a:cs typeface="Times New Roman" panose="02020603050405020304" pitchFamily="18" charset="0"/>
              </a:rPr>
              <a:t>j</a:t>
            </a:r>
            <a:r>
              <a:rPr kumimoji="1" lang="en-US" altLang="zh-CN" sz="2400" b="1">
                <a:solidFill>
                  <a:schemeClr val="tx2"/>
                </a:solidFill>
                <a:latin typeface="Times New Roman" panose="02020603050405020304" pitchFamily="18" charset="0"/>
                <a:cs typeface="Times New Roman" panose="02020603050405020304" pitchFamily="18" charset="0"/>
              </a:rPr>
              <a:t> </a:t>
            </a:r>
            <a:r>
              <a:rPr kumimoji="1" lang="zh-CN" altLang="en-US" sz="2400" b="1">
                <a:solidFill>
                  <a:schemeClr val="tx2"/>
                </a:solidFill>
                <a:latin typeface="Times New Roman" panose="02020603050405020304" pitchFamily="18" charset="0"/>
                <a:cs typeface="Times New Roman" panose="02020603050405020304" pitchFamily="18" charset="0"/>
              </a:rPr>
              <a:t>与结点</a:t>
            </a:r>
            <a:r>
              <a:rPr kumimoji="1" lang="zh-CN" altLang="en-US" sz="2400" b="1" i="1">
                <a:solidFill>
                  <a:schemeClr val="tx2"/>
                </a:solidFill>
                <a:latin typeface="Times New Roman" panose="02020603050405020304" pitchFamily="18" charset="0"/>
                <a:cs typeface="Times New Roman" panose="02020603050405020304" pitchFamily="18" charset="0"/>
              </a:rPr>
              <a:t> </a:t>
            </a:r>
            <a:r>
              <a:rPr kumimoji="1" lang="en-US" altLang="zh-CN" sz="2400" b="1" i="1">
                <a:solidFill>
                  <a:schemeClr val="tx2"/>
                </a:solidFill>
                <a:latin typeface="Times New Roman" panose="02020603050405020304" pitchFamily="18" charset="0"/>
                <a:cs typeface="Times New Roman" panose="02020603050405020304" pitchFamily="18" charset="0"/>
              </a:rPr>
              <a:t>n </a:t>
            </a:r>
            <a:r>
              <a:rPr kumimoji="1" lang="zh-CN" altLang="en-US" sz="2400" b="1">
                <a:solidFill>
                  <a:schemeClr val="tx2"/>
                </a:solidFill>
                <a:latin typeface="Times New Roman" panose="02020603050405020304" pitchFamily="18" charset="0"/>
                <a:cs typeface="Times New Roman" panose="02020603050405020304" pitchFamily="18" charset="0"/>
              </a:rPr>
              <a:t>之间的</a:t>
            </a:r>
            <a:r>
              <a:rPr kumimoji="1" lang="zh-CN" altLang="en-US" sz="2400" b="1">
                <a:solidFill>
                  <a:srgbClr val="FF0000"/>
                </a:solidFill>
                <a:latin typeface="Times New Roman" panose="02020603050405020304" pitchFamily="18" charset="0"/>
                <a:cs typeface="Times New Roman" panose="02020603050405020304" pitchFamily="18" charset="0"/>
              </a:rPr>
              <a:t>互电导</a:t>
            </a:r>
            <a:r>
              <a:rPr kumimoji="1" lang="zh-CN" altLang="en-US" sz="2400" b="1">
                <a:solidFill>
                  <a:schemeClr val="tx2"/>
                </a:solidFill>
                <a:latin typeface="Times New Roman" panose="02020603050405020304" pitchFamily="18" charset="0"/>
                <a:cs typeface="Times New Roman" panose="02020603050405020304" pitchFamily="18" charset="0"/>
              </a:rPr>
              <a:t>，它是连接在结点 </a:t>
            </a:r>
            <a:r>
              <a:rPr kumimoji="1" lang="en-US" altLang="zh-CN" sz="2400" b="1" i="1">
                <a:solidFill>
                  <a:schemeClr val="tx2"/>
                </a:solidFill>
                <a:latin typeface="Times New Roman" panose="02020603050405020304" pitchFamily="18" charset="0"/>
                <a:cs typeface="Times New Roman" panose="02020603050405020304" pitchFamily="18" charset="0"/>
              </a:rPr>
              <a:t>j</a:t>
            </a:r>
            <a:r>
              <a:rPr kumimoji="1" lang="en-US" altLang="zh-CN" sz="2400" b="1" i="1">
                <a:solidFill>
                  <a:schemeClr val="tx2"/>
                </a:solidFill>
                <a:latin typeface="Castellar" pitchFamily="18" charset="0"/>
                <a:cs typeface="Times New Roman" panose="02020603050405020304" pitchFamily="18" charset="0"/>
              </a:rPr>
              <a:t>-</a:t>
            </a:r>
            <a:r>
              <a:rPr kumimoji="1" lang="en-US" altLang="zh-CN" sz="2400" b="1" i="1">
                <a:solidFill>
                  <a:schemeClr val="tx2"/>
                </a:solidFill>
                <a:latin typeface="Times New Roman" panose="02020603050405020304" pitchFamily="18" charset="0"/>
                <a:cs typeface="Times New Roman" panose="02020603050405020304" pitchFamily="18" charset="0"/>
              </a:rPr>
              <a:t>n </a:t>
            </a:r>
            <a:r>
              <a:rPr kumimoji="1" lang="zh-CN" altLang="en-US" sz="2400" b="1">
                <a:solidFill>
                  <a:schemeClr val="tx2"/>
                </a:solidFill>
                <a:latin typeface="Times New Roman" panose="02020603050405020304" pitchFamily="18" charset="0"/>
                <a:cs typeface="Times New Roman" panose="02020603050405020304" pitchFamily="18" charset="0"/>
              </a:rPr>
              <a:t>间的支路电导之负值，如果两个非参考结点之间没有支路相联或只有纯电源</a:t>
            </a:r>
            <a:r>
              <a:rPr kumimoji="1" lang="en-US" altLang="zh-CN" sz="2400" b="1">
                <a:solidFill>
                  <a:schemeClr val="tx2"/>
                </a:solidFill>
                <a:latin typeface="Times New Roman" panose="02020603050405020304" pitchFamily="18" charset="0"/>
                <a:cs typeface="Times New Roman" panose="02020603050405020304" pitchFamily="18" charset="0"/>
              </a:rPr>
              <a:t>(</a:t>
            </a:r>
            <a:r>
              <a:rPr kumimoji="1" lang="zh-CN" altLang="en-US" sz="2400" b="1">
                <a:solidFill>
                  <a:schemeClr val="tx2"/>
                </a:solidFill>
                <a:latin typeface="Times New Roman" panose="02020603050405020304" pitchFamily="18" charset="0"/>
                <a:cs typeface="Times New Roman" panose="02020603050405020304" pitchFamily="18" charset="0"/>
              </a:rPr>
              <a:t>理想、受控</a:t>
            </a:r>
            <a:r>
              <a:rPr kumimoji="1" lang="en-US" altLang="zh-CN" sz="2400" b="1">
                <a:solidFill>
                  <a:schemeClr val="tx2"/>
                </a:solidFill>
                <a:latin typeface="Times New Roman" panose="02020603050405020304" pitchFamily="18" charset="0"/>
                <a:cs typeface="Times New Roman" panose="02020603050405020304" pitchFamily="18" charset="0"/>
              </a:rPr>
              <a:t>)</a:t>
            </a:r>
            <a:r>
              <a:rPr kumimoji="1" lang="zh-CN" altLang="en-US" sz="2400" b="1">
                <a:solidFill>
                  <a:schemeClr val="tx2"/>
                </a:solidFill>
                <a:latin typeface="Times New Roman" panose="02020603050405020304" pitchFamily="18" charset="0"/>
                <a:cs typeface="Times New Roman" panose="02020603050405020304" pitchFamily="18" charset="0"/>
              </a:rPr>
              <a:t>支路相连，则互电导为</a:t>
            </a:r>
            <a:r>
              <a:rPr kumimoji="1" lang="en-US" altLang="zh-CN" sz="2400" b="1">
                <a:solidFill>
                  <a:schemeClr val="tx2"/>
                </a:solidFill>
                <a:latin typeface="Times New Roman" panose="02020603050405020304" pitchFamily="18" charset="0"/>
                <a:cs typeface="Times New Roman" panose="02020603050405020304" pitchFamily="18" charset="0"/>
              </a:rPr>
              <a:t>0</a:t>
            </a:r>
            <a:r>
              <a:rPr kumimoji="1" lang="zh-CN" altLang="en-US" sz="2400" b="1">
                <a:solidFill>
                  <a:schemeClr val="tx2"/>
                </a:solidFill>
                <a:latin typeface="Times New Roman" panose="02020603050405020304" pitchFamily="18" charset="0"/>
                <a:cs typeface="Times New Roman" panose="02020603050405020304" pitchFamily="18" charset="0"/>
              </a:rPr>
              <a:t>。一般情况有： </a:t>
            </a:r>
            <a:r>
              <a:rPr kumimoji="1" lang="en-US" altLang="zh-CN" sz="2400" b="1" i="1">
                <a:solidFill>
                  <a:schemeClr val="tx2"/>
                </a:solidFill>
                <a:latin typeface="Times New Roman" panose="02020603050405020304" pitchFamily="18" charset="0"/>
                <a:cs typeface="Times New Roman" panose="02020603050405020304" pitchFamily="18" charset="0"/>
              </a:rPr>
              <a:t>G</a:t>
            </a:r>
            <a:r>
              <a:rPr kumimoji="1" lang="en-US" altLang="zh-CN" sz="2400" b="1" i="1" baseline="-25000">
                <a:solidFill>
                  <a:schemeClr val="tx2"/>
                </a:solidFill>
                <a:latin typeface="Times New Roman" panose="02020603050405020304" pitchFamily="18" charset="0"/>
                <a:cs typeface="Times New Roman" panose="02020603050405020304" pitchFamily="18" charset="0"/>
              </a:rPr>
              <a:t>ik</a:t>
            </a:r>
            <a:r>
              <a:rPr kumimoji="1" lang="en-US" altLang="zh-CN" sz="2400" b="1">
                <a:solidFill>
                  <a:schemeClr val="tx2"/>
                </a:solidFill>
                <a:latin typeface="Times New Roman" panose="02020603050405020304" pitchFamily="18" charset="0"/>
                <a:cs typeface="Times New Roman" panose="02020603050405020304" pitchFamily="18" charset="0"/>
              </a:rPr>
              <a:t> = </a:t>
            </a:r>
            <a:r>
              <a:rPr kumimoji="1" lang="en-US" altLang="zh-CN" sz="2400" b="1" i="1">
                <a:solidFill>
                  <a:schemeClr val="tx2"/>
                </a:solidFill>
                <a:latin typeface="Times New Roman" panose="02020603050405020304" pitchFamily="18" charset="0"/>
                <a:cs typeface="Times New Roman" panose="02020603050405020304" pitchFamily="18" charset="0"/>
              </a:rPr>
              <a:t>G</a:t>
            </a:r>
            <a:r>
              <a:rPr kumimoji="1" lang="en-US" altLang="zh-CN" sz="2400" b="1" i="1" baseline="-25000">
                <a:solidFill>
                  <a:schemeClr val="tx2"/>
                </a:solidFill>
                <a:latin typeface="Times New Roman" panose="02020603050405020304" pitchFamily="18" charset="0"/>
                <a:cs typeface="Times New Roman" panose="02020603050405020304" pitchFamily="18" charset="0"/>
              </a:rPr>
              <a:t>ki </a:t>
            </a:r>
            <a:r>
              <a:rPr kumimoji="1" lang="zh-CN" altLang="en-US" sz="2400" b="1" i="1">
                <a:solidFill>
                  <a:schemeClr val="tx2"/>
                </a:solidFill>
                <a:latin typeface="Times New Roman" panose="02020603050405020304" pitchFamily="18" charset="0"/>
                <a:cs typeface="Times New Roman" panose="02020603050405020304" pitchFamily="18" charset="0"/>
              </a:rPr>
              <a:t>。</a:t>
            </a:r>
            <a:endParaRPr kumimoji="1" lang="en-US" altLang="zh-CN" sz="2400" b="1">
              <a:solidFill>
                <a:schemeClr val="tx2"/>
              </a:solidFill>
              <a:latin typeface="Times New Roman" panose="02020603050405020304" pitchFamily="18" charset="0"/>
              <a:cs typeface="Times New Roman" panose="02020603050405020304" pitchFamily="18" charset="0"/>
            </a:endParaRPr>
          </a:p>
        </p:txBody>
      </p:sp>
      <p:sp>
        <p:nvSpPr>
          <p:cNvPr id="90119" name="Text Box 7"/>
          <p:cNvSpPr txBox="1">
            <a:spLocks noChangeArrowheads="1"/>
          </p:cNvSpPr>
          <p:nvPr/>
        </p:nvSpPr>
        <p:spPr bwMode="auto">
          <a:xfrm>
            <a:off x="412750" y="4921250"/>
            <a:ext cx="8321675" cy="1200150"/>
          </a:xfrm>
          <a:prstGeom prst="rect">
            <a:avLst/>
          </a:prstGeom>
          <a:noFill/>
          <a:ln w="12700" cap="sq">
            <a:noFill/>
            <a:miter lim="800000"/>
            <a:headEnd type="none" w="sm" len="sm"/>
            <a:tailEnd type="none" w="sm" len="sm"/>
          </a:ln>
        </p:spPr>
        <p:txBody>
          <a:bodyPr>
            <a:spAutoFit/>
          </a:bodyPr>
          <a:lstStyle/>
          <a:p>
            <a:pPr marL="377825" indent="-377825"/>
            <a:r>
              <a:rPr kumimoji="1" lang="zh-CN" altLang="zh-CN" sz="2400" b="1">
                <a:solidFill>
                  <a:schemeClr val="tx2"/>
                </a:solidFill>
                <a:latin typeface="Times New Roman" panose="02020603050405020304" pitchFamily="18" charset="0"/>
                <a:cs typeface="Times New Roman" panose="02020603050405020304" pitchFamily="18" charset="0"/>
              </a:rPr>
              <a:t>3、</a:t>
            </a:r>
            <a:r>
              <a:rPr kumimoji="1" lang="en-US" altLang="zh-CN" sz="2400" b="1" i="1">
                <a:solidFill>
                  <a:schemeClr val="tx2"/>
                </a:solidFill>
                <a:latin typeface="Times New Roman" panose="02020603050405020304" pitchFamily="18" charset="0"/>
                <a:cs typeface="Times New Roman" panose="02020603050405020304" pitchFamily="18" charset="0"/>
              </a:rPr>
              <a:t>I</a:t>
            </a:r>
            <a:r>
              <a:rPr kumimoji="1" lang="en-US" altLang="zh-CN" sz="2400" b="1" i="1" baseline="-25000">
                <a:solidFill>
                  <a:schemeClr val="tx2"/>
                </a:solidFill>
                <a:latin typeface="Times New Roman" panose="02020603050405020304" pitchFamily="18" charset="0"/>
                <a:cs typeface="Times New Roman" panose="02020603050405020304" pitchFamily="18" charset="0"/>
              </a:rPr>
              <a:t>j</a:t>
            </a:r>
            <a:r>
              <a:rPr kumimoji="1" lang="en-US" altLang="zh-CN" sz="2400" b="1" baseline="-25000">
                <a:solidFill>
                  <a:schemeClr val="tx2"/>
                </a:solidFill>
                <a:latin typeface="Times New Roman" panose="02020603050405020304" pitchFamily="18" charset="0"/>
                <a:cs typeface="Times New Roman" panose="02020603050405020304" pitchFamily="18" charset="0"/>
              </a:rPr>
              <a:t>S</a:t>
            </a:r>
            <a:r>
              <a:rPr kumimoji="1" lang="en-US" altLang="zh-CN" sz="2400" b="1" i="1" baseline="-25000">
                <a:solidFill>
                  <a:schemeClr val="tx2"/>
                </a:solidFill>
                <a:latin typeface="Times New Roman" panose="02020603050405020304" pitchFamily="18" charset="0"/>
                <a:cs typeface="Times New Roman" panose="02020603050405020304" pitchFamily="18" charset="0"/>
              </a:rPr>
              <a:t> </a:t>
            </a:r>
            <a:r>
              <a:rPr kumimoji="1" lang="zh-CN" altLang="en-US" sz="2400" b="1">
                <a:solidFill>
                  <a:schemeClr val="tx2"/>
                </a:solidFill>
                <a:latin typeface="Times New Roman" panose="02020603050405020304" pitchFamily="18" charset="0"/>
                <a:cs typeface="Times New Roman" panose="02020603050405020304" pitchFamily="18" charset="0"/>
              </a:rPr>
              <a:t>为电路中</a:t>
            </a:r>
            <a:r>
              <a:rPr kumimoji="1" lang="zh-CN" altLang="en-US" sz="2400" b="1">
                <a:solidFill>
                  <a:srgbClr val="FF0000"/>
                </a:solidFill>
                <a:latin typeface="Times New Roman" panose="02020603050405020304" pitchFamily="18" charset="0"/>
                <a:cs typeface="Times New Roman" panose="02020603050405020304" pitchFamily="18" charset="0"/>
              </a:rPr>
              <a:t>流进</a:t>
            </a:r>
            <a:r>
              <a:rPr kumimoji="1" lang="zh-CN" altLang="en-US" sz="2400" b="1">
                <a:solidFill>
                  <a:schemeClr val="tx2"/>
                </a:solidFill>
                <a:latin typeface="Times New Roman" panose="02020603050405020304" pitchFamily="18" charset="0"/>
                <a:cs typeface="Times New Roman" panose="02020603050405020304" pitchFamily="18" charset="0"/>
              </a:rPr>
              <a:t>结点</a:t>
            </a:r>
            <a:r>
              <a:rPr kumimoji="1" lang="zh-CN" altLang="en-US" sz="2400" b="1" i="1">
                <a:solidFill>
                  <a:schemeClr val="tx2"/>
                </a:solidFill>
                <a:latin typeface="Times New Roman" panose="02020603050405020304" pitchFamily="18" charset="0"/>
                <a:cs typeface="Times New Roman" panose="02020603050405020304" pitchFamily="18" charset="0"/>
              </a:rPr>
              <a:t> </a:t>
            </a:r>
            <a:r>
              <a:rPr kumimoji="1" lang="en-US" altLang="zh-CN" sz="2400" b="1" i="1">
                <a:solidFill>
                  <a:schemeClr val="tx2"/>
                </a:solidFill>
                <a:latin typeface="Times New Roman" panose="02020603050405020304" pitchFamily="18" charset="0"/>
                <a:cs typeface="Times New Roman" panose="02020603050405020304" pitchFamily="18" charset="0"/>
              </a:rPr>
              <a:t>j </a:t>
            </a:r>
            <a:r>
              <a:rPr kumimoji="1" lang="zh-CN" altLang="en-US" sz="2400" b="1">
                <a:solidFill>
                  <a:schemeClr val="tx2"/>
                </a:solidFill>
                <a:latin typeface="Times New Roman" panose="02020603050405020304" pitchFamily="18" charset="0"/>
                <a:cs typeface="Times New Roman" panose="02020603050405020304" pitchFamily="18" charset="0"/>
              </a:rPr>
              <a:t>的电源支路电流</a:t>
            </a:r>
            <a:r>
              <a:rPr kumimoji="1" lang="en-US" altLang="zh-CN" sz="2400" b="1">
                <a:solidFill>
                  <a:schemeClr val="tx2"/>
                </a:solidFill>
                <a:latin typeface="Times New Roman" panose="02020603050405020304" pitchFamily="18" charset="0"/>
                <a:cs typeface="Times New Roman" panose="02020603050405020304" pitchFamily="18" charset="0"/>
              </a:rPr>
              <a:t>(</a:t>
            </a:r>
            <a:r>
              <a:rPr kumimoji="1" lang="zh-CN" altLang="en-US" sz="2400" b="1">
                <a:solidFill>
                  <a:schemeClr val="tx2"/>
                </a:solidFill>
                <a:latin typeface="Times New Roman" panose="02020603050405020304" pitchFamily="18" charset="0"/>
                <a:cs typeface="Times New Roman" panose="02020603050405020304" pitchFamily="18" charset="0"/>
              </a:rPr>
              <a:t>包括受控电源</a:t>
            </a:r>
            <a:r>
              <a:rPr kumimoji="1" lang="en-US" altLang="zh-CN" sz="2400" b="1">
                <a:solidFill>
                  <a:schemeClr val="tx2"/>
                </a:solidFill>
                <a:latin typeface="Times New Roman" panose="02020603050405020304" pitchFamily="18" charset="0"/>
                <a:cs typeface="Times New Roman" panose="02020603050405020304" pitchFamily="18" charset="0"/>
              </a:rPr>
              <a:t>)</a:t>
            </a:r>
            <a:r>
              <a:rPr kumimoji="1" lang="zh-CN" altLang="en-US" sz="2400" b="1">
                <a:solidFill>
                  <a:schemeClr val="tx2"/>
                </a:solidFill>
                <a:latin typeface="Times New Roman" panose="02020603050405020304" pitchFamily="18" charset="0"/>
                <a:cs typeface="Times New Roman" panose="02020603050405020304" pitchFamily="18" charset="0"/>
              </a:rPr>
              <a:t>之和。</a:t>
            </a:r>
            <a:r>
              <a:rPr kumimoji="1" lang="zh-CN" altLang="en-US" sz="2400" b="1">
                <a:solidFill>
                  <a:srgbClr val="0070C0"/>
                </a:solidFill>
                <a:latin typeface="Times New Roman" panose="02020603050405020304" pitchFamily="18" charset="0"/>
                <a:cs typeface="Times New Roman" panose="02020603050405020304" pitchFamily="18" charset="0"/>
              </a:rPr>
              <a:t>对于电压源形式的电源模型，应转变为电流源形式的电源模型</a:t>
            </a:r>
            <a:r>
              <a:rPr kumimoji="1" lang="zh-CN" altLang="en-US" sz="2400" b="1">
                <a:solidFill>
                  <a:schemeClr val="tx2"/>
                </a:solidFill>
                <a:latin typeface="Times New Roman" panose="02020603050405020304" pitchFamily="18" charset="0"/>
                <a:cs typeface="Times New Roman" panose="02020603050405020304" pitchFamily="18" charset="0"/>
              </a:rPr>
              <a:t>，以便于列写结点电压方程。</a:t>
            </a:r>
            <a:endParaRPr kumimoji="1" lang="zh-CN" altLang="en-US" sz="2400" b="1">
              <a:solidFill>
                <a:schemeClr val="tx2"/>
              </a:solidFill>
              <a:latin typeface="Times New Roman" panose="02020603050405020304" pitchFamily="18" charset="0"/>
              <a:cs typeface="Times New Roman" panose="02020603050405020304" pitchFamily="18" charset="0"/>
            </a:endParaRPr>
          </a:p>
        </p:txBody>
      </p:sp>
      <p:sp>
        <p:nvSpPr>
          <p:cNvPr id="90120" name="Text Box 8"/>
          <p:cNvSpPr txBox="1">
            <a:spLocks noChangeArrowheads="1"/>
          </p:cNvSpPr>
          <p:nvPr/>
        </p:nvSpPr>
        <p:spPr bwMode="auto">
          <a:xfrm>
            <a:off x="285750" y="1000125"/>
            <a:ext cx="6215063" cy="457200"/>
          </a:xfrm>
          <a:prstGeom prst="rect">
            <a:avLst/>
          </a:prstGeom>
          <a:noFill/>
          <a:ln w="12700" cap="sq">
            <a:noFill/>
            <a:miter lim="800000"/>
            <a:headEnd type="none" w="sm" len="sm"/>
            <a:tailEnd type="none" w="sm" len="sm"/>
          </a:ln>
        </p:spPr>
        <p:txBody>
          <a:bodyPr wrap="none">
            <a:spAutoFit/>
          </a:bodyPr>
          <a:lstStyle/>
          <a:p>
            <a:r>
              <a:rPr kumimoji="1" lang="zh-CN" altLang="en-US" sz="2400" b="1">
                <a:solidFill>
                  <a:schemeClr val="tx2"/>
                </a:solidFill>
                <a:latin typeface="Times New Roman" panose="02020603050405020304" pitchFamily="18" charset="0"/>
                <a:cs typeface="Times New Roman" panose="02020603050405020304" pitchFamily="18" charset="0"/>
              </a:rPr>
              <a:t>每个结点的方程具有统一的结构 </a:t>
            </a:r>
            <a:r>
              <a:rPr kumimoji="1" lang="en-US" altLang="zh-CN" sz="2400" b="1">
                <a:solidFill>
                  <a:schemeClr val="tx2"/>
                </a:solidFill>
                <a:latin typeface="Times New Roman" panose="02020603050405020304" pitchFamily="18" charset="0"/>
                <a:cs typeface="Times New Roman" panose="02020603050405020304" pitchFamily="18" charset="0"/>
              </a:rPr>
              <a:t>(</a:t>
            </a:r>
            <a:r>
              <a:rPr kumimoji="1" lang="zh-CN" altLang="en-US" sz="2400" b="1">
                <a:solidFill>
                  <a:schemeClr val="tx2"/>
                </a:solidFill>
                <a:latin typeface="Times New Roman" panose="02020603050405020304" pitchFamily="18" charset="0"/>
                <a:cs typeface="Times New Roman" panose="02020603050405020304" pitchFamily="18" charset="0"/>
              </a:rPr>
              <a:t>对结点</a:t>
            </a:r>
            <a:r>
              <a:rPr kumimoji="1" lang="zh-CN" altLang="en-US" sz="2400" b="1" i="1">
                <a:solidFill>
                  <a:schemeClr val="tx2"/>
                </a:solidFill>
                <a:latin typeface="Times New Roman" panose="02020603050405020304" pitchFamily="18" charset="0"/>
                <a:cs typeface="Times New Roman" panose="02020603050405020304" pitchFamily="18" charset="0"/>
              </a:rPr>
              <a:t> </a:t>
            </a:r>
            <a:r>
              <a:rPr kumimoji="1" lang="en-US" altLang="zh-CN" sz="2400" b="1" i="1">
                <a:solidFill>
                  <a:schemeClr val="tx2"/>
                </a:solidFill>
                <a:latin typeface="Times New Roman" panose="02020603050405020304" pitchFamily="18" charset="0"/>
                <a:cs typeface="Times New Roman" panose="02020603050405020304" pitchFamily="18" charset="0"/>
              </a:rPr>
              <a:t>j </a:t>
            </a:r>
            <a:r>
              <a:rPr kumimoji="1" lang="en-US" altLang="zh-CN" sz="2400" b="1">
                <a:solidFill>
                  <a:schemeClr val="tx2"/>
                </a:solidFill>
                <a:latin typeface="Times New Roman" panose="02020603050405020304" pitchFamily="18" charset="0"/>
                <a:cs typeface="Times New Roman" panose="02020603050405020304" pitchFamily="18" charset="0"/>
              </a:rPr>
              <a:t>)</a:t>
            </a:r>
            <a:r>
              <a:rPr kumimoji="1" lang="zh-CN" altLang="en-US" sz="2400" b="1">
                <a:solidFill>
                  <a:schemeClr val="tx2"/>
                </a:solidFill>
                <a:latin typeface="Times New Roman" panose="02020603050405020304" pitchFamily="18" charset="0"/>
                <a:cs typeface="Times New Roman" panose="02020603050405020304" pitchFamily="18" charset="0"/>
              </a:rPr>
              <a:t>：</a:t>
            </a:r>
            <a:endParaRPr kumimoji="1" lang="zh-CN" altLang="en-US" sz="2400" b="1">
              <a:solidFill>
                <a:schemeClr val="tx2"/>
              </a:solidFill>
              <a:latin typeface="Times New Roman" panose="02020603050405020304" pitchFamily="18" charset="0"/>
              <a:cs typeface="Times New Roman" panose="02020603050405020304" pitchFamily="18" charset="0"/>
            </a:endParaRPr>
          </a:p>
        </p:txBody>
      </p:sp>
      <p:graphicFrame>
        <p:nvGraphicFramePr>
          <p:cNvPr id="90121" name="Object 2"/>
          <p:cNvGraphicFramePr>
            <a:graphicFrameLocks noChangeAspect="1"/>
          </p:cNvGraphicFramePr>
          <p:nvPr/>
        </p:nvGraphicFramePr>
        <p:xfrm>
          <a:off x="1763713" y="1574800"/>
          <a:ext cx="6551612" cy="481013"/>
        </p:xfrm>
        <a:graphic>
          <a:graphicData uri="http://schemas.openxmlformats.org/presentationml/2006/ole">
            <mc:AlternateContent xmlns:mc="http://schemas.openxmlformats.org/markup-compatibility/2006">
              <mc:Choice xmlns:v="urn:schemas-microsoft-com:vml" Requires="v">
                <p:oleObj spid="_x0000_s6145" name="Equation" r:id="rId1" imgW="78638400" imgH="5791200" progId="Equation.DSMT4">
                  <p:embed/>
                </p:oleObj>
              </mc:Choice>
              <mc:Fallback>
                <p:oleObj name="Equation" r:id="rId1" imgW="78638400" imgH="5791200" progId="Equation.DSMT4">
                  <p:embed/>
                  <p:pic>
                    <p:nvPicPr>
                      <p:cNvPr id="0" name="Object 2"/>
                      <p:cNvPicPr>
                        <a:picLocks noChangeAspect="1"/>
                      </p:cNvPicPr>
                      <p:nvPr/>
                    </p:nvPicPr>
                    <p:blipFill>
                      <a:blip r:embed="rId2"/>
                      <a:stretch>
                        <a:fillRect/>
                      </a:stretch>
                    </p:blipFill>
                    <p:spPr>
                      <a:xfrm>
                        <a:off x="1763713" y="1574800"/>
                        <a:ext cx="6551612" cy="481013"/>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90120">
                                            <p:txEl>
                                              <p:pRg st="0" end="0"/>
                                            </p:txEl>
                                          </p:spTgt>
                                        </p:tgtEl>
                                        <p:attrNameLst>
                                          <p:attrName>style.visibility</p:attrName>
                                        </p:attrNameLst>
                                      </p:cBhvr>
                                      <p:to>
                                        <p:strVal val="visible"/>
                                      </p:to>
                                    </p:set>
                                    <p:animEffect transition="in" filter="wipe(left)">
                                      <p:cBhvr>
                                        <p:cTn id="7" dur="75"/>
                                        <p:tgtEl>
                                          <p:spTgt spid="90120">
                                            <p:txEl>
                                              <p:pRg st="0" end="0"/>
                                            </p:txEl>
                                          </p:spTgt>
                                        </p:tgtEl>
                                      </p:cBhvr>
                                    </p:animEffect>
                                  </p:childTnLst>
                                </p:cTn>
                              </p:par>
                            </p:childTnLst>
                          </p:cTn>
                        </p:par>
                        <p:par>
                          <p:cTn id="8" fill="hold">
                            <p:stCondLst>
                              <p:cond delay="1800"/>
                            </p:stCondLst>
                            <p:childTnLst>
                              <p:par>
                                <p:cTn id="9" presetID="22" presetClass="entr" presetSubtype="8" fill="hold" nodeType="afterEffect">
                                  <p:stCondLst>
                                    <p:cond delay="0"/>
                                  </p:stCondLst>
                                  <p:childTnLst>
                                    <p:set>
                                      <p:cBhvr>
                                        <p:cTn id="10" dur="1" fill="hold">
                                          <p:stCondLst>
                                            <p:cond delay="0"/>
                                          </p:stCondLst>
                                        </p:cTn>
                                        <p:tgtEl>
                                          <p:spTgt spid="90121"/>
                                        </p:tgtEl>
                                        <p:attrNameLst>
                                          <p:attrName>style.visibility</p:attrName>
                                        </p:attrNameLst>
                                      </p:cBhvr>
                                      <p:to>
                                        <p:strVal val="visible"/>
                                      </p:to>
                                    </p:set>
                                    <p:animEffect transition="in" filter="wipe(left)">
                                      <p:cBhvr>
                                        <p:cTn id="11" dur="500"/>
                                        <p:tgtEl>
                                          <p:spTgt spid="9012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iterate type="lt">
                                    <p:tmPct val="100000"/>
                                  </p:iterate>
                                  <p:childTnLst>
                                    <p:set>
                                      <p:cBhvr>
                                        <p:cTn id="15" dur="1" fill="hold">
                                          <p:stCondLst>
                                            <p:cond delay="0"/>
                                          </p:stCondLst>
                                        </p:cTn>
                                        <p:tgtEl>
                                          <p:spTgt spid="90117">
                                            <p:txEl>
                                              <p:pRg st="0" end="0"/>
                                            </p:txEl>
                                          </p:spTgt>
                                        </p:tgtEl>
                                        <p:attrNameLst>
                                          <p:attrName>style.visibility</p:attrName>
                                        </p:attrNameLst>
                                      </p:cBhvr>
                                      <p:to>
                                        <p:strVal val="visible"/>
                                      </p:to>
                                    </p:set>
                                    <p:animEffect transition="in" filter="wipe(left)">
                                      <p:cBhvr>
                                        <p:cTn id="16" dur="75"/>
                                        <p:tgtEl>
                                          <p:spTgt spid="9011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iterate type="lt">
                                    <p:tmPct val="100000"/>
                                  </p:iterate>
                                  <p:childTnLst>
                                    <p:set>
                                      <p:cBhvr>
                                        <p:cTn id="20" dur="1" fill="hold">
                                          <p:stCondLst>
                                            <p:cond delay="0"/>
                                          </p:stCondLst>
                                        </p:cTn>
                                        <p:tgtEl>
                                          <p:spTgt spid="90118">
                                            <p:txEl>
                                              <p:pRg st="0" end="0"/>
                                            </p:txEl>
                                          </p:spTgt>
                                        </p:tgtEl>
                                        <p:attrNameLst>
                                          <p:attrName>style.visibility</p:attrName>
                                        </p:attrNameLst>
                                      </p:cBhvr>
                                      <p:to>
                                        <p:strVal val="visible"/>
                                      </p:to>
                                    </p:set>
                                    <p:animEffect transition="in" filter="wipe(left)">
                                      <p:cBhvr>
                                        <p:cTn id="21" dur="75"/>
                                        <p:tgtEl>
                                          <p:spTgt spid="90118">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iterate type="lt">
                                    <p:tmPct val="100000"/>
                                  </p:iterate>
                                  <p:childTnLst>
                                    <p:set>
                                      <p:cBhvr>
                                        <p:cTn id="25" dur="1" fill="hold">
                                          <p:stCondLst>
                                            <p:cond delay="0"/>
                                          </p:stCondLst>
                                        </p:cTn>
                                        <p:tgtEl>
                                          <p:spTgt spid="90119">
                                            <p:txEl>
                                              <p:pRg st="0" end="0"/>
                                            </p:txEl>
                                          </p:spTgt>
                                        </p:tgtEl>
                                        <p:attrNameLst>
                                          <p:attrName>style.visibility</p:attrName>
                                        </p:attrNameLst>
                                      </p:cBhvr>
                                      <p:to>
                                        <p:strVal val="visible"/>
                                      </p:to>
                                    </p:set>
                                    <p:animEffect transition="in" filter="wipe(left)">
                                      <p:cBhvr>
                                        <p:cTn id="26" dur="75"/>
                                        <p:tgtEl>
                                          <p:spTgt spid="901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autoUpdateAnimBg="0" build="p"/>
      <p:bldP spid="90118" grpId="0" autoUpdateAnimBg="0" build="p"/>
      <p:bldP spid="90119" grpId="0" autoUpdateAnimBg="0" build="p"/>
      <p:bldP spid="90120" grpId="0" advAuto="0" autoUpdateAnimBg="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4629</Words>
  <Application>WPS 演示</Application>
  <PresentationFormat>全屏显示(4:3)</PresentationFormat>
  <Paragraphs>856</Paragraphs>
  <Slides>39</Slides>
  <Notes>4</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86</vt:i4>
      </vt:variant>
      <vt:variant>
        <vt:lpstr>幻灯片标题</vt:lpstr>
      </vt:variant>
      <vt:variant>
        <vt:i4>39</vt:i4>
      </vt:variant>
    </vt:vector>
  </HeadingPairs>
  <TitlesOfParts>
    <vt:vector size="140" baseType="lpstr">
      <vt:lpstr>Arial</vt:lpstr>
      <vt:lpstr>宋体</vt:lpstr>
      <vt:lpstr>Wingdings</vt:lpstr>
      <vt:lpstr>Times New Roman</vt:lpstr>
      <vt:lpstr>楷体_GB2312</vt:lpstr>
      <vt:lpstr>Symbol</vt:lpstr>
      <vt:lpstr>Castellar</vt:lpstr>
      <vt:lpstr>Calibri</vt:lpstr>
      <vt:lpstr>微软雅黑</vt:lpstr>
      <vt:lpstr>Arial Unicode MS</vt:lpstr>
      <vt:lpstr>仿宋_GB2312</vt:lpstr>
      <vt:lpstr>黑体</vt:lpstr>
      <vt:lpstr>新宋体</vt:lpstr>
      <vt:lpstr>Segoe Print</vt:lpstr>
      <vt:lpstr>Office 主题</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Equation.DSMT4</vt:lpstr>
      <vt:lpstr>Equation.3</vt:lpstr>
      <vt:lpstr>Equation.DSMT4</vt:lpstr>
      <vt:lpstr>Equation.3</vt:lpstr>
      <vt:lpstr>Equation.DSMT4</vt:lpstr>
      <vt:lpstr>Equation.DSMT4</vt:lpstr>
      <vt:lpstr>Equation.3</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Equation.DSMT4</vt:lpstr>
      <vt:lpstr>Equation.3</vt:lpstr>
      <vt:lpstr>Equation.DSMT4</vt:lpstr>
      <vt:lpstr>Equation.3</vt:lpstr>
      <vt:lpstr>Equation.DSMT4</vt:lpstr>
      <vt:lpstr>Equation.3</vt:lpstr>
      <vt:lpstr>Equation.3</vt:lpstr>
      <vt:lpstr>Equation.3</vt:lpstr>
      <vt:lpstr>Equation.DSMT4</vt:lpstr>
      <vt:lpstr>Equation.3</vt:lpstr>
      <vt:lpstr>Equation.3</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复习</vt:lpstr>
      <vt:lpstr>PowerPoint 演示文稿</vt:lpstr>
      <vt:lpstr>第1章 电路的基本概念与基本定律 </vt:lpstr>
      <vt:lpstr>电路模型 </vt:lpstr>
      <vt:lpstr>例.如下图所示，设电压源    电流源                                           , 求uL(t)和iC2(t)</vt:lpstr>
      <vt:lpstr>第2章  电路分析的基本方法</vt:lpstr>
      <vt:lpstr>PowerPoint 演示文稿</vt:lpstr>
      <vt:lpstr>网孔电流分析法</vt:lpstr>
      <vt:lpstr>结点电压分析法</vt:lpstr>
      <vt:lpstr>等效电源定理</vt:lpstr>
      <vt:lpstr>PowerPoint 演示文稿</vt:lpstr>
      <vt:lpstr>第3章 交流稳态电路分析</vt:lpstr>
      <vt:lpstr> 元件的相量模型</vt:lpstr>
      <vt:lpstr>例如图所示，                                        ，调节电容，使电压                  ，电流表A1的读数为50mA，求电流表A2的读数。</vt:lpstr>
      <vt:lpstr>PowerPoint 演示文稿</vt:lpstr>
      <vt:lpstr>第4章 暂态电路分析</vt:lpstr>
      <vt:lpstr>一阶线性电路暂态过程的三要素分析法</vt:lpstr>
      <vt:lpstr>PowerPoint 演示文稿</vt:lpstr>
      <vt:lpstr>PowerPoint 演示文稿</vt:lpstr>
      <vt:lpstr>PowerPoint 演示文稿</vt:lpstr>
      <vt:lpstr>PowerPoint 演示文稿</vt:lpstr>
      <vt:lpstr>PowerPoint 演示文稿</vt:lpstr>
      <vt:lpstr>第5章 半导体器件基础与二极管电路</vt:lpstr>
      <vt:lpstr>PowerPoint 演示文稿</vt:lpstr>
      <vt:lpstr>半导体二极管的伏安特性</vt:lpstr>
      <vt:lpstr>第6章 晶体管放大电路基础</vt:lpstr>
      <vt:lpstr>双极型晶体三极管放大电路</vt:lpstr>
      <vt:lpstr>放大电路的基本分析方法</vt:lpstr>
      <vt:lpstr>PowerPoint 演示文稿</vt:lpstr>
      <vt:lpstr>PowerPoint 演示文稿</vt:lpstr>
      <vt:lpstr>PowerPoint 演示文稿</vt:lpstr>
      <vt:lpstr>静态工作点稳定电路</vt:lpstr>
      <vt:lpstr>PowerPoint 演示文稿</vt:lpstr>
      <vt:lpstr>放大电路反馈组态判断</vt:lpstr>
      <vt:lpstr>负反馈对放大电路的作用</vt:lpstr>
      <vt:lpstr>第7章 模拟集成电路及其应用电路</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复习</dc:title>
  <dc:creator>RZH</dc:creator>
  <cp:lastModifiedBy>Hong</cp:lastModifiedBy>
  <cp:revision>36</cp:revision>
  <dcterms:created xsi:type="dcterms:W3CDTF">2015-12-06T04:25:00Z</dcterms:created>
  <dcterms:modified xsi:type="dcterms:W3CDTF">2017-11-28T15:36:53Z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