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Lst>
  <p:notesMasterIdLst>
    <p:notesMasterId r:id="rId26"/>
  </p:notesMasterIdLst>
  <p:sldIdLst>
    <p:sldId id="2745" r:id="rId2"/>
    <p:sldId id="2746" r:id="rId3"/>
    <p:sldId id="2747" r:id="rId4"/>
    <p:sldId id="2752" r:id="rId5"/>
    <p:sldId id="2791" r:id="rId6"/>
    <p:sldId id="2777" r:id="rId7"/>
    <p:sldId id="2794" r:id="rId8"/>
    <p:sldId id="2787" r:id="rId9"/>
    <p:sldId id="2792" r:id="rId10"/>
    <p:sldId id="2793" r:id="rId11"/>
    <p:sldId id="2798" r:id="rId12"/>
    <p:sldId id="2778" r:id="rId13"/>
    <p:sldId id="2796" r:id="rId14"/>
    <p:sldId id="2786" r:id="rId15"/>
    <p:sldId id="2795" r:id="rId16"/>
    <p:sldId id="2779" r:id="rId17"/>
    <p:sldId id="2785" r:id="rId18"/>
    <p:sldId id="2799" r:id="rId19"/>
    <p:sldId id="2781" r:id="rId20"/>
    <p:sldId id="2784" r:id="rId21"/>
    <p:sldId id="2788" r:id="rId22"/>
    <p:sldId id="2782" r:id="rId23"/>
    <p:sldId id="2783" r:id="rId24"/>
    <p:sldId id="2780" r:id="rId25"/>
  </p:sldIdLst>
  <p:sldSz cx="12858750" cy="7232650"/>
  <p:notesSz cx="6858000" cy="9144000"/>
  <p:custDataLst>
    <p:tags r:id="rId2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4050" userDrawn="1">
          <p15:clr>
            <a:srgbClr val="A4A3A4"/>
          </p15:clr>
        </p15:guide>
        <p15:guide id="3" pos="512" userDrawn="1">
          <p15:clr>
            <a:srgbClr val="A4A3A4"/>
          </p15:clr>
        </p15:guide>
        <p15:guide id="5" orient="horz" pos="4183" userDrawn="1">
          <p15:clr>
            <a:srgbClr val="A4A3A4"/>
          </p15:clr>
        </p15:guide>
        <p15:guide id="6"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212E3C"/>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9" autoAdjust="0"/>
    <p:restoredTop sz="73626" autoAdjust="0"/>
  </p:normalViewPr>
  <p:slideViewPr>
    <p:cSldViewPr>
      <p:cViewPr varScale="1">
        <p:scale>
          <a:sx n="51" d="100"/>
          <a:sy n="51" d="100"/>
        </p:scale>
        <p:origin x="1590" y="66"/>
      </p:cViewPr>
      <p:guideLst>
        <p:guide orient="horz" pos="373"/>
        <p:guide pos="4050"/>
        <p:guide pos="512"/>
        <p:guide orient="horz" pos="4183"/>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2020/12/13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0988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400" kern="100" dirty="0" smtClean="0">
                <a:cs typeface="Times New Roman" panose="02020603050405020304" pitchFamily="18" charset="0"/>
              </a:rPr>
              <a:t>自动钻铆机虽然具有垂直度控制功能，但受传感器自身精度和加工环境的影响，不能替代孔的垂直度检验环节。而且自动钻铆机无法满足飞机上所有的铆接需求，仍有很多位置上需要人工钻铆，而人工制孔的垂直度更无法得到保证。因此，无论是机器还是人工钻铆，都必须进行孔的垂直度检验。</a:t>
            </a:r>
            <a:endParaRPr lang="zh-CN" altLang="en-US" sz="1400" dirty="0" smtClean="0"/>
          </a:p>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12179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300" kern="1200" dirty="0" smtClean="0">
                <a:solidFill>
                  <a:schemeClr val="tx1"/>
                </a:solidFill>
                <a:effectLst/>
                <a:latin typeface="+mn-lt"/>
                <a:ea typeface="+mn-ea"/>
                <a:cs typeface="+mn-cs"/>
              </a:rPr>
              <a:t>2012</a:t>
            </a:r>
            <a:r>
              <a:rPr lang="zh-CN" altLang="zh-CN" sz="1300" kern="1200" dirty="0" smtClean="0">
                <a:solidFill>
                  <a:schemeClr val="tx1"/>
                </a:solidFill>
                <a:effectLst/>
                <a:latin typeface="+mn-lt"/>
                <a:ea typeface="+mn-ea"/>
                <a:cs typeface="+mn-cs"/>
              </a:rPr>
              <a:t>年，陈硕研制了一种端面对盲孔轴线垂直度测量器。用垂直于可胀式心轴轴线的下端平面顶在盲孔底部的钢球上，可胀式心轴内有滑动的胀珠接触盲孔内壁</a:t>
            </a:r>
            <a:r>
              <a:rPr lang="en-US" altLang="zh-CN"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将百分表测头顶在端面上</a:t>
            </a:r>
            <a:r>
              <a:rPr lang="en-US" altLang="zh-CN"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转动一周可胀式心轴带动百分表测量端面对盲孔轴线垂直度误差。但由于飞机制孔孔径较小，此种可胀式芯轴轴径较小情况下难以加工，且需要钢球作为基准点，无法满足连接孔通孔测量要求。</a:t>
            </a:r>
            <a:endParaRPr lang="en-US" altLang="zh-CN" sz="1300" kern="1200" dirty="0" smtClean="0">
              <a:solidFill>
                <a:schemeClr val="tx1"/>
              </a:solidFill>
              <a:effectLst/>
              <a:latin typeface="+mn-lt"/>
              <a:ea typeface="+mn-ea"/>
              <a:cs typeface="+mn-cs"/>
            </a:endParaRPr>
          </a:p>
          <a:p>
            <a:r>
              <a:rPr lang="en-US" altLang="zh-CN" sz="1300" kern="1200" dirty="0" smtClean="0">
                <a:solidFill>
                  <a:schemeClr val="tx1"/>
                </a:solidFill>
                <a:effectLst/>
                <a:latin typeface="+mn-lt"/>
                <a:ea typeface="+mn-ea"/>
                <a:cs typeface="+mn-cs"/>
              </a:rPr>
              <a:t>2016</a:t>
            </a:r>
            <a:r>
              <a:rPr lang="zh-CN" altLang="zh-CN" sz="1300" kern="1200" dirty="0" smtClean="0">
                <a:solidFill>
                  <a:schemeClr val="tx1"/>
                </a:solidFill>
                <a:effectLst/>
                <a:latin typeface="+mn-lt"/>
                <a:ea typeface="+mn-ea"/>
                <a:cs typeface="+mn-cs"/>
              </a:rPr>
              <a:t>年，浙江大学徐超等提出了一种利用机器视觉测量沉头孔垂直度法矢偏差的新方法</a:t>
            </a:r>
            <a:r>
              <a:rPr lang="en-US" altLang="zh-CN" sz="1300" kern="1200" baseline="30000" dirty="0" smtClean="0">
                <a:solidFill>
                  <a:schemeClr val="tx1"/>
                </a:solidFill>
                <a:effectLst/>
                <a:latin typeface="+mn-lt"/>
                <a:ea typeface="+mn-ea"/>
                <a:cs typeface="+mn-cs"/>
              </a:rPr>
              <a:t>[24]</a:t>
            </a:r>
            <a:r>
              <a:rPr lang="zh-CN" altLang="zh-CN" sz="1300" kern="1200" dirty="0" smtClean="0">
                <a:solidFill>
                  <a:schemeClr val="tx1"/>
                </a:solidFill>
                <a:effectLst/>
                <a:latin typeface="+mn-lt"/>
                <a:ea typeface="+mn-ea"/>
                <a:cs typeface="+mn-cs"/>
              </a:rPr>
              <a:t>。利用平行投影关系推导出孔垂直度数学模型，并根据透视几何原理对模型进行了修正，得到沉头孔垂直度透视投影公式。试验结果表明，沉头孔垂直度的平均测量误差约为</a:t>
            </a:r>
            <a:r>
              <a:rPr lang="en-US" altLang="zh-CN" sz="1300" kern="1200" dirty="0" smtClean="0">
                <a:solidFill>
                  <a:schemeClr val="tx1"/>
                </a:solidFill>
                <a:effectLst/>
                <a:latin typeface="+mn-lt"/>
                <a:ea typeface="+mn-ea"/>
                <a:cs typeface="+mn-cs"/>
              </a:rPr>
              <a:t>0.03°</a:t>
            </a:r>
            <a:r>
              <a:rPr lang="zh-CN" altLang="zh-CN" sz="1300" kern="1200" dirty="0" smtClean="0">
                <a:solidFill>
                  <a:schemeClr val="tx1"/>
                </a:solidFill>
                <a:effectLst/>
                <a:latin typeface="+mn-lt"/>
                <a:ea typeface="+mn-ea"/>
                <a:cs typeface="+mn-cs"/>
              </a:rPr>
              <a:t>。但该方法无法解决圆柱孔的垂直度误差测量问题。</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82308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308784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420223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400" dirty="0" smtClean="0"/>
              <a:t>飞机蒙皮等工件表面多为曲面</a:t>
            </a:r>
            <a:r>
              <a:rPr lang="zh-CN" altLang="en-US" sz="1400" dirty="0" smtClean="0"/>
              <a:t>，</a:t>
            </a:r>
            <a:r>
              <a:rPr lang="zh-CN" altLang="zh-CN" sz="1400" dirty="0" smtClean="0"/>
              <a:t>表面的法线不易确定。同时，被测孔直径小、深度浅，且受孔壁质量影响，孔的轴线同样也不容易确定。因此，如何通过模拟或拟合的方法准确得到被测要素和基准要素，是本检测装置实现快速、高精度测量的关键。</a:t>
            </a:r>
            <a:endParaRPr lang="en-US" altLang="zh-CN" sz="1400" kern="100" dirty="0" smtClean="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82253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激光测距传感器安装位置及角度直接影响系统测量精度，在本实验装置开发完成后，必须对这些垂直度误差模型参数进行辨识。另外，测量过程是否持续受控，测量结果是否能保持稳定一致，测量能力是否符合装配要求，需要用测量不确定度来衡量。本装置的不确定度来源主要包括膨胀轴的定心精度、激光测距传感器自身的测量精度、传感器绕膨胀轴旋转的运动精度以及孔壁加工质量等。解决途径是通过理论计算、仿真和试验的方法辨识各项系统误差，并通过多次测量取均值的方法减小随机误差。</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20758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863080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773156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767743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73149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47520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142320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811881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141896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073220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62269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303590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400" dirty="0" smtClean="0"/>
              <a:t>要将一架飞机组装成型，所运用的零件成千上万。 </a:t>
            </a:r>
            <a:r>
              <a:rPr lang="zh-CN" altLang="zh-CN" sz="1400" dirty="0" smtClean="0"/>
              <a:t>机身经历增压与减压过程，铆接结构部分会产生严重的应力集中。</a:t>
            </a:r>
            <a:r>
              <a:rPr lang="zh-CN" altLang="zh-CN" sz="1300" kern="1200" dirty="0" smtClean="0">
                <a:solidFill>
                  <a:schemeClr val="tx1"/>
                </a:solidFill>
                <a:effectLst/>
                <a:latin typeface="+mn-lt"/>
                <a:ea typeface="+mn-ea"/>
                <a:cs typeface="+mn-cs"/>
              </a:rPr>
              <a:t>在机体疲劳失效造成的飞机事故中，有近</a:t>
            </a:r>
            <a:r>
              <a:rPr lang="en-US" altLang="zh-CN" sz="1300" kern="1200" dirty="0" smtClean="0">
                <a:solidFill>
                  <a:schemeClr val="tx1"/>
                </a:solidFill>
                <a:effectLst/>
                <a:latin typeface="+mn-lt"/>
                <a:ea typeface="+mn-ea"/>
                <a:cs typeface="+mn-cs"/>
              </a:rPr>
              <a:t>80%</a:t>
            </a:r>
            <a:r>
              <a:rPr lang="zh-CN" altLang="zh-CN" sz="1300" kern="1200" dirty="0" smtClean="0">
                <a:solidFill>
                  <a:schemeClr val="tx1"/>
                </a:solidFill>
                <a:effectLst/>
                <a:latin typeface="+mn-lt"/>
                <a:ea typeface="+mn-ea"/>
                <a:cs typeface="+mn-cs"/>
              </a:rPr>
              <a:t>的疲劳裂纹产生于构件制孔区域。</a:t>
            </a:r>
            <a:r>
              <a:rPr lang="zh-CN" altLang="zh-CN" sz="1400" dirty="0" smtClean="0"/>
              <a:t>而孔的垂直度是飞机装配连接孔作业中最重要的性能指标之一</a:t>
            </a:r>
            <a:r>
              <a:rPr lang="zh-CN" altLang="en-US" sz="1400" dirty="0" smtClean="0"/>
              <a:t>。如果铆接孔的法向精度超出范围，会严重削弱结构件连接强度。</a:t>
            </a:r>
            <a:endParaRPr lang="zh-CN" altLang="zh-CN" sz="1400" dirty="0" smtClean="0"/>
          </a:p>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602292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374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253372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t>
            </a:r>
            <a:r>
              <a:rPr lang="zh-CN" altLang="en-US" dirty="0" smtClean="0"/>
              <a:t>型量规需要插入孔内，存在一定的间隙；</a:t>
            </a:r>
            <a:endParaRPr lang="en-US" altLang="zh-CN" dirty="0" smtClean="0"/>
          </a:p>
          <a:p>
            <a:r>
              <a:rPr lang="zh-CN" altLang="en-US" dirty="0" smtClean="0"/>
              <a:t>塞尺需要塞入，且塞尺厚度与实际厚度存在一定差异；精度低</a:t>
            </a:r>
            <a:endParaRPr lang="en-US" altLang="zh-CN" dirty="0" smtClean="0"/>
          </a:p>
          <a:p>
            <a:r>
              <a:rPr lang="zh-CN" altLang="en-US" dirty="0" smtClean="0"/>
              <a:t>需要手工计算，效率低</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134944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896503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929824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039" y="6703596"/>
            <a:ext cx="2893219" cy="386187"/>
          </a:xfrm>
          <a:prstGeom prst="rect">
            <a:avLst/>
          </a:prstGeom>
        </p:spPr>
        <p:txBody>
          <a:bodyPr/>
          <a:lstStyle/>
          <a:p>
            <a:fld id="{E3AD87B8-9A4B-45E2-BBE5-FB86ADE287A3}" type="datetimeFigureOut">
              <a:rPr lang="zh-CN" altLang="en-US" smtClean="0"/>
              <a:t>2020/12/13</a:t>
            </a:fld>
            <a:endParaRPr lang="zh-CN" altLang="en-US"/>
          </a:p>
        </p:txBody>
      </p:sp>
      <p:sp>
        <p:nvSpPr>
          <p:cNvPr id="3" name="页脚占位符 2"/>
          <p:cNvSpPr>
            <a:spLocks noGrp="1"/>
          </p:cNvSpPr>
          <p:nvPr>
            <p:ph type="ftr" sz="quarter" idx="11"/>
          </p:nvPr>
        </p:nvSpPr>
        <p:spPr>
          <a:xfrm>
            <a:off x="4259461" y="6703596"/>
            <a:ext cx="4339828"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492" y="6703596"/>
            <a:ext cx="2893219" cy="386187"/>
          </a:xfrm>
          <a:prstGeom prst="rect">
            <a:avLst/>
          </a:prstGeom>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4249512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4030" r:id="rId1"/>
  </p:sldLayoutIdLst>
  <p:txStyles>
    <p:titleStyle>
      <a:lvl1pPr algn="l" defTabSz="91447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76" rtl="0" eaLnBrk="1" latinLnBrk="0" hangingPunct="1">
        <a:defRPr sz="1800" kern="1200">
          <a:solidFill>
            <a:schemeClr val="tx1"/>
          </a:solidFill>
          <a:latin typeface="+mn-lt"/>
          <a:ea typeface="+mn-ea"/>
          <a:cs typeface="+mn-cs"/>
        </a:defRPr>
      </a:lvl1pPr>
      <a:lvl2pPr marL="457239" algn="l" defTabSz="914476" rtl="0" eaLnBrk="1" latinLnBrk="0" hangingPunct="1">
        <a:defRPr sz="1800" kern="1200">
          <a:solidFill>
            <a:schemeClr val="tx1"/>
          </a:solidFill>
          <a:latin typeface="+mn-lt"/>
          <a:ea typeface="+mn-ea"/>
          <a:cs typeface="+mn-cs"/>
        </a:defRPr>
      </a:lvl2pPr>
      <a:lvl3pPr marL="914476" algn="l" defTabSz="914476" rtl="0" eaLnBrk="1" latinLnBrk="0" hangingPunct="1">
        <a:defRPr sz="1800" kern="1200">
          <a:solidFill>
            <a:schemeClr val="tx1"/>
          </a:solidFill>
          <a:latin typeface="+mn-lt"/>
          <a:ea typeface="+mn-ea"/>
          <a:cs typeface="+mn-cs"/>
        </a:defRPr>
      </a:lvl3pPr>
      <a:lvl4pPr marL="1371714" algn="l" defTabSz="914476" rtl="0" eaLnBrk="1" latinLnBrk="0" hangingPunct="1">
        <a:defRPr sz="1800" kern="1200">
          <a:solidFill>
            <a:schemeClr val="tx1"/>
          </a:solidFill>
          <a:latin typeface="+mn-lt"/>
          <a:ea typeface="+mn-ea"/>
          <a:cs typeface="+mn-cs"/>
        </a:defRPr>
      </a:lvl4pPr>
      <a:lvl5pPr marL="1828953" algn="l" defTabSz="914476" rtl="0" eaLnBrk="1" latinLnBrk="0" hangingPunct="1">
        <a:defRPr sz="1800" kern="1200">
          <a:solidFill>
            <a:schemeClr val="tx1"/>
          </a:solidFill>
          <a:latin typeface="+mn-lt"/>
          <a:ea typeface="+mn-ea"/>
          <a:cs typeface="+mn-cs"/>
        </a:defRPr>
      </a:lvl5pPr>
      <a:lvl6pPr marL="2286191" algn="l" defTabSz="914476" rtl="0" eaLnBrk="1" latinLnBrk="0" hangingPunct="1">
        <a:defRPr sz="1800" kern="1200">
          <a:solidFill>
            <a:schemeClr val="tx1"/>
          </a:solidFill>
          <a:latin typeface="+mn-lt"/>
          <a:ea typeface="+mn-ea"/>
          <a:cs typeface="+mn-cs"/>
        </a:defRPr>
      </a:lvl6pPr>
      <a:lvl7pPr marL="2743429" algn="l" defTabSz="914476" rtl="0" eaLnBrk="1" latinLnBrk="0" hangingPunct="1">
        <a:defRPr sz="1800" kern="1200">
          <a:solidFill>
            <a:schemeClr val="tx1"/>
          </a:solidFill>
          <a:latin typeface="+mn-lt"/>
          <a:ea typeface="+mn-ea"/>
          <a:cs typeface="+mn-cs"/>
        </a:defRPr>
      </a:lvl7pPr>
      <a:lvl8pPr marL="3200667" algn="l" defTabSz="914476" rtl="0" eaLnBrk="1" latinLnBrk="0" hangingPunct="1">
        <a:defRPr sz="1800" kern="1200">
          <a:solidFill>
            <a:schemeClr val="tx1"/>
          </a:solidFill>
          <a:latin typeface="+mn-lt"/>
          <a:ea typeface="+mn-ea"/>
          <a:cs typeface="+mn-cs"/>
        </a:defRPr>
      </a:lvl8pPr>
      <a:lvl9pPr marL="3657906" algn="l" defTabSz="91447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1.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23.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5.jp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3032580" y="2392189"/>
            <a:ext cx="6793592"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smtClean="0">
                <a:solidFill>
                  <a:schemeClr val="accent1"/>
                </a:solidFill>
                <a:cs typeface="Arial" panose="020B0604020202020204" pitchFamily="34" charset="0"/>
              </a:rPr>
              <a:t>飞机装配连接孔垂直度误差敏捷测量方法研究</a:t>
            </a:r>
            <a:endParaRPr lang="zh-CN" altLang="en-US" sz="1600" cap="all" dirty="0">
              <a:solidFill>
                <a:schemeClr val="accent1"/>
              </a:solidFill>
              <a:cs typeface="Arial" panose="020B0604020202020204" pitchFamily="34" charset="0"/>
            </a:endParaRPr>
          </a:p>
        </p:txBody>
      </p:sp>
      <p:sp>
        <p:nvSpPr>
          <p:cNvPr id="9"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0"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pic>
        <p:nvPicPr>
          <p:cNvPr id="7" name="图片 20" descr="2924046_211124330188_2.jpg"/>
          <p:cNvPicPr>
            <a:picLocks noChangeAspect="1"/>
          </p:cNvPicPr>
          <p:nvPr/>
        </p:nvPicPr>
        <p:blipFill>
          <a:blip r:embed="rId3"/>
          <a:stretch>
            <a:fillRect/>
          </a:stretch>
        </p:blipFill>
        <p:spPr>
          <a:xfrm>
            <a:off x="0" y="147365"/>
            <a:ext cx="7240270" cy="1596752"/>
          </a:xfrm>
          <a:prstGeom prst="rect">
            <a:avLst/>
          </a:prstGeom>
          <a:noFill/>
          <a:ln w="9525">
            <a:noFill/>
          </a:ln>
        </p:spPr>
      </p:pic>
      <p:sp>
        <p:nvSpPr>
          <p:cNvPr id="8" name="文本占位符 4"/>
          <p:cNvSpPr txBox="1">
            <a:spLocks/>
          </p:cNvSpPr>
          <p:nvPr/>
        </p:nvSpPr>
        <p:spPr>
          <a:xfrm>
            <a:off x="8157567" y="5565772"/>
            <a:ext cx="4528433" cy="502920"/>
          </a:xfrm>
          <a:prstGeom prst="rect">
            <a:avLst/>
          </a:prstGeom>
        </p:spPr>
        <p:txBody>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zh-CN" altLang="en-US" dirty="0" smtClean="0">
                <a:solidFill>
                  <a:schemeClr val="bg1"/>
                </a:solidFill>
              </a:rPr>
              <a:t>答辩人</a:t>
            </a:r>
            <a:r>
              <a:rPr lang="en-US" altLang="zh-CN" dirty="0" smtClean="0">
                <a:solidFill>
                  <a:schemeClr val="bg1"/>
                </a:solidFill>
              </a:rPr>
              <a:t>:      </a:t>
            </a:r>
            <a:r>
              <a:rPr lang="zh-CN" altLang="en-US" dirty="0" smtClean="0">
                <a:solidFill>
                  <a:schemeClr val="bg1"/>
                </a:solidFill>
              </a:rPr>
              <a:t>曲正航</a:t>
            </a:r>
            <a:endParaRPr lang="en-US" altLang="zh-CN" dirty="0" smtClean="0">
              <a:solidFill>
                <a:schemeClr val="bg1"/>
              </a:solidFill>
            </a:endParaRPr>
          </a:p>
          <a:p>
            <a:pPr marL="0" indent="0" fontAlgn="auto">
              <a:spcAft>
                <a:spcPts val="0"/>
              </a:spcAft>
              <a:buFont typeface="Arial" panose="020B0604020202020204" pitchFamily="34" charset="0"/>
              <a:buNone/>
            </a:pPr>
            <a:r>
              <a:rPr lang="zh-CN" altLang="en-US" dirty="0" smtClean="0">
                <a:solidFill>
                  <a:schemeClr val="bg1"/>
                </a:solidFill>
                <a:latin typeface="+mj-lt"/>
                <a:ea typeface="+mj-lt"/>
                <a:cs typeface="+mj-lt"/>
                <a:sym typeface="+mn-ea"/>
              </a:rPr>
              <a:t>指导老师：杨明    </a:t>
            </a:r>
            <a:r>
              <a:rPr lang="zh-CN" altLang="en-US" dirty="0" smtClean="0">
                <a:solidFill>
                  <a:schemeClr val="bg1"/>
                </a:solidFill>
                <a:ea typeface="+mn-lt"/>
                <a:cs typeface="+mn-lt"/>
                <a:sym typeface="+mn-ea"/>
              </a:rPr>
              <a:t>余厚云</a:t>
            </a:r>
            <a:endParaRPr lang="en-US" altLang="zh-CN" dirty="0" smtClean="0">
              <a:solidFill>
                <a:schemeClr val="bg1"/>
              </a:solidFill>
              <a:ea typeface="+mn-lt"/>
              <a:cs typeface="+mn-lt"/>
              <a:sym typeface="+mn-ea"/>
            </a:endParaRPr>
          </a:p>
          <a:p>
            <a:pPr marL="0" indent="0" fontAlgn="auto">
              <a:spcAft>
                <a:spcPts val="0"/>
              </a:spcAft>
              <a:buFont typeface="Arial" panose="020B0604020202020204" pitchFamily="34" charset="0"/>
              <a:buNone/>
            </a:pPr>
            <a:r>
              <a:rPr lang="zh-CN" altLang="en-US" dirty="0" smtClean="0">
                <a:solidFill>
                  <a:schemeClr val="bg1"/>
                </a:solidFill>
                <a:sym typeface="+mn-ea"/>
              </a:rPr>
              <a:t>研究方向：计算机辅助测控</a:t>
            </a:r>
            <a:endParaRPr lang="zh-CN" altLang="en-US" dirty="0" smtClean="0">
              <a:solidFill>
                <a:schemeClr val="bg1"/>
              </a:solidFill>
            </a:endParaRPr>
          </a:p>
          <a:p>
            <a:pPr marL="0" indent="0" fontAlgn="auto">
              <a:spcAft>
                <a:spcPts val="0"/>
              </a:spcAft>
              <a:buFont typeface="Arial" panose="020B0604020202020204" pitchFamily="34" charset="0"/>
              <a:buNone/>
            </a:pPr>
            <a:endParaRPr lang="zh-CN" altLang="en-US" dirty="0" smtClean="0">
              <a:solidFill>
                <a:schemeClr val="bg1"/>
              </a:solidFill>
              <a:ea typeface="+mn-lt"/>
              <a:cs typeface="+mn-lt"/>
            </a:endParaRPr>
          </a:p>
          <a:p>
            <a:pPr marL="0" indent="0" fontAlgn="auto">
              <a:spcAft>
                <a:spcPts val="0"/>
              </a:spcAft>
              <a:buFont typeface="Arial" panose="020B0604020202020204" pitchFamily="34" charset="0"/>
              <a:buNone/>
            </a:pPr>
            <a:endParaRPr lang="zh-CN" altLang="en-US" dirty="0" smtClean="0">
              <a:solidFill>
                <a:schemeClr val="bg1"/>
              </a:solidFill>
            </a:endParaRPr>
          </a:p>
        </p:txBody>
      </p:sp>
    </p:spTree>
    <p:extLst>
      <p:ext uri="{BB962C8B-B14F-4D97-AF65-F5344CB8AC3E}">
        <p14:creationId xmlns:p14="http://schemas.microsoft.com/office/powerpoint/2010/main" val="2670119897"/>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183784"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、国内外研究现状</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6796086" y="1654988"/>
            <a:ext cx="5328592" cy="3970318"/>
          </a:xfrm>
          <a:prstGeom prst="rect">
            <a:avLst/>
          </a:prstGeom>
          <a:noFill/>
        </p:spPr>
        <p:txBody>
          <a:bodyPr wrap="square" rtlCol="0">
            <a:spAutoFit/>
          </a:bodyPr>
          <a:lstStyle/>
          <a:p>
            <a:pPr>
              <a:lnSpc>
                <a:spcPct val="150000"/>
              </a:lnSpc>
            </a:pPr>
            <a:r>
              <a:rPr lang="zh-CN" altLang="en-US" sz="2800" dirty="0" smtClean="0"/>
              <a:t>         国内外自动化制孔系统垂直度精度能够达到</a:t>
            </a:r>
            <a:r>
              <a:rPr lang="en-US" altLang="zh-CN" sz="2800" dirty="0" smtClean="0"/>
              <a:t>±0.5°</a:t>
            </a:r>
            <a:r>
              <a:rPr lang="zh-CN" altLang="en-US" sz="2800" dirty="0" smtClean="0"/>
              <a:t>，但这并不</a:t>
            </a:r>
            <a:r>
              <a:rPr lang="zh-CN" altLang="en-US" sz="2800" dirty="0"/>
              <a:t>能代替连接孔的垂直度检验环节</a:t>
            </a:r>
            <a:r>
              <a:rPr lang="zh-CN" altLang="en-US" sz="2800" dirty="0" smtClean="0"/>
              <a:t>，</a:t>
            </a:r>
            <a:r>
              <a:rPr lang="zh-CN" altLang="en-US" sz="2800" dirty="0"/>
              <a:t>在</a:t>
            </a:r>
            <a:r>
              <a:rPr lang="zh-CN" altLang="en-US" sz="2800" dirty="0" smtClean="0"/>
              <a:t>现场尚未</a:t>
            </a:r>
            <a:r>
              <a:rPr lang="zh-CN" altLang="en-US" sz="2800" dirty="0"/>
              <a:t>有高效的连接孔垂直度误差测量</a:t>
            </a:r>
            <a:r>
              <a:rPr lang="zh-CN" altLang="en-US" sz="2800" dirty="0" smtClean="0"/>
              <a:t>手段。</a:t>
            </a:r>
            <a:endParaRPr lang="zh-CN" altLang="en-US" sz="2800" dirty="0"/>
          </a:p>
          <a:p>
            <a:pPr>
              <a:lnSpc>
                <a:spcPct val="150000"/>
              </a:lnSpc>
            </a:pPr>
            <a:endParaRPr lang="zh-CN" altLang="en-US" sz="2800" dirty="0"/>
          </a:p>
        </p:txBody>
      </p:sp>
      <p:pic>
        <p:nvPicPr>
          <p:cNvPr id="10" name="图片 9"/>
          <p:cNvPicPr/>
          <p:nvPr/>
        </p:nvPicPr>
        <p:blipFill>
          <a:blip r:embed="rId5"/>
          <a:stretch>
            <a:fillRect/>
          </a:stretch>
        </p:blipFill>
        <p:spPr>
          <a:xfrm>
            <a:off x="317918" y="1384077"/>
            <a:ext cx="5738435" cy="4174415"/>
          </a:xfrm>
          <a:prstGeom prst="rect">
            <a:avLst/>
          </a:prstGeom>
        </p:spPr>
      </p:pic>
      <p:sp>
        <p:nvSpPr>
          <p:cNvPr id="7" name="矩形 6"/>
          <p:cNvSpPr/>
          <p:nvPr/>
        </p:nvSpPr>
        <p:spPr>
          <a:xfrm>
            <a:off x="348884" y="6003395"/>
            <a:ext cx="5740674" cy="523220"/>
          </a:xfrm>
          <a:prstGeom prst="rect">
            <a:avLst/>
          </a:prstGeom>
        </p:spPr>
        <p:txBody>
          <a:bodyPr wrap="none">
            <a:spAutoFit/>
          </a:bodyPr>
          <a:lstStyle/>
          <a:p>
            <a:r>
              <a:rPr lang="en-US" altLang="zh-CN" sz="2800" kern="100" dirty="0">
                <a:latin typeface="Times New Roman" panose="02020603050405020304" pitchFamily="18" charset="0"/>
              </a:rPr>
              <a:t>Hawker</a:t>
            </a:r>
            <a:r>
              <a:rPr lang="zh-CN" altLang="zh-CN" sz="2800" kern="100" dirty="0">
                <a:cs typeface="Times New Roman" panose="02020603050405020304" pitchFamily="18" charset="0"/>
              </a:rPr>
              <a:t>公司研制的自动化钻</a:t>
            </a:r>
            <a:r>
              <a:rPr lang="en-US" altLang="zh-CN" sz="2800" kern="100" dirty="0">
                <a:cs typeface="Times New Roman" panose="02020603050405020304" pitchFamily="18" charset="0"/>
              </a:rPr>
              <a:t>-</a:t>
            </a:r>
            <a:r>
              <a:rPr lang="zh-CN" altLang="zh-CN" sz="2800" kern="100" dirty="0">
                <a:cs typeface="Times New Roman" panose="02020603050405020304" pitchFamily="18" charset="0"/>
              </a:rPr>
              <a:t>锪系统</a:t>
            </a:r>
            <a:endParaRPr lang="zh-CN" altLang="en-US" sz="2800" dirty="0"/>
          </a:p>
        </p:txBody>
      </p:sp>
      <p:sp>
        <p:nvSpPr>
          <p:cNvPr id="9" name="文本框 8"/>
          <p:cNvSpPr txBox="1"/>
          <p:nvPr/>
        </p:nvSpPr>
        <p:spPr>
          <a:xfrm>
            <a:off x="6796086" y="2680221"/>
            <a:ext cx="5328592" cy="671851"/>
          </a:xfrm>
          <a:prstGeom prst="rect">
            <a:avLst/>
          </a:prstGeom>
          <a:noFill/>
        </p:spPr>
        <p:txBody>
          <a:bodyPr wrap="square" rtlCol="0">
            <a:spAutoFit/>
          </a:bodyPr>
          <a:lstStyle/>
          <a:p>
            <a:pPr>
              <a:lnSpc>
                <a:spcPct val="150000"/>
              </a:lnSpc>
            </a:pPr>
            <a:r>
              <a:rPr lang="zh-CN" altLang="en-US" sz="2800" dirty="0" smtClean="0"/>
              <a:t>         </a:t>
            </a:r>
            <a:endParaRPr lang="zh-CN" altLang="en-US" sz="2800" dirty="0"/>
          </a:p>
        </p:txBody>
      </p:sp>
    </p:spTree>
    <p:extLst>
      <p:ext uri="{BB962C8B-B14F-4D97-AF65-F5344CB8AC3E}">
        <p14:creationId xmlns:p14="http://schemas.microsoft.com/office/powerpoint/2010/main" val="1754591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183784"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、国内外研究现状</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矩形 6"/>
          <p:cNvSpPr/>
          <p:nvPr/>
        </p:nvSpPr>
        <p:spPr>
          <a:xfrm>
            <a:off x="474678" y="6431767"/>
            <a:ext cx="4852610" cy="523220"/>
          </a:xfrm>
          <a:prstGeom prst="rect">
            <a:avLst/>
          </a:prstGeom>
        </p:spPr>
        <p:txBody>
          <a:bodyPr wrap="none">
            <a:spAutoFit/>
          </a:bodyPr>
          <a:lstStyle/>
          <a:p>
            <a:r>
              <a:rPr lang="zh-CN" altLang="zh-CN" sz="2800" dirty="0"/>
              <a:t>端面对盲孔轴线垂直度测量器</a:t>
            </a:r>
            <a:endParaRPr lang="zh-CN" altLang="en-US" sz="2800" dirty="0"/>
          </a:p>
        </p:txBody>
      </p:sp>
      <p:sp>
        <p:nvSpPr>
          <p:cNvPr id="9" name="文本框 8"/>
          <p:cNvSpPr txBox="1"/>
          <p:nvPr/>
        </p:nvSpPr>
        <p:spPr>
          <a:xfrm>
            <a:off x="6796086" y="2680221"/>
            <a:ext cx="5328592" cy="671851"/>
          </a:xfrm>
          <a:prstGeom prst="rect">
            <a:avLst/>
          </a:prstGeom>
          <a:noFill/>
        </p:spPr>
        <p:txBody>
          <a:bodyPr wrap="square" rtlCol="0">
            <a:spAutoFit/>
          </a:bodyPr>
          <a:lstStyle/>
          <a:p>
            <a:pPr>
              <a:lnSpc>
                <a:spcPct val="150000"/>
              </a:lnSpc>
            </a:pPr>
            <a:r>
              <a:rPr lang="zh-CN" altLang="en-US" sz="2800" dirty="0" smtClean="0"/>
              <a:t>         </a:t>
            </a:r>
            <a:endParaRPr lang="zh-CN" altLang="en-US" sz="2800" dirty="0"/>
          </a:p>
        </p:txBody>
      </p:sp>
      <p:pic>
        <p:nvPicPr>
          <p:cNvPr id="11" name="图片 10"/>
          <p:cNvPicPr/>
          <p:nvPr/>
        </p:nvPicPr>
        <p:blipFill>
          <a:blip r:embed="rId5"/>
          <a:stretch>
            <a:fillRect/>
          </a:stretch>
        </p:blipFill>
        <p:spPr>
          <a:xfrm>
            <a:off x="884759" y="1999463"/>
            <a:ext cx="4032448" cy="4392488"/>
          </a:xfrm>
          <a:prstGeom prst="rect">
            <a:avLst/>
          </a:prstGeom>
        </p:spPr>
      </p:pic>
      <p:sp>
        <p:nvSpPr>
          <p:cNvPr id="12" name="文本框 11"/>
          <p:cNvSpPr txBox="1"/>
          <p:nvPr/>
        </p:nvSpPr>
        <p:spPr>
          <a:xfrm>
            <a:off x="599694" y="1056095"/>
            <a:ext cx="8699901" cy="707886"/>
          </a:xfrm>
          <a:prstGeom prst="rect">
            <a:avLst/>
          </a:prstGeom>
          <a:noFill/>
        </p:spPr>
        <p:txBody>
          <a:bodyPr wrap="square" rtlCol="0">
            <a:spAutoFit/>
          </a:bodyPr>
          <a:lstStyle/>
          <a:p>
            <a:r>
              <a:rPr lang="en-US" altLang="zh-CN" sz="4000" b="1" dirty="0" smtClean="0">
                <a:solidFill>
                  <a:schemeClr val="accent5"/>
                </a:solidFill>
              </a:rPr>
              <a:t>2.3 </a:t>
            </a:r>
            <a:r>
              <a:rPr lang="zh-CN" altLang="en-US" sz="4000" b="1" dirty="0" smtClean="0">
                <a:solidFill>
                  <a:schemeClr val="accent5"/>
                </a:solidFill>
              </a:rPr>
              <a:t>制孔垂直度误差测量方法研究</a:t>
            </a:r>
            <a:endParaRPr lang="zh-CN" altLang="en-US" sz="4000" b="1" dirty="0">
              <a:solidFill>
                <a:schemeClr val="accent5"/>
              </a:solidFill>
            </a:endParaRPr>
          </a:p>
        </p:txBody>
      </p:sp>
      <p:pic>
        <p:nvPicPr>
          <p:cNvPr id="15" name="图片 14"/>
          <p:cNvPicPr>
            <a:picLocks noChangeAspect="1"/>
          </p:cNvPicPr>
          <p:nvPr/>
        </p:nvPicPr>
        <p:blipFill>
          <a:blip r:embed="rId6"/>
          <a:stretch>
            <a:fillRect/>
          </a:stretch>
        </p:blipFill>
        <p:spPr>
          <a:xfrm>
            <a:off x="5729316" y="2958875"/>
            <a:ext cx="6758385" cy="2618874"/>
          </a:xfrm>
          <a:prstGeom prst="rect">
            <a:avLst/>
          </a:prstGeom>
        </p:spPr>
      </p:pic>
      <p:sp>
        <p:nvSpPr>
          <p:cNvPr id="23" name="矩形 22"/>
          <p:cNvSpPr/>
          <p:nvPr/>
        </p:nvSpPr>
        <p:spPr>
          <a:xfrm>
            <a:off x="6861740" y="6431767"/>
            <a:ext cx="4493538" cy="523220"/>
          </a:xfrm>
          <a:prstGeom prst="rect">
            <a:avLst/>
          </a:prstGeom>
        </p:spPr>
        <p:txBody>
          <a:bodyPr wrap="none">
            <a:spAutoFit/>
          </a:bodyPr>
          <a:lstStyle/>
          <a:p>
            <a:r>
              <a:rPr lang="zh-CN" altLang="en-US" sz="2800" dirty="0" smtClean="0"/>
              <a:t>机器视觉测量沉头孔垂直度</a:t>
            </a:r>
            <a:endParaRPr lang="zh-CN" altLang="en-US" sz="2800" dirty="0"/>
          </a:p>
        </p:txBody>
      </p:sp>
    </p:spTree>
    <p:extLst>
      <p:ext uri="{BB962C8B-B14F-4D97-AF65-F5344CB8AC3E}">
        <p14:creationId xmlns:p14="http://schemas.microsoft.com/office/powerpoint/2010/main" val="264150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5183515" cy="677108"/>
          </a:xfrm>
          <a:prstGeom prst="rect">
            <a:avLst/>
          </a:prstGeom>
          <a:noFill/>
        </p:spPr>
        <p:txBody>
          <a:bodyPr wrap="square" lIns="0" tIns="0" rIns="0" bIns="0" rtlCol="0">
            <a:spAutoFit/>
          </a:bodyPr>
          <a:lstStyle/>
          <a:p>
            <a:r>
              <a:rPr lang="zh-CN" altLang="en-US" sz="4400" dirty="0" smtClean="0">
                <a:solidFill>
                  <a:schemeClr val="accent1"/>
                </a:solidFill>
                <a:latin typeface="微软雅黑" panose="020B0503020204020204" pitchFamily="34" charset="-122"/>
                <a:ea typeface="微软雅黑" panose="020B0503020204020204" pitchFamily="34" charset="-122"/>
                <a:cs typeface="+mn-ea"/>
                <a:sym typeface="+mn-lt"/>
              </a:rPr>
              <a:t>研究内容及关键问题</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03</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97401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5119888"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3600" dirty="0">
                <a:latin typeface="Arial" panose="020B0604020202020204" pitchFamily="34" charset="0"/>
                <a:ea typeface="微软雅黑" panose="020B0503020204020204" pitchFamily="34" charset="-122"/>
                <a:cs typeface="+mn-ea"/>
                <a:sym typeface="Arial" panose="020B0604020202020204" pitchFamily="34" charset="0"/>
              </a:rPr>
              <a:t>、研究内容及关键问题</a:t>
            </a:r>
            <a:endParaRPr lang="en-US" altLang="zh-CN"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36688" y="1816125"/>
            <a:ext cx="12622062" cy="6555641"/>
          </a:xfrm>
          <a:prstGeom prst="rect">
            <a:avLst/>
          </a:prstGeom>
          <a:noFill/>
        </p:spPr>
        <p:txBody>
          <a:bodyPr wrap="square" rtlCol="0">
            <a:spAutoFit/>
          </a:bodyPr>
          <a:lstStyle/>
          <a:p>
            <a:pPr lvl="0">
              <a:lnSpc>
                <a:spcPct val="150000"/>
              </a:lnSpc>
            </a:pPr>
            <a:r>
              <a:rPr lang="en-US" altLang="zh-CN" sz="2800" dirty="0" smtClean="0"/>
              <a:t>(1) </a:t>
            </a:r>
            <a:r>
              <a:rPr lang="zh-CN" altLang="zh-CN" sz="2800" dirty="0" smtClean="0"/>
              <a:t>研究</a:t>
            </a:r>
            <a:r>
              <a:rPr lang="zh-CN" altLang="zh-CN" sz="2800" dirty="0"/>
              <a:t>一种快速、准确、便捷的飞机装配连接孔垂直度误差现场测量方法，建立测量系统模型；</a:t>
            </a:r>
          </a:p>
          <a:p>
            <a:pPr lvl="0">
              <a:lnSpc>
                <a:spcPct val="150000"/>
              </a:lnSpc>
            </a:pPr>
            <a:r>
              <a:rPr lang="en-US" altLang="zh-CN" sz="2800" dirty="0" smtClean="0"/>
              <a:t>(2) </a:t>
            </a:r>
            <a:r>
              <a:rPr lang="zh-CN" altLang="zh-CN" sz="2800" dirty="0" smtClean="0"/>
              <a:t>设计</a:t>
            </a:r>
            <a:r>
              <a:rPr lang="zh-CN" altLang="zh-CN" sz="2800" dirty="0"/>
              <a:t>测量系统机械结构与测控电路，研制小孔垂直度误差测量装置；</a:t>
            </a:r>
          </a:p>
          <a:p>
            <a:pPr lvl="0">
              <a:lnSpc>
                <a:spcPct val="150000"/>
              </a:lnSpc>
            </a:pPr>
            <a:r>
              <a:rPr lang="en-US" altLang="zh-CN" sz="2800" dirty="0" smtClean="0"/>
              <a:t>(3) </a:t>
            </a:r>
            <a:r>
              <a:rPr lang="zh-CN" altLang="zh-CN" sz="2800" dirty="0" smtClean="0"/>
              <a:t>研究</a:t>
            </a:r>
            <a:r>
              <a:rPr lang="zh-CN" altLang="zh-CN" sz="2800" dirty="0"/>
              <a:t>孔的垂直度误差评定算法，开发信号采集与数据处理软件，完成软硬件联调与系统测试</a:t>
            </a:r>
            <a:r>
              <a:rPr lang="zh-CN" altLang="zh-CN" sz="2800" dirty="0" smtClean="0"/>
              <a:t>；</a:t>
            </a:r>
            <a:endParaRPr lang="en-US" altLang="zh-CN" sz="2800" dirty="0" smtClean="0"/>
          </a:p>
          <a:p>
            <a:pPr lvl="0">
              <a:lnSpc>
                <a:spcPct val="150000"/>
              </a:lnSpc>
            </a:pPr>
            <a:r>
              <a:rPr lang="en-US" altLang="zh-CN" sz="2800" dirty="0" smtClean="0"/>
              <a:t>(4) </a:t>
            </a:r>
            <a:r>
              <a:rPr lang="zh-CN" altLang="zh-CN" sz="2800" dirty="0" smtClean="0"/>
              <a:t>进行</a:t>
            </a:r>
            <a:r>
              <a:rPr lang="zh-CN" altLang="zh-CN" sz="2800" dirty="0"/>
              <a:t>系统测量不确定度分析与误差补偿，通过理论计算与实验的方法优化测量系统结构及参数，提高系统的测量精度与效率；</a:t>
            </a:r>
          </a:p>
          <a:p>
            <a:pPr lvl="0">
              <a:lnSpc>
                <a:spcPct val="150000"/>
              </a:lnSpc>
            </a:pPr>
            <a:r>
              <a:rPr lang="en-US" altLang="zh-CN" sz="2800" dirty="0" smtClean="0"/>
              <a:t>(5) </a:t>
            </a:r>
            <a:r>
              <a:rPr lang="zh-CN" altLang="zh-CN" sz="2800" dirty="0" smtClean="0"/>
              <a:t>研究</a:t>
            </a:r>
            <a:r>
              <a:rPr lang="zh-CN" altLang="zh-CN" sz="2800" dirty="0"/>
              <a:t>系统校准方法，通过实验验证系统测量精度。</a:t>
            </a:r>
          </a:p>
          <a:p>
            <a:pPr lvl="0">
              <a:lnSpc>
                <a:spcPct val="150000"/>
              </a:lnSpc>
            </a:pPr>
            <a:endParaRPr lang="zh-CN" altLang="zh-CN" sz="2800" dirty="0"/>
          </a:p>
          <a:p>
            <a:pPr>
              <a:lnSpc>
                <a:spcPct val="150000"/>
              </a:lnSpc>
            </a:pPr>
            <a:endParaRPr lang="zh-CN" altLang="en-US" sz="2800" dirty="0"/>
          </a:p>
        </p:txBody>
      </p:sp>
      <p:sp>
        <p:nvSpPr>
          <p:cNvPr id="9" name="文本框 8"/>
          <p:cNvSpPr txBox="1"/>
          <p:nvPr/>
        </p:nvSpPr>
        <p:spPr>
          <a:xfrm>
            <a:off x="6796086" y="2680221"/>
            <a:ext cx="5328592" cy="671851"/>
          </a:xfrm>
          <a:prstGeom prst="rect">
            <a:avLst/>
          </a:prstGeom>
          <a:noFill/>
        </p:spPr>
        <p:txBody>
          <a:bodyPr wrap="square" rtlCol="0">
            <a:spAutoFit/>
          </a:bodyPr>
          <a:lstStyle/>
          <a:p>
            <a:pPr>
              <a:lnSpc>
                <a:spcPct val="150000"/>
              </a:lnSpc>
            </a:pPr>
            <a:r>
              <a:rPr lang="zh-CN" altLang="en-US" sz="2800" dirty="0" smtClean="0"/>
              <a:t>         </a:t>
            </a:r>
            <a:endParaRPr lang="zh-CN" altLang="en-US" sz="2800" dirty="0"/>
          </a:p>
        </p:txBody>
      </p:sp>
      <p:sp>
        <p:nvSpPr>
          <p:cNvPr id="2" name="矩形 1"/>
          <p:cNvSpPr/>
          <p:nvPr/>
        </p:nvSpPr>
        <p:spPr>
          <a:xfrm>
            <a:off x="597699" y="953731"/>
            <a:ext cx="3013967" cy="707886"/>
          </a:xfrm>
          <a:prstGeom prst="rect">
            <a:avLst/>
          </a:prstGeom>
        </p:spPr>
        <p:txBody>
          <a:bodyPr wrap="none">
            <a:spAutoFit/>
          </a:bodyPr>
          <a:lstStyle/>
          <a:p>
            <a:r>
              <a:rPr lang="en-US" altLang="zh-CN" sz="4000" b="1" dirty="0" smtClean="0">
                <a:solidFill>
                  <a:schemeClr val="accent5"/>
                </a:solidFill>
              </a:rPr>
              <a:t>3.1 </a:t>
            </a:r>
            <a:r>
              <a:rPr lang="zh-CN" altLang="en-US" sz="4000" b="1" dirty="0" smtClean="0">
                <a:solidFill>
                  <a:schemeClr val="accent5"/>
                </a:solidFill>
              </a:rPr>
              <a:t>研究</a:t>
            </a:r>
            <a:r>
              <a:rPr lang="zh-CN" altLang="en-US" sz="4000" b="1" dirty="0">
                <a:solidFill>
                  <a:schemeClr val="accent5"/>
                </a:solidFill>
              </a:rPr>
              <a:t>内容</a:t>
            </a:r>
          </a:p>
        </p:txBody>
      </p:sp>
    </p:spTree>
    <p:extLst>
      <p:ext uri="{BB962C8B-B14F-4D97-AF65-F5344CB8AC3E}">
        <p14:creationId xmlns:p14="http://schemas.microsoft.com/office/powerpoint/2010/main" val="4109818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831856"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、研究内容及关键问题</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577218" y="1683086"/>
            <a:ext cx="7652357" cy="5447645"/>
          </a:xfrm>
          <a:prstGeom prst="rect">
            <a:avLst/>
          </a:prstGeom>
        </p:spPr>
        <p:txBody>
          <a:bodyPr wrap="square">
            <a:spAutoFit/>
          </a:bodyPr>
          <a:lstStyle/>
          <a:p>
            <a:pPr marL="514350" lvl="0" indent="-514350" algn="just">
              <a:lnSpc>
                <a:spcPct val="150000"/>
              </a:lnSpc>
              <a:spcAft>
                <a:spcPts val="0"/>
              </a:spcAft>
              <a:buAutoNum type="arabicParenR"/>
            </a:pPr>
            <a:r>
              <a:rPr lang="zh-CN" altLang="zh-CN" sz="3200" b="1" dirty="0">
                <a:solidFill>
                  <a:schemeClr val="accent5"/>
                </a:solidFill>
              </a:rPr>
              <a:t>被测要素与基准要素的确定</a:t>
            </a:r>
            <a:endParaRPr lang="en-US" altLang="zh-CN" sz="3200" b="1" dirty="0">
              <a:solidFill>
                <a:schemeClr val="accent5"/>
              </a:solidFill>
            </a:endParaRPr>
          </a:p>
          <a:p>
            <a:pPr lvl="0" algn="just">
              <a:lnSpc>
                <a:spcPct val="150000"/>
              </a:lnSpc>
              <a:spcAft>
                <a:spcPts val="0"/>
              </a:spcAft>
            </a:pPr>
            <a:r>
              <a:rPr lang="en-US" altLang="zh-CN" sz="3200" kern="100" dirty="0" smtClean="0">
                <a:cs typeface="Times New Roman" panose="02020603050405020304" pitchFamily="18" charset="0"/>
              </a:rPr>
              <a:t>        </a:t>
            </a:r>
            <a:r>
              <a:rPr lang="zh-CN" altLang="zh-CN" sz="2800" kern="100" dirty="0" smtClean="0">
                <a:cs typeface="Times New Roman" panose="02020603050405020304" pitchFamily="18" charset="0"/>
              </a:rPr>
              <a:t>飞机</a:t>
            </a:r>
            <a:r>
              <a:rPr lang="zh-CN" altLang="zh-CN" sz="2800" kern="100" dirty="0">
                <a:cs typeface="Times New Roman" panose="02020603050405020304" pitchFamily="18" charset="0"/>
              </a:rPr>
              <a:t>蒙皮等工件表面多为曲面。表面的法线不易确定。同时，被测孔直径小、深度浅，且受孔壁质量影响，孔的轴线同样也不容易确定</a:t>
            </a:r>
            <a:r>
              <a:rPr lang="zh-CN" altLang="zh-CN" sz="2800" kern="100" dirty="0" smtClean="0">
                <a:cs typeface="Times New Roman" panose="02020603050405020304" pitchFamily="18" charset="0"/>
              </a:rPr>
              <a:t>。</a:t>
            </a:r>
            <a:endParaRPr lang="en-US" altLang="zh-CN" sz="2800" kern="100" dirty="0" smtClean="0">
              <a:cs typeface="Times New Roman" panose="02020603050405020304" pitchFamily="18" charset="0"/>
            </a:endParaRPr>
          </a:p>
          <a:p>
            <a:pPr lvl="0" algn="just">
              <a:lnSpc>
                <a:spcPct val="150000"/>
              </a:lnSpc>
              <a:spcAft>
                <a:spcPts val="0"/>
              </a:spcAft>
            </a:pPr>
            <a:r>
              <a:rPr lang="en-US" altLang="zh-CN" sz="2800" kern="100" dirty="0" smtClean="0">
                <a:cs typeface="Times New Roman" panose="02020603050405020304" pitchFamily="18" charset="0"/>
              </a:rPr>
              <a:t>         </a:t>
            </a:r>
            <a:r>
              <a:rPr lang="zh-CN" altLang="zh-CN" sz="2800" kern="100" dirty="0" smtClean="0">
                <a:cs typeface="Times New Roman" panose="02020603050405020304" pitchFamily="18" charset="0"/>
              </a:rPr>
              <a:t>本</a:t>
            </a:r>
            <a:r>
              <a:rPr lang="zh-CN" altLang="zh-CN" sz="2800" kern="100" dirty="0">
                <a:cs typeface="Times New Roman" panose="02020603050405020304" pitchFamily="18" charset="0"/>
              </a:rPr>
              <a:t>课题的解决途径是采用自定心膨胀轴模拟连接孔轴线建立测量基准，采用激光非接触测量方式获得轮廓点数据，再通过拟合法得到被测要素</a:t>
            </a:r>
            <a:r>
              <a:rPr lang="zh-CN" altLang="zh-CN" sz="2800" kern="100" dirty="0" smtClean="0">
                <a:cs typeface="Times New Roman" panose="02020603050405020304" pitchFamily="18" charset="0"/>
              </a:rPr>
              <a:t>。</a:t>
            </a:r>
          </a:p>
        </p:txBody>
      </p:sp>
      <p:sp>
        <p:nvSpPr>
          <p:cNvPr id="7" name="矩形 6"/>
          <p:cNvSpPr/>
          <p:nvPr/>
        </p:nvSpPr>
        <p:spPr>
          <a:xfrm>
            <a:off x="590709" y="846337"/>
            <a:ext cx="3013967" cy="707886"/>
          </a:xfrm>
          <a:prstGeom prst="rect">
            <a:avLst/>
          </a:prstGeom>
        </p:spPr>
        <p:txBody>
          <a:bodyPr wrap="none">
            <a:spAutoFit/>
          </a:bodyPr>
          <a:lstStyle/>
          <a:p>
            <a:r>
              <a:rPr lang="en-US" altLang="zh-CN" sz="4000" b="1" dirty="0" smtClean="0">
                <a:solidFill>
                  <a:schemeClr val="accent5"/>
                </a:solidFill>
              </a:rPr>
              <a:t>3.2 </a:t>
            </a:r>
            <a:r>
              <a:rPr lang="zh-CN" altLang="en-US" sz="4000" b="1" dirty="0" smtClean="0">
                <a:solidFill>
                  <a:schemeClr val="accent5"/>
                </a:solidFill>
              </a:rPr>
              <a:t>关键问题</a:t>
            </a:r>
            <a:endParaRPr lang="zh-CN" altLang="en-US" sz="4000" b="1" dirty="0">
              <a:solidFill>
                <a:schemeClr val="accent5"/>
              </a:solidFill>
            </a:endParaRPr>
          </a:p>
        </p:txBody>
      </p:sp>
      <p:pic>
        <p:nvPicPr>
          <p:cNvPr id="9" name="图片 8"/>
          <p:cNvPicPr/>
          <p:nvPr/>
        </p:nvPicPr>
        <p:blipFill>
          <a:blip r:embed="rId5"/>
          <a:stretch>
            <a:fillRect/>
          </a:stretch>
        </p:blipFill>
        <p:spPr>
          <a:xfrm>
            <a:off x="8229575" y="2176165"/>
            <a:ext cx="4248472" cy="2952328"/>
          </a:xfrm>
          <a:prstGeom prst="rect">
            <a:avLst/>
          </a:prstGeom>
        </p:spPr>
      </p:pic>
      <p:sp>
        <p:nvSpPr>
          <p:cNvPr id="3" name="文本框 2"/>
          <p:cNvSpPr txBox="1"/>
          <p:nvPr/>
        </p:nvSpPr>
        <p:spPr>
          <a:xfrm>
            <a:off x="9237687" y="5621572"/>
            <a:ext cx="2808312" cy="523220"/>
          </a:xfrm>
          <a:prstGeom prst="rect">
            <a:avLst/>
          </a:prstGeom>
          <a:noFill/>
        </p:spPr>
        <p:txBody>
          <a:bodyPr wrap="square" rtlCol="0">
            <a:spAutoFit/>
          </a:bodyPr>
          <a:lstStyle/>
          <a:p>
            <a:r>
              <a:rPr lang="zh-CN" altLang="en-US" sz="2800" dirty="0" smtClean="0"/>
              <a:t>自定心膨胀芯轴</a:t>
            </a:r>
            <a:endParaRPr lang="zh-CN" altLang="en-US" sz="2800" dirty="0"/>
          </a:p>
        </p:txBody>
      </p:sp>
    </p:spTree>
    <p:extLst>
      <p:ext uri="{BB962C8B-B14F-4D97-AF65-F5344CB8AC3E}">
        <p14:creationId xmlns:p14="http://schemas.microsoft.com/office/powerpoint/2010/main" val="2707339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831856"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、研究内容及关键问题</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577218" y="1673074"/>
            <a:ext cx="11756813" cy="5447645"/>
          </a:xfrm>
          <a:prstGeom prst="rect">
            <a:avLst/>
          </a:prstGeom>
        </p:spPr>
        <p:txBody>
          <a:bodyPr wrap="square">
            <a:spAutoFit/>
          </a:bodyPr>
          <a:lstStyle/>
          <a:p>
            <a:pPr algn="just">
              <a:lnSpc>
                <a:spcPct val="150000"/>
              </a:lnSpc>
              <a:spcAft>
                <a:spcPts val="0"/>
              </a:spcAft>
            </a:pPr>
            <a:r>
              <a:rPr lang="en-US" altLang="zh-CN" sz="3200" b="1" dirty="0" smtClean="0">
                <a:solidFill>
                  <a:schemeClr val="accent5"/>
                </a:solidFill>
              </a:rPr>
              <a:t>2) </a:t>
            </a:r>
            <a:r>
              <a:rPr lang="zh-CN" altLang="zh-CN" sz="3200" b="1" dirty="0" smtClean="0">
                <a:solidFill>
                  <a:schemeClr val="accent5"/>
                </a:solidFill>
              </a:rPr>
              <a:t>系统参数</a:t>
            </a:r>
            <a:r>
              <a:rPr lang="zh-CN" altLang="zh-CN" sz="3200" b="1" dirty="0">
                <a:solidFill>
                  <a:schemeClr val="accent5"/>
                </a:solidFill>
              </a:rPr>
              <a:t>辨识与测量不确定度</a:t>
            </a:r>
            <a:r>
              <a:rPr lang="zh-CN" altLang="zh-CN" sz="3200" b="1" dirty="0" smtClean="0">
                <a:solidFill>
                  <a:schemeClr val="accent5"/>
                </a:solidFill>
              </a:rPr>
              <a:t>分析</a:t>
            </a:r>
            <a:endParaRPr lang="en-US" altLang="zh-CN" sz="3200" b="1" dirty="0" smtClean="0">
              <a:solidFill>
                <a:schemeClr val="accent5"/>
              </a:solidFill>
            </a:endParaRPr>
          </a:p>
          <a:p>
            <a:pPr>
              <a:lnSpc>
                <a:spcPct val="150000"/>
              </a:lnSpc>
            </a:pPr>
            <a:r>
              <a:rPr lang="en-US" altLang="zh-CN" sz="2800" kern="100" dirty="0">
                <a:cs typeface="Times New Roman" panose="02020603050405020304" pitchFamily="18" charset="0"/>
              </a:rPr>
              <a:t> </a:t>
            </a:r>
            <a:r>
              <a:rPr lang="en-US" altLang="zh-CN" sz="2800" kern="100" dirty="0" smtClean="0">
                <a:cs typeface="Times New Roman" panose="02020603050405020304" pitchFamily="18" charset="0"/>
              </a:rPr>
              <a:t>        </a:t>
            </a:r>
            <a:r>
              <a:rPr lang="zh-CN" altLang="zh-CN" sz="2800" kern="100" dirty="0" smtClean="0">
                <a:cs typeface="Times New Roman" panose="02020603050405020304" pitchFamily="18" charset="0"/>
              </a:rPr>
              <a:t>激光测距</a:t>
            </a:r>
            <a:r>
              <a:rPr lang="zh-CN" altLang="zh-CN" sz="2800" kern="100" dirty="0">
                <a:cs typeface="Times New Roman" panose="02020603050405020304" pitchFamily="18" charset="0"/>
              </a:rPr>
              <a:t>传感器安装位置及角度直接影响系统测量精度，在本实验装置开发完成后，必须对这些垂直度误差模型参数进行辨识。另外，测量过程是否持续受控，测量结果是否能保持稳定一致，测量能力是否符合装配要求，需要用测量不确定度来衡量。</a:t>
            </a:r>
            <a:endParaRPr lang="en-US" altLang="zh-CN" sz="2800" kern="100" dirty="0">
              <a:cs typeface="Times New Roman" panose="02020603050405020304" pitchFamily="18" charset="0"/>
            </a:endParaRPr>
          </a:p>
          <a:p>
            <a:pPr>
              <a:lnSpc>
                <a:spcPct val="150000"/>
              </a:lnSpc>
            </a:pPr>
            <a:r>
              <a:rPr lang="en-US" altLang="zh-CN" sz="2800" kern="100" dirty="0">
                <a:cs typeface="Times New Roman" panose="02020603050405020304" pitchFamily="18" charset="0"/>
              </a:rPr>
              <a:t>         </a:t>
            </a:r>
            <a:r>
              <a:rPr lang="zh-CN" altLang="zh-CN" sz="2800" kern="100" dirty="0">
                <a:cs typeface="Times New Roman" panose="02020603050405020304" pitchFamily="18" charset="0"/>
              </a:rPr>
              <a:t>本课题的解决途径是通过理论计算、仿真和试验的方法辨识各项系统误差，并通过多次测量取均值的方法减小随机误差。</a:t>
            </a:r>
            <a:endParaRPr lang="en-US" altLang="zh-CN" sz="2800" kern="100" dirty="0">
              <a:cs typeface="Times New Roman" panose="02020603050405020304" pitchFamily="18" charset="0"/>
            </a:endParaRPr>
          </a:p>
          <a:p>
            <a:pPr algn="just">
              <a:lnSpc>
                <a:spcPct val="150000"/>
              </a:lnSpc>
              <a:spcAft>
                <a:spcPts val="0"/>
              </a:spcAft>
            </a:pPr>
            <a:endParaRPr lang="en-US" altLang="zh-CN" sz="3200" b="1" dirty="0">
              <a:solidFill>
                <a:schemeClr val="accent5"/>
              </a:solidFill>
            </a:endParaRPr>
          </a:p>
        </p:txBody>
      </p:sp>
      <p:sp>
        <p:nvSpPr>
          <p:cNvPr id="9" name="矩形 8"/>
          <p:cNvSpPr/>
          <p:nvPr/>
        </p:nvSpPr>
        <p:spPr>
          <a:xfrm>
            <a:off x="590709" y="846337"/>
            <a:ext cx="3013967" cy="707886"/>
          </a:xfrm>
          <a:prstGeom prst="rect">
            <a:avLst/>
          </a:prstGeom>
        </p:spPr>
        <p:txBody>
          <a:bodyPr wrap="none">
            <a:spAutoFit/>
          </a:bodyPr>
          <a:lstStyle/>
          <a:p>
            <a:r>
              <a:rPr lang="en-US" altLang="zh-CN" sz="4000" b="1" dirty="0" smtClean="0">
                <a:solidFill>
                  <a:schemeClr val="accent5"/>
                </a:solidFill>
              </a:rPr>
              <a:t>3.2 </a:t>
            </a:r>
            <a:r>
              <a:rPr lang="zh-CN" altLang="en-US" sz="4000" b="1" dirty="0" smtClean="0">
                <a:solidFill>
                  <a:schemeClr val="accent5"/>
                </a:solidFill>
              </a:rPr>
              <a:t>关键问题</a:t>
            </a:r>
            <a:endParaRPr lang="zh-CN" altLang="en-US" sz="4000" b="1" dirty="0">
              <a:solidFill>
                <a:schemeClr val="accent5"/>
              </a:solidFill>
            </a:endParaRPr>
          </a:p>
        </p:txBody>
      </p:sp>
    </p:spTree>
    <p:extLst>
      <p:ext uri="{BB962C8B-B14F-4D97-AF65-F5344CB8AC3E}">
        <p14:creationId xmlns:p14="http://schemas.microsoft.com/office/powerpoint/2010/main" val="2395858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3960439" cy="677108"/>
          </a:xfrm>
          <a:prstGeom prst="rect">
            <a:avLst/>
          </a:prstGeom>
          <a:noFill/>
        </p:spPr>
        <p:txBody>
          <a:bodyPr wrap="square" lIns="0" tIns="0" rIns="0" bIns="0" rtlCol="0">
            <a:spAutoFit/>
          </a:bodyPr>
          <a:lstStyle/>
          <a:p>
            <a:r>
              <a:rPr lang="zh-CN" altLang="en-US" sz="4400" dirty="0" smtClean="0">
                <a:solidFill>
                  <a:schemeClr val="accent1"/>
                </a:solidFill>
                <a:latin typeface="微软雅黑" panose="020B0503020204020204" pitchFamily="34" charset="-122"/>
                <a:ea typeface="微软雅黑" panose="020B0503020204020204" pitchFamily="34" charset="-122"/>
                <a:cs typeface="+mn-ea"/>
                <a:sym typeface="+mn-lt"/>
              </a:rPr>
              <a:t>研究方案</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04</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71887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3607720"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4</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、研究方案</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7725519" y="1466437"/>
            <a:ext cx="4032448" cy="4832092"/>
          </a:xfrm>
          <a:prstGeom prst="rect">
            <a:avLst/>
          </a:prstGeom>
          <a:noFill/>
        </p:spPr>
        <p:txBody>
          <a:bodyPr wrap="square" rtlCol="0">
            <a:spAutoFit/>
          </a:bodyPr>
          <a:lstStyle/>
          <a:p>
            <a:r>
              <a:rPr lang="en-US" altLang="zh-CN" sz="2800" dirty="0"/>
              <a:t>1-</a:t>
            </a:r>
            <a:r>
              <a:rPr lang="zh-CN" altLang="zh-CN" sz="2800" dirty="0"/>
              <a:t>激光测距传感器</a:t>
            </a:r>
            <a:r>
              <a:rPr lang="zh-CN" altLang="zh-CN" sz="2800" dirty="0" smtClean="0"/>
              <a:t>；</a:t>
            </a:r>
            <a:endParaRPr lang="en-US" altLang="zh-CN" sz="2800" dirty="0" smtClean="0"/>
          </a:p>
          <a:p>
            <a:r>
              <a:rPr lang="en-US" altLang="zh-CN" sz="2800" dirty="0" smtClean="0"/>
              <a:t>2-</a:t>
            </a:r>
            <a:r>
              <a:rPr lang="zh-CN" altLang="zh-CN" sz="2800" dirty="0"/>
              <a:t>激光束</a:t>
            </a:r>
            <a:r>
              <a:rPr lang="zh-CN" altLang="zh-CN" sz="2800" dirty="0" smtClean="0"/>
              <a:t>；</a:t>
            </a:r>
            <a:endParaRPr lang="en-US" altLang="zh-CN" sz="2800" dirty="0" smtClean="0"/>
          </a:p>
          <a:p>
            <a:r>
              <a:rPr lang="en-US" altLang="zh-CN" sz="2800" dirty="0" smtClean="0"/>
              <a:t>3-</a:t>
            </a:r>
            <a:r>
              <a:rPr lang="zh-CN" altLang="zh-CN" sz="2800" dirty="0"/>
              <a:t>旋紧螺母</a:t>
            </a:r>
            <a:r>
              <a:rPr lang="zh-CN" altLang="zh-CN" sz="2800" dirty="0" smtClean="0"/>
              <a:t>；</a:t>
            </a:r>
            <a:endParaRPr lang="en-US" altLang="zh-CN" sz="2800" dirty="0" smtClean="0"/>
          </a:p>
          <a:p>
            <a:r>
              <a:rPr lang="en-US" altLang="zh-CN" sz="2800" dirty="0" smtClean="0"/>
              <a:t>4-</a:t>
            </a:r>
            <a:r>
              <a:rPr lang="zh-CN" altLang="zh-CN" sz="2800" dirty="0"/>
              <a:t>胀套</a:t>
            </a:r>
            <a:r>
              <a:rPr lang="zh-CN" altLang="zh-CN" sz="2800" dirty="0" smtClean="0"/>
              <a:t>；</a:t>
            </a:r>
            <a:endParaRPr lang="en-US" altLang="zh-CN" sz="2800" dirty="0" smtClean="0"/>
          </a:p>
          <a:p>
            <a:r>
              <a:rPr lang="en-US" altLang="zh-CN" sz="2800" dirty="0" smtClean="0"/>
              <a:t>5-</a:t>
            </a:r>
            <a:r>
              <a:rPr lang="zh-CN" altLang="zh-CN" sz="2800" dirty="0"/>
              <a:t>被测工件</a:t>
            </a:r>
            <a:r>
              <a:rPr lang="zh-CN" altLang="zh-CN" sz="2800" dirty="0" smtClean="0"/>
              <a:t>；</a:t>
            </a:r>
            <a:endParaRPr lang="en-US" altLang="zh-CN" sz="2800" dirty="0" smtClean="0"/>
          </a:p>
          <a:p>
            <a:r>
              <a:rPr lang="en-US" altLang="zh-CN" sz="2800" dirty="0" smtClean="0"/>
              <a:t>6-</a:t>
            </a:r>
            <a:r>
              <a:rPr lang="zh-CN" altLang="zh-CN" sz="2800" dirty="0"/>
              <a:t>膨胀芯轴</a:t>
            </a:r>
            <a:r>
              <a:rPr lang="zh-CN" altLang="zh-CN" sz="2800" dirty="0" smtClean="0"/>
              <a:t>；</a:t>
            </a:r>
            <a:endParaRPr lang="en-US" altLang="zh-CN" sz="2800" dirty="0" smtClean="0"/>
          </a:p>
          <a:p>
            <a:r>
              <a:rPr lang="en-US" altLang="zh-CN" sz="2800" dirty="0" smtClean="0"/>
              <a:t>7-</a:t>
            </a:r>
            <a:r>
              <a:rPr lang="zh-CN" altLang="zh-CN" sz="2800" dirty="0"/>
              <a:t>数据采集模块</a:t>
            </a:r>
            <a:r>
              <a:rPr lang="zh-CN" altLang="zh-CN" sz="2800" dirty="0" smtClean="0"/>
              <a:t>；</a:t>
            </a:r>
            <a:endParaRPr lang="en-US" altLang="zh-CN" sz="2800" dirty="0" smtClean="0"/>
          </a:p>
          <a:p>
            <a:r>
              <a:rPr lang="en-US" altLang="zh-CN" sz="2800" dirty="0" smtClean="0"/>
              <a:t>8-</a:t>
            </a:r>
            <a:r>
              <a:rPr lang="zh-CN" altLang="zh-CN" sz="2800" dirty="0"/>
              <a:t>轴承连接板</a:t>
            </a:r>
            <a:r>
              <a:rPr lang="zh-CN" altLang="zh-CN" sz="2800" dirty="0" smtClean="0"/>
              <a:t>；</a:t>
            </a:r>
            <a:endParaRPr lang="en-US" altLang="zh-CN" sz="2800" dirty="0" smtClean="0"/>
          </a:p>
          <a:p>
            <a:r>
              <a:rPr lang="en-US" altLang="zh-CN" sz="2800" dirty="0" smtClean="0"/>
              <a:t>9-</a:t>
            </a:r>
            <a:r>
              <a:rPr lang="zh-CN" altLang="zh-CN" sz="2800" dirty="0"/>
              <a:t>轴承</a:t>
            </a:r>
            <a:r>
              <a:rPr lang="zh-CN" altLang="zh-CN" sz="2800" dirty="0" smtClean="0"/>
              <a:t>；</a:t>
            </a:r>
            <a:endParaRPr lang="en-US" altLang="zh-CN" sz="2800" dirty="0" smtClean="0"/>
          </a:p>
          <a:p>
            <a:r>
              <a:rPr lang="en-US" altLang="zh-CN" sz="2800" dirty="0" smtClean="0"/>
              <a:t>10-</a:t>
            </a:r>
            <a:r>
              <a:rPr lang="zh-CN" altLang="zh-CN" sz="2800" dirty="0"/>
              <a:t>角度编码器</a:t>
            </a:r>
            <a:r>
              <a:rPr lang="zh-CN" altLang="zh-CN" sz="2800" dirty="0" smtClean="0"/>
              <a:t>；</a:t>
            </a:r>
            <a:endParaRPr lang="en-US" altLang="zh-CN" sz="2800" dirty="0" smtClean="0"/>
          </a:p>
          <a:p>
            <a:r>
              <a:rPr lang="en-US" altLang="zh-CN" sz="2800" dirty="0" smtClean="0"/>
              <a:t>11-</a:t>
            </a:r>
            <a:r>
              <a:rPr lang="zh-CN" altLang="zh-CN" sz="2800" dirty="0"/>
              <a:t>旋紧把手</a:t>
            </a:r>
          </a:p>
        </p:txBody>
      </p:sp>
      <p:pic>
        <p:nvPicPr>
          <p:cNvPr id="6" name="图片 5"/>
          <p:cNvPicPr/>
          <p:nvPr/>
        </p:nvPicPr>
        <p:blipFill>
          <a:blip r:embed="rId5"/>
          <a:stretch>
            <a:fillRect/>
          </a:stretch>
        </p:blipFill>
        <p:spPr>
          <a:xfrm>
            <a:off x="884759" y="824577"/>
            <a:ext cx="5112568" cy="5716895"/>
          </a:xfrm>
          <a:prstGeom prst="rect">
            <a:avLst/>
          </a:prstGeom>
        </p:spPr>
      </p:pic>
      <p:sp>
        <p:nvSpPr>
          <p:cNvPr id="2" name="矩形 1"/>
          <p:cNvSpPr/>
          <p:nvPr/>
        </p:nvSpPr>
        <p:spPr>
          <a:xfrm>
            <a:off x="1373810" y="6278543"/>
            <a:ext cx="4134465" cy="954107"/>
          </a:xfrm>
          <a:prstGeom prst="rect">
            <a:avLst/>
          </a:prstGeom>
        </p:spPr>
        <p:txBody>
          <a:bodyPr wrap="none">
            <a:spAutoFit/>
          </a:bodyPr>
          <a:lstStyle/>
          <a:p>
            <a:pPr algn="ctr"/>
            <a:r>
              <a:rPr lang="zh-CN" altLang="en-US" sz="2800" kern="100" dirty="0" smtClean="0">
                <a:latin typeface="Times New Roman" panose="02020603050405020304" pitchFamily="18" charset="0"/>
                <a:cs typeface="Times New Roman" panose="02020603050405020304" pitchFamily="18" charset="0"/>
              </a:rPr>
              <a:t>飞机装配连接</a:t>
            </a:r>
            <a:r>
              <a:rPr lang="zh-CN" altLang="zh-CN" sz="2800" kern="100" dirty="0" smtClean="0">
                <a:latin typeface="Times New Roman" panose="02020603050405020304" pitchFamily="18" charset="0"/>
                <a:cs typeface="Times New Roman" panose="02020603050405020304" pitchFamily="18" charset="0"/>
              </a:rPr>
              <a:t>孔</a:t>
            </a:r>
            <a:r>
              <a:rPr lang="zh-CN" altLang="zh-CN" sz="2800" kern="100" dirty="0">
                <a:latin typeface="Times New Roman" panose="02020603050405020304" pitchFamily="18" charset="0"/>
                <a:cs typeface="Times New Roman" panose="02020603050405020304" pitchFamily="18" charset="0"/>
              </a:rPr>
              <a:t>垂直度</a:t>
            </a:r>
            <a:r>
              <a:rPr lang="zh-CN" altLang="zh-CN" sz="2800" kern="100" dirty="0" smtClean="0">
                <a:latin typeface="Times New Roman" panose="02020603050405020304" pitchFamily="18" charset="0"/>
                <a:cs typeface="Times New Roman" panose="02020603050405020304" pitchFamily="18" charset="0"/>
              </a:rPr>
              <a:t>误</a:t>
            </a:r>
            <a:endParaRPr lang="en-US" altLang="zh-CN" sz="2800" kern="100" dirty="0" smtClean="0">
              <a:latin typeface="Times New Roman" panose="02020603050405020304" pitchFamily="18" charset="0"/>
              <a:cs typeface="Times New Roman" panose="02020603050405020304" pitchFamily="18" charset="0"/>
            </a:endParaRPr>
          </a:p>
          <a:p>
            <a:pPr algn="ctr"/>
            <a:r>
              <a:rPr lang="zh-CN" altLang="zh-CN" sz="2800" kern="100" dirty="0" smtClean="0">
                <a:latin typeface="Times New Roman" panose="02020603050405020304" pitchFamily="18" charset="0"/>
                <a:cs typeface="Times New Roman" panose="02020603050405020304" pitchFamily="18" charset="0"/>
              </a:rPr>
              <a:t>差</a:t>
            </a:r>
            <a:r>
              <a:rPr lang="zh-CN" altLang="zh-CN" sz="2800" kern="100" dirty="0">
                <a:latin typeface="Times New Roman" panose="02020603050405020304" pitchFamily="18" charset="0"/>
                <a:cs typeface="Times New Roman" panose="02020603050405020304" pitchFamily="18" charset="0"/>
              </a:rPr>
              <a:t>测量装置结构示意图</a:t>
            </a:r>
            <a:endParaRPr lang="zh-CN" altLang="en-US" sz="2800" dirty="0"/>
          </a:p>
        </p:txBody>
      </p:sp>
    </p:spTree>
    <p:extLst>
      <p:ext uri="{BB962C8B-B14F-4D97-AF65-F5344CB8AC3E}">
        <p14:creationId xmlns:p14="http://schemas.microsoft.com/office/powerpoint/2010/main" val="969397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080" y="1468691"/>
            <a:ext cx="4304092" cy="4072568"/>
          </a:xfrm>
          <a:prstGeom prst="rect">
            <a:avLst/>
          </a:prstGeom>
        </p:spPr>
      </p:pic>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3607720"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4</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、研究方案</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文本框 3"/>
          <p:cNvSpPr txBox="1"/>
          <p:nvPr/>
        </p:nvSpPr>
        <p:spPr>
          <a:xfrm>
            <a:off x="577218" y="5823674"/>
            <a:ext cx="3960440" cy="954107"/>
          </a:xfrm>
          <a:prstGeom prst="rect">
            <a:avLst/>
          </a:prstGeom>
          <a:noFill/>
        </p:spPr>
        <p:txBody>
          <a:bodyPr wrap="square" rtlCol="0">
            <a:spAutoFit/>
          </a:bodyPr>
          <a:lstStyle/>
          <a:p>
            <a:r>
              <a:rPr lang="zh-CN" altLang="en-US" sz="2800" dirty="0" smtClean="0"/>
              <a:t>飞机装配连接孔垂直度</a:t>
            </a:r>
            <a:endParaRPr lang="en-US" altLang="zh-CN" sz="2800" dirty="0" smtClean="0"/>
          </a:p>
          <a:p>
            <a:r>
              <a:rPr lang="zh-CN" altLang="en-US" sz="2800" dirty="0" smtClean="0"/>
              <a:t>误差测量系统三维设计</a:t>
            </a:r>
            <a:endParaRPr lang="zh-CN" altLang="en-US" sz="2800" dirty="0"/>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8907" y="1312069"/>
            <a:ext cx="4572638" cy="4124901"/>
          </a:xfrm>
          <a:prstGeom prst="rect">
            <a:avLst/>
          </a:prstGeom>
        </p:spPr>
      </p:pic>
      <p:sp>
        <p:nvSpPr>
          <p:cNvPr id="12" name="文本框 11"/>
          <p:cNvSpPr txBox="1"/>
          <p:nvPr/>
        </p:nvSpPr>
        <p:spPr>
          <a:xfrm>
            <a:off x="5017776" y="5823674"/>
            <a:ext cx="3960440" cy="954107"/>
          </a:xfrm>
          <a:prstGeom prst="rect">
            <a:avLst/>
          </a:prstGeom>
          <a:noFill/>
        </p:spPr>
        <p:txBody>
          <a:bodyPr wrap="square" rtlCol="0">
            <a:spAutoFit/>
          </a:bodyPr>
          <a:lstStyle/>
          <a:p>
            <a:r>
              <a:rPr lang="zh-CN" altLang="en-US" sz="2800" dirty="0" smtClean="0"/>
              <a:t>飞机装配连接孔垂直度</a:t>
            </a:r>
            <a:endParaRPr lang="en-US" altLang="zh-CN" sz="2800" dirty="0" smtClean="0"/>
          </a:p>
          <a:p>
            <a:r>
              <a:rPr lang="zh-CN" altLang="en-US" sz="2800" dirty="0" smtClean="0"/>
              <a:t>误差测量系统数学模型</a:t>
            </a:r>
            <a:endParaRPr lang="zh-CN" altLang="en-US" sz="2800" dirty="0"/>
          </a:p>
        </p:txBody>
      </p:sp>
      <p:cxnSp>
        <p:nvCxnSpPr>
          <p:cNvPr id="10" name="直接连接符 9"/>
          <p:cNvCxnSpPr/>
          <p:nvPr/>
        </p:nvCxnSpPr>
        <p:spPr>
          <a:xfrm flipH="1" flipV="1">
            <a:off x="4537658" y="1312069"/>
            <a:ext cx="1459669" cy="108012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3693071" y="945471"/>
            <a:ext cx="2034662" cy="523220"/>
          </a:xfrm>
          <a:prstGeom prst="rect">
            <a:avLst/>
          </a:prstGeom>
          <a:noFill/>
        </p:spPr>
        <p:txBody>
          <a:bodyPr wrap="square" rtlCol="0">
            <a:spAutoFit/>
          </a:bodyPr>
          <a:lstStyle/>
          <a:p>
            <a:r>
              <a:rPr lang="zh-CN" altLang="en-US" sz="2800" dirty="0" smtClean="0">
                <a:solidFill>
                  <a:srgbClr val="FF0000"/>
                </a:solidFill>
              </a:rPr>
              <a:t>激光出射点</a:t>
            </a:r>
            <a:endParaRPr lang="zh-CN" altLang="en-US" sz="2800" dirty="0">
              <a:solidFill>
                <a:srgbClr val="FF0000"/>
              </a:solidFill>
            </a:endParaRPr>
          </a:p>
        </p:txBody>
      </p:sp>
      <p:cxnSp>
        <p:nvCxnSpPr>
          <p:cNvPr id="16" name="直接连接符 15"/>
          <p:cNvCxnSpPr/>
          <p:nvPr/>
        </p:nvCxnSpPr>
        <p:spPr>
          <a:xfrm flipH="1" flipV="1">
            <a:off x="5727733" y="4469402"/>
            <a:ext cx="773650" cy="803107"/>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384943" y="4052840"/>
            <a:ext cx="2736304" cy="523220"/>
          </a:xfrm>
          <a:prstGeom prst="rect">
            <a:avLst/>
          </a:prstGeom>
          <a:noFill/>
        </p:spPr>
        <p:txBody>
          <a:bodyPr wrap="square" rtlCol="0">
            <a:spAutoFit/>
          </a:bodyPr>
          <a:lstStyle/>
          <a:p>
            <a:r>
              <a:rPr lang="zh-CN" altLang="en-US" sz="2800" dirty="0" smtClean="0">
                <a:solidFill>
                  <a:srgbClr val="FF0000"/>
                </a:solidFill>
              </a:rPr>
              <a:t>孔表面上任意点</a:t>
            </a:r>
            <a:endParaRPr lang="zh-CN" altLang="en-US" sz="2800" dirty="0">
              <a:solidFill>
                <a:srgbClr val="FF0000"/>
              </a:solidFill>
            </a:endParaRPr>
          </a:p>
        </p:txBody>
      </p:sp>
      <p:sp>
        <p:nvSpPr>
          <p:cNvPr id="19" name="文本框 18"/>
          <p:cNvSpPr txBox="1"/>
          <p:nvPr/>
        </p:nvSpPr>
        <p:spPr>
          <a:xfrm>
            <a:off x="8978216" y="1731825"/>
            <a:ext cx="3715855" cy="4339650"/>
          </a:xfrm>
          <a:prstGeom prst="rect">
            <a:avLst/>
          </a:prstGeom>
          <a:noFill/>
        </p:spPr>
        <p:txBody>
          <a:bodyPr wrap="square" rtlCol="0">
            <a:spAutoFit/>
          </a:bodyPr>
          <a:lstStyle/>
          <a:p>
            <a:pPr>
              <a:lnSpc>
                <a:spcPct val="150000"/>
              </a:lnSpc>
            </a:pPr>
            <a:r>
              <a:rPr lang="zh-CN" altLang="en-US" sz="2400" dirty="0" smtClean="0"/>
              <a:t>         </a:t>
            </a:r>
            <a:r>
              <a:rPr lang="zh-CN" altLang="en-US" sz="2800" dirty="0" smtClean="0"/>
              <a:t>在</a:t>
            </a:r>
            <a:r>
              <a:rPr lang="zh-CN" altLang="en-US" sz="2800" dirty="0"/>
              <a:t>飞机装配连接孔垂直</a:t>
            </a:r>
            <a:r>
              <a:rPr lang="zh-CN" altLang="en-US" sz="2800" dirty="0" smtClean="0"/>
              <a:t>度误差测量系统坐标系下孔表面轮廓点坐标：</a:t>
            </a:r>
            <a:endParaRPr lang="en-US" altLang="zh-CN" sz="2800" dirty="0" smtClean="0"/>
          </a:p>
          <a:p>
            <a:pPr>
              <a:lnSpc>
                <a:spcPct val="150000"/>
              </a:lnSpc>
            </a:pPr>
            <a:r>
              <a:rPr lang="en-US" altLang="zh-CN" sz="2400" dirty="0" smtClean="0"/>
              <a:t>X = (R – DIS*cos(γ))*cos(β)</a:t>
            </a:r>
          </a:p>
          <a:p>
            <a:pPr>
              <a:lnSpc>
                <a:spcPct val="150000"/>
              </a:lnSpc>
            </a:pPr>
            <a:r>
              <a:rPr lang="en-US" altLang="zh-CN" sz="2400" dirty="0" smtClean="0"/>
              <a:t>Y = </a:t>
            </a:r>
            <a:r>
              <a:rPr lang="en-US" altLang="zh-CN" sz="2400" dirty="0"/>
              <a:t>(R – </a:t>
            </a:r>
            <a:r>
              <a:rPr lang="en-US" altLang="zh-CN" sz="2400" dirty="0" smtClean="0"/>
              <a:t>DIS*cos(γ))*sin(β)</a:t>
            </a:r>
          </a:p>
          <a:p>
            <a:pPr>
              <a:lnSpc>
                <a:spcPct val="150000"/>
              </a:lnSpc>
            </a:pPr>
            <a:r>
              <a:rPr lang="en-US" altLang="zh-CN" sz="2400" dirty="0" smtClean="0"/>
              <a:t>Z = DIS*sin(γ</a:t>
            </a:r>
            <a:r>
              <a:rPr lang="en-US" altLang="zh-CN" sz="2400" dirty="0"/>
              <a:t>)</a:t>
            </a:r>
            <a:endParaRPr lang="zh-CN" altLang="en-US" sz="2400" dirty="0"/>
          </a:p>
        </p:txBody>
      </p:sp>
    </p:spTree>
    <p:extLst>
      <p:ext uri="{BB962C8B-B14F-4D97-AF65-F5344CB8AC3E}">
        <p14:creationId xmlns:p14="http://schemas.microsoft.com/office/powerpoint/2010/main" val="2428290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4973623" cy="677108"/>
          </a:xfrm>
          <a:prstGeom prst="rect">
            <a:avLst/>
          </a:prstGeom>
          <a:noFill/>
        </p:spPr>
        <p:txBody>
          <a:bodyPr wrap="square" lIns="0" tIns="0" rIns="0" bIns="0" rtlCol="0">
            <a:spAutoFit/>
          </a:bodyPr>
          <a:lstStyle/>
          <a:p>
            <a:r>
              <a:rPr lang="zh-CN" altLang="en-US" sz="4400" dirty="0" smtClean="0">
                <a:solidFill>
                  <a:schemeClr val="accent1"/>
                </a:solidFill>
                <a:latin typeface="微软雅黑" panose="020B0503020204020204" pitchFamily="34" charset="-122"/>
                <a:ea typeface="微软雅黑" panose="020B0503020204020204" pitchFamily="34" charset="-122"/>
                <a:cs typeface="+mn-ea"/>
                <a:sym typeface="+mn-lt"/>
              </a:rPr>
              <a:t>预期成果及创新点</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smtClean="0">
                <a:solidFill>
                  <a:schemeClr val="accent1"/>
                </a:solidFill>
                <a:latin typeface="Impact" panose="020B0806030902050204" pitchFamily="34" charset="0"/>
                <a:cs typeface="Arial" panose="020B0604020202020204" pitchFamily="34" charset="0"/>
              </a:rPr>
              <a:t>05</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82523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221461" y="269711"/>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7231843" y="247493"/>
            <a:ext cx="3397084" cy="609398"/>
          </a:xfrm>
          <a:prstGeom prst="rect">
            <a:avLst/>
          </a:prstGeom>
          <a:effectLst/>
        </p:spPr>
        <p:txBody>
          <a:bodyPr wrap="none">
            <a:spAutoFit/>
          </a:bodyPr>
          <a:lstStyle/>
          <a:p>
            <a:pPr>
              <a:lnSpc>
                <a:spcPct val="120000"/>
              </a:lnSpc>
            </a:pPr>
            <a:r>
              <a:rPr lang="en-US" altLang="zh-CN"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01  </a:t>
            </a:r>
            <a:r>
              <a:rPr lang="zh-CN" altLang="en-US"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研究目的及意义</a:t>
            </a:r>
            <a:endParaRPr lang="en-US" altLang="zh-CN"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7221461" y="1119700"/>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7221460" y="1951893"/>
            <a:ext cx="4015843" cy="609398"/>
          </a:xfrm>
          <a:prstGeom prst="rect">
            <a:avLst/>
          </a:prstGeom>
          <a:effectLst/>
        </p:spPr>
        <p:txBody>
          <a:bodyPr wrap="none">
            <a:spAutoFit/>
          </a:bodyPr>
          <a:lstStyle/>
          <a:p>
            <a:pP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03 </a:t>
            </a:r>
            <a:r>
              <a:rPr lang="en-US" altLang="zh-CN"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 </a:t>
            </a:r>
            <a:r>
              <a:rPr lang="zh-CN" altLang="en-US"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研究内容及关键问题</a:t>
            </a:r>
            <a:endPar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7231843" y="1969689"/>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7221460" y="2813595"/>
            <a:ext cx="2220480" cy="564898"/>
          </a:xfrm>
          <a:prstGeom prst="rect">
            <a:avLst/>
          </a:prstGeom>
          <a:effectLst/>
        </p:spPr>
        <p:txBody>
          <a:bodyPr wrap="none">
            <a:spAutoFit/>
          </a:bodyPr>
          <a:lstStyle/>
          <a:p>
            <a:pP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en-US" altLang="zh-CN"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 </a:t>
            </a:r>
            <a:r>
              <a:rPr lang="zh-CN" altLang="en-US"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研究方案</a:t>
            </a:r>
            <a:endPar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nvSpPr>
        <p:spPr>
          <a:xfrm>
            <a:off x="7221460" y="2819678"/>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48"/>
          <p:cNvSpPr txBox="1"/>
          <p:nvPr/>
        </p:nvSpPr>
        <p:spPr>
          <a:xfrm>
            <a:off x="2324919" y="1867451"/>
            <a:ext cx="2476020" cy="1206099"/>
          </a:xfrm>
          <a:prstGeom prst="rect">
            <a:avLst/>
          </a:prstGeom>
          <a:noFill/>
        </p:spPr>
        <p:txBody>
          <a:bodyPr vert="horz" wrap="square" rtlCol="0">
            <a:spAutoFit/>
          </a:bodyPr>
          <a:lstStyle/>
          <a:p>
            <a:pPr>
              <a:lnSpc>
                <a:spcPct val="120000"/>
              </a:lnSpc>
            </a:pPr>
            <a:r>
              <a:rPr lang="zh-CN" altLang="en-US" sz="6600" b="1" cap="all" spc="3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6600" b="1" cap="all" spc="3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2324919" y="2935612"/>
            <a:ext cx="3346876" cy="830164"/>
          </a:xfrm>
          <a:prstGeom prst="rect">
            <a:avLst/>
          </a:prstGeom>
          <a:noFill/>
        </p:spPr>
        <p:txBody>
          <a:bodyPr vert="horz" wrap="square" rtlCol="0">
            <a:spAutoFit/>
          </a:bodyPr>
          <a:lstStyle/>
          <a:p>
            <a:pPr>
              <a:lnSpc>
                <a:spcPct val="120000"/>
              </a:lnSpc>
            </a:pPr>
            <a:r>
              <a:rPr lang="en-US" altLang="zh-CN" sz="44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p>
        </p:txBody>
      </p:sp>
      <p:sp>
        <p:nvSpPr>
          <p:cNvPr id="1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8"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4" name="矩形 13"/>
          <p:cNvSpPr/>
          <p:nvPr/>
        </p:nvSpPr>
        <p:spPr>
          <a:xfrm>
            <a:off x="7231843" y="3643793"/>
            <a:ext cx="3656770" cy="609398"/>
          </a:xfrm>
          <a:prstGeom prst="rect">
            <a:avLst/>
          </a:prstGeom>
          <a:effectLst/>
        </p:spPr>
        <p:txBody>
          <a:bodyPr wrap="none">
            <a:spAutoFit/>
          </a:bodyPr>
          <a:lstStyle/>
          <a:p>
            <a:pPr>
              <a:lnSpc>
                <a:spcPct val="120000"/>
              </a:lnSpc>
            </a:pPr>
            <a:r>
              <a:rPr lang="en-US" altLang="zh-CN"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05  </a:t>
            </a:r>
            <a:r>
              <a:rPr lang="zh-CN" altLang="en-US"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预期成果及创新点</a:t>
            </a:r>
            <a:endPar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p:nvSpPr>
        <p:spPr>
          <a:xfrm>
            <a:off x="7231843" y="3669667"/>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a:off x="7221460" y="4518489"/>
            <a:ext cx="2938625" cy="609398"/>
          </a:xfrm>
          <a:prstGeom prst="rect">
            <a:avLst/>
          </a:prstGeom>
          <a:effectLst/>
        </p:spPr>
        <p:txBody>
          <a:bodyPr wrap="none">
            <a:spAutoFit/>
          </a:bodyPr>
          <a:lstStyle/>
          <a:p>
            <a:pPr>
              <a:lnSpc>
                <a:spcPct val="120000"/>
              </a:lnSpc>
            </a:pPr>
            <a:r>
              <a:rPr lang="en-US" altLang="zh-CN"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06  </a:t>
            </a:r>
            <a:r>
              <a:rPr lang="zh-CN" altLang="en-US"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工作进度安排</a:t>
            </a:r>
            <a:endPar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7235944" y="4519656"/>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7221460" y="1076591"/>
            <a:ext cx="3297698" cy="564898"/>
          </a:xfrm>
          <a:prstGeom prst="rect">
            <a:avLst/>
          </a:prstGeom>
          <a:effectLst/>
        </p:spPr>
        <p:txBody>
          <a:bodyPr wrap="none">
            <a:spAutoFit/>
          </a:bodyPr>
          <a:lstStyle/>
          <a:p>
            <a:pPr>
              <a:lnSpc>
                <a:spcPct val="120000"/>
              </a:lnSpc>
            </a:pPr>
            <a:r>
              <a:rPr lang="en-US" altLang="zh-CN"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02  </a:t>
            </a:r>
            <a:r>
              <a:rPr lang="zh-CN" altLang="en-US"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国内外研究现状</a:t>
            </a:r>
            <a:endParaRPr lang="en-US" altLang="zh-CN" sz="28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79028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687840"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5</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、预期成果及创新点</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733423" y="1383075"/>
            <a:ext cx="2242922" cy="707886"/>
          </a:xfrm>
          <a:prstGeom prst="rect">
            <a:avLst/>
          </a:prstGeom>
          <a:noFill/>
        </p:spPr>
        <p:txBody>
          <a:bodyPr wrap="none" rtlCol="0" anchor="t">
            <a:spAutoFit/>
          </a:bodyPr>
          <a:lstStyle/>
          <a:p>
            <a:r>
              <a:rPr lang="zh-CN" altLang="en-US" sz="4000" b="1" dirty="0">
                <a:solidFill>
                  <a:schemeClr val="accent5"/>
                </a:solidFill>
                <a:sym typeface="+mn-ea"/>
              </a:rPr>
              <a:t>预期成果</a:t>
            </a:r>
          </a:p>
        </p:txBody>
      </p:sp>
      <p:sp>
        <p:nvSpPr>
          <p:cNvPr id="10" name="文本框 9"/>
          <p:cNvSpPr txBox="1"/>
          <p:nvPr/>
        </p:nvSpPr>
        <p:spPr>
          <a:xfrm>
            <a:off x="733423" y="2536205"/>
            <a:ext cx="11672616" cy="3250185"/>
          </a:xfrm>
          <a:prstGeom prst="rect">
            <a:avLst/>
          </a:prstGeom>
          <a:noFill/>
          <a:ln w="9525">
            <a:noFill/>
          </a:ln>
        </p:spPr>
        <p:txBody>
          <a:bodyPr wrap="square">
            <a:spAutoFit/>
          </a:bodyPr>
          <a:lstStyle/>
          <a:p>
            <a:pPr lvl="0">
              <a:lnSpc>
                <a:spcPct val="150000"/>
              </a:lnSpc>
            </a:pPr>
            <a:r>
              <a:rPr lang="en-US" altLang="zh-CN" sz="2800" dirty="0" smtClean="0"/>
              <a:t>1</a:t>
            </a:r>
            <a:r>
              <a:rPr lang="zh-CN" altLang="en-US" sz="2800" dirty="0" smtClean="0"/>
              <a:t>、</a:t>
            </a:r>
            <a:r>
              <a:rPr lang="zh-CN" altLang="zh-CN" sz="2800" dirty="0" smtClean="0"/>
              <a:t>飞机</a:t>
            </a:r>
            <a:r>
              <a:rPr lang="zh-CN" altLang="zh-CN" sz="2800" dirty="0"/>
              <a:t>装配连接孔垂直度误差测量装置</a:t>
            </a:r>
            <a:r>
              <a:rPr lang="en-US" altLang="zh-CN" sz="2800" dirty="0"/>
              <a:t>1</a:t>
            </a:r>
            <a:r>
              <a:rPr lang="zh-CN" altLang="zh-CN" sz="2800" dirty="0" smtClean="0"/>
              <a:t>套；</a:t>
            </a:r>
            <a:endParaRPr lang="zh-CN" altLang="zh-CN" sz="2800" dirty="0"/>
          </a:p>
          <a:p>
            <a:pPr lvl="0">
              <a:lnSpc>
                <a:spcPct val="150000"/>
              </a:lnSpc>
            </a:pPr>
            <a:r>
              <a:rPr lang="en-US" altLang="zh-CN" sz="2800" dirty="0" smtClean="0"/>
              <a:t>2</a:t>
            </a:r>
            <a:r>
              <a:rPr lang="zh-CN" altLang="en-US" sz="2800" dirty="0" smtClean="0"/>
              <a:t>、</a:t>
            </a:r>
            <a:r>
              <a:rPr lang="zh-CN" altLang="zh-CN" sz="2800" dirty="0" smtClean="0"/>
              <a:t>研究</a:t>
            </a:r>
            <a:r>
              <a:rPr lang="zh-CN" altLang="zh-CN" sz="2800" dirty="0"/>
              <a:t>报告</a:t>
            </a:r>
            <a:r>
              <a:rPr lang="en-US" altLang="zh-CN" sz="2800" dirty="0"/>
              <a:t>1</a:t>
            </a:r>
            <a:r>
              <a:rPr lang="zh-CN" altLang="zh-CN" sz="2800" dirty="0"/>
              <a:t>份；</a:t>
            </a:r>
          </a:p>
          <a:p>
            <a:pPr lvl="0">
              <a:lnSpc>
                <a:spcPct val="150000"/>
              </a:lnSpc>
            </a:pPr>
            <a:r>
              <a:rPr lang="en-US" altLang="zh-CN" sz="2800" dirty="0" smtClean="0"/>
              <a:t>3</a:t>
            </a:r>
            <a:r>
              <a:rPr lang="zh-CN" altLang="en-US" sz="2800" dirty="0" smtClean="0"/>
              <a:t>、</a:t>
            </a:r>
            <a:r>
              <a:rPr lang="zh-CN" altLang="zh-CN" sz="2800" dirty="0" smtClean="0"/>
              <a:t>申请</a:t>
            </a:r>
            <a:r>
              <a:rPr lang="zh-CN" altLang="zh-CN" sz="2800" dirty="0"/>
              <a:t>发明专利</a:t>
            </a:r>
            <a:r>
              <a:rPr lang="en-US" altLang="zh-CN" sz="2800" dirty="0"/>
              <a:t>1</a:t>
            </a:r>
            <a:r>
              <a:rPr lang="zh-CN" altLang="zh-CN" sz="2800" dirty="0"/>
              <a:t>项；</a:t>
            </a:r>
          </a:p>
          <a:p>
            <a:pPr lvl="0">
              <a:lnSpc>
                <a:spcPct val="150000"/>
              </a:lnSpc>
            </a:pPr>
            <a:r>
              <a:rPr lang="en-US" altLang="zh-CN" sz="2800" dirty="0" smtClean="0"/>
              <a:t>4</a:t>
            </a:r>
            <a:r>
              <a:rPr lang="zh-CN" altLang="en-US" sz="2800" dirty="0" smtClean="0"/>
              <a:t>、</a:t>
            </a:r>
            <a:r>
              <a:rPr lang="zh-CN" altLang="zh-CN" sz="2800" dirty="0" smtClean="0"/>
              <a:t>发表</a:t>
            </a:r>
            <a:r>
              <a:rPr lang="zh-CN" altLang="zh-CN" sz="2800" dirty="0"/>
              <a:t>学术论文</a:t>
            </a:r>
            <a:r>
              <a:rPr lang="en-US" altLang="zh-CN" sz="2800" dirty="0"/>
              <a:t>1</a:t>
            </a:r>
            <a:r>
              <a:rPr lang="zh-CN" altLang="zh-CN" sz="2800" dirty="0"/>
              <a:t>篇；</a:t>
            </a:r>
          </a:p>
          <a:p>
            <a:pPr lvl="0">
              <a:lnSpc>
                <a:spcPct val="150000"/>
              </a:lnSpc>
            </a:pPr>
            <a:r>
              <a:rPr lang="en-US" altLang="zh-CN" sz="2800" dirty="0" smtClean="0"/>
              <a:t>5</a:t>
            </a:r>
            <a:r>
              <a:rPr lang="zh-CN" altLang="en-US" sz="2800" dirty="0" smtClean="0"/>
              <a:t>、</a:t>
            </a:r>
            <a:r>
              <a:rPr lang="zh-CN" altLang="zh-CN" sz="2800" dirty="0" smtClean="0"/>
              <a:t>撰写</a:t>
            </a:r>
            <a:r>
              <a:rPr lang="zh-CN" altLang="zh-CN" sz="2800" dirty="0"/>
              <a:t>硕士学位论文</a:t>
            </a:r>
            <a:r>
              <a:rPr lang="en-US" altLang="zh-CN" sz="2800" dirty="0"/>
              <a:t>1</a:t>
            </a:r>
            <a:r>
              <a:rPr lang="zh-CN" altLang="zh-CN" sz="2800" dirty="0"/>
              <a:t>篇。</a:t>
            </a:r>
          </a:p>
        </p:txBody>
      </p:sp>
    </p:spTree>
    <p:extLst>
      <p:ext uri="{BB962C8B-B14F-4D97-AF65-F5344CB8AC3E}">
        <p14:creationId xmlns:p14="http://schemas.microsoft.com/office/powerpoint/2010/main" val="554274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687840"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5</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、预期成果及创新点</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文本框 10"/>
          <p:cNvSpPr txBox="1"/>
          <p:nvPr/>
        </p:nvSpPr>
        <p:spPr>
          <a:xfrm>
            <a:off x="884759" y="1335587"/>
            <a:ext cx="1728358" cy="707886"/>
          </a:xfrm>
          <a:prstGeom prst="rect">
            <a:avLst/>
          </a:prstGeom>
          <a:noFill/>
        </p:spPr>
        <p:txBody>
          <a:bodyPr wrap="none" rtlCol="0" anchor="t">
            <a:spAutoFit/>
          </a:bodyPr>
          <a:lstStyle/>
          <a:p>
            <a:r>
              <a:rPr lang="zh-CN" altLang="en-US" sz="4000" b="1" dirty="0" smtClean="0">
                <a:solidFill>
                  <a:schemeClr val="accent5"/>
                </a:solidFill>
                <a:sym typeface="+mn-ea"/>
              </a:rPr>
              <a:t>创新点</a:t>
            </a:r>
            <a:endParaRPr lang="zh-CN" altLang="en-US" sz="4000" b="1" dirty="0">
              <a:solidFill>
                <a:schemeClr val="accent5"/>
              </a:solidFill>
              <a:sym typeface="+mn-ea"/>
            </a:endParaRPr>
          </a:p>
        </p:txBody>
      </p:sp>
      <p:sp>
        <p:nvSpPr>
          <p:cNvPr id="2" name="文本框 1"/>
          <p:cNvSpPr txBox="1"/>
          <p:nvPr/>
        </p:nvSpPr>
        <p:spPr>
          <a:xfrm>
            <a:off x="884759" y="2464197"/>
            <a:ext cx="10225136" cy="3970318"/>
          </a:xfrm>
          <a:prstGeom prst="rect">
            <a:avLst/>
          </a:prstGeom>
          <a:noFill/>
        </p:spPr>
        <p:txBody>
          <a:bodyPr wrap="square" rtlCol="0">
            <a:spAutoFit/>
          </a:bodyPr>
          <a:lstStyle/>
          <a:p>
            <a:pPr lvl="0">
              <a:lnSpc>
                <a:spcPct val="150000"/>
              </a:lnSpc>
            </a:pPr>
            <a:r>
              <a:rPr lang="en-US" altLang="zh-CN" sz="2800" dirty="0" smtClean="0"/>
              <a:t>(1)    </a:t>
            </a:r>
            <a:r>
              <a:rPr lang="zh-CN" altLang="zh-CN" sz="2800" dirty="0" smtClean="0"/>
              <a:t>以膨胀芯轴模拟孔的轴线，结合绝对式角度编码器构建三维测量坐标系。通过曲面拟合计算工件表面法向量，提高系统整体测量精度。</a:t>
            </a:r>
            <a:endParaRPr lang="en-US" altLang="zh-CN" sz="2800" dirty="0" smtClean="0"/>
          </a:p>
          <a:p>
            <a:pPr lvl="0">
              <a:lnSpc>
                <a:spcPct val="150000"/>
              </a:lnSpc>
            </a:pPr>
            <a:r>
              <a:rPr lang="en-US" altLang="zh-CN" sz="2800" dirty="0" smtClean="0"/>
              <a:t>(2)    </a:t>
            </a:r>
            <a:r>
              <a:rPr lang="zh-CN" altLang="zh-CN" sz="2800" dirty="0" smtClean="0"/>
              <a:t>开发基于单片机的最小化集成系统，满足现场原位测量要求。突破连接孔垂直度数字化现场检测关键技术，填补国内该应用领域空白</a:t>
            </a:r>
            <a:r>
              <a:rPr lang="zh-CN" altLang="en-US" sz="2800" dirty="0" smtClean="0"/>
              <a:t>。</a:t>
            </a:r>
            <a:endParaRPr lang="zh-CN" altLang="en-US" sz="2800" dirty="0"/>
          </a:p>
        </p:txBody>
      </p:sp>
    </p:spTree>
    <p:extLst>
      <p:ext uri="{BB962C8B-B14F-4D97-AF65-F5344CB8AC3E}">
        <p14:creationId xmlns:p14="http://schemas.microsoft.com/office/powerpoint/2010/main" val="1300033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4973623" cy="677108"/>
          </a:xfrm>
          <a:prstGeom prst="rect">
            <a:avLst/>
          </a:prstGeom>
          <a:noFill/>
        </p:spPr>
        <p:txBody>
          <a:bodyPr wrap="square" lIns="0" tIns="0" rIns="0" bIns="0" rtlCol="0">
            <a:spAutoFit/>
          </a:bodyPr>
          <a:lstStyle/>
          <a:p>
            <a:r>
              <a:rPr lang="zh-CN" altLang="en-US" sz="4400" dirty="0" smtClean="0">
                <a:solidFill>
                  <a:schemeClr val="accent1"/>
                </a:solidFill>
                <a:latin typeface="微软雅黑" panose="020B0503020204020204" pitchFamily="34" charset="-122"/>
                <a:ea typeface="微软雅黑" panose="020B0503020204020204" pitchFamily="34" charset="-122"/>
                <a:cs typeface="+mn-ea"/>
                <a:sym typeface="+mn-lt"/>
              </a:rPr>
              <a:t>工作进度安排</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smtClean="0">
                <a:solidFill>
                  <a:schemeClr val="accent1"/>
                </a:solidFill>
                <a:latin typeface="Impact" panose="020B0806030902050204" pitchFamily="34" charset="0"/>
                <a:cs typeface="Arial" panose="020B0604020202020204" pitchFamily="34" charset="0"/>
              </a:rPr>
              <a:t>06</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10327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3607720"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6</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、工作进度安排</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7869535" y="1511980"/>
            <a:ext cx="4032448" cy="2448272"/>
          </a:xfrm>
          <a:prstGeom prst="rect">
            <a:avLst/>
          </a:prstGeom>
          <a:noFill/>
        </p:spPr>
        <p:txBody>
          <a:bodyPr wrap="square" rtlCol="0">
            <a:spAutoFit/>
          </a:bodyPr>
          <a:lstStyle/>
          <a:p>
            <a:endParaRPr lang="zh-CN" altLang="en-US" dirty="0"/>
          </a:p>
        </p:txBody>
      </p:sp>
      <p:graphicFrame>
        <p:nvGraphicFramePr>
          <p:cNvPr id="9" name="表格 8"/>
          <p:cNvGraphicFramePr/>
          <p:nvPr>
            <p:custDataLst>
              <p:tags r:id="rId3"/>
            </p:custDataLst>
            <p:extLst>
              <p:ext uri="{D42A27DB-BD31-4B8C-83A1-F6EECF244321}">
                <p14:modId xmlns:p14="http://schemas.microsoft.com/office/powerpoint/2010/main" val="1291430756"/>
              </p:ext>
            </p:extLst>
          </p:nvPr>
        </p:nvGraphicFramePr>
        <p:xfrm>
          <a:off x="1" y="707743"/>
          <a:ext cx="12858749" cy="6524908"/>
        </p:xfrm>
        <a:graphic>
          <a:graphicData uri="http://schemas.openxmlformats.org/drawingml/2006/table">
            <a:tbl>
              <a:tblPr firstRow="1" bandRow="1">
                <a:tableStyleId>{5C22544A-7EE6-4342-B048-85BDC9FD1C3A}</a:tableStyleId>
              </a:tblPr>
              <a:tblGrid>
                <a:gridCol w="3418983">
                  <a:extLst>
                    <a:ext uri="{9D8B030D-6E8A-4147-A177-3AD203B41FA5}">
                      <a16:colId xmlns:a16="http://schemas.microsoft.com/office/drawing/2014/main" val="20000"/>
                    </a:ext>
                  </a:extLst>
                </a:gridCol>
                <a:gridCol w="9439766">
                  <a:extLst>
                    <a:ext uri="{9D8B030D-6E8A-4147-A177-3AD203B41FA5}">
                      <a16:colId xmlns:a16="http://schemas.microsoft.com/office/drawing/2014/main" val="20001"/>
                    </a:ext>
                  </a:extLst>
                </a:gridCol>
              </a:tblGrid>
              <a:tr h="705528">
                <a:tc>
                  <a:txBody>
                    <a:bodyPr/>
                    <a:lstStyle/>
                    <a:p>
                      <a:pPr algn="ctr">
                        <a:buNone/>
                      </a:pPr>
                      <a:r>
                        <a:rPr lang="zh-CN" altLang="en-US" sz="3600" dirty="0"/>
                        <a:t>时间</a:t>
                      </a:r>
                    </a:p>
                  </a:txBody>
                  <a:tcPr>
                    <a:solidFill>
                      <a:schemeClr val="accent1">
                        <a:lumMod val="60000"/>
                        <a:lumOff val="40000"/>
                      </a:schemeClr>
                    </a:solidFill>
                  </a:tcPr>
                </a:tc>
                <a:tc>
                  <a:txBody>
                    <a:bodyPr/>
                    <a:lstStyle/>
                    <a:p>
                      <a:pPr algn="ctr">
                        <a:buNone/>
                      </a:pPr>
                      <a:r>
                        <a:rPr lang="zh-CN" altLang="en-US" sz="3600" dirty="0"/>
                        <a:t>工作</a:t>
                      </a:r>
                    </a:p>
                  </a:txBody>
                  <a:tcPr>
                    <a:solidFill>
                      <a:schemeClr val="accent1">
                        <a:lumMod val="60000"/>
                        <a:lumOff val="40000"/>
                      </a:schemeClr>
                    </a:solidFill>
                  </a:tcPr>
                </a:tc>
                <a:extLst>
                  <a:ext uri="{0D108BD9-81ED-4DB2-BD59-A6C34878D82A}">
                    <a16:rowId xmlns:a16="http://schemas.microsoft.com/office/drawing/2014/main" val="10000"/>
                  </a:ext>
                </a:extLst>
              </a:tr>
              <a:tr h="1175881">
                <a:tc>
                  <a:txBody>
                    <a:bodyPr/>
                    <a:lstStyle/>
                    <a:p>
                      <a:pPr algn="l">
                        <a:buNone/>
                      </a:pPr>
                      <a:r>
                        <a:rPr sz="3200" dirty="0" smtClean="0">
                          <a:latin typeface="宋体" panose="02010600030101010101" pitchFamily="2" charset="-122"/>
                          <a:ea typeface="宋体" panose="02010600030101010101" pitchFamily="2" charset="-122"/>
                          <a:cs typeface="宋体" panose="02010600030101010101" pitchFamily="2" charset="-122"/>
                          <a:sym typeface="+mn-ea"/>
                        </a:rPr>
                        <a:t>20</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20</a:t>
                      </a:r>
                      <a:r>
                        <a:rPr sz="320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04</a:t>
                      </a:r>
                      <a:r>
                        <a:rPr sz="3200" dirty="0" smtClean="0">
                          <a:latin typeface="宋体" panose="02010600030101010101" pitchFamily="2" charset="-122"/>
                          <a:ea typeface="宋体" panose="02010600030101010101" pitchFamily="2" charset="-122"/>
                          <a:cs typeface="宋体" panose="02010600030101010101" pitchFamily="2" charset="-122"/>
                          <a:sym typeface="+mn-ea"/>
                        </a:rPr>
                        <a:t>-20</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20</a:t>
                      </a:r>
                      <a:r>
                        <a:rPr sz="320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05</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tc>
                  <a:txBody>
                    <a:bodyPr/>
                    <a:lstStyle/>
                    <a:p>
                      <a:pPr algn="l">
                        <a:buNone/>
                      </a:pPr>
                      <a:r>
                        <a:rPr sz="3200" dirty="0" err="1">
                          <a:latin typeface="宋体" panose="02010600030101010101" pitchFamily="2" charset="-122"/>
                          <a:ea typeface="宋体" panose="02010600030101010101" pitchFamily="2" charset="-122"/>
                          <a:cs typeface="宋体" panose="02010600030101010101" pitchFamily="2" charset="-122"/>
                          <a:sym typeface="+mn-ea"/>
                        </a:rPr>
                        <a:t>查阅国内外相关资料，制定项目总体方案与技术路线</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extLst>
                  <a:ext uri="{0D108BD9-81ED-4DB2-BD59-A6C34878D82A}">
                    <a16:rowId xmlns:a16="http://schemas.microsoft.com/office/drawing/2014/main" val="10001"/>
                  </a:ext>
                </a:extLst>
              </a:tr>
              <a:tr h="692520">
                <a:tc>
                  <a:txBody>
                    <a:bodyPr/>
                    <a:lstStyle/>
                    <a:p>
                      <a:pPr algn="l">
                        <a:buNone/>
                      </a:pPr>
                      <a:r>
                        <a:rPr sz="3200" dirty="0" smtClean="0">
                          <a:latin typeface="宋体" panose="02010600030101010101" pitchFamily="2" charset="-122"/>
                          <a:ea typeface="宋体" panose="02010600030101010101" pitchFamily="2" charset="-122"/>
                          <a:cs typeface="宋体" panose="02010600030101010101" pitchFamily="2" charset="-122"/>
                          <a:sym typeface="+mn-ea"/>
                        </a:rPr>
                        <a:t>20</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20</a:t>
                      </a:r>
                      <a:r>
                        <a:rPr sz="320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06</a:t>
                      </a:r>
                      <a:r>
                        <a:rPr sz="3200" dirty="0" smtClean="0">
                          <a:latin typeface="宋体" panose="02010600030101010101" pitchFamily="2" charset="-122"/>
                          <a:ea typeface="宋体" panose="02010600030101010101" pitchFamily="2" charset="-122"/>
                          <a:cs typeface="宋体" panose="02010600030101010101" pitchFamily="2" charset="-122"/>
                          <a:sym typeface="+mn-ea"/>
                        </a:rPr>
                        <a:t>-2020.</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09</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tc>
                  <a:txBody>
                    <a:bodyPr/>
                    <a:lstStyle/>
                    <a:p>
                      <a:pPr algn="l">
                        <a:buNone/>
                      </a:pPr>
                      <a:r>
                        <a:rPr sz="3200" dirty="0" err="1">
                          <a:latin typeface="宋体" panose="02010600030101010101" pitchFamily="2" charset="-122"/>
                          <a:ea typeface="宋体" panose="02010600030101010101" pitchFamily="2" charset="-122"/>
                          <a:cs typeface="宋体" panose="02010600030101010101" pitchFamily="2" charset="-122"/>
                          <a:sym typeface="+mn-ea"/>
                        </a:rPr>
                        <a:t>完成系统硬件设计、加工与装配调试</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extLst>
                  <a:ext uri="{0D108BD9-81ED-4DB2-BD59-A6C34878D82A}">
                    <a16:rowId xmlns:a16="http://schemas.microsoft.com/office/drawing/2014/main" val="10002"/>
                  </a:ext>
                </a:extLst>
              </a:tr>
              <a:tr h="638335">
                <a:tc>
                  <a:txBody>
                    <a:bodyPr/>
                    <a:lstStyle/>
                    <a:p>
                      <a:pPr algn="l">
                        <a:buNone/>
                      </a:pPr>
                      <a:r>
                        <a:rPr sz="3200" dirty="0" smtClean="0">
                          <a:latin typeface="宋体" panose="02010600030101010101" pitchFamily="2" charset="-122"/>
                          <a:ea typeface="宋体" panose="02010600030101010101" pitchFamily="2" charset="-122"/>
                          <a:cs typeface="宋体" panose="02010600030101010101" pitchFamily="2" charset="-122"/>
                          <a:sym typeface="+mn-ea"/>
                        </a:rPr>
                        <a:t>2020.</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10</a:t>
                      </a:r>
                      <a:r>
                        <a:rPr sz="3200" dirty="0" smtClean="0">
                          <a:latin typeface="宋体" panose="02010600030101010101" pitchFamily="2" charset="-122"/>
                          <a:ea typeface="宋体" panose="02010600030101010101" pitchFamily="2" charset="-122"/>
                          <a:cs typeface="宋体" panose="02010600030101010101" pitchFamily="2" charset="-122"/>
                          <a:sym typeface="+mn-ea"/>
                        </a:rPr>
                        <a:t>-2020.</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11</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tc>
                  <a:txBody>
                    <a:bodyPr/>
                    <a:lstStyle/>
                    <a:p>
                      <a:pPr algn="l">
                        <a:buNone/>
                      </a:pPr>
                      <a:r>
                        <a:rPr lang="zh-CN" altLang="zh-CN" sz="3200" kern="100" dirty="0" smtClean="0">
                          <a:effectLst/>
                          <a:ea typeface="宋体" panose="02010600030101010101" pitchFamily="2" charset="-122"/>
                          <a:cs typeface="Times New Roman" panose="02020603050405020304" pitchFamily="18" charset="0"/>
                        </a:rPr>
                        <a:t>完成系统测控电路开发与调试</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extLst>
                  <a:ext uri="{0D108BD9-81ED-4DB2-BD59-A6C34878D82A}">
                    <a16:rowId xmlns:a16="http://schemas.microsoft.com/office/drawing/2014/main" val="10003"/>
                  </a:ext>
                </a:extLst>
              </a:tr>
              <a:tr h="702378">
                <a:tc>
                  <a:txBody>
                    <a:bodyPr/>
                    <a:lstStyle/>
                    <a:p>
                      <a:pPr algn="l">
                        <a:buNone/>
                      </a:pPr>
                      <a:r>
                        <a:rPr sz="3200" dirty="0" smtClean="0">
                          <a:latin typeface="宋体" panose="02010600030101010101" pitchFamily="2" charset="-122"/>
                          <a:ea typeface="宋体" panose="02010600030101010101" pitchFamily="2" charset="-122"/>
                          <a:cs typeface="宋体" panose="02010600030101010101" pitchFamily="2" charset="-122"/>
                          <a:sym typeface="+mn-ea"/>
                        </a:rPr>
                        <a:t>2020.</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12</a:t>
                      </a:r>
                      <a:r>
                        <a:rPr sz="3200" dirty="0" smtClean="0">
                          <a:latin typeface="宋体" panose="02010600030101010101" pitchFamily="2" charset="-122"/>
                          <a:ea typeface="宋体" panose="02010600030101010101" pitchFamily="2" charset="-122"/>
                          <a:cs typeface="宋体" panose="02010600030101010101" pitchFamily="2" charset="-122"/>
                          <a:sym typeface="+mn-ea"/>
                        </a:rPr>
                        <a:t>-202</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1</a:t>
                      </a:r>
                      <a:r>
                        <a:rPr sz="3200" dirty="0" smtClean="0">
                          <a:latin typeface="宋体" panose="02010600030101010101" pitchFamily="2" charset="-122"/>
                          <a:ea typeface="宋体" panose="02010600030101010101" pitchFamily="2" charset="-122"/>
                          <a:cs typeface="宋体" panose="02010600030101010101" pitchFamily="2" charset="-122"/>
                          <a:sym typeface="+mn-ea"/>
                        </a:rPr>
                        <a:t>.0</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4</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tc>
                  <a:txBody>
                    <a:bodyPr/>
                    <a:lstStyle/>
                    <a:p>
                      <a:pPr algn="l">
                        <a:buNone/>
                      </a:pPr>
                      <a:r>
                        <a:rPr lang="zh-CN" altLang="zh-CN" sz="3200" kern="100" dirty="0" smtClean="0">
                          <a:effectLst/>
                          <a:ea typeface="宋体" panose="02010600030101010101" pitchFamily="2" charset="-122"/>
                          <a:cs typeface="Times New Roman" panose="02020603050405020304" pitchFamily="18" charset="0"/>
                        </a:rPr>
                        <a:t>完成系统测量软件开发和软硬件联调</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extLst>
                  <a:ext uri="{0D108BD9-81ED-4DB2-BD59-A6C34878D82A}">
                    <a16:rowId xmlns:a16="http://schemas.microsoft.com/office/drawing/2014/main" val="10004"/>
                  </a:ext>
                </a:extLst>
              </a:tr>
              <a:tr h="1225226">
                <a:tc>
                  <a:txBody>
                    <a:bodyPr/>
                    <a:lstStyle/>
                    <a:p>
                      <a:pPr algn="l">
                        <a:buNone/>
                      </a:pPr>
                      <a:r>
                        <a:rPr sz="3200" dirty="0" smtClean="0">
                          <a:latin typeface="宋体" panose="02010600030101010101" pitchFamily="2" charset="-122"/>
                          <a:ea typeface="宋体" panose="02010600030101010101" pitchFamily="2" charset="-122"/>
                          <a:cs typeface="宋体" panose="02010600030101010101" pitchFamily="2" charset="-122"/>
                          <a:sym typeface="+mn-ea"/>
                        </a:rPr>
                        <a:t>202</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1</a:t>
                      </a:r>
                      <a:r>
                        <a:rPr sz="3200" dirty="0" smtClean="0">
                          <a:latin typeface="宋体" panose="02010600030101010101" pitchFamily="2" charset="-122"/>
                          <a:ea typeface="宋体" panose="02010600030101010101" pitchFamily="2" charset="-122"/>
                          <a:cs typeface="宋体" panose="02010600030101010101" pitchFamily="2" charset="-122"/>
                          <a:sym typeface="+mn-ea"/>
                        </a:rPr>
                        <a:t>.0</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5</a:t>
                      </a:r>
                      <a:r>
                        <a:rPr sz="3200" dirty="0" smtClean="0">
                          <a:latin typeface="宋体" panose="02010600030101010101" pitchFamily="2" charset="-122"/>
                          <a:ea typeface="宋体" panose="02010600030101010101" pitchFamily="2" charset="-122"/>
                          <a:cs typeface="宋体" panose="02010600030101010101" pitchFamily="2" charset="-122"/>
                          <a:sym typeface="+mn-ea"/>
                        </a:rPr>
                        <a:t>-202</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1</a:t>
                      </a:r>
                      <a:r>
                        <a:rPr sz="3200" dirty="0" smtClean="0">
                          <a:latin typeface="宋体" panose="02010600030101010101" pitchFamily="2" charset="-122"/>
                          <a:ea typeface="宋体" panose="02010600030101010101" pitchFamily="2" charset="-122"/>
                          <a:cs typeface="宋体" panose="02010600030101010101" pitchFamily="2" charset="-122"/>
                          <a:sym typeface="+mn-ea"/>
                        </a:rPr>
                        <a:t>.09</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tc>
                  <a:txBody>
                    <a:bodyPr/>
                    <a:lstStyle/>
                    <a:p>
                      <a:pPr algn="l">
                        <a:buNone/>
                      </a:pPr>
                      <a:r>
                        <a:rPr lang="zh-CN" altLang="zh-CN" sz="3200" kern="1200" dirty="0" smtClean="0">
                          <a:solidFill>
                            <a:schemeClr val="dk1"/>
                          </a:solidFill>
                          <a:latin typeface="宋体" panose="02010600030101010101" pitchFamily="2" charset="-122"/>
                          <a:ea typeface="宋体" panose="02010600030101010101" pitchFamily="2" charset="-122"/>
                          <a:cs typeface="宋体" panose="02010600030101010101" pitchFamily="2" charset="-122"/>
                        </a:rPr>
                        <a:t>进行系统测量不确定度分析，优化系统各功能模块，完成现场测试</a:t>
                      </a:r>
                      <a:endParaRPr lang="zh-CN" altLang="en-US" sz="3200" kern="1200" dirty="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a:txBody>
                  <a:tcPr anchor="ctr"/>
                </a:tc>
                <a:extLst>
                  <a:ext uri="{0D108BD9-81ED-4DB2-BD59-A6C34878D82A}">
                    <a16:rowId xmlns:a16="http://schemas.microsoft.com/office/drawing/2014/main" val="10005"/>
                  </a:ext>
                </a:extLst>
              </a:tr>
              <a:tr h="692520">
                <a:tc>
                  <a:txBody>
                    <a:bodyPr/>
                    <a:lstStyle/>
                    <a:p>
                      <a:pPr algn="l">
                        <a:buNone/>
                      </a:pPr>
                      <a:r>
                        <a:rPr sz="3200" dirty="0" smtClean="0">
                          <a:latin typeface="宋体" panose="02010600030101010101" pitchFamily="2" charset="-122"/>
                          <a:ea typeface="宋体" panose="02010600030101010101" pitchFamily="2" charset="-122"/>
                          <a:cs typeface="宋体" panose="02010600030101010101" pitchFamily="2" charset="-122"/>
                          <a:sym typeface="+mn-ea"/>
                        </a:rPr>
                        <a:t>202</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1</a:t>
                      </a:r>
                      <a:r>
                        <a:rPr sz="3200" dirty="0" smtClean="0">
                          <a:latin typeface="宋体" panose="02010600030101010101" pitchFamily="2" charset="-122"/>
                          <a:ea typeface="宋体" panose="02010600030101010101" pitchFamily="2" charset="-122"/>
                          <a:cs typeface="宋体" panose="02010600030101010101" pitchFamily="2" charset="-122"/>
                          <a:sym typeface="+mn-ea"/>
                        </a:rPr>
                        <a:t>.10-202</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1</a:t>
                      </a:r>
                      <a:r>
                        <a:rPr sz="3200" dirty="0" smtClean="0">
                          <a:latin typeface="宋体" panose="02010600030101010101" pitchFamily="2" charset="-122"/>
                          <a:ea typeface="宋体" panose="02010600030101010101" pitchFamily="2" charset="-122"/>
                          <a:cs typeface="宋体" panose="02010600030101010101" pitchFamily="2" charset="-122"/>
                          <a:sym typeface="+mn-ea"/>
                        </a:rPr>
                        <a:t>.12</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tc>
                  <a:txBody>
                    <a:bodyPr/>
                    <a:lstStyle/>
                    <a:p>
                      <a:pPr algn="l">
                        <a:buNone/>
                      </a:pPr>
                      <a:r>
                        <a:rPr sz="3200" dirty="0" err="1">
                          <a:latin typeface="宋体" panose="02010600030101010101" pitchFamily="2" charset="-122"/>
                          <a:ea typeface="宋体" panose="02010600030101010101" pitchFamily="2" charset="-122"/>
                          <a:cs typeface="宋体" panose="02010600030101010101" pitchFamily="2" charset="-122"/>
                          <a:sym typeface="+mn-ea"/>
                        </a:rPr>
                        <a:t>撰写毕业论文</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extLst>
                  <a:ext uri="{0D108BD9-81ED-4DB2-BD59-A6C34878D82A}">
                    <a16:rowId xmlns:a16="http://schemas.microsoft.com/office/drawing/2014/main" val="10006"/>
                  </a:ext>
                </a:extLst>
              </a:tr>
              <a:tr h="692520">
                <a:tc>
                  <a:txBody>
                    <a:bodyPr/>
                    <a:lstStyle/>
                    <a:p>
                      <a:pPr algn="l">
                        <a:buNone/>
                      </a:pPr>
                      <a:r>
                        <a:rPr sz="3200" dirty="0" smtClean="0">
                          <a:latin typeface="宋体" panose="02010600030101010101" pitchFamily="2" charset="-122"/>
                          <a:ea typeface="宋体" panose="02010600030101010101" pitchFamily="2" charset="-122"/>
                          <a:cs typeface="宋体" panose="02010600030101010101" pitchFamily="2" charset="-122"/>
                          <a:sym typeface="+mn-ea"/>
                        </a:rPr>
                        <a:t>202</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2</a:t>
                      </a:r>
                      <a:r>
                        <a:rPr sz="3200" dirty="0" smtClean="0">
                          <a:latin typeface="宋体" panose="02010600030101010101" pitchFamily="2" charset="-122"/>
                          <a:ea typeface="宋体" panose="02010600030101010101" pitchFamily="2" charset="-122"/>
                          <a:cs typeface="宋体" panose="02010600030101010101" pitchFamily="2" charset="-122"/>
                          <a:sym typeface="+mn-ea"/>
                        </a:rPr>
                        <a:t>.01-202</a:t>
                      </a:r>
                      <a:r>
                        <a:rPr lang="en-US" altLang="zh-CN" sz="3200" dirty="0" smtClean="0">
                          <a:latin typeface="宋体" panose="02010600030101010101" pitchFamily="2" charset="-122"/>
                          <a:ea typeface="宋体" panose="02010600030101010101" pitchFamily="2" charset="-122"/>
                          <a:cs typeface="宋体" panose="02010600030101010101" pitchFamily="2" charset="-122"/>
                          <a:sym typeface="+mn-ea"/>
                        </a:rPr>
                        <a:t>2</a:t>
                      </a:r>
                      <a:r>
                        <a:rPr sz="3200" dirty="0" smtClean="0">
                          <a:latin typeface="宋体" panose="02010600030101010101" pitchFamily="2" charset="-122"/>
                          <a:ea typeface="宋体" panose="02010600030101010101" pitchFamily="2" charset="-122"/>
                          <a:cs typeface="宋体" panose="02010600030101010101" pitchFamily="2" charset="-122"/>
                          <a:sym typeface="+mn-ea"/>
                        </a:rPr>
                        <a:t>.03</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tc>
                  <a:txBody>
                    <a:bodyPr/>
                    <a:lstStyle/>
                    <a:p>
                      <a:pPr algn="l">
                        <a:buNone/>
                      </a:pPr>
                      <a:r>
                        <a:rPr sz="3200" dirty="0" err="1">
                          <a:latin typeface="宋体" panose="02010600030101010101" pitchFamily="2" charset="-122"/>
                          <a:ea typeface="宋体" panose="02010600030101010101" pitchFamily="2" charset="-122"/>
                          <a:cs typeface="宋体" panose="02010600030101010101" pitchFamily="2" charset="-122"/>
                          <a:sym typeface="+mn-ea"/>
                        </a:rPr>
                        <a:t>修改完善毕业论文，完成答辩</a:t>
                      </a:r>
                      <a:endParaRPr lang="zh-CN" altLang="en-US" sz="3200" dirty="0">
                        <a:latin typeface="宋体" panose="02010600030101010101" pitchFamily="2" charset="-122"/>
                        <a:ea typeface="宋体" panose="02010600030101010101" pitchFamily="2" charset="-122"/>
                        <a:cs typeface="宋体" panose="02010600030101010101" pitchFamily="2" charset="-122"/>
                        <a:sym typeface="+mn-ea"/>
                      </a:endParaRP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04669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3032580" y="2759197"/>
            <a:ext cx="67935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smtClean="0">
                <a:solidFill>
                  <a:schemeClr val="accent1"/>
                </a:solidFill>
                <a:cs typeface="Arial" panose="020B0604020202020204" pitchFamily="34" charset="0"/>
              </a:rPr>
              <a:t>请各位老师批评指正</a:t>
            </a:r>
            <a:endParaRPr lang="zh-CN" altLang="en-US" sz="1600" cap="all" dirty="0">
              <a:solidFill>
                <a:schemeClr val="accent1"/>
              </a:solidFill>
              <a:cs typeface="Arial" panose="020B0604020202020204" pitchFamily="34" charset="0"/>
            </a:endParaRPr>
          </a:p>
        </p:txBody>
      </p:sp>
      <p:sp>
        <p:nvSpPr>
          <p:cNvPr id="9"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0"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pic>
        <p:nvPicPr>
          <p:cNvPr id="7" name="图片 20" descr="2924046_211124330188_2.jpg"/>
          <p:cNvPicPr>
            <a:picLocks noChangeAspect="1"/>
          </p:cNvPicPr>
          <p:nvPr/>
        </p:nvPicPr>
        <p:blipFill>
          <a:blip r:embed="rId3"/>
          <a:stretch>
            <a:fillRect/>
          </a:stretch>
        </p:blipFill>
        <p:spPr>
          <a:xfrm>
            <a:off x="0" y="147365"/>
            <a:ext cx="7240270" cy="1596752"/>
          </a:xfrm>
          <a:prstGeom prst="rect">
            <a:avLst/>
          </a:prstGeom>
          <a:noFill/>
          <a:ln w="9525">
            <a:noFill/>
          </a:ln>
        </p:spPr>
      </p:pic>
    </p:spTree>
    <p:extLst>
      <p:ext uri="{BB962C8B-B14F-4D97-AF65-F5344CB8AC3E}">
        <p14:creationId xmlns:p14="http://schemas.microsoft.com/office/powerpoint/2010/main" val="3387039775"/>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par>
                          <p:cTn id="19" fill="hold">
                            <p:stCondLst>
                              <p:cond delay="140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4"/>
                                        </p:tgtEl>
                                      </p:cBhvr>
                                    </p:animEffect>
                                    <p:animScale>
                                      <p:cBhvr>
                                        <p:cTn id="22"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452394" y="2721066"/>
            <a:ext cx="4613583" cy="677108"/>
          </a:xfrm>
          <a:prstGeom prst="rect">
            <a:avLst/>
          </a:prstGeom>
          <a:noFill/>
        </p:spPr>
        <p:txBody>
          <a:bodyPr wrap="square" lIns="0" tIns="0" rIns="0" bIns="0" rtlCol="0">
            <a:spAutoFit/>
          </a:bodyPr>
          <a:lstStyle/>
          <a:p>
            <a:r>
              <a:rPr lang="zh-CN" altLang="en-US" sz="4400" dirty="0" smtClean="0">
                <a:solidFill>
                  <a:schemeClr val="accent1"/>
                </a:solidFill>
                <a:latin typeface="微软雅黑" panose="020B0503020204020204" pitchFamily="34" charset="-122"/>
                <a:ea typeface="微软雅黑" panose="020B0503020204020204" pitchFamily="34" charset="-122"/>
                <a:cs typeface="+mn-ea"/>
                <a:sym typeface="+mn-lt"/>
              </a:rPr>
              <a:t>研究目的及意义</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01</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44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183784"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、研究目的及意义</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20" y="1816125"/>
            <a:ext cx="6624736" cy="4144238"/>
          </a:xfrm>
          <a:prstGeom prst="rect">
            <a:avLst/>
          </a:prstGeom>
        </p:spPr>
      </p:pic>
      <p:sp>
        <p:nvSpPr>
          <p:cNvPr id="11" name="文本框 10"/>
          <p:cNvSpPr txBox="1"/>
          <p:nvPr/>
        </p:nvSpPr>
        <p:spPr>
          <a:xfrm>
            <a:off x="6933431" y="1282156"/>
            <a:ext cx="5609150" cy="5955476"/>
          </a:xfrm>
          <a:prstGeom prst="rect">
            <a:avLst/>
          </a:prstGeom>
          <a:noFill/>
        </p:spPr>
        <p:txBody>
          <a:bodyPr wrap="square" rtlCol="0">
            <a:spAutoFit/>
          </a:bodyPr>
          <a:lstStyle/>
          <a:p>
            <a:pPr>
              <a:lnSpc>
                <a:spcPct val="150000"/>
              </a:lnSpc>
            </a:pPr>
            <a:r>
              <a:rPr lang="en-US" altLang="zh-CN" sz="2800" dirty="0" smtClean="0"/>
              <a:t>         </a:t>
            </a:r>
            <a:r>
              <a:rPr lang="zh-CN" altLang="zh-CN" sz="2800" dirty="0" smtClean="0"/>
              <a:t>飞机</a:t>
            </a:r>
            <a:r>
              <a:rPr lang="zh-CN" altLang="zh-CN" sz="2800" dirty="0"/>
              <a:t>机身</a:t>
            </a:r>
            <a:r>
              <a:rPr lang="en-US" altLang="zh-CN" sz="2800" dirty="0"/>
              <a:t>70%</a:t>
            </a:r>
            <a:r>
              <a:rPr lang="zh-CN" altLang="zh-CN" sz="2800" dirty="0"/>
              <a:t>的结构件采用了铆接、螺栓连接的形式 </a:t>
            </a:r>
            <a:r>
              <a:rPr lang="zh-CN" altLang="en-US" sz="2800" dirty="0" smtClean="0"/>
              <a:t>。</a:t>
            </a:r>
            <a:r>
              <a:rPr lang="zh-CN" altLang="zh-CN" sz="2800" dirty="0" smtClean="0"/>
              <a:t>而</a:t>
            </a:r>
            <a:r>
              <a:rPr lang="zh-CN" altLang="en-US" sz="2800" dirty="0" smtClean="0"/>
              <a:t>连接</a:t>
            </a:r>
            <a:r>
              <a:rPr lang="zh-CN" altLang="zh-CN" sz="2800" dirty="0" smtClean="0"/>
              <a:t>孔</a:t>
            </a:r>
            <a:r>
              <a:rPr lang="zh-CN" altLang="zh-CN" sz="2800" dirty="0"/>
              <a:t>的垂直度是飞机装配连接孔作业中最重要的性能指标</a:t>
            </a:r>
            <a:r>
              <a:rPr lang="zh-CN" altLang="zh-CN" sz="2800" dirty="0" smtClean="0"/>
              <a:t>之一</a:t>
            </a:r>
            <a:r>
              <a:rPr lang="zh-CN" altLang="en-US" sz="2800" dirty="0" smtClean="0"/>
              <a:t>，如果</a:t>
            </a:r>
            <a:r>
              <a:rPr lang="zh-CN" altLang="en-US" sz="2800" dirty="0"/>
              <a:t>连接</a:t>
            </a:r>
            <a:r>
              <a:rPr lang="zh-CN" altLang="en-US" sz="2800" dirty="0" smtClean="0"/>
              <a:t>孔的垂直度误差较大，会</a:t>
            </a:r>
            <a:r>
              <a:rPr lang="zh-CN" altLang="en-US" sz="2800" dirty="0"/>
              <a:t>严重削弱结构件连接强度</a:t>
            </a:r>
            <a:r>
              <a:rPr lang="zh-CN" altLang="en-US" sz="2800" dirty="0" smtClean="0"/>
              <a:t>。</a:t>
            </a:r>
            <a:endParaRPr lang="en-US" altLang="zh-CN" sz="2800" dirty="0" smtClean="0"/>
          </a:p>
          <a:p>
            <a:pPr>
              <a:lnSpc>
                <a:spcPct val="150000"/>
              </a:lnSpc>
            </a:pPr>
            <a:r>
              <a:rPr lang="zh-CN" altLang="en-US" sz="2800" dirty="0" smtClean="0"/>
              <a:t>         为保证装配可靠，需要对飞机装配连接孔的垂直度误差进行测量。</a:t>
            </a:r>
            <a:endParaRPr lang="en-US" altLang="zh-CN" sz="2800" dirty="0" smtClean="0"/>
          </a:p>
          <a:p>
            <a:pPr>
              <a:lnSpc>
                <a:spcPct val="150000"/>
              </a:lnSpc>
            </a:pPr>
            <a:endParaRPr lang="en-US" altLang="zh-CN" dirty="0" smtClean="0"/>
          </a:p>
          <a:p>
            <a:endParaRPr lang="zh-CN" altLang="en-US" dirty="0"/>
          </a:p>
        </p:txBody>
      </p:sp>
      <p:sp>
        <p:nvSpPr>
          <p:cNvPr id="38" name="文本框 3"/>
          <p:cNvSpPr txBox="1"/>
          <p:nvPr/>
        </p:nvSpPr>
        <p:spPr>
          <a:xfrm>
            <a:off x="2180903" y="6322003"/>
            <a:ext cx="2262026" cy="400110"/>
          </a:xfrm>
          <a:prstGeom prst="rect">
            <a:avLst/>
          </a:prstGeom>
          <a:noFill/>
          <a:ln w="9525">
            <a:noFill/>
          </a:ln>
        </p:spPr>
        <p:txBody>
          <a:bodyPr wrap="square" anchor="t">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a:lstStyle>
          <a:p>
            <a:pPr algn="ctr"/>
            <a:r>
              <a:rPr lang="zh-CN" altLang="en-US" sz="2000" dirty="0" smtClean="0">
                <a:latin typeface="Arial" panose="020B0604020202020204" pitchFamily="34" charset="0"/>
                <a:ea typeface="宋体" panose="02010600030101010101" pitchFamily="2" charset="-122"/>
              </a:rPr>
              <a:t>飞机装配人工制孔</a:t>
            </a:r>
            <a:endParaRPr lang="en-US" altLang="zh-CN" sz="2000" dirty="0">
              <a:latin typeface="Arial" panose="020B0604020202020204" pitchFamily="34" charset="0"/>
              <a:ea typeface="宋体" panose="02010600030101010101" pitchFamily="2" charset="-122"/>
            </a:endParaRPr>
          </a:p>
        </p:txBody>
      </p:sp>
      <p:sp>
        <p:nvSpPr>
          <p:cNvPr id="9" name="矩形 8"/>
          <p:cNvSpPr/>
          <p:nvPr/>
        </p:nvSpPr>
        <p:spPr>
          <a:xfrm>
            <a:off x="697315" y="694748"/>
            <a:ext cx="3013967" cy="910314"/>
          </a:xfrm>
          <a:prstGeom prst="rect">
            <a:avLst/>
          </a:prstGeom>
        </p:spPr>
        <p:txBody>
          <a:bodyPr wrap="none">
            <a:spAutoFit/>
          </a:bodyPr>
          <a:lstStyle/>
          <a:p>
            <a:pPr>
              <a:lnSpc>
                <a:spcPct val="150000"/>
              </a:lnSpc>
            </a:pPr>
            <a:r>
              <a:rPr lang="en-US" altLang="zh-CN" sz="4000" b="1" dirty="0">
                <a:solidFill>
                  <a:schemeClr val="accent5"/>
                </a:solidFill>
              </a:rPr>
              <a:t>1.1 </a:t>
            </a:r>
            <a:r>
              <a:rPr lang="zh-CN" altLang="en-US" sz="4000" b="1" dirty="0">
                <a:solidFill>
                  <a:schemeClr val="accent5"/>
                </a:solidFill>
              </a:rPr>
              <a:t>课题背景</a:t>
            </a:r>
            <a:endParaRPr lang="zh-CN" altLang="zh-CN" sz="4000" b="1" dirty="0">
              <a:solidFill>
                <a:schemeClr val="accent5"/>
              </a:solidFill>
            </a:endParaRPr>
          </a:p>
        </p:txBody>
      </p:sp>
    </p:spTree>
    <p:extLst>
      <p:ext uri="{BB962C8B-B14F-4D97-AF65-F5344CB8AC3E}">
        <p14:creationId xmlns:p14="http://schemas.microsoft.com/office/powerpoint/2010/main" val="1853198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183784"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、研究目的及意义</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文本框 8"/>
          <p:cNvSpPr txBox="1"/>
          <p:nvPr/>
        </p:nvSpPr>
        <p:spPr>
          <a:xfrm>
            <a:off x="1640843" y="2752229"/>
            <a:ext cx="9577064" cy="2031325"/>
          </a:xfrm>
          <a:prstGeom prst="rect">
            <a:avLst/>
          </a:prstGeom>
          <a:noFill/>
        </p:spPr>
        <p:txBody>
          <a:bodyPr wrap="square" rtlCol="0">
            <a:spAutoFit/>
          </a:bodyPr>
          <a:lstStyle/>
          <a:p>
            <a:pPr>
              <a:lnSpc>
                <a:spcPct val="150000"/>
              </a:lnSpc>
            </a:pPr>
            <a:r>
              <a:rPr lang="en-US" altLang="zh-CN" sz="2800" dirty="0" smtClean="0"/>
              <a:t>         </a:t>
            </a:r>
            <a:r>
              <a:rPr lang="zh-CN" altLang="zh-CN" sz="2800" dirty="0" smtClean="0"/>
              <a:t>本</a:t>
            </a:r>
            <a:r>
              <a:rPr lang="zh-CN" altLang="zh-CN" sz="2800" dirty="0"/>
              <a:t>课题以飞机装配连接孔为研究对象，研究小尺寸孔的垂直度误差测量方法，并开发相应的测量装置，解决制造现场飞机装配连接孔垂直度的快速高精度测量问题。</a:t>
            </a:r>
            <a:endParaRPr lang="zh-CN" altLang="en-US" sz="2800" dirty="0"/>
          </a:p>
        </p:txBody>
      </p:sp>
      <p:sp>
        <p:nvSpPr>
          <p:cNvPr id="3" name="文本框 2"/>
          <p:cNvSpPr txBox="1"/>
          <p:nvPr/>
        </p:nvSpPr>
        <p:spPr>
          <a:xfrm>
            <a:off x="714267" y="846337"/>
            <a:ext cx="3384376" cy="707886"/>
          </a:xfrm>
          <a:prstGeom prst="rect">
            <a:avLst/>
          </a:prstGeom>
          <a:noFill/>
        </p:spPr>
        <p:txBody>
          <a:bodyPr wrap="square" rtlCol="0">
            <a:spAutoFit/>
          </a:bodyPr>
          <a:lstStyle/>
          <a:p>
            <a:r>
              <a:rPr lang="en-US" altLang="zh-CN" sz="4000" b="1" dirty="0">
                <a:solidFill>
                  <a:schemeClr val="accent5"/>
                </a:solidFill>
              </a:rPr>
              <a:t>1.2 </a:t>
            </a:r>
            <a:r>
              <a:rPr lang="zh-CN" altLang="en-US" sz="4000" b="1" dirty="0">
                <a:solidFill>
                  <a:schemeClr val="accent5"/>
                </a:solidFill>
              </a:rPr>
              <a:t>研究目的</a:t>
            </a:r>
          </a:p>
        </p:txBody>
      </p:sp>
    </p:spTree>
    <p:extLst>
      <p:ext uri="{BB962C8B-B14F-4D97-AF65-F5344CB8AC3E}">
        <p14:creationId xmlns:p14="http://schemas.microsoft.com/office/powerpoint/2010/main" val="2258867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3960439" cy="677108"/>
          </a:xfrm>
          <a:prstGeom prst="rect">
            <a:avLst/>
          </a:prstGeom>
          <a:noFill/>
        </p:spPr>
        <p:txBody>
          <a:bodyPr wrap="square" lIns="0" tIns="0" rIns="0" bIns="0" rtlCol="0">
            <a:spAutoFit/>
          </a:bodyPr>
          <a:lstStyle/>
          <a:p>
            <a:r>
              <a:rPr lang="zh-CN" altLang="en-US" sz="4400" dirty="0" smtClean="0">
                <a:solidFill>
                  <a:schemeClr val="accent1"/>
                </a:solidFill>
                <a:latin typeface="微软雅黑" panose="020B0503020204020204" pitchFamily="34" charset="-122"/>
                <a:ea typeface="微软雅黑" panose="020B0503020204020204" pitchFamily="34" charset="-122"/>
                <a:cs typeface="+mn-ea"/>
                <a:sym typeface="+mn-lt"/>
              </a:rPr>
              <a:t>国内外研究现状</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02</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65537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0903" y="1919602"/>
            <a:ext cx="3934374" cy="3486637"/>
          </a:xfrm>
          <a:prstGeom prst="rect">
            <a:avLst/>
          </a:prstGeom>
        </p:spPr>
      </p:pic>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255792"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3600" dirty="0">
                <a:latin typeface="Arial" panose="020B0604020202020204" pitchFamily="34" charset="0"/>
                <a:ea typeface="微软雅黑" panose="020B0503020204020204" pitchFamily="34" charset="-122"/>
                <a:cs typeface="+mn-ea"/>
                <a:sym typeface="Arial" panose="020B0604020202020204" pitchFamily="34" charset="0"/>
              </a:rPr>
              <a:t>、国内外研究现状</a:t>
            </a:r>
            <a:endParaRPr lang="en-US" altLang="zh-CN" sz="3600" dirty="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 name="直接连接符 4"/>
          <p:cNvCxnSpPr/>
          <p:nvPr/>
        </p:nvCxnSpPr>
        <p:spPr>
          <a:xfrm>
            <a:off x="2540943" y="3550499"/>
            <a:ext cx="0" cy="0"/>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2193384" y="2823691"/>
            <a:ext cx="986408" cy="770384"/>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flipH="1">
            <a:off x="5616762" y="3206912"/>
            <a:ext cx="554360" cy="774326"/>
          </a:xfrm>
          <a:prstGeom prst="line">
            <a:avLst/>
          </a:prstGeom>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5822729" y="2602546"/>
            <a:ext cx="1573324" cy="523220"/>
          </a:xfrm>
          <a:prstGeom prst="rect">
            <a:avLst/>
          </a:prstGeom>
          <a:noFill/>
        </p:spPr>
        <p:txBody>
          <a:bodyPr wrap="square" rtlCol="0">
            <a:spAutoFit/>
          </a:bodyPr>
          <a:lstStyle/>
          <a:p>
            <a:r>
              <a:rPr lang="zh-CN" altLang="en-US" sz="2800" dirty="0" smtClean="0"/>
              <a:t>塞尺</a:t>
            </a:r>
            <a:endParaRPr lang="zh-CN" altLang="en-US" sz="2800" dirty="0"/>
          </a:p>
        </p:txBody>
      </p:sp>
      <p:sp>
        <p:nvSpPr>
          <p:cNvPr id="22" name="文本框 21"/>
          <p:cNvSpPr txBox="1"/>
          <p:nvPr/>
        </p:nvSpPr>
        <p:spPr>
          <a:xfrm>
            <a:off x="1287995" y="2300471"/>
            <a:ext cx="1573324" cy="523220"/>
          </a:xfrm>
          <a:prstGeom prst="rect">
            <a:avLst/>
          </a:prstGeom>
          <a:noFill/>
        </p:spPr>
        <p:txBody>
          <a:bodyPr wrap="square" rtlCol="0">
            <a:spAutoFit/>
          </a:bodyPr>
          <a:lstStyle/>
          <a:p>
            <a:r>
              <a:rPr lang="en-US" altLang="zh-CN" sz="2800" dirty="0" smtClean="0"/>
              <a:t>T</a:t>
            </a:r>
            <a:r>
              <a:rPr lang="zh-CN" altLang="en-US" sz="2800" dirty="0" smtClean="0"/>
              <a:t>型量规</a:t>
            </a:r>
            <a:endParaRPr lang="zh-CN" altLang="en-US" sz="2800" dirty="0"/>
          </a:p>
        </p:txBody>
      </p:sp>
      <p:sp>
        <p:nvSpPr>
          <p:cNvPr id="18" name="文本框 17"/>
          <p:cNvSpPr txBox="1"/>
          <p:nvPr/>
        </p:nvSpPr>
        <p:spPr>
          <a:xfrm>
            <a:off x="2180903" y="5866403"/>
            <a:ext cx="3816424" cy="954107"/>
          </a:xfrm>
          <a:prstGeom prst="rect">
            <a:avLst/>
          </a:prstGeom>
          <a:noFill/>
        </p:spPr>
        <p:txBody>
          <a:bodyPr wrap="square" rtlCol="0">
            <a:spAutoFit/>
          </a:bodyPr>
          <a:lstStyle/>
          <a:p>
            <a:pPr algn="ctr"/>
            <a:r>
              <a:rPr lang="en-US" altLang="zh-CN" sz="2800" dirty="0" smtClean="0"/>
              <a:t>T</a:t>
            </a:r>
            <a:r>
              <a:rPr lang="zh-CN" altLang="en-US" sz="2800" dirty="0" smtClean="0"/>
              <a:t>型量规加塞尺检测连接孔垂直度</a:t>
            </a:r>
            <a:endParaRPr lang="zh-CN" altLang="en-US" sz="2800" dirty="0"/>
          </a:p>
        </p:txBody>
      </p:sp>
      <p:sp>
        <p:nvSpPr>
          <p:cNvPr id="19" name="文本框 18"/>
          <p:cNvSpPr txBox="1"/>
          <p:nvPr/>
        </p:nvSpPr>
        <p:spPr>
          <a:xfrm>
            <a:off x="371169" y="1038436"/>
            <a:ext cx="9802622" cy="707886"/>
          </a:xfrm>
          <a:prstGeom prst="rect">
            <a:avLst/>
          </a:prstGeom>
          <a:noFill/>
        </p:spPr>
        <p:txBody>
          <a:bodyPr wrap="square" rtlCol="0">
            <a:spAutoFit/>
          </a:bodyPr>
          <a:lstStyle/>
          <a:p>
            <a:r>
              <a:rPr lang="en-US" altLang="zh-CN" sz="4000" b="1" dirty="0" smtClean="0">
                <a:solidFill>
                  <a:schemeClr val="accent5"/>
                </a:solidFill>
              </a:rPr>
              <a:t>2.1 </a:t>
            </a:r>
            <a:r>
              <a:rPr lang="zh-CN" altLang="en-US" sz="4000" b="1" dirty="0" smtClean="0">
                <a:solidFill>
                  <a:schemeClr val="accent5"/>
                </a:solidFill>
              </a:rPr>
              <a:t>国内外</a:t>
            </a:r>
            <a:r>
              <a:rPr lang="zh-CN" altLang="en-US" sz="4000" b="1" dirty="0">
                <a:solidFill>
                  <a:schemeClr val="accent5"/>
                </a:solidFill>
              </a:rPr>
              <a:t>检测飞机连接孔垂直度传统方法</a:t>
            </a: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1583" y="2081833"/>
            <a:ext cx="3280185" cy="3327724"/>
          </a:xfrm>
          <a:prstGeom prst="rect">
            <a:avLst/>
          </a:prstGeom>
        </p:spPr>
      </p:pic>
      <p:sp>
        <p:nvSpPr>
          <p:cNvPr id="16" name="文本框 15"/>
          <p:cNvSpPr txBox="1"/>
          <p:nvPr/>
        </p:nvSpPr>
        <p:spPr>
          <a:xfrm>
            <a:off x="9813751" y="6081846"/>
            <a:ext cx="936104" cy="523220"/>
          </a:xfrm>
          <a:prstGeom prst="rect">
            <a:avLst/>
          </a:prstGeom>
          <a:noFill/>
        </p:spPr>
        <p:txBody>
          <a:bodyPr wrap="square" rtlCol="0">
            <a:spAutoFit/>
          </a:bodyPr>
          <a:lstStyle/>
          <a:p>
            <a:r>
              <a:rPr lang="zh-CN" altLang="en-US" sz="2800" dirty="0" smtClean="0"/>
              <a:t>塞尺</a:t>
            </a:r>
            <a:endParaRPr lang="en-US" altLang="zh-CN" sz="2800" dirty="0" smtClean="0"/>
          </a:p>
        </p:txBody>
      </p:sp>
    </p:spTree>
    <p:extLst>
      <p:ext uri="{BB962C8B-B14F-4D97-AF65-F5344CB8AC3E}">
        <p14:creationId xmlns:p14="http://schemas.microsoft.com/office/powerpoint/2010/main" val="2639064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183784"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、国内外研究现状</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7103351" y="2141426"/>
            <a:ext cx="4392488" cy="3323987"/>
          </a:xfrm>
          <a:prstGeom prst="rect">
            <a:avLst/>
          </a:prstGeom>
        </p:spPr>
        <p:txBody>
          <a:bodyPr wrap="square">
            <a:spAutoFit/>
          </a:bodyPr>
          <a:lstStyle/>
          <a:p>
            <a:pPr>
              <a:lnSpc>
                <a:spcPct val="150000"/>
              </a:lnSpc>
            </a:pPr>
            <a:r>
              <a:rPr lang="en-US" altLang="zh-CN" sz="2800" kern="100" dirty="0" smtClean="0">
                <a:cs typeface="Times New Roman" panose="02020603050405020304" pitchFamily="18" charset="0"/>
              </a:rPr>
              <a:t>         </a:t>
            </a:r>
            <a:r>
              <a:rPr lang="zh-CN" altLang="zh-CN" sz="2800" kern="100" dirty="0" smtClean="0">
                <a:cs typeface="Times New Roman" panose="02020603050405020304" pitchFamily="18" charset="0"/>
              </a:rPr>
              <a:t>为了</a:t>
            </a:r>
            <a:r>
              <a:rPr lang="zh-CN" altLang="zh-CN" sz="2800" kern="100" dirty="0">
                <a:cs typeface="Times New Roman" panose="02020603050405020304" pitchFamily="18" charset="0"/>
              </a:rPr>
              <a:t>弥补人工制孔效率低、精度差的不足，国内外研究机构对自动制孔技术进行了大量</a:t>
            </a:r>
            <a:r>
              <a:rPr lang="zh-CN" altLang="zh-CN" sz="2800" kern="100" dirty="0" smtClean="0">
                <a:cs typeface="Times New Roman" panose="02020603050405020304" pitchFamily="18" charset="0"/>
              </a:rPr>
              <a:t>研究</a:t>
            </a:r>
            <a:r>
              <a:rPr lang="zh-CN" altLang="en-US" sz="2800" kern="100" dirty="0" smtClean="0">
                <a:cs typeface="Times New Roman" panose="02020603050405020304" pitchFamily="18" charset="0"/>
              </a:rPr>
              <a:t>，研制出了自动制孔系统。</a:t>
            </a:r>
            <a:r>
              <a:rPr lang="en-US" altLang="zh-CN" sz="2800" kern="100" dirty="0" smtClean="0">
                <a:cs typeface="Times New Roman" panose="02020603050405020304" pitchFamily="18" charset="0"/>
              </a:rPr>
              <a:t> </a:t>
            </a:r>
            <a:endParaRPr lang="zh-CN" altLang="en-US" sz="2800"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980" y="1951168"/>
            <a:ext cx="5459855" cy="4094891"/>
          </a:xfrm>
          <a:prstGeom prst="rect">
            <a:avLst/>
          </a:prstGeom>
        </p:spPr>
      </p:pic>
      <p:sp>
        <p:nvSpPr>
          <p:cNvPr id="9" name="矩形 8"/>
          <p:cNvSpPr/>
          <p:nvPr/>
        </p:nvSpPr>
        <p:spPr>
          <a:xfrm>
            <a:off x="1676728" y="6294363"/>
            <a:ext cx="3240360" cy="646331"/>
          </a:xfrm>
          <a:prstGeom prst="rect">
            <a:avLst/>
          </a:prstGeom>
        </p:spPr>
        <p:txBody>
          <a:bodyPr wrap="square">
            <a:spAutoFit/>
          </a:bodyPr>
          <a:lstStyle/>
          <a:p>
            <a:pPr>
              <a:lnSpc>
                <a:spcPct val="150000"/>
              </a:lnSpc>
            </a:pPr>
            <a:r>
              <a:rPr lang="zh-CN" altLang="en-US" sz="2400" kern="100" dirty="0" smtClean="0">
                <a:cs typeface="Times New Roman" panose="02020603050405020304" pitchFamily="18" charset="0"/>
              </a:rPr>
              <a:t>波音柔性轨道制孔设备</a:t>
            </a:r>
            <a:r>
              <a:rPr lang="en-US" altLang="zh-CN" sz="2400" kern="100" dirty="0" smtClean="0">
                <a:cs typeface="Times New Roman" panose="02020603050405020304" pitchFamily="18" charset="0"/>
              </a:rPr>
              <a:t>        </a:t>
            </a:r>
            <a:endParaRPr lang="zh-CN" altLang="en-US" sz="2400" dirty="0"/>
          </a:p>
        </p:txBody>
      </p:sp>
      <p:sp>
        <p:nvSpPr>
          <p:cNvPr id="11" name="文本框 10"/>
          <p:cNvSpPr txBox="1"/>
          <p:nvPr/>
        </p:nvSpPr>
        <p:spPr>
          <a:xfrm>
            <a:off x="599694" y="1056095"/>
            <a:ext cx="8699901" cy="707886"/>
          </a:xfrm>
          <a:prstGeom prst="rect">
            <a:avLst/>
          </a:prstGeom>
          <a:noFill/>
        </p:spPr>
        <p:txBody>
          <a:bodyPr wrap="square" rtlCol="0">
            <a:spAutoFit/>
          </a:bodyPr>
          <a:lstStyle/>
          <a:p>
            <a:r>
              <a:rPr lang="en-US" altLang="zh-CN" sz="4000" b="1" smtClean="0">
                <a:solidFill>
                  <a:schemeClr val="accent5"/>
                </a:solidFill>
              </a:rPr>
              <a:t>2.2 </a:t>
            </a:r>
            <a:r>
              <a:rPr lang="zh-CN" altLang="en-US" sz="4000" b="1" dirty="0" smtClean="0">
                <a:solidFill>
                  <a:schemeClr val="accent5"/>
                </a:solidFill>
              </a:rPr>
              <a:t>国内外</a:t>
            </a:r>
            <a:r>
              <a:rPr lang="zh-CN" altLang="en-US" sz="4000" b="1" dirty="0">
                <a:solidFill>
                  <a:schemeClr val="accent5"/>
                </a:solidFill>
              </a:rPr>
              <a:t>自动化制孔</a:t>
            </a:r>
            <a:r>
              <a:rPr lang="zh-CN" altLang="en-US" sz="4000" b="1" dirty="0" smtClean="0">
                <a:solidFill>
                  <a:schemeClr val="accent5"/>
                </a:solidFill>
              </a:rPr>
              <a:t>技术</a:t>
            </a:r>
            <a:endParaRPr lang="zh-CN" altLang="en-US" sz="4000" b="1" dirty="0">
              <a:solidFill>
                <a:schemeClr val="accent5"/>
              </a:solidFill>
            </a:endParaRPr>
          </a:p>
        </p:txBody>
      </p:sp>
    </p:spTree>
    <p:extLst>
      <p:ext uri="{BB962C8B-B14F-4D97-AF65-F5344CB8AC3E}">
        <p14:creationId xmlns:p14="http://schemas.microsoft.com/office/powerpoint/2010/main" val="1191477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733423" y="153744"/>
            <a:ext cx="4183784" cy="5539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3600" dirty="0" smtClean="0">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3600" dirty="0" smtClean="0">
                <a:latin typeface="Arial" panose="020B0604020202020204" pitchFamily="34" charset="0"/>
                <a:ea typeface="微软雅黑" panose="020B0503020204020204" pitchFamily="34" charset="-122"/>
                <a:cs typeface="+mn-ea"/>
                <a:sym typeface="Arial" panose="020B0604020202020204" pitchFamily="34" charset="0"/>
              </a:rPr>
              <a:t>、国内外研究现状</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281" y="2680221"/>
            <a:ext cx="6600378" cy="2802395"/>
          </a:xfrm>
          <a:prstGeom prst="rect">
            <a:avLst/>
          </a:prstGeom>
        </p:spPr>
      </p:pic>
      <p:sp>
        <p:nvSpPr>
          <p:cNvPr id="5" name="文本框 4"/>
          <p:cNvSpPr txBox="1"/>
          <p:nvPr/>
        </p:nvSpPr>
        <p:spPr>
          <a:xfrm>
            <a:off x="7725519" y="2096259"/>
            <a:ext cx="4248472" cy="3323987"/>
          </a:xfrm>
          <a:prstGeom prst="rect">
            <a:avLst/>
          </a:prstGeom>
          <a:noFill/>
        </p:spPr>
        <p:txBody>
          <a:bodyPr wrap="square" rtlCol="0">
            <a:spAutoFit/>
          </a:bodyPr>
          <a:lstStyle/>
          <a:p>
            <a:pPr>
              <a:lnSpc>
                <a:spcPct val="150000"/>
              </a:lnSpc>
            </a:pPr>
            <a:r>
              <a:rPr lang="zh-CN" altLang="en-US" sz="2800" dirty="0" smtClean="0"/>
              <a:t>         自动化制孔系统通常利用</a:t>
            </a:r>
            <a:r>
              <a:rPr lang="en-US" altLang="zh-CN" sz="2800" dirty="0" smtClean="0">
                <a:latin typeface="Times New Roman" panose="02020603050405020304" pitchFamily="18" charset="0"/>
                <a:cs typeface="Times New Roman" panose="02020603050405020304" pitchFamily="18" charset="0"/>
              </a:rPr>
              <a:t>3~4</a:t>
            </a:r>
            <a:r>
              <a:rPr lang="zh-CN" altLang="en-US" sz="2800" dirty="0" smtClean="0"/>
              <a:t>个激光测距传感器反馈的距离值去调整钻头角度，从而保证连接孔的垂直度。</a:t>
            </a:r>
            <a:endParaRPr lang="zh-CN" altLang="en-US" sz="2800" dirty="0"/>
          </a:p>
        </p:txBody>
      </p:sp>
    </p:spTree>
    <p:extLst>
      <p:ext uri="{BB962C8B-B14F-4D97-AF65-F5344CB8AC3E}">
        <p14:creationId xmlns:p14="http://schemas.microsoft.com/office/powerpoint/2010/main" val="4224954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6.pptx"/>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KSO_WM_UNIT_TABLE_BEAUTIFY" val="smartTable{86d01be3-25cc-4d94-b3fe-33e3511b4a8d}"/>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1786</Words>
  <Application>Microsoft Office PowerPoint</Application>
  <PresentationFormat>自定义</PresentationFormat>
  <Paragraphs>159</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宋体</vt:lpstr>
      <vt:lpstr>微软雅黑</vt:lpstr>
      <vt:lpstr>Arial</vt:lpstr>
      <vt:lpstr>Calibri</vt:lpstr>
      <vt:lpstr>Impact</vt:lpstr>
      <vt:lpstr>Times New Roman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2016-09-20T02:06:25Z</dcterms:created>
  <dcterms:modified xsi:type="dcterms:W3CDTF">2020-12-13T13:13:12Z</dcterms:modified>
</cp:coreProperties>
</file>