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60" r:id="rId1"/>
  </p:sldMasterIdLst>
  <p:notesMasterIdLst>
    <p:notesMasterId r:id="rId24"/>
  </p:notesMasterIdLst>
  <p:sldIdLst>
    <p:sldId id="256" r:id="rId2"/>
    <p:sldId id="257" r:id="rId3"/>
    <p:sldId id="259" r:id="rId4"/>
    <p:sldId id="288" r:id="rId5"/>
    <p:sldId id="374" r:id="rId6"/>
    <p:sldId id="260" r:id="rId7"/>
    <p:sldId id="291" r:id="rId8"/>
    <p:sldId id="297" r:id="rId9"/>
    <p:sldId id="298" r:id="rId10"/>
    <p:sldId id="300" r:id="rId11"/>
    <p:sldId id="292" r:id="rId12"/>
    <p:sldId id="310" r:id="rId13"/>
    <p:sldId id="293" r:id="rId14"/>
    <p:sldId id="316" r:id="rId15"/>
    <p:sldId id="317" r:id="rId16"/>
    <p:sldId id="323" r:id="rId17"/>
    <p:sldId id="378" r:id="rId18"/>
    <p:sldId id="379" r:id="rId19"/>
    <p:sldId id="294" r:id="rId20"/>
    <p:sldId id="375" r:id="rId21"/>
    <p:sldId id="376" r:id="rId22"/>
    <p:sldId id="3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7491" autoAdjust="0"/>
  </p:normalViewPr>
  <p:slideViewPr>
    <p:cSldViewPr snapToGrid="0" showGuides="1">
      <p:cViewPr varScale="1">
        <p:scale>
          <a:sx n="68" d="100"/>
          <a:sy n="68" d="100"/>
        </p:scale>
        <p:origin x="1776" y="38"/>
      </p:cViewPr>
      <p:guideLst>
        <p:guide orient="horz" pos="2137"/>
        <p:guide pos="2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CCCC54-C3DD-4486-BDA3-29110B62442E}" type="doc">
      <dgm:prSet loTypeId="urn:microsoft.com/office/officeart/2005/8/layout/vList3#2" loCatId="list" qsTypeId="urn:microsoft.com/office/officeart/2005/8/quickstyle/simple1" qsCatId="simple" csTypeId="urn:microsoft.com/office/officeart/2005/8/colors/accent0_3" csCatId="mainScheme" phldr="1"/>
      <dgm:spPr/>
      <dgm:t>
        <a:bodyPr/>
        <a:lstStyle/>
        <a:p>
          <a:endParaRPr lang="zh-CN" altLang="en-US"/>
        </a:p>
      </dgm:t>
    </dgm:pt>
    <dgm:pt modelId="{ADB11736-3188-469F-A189-525F73EEA355}">
      <dgm:prSet phldrT="[文本]" custT="1"/>
      <dgm:spPr>
        <a:solidFill>
          <a:schemeClr val="tx2"/>
        </a:solidFill>
      </dgm:spPr>
      <dgm:t>
        <a:bodyPr/>
        <a:lstStyle/>
        <a:p>
          <a:r>
            <a:rPr lang="zh-CN" altLang="en-US" sz="2600" b="0" dirty="0">
              <a:latin typeface="微软雅黑" panose="020B0503020204020204" pitchFamily="34" charset="-122"/>
              <a:ea typeface="微软雅黑" panose="020B0503020204020204" pitchFamily="34" charset="-122"/>
            </a:rPr>
            <a:t>研究背景</a:t>
          </a:r>
        </a:p>
      </dgm:t>
    </dgm:pt>
    <dgm:pt modelId="{64E0658C-276B-489D-8764-ABF3C91DD3A8}" type="parTrans" cxnId="{C7B547DD-4561-4980-BB8A-64B26514DDA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1AADE08-F36B-4E83-81B7-4FC653809747}" type="sibTrans" cxnId="{C7B547DD-4561-4980-BB8A-64B26514DDA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B9A6B54-346A-42F7-8CCB-77E62891D36C}">
      <dgm:prSet phldrT="[文本]" custT="1"/>
      <dgm:spPr/>
      <dgm:t>
        <a:bodyPr/>
        <a:lstStyle/>
        <a:p>
          <a:r>
            <a:rPr lang="zh-CN" altLang="en-US" sz="2600" b="0" dirty="0">
              <a:latin typeface="微软雅黑" panose="020B0503020204020204" pitchFamily="34" charset="-122"/>
              <a:ea typeface="微软雅黑" panose="020B0503020204020204" pitchFamily="34" charset="-122"/>
            </a:rPr>
            <a:t>国内外研究现状</a:t>
          </a:r>
        </a:p>
      </dgm:t>
    </dgm:pt>
    <dgm:pt modelId="{172FFFB5-BB66-4057-954E-0BA753A3732C}" type="parTrans" cxnId="{D194725B-3764-48D7-B50A-642AF91C79B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D2548C8-4509-4692-B591-CB360EB1A01C}" type="sibTrans" cxnId="{D194725B-3764-48D7-B50A-642AF91C79B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C63A969-F2B7-4761-90B2-92A905DDE034}">
      <dgm:prSet phldrT="[文本]" custT="1"/>
      <dgm:spPr/>
      <dgm:t>
        <a:bodyPr/>
        <a:lstStyle/>
        <a:p>
          <a:r>
            <a:rPr lang="zh-CN" altLang="en-US" sz="2600" b="0" dirty="0">
              <a:latin typeface="微软雅黑" panose="020B0503020204020204" pitchFamily="34" charset="-122"/>
              <a:ea typeface="微软雅黑" panose="020B0503020204020204" pitchFamily="34" charset="-122"/>
            </a:rPr>
            <a:t>研究内容及关键问题</a:t>
          </a:r>
        </a:p>
      </dgm:t>
    </dgm:pt>
    <dgm:pt modelId="{1A604F2D-AEA3-4742-9C90-1B0699D2D907}" type="parTrans" cxnId="{00C52D8D-9A65-4145-B925-103242612E0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C596B75-B0BE-47D3-86D4-6413E3E55DF2}" type="sibTrans" cxnId="{00C52D8D-9A65-4145-B925-103242612E0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FF19DAB-EE77-40E4-8459-E85F387A8CE4}">
      <dgm:prSet custT="1"/>
      <dgm:spPr/>
      <dgm:t>
        <a:bodyPr/>
        <a:lstStyle/>
        <a:p>
          <a:r>
            <a:rPr lang="zh-CN" altLang="en-US" sz="2600" b="0" dirty="0">
              <a:latin typeface="微软雅黑" panose="020B0503020204020204" pitchFamily="34" charset="-122"/>
              <a:ea typeface="微软雅黑" panose="020B0503020204020204" pitchFamily="34" charset="-122"/>
            </a:rPr>
            <a:t>研究计划和预期成果</a:t>
          </a:r>
        </a:p>
      </dgm:t>
    </dgm:pt>
    <dgm:pt modelId="{77274FAC-6C0C-48E5-B6D7-FEE2B9D034BE}" type="parTrans" cxnId="{DA598991-6CB5-42EB-AE90-2CA13E96B0C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90DB9EA-CCA8-4D06-92AF-31F03A38E81A}" type="sibTrans" cxnId="{DA598991-6CB5-42EB-AE90-2CA13E96B0C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BA209A79-C1DA-411E-B0E8-04630E4FBE59}">
      <dgm:prSet custT="1"/>
      <dgm:spPr/>
      <dgm:t>
        <a:bodyPr/>
        <a:lstStyle/>
        <a:p>
          <a:r>
            <a:rPr lang="zh-CN" altLang="en-US" sz="2600" b="0" dirty="0">
              <a:latin typeface="微软雅黑" panose="020B0503020204020204" pitchFamily="34" charset="-122"/>
              <a:ea typeface="微软雅黑" panose="020B0503020204020204" pitchFamily="34" charset="-122"/>
            </a:rPr>
            <a:t>研究方案及系统设计</a:t>
          </a:r>
        </a:p>
      </dgm:t>
    </dgm:pt>
    <dgm:pt modelId="{7F104F25-6048-4C58-902B-6B5BA7F416BB}" type="sibTrans" cxnId="{A7EC04C0-0CBF-458F-8E7D-7C003A3F1B8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D1195D2-00C8-4299-AE80-9A6E61F824DD}" type="parTrans" cxnId="{A7EC04C0-0CBF-458F-8E7D-7C003A3F1B8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DC9EDBB-2A07-4344-86C2-70F7D9641D26}" type="pres">
      <dgm:prSet presAssocID="{94CCCC54-C3DD-4486-BDA3-29110B62442E}" presName="linearFlow" presStyleCnt="0">
        <dgm:presLayoutVars>
          <dgm:dir/>
          <dgm:resizeHandles val="exact"/>
        </dgm:presLayoutVars>
      </dgm:prSet>
      <dgm:spPr/>
    </dgm:pt>
    <dgm:pt modelId="{8DBF4467-0827-4E7B-8478-9E46DD31ABAC}" type="pres">
      <dgm:prSet presAssocID="{ADB11736-3188-469F-A189-525F73EEA355}" presName="composite" presStyleCnt="0"/>
      <dgm:spPr/>
    </dgm:pt>
    <dgm:pt modelId="{74AE8585-2925-43F7-9446-866AA9072B5F}" type="pres">
      <dgm:prSet presAssocID="{ADB11736-3188-469F-A189-525F73EEA355}" presName="imgShp" presStyleLbl="fgImgPlace1" presStyleIdx="0" presStyleCnt="5"/>
      <dgm:spPr>
        <a:blipFill>
          <a:blip xmlns:r="http://schemas.openxmlformats.org/officeDocument/2006/relationships" r:embed="rId1"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t="-5000" b="-5000"/>
          </a:stretch>
        </a:blipFill>
      </dgm:spPr>
    </dgm:pt>
    <dgm:pt modelId="{FDEC5566-5D56-4C3B-B6B6-973CABAF8EA9}" type="pres">
      <dgm:prSet presAssocID="{ADB11736-3188-469F-A189-525F73EEA355}" presName="txShp" presStyleLbl="node1" presStyleIdx="0" presStyleCnt="5">
        <dgm:presLayoutVars>
          <dgm:bulletEnabled val="1"/>
        </dgm:presLayoutVars>
      </dgm:prSet>
      <dgm:spPr/>
    </dgm:pt>
    <dgm:pt modelId="{616F55AC-BF13-4276-856D-77E3500B7C70}" type="pres">
      <dgm:prSet presAssocID="{11AADE08-F36B-4E83-81B7-4FC653809747}" presName="spacing" presStyleCnt="0"/>
      <dgm:spPr/>
    </dgm:pt>
    <dgm:pt modelId="{A8A09054-32C5-45E7-B4C9-D241A25A7203}" type="pres">
      <dgm:prSet presAssocID="{FB9A6B54-346A-42F7-8CCB-77E62891D36C}" presName="composite" presStyleCnt="0"/>
      <dgm:spPr/>
    </dgm:pt>
    <dgm:pt modelId="{D77184A7-30FF-4C66-AD88-F4C73F5461EE}" type="pres">
      <dgm:prSet presAssocID="{FB9A6B54-346A-42F7-8CCB-77E62891D36C}" presName="imgShp" presStyleLbl="fgImgPlace1" presStyleIdx="1" presStyleCnt="5"/>
      <dgm:spPr>
        <a:blipFill>
          <a:blip xmlns:r="http://schemas.openxmlformats.org/officeDocument/2006/relationships"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t="-1000" b="-1000"/>
          </a:stretch>
        </a:blipFill>
      </dgm:spPr>
    </dgm:pt>
    <dgm:pt modelId="{91077F85-A657-42C5-B01E-7B20FCFD02B8}" type="pres">
      <dgm:prSet presAssocID="{FB9A6B54-346A-42F7-8CCB-77E62891D36C}" presName="txShp" presStyleLbl="node1" presStyleIdx="1" presStyleCnt="5">
        <dgm:presLayoutVars>
          <dgm:bulletEnabled val="1"/>
        </dgm:presLayoutVars>
      </dgm:prSet>
      <dgm:spPr/>
    </dgm:pt>
    <dgm:pt modelId="{0BD54534-3E44-4D3D-A305-DD13622AB70B}" type="pres">
      <dgm:prSet presAssocID="{4D2548C8-4509-4692-B591-CB360EB1A01C}" presName="spacing" presStyleCnt="0"/>
      <dgm:spPr/>
    </dgm:pt>
    <dgm:pt modelId="{D81EDF48-FC8C-4037-B487-CAB3B956A723}" type="pres">
      <dgm:prSet presAssocID="{7C63A969-F2B7-4761-90B2-92A905DDE034}" presName="composite" presStyleCnt="0"/>
      <dgm:spPr/>
    </dgm:pt>
    <dgm:pt modelId="{C4A798DB-D13E-44D2-8435-086168352778}" type="pres">
      <dgm:prSet presAssocID="{7C63A969-F2B7-4761-90B2-92A905DDE034}"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000" r="-3000"/>
          </a:stretch>
        </a:blipFill>
      </dgm:spPr>
    </dgm:pt>
    <dgm:pt modelId="{8F41A494-503E-4C17-BB54-C25D90176DA6}" type="pres">
      <dgm:prSet presAssocID="{7C63A969-F2B7-4761-90B2-92A905DDE034}" presName="txShp" presStyleLbl="node1" presStyleIdx="2" presStyleCnt="5">
        <dgm:presLayoutVars>
          <dgm:bulletEnabled val="1"/>
        </dgm:presLayoutVars>
      </dgm:prSet>
      <dgm:spPr/>
    </dgm:pt>
    <dgm:pt modelId="{59918F3E-93F0-45D1-A88C-0A73C5628915}" type="pres">
      <dgm:prSet presAssocID="{CC596B75-B0BE-47D3-86D4-6413E3E55DF2}" presName="spacing" presStyleCnt="0"/>
      <dgm:spPr/>
    </dgm:pt>
    <dgm:pt modelId="{7DE53014-66AE-45D2-BE6A-0780548CAB10}" type="pres">
      <dgm:prSet presAssocID="{BA209A79-C1DA-411E-B0E8-04630E4FBE59}" presName="composite" presStyleCnt="0"/>
      <dgm:spPr/>
    </dgm:pt>
    <dgm:pt modelId="{30FE2146-90BE-478F-8E79-448FCAAF0FC5}" type="pres">
      <dgm:prSet presAssocID="{BA209A79-C1DA-411E-B0E8-04630E4FBE59}"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pt>
    <dgm:pt modelId="{424AC4A6-4361-4DBA-93EA-6092032DB917}" type="pres">
      <dgm:prSet presAssocID="{BA209A79-C1DA-411E-B0E8-04630E4FBE59}" presName="txShp" presStyleLbl="node1" presStyleIdx="3" presStyleCnt="5">
        <dgm:presLayoutVars>
          <dgm:bulletEnabled val="1"/>
        </dgm:presLayoutVars>
      </dgm:prSet>
      <dgm:spPr/>
    </dgm:pt>
    <dgm:pt modelId="{5D3B8898-FE6D-46CD-871B-ECBF4C6FCB87}" type="pres">
      <dgm:prSet presAssocID="{7F104F25-6048-4C58-902B-6B5BA7F416BB}" presName="spacing" presStyleCnt="0"/>
      <dgm:spPr/>
    </dgm:pt>
    <dgm:pt modelId="{2D23D6A4-C718-42F1-BAD9-70219031ECD9}" type="pres">
      <dgm:prSet presAssocID="{8FF19DAB-EE77-40E4-8459-E85F387A8CE4}" presName="composite" presStyleCnt="0"/>
      <dgm:spPr/>
    </dgm:pt>
    <dgm:pt modelId="{B31F702F-B974-4333-8BCD-3C0ED607AD69}" type="pres">
      <dgm:prSet presAssocID="{8FF19DAB-EE77-40E4-8459-E85F387A8CE4}" presName="imgShp" presStyleLbl="fgImgPlace1" presStyleIdx="4" presStyleCnt="5"/>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53BF7CE-7FCF-42AD-AD87-6353116D4713}" type="pres">
      <dgm:prSet presAssocID="{8FF19DAB-EE77-40E4-8459-E85F387A8CE4}" presName="txShp" presStyleLbl="node1" presStyleIdx="4" presStyleCnt="5">
        <dgm:presLayoutVars>
          <dgm:bulletEnabled val="1"/>
        </dgm:presLayoutVars>
      </dgm:prSet>
      <dgm:spPr/>
    </dgm:pt>
  </dgm:ptLst>
  <dgm:cxnLst>
    <dgm:cxn modelId="{F6248E29-EE68-4F85-95BC-96335A4FBCEB}" type="presOf" srcId="{8FF19DAB-EE77-40E4-8459-E85F387A8CE4}" destId="{353BF7CE-7FCF-42AD-AD87-6353116D4713}" srcOrd="0" destOrd="0" presId="urn:microsoft.com/office/officeart/2005/8/layout/vList3#2"/>
    <dgm:cxn modelId="{E9BD883D-A7DE-4DC7-B708-6763D1D880A6}" type="presOf" srcId="{ADB11736-3188-469F-A189-525F73EEA355}" destId="{FDEC5566-5D56-4C3B-B6B6-973CABAF8EA9}" srcOrd="0" destOrd="0" presId="urn:microsoft.com/office/officeart/2005/8/layout/vList3#2"/>
    <dgm:cxn modelId="{D194725B-3764-48D7-B50A-642AF91C79BC}" srcId="{94CCCC54-C3DD-4486-BDA3-29110B62442E}" destId="{FB9A6B54-346A-42F7-8CCB-77E62891D36C}" srcOrd="1" destOrd="0" parTransId="{172FFFB5-BB66-4057-954E-0BA753A3732C}" sibTransId="{4D2548C8-4509-4692-B591-CB360EB1A01C}"/>
    <dgm:cxn modelId="{68C71E62-1D78-41FD-9803-A5DB7E569DF8}" type="presOf" srcId="{94CCCC54-C3DD-4486-BDA3-29110B62442E}" destId="{9DC9EDBB-2A07-4344-86C2-70F7D9641D26}" srcOrd="0" destOrd="0" presId="urn:microsoft.com/office/officeart/2005/8/layout/vList3#2"/>
    <dgm:cxn modelId="{355BE486-432B-4B26-BA12-C6D753D57ED4}" type="presOf" srcId="{FB9A6B54-346A-42F7-8CCB-77E62891D36C}" destId="{91077F85-A657-42C5-B01E-7B20FCFD02B8}" srcOrd="0" destOrd="0" presId="urn:microsoft.com/office/officeart/2005/8/layout/vList3#2"/>
    <dgm:cxn modelId="{00C52D8D-9A65-4145-B925-103242612E03}" srcId="{94CCCC54-C3DD-4486-BDA3-29110B62442E}" destId="{7C63A969-F2B7-4761-90B2-92A905DDE034}" srcOrd="2" destOrd="0" parTransId="{1A604F2D-AEA3-4742-9C90-1B0699D2D907}" sibTransId="{CC596B75-B0BE-47D3-86D4-6413E3E55DF2}"/>
    <dgm:cxn modelId="{DA598991-6CB5-42EB-AE90-2CA13E96B0CF}" srcId="{94CCCC54-C3DD-4486-BDA3-29110B62442E}" destId="{8FF19DAB-EE77-40E4-8459-E85F387A8CE4}" srcOrd="4" destOrd="0" parTransId="{77274FAC-6C0C-48E5-B6D7-FEE2B9D034BE}" sibTransId="{D90DB9EA-CCA8-4D06-92AF-31F03A38E81A}"/>
    <dgm:cxn modelId="{49BB50A3-F16A-4F50-B895-CBDD97C30299}" type="presOf" srcId="{7C63A969-F2B7-4761-90B2-92A905DDE034}" destId="{8F41A494-503E-4C17-BB54-C25D90176DA6}" srcOrd="0" destOrd="0" presId="urn:microsoft.com/office/officeart/2005/8/layout/vList3#2"/>
    <dgm:cxn modelId="{A7EC04C0-0CBF-458F-8E7D-7C003A3F1B83}" srcId="{94CCCC54-C3DD-4486-BDA3-29110B62442E}" destId="{BA209A79-C1DA-411E-B0E8-04630E4FBE59}" srcOrd="3" destOrd="0" parTransId="{5D1195D2-00C8-4299-AE80-9A6E61F824DD}" sibTransId="{7F104F25-6048-4C58-902B-6B5BA7F416BB}"/>
    <dgm:cxn modelId="{998DC2D8-5AFB-4B5F-89CA-C4D6A0D5469E}" type="presOf" srcId="{BA209A79-C1DA-411E-B0E8-04630E4FBE59}" destId="{424AC4A6-4361-4DBA-93EA-6092032DB917}" srcOrd="0" destOrd="0" presId="urn:microsoft.com/office/officeart/2005/8/layout/vList3#2"/>
    <dgm:cxn modelId="{C7B547DD-4561-4980-BB8A-64B26514DDA1}" srcId="{94CCCC54-C3DD-4486-BDA3-29110B62442E}" destId="{ADB11736-3188-469F-A189-525F73EEA355}" srcOrd="0" destOrd="0" parTransId="{64E0658C-276B-489D-8764-ABF3C91DD3A8}" sibTransId="{11AADE08-F36B-4E83-81B7-4FC653809747}"/>
    <dgm:cxn modelId="{58FD9057-09D9-49D9-8794-981348E70108}" type="presParOf" srcId="{9DC9EDBB-2A07-4344-86C2-70F7D9641D26}" destId="{8DBF4467-0827-4E7B-8478-9E46DD31ABAC}" srcOrd="0" destOrd="0" presId="urn:microsoft.com/office/officeart/2005/8/layout/vList3#2"/>
    <dgm:cxn modelId="{A51787BB-F325-4329-972A-E983FF40785D}" type="presParOf" srcId="{8DBF4467-0827-4E7B-8478-9E46DD31ABAC}" destId="{74AE8585-2925-43F7-9446-866AA9072B5F}" srcOrd="0" destOrd="0" presId="urn:microsoft.com/office/officeart/2005/8/layout/vList3#2"/>
    <dgm:cxn modelId="{1A57F8AE-27DB-4959-BEDF-39B3F151B43A}" type="presParOf" srcId="{8DBF4467-0827-4E7B-8478-9E46DD31ABAC}" destId="{FDEC5566-5D56-4C3B-B6B6-973CABAF8EA9}" srcOrd="1" destOrd="0" presId="urn:microsoft.com/office/officeart/2005/8/layout/vList3#2"/>
    <dgm:cxn modelId="{F3A4D505-8655-453F-AFC9-E884831C3822}" type="presParOf" srcId="{9DC9EDBB-2A07-4344-86C2-70F7D9641D26}" destId="{616F55AC-BF13-4276-856D-77E3500B7C70}" srcOrd="1" destOrd="0" presId="urn:microsoft.com/office/officeart/2005/8/layout/vList3#2"/>
    <dgm:cxn modelId="{745E9475-A116-4A2E-9F21-250AB10B5AFD}" type="presParOf" srcId="{9DC9EDBB-2A07-4344-86C2-70F7D9641D26}" destId="{A8A09054-32C5-45E7-B4C9-D241A25A7203}" srcOrd="2" destOrd="0" presId="urn:microsoft.com/office/officeart/2005/8/layout/vList3#2"/>
    <dgm:cxn modelId="{E54F6C59-2676-49A6-AF78-5CA8C1EAECA2}" type="presParOf" srcId="{A8A09054-32C5-45E7-B4C9-D241A25A7203}" destId="{D77184A7-30FF-4C66-AD88-F4C73F5461EE}" srcOrd="0" destOrd="0" presId="urn:microsoft.com/office/officeart/2005/8/layout/vList3#2"/>
    <dgm:cxn modelId="{F72FF5CC-B604-485E-9959-4F42D8CFC2E1}" type="presParOf" srcId="{A8A09054-32C5-45E7-B4C9-D241A25A7203}" destId="{91077F85-A657-42C5-B01E-7B20FCFD02B8}" srcOrd="1" destOrd="0" presId="urn:microsoft.com/office/officeart/2005/8/layout/vList3#2"/>
    <dgm:cxn modelId="{AB53ABCE-D617-48A3-8F72-D9A64470B814}" type="presParOf" srcId="{9DC9EDBB-2A07-4344-86C2-70F7D9641D26}" destId="{0BD54534-3E44-4D3D-A305-DD13622AB70B}" srcOrd="3" destOrd="0" presId="urn:microsoft.com/office/officeart/2005/8/layout/vList3#2"/>
    <dgm:cxn modelId="{02DD9A06-8859-4873-A447-05FC67514A84}" type="presParOf" srcId="{9DC9EDBB-2A07-4344-86C2-70F7D9641D26}" destId="{D81EDF48-FC8C-4037-B487-CAB3B956A723}" srcOrd="4" destOrd="0" presId="urn:microsoft.com/office/officeart/2005/8/layout/vList3#2"/>
    <dgm:cxn modelId="{15B829A5-8D85-4252-AAEA-98AB1587F550}" type="presParOf" srcId="{D81EDF48-FC8C-4037-B487-CAB3B956A723}" destId="{C4A798DB-D13E-44D2-8435-086168352778}" srcOrd="0" destOrd="0" presId="urn:microsoft.com/office/officeart/2005/8/layout/vList3#2"/>
    <dgm:cxn modelId="{3D9188A0-4D7E-4EED-9211-E33A05771A2C}" type="presParOf" srcId="{D81EDF48-FC8C-4037-B487-CAB3B956A723}" destId="{8F41A494-503E-4C17-BB54-C25D90176DA6}" srcOrd="1" destOrd="0" presId="urn:microsoft.com/office/officeart/2005/8/layout/vList3#2"/>
    <dgm:cxn modelId="{70393B2D-D34E-4C78-993E-199E5E36CF13}" type="presParOf" srcId="{9DC9EDBB-2A07-4344-86C2-70F7D9641D26}" destId="{59918F3E-93F0-45D1-A88C-0A73C5628915}" srcOrd="5" destOrd="0" presId="urn:microsoft.com/office/officeart/2005/8/layout/vList3#2"/>
    <dgm:cxn modelId="{CE28CB78-1B8C-41B3-A80B-104091418CF0}" type="presParOf" srcId="{9DC9EDBB-2A07-4344-86C2-70F7D9641D26}" destId="{7DE53014-66AE-45D2-BE6A-0780548CAB10}" srcOrd="6" destOrd="0" presId="urn:microsoft.com/office/officeart/2005/8/layout/vList3#2"/>
    <dgm:cxn modelId="{C809F4D3-7D7F-4348-A284-B299E66A4AEE}" type="presParOf" srcId="{7DE53014-66AE-45D2-BE6A-0780548CAB10}" destId="{30FE2146-90BE-478F-8E79-448FCAAF0FC5}" srcOrd="0" destOrd="0" presId="urn:microsoft.com/office/officeart/2005/8/layout/vList3#2"/>
    <dgm:cxn modelId="{F6A0930E-0388-4809-B030-80422CA5A908}" type="presParOf" srcId="{7DE53014-66AE-45D2-BE6A-0780548CAB10}" destId="{424AC4A6-4361-4DBA-93EA-6092032DB917}" srcOrd="1" destOrd="0" presId="urn:microsoft.com/office/officeart/2005/8/layout/vList3#2"/>
    <dgm:cxn modelId="{AA1BA2B2-F1E5-4FA7-A148-286920E72A3B}" type="presParOf" srcId="{9DC9EDBB-2A07-4344-86C2-70F7D9641D26}" destId="{5D3B8898-FE6D-46CD-871B-ECBF4C6FCB87}" srcOrd="7" destOrd="0" presId="urn:microsoft.com/office/officeart/2005/8/layout/vList3#2"/>
    <dgm:cxn modelId="{C8889975-C950-4D44-9B21-6DE180E75C5D}" type="presParOf" srcId="{9DC9EDBB-2A07-4344-86C2-70F7D9641D26}" destId="{2D23D6A4-C718-42F1-BAD9-70219031ECD9}" srcOrd="8" destOrd="0" presId="urn:microsoft.com/office/officeart/2005/8/layout/vList3#2"/>
    <dgm:cxn modelId="{40B85E1F-1D6A-4CAD-9C14-40A29E67AF46}" type="presParOf" srcId="{2D23D6A4-C718-42F1-BAD9-70219031ECD9}" destId="{B31F702F-B974-4333-8BCD-3C0ED607AD69}" srcOrd="0" destOrd="0" presId="urn:microsoft.com/office/officeart/2005/8/layout/vList3#2"/>
    <dgm:cxn modelId="{301847D2-332F-44BC-9AD0-4B38617E94AC}" type="presParOf" srcId="{2D23D6A4-C718-42F1-BAD9-70219031ECD9}" destId="{353BF7CE-7FCF-42AD-AD87-6353116D4713}" srcOrd="1" destOrd="0" presId="urn:microsoft.com/office/officeart/2005/8/layout/vList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C5566-5D56-4C3B-B6B6-973CABAF8EA9}">
      <dsp:nvSpPr>
        <dsp:cNvPr id="0" name=""/>
        <dsp:cNvSpPr/>
      </dsp:nvSpPr>
      <dsp:spPr>
        <a:xfrm rot="10800000">
          <a:off x="1208459" y="833"/>
          <a:ext cx="4088130" cy="714969"/>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8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b="0" kern="1200" dirty="0">
              <a:latin typeface="微软雅黑" panose="020B0503020204020204" pitchFamily="34" charset="-122"/>
              <a:ea typeface="微软雅黑" panose="020B0503020204020204" pitchFamily="34" charset="-122"/>
            </a:rPr>
            <a:t>研究背景</a:t>
          </a:r>
        </a:p>
      </dsp:txBody>
      <dsp:txXfrm rot="10800000">
        <a:off x="1387201" y="833"/>
        <a:ext cx="3909388" cy="714969"/>
      </dsp:txXfrm>
    </dsp:sp>
    <dsp:sp modelId="{74AE8585-2925-43F7-9446-866AA9072B5F}">
      <dsp:nvSpPr>
        <dsp:cNvPr id="0" name=""/>
        <dsp:cNvSpPr/>
      </dsp:nvSpPr>
      <dsp:spPr>
        <a:xfrm>
          <a:off x="850974" y="833"/>
          <a:ext cx="714969" cy="714969"/>
        </a:xfrm>
        <a:prstGeom prst="ellipse">
          <a:avLst/>
        </a:prstGeom>
        <a:blipFill>
          <a:blip xmlns:r="http://schemas.openxmlformats.org/officeDocument/2006/relationships" r:embed="rId1"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t="-5000" b="-5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077F85-A657-42C5-B01E-7B20FCFD02B8}">
      <dsp:nvSpPr>
        <dsp:cNvPr id="0" name=""/>
        <dsp:cNvSpPr/>
      </dsp:nvSpPr>
      <dsp:spPr>
        <a:xfrm rot="10800000">
          <a:off x="1208459" y="929227"/>
          <a:ext cx="4088130" cy="71496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8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b="0" kern="1200" dirty="0">
              <a:latin typeface="微软雅黑" panose="020B0503020204020204" pitchFamily="34" charset="-122"/>
              <a:ea typeface="微软雅黑" panose="020B0503020204020204" pitchFamily="34" charset="-122"/>
            </a:rPr>
            <a:t>国内外研究现状</a:t>
          </a:r>
        </a:p>
      </dsp:txBody>
      <dsp:txXfrm rot="10800000">
        <a:off x="1387201" y="929227"/>
        <a:ext cx="3909388" cy="714969"/>
      </dsp:txXfrm>
    </dsp:sp>
    <dsp:sp modelId="{D77184A7-30FF-4C66-AD88-F4C73F5461EE}">
      <dsp:nvSpPr>
        <dsp:cNvPr id="0" name=""/>
        <dsp:cNvSpPr/>
      </dsp:nvSpPr>
      <dsp:spPr>
        <a:xfrm>
          <a:off x="850974" y="929227"/>
          <a:ext cx="714969" cy="714969"/>
        </a:xfrm>
        <a:prstGeom prst="ellipse">
          <a:avLst/>
        </a:prstGeom>
        <a:blipFill>
          <a:blip xmlns:r="http://schemas.openxmlformats.org/officeDocument/2006/relationships"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t="-1000" b="-1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41A494-503E-4C17-BB54-C25D90176DA6}">
      <dsp:nvSpPr>
        <dsp:cNvPr id="0" name=""/>
        <dsp:cNvSpPr/>
      </dsp:nvSpPr>
      <dsp:spPr>
        <a:xfrm rot="10800000">
          <a:off x="1208459" y="1857620"/>
          <a:ext cx="4088130" cy="71496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8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b="0" kern="1200" dirty="0">
              <a:latin typeface="微软雅黑" panose="020B0503020204020204" pitchFamily="34" charset="-122"/>
              <a:ea typeface="微软雅黑" panose="020B0503020204020204" pitchFamily="34" charset="-122"/>
            </a:rPr>
            <a:t>研究内容及关键问题</a:t>
          </a:r>
        </a:p>
      </dsp:txBody>
      <dsp:txXfrm rot="10800000">
        <a:off x="1387201" y="1857620"/>
        <a:ext cx="3909388" cy="714969"/>
      </dsp:txXfrm>
    </dsp:sp>
    <dsp:sp modelId="{C4A798DB-D13E-44D2-8435-086168352778}">
      <dsp:nvSpPr>
        <dsp:cNvPr id="0" name=""/>
        <dsp:cNvSpPr/>
      </dsp:nvSpPr>
      <dsp:spPr>
        <a:xfrm>
          <a:off x="850974" y="1857620"/>
          <a:ext cx="714969" cy="714969"/>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000" r="-3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4AC4A6-4361-4DBA-93EA-6092032DB917}">
      <dsp:nvSpPr>
        <dsp:cNvPr id="0" name=""/>
        <dsp:cNvSpPr/>
      </dsp:nvSpPr>
      <dsp:spPr>
        <a:xfrm rot="10800000">
          <a:off x="1208459" y="2786013"/>
          <a:ext cx="4088130" cy="71496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8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b="0" kern="1200" dirty="0">
              <a:latin typeface="微软雅黑" panose="020B0503020204020204" pitchFamily="34" charset="-122"/>
              <a:ea typeface="微软雅黑" panose="020B0503020204020204" pitchFamily="34" charset="-122"/>
            </a:rPr>
            <a:t>研究方案及系统设计</a:t>
          </a:r>
        </a:p>
      </dsp:txBody>
      <dsp:txXfrm rot="10800000">
        <a:off x="1387201" y="2786013"/>
        <a:ext cx="3909388" cy="714969"/>
      </dsp:txXfrm>
    </dsp:sp>
    <dsp:sp modelId="{30FE2146-90BE-478F-8E79-448FCAAF0FC5}">
      <dsp:nvSpPr>
        <dsp:cNvPr id="0" name=""/>
        <dsp:cNvSpPr/>
      </dsp:nvSpPr>
      <dsp:spPr>
        <a:xfrm>
          <a:off x="850974" y="2786013"/>
          <a:ext cx="714969" cy="714969"/>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3BF7CE-7FCF-42AD-AD87-6353116D4713}">
      <dsp:nvSpPr>
        <dsp:cNvPr id="0" name=""/>
        <dsp:cNvSpPr/>
      </dsp:nvSpPr>
      <dsp:spPr>
        <a:xfrm rot="10800000">
          <a:off x="1208459" y="3714406"/>
          <a:ext cx="4088130" cy="714969"/>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528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b="0" kern="1200" dirty="0">
              <a:latin typeface="微软雅黑" panose="020B0503020204020204" pitchFamily="34" charset="-122"/>
              <a:ea typeface="微软雅黑" panose="020B0503020204020204" pitchFamily="34" charset="-122"/>
            </a:rPr>
            <a:t>研究计划和预期成果</a:t>
          </a:r>
        </a:p>
      </dsp:txBody>
      <dsp:txXfrm rot="10800000">
        <a:off x="1387201" y="3714406"/>
        <a:ext cx="3909388" cy="714969"/>
      </dsp:txXfrm>
    </dsp:sp>
    <dsp:sp modelId="{B31F702F-B974-4333-8BCD-3C0ED607AD69}">
      <dsp:nvSpPr>
        <dsp:cNvPr id="0" name=""/>
        <dsp:cNvSpPr/>
      </dsp:nvSpPr>
      <dsp:spPr>
        <a:xfrm>
          <a:off x="850974" y="3714406"/>
          <a:ext cx="714969" cy="714969"/>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74ED8-45CB-4558-B35E-3877834712C1}" type="datetimeFigureOut">
              <a:rPr lang="zh-CN" altLang="en-US" smtClean="0"/>
              <a:pPr/>
              <a:t>2020-12-13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A98F9-0A3E-49D8-84FD-9B3D543C5916}" type="slidenum">
              <a:rPr lang="zh-CN" altLang="en-US" smtClean="0"/>
              <a:pPr/>
              <a:t>‹#›</a:t>
            </a:fld>
            <a:endParaRPr lang="zh-CN" altLang="en-US"/>
          </a:p>
        </p:txBody>
      </p:sp>
    </p:spTree>
    <p:extLst>
      <p:ext uri="{BB962C8B-B14F-4D97-AF65-F5344CB8AC3E}">
        <p14:creationId xmlns:p14="http://schemas.microsoft.com/office/powerpoint/2010/main" val="343407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尊敬的各位老师，你们上午好！我是开题答辩人：许晓伟；指导老师：余厚云余老师；课题题目是：基于光电检测的车床尾座同轴度误差测量方法研究</a:t>
            </a:r>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1</a:t>
            </a:fld>
            <a:endParaRPr lang="zh-CN" altLang="en-US"/>
          </a:p>
        </p:txBody>
      </p:sp>
    </p:spTree>
    <p:extLst>
      <p:ext uri="{BB962C8B-B14F-4D97-AF65-F5344CB8AC3E}">
        <p14:creationId xmlns:p14="http://schemas.microsoft.com/office/powerpoint/2010/main" val="3291187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基准轴线的建立大致可分为机械准直法、激光准直法。机械准直法通常采用的基准实物是钢丝或量规，</a:t>
            </a:r>
            <a:r>
              <a:rPr lang="zh-CN" altLang="en-US" sz="1200" kern="1200" dirty="0">
                <a:solidFill>
                  <a:schemeClr val="tx1"/>
                </a:solidFill>
                <a:effectLst/>
                <a:latin typeface="+mn-lt"/>
                <a:ea typeface="+mn-ea"/>
                <a:cs typeface="+mn-cs"/>
              </a:rPr>
              <a:t>但因为其存在</a:t>
            </a:r>
            <a:r>
              <a:rPr lang="zh-CN" altLang="zh-CN" sz="1200" kern="1200" dirty="0">
                <a:solidFill>
                  <a:schemeClr val="tx1"/>
                </a:solidFill>
                <a:effectLst/>
                <a:latin typeface="+mn-lt"/>
                <a:ea typeface="+mn-ea"/>
                <a:cs typeface="+mn-cs"/>
              </a:rPr>
              <a:t>挠度变形</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磨损，</a:t>
            </a:r>
            <a:r>
              <a:rPr lang="zh-CN" altLang="en-US" sz="1200" kern="1200" dirty="0">
                <a:solidFill>
                  <a:schemeClr val="tx1"/>
                </a:solidFill>
                <a:effectLst/>
                <a:latin typeface="+mn-lt"/>
                <a:ea typeface="+mn-ea"/>
                <a:cs typeface="+mn-cs"/>
              </a:rPr>
              <a:t>因此无法</a:t>
            </a:r>
            <a:r>
              <a:rPr lang="zh-CN" altLang="zh-CN" sz="1200" kern="1200" dirty="0">
                <a:solidFill>
                  <a:schemeClr val="tx1"/>
                </a:solidFill>
                <a:effectLst/>
                <a:latin typeface="+mn-lt"/>
                <a:ea typeface="+mn-ea"/>
                <a:cs typeface="+mn-cs"/>
              </a:rPr>
              <a:t>满足高精度的测量要求。</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zh-CN" altLang="zh-CN" sz="1200" kern="1200" dirty="0">
                <a:solidFill>
                  <a:schemeClr val="tx1"/>
                </a:solidFill>
                <a:effectLst/>
                <a:latin typeface="+mn-lt"/>
                <a:ea typeface="+mn-ea"/>
                <a:cs typeface="+mn-cs"/>
              </a:rPr>
              <a:t>激光准直法是通过利用相干性好、亮度高以及方向性好的激光作为准直光线</a:t>
            </a:r>
            <a:r>
              <a:rPr lang="zh-CN" altLang="en-US" sz="1200" kern="1200" dirty="0">
                <a:solidFill>
                  <a:schemeClr val="tx1"/>
                </a:solidFill>
                <a:effectLst/>
                <a:latin typeface="+mn-lt"/>
                <a:ea typeface="+mn-ea"/>
                <a:cs typeface="+mn-cs"/>
              </a:rPr>
              <a:t>来进行测量的</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其精度较高。</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但是在激光准直技术中，激光会产生漂移，造成测量误差。</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造成激光漂移的原因主要有三点，一是</a:t>
            </a:r>
            <a:r>
              <a:rPr lang="zh-CN" altLang="en-US" sz="1200" dirty="0">
                <a:latin typeface="微软雅黑" pitchFamily="34" charset="-122"/>
                <a:ea typeface="微软雅黑" pitchFamily="34" charset="-122"/>
              </a:rPr>
              <a:t>激光器本身原因造成的激光光线漂移</a:t>
            </a:r>
            <a:r>
              <a:rPr lang="zh-CN" altLang="zh-CN" sz="1200" kern="1200" dirty="0">
                <a:solidFill>
                  <a:schemeClr val="tx1"/>
                </a:solidFill>
                <a:effectLst/>
                <a:latin typeface="+mn-lt"/>
                <a:ea typeface="+mn-ea"/>
                <a:cs typeface="+mn-cs"/>
              </a:rPr>
              <a:t>；二是</a:t>
            </a:r>
            <a:r>
              <a:rPr lang="zh-CN" altLang="zh-CN" sz="1200" dirty="0">
                <a:latin typeface="微软雅黑" pitchFamily="34" charset="-122"/>
                <a:ea typeface="微软雅黑" pitchFamily="34" charset="-122"/>
              </a:rPr>
              <a:t>空气折射率不均匀造成的激光光线弯曲</a:t>
            </a:r>
            <a:r>
              <a:rPr lang="zh-CN" altLang="zh-CN" sz="1200" kern="1200" dirty="0">
                <a:solidFill>
                  <a:schemeClr val="tx1"/>
                </a:solidFill>
                <a:effectLst/>
                <a:latin typeface="+mn-lt"/>
                <a:ea typeface="+mn-ea"/>
                <a:cs typeface="+mn-cs"/>
              </a:rPr>
              <a:t>；三是</a:t>
            </a:r>
            <a:r>
              <a:rPr lang="zh-CN" altLang="zh-CN" sz="1200" dirty="0">
                <a:latin typeface="微软雅黑" pitchFamily="34" charset="-122"/>
                <a:ea typeface="微软雅黑" pitchFamily="34" charset="-122"/>
              </a:rPr>
              <a:t>空气扰动造成的激光光线随机漂移</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针对激光漂移现象，其抑制激光漂移的方法主要有干涉</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衍射法；单模光纤法以及对称双光束法等；</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例如：美国惠普公司开发的双频激光干涉仪，测量直线度精度可达</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0.25μm</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；英国雷尼绍公司生产的</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ML10GOLD</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激光干涉仪，可实现数控机床高精度直线度测量；</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清华大学刘兴占等人提出的对称双光束法，采用一定的光路将出射光束分为两束，当入射光束方向发生漂移时，两出射光束的方向分别向相反的方向变化，而这两束光的对称中心线保持不变，从而可以抑制漂移的影响。</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综上所述，现有的打表测量车床尾座同轴度误差的方法</a:t>
            </a:r>
            <a:r>
              <a:rPr lang="zh-CN" altLang="zh-CN" sz="1200" kern="1200" dirty="0">
                <a:solidFill>
                  <a:schemeClr val="tx1"/>
                </a:solidFill>
                <a:effectLst/>
                <a:latin typeface="+mn-lt"/>
                <a:ea typeface="+mn-ea"/>
                <a:cs typeface="+mn-cs"/>
              </a:rPr>
              <a:t>存在测量误差大、效率低，</a:t>
            </a:r>
            <a:r>
              <a:rPr lang="zh-CN" altLang="en-US" sz="1200" kern="1200" dirty="0">
                <a:solidFill>
                  <a:schemeClr val="tx1"/>
                </a:solidFill>
                <a:effectLst/>
                <a:latin typeface="+mn-lt"/>
                <a:ea typeface="+mn-ea"/>
                <a:cs typeface="+mn-cs"/>
              </a:rPr>
              <a:t>工作量大</a:t>
            </a:r>
            <a:r>
              <a:rPr lang="zh-CN" altLang="zh-CN" sz="1200" kern="1200" dirty="0">
                <a:solidFill>
                  <a:schemeClr val="tx1"/>
                </a:solidFill>
                <a:effectLst/>
                <a:latin typeface="+mn-lt"/>
                <a:ea typeface="+mn-ea"/>
                <a:cs typeface="+mn-cs"/>
              </a:rPr>
              <a:t>等不足</a:t>
            </a:r>
            <a:r>
              <a:rPr lang="zh-CN" altLang="en-US" sz="1200" kern="1200" dirty="0">
                <a:solidFill>
                  <a:schemeClr val="tx1"/>
                </a:solidFill>
                <a:effectLst/>
                <a:latin typeface="+mn-lt"/>
                <a:ea typeface="+mn-ea"/>
                <a:cs typeface="+mn-cs"/>
              </a:rPr>
              <a:t>；激光对中仪等非接触式测量产品虽然在测量精度和效率上有了较大幅度的提高，但是成本较高，</a:t>
            </a:r>
            <a:r>
              <a:rPr lang="zh-CN" altLang="zh-CN" sz="1200" kern="1200" dirty="0">
                <a:solidFill>
                  <a:schemeClr val="tx1"/>
                </a:solidFill>
                <a:effectLst/>
                <a:latin typeface="+mn-lt"/>
                <a:ea typeface="+mn-ea"/>
                <a:cs typeface="+mn-cs"/>
              </a:rPr>
              <a:t>并且要求基准轴与调整轴严格同步转动</a:t>
            </a:r>
            <a:r>
              <a:rPr lang="zh-CN" altLang="en-US" sz="1200" kern="1200" dirty="0">
                <a:solidFill>
                  <a:schemeClr val="tx1"/>
                </a:solidFill>
                <a:effectLst/>
                <a:latin typeface="+mn-lt"/>
                <a:ea typeface="+mn-ea"/>
                <a:cs typeface="+mn-cs"/>
              </a:rPr>
              <a:t>，无法应用于车床尾座的测量。因此，</a:t>
            </a:r>
            <a:r>
              <a:rPr lang="zh-CN" altLang="zh-CN" sz="1200" kern="1200" dirty="0">
                <a:solidFill>
                  <a:schemeClr val="tx1"/>
                </a:solidFill>
                <a:effectLst/>
                <a:latin typeface="+mn-lt"/>
                <a:ea typeface="+mn-ea"/>
                <a:cs typeface="+mn-cs"/>
              </a:rPr>
              <a:t>急需研制一套低成本、高精度、高效率、操作方便的车床尾座同轴度误差测量装置</a:t>
            </a:r>
            <a:r>
              <a:rPr lang="zh-CN" altLang="en-US" sz="1200" kern="1200" dirty="0">
                <a:solidFill>
                  <a:schemeClr val="tx1"/>
                </a:solidFill>
                <a:effectLst/>
                <a:latin typeface="+mn-lt"/>
                <a:ea typeface="+mn-ea"/>
                <a:cs typeface="+mn-cs"/>
              </a:rPr>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单模光纤的出射端相当于二次光源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光束的稳定性取决于光纤出射端在空间的稳定性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激光器与光纤入射端相对位置的变化只影响它们之间的耦合效率 </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kern="100" dirty="0">
                <a:latin typeface="微软雅黑" panose="020B0503020204020204" pitchFamily="34" charset="-122"/>
                <a:ea typeface="微软雅黑" panose="020B0503020204020204" pitchFamily="34" charset="-122"/>
                <a:cs typeface="Times New Roman" panose="02020603050405020304" pitchFamily="18" charset="0"/>
              </a:rPr>
              <a:t>因而可大大提高激光光束的稳定性</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10</a:t>
            </a:fld>
            <a:endParaRPr lang="zh-CN" altLang="en-US"/>
          </a:p>
        </p:txBody>
      </p:sp>
    </p:spTree>
    <p:extLst>
      <p:ext uri="{BB962C8B-B14F-4D97-AF65-F5344CB8AC3E}">
        <p14:creationId xmlns:p14="http://schemas.microsoft.com/office/powerpoint/2010/main" val="3714468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接下来是本课题的主要研究内容和关键问题</a:t>
            </a:r>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11</a:t>
            </a:fld>
            <a:endParaRPr lang="zh-CN" altLang="en-US"/>
          </a:p>
        </p:txBody>
      </p:sp>
    </p:spTree>
    <p:extLst>
      <p:ext uri="{BB962C8B-B14F-4D97-AF65-F5344CB8AC3E}">
        <p14:creationId xmlns:p14="http://schemas.microsoft.com/office/powerpoint/2010/main" val="128101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kern="1200" dirty="0">
                <a:solidFill>
                  <a:schemeClr val="tx1"/>
                </a:solidFill>
                <a:effectLst/>
                <a:latin typeface="+mn-lt"/>
                <a:ea typeface="+mn-ea"/>
                <a:cs typeface="+mn-cs"/>
              </a:rPr>
              <a:t>以上是本课题的主要研究内容和涉及的关键问题：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研究内容主要包括：</a:t>
            </a:r>
            <a:endParaRPr lang="en-US" altLang="zh-CN" sz="1200" kern="1200" dirty="0">
              <a:solidFill>
                <a:schemeClr val="tx1"/>
              </a:solidFill>
              <a:effectLst/>
              <a:latin typeface="+mn-lt"/>
              <a:ea typeface="+mn-ea"/>
              <a:cs typeface="+mn-cs"/>
            </a:endParaRPr>
          </a:p>
          <a:p>
            <a:pPr>
              <a:lnSpc>
                <a:spcPct val="125000"/>
              </a:lnSpc>
            </a:pPr>
            <a:r>
              <a:rPr lang="en-US" altLang="zh-CN" sz="1200" dirty="0">
                <a:latin typeface="微软雅黑" pitchFamily="34" charset="-122"/>
                <a:ea typeface="微软雅黑" pitchFamily="34" charset="-122"/>
              </a:rPr>
              <a:t>1. </a:t>
            </a:r>
            <a:r>
              <a:rPr lang="zh-CN" altLang="en-US" sz="1200" dirty="0">
                <a:latin typeface="微软雅黑" pitchFamily="34" charset="-122"/>
                <a:ea typeface="微软雅黑" pitchFamily="34" charset="-122"/>
              </a:rPr>
              <a:t>分析测量需求，制定系统整体方案；</a:t>
            </a:r>
            <a:endParaRPr lang="en-US" altLang="zh-CN" sz="1200" dirty="0">
              <a:latin typeface="微软雅黑" pitchFamily="34" charset="-122"/>
              <a:ea typeface="微软雅黑" pitchFamily="34" charset="-122"/>
            </a:endParaRPr>
          </a:p>
          <a:p>
            <a:pPr>
              <a:lnSpc>
                <a:spcPct val="125000"/>
              </a:lnSpc>
            </a:pPr>
            <a:r>
              <a:rPr lang="en-US" altLang="zh-CN" sz="1200" dirty="0">
                <a:latin typeface="微软雅黑" pitchFamily="34" charset="-122"/>
                <a:ea typeface="微软雅黑" pitchFamily="34" charset="-122"/>
              </a:rPr>
              <a:t>2. </a:t>
            </a:r>
            <a:r>
              <a:rPr lang="zh-CN" altLang="en-US" sz="1200" dirty="0">
                <a:latin typeface="微软雅黑" pitchFamily="34" charset="-122"/>
                <a:ea typeface="微软雅黑" pitchFamily="34" charset="-122"/>
              </a:rPr>
              <a:t>设计相关机械结构，并开发相应电路模块；</a:t>
            </a:r>
            <a:endParaRPr lang="en-US" altLang="zh-CN" sz="1200" dirty="0">
              <a:latin typeface="微软雅黑" pitchFamily="34" charset="-122"/>
              <a:ea typeface="微软雅黑" pitchFamily="34" charset="-122"/>
            </a:endParaRPr>
          </a:p>
          <a:p>
            <a:pPr>
              <a:lnSpc>
                <a:spcPct val="125000"/>
              </a:lnSpc>
            </a:pPr>
            <a:r>
              <a:rPr lang="en-US" altLang="zh-CN" sz="1200" dirty="0">
                <a:latin typeface="微软雅黑" pitchFamily="34" charset="-122"/>
                <a:ea typeface="微软雅黑" pitchFamily="34" charset="-122"/>
              </a:rPr>
              <a:t>3. </a:t>
            </a:r>
            <a:r>
              <a:rPr lang="zh-CN" altLang="zh-CN" sz="1200" dirty="0">
                <a:latin typeface="微软雅黑" pitchFamily="34" charset="-122"/>
                <a:ea typeface="微软雅黑" pitchFamily="34" charset="-122"/>
              </a:rPr>
              <a:t>设计抑制激光漂移的方案，</a:t>
            </a:r>
            <a:r>
              <a:rPr lang="zh-CN" altLang="en-US" sz="1200" dirty="0">
                <a:latin typeface="微软雅黑" pitchFamily="34" charset="-122"/>
                <a:ea typeface="微软雅黑" pitchFamily="34" charset="-122"/>
              </a:rPr>
              <a:t>提高准直精度，</a:t>
            </a:r>
            <a:r>
              <a:rPr lang="zh-CN" altLang="zh-CN" sz="1200" dirty="0">
                <a:latin typeface="微软雅黑" pitchFamily="34" charset="-122"/>
                <a:ea typeface="微软雅黑" pitchFamily="34" charset="-122"/>
              </a:rPr>
              <a:t>并进行实验验证</a:t>
            </a:r>
            <a:r>
              <a:rPr lang="zh-CN" altLang="en-US" sz="1200" dirty="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a:p>
            <a:pPr>
              <a:lnSpc>
                <a:spcPct val="125000"/>
              </a:lnSpc>
            </a:pPr>
            <a:r>
              <a:rPr lang="en-US" altLang="zh-CN" sz="1200" dirty="0">
                <a:latin typeface="微软雅黑" pitchFamily="34" charset="-122"/>
                <a:ea typeface="微软雅黑" pitchFamily="34" charset="-122"/>
              </a:rPr>
              <a:t>4. </a:t>
            </a:r>
            <a:r>
              <a:rPr lang="zh-CN" altLang="en-US" sz="1200" dirty="0">
                <a:latin typeface="微软雅黑" pitchFamily="34" charset="-122"/>
                <a:ea typeface="微软雅黑" pitchFamily="34" charset="-122"/>
              </a:rPr>
              <a:t>软件设计，主要包括</a:t>
            </a:r>
            <a:r>
              <a:rPr lang="en-US" altLang="zh-CN" sz="1200" dirty="0">
                <a:latin typeface="微软雅黑" pitchFamily="34" charset="-122"/>
                <a:ea typeface="微软雅黑" pitchFamily="34" charset="-122"/>
              </a:rPr>
              <a:t>PSD</a:t>
            </a:r>
            <a:r>
              <a:rPr lang="zh-CN" altLang="en-US" sz="1200" dirty="0">
                <a:latin typeface="微软雅黑" pitchFamily="34" charset="-122"/>
                <a:ea typeface="微软雅黑" pitchFamily="34" charset="-122"/>
              </a:rPr>
              <a:t>信号采集处理，同轴度评定算法等；</a:t>
            </a:r>
            <a:endParaRPr lang="en-US" altLang="zh-CN" sz="1200" dirty="0">
              <a:latin typeface="微软雅黑" pitchFamily="34" charset="-122"/>
              <a:ea typeface="微软雅黑" pitchFamily="34" charset="-122"/>
            </a:endParaRPr>
          </a:p>
          <a:p>
            <a:pPr>
              <a:lnSpc>
                <a:spcPct val="125000"/>
              </a:lnSpc>
            </a:pPr>
            <a:r>
              <a:rPr lang="en-US" altLang="zh-CN" sz="1200" dirty="0">
                <a:latin typeface="微软雅黑" pitchFamily="34" charset="-122"/>
                <a:ea typeface="微软雅黑" pitchFamily="34" charset="-122"/>
              </a:rPr>
              <a:t>5. </a:t>
            </a:r>
            <a:r>
              <a:rPr lang="zh-CN" altLang="en-US" sz="1200" dirty="0">
                <a:latin typeface="微软雅黑" pitchFamily="34" charset="-122"/>
                <a:ea typeface="微软雅黑" pitchFamily="34" charset="-122"/>
              </a:rPr>
              <a:t>还有就是分析测量系统的不确定度，通过优化结构、电路等，提高精度。</a:t>
            </a:r>
            <a:endParaRPr lang="en-US" altLang="zh-CN" sz="1200" dirty="0">
              <a:latin typeface="微软雅黑" pitchFamily="34" charset="-122"/>
              <a:ea typeface="微软雅黑" pitchFamily="34" charset="-122"/>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关键问题有：</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研究基准轴线的建立方法，以准直激光束模拟机床主轴轴线</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本课题拟采用四点调节机构配合弹性紧固件进行动态调节激光器的空间姿态。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研究激光漂移特性</a:t>
            </a:r>
            <a:r>
              <a:rPr lang="zh-CN" altLang="en-US" sz="1200" kern="1200" dirty="0">
                <a:solidFill>
                  <a:schemeClr val="tx1"/>
                </a:solidFill>
                <a:effectLst/>
                <a:latin typeface="+mn-lt"/>
                <a:ea typeface="+mn-ea"/>
                <a:cs typeface="+mn-cs"/>
              </a:rPr>
              <a:t>，提高准直精度。</a:t>
            </a:r>
            <a:r>
              <a:rPr lang="zh-CN" altLang="zh-CN" sz="1200" kern="1200" dirty="0">
                <a:solidFill>
                  <a:schemeClr val="tx1"/>
                </a:solidFill>
                <a:effectLst/>
                <a:latin typeface="+mn-lt"/>
                <a:ea typeface="+mn-ea"/>
                <a:cs typeface="+mn-cs"/>
              </a:rPr>
              <a:t>由于激光器受其本身的热变形、环境振动和空气扰动等因素的影响，出射的激光束在传播过程中会产生漂移，</a:t>
            </a:r>
            <a:r>
              <a:rPr lang="zh-CN" altLang="en-US" sz="1200" kern="1200" dirty="0">
                <a:solidFill>
                  <a:schemeClr val="tx1"/>
                </a:solidFill>
                <a:effectLst/>
                <a:latin typeface="+mn-lt"/>
                <a:ea typeface="+mn-ea"/>
                <a:cs typeface="+mn-cs"/>
              </a:rPr>
              <a:t>影响</a:t>
            </a:r>
            <a:r>
              <a:rPr lang="zh-CN" altLang="zh-CN" sz="1200" kern="1200" dirty="0">
                <a:solidFill>
                  <a:schemeClr val="tx1"/>
                </a:solidFill>
                <a:effectLst/>
                <a:latin typeface="+mn-lt"/>
                <a:ea typeface="+mn-ea"/>
                <a:cs typeface="+mn-cs"/>
              </a:rPr>
              <a:t>测量精度</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本课题拟采</a:t>
            </a:r>
            <a:r>
              <a:rPr lang="zh-CN" altLang="en-US" sz="1200" kern="1200" dirty="0">
                <a:solidFill>
                  <a:schemeClr val="tx1"/>
                </a:solidFill>
                <a:effectLst/>
                <a:latin typeface="+mn-lt"/>
                <a:ea typeface="+mn-ea"/>
                <a:cs typeface="+mn-cs"/>
              </a:rPr>
              <a:t>用</a:t>
            </a:r>
            <a:r>
              <a:rPr lang="zh-CN" altLang="zh-CN" sz="1200" kern="1200" dirty="0">
                <a:solidFill>
                  <a:schemeClr val="tx1"/>
                </a:solidFill>
                <a:effectLst/>
                <a:latin typeface="+mn-lt"/>
                <a:ea typeface="+mn-ea"/>
                <a:cs typeface="+mn-cs"/>
              </a:rPr>
              <a:t>长焦距准直扩束镜</a:t>
            </a:r>
            <a:r>
              <a:rPr lang="zh-CN" altLang="en-US" sz="1200" kern="1200" dirty="0">
                <a:solidFill>
                  <a:schemeClr val="tx1"/>
                </a:solidFill>
                <a:effectLst/>
                <a:latin typeface="+mn-lt"/>
                <a:ea typeface="+mn-ea"/>
                <a:cs typeface="+mn-cs"/>
              </a:rPr>
              <a:t>配合滤光片等器件，</a:t>
            </a:r>
            <a:r>
              <a:rPr lang="zh-CN" altLang="zh-CN" sz="1200" kern="1200" dirty="0">
                <a:solidFill>
                  <a:schemeClr val="tx1"/>
                </a:solidFill>
                <a:effectLst/>
                <a:latin typeface="+mn-lt"/>
                <a:ea typeface="+mn-ea"/>
                <a:cs typeface="+mn-cs"/>
              </a:rPr>
              <a:t>去提高激光的准直精度</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测量结果的不确定度分析</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针对本课题而言，测量不确定度主要包括</a:t>
            </a:r>
            <a:r>
              <a:rPr lang="en-US" altLang="zh-CN" sz="1200" kern="1200" dirty="0" err="1">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示值误差、激光漂移误差、</a:t>
            </a:r>
            <a:r>
              <a:rPr lang="en-US" altLang="zh-CN" sz="1200" kern="1200" dirty="0" err="1">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夹具安装误差等，需要对这些不确定度分量进行计算，并给出最后的合成标准不确定度以及扩展不确定度。</a:t>
            </a:r>
          </a:p>
          <a:p>
            <a:endParaRPr lang="zh-CN" altLang="en-US" dirty="0"/>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12</a:t>
            </a:fld>
            <a:endParaRPr lang="zh-CN" altLang="en-US"/>
          </a:p>
        </p:txBody>
      </p:sp>
    </p:spTree>
    <p:extLst>
      <p:ext uri="{BB962C8B-B14F-4D97-AF65-F5344CB8AC3E}">
        <p14:creationId xmlns:p14="http://schemas.microsoft.com/office/powerpoint/2010/main" val="2293155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下面我将重点介绍本课题的研究方案</a:t>
            </a:r>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13</a:t>
            </a:fld>
            <a:endParaRPr lang="zh-CN" altLang="en-US"/>
          </a:p>
        </p:txBody>
      </p:sp>
    </p:spTree>
    <p:extLst>
      <p:ext uri="{BB962C8B-B14F-4D97-AF65-F5344CB8AC3E}">
        <p14:creationId xmlns:p14="http://schemas.microsoft.com/office/powerpoint/2010/main" val="932187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  </a:t>
            </a:r>
            <a:r>
              <a:rPr lang="zh-CN" altLang="en-US" sz="1200" kern="1200" dirty="0">
                <a:solidFill>
                  <a:schemeClr val="tx1"/>
                </a:solidFill>
                <a:effectLst/>
                <a:latin typeface="+mn-lt"/>
                <a:ea typeface="+mn-ea"/>
                <a:cs typeface="+mn-cs"/>
              </a:rPr>
              <a:t>本课题</a:t>
            </a:r>
            <a:r>
              <a:rPr lang="zh-CN" altLang="zh-CN" sz="1200" kern="1200" dirty="0">
                <a:solidFill>
                  <a:schemeClr val="tx1"/>
                </a:solidFill>
                <a:effectLst/>
                <a:latin typeface="+mn-lt"/>
                <a:ea typeface="+mn-ea"/>
                <a:cs typeface="+mn-cs"/>
              </a:rPr>
              <a:t>检测系统的硬件原理图如</a:t>
            </a:r>
            <a:r>
              <a:rPr lang="zh-CN" altLang="en-US" sz="1200" kern="1200" dirty="0">
                <a:solidFill>
                  <a:schemeClr val="tx1"/>
                </a:solidFill>
                <a:effectLst/>
                <a:latin typeface="+mn-lt"/>
                <a:ea typeface="+mn-ea"/>
                <a:cs typeface="+mn-cs"/>
              </a:rPr>
              <a:t>上</a:t>
            </a:r>
            <a:r>
              <a:rPr lang="zh-CN" altLang="zh-CN" sz="1200" kern="1200" dirty="0">
                <a:solidFill>
                  <a:schemeClr val="tx1"/>
                </a:solidFill>
                <a:effectLst/>
                <a:latin typeface="+mn-lt"/>
                <a:ea typeface="+mn-ea"/>
                <a:cs typeface="+mn-cs"/>
              </a:rPr>
              <a:t>图所示，由激光发射器发出的激光束，经准直调节模块调整后，作为基准轴线照射到</a:t>
            </a:r>
            <a:r>
              <a:rPr lang="en-US" altLang="zh-CN" sz="1200" kern="1200" dirty="0">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的光敏面上，</a:t>
            </a:r>
            <a:endParaRPr lang="en-US" altLang="zh-CN" sz="1200" kern="1200" dirty="0">
              <a:solidFill>
                <a:schemeClr val="tx1"/>
              </a:solidFill>
              <a:effectLst/>
              <a:latin typeface="+mn-lt"/>
              <a:ea typeface="+mn-ea"/>
              <a:cs typeface="+mn-cs"/>
            </a:endParaRPr>
          </a:p>
          <a:p>
            <a:pPr marL="228600" indent="-228600">
              <a:buAutoNum type="arabicPeriod" startAt="2"/>
            </a:pPr>
            <a:r>
              <a:rPr lang="en-US" altLang="zh-CN" sz="1200" kern="1200" dirty="0">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传感器因其内部特殊结构会将光能转换为电能，最终将光斑的空间位置信号转换为四路电流信号进行输出，通过后续的信号处理电路、</a:t>
            </a:r>
            <a:r>
              <a:rPr lang="en-US" altLang="zh-CN" sz="1200" kern="1200" dirty="0">
                <a:solidFill>
                  <a:schemeClr val="tx1"/>
                </a:solidFill>
                <a:effectLst/>
                <a:latin typeface="+mn-lt"/>
                <a:ea typeface="+mn-ea"/>
                <a:cs typeface="+mn-cs"/>
              </a:rPr>
              <a:t>AD</a:t>
            </a:r>
            <a:r>
              <a:rPr lang="zh-CN" altLang="zh-CN" sz="1200" kern="1200" dirty="0">
                <a:solidFill>
                  <a:schemeClr val="tx1"/>
                </a:solidFill>
                <a:effectLst/>
                <a:latin typeface="+mn-lt"/>
                <a:ea typeface="+mn-ea"/>
                <a:cs typeface="+mn-cs"/>
              </a:rPr>
              <a:t>转换等操作将信号采集到主控制器进行运算，</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即可将光斑空间位置信号转换为</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Y</a:t>
            </a:r>
            <a:r>
              <a:rPr lang="zh-CN" altLang="zh-CN" sz="1200" kern="1200" dirty="0">
                <a:solidFill>
                  <a:schemeClr val="tx1"/>
                </a:solidFill>
                <a:effectLst/>
                <a:latin typeface="+mn-lt"/>
                <a:ea typeface="+mn-ea"/>
                <a:cs typeface="+mn-cs"/>
              </a:rPr>
              <a:t>坐标信号，最后配合角度信息，对测量模型进行分析便可得到尾座顶尖轴线的空间位置信息及调整数值，从而完成测量调节工作。</a:t>
            </a:r>
            <a:endParaRPr lang="zh-CN" altLang="en-US" dirty="0"/>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14</a:t>
            </a:fld>
            <a:endParaRPr lang="zh-CN" altLang="en-US"/>
          </a:p>
        </p:txBody>
      </p:sp>
    </p:spTree>
    <p:extLst>
      <p:ext uri="{BB962C8B-B14F-4D97-AF65-F5344CB8AC3E}">
        <p14:creationId xmlns:p14="http://schemas.microsoft.com/office/powerpoint/2010/main" val="170347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检测</a:t>
            </a:r>
            <a:r>
              <a:rPr lang="zh-CN" altLang="zh-CN" sz="1200" kern="1200" dirty="0">
                <a:solidFill>
                  <a:schemeClr val="tx1"/>
                </a:solidFill>
                <a:effectLst/>
                <a:latin typeface="+mn-lt"/>
                <a:ea typeface="+mn-ea"/>
                <a:cs typeface="+mn-cs"/>
              </a:rPr>
              <a:t>系统的机械结构如</a:t>
            </a:r>
            <a:r>
              <a:rPr lang="zh-CN" altLang="en-US" sz="1200" kern="1200" dirty="0">
                <a:solidFill>
                  <a:schemeClr val="tx1"/>
                </a:solidFill>
                <a:effectLst/>
                <a:latin typeface="+mn-lt"/>
                <a:ea typeface="+mn-ea"/>
                <a:cs typeface="+mn-cs"/>
              </a:rPr>
              <a:t>上图</a:t>
            </a:r>
            <a:r>
              <a:rPr lang="zh-CN" altLang="zh-CN" sz="1200" kern="1200" dirty="0">
                <a:solidFill>
                  <a:schemeClr val="tx1"/>
                </a:solidFill>
                <a:effectLst/>
                <a:latin typeface="+mn-lt"/>
                <a:ea typeface="+mn-ea"/>
                <a:cs typeface="+mn-cs"/>
              </a:rPr>
              <a:t>所示，本系统拟以准直光束代替车床主轴轴线，</a:t>
            </a:r>
            <a:r>
              <a:rPr lang="zh-CN" altLang="en-US" sz="1200" kern="1200" dirty="0">
                <a:solidFill>
                  <a:schemeClr val="tx1"/>
                </a:solidFill>
                <a:effectLst/>
                <a:latin typeface="+mn-lt"/>
                <a:ea typeface="+mn-ea"/>
                <a:cs typeface="+mn-cs"/>
              </a:rPr>
              <a:t>在激光器发射端添加准直扩束管，</a:t>
            </a:r>
            <a:r>
              <a:rPr lang="zh-CN" altLang="zh-CN" sz="1200" kern="1200" dirty="0">
                <a:solidFill>
                  <a:schemeClr val="tx1"/>
                </a:solidFill>
                <a:effectLst/>
                <a:latin typeface="+mn-lt"/>
                <a:ea typeface="+mn-ea"/>
                <a:cs typeface="+mn-cs"/>
              </a:rPr>
              <a:t>在尾座端安装</a:t>
            </a:r>
            <a:r>
              <a:rPr lang="zh-CN" altLang="en-US" sz="1200" kern="1200" dirty="0">
                <a:solidFill>
                  <a:schemeClr val="tx1"/>
                </a:solidFill>
                <a:effectLst/>
                <a:latin typeface="+mn-lt"/>
                <a:ea typeface="+mn-ea"/>
                <a:cs typeface="+mn-cs"/>
              </a:rPr>
              <a:t>滤光片、</a:t>
            </a:r>
            <a:r>
              <a:rPr lang="zh-CN" altLang="zh-CN" sz="1200" kern="1200" dirty="0">
                <a:solidFill>
                  <a:schemeClr val="tx1"/>
                </a:solidFill>
                <a:effectLst/>
                <a:latin typeface="+mn-lt"/>
                <a:ea typeface="+mn-ea"/>
                <a:cs typeface="+mn-cs"/>
              </a:rPr>
              <a:t>高精度</a:t>
            </a:r>
            <a:r>
              <a:rPr lang="en-US" altLang="zh-CN" sz="1200" kern="1200" dirty="0">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以及绝对式编码器，其</a:t>
            </a:r>
            <a:r>
              <a:rPr lang="zh-CN" altLang="en-US"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以及编码器</a:t>
            </a:r>
            <a:r>
              <a:rPr lang="zh-CN" altLang="zh-CN" sz="1200" kern="1200" dirty="0">
                <a:solidFill>
                  <a:schemeClr val="tx1"/>
                </a:solidFill>
                <a:effectLst/>
                <a:latin typeface="+mn-lt"/>
                <a:ea typeface="+mn-ea"/>
                <a:cs typeface="+mn-cs"/>
              </a:rPr>
              <a:t>可以通过旋转机构绕尾座顶尖轴线旋转</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旋转过程中，</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可</a:t>
            </a:r>
            <a:r>
              <a:rPr lang="zh-CN" altLang="zh-CN" sz="1200" kern="1200" dirty="0">
                <a:solidFill>
                  <a:schemeClr val="tx1"/>
                </a:solidFill>
                <a:effectLst/>
                <a:latin typeface="+mn-lt"/>
                <a:ea typeface="+mn-ea"/>
                <a:cs typeface="+mn-cs"/>
              </a:rPr>
              <a:t>记录任意位置处激光光斑的坐标，绝对式角度编码器可记录</a:t>
            </a:r>
            <a:r>
              <a:rPr lang="en-US" altLang="zh-CN" sz="1200" kern="1200" dirty="0">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绕尾座顶尖轴线旋转的角度。</a:t>
            </a:r>
            <a:r>
              <a:rPr lang="zh-CN" altLang="en-US" sz="1200" kern="1200" dirty="0">
                <a:solidFill>
                  <a:schemeClr val="tx1"/>
                </a:solidFill>
                <a:effectLst/>
                <a:latin typeface="+mn-lt"/>
                <a:ea typeface="+mn-ea"/>
                <a:cs typeface="+mn-cs"/>
              </a:rPr>
              <a:t>本实验系统</a:t>
            </a:r>
            <a:r>
              <a:rPr lang="zh-CN" altLang="zh-CN" sz="1200" kern="1200" dirty="0">
                <a:solidFill>
                  <a:schemeClr val="tx1"/>
                </a:solidFill>
                <a:effectLst/>
                <a:latin typeface="+mn-lt"/>
                <a:ea typeface="+mn-ea"/>
                <a:cs typeface="+mn-cs"/>
              </a:rPr>
              <a:t>将整个</a:t>
            </a:r>
            <a:r>
              <a:rPr lang="zh-CN" altLang="en-US" sz="1200" kern="1200" dirty="0">
                <a:solidFill>
                  <a:schemeClr val="tx1"/>
                </a:solidFill>
                <a:effectLst/>
                <a:latin typeface="+mn-lt"/>
                <a:ea typeface="+mn-ea"/>
                <a:cs typeface="+mn-cs"/>
              </a:rPr>
              <a:t>尾座</a:t>
            </a:r>
            <a:r>
              <a:rPr lang="zh-CN" altLang="zh-CN" sz="1200" kern="1200" dirty="0">
                <a:solidFill>
                  <a:schemeClr val="tx1"/>
                </a:solidFill>
                <a:effectLst/>
                <a:latin typeface="+mn-lt"/>
                <a:ea typeface="+mn-ea"/>
                <a:cs typeface="+mn-cs"/>
              </a:rPr>
              <a:t>顶尖端安装在六自由度工作台上</a:t>
            </a:r>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采用单片机作为本测量系统主控单元。</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15</a:t>
            </a:fld>
            <a:endParaRPr lang="zh-CN" altLang="en-US"/>
          </a:p>
        </p:txBody>
      </p:sp>
    </p:spTree>
    <p:extLst>
      <p:ext uri="{BB962C8B-B14F-4D97-AF65-F5344CB8AC3E}">
        <p14:creationId xmlns:p14="http://schemas.microsoft.com/office/powerpoint/2010/main" val="1720073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这里简要介绍一下激光器调节机构和激光接收模块</a:t>
            </a:r>
            <a:endParaRPr lang="en-US" altLang="zh-CN" dirty="0"/>
          </a:p>
          <a:p>
            <a:pPr marL="228600" indent="-228600">
              <a:buAutoNum type="arabicPeriod"/>
            </a:pPr>
            <a:r>
              <a:rPr lang="zh-CN" altLang="en-US" dirty="0"/>
              <a:t>如图所示，激光器通过套筒装夹在三爪卡盘上，激光器的位姿调整采用弹性紧固件配合调节螺钉进行，其弹性紧固件起支撑作用，调节螺钉夹角为</a:t>
            </a:r>
            <a:r>
              <a:rPr lang="en-US" altLang="zh-CN" dirty="0"/>
              <a:t>90</a:t>
            </a:r>
            <a:r>
              <a:rPr lang="zh-CN" altLang="en-US" dirty="0"/>
              <a:t>度，可对激光器进行任意姿态的调节。</a:t>
            </a:r>
            <a:endParaRPr lang="en-US" altLang="zh-CN" dirty="0"/>
          </a:p>
          <a:p>
            <a:pPr marL="228600" indent="-228600">
              <a:buAutoNum type="arabicPeriod"/>
            </a:pPr>
            <a:r>
              <a:rPr lang="zh-CN" altLang="en-US" dirty="0"/>
              <a:t>激光接收模块主要包括滤光片、</a:t>
            </a:r>
            <a:r>
              <a:rPr lang="en-US" altLang="zh-CN" dirty="0"/>
              <a:t>PSD</a:t>
            </a:r>
            <a:r>
              <a:rPr lang="zh-CN" altLang="en-US" dirty="0"/>
              <a:t>、安装夹具、定位套筒等，滤光片采用的是带通滤光片，仅允许</a:t>
            </a:r>
            <a:r>
              <a:rPr lang="en-US" altLang="zh-CN" dirty="0"/>
              <a:t>632.8nm</a:t>
            </a:r>
            <a:r>
              <a:rPr lang="zh-CN" altLang="en-US" dirty="0"/>
              <a:t>的红光通过，达到滤除环境光影响的作用；</a:t>
            </a:r>
            <a:r>
              <a:rPr lang="en-US" altLang="zh-CN" dirty="0"/>
              <a:t>PSD</a:t>
            </a:r>
            <a:r>
              <a:rPr lang="zh-CN" altLang="en-US" dirty="0"/>
              <a:t>通过定位夹具和套筒，使其感光面与顶尖轴线保持垂直。</a:t>
            </a:r>
            <a:endParaRPr lang="en-US" altLang="zh-CN" dirty="0"/>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16</a:t>
            </a:fld>
            <a:endParaRPr lang="zh-CN" altLang="en-US"/>
          </a:p>
        </p:txBody>
      </p:sp>
    </p:spTree>
    <p:extLst>
      <p:ext uri="{BB962C8B-B14F-4D97-AF65-F5344CB8AC3E}">
        <p14:creationId xmlns:p14="http://schemas.microsoft.com/office/powerpoint/2010/main" val="4087916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下面简要介绍一下本系统的测量原理：</a:t>
                </a:r>
                <a:endParaRPr lang="en-US" altLang="zh-CN" dirty="0"/>
              </a:p>
              <a:p>
                <a:r>
                  <a:rPr lang="zh-CN" altLang="en-US" dirty="0"/>
                  <a:t>首先将激光束调整至与车床主轴同轴，</a:t>
                </a:r>
                <a:r>
                  <a:rPr lang="en-US" altLang="zh-CN" dirty="0"/>
                  <a:t>PSD</a:t>
                </a:r>
                <a:r>
                  <a:rPr lang="zh-CN" altLang="en-US" dirty="0"/>
                  <a:t>通过专用夹具固定好，保证</a:t>
                </a:r>
                <a:r>
                  <a:rPr lang="en-US" altLang="zh-CN" dirty="0"/>
                  <a:t>PSD</a:t>
                </a:r>
                <a:r>
                  <a:rPr lang="zh-CN" altLang="en-US" dirty="0"/>
                  <a:t>平面与顶尖轴线垂直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测量原理：</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坐标系的建立：世界坐标系：</a:t>
                </a:r>
                <a:r>
                  <a:rPr lang="zh-CN" altLang="zh-CN" sz="1200" kern="1200" dirty="0">
                    <a:solidFill>
                      <a:schemeClr val="tx1"/>
                    </a:solidFill>
                    <a:effectLst/>
                    <a:latin typeface="+mn-lt"/>
                    <a:ea typeface="+mn-ea"/>
                    <a:cs typeface="+mn-cs"/>
                  </a:rPr>
                  <a:t>以</a:t>
                </a:r>
                <a:r>
                  <a:rPr lang="zh-CN" altLang="en-US" sz="1200" kern="1200" dirty="0">
                    <a:solidFill>
                      <a:schemeClr val="tx1"/>
                    </a:solidFill>
                    <a:effectLst/>
                    <a:latin typeface="+mn-lt"/>
                    <a:ea typeface="+mn-ea"/>
                    <a:cs typeface="+mn-cs"/>
                  </a:rPr>
                  <a:t>初始位置</a:t>
                </a:r>
                <a:r>
                  <a:rPr lang="zh-CN" altLang="zh-CN" sz="1200" kern="1200" dirty="0">
                    <a:solidFill>
                      <a:schemeClr val="tx1"/>
                    </a:solidFill>
                    <a:effectLst/>
                    <a:latin typeface="+mn-lt"/>
                    <a:ea typeface="+mn-ea"/>
                    <a:cs typeface="+mn-cs"/>
                  </a:rPr>
                  <a:t>二维</a:t>
                </a:r>
                <a:r>
                  <a:rPr lang="en-US" altLang="zh-CN" sz="1200" kern="1200" dirty="0">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中心为原点，</a:t>
                </a:r>
                <a:r>
                  <a:rPr lang="en-US" altLang="zh-CN" sz="1200" kern="1200" dirty="0">
                    <a:solidFill>
                      <a:schemeClr val="tx1"/>
                    </a:solidFill>
                    <a:effectLst/>
                    <a:latin typeface="+mn-lt"/>
                    <a:ea typeface="+mn-ea"/>
                    <a:cs typeface="+mn-cs"/>
                  </a:rPr>
                  <a:t>X,Y</a:t>
                </a:r>
                <a:r>
                  <a:rPr lang="zh-CN" altLang="zh-CN" sz="1200" kern="1200" dirty="0">
                    <a:solidFill>
                      <a:schemeClr val="tx1"/>
                    </a:solidFill>
                    <a:effectLst/>
                    <a:latin typeface="+mn-lt"/>
                    <a:ea typeface="+mn-ea"/>
                    <a:cs typeface="+mn-cs"/>
                  </a:rPr>
                  <a:t>轴为</a:t>
                </a:r>
                <a:r>
                  <a:rPr lang="zh-CN" altLang="en-US" sz="1200" kern="1200" dirty="0">
                    <a:solidFill>
                      <a:schemeClr val="tx1"/>
                    </a:solidFill>
                    <a:effectLst/>
                    <a:latin typeface="+mn-lt"/>
                    <a:ea typeface="+mn-ea"/>
                    <a:cs typeface="+mn-cs"/>
                  </a:rPr>
                  <a:t>世界坐标系</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X,Y</a:t>
                </a:r>
                <a:r>
                  <a:rPr lang="zh-CN" altLang="zh-CN" sz="1200" kern="1200" dirty="0">
                    <a:solidFill>
                      <a:schemeClr val="tx1"/>
                    </a:solidFill>
                    <a:effectLst/>
                    <a:latin typeface="+mn-lt"/>
                    <a:ea typeface="+mn-ea"/>
                    <a:cs typeface="+mn-cs"/>
                  </a:rPr>
                  <a:t>轴，根据笛卡尔坐标系确定</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轴，从而建立起三维空间</a:t>
                </a:r>
                <a:r>
                  <a:rPr lang="zh-CN" altLang="en-US" sz="1200" kern="1200" dirty="0">
                    <a:solidFill>
                      <a:schemeClr val="tx1"/>
                    </a:solidFill>
                    <a:effectLst/>
                    <a:latin typeface="+mn-lt"/>
                    <a:ea typeface="+mn-ea"/>
                    <a:cs typeface="+mn-cs"/>
                  </a:rPr>
                  <a:t>世界</a:t>
                </a:r>
                <a:r>
                  <a:rPr lang="zh-CN" altLang="zh-CN" sz="1200" kern="1200" dirty="0">
                    <a:solidFill>
                      <a:schemeClr val="tx1"/>
                    </a:solidFill>
                    <a:effectLst/>
                    <a:latin typeface="+mn-lt"/>
                    <a:ea typeface="+mn-ea"/>
                    <a:cs typeface="+mn-cs"/>
                  </a:rPr>
                  <a:t>坐标系</a:t>
                </a:r>
                <a:r>
                  <a:rPr lang="zh-CN" altLang="en-US" sz="1200" kern="1200" dirty="0">
                    <a:solidFill>
                      <a:schemeClr val="tx1"/>
                    </a:solidFill>
                    <a:effectLst/>
                    <a:latin typeface="+mn-lt"/>
                    <a:ea typeface="+mn-ea"/>
                    <a:cs typeface="+mn-cs"/>
                  </a:rPr>
                  <a:t>；动坐标系：以任意位置</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中心为原点，</a:t>
                </a:r>
                <a:r>
                  <a:rPr lang="en-US" altLang="zh-CN" sz="1200" kern="1200" dirty="0">
                    <a:solidFill>
                      <a:schemeClr val="tx1"/>
                    </a:solidFill>
                    <a:effectLst/>
                    <a:latin typeface="+mn-lt"/>
                    <a:ea typeface="+mn-ea"/>
                    <a:cs typeface="+mn-cs"/>
                  </a:rPr>
                  <a:t>X,Y</a:t>
                </a:r>
                <a:r>
                  <a:rPr lang="zh-CN" altLang="en-US" sz="1200" kern="1200" dirty="0">
                    <a:solidFill>
                      <a:schemeClr val="tx1"/>
                    </a:solidFill>
                    <a:effectLst/>
                    <a:latin typeface="+mn-lt"/>
                    <a:ea typeface="+mn-ea"/>
                    <a:cs typeface="+mn-cs"/>
                  </a:rPr>
                  <a:t>轴为动坐标系的</a:t>
                </a:r>
                <a:r>
                  <a:rPr lang="en-US" altLang="zh-CN" sz="1200" kern="1200" dirty="0">
                    <a:solidFill>
                      <a:schemeClr val="tx1"/>
                    </a:solidFill>
                    <a:effectLst/>
                    <a:latin typeface="+mn-lt"/>
                    <a:ea typeface="+mn-ea"/>
                    <a:cs typeface="+mn-cs"/>
                  </a:rPr>
                  <a:t>X,Y</a:t>
                </a:r>
                <a:r>
                  <a:rPr lang="zh-CN" altLang="en-US" sz="1200" kern="1200" dirty="0">
                    <a:solidFill>
                      <a:schemeClr val="tx1"/>
                    </a:solidFill>
                    <a:effectLst/>
                    <a:latin typeface="+mn-lt"/>
                    <a:ea typeface="+mn-ea"/>
                    <a:cs typeface="+mn-cs"/>
                  </a:rPr>
                  <a:t>轴，</a:t>
                </a:r>
                <a:r>
                  <a:rPr lang="zh-CN" altLang="zh-CN" sz="1200" kern="1200" dirty="0">
                    <a:solidFill>
                      <a:schemeClr val="tx1"/>
                    </a:solidFill>
                    <a:effectLst/>
                    <a:latin typeface="+mn-lt"/>
                    <a:ea typeface="+mn-ea"/>
                    <a:cs typeface="+mn-cs"/>
                  </a:rPr>
                  <a:t>根据笛卡尔坐标系确定</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轴</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从而建立起三维空间</a:t>
                </a:r>
                <a:r>
                  <a:rPr lang="zh-CN" altLang="en-US" sz="1200" kern="1200" dirty="0">
                    <a:solidFill>
                      <a:schemeClr val="tx1"/>
                    </a:solidFill>
                    <a:effectLst/>
                    <a:latin typeface="+mn-lt"/>
                    <a:ea typeface="+mn-ea"/>
                    <a:cs typeface="+mn-cs"/>
                  </a:rPr>
                  <a:t>动</a:t>
                </a:r>
                <a:r>
                  <a:rPr lang="zh-CN" altLang="zh-CN" sz="1200" kern="1200" dirty="0">
                    <a:solidFill>
                      <a:schemeClr val="tx1"/>
                    </a:solidFill>
                    <a:effectLst/>
                    <a:latin typeface="+mn-lt"/>
                    <a:ea typeface="+mn-ea"/>
                    <a:cs typeface="+mn-cs"/>
                  </a:rPr>
                  <a:t>坐标系</a:t>
                </a:r>
                <a:r>
                  <a:rPr lang="zh-CN" altLang="en-US" sz="1200" kern="1200" dirty="0">
                    <a:solidFill>
                      <a:schemeClr val="tx1"/>
                    </a:solidFill>
                    <a:effectLst/>
                    <a:latin typeface="+mn-lt"/>
                    <a:ea typeface="+mn-ea"/>
                    <a:cs typeface="+mn-cs"/>
                  </a:rPr>
                  <a:t>。其中，动坐标系可沿着顶尖轴线做平移和旋转运动；</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测量时，首先使</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在初始位置（编码器为</a:t>
                </a:r>
                <a:r>
                  <a:rPr lang="el-GR"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角时），记录此时光斑坐标</a:t>
                </a:r>
                <a14:m>
                  <m:oMath xmlns:m="http://schemas.openxmlformats.org/officeDocument/2006/math">
                    <m:sSub>
                      <m:sSubPr>
                        <m:ctrlPr>
                          <a:rPr lang="en-US" altLang="zh-CN" sz="120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𝑀</m:t>
                        </m:r>
                      </m:e>
                      <m:sub>
                        <m:r>
                          <a:rPr lang="en-US" altLang="zh-CN" sz="1200" b="0" i="1" kern="1200" smtClean="0">
                            <a:solidFill>
                              <a:schemeClr val="tx1"/>
                            </a:solidFill>
                            <a:effectLst/>
                            <a:latin typeface="Cambria Math" panose="02040503050406030204" pitchFamily="18" charset="0"/>
                            <a:ea typeface="+mn-ea"/>
                            <a:cs typeface="+mn-cs"/>
                          </a:rPr>
                          <m:t>1</m:t>
                        </m:r>
                      </m:sub>
                    </m:sSub>
                  </m:oMath>
                </a14:m>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令激光器保持不动，</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旋转一圈后，对其轨迹进行拟合，得到中心坐标</a:t>
                </a:r>
                <a14:m>
                  <m:oMath xmlns:m="http://schemas.openxmlformats.org/officeDocument/2006/math">
                    <m:sSub>
                      <m:sSubPr>
                        <m:ctrlPr>
                          <a:rPr lang="en-US" altLang="zh-CN" sz="120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𝑁</m:t>
                        </m:r>
                      </m:e>
                      <m:sub>
                        <m:r>
                          <a:rPr lang="en-US" altLang="zh-CN" sz="1200" b="0" i="1" kern="1200" smtClean="0">
                            <a:solidFill>
                              <a:schemeClr val="tx1"/>
                            </a:solidFill>
                            <a:effectLst/>
                            <a:latin typeface="Cambria Math" panose="02040503050406030204" pitchFamily="18" charset="0"/>
                            <a:ea typeface="+mn-ea"/>
                            <a:cs typeface="+mn-cs"/>
                          </a:rPr>
                          <m:t>1</m:t>
                        </m:r>
                      </m:sub>
                    </m:sSub>
                    <m:r>
                      <a:rPr lang="zh-CN" altLang="en-US" sz="1200" b="0" i="1" kern="1200" smtClean="0">
                        <a:solidFill>
                          <a:schemeClr val="tx1"/>
                        </a:solidFill>
                        <a:effectLst/>
                        <a:latin typeface="Cambria Math" panose="02040503050406030204" pitchFamily="18" charset="0"/>
                        <a:ea typeface="+mn-ea"/>
                        <a:cs typeface="+mn-cs"/>
                      </a:rPr>
                      <m:t>；</m:t>
                    </m:r>
                  </m:oMath>
                </a14:m>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再使</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沿顶尖圆柱面移动一段距离</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，记录此时光斑坐标</a:t>
                </a:r>
                <a14:m>
                  <m:oMath xmlns:m="http://schemas.openxmlformats.org/officeDocument/2006/math">
                    <m:sSub>
                      <m:sSubPr>
                        <m:ctrlPr>
                          <a:rPr lang="en-US" altLang="zh-CN" sz="120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𝑀</m:t>
                        </m:r>
                      </m:e>
                      <m:sub>
                        <m:r>
                          <a:rPr lang="en-US" altLang="zh-CN" sz="1200" b="0" i="1" kern="1200" smtClean="0">
                            <a:solidFill>
                              <a:schemeClr val="tx1"/>
                            </a:solidFill>
                            <a:effectLst/>
                            <a:latin typeface="Cambria Math" panose="02040503050406030204" pitchFamily="18" charset="0"/>
                            <a:ea typeface="+mn-ea"/>
                            <a:cs typeface="+mn-cs"/>
                          </a:rPr>
                          <m:t>2</m:t>
                        </m:r>
                      </m:sub>
                    </m:sSub>
                  </m:oMath>
                </a14:m>
                <a:r>
                  <a:rPr lang="zh-CN" altLang="en-US" sz="1200" kern="1200" dirty="0">
                    <a:solidFill>
                      <a:schemeClr val="tx1"/>
                    </a:solidFill>
                    <a:effectLst/>
                    <a:latin typeface="+mn-lt"/>
                    <a:ea typeface="+mn-ea"/>
                    <a:cs typeface="+mn-cs"/>
                  </a:rPr>
                  <a:t>和编码器角度</a:t>
                </a:r>
                <a:r>
                  <a:rPr lang="el-GR" altLang="zh-CN" sz="1200" kern="1200" dirty="0">
                    <a:solidFill>
                      <a:schemeClr val="tx1"/>
                    </a:solidFill>
                    <a:effectLst/>
                    <a:latin typeface="+mn-lt"/>
                    <a:ea typeface="+mn-ea"/>
                    <a:cs typeface="+mn-cs"/>
                  </a:rPr>
                  <a:t>β</a:t>
                </a:r>
                <a:r>
                  <a:rPr lang="zh-CN" altLang="en-US" sz="1200" kern="1200" dirty="0">
                    <a:solidFill>
                      <a:schemeClr val="tx1"/>
                    </a:solidFill>
                    <a:effectLst/>
                    <a:latin typeface="+mn-lt"/>
                    <a:ea typeface="+mn-ea"/>
                    <a:cs typeface="+mn-cs"/>
                  </a:rPr>
                  <a:t>，然后使</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再绕顶尖轴线旋转一圈，同样进行拟合，得到中心坐标</a:t>
                </a:r>
                <a14:m>
                  <m:oMath xmlns:m="http://schemas.openxmlformats.org/officeDocument/2006/math">
                    <m:sSub>
                      <m:sSubPr>
                        <m:ctrlPr>
                          <a:rPr lang="en-US" altLang="zh-CN" sz="120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𝑁</m:t>
                        </m:r>
                      </m:e>
                      <m:sub>
                        <m:r>
                          <a:rPr lang="en-US" altLang="zh-CN" sz="1200" b="0" i="1" kern="1200" smtClean="0">
                            <a:solidFill>
                              <a:schemeClr val="tx1"/>
                            </a:solidFill>
                            <a:effectLst/>
                            <a:latin typeface="Cambria Math" panose="02040503050406030204" pitchFamily="18" charset="0"/>
                            <a:ea typeface="+mn-ea"/>
                            <a:cs typeface="+mn-cs"/>
                          </a:rPr>
                          <m:t>2</m:t>
                        </m:r>
                      </m:sub>
                    </m:sSub>
                  </m:oMath>
                </a14:m>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经过对多个截面进行测量后，便可拟合出主轴轴线和顶尖轴线，再根据同轴度评定算法，得到两条线的同轴度偏差</a:t>
                </a:r>
                <a:endParaRPr lang="en-US"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en-US" dirty="0"/>
                  <a:t>前提：</a:t>
                </a:r>
                <a:endParaRPr lang="en-US" altLang="zh-CN" dirty="0"/>
              </a:p>
              <a:p>
                <a:r>
                  <a:rPr lang="en-US" altLang="zh-CN" dirty="0"/>
                  <a:t>1.  </a:t>
                </a:r>
                <a:r>
                  <a:rPr lang="zh-CN" altLang="en-US" dirty="0"/>
                  <a:t>激光束通过激光器调节机构，已调至与车床主轴同轴；</a:t>
                </a:r>
                <a:endParaRPr lang="en-US" altLang="zh-CN" dirty="0"/>
              </a:p>
              <a:p>
                <a:pPr marL="228600" indent="-228600">
                  <a:buAutoNum type="arabicPeriod" startAt="2"/>
                </a:pPr>
                <a:r>
                  <a:rPr lang="en-US" altLang="zh-CN" dirty="0"/>
                  <a:t>PSD</a:t>
                </a:r>
                <a:r>
                  <a:rPr lang="zh-CN" altLang="en-US" dirty="0"/>
                  <a:t>通过专用夹具安装在尾座顶尖的前端，且保证</a:t>
                </a:r>
                <a:r>
                  <a:rPr lang="en-US" altLang="zh-CN" dirty="0"/>
                  <a:t>PSD</a:t>
                </a:r>
                <a:r>
                  <a:rPr lang="zh-CN" altLang="en-US" dirty="0"/>
                  <a:t>平面与顶尖轴线垂直；</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测量原理：</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坐标系的建立：世界坐标系：</a:t>
                </a:r>
                <a:r>
                  <a:rPr lang="zh-CN" altLang="zh-CN" sz="1200" kern="1200" dirty="0">
                    <a:solidFill>
                      <a:schemeClr val="tx1"/>
                    </a:solidFill>
                    <a:effectLst/>
                    <a:latin typeface="+mn-lt"/>
                    <a:ea typeface="+mn-ea"/>
                    <a:cs typeface="+mn-cs"/>
                  </a:rPr>
                  <a:t>以</a:t>
                </a:r>
                <a:r>
                  <a:rPr lang="zh-CN" altLang="en-US" sz="1200" kern="1200" dirty="0">
                    <a:solidFill>
                      <a:schemeClr val="tx1"/>
                    </a:solidFill>
                    <a:effectLst/>
                    <a:latin typeface="+mn-lt"/>
                    <a:ea typeface="+mn-ea"/>
                    <a:cs typeface="+mn-cs"/>
                  </a:rPr>
                  <a:t>初始位置</a:t>
                </a:r>
                <a:r>
                  <a:rPr lang="zh-CN" altLang="zh-CN" sz="1200" kern="1200" dirty="0">
                    <a:solidFill>
                      <a:schemeClr val="tx1"/>
                    </a:solidFill>
                    <a:effectLst/>
                    <a:latin typeface="+mn-lt"/>
                    <a:ea typeface="+mn-ea"/>
                    <a:cs typeface="+mn-cs"/>
                  </a:rPr>
                  <a:t>二维</a:t>
                </a:r>
                <a:r>
                  <a:rPr lang="en-US" altLang="zh-CN" sz="1200" kern="1200" dirty="0">
                    <a:solidFill>
                      <a:schemeClr val="tx1"/>
                    </a:solidFill>
                    <a:effectLst/>
                    <a:latin typeface="+mn-lt"/>
                    <a:ea typeface="+mn-ea"/>
                    <a:cs typeface="+mn-cs"/>
                  </a:rPr>
                  <a:t>PSD</a:t>
                </a:r>
                <a:r>
                  <a:rPr lang="zh-CN" altLang="zh-CN" sz="1200" kern="1200" dirty="0">
                    <a:solidFill>
                      <a:schemeClr val="tx1"/>
                    </a:solidFill>
                    <a:effectLst/>
                    <a:latin typeface="+mn-lt"/>
                    <a:ea typeface="+mn-ea"/>
                    <a:cs typeface="+mn-cs"/>
                  </a:rPr>
                  <a:t>中心为原点，</a:t>
                </a:r>
                <a:r>
                  <a:rPr lang="en-US" altLang="zh-CN" sz="1200" kern="1200" dirty="0">
                    <a:solidFill>
                      <a:schemeClr val="tx1"/>
                    </a:solidFill>
                    <a:effectLst/>
                    <a:latin typeface="+mn-lt"/>
                    <a:ea typeface="+mn-ea"/>
                    <a:cs typeface="+mn-cs"/>
                  </a:rPr>
                  <a:t>X,Y</a:t>
                </a:r>
                <a:r>
                  <a:rPr lang="zh-CN" altLang="zh-CN" sz="1200" kern="1200" dirty="0">
                    <a:solidFill>
                      <a:schemeClr val="tx1"/>
                    </a:solidFill>
                    <a:effectLst/>
                    <a:latin typeface="+mn-lt"/>
                    <a:ea typeface="+mn-ea"/>
                    <a:cs typeface="+mn-cs"/>
                  </a:rPr>
                  <a:t>轴为</a:t>
                </a:r>
                <a:r>
                  <a:rPr lang="zh-CN" altLang="en-US" sz="1200" kern="1200" dirty="0">
                    <a:solidFill>
                      <a:schemeClr val="tx1"/>
                    </a:solidFill>
                    <a:effectLst/>
                    <a:latin typeface="+mn-lt"/>
                    <a:ea typeface="+mn-ea"/>
                    <a:cs typeface="+mn-cs"/>
                  </a:rPr>
                  <a:t>世界坐标系</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X,Y</a:t>
                </a:r>
                <a:r>
                  <a:rPr lang="zh-CN" altLang="zh-CN" sz="1200" kern="1200" dirty="0">
                    <a:solidFill>
                      <a:schemeClr val="tx1"/>
                    </a:solidFill>
                    <a:effectLst/>
                    <a:latin typeface="+mn-lt"/>
                    <a:ea typeface="+mn-ea"/>
                    <a:cs typeface="+mn-cs"/>
                  </a:rPr>
                  <a:t>轴，根据笛卡尔坐标系确定</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轴，从而建立起三维空间</a:t>
                </a:r>
                <a:r>
                  <a:rPr lang="zh-CN" altLang="en-US" sz="1200" kern="1200" dirty="0">
                    <a:solidFill>
                      <a:schemeClr val="tx1"/>
                    </a:solidFill>
                    <a:effectLst/>
                    <a:latin typeface="+mn-lt"/>
                    <a:ea typeface="+mn-ea"/>
                    <a:cs typeface="+mn-cs"/>
                  </a:rPr>
                  <a:t>世界</a:t>
                </a:r>
                <a:r>
                  <a:rPr lang="zh-CN" altLang="zh-CN" sz="1200" kern="1200" dirty="0">
                    <a:solidFill>
                      <a:schemeClr val="tx1"/>
                    </a:solidFill>
                    <a:effectLst/>
                    <a:latin typeface="+mn-lt"/>
                    <a:ea typeface="+mn-ea"/>
                    <a:cs typeface="+mn-cs"/>
                  </a:rPr>
                  <a:t>坐标系</a:t>
                </a:r>
                <a:r>
                  <a:rPr lang="zh-CN" altLang="en-US" sz="1200" kern="1200" dirty="0">
                    <a:solidFill>
                      <a:schemeClr val="tx1"/>
                    </a:solidFill>
                    <a:effectLst/>
                    <a:latin typeface="+mn-lt"/>
                    <a:ea typeface="+mn-ea"/>
                    <a:cs typeface="+mn-cs"/>
                  </a:rPr>
                  <a:t>；动坐标系：以任意位置</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中心为原点，</a:t>
                </a:r>
                <a:r>
                  <a:rPr lang="en-US" altLang="zh-CN" sz="1200" kern="1200" dirty="0">
                    <a:solidFill>
                      <a:schemeClr val="tx1"/>
                    </a:solidFill>
                    <a:effectLst/>
                    <a:latin typeface="+mn-lt"/>
                    <a:ea typeface="+mn-ea"/>
                    <a:cs typeface="+mn-cs"/>
                  </a:rPr>
                  <a:t>X,Y</a:t>
                </a:r>
                <a:r>
                  <a:rPr lang="zh-CN" altLang="en-US" sz="1200" kern="1200" dirty="0">
                    <a:solidFill>
                      <a:schemeClr val="tx1"/>
                    </a:solidFill>
                    <a:effectLst/>
                    <a:latin typeface="+mn-lt"/>
                    <a:ea typeface="+mn-ea"/>
                    <a:cs typeface="+mn-cs"/>
                  </a:rPr>
                  <a:t>轴为动坐标系的</a:t>
                </a:r>
                <a:r>
                  <a:rPr lang="en-US" altLang="zh-CN" sz="1200" kern="1200" dirty="0">
                    <a:solidFill>
                      <a:schemeClr val="tx1"/>
                    </a:solidFill>
                    <a:effectLst/>
                    <a:latin typeface="+mn-lt"/>
                    <a:ea typeface="+mn-ea"/>
                    <a:cs typeface="+mn-cs"/>
                  </a:rPr>
                  <a:t>X,Y</a:t>
                </a:r>
                <a:r>
                  <a:rPr lang="zh-CN" altLang="en-US" sz="1200" kern="1200" dirty="0">
                    <a:solidFill>
                      <a:schemeClr val="tx1"/>
                    </a:solidFill>
                    <a:effectLst/>
                    <a:latin typeface="+mn-lt"/>
                    <a:ea typeface="+mn-ea"/>
                    <a:cs typeface="+mn-cs"/>
                  </a:rPr>
                  <a:t>轴，</a:t>
                </a:r>
                <a:r>
                  <a:rPr lang="zh-CN" altLang="zh-CN" sz="1200" kern="1200" dirty="0">
                    <a:solidFill>
                      <a:schemeClr val="tx1"/>
                    </a:solidFill>
                    <a:effectLst/>
                    <a:latin typeface="+mn-lt"/>
                    <a:ea typeface="+mn-ea"/>
                    <a:cs typeface="+mn-cs"/>
                  </a:rPr>
                  <a:t>根据笛卡尔坐标系确定</a:t>
                </a:r>
                <a:r>
                  <a:rPr lang="en-US" altLang="zh-CN" sz="1200" kern="1200" dirty="0">
                    <a:solidFill>
                      <a:schemeClr val="tx1"/>
                    </a:solidFill>
                    <a:effectLst/>
                    <a:latin typeface="+mn-lt"/>
                    <a:ea typeface="+mn-ea"/>
                    <a:cs typeface="+mn-cs"/>
                  </a:rPr>
                  <a:t>Z</a:t>
                </a:r>
                <a:r>
                  <a:rPr lang="zh-CN" altLang="zh-CN" sz="1200" kern="1200" dirty="0">
                    <a:solidFill>
                      <a:schemeClr val="tx1"/>
                    </a:solidFill>
                    <a:effectLst/>
                    <a:latin typeface="+mn-lt"/>
                    <a:ea typeface="+mn-ea"/>
                    <a:cs typeface="+mn-cs"/>
                  </a:rPr>
                  <a:t>轴</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从而建立起三维空间</a:t>
                </a:r>
                <a:r>
                  <a:rPr lang="zh-CN" altLang="en-US" sz="1200" kern="1200" dirty="0">
                    <a:solidFill>
                      <a:schemeClr val="tx1"/>
                    </a:solidFill>
                    <a:effectLst/>
                    <a:latin typeface="+mn-lt"/>
                    <a:ea typeface="+mn-ea"/>
                    <a:cs typeface="+mn-cs"/>
                  </a:rPr>
                  <a:t>动</a:t>
                </a:r>
                <a:r>
                  <a:rPr lang="zh-CN" altLang="zh-CN" sz="1200" kern="1200" dirty="0">
                    <a:solidFill>
                      <a:schemeClr val="tx1"/>
                    </a:solidFill>
                    <a:effectLst/>
                    <a:latin typeface="+mn-lt"/>
                    <a:ea typeface="+mn-ea"/>
                    <a:cs typeface="+mn-cs"/>
                  </a:rPr>
                  <a:t>坐标系</a:t>
                </a:r>
                <a:r>
                  <a:rPr lang="zh-CN" altLang="en-US" sz="1200" kern="1200" dirty="0">
                    <a:solidFill>
                      <a:schemeClr val="tx1"/>
                    </a:solidFill>
                    <a:effectLst/>
                    <a:latin typeface="+mn-lt"/>
                    <a:ea typeface="+mn-ea"/>
                    <a:cs typeface="+mn-cs"/>
                  </a:rPr>
                  <a:t>。其中，动坐标系可沿着顶尖轴线做平移和旋转运动；</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在初始位置（编码器为</a:t>
                </a:r>
                <a:r>
                  <a:rPr lang="el-GR"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角时），记录此时光斑坐标</a:t>
                </a:r>
                <a:r>
                  <a:rPr lang="en-US" altLang="zh-CN" sz="1200" b="0" i="0" kern="1200">
                    <a:solidFill>
                      <a:schemeClr val="tx1"/>
                    </a:solidFill>
                    <a:effectLst/>
                    <a:latin typeface="Cambria Math" panose="02040503050406030204" pitchFamily="18" charset="0"/>
                    <a:ea typeface="+mn-ea"/>
                    <a:cs typeface="+mn-cs"/>
                  </a:rPr>
                  <a:t>𝑀_1</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令激光器保持不动，</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旋转一圈后，对其轨迹进行拟合，得到中心坐标</a:t>
                </a:r>
                <a:r>
                  <a:rPr lang="en-US" altLang="zh-CN" sz="1200" b="0" i="0" kern="1200">
                    <a:solidFill>
                      <a:schemeClr val="tx1"/>
                    </a:solidFill>
                    <a:effectLst/>
                    <a:latin typeface="Cambria Math" panose="02040503050406030204" pitchFamily="18" charset="0"/>
                    <a:ea typeface="+mn-ea"/>
                    <a:cs typeface="+mn-cs"/>
                  </a:rPr>
                  <a:t>𝑁_1</a:t>
                </a:r>
                <a:r>
                  <a:rPr lang="zh-CN" altLang="en-US" sz="1200" b="0" i="0" kern="1200">
                    <a:solidFill>
                      <a:schemeClr val="tx1"/>
                    </a:solidFill>
                    <a:effectLst/>
                    <a:latin typeface="Cambria Math" panose="02040503050406030204" pitchFamily="18" charset="0"/>
                    <a:ea typeface="+mn-ea"/>
                    <a:cs typeface="+mn-cs"/>
                  </a:rPr>
                  <a:t>；</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再使</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沿顶尖圆柱面移动一段距离</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，记录此时光斑坐标</a:t>
                </a:r>
                <a:r>
                  <a:rPr lang="en-US" altLang="zh-CN" sz="1200" b="0" i="0" kern="1200">
                    <a:solidFill>
                      <a:schemeClr val="tx1"/>
                    </a:solidFill>
                    <a:effectLst/>
                    <a:latin typeface="Cambria Math" panose="02040503050406030204" pitchFamily="18" charset="0"/>
                    <a:ea typeface="+mn-ea"/>
                    <a:cs typeface="+mn-cs"/>
                  </a:rPr>
                  <a:t>𝑀_2</a:t>
                </a:r>
                <a:r>
                  <a:rPr lang="zh-CN" altLang="en-US" sz="1200" kern="1200" dirty="0">
                    <a:solidFill>
                      <a:schemeClr val="tx1"/>
                    </a:solidFill>
                    <a:effectLst/>
                    <a:latin typeface="+mn-lt"/>
                    <a:ea typeface="+mn-ea"/>
                    <a:cs typeface="+mn-cs"/>
                  </a:rPr>
                  <a:t>和编码器角度</a:t>
                </a:r>
                <a:r>
                  <a:rPr lang="el-GR" altLang="zh-CN" sz="1200" kern="1200" dirty="0">
                    <a:solidFill>
                      <a:schemeClr val="tx1"/>
                    </a:solidFill>
                    <a:effectLst/>
                    <a:latin typeface="+mn-lt"/>
                    <a:ea typeface="+mn-ea"/>
                    <a:cs typeface="+mn-cs"/>
                  </a:rPr>
                  <a:t>β</a:t>
                </a:r>
                <a:r>
                  <a:rPr lang="zh-CN" altLang="en-US" sz="1200" kern="1200" dirty="0">
                    <a:solidFill>
                      <a:schemeClr val="tx1"/>
                    </a:solidFill>
                    <a:effectLst/>
                    <a:latin typeface="+mn-lt"/>
                    <a:ea typeface="+mn-ea"/>
                    <a:cs typeface="+mn-cs"/>
                  </a:rPr>
                  <a:t>，然后使</a:t>
                </a:r>
                <a:r>
                  <a:rPr lang="en-US" altLang="zh-CN" sz="1200" kern="1200" dirty="0">
                    <a:solidFill>
                      <a:schemeClr val="tx1"/>
                    </a:solidFill>
                    <a:effectLst/>
                    <a:latin typeface="+mn-lt"/>
                    <a:ea typeface="+mn-ea"/>
                    <a:cs typeface="+mn-cs"/>
                  </a:rPr>
                  <a:t>PSD</a:t>
                </a:r>
                <a:r>
                  <a:rPr lang="zh-CN" altLang="en-US" sz="1200" kern="1200" dirty="0">
                    <a:solidFill>
                      <a:schemeClr val="tx1"/>
                    </a:solidFill>
                    <a:effectLst/>
                    <a:latin typeface="+mn-lt"/>
                    <a:ea typeface="+mn-ea"/>
                    <a:cs typeface="+mn-cs"/>
                  </a:rPr>
                  <a:t>再绕顶尖轴线旋转一圈，同样进行拟合，得到中心坐标</a:t>
                </a:r>
                <a:r>
                  <a:rPr lang="en-US" altLang="zh-CN" sz="1200" b="0" i="0" kern="1200">
                    <a:solidFill>
                      <a:schemeClr val="tx1"/>
                    </a:solidFill>
                    <a:effectLst/>
                    <a:latin typeface="Cambria Math" panose="02040503050406030204" pitchFamily="18" charset="0"/>
                    <a:ea typeface="+mn-ea"/>
                    <a:cs typeface="+mn-cs"/>
                  </a:rPr>
                  <a:t>𝑁_2</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根据坐标</a:t>
                </a:r>
                <a:r>
                  <a:rPr lang="en-US" altLang="zh-CN" sz="1200" b="0" i="0" kern="1200">
                    <a:solidFill>
                      <a:schemeClr val="tx1"/>
                    </a:solidFill>
                    <a:effectLst/>
                    <a:latin typeface="Cambria Math" panose="02040503050406030204" pitchFamily="18" charset="0"/>
                    <a:ea typeface="+mn-ea"/>
                    <a:cs typeface="+mn-cs"/>
                  </a:rPr>
                  <a:t>𝑀_1</a:t>
                </a:r>
                <a:r>
                  <a:rPr lang="zh-CN" altLang="en-US" sz="1200" kern="1200" dirty="0">
                    <a:solidFill>
                      <a:schemeClr val="tx1"/>
                    </a:solidFill>
                    <a:effectLst/>
                    <a:latin typeface="+mn-lt"/>
                    <a:ea typeface="+mn-ea"/>
                    <a:cs typeface="+mn-cs"/>
                  </a:rPr>
                  <a:t>，</a:t>
                </a:r>
                <a:r>
                  <a:rPr lang="en-US" altLang="zh-CN" sz="1200" i="0" kern="1200">
                    <a:solidFill>
                      <a:schemeClr val="tx1"/>
                    </a:solidFill>
                    <a:effectLst/>
                    <a:latin typeface="Cambria Math" panose="02040503050406030204" pitchFamily="18" charset="0"/>
                    <a:ea typeface="+mn-ea"/>
                    <a:cs typeface="+mn-cs"/>
                  </a:rPr>
                  <a:t>𝑀</a:t>
                </a:r>
                <a:r>
                  <a:rPr lang="zh-CN" altLang="en-US" sz="1200" kern="1200" dirty="0">
                    <a:solidFill>
                      <a:schemeClr val="tx1"/>
                    </a:solidFill>
                    <a:effectLst/>
                    <a:latin typeface="+mn-lt"/>
                    <a:ea typeface="+mn-ea"/>
                    <a:cs typeface="+mn-cs"/>
                  </a:rPr>
                  <a:t>，</a:t>
                </a:r>
                <a:r>
                  <a:rPr lang="en-US" altLang="zh-CN" sz="1200" i="0" kern="1200">
                    <a:solidFill>
                      <a:schemeClr val="tx1"/>
                    </a:solidFill>
                    <a:effectLst/>
                    <a:latin typeface="Cambria Math" panose="02040503050406030204" pitchFamily="18" charset="0"/>
                    <a:ea typeface="+mn-ea"/>
                    <a:cs typeface="+mn-cs"/>
                  </a:rPr>
                  <a:t>𝑁</a:t>
                </a:r>
                <a:r>
                  <a:rPr lang="zh-CN" altLang="en-US" sz="1200" kern="1200" dirty="0">
                    <a:solidFill>
                      <a:schemeClr val="tx1"/>
                    </a:solidFill>
                    <a:effectLst/>
                    <a:latin typeface="+mn-lt"/>
                    <a:ea typeface="+mn-ea"/>
                    <a:cs typeface="+mn-cs"/>
                  </a:rPr>
                  <a:t>，</a:t>
                </a:r>
                <a:r>
                  <a:rPr lang="en-US" altLang="zh-CN" sz="1200" b="0" i="0" kern="1200">
                    <a:solidFill>
                      <a:schemeClr val="tx1"/>
                    </a:solidFill>
                    <a:effectLst/>
                    <a:latin typeface="Cambria Math" panose="02040503050406030204" pitchFamily="18" charset="0"/>
                    <a:ea typeface="+mn-ea"/>
                    <a:cs typeface="+mn-cs"/>
                  </a:rPr>
                  <a:t>𝑁_2</a:t>
                </a:r>
                <a:r>
                  <a:rPr lang="zh-CN" altLang="en-US" sz="1200" kern="1200" dirty="0">
                    <a:solidFill>
                      <a:schemeClr val="tx1"/>
                    </a:solidFill>
                    <a:effectLst/>
                    <a:latin typeface="+mn-lt"/>
                    <a:ea typeface="+mn-ea"/>
                    <a:cs typeface="+mn-cs"/>
                  </a:rPr>
                  <a:t>以及角度</a:t>
                </a:r>
                <a:r>
                  <a:rPr lang="el-GR" altLang="zh-CN" sz="1200" kern="1200" dirty="0">
                    <a:solidFill>
                      <a:schemeClr val="tx1"/>
                    </a:solidFill>
                    <a:effectLst/>
                    <a:latin typeface="+mn-lt"/>
                    <a:ea typeface="+mn-ea"/>
                    <a:cs typeface="+mn-cs"/>
                  </a:rPr>
                  <a:t>α</a:t>
                </a:r>
                <a:r>
                  <a:rPr lang="zh-CN" altLang="en-US" sz="1200" kern="1200" dirty="0">
                    <a:solidFill>
                      <a:schemeClr val="tx1"/>
                    </a:solidFill>
                    <a:effectLst/>
                    <a:latin typeface="+mn-lt"/>
                    <a:ea typeface="+mn-ea"/>
                    <a:cs typeface="+mn-cs"/>
                  </a:rPr>
                  <a:t>、</a:t>
                </a:r>
                <a:r>
                  <a:rPr lang="el-GR" altLang="zh-CN" sz="1200" kern="1200" dirty="0">
                    <a:solidFill>
                      <a:schemeClr val="tx1"/>
                    </a:solidFill>
                    <a:effectLst/>
                    <a:latin typeface="+mn-lt"/>
                    <a:ea typeface="+mn-ea"/>
                    <a:cs typeface="+mn-cs"/>
                  </a:rPr>
                  <a:t>β</a:t>
                </a:r>
                <a:r>
                  <a:rPr lang="zh-CN" altLang="en-US" sz="1200" kern="1200" dirty="0">
                    <a:solidFill>
                      <a:schemeClr val="tx1"/>
                    </a:solidFill>
                    <a:effectLst/>
                    <a:latin typeface="+mn-lt"/>
                    <a:ea typeface="+mn-ea"/>
                    <a:cs typeface="+mn-cs"/>
                  </a:rPr>
                  <a:t>即可得到在世界坐标系下，车床主轴轴线和顶尖轴线方程，再根据同轴度评定算法，得到两条线的同轴度偏差。</a:t>
                </a:r>
                <a:endParaRPr lang="en-US"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54A98F9-0A3E-49D8-84FD-9B3D543C5916}" type="slidenum">
              <a:rPr lang="zh-CN" altLang="en-US" smtClean="0"/>
              <a:pPr/>
              <a:t>17</a:t>
            </a:fld>
            <a:endParaRPr lang="zh-CN" altLang="en-US"/>
          </a:p>
        </p:txBody>
      </p:sp>
    </p:spTree>
    <p:extLst>
      <p:ext uri="{BB962C8B-B14F-4D97-AF65-F5344CB8AC3E}">
        <p14:creationId xmlns:p14="http://schemas.microsoft.com/office/powerpoint/2010/main" val="73111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其相关计算公式如图所示，县通过最小二乘法拟合得到主轴轴线方程，再根据测量得到的顶尖轴线上的各个点的坐标，计算同轴度偏差。</a:t>
                </a:r>
                <a14:m>
                  <m:oMath xmlns:m="http://schemas.openxmlformats.org/officeDocument/2006/math">
                    <m:sSub>
                      <m:sSubPr>
                        <m:ctrlPr>
                          <a:rPr lang="en-US" altLang="zh-CN" sz="1200" i="1" smtClean="0">
                            <a:latin typeface="Cambria Math" panose="02040503050406030204" pitchFamily="18" charset="0"/>
                            <a:ea typeface="微软雅黑" pitchFamily="34" charset="-122"/>
                          </a:rPr>
                        </m:ctrlPr>
                      </m:sSubPr>
                      <m:e>
                        <m:r>
                          <a:rPr lang="en-US" altLang="zh-CN" sz="1200" b="0" i="1" smtClean="0">
                            <a:latin typeface="Cambria Math" panose="02040503050406030204" pitchFamily="18" charset="0"/>
                            <a:ea typeface="微软雅黑" pitchFamily="34" charset="-122"/>
                          </a:rPr>
                          <m:t>𝑑</m:t>
                        </m:r>
                      </m:e>
                      <m:sub>
                        <m:r>
                          <a:rPr lang="en-US" altLang="zh-CN" sz="1200" b="0" i="1" smtClean="0">
                            <a:latin typeface="Cambria Math" panose="02040503050406030204" pitchFamily="18" charset="0"/>
                            <a:ea typeface="微软雅黑" pitchFamily="34" charset="-122"/>
                          </a:rPr>
                          <m:t>𝑖</m:t>
                        </m:r>
                      </m:sub>
                    </m:sSub>
                  </m:oMath>
                </a14:m>
                <a:r>
                  <a:rPr lang="zh-CN" altLang="en-US" dirty="0"/>
                  <a:t>即为各个测量点到主轴轴线的距离。</a:t>
                </a:r>
              </a:p>
            </p:txBody>
          </p:sp>
        </mc:Choice>
        <mc:Fallback>
          <p:sp>
            <p:nvSpPr>
              <p:cNvPr id="3" name="备注占位符 2"/>
              <p:cNvSpPr>
                <a:spLocks noGrp="1"/>
              </p:cNvSpPr>
              <p:nvPr>
                <p:ph type="body" idx="1"/>
              </p:nvPr>
            </p:nvSpPr>
            <p:spPr/>
            <p:txBody>
              <a:bodyPr/>
              <a:lstStyle/>
              <a:p>
                <a:r>
                  <a:rPr lang="zh-CN" altLang="en-US" dirty="0"/>
                  <a:t>其相关计算公式如图所示，县通过最小二乘法拟合得到主轴轴线方程，再根据测量得到的顶尖轴线上的各个点的坐标，计算同轴度偏差。</a:t>
                </a:r>
                <a:r>
                  <a:rPr lang="en-US" altLang="zh-CN" sz="1200" b="0" i="0">
                    <a:latin typeface="Cambria Math" panose="02040503050406030204" pitchFamily="18" charset="0"/>
                    <a:ea typeface="微软雅黑" pitchFamily="34" charset="-122"/>
                  </a:rPr>
                  <a:t>𝑑_𝑖</a:t>
                </a:r>
                <a:r>
                  <a:rPr lang="zh-CN" altLang="en-US" dirty="0"/>
                  <a:t>即为各个测量点到主轴轴线的距离。</a:t>
                </a:r>
              </a:p>
            </p:txBody>
          </p:sp>
        </mc:Fallback>
      </mc:AlternateContent>
      <p:sp>
        <p:nvSpPr>
          <p:cNvPr id="4" name="灯片编号占位符 3"/>
          <p:cNvSpPr>
            <a:spLocks noGrp="1"/>
          </p:cNvSpPr>
          <p:nvPr>
            <p:ph type="sldNum" sz="quarter" idx="5"/>
          </p:nvPr>
        </p:nvSpPr>
        <p:spPr/>
        <p:txBody>
          <a:bodyPr/>
          <a:lstStyle/>
          <a:p>
            <a:fld id="{C54A98F9-0A3E-49D8-84FD-9B3D543C5916}" type="slidenum">
              <a:rPr lang="zh-CN" altLang="en-US" smtClean="0"/>
              <a:pPr/>
              <a:t>18</a:t>
            </a:fld>
            <a:endParaRPr lang="zh-CN" altLang="en-US"/>
          </a:p>
        </p:txBody>
      </p:sp>
    </p:spTree>
    <p:extLst>
      <p:ext uri="{BB962C8B-B14F-4D97-AF65-F5344CB8AC3E}">
        <p14:creationId xmlns:p14="http://schemas.microsoft.com/office/powerpoint/2010/main" val="3101595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下面是我的研究计划和预期成果</a:t>
            </a:r>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19</a:t>
            </a:fld>
            <a:endParaRPr lang="zh-CN" altLang="en-US"/>
          </a:p>
        </p:txBody>
      </p:sp>
    </p:spTree>
    <p:extLst>
      <p:ext uri="{BB962C8B-B14F-4D97-AF65-F5344CB8AC3E}">
        <p14:creationId xmlns:p14="http://schemas.microsoft.com/office/powerpoint/2010/main" val="239984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下面我将从以下几个部分进行阐述：分别是：研究背景，国内外研究现状，主要研究内容及关键问题，研究方案，研究计划及预期成果</a:t>
            </a:r>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2</a:t>
            </a:fld>
            <a:endParaRPr lang="zh-CN" altLang="en-US"/>
          </a:p>
        </p:txBody>
      </p:sp>
    </p:spTree>
    <p:extLst>
      <p:ext uri="{BB962C8B-B14F-4D97-AF65-F5344CB8AC3E}">
        <p14:creationId xmlns:p14="http://schemas.microsoft.com/office/powerpoint/2010/main" val="88321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以上是我的课题研究计划，截至目前为止，已基本完成系统硬件设计、加工，并完成了</a:t>
            </a:r>
            <a:r>
              <a:rPr lang="en-US" altLang="zh-CN" dirty="0"/>
              <a:t>PSD</a:t>
            </a:r>
            <a:r>
              <a:rPr lang="zh-CN" altLang="en-US" dirty="0"/>
              <a:t>电路开发及信号采集模块。</a:t>
            </a:r>
            <a:endParaRPr lang="en-US" altLang="zh-CN" dirty="0"/>
          </a:p>
          <a:p>
            <a:pPr marL="228600" indent="-228600">
              <a:buAutoNum type="arabicPeriod"/>
            </a:pPr>
            <a:r>
              <a:rPr lang="zh-CN" altLang="en-US" dirty="0"/>
              <a:t>后期工作的重点将是完成激光准直系统的搭建，完成同轴度评定算法的开发，并重复试验以提高系统的稳定性和精度。</a:t>
            </a:r>
            <a:endParaRPr lang="en-US" altLang="zh-CN" dirty="0"/>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20</a:t>
            </a:fld>
            <a:endParaRPr lang="zh-CN" altLang="en-US"/>
          </a:p>
        </p:txBody>
      </p:sp>
    </p:spTree>
    <p:extLst>
      <p:ext uri="{BB962C8B-B14F-4D97-AF65-F5344CB8AC3E}">
        <p14:creationId xmlns:p14="http://schemas.microsoft.com/office/powerpoint/2010/main" val="2843998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以上是系统的预期成果，主要包括：</a:t>
            </a:r>
            <a:endParaRPr lang="en-US" altLang="zh-CN" dirty="0"/>
          </a:p>
          <a:p>
            <a:pPr marL="285750" indent="-285750" fontAlgn="auto">
              <a:lnSpc>
                <a:spcPct val="150000"/>
              </a:lnSpc>
              <a:buFont typeface="Wingdings" panose="05000000000000000000" charset="0"/>
              <a:buChar char="ü"/>
            </a:pPr>
            <a:r>
              <a:rPr lang="zh-CN" altLang="zh-CN" sz="1200" dirty="0">
                <a:latin typeface="微软雅黑" panose="020B0503020204020204" pitchFamily="34" charset="-122"/>
                <a:ea typeface="微软雅黑" panose="020B0503020204020204" pitchFamily="34" charset="-122"/>
              </a:rPr>
              <a:t>研制一套基于光电检测技术的车床尾座同轴度误差测量系统</a:t>
            </a:r>
            <a:endParaRPr lang="en-US" altLang="zh-CN" sz="12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ü"/>
            </a:pPr>
            <a:r>
              <a:rPr lang="zh-CN" altLang="zh-CN" sz="1200" dirty="0">
                <a:latin typeface="微软雅黑" panose="020B0503020204020204" pitchFamily="34" charset="-122"/>
                <a:ea typeface="微软雅黑" panose="020B0503020204020204" pitchFamily="34" charset="-122"/>
              </a:rPr>
              <a:t>开发基于光电检测的同轴度误差评定算法</a:t>
            </a:r>
            <a:endParaRPr lang="en-US" altLang="zh-CN" sz="12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ü"/>
            </a:pPr>
            <a:r>
              <a:rPr lang="zh-CN" altLang="zh-CN" sz="1200" dirty="0">
                <a:latin typeface="微软雅黑" panose="020B0503020204020204" pitchFamily="34" charset="-122"/>
                <a:ea typeface="微软雅黑" panose="020B0503020204020204" pitchFamily="34" charset="-122"/>
              </a:rPr>
              <a:t>发表一篇学术论文，申请一项发明专利</a:t>
            </a:r>
            <a:endParaRPr lang="en-US" altLang="zh-CN" sz="12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ü"/>
            </a:pPr>
            <a:r>
              <a:rPr lang="zh-CN" altLang="zh-CN" sz="1200" dirty="0">
                <a:latin typeface="微软雅黑" panose="020B0503020204020204" pitchFamily="34" charset="-122"/>
                <a:ea typeface="微软雅黑" panose="020B0503020204020204" pitchFamily="34" charset="-122"/>
              </a:rPr>
              <a:t>撰写一篇硕士学位论文</a:t>
            </a:r>
            <a:endParaRPr lang="en-US" altLang="zh-CN" sz="1200" dirty="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21</a:t>
            </a:fld>
            <a:endParaRPr lang="zh-CN" altLang="en-US"/>
          </a:p>
        </p:txBody>
      </p:sp>
    </p:spTree>
    <p:extLst>
      <p:ext uri="{BB962C8B-B14F-4D97-AF65-F5344CB8AC3E}">
        <p14:creationId xmlns:p14="http://schemas.microsoft.com/office/powerpoint/2010/main" val="2958295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以上就是我的开题答辩的所有内容，感谢各位老师的倾听，请各位老师批评指正。</a:t>
            </a:r>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22</a:t>
            </a:fld>
            <a:endParaRPr lang="zh-CN" altLang="en-US"/>
          </a:p>
        </p:txBody>
      </p:sp>
    </p:spTree>
    <p:extLst>
      <p:ext uri="{BB962C8B-B14F-4D97-AF65-F5344CB8AC3E}">
        <p14:creationId xmlns:p14="http://schemas.microsoft.com/office/powerpoint/2010/main" val="2444919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首先是研究背景</a:t>
            </a:r>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3</a:t>
            </a:fld>
            <a:endParaRPr lang="zh-CN" altLang="en-US"/>
          </a:p>
        </p:txBody>
      </p:sp>
    </p:spTree>
    <p:extLst>
      <p:ext uri="{BB962C8B-B14F-4D97-AF65-F5344CB8AC3E}">
        <p14:creationId xmlns:p14="http://schemas.microsoft.com/office/powerpoint/2010/main" val="4028973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机械制造业在我国国民经济中属于重要支柱型产业，现阶段的中国正在由制造大国向制造强国转变。作为机械制造业的关键技术，机床技术是推动我国制造业转型升级的重要驱动力。</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随着工业生产效率和产品精度要求的提高，要求机床具有更高的精度和稳定性。而车床是众多机床类型中应用最为广泛的一种，</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车床在使用中</a:t>
            </a:r>
            <a:r>
              <a:rPr lang="zh-CN" altLang="en-US" sz="1200" kern="1200" dirty="0">
                <a:solidFill>
                  <a:schemeClr val="tx1"/>
                </a:solidFill>
                <a:effectLst/>
                <a:latin typeface="+mn-lt"/>
                <a:ea typeface="+mn-ea"/>
                <a:cs typeface="+mn-cs"/>
              </a:rPr>
              <a:t>尾座的偏移和倾斜</a:t>
            </a:r>
            <a:r>
              <a:rPr lang="zh-CN" altLang="zh-CN" sz="1200" kern="1200" dirty="0">
                <a:solidFill>
                  <a:schemeClr val="tx1"/>
                </a:solidFill>
                <a:effectLst/>
                <a:latin typeface="+mn-lt"/>
                <a:ea typeface="+mn-ea"/>
                <a:cs typeface="+mn-cs"/>
              </a:rPr>
              <a:t>会使</a:t>
            </a:r>
            <a:r>
              <a:rPr lang="zh-CN" altLang="en-US" sz="1200" kern="1200" dirty="0">
                <a:solidFill>
                  <a:schemeClr val="tx1"/>
                </a:solidFill>
                <a:effectLst/>
                <a:latin typeface="+mn-lt"/>
                <a:ea typeface="+mn-ea"/>
                <a:cs typeface="+mn-cs"/>
              </a:rPr>
              <a:t>车床的加工</a:t>
            </a:r>
            <a:r>
              <a:rPr lang="zh-CN" altLang="zh-CN" sz="1200" kern="1200" dirty="0">
                <a:solidFill>
                  <a:schemeClr val="tx1"/>
                </a:solidFill>
                <a:effectLst/>
                <a:latin typeface="+mn-lt"/>
                <a:ea typeface="+mn-ea"/>
                <a:cs typeface="+mn-cs"/>
              </a:rPr>
              <a:t>精度降低，机械性能变差。因此，为了满足零件加工精度的要求，就必须对车床</a:t>
            </a:r>
            <a:r>
              <a:rPr lang="zh-CN" altLang="en-US" sz="1200" kern="1200" dirty="0">
                <a:solidFill>
                  <a:schemeClr val="tx1"/>
                </a:solidFill>
                <a:effectLst/>
                <a:latin typeface="+mn-lt"/>
                <a:ea typeface="+mn-ea"/>
                <a:cs typeface="+mn-cs"/>
              </a:rPr>
              <a:t>尾座</a:t>
            </a:r>
            <a:r>
              <a:rPr lang="zh-CN" altLang="zh-CN" sz="1200" kern="1200" dirty="0">
                <a:solidFill>
                  <a:schemeClr val="tx1"/>
                </a:solidFill>
                <a:effectLst/>
                <a:latin typeface="+mn-lt"/>
                <a:ea typeface="+mn-ea"/>
                <a:cs typeface="+mn-cs"/>
              </a:rPr>
              <a:t>进行定期检验。</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4</a:t>
            </a:fld>
            <a:endParaRPr lang="zh-CN" altLang="en-US"/>
          </a:p>
        </p:txBody>
      </p:sp>
    </p:spTree>
    <p:extLst>
      <p:ext uri="{BB962C8B-B14F-4D97-AF65-F5344CB8AC3E}">
        <p14:creationId xmlns:p14="http://schemas.microsoft.com/office/powerpoint/2010/main" val="10414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以上三幅图片介绍了车床尾座在机加工过程中发挥的重要作用，由图可以看出，其涉及到轴类、孔类以及螺纹等特征的加工应用；</a:t>
            </a:r>
            <a:endParaRPr lang="en-US" altLang="zh-CN" dirty="0"/>
          </a:p>
          <a:p>
            <a:r>
              <a:rPr lang="en-US" altLang="zh-CN" dirty="0"/>
              <a:t>2. </a:t>
            </a:r>
            <a:r>
              <a:rPr lang="zh-CN" altLang="en-US" dirty="0"/>
              <a:t>除此之外，还可以利用车床尾座的后顶尖来进行对刀操作。</a:t>
            </a:r>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5</a:t>
            </a:fld>
            <a:endParaRPr lang="zh-CN" altLang="en-US"/>
          </a:p>
        </p:txBody>
      </p:sp>
    </p:spTree>
    <p:extLst>
      <p:ext uri="{BB962C8B-B14F-4D97-AF65-F5344CB8AC3E}">
        <p14:creationId xmlns:p14="http://schemas.microsoft.com/office/powerpoint/2010/main" val="99270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这里简要介绍一下尾座的结构，如图中所示，其中顶尖是可以拆卸、更换的，根据加工零件的不同，可更换成钻头，铰刀，丝攻等，前进手轮主要是使尾座沿着车床导轨作直线运动，调整螺丝是调整尾座的水平偏移量的。</a:t>
            </a:r>
            <a:endParaRPr lang="en-US" altLang="zh-CN" dirty="0"/>
          </a:p>
          <a:p>
            <a:pPr marL="228600" indent="-228600">
              <a:buAutoNum type="arabicPeriod"/>
            </a:pPr>
            <a:r>
              <a:rPr lang="zh-CN" altLang="en-US" dirty="0"/>
              <a:t>对于车床尾座而言，其偏差的类型主要包括：水平偏移，竖直偏移，水平摆角以及竖直俯仰角；</a:t>
            </a:r>
            <a:endParaRPr lang="en-US" altLang="zh-CN" dirty="0"/>
          </a:p>
          <a:p>
            <a:pPr marL="228600" indent="-228600">
              <a:buAutoNum type="arabicPeriod"/>
            </a:pPr>
            <a:r>
              <a:rPr lang="zh-CN" altLang="en-US" dirty="0"/>
              <a:t>当出现上述偏差后，将会对加工工件产生严重的影响：</a:t>
            </a:r>
            <a:endParaRPr lang="en-US" altLang="zh-CN" dirty="0"/>
          </a:p>
          <a:p>
            <a:r>
              <a:rPr lang="zh-CN" altLang="en-US" dirty="0"/>
              <a:t>首先，如果进行钻孔、扩孔等操作</a:t>
            </a:r>
            <a:r>
              <a:rPr lang="en-US" altLang="zh-CN" dirty="0"/>
              <a:t>, </a:t>
            </a:r>
            <a:r>
              <a:rPr lang="zh-CN" altLang="en-US" dirty="0"/>
              <a:t>则加工后的孔的中心线与工件中心线不同轴</a:t>
            </a:r>
            <a:r>
              <a:rPr lang="en-US" altLang="zh-CN" dirty="0"/>
              <a:t>, </a:t>
            </a:r>
            <a:r>
              <a:rPr lang="zh-CN" altLang="en-US" dirty="0"/>
              <a:t>严重影响工件的相对位置精度；</a:t>
            </a:r>
            <a:endParaRPr lang="en-US" altLang="zh-CN" dirty="0"/>
          </a:p>
          <a:p>
            <a:r>
              <a:rPr lang="zh-CN" altLang="en-US" dirty="0"/>
              <a:t>其次，当加工轴类零件时，由于尾座的偏移会使顶尖与工件间产生较大的相互作用力</a:t>
            </a:r>
            <a:r>
              <a:rPr lang="en-US" altLang="zh-CN" dirty="0"/>
              <a:t>,</a:t>
            </a:r>
            <a:r>
              <a:rPr lang="zh-CN" altLang="en-US" dirty="0"/>
              <a:t>致使工件产生弹性变形</a:t>
            </a:r>
            <a:r>
              <a:rPr lang="en-US" altLang="zh-CN" dirty="0"/>
              <a:t>, </a:t>
            </a:r>
            <a:r>
              <a:rPr lang="zh-CN" altLang="en-US" dirty="0"/>
              <a:t>进而使轴类零件的圆度和圆柱度下降；</a:t>
            </a:r>
            <a:endParaRPr lang="en-US" altLang="zh-CN" dirty="0"/>
          </a:p>
          <a:p>
            <a:r>
              <a:rPr lang="en-US" altLang="zh-CN" dirty="0"/>
              <a:t>3.</a:t>
            </a:r>
            <a:r>
              <a:rPr lang="zh-CN" altLang="en-US" dirty="0"/>
              <a:t>另一方面</a:t>
            </a:r>
            <a:r>
              <a:rPr lang="en-US" altLang="zh-CN" dirty="0"/>
              <a:t>, </a:t>
            </a:r>
            <a:r>
              <a:rPr lang="zh-CN" altLang="en-US" dirty="0"/>
              <a:t>也会使机床主轴及工件的振动加剧</a:t>
            </a:r>
            <a:r>
              <a:rPr lang="en-US" altLang="zh-CN" dirty="0"/>
              <a:t>, </a:t>
            </a:r>
            <a:r>
              <a:rPr lang="zh-CN" altLang="en-US" dirty="0"/>
              <a:t>影响加工零件的表面粗糙度，以及刀具和机床的使用寿命</a:t>
            </a:r>
            <a:endParaRPr lang="en-US" altLang="zh-CN" dirty="0"/>
          </a:p>
          <a:p>
            <a:endParaRPr lang="en-US" altLang="zh-CN" dirty="0"/>
          </a:p>
          <a:p>
            <a:r>
              <a:rPr lang="zh-CN" altLang="en-US" dirty="0"/>
              <a:t>所以说车床尾座的精度对车床的加工精度影响很大，必须定期进行检测。</a:t>
            </a:r>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6</a:t>
            </a:fld>
            <a:endParaRPr lang="zh-CN" altLang="en-US"/>
          </a:p>
        </p:txBody>
      </p:sp>
    </p:spTree>
    <p:extLst>
      <p:ext uri="{BB962C8B-B14F-4D97-AF65-F5344CB8AC3E}">
        <p14:creationId xmlns:p14="http://schemas.microsoft.com/office/powerpoint/2010/main" val="2828452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接下来是国内外研究现状</a:t>
            </a:r>
          </a:p>
        </p:txBody>
      </p:sp>
      <p:sp>
        <p:nvSpPr>
          <p:cNvPr id="4" name="灯片编号占位符 3"/>
          <p:cNvSpPr>
            <a:spLocks noGrp="1"/>
          </p:cNvSpPr>
          <p:nvPr>
            <p:ph type="sldNum" sz="quarter" idx="5"/>
          </p:nvPr>
        </p:nvSpPr>
        <p:spPr/>
        <p:txBody>
          <a:bodyPr/>
          <a:lstStyle/>
          <a:p>
            <a:fld id="{C54A98F9-0A3E-49D8-84FD-9B3D543C5916}" type="slidenum">
              <a:rPr lang="zh-CN" altLang="en-US" smtClean="0"/>
              <a:pPr/>
              <a:t>7</a:t>
            </a:fld>
            <a:endParaRPr lang="zh-CN" altLang="en-US"/>
          </a:p>
        </p:txBody>
      </p:sp>
    </p:spTree>
    <p:extLst>
      <p:ext uri="{BB962C8B-B14F-4D97-AF65-F5344CB8AC3E}">
        <p14:creationId xmlns:p14="http://schemas.microsoft.com/office/powerpoint/2010/main" val="417349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目前，国内外针对车床尾座的同轴度误差检测及调整，主要还是采用打表的方法进行，其测量示意图如图所示，</a:t>
            </a:r>
            <a:endParaRPr lang="en-US" altLang="zh-CN" dirty="0"/>
          </a:p>
          <a:p>
            <a:r>
              <a:rPr lang="en-US" altLang="zh-CN" dirty="0"/>
              <a:t>2. </a:t>
            </a:r>
            <a:r>
              <a:rPr lang="zh-CN" altLang="en-US" dirty="0"/>
              <a:t>在尾座</a:t>
            </a:r>
            <a:r>
              <a:rPr lang="zh-CN" altLang="zh-CN" sz="1200" kern="1200" dirty="0">
                <a:solidFill>
                  <a:schemeClr val="tx1"/>
                </a:solidFill>
                <a:effectLst/>
                <a:latin typeface="+mn-lt"/>
                <a:ea typeface="+mn-ea"/>
                <a:cs typeface="+mn-cs"/>
              </a:rPr>
              <a:t>锥孔中插入一根标准轴，在三爪卡盘</a:t>
            </a:r>
            <a:r>
              <a:rPr lang="zh-CN" altLang="en-US" sz="1200" kern="1200" dirty="0">
                <a:solidFill>
                  <a:schemeClr val="tx1"/>
                </a:solidFill>
                <a:effectLst/>
                <a:latin typeface="+mn-lt"/>
                <a:ea typeface="+mn-ea"/>
                <a:cs typeface="+mn-cs"/>
              </a:rPr>
              <a:t>的端面</a:t>
            </a:r>
            <a:r>
              <a:rPr lang="zh-CN" altLang="zh-CN" sz="1200" kern="1200" dirty="0">
                <a:solidFill>
                  <a:schemeClr val="tx1"/>
                </a:solidFill>
                <a:effectLst/>
                <a:latin typeface="+mn-lt"/>
                <a:ea typeface="+mn-ea"/>
                <a:cs typeface="+mn-cs"/>
              </a:rPr>
              <a:t>上固定一个千分表，使测头接触标准轴表面。整个测量及调整的原理为：先调整尾座的倾斜角，使尾座</a:t>
            </a:r>
            <a:r>
              <a:rPr lang="zh-CN" altLang="en-US" sz="1200" kern="1200" dirty="0">
                <a:solidFill>
                  <a:schemeClr val="tx1"/>
                </a:solidFill>
                <a:effectLst/>
                <a:latin typeface="+mn-lt"/>
                <a:ea typeface="+mn-ea"/>
                <a:cs typeface="+mn-cs"/>
              </a:rPr>
              <a:t>与</a:t>
            </a:r>
            <a:r>
              <a:rPr lang="zh-CN" altLang="zh-CN" sz="1200" kern="1200" dirty="0">
                <a:solidFill>
                  <a:schemeClr val="tx1"/>
                </a:solidFill>
                <a:effectLst/>
                <a:latin typeface="+mn-lt"/>
                <a:ea typeface="+mn-ea"/>
                <a:cs typeface="+mn-cs"/>
              </a:rPr>
              <a:t>主轴</a:t>
            </a:r>
            <a:r>
              <a:rPr lang="zh-CN" altLang="en-US" sz="1200" kern="1200" dirty="0">
                <a:solidFill>
                  <a:schemeClr val="tx1"/>
                </a:solidFill>
                <a:effectLst/>
                <a:latin typeface="+mn-lt"/>
                <a:ea typeface="+mn-ea"/>
                <a:cs typeface="+mn-cs"/>
              </a:rPr>
              <a:t>平行</a:t>
            </a:r>
            <a:r>
              <a:rPr lang="zh-CN" altLang="zh-CN" sz="1200" kern="1200" dirty="0">
                <a:solidFill>
                  <a:schemeClr val="tx1"/>
                </a:solidFill>
                <a:effectLst/>
                <a:latin typeface="+mn-lt"/>
                <a:ea typeface="+mn-ea"/>
                <a:cs typeface="+mn-cs"/>
              </a:rPr>
              <a:t>，再调整偏移量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具体过程是这样的：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）首先使测头打在标准轴的上母线上，沿着导轨移动尾座，根据左右两端千分表的示数差，以及移动的距离，得出尾座的俯仰角偏差，</a:t>
            </a:r>
            <a:r>
              <a:rPr lang="zh-CN" altLang="zh-CN" sz="1200" kern="1200" dirty="0">
                <a:solidFill>
                  <a:schemeClr val="tx1"/>
                </a:solidFill>
                <a:effectLst/>
                <a:latin typeface="+mn-lt"/>
                <a:ea typeface="+mn-ea"/>
                <a:cs typeface="+mn-cs"/>
              </a:rPr>
              <a:t>并通过“薄铜片”进行调整</a:t>
            </a:r>
            <a:r>
              <a:rPr lang="zh-CN" altLang="en-US" sz="1200" kern="1200" dirty="0">
                <a:solidFill>
                  <a:schemeClr val="tx1"/>
                </a:solidFill>
                <a:effectLst/>
                <a:latin typeface="+mn-lt"/>
                <a:ea typeface="+mn-ea"/>
                <a:cs typeface="+mn-cs"/>
              </a:rPr>
              <a:t>；</a:t>
            </a:r>
            <a:endParaRPr lang="en-US" altLang="zh-CN" sz="1200" kern="1200" baseline="-250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）水平摆角偏差测量类似，使测头打在标准轴的侧母线上，同样移动尾座，根据千分表示数差，得出尾座的水平偏角，也是</a:t>
            </a:r>
            <a:r>
              <a:rPr lang="zh-CN" altLang="zh-CN" sz="1200" kern="1200" dirty="0">
                <a:solidFill>
                  <a:schemeClr val="tx1"/>
                </a:solidFill>
                <a:effectLst/>
                <a:latin typeface="+mn-lt"/>
                <a:ea typeface="+mn-ea"/>
                <a:cs typeface="+mn-cs"/>
              </a:rPr>
              <a:t>通过“薄铜片”进行调整</a:t>
            </a:r>
            <a:r>
              <a:rPr lang="zh-CN" altLang="en-US" sz="1200" kern="1200" dirty="0">
                <a:solidFill>
                  <a:schemeClr val="tx1"/>
                </a:solidFill>
                <a:effectLst/>
                <a:latin typeface="+mn-lt"/>
                <a:ea typeface="+mn-ea"/>
                <a:cs typeface="+mn-cs"/>
              </a:rPr>
              <a:t>；</a:t>
            </a:r>
            <a:endParaRPr lang="en-US" altLang="zh-CN" sz="1200" kern="1200" baseline="-250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）此时尾座轴线已经与主轴轴线平行，也就是仅存在水平和竖直偏移。</a:t>
            </a:r>
            <a:r>
              <a:rPr lang="zh-CN" altLang="zh-CN" sz="1200" kern="1200" dirty="0">
                <a:solidFill>
                  <a:schemeClr val="tx1"/>
                </a:solidFill>
                <a:effectLst/>
                <a:latin typeface="+mn-lt"/>
                <a:ea typeface="+mn-ea"/>
                <a:cs typeface="+mn-cs"/>
              </a:rPr>
              <a:t>再使千分表测头打在标准轴一端，转动卡盘，记下</a:t>
            </a:r>
            <a:r>
              <a:rPr lang="zh-CN" altLang="en-US" sz="1200" kern="1200" dirty="0">
                <a:solidFill>
                  <a:schemeClr val="tx1"/>
                </a:solidFill>
                <a:effectLst/>
                <a:latin typeface="+mn-lt"/>
                <a:ea typeface="+mn-ea"/>
                <a:cs typeface="+mn-cs"/>
              </a:rPr>
              <a:t>转动一圈过程中，左右以及上下方向的示数差值；</a:t>
            </a:r>
            <a:endParaRPr lang="en-US" altLang="zh-CN" sz="1200" kern="1200" baseline="-250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）其中左右示数</a:t>
            </a:r>
            <a:r>
              <a:rPr lang="zh-CN" altLang="zh-CN" sz="1200" kern="1200" dirty="0">
                <a:solidFill>
                  <a:schemeClr val="tx1"/>
                </a:solidFill>
                <a:effectLst/>
                <a:latin typeface="+mn-lt"/>
                <a:ea typeface="+mn-ea"/>
                <a:cs typeface="+mn-cs"/>
              </a:rPr>
              <a:t>差值即为尾座的水平偏移量，可通过尾座上的调整</a:t>
            </a:r>
            <a:r>
              <a:rPr lang="zh-CN" altLang="en-US" sz="1200" kern="1200" dirty="0">
                <a:solidFill>
                  <a:schemeClr val="tx1"/>
                </a:solidFill>
                <a:effectLst/>
                <a:latin typeface="+mn-lt"/>
                <a:ea typeface="+mn-ea"/>
                <a:cs typeface="+mn-cs"/>
              </a:rPr>
              <a:t>螺丝</a:t>
            </a:r>
            <a:r>
              <a:rPr lang="zh-CN" altLang="zh-CN" sz="1200" kern="1200" dirty="0">
                <a:solidFill>
                  <a:schemeClr val="tx1"/>
                </a:solidFill>
                <a:effectLst/>
                <a:latin typeface="+mn-lt"/>
                <a:ea typeface="+mn-ea"/>
                <a:cs typeface="+mn-cs"/>
              </a:rPr>
              <a:t>进行调节，</a:t>
            </a:r>
            <a:r>
              <a:rPr lang="zh-CN" altLang="en-US" sz="1200" kern="1200" dirty="0">
                <a:solidFill>
                  <a:schemeClr val="tx1"/>
                </a:solidFill>
                <a:effectLst/>
                <a:latin typeface="+mn-lt"/>
                <a:ea typeface="+mn-ea"/>
                <a:cs typeface="+mn-cs"/>
              </a:rPr>
              <a:t>上下示数</a:t>
            </a:r>
            <a:r>
              <a:rPr lang="zh-CN" altLang="zh-CN" sz="1200" kern="1200" dirty="0">
                <a:solidFill>
                  <a:schemeClr val="tx1"/>
                </a:solidFill>
                <a:effectLst/>
                <a:latin typeface="+mn-lt"/>
                <a:ea typeface="+mn-ea"/>
                <a:cs typeface="+mn-cs"/>
              </a:rPr>
              <a:t>差值即为垂直偏移量，可通过研磨尾座底板进行调节</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下面这幅图是任重等人在</a:t>
            </a:r>
            <a:r>
              <a:rPr lang="en-US" altLang="zh-CN" sz="1200" kern="1200" dirty="0">
                <a:solidFill>
                  <a:schemeClr val="tx1"/>
                </a:solidFill>
                <a:effectLst/>
                <a:latin typeface="+mn-lt"/>
                <a:ea typeface="+mn-ea"/>
                <a:cs typeface="+mn-cs"/>
              </a:rPr>
              <a:t>2015</a:t>
            </a:r>
            <a:r>
              <a:rPr lang="zh-CN" altLang="en-US" sz="1200" kern="1200" dirty="0">
                <a:solidFill>
                  <a:schemeClr val="tx1"/>
                </a:solidFill>
                <a:effectLst/>
                <a:latin typeface="+mn-lt"/>
                <a:ea typeface="+mn-ea"/>
                <a:cs typeface="+mn-cs"/>
              </a:rPr>
              <a:t>年提出的采用试车工件结合百分表测量的方法进行尾座同轴度测量。其原理和上图类似，只是不需要采用标准轴了，而是根据试车后，左右两端直径的差值以及两个百分表的示数差进行测量与调整；具体过程这里就不再叙述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其调整过程是这样的：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）首先将</a:t>
            </a:r>
            <a:r>
              <a:rPr lang="zh-CN" altLang="zh-CN" sz="1200" kern="1200" dirty="0">
                <a:solidFill>
                  <a:schemeClr val="tx1"/>
                </a:solidFill>
                <a:effectLst/>
                <a:latin typeface="+mn-lt"/>
                <a:ea typeface="+mn-ea"/>
                <a:cs typeface="+mn-cs"/>
              </a:rPr>
              <a:t>工件</a:t>
            </a:r>
            <a:r>
              <a:rPr lang="zh-CN" altLang="en-US" sz="1200" kern="1200" dirty="0">
                <a:solidFill>
                  <a:schemeClr val="tx1"/>
                </a:solidFill>
                <a:effectLst/>
                <a:latin typeface="+mn-lt"/>
                <a:ea typeface="+mn-ea"/>
                <a:cs typeface="+mn-cs"/>
              </a:rPr>
              <a:t>装夹定位好</a:t>
            </a:r>
            <a:r>
              <a:rPr lang="zh-CN" altLang="zh-CN" sz="1200" kern="1200" dirty="0">
                <a:solidFill>
                  <a:schemeClr val="tx1"/>
                </a:solidFill>
                <a:effectLst/>
                <a:latin typeface="+mn-lt"/>
                <a:ea typeface="+mn-ea"/>
                <a:cs typeface="+mn-cs"/>
              </a:rPr>
              <a:t>，按照传统工艺，进行试车</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）试车</a:t>
            </a:r>
            <a:r>
              <a:rPr lang="zh-CN" altLang="zh-CN" sz="1200" kern="1200" dirty="0">
                <a:solidFill>
                  <a:schemeClr val="tx1"/>
                </a:solidFill>
                <a:effectLst/>
                <a:latin typeface="+mn-lt"/>
                <a:ea typeface="+mn-ea"/>
                <a:cs typeface="+mn-cs"/>
              </a:rPr>
              <a:t>后用</a:t>
            </a:r>
            <a:r>
              <a:rPr lang="zh-CN" altLang="en-US" sz="1200" kern="1200" dirty="0">
                <a:solidFill>
                  <a:schemeClr val="tx1"/>
                </a:solidFill>
                <a:effectLst/>
                <a:latin typeface="+mn-lt"/>
                <a:ea typeface="+mn-ea"/>
                <a:cs typeface="+mn-cs"/>
              </a:rPr>
              <a:t>千分尺</a:t>
            </a:r>
            <a:r>
              <a:rPr lang="zh-CN" altLang="zh-CN" sz="1200" kern="1200" dirty="0">
                <a:solidFill>
                  <a:schemeClr val="tx1"/>
                </a:solidFill>
                <a:effectLst/>
                <a:latin typeface="+mn-lt"/>
                <a:ea typeface="+mn-ea"/>
                <a:cs typeface="+mn-cs"/>
              </a:rPr>
              <a:t>测量工件最左端直径和最右端的直径尺寸，当</a:t>
            </a:r>
            <a:r>
              <a:rPr lang="zh-CN" altLang="en-US" sz="1200" kern="1200" dirty="0">
                <a:solidFill>
                  <a:schemeClr val="tx1"/>
                </a:solidFill>
                <a:effectLst/>
                <a:latin typeface="+mn-lt"/>
                <a:ea typeface="+mn-ea"/>
                <a:cs typeface="+mn-cs"/>
              </a:rPr>
              <a:t>左右两端直径的差值</a:t>
            </a:r>
            <a:r>
              <a:rPr lang="zh-CN" altLang="zh-CN" sz="1200" kern="1200" dirty="0">
                <a:solidFill>
                  <a:schemeClr val="tx1"/>
                </a:solidFill>
                <a:effectLst/>
                <a:latin typeface="+mn-lt"/>
                <a:ea typeface="+mn-ea"/>
                <a:cs typeface="+mn-cs"/>
              </a:rPr>
              <a:t>≥试车工件的公差时，</a:t>
            </a:r>
            <a:r>
              <a:rPr lang="zh-CN" altLang="en-US" sz="1200" kern="1200" dirty="0">
                <a:solidFill>
                  <a:schemeClr val="tx1"/>
                </a:solidFill>
                <a:effectLst/>
                <a:latin typeface="+mn-lt"/>
                <a:ea typeface="+mn-ea"/>
                <a:cs typeface="+mn-cs"/>
              </a:rPr>
              <a:t>说明尾座存在偏移，</a:t>
            </a:r>
            <a:r>
              <a:rPr lang="zh-CN" altLang="zh-CN" sz="1200" kern="1200" dirty="0">
                <a:solidFill>
                  <a:schemeClr val="tx1"/>
                </a:solidFill>
                <a:effectLst/>
                <a:latin typeface="+mn-lt"/>
                <a:ea typeface="+mn-ea"/>
                <a:cs typeface="+mn-cs"/>
              </a:rPr>
              <a:t>需要</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调整。</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将两个百分表分别放在工件最左端和最右端处，</a:t>
            </a:r>
            <a:r>
              <a:rPr lang="zh-CN" altLang="en-US" sz="1200" kern="1200" dirty="0">
                <a:solidFill>
                  <a:schemeClr val="tx1"/>
                </a:solidFill>
                <a:effectLst/>
                <a:latin typeface="+mn-lt"/>
                <a:ea typeface="+mn-ea"/>
                <a:cs typeface="+mn-cs"/>
              </a:rPr>
              <a:t>使测头接触工件表面；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）假设试车后，</a:t>
            </a:r>
            <a:r>
              <a:rPr lang="zh-CN" altLang="zh-CN" sz="1200" kern="1200" dirty="0">
                <a:solidFill>
                  <a:schemeClr val="tx1"/>
                </a:solidFill>
                <a:effectLst/>
                <a:latin typeface="+mn-lt"/>
                <a:ea typeface="+mn-ea"/>
                <a:cs typeface="+mn-cs"/>
              </a:rPr>
              <a:t>千分尺测量显示</a:t>
            </a:r>
            <a:r>
              <a:rPr lang="zh-CN" altLang="en-US" sz="1200" kern="1200" dirty="0">
                <a:solidFill>
                  <a:schemeClr val="tx1"/>
                </a:solidFill>
                <a:effectLst/>
                <a:latin typeface="+mn-lt"/>
                <a:ea typeface="+mn-ea"/>
                <a:cs typeface="+mn-cs"/>
              </a:rPr>
              <a:t>：左右两端直径的差值</a:t>
            </a:r>
            <a:r>
              <a:rPr lang="zh-CN" altLang="zh-CN" sz="1200" kern="1200" dirty="0">
                <a:solidFill>
                  <a:schemeClr val="tx1"/>
                </a:solidFill>
                <a:effectLst/>
                <a:latin typeface="+mn-lt"/>
                <a:ea typeface="+mn-ea"/>
                <a:cs typeface="+mn-cs"/>
              </a:rPr>
              <a:t>≥试车工件的公差，</a:t>
            </a:r>
            <a:r>
              <a:rPr lang="zh-CN" altLang="en-US" sz="1200" kern="1200" dirty="0">
                <a:solidFill>
                  <a:schemeClr val="tx1"/>
                </a:solidFill>
                <a:effectLst/>
                <a:latin typeface="+mn-lt"/>
                <a:ea typeface="+mn-ea"/>
                <a:cs typeface="+mn-cs"/>
              </a:rPr>
              <a:t>并且左侧直径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右侧直径</a:t>
            </a:r>
            <a:r>
              <a:rPr lang="en-US" altLang="zh-CN" sz="1200" kern="1200" dirty="0">
                <a:solidFill>
                  <a:schemeClr val="tx1"/>
                </a:solidFill>
                <a:effectLst/>
                <a:latin typeface="+mn-lt"/>
                <a:ea typeface="+mn-ea"/>
                <a:cs typeface="+mn-cs"/>
              </a:rPr>
              <a:t>=0.1 mm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，则尾座顶尖轴</a:t>
            </a:r>
            <a:r>
              <a:rPr lang="zh-CN" altLang="en-US" sz="1200" kern="1200" dirty="0">
                <a:solidFill>
                  <a:schemeClr val="tx1"/>
                </a:solidFill>
                <a:effectLst/>
                <a:latin typeface="+mn-lt"/>
                <a:ea typeface="+mn-ea"/>
                <a:cs typeface="+mn-cs"/>
              </a:rPr>
              <a:t>线</a:t>
            </a:r>
            <a:r>
              <a:rPr lang="zh-CN" altLang="zh-CN" sz="1200" kern="1200" dirty="0">
                <a:solidFill>
                  <a:schemeClr val="tx1"/>
                </a:solidFill>
                <a:effectLst/>
                <a:latin typeface="+mn-lt"/>
                <a:ea typeface="+mn-ea"/>
                <a:cs typeface="+mn-cs"/>
              </a:rPr>
              <a:t>需向远离刀具方向侧调整</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）此时，需要通过尾座上的调整螺丝进行调整</a:t>
            </a:r>
            <a:r>
              <a:rPr lang="zh-CN" altLang="zh-CN" sz="1200" kern="1200" dirty="0">
                <a:solidFill>
                  <a:schemeClr val="tx1"/>
                </a:solidFill>
                <a:effectLst/>
                <a:latin typeface="+mn-lt"/>
                <a:ea typeface="+mn-ea"/>
                <a:cs typeface="+mn-cs"/>
              </a:rPr>
              <a:t>，调整同时观察两个百分表的指针转动情况，当拧动调整螺钉使</a:t>
            </a:r>
            <a:r>
              <a:rPr lang="zh-CN" altLang="en-US" sz="1200" kern="1200" dirty="0">
                <a:solidFill>
                  <a:schemeClr val="tx1"/>
                </a:solidFill>
                <a:effectLst/>
                <a:latin typeface="+mn-lt"/>
                <a:ea typeface="+mn-ea"/>
                <a:cs typeface="+mn-cs"/>
              </a:rPr>
              <a:t>两个百分表的读数和</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0.1 =0.2 mm </a:t>
            </a:r>
            <a:r>
              <a:rPr lang="zh-CN" altLang="zh-CN" sz="1200" kern="1200" dirty="0">
                <a:solidFill>
                  <a:schemeClr val="tx1"/>
                </a:solidFill>
                <a:effectLst/>
                <a:latin typeface="+mn-lt"/>
                <a:ea typeface="+mn-ea"/>
                <a:cs typeface="+mn-cs"/>
              </a:rPr>
              <a:t>时，说明尾座顶尖轴心已调整到位。此时，再将</a:t>
            </a:r>
            <a:r>
              <a:rPr lang="zh-CN" altLang="en-US" sz="1200" kern="1200" dirty="0">
                <a:solidFill>
                  <a:schemeClr val="tx1"/>
                </a:solidFill>
                <a:effectLst/>
                <a:latin typeface="+mn-lt"/>
                <a:ea typeface="+mn-ea"/>
                <a:cs typeface="+mn-cs"/>
              </a:rPr>
              <a:t>螺丝</a:t>
            </a:r>
            <a:r>
              <a:rPr lang="zh-CN" altLang="zh-CN" sz="1200" kern="1200" dirty="0">
                <a:solidFill>
                  <a:schemeClr val="tx1"/>
                </a:solidFill>
                <a:effectLst/>
                <a:latin typeface="+mn-lt"/>
                <a:ea typeface="+mn-ea"/>
                <a:cs typeface="+mn-cs"/>
              </a:rPr>
              <a:t>拧紧</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8</a:t>
            </a:fld>
            <a:endParaRPr lang="zh-CN" altLang="en-US"/>
          </a:p>
        </p:txBody>
      </p:sp>
    </p:spTree>
    <p:extLst>
      <p:ext uri="{BB962C8B-B14F-4D97-AF65-F5344CB8AC3E}">
        <p14:creationId xmlns:p14="http://schemas.microsoft.com/office/powerpoint/2010/main" val="1120099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刚刚所说的两种测量方法均是接触式测量，当然，针对轴与轴的同轴度测量也有非接触式的，例如图中展示的激光对中仪</a:t>
            </a:r>
            <a:endParaRPr lang="en-US" altLang="zh-CN" dirty="0"/>
          </a:p>
          <a:p>
            <a:pPr marL="228600" indent="-228600">
              <a:buAutoNum type="arabicPeriod"/>
            </a:pPr>
            <a:r>
              <a:rPr lang="zh-CN" altLang="en-US" dirty="0"/>
              <a:t>它是一种基于半导体激光发射器，</a:t>
            </a:r>
            <a:r>
              <a:rPr lang="en-US" altLang="zh-CN" dirty="0"/>
              <a:t>PSD</a:t>
            </a:r>
            <a:r>
              <a:rPr lang="zh-CN" altLang="en-US" dirty="0"/>
              <a:t>和微处理器的多功能对中测量系统，其核心原理是建立入射光斑坐标与对中偏差之间的对应关系。</a:t>
            </a:r>
            <a:endParaRPr lang="en-US" altLang="zh-CN" dirty="0"/>
          </a:p>
          <a:p>
            <a:pPr marL="228600" indent="-228600">
              <a:buAutoNum type="arabicPeriod"/>
            </a:pPr>
            <a:r>
              <a:rPr lang="zh-CN" altLang="en-US" dirty="0"/>
              <a:t>国外对其研究较早，</a:t>
            </a:r>
            <a:r>
              <a:rPr lang="en-US" altLang="zh-CN" dirty="0"/>
              <a:t>1983</a:t>
            </a:r>
            <a:r>
              <a:rPr lang="zh-CN" altLang="en-US" dirty="0"/>
              <a:t>年德国普鲁夫技术有限公司研制了世上第一套激光对中系统；除此之外，像瑞典的激光设备公司、瑞士的达玛里尼公司等也都较早就开始了进行激光对中仪产品的研究，并且发展迅速，成果显著。</a:t>
            </a:r>
            <a:endParaRPr lang="en-US" altLang="zh-CN" dirty="0"/>
          </a:p>
          <a:p>
            <a:pPr marL="228600" indent="-228600">
              <a:buAutoNum type="arabicPeriod" startAt="4"/>
            </a:pPr>
            <a:r>
              <a:rPr lang="zh-CN" altLang="en-US" dirty="0"/>
              <a:t>国内在这方面的研究较少，且大多停留在理论的基础上。</a:t>
            </a:r>
            <a:endParaRPr lang="en-US" altLang="zh-CN" dirty="0"/>
          </a:p>
          <a:p>
            <a:pPr marL="0" indent="0">
              <a:buNone/>
            </a:pPr>
            <a:r>
              <a:rPr lang="en-US" altLang="zh-CN" dirty="0"/>
              <a:t>5.   </a:t>
            </a:r>
            <a:r>
              <a:rPr lang="zh-CN" altLang="zh-CN" sz="1200" kern="1200" dirty="0">
                <a:solidFill>
                  <a:schemeClr val="tx1"/>
                </a:solidFill>
                <a:effectLst/>
                <a:latin typeface="+mn-lt"/>
                <a:ea typeface="+mn-ea"/>
                <a:cs typeface="+mn-cs"/>
              </a:rPr>
              <a:t>此种测量方式精度较高，一般精度在</a:t>
            </a:r>
            <a:r>
              <a:rPr lang="en-US" altLang="zh-CN" sz="1200" kern="1200" dirty="0">
                <a:solidFill>
                  <a:schemeClr val="tx1"/>
                </a:solidFill>
                <a:effectLst/>
                <a:latin typeface="+mn-lt"/>
                <a:ea typeface="+mn-ea"/>
                <a:cs typeface="+mn-cs"/>
              </a:rPr>
              <a:t>0.005mm/100mm</a:t>
            </a:r>
            <a:r>
              <a:rPr lang="zh-CN" altLang="zh-CN" sz="1200" kern="1200" dirty="0">
                <a:solidFill>
                  <a:schemeClr val="tx1"/>
                </a:solidFill>
                <a:effectLst/>
                <a:latin typeface="+mn-lt"/>
                <a:ea typeface="+mn-ea"/>
                <a:cs typeface="+mn-cs"/>
              </a:rPr>
              <a:t>，并且拥有更高的工作效率，</a:t>
            </a:r>
            <a:r>
              <a:rPr lang="zh-CN" altLang="en-US" sz="1200" kern="1200" dirty="0">
                <a:solidFill>
                  <a:schemeClr val="tx1"/>
                </a:solidFill>
                <a:effectLst/>
                <a:latin typeface="+mn-lt"/>
                <a:ea typeface="+mn-ea"/>
                <a:cs typeface="+mn-cs"/>
              </a:rPr>
              <a:t>使用方便。</a:t>
            </a:r>
            <a:r>
              <a:rPr lang="zh-CN" altLang="zh-CN" sz="1200" kern="1200" dirty="0">
                <a:solidFill>
                  <a:schemeClr val="tx1"/>
                </a:solidFill>
                <a:effectLst/>
                <a:latin typeface="+mn-lt"/>
                <a:ea typeface="+mn-ea"/>
                <a:cs typeface="+mn-cs"/>
              </a:rPr>
              <a:t>但因为其成本较高，且一般仅适用于较短轴系的对中测量，</a:t>
            </a:r>
            <a:r>
              <a:rPr lang="zh-CN" altLang="en-US" sz="1200" kern="1200" dirty="0">
                <a:solidFill>
                  <a:schemeClr val="tx1"/>
                </a:solidFill>
                <a:effectLst/>
                <a:latin typeface="+mn-lt"/>
                <a:ea typeface="+mn-ea"/>
                <a:cs typeface="+mn-cs"/>
              </a:rPr>
              <a:t>而且还</a:t>
            </a:r>
            <a:r>
              <a:rPr lang="zh-CN" altLang="zh-CN" sz="1200" kern="1200" dirty="0">
                <a:solidFill>
                  <a:schemeClr val="tx1"/>
                </a:solidFill>
                <a:effectLst/>
                <a:latin typeface="+mn-lt"/>
                <a:ea typeface="+mn-ea"/>
                <a:cs typeface="+mn-cs"/>
              </a:rPr>
              <a:t>要求基准轴与调整轴严格同步转动，因此难以实现在机加工现场对车床尾座</a:t>
            </a:r>
            <a:r>
              <a:rPr lang="zh-CN" altLang="en-US" sz="1200" kern="1200" dirty="0">
                <a:solidFill>
                  <a:schemeClr val="tx1"/>
                </a:solidFill>
                <a:effectLst/>
                <a:latin typeface="+mn-lt"/>
                <a:ea typeface="+mn-ea"/>
                <a:cs typeface="+mn-cs"/>
              </a:rPr>
              <a:t>的在线测量。</a:t>
            </a:r>
            <a:endParaRPr lang="en-US" altLang="zh-CN" dirty="0"/>
          </a:p>
          <a:p>
            <a:pPr marL="228600" indent="-228600">
              <a:buAutoNum type="arabicPeriod"/>
            </a:pPr>
            <a:endParaRPr lang="en-US" altLang="zh-CN" dirty="0"/>
          </a:p>
        </p:txBody>
      </p:sp>
      <p:sp>
        <p:nvSpPr>
          <p:cNvPr id="4" name="灯片编号占位符 3"/>
          <p:cNvSpPr>
            <a:spLocks noGrp="1"/>
          </p:cNvSpPr>
          <p:nvPr>
            <p:ph type="sldNum" sz="quarter" idx="10"/>
          </p:nvPr>
        </p:nvSpPr>
        <p:spPr/>
        <p:txBody>
          <a:bodyPr/>
          <a:lstStyle/>
          <a:p>
            <a:fld id="{C54A98F9-0A3E-49D8-84FD-9B3D543C5916}" type="slidenum">
              <a:rPr lang="zh-CN" altLang="en-US" smtClean="0"/>
              <a:pPr/>
              <a:t>9</a:t>
            </a:fld>
            <a:endParaRPr lang="zh-CN" altLang="en-US"/>
          </a:p>
        </p:txBody>
      </p:sp>
    </p:spTree>
    <p:extLst>
      <p:ext uri="{BB962C8B-B14F-4D97-AF65-F5344CB8AC3E}">
        <p14:creationId xmlns:p14="http://schemas.microsoft.com/office/powerpoint/2010/main" val="363474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4181819520"/>
      </p:ext>
    </p:extLst>
  </p:cSld>
  <p:clrMapOvr>
    <a:masterClrMapping/>
  </p:clrMapOvr>
  <p:transition spd="slow"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2708856751"/>
      </p:ext>
    </p:extLst>
  </p:cSld>
  <p:clrMapOvr>
    <a:masterClrMapping/>
  </p:clrMapOvr>
  <p:transition spd="slow"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2492835263"/>
      </p:ext>
    </p:extLst>
  </p:cSld>
  <p:clrMapOvr>
    <a:masterClrMapping/>
  </p:clrMapOvr>
  <p:transition spd="slow"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7" name="矩形 6"/>
          <p:cNvSpPr/>
          <p:nvPr userDrawn="1"/>
        </p:nvSpPr>
        <p:spPr>
          <a:xfrm>
            <a:off x="0" y="6499952"/>
            <a:ext cx="9144000" cy="3580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3D9A0-9FE6-4A1F-BA38-7E4DF3E8C79A}" type="slidenum">
              <a:rPr lang="zh-CN" altLang="en-US" smtClean="0"/>
              <a:pPr/>
              <a:t>‹#›</a:t>
            </a:fld>
            <a:endParaRPr lang="zh-CN" altLang="en-US"/>
          </a:p>
        </p:txBody>
      </p:sp>
      <p:sp>
        <p:nvSpPr>
          <p:cNvPr id="8" name="矩形 7"/>
          <p:cNvSpPr/>
          <p:nvPr userDrawn="1"/>
        </p:nvSpPr>
        <p:spPr>
          <a:xfrm>
            <a:off x="0" y="554661"/>
            <a:ext cx="3510000" cy="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5634000" y="554661"/>
            <a:ext cx="3510000" cy="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2424417"/>
      </p:ext>
    </p:extLst>
  </p:cSld>
  <p:clrMapOvr>
    <a:masterClrMapping/>
  </p:clrMapOvr>
  <p:transition spd="slow"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sp>
        <p:nvSpPr>
          <p:cNvPr id="7" name="矩形 6"/>
          <p:cNvSpPr/>
          <p:nvPr userDrawn="1"/>
        </p:nvSpPr>
        <p:spPr>
          <a:xfrm>
            <a:off x="0" y="6499952"/>
            <a:ext cx="9144000" cy="3580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3D9A0-9FE6-4A1F-BA38-7E4DF3E8C79A}" type="slidenum">
              <a:rPr lang="zh-CN" altLang="en-US" smtClean="0"/>
              <a:pPr/>
              <a:t>‹#›</a:t>
            </a:fld>
            <a:endParaRPr lang="zh-CN" altLang="en-US"/>
          </a:p>
        </p:txBody>
      </p:sp>
      <p:sp>
        <p:nvSpPr>
          <p:cNvPr id="8" name="矩形 7"/>
          <p:cNvSpPr/>
          <p:nvPr userDrawn="1"/>
        </p:nvSpPr>
        <p:spPr>
          <a:xfrm>
            <a:off x="0" y="554661"/>
            <a:ext cx="3510000" cy="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5634000" y="554661"/>
            <a:ext cx="3510000" cy="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52157521"/>
      </p:ext>
    </p:extLst>
  </p:cSld>
  <p:clrMapOvr>
    <a:masterClrMapping/>
  </p:clrMapOvr>
  <p:transition spd="slow"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节标题">
    <p:spTree>
      <p:nvGrpSpPr>
        <p:cNvPr id="1" name=""/>
        <p:cNvGrpSpPr/>
        <p:nvPr/>
      </p:nvGrpSpPr>
      <p:grpSpPr>
        <a:xfrm>
          <a:off x="0" y="0"/>
          <a:ext cx="0" cy="0"/>
          <a:chOff x="0" y="0"/>
          <a:chExt cx="0" cy="0"/>
        </a:xfrm>
      </p:grpSpPr>
      <p:sp>
        <p:nvSpPr>
          <p:cNvPr id="7" name="矩形 6"/>
          <p:cNvSpPr/>
          <p:nvPr userDrawn="1"/>
        </p:nvSpPr>
        <p:spPr>
          <a:xfrm>
            <a:off x="0" y="6499952"/>
            <a:ext cx="9144000" cy="3580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03D9A0-9FE6-4A1F-BA38-7E4DF3E8C79A}" type="slidenum">
              <a:rPr lang="zh-CN" altLang="en-US" smtClean="0"/>
              <a:pPr/>
              <a:t>‹#›</a:t>
            </a:fld>
            <a:endParaRPr lang="zh-CN" altLang="en-US"/>
          </a:p>
        </p:txBody>
      </p:sp>
      <p:sp>
        <p:nvSpPr>
          <p:cNvPr id="8" name="矩形 7"/>
          <p:cNvSpPr/>
          <p:nvPr userDrawn="1"/>
        </p:nvSpPr>
        <p:spPr>
          <a:xfrm>
            <a:off x="0" y="554661"/>
            <a:ext cx="3510000" cy="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userDrawn="1"/>
        </p:nvSpPr>
        <p:spPr>
          <a:xfrm>
            <a:off x="5634000" y="554661"/>
            <a:ext cx="3510000" cy="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667711173"/>
      </p:ext>
    </p:extLst>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03D9A0-9FE6-4A1F-BA38-7E4DF3E8C79A}" type="slidenum">
              <a:rPr lang="zh-CN" altLang="en-US" smtClean="0"/>
              <a:pPr/>
              <a:t>‹#›</a:t>
            </a:fld>
            <a:endParaRPr lang="zh-CN" altLang="en-US"/>
          </a:p>
        </p:txBody>
      </p:sp>
      <p:sp>
        <p:nvSpPr>
          <p:cNvPr id="7" name="矩形 6"/>
          <p:cNvSpPr/>
          <p:nvPr userDrawn="1"/>
        </p:nvSpPr>
        <p:spPr>
          <a:xfrm>
            <a:off x="0" y="6499952"/>
            <a:ext cx="9144000" cy="3580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367437684"/>
      </p:ext>
    </p:extLst>
  </p:cSld>
  <p:clrMapOvr>
    <a:masterClrMapping/>
  </p:clrMapOvr>
  <p:transition spd="slow" advClick="0"/>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3478975885"/>
      </p:ext>
    </p:extLst>
  </p:cSld>
  <p:clrMapOvr>
    <a:masterClrMapping/>
  </p:clrMapOvr>
  <p:transition spd="slow"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67030524"/>
      </p:ext>
    </p:extLst>
  </p:cSld>
  <p:clrMapOvr>
    <a:masterClrMapping/>
  </p:clrMapOvr>
  <p:transition spd="slow"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2541490105"/>
      </p:ext>
    </p:extLst>
  </p:cSld>
  <p:clrMapOvr>
    <a:masterClrMapping/>
  </p:clrMapOvr>
  <p:transition spd="slow"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1395864246"/>
      </p:ext>
    </p:extLst>
  </p:cSld>
  <p:clrMapOvr>
    <a:masterClrMapping/>
  </p:clrMapOvr>
  <p:transition spd="slow"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4054292663"/>
      </p:ext>
    </p:extLst>
  </p:cSld>
  <p:clrMapOvr>
    <a:masterClrMapping/>
  </p:clrMapOvr>
  <p:transition spd="slow"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2716363509"/>
      </p:ext>
    </p:extLst>
  </p:cSld>
  <p:clrMapOvr>
    <a:masterClrMapping/>
  </p:clrMapOvr>
  <p:transition spd="slow"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A2196D-2E65-45E4-877E-466C4E158795}" type="datetimeFigureOut">
              <a:rPr lang="zh-CN" altLang="en-US" smtClean="0"/>
              <a:pPr/>
              <a:t>2020-12-13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2645684937"/>
      </p:ext>
    </p:extLst>
  </p:cSld>
  <p:clrMapOvr>
    <a:masterClrMapping/>
  </p:clrMapOvr>
  <p:transition spd="slow"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047" y="365126"/>
            <a:ext cx="8558373" cy="144867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39047" y="1993187"/>
            <a:ext cx="8558373" cy="41837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339047" y="6356351"/>
            <a:ext cx="234700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2196D-2E65-45E4-877E-466C4E158795}" type="datetimeFigureOut">
              <a:rPr lang="zh-CN" altLang="en-US" smtClean="0"/>
              <a:pPr/>
              <a:t>2020-12-13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439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3D9A0-9FE6-4A1F-BA38-7E4DF3E8C79A}" type="slidenum">
              <a:rPr lang="zh-CN" altLang="en-US" smtClean="0"/>
              <a:pPr/>
              <a:t>‹#›</a:t>
            </a:fld>
            <a:endParaRPr lang="zh-CN" altLang="en-US"/>
          </a:p>
        </p:txBody>
      </p:sp>
    </p:spTree>
    <p:extLst>
      <p:ext uri="{BB962C8B-B14F-4D97-AF65-F5344CB8AC3E}">
        <p14:creationId xmlns:p14="http://schemas.microsoft.com/office/powerpoint/2010/main" val="163155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6" r:id="rId14"/>
  </p:sldLayoutIdLst>
  <p:transition spd="slow" advClick="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descr="360截图20140508185736075.bmp"/>
          <p:cNvPicPr>
            <a:picLocks noChangeAspect="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0" y="0"/>
            <a:ext cx="4550564" cy="107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2"/>
          <p:cNvSpPr>
            <a:spLocks noChangeArrowheads="1"/>
          </p:cNvSpPr>
          <p:nvPr/>
        </p:nvSpPr>
        <p:spPr bwMode="gray">
          <a:xfrm>
            <a:off x="3949" y="1166150"/>
            <a:ext cx="9144000" cy="2605977"/>
          </a:xfrm>
          <a:prstGeom prst="roundRect">
            <a:avLst>
              <a:gd name="adj" fmla="val 0"/>
            </a:avLst>
          </a:prstGeom>
          <a:solidFill>
            <a:schemeClr val="tx2"/>
          </a:solidFill>
          <a:ln w="3175" cap="flat" cmpd="sng" algn="ctr">
            <a:noFill/>
            <a:prstDash val="solid"/>
          </a:ln>
          <a:effectLst/>
        </p:spPr>
        <p:txBody>
          <a:bodyPr anchor="ctr"/>
          <a:lstStyle/>
          <a:p>
            <a:pPr algn="ctr">
              <a:lnSpc>
                <a:spcPct val="120000"/>
              </a:lnSpc>
              <a:defRPr/>
            </a:pPr>
            <a:r>
              <a:rPr lang="zh-CN" altLang="en-US" sz="4400" b="1" kern="0" dirty="0">
                <a:solidFill>
                  <a:srgbClr val="FFFFFF"/>
                </a:solidFill>
                <a:latin typeface="黑体" panose="02010609060101010101" pitchFamily="49" charset="-122"/>
                <a:ea typeface="黑体" panose="02010609060101010101" pitchFamily="49" charset="-122"/>
              </a:rPr>
              <a:t>基于光电检测的车床尾座同轴度</a:t>
            </a:r>
            <a:endParaRPr lang="en-US" altLang="zh-CN" sz="4400" b="1" kern="0" dirty="0">
              <a:solidFill>
                <a:srgbClr val="FFFFFF"/>
              </a:solidFill>
              <a:latin typeface="黑体" panose="02010609060101010101" pitchFamily="49" charset="-122"/>
              <a:ea typeface="黑体" panose="02010609060101010101" pitchFamily="49" charset="-122"/>
            </a:endParaRPr>
          </a:p>
          <a:p>
            <a:pPr algn="ctr">
              <a:lnSpc>
                <a:spcPct val="120000"/>
              </a:lnSpc>
              <a:defRPr/>
            </a:pPr>
            <a:r>
              <a:rPr lang="zh-CN" altLang="en-US" sz="4400" b="1" kern="0" dirty="0">
                <a:solidFill>
                  <a:srgbClr val="FFFFFF"/>
                </a:solidFill>
                <a:latin typeface="黑体" panose="02010609060101010101" pitchFamily="49" charset="-122"/>
                <a:ea typeface="黑体" panose="02010609060101010101" pitchFamily="49" charset="-122"/>
              </a:rPr>
              <a:t>误差测量方法研究</a:t>
            </a:r>
          </a:p>
        </p:txBody>
      </p:sp>
      <p:sp>
        <p:nvSpPr>
          <p:cNvPr id="7" name="Rectangle 2"/>
          <p:cNvSpPr txBox="1">
            <a:spLocks noChangeArrowheads="1"/>
          </p:cNvSpPr>
          <p:nvPr/>
        </p:nvSpPr>
        <p:spPr bwMode="auto">
          <a:xfrm>
            <a:off x="4550564" y="5014126"/>
            <a:ext cx="4496000" cy="173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3200" b="1">
                <a:solidFill>
                  <a:schemeClr val="tx1"/>
                </a:solidFill>
                <a:latin typeface="Times New Roman" pitchFamily="18" charset="0"/>
                <a:ea typeface="宋体" pitchFamily="2" charset="-122"/>
              </a:defRPr>
            </a:lvl1pPr>
            <a:lvl2pPr marL="742950" indent="-285750">
              <a:defRPr kumimoji="1" sz="3200" b="1">
                <a:solidFill>
                  <a:schemeClr val="tx1"/>
                </a:solidFill>
                <a:latin typeface="Times New Roman" pitchFamily="18" charset="0"/>
                <a:ea typeface="宋体" pitchFamily="2" charset="-122"/>
              </a:defRPr>
            </a:lvl2pPr>
            <a:lvl3pPr marL="1143000" indent="-228600">
              <a:defRPr kumimoji="1" sz="3200" b="1">
                <a:solidFill>
                  <a:schemeClr val="tx1"/>
                </a:solidFill>
                <a:latin typeface="Times New Roman" pitchFamily="18" charset="0"/>
                <a:ea typeface="宋体" pitchFamily="2" charset="-122"/>
              </a:defRPr>
            </a:lvl3pPr>
            <a:lvl4pPr marL="1600200" indent="-228600">
              <a:defRPr kumimoji="1" sz="3200" b="1">
                <a:solidFill>
                  <a:schemeClr val="tx1"/>
                </a:solidFill>
                <a:latin typeface="Times New Roman" pitchFamily="18" charset="0"/>
                <a:ea typeface="宋体" pitchFamily="2" charset="-122"/>
              </a:defRPr>
            </a:lvl4pPr>
            <a:lvl5pPr marL="2057400" indent="-228600">
              <a:defRPr kumimoji="1"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宋体" pitchFamily="2" charset="-122"/>
              </a:defRPr>
            </a:lvl9pPr>
          </a:lstStyle>
          <a:p>
            <a:pPr>
              <a:lnSpc>
                <a:spcPct val="150000"/>
              </a:lnSpc>
            </a:pPr>
            <a:r>
              <a:rPr lang="zh-CN" altLang="en-US" sz="2800" dirty="0">
                <a:solidFill>
                  <a:schemeClr val="tx2"/>
                </a:solidFill>
                <a:latin typeface="华文中宋" pitchFamily="2" charset="-122"/>
                <a:ea typeface="华文中宋" pitchFamily="2" charset="-122"/>
              </a:rPr>
              <a:t>答 辩 人 ：许晓伟</a:t>
            </a:r>
            <a:endParaRPr lang="en-US" altLang="zh-CN" sz="2800" dirty="0">
              <a:solidFill>
                <a:schemeClr val="tx2"/>
              </a:solidFill>
              <a:latin typeface="华文中宋" pitchFamily="2" charset="-122"/>
              <a:ea typeface="华文中宋" pitchFamily="2" charset="-122"/>
            </a:endParaRPr>
          </a:p>
          <a:p>
            <a:pPr>
              <a:lnSpc>
                <a:spcPct val="150000"/>
              </a:lnSpc>
            </a:pPr>
            <a:r>
              <a:rPr lang="zh-CN" altLang="en-US" sz="2800" dirty="0">
                <a:solidFill>
                  <a:schemeClr val="tx2"/>
                </a:solidFill>
                <a:latin typeface="华文中宋" pitchFamily="2" charset="-122"/>
                <a:ea typeface="华文中宋" pitchFamily="2" charset="-122"/>
              </a:rPr>
              <a:t>指导老师：余厚云</a:t>
            </a:r>
            <a:endParaRPr lang="en-US" altLang="zh-CN" sz="2800" dirty="0">
              <a:solidFill>
                <a:schemeClr val="tx2"/>
              </a:solidFill>
              <a:latin typeface="华文中宋" pitchFamily="2" charset="-122"/>
              <a:ea typeface="华文中宋" pitchFamily="2" charset="-122"/>
            </a:endParaRPr>
          </a:p>
          <a:p>
            <a:pPr>
              <a:lnSpc>
                <a:spcPct val="150000"/>
              </a:lnSpc>
            </a:pPr>
            <a:r>
              <a:rPr lang="zh-CN" altLang="en-US" sz="2800" dirty="0">
                <a:solidFill>
                  <a:schemeClr val="tx2"/>
                </a:solidFill>
                <a:latin typeface="华文中宋" pitchFamily="2" charset="-122"/>
                <a:ea typeface="华文中宋" pitchFamily="2" charset="-122"/>
              </a:rPr>
              <a:t>研究方向：计算机辅助测控</a:t>
            </a:r>
          </a:p>
        </p:txBody>
      </p:sp>
    </p:spTree>
    <p:extLst>
      <p:ext uri="{BB962C8B-B14F-4D97-AF65-F5344CB8AC3E}">
        <p14:creationId xmlns:p14="http://schemas.microsoft.com/office/powerpoint/2010/main" val="2643211513"/>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13"/>
          <p:cNvGrpSpPr/>
          <p:nvPr/>
        </p:nvGrpSpPr>
        <p:grpSpPr>
          <a:xfrm>
            <a:off x="1" y="870897"/>
            <a:ext cx="2889955" cy="619233"/>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10" name="矩形 9"/>
            <p:cNvSpPr/>
            <p:nvPr/>
          </p:nvSpPr>
          <p:spPr>
            <a:xfrm>
              <a:off x="0" y="631922"/>
              <a:ext cx="2547477" cy="312654"/>
            </a:xfrm>
            <a:prstGeom prst="rect">
              <a:avLst/>
            </a:prstGeom>
            <a:grpFill/>
          </p:spPr>
          <p:txBody>
            <a:bodyPr wrap="square">
              <a:spAutoFit/>
            </a:bodyPr>
            <a:lstStyle/>
            <a:p>
              <a:r>
                <a:rPr lang="zh-CN" altLang="en-US" sz="2200" dirty="0">
                  <a:solidFill>
                    <a:schemeClr val="bg1"/>
                  </a:solidFill>
                  <a:latin typeface="微软雅黑" pitchFamily="34" charset="-122"/>
                  <a:ea typeface="微软雅黑" pitchFamily="34" charset="-122"/>
                </a:rPr>
                <a:t>激光准直研究现状</a:t>
              </a:r>
            </a:p>
          </p:txBody>
        </p:sp>
      </p:grpSp>
      <p:sp>
        <p:nvSpPr>
          <p:cNvPr id="15" name="TextBox 3">
            <a:extLst>
              <a:ext uri="{FF2B5EF4-FFF2-40B4-BE49-F238E27FC236}">
                <a16:creationId xmlns:a16="http://schemas.microsoft.com/office/drawing/2014/main" id="{18B5E619-F9FE-45EB-9986-1CBF34E9DFC0}"/>
              </a:ext>
            </a:extLst>
          </p:cNvPr>
          <p:cNvSpPr txBox="1"/>
          <p:nvPr/>
        </p:nvSpPr>
        <p:spPr>
          <a:xfrm>
            <a:off x="624433" y="1744512"/>
            <a:ext cx="7889980" cy="1048172"/>
          </a:xfrm>
          <a:prstGeom prst="rect">
            <a:avLst/>
          </a:prstGeom>
          <a:noFill/>
        </p:spPr>
        <p:txBody>
          <a:bodyPr wrap="square" rtlCol="0">
            <a:spAutoFit/>
          </a:bodyPr>
          <a:lstStyle/>
          <a:p>
            <a:pPr>
              <a:lnSpc>
                <a:spcPct val="150000"/>
              </a:lnSpc>
            </a:pPr>
            <a:r>
              <a:rPr lang="zh-CN" altLang="en-US" sz="2200" dirty="0">
                <a:latin typeface="微软雅黑" pitchFamily="34" charset="-122"/>
                <a:ea typeface="微软雅黑" pitchFamily="34" charset="-122"/>
              </a:rPr>
              <a:t>传统基准轴线：机械准直法，利用钢丝或量规等基准实物；</a:t>
            </a:r>
            <a:endParaRPr lang="en-US" altLang="zh-CN" sz="2200" dirty="0">
              <a:latin typeface="微软雅黑" pitchFamily="34" charset="-122"/>
              <a:ea typeface="微软雅黑" pitchFamily="34" charset="-122"/>
            </a:endParaRPr>
          </a:p>
          <a:p>
            <a:pPr>
              <a:lnSpc>
                <a:spcPct val="150000"/>
              </a:lnSpc>
            </a:pPr>
            <a:r>
              <a:rPr lang="zh-CN" altLang="en-US" sz="2200" dirty="0">
                <a:latin typeface="微软雅黑" pitchFamily="34" charset="-122"/>
                <a:ea typeface="微软雅黑" pitchFamily="34" charset="-122"/>
              </a:rPr>
              <a:t>激光准直轴线：方向性好、亮度高、单色性好、相干性好；</a:t>
            </a:r>
            <a:endParaRPr lang="en-US" altLang="zh-CN" sz="2200" dirty="0">
              <a:latin typeface="微软雅黑" pitchFamily="34" charset="-122"/>
              <a:ea typeface="微软雅黑" pitchFamily="34" charset="-122"/>
            </a:endParaRPr>
          </a:p>
        </p:txBody>
      </p:sp>
      <p:sp>
        <p:nvSpPr>
          <p:cNvPr id="16" name="TextBox 3">
            <a:extLst>
              <a:ext uri="{FF2B5EF4-FFF2-40B4-BE49-F238E27FC236}">
                <a16:creationId xmlns:a16="http://schemas.microsoft.com/office/drawing/2014/main" id="{AFBA372E-1BCF-4435-BB06-7E1633B76C54}"/>
              </a:ext>
            </a:extLst>
          </p:cNvPr>
          <p:cNvSpPr txBox="1"/>
          <p:nvPr/>
        </p:nvSpPr>
        <p:spPr>
          <a:xfrm>
            <a:off x="624433" y="2924688"/>
            <a:ext cx="7525910" cy="2063835"/>
          </a:xfrm>
          <a:prstGeom prst="rect">
            <a:avLst/>
          </a:prstGeom>
          <a:noFill/>
        </p:spPr>
        <p:txBody>
          <a:bodyPr wrap="square" rtlCol="0">
            <a:spAutoFit/>
          </a:bodyPr>
          <a:lstStyle/>
          <a:p>
            <a:pPr>
              <a:lnSpc>
                <a:spcPct val="150000"/>
              </a:lnSpc>
            </a:pPr>
            <a:r>
              <a:rPr lang="zh-CN" altLang="en-US" sz="2200" dirty="0">
                <a:latin typeface="微软雅黑" pitchFamily="34" charset="-122"/>
                <a:ea typeface="微软雅黑" pitchFamily="34" charset="-122"/>
              </a:rPr>
              <a:t>激光漂移的原因：</a:t>
            </a:r>
            <a:endParaRPr lang="en-US" altLang="zh-CN" sz="2200" dirty="0">
              <a:latin typeface="微软雅黑" pitchFamily="34" charset="-122"/>
              <a:ea typeface="微软雅黑" pitchFamily="34" charset="-122"/>
            </a:endParaRPr>
          </a:p>
          <a:p>
            <a:pPr>
              <a:lnSpc>
                <a:spcPct val="15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）激光器本身原因造成的激光光线漂移；</a:t>
            </a:r>
            <a:endParaRPr lang="en-US" altLang="zh-CN" sz="2200" dirty="0">
              <a:latin typeface="微软雅黑" pitchFamily="34" charset="-122"/>
              <a:ea typeface="微软雅黑" pitchFamily="34" charset="-122"/>
            </a:endParaRPr>
          </a:p>
          <a:p>
            <a:pPr>
              <a:lnSpc>
                <a:spcPct val="15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a:t>
            </a:r>
            <a:r>
              <a:rPr lang="zh-CN" altLang="zh-CN" sz="2200" dirty="0">
                <a:latin typeface="微软雅黑" pitchFamily="34" charset="-122"/>
                <a:ea typeface="微软雅黑" pitchFamily="34" charset="-122"/>
              </a:rPr>
              <a:t>空气折射率不均匀造成的激光光线弯曲</a:t>
            </a:r>
            <a:r>
              <a:rPr lang="zh-CN" altLang="en-US" sz="2200" dirty="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a:lnSpc>
                <a:spcPct val="15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a:t>
            </a:r>
            <a:r>
              <a:rPr lang="zh-CN" altLang="zh-CN" sz="2200" dirty="0">
                <a:latin typeface="微软雅黑" pitchFamily="34" charset="-122"/>
                <a:ea typeface="微软雅黑" pitchFamily="34" charset="-122"/>
              </a:rPr>
              <a:t>空气扰动造成的激光光线随机漂移</a:t>
            </a:r>
            <a:endParaRPr lang="en-US" altLang="zh-CN" sz="2200" dirty="0">
              <a:latin typeface="微软雅黑" pitchFamily="34" charset="-122"/>
              <a:ea typeface="微软雅黑" pitchFamily="34" charset="-122"/>
            </a:endParaRPr>
          </a:p>
        </p:txBody>
      </p:sp>
      <p:sp>
        <p:nvSpPr>
          <p:cNvPr id="20" name="TextBox 3">
            <a:extLst>
              <a:ext uri="{FF2B5EF4-FFF2-40B4-BE49-F238E27FC236}">
                <a16:creationId xmlns:a16="http://schemas.microsoft.com/office/drawing/2014/main" id="{A3E08B5E-8185-4B29-9604-D3FD42DFA455}"/>
              </a:ext>
            </a:extLst>
          </p:cNvPr>
          <p:cNvSpPr txBox="1"/>
          <p:nvPr/>
        </p:nvSpPr>
        <p:spPr>
          <a:xfrm>
            <a:off x="624433" y="5120527"/>
            <a:ext cx="7889980" cy="1048172"/>
          </a:xfrm>
          <a:prstGeom prst="rect">
            <a:avLst/>
          </a:prstGeom>
          <a:noFill/>
        </p:spPr>
        <p:txBody>
          <a:bodyPr wrap="square" rtlCol="0">
            <a:spAutoFit/>
          </a:bodyPr>
          <a:lstStyle/>
          <a:p>
            <a:pPr>
              <a:lnSpc>
                <a:spcPct val="150000"/>
              </a:lnSpc>
            </a:pPr>
            <a:r>
              <a:rPr lang="zh-CN" altLang="en-US" sz="2200" dirty="0">
                <a:latin typeface="微软雅黑" pitchFamily="34" charset="-122"/>
                <a:ea typeface="微软雅黑" pitchFamily="34" charset="-122"/>
              </a:rPr>
              <a:t>准直光束的获取：</a:t>
            </a:r>
            <a:endParaRPr lang="en-US" altLang="zh-CN" sz="2200" dirty="0">
              <a:latin typeface="微软雅黑" pitchFamily="34" charset="-122"/>
              <a:ea typeface="微软雅黑" pitchFamily="34" charset="-122"/>
            </a:endParaRPr>
          </a:p>
          <a:p>
            <a:pPr>
              <a:lnSpc>
                <a:spcPct val="150000"/>
              </a:lnSpc>
            </a:pP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）干涉</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衍射法     （</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）单模光纤法     （</a:t>
            </a: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）对称双光束法</a:t>
            </a:r>
            <a:endParaRPr lang="en-US" altLang="zh-CN" sz="2200" dirty="0">
              <a:latin typeface="微软雅黑" pitchFamily="34" charset="-122"/>
              <a:ea typeface="微软雅黑" pitchFamily="34" charset="-122"/>
            </a:endParaRPr>
          </a:p>
        </p:txBody>
      </p:sp>
      <p:sp>
        <p:nvSpPr>
          <p:cNvPr id="21" name="矩形 20">
            <a:extLst>
              <a:ext uri="{FF2B5EF4-FFF2-40B4-BE49-F238E27FC236}">
                <a16:creationId xmlns:a16="http://schemas.microsoft.com/office/drawing/2014/main" id="{828E1D25-FDD4-454F-A15D-FCA62D7923B7}"/>
              </a:ext>
            </a:extLst>
          </p:cNvPr>
          <p:cNvSpPr/>
          <p:nvPr/>
        </p:nvSpPr>
        <p:spPr>
          <a:xfrm>
            <a:off x="3177675" y="322395"/>
            <a:ext cx="2779128"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国内外研究现状</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319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325301" y="2649570"/>
            <a:ext cx="6493398" cy="779430"/>
            <a:chOff x="2307541" y="2781614"/>
            <a:chExt cx="7530876" cy="1039240"/>
          </a:xfrm>
        </p:grpSpPr>
        <p:sp>
          <p:nvSpPr>
            <p:cNvPr id="8" name="圆角矩形 258"/>
            <p:cNvSpPr>
              <a:spLocks noChangeArrowheads="1"/>
            </p:cNvSpPr>
            <p:nvPr/>
          </p:nvSpPr>
          <p:spPr bwMode="auto">
            <a:xfrm>
              <a:off x="2307541" y="278161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r>
                <a:rPr lang="zh-CN" altLang="en-US" sz="3000" b="1" dirty="0">
                  <a:solidFill>
                    <a:schemeClr val="bg1"/>
                  </a:solidFill>
                  <a:latin typeface="黑体" panose="02010609060101010101" pitchFamily="49" charset="-122"/>
                  <a:ea typeface="黑体" panose="02010609060101010101" pitchFamily="49" charset="-122"/>
                  <a:sym typeface="宋体" pitchFamily="2" charset="-122"/>
                </a:rPr>
                <a:t>研究内容及关键问题</a:t>
              </a:r>
              <a:endParaRPr lang="zh-CN" altLang="zh-CN" sz="3000" b="1" dirty="0">
                <a:solidFill>
                  <a:schemeClr val="bg1"/>
                </a:solidFill>
                <a:latin typeface="黑体" panose="02010609060101010101" pitchFamily="49" charset="-122"/>
                <a:ea typeface="黑体" panose="02010609060101010101" pitchFamily="49" charset="-122"/>
                <a:sym typeface="宋体" pitchFamily="2" charset="-122"/>
              </a:endParaRPr>
            </a:p>
          </p:txBody>
        </p:sp>
        <p:sp>
          <p:nvSpPr>
            <p:cNvPr id="10" name="椭圆 9"/>
            <p:cNvSpPr/>
            <p:nvPr/>
          </p:nvSpPr>
          <p:spPr>
            <a:xfrm>
              <a:off x="2399614" y="2908579"/>
              <a:ext cx="806825" cy="7853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solidFill>
                    <a:schemeClr val="tx2"/>
                  </a:solidFill>
                </a:rPr>
                <a:t>3</a:t>
              </a:r>
              <a:endParaRPr lang="zh-CN" altLang="en-US" sz="4950" dirty="0">
                <a:solidFill>
                  <a:schemeClr val="tx2"/>
                </a:solidFill>
              </a:endParaRPr>
            </a:p>
          </p:txBody>
        </p:sp>
      </p:grpSp>
    </p:spTree>
    <p:extLst>
      <p:ext uri="{BB962C8B-B14F-4D97-AF65-F5344CB8AC3E}">
        <p14:creationId xmlns:p14="http://schemas.microsoft.com/office/powerpoint/2010/main" val="4197507059"/>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1383" y="297518"/>
            <a:ext cx="3456079"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研究内容及关键问题</a:t>
            </a:r>
            <a:endParaRPr lang="zh-CN" altLang="en-US" sz="2800" dirty="0">
              <a:latin typeface="黑体" panose="02010609060101010101" pitchFamily="49" charset="-122"/>
              <a:ea typeface="黑体" panose="02010609060101010101" pitchFamily="49" charset="-122"/>
            </a:endParaRPr>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13"/>
          <p:cNvGrpSpPr/>
          <p:nvPr/>
        </p:nvGrpSpPr>
        <p:grpSpPr>
          <a:xfrm>
            <a:off x="0" y="1109352"/>
            <a:ext cx="2097248" cy="525153"/>
            <a:chOff x="-1" y="588691"/>
            <a:chExt cx="3026771" cy="449319"/>
          </a:xfrm>
          <a:solidFill>
            <a:srgbClr val="314865"/>
          </a:solidFill>
        </p:grpSpPr>
        <p:sp>
          <p:nvSpPr>
            <p:cNvPr id="20"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21" name="矩形 20"/>
            <p:cNvSpPr/>
            <p:nvPr/>
          </p:nvSpPr>
          <p:spPr>
            <a:xfrm>
              <a:off x="196033" y="615795"/>
              <a:ext cx="2358904" cy="394999"/>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研究内容</a:t>
              </a:r>
            </a:p>
          </p:txBody>
        </p:sp>
      </p:gr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TextBox 12"/>
          <p:cNvSpPr txBox="1"/>
          <p:nvPr/>
        </p:nvSpPr>
        <p:spPr>
          <a:xfrm>
            <a:off x="5553075" y="1247775"/>
            <a:ext cx="3333750" cy="369332"/>
          </a:xfrm>
          <a:prstGeom prst="rect">
            <a:avLst/>
          </a:prstGeom>
          <a:noFill/>
        </p:spPr>
        <p:txBody>
          <a:bodyPr wrap="square" rtlCol="0">
            <a:spAutoFit/>
          </a:bodyPr>
          <a:lstStyle/>
          <a:p>
            <a:endParaRPr lang="zh-CN" altLang="en-US" dirty="0"/>
          </a:p>
        </p:txBody>
      </p:sp>
      <p:sp>
        <p:nvSpPr>
          <p:cNvPr id="809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TextBox 3">
            <a:extLst>
              <a:ext uri="{FF2B5EF4-FFF2-40B4-BE49-F238E27FC236}">
                <a16:creationId xmlns:a16="http://schemas.microsoft.com/office/drawing/2014/main" id="{93391F5F-CAC7-4477-8F07-53CD1582F139}"/>
              </a:ext>
            </a:extLst>
          </p:cNvPr>
          <p:cNvSpPr txBox="1"/>
          <p:nvPr/>
        </p:nvSpPr>
        <p:spPr>
          <a:xfrm>
            <a:off x="478172" y="1744512"/>
            <a:ext cx="8204434" cy="2592826"/>
          </a:xfrm>
          <a:prstGeom prst="rect">
            <a:avLst/>
          </a:prstGeom>
          <a:noFill/>
        </p:spPr>
        <p:txBody>
          <a:bodyPr wrap="square" rtlCol="0">
            <a:spAutoFit/>
          </a:bodyPr>
          <a:lstStyle/>
          <a:p>
            <a:pPr>
              <a:lnSpc>
                <a:spcPct val="125000"/>
              </a:lnSpc>
            </a:pPr>
            <a:r>
              <a:rPr lang="en-US" altLang="zh-CN" sz="2200" dirty="0">
                <a:latin typeface="微软雅黑" pitchFamily="34" charset="-122"/>
                <a:ea typeface="微软雅黑" pitchFamily="34" charset="-122"/>
              </a:rPr>
              <a:t>1. </a:t>
            </a:r>
            <a:r>
              <a:rPr lang="zh-CN" altLang="en-US" sz="2200" dirty="0">
                <a:latin typeface="微软雅黑" pitchFamily="34" charset="-122"/>
                <a:ea typeface="微软雅黑" pitchFamily="34" charset="-122"/>
              </a:rPr>
              <a:t>分析测量需求，研究同轴度误差测量的理论及方法，制定系统整体方案；</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2. </a:t>
            </a:r>
            <a:r>
              <a:rPr lang="zh-CN" altLang="en-US" sz="2200" dirty="0">
                <a:latin typeface="微软雅黑" pitchFamily="34" charset="-122"/>
                <a:ea typeface="微软雅黑" pitchFamily="34" charset="-122"/>
              </a:rPr>
              <a:t>设计激光器调节机构及</a:t>
            </a:r>
            <a:r>
              <a:rPr lang="en-US" altLang="zh-CN" sz="2200" dirty="0">
                <a:latin typeface="微软雅黑" pitchFamily="34" charset="-122"/>
                <a:ea typeface="微软雅黑" pitchFamily="34" charset="-122"/>
              </a:rPr>
              <a:t>PSD</a:t>
            </a:r>
            <a:r>
              <a:rPr lang="zh-CN" altLang="en-US" sz="2200" dirty="0">
                <a:latin typeface="微软雅黑" pitchFamily="34" charset="-122"/>
                <a:ea typeface="微软雅黑" pitchFamily="34" charset="-122"/>
              </a:rPr>
              <a:t>装夹机构等，并开发相应电路模块；</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3. </a:t>
            </a:r>
            <a:r>
              <a:rPr lang="zh-CN" altLang="zh-CN" sz="2200" dirty="0">
                <a:latin typeface="微软雅黑" pitchFamily="34" charset="-122"/>
                <a:ea typeface="微软雅黑" pitchFamily="34" charset="-122"/>
              </a:rPr>
              <a:t>设计抑制激光漂移的方案，</a:t>
            </a:r>
            <a:r>
              <a:rPr lang="zh-CN" altLang="en-US" sz="2200" dirty="0">
                <a:latin typeface="微软雅黑" pitchFamily="34" charset="-122"/>
                <a:ea typeface="微软雅黑" pitchFamily="34" charset="-122"/>
              </a:rPr>
              <a:t>提高准直精度，</a:t>
            </a:r>
            <a:r>
              <a:rPr lang="zh-CN" altLang="zh-CN" sz="2200" dirty="0">
                <a:latin typeface="微软雅黑" pitchFamily="34" charset="-122"/>
                <a:ea typeface="微软雅黑" pitchFamily="34" charset="-122"/>
              </a:rPr>
              <a:t>并进行实验验证</a:t>
            </a:r>
            <a:r>
              <a:rPr lang="zh-CN" altLang="en-US" sz="2200" dirty="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4. </a:t>
            </a:r>
            <a:r>
              <a:rPr lang="zh-CN" altLang="en-US" sz="2200" dirty="0">
                <a:latin typeface="微软雅黑" pitchFamily="34" charset="-122"/>
                <a:ea typeface="微软雅黑" pitchFamily="34" charset="-122"/>
              </a:rPr>
              <a:t>软件设计，包括</a:t>
            </a:r>
            <a:r>
              <a:rPr lang="en-US" altLang="zh-CN" sz="2200" dirty="0">
                <a:latin typeface="微软雅黑" pitchFamily="34" charset="-122"/>
                <a:ea typeface="微软雅黑" pitchFamily="34" charset="-122"/>
              </a:rPr>
              <a:t>PSD</a:t>
            </a:r>
            <a:r>
              <a:rPr lang="zh-CN" altLang="en-US" sz="2200" dirty="0">
                <a:latin typeface="微软雅黑" pitchFamily="34" charset="-122"/>
                <a:ea typeface="微软雅黑" pitchFamily="34" charset="-122"/>
              </a:rPr>
              <a:t>信号采集处理，同轴度评定算法等；</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5. </a:t>
            </a:r>
            <a:r>
              <a:rPr lang="zh-CN" altLang="en-US" sz="2200" dirty="0">
                <a:latin typeface="微软雅黑" pitchFamily="34" charset="-122"/>
                <a:ea typeface="微软雅黑" pitchFamily="34" charset="-122"/>
              </a:rPr>
              <a:t>分析测量系统的不确定度，通过优化结构、电路等，提高精度。</a:t>
            </a:r>
            <a:endParaRPr lang="en-US" altLang="zh-CN" sz="2200" dirty="0">
              <a:latin typeface="微软雅黑" pitchFamily="34" charset="-122"/>
              <a:ea typeface="微软雅黑" pitchFamily="34" charset="-122"/>
            </a:endParaRPr>
          </a:p>
        </p:txBody>
      </p:sp>
      <p:grpSp>
        <p:nvGrpSpPr>
          <p:cNvPr id="22" name="组合 13">
            <a:extLst>
              <a:ext uri="{FF2B5EF4-FFF2-40B4-BE49-F238E27FC236}">
                <a16:creationId xmlns:a16="http://schemas.microsoft.com/office/drawing/2014/main" id="{702C84C4-F5D6-4A77-A1CF-A6C85231161E}"/>
              </a:ext>
            </a:extLst>
          </p:cNvPr>
          <p:cNvGrpSpPr/>
          <p:nvPr/>
        </p:nvGrpSpPr>
        <p:grpSpPr>
          <a:xfrm>
            <a:off x="0" y="4497963"/>
            <a:ext cx="2097247" cy="525133"/>
            <a:chOff x="-1" y="588691"/>
            <a:chExt cx="3026771" cy="449319"/>
          </a:xfrm>
          <a:solidFill>
            <a:srgbClr val="314865"/>
          </a:solidFill>
        </p:grpSpPr>
        <p:sp>
          <p:nvSpPr>
            <p:cNvPr id="23" name="矩形 1">
              <a:extLst>
                <a:ext uri="{FF2B5EF4-FFF2-40B4-BE49-F238E27FC236}">
                  <a16:creationId xmlns:a16="http://schemas.microsoft.com/office/drawing/2014/main" id="{E031F000-17F9-4DE3-9AF7-2CAA3EC3EDFE}"/>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24" name="矩形 23">
              <a:extLst>
                <a:ext uri="{FF2B5EF4-FFF2-40B4-BE49-F238E27FC236}">
                  <a16:creationId xmlns:a16="http://schemas.microsoft.com/office/drawing/2014/main" id="{341E2A3E-9093-491A-925A-3E12DC7861EB}"/>
                </a:ext>
              </a:extLst>
            </p:cNvPr>
            <p:cNvSpPr/>
            <p:nvPr/>
          </p:nvSpPr>
          <p:spPr>
            <a:xfrm>
              <a:off x="196033" y="615795"/>
              <a:ext cx="2358905" cy="395014"/>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关键问题</a:t>
              </a:r>
            </a:p>
          </p:txBody>
        </p:sp>
      </p:grpSp>
      <p:sp>
        <p:nvSpPr>
          <p:cNvPr id="25" name="TextBox 3">
            <a:extLst>
              <a:ext uri="{FF2B5EF4-FFF2-40B4-BE49-F238E27FC236}">
                <a16:creationId xmlns:a16="http://schemas.microsoft.com/office/drawing/2014/main" id="{125E4B50-5556-4E5F-A171-441023E51EB0}"/>
              </a:ext>
            </a:extLst>
          </p:cNvPr>
          <p:cNvSpPr txBox="1"/>
          <p:nvPr/>
        </p:nvSpPr>
        <p:spPr>
          <a:xfrm>
            <a:off x="478172" y="5087024"/>
            <a:ext cx="7252897" cy="1323247"/>
          </a:xfrm>
          <a:prstGeom prst="rect">
            <a:avLst/>
          </a:prstGeom>
          <a:noFill/>
        </p:spPr>
        <p:txBody>
          <a:bodyPr wrap="square" rtlCol="0">
            <a:spAutoFit/>
          </a:bodyPr>
          <a:lstStyle/>
          <a:p>
            <a:pPr>
              <a:lnSpc>
                <a:spcPct val="125000"/>
              </a:lnSpc>
            </a:pPr>
            <a:r>
              <a:rPr lang="en-US" altLang="zh-CN" sz="2200" dirty="0">
                <a:latin typeface="微软雅黑" pitchFamily="34" charset="-122"/>
                <a:ea typeface="微软雅黑" pitchFamily="34" charset="-122"/>
              </a:rPr>
              <a:t>1. </a:t>
            </a:r>
            <a:r>
              <a:rPr lang="zh-CN" altLang="en-US" sz="2200" dirty="0">
                <a:latin typeface="微软雅黑" pitchFamily="34" charset="-122"/>
                <a:ea typeface="微软雅黑" pitchFamily="34" charset="-122"/>
              </a:rPr>
              <a:t>研究基准轴线的建立，以准直光束模拟机床主轴轴线；</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 研究激光漂移特性，提高准直精度；</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3. </a:t>
            </a:r>
            <a:r>
              <a:rPr lang="zh-CN" altLang="en-US" sz="2200" dirty="0">
                <a:latin typeface="微软雅黑" pitchFamily="34" charset="-122"/>
                <a:ea typeface="微软雅黑" pitchFamily="34" charset="-122"/>
              </a:rPr>
              <a:t>分析测量系统的不确定度；</a:t>
            </a:r>
            <a:endParaRPr lang="en-US" altLang="zh-CN" sz="2200" dirty="0">
              <a:latin typeface="微软雅黑" pitchFamily="34" charset="-122"/>
              <a:ea typeface="微软雅黑" pitchFamily="34" charset="-122"/>
            </a:endParaRPr>
          </a:p>
        </p:txBody>
      </p:sp>
    </p:spTree>
    <p:extLst>
      <p:ext uri="{BB962C8B-B14F-4D97-AF65-F5344CB8AC3E}">
        <p14:creationId xmlns:p14="http://schemas.microsoft.com/office/powerpoint/2010/main" val="208319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325301" y="2649570"/>
            <a:ext cx="6493398" cy="779430"/>
            <a:chOff x="2307541" y="2781614"/>
            <a:chExt cx="7530876" cy="1039240"/>
          </a:xfrm>
        </p:grpSpPr>
        <p:sp>
          <p:nvSpPr>
            <p:cNvPr id="8" name="圆角矩形 258"/>
            <p:cNvSpPr>
              <a:spLocks noChangeArrowheads="1"/>
            </p:cNvSpPr>
            <p:nvPr/>
          </p:nvSpPr>
          <p:spPr bwMode="auto">
            <a:xfrm>
              <a:off x="2307541" y="278161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r>
                <a:rPr lang="zh-CN" altLang="en-US" sz="3000" b="1" dirty="0">
                  <a:solidFill>
                    <a:schemeClr val="bg1"/>
                  </a:solidFill>
                  <a:latin typeface="黑体" panose="02010609060101010101" pitchFamily="49" charset="-122"/>
                  <a:ea typeface="黑体" panose="02010609060101010101" pitchFamily="49" charset="-122"/>
                  <a:sym typeface="宋体" pitchFamily="2" charset="-122"/>
                </a:rPr>
                <a:t>研究方案及系统设计</a:t>
              </a:r>
              <a:endParaRPr lang="zh-CN" altLang="zh-CN" sz="3000" b="1" dirty="0">
                <a:solidFill>
                  <a:schemeClr val="bg1"/>
                </a:solidFill>
                <a:latin typeface="黑体" panose="02010609060101010101" pitchFamily="49" charset="-122"/>
                <a:ea typeface="黑体" panose="02010609060101010101" pitchFamily="49" charset="-122"/>
                <a:sym typeface="宋体" pitchFamily="2" charset="-122"/>
              </a:endParaRPr>
            </a:p>
          </p:txBody>
        </p:sp>
        <p:sp>
          <p:nvSpPr>
            <p:cNvPr id="10" name="椭圆 9"/>
            <p:cNvSpPr/>
            <p:nvPr/>
          </p:nvSpPr>
          <p:spPr>
            <a:xfrm>
              <a:off x="2399614" y="2908579"/>
              <a:ext cx="806825" cy="7853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solidFill>
                    <a:schemeClr val="tx2"/>
                  </a:solidFill>
                </a:rPr>
                <a:t>4</a:t>
              </a:r>
              <a:endParaRPr lang="zh-CN" altLang="en-US" sz="4950" dirty="0">
                <a:solidFill>
                  <a:schemeClr val="tx2"/>
                </a:solidFill>
              </a:endParaRPr>
            </a:p>
          </p:txBody>
        </p:sp>
      </p:grpSp>
    </p:spTree>
    <p:extLst>
      <p:ext uri="{BB962C8B-B14F-4D97-AF65-F5344CB8AC3E}">
        <p14:creationId xmlns:p14="http://schemas.microsoft.com/office/powerpoint/2010/main" val="278646923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71749" y="281487"/>
            <a:ext cx="3400497"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研究方案及系统设计</a:t>
            </a:r>
            <a:endParaRPr lang="zh-CN" altLang="en-US" sz="2800" dirty="0">
              <a:latin typeface="黑体" panose="02010609060101010101" pitchFamily="49" charset="-122"/>
              <a:ea typeface="黑体" panose="02010609060101010101" pitchFamily="49" charset="-122"/>
            </a:endParaRPr>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9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39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39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70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组合 13"/>
          <p:cNvGrpSpPr/>
          <p:nvPr/>
        </p:nvGrpSpPr>
        <p:grpSpPr>
          <a:xfrm>
            <a:off x="-1" y="857249"/>
            <a:ext cx="2961315" cy="559309"/>
            <a:chOff x="-1" y="588691"/>
            <a:chExt cx="3026771" cy="449319"/>
          </a:xfrm>
          <a:solidFill>
            <a:srgbClr val="314865"/>
          </a:solidFill>
        </p:grpSpPr>
        <p:sp>
          <p:nvSpPr>
            <p:cNvPr id="1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19" name="矩形 18"/>
            <p:cNvSpPr/>
            <p:nvPr/>
          </p:nvSpPr>
          <p:spPr>
            <a:xfrm>
              <a:off x="-1" y="644766"/>
              <a:ext cx="2585581" cy="370877"/>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检测系统流程图</a:t>
              </a:r>
            </a:p>
          </p:txBody>
        </p:sp>
      </p:grpSp>
      <p:sp>
        <p:nvSpPr>
          <p:cNvPr id="16" name="矩形 15"/>
          <p:cNvSpPr/>
          <p:nvPr/>
        </p:nvSpPr>
        <p:spPr>
          <a:xfrm>
            <a:off x="3094668" y="5425362"/>
            <a:ext cx="2954655" cy="461665"/>
          </a:xfrm>
          <a:prstGeom prst="rect">
            <a:avLst/>
          </a:prstGeom>
        </p:spPr>
        <p:txBody>
          <a:bodyPr wrap="none">
            <a:spAutoFit/>
          </a:bodyPr>
          <a:lstStyle/>
          <a:p>
            <a:r>
              <a:rPr lang="zh-CN" altLang="en-US" sz="2400" dirty="0">
                <a:latin typeface="微软雅黑" pitchFamily="34" charset="-122"/>
                <a:ea typeface="微软雅黑" pitchFamily="34" charset="-122"/>
              </a:rPr>
              <a:t>检测系统硬件原理图</a:t>
            </a:r>
          </a:p>
        </p:txBody>
      </p:sp>
      <p:pic>
        <p:nvPicPr>
          <p:cNvPr id="24" name="图片 23">
            <a:extLst>
              <a:ext uri="{FF2B5EF4-FFF2-40B4-BE49-F238E27FC236}">
                <a16:creationId xmlns:a16="http://schemas.microsoft.com/office/drawing/2014/main" id="{CEF25289-558F-4828-8EB9-A2DD7FF3306C}"/>
              </a:ext>
            </a:extLst>
          </p:cNvPr>
          <p:cNvPicPr/>
          <p:nvPr/>
        </p:nvPicPr>
        <p:blipFill>
          <a:blip r:embed="rId3"/>
          <a:stretch>
            <a:fillRect/>
          </a:stretch>
        </p:blipFill>
        <p:spPr>
          <a:xfrm>
            <a:off x="432030" y="1685593"/>
            <a:ext cx="8279933" cy="3701567"/>
          </a:xfrm>
          <a:prstGeom prst="rect">
            <a:avLst/>
          </a:prstGeom>
        </p:spPr>
      </p:pic>
    </p:spTree>
    <p:extLst>
      <p:ext uri="{BB962C8B-B14F-4D97-AF65-F5344CB8AC3E}">
        <p14:creationId xmlns:p14="http://schemas.microsoft.com/office/powerpoint/2010/main" val="208319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82823" y="338171"/>
            <a:ext cx="1724380"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软件总体设计</a:t>
            </a:r>
            <a:endParaRPr lang="zh-CN" altLang="en-US" sz="2000" dirty="0">
              <a:latin typeface="黑体" panose="02010609060101010101" pitchFamily="49" charset="-122"/>
              <a:ea typeface="黑体" panose="02010609060101010101" pitchFamily="49" charset="-122"/>
            </a:endParaRPr>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9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39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39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70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3094669" y="5506651"/>
            <a:ext cx="2954655" cy="461665"/>
          </a:xfrm>
          <a:prstGeom prst="rect">
            <a:avLst/>
          </a:prstGeom>
        </p:spPr>
        <p:txBody>
          <a:bodyPr wrap="none">
            <a:spAutoFit/>
          </a:bodyPr>
          <a:lstStyle/>
          <a:p>
            <a:r>
              <a:rPr lang="zh-CN" altLang="en-US" sz="2400" dirty="0">
                <a:latin typeface="微软雅黑" pitchFamily="34" charset="-122"/>
                <a:ea typeface="微软雅黑" pitchFamily="34" charset="-122"/>
              </a:rPr>
              <a:t>检测系统机械结构图</a:t>
            </a:r>
          </a:p>
        </p:txBody>
      </p:sp>
      <p:grpSp>
        <p:nvGrpSpPr>
          <p:cNvPr id="20" name="画布 1">
            <a:extLst>
              <a:ext uri="{FF2B5EF4-FFF2-40B4-BE49-F238E27FC236}">
                <a16:creationId xmlns:a16="http://schemas.microsoft.com/office/drawing/2014/main" id="{490A0143-4A4A-4546-8A03-7B6AA3B0F6FB}"/>
              </a:ext>
            </a:extLst>
          </p:cNvPr>
          <p:cNvGrpSpPr/>
          <p:nvPr/>
        </p:nvGrpSpPr>
        <p:grpSpPr>
          <a:xfrm>
            <a:off x="501060" y="1351349"/>
            <a:ext cx="8365774" cy="3980668"/>
            <a:chOff x="-571962" y="-301161"/>
            <a:chExt cx="7410538" cy="2978422"/>
          </a:xfrm>
        </p:grpSpPr>
        <p:sp>
          <p:nvSpPr>
            <p:cNvPr id="21" name="矩形 20">
              <a:extLst>
                <a:ext uri="{FF2B5EF4-FFF2-40B4-BE49-F238E27FC236}">
                  <a16:creationId xmlns:a16="http://schemas.microsoft.com/office/drawing/2014/main" id="{F0B37E6C-D8CD-4835-A8E5-68E1CD7D391E}"/>
                </a:ext>
              </a:extLst>
            </p:cNvPr>
            <p:cNvSpPr/>
            <p:nvPr/>
          </p:nvSpPr>
          <p:spPr>
            <a:xfrm>
              <a:off x="0" y="0"/>
              <a:ext cx="6121400" cy="2668905"/>
            </a:xfrm>
            <a:prstGeom prst="rect">
              <a:avLst/>
            </a:prstGeom>
          </p:spPr>
        </p:sp>
        <p:pic>
          <p:nvPicPr>
            <p:cNvPr id="22" name="图片 21">
              <a:extLst>
                <a:ext uri="{FF2B5EF4-FFF2-40B4-BE49-F238E27FC236}">
                  <a16:creationId xmlns:a16="http://schemas.microsoft.com/office/drawing/2014/main" id="{0FFB4A5B-7F94-4AAB-AE83-D956143AD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 y="408486"/>
              <a:ext cx="5019040" cy="2236097"/>
            </a:xfrm>
            <a:prstGeom prst="rect">
              <a:avLst/>
            </a:prstGeom>
          </p:spPr>
        </p:pic>
        <p:cxnSp>
          <p:nvCxnSpPr>
            <p:cNvPr id="23" name="直接连接符 22">
              <a:extLst>
                <a:ext uri="{FF2B5EF4-FFF2-40B4-BE49-F238E27FC236}">
                  <a16:creationId xmlns:a16="http://schemas.microsoft.com/office/drawing/2014/main" id="{FFCD6292-09BC-4595-9E91-4AF6EC967780}"/>
                </a:ext>
              </a:extLst>
            </p:cNvPr>
            <p:cNvCxnSpPr/>
            <p:nvPr/>
          </p:nvCxnSpPr>
          <p:spPr>
            <a:xfrm flipH="1" flipV="1">
              <a:off x="560295" y="1864654"/>
              <a:ext cx="313465" cy="5871"/>
            </a:xfrm>
            <a:prstGeom prst="line">
              <a:avLst/>
            </a:prstGeom>
          </p:spPr>
          <p:style>
            <a:lnRef idx="1">
              <a:schemeClr val="dk1"/>
            </a:lnRef>
            <a:fillRef idx="0">
              <a:schemeClr val="dk1"/>
            </a:fillRef>
            <a:effectRef idx="0">
              <a:schemeClr val="dk1"/>
            </a:effectRef>
            <a:fontRef idx="minor">
              <a:schemeClr val="tx1"/>
            </a:fontRef>
          </p:style>
        </p:cxnSp>
        <p:sp>
          <p:nvSpPr>
            <p:cNvPr id="24" name="文本框 2">
              <a:extLst>
                <a:ext uri="{FF2B5EF4-FFF2-40B4-BE49-F238E27FC236}">
                  <a16:creationId xmlns:a16="http://schemas.microsoft.com/office/drawing/2014/main" id="{30D3BA45-63E7-4042-B99E-D1F488BF47D7}"/>
                </a:ext>
              </a:extLst>
            </p:cNvPr>
            <p:cNvSpPr txBox="1">
              <a:spLocks noChangeArrowheads="1"/>
            </p:cNvSpPr>
            <p:nvPr/>
          </p:nvSpPr>
          <p:spPr bwMode="auto">
            <a:xfrm>
              <a:off x="-571962" y="1730644"/>
              <a:ext cx="1218034" cy="287857"/>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lang="zh-CN"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支撑机构</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25" name="直接连接符 24">
              <a:extLst>
                <a:ext uri="{FF2B5EF4-FFF2-40B4-BE49-F238E27FC236}">
                  <a16:creationId xmlns:a16="http://schemas.microsoft.com/office/drawing/2014/main" id="{BB032B55-F73E-4644-B3F0-54A68FDE20D1}"/>
                </a:ext>
              </a:extLst>
            </p:cNvPr>
            <p:cNvCxnSpPr/>
            <p:nvPr/>
          </p:nvCxnSpPr>
          <p:spPr>
            <a:xfrm flipH="1">
              <a:off x="471129" y="632153"/>
              <a:ext cx="394335" cy="0"/>
            </a:xfrm>
            <a:prstGeom prst="line">
              <a:avLst/>
            </a:prstGeom>
          </p:spPr>
          <p:style>
            <a:lnRef idx="1">
              <a:schemeClr val="dk1"/>
            </a:lnRef>
            <a:fillRef idx="0">
              <a:schemeClr val="dk1"/>
            </a:fillRef>
            <a:effectRef idx="0">
              <a:schemeClr val="dk1"/>
            </a:effectRef>
            <a:fontRef idx="minor">
              <a:schemeClr val="tx1"/>
            </a:fontRef>
          </p:style>
        </p:cxnSp>
        <p:sp>
          <p:nvSpPr>
            <p:cNvPr id="26" name="文本框 2">
              <a:extLst>
                <a:ext uri="{FF2B5EF4-FFF2-40B4-BE49-F238E27FC236}">
                  <a16:creationId xmlns:a16="http://schemas.microsoft.com/office/drawing/2014/main" id="{24B3DAC1-8515-48C9-B674-68D8C692B673}"/>
                </a:ext>
              </a:extLst>
            </p:cNvPr>
            <p:cNvSpPr txBox="1">
              <a:spLocks noChangeArrowheads="1"/>
            </p:cNvSpPr>
            <p:nvPr/>
          </p:nvSpPr>
          <p:spPr bwMode="auto">
            <a:xfrm>
              <a:off x="-423955" y="522808"/>
              <a:ext cx="966208" cy="287857"/>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zh-CN"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轴承座</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27" name="直接连接符 26">
              <a:extLst>
                <a:ext uri="{FF2B5EF4-FFF2-40B4-BE49-F238E27FC236}">
                  <a16:creationId xmlns:a16="http://schemas.microsoft.com/office/drawing/2014/main" id="{4C4A99FA-CFAE-4BE5-BEFC-3A0FCA2A0A05}"/>
                </a:ext>
              </a:extLst>
            </p:cNvPr>
            <p:cNvCxnSpPr>
              <a:cxnSpLocks/>
              <a:endCxn id="28" idx="2"/>
            </p:cNvCxnSpPr>
            <p:nvPr/>
          </p:nvCxnSpPr>
          <p:spPr>
            <a:xfrm flipH="1" flipV="1">
              <a:off x="389614" y="389041"/>
              <a:ext cx="843097" cy="353554"/>
            </a:xfrm>
            <a:prstGeom prst="line">
              <a:avLst/>
            </a:prstGeom>
          </p:spPr>
          <p:style>
            <a:lnRef idx="1">
              <a:schemeClr val="dk1"/>
            </a:lnRef>
            <a:fillRef idx="0">
              <a:schemeClr val="dk1"/>
            </a:fillRef>
            <a:effectRef idx="0">
              <a:schemeClr val="dk1"/>
            </a:effectRef>
            <a:fontRef idx="minor">
              <a:schemeClr val="tx1"/>
            </a:fontRef>
          </p:style>
        </p:cxnSp>
        <p:sp>
          <p:nvSpPr>
            <p:cNvPr id="28" name="文本框 2">
              <a:extLst>
                <a:ext uri="{FF2B5EF4-FFF2-40B4-BE49-F238E27FC236}">
                  <a16:creationId xmlns:a16="http://schemas.microsoft.com/office/drawing/2014/main" id="{86A8D5EF-EDE7-43DE-B4D5-EE62D2B7C71D}"/>
                </a:ext>
              </a:extLst>
            </p:cNvPr>
            <p:cNvSpPr txBox="1">
              <a:spLocks noChangeArrowheads="1"/>
            </p:cNvSpPr>
            <p:nvPr/>
          </p:nvSpPr>
          <p:spPr bwMode="auto">
            <a:xfrm>
              <a:off x="-3722" y="101184"/>
              <a:ext cx="786670" cy="287857"/>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主轴</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29" name="直接连接符 28">
              <a:extLst>
                <a:ext uri="{FF2B5EF4-FFF2-40B4-BE49-F238E27FC236}">
                  <a16:creationId xmlns:a16="http://schemas.microsoft.com/office/drawing/2014/main" id="{02A07AF4-96CB-41B0-9613-6ACE17997E96}"/>
                </a:ext>
              </a:extLst>
            </p:cNvPr>
            <p:cNvCxnSpPr>
              <a:cxnSpLocks/>
              <a:endCxn id="30" idx="2"/>
            </p:cNvCxnSpPr>
            <p:nvPr/>
          </p:nvCxnSpPr>
          <p:spPr>
            <a:xfrm flipH="1" flipV="1">
              <a:off x="1263566" y="383118"/>
              <a:ext cx="570739" cy="208548"/>
            </a:xfrm>
            <a:prstGeom prst="line">
              <a:avLst/>
            </a:prstGeom>
          </p:spPr>
          <p:style>
            <a:lnRef idx="1">
              <a:schemeClr val="dk1"/>
            </a:lnRef>
            <a:fillRef idx="0">
              <a:schemeClr val="dk1"/>
            </a:fillRef>
            <a:effectRef idx="0">
              <a:schemeClr val="dk1"/>
            </a:effectRef>
            <a:fontRef idx="minor">
              <a:schemeClr val="tx1"/>
            </a:fontRef>
          </p:style>
        </p:cxnSp>
        <p:sp>
          <p:nvSpPr>
            <p:cNvPr id="30" name="文本框 2">
              <a:extLst>
                <a:ext uri="{FF2B5EF4-FFF2-40B4-BE49-F238E27FC236}">
                  <a16:creationId xmlns:a16="http://schemas.microsoft.com/office/drawing/2014/main" id="{62FC4F17-05EE-4832-ACC1-E2AEA8765A06}"/>
                </a:ext>
              </a:extLst>
            </p:cNvPr>
            <p:cNvSpPr txBox="1">
              <a:spLocks noChangeArrowheads="1"/>
            </p:cNvSpPr>
            <p:nvPr/>
          </p:nvSpPr>
          <p:spPr bwMode="auto">
            <a:xfrm>
              <a:off x="748744" y="92403"/>
              <a:ext cx="1029644" cy="290715"/>
            </a:xfrm>
            <a:prstGeom prst="rect">
              <a:avLst/>
            </a:prstGeom>
            <a:noFill/>
            <a:ln w="9525">
              <a:noFill/>
              <a:miter lim="800000"/>
            </a:ln>
          </p:spPr>
          <p:txBody>
            <a:bodyPr rot="0" vert="horz" wrap="square" lIns="91440" tIns="45720" rIns="91440" bIns="45720" anchor="t" anchorCtr="0">
              <a:noAutofit/>
            </a:bodyPr>
            <a:lstStyle/>
            <a:p>
              <a:r>
                <a:rPr lang="en-US" sz="1900" dirty="0">
                  <a:effectLst/>
                  <a:latin typeface="宋体" panose="02010600030101010101" pitchFamily="2" charset="-122"/>
                  <a:ea typeface="宋体" panose="02010600030101010101" pitchFamily="2" charset="-122"/>
                  <a:cs typeface="Times New Roman" panose="02020603050405020304" pitchFamily="18" charset="0"/>
                </a:rPr>
                <a:t>4.</a:t>
              </a:r>
              <a:r>
                <a:rPr lang="zh-CN" sz="1900" dirty="0">
                  <a:effectLst/>
                  <a:latin typeface="Verdana" panose="020B0604030504040204" pitchFamily="34" charset="0"/>
                  <a:ea typeface="宋体" panose="02010600030101010101" pitchFamily="2" charset="-122"/>
                  <a:cs typeface="Times New Roman" panose="02020603050405020304" pitchFamily="18" charset="0"/>
                </a:rPr>
                <a:t>法兰盘</a:t>
              </a:r>
            </a:p>
          </p:txBody>
        </p:sp>
        <p:cxnSp>
          <p:nvCxnSpPr>
            <p:cNvPr id="31" name="直接连接符 30">
              <a:extLst>
                <a:ext uri="{FF2B5EF4-FFF2-40B4-BE49-F238E27FC236}">
                  <a16:creationId xmlns:a16="http://schemas.microsoft.com/office/drawing/2014/main" id="{A3C43A0F-06B7-420E-8B99-0F6043FD8A61}"/>
                </a:ext>
              </a:extLst>
            </p:cNvPr>
            <p:cNvCxnSpPr/>
            <p:nvPr/>
          </p:nvCxnSpPr>
          <p:spPr>
            <a:xfrm flipV="1">
              <a:off x="1958788" y="340624"/>
              <a:ext cx="174812" cy="224148"/>
            </a:xfrm>
            <a:prstGeom prst="line">
              <a:avLst/>
            </a:prstGeom>
          </p:spPr>
          <p:style>
            <a:lnRef idx="1">
              <a:schemeClr val="dk1"/>
            </a:lnRef>
            <a:fillRef idx="0">
              <a:schemeClr val="dk1"/>
            </a:fillRef>
            <a:effectRef idx="0">
              <a:schemeClr val="dk1"/>
            </a:effectRef>
            <a:fontRef idx="minor">
              <a:schemeClr val="tx1"/>
            </a:fontRef>
          </p:style>
        </p:cxnSp>
        <p:sp>
          <p:nvSpPr>
            <p:cNvPr id="32" name="文本框 2">
              <a:extLst>
                <a:ext uri="{FF2B5EF4-FFF2-40B4-BE49-F238E27FC236}">
                  <a16:creationId xmlns:a16="http://schemas.microsoft.com/office/drawing/2014/main" id="{FCF0F25C-C74F-4020-BB2C-49DC481E83A9}"/>
                </a:ext>
              </a:extLst>
            </p:cNvPr>
            <p:cNvSpPr txBox="1">
              <a:spLocks noChangeArrowheads="1"/>
            </p:cNvSpPr>
            <p:nvPr/>
          </p:nvSpPr>
          <p:spPr bwMode="auto">
            <a:xfrm>
              <a:off x="1689672" y="85571"/>
              <a:ext cx="1270339" cy="290195"/>
            </a:xfrm>
            <a:prstGeom prst="rect">
              <a:avLst/>
            </a:prstGeom>
            <a:noFill/>
            <a:ln w="9525">
              <a:noFill/>
              <a:miter lim="800000"/>
            </a:ln>
          </p:spPr>
          <p:txBody>
            <a:bodyPr rot="0" vert="horz" wrap="square" lIns="91440" tIns="45720" rIns="91440" bIns="45720" anchor="t" anchorCtr="0">
              <a:noAutofit/>
            </a:bodyPr>
            <a:lstStyle/>
            <a:p>
              <a:pPr>
                <a:spcAft>
                  <a:spcPts val="0"/>
                </a:spcAft>
              </a:pPr>
              <a:r>
                <a:rPr lang="en-US" sz="1900" dirty="0">
                  <a:effectLst/>
                  <a:latin typeface="宋体" panose="02010600030101010101" pitchFamily="2" charset="-122"/>
                  <a:ea typeface="宋体" panose="02010600030101010101" pitchFamily="2" charset="-122"/>
                  <a:cs typeface="Times New Roman" panose="02020603050405020304" pitchFamily="18" charset="0"/>
                </a:rPr>
                <a:t>5.</a:t>
              </a:r>
              <a:r>
                <a:rPr lang="zh-CN" sz="1900" dirty="0">
                  <a:effectLst/>
                  <a:latin typeface="Verdana" panose="020B0604030504040204" pitchFamily="34" charset="0"/>
                  <a:ea typeface="宋体" panose="02010600030101010101" pitchFamily="2" charset="-122"/>
                  <a:cs typeface="Times New Roman" panose="02020603050405020304" pitchFamily="18" charset="0"/>
                </a:rPr>
                <a:t>三爪卡盘</a:t>
              </a:r>
            </a:p>
          </p:txBody>
        </p:sp>
        <p:cxnSp>
          <p:nvCxnSpPr>
            <p:cNvPr id="33" name="直接连接符 32">
              <a:extLst>
                <a:ext uri="{FF2B5EF4-FFF2-40B4-BE49-F238E27FC236}">
                  <a16:creationId xmlns:a16="http://schemas.microsoft.com/office/drawing/2014/main" id="{2762D4C7-705E-41F3-A1F6-E24C1ED6C1E9}"/>
                </a:ext>
              </a:extLst>
            </p:cNvPr>
            <p:cNvCxnSpPr>
              <a:cxnSpLocks/>
            </p:cNvCxnSpPr>
            <p:nvPr/>
          </p:nvCxnSpPr>
          <p:spPr>
            <a:xfrm flipV="1">
              <a:off x="2380129" y="-3189"/>
              <a:ext cx="954742" cy="805529"/>
            </a:xfrm>
            <a:prstGeom prst="line">
              <a:avLst/>
            </a:prstGeom>
          </p:spPr>
          <p:style>
            <a:lnRef idx="1">
              <a:schemeClr val="dk1"/>
            </a:lnRef>
            <a:fillRef idx="0">
              <a:schemeClr val="dk1"/>
            </a:fillRef>
            <a:effectRef idx="0">
              <a:schemeClr val="dk1"/>
            </a:effectRef>
            <a:fontRef idx="minor">
              <a:schemeClr val="tx1"/>
            </a:fontRef>
          </p:style>
        </p:cxnSp>
        <p:sp>
          <p:nvSpPr>
            <p:cNvPr id="34" name="文本框 2">
              <a:extLst>
                <a:ext uri="{FF2B5EF4-FFF2-40B4-BE49-F238E27FC236}">
                  <a16:creationId xmlns:a16="http://schemas.microsoft.com/office/drawing/2014/main" id="{23E3C71F-86A6-44A3-9C26-2C56EAA55F8E}"/>
                </a:ext>
              </a:extLst>
            </p:cNvPr>
            <p:cNvSpPr txBox="1">
              <a:spLocks noChangeArrowheads="1"/>
            </p:cNvSpPr>
            <p:nvPr/>
          </p:nvSpPr>
          <p:spPr bwMode="auto">
            <a:xfrm>
              <a:off x="2553674" y="-301161"/>
              <a:ext cx="1659738" cy="289560"/>
            </a:xfrm>
            <a:prstGeom prst="rect">
              <a:avLst/>
            </a:prstGeom>
            <a:noFill/>
            <a:ln w="9525">
              <a:noFill/>
              <a:miter lim="800000"/>
            </a:ln>
          </p:spPr>
          <p:txBody>
            <a:bodyPr rot="0" vert="horz" wrap="square" lIns="91440" tIns="45720" rIns="91440" bIns="45720" anchor="t" anchorCtr="0">
              <a:noAutofit/>
            </a:bodyPr>
            <a:lstStyle/>
            <a:p>
              <a:pPr>
                <a:spcAft>
                  <a:spcPts val="0"/>
                </a:spcAft>
              </a:pPr>
              <a:r>
                <a:rPr lang="en-US" sz="1900" dirty="0">
                  <a:effectLst/>
                  <a:latin typeface="宋体" panose="02010600030101010101" pitchFamily="2" charset="-122"/>
                  <a:ea typeface="宋体" panose="02010600030101010101" pitchFamily="2" charset="-122"/>
                  <a:cs typeface="Times New Roman" panose="02020603050405020304" pitchFamily="18" charset="0"/>
                </a:rPr>
                <a:t>6.</a:t>
              </a:r>
              <a:r>
                <a:rPr lang="zh-CN" sz="1900" dirty="0">
                  <a:effectLst/>
                  <a:latin typeface="Verdana" panose="020B0604030504040204" pitchFamily="34" charset="0"/>
                  <a:ea typeface="宋体" panose="02010600030101010101" pitchFamily="2" charset="-122"/>
                  <a:cs typeface="Times New Roman" panose="02020603050405020304" pitchFamily="18" charset="0"/>
                </a:rPr>
                <a:t>激光</a:t>
              </a:r>
              <a:r>
                <a:rPr lang="zh-CN" altLang="en-US" sz="1900" dirty="0">
                  <a:effectLst/>
                  <a:latin typeface="Verdana" panose="020B0604030504040204" pitchFamily="34" charset="0"/>
                  <a:ea typeface="宋体" panose="02010600030101010101" pitchFamily="2" charset="-122"/>
                  <a:cs typeface="Times New Roman" panose="02020603050405020304" pitchFamily="18" charset="0"/>
                </a:rPr>
                <a:t>调节机构</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35" name="直接连接符 34">
              <a:extLst>
                <a:ext uri="{FF2B5EF4-FFF2-40B4-BE49-F238E27FC236}">
                  <a16:creationId xmlns:a16="http://schemas.microsoft.com/office/drawing/2014/main" id="{710B9A86-EACE-4140-B936-2E49E64A7CDE}"/>
                </a:ext>
              </a:extLst>
            </p:cNvPr>
            <p:cNvCxnSpPr/>
            <p:nvPr/>
          </p:nvCxnSpPr>
          <p:spPr>
            <a:xfrm flipV="1">
              <a:off x="2922494" y="591666"/>
              <a:ext cx="89647" cy="255494"/>
            </a:xfrm>
            <a:prstGeom prst="line">
              <a:avLst/>
            </a:prstGeom>
          </p:spPr>
          <p:style>
            <a:lnRef idx="1">
              <a:schemeClr val="dk1"/>
            </a:lnRef>
            <a:fillRef idx="0">
              <a:schemeClr val="dk1"/>
            </a:fillRef>
            <a:effectRef idx="0">
              <a:schemeClr val="dk1"/>
            </a:effectRef>
            <a:fontRef idx="minor">
              <a:schemeClr val="tx1"/>
            </a:fontRef>
          </p:style>
        </p:cxnSp>
        <p:sp>
          <p:nvSpPr>
            <p:cNvPr id="36" name="文本框 2">
              <a:extLst>
                <a:ext uri="{FF2B5EF4-FFF2-40B4-BE49-F238E27FC236}">
                  <a16:creationId xmlns:a16="http://schemas.microsoft.com/office/drawing/2014/main" id="{574D995C-9A37-4EE8-83A1-07719E3A1762}"/>
                </a:ext>
              </a:extLst>
            </p:cNvPr>
            <p:cNvSpPr txBox="1">
              <a:spLocks noChangeArrowheads="1"/>
            </p:cNvSpPr>
            <p:nvPr/>
          </p:nvSpPr>
          <p:spPr bwMode="auto">
            <a:xfrm>
              <a:off x="2702503" y="358801"/>
              <a:ext cx="1050024" cy="288925"/>
            </a:xfrm>
            <a:prstGeom prst="rect">
              <a:avLst/>
            </a:prstGeom>
            <a:noFill/>
            <a:ln w="9525">
              <a:noFill/>
              <a:miter lim="800000"/>
            </a:ln>
          </p:spPr>
          <p:txBody>
            <a:bodyPr rot="0" vert="horz" wrap="square" lIns="91440" tIns="45720" rIns="91440" bIns="45720" anchor="t" anchorCtr="0">
              <a:noAutofit/>
            </a:bodyPr>
            <a:lstStyle/>
            <a:p>
              <a:pPr>
                <a:spcAft>
                  <a:spcPts val="0"/>
                </a:spcAft>
              </a:pPr>
              <a:r>
                <a:rPr lang="en-US" sz="1900" dirty="0">
                  <a:effectLst/>
                  <a:latin typeface="宋体" panose="02010600030101010101" pitchFamily="2" charset="-122"/>
                  <a:ea typeface="宋体" panose="02010600030101010101" pitchFamily="2" charset="-122"/>
                  <a:cs typeface="Times New Roman" panose="02020603050405020304" pitchFamily="18" charset="0"/>
                </a:rPr>
                <a:t>7.</a:t>
              </a:r>
              <a:r>
                <a:rPr lang="zh-CN" sz="1900" dirty="0">
                  <a:effectLst/>
                  <a:latin typeface="Verdana" panose="020B0604030504040204" pitchFamily="34" charset="0"/>
                  <a:ea typeface="宋体" panose="02010600030101010101" pitchFamily="2" charset="-122"/>
                  <a:cs typeface="Times New Roman" panose="02020603050405020304" pitchFamily="18" charset="0"/>
                </a:rPr>
                <a:t>扩束管</a:t>
              </a:r>
            </a:p>
          </p:txBody>
        </p:sp>
        <p:cxnSp>
          <p:nvCxnSpPr>
            <p:cNvPr id="37" name="直接连接符 36">
              <a:extLst>
                <a:ext uri="{FF2B5EF4-FFF2-40B4-BE49-F238E27FC236}">
                  <a16:creationId xmlns:a16="http://schemas.microsoft.com/office/drawing/2014/main" id="{51F96CCC-4A92-4D57-B31C-B15AB3625CF3}"/>
                </a:ext>
              </a:extLst>
            </p:cNvPr>
            <p:cNvCxnSpPr>
              <a:cxnSpLocks/>
              <a:endCxn id="38" idx="0"/>
            </p:cNvCxnSpPr>
            <p:nvPr/>
          </p:nvCxnSpPr>
          <p:spPr>
            <a:xfrm flipH="1">
              <a:off x="3126146" y="868338"/>
              <a:ext cx="787788" cy="360002"/>
            </a:xfrm>
            <a:prstGeom prst="line">
              <a:avLst/>
            </a:prstGeom>
          </p:spPr>
          <p:style>
            <a:lnRef idx="1">
              <a:schemeClr val="dk1"/>
            </a:lnRef>
            <a:fillRef idx="0">
              <a:schemeClr val="dk1"/>
            </a:fillRef>
            <a:effectRef idx="0">
              <a:schemeClr val="dk1"/>
            </a:effectRef>
            <a:fontRef idx="minor">
              <a:schemeClr val="tx1"/>
            </a:fontRef>
          </p:style>
        </p:cxnSp>
        <p:sp>
          <p:nvSpPr>
            <p:cNvPr id="38" name="文本框 2">
              <a:extLst>
                <a:ext uri="{FF2B5EF4-FFF2-40B4-BE49-F238E27FC236}">
                  <a16:creationId xmlns:a16="http://schemas.microsoft.com/office/drawing/2014/main" id="{2BFA11AB-22CF-4900-8AA3-DFB692DD0C60}"/>
                </a:ext>
              </a:extLst>
            </p:cNvPr>
            <p:cNvSpPr txBox="1">
              <a:spLocks noChangeArrowheads="1"/>
            </p:cNvSpPr>
            <p:nvPr/>
          </p:nvSpPr>
          <p:spPr bwMode="auto">
            <a:xfrm>
              <a:off x="2522522" y="1228340"/>
              <a:ext cx="1207248" cy="266191"/>
            </a:xfrm>
            <a:prstGeom prst="rect">
              <a:avLst/>
            </a:prstGeom>
            <a:noFill/>
            <a:ln w="9525">
              <a:noFill/>
              <a:miter lim="800000"/>
            </a:ln>
          </p:spPr>
          <p:txBody>
            <a:bodyPr rot="0" vert="horz" wrap="square" lIns="91440" tIns="45720" rIns="91440" bIns="45720" anchor="t" anchorCtr="0">
              <a:noAutofit/>
            </a:bodyPr>
            <a:lstStyle/>
            <a:p>
              <a:pPr>
                <a:spcAft>
                  <a:spcPts val="0"/>
                </a:spcAft>
              </a:pPr>
              <a:r>
                <a:rPr lang="en-US" altLang="zh-CN" sz="1900" dirty="0">
                  <a:latin typeface="宋体" panose="02010600030101010101" pitchFamily="2" charset="-122"/>
                  <a:ea typeface="宋体" panose="02010600030101010101" pitchFamily="2" charset="-122"/>
                  <a:cs typeface="Times New Roman" panose="02020603050405020304" pitchFamily="18" charset="0"/>
                </a:rPr>
                <a:t>15.</a:t>
              </a:r>
              <a:r>
                <a:rPr lang="zh-CN" sz="1900" dirty="0">
                  <a:effectLst/>
                  <a:latin typeface="Verdana" panose="020B0604030504040204" pitchFamily="34" charset="0"/>
                  <a:ea typeface="宋体" panose="02010600030101010101" pitchFamily="2" charset="-122"/>
                  <a:cs typeface="Times New Roman" panose="02020603050405020304" pitchFamily="18" charset="0"/>
                </a:rPr>
                <a:t>滤光片</a:t>
              </a:r>
            </a:p>
          </p:txBody>
        </p:sp>
        <p:cxnSp>
          <p:nvCxnSpPr>
            <p:cNvPr id="39" name="直接连接符 38">
              <a:extLst>
                <a:ext uri="{FF2B5EF4-FFF2-40B4-BE49-F238E27FC236}">
                  <a16:creationId xmlns:a16="http://schemas.microsoft.com/office/drawing/2014/main" id="{D4F8267E-916F-4BE7-9B47-E00C1522A4D6}"/>
                </a:ext>
              </a:extLst>
            </p:cNvPr>
            <p:cNvCxnSpPr>
              <a:cxnSpLocks/>
            </p:cNvCxnSpPr>
            <p:nvPr/>
          </p:nvCxnSpPr>
          <p:spPr>
            <a:xfrm flipV="1">
              <a:off x="4061013" y="479779"/>
              <a:ext cx="346335" cy="273251"/>
            </a:xfrm>
            <a:prstGeom prst="line">
              <a:avLst/>
            </a:prstGeom>
          </p:spPr>
          <p:style>
            <a:lnRef idx="1">
              <a:schemeClr val="dk1"/>
            </a:lnRef>
            <a:fillRef idx="0">
              <a:schemeClr val="dk1"/>
            </a:fillRef>
            <a:effectRef idx="0">
              <a:schemeClr val="dk1"/>
            </a:effectRef>
            <a:fontRef idx="minor">
              <a:schemeClr val="tx1"/>
            </a:fontRef>
          </p:style>
        </p:cxnSp>
        <p:sp>
          <p:nvSpPr>
            <p:cNvPr id="40" name="文本框 2">
              <a:extLst>
                <a:ext uri="{FF2B5EF4-FFF2-40B4-BE49-F238E27FC236}">
                  <a16:creationId xmlns:a16="http://schemas.microsoft.com/office/drawing/2014/main" id="{D01FD13A-155C-4F9E-B481-A21755FD5FA9}"/>
                </a:ext>
              </a:extLst>
            </p:cNvPr>
            <p:cNvSpPr txBox="1">
              <a:spLocks noChangeArrowheads="1"/>
            </p:cNvSpPr>
            <p:nvPr/>
          </p:nvSpPr>
          <p:spPr bwMode="auto">
            <a:xfrm>
              <a:off x="3787789" y="-8667"/>
              <a:ext cx="1449907" cy="367408"/>
            </a:xfrm>
            <a:prstGeom prst="rect">
              <a:avLst/>
            </a:prstGeom>
            <a:noFill/>
            <a:ln w="9525">
              <a:noFill/>
              <a:miter lim="800000"/>
            </a:ln>
          </p:spPr>
          <p:txBody>
            <a:bodyPr rot="0" vert="horz" wrap="square" lIns="91440" tIns="45720" rIns="91440" bIns="45720" anchor="t" anchorCtr="0">
              <a:noAutofit/>
            </a:bodyPr>
            <a:lstStyle/>
            <a:p>
              <a:pPr>
                <a:spcAft>
                  <a:spcPts val="0"/>
                </a:spcAft>
              </a:pPr>
              <a:r>
                <a:rPr lang="en-US" sz="1900" dirty="0">
                  <a:effectLst/>
                  <a:latin typeface="宋体" panose="02010600030101010101" pitchFamily="2" charset="-122"/>
                  <a:ea typeface="宋体" panose="02010600030101010101" pitchFamily="2" charset="-122"/>
                  <a:cs typeface="Times New Roman" panose="02020603050405020304" pitchFamily="18" charset="0"/>
                </a:rPr>
                <a:t>8.</a:t>
              </a:r>
              <a:r>
                <a:rPr lang="zh-CN" sz="1900" dirty="0">
                  <a:effectLst/>
                  <a:latin typeface="Verdana" panose="020B0604030504040204" pitchFamily="34" charset="0"/>
                  <a:ea typeface="宋体" panose="02010600030101010101" pitchFamily="2" charset="-122"/>
                  <a:cs typeface="Times New Roman" panose="02020603050405020304" pitchFamily="18" charset="0"/>
                </a:rPr>
                <a:t>数据采集处理显示模块</a:t>
              </a:r>
            </a:p>
          </p:txBody>
        </p:sp>
        <p:cxnSp>
          <p:nvCxnSpPr>
            <p:cNvPr id="41" name="直接连接符 40">
              <a:extLst>
                <a:ext uri="{FF2B5EF4-FFF2-40B4-BE49-F238E27FC236}">
                  <a16:creationId xmlns:a16="http://schemas.microsoft.com/office/drawing/2014/main" id="{6285CE28-4A41-4DE3-8766-F96FCA42D734}"/>
                </a:ext>
              </a:extLst>
            </p:cNvPr>
            <p:cNvCxnSpPr>
              <a:cxnSpLocks/>
            </p:cNvCxnSpPr>
            <p:nvPr/>
          </p:nvCxnSpPr>
          <p:spPr>
            <a:xfrm flipV="1">
              <a:off x="4213412" y="336961"/>
              <a:ext cx="1540821" cy="433999"/>
            </a:xfrm>
            <a:prstGeom prst="line">
              <a:avLst/>
            </a:prstGeom>
          </p:spPr>
          <p:style>
            <a:lnRef idx="1">
              <a:schemeClr val="dk1"/>
            </a:lnRef>
            <a:fillRef idx="0">
              <a:schemeClr val="dk1"/>
            </a:fillRef>
            <a:effectRef idx="0">
              <a:schemeClr val="dk1"/>
            </a:effectRef>
            <a:fontRef idx="minor">
              <a:schemeClr val="tx1"/>
            </a:fontRef>
          </p:style>
        </p:cxnSp>
        <p:sp>
          <p:nvSpPr>
            <p:cNvPr id="42" name="文本框 2">
              <a:extLst>
                <a:ext uri="{FF2B5EF4-FFF2-40B4-BE49-F238E27FC236}">
                  <a16:creationId xmlns:a16="http://schemas.microsoft.com/office/drawing/2014/main" id="{E1C60DCA-FDB4-40A5-B42F-218EC405DD40}"/>
                </a:ext>
              </a:extLst>
            </p:cNvPr>
            <p:cNvSpPr txBox="1">
              <a:spLocks noChangeArrowheads="1"/>
            </p:cNvSpPr>
            <p:nvPr/>
          </p:nvSpPr>
          <p:spPr bwMode="auto">
            <a:xfrm>
              <a:off x="5399118" y="79296"/>
              <a:ext cx="1367355" cy="257664"/>
            </a:xfrm>
            <a:prstGeom prst="rect">
              <a:avLst/>
            </a:prstGeom>
            <a:noFill/>
            <a:ln w="9525">
              <a:noFill/>
              <a:miter lim="800000"/>
            </a:ln>
          </p:spPr>
          <p:txBody>
            <a:bodyPr rot="0" vert="horz" wrap="square" lIns="91440" tIns="45720" rIns="91440" bIns="45720" anchor="t" anchorCtr="0">
              <a:noAutofit/>
            </a:bodyPr>
            <a:lstStyle/>
            <a:p>
              <a:pPr>
                <a:spcAft>
                  <a:spcPts val="0"/>
                </a:spcAft>
              </a:pPr>
              <a:r>
                <a:rPr lang="en-US" sz="1900" dirty="0">
                  <a:effectLst/>
                  <a:latin typeface="宋体" panose="02010600030101010101" pitchFamily="2" charset="-122"/>
                  <a:ea typeface="宋体" panose="02010600030101010101" pitchFamily="2" charset="-122"/>
                  <a:cs typeface="Times New Roman" panose="02020603050405020304" pitchFamily="18" charset="0"/>
                </a:rPr>
                <a:t>9.</a:t>
              </a:r>
              <a:r>
                <a:rPr lang="zh-CN" sz="1900" dirty="0">
                  <a:effectLst/>
                  <a:latin typeface="Verdana" panose="020B0604030504040204" pitchFamily="34" charset="0"/>
                  <a:ea typeface="宋体" panose="02010600030101010101" pitchFamily="2" charset="-122"/>
                  <a:cs typeface="Times New Roman" panose="02020603050405020304" pitchFamily="18" charset="0"/>
                </a:rPr>
                <a:t>电源模块</a:t>
              </a:r>
            </a:p>
          </p:txBody>
        </p:sp>
        <p:cxnSp>
          <p:nvCxnSpPr>
            <p:cNvPr id="43" name="直接连接符 42">
              <a:extLst>
                <a:ext uri="{FF2B5EF4-FFF2-40B4-BE49-F238E27FC236}">
                  <a16:creationId xmlns:a16="http://schemas.microsoft.com/office/drawing/2014/main" id="{F1C8DBF9-2590-41FA-BE63-5BDF8778CE6B}"/>
                </a:ext>
              </a:extLst>
            </p:cNvPr>
            <p:cNvCxnSpPr>
              <a:cxnSpLocks/>
              <a:endCxn id="44" idx="1"/>
            </p:cNvCxnSpPr>
            <p:nvPr/>
          </p:nvCxnSpPr>
          <p:spPr>
            <a:xfrm>
              <a:off x="4521365" y="897808"/>
              <a:ext cx="873519" cy="81328"/>
            </a:xfrm>
            <a:prstGeom prst="line">
              <a:avLst/>
            </a:prstGeom>
          </p:spPr>
          <p:style>
            <a:lnRef idx="1">
              <a:schemeClr val="dk1"/>
            </a:lnRef>
            <a:fillRef idx="0">
              <a:schemeClr val="dk1"/>
            </a:fillRef>
            <a:effectRef idx="0">
              <a:schemeClr val="dk1"/>
            </a:effectRef>
            <a:fontRef idx="minor">
              <a:schemeClr val="tx1"/>
            </a:fontRef>
          </p:style>
        </p:cxnSp>
        <p:sp>
          <p:nvSpPr>
            <p:cNvPr id="44" name="文本框 2">
              <a:extLst>
                <a:ext uri="{FF2B5EF4-FFF2-40B4-BE49-F238E27FC236}">
                  <a16:creationId xmlns:a16="http://schemas.microsoft.com/office/drawing/2014/main" id="{9836643C-A9A3-43AD-A964-C71AAE8FBB69}"/>
                </a:ext>
              </a:extLst>
            </p:cNvPr>
            <p:cNvSpPr txBox="1">
              <a:spLocks noChangeArrowheads="1"/>
            </p:cNvSpPr>
            <p:nvPr/>
          </p:nvSpPr>
          <p:spPr bwMode="auto">
            <a:xfrm>
              <a:off x="5394884" y="835207"/>
              <a:ext cx="1443692" cy="287857"/>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altLang="zh-CN" sz="1900" kern="100" dirty="0">
                  <a:latin typeface="宋体" panose="02010600030101010101" pitchFamily="2" charset="-122"/>
                  <a:ea typeface="宋体" panose="02010600030101010101" pitchFamily="2" charset="-122"/>
                  <a:cs typeface="Times New Roman" panose="02020603050405020304" pitchFamily="18" charset="0"/>
                </a:rPr>
                <a:t>11.</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旋转机构</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45" name="直接连接符 44">
              <a:extLst>
                <a:ext uri="{FF2B5EF4-FFF2-40B4-BE49-F238E27FC236}">
                  <a16:creationId xmlns:a16="http://schemas.microsoft.com/office/drawing/2014/main" id="{BEB9EC2F-8A98-4A95-A211-E5F8D3032EDF}"/>
                </a:ext>
              </a:extLst>
            </p:cNvPr>
            <p:cNvCxnSpPr/>
            <p:nvPr/>
          </p:nvCxnSpPr>
          <p:spPr>
            <a:xfrm flipV="1">
              <a:off x="4930588" y="640971"/>
              <a:ext cx="519953" cy="197224"/>
            </a:xfrm>
            <a:prstGeom prst="line">
              <a:avLst/>
            </a:prstGeom>
          </p:spPr>
          <p:style>
            <a:lnRef idx="1">
              <a:schemeClr val="dk1"/>
            </a:lnRef>
            <a:fillRef idx="0">
              <a:schemeClr val="dk1"/>
            </a:fillRef>
            <a:effectRef idx="0">
              <a:schemeClr val="dk1"/>
            </a:effectRef>
            <a:fontRef idx="minor">
              <a:schemeClr val="tx1"/>
            </a:fontRef>
          </p:style>
        </p:cxnSp>
        <p:sp>
          <p:nvSpPr>
            <p:cNvPr id="46" name="文本框 2">
              <a:extLst>
                <a:ext uri="{FF2B5EF4-FFF2-40B4-BE49-F238E27FC236}">
                  <a16:creationId xmlns:a16="http://schemas.microsoft.com/office/drawing/2014/main" id="{C460848E-87FC-45B7-93D9-1C1075F30942}"/>
                </a:ext>
              </a:extLst>
            </p:cNvPr>
            <p:cNvSpPr txBox="1">
              <a:spLocks noChangeArrowheads="1"/>
            </p:cNvSpPr>
            <p:nvPr/>
          </p:nvSpPr>
          <p:spPr bwMode="auto">
            <a:xfrm>
              <a:off x="5378451" y="430981"/>
              <a:ext cx="1322068" cy="287857"/>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latin typeface="宋体" panose="02010600030101010101" pitchFamily="2" charset="-122"/>
                  <a:ea typeface="宋体" panose="02010600030101010101" pitchFamily="2" charset="-122"/>
                  <a:cs typeface="Times New Roman" panose="02020603050405020304" pitchFamily="18" charset="0"/>
                </a:rPr>
                <a:t>10</a:t>
              </a:r>
              <a:r>
                <a:rPr lang="en-US" sz="1900" kern="100" dirty="0">
                  <a:effectLst/>
                  <a:latin typeface="Verdana" panose="020B0604030504040204" pitchFamily="34" charset="0"/>
                  <a:ea typeface="宋体" panose="02010600030101010101" pitchFamily="2" charset="-122"/>
                  <a:cs typeface="Times New Roman" panose="02020603050405020304" pitchFamily="18" charset="0"/>
                </a:rPr>
                <a:t>.</a:t>
              </a:r>
              <a:r>
                <a:rPr lang="zh-CN" sz="1900" kern="100" dirty="0">
                  <a:effectLst/>
                  <a:latin typeface="Verdana" panose="020B0604030504040204" pitchFamily="34" charset="0"/>
                  <a:ea typeface="宋体" panose="02010600030101010101" pitchFamily="2" charset="-122"/>
                  <a:cs typeface="Times New Roman" panose="02020603050405020304" pitchFamily="18" charset="0"/>
                </a:rPr>
                <a:t>尾座顶尖</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47" name="直接连接符 46">
              <a:extLst>
                <a:ext uri="{FF2B5EF4-FFF2-40B4-BE49-F238E27FC236}">
                  <a16:creationId xmlns:a16="http://schemas.microsoft.com/office/drawing/2014/main" id="{71F58AB7-B06B-4C70-BE37-16B84A4B03A3}"/>
                </a:ext>
              </a:extLst>
            </p:cNvPr>
            <p:cNvCxnSpPr/>
            <p:nvPr/>
          </p:nvCxnSpPr>
          <p:spPr>
            <a:xfrm flipV="1">
              <a:off x="5020235" y="1577783"/>
              <a:ext cx="457200" cy="13447"/>
            </a:xfrm>
            <a:prstGeom prst="line">
              <a:avLst/>
            </a:prstGeom>
          </p:spPr>
          <p:style>
            <a:lnRef idx="1">
              <a:schemeClr val="dk1"/>
            </a:lnRef>
            <a:fillRef idx="0">
              <a:schemeClr val="dk1"/>
            </a:fillRef>
            <a:effectRef idx="0">
              <a:schemeClr val="dk1"/>
            </a:effectRef>
            <a:fontRef idx="minor">
              <a:schemeClr val="tx1"/>
            </a:fontRef>
          </p:style>
        </p:cxnSp>
        <p:sp>
          <p:nvSpPr>
            <p:cNvPr id="48" name="文本框 2">
              <a:extLst>
                <a:ext uri="{FF2B5EF4-FFF2-40B4-BE49-F238E27FC236}">
                  <a16:creationId xmlns:a16="http://schemas.microsoft.com/office/drawing/2014/main" id="{6ECE88C0-BB0F-4BFA-A861-E918A7DC977D}"/>
                </a:ext>
              </a:extLst>
            </p:cNvPr>
            <p:cNvSpPr txBox="1">
              <a:spLocks noChangeArrowheads="1"/>
            </p:cNvSpPr>
            <p:nvPr/>
          </p:nvSpPr>
          <p:spPr bwMode="auto">
            <a:xfrm>
              <a:off x="5450540" y="1408016"/>
              <a:ext cx="1189707" cy="506627"/>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altLang="zh-CN" sz="1900" kern="100" dirty="0">
                  <a:latin typeface="宋体" panose="02010600030101010101" pitchFamily="2" charset="-122"/>
                  <a:ea typeface="宋体" panose="02010600030101010101" pitchFamily="2" charset="-122"/>
                  <a:cs typeface="Times New Roman" panose="02020603050405020304" pitchFamily="18" charset="0"/>
                </a:rPr>
                <a:t>12.</a:t>
              </a:r>
              <a:r>
                <a:rPr lang="zh-CN" sz="1900" kern="100" dirty="0">
                  <a:effectLst/>
                  <a:latin typeface="Verdana" panose="020B0604030504040204" pitchFamily="34" charset="0"/>
                  <a:ea typeface="宋体" panose="02010600030101010101" pitchFamily="2" charset="-122"/>
                  <a:cs typeface="Times New Roman" panose="02020603050405020304" pitchFamily="18" charset="0"/>
                </a:rPr>
                <a:t>六</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自由度工作台</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49" name="直接连接符 48">
              <a:extLst>
                <a:ext uri="{FF2B5EF4-FFF2-40B4-BE49-F238E27FC236}">
                  <a16:creationId xmlns:a16="http://schemas.microsoft.com/office/drawing/2014/main" id="{B3AA5BF9-68AC-436C-8765-E4FA83B135DE}"/>
                </a:ext>
              </a:extLst>
            </p:cNvPr>
            <p:cNvCxnSpPr/>
            <p:nvPr/>
          </p:nvCxnSpPr>
          <p:spPr>
            <a:xfrm flipV="1">
              <a:off x="5041153" y="2522664"/>
              <a:ext cx="421341" cy="4482"/>
            </a:xfrm>
            <a:prstGeom prst="line">
              <a:avLst/>
            </a:prstGeom>
          </p:spPr>
          <p:style>
            <a:lnRef idx="1">
              <a:schemeClr val="dk1"/>
            </a:lnRef>
            <a:fillRef idx="0">
              <a:schemeClr val="dk1"/>
            </a:fillRef>
            <a:effectRef idx="0">
              <a:schemeClr val="dk1"/>
            </a:effectRef>
            <a:fontRef idx="minor">
              <a:schemeClr val="tx1"/>
            </a:fontRef>
          </p:style>
        </p:cxnSp>
        <p:sp>
          <p:nvSpPr>
            <p:cNvPr id="50" name="文本框 2">
              <a:extLst>
                <a:ext uri="{FF2B5EF4-FFF2-40B4-BE49-F238E27FC236}">
                  <a16:creationId xmlns:a16="http://schemas.microsoft.com/office/drawing/2014/main" id="{943B5C83-580A-49DB-9ADA-16E306894B23}"/>
                </a:ext>
              </a:extLst>
            </p:cNvPr>
            <p:cNvSpPr txBox="1">
              <a:spLocks noChangeArrowheads="1"/>
            </p:cNvSpPr>
            <p:nvPr/>
          </p:nvSpPr>
          <p:spPr bwMode="auto">
            <a:xfrm>
              <a:off x="5477434" y="2389404"/>
              <a:ext cx="1361141" cy="287857"/>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altLang="zh-CN" sz="1900" kern="100" dirty="0">
                  <a:latin typeface="宋体" panose="02010600030101010101" pitchFamily="2" charset="-122"/>
                  <a:ea typeface="宋体" panose="02010600030101010101" pitchFamily="2" charset="-122"/>
                  <a:cs typeface="Times New Roman" panose="02020603050405020304" pitchFamily="18" charset="0"/>
                </a:rPr>
                <a:t>13.</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光学平台</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grpSp>
      <p:cxnSp>
        <p:nvCxnSpPr>
          <p:cNvPr id="6" name="直接连接符 5">
            <a:extLst>
              <a:ext uri="{FF2B5EF4-FFF2-40B4-BE49-F238E27FC236}">
                <a16:creationId xmlns:a16="http://schemas.microsoft.com/office/drawing/2014/main" id="{AE9E4BBF-330F-4D37-B1A7-FF143B2312B2}"/>
              </a:ext>
            </a:extLst>
          </p:cNvPr>
          <p:cNvCxnSpPr/>
          <p:nvPr/>
        </p:nvCxnSpPr>
        <p:spPr>
          <a:xfrm>
            <a:off x="5953760" y="2784242"/>
            <a:ext cx="139700"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6DD7B7FC-86C4-40E1-AE91-C8AAE72C9E0F}"/>
              </a:ext>
            </a:extLst>
          </p:cNvPr>
          <p:cNvCxnSpPr/>
          <p:nvPr/>
        </p:nvCxnSpPr>
        <p:spPr>
          <a:xfrm>
            <a:off x="5953760" y="3025542"/>
            <a:ext cx="139700"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E65C7355-8F9E-4249-A84F-4E6751258D70}"/>
              </a:ext>
            </a:extLst>
          </p:cNvPr>
          <p:cNvCxnSpPr>
            <a:cxnSpLocks/>
            <a:endCxn id="56" idx="0"/>
          </p:cNvCxnSpPr>
          <p:nvPr/>
        </p:nvCxnSpPr>
        <p:spPr>
          <a:xfrm flipH="1">
            <a:off x="5788754" y="2993035"/>
            <a:ext cx="254274" cy="391254"/>
          </a:xfrm>
          <a:prstGeom prst="line">
            <a:avLst/>
          </a:prstGeom>
        </p:spPr>
        <p:style>
          <a:lnRef idx="1">
            <a:schemeClr val="dk1"/>
          </a:lnRef>
          <a:fillRef idx="0">
            <a:schemeClr val="dk1"/>
          </a:fillRef>
          <a:effectRef idx="0">
            <a:schemeClr val="dk1"/>
          </a:effectRef>
          <a:fontRef idx="minor">
            <a:schemeClr val="tx1"/>
          </a:fontRef>
        </p:style>
      </p:cxnSp>
      <p:sp>
        <p:nvSpPr>
          <p:cNvPr id="56" name="文本框 2">
            <a:extLst>
              <a:ext uri="{FF2B5EF4-FFF2-40B4-BE49-F238E27FC236}">
                <a16:creationId xmlns:a16="http://schemas.microsoft.com/office/drawing/2014/main" id="{E9116729-D7B4-40A1-A931-DCA28CD745A7}"/>
              </a:ext>
            </a:extLst>
          </p:cNvPr>
          <p:cNvSpPr txBox="1">
            <a:spLocks noChangeArrowheads="1"/>
          </p:cNvSpPr>
          <p:nvPr/>
        </p:nvSpPr>
        <p:spPr bwMode="auto">
          <a:xfrm>
            <a:off x="5125576" y="3384289"/>
            <a:ext cx="1326356" cy="306092"/>
          </a:xfrm>
          <a:prstGeom prst="rect">
            <a:avLst/>
          </a:prstGeom>
          <a:noFill/>
          <a:ln w="9525">
            <a:noFill/>
            <a:miter lim="800000"/>
          </a:ln>
        </p:spPr>
        <p:txBody>
          <a:bodyPr rot="0" vert="horz" wrap="square" lIns="91440" tIns="45720" rIns="91440" bIns="45720" anchor="t" anchorCtr="0">
            <a:noAutofit/>
          </a:bodyPr>
          <a:lstStyle/>
          <a:p>
            <a:pPr>
              <a:spcAft>
                <a:spcPts val="0"/>
              </a:spcAft>
            </a:pPr>
            <a:r>
              <a:rPr lang="en-US" altLang="zh-CN" sz="1900" dirty="0">
                <a:latin typeface="宋体" panose="02010600030101010101" pitchFamily="2" charset="-122"/>
                <a:ea typeface="宋体" panose="02010600030101010101" pitchFamily="2" charset="-122"/>
                <a:cs typeface="Times New Roman" panose="02020603050405020304" pitchFamily="18" charset="0"/>
              </a:rPr>
              <a:t>14.</a:t>
            </a:r>
            <a:r>
              <a:rPr lang="zh-CN" altLang="en-US" sz="1900" dirty="0">
                <a:latin typeface="Verdana" panose="020B0604030504040204" pitchFamily="34" charset="0"/>
                <a:ea typeface="宋体" panose="02010600030101010101" pitchFamily="2" charset="-122"/>
                <a:cs typeface="Times New Roman" panose="02020603050405020304" pitchFamily="18" charset="0"/>
              </a:rPr>
              <a:t>编码器</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grpSp>
        <p:nvGrpSpPr>
          <p:cNvPr id="60" name="组合 13">
            <a:extLst>
              <a:ext uri="{FF2B5EF4-FFF2-40B4-BE49-F238E27FC236}">
                <a16:creationId xmlns:a16="http://schemas.microsoft.com/office/drawing/2014/main" id="{F27A647C-E455-443C-A98E-3CA4A886735B}"/>
              </a:ext>
            </a:extLst>
          </p:cNvPr>
          <p:cNvGrpSpPr/>
          <p:nvPr/>
        </p:nvGrpSpPr>
        <p:grpSpPr>
          <a:xfrm>
            <a:off x="-1" y="857249"/>
            <a:ext cx="2302769" cy="559309"/>
            <a:chOff x="-1" y="588691"/>
            <a:chExt cx="3026771" cy="449319"/>
          </a:xfrm>
          <a:solidFill>
            <a:srgbClr val="314865"/>
          </a:solidFill>
        </p:grpSpPr>
        <p:sp>
          <p:nvSpPr>
            <p:cNvPr id="61" name="矩形 1">
              <a:extLst>
                <a:ext uri="{FF2B5EF4-FFF2-40B4-BE49-F238E27FC236}">
                  <a16:creationId xmlns:a16="http://schemas.microsoft.com/office/drawing/2014/main" id="{1E7A1DAD-9718-46C9-A0D5-CA70B3CB7175}"/>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62" name="矩形 61">
              <a:extLst>
                <a:ext uri="{FF2B5EF4-FFF2-40B4-BE49-F238E27FC236}">
                  <a16:creationId xmlns:a16="http://schemas.microsoft.com/office/drawing/2014/main" id="{A4549E42-7FF7-4B8A-98ED-A056DDED9D94}"/>
                </a:ext>
              </a:extLst>
            </p:cNvPr>
            <p:cNvSpPr/>
            <p:nvPr/>
          </p:nvSpPr>
          <p:spPr>
            <a:xfrm>
              <a:off x="2" y="633574"/>
              <a:ext cx="2585580" cy="370877"/>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方案结构图</a:t>
              </a:r>
            </a:p>
          </p:txBody>
        </p:sp>
      </p:grpSp>
      <p:sp>
        <p:nvSpPr>
          <p:cNvPr id="65" name="矩形 64">
            <a:extLst>
              <a:ext uri="{FF2B5EF4-FFF2-40B4-BE49-F238E27FC236}">
                <a16:creationId xmlns:a16="http://schemas.microsoft.com/office/drawing/2014/main" id="{CB679596-16F7-4AB3-BA88-D05A75E55AA1}"/>
              </a:ext>
            </a:extLst>
          </p:cNvPr>
          <p:cNvSpPr/>
          <p:nvPr/>
        </p:nvSpPr>
        <p:spPr>
          <a:xfrm>
            <a:off x="2871749" y="281487"/>
            <a:ext cx="3400497"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研究方案及系统设计</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8319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a:extLst>
              <a:ext uri="{FF2B5EF4-FFF2-40B4-BE49-F238E27FC236}">
                <a16:creationId xmlns:a16="http://schemas.microsoft.com/office/drawing/2014/main" id="{810D0690-CEE9-4138-B29B-63EF9BDBCE78}"/>
              </a:ext>
            </a:extLst>
          </p:cNvPr>
          <p:cNvPicPr>
            <a:picLocks noChangeAspect="1"/>
          </p:cNvPicPr>
          <p:nvPr/>
        </p:nvPicPr>
        <p:blipFill>
          <a:blip r:embed="rId3"/>
          <a:stretch>
            <a:fillRect/>
          </a:stretch>
        </p:blipFill>
        <p:spPr>
          <a:xfrm>
            <a:off x="4949685" y="2014269"/>
            <a:ext cx="3668760" cy="2570209"/>
          </a:xfrm>
          <a:prstGeom prst="rect">
            <a:avLst/>
          </a:prstGeom>
        </p:spPr>
      </p:pic>
      <p:sp>
        <p:nvSpPr>
          <p:cNvPr id="2" name="矩形 1"/>
          <p:cNvSpPr/>
          <p:nvPr/>
        </p:nvSpPr>
        <p:spPr>
          <a:xfrm>
            <a:off x="3672114" y="340597"/>
            <a:ext cx="1769658"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模块功能实现</a:t>
            </a:r>
            <a:endParaRPr lang="zh-CN" altLang="en-US" sz="2000" dirty="0">
              <a:latin typeface="黑体" panose="02010609060101010101" pitchFamily="49" charset="-122"/>
              <a:ea typeface="黑体" panose="02010609060101010101" pitchFamily="49" charset="-122"/>
            </a:endParaRPr>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9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39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39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70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75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3"/>
          <p:cNvGrpSpPr/>
          <p:nvPr/>
        </p:nvGrpSpPr>
        <p:grpSpPr>
          <a:xfrm>
            <a:off x="-1" y="1250552"/>
            <a:ext cx="2871749" cy="481807"/>
            <a:chOff x="-1" y="588691"/>
            <a:chExt cx="3026771" cy="449319"/>
          </a:xfrm>
          <a:solidFill>
            <a:srgbClr val="314865"/>
          </a:solidFill>
        </p:grpSpPr>
        <p:sp>
          <p:nvSpPr>
            <p:cNvPr id="21"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22" name="矩形 21"/>
            <p:cNvSpPr/>
            <p:nvPr/>
          </p:nvSpPr>
          <p:spPr>
            <a:xfrm>
              <a:off x="72319" y="618134"/>
              <a:ext cx="2328424" cy="401833"/>
            </a:xfrm>
            <a:prstGeom prst="rect">
              <a:avLst/>
            </a:prstGeom>
            <a:grpFill/>
          </p:spPr>
          <p:txBody>
            <a:bodyPr wrap="square">
              <a:spAutoFit/>
            </a:bodyPr>
            <a:lstStyle/>
            <a:p>
              <a:r>
                <a:rPr lang="zh-CN" altLang="en-US" sz="2200" dirty="0">
                  <a:solidFill>
                    <a:schemeClr val="bg1"/>
                  </a:solidFill>
                  <a:latin typeface="微软雅黑" pitchFamily="34" charset="-122"/>
                  <a:ea typeface="微软雅黑" pitchFamily="34" charset="-122"/>
                </a:rPr>
                <a:t>激光器调节机构</a:t>
              </a:r>
              <a:endParaRPr lang="en-US" altLang="zh-CN" sz="2200" dirty="0">
                <a:solidFill>
                  <a:schemeClr val="bg1"/>
                </a:solidFill>
                <a:latin typeface="微软雅黑" pitchFamily="34" charset="-122"/>
                <a:ea typeface="微软雅黑" pitchFamily="34" charset="-122"/>
              </a:endParaRPr>
            </a:p>
          </p:txBody>
        </p:sp>
      </p:grpSp>
      <p:sp>
        <p:nvSpPr>
          <p:cNvPr id="1075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CB2127B5-4FE8-404B-A84A-3A41C7A7C01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38" r="1971"/>
          <a:stretch/>
        </p:blipFill>
        <p:spPr>
          <a:xfrm>
            <a:off x="487179" y="2004280"/>
            <a:ext cx="3964900" cy="2596336"/>
          </a:xfrm>
          <a:prstGeom prst="rect">
            <a:avLst/>
          </a:prstGeom>
        </p:spPr>
      </p:pic>
      <p:grpSp>
        <p:nvGrpSpPr>
          <p:cNvPr id="24" name="组合 13">
            <a:extLst>
              <a:ext uri="{FF2B5EF4-FFF2-40B4-BE49-F238E27FC236}">
                <a16:creationId xmlns:a16="http://schemas.microsoft.com/office/drawing/2014/main" id="{5416812E-3DBE-49E2-A900-FE16640DC185}"/>
              </a:ext>
            </a:extLst>
          </p:cNvPr>
          <p:cNvGrpSpPr/>
          <p:nvPr/>
        </p:nvGrpSpPr>
        <p:grpSpPr>
          <a:xfrm>
            <a:off x="4944002" y="1241532"/>
            <a:ext cx="2446700" cy="481807"/>
            <a:chOff x="-1" y="588691"/>
            <a:chExt cx="3026771" cy="449319"/>
          </a:xfrm>
          <a:solidFill>
            <a:srgbClr val="314865"/>
          </a:solidFill>
        </p:grpSpPr>
        <p:sp>
          <p:nvSpPr>
            <p:cNvPr id="25" name="矩形 1">
              <a:extLst>
                <a:ext uri="{FF2B5EF4-FFF2-40B4-BE49-F238E27FC236}">
                  <a16:creationId xmlns:a16="http://schemas.microsoft.com/office/drawing/2014/main" id="{54CDE616-4DB0-4A5E-88E0-870EB1523DB2}"/>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27" name="矩形 26">
              <a:extLst>
                <a:ext uri="{FF2B5EF4-FFF2-40B4-BE49-F238E27FC236}">
                  <a16:creationId xmlns:a16="http://schemas.microsoft.com/office/drawing/2014/main" id="{646B0D7B-A4BA-4636-88A8-37C6BA14D14D}"/>
                </a:ext>
              </a:extLst>
            </p:cNvPr>
            <p:cNvSpPr/>
            <p:nvPr/>
          </p:nvSpPr>
          <p:spPr>
            <a:xfrm>
              <a:off x="72319" y="618134"/>
              <a:ext cx="2328423" cy="401833"/>
            </a:xfrm>
            <a:prstGeom prst="rect">
              <a:avLst/>
            </a:prstGeom>
            <a:grpFill/>
          </p:spPr>
          <p:txBody>
            <a:bodyPr wrap="square">
              <a:spAutoFit/>
            </a:bodyPr>
            <a:lstStyle/>
            <a:p>
              <a:r>
                <a:rPr lang="zh-CN" altLang="en-US" sz="2200" dirty="0">
                  <a:solidFill>
                    <a:schemeClr val="bg1"/>
                  </a:solidFill>
                  <a:latin typeface="微软雅黑" pitchFamily="34" charset="-122"/>
                  <a:ea typeface="微软雅黑" pitchFamily="34" charset="-122"/>
                </a:rPr>
                <a:t>激光接收模块</a:t>
              </a:r>
              <a:endParaRPr lang="en-US" altLang="zh-CN" sz="2200" dirty="0">
                <a:solidFill>
                  <a:schemeClr val="bg1"/>
                </a:solidFill>
                <a:latin typeface="微软雅黑" pitchFamily="34" charset="-122"/>
                <a:ea typeface="微软雅黑" pitchFamily="34" charset="-122"/>
              </a:endParaRPr>
            </a:p>
          </p:txBody>
        </p:sp>
      </p:grpSp>
      <p:sp>
        <p:nvSpPr>
          <p:cNvPr id="28" name="矩形 27">
            <a:extLst>
              <a:ext uri="{FF2B5EF4-FFF2-40B4-BE49-F238E27FC236}">
                <a16:creationId xmlns:a16="http://schemas.microsoft.com/office/drawing/2014/main" id="{CBE7E2A8-D4D6-457E-8353-A9BDF640DD76}"/>
              </a:ext>
            </a:extLst>
          </p:cNvPr>
          <p:cNvSpPr/>
          <p:nvPr/>
        </p:nvSpPr>
        <p:spPr>
          <a:xfrm>
            <a:off x="377149" y="4799851"/>
            <a:ext cx="4048926" cy="1746440"/>
          </a:xfrm>
          <a:prstGeom prst="rect">
            <a:avLst/>
          </a:prstGeom>
        </p:spPr>
        <p:txBody>
          <a:bodyPr wrap="square">
            <a:spAutoFit/>
          </a:bodyPr>
          <a:lstStyle/>
          <a:p>
            <a:pPr>
              <a:lnSpc>
                <a:spcPct val="125000"/>
              </a:lnSpc>
            </a:pPr>
            <a:r>
              <a:rPr lang="zh-CN" altLang="en-US" sz="2200" dirty="0">
                <a:latin typeface="微软雅黑" pitchFamily="34" charset="-122"/>
                <a:ea typeface="微软雅黑" pitchFamily="34" charset="-122"/>
              </a:rPr>
              <a:t>通过弹性紧固件配合调节螺钉，调整激光器姿态，使其与主轴同轴，再通过扩束镜，提高准直精度</a:t>
            </a:r>
          </a:p>
        </p:txBody>
      </p:sp>
      <p:cxnSp>
        <p:nvCxnSpPr>
          <p:cNvPr id="7" name="直接连接符 6">
            <a:extLst>
              <a:ext uri="{FF2B5EF4-FFF2-40B4-BE49-F238E27FC236}">
                <a16:creationId xmlns:a16="http://schemas.microsoft.com/office/drawing/2014/main" id="{C1ED6FBA-88B4-49FA-80D0-0B33C8636797}"/>
              </a:ext>
            </a:extLst>
          </p:cNvPr>
          <p:cNvCxnSpPr/>
          <p:nvPr/>
        </p:nvCxnSpPr>
        <p:spPr>
          <a:xfrm flipH="1" flipV="1">
            <a:off x="921895" y="3170420"/>
            <a:ext cx="74951" cy="599606"/>
          </a:xfrm>
          <a:prstGeom prst="line">
            <a:avLst/>
          </a:prstGeom>
        </p:spPr>
        <p:style>
          <a:lnRef idx="2">
            <a:schemeClr val="dk1"/>
          </a:lnRef>
          <a:fillRef idx="0">
            <a:schemeClr val="dk1"/>
          </a:fillRef>
          <a:effectRef idx="1">
            <a:schemeClr val="dk1"/>
          </a:effectRef>
          <a:fontRef idx="minor">
            <a:schemeClr val="tx1"/>
          </a:fontRef>
        </p:style>
      </p:cxnSp>
      <p:sp>
        <p:nvSpPr>
          <p:cNvPr id="30" name="文本框 2">
            <a:extLst>
              <a:ext uri="{FF2B5EF4-FFF2-40B4-BE49-F238E27FC236}">
                <a16:creationId xmlns:a16="http://schemas.microsoft.com/office/drawing/2014/main" id="{8AE9C46C-70F2-46F8-B5D8-3946339A60B2}"/>
              </a:ext>
            </a:extLst>
          </p:cNvPr>
          <p:cNvSpPr txBox="1">
            <a:spLocks noChangeArrowheads="1"/>
          </p:cNvSpPr>
          <p:nvPr/>
        </p:nvSpPr>
        <p:spPr bwMode="auto">
          <a:xfrm>
            <a:off x="29154" y="2865183"/>
            <a:ext cx="1598168"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激光器套筒</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31" name="直接连接符 30">
            <a:extLst>
              <a:ext uri="{FF2B5EF4-FFF2-40B4-BE49-F238E27FC236}">
                <a16:creationId xmlns:a16="http://schemas.microsoft.com/office/drawing/2014/main" id="{C1168ACB-6187-45C9-AA92-6EB01BBD0469}"/>
              </a:ext>
            </a:extLst>
          </p:cNvPr>
          <p:cNvCxnSpPr>
            <a:cxnSpLocks/>
          </p:cNvCxnSpPr>
          <p:nvPr/>
        </p:nvCxnSpPr>
        <p:spPr>
          <a:xfrm flipV="1">
            <a:off x="2940234" y="3425894"/>
            <a:ext cx="211110" cy="793628"/>
          </a:xfrm>
          <a:prstGeom prst="line">
            <a:avLst/>
          </a:prstGeom>
        </p:spPr>
        <p:style>
          <a:lnRef idx="2">
            <a:schemeClr val="dk1"/>
          </a:lnRef>
          <a:fillRef idx="0">
            <a:schemeClr val="dk1"/>
          </a:fillRef>
          <a:effectRef idx="1">
            <a:schemeClr val="dk1"/>
          </a:effectRef>
          <a:fontRef idx="minor">
            <a:schemeClr val="tx1"/>
          </a:fontRef>
        </p:style>
      </p:cxnSp>
      <p:sp>
        <p:nvSpPr>
          <p:cNvPr id="33" name="文本框 2">
            <a:extLst>
              <a:ext uri="{FF2B5EF4-FFF2-40B4-BE49-F238E27FC236}">
                <a16:creationId xmlns:a16="http://schemas.microsoft.com/office/drawing/2014/main" id="{22F4771A-49B4-4B5A-90FC-E7F2725AB6BD}"/>
              </a:ext>
            </a:extLst>
          </p:cNvPr>
          <p:cNvSpPr txBox="1">
            <a:spLocks noChangeArrowheads="1"/>
          </p:cNvSpPr>
          <p:nvPr/>
        </p:nvSpPr>
        <p:spPr bwMode="auto">
          <a:xfrm>
            <a:off x="669124" y="2152141"/>
            <a:ext cx="1598168"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2.</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弹性紧固件</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34" name="文本框 2">
            <a:extLst>
              <a:ext uri="{FF2B5EF4-FFF2-40B4-BE49-F238E27FC236}">
                <a16:creationId xmlns:a16="http://schemas.microsoft.com/office/drawing/2014/main" id="{B38A4EFD-0344-44B5-9E10-C26AA5EBB93B}"/>
              </a:ext>
            </a:extLst>
          </p:cNvPr>
          <p:cNvSpPr txBox="1">
            <a:spLocks noChangeArrowheads="1"/>
          </p:cNvSpPr>
          <p:nvPr/>
        </p:nvSpPr>
        <p:spPr bwMode="auto">
          <a:xfrm>
            <a:off x="2358487" y="4250948"/>
            <a:ext cx="1364202"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6.</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调节螺钉</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35" name="文本框 2">
            <a:extLst>
              <a:ext uri="{FF2B5EF4-FFF2-40B4-BE49-F238E27FC236}">
                <a16:creationId xmlns:a16="http://schemas.microsoft.com/office/drawing/2014/main" id="{A6936075-369A-49C8-8431-7622ABFAE617}"/>
              </a:ext>
            </a:extLst>
          </p:cNvPr>
          <p:cNvSpPr txBox="1">
            <a:spLocks noChangeArrowheads="1"/>
          </p:cNvSpPr>
          <p:nvPr/>
        </p:nvSpPr>
        <p:spPr bwMode="auto">
          <a:xfrm>
            <a:off x="3459117" y="3577226"/>
            <a:ext cx="1126764"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5.</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激光器</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36" name="文本框 2">
            <a:extLst>
              <a:ext uri="{FF2B5EF4-FFF2-40B4-BE49-F238E27FC236}">
                <a16:creationId xmlns:a16="http://schemas.microsoft.com/office/drawing/2014/main" id="{09A77052-E181-405B-835F-1B7DB50695CB}"/>
              </a:ext>
            </a:extLst>
          </p:cNvPr>
          <p:cNvSpPr txBox="1">
            <a:spLocks noChangeArrowheads="1"/>
          </p:cNvSpPr>
          <p:nvPr/>
        </p:nvSpPr>
        <p:spPr bwMode="auto">
          <a:xfrm>
            <a:off x="3485130" y="2940741"/>
            <a:ext cx="1100751"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altLang="zh-CN"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4.</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扩束镜</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37" name="直接连接符 36">
            <a:extLst>
              <a:ext uri="{FF2B5EF4-FFF2-40B4-BE49-F238E27FC236}">
                <a16:creationId xmlns:a16="http://schemas.microsoft.com/office/drawing/2014/main" id="{2B630023-2EA3-45B3-909B-3B2C82F00A8E}"/>
              </a:ext>
            </a:extLst>
          </p:cNvPr>
          <p:cNvCxnSpPr>
            <a:cxnSpLocks/>
          </p:cNvCxnSpPr>
          <p:nvPr/>
        </p:nvCxnSpPr>
        <p:spPr>
          <a:xfrm flipH="1" flipV="1">
            <a:off x="1753945" y="4219522"/>
            <a:ext cx="912227" cy="64769"/>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a:extLst>
              <a:ext uri="{FF2B5EF4-FFF2-40B4-BE49-F238E27FC236}">
                <a16:creationId xmlns:a16="http://schemas.microsoft.com/office/drawing/2014/main" id="{7B44F8F1-B2DD-49AD-A114-DC251921E2B4}"/>
              </a:ext>
            </a:extLst>
          </p:cNvPr>
          <p:cNvCxnSpPr>
            <a:cxnSpLocks/>
          </p:cNvCxnSpPr>
          <p:nvPr/>
        </p:nvCxnSpPr>
        <p:spPr>
          <a:xfrm flipH="1" flipV="1">
            <a:off x="1526524" y="2572993"/>
            <a:ext cx="152088" cy="1049631"/>
          </a:xfrm>
          <a:prstGeom prst="line">
            <a:avLst/>
          </a:prstGeom>
        </p:spPr>
        <p:style>
          <a:lnRef idx="2">
            <a:schemeClr val="dk1"/>
          </a:lnRef>
          <a:fillRef idx="0">
            <a:schemeClr val="dk1"/>
          </a:fillRef>
          <a:effectRef idx="1">
            <a:schemeClr val="dk1"/>
          </a:effectRef>
          <a:fontRef idx="minor">
            <a:schemeClr val="tx1"/>
          </a:fontRef>
        </p:style>
      </p:cxnSp>
      <p:cxnSp>
        <p:nvCxnSpPr>
          <p:cNvPr id="39" name="直接连接符 38">
            <a:extLst>
              <a:ext uri="{FF2B5EF4-FFF2-40B4-BE49-F238E27FC236}">
                <a16:creationId xmlns:a16="http://schemas.microsoft.com/office/drawing/2014/main" id="{15BE3F8B-D27A-4E3B-8D27-05FAE7F5064C}"/>
              </a:ext>
            </a:extLst>
          </p:cNvPr>
          <p:cNvCxnSpPr>
            <a:cxnSpLocks/>
          </p:cNvCxnSpPr>
          <p:nvPr/>
        </p:nvCxnSpPr>
        <p:spPr>
          <a:xfrm flipH="1" flipV="1">
            <a:off x="1753945" y="2507608"/>
            <a:ext cx="1347027" cy="305845"/>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a:extLst>
              <a:ext uri="{FF2B5EF4-FFF2-40B4-BE49-F238E27FC236}">
                <a16:creationId xmlns:a16="http://schemas.microsoft.com/office/drawing/2014/main" id="{8F557AA3-1338-41A2-B815-BD06254FF5E2}"/>
              </a:ext>
            </a:extLst>
          </p:cNvPr>
          <p:cNvCxnSpPr>
            <a:cxnSpLocks/>
          </p:cNvCxnSpPr>
          <p:nvPr/>
        </p:nvCxnSpPr>
        <p:spPr>
          <a:xfrm flipH="1" flipV="1">
            <a:off x="3143776" y="3053100"/>
            <a:ext cx="528338" cy="555297"/>
          </a:xfrm>
          <a:prstGeom prst="line">
            <a:avLst/>
          </a:prstGeom>
        </p:spPr>
        <p:style>
          <a:lnRef idx="2">
            <a:schemeClr val="dk1"/>
          </a:lnRef>
          <a:fillRef idx="0">
            <a:schemeClr val="dk1"/>
          </a:fillRef>
          <a:effectRef idx="1">
            <a:schemeClr val="dk1"/>
          </a:effectRef>
          <a:fontRef idx="minor">
            <a:schemeClr val="tx1"/>
          </a:fontRef>
        </p:style>
      </p:cxnSp>
      <p:cxnSp>
        <p:nvCxnSpPr>
          <p:cNvPr id="41" name="直接连接符 40">
            <a:extLst>
              <a:ext uri="{FF2B5EF4-FFF2-40B4-BE49-F238E27FC236}">
                <a16:creationId xmlns:a16="http://schemas.microsoft.com/office/drawing/2014/main" id="{EF0D993E-EFF0-422D-88CC-6FF1D3B1B04C}"/>
              </a:ext>
            </a:extLst>
          </p:cNvPr>
          <p:cNvCxnSpPr>
            <a:cxnSpLocks/>
          </p:cNvCxnSpPr>
          <p:nvPr/>
        </p:nvCxnSpPr>
        <p:spPr>
          <a:xfrm flipV="1">
            <a:off x="3956441" y="2335617"/>
            <a:ext cx="0" cy="594242"/>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7425DBD5-C1F0-4578-AB8B-C343D36BB1DB}"/>
              </a:ext>
            </a:extLst>
          </p:cNvPr>
          <p:cNvCxnSpPr>
            <a:cxnSpLocks/>
          </p:cNvCxnSpPr>
          <p:nvPr/>
        </p:nvCxnSpPr>
        <p:spPr>
          <a:xfrm flipH="1" flipV="1">
            <a:off x="2940234" y="2335617"/>
            <a:ext cx="417009" cy="297121"/>
          </a:xfrm>
          <a:prstGeom prst="line">
            <a:avLst/>
          </a:prstGeom>
        </p:spPr>
        <p:style>
          <a:lnRef idx="2">
            <a:schemeClr val="dk1"/>
          </a:lnRef>
          <a:fillRef idx="0">
            <a:schemeClr val="dk1"/>
          </a:fillRef>
          <a:effectRef idx="1">
            <a:schemeClr val="dk1"/>
          </a:effectRef>
          <a:fontRef idx="minor">
            <a:schemeClr val="tx1"/>
          </a:fontRef>
        </p:style>
      </p:cxnSp>
      <p:sp>
        <p:nvSpPr>
          <p:cNvPr id="54" name="文本框 2">
            <a:extLst>
              <a:ext uri="{FF2B5EF4-FFF2-40B4-BE49-F238E27FC236}">
                <a16:creationId xmlns:a16="http://schemas.microsoft.com/office/drawing/2014/main" id="{4BE8F7D3-5E79-4C3B-BE5A-CB26CAFDE4FF}"/>
              </a:ext>
            </a:extLst>
          </p:cNvPr>
          <p:cNvSpPr txBox="1">
            <a:spLocks noChangeArrowheads="1"/>
          </p:cNvSpPr>
          <p:nvPr/>
        </p:nvSpPr>
        <p:spPr bwMode="auto">
          <a:xfrm>
            <a:off x="2500396" y="2019292"/>
            <a:ext cx="902308"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altLang="zh-CN"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3.</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夹具</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56" name="矩形 55">
            <a:extLst>
              <a:ext uri="{FF2B5EF4-FFF2-40B4-BE49-F238E27FC236}">
                <a16:creationId xmlns:a16="http://schemas.microsoft.com/office/drawing/2014/main" id="{351D108B-4235-4D9F-969A-8BC0AE7B86AE}"/>
              </a:ext>
            </a:extLst>
          </p:cNvPr>
          <p:cNvSpPr/>
          <p:nvPr/>
        </p:nvSpPr>
        <p:spPr>
          <a:xfrm>
            <a:off x="4839221" y="4799851"/>
            <a:ext cx="4048926" cy="1048172"/>
          </a:xfrm>
          <a:prstGeom prst="rect">
            <a:avLst/>
          </a:prstGeom>
        </p:spPr>
        <p:txBody>
          <a:bodyPr wrap="square">
            <a:spAutoFit/>
          </a:bodyPr>
          <a:lstStyle/>
          <a:p>
            <a:pPr>
              <a:lnSpc>
                <a:spcPct val="150000"/>
              </a:lnSpc>
            </a:pPr>
            <a:r>
              <a:rPr lang="en-US" altLang="zh-CN" sz="2200" dirty="0">
                <a:latin typeface="微软雅黑" pitchFamily="34" charset="-122"/>
                <a:ea typeface="微软雅黑" pitchFamily="34" charset="-122"/>
              </a:rPr>
              <a:t>PSD</a:t>
            </a:r>
            <a:r>
              <a:rPr lang="zh-CN" altLang="en-US" sz="2200" dirty="0">
                <a:latin typeface="微软雅黑" pitchFamily="34" charset="-122"/>
                <a:ea typeface="微软雅黑" pitchFamily="34" charset="-122"/>
              </a:rPr>
              <a:t>通过定位套筒及夹具安装定位，滤光片用来滤除环境光</a:t>
            </a:r>
          </a:p>
        </p:txBody>
      </p:sp>
      <p:cxnSp>
        <p:nvCxnSpPr>
          <p:cNvPr id="59" name="直接连接符 58">
            <a:extLst>
              <a:ext uri="{FF2B5EF4-FFF2-40B4-BE49-F238E27FC236}">
                <a16:creationId xmlns:a16="http://schemas.microsoft.com/office/drawing/2014/main" id="{D4E14E53-4640-472D-B2AE-B3C681AAE311}"/>
              </a:ext>
            </a:extLst>
          </p:cNvPr>
          <p:cNvCxnSpPr>
            <a:cxnSpLocks/>
          </p:cNvCxnSpPr>
          <p:nvPr/>
        </p:nvCxnSpPr>
        <p:spPr>
          <a:xfrm flipH="1">
            <a:off x="6702637" y="3341825"/>
            <a:ext cx="455677" cy="860920"/>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a:extLst>
              <a:ext uri="{FF2B5EF4-FFF2-40B4-BE49-F238E27FC236}">
                <a16:creationId xmlns:a16="http://schemas.microsoft.com/office/drawing/2014/main" id="{6BA30076-ED4E-41C5-8702-7182E9960EA0}"/>
              </a:ext>
            </a:extLst>
          </p:cNvPr>
          <p:cNvCxnSpPr>
            <a:cxnSpLocks/>
          </p:cNvCxnSpPr>
          <p:nvPr/>
        </p:nvCxnSpPr>
        <p:spPr>
          <a:xfrm flipV="1">
            <a:off x="5422498" y="3385206"/>
            <a:ext cx="112330" cy="865676"/>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a:extLst>
              <a:ext uri="{FF2B5EF4-FFF2-40B4-BE49-F238E27FC236}">
                <a16:creationId xmlns:a16="http://schemas.microsoft.com/office/drawing/2014/main" id="{63CDC197-1F35-45D5-96BA-B94435749D37}"/>
              </a:ext>
            </a:extLst>
          </p:cNvPr>
          <p:cNvCxnSpPr>
            <a:cxnSpLocks/>
          </p:cNvCxnSpPr>
          <p:nvPr/>
        </p:nvCxnSpPr>
        <p:spPr>
          <a:xfrm flipH="1" flipV="1">
            <a:off x="5718845" y="2397132"/>
            <a:ext cx="790268" cy="188534"/>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a:extLst>
              <a:ext uri="{FF2B5EF4-FFF2-40B4-BE49-F238E27FC236}">
                <a16:creationId xmlns:a16="http://schemas.microsoft.com/office/drawing/2014/main" id="{FDDB517E-5C24-4A9E-A0E6-488CBD88D7F3}"/>
              </a:ext>
            </a:extLst>
          </p:cNvPr>
          <p:cNvCxnSpPr>
            <a:cxnSpLocks/>
          </p:cNvCxnSpPr>
          <p:nvPr/>
        </p:nvCxnSpPr>
        <p:spPr>
          <a:xfrm flipV="1">
            <a:off x="7532731" y="2397132"/>
            <a:ext cx="531977" cy="565171"/>
          </a:xfrm>
          <a:prstGeom prst="line">
            <a:avLst/>
          </a:prstGeom>
        </p:spPr>
        <p:style>
          <a:lnRef idx="2">
            <a:schemeClr val="dk1"/>
          </a:lnRef>
          <a:fillRef idx="0">
            <a:schemeClr val="dk1"/>
          </a:fillRef>
          <a:effectRef idx="1">
            <a:schemeClr val="dk1"/>
          </a:effectRef>
          <a:fontRef idx="minor">
            <a:schemeClr val="tx1"/>
          </a:fontRef>
        </p:style>
      </p:cxnSp>
      <p:sp>
        <p:nvSpPr>
          <p:cNvPr id="72" name="文本框 2">
            <a:extLst>
              <a:ext uri="{FF2B5EF4-FFF2-40B4-BE49-F238E27FC236}">
                <a16:creationId xmlns:a16="http://schemas.microsoft.com/office/drawing/2014/main" id="{7E3E82C9-E387-400A-97A6-854A672178D8}"/>
              </a:ext>
            </a:extLst>
          </p:cNvPr>
          <p:cNvSpPr txBox="1">
            <a:spLocks noChangeArrowheads="1"/>
          </p:cNvSpPr>
          <p:nvPr/>
        </p:nvSpPr>
        <p:spPr bwMode="auto">
          <a:xfrm>
            <a:off x="5124620" y="2086544"/>
            <a:ext cx="918407"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1.</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夹具</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73" name="文本框 2">
            <a:extLst>
              <a:ext uri="{FF2B5EF4-FFF2-40B4-BE49-F238E27FC236}">
                <a16:creationId xmlns:a16="http://schemas.microsoft.com/office/drawing/2014/main" id="{52A957F7-BCC9-4056-8039-BC1B691BAC28}"/>
              </a:ext>
            </a:extLst>
          </p:cNvPr>
          <p:cNvSpPr txBox="1">
            <a:spLocks noChangeArrowheads="1"/>
          </p:cNvSpPr>
          <p:nvPr/>
        </p:nvSpPr>
        <p:spPr bwMode="auto">
          <a:xfrm>
            <a:off x="6326158" y="4219522"/>
            <a:ext cx="790268"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4.PSD</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74" name="文本框 2">
            <a:extLst>
              <a:ext uri="{FF2B5EF4-FFF2-40B4-BE49-F238E27FC236}">
                <a16:creationId xmlns:a16="http://schemas.microsoft.com/office/drawing/2014/main" id="{EA2B48BA-B987-4DB4-B5EE-9D002AB45829}"/>
              </a:ext>
            </a:extLst>
          </p:cNvPr>
          <p:cNvSpPr txBox="1">
            <a:spLocks noChangeArrowheads="1"/>
          </p:cNvSpPr>
          <p:nvPr/>
        </p:nvSpPr>
        <p:spPr bwMode="auto">
          <a:xfrm>
            <a:off x="4895257" y="4219522"/>
            <a:ext cx="1147770"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altLang="zh-CN"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en-US"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滤光片</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76" name="文本框 2">
            <a:extLst>
              <a:ext uri="{FF2B5EF4-FFF2-40B4-BE49-F238E27FC236}">
                <a16:creationId xmlns:a16="http://schemas.microsoft.com/office/drawing/2014/main" id="{198FD52D-3611-425A-B176-DF84B5332812}"/>
              </a:ext>
            </a:extLst>
          </p:cNvPr>
          <p:cNvSpPr txBox="1">
            <a:spLocks noChangeArrowheads="1"/>
          </p:cNvSpPr>
          <p:nvPr/>
        </p:nvSpPr>
        <p:spPr bwMode="auto">
          <a:xfrm>
            <a:off x="6117862" y="2050190"/>
            <a:ext cx="1331555"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altLang="zh-CN"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en-US"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定位套筒</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77" name="文本框 2">
            <a:extLst>
              <a:ext uri="{FF2B5EF4-FFF2-40B4-BE49-F238E27FC236}">
                <a16:creationId xmlns:a16="http://schemas.microsoft.com/office/drawing/2014/main" id="{AF63596A-C8FE-412A-AEC4-C268F5BE732B}"/>
              </a:ext>
            </a:extLst>
          </p:cNvPr>
          <p:cNvSpPr txBox="1">
            <a:spLocks noChangeArrowheads="1"/>
          </p:cNvSpPr>
          <p:nvPr/>
        </p:nvSpPr>
        <p:spPr bwMode="auto">
          <a:xfrm>
            <a:off x="7524253" y="2009733"/>
            <a:ext cx="1094192" cy="384721"/>
          </a:xfrm>
          <a:prstGeom prst="rect">
            <a:avLst/>
          </a:prstGeom>
          <a:noFill/>
          <a:ln w="9525">
            <a:noFill/>
            <a:miter lim="800000"/>
          </a:ln>
        </p:spPr>
        <p:txBody>
          <a:bodyPr rot="0" vert="horz" wrap="square" lIns="91440" tIns="45720" rIns="91440" bIns="45720" anchor="t" anchorCtr="0">
            <a:spAutoFit/>
          </a:bodyPr>
          <a:lstStyle/>
          <a:p>
            <a:pPr algn="just">
              <a:spcAft>
                <a:spcPts val="0"/>
              </a:spcAft>
            </a:pPr>
            <a:r>
              <a:rPr 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3.</a:t>
            </a:r>
            <a:r>
              <a:rPr lang="zh-CN" altLang="en-US" sz="19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电路板</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79" name="直接连接符 78">
            <a:extLst>
              <a:ext uri="{FF2B5EF4-FFF2-40B4-BE49-F238E27FC236}">
                <a16:creationId xmlns:a16="http://schemas.microsoft.com/office/drawing/2014/main" id="{984B4808-201B-4000-8656-95E5FBB51386}"/>
              </a:ext>
            </a:extLst>
          </p:cNvPr>
          <p:cNvCxnSpPr>
            <a:cxnSpLocks/>
          </p:cNvCxnSpPr>
          <p:nvPr/>
        </p:nvCxnSpPr>
        <p:spPr>
          <a:xfrm flipV="1">
            <a:off x="6729816" y="2343952"/>
            <a:ext cx="0" cy="535993"/>
          </a:xfrm>
          <a:prstGeom prst="line">
            <a:avLst/>
          </a:prstGeom>
        </p:spPr>
        <p:style>
          <a:lnRef idx="2">
            <a:schemeClr val="dk1"/>
          </a:lnRef>
          <a:fillRef idx="0">
            <a:schemeClr val="dk1"/>
          </a:fillRef>
          <a:effectRef idx="1">
            <a:schemeClr val="dk1"/>
          </a:effectRef>
          <a:fontRef idx="minor">
            <a:schemeClr val="tx1"/>
          </a:fontRef>
        </p:style>
      </p:cxnSp>
      <p:sp>
        <p:nvSpPr>
          <p:cNvPr id="81" name="矩形 80">
            <a:extLst>
              <a:ext uri="{FF2B5EF4-FFF2-40B4-BE49-F238E27FC236}">
                <a16:creationId xmlns:a16="http://schemas.microsoft.com/office/drawing/2014/main" id="{E5F94C8F-C80D-4225-9EA4-D7B1EF4331CA}"/>
              </a:ext>
            </a:extLst>
          </p:cNvPr>
          <p:cNvSpPr/>
          <p:nvPr/>
        </p:nvSpPr>
        <p:spPr>
          <a:xfrm>
            <a:off x="2871749" y="281487"/>
            <a:ext cx="3400497"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研究方案及系统设计</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8795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84B082-801E-424C-9EEC-2FE1BBE97832}"/>
              </a:ext>
            </a:extLst>
          </p:cNvPr>
          <p:cNvSpPr/>
          <p:nvPr/>
        </p:nvSpPr>
        <p:spPr>
          <a:xfrm>
            <a:off x="2871749" y="281487"/>
            <a:ext cx="3400497"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研究方案及系统设计</a:t>
            </a:r>
            <a:endParaRPr lang="zh-CN" altLang="en-US" sz="2800" dirty="0">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FDF57DCA-44B1-449D-BFF6-F7138AB6833C}"/>
              </a:ext>
            </a:extLst>
          </p:cNvPr>
          <p:cNvGrpSpPr/>
          <p:nvPr/>
        </p:nvGrpSpPr>
        <p:grpSpPr>
          <a:xfrm>
            <a:off x="-1" y="981905"/>
            <a:ext cx="2750695" cy="585354"/>
            <a:chOff x="-1" y="588691"/>
            <a:chExt cx="3026771" cy="449319"/>
          </a:xfrm>
          <a:solidFill>
            <a:srgbClr val="314865"/>
          </a:solidFill>
        </p:grpSpPr>
        <p:sp>
          <p:nvSpPr>
            <p:cNvPr id="4" name="矩形 1">
              <a:extLst>
                <a:ext uri="{FF2B5EF4-FFF2-40B4-BE49-F238E27FC236}">
                  <a16:creationId xmlns:a16="http://schemas.microsoft.com/office/drawing/2014/main" id="{DBAE3765-4B86-45B8-BB16-B8E6333119A4}"/>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5" name="矩形 4">
              <a:extLst>
                <a:ext uri="{FF2B5EF4-FFF2-40B4-BE49-F238E27FC236}">
                  <a16:creationId xmlns:a16="http://schemas.microsoft.com/office/drawing/2014/main" id="{A828A8D2-76D5-46B7-8408-88CCBA262CF9}"/>
                </a:ext>
              </a:extLst>
            </p:cNvPr>
            <p:cNvSpPr/>
            <p:nvPr/>
          </p:nvSpPr>
          <p:spPr>
            <a:xfrm>
              <a:off x="72319" y="618134"/>
              <a:ext cx="2328423" cy="354375"/>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系统测量原理</a:t>
              </a:r>
              <a:endParaRPr lang="en-US" altLang="zh-CN" sz="2400" dirty="0">
                <a:solidFill>
                  <a:schemeClr val="bg1"/>
                </a:solidFill>
                <a:latin typeface="微软雅黑" pitchFamily="34" charset="-122"/>
                <a:ea typeface="微软雅黑" pitchFamily="34" charset="-122"/>
              </a:endParaRPr>
            </a:p>
          </p:txBody>
        </p:sp>
      </p:grpSp>
      <p:pic>
        <p:nvPicPr>
          <p:cNvPr id="8" name="图片 7">
            <a:extLst>
              <a:ext uri="{FF2B5EF4-FFF2-40B4-BE49-F238E27FC236}">
                <a16:creationId xmlns:a16="http://schemas.microsoft.com/office/drawing/2014/main" id="{1C3191B2-992B-43F4-9782-A6CBC5F9376B}"/>
              </a:ext>
            </a:extLst>
          </p:cNvPr>
          <p:cNvPicPr>
            <a:picLocks noChangeAspect="1"/>
          </p:cNvPicPr>
          <p:nvPr/>
        </p:nvPicPr>
        <p:blipFill>
          <a:blip r:embed="rId3"/>
          <a:stretch>
            <a:fillRect/>
          </a:stretch>
        </p:blipFill>
        <p:spPr>
          <a:xfrm>
            <a:off x="65723" y="1740698"/>
            <a:ext cx="7614507" cy="4563398"/>
          </a:xfrm>
          <a:prstGeom prst="rect">
            <a:avLst/>
          </a:prstGeom>
        </p:spPr>
      </p:pic>
      <p:sp>
        <p:nvSpPr>
          <p:cNvPr id="9" name="矩形 8">
            <a:extLst>
              <a:ext uri="{FF2B5EF4-FFF2-40B4-BE49-F238E27FC236}">
                <a16:creationId xmlns:a16="http://schemas.microsoft.com/office/drawing/2014/main" id="{A622D52B-C4E2-4B79-87DD-5395BE6F0B22}"/>
              </a:ext>
            </a:extLst>
          </p:cNvPr>
          <p:cNvSpPr/>
          <p:nvPr/>
        </p:nvSpPr>
        <p:spPr>
          <a:xfrm>
            <a:off x="6017910" y="1572675"/>
            <a:ext cx="3324639" cy="1898853"/>
          </a:xfrm>
          <a:prstGeom prst="rect">
            <a:avLst/>
          </a:prstGeom>
        </p:spPr>
        <p:txBody>
          <a:bodyPr wrap="square">
            <a:spAutoFit/>
          </a:bodyPr>
          <a:lstStyle/>
          <a:p>
            <a:pPr>
              <a:lnSpc>
                <a:spcPct val="125000"/>
              </a:lnSpc>
            </a:pPr>
            <a:r>
              <a:rPr lang="en-US" altLang="zh-CN" sz="2400" dirty="0">
                <a:latin typeface="微软雅黑" pitchFamily="34" charset="-122"/>
                <a:ea typeface="微软雅黑" pitchFamily="34" charset="-122"/>
              </a:rPr>
              <a:t>CD</a:t>
            </a:r>
            <a:r>
              <a:rPr lang="zh-CN" altLang="en-US" sz="2400" dirty="0">
                <a:latin typeface="微软雅黑" pitchFamily="34" charset="-122"/>
                <a:ea typeface="微软雅黑" pitchFamily="34" charset="-122"/>
              </a:rPr>
              <a:t>：主轴轴线</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AB</a:t>
            </a:r>
            <a:r>
              <a:rPr lang="zh-CN" altLang="en-US" sz="2400" dirty="0">
                <a:latin typeface="微软雅黑" pitchFamily="34" charset="-122"/>
                <a:ea typeface="微软雅黑" pitchFamily="34" charset="-122"/>
              </a:rPr>
              <a:t>：顶尖轴线</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O-XYZ</a:t>
            </a:r>
            <a:r>
              <a:rPr lang="zh-CN" altLang="en-US" sz="2400" dirty="0">
                <a:latin typeface="微软雅黑" pitchFamily="34" charset="-122"/>
                <a:ea typeface="微软雅黑" pitchFamily="34" charset="-122"/>
              </a:rPr>
              <a:t>：世界坐标系</a:t>
            </a:r>
            <a:endParaRPr lang="en-US" altLang="zh-CN" sz="2400" dirty="0">
              <a:latin typeface="微软雅黑" pitchFamily="34" charset="-122"/>
              <a:ea typeface="微软雅黑" pitchFamily="34" charset="-122"/>
            </a:endParaRPr>
          </a:p>
          <a:p>
            <a:pPr>
              <a:lnSpc>
                <a:spcPct val="125000"/>
              </a:lnSpc>
            </a:pPr>
            <a:r>
              <a:rPr lang="en-US" altLang="zh-CN" sz="2400" dirty="0"/>
              <a:t>O’-X‘Y’Z‘</a:t>
            </a:r>
            <a:r>
              <a:rPr lang="zh-CN" altLang="en-US" sz="2400" dirty="0">
                <a:latin typeface="微软雅黑" panose="020B0503020204020204" pitchFamily="34" charset="-122"/>
                <a:ea typeface="微软雅黑" panose="020B0503020204020204" pitchFamily="34" charset="-122"/>
              </a:rPr>
              <a:t>：动坐标系</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587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A0399E-23C1-42F6-87E5-2F96EA1FE1D7}"/>
              </a:ext>
            </a:extLst>
          </p:cNvPr>
          <p:cNvSpPr/>
          <p:nvPr/>
        </p:nvSpPr>
        <p:spPr>
          <a:xfrm>
            <a:off x="2871749" y="281487"/>
            <a:ext cx="3400497"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研究方案及系统设计</a:t>
            </a:r>
            <a:endParaRPr lang="zh-CN" altLang="en-US" sz="2800" dirty="0">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18B95594-5C00-4920-AA26-5AB91E878D47}"/>
              </a:ext>
            </a:extLst>
          </p:cNvPr>
          <p:cNvGrpSpPr/>
          <p:nvPr/>
        </p:nvGrpSpPr>
        <p:grpSpPr>
          <a:xfrm>
            <a:off x="-1" y="981905"/>
            <a:ext cx="2750695" cy="585354"/>
            <a:chOff x="-1" y="588691"/>
            <a:chExt cx="3026771" cy="449319"/>
          </a:xfrm>
          <a:solidFill>
            <a:srgbClr val="314865"/>
          </a:solidFill>
        </p:grpSpPr>
        <p:sp>
          <p:nvSpPr>
            <p:cNvPr id="4" name="矩形 1">
              <a:extLst>
                <a:ext uri="{FF2B5EF4-FFF2-40B4-BE49-F238E27FC236}">
                  <a16:creationId xmlns:a16="http://schemas.microsoft.com/office/drawing/2014/main" id="{F55678B5-FB17-4811-B5CB-2281652BD173}"/>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5" name="矩形 4">
              <a:extLst>
                <a:ext uri="{FF2B5EF4-FFF2-40B4-BE49-F238E27FC236}">
                  <a16:creationId xmlns:a16="http://schemas.microsoft.com/office/drawing/2014/main" id="{2C4EC683-70C0-4519-A0C6-1F2969FB42E3}"/>
                </a:ext>
              </a:extLst>
            </p:cNvPr>
            <p:cNvSpPr/>
            <p:nvPr/>
          </p:nvSpPr>
          <p:spPr>
            <a:xfrm>
              <a:off x="72319" y="618134"/>
              <a:ext cx="2328423" cy="354375"/>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系统测量原理</a:t>
              </a:r>
              <a:endParaRPr lang="en-US" altLang="zh-CN" sz="2400" dirty="0">
                <a:solidFill>
                  <a:schemeClr val="bg1"/>
                </a:solidFill>
                <a:latin typeface="微软雅黑" pitchFamily="34" charset="-122"/>
                <a:ea typeface="微软雅黑" pitchFamily="34" charset="-122"/>
              </a:endParaRPr>
            </a:p>
          </p:txBody>
        </p:sp>
      </p:gr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CF00A58-6E88-41FC-B0B1-6D23791A9EF7}"/>
                  </a:ext>
                </a:extLst>
              </p:cNvPr>
              <p:cNvSpPr/>
              <p:nvPr/>
            </p:nvSpPr>
            <p:spPr>
              <a:xfrm>
                <a:off x="588360" y="1605616"/>
                <a:ext cx="7967274" cy="5264390"/>
              </a:xfrm>
              <a:prstGeom prst="rect">
                <a:avLst/>
              </a:prstGeom>
            </p:spPr>
            <p:txBody>
              <a:bodyPr wrap="square">
                <a:spAutoFit/>
              </a:bodyPr>
              <a:lstStyle/>
              <a:p>
                <a:pPr>
                  <a:lnSpc>
                    <a:spcPct val="125000"/>
                  </a:lnSpc>
                </a:pPr>
                <a:r>
                  <a:rPr lang="zh-CN" altLang="en-US" sz="2400" dirty="0">
                    <a:latin typeface="微软雅黑" pitchFamily="34" charset="-122"/>
                    <a:ea typeface="微软雅黑" pitchFamily="34" charset="-122"/>
                  </a:rPr>
                  <a:t>设所拟合的基准轴线方程为：</a:t>
                </a:r>
                <a14:m>
                  <m:oMath xmlns:m="http://schemas.openxmlformats.org/officeDocument/2006/math">
                    <m:r>
                      <a:rPr lang="en-US" altLang="zh-CN" sz="2400" b="0" i="1" smtClean="0">
                        <a:latin typeface="Cambria Math" panose="02040503050406030204" pitchFamily="18" charset="0"/>
                        <a:ea typeface="微软雅黑" pitchFamily="34" charset="-122"/>
                      </a:rPr>
                      <m:t>𝐿</m:t>
                    </m:r>
                    <m:r>
                      <a:rPr lang="en-US" altLang="zh-CN" sz="2400" b="0" i="1" smtClean="0">
                        <a:latin typeface="Cambria Math" panose="02040503050406030204" pitchFamily="18" charset="0"/>
                        <a:ea typeface="微软雅黑" pitchFamily="34" charset="-122"/>
                      </a:rPr>
                      <m:t> =  </m:t>
                    </m:r>
                    <m:r>
                      <m:rPr>
                        <m:sty m:val="p"/>
                      </m:rPr>
                      <a:rPr lang="en-US" altLang="zh-CN" sz="2400" b="0" i="0" smtClean="0">
                        <a:latin typeface="Cambria Math" panose="02040503050406030204" pitchFamily="18" charset="0"/>
                        <a:ea typeface="微软雅黑" pitchFamily="34" charset="-122"/>
                      </a:rPr>
                      <m:t>P</m:t>
                    </m:r>
                    <m:r>
                      <a:rPr lang="en-US" altLang="zh-CN" sz="2400" b="0" i="0" smtClean="0">
                        <a:latin typeface="Cambria Math" panose="02040503050406030204" pitchFamily="18" charset="0"/>
                        <a:ea typeface="微软雅黑" pitchFamily="34" charset="-122"/>
                      </a:rPr>
                      <m:t>+</m:t>
                    </m:r>
                    <m:r>
                      <m:rPr>
                        <m:sty m:val="p"/>
                      </m:rPr>
                      <a:rPr lang="en-US" altLang="zh-CN" sz="2400" b="0" i="0" smtClean="0">
                        <a:latin typeface="Cambria Math" panose="02040503050406030204" pitchFamily="18" charset="0"/>
                        <a:ea typeface="微软雅黑" pitchFamily="34" charset="-122"/>
                      </a:rPr>
                      <m:t>t</m:t>
                    </m:r>
                    <m:r>
                      <a:rPr lang="en-US" altLang="zh-CN" sz="2400" b="0" i="0" smtClean="0">
                        <a:latin typeface="Cambria Math" panose="02040503050406030204" pitchFamily="18" charset="0"/>
                        <a:ea typeface="微软雅黑" pitchFamily="34" charset="-122"/>
                      </a:rPr>
                      <m:t>∗</m:t>
                    </m:r>
                    <m:r>
                      <m:rPr>
                        <m:sty m:val="p"/>
                      </m:rPr>
                      <a:rPr lang="en-US" altLang="zh-CN" sz="2400" b="0" i="0" smtClean="0">
                        <a:latin typeface="Cambria Math" panose="02040503050406030204" pitchFamily="18" charset="0"/>
                        <a:ea typeface="微软雅黑" pitchFamily="34" charset="-122"/>
                      </a:rPr>
                      <m:t>D</m:t>
                    </m:r>
                  </m:oMath>
                </a14:m>
                <a:endParaRPr lang="en-US" altLang="zh-CN" sz="2400" b="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P</a:t>
                </a:r>
                <a:r>
                  <a:rPr lang="zh-CN" altLang="en-US" sz="2400" dirty="0">
                    <a:latin typeface="微软雅黑" pitchFamily="34" charset="-122"/>
                    <a:ea typeface="微软雅黑" pitchFamily="34" charset="-122"/>
                  </a:rPr>
                  <a:t>：为拟合轴线经过的定点，设 </a:t>
                </a:r>
                <a:r>
                  <a:rPr lang="en-US" altLang="zh-CN" sz="2400" dirty="0">
                    <a:latin typeface="微软雅黑" pitchFamily="34" charset="-122"/>
                    <a:ea typeface="微软雅黑" pitchFamily="34" charset="-122"/>
                  </a:rPr>
                  <a:t>P(</a:t>
                </a:r>
                <a14:m>
                  <m:oMath xmlns:m="http://schemas.openxmlformats.org/officeDocument/2006/math">
                    <m:sSub>
                      <m:sSubPr>
                        <m:ctrlPr>
                          <a:rPr lang="en-US" altLang="zh-CN" sz="2400" i="1">
                            <a:latin typeface="Cambria Math" panose="02040503050406030204" pitchFamily="18" charset="0"/>
                            <a:ea typeface="微软雅黑" pitchFamily="34" charset="-122"/>
                          </a:rPr>
                        </m:ctrlPr>
                      </m:sSubPr>
                      <m:e>
                        <m:r>
                          <a:rPr lang="en-US" altLang="zh-CN" sz="2400" i="1">
                            <a:latin typeface="Cambria Math" panose="02040503050406030204" pitchFamily="18" charset="0"/>
                            <a:ea typeface="微软雅黑" pitchFamily="34" charset="-122"/>
                          </a:rPr>
                          <m:t>𝑋</m:t>
                        </m:r>
                      </m:e>
                      <m:sub>
                        <m:r>
                          <a:rPr lang="en-US" altLang="zh-CN" sz="2400" i="1">
                            <a:latin typeface="Cambria Math" panose="02040503050406030204" pitchFamily="18" charset="0"/>
                            <a:ea typeface="微软雅黑" pitchFamily="34" charset="-122"/>
                          </a:rPr>
                          <m:t>0</m:t>
                        </m:r>
                      </m:sub>
                    </m:sSub>
                  </m:oMath>
                </a14:m>
                <a:r>
                  <a:rPr lang="en-US" altLang="zh-CN" sz="2400" dirty="0">
                    <a:latin typeface="微软雅黑" pitchFamily="34" charset="-122"/>
                    <a:ea typeface="微软雅黑" pitchFamily="34" charset="-122"/>
                  </a:rPr>
                  <a:t>,</a:t>
                </a:r>
                <a:r>
                  <a:rPr lang="en-US" altLang="zh-CN" sz="2400" dirty="0">
                    <a:ea typeface="微软雅黑" pitchFamily="34" charset="-122"/>
                  </a:rPr>
                  <a:t> </a:t>
                </a:r>
                <a14:m>
                  <m:oMath xmlns:m="http://schemas.openxmlformats.org/officeDocument/2006/math">
                    <m:sSub>
                      <m:sSubPr>
                        <m:ctrlPr>
                          <a:rPr lang="en-US" altLang="zh-CN" sz="2400" i="1">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𝑌</m:t>
                        </m:r>
                      </m:e>
                      <m:sub>
                        <m:r>
                          <a:rPr lang="en-US" altLang="zh-CN" sz="2400" i="1">
                            <a:latin typeface="Cambria Math" panose="02040503050406030204" pitchFamily="18" charset="0"/>
                            <a:ea typeface="微软雅黑" pitchFamily="34" charset="-122"/>
                          </a:rPr>
                          <m:t>0</m:t>
                        </m:r>
                      </m:sub>
                    </m:sSub>
                  </m:oMath>
                </a14:m>
                <a:r>
                  <a:rPr lang="en-US" altLang="zh-CN" sz="2400" dirty="0">
                    <a:latin typeface="微软雅黑" pitchFamily="34" charset="-122"/>
                    <a:ea typeface="微软雅黑" pitchFamily="34" charset="-122"/>
                  </a:rPr>
                  <a:t>,</a:t>
                </a:r>
                <a:r>
                  <a:rPr lang="en-US" altLang="zh-CN" sz="2400" dirty="0">
                    <a:ea typeface="微软雅黑" pitchFamily="34" charset="-122"/>
                  </a:rPr>
                  <a:t> </a:t>
                </a:r>
                <a14:m>
                  <m:oMath xmlns:m="http://schemas.openxmlformats.org/officeDocument/2006/math">
                    <m:sSub>
                      <m:sSubPr>
                        <m:ctrlPr>
                          <a:rPr lang="en-US" altLang="zh-CN" sz="2400" i="1">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𝑍</m:t>
                        </m:r>
                      </m:e>
                      <m:sub>
                        <m:r>
                          <a:rPr lang="en-US" altLang="zh-CN" sz="2400" i="1">
                            <a:latin typeface="Cambria Math" panose="02040503050406030204" pitchFamily="18" charset="0"/>
                            <a:ea typeface="微软雅黑" pitchFamily="34" charset="-122"/>
                          </a:rPr>
                          <m:t>0</m:t>
                        </m:r>
                      </m:sub>
                    </m:sSub>
                  </m:oMath>
                </a14:m>
                <a:r>
                  <a:rPr lang="en-US" altLang="zh-CN" sz="2400" dirty="0">
                    <a:latin typeface="微软雅黑" pitchFamily="34" charset="-122"/>
                    <a:ea typeface="微软雅黑" pitchFamily="34" charset="-122"/>
                  </a:rPr>
                  <a:t>)</a:t>
                </a:r>
              </a:p>
              <a:p>
                <a:pPr>
                  <a:lnSpc>
                    <a:spcPct val="125000"/>
                  </a:lnSpc>
                </a:pP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：为拟合轴线的方向向量，设 </a:t>
                </a:r>
                <a:r>
                  <a:rPr lang="en-US" altLang="zh-CN" sz="2400" dirty="0">
                    <a:latin typeface="微软雅黑" pitchFamily="34" charset="-122"/>
                    <a:ea typeface="微软雅黑" pitchFamily="34" charset="-122"/>
                  </a:rPr>
                  <a:t>D=(</a:t>
                </a:r>
                <a:r>
                  <a:rPr lang="en-US" altLang="zh-CN" sz="2400" dirty="0" err="1">
                    <a:latin typeface="微软雅黑" pitchFamily="34" charset="-122"/>
                    <a:ea typeface="微软雅黑" pitchFamily="34" charset="-122"/>
                  </a:rPr>
                  <a:t>m,n,p</a:t>
                </a:r>
                <a:r>
                  <a:rPr lang="en-US" altLang="zh-CN" sz="2400" dirty="0">
                    <a:latin typeface="微软雅黑" pitchFamily="34" charset="-122"/>
                    <a:ea typeface="微软雅黑" pitchFamily="34" charset="-122"/>
                  </a:rPr>
                  <a:t>)</a:t>
                </a:r>
              </a:p>
              <a:p>
                <a:pPr>
                  <a:lnSpc>
                    <a:spcPct val="125000"/>
                  </a:lnSpc>
                </a:pPr>
                <a:r>
                  <a:rPr lang="zh-CN" altLang="en-US" sz="2400" dirty="0">
                    <a:latin typeface="微软雅黑" pitchFamily="34" charset="-122"/>
                    <a:ea typeface="微软雅黑" pitchFamily="34" charset="-122"/>
                  </a:rPr>
                  <a:t>其中向量</a:t>
                </a: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为矩阵</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的最小特征值对应的特征向量</a:t>
                </a:r>
                <a:endParaRPr lang="en-US" altLang="zh-CN" sz="2400" dirty="0">
                  <a:latin typeface="微软雅黑" pitchFamily="34" charset="-122"/>
                  <a:ea typeface="微软雅黑" pitchFamily="34" charset="-122"/>
                </a:endParaRPr>
              </a:p>
              <a:p>
                <a:pPr>
                  <a:lnSpc>
                    <a:spcPct val="125000"/>
                  </a:lnSpc>
                </a:pPr>
                <a:r>
                  <a:rPr lang="zh-CN" altLang="en-US" sz="2400" dirty="0">
                    <a:latin typeface="微软雅黑" pitchFamily="34" charset="-122"/>
                    <a:ea typeface="微软雅黑" pitchFamily="34" charset="-122"/>
                  </a:rPr>
                  <a:t>矩阵</a:t>
                </a:r>
                <a:r>
                  <a:rPr lang="en-US" altLang="zh-CN" sz="2400" dirty="0">
                    <a:latin typeface="微软雅黑" pitchFamily="34" charset="-122"/>
                    <a:ea typeface="微软雅黑" pitchFamily="34" charset="-122"/>
                  </a:rPr>
                  <a:t>S</a:t>
                </a:r>
                <a:r>
                  <a:rPr lang="zh-CN" altLang="en-US" sz="2400" dirty="0">
                    <a:latin typeface="微软雅黑" pitchFamily="34" charset="-122"/>
                    <a:ea typeface="微软雅黑" pitchFamily="34" charset="-122"/>
                  </a:rPr>
                  <a:t>为： </a:t>
                </a:r>
                <a14:m>
                  <m:oMath xmlns:m="http://schemas.openxmlformats.org/officeDocument/2006/math">
                    <m:r>
                      <a:rPr lang="en-US" altLang="zh-CN" sz="2400" b="0" i="1" smtClean="0">
                        <a:latin typeface="Cambria Math" panose="02040503050406030204" pitchFamily="18" charset="0"/>
                        <a:ea typeface="微软雅黑" pitchFamily="34" charset="-122"/>
                      </a:rPr>
                      <m:t>𝑆</m:t>
                    </m:r>
                    <m:r>
                      <a:rPr lang="en-US" altLang="zh-CN" sz="2400" b="0" i="1" smtClean="0">
                        <a:latin typeface="Cambria Math" panose="02040503050406030204" pitchFamily="18" charset="0"/>
                        <a:ea typeface="微软雅黑" pitchFamily="34" charset="-122"/>
                      </a:rPr>
                      <m:t>= </m:t>
                    </m:r>
                    <m:nary>
                      <m:naryPr>
                        <m:chr m:val="∑"/>
                        <m:subHide m:val="on"/>
                        <m:supHide m:val="on"/>
                        <m:ctrlPr>
                          <a:rPr lang="en-US" altLang="zh-CN" sz="2400" b="0" i="1" smtClean="0">
                            <a:latin typeface="Cambria Math" panose="02040503050406030204" pitchFamily="18" charset="0"/>
                            <a:ea typeface="微软雅黑" pitchFamily="34" charset="-122"/>
                          </a:rPr>
                        </m:ctrlPr>
                      </m:naryPr>
                      <m:sub/>
                      <m:sup/>
                      <m:e>
                        <m:r>
                          <a:rPr lang="en-US" altLang="zh-CN" sz="2400" b="0" i="1" smtClean="0">
                            <a:latin typeface="Cambria Math" panose="02040503050406030204" pitchFamily="18" charset="0"/>
                            <a:ea typeface="微软雅黑" pitchFamily="34" charset="-122"/>
                          </a:rPr>
                          <m:t>[</m:t>
                        </m:r>
                        <m:d>
                          <m:dPr>
                            <m:ctrlPr>
                              <a:rPr lang="en-US" altLang="zh-CN" sz="2400" b="0" i="1" smtClean="0">
                                <a:latin typeface="Cambria Math" panose="02040503050406030204" pitchFamily="18" charset="0"/>
                                <a:ea typeface="微软雅黑" pitchFamily="34" charset="-122"/>
                              </a:rPr>
                            </m:ctrlPr>
                          </m:dPr>
                          <m:e>
                            <m:sSubSup>
                              <m:sSubSupPr>
                                <m:ctrlPr>
                                  <a:rPr lang="en-US" altLang="zh-CN" sz="2400" b="0" i="1" smtClean="0">
                                    <a:latin typeface="Cambria Math" panose="02040503050406030204" pitchFamily="18" charset="0"/>
                                    <a:ea typeface="微软雅黑" pitchFamily="34" charset="-122"/>
                                  </a:rPr>
                                </m:ctrlPr>
                              </m:sSubSupPr>
                              <m:e>
                                <m:r>
                                  <a:rPr lang="en-US" altLang="zh-CN" sz="2400" b="0" i="1" smtClean="0">
                                    <a:latin typeface="Cambria Math" panose="02040503050406030204" pitchFamily="18" charset="0"/>
                                    <a:ea typeface="微软雅黑" pitchFamily="34" charset="-122"/>
                                  </a:rPr>
                                  <m:t>𝑌</m:t>
                                </m:r>
                              </m:e>
                              <m:sub>
                                <m:r>
                                  <a:rPr lang="en-US" altLang="zh-CN" sz="2400" b="0" i="1" smtClean="0">
                                    <a:latin typeface="Cambria Math" panose="02040503050406030204" pitchFamily="18" charset="0"/>
                                    <a:ea typeface="微软雅黑" pitchFamily="34" charset="-122"/>
                                  </a:rPr>
                                  <m:t>𝑖</m:t>
                                </m:r>
                              </m:sub>
                              <m:sup>
                                <m:r>
                                  <a:rPr lang="en-US" altLang="zh-CN" sz="2400" b="0" i="1" smtClean="0">
                                    <a:latin typeface="Cambria Math" panose="02040503050406030204" pitchFamily="18" charset="0"/>
                                    <a:ea typeface="微软雅黑" pitchFamily="34" charset="-122"/>
                                  </a:rPr>
                                  <m:t>𝑇</m:t>
                                </m:r>
                              </m:sup>
                            </m:sSubSup>
                            <m:sSub>
                              <m:sSubPr>
                                <m:ctrlPr>
                                  <a:rPr lang="en-US" altLang="zh-CN" sz="2400" b="0" i="1" smtClean="0">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𝑌</m:t>
                                </m:r>
                              </m:e>
                              <m:sub>
                                <m:r>
                                  <a:rPr lang="en-US" altLang="zh-CN" sz="2400" b="0" i="1" smtClean="0">
                                    <a:latin typeface="Cambria Math" panose="02040503050406030204" pitchFamily="18" charset="0"/>
                                    <a:ea typeface="微软雅黑" pitchFamily="34" charset="-122"/>
                                  </a:rPr>
                                  <m:t>𝑖</m:t>
                                </m:r>
                              </m:sub>
                            </m:sSub>
                          </m:e>
                        </m:d>
                        <m:r>
                          <a:rPr lang="en-US" altLang="zh-CN" sz="2400" b="0" i="1" smtClean="0">
                            <a:latin typeface="Cambria Math" panose="02040503050406030204" pitchFamily="18" charset="0"/>
                            <a:ea typeface="微软雅黑" pitchFamily="34" charset="-122"/>
                          </a:rPr>
                          <m:t>𝐼</m:t>
                        </m:r>
                        <m:r>
                          <a:rPr lang="en-US" altLang="zh-CN" sz="2400" b="0" i="1" smtClean="0">
                            <a:latin typeface="Cambria Math" panose="02040503050406030204" pitchFamily="18" charset="0"/>
                            <a:ea typeface="微软雅黑" pitchFamily="34" charset="-122"/>
                          </a:rPr>
                          <m:t> − </m:t>
                        </m:r>
                        <m:sSub>
                          <m:sSubPr>
                            <m:ctrlPr>
                              <a:rPr lang="en-US" altLang="zh-CN" sz="2400" b="0" i="1" smtClean="0">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𝑌</m:t>
                            </m:r>
                          </m:e>
                          <m:sub>
                            <m:r>
                              <a:rPr lang="en-US" altLang="zh-CN" sz="2400" b="0" i="1" smtClean="0">
                                <a:latin typeface="Cambria Math" panose="02040503050406030204" pitchFamily="18" charset="0"/>
                                <a:ea typeface="微软雅黑" pitchFamily="34" charset="-122"/>
                              </a:rPr>
                              <m:t>𝑖</m:t>
                            </m:r>
                          </m:sub>
                        </m:sSub>
                        <m:sSubSup>
                          <m:sSubSupPr>
                            <m:ctrlPr>
                              <a:rPr lang="en-US" altLang="zh-CN" sz="2400" b="0" i="1" smtClean="0">
                                <a:latin typeface="Cambria Math" panose="02040503050406030204" pitchFamily="18" charset="0"/>
                                <a:ea typeface="微软雅黑" pitchFamily="34" charset="-122"/>
                              </a:rPr>
                            </m:ctrlPr>
                          </m:sSubSupPr>
                          <m:e>
                            <m:r>
                              <a:rPr lang="en-US" altLang="zh-CN" sz="2400" b="0" i="1" smtClean="0">
                                <a:latin typeface="Cambria Math" panose="02040503050406030204" pitchFamily="18" charset="0"/>
                                <a:ea typeface="微软雅黑" pitchFamily="34" charset="-122"/>
                              </a:rPr>
                              <m:t>𝑌</m:t>
                            </m:r>
                          </m:e>
                          <m:sub>
                            <m:r>
                              <a:rPr lang="en-US" altLang="zh-CN" sz="2400" b="0" i="1" smtClean="0">
                                <a:latin typeface="Cambria Math" panose="02040503050406030204" pitchFamily="18" charset="0"/>
                                <a:ea typeface="微软雅黑" pitchFamily="34" charset="-122"/>
                              </a:rPr>
                              <m:t>𝑖</m:t>
                            </m:r>
                          </m:sub>
                          <m:sup>
                            <m:r>
                              <a:rPr lang="en-US" altLang="zh-CN" sz="2400" b="0" i="1" smtClean="0">
                                <a:latin typeface="Cambria Math" panose="02040503050406030204" pitchFamily="18" charset="0"/>
                                <a:ea typeface="微软雅黑" pitchFamily="34" charset="-122"/>
                              </a:rPr>
                              <m:t>𝑇</m:t>
                            </m:r>
                          </m:sup>
                        </m:sSubSup>
                        <m:r>
                          <a:rPr lang="en-US" altLang="zh-CN" sz="2400" b="0" i="1" smtClean="0">
                            <a:latin typeface="Cambria Math" panose="02040503050406030204" pitchFamily="18" charset="0"/>
                            <a:ea typeface="微软雅黑" pitchFamily="34" charset="-122"/>
                          </a:rPr>
                          <m:t>]</m:t>
                        </m:r>
                      </m:e>
                    </m:nary>
                  </m:oMath>
                </a14:m>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a:t>
                </a:r>
                <a14:m>
                  <m:oMath xmlns:m="http://schemas.openxmlformats.org/officeDocument/2006/math">
                    <m:sSub>
                      <m:sSubPr>
                        <m:ctrlPr>
                          <a:rPr lang="en-US" altLang="zh-CN" sz="2400" i="1" smtClean="0">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𝑌</m:t>
                        </m:r>
                      </m:e>
                      <m:sub>
                        <m:r>
                          <a:rPr lang="en-US" altLang="zh-CN" sz="2400" b="0" i="1" smtClean="0">
                            <a:latin typeface="Cambria Math" panose="02040503050406030204" pitchFamily="18" charset="0"/>
                            <a:ea typeface="微软雅黑" pitchFamily="34" charset="-122"/>
                          </a:rPr>
                          <m:t>𝑖</m:t>
                        </m:r>
                        <m:r>
                          <a:rPr lang="en-US" altLang="zh-CN" sz="2400" b="0" i="1" smtClean="0">
                            <a:latin typeface="Cambria Math" panose="02040503050406030204" pitchFamily="18" charset="0"/>
                            <a:ea typeface="微软雅黑" pitchFamily="34" charset="-122"/>
                          </a:rPr>
                          <m:t> </m:t>
                        </m:r>
                      </m:sub>
                    </m:sSub>
                    <m:r>
                      <a:rPr lang="en-US" altLang="zh-CN" sz="2400" b="0" i="1" smtClean="0">
                        <a:latin typeface="Cambria Math" panose="02040503050406030204" pitchFamily="18" charset="0"/>
                        <a:ea typeface="微软雅黑" pitchFamily="34" charset="-122"/>
                      </a:rPr>
                      <m:t>=(</m:t>
                    </m:r>
                    <m:sSub>
                      <m:sSubPr>
                        <m:ctrlPr>
                          <a:rPr lang="en-US" altLang="zh-CN" sz="2400" b="0" i="1" smtClean="0">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𝑋</m:t>
                        </m:r>
                      </m:e>
                      <m:sub>
                        <m:r>
                          <a:rPr lang="en-US" altLang="zh-CN" sz="2400" b="0" i="1" smtClean="0">
                            <a:latin typeface="Cambria Math" panose="02040503050406030204" pitchFamily="18" charset="0"/>
                            <a:ea typeface="微软雅黑" pitchFamily="34" charset="-122"/>
                          </a:rPr>
                          <m:t>𝑖</m:t>
                        </m:r>
                      </m:sub>
                    </m:sSub>
                    <m:r>
                      <a:rPr lang="en-US" altLang="zh-CN" sz="2400" b="0" i="1" smtClean="0">
                        <a:latin typeface="Cambria Math" panose="02040503050406030204" pitchFamily="18" charset="0"/>
                        <a:ea typeface="微软雅黑" pitchFamily="34" charset="-122"/>
                      </a:rPr>
                      <m:t> − </m:t>
                    </m:r>
                    <m:sSub>
                      <m:sSubPr>
                        <m:ctrlPr>
                          <a:rPr lang="en-US" altLang="zh-CN" sz="2400" b="0" i="1" smtClean="0">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𝑋</m:t>
                        </m:r>
                      </m:e>
                      <m:sub>
                        <m:r>
                          <a:rPr lang="en-US" altLang="zh-CN" sz="2400" b="0" i="1" smtClean="0">
                            <a:latin typeface="Cambria Math" panose="02040503050406030204" pitchFamily="18" charset="0"/>
                            <a:ea typeface="微软雅黑" pitchFamily="34" charset="-122"/>
                          </a:rPr>
                          <m:t>0</m:t>
                        </m:r>
                      </m:sub>
                    </m:sSub>
                    <m:r>
                      <a:rPr lang="en-US" altLang="zh-CN" sz="2400" b="0" i="1" smtClean="0">
                        <a:latin typeface="Cambria Math" panose="02040503050406030204" pitchFamily="18" charset="0"/>
                        <a:ea typeface="微软雅黑" pitchFamily="34" charset="-122"/>
                      </a:rPr>
                      <m:t>,</m:t>
                    </m:r>
                    <m:sSub>
                      <m:sSubPr>
                        <m:ctrlPr>
                          <a:rPr lang="en-US" altLang="zh-CN" sz="2400" i="1">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𝑌</m:t>
                        </m:r>
                      </m:e>
                      <m:sub>
                        <m:r>
                          <a:rPr lang="en-US" altLang="zh-CN" sz="2400" i="1">
                            <a:latin typeface="Cambria Math" panose="02040503050406030204" pitchFamily="18" charset="0"/>
                            <a:ea typeface="微软雅黑" pitchFamily="34" charset="-122"/>
                          </a:rPr>
                          <m:t>𝑖</m:t>
                        </m:r>
                      </m:sub>
                    </m:sSub>
                    <m:r>
                      <a:rPr lang="en-US" altLang="zh-CN" sz="2400" i="1">
                        <a:latin typeface="Cambria Math" panose="02040503050406030204" pitchFamily="18" charset="0"/>
                        <a:ea typeface="微软雅黑" pitchFamily="34" charset="-122"/>
                      </a:rPr>
                      <m:t> − </m:t>
                    </m:r>
                    <m:sSub>
                      <m:sSubPr>
                        <m:ctrlPr>
                          <a:rPr lang="en-US" altLang="zh-CN" sz="2400" i="1">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𝑌</m:t>
                        </m:r>
                      </m:e>
                      <m:sub>
                        <m:r>
                          <a:rPr lang="en-US" altLang="zh-CN" sz="2400" i="1">
                            <a:latin typeface="Cambria Math" panose="02040503050406030204" pitchFamily="18" charset="0"/>
                            <a:ea typeface="微软雅黑" pitchFamily="34" charset="-122"/>
                          </a:rPr>
                          <m:t>0</m:t>
                        </m:r>
                      </m:sub>
                    </m:sSub>
                    <m:r>
                      <a:rPr lang="en-US" altLang="zh-CN" sz="2400" b="0" i="1" smtClean="0">
                        <a:latin typeface="Cambria Math" panose="02040503050406030204" pitchFamily="18" charset="0"/>
                        <a:ea typeface="微软雅黑" pitchFamily="34" charset="-122"/>
                      </a:rPr>
                      <m:t>,</m:t>
                    </m:r>
                    <m:sSub>
                      <m:sSubPr>
                        <m:ctrlPr>
                          <a:rPr lang="en-US" altLang="zh-CN" sz="2400" i="1">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𝑍</m:t>
                        </m:r>
                      </m:e>
                      <m:sub>
                        <m:r>
                          <a:rPr lang="en-US" altLang="zh-CN" sz="2400" i="1">
                            <a:latin typeface="Cambria Math" panose="02040503050406030204" pitchFamily="18" charset="0"/>
                            <a:ea typeface="微软雅黑" pitchFamily="34" charset="-122"/>
                          </a:rPr>
                          <m:t>𝑖</m:t>
                        </m:r>
                      </m:sub>
                    </m:sSub>
                    <m:r>
                      <a:rPr lang="en-US" altLang="zh-CN" sz="2400" i="1">
                        <a:latin typeface="Cambria Math" panose="02040503050406030204" pitchFamily="18" charset="0"/>
                        <a:ea typeface="微软雅黑" pitchFamily="34" charset="-122"/>
                      </a:rPr>
                      <m:t> − </m:t>
                    </m:r>
                    <m:sSub>
                      <m:sSubPr>
                        <m:ctrlPr>
                          <a:rPr lang="en-US" altLang="zh-CN" sz="2400" i="1">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𝑍</m:t>
                        </m:r>
                      </m:e>
                      <m:sub>
                        <m:r>
                          <a:rPr lang="en-US" altLang="zh-CN" sz="2400" i="1">
                            <a:latin typeface="Cambria Math" panose="02040503050406030204" pitchFamily="18" charset="0"/>
                            <a:ea typeface="微软雅黑" pitchFamily="34" charset="-122"/>
                          </a:rPr>
                          <m:t>0</m:t>
                        </m:r>
                      </m:sub>
                    </m:sSub>
                    <m:r>
                      <a:rPr lang="en-US" altLang="zh-CN" sz="2400" b="0" i="1" smtClean="0">
                        <a:latin typeface="Cambria Math" panose="02040503050406030204" pitchFamily="18" charset="0"/>
                        <a:ea typeface="微软雅黑" pitchFamily="34" charset="-122"/>
                      </a:rPr>
                      <m:t>)</m:t>
                    </m:r>
                  </m:oMath>
                </a14:m>
                <a:endParaRPr lang="en-US" altLang="zh-CN" sz="2400" dirty="0">
                  <a:latin typeface="微软雅黑" pitchFamily="34" charset="-122"/>
                  <a:ea typeface="微软雅黑" pitchFamily="34" charset="-122"/>
                </a:endParaRPr>
              </a:p>
              <a:p>
                <a:pPr>
                  <a:lnSpc>
                    <a:spcPct val="125000"/>
                  </a:lnSpc>
                </a:pPr>
                <a:r>
                  <a:rPr lang="zh-CN" altLang="en-US" sz="2400" dirty="0">
                    <a:latin typeface="微软雅黑" pitchFamily="34" charset="-122"/>
                    <a:ea typeface="微软雅黑" pitchFamily="34" charset="-122"/>
                  </a:rPr>
                  <a:t>基准轴线得到后，顶尖轴线上任一点到基准轴线的距离为：</a:t>
                </a:r>
                <a:endParaRPr lang="en-US" altLang="zh-CN" sz="2400" dirty="0">
                  <a:latin typeface="微软雅黑" pitchFamily="34" charset="-122"/>
                  <a:ea typeface="微软雅黑" pitchFamily="34" charset="-122"/>
                </a:endParaRPr>
              </a:p>
              <a:p>
                <a:pPr>
                  <a:lnSpc>
                    <a:spcPct val="125000"/>
                  </a:lnSpc>
                </a:pPr>
                <a:r>
                  <a:rPr lang="en-US" altLang="zh-CN" sz="2400" dirty="0">
                    <a:latin typeface="微软雅黑" pitchFamily="34" charset="-122"/>
                    <a:ea typeface="微软雅黑" pitchFamily="34" charset="-122"/>
                  </a:rPr>
                  <a:t>        </a:t>
                </a:r>
                <a14:m>
                  <m:oMath xmlns:m="http://schemas.openxmlformats.org/officeDocument/2006/math">
                    <m:sSub>
                      <m:sSubPr>
                        <m:ctrlPr>
                          <a:rPr lang="en-US" altLang="zh-CN" sz="2800" i="1" smtClean="0">
                            <a:latin typeface="Cambria Math" panose="02040503050406030204" pitchFamily="18" charset="0"/>
                            <a:ea typeface="微软雅黑" pitchFamily="34" charset="-122"/>
                          </a:rPr>
                        </m:ctrlPr>
                      </m:sSubPr>
                      <m:e>
                        <m:r>
                          <a:rPr lang="en-US" altLang="zh-CN" sz="2800" b="0" i="1" smtClean="0">
                            <a:latin typeface="Cambria Math" panose="02040503050406030204" pitchFamily="18" charset="0"/>
                            <a:ea typeface="微软雅黑" pitchFamily="34" charset="-122"/>
                          </a:rPr>
                          <m:t>𝑑</m:t>
                        </m:r>
                      </m:e>
                      <m:sub>
                        <m:r>
                          <a:rPr lang="en-US" altLang="zh-CN" sz="2800" b="0" i="1" smtClean="0">
                            <a:latin typeface="Cambria Math" panose="02040503050406030204" pitchFamily="18" charset="0"/>
                            <a:ea typeface="微软雅黑" pitchFamily="34" charset="-122"/>
                          </a:rPr>
                          <m:t>𝑖</m:t>
                        </m:r>
                      </m:sub>
                    </m:sSub>
                    <m:r>
                      <a:rPr lang="en-US" altLang="zh-CN" sz="2800" b="0" i="1" smtClean="0">
                        <a:latin typeface="Cambria Math" panose="02040503050406030204" pitchFamily="18" charset="0"/>
                        <a:ea typeface="微软雅黑" pitchFamily="34" charset="-122"/>
                      </a:rPr>
                      <m:t>= </m:t>
                    </m:r>
                    <m:f>
                      <m:fPr>
                        <m:ctrlPr>
                          <a:rPr lang="en-US" altLang="zh-CN" sz="2800" b="0" i="1" smtClean="0">
                            <a:latin typeface="Cambria Math" panose="02040503050406030204" pitchFamily="18" charset="0"/>
                            <a:ea typeface="微软雅黑" pitchFamily="34" charset="-122"/>
                          </a:rPr>
                        </m:ctrlPr>
                      </m:fPr>
                      <m:num>
                        <m:r>
                          <a:rPr lang="en-US" altLang="zh-CN" sz="2800" b="0" i="1" smtClean="0">
                            <a:latin typeface="Cambria Math" panose="02040503050406030204" pitchFamily="18" charset="0"/>
                            <a:ea typeface="微软雅黑" pitchFamily="34" charset="-122"/>
                          </a:rPr>
                          <m:t>| </m:t>
                        </m:r>
                        <m:d>
                          <m:dPr>
                            <m:ctrlPr>
                              <a:rPr lang="en-US" altLang="zh-CN" sz="2800" b="0" i="1" smtClean="0">
                                <a:latin typeface="Cambria Math" panose="02040503050406030204" pitchFamily="18" charset="0"/>
                                <a:ea typeface="微软雅黑" pitchFamily="34" charset="-122"/>
                              </a:rPr>
                            </m:ctrlPr>
                          </m:dPr>
                          <m:e>
                            <m:sSub>
                              <m:sSubPr>
                                <m:ctrlPr>
                                  <a:rPr lang="en-US" altLang="zh-CN" sz="2800" b="0" i="1" smtClean="0">
                                    <a:latin typeface="Cambria Math" panose="02040503050406030204" pitchFamily="18" charset="0"/>
                                    <a:ea typeface="微软雅黑" pitchFamily="34" charset="-122"/>
                                  </a:rPr>
                                </m:ctrlPr>
                              </m:sSubPr>
                              <m:e>
                                <m:r>
                                  <a:rPr lang="en-US" altLang="zh-CN" sz="2800" b="0" i="1" smtClean="0">
                                    <a:latin typeface="Cambria Math" panose="02040503050406030204" pitchFamily="18" charset="0"/>
                                    <a:ea typeface="微软雅黑" pitchFamily="34" charset="-122"/>
                                  </a:rPr>
                                  <m:t>𝑋</m:t>
                                </m:r>
                              </m:e>
                              <m:sub>
                                <m:r>
                                  <a:rPr lang="en-US" altLang="zh-CN" sz="2800" b="0" i="1" smtClean="0">
                                    <a:latin typeface="Cambria Math" panose="02040503050406030204" pitchFamily="18" charset="0"/>
                                    <a:ea typeface="微软雅黑" pitchFamily="34" charset="-122"/>
                                  </a:rPr>
                                  <m:t>0</m:t>
                                </m:r>
                              </m:sub>
                            </m:sSub>
                            <m:r>
                              <a:rPr lang="en-US" altLang="zh-CN" sz="2800" b="0" i="1" smtClean="0">
                                <a:latin typeface="Cambria Math" panose="02040503050406030204" pitchFamily="18" charset="0"/>
                                <a:ea typeface="微软雅黑" pitchFamily="34" charset="-122"/>
                              </a:rPr>
                              <m:t> − </m:t>
                            </m:r>
                            <m:sSub>
                              <m:sSubPr>
                                <m:ctrlPr>
                                  <a:rPr lang="en-US" altLang="zh-CN" sz="2800" b="0" i="1" smtClean="0">
                                    <a:latin typeface="Cambria Math" panose="02040503050406030204" pitchFamily="18" charset="0"/>
                                    <a:ea typeface="微软雅黑" pitchFamily="34" charset="-122"/>
                                  </a:rPr>
                                </m:ctrlPr>
                              </m:sSubPr>
                              <m:e>
                                <m:r>
                                  <a:rPr lang="en-US" altLang="zh-CN" sz="2800" b="0" i="1" smtClean="0">
                                    <a:latin typeface="Cambria Math" panose="02040503050406030204" pitchFamily="18" charset="0"/>
                                    <a:ea typeface="微软雅黑" pitchFamily="34" charset="-122"/>
                                  </a:rPr>
                                  <m:t>𝑁</m:t>
                                </m:r>
                              </m:e>
                              <m:sub>
                                <m:r>
                                  <a:rPr lang="en-US" altLang="zh-CN" sz="2800" b="0" i="1" smtClean="0">
                                    <a:latin typeface="Cambria Math" panose="02040503050406030204" pitchFamily="18" charset="0"/>
                                    <a:ea typeface="微软雅黑" pitchFamily="34" charset="-122"/>
                                  </a:rPr>
                                  <m:t>𝑥𝑖</m:t>
                                </m:r>
                              </m:sub>
                            </m:sSub>
                            <m:r>
                              <a:rPr lang="en-US" altLang="zh-CN" sz="2800" b="0" i="1" smtClean="0">
                                <a:latin typeface="Cambria Math" panose="02040503050406030204" pitchFamily="18" charset="0"/>
                                <a:ea typeface="微软雅黑" pitchFamily="34" charset="-122"/>
                              </a:rPr>
                              <m:t>,</m:t>
                            </m:r>
                            <m:sSub>
                              <m:sSubPr>
                                <m:ctrlPr>
                                  <a:rPr lang="en-US" altLang="zh-CN" sz="2800" i="1">
                                    <a:latin typeface="Cambria Math" panose="02040503050406030204" pitchFamily="18" charset="0"/>
                                    <a:ea typeface="微软雅黑" pitchFamily="34" charset="-122"/>
                                  </a:rPr>
                                </m:ctrlPr>
                              </m:sSubPr>
                              <m:e>
                                <m:r>
                                  <a:rPr lang="en-US" altLang="zh-CN" sz="2800" b="0" i="1" smtClean="0">
                                    <a:latin typeface="Cambria Math" panose="02040503050406030204" pitchFamily="18" charset="0"/>
                                    <a:ea typeface="微软雅黑" pitchFamily="34" charset="-122"/>
                                  </a:rPr>
                                  <m:t>𝑌</m:t>
                                </m:r>
                              </m:e>
                              <m:sub>
                                <m:r>
                                  <a:rPr lang="en-US" altLang="zh-CN" sz="2800" i="1">
                                    <a:latin typeface="Cambria Math" panose="02040503050406030204" pitchFamily="18" charset="0"/>
                                    <a:ea typeface="微软雅黑" pitchFamily="34" charset="-122"/>
                                  </a:rPr>
                                  <m:t>0</m:t>
                                </m:r>
                              </m:sub>
                            </m:sSub>
                            <m:r>
                              <a:rPr lang="en-US" altLang="zh-CN" sz="2800" i="1">
                                <a:latin typeface="Cambria Math" panose="02040503050406030204" pitchFamily="18" charset="0"/>
                                <a:ea typeface="微软雅黑" pitchFamily="34" charset="-122"/>
                              </a:rPr>
                              <m:t> − </m:t>
                            </m:r>
                            <m:sSub>
                              <m:sSubPr>
                                <m:ctrlPr>
                                  <a:rPr lang="en-US" altLang="zh-CN" sz="2800" i="1">
                                    <a:latin typeface="Cambria Math" panose="02040503050406030204" pitchFamily="18" charset="0"/>
                                    <a:ea typeface="微软雅黑" pitchFamily="34" charset="-122"/>
                                  </a:rPr>
                                </m:ctrlPr>
                              </m:sSubPr>
                              <m:e>
                                <m:r>
                                  <a:rPr lang="en-US" altLang="zh-CN" sz="2800" i="1">
                                    <a:latin typeface="Cambria Math" panose="02040503050406030204" pitchFamily="18" charset="0"/>
                                    <a:ea typeface="微软雅黑" pitchFamily="34" charset="-122"/>
                                  </a:rPr>
                                  <m:t>𝑁</m:t>
                                </m:r>
                              </m:e>
                              <m:sub>
                                <m:r>
                                  <a:rPr lang="en-US" altLang="zh-CN" sz="2800" b="0" i="1" smtClean="0">
                                    <a:latin typeface="Cambria Math" panose="02040503050406030204" pitchFamily="18" charset="0"/>
                                    <a:ea typeface="微软雅黑" pitchFamily="34" charset="-122"/>
                                  </a:rPr>
                                  <m:t>𝑦</m:t>
                                </m:r>
                                <m:r>
                                  <a:rPr lang="en-US" altLang="zh-CN" sz="2800" i="1">
                                    <a:latin typeface="Cambria Math" panose="02040503050406030204" pitchFamily="18" charset="0"/>
                                    <a:ea typeface="微软雅黑" pitchFamily="34" charset="-122"/>
                                  </a:rPr>
                                  <m:t>𝑖</m:t>
                                </m:r>
                              </m:sub>
                            </m:sSub>
                            <m:r>
                              <a:rPr lang="en-US" altLang="zh-CN" sz="2800" b="0" i="1" smtClean="0">
                                <a:latin typeface="Cambria Math" panose="02040503050406030204" pitchFamily="18" charset="0"/>
                                <a:ea typeface="微软雅黑" pitchFamily="34" charset="-122"/>
                              </a:rPr>
                              <m:t>,</m:t>
                            </m:r>
                            <m:sSub>
                              <m:sSubPr>
                                <m:ctrlPr>
                                  <a:rPr lang="en-US" altLang="zh-CN" sz="2800" b="0" i="1" smtClean="0">
                                    <a:latin typeface="Cambria Math" panose="02040503050406030204" pitchFamily="18" charset="0"/>
                                    <a:ea typeface="微软雅黑" pitchFamily="34" charset="-122"/>
                                  </a:rPr>
                                </m:ctrlPr>
                              </m:sSubPr>
                              <m:e>
                                <m:r>
                                  <a:rPr lang="en-US" altLang="zh-CN" sz="2800" b="0" i="1" smtClean="0">
                                    <a:latin typeface="Cambria Math" panose="02040503050406030204" pitchFamily="18" charset="0"/>
                                    <a:ea typeface="微软雅黑" pitchFamily="34" charset="-122"/>
                                  </a:rPr>
                                  <m:t>𝑍</m:t>
                                </m:r>
                              </m:e>
                              <m:sub>
                                <m:r>
                                  <a:rPr lang="en-US" altLang="zh-CN" sz="2800" b="0" i="1" smtClean="0">
                                    <a:latin typeface="Cambria Math" panose="02040503050406030204" pitchFamily="18" charset="0"/>
                                    <a:ea typeface="微软雅黑" pitchFamily="34" charset="-122"/>
                                  </a:rPr>
                                  <m:t>0</m:t>
                                </m:r>
                              </m:sub>
                            </m:sSub>
                            <m:r>
                              <a:rPr lang="en-US" altLang="zh-CN" sz="2800" i="1">
                                <a:latin typeface="Cambria Math" panose="02040503050406030204" pitchFamily="18" charset="0"/>
                                <a:ea typeface="微软雅黑" pitchFamily="34" charset="-122"/>
                              </a:rPr>
                              <m:t> − </m:t>
                            </m:r>
                            <m:sSub>
                              <m:sSubPr>
                                <m:ctrlPr>
                                  <a:rPr lang="en-US" altLang="zh-CN" sz="2800" i="1">
                                    <a:latin typeface="Cambria Math" panose="02040503050406030204" pitchFamily="18" charset="0"/>
                                    <a:ea typeface="微软雅黑" pitchFamily="34" charset="-122"/>
                                  </a:rPr>
                                </m:ctrlPr>
                              </m:sSubPr>
                              <m:e>
                                <m:r>
                                  <a:rPr lang="en-US" altLang="zh-CN" sz="2800" i="1">
                                    <a:latin typeface="Cambria Math" panose="02040503050406030204" pitchFamily="18" charset="0"/>
                                    <a:ea typeface="微软雅黑" pitchFamily="34" charset="-122"/>
                                  </a:rPr>
                                  <m:t>𝑁</m:t>
                                </m:r>
                              </m:e>
                              <m:sub>
                                <m:r>
                                  <a:rPr lang="en-US" altLang="zh-CN" sz="2800" b="0" i="1" smtClean="0">
                                    <a:latin typeface="Cambria Math" panose="02040503050406030204" pitchFamily="18" charset="0"/>
                                    <a:ea typeface="微软雅黑" pitchFamily="34" charset="-122"/>
                                  </a:rPr>
                                  <m:t>𝑧</m:t>
                                </m:r>
                                <m:r>
                                  <a:rPr lang="en-US" altLang="zh-CN" sz="2800" i="1">
                                    <a:latin typeface="Cambria Math" panose="02040503050406030204" pitchFamily="18" charset="0"/>
                                    <a:ea typeface="微软雅黑" pitchFamily="34" charset="-122"/>
                                  </a:rPr>
                                  <m:t>𝑖</m:t>
                                </m:r>
                              </m:sub>
                            </m:sSub>
                          </m:e>
                        </m:d>
                        <m:r>
                          <a:rPr lang="en-US" altLang="zh-CN" sz="2800" b="0" i="1" smtClean="0">
                            <a:latin typeface="Cambria Math" panose="02040503050406030204" pitchFamily="18" charset="0"/>
                            <a:ea typeface="微软雅黑" pitchFamily="34" charset="-122"/>
                          </a:rPr>
                          <m:t> </m:t>
                        </m:r>
                        <m:r>
                          <a:rPr lang="en-US" altLang="zh-CN" sz="2800" b="0" i="1" smtClean="0">
                            <a:latin typeface="Cambria Math" panose="02040503050406030204" pitchFamily="18" charset="0"/>
                            <a:ea typeface="微软雅黑" pitchFamily="34" charset="-122"/>
                          </a:rPr>
                          <m:t>𝑋</m:t>
                        </m:r>
                        <m:r>
                          <a:rPr lang="en-US" altLang="zh-CN" sz="2800" b="0" i="1" smtClean="0">
                            <a:latin typeface="Cambria Math" panose="02040503050406030204" pitchFamily="18" charset="0"/>
                            <a:ea typeface="微软雅黑" pitchFamily="34" charset="-122"/>
                          </a:rPr>
                          <m:t> </m:t>
                        </m:r>
                        <m:d>
                          <m:dPr>
                            <m:ctrlPr>
                              <a:rPr lang="en-US" altLang="zh-CN" sz="2800" b="0" i="1" smtClean="0">
                                <a:latin typeface="Cambria Math" panose="02040503050406030204" pitchFamily="18" charset="0"/>
                                <a:ea typeface="微软雅黑" pitchFamily="34" charset="-122"/>
                              </a:rPr>
                            </m:ctrlPr>
                          </m:dPr>
                          <m:e>
                            <m:r>
                              <a:rPr lang="en-US" altLang="zh-CN" sz="2800" b="0" i="1" smtClean="0">
                                <a:latin typeface="Cambria Math" panose="02040503050406030204" pitchFamily="18" charset="0"/>
                                <a:ea typeface="微软雅黑" pitchFamily="34" charset="-122"/>
                              </a:rPr>
                              <m:t>𝑚</m:t>
                            </m:r>
                            <m:r>
                              <a:rPr lang="en-US" altLang="zh-CN" sz="2800" b="0" i="1" smtClean="0">
                                <a:latin typeface="Cambria Math" panose="02040503050406030204" pitchFamily="18" charset="0"/>
                                <a:ea typeface="微软雅黑" pitchFamily="34" charset="-122"/>
                              </a:rPr>
                              <m:t>,</m:t>
                            </m:r>
                            <m:r>
                              <a:rPr lang="en-US" altLang="zh-CN" sz="2800" b="0" i="1" smtClean="0">
                                <a:latin typeface="Cambria Math" panose="02040503050406030204" pitchFamily="18" charset="0"/>
                                <a:ea typeface="微软雅黑" pitchFamily="34" charset="-122"/>
                              </a:rPr>
                              <m:t>𝑛</m:t>
                            </m:r>
                            <m:r>
                              <a:rPr lang="en-US" altLang="zh-CN" sz="2800" b="0" i="1" smtClean="0">
                                <a:latin typeface="Cambria Math" panose="02040503050406030204" pitchFamily="18" charset="0"/>
                                <a:ea typeface="微软雅黑" pitchFamily="34" charset="-122"/>
                              </a:rPr>
                              <m:t>,</m:t>
                            </m:r>
                            <m:r>
                              <a:rPr lang="en-US" altLang="zh-CN" sz="2800" b="0" i="1" smtClean="0">
                                <a:latin typeface="Cambria Math" panose="02040503050406030204" pitchFamily="18" charset="0"/>
                                <a:ea typeface="微软雅黑" pitchFamily="34" charset="-122"/>
                              </a:rPr>
                              <m:t>𝑝</m:t>
                            </m:r>
                          </m:e>
                        </m:d>
                        <m:r>
                          <a:rPr lang="en-US" altLang="zh-CN" sz="2800" b="0" i="1" smtClean="0">
                            <a:latin typeface="Cambria Math" panose="02040503050406030204" pitchFamily="18" charset="0"/>
                            <a:ea typeface="微软雅黑" pitchFamily="34" charset="-122"/>
                          </a:rPr>
                          <m:t> |</m:t>
                        </m:r>
                      </m:num>
                      <m:den>
                        <m:rad>
                          <m:radPr>
                            <m:degHide m:val="on"/>
                            <m:ctrlPr>
                              <a:rPr lang="en-US" altLang="zh-CN" sz="2800" b="0" i="1" smtClean="0">
                                <a:latin typeface="Cambria Math" panose="02040503050406030204" pitchFamily="18" charset="0"/>
                                <a:ea typeface="微软雅黑" pitchFamily="34" charset="-122"/>
                              </a:rPr>
                            </m:ctrlPr>
                          </m:radPr>
                          <m:deg/>
                          <m:e>
                            <m:sSup>
                              <m:sSupPr>
                                <m:ctrlPr>
                                  <a:rPr lang="en-US" altLang="zh-CN" sz="2800" b="0" i="1" smtClean="0">
                                    <a:latin typeface="Cambria Math" panose="02040503050406030204" pitchFamily="18" charset="0"/>
                                    <a:ea typeface="微软雅黑" pitchFamily="34" charset="-122"/>
                                  </a:rPr>
                                </m:ctrlPr>
                              </m:sSupPr>
                              <m:e>
                                <m:r>
                                  <a:rPr lang="en-US" altLang="zh-CN" sz="2800" b="0" i="1" smtClean="0">
                                    <a:latin typeface="Cambria Math" panose="02040503050406030204" pitchFamily="18" charset="0"/>
                                    <a:ea typeface="微软雅黑" pitchFamily="34" charset="-122"/>
                                  </a:rPr>
                                  <m:t>𝑚</m:t>
                                </m:r>
                              </m:e>
                              <m:sup>
                                <m:r>
                                  <a:rPr lang="en-US" altLang="zh-CN" sz="2800" b="0" i="1" smtClean="0">
                                    <a:latin typeface="Cambria Math" panose="02040503050406030204" pitchFamily="18" charset="0"/>
                                    <a:ea typeface="微软雅黑" pitchFamily="34" charset="-122"/>
                                  </a:rPr>
                                  <m:t>2</m:t>
                                </m:r>
                              </m:sup>
                            </m:sSup>
                            <m:r>
                              <a:rPr lang="en-US" altLang="zh-CN" sz="2800" b="0" i="1" smtClean="0">
                                <a:latin typeface="Cambria Math" panose="02040503050406030204" pitchFamily="18" charset="0"/>
                                <a:ea typeface="微软雅黑" pitchFamily="34" charset="-122"/>
                              </a:rPr>
                              <m:t>+ </m:t>
                            </m:r>
                            <m:sSup>
                              <m:sSupPr>
                                <m:ctrlPr>
                                  <a:rPr lang="en-US" altLang="zh-CN" sz="2800" b="0" i="1" smtClean="0">
                                    <a:latin typeface="Cambria Math" panose="02040503050406030204" pitchFamily="18" charset="0"/>
                                    <a:ea typeface="微软雅黑" pitchFamily="34" charset="-122"/>
                                  </a:rPr>
                                </m:ctrlPr>
                              </m:sSupPr>
                              <m:e>
                                <m:r>
                                  <a:rPr lang="en-US" altLang="zh-CN" sz="2800" b="0" i="1" smtClean="0">
                                    <a:latin typeface="Cambria Math" panose="02040503050406030204" pitchFamily="18" charset="0"/>
                                    <a:ea typeface="微软雅黑" pitchFamily="34" charset="-122"/>
                                  </a:rPr>
                                  <m:t>𝑛</m:t>
                                </m:r>
                              </m:e>
                              <m:sup>
                                <m:r>
                                  <a:rPr lang="en-US" altLang="zh-CN" sz="2800" b="0" i="1" smtClean="0">
                                    <a:latin typeface="Cambria Math" panose="02040503050406030204" pitchFamily="18" charset="0"/>
                                    <a:ea typeface="微软雅黑" pitchFamily="34" charset="-122"/>
                                  </a:rPr>
                                  <m:t>2</m:t>
                                </m:r>
                              </m:sup>
                            </m:sSup>
                            <m:r>
                              <a:rPr lang="en-US" altLang="zh-CN" sz="2800" b="0" i="1" smtClean="0">
                                <a:latin typeface="Cambria Math" panose="02040503050406030204" pitchFamily="18" charset="0"/>
                                <a:ea typeface="微软雅黑" pitchFamily="34" charset="-122"/>
                              </a:rPr>
                              <m:t>+ </m:t>
                            </m:r>
                            <m:sSup>
                              <m:sSupPr>
                                <m:ctrlPr>
                                  <a:rPr lang="en-US" altLang="zh-CN" sz="2800" b="0" i="1" smtClean="0">
                                    <a:latin typeface="Cambria Math" panose="02040503050406030204" pitchFamily="18" charset="0"/>
                                    <a:ea typeface="微软雅黑" pitchFamily="34" charset="-122"/>
                                  </a:rPr>
                                </m:ctrlPr>
                              </m:sSupPr>
                              <m:e>
                                <m:r>
                                  <a:rPr lang="en-US" altLang="zh-CN" sz="2800" b="0" i="1" smtClean="0">
                                    <a:latin typeface="Cambria Math" panose="02040503050406030204" pitchFamily="18" charset="0"/>
                                    <a:ea typeface="微软雅黑" pitchFamily="34" charset="-122"/>
                                  </a:rPr>
                                  <m:t>𝑝</m:t>
                                </m:r>
                              </m:e>
                              <m:sup>
                                <m:r>
                                  <a:rPr lang="en-US" altLang="zh-CN" sz="2800" b="0" i="1" smtClean="0">
                                    <a:latin typeface="Cambria Math" panose="02040503050406030204" pitchFamily="18" charset="0"/>
                                    <a:ea typeface="微软雅黑" pitchFamily="34" charset="-122"/>
                                  </a:rPr>
                                  <m:t>2</m:t>
                                </m:r>
                              </m:sup>
                            </m:sSup>
                          </m:e>
                        </m:rad>
                      </m:den>
                    </m:f>
                  </m:oMath>
                </a14:m>
                <a:endParaRPr lang="en-US" altLang="zh-CN" sz="2400" dirty="0">
                  <a:latin typeface="微软雅黑" pitchFamily="34" charset="-122"/>
                  <a:ea typeface="微软雅黑" pitchFamily="34" charset="-122"/>
                </a:endParaRPr>
              </a:p>
              <a:p>
                <a:pPr>
                  <a:lnSpc>
                    <a:spcPct val="125000"/>
                  </a:lnSpc>
                </a:pPr>
                <a:r>
                  <a:rPr lang="zh-CN" altLang="en-US" sz="2400" dirty="0">
                    <a:latin typeface="微软雅黑" pitchFamily="34" charset="-122"/>
                    <a:ea typeface="微软雅黑" pitchFamily="34" charset="-122"/>
                  </a:rPr>
                  <a:t>其</a:t>
                </a:r>
                <a14:m>
                  <m:oMath xmlns:m="http://schemas.openxmlformats.org/officeDocument/2006/math">
                    <m:r>
                      <a:rPr lang="en-US" altLang="zh-CN" sz="2400" b="0" i="1" smtClean="0">
                        <a:latin typeface="Cambria Math" panose="02040503050406030204" pitchFamily="18" charset="0"/>
                        <a:ea typeface="微软雅黑" pitchFamily="34" charset="-122"/>
                      </a:rPr>
                      <m:t>2</m:t>
                    </m:r>
                    <m:r>
                      <a:rPr lang="en-US" altLang="zh-CN" sz="2400" b="0" i="1" smtClean="0">
                        <a:latin typeface="Cambria Math" panose="02040503050406030204" pitchFamily="18" charset="0"/>
                        <a:ea typeface="微软雅黑" pitchFamily="34" charset="-122"/>
                      </a:rPr>
                      <m:t>𝑀𝑎𝑥</m:t>
                    </m:r>
                    <m:r>
                      <a:rPr lang="en-US" altLang="zh-CN" sz="2400" b="0" i="1" smtClean="0">
                        <a:latin typeface="Cambria Math" panose="02040503050406030204" pitchFamily="18" charset="0"/>
                        <a:ea typeface="微软雅黑" pitchFamily="34" charset="-122"/>
                      </a:rPr>
                      <m:t>(</m:t>
                    </m:r>
                    <m:sSub>
                      <m:sSubPr>
                        <m:ctrlPr>
                          <a:rPr lang="en-US" altLang="zh-CN" sz="2400" b="0" i="1" smtClean="0">
                            <a:latin typeface="Cambria Math" panose="02040503050406030204" pitchFamily="18" charset="0"/>
                            <a:ea typeface="微软雅黑" pitchFamily="34" charset="-122"/>
                          </a:rPr>
                        </m:ctrlPr>
                      </m:sSubPr>
                      <m:e>
                        <m:r>
                          <a:rPr lang="en-US" altLang="zh-CN" sz="2400" b="0" i="1" smtClean="0">
                            <a:latin typeface="Cambria Math" panose="02040503050406030204" pitchFamily="18" charset="0"/>
                            <a:ea typeface="微软雅黑" pitchFamily="34" charset="-122"/>
                          </a:rPr>
                          <m:t>𝑑</m:t>
                        </m:r>
                      </m:e>
                      <m:sub>
                        <m:r>
                          <a:rPr lang="en-US" altLang="zh-CN" sz="2400" b="0" i="1" smtClean="0">
                            <a:latin typeface="Cambria Math" panose="02040503050406030204" pitchFamily="18" charset="0"/>
                            <a:ea typeface="微软雅黑" pitchFamily="34" charset="-122"/>
                          </a:rPr>
                          <m:t>𝑖</m:t>
                        </m:r>
                      </m:sub>
                    </m:sSub>
                    <m:r>
                      <a:rPr lang="en-US" altLang="zh-CN" sz="2400" b="0" i="1" smtClean="0">
                        <a:latin typeface="Cambria Math" panose="02040503050406030204" pitchFamily="18" charset="0"/>
                        <a:ea typeface="微软雅黑" pitchFamily="34" charset="-122"/>
                      </a:rPr>
                      <m:t>)</m:t>
                    </m:r>
                  </m:oMath>
                </a14:m>
                <a:r>
                  <a:rPr lang="zh-CN" altLang="en-US" sz="2400" dirty="0">
                    <a:latin typeface="微软雅黑" pitchFamily="34" charset="-122"/>
                    <a:ea typeface="微软雅黑" pitchFamily="34" charset="-122"/>
                  </a:rPr>
                  <a:t>即为所求的同轴度偏差</a:t>
                </a:r>
                <a:endParaRPr lang="en-US" altLang="zh-CN" sz="2400" dirty="0">
                  <a:latin typeface="微软雅黑" pitchFamily="34" charset="-122"/>
                  <a:ea typeface="微软雅黑" pitchFamily="34" charset="-122"/>
                </a:endParaRPr>
              </a:p>
              <a:p>
                <a:pPr>
                  <a:lnSpc>
                    <a:spcPct val="125000"/>
                  </a:lnSpc>
                </a:pPr>
                <a:endParaRPr lang="zh-CN" altLang="en-US" sz="2400" dirty="0">
                  <a:latin typeface="微软雅黑" pitchFamily="34" charset="-122"/>
                  <a:ea typeface="微软雅黑" pitchFamily="34" charset="-122"/>
                </a:endParaRPr>
              </a:p>
            </p:txBody>
          </p:sp>
        </mc:Choice>
        <mc:Fallback xmlns="">
          <p:sp>
            <p:nvSpPr>
              <p:cNvPr id="6" name="矩形 5">
                <a:extLst>
                  <a:ext uri="{FF2B5EF4-FFF2-40B4-BE49-F238E27FC236}">
                    <a16:creationId xmlns:a16="http://schemas.microsoft.com/office/drawing/2014/main" id="{0CF00A58-6E88-41FC-B0B1-6D23791A9EF7}"/>
                  </a:ext>
                </a:extLst>
              </p:cNvPr>
              <p:cNvSpPr>
                <a:spLocks noRot="1" noChangeAspect="1" noMove="1" noResize="1" noEditPoints="1" noAdjustHandles="1" noChangeArrowheads="1" noChangeShapeType="1" noTextEdit="1"/>
              </p:cNvSpPr>
              <p:nvPr/>
            </p:nvSpPr>
            <p:spPr>
              <a:xfrm>
                <a:off x="588360" y="1605616"/>
                <a:ext cx="7967274" cy="5264390"/>
              </a:xfrm>
              <a:prstGeom prst="rect">
                <a:avLst/>
              </a:prstGeom>
              <a:blipFill>
                <a:blip r:embed="rId3"/>
                <a:stretch>
                  <a:fillRect l="-1225" r="-2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7135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325301" y="2649570"/>
            <a:ext cx="6493398" cy="779430"/>
            <a:chOff x="2307541" y="2781614"/>
            <a:chExt cx="7530876" cy="1039240"/>
          </a:xfrm>
        </p:grpSpPr>
        <p:sp>
          <p:nvSpPr>
            <p:cNvPr id="8" name="圆角矩形 258"/>
            <p:cNvSpPr>
              <a:spLocks noChangeArrowheads="1"/>
            </p:cNvSpPr>
            <p:nvPr/>
          </p:nvSpPr>
          <p:spPr bwMode="auto">
            <a:xfrm>
              <a:off x="2307541" y="278161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r>
                <a:rPr lang="zh-CN" altLang="en-US" sz="3000" b="1" dirty="0">
                  <a:solidFill>
                    <a:schemeClr val="bg1"/>
                  </a:solidFill>
                  <a:latin typeface="黑体" panose="02010609060101010101" pitchFamily="49" charset="-122"/>
                  <a:ea typeface="黑体" panose="02010609060101010101" pitchFamily="49" charset="-122"/>
                  <a:sym typeface="宋体" pitchFamily="2" charset="-122"/>
                </a:rPr>
                <a:t>研究计划及预期成果</a:t>
              </a:r>
              <a:endParaRPr lang="zh-CN" altLang="zh-CN" sz="3000" b="1" dirty="0">
                <a:solidFill>
                  <a:schemeClr val="bg1"/>
                </a:solidFill>
                <a:latin typeface="黑体" panose="02010609060101010101" pitchFamily="49" charset="-122"/>
                <a:ea typeface="黑体" panose="02010609060101010101" pitchFamily="49" charset="-122"/>
                <a:sym typeface="宋体" pitchFamily="2" charset="-122"/>
              </a:endParaRPr>
            </a:p>
          </p:txBody>
        </p:sp>
        <p:sp>
          <p:nvSpPr>
            <p:cNvPr id="10" name="椭圆 9"/>
            <p:cNvSpPr/>
            <p:nvPr/>
          </p:nvSpPr>
          <p:spPr>
            <a:xfrm>
              <a:off x="2399614" y="2908579"/>
              <a:ext cx="806825" cy="7853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solidFill>
                    <a:schemeClr val="tx2"/>
                  </a:solidFill>
                </a:rPr>
                <a:t>5</a:t>
              </a:r>
              <a:endParaRPr lang="zh-CN" altLang="en-US" sz="4950" dirty="0">
                <a:solidFill>
                  <a:schemeClr val="tx2"/>
                </a:solidFill>
              </a:endParaRPr>
            </a:p>
          </p:txBody>
        </p:sp>
      </p:grpSp>
    </p:spTree>
    <p:extLst>
      <p:ext uri="{BB962C8B-B14F-4D97-AF65-F5344CB8AC3E}">
        <p14:creationId xmlns:p14="http://schemas.microsoft.com/office/powerpoint/2010/main" val="1954131496"/>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2"/>
          <p:cNvSpPr>
            <a:spLocks noChangeArrowheads="1"/>
          </p:cNvSpPr>
          <p:nvPr/>
        </p:nvSpPr>
        <p:spPr bwMode="gray">
          <a:xfrm>
            <a:off x="1" y="0"/>
            <a:ext cx="2395958" cy="6858000"/>
          </a:xfrm>
          <a:prstGeom prst="roundRect">
            <a:avLst>
              <a:gd name="adj" fmla="val 0"/>
            </a:avLst>
          </a:prstGeom>
          <a:solidFill>
            <a:schemeClr val="tx2"/>
          </a:solidFill>
          <a:ln w="3175" cap="flat" cmpd="sng" algn="ctr">
            <a:solidFill>
              <a:srgbClr val="002060"/>
            </a:solidFill>
            <a:prstDash val="solid"/>
          </a:ln>
          <a:effectLst/>
        </p:spPr>
        <p:txBody>
          <a:bodyPr anchor="ctr"/>
          <a:lstStyle/>
          <a:p>
            <a:pPr algn="ctr">
              <a:lnSpc>
                <a:spcPct val="120000"/>
              </a:lnSpc>
              <a:defRPr/>
            </a:pPr>
            <a:r>
              <a:rPr lang="zh-CN" altLang="en-US" sz="2800" b="1" kern="0" dirty="0">
                <a:solidFill>
                  <a:schemeClr val="bg1"/>
                </a:solidFill>
                <a:latin typeface="微软雅黑" pitchFamily="34" charset="-122"/>
                <a:ea typeface="微软雅黑" pitchFamily="34" charset="-122"/>
              </a:rPr>
              <a:t>目录</a:t>
            </a:r>
            <a:endParaRPr lang="en-US" altLang="zh-CN" sz="2800" b="1" kern="0" dirty="0">
              <a:solidFill>
                <a:schemeClr val="bg1"/>
              </a:solidFill>
              <a:latin typeface="微软雅黑" pitchFamily="34" charset="-122"/>
              <a:ea typeface="微软雅黑" pitchFamily="34" charset="-122"/>
            </a:endParaRPr>
          </a:p>
          <a:p>
            <a:pPr algn="ctr">
              <a:lnSpc>
                <a:spcPct val="120000"/>
              </a:lnSpc>
              <a:defRPr/>
            </a:pPr>
            <a:r>
              <a:rPr lang="en-US" altLang="zh-CN" sz="2800" b="1" kern="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Contents</a:t>
            </a:r>
            <a:endParaRPr lang="zh-CN" altLang="en-US" sz="2800" b="1" kern="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cstate="print"/>
          <a:stretch>
            <a:fillRect/>
          </a:stretch>
        </p:blipFill>
        <p:spPr>
          <a:xfrm>
            <a:off x="248856" y="1388962"/>
            <a:ext cx="1898248" cy="1851949"/>
          </a:xfrm>
          <a:prstGeom prst="rect">
            <a:avLst/>
          </a:prstGeom>
        </p:spPr>
      </p:pic>
      <p:graphicFrame>
        <p:nvGraphicFramePr>
          <p:cNvPr id="4" name="图示 3"/>
          <p:cNvGraphicFramePr/>
          <p:nvPr>
            <p:extLst>
              <p:ext uri="{D42A27DB-BD31-4B8C-83A1-F6EECF244321}">
                <p14:modId xmlns:p14="http://schemas.microsoft.com/office/powerpoint/2010/main" val="701607156"/>
              </p:ext>
            </p:extLst>
          </p:nvPr>
        </p:nvGraphicFramePr>
        <p:xfrm>
          <a:off x="2395959" y="1213895"/>
          <a:ext cx="6147564" cy="44302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907563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CF32D8D-0282-4134-A98B-C4FE9C18DADC}"/>
              </a:ext>
            </a:extLst>
          </p:cNvPr>
          <p:cNvGraphicFramePr/>
          <p:nvPr>
            <p:custDataLst>
              <p:tags r:id="rId1"/>
            </p:custDataLst>
            <p:extLst>
              <p:ext uri="{D42A27DB-BD31-4B8C-83A1-F6EECF244321}">
                <p14:modId xmlns:p14="http://schemas.microsoft.com/office/powerpoint/2010/main" val="3409016082"/>
              </p:ext>
            </p:extLst>
          </p:nvPr>
        </p:nvGraphicFramePr>
        <p:xfrm>
          <a:off x="0" y="1840937"/>
          <a:ext cx="9127222" cy="4114800"/>
        </p:xfrm>
        <a:graphic>
          <a:graphicData uri="http://schemas.openxmlformats.org/drawingml/2006/table">
            <a:tbl>
              <a:tblPr firstRow="1" bandRow="1">
                <a:tableStyleId>{5C22544A-7EE6-4342-B048-85BDC9FD1C3A}</a:tableStyleId>
              </a:tblPr>
              <a:tblGrid>
                <a:gridCol w="2491268">
                  <a:extLst>
                    <a:ext uri="{9D8B030D-6E8A-4147-A177-3AD203B41FA5}">
                      <a16:colId xmlns:a16="http://schemas.microsoft.com/office/drawing/2014/main" val="20000"/>
                    </a:ext>
                  </a:extLst>
                </a:gridCol>
                <a:gridCol w="6635954">
                  <a:extLst>
                    <a:ext uri="{9D8B030D-6E8A-4147-A177-3AD203B41FA5}">
                      <a16:colId xmlns:a16="http://schemas.microsoft.com/office/drawing/2014/main" val="20001"/>
                    </a:ext>
                  </a:extLst>
                </a:gridCol>
              </a:tblGrid>
              <a:tr h="381000">
                <a:tc>
                  <a:txBody>
                    <a:bodyPr/>
                    <a:lstStyle/>
                    <a:p>
                      <a:pPr marL="0" algn="ctr" defTabSz="914400" rtl="0" eaLnBrk="1" latinLnBrk="0" hangingPunct="1">
                        <a:buNone/>
                      </a:pPr>
                      <a:r>
                        <a:rPr lang="zh-CN" altLang="en-US" sz="2400" kern="1200" dirty="0">
                          <a:solidFill>
                            <a:schemeClr val="dk1"/>
                          </a:solidFill>
                          <a:latin typeface="微软雅黑" panose="020B0503020204020204" pitchFamily="34" charset="-122"/>
                          <a:ea typeface="微软雅黑" panose="020B0503020204020204" pitchFamily="34" charset="-122"/>
                        </a:rPr>
                        <a:t>时间</a:t>
                      </a:r>
                    </a:p>
                  </a:txBody>
                  <a:tcPr>
                    <a:solidFill>
                      <a:schemeClr val="accent1">
                        <a:lumMod val="60000"/>
                        <a:lumOff val="40000"/>
                      </a:schemeClr>
                    </a:solidFill>
                  </a:tcPr>
                </a:tc>
                <a:tc>
                  <a:txBody>
                    <a:bodyPr/>
                    <a:lstStyle/>
                    <a:p>
                      <a:pPr marL="0" algn="ctr" defTabSz="914400" rtl="0" eaLnBrk="1" latinLnBrk="0" hangingPunct="1">
                        <a:buNone/>
                      </a:pPr>
                      <a:r>
                        <a:rPr lang="zh-CN" altLang="en-US" sz="2400" kern="1200" dirty="0">
                          <a:solidFill>
                            <a:schemeClr val="dk1"/>
                          </a:solidFill>
                          <a:latin typeface="微软雅黑" panose="020B0503020204020204" pitchFamily="34" charset="-122"/>
                          <a:ea typeface="微软雅黑" panose="020B0503020204020204" pitchFamily="34" charset="-122"/>
                        </a:rPr>
                        <a:t>工作</a:t>
                      </a:r>
                    </a:p>
                  </a:txBody>
                  <a:tcPr>
                    <a:solidFill>
                      <a:schemeClr val="accent1">
                        <a:lumMod val="60000"/>
                        <a:lumOff val="40000"/>
                      </a:schemeClr>
                    </a:solidFill>
                  </a:tcPr>
                </a:tc>
                <a:extLst>
                  <a:ext uri="{0D108BD9-81ED-4DB2-BD59-A6C34878D82A}">
                    <a16:rowId xmlns:a16="http://schemas.microsoft.com/office/drawing/2014/main" val="10000"/>
                  </a:ext>
                </a:extLst>
              </a:tr>
              <a:tr h="396240">
                <a:tc>
                  <a:txBody>
                    <a:bodyPr/>
                    <a:lstStyle/>
                    <a:p>
                      <a:pPr marL="0" algn="l" defTabSz="914400" rtl="0" eaLnBrk="1" latinLnBrk="0" hangingPunct="1">
                        <a:buNone/>
                      </a:pP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04</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05</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tc>
                  <a:txBody>
                    <a:bodyPr/>
                    <a:lstStyle/>
                    <a:p>
                      <a:pPr marL="0" algn="l" defTabSz="914400" rtl="0" eaLnBrk="1" latinLnBrk="0" hangingPunct="1">
                        <a:buNone/>
                      </a:pPr>
                      <a:r>
                        <a:rPr sz="2200" kern="1200" dirty="0" err="1">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查阅国内外相关资料，制定项目总体方案与技术路线</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extLst>
                  <a:ext uri="{0D108BD9-81ED-4DB2-BD59-A6C34878D82A}">
                    <a16:rowId xmlns:a16="http://schemas.microsoft.com/office/drawing/2014/main" val="10001"/>
                  </a:ext>
                </a:extLst>
              </a:tr>
              <a:tr h="381000">
                <a:tc>
                  <a:txBody>
                    <a:bodyPr/>
                    <a:lstStyle/>
                    <a:p>
                      <a:pPr marL="0" algn="l" defTabSz="914400" rtl="0" eaLnBrk="1" latinLnBrk="0" hangingPunct="1">
                        <a:buNone/>
                      </a:pP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06</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-2020.0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8</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tc>
                  <a:txBody>
                    <a:bodyPr/>
                    <a:lstStyle/>
                    <a:p>
                      <a:pPr marL="0" algn="l" defTabSz="914400" rtl="0" eaLnBrk="1" latinLnBrk="0" hangingPunct="1">
                        <a:buNone/>
                      </a:pPr>
                      <a:r>
                        <a:rPr sz="2200" kern="1200" dirty="0" err="1">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完成系统硬件设计、加工与装配调试</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extLst>
                  <a:ext uri="{0D108BD9-81ED-4DB2-BD59-A6C34878D82A}">
                    <a16:rowId xmlns:a16="http://schemas.microsoft.com/office/drawing/2014/main" val="10002"/>
                  </a:ext>
                </a:extLst>
              </a:tr>
              <a:tr h="381000">
                <a:tc>
                  <a:txBody>
                    <a:bodyPr/>
                    <a:lstStyle/>
                    <a:p>
                      <a:pPr marL="0" algn="l" defTabSz="914400" rtl="0" eaLnBrk="1" latinLnBrk="0" hangingPunct="1">
                        <a:buNone/>
                      </a:pP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09</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11</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tc>
                  <a:txBody>
                    <a:bodyPr/>
                    <a:lstStyle/>
                    <a:p>
                      <a:pPr marL="0" algn="l" defTabSz="914400" rtl="0" eaLnBrk="1" latinLnBrk="0" hangingPunct="1">
                        <a:buNone/>
                      </a:pPr>
                      <a:r>
                        <a:rPr lang="zh-CN" altLang="zh-CN" sz="2200" kern="1200" dirty="0">
                          <a:solidFill>
                            <a:schemeClr val="dk1"/>
                          </a:solidFill>
                          <a:latin typeface="微软雅黑" panose="020B0503020204020204" pitchFamily="34" charset="-122"/>
                          <a:ea typeface="微软雅黑" panose="020B0503020204020204" pitchFamily="34" charset="-122"/>
                          <a:cs typeface="+mn-cs"/>
                        </a:rPr>
                        <a:t>完成系统电路开发、</a:t>
                      </a:r>
                      <a:r>
                        <a:rPr lang="en-US" altLang="zh-CN" sz="2200" kern="1200" dirty="0">
                          <a:solidFill>
                            <a:schemeClr val="dk1"/>
                          </a:solidFill>
                          <a:latin typeface="微软雅黑" panose="020B0503020204020204" pitchFamily="34" charset="-122"/>
                          <a:ea typeface="微软雅黑" panose="020B0503020204020204" pitchFamily="34" charset="-122"/>
                          <a:cs typeface="+mn-cs"/>
                        </a:rPr>
                        <a:t>PSD</a:t>
                      </a:r>
                      <a:r>
                        <a:rPr lang="zh-CN" altLang="zh-CN" sz="2200" kern="1200" dirty="0">
                          <a:solidFill>
                            <a:schemeClr val="dk1"/>
                          </a:solidFill>
                          <a:latin typeface="微软雅黑" panose="020B0503020204020204" pitchFamily="34" charset="-122"/>
                          <a:ea typeface="微软雅黑" panose="020B0503020204020204" pitchFamily="34" charset="-122"/>
                          <a:cs typeface="+mn-cs"/>
                        </a:rPr>
                        <a:t>信号采集及处理程序的开发</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extLst>
                  <a:ext uri="{0D108BD9-81ED-4DB2-BD59-A6C34878D82A}">
                    <a16:rowId xmlns:a16="http://schemas.microsoft.com/office/drawing/2014/main" val="10003"/>
                  </a:ext>
                </a:extLst>
              </a:tr>
              <a:tr h="381000">
                <a:tc>
                  <a:txBody>
                    <a:bodyPr/>
                    <a:lstStyle/>
                    <a:p>
                      <a:pPr marL="0" algn="l" defTabSz="914400" rtl="0" eaLnBrk="1" latinLnBrk="0" hangingPunct="1">
                        <a:buNone/>
                      </a:pP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12</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4</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tc>
                  <a:txBody>
                    <a:bodyPr/>
                    <a:lstStyle/>
                    <a:p>
                      <a:pPr marL="0" algn="l" defTabSz="914400" rtl="0" eaLnBrk="1" latinLnBrk="0" hangingPunct="1">
                        <a:buNone/>
                      </a:pPr>
                      <a:r>
                        <a:rPr lang="zh-CN" altLang="zh-CN" sz="2200" kern="1200" dirty="0">
                          <a:solidFill>
                            <a:schemeClr val="dk1"/>
                          </a:solidFill>
                          <a:latin typeface="微软雅黑" panose="020B0503020204020204" pitchFamily="34" charset="-122"/>
                          <a:ea typeface="微软雅黑" panose="020B0503020204020204" pitchFamily="34" charset="-122"/>
                          <a:cs typeface="+mn-cs"/>
                        </a:rPr>
                        <a:t>完成激光准直系统的搭建、基准轴线的调节以及同轴度评定算法的开发</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extLst>
                  <a:ext uri="{0D108BD9-81ED-4DB2-BD59-A6C34878D82A}">
                    <a16:rowId xmlns:a16="http://schemas.microsoft.com/office/drawing/2014/main" val="10004"/>
                  </a:ext>
                </a:extLst>
              </a:tr>
              <a:tr h="381000">
                <a:tc>
                  <a:txBody>
                    <a:bodyPr/>
                    <a:lstStyle/>
                    <a:p>
                      <a:pPr marL="0" algn="l" defTabSz="914400" rtl="0" eaLnBrk="1" latinLnBrk="0" hangingPunct="1">
                        <a:buNone/>
                      </a:pP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5</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8</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tc>
                  <a:txBody>
                    <a:bodyPr/>
                    <a:lstStyle/>
                    <a:p>
                      <a:pPr marL="0" algn="l" defTabSz="914400" rtl="0" eaLnBrk="1" latinLnBrk="0" hangingPunct="1">
                        <a:buNone/>
                      </a:pPr>
                      <a:r>
                        <a:rPr lang="zh-CN" altLang="zh-CN" sz="2200" kern="1200" dirty="0">
                          <a:solidFill>
                            <a:schemeClr val="dk1"/>
                          </a:solidFill>
                          <a:latin typeface="微软雅黑" panose="020B0503020204020204" pitchFamily="34" charset="-122"/>
                          <a:ea typeface="微软雅黑" panose="020B0503020204020204" pitchFamily="34" charset="-122"/>
                          <a:cs typeface="+mn-cs"/>
                        </a:rPr>
                        <a:t>设计人机交互界面，根据测量结果，给出车床尾座调整策略，并重复试验以提高系统的稳定性和测量精度</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extLst>
                  <a:ext uri="{0D108BD9-81ED-4DB2-BD59-A6C34878D82A}">
                    <a16:rowId xmlns:a16="http://schemas.microsoft.com/office/drawing/2014/main" val="10005"/>
                  </a:ext>
                </a:extLst>
              </a:tr>
              <a:tr h="381000">
                <a:tc>
                  <a:txBody>
                    <a:bodyPr/>
                    <a:lstStyle/>
                    <a:p>
                      <a:pPr marL="0" algn="l" defTabSz="914400" rtl="0" eaLnBrk="1" latinLnBrk="0" hangingPunct="1">
                        <a:buNone/>
                      </a:pP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09</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12</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tc>
                  <a:txBody>
                    <a:bodyPr/>
                    <a:lstStyle/>
                    <a:p>
                      <a:pPr marL="0" algn="l" defTabSz="914400" rtl="0" eaLnBrk="1" latinLnBrk="0" hangingPunct="1">
                        <a:buNone/>
                      </a:pPr>
                      <a:r>
                        <a:rPr sz="2200" kern="1200" dirty="0" err="1">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撰写毕业论文</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extLst>
                  <a:ext uri="{0D108BD9-81ED-4DB2-BD59-A6C34878D82A}">
                    <a16:rowId xmlns:a16="http://schemas.microsoft.com/office/drawing/2014/main" val="10006"/>
                  </a:ext>
                </a:extLst>
              </a:tr>
              <a:tr h="381000">
                <a:tc>
                  <a:txBody>
                    <a:bodyPr/>
                    <a:lstStyle/>
                    <a:p>
                      <a:pPr marL="0" algn="l" defTabSz="914400" rtl="0" eaLnBrk="1" latinLnBrk="0" hangingPunct="1">
                        <a:buNone/>
                      </a:pP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202</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.01-202</a:t>
                      </a:r>
                      <a:r>
                        <a:rPr lang="en-US" altLang="zh-CN"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2</a:t>
                      </a:r>
                      <a:r>
                        <a:rPr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.03</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tc>
                  <a:txBody>
                    <a:bodyPr/>
                    <a:lstStyle/>
                    <a:p>
                      <a:pPr marL="0" algn="l" defTabSz="914400" rtl="0" eaLnBrk="1" latinLnBrk="0" hangingPunct="1">
                        <a:buNone/>
                      </a:pPr>
                      <a:r>
                        <a:rPr sz="2200" kern="1200" dirty="0" err="1">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rPr>
                        <a:t>修改完善毕业论文，完成答辩</a:t>
                      </a:r>
                      <a:endParaRPr lang="zh-CN" altLang="en-US" sz="2200" kern="1200" dirty="0">
                        <a:solidFill>
                          <a:schemeClr val="dk1"/>
                        </a:solidFill>
                        <a:latin typeface="微软雅黑" panose="020B0503020204020204" pitchFamily="34" charset="-122"/>
                        <a:ea typeface="微软雅黑" panose="020B0503020204020204" pitchFamily="34" charset="-122"/>
                        <a:cs typeface="宋体" panose="02010600030101010101" pitchFamily="2" charset="-122"/>
                        <a:sym typeface="+mn-ea"/>
                      </a:endParaRPr>
                    </a:p>
                  </a:txBody>
                  <a:tcPr/>
                </a:tc>
                <a:extLst>
                  <a:ext uri="{0D108BD9-81ED-4DB2-BD59-A6C34878D82A}">
                    <a16:rowId xmlns:a16="http://schemas.microsoft.com/office/drawing/2014/main" val="10007"/>
                  </a:ext>
                </a:extLst>
              </a:tr>
            </a:tbl>
          </a:graphicData>
        </a:graphic>
      </p:graphicFrame>
      <p:sp>
        <p:nvSpPr>
          <p:cNvPr id="4" name="矩形 3">
            <a:extLst>
              <a:ext uri="{FF2B5EF4-FFF2-40B4-BE49-F238E27FC236}">
                <a16:creationId xmlns:a16="http://schemas.microsoft.com/office/drawing/2014/main" id="{5D3906B7-8359-4C40-B626-3AAEBE8C286F}"/>
              </a:ext>
            </a:extLst>
          </p:cNvPr>
          <p:cNvSpPr/>
          <p:nvPr/>
        </p:nvSpPr>
        <p:spPr>
          <a:xfrm>
            <a:off x="2860816" y="347460"/>
            <a:ext cx="3422365"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研究计划及预期成果</a:t>
            </a:r>
            <a:endParaRPr lang="zh-CN" altLang="en-US" sz="2800" dirty="0">
              <a:latin typeface="黑体" panose="02010609060101010101" pitchFamily="49" charset="-122"/>
              <a:ea typeface="黑体" panose="02010609060101010101" pitchFamily="49" charset="-122"/>
            </a:endParaRPr>
          </a:p>
        </p:txBody>
      </p:sp>
      <p:grpSp>
        <p:nvGrpSpPr>
          <p:cNvPr id="5" name="组合 4">
            <a:extLst>
              <a:ext uri="{FF2B5EF4-FFF2-40B4-BE49-F238E27FC236}">
                <a16:creationId xmlns:a16="http://schemas.microsoft.com/office/drawing/2014/main" id="{03506EA4-9DF7-4BDC-9A61-04D52A1939CB}"/>
              </a:ext>
            </a:extLst>
          </p:cNvPr>
          <p:cNvGrpSpPr/>
          <p:nvPr/>
        </p:nvGrpSpPr>
        <p:grpSpPr>
          <a:xfrm>
            <a:off x="-1" y="857249"/>
            <a:ext cx="1862357" cy="627602"/>
            <a:chOff x="-1" y="588691"/>
            <a:chExt cx="3026771" cy="449319"/>
          </a:xfrm>
          <a:solidFill>
            <a:srgbClr val="314865"/>
          </a:solidFill>
        </p:grpSpPr>
        <p:sp>
          <p:nvSpPr>
            <p:cNvPr id="6" name="矩形 1">
              <a:extLst>
                <a:ext uri="{FF2B5EF4-FFF2-40B4-BE49-F238E27FC236}">
                  <a16:creationId xmlns:a16="http://schemas.microsoft.com/office/drawing/2014/main" id="{0A23EB2E-331C-4369-AEC3-22DADCA75C60}"/>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7" name="矩形 6">
              <a:extLst>
                <a:ext uri="{FF2B5EF4-FFF2-40B4-BE49-F238E27FC236}">
                  <a16:creationId xmlns:a16="http://schemas.microsoft.com/office/drawing/2014/main" id="{3033769C-2795-49C1-A3A7-B138A92B58F4}"/>
                </a:ext>
              </a:extLst>
            </p:cNvPr>
            <p:cNvSpPr/>
            <p:nvPr/>
          </p:nvSpPr>
          <p:spPr>
            <a:xfrm>
              <a:off x="-1" y="618716"/>
              <a:ext cx="2424549" cy="330520"/>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研究计划</a:t>
              </a:r>
            </a:p>
          </p:txBody>
        </p:sp>
      </p:grpSp>
    </p:spTree>
    <p:extLst>
      <p:ext uri="{BB962C8B-B14F-4D97-AF65-F5344CB8AC3E}">
        <p14:creationId xmlns:p14="http://schemas.microsoft.com/office/powerpoint/2010/main" val="2356926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BC8D6FC-C9A2-43C2-8EDC-C4CCE9365A05}"/>
              </a:ext>
            </a:extLst>
          </p:cNvPr>
          <p:cNvGrpSpPr/>
          <p:nvPr/>
        </p:nvGrpSpPr>
        <p:grpSpPr>
          <a:xfrm>
            <a:off x="0" y="1756659"/>
            <a:ext cx="1937857" cy="536835"/>
            <a:chOff x="-1" y="588691"/>
            <a:chExt cx="3026771" cy="449319"/>
          </a:xfrm>
          <a:solidFill>
            <a:srgbClr val="314865"/>
          </a:solidFill>
        </p:grpSpPr>
        <p:sp>
          <p:nvSpPr>
            <p:cNvPr id="3" name="矩形 1">
              <a:extLst>
                <a:ext uri="{FF2B5EF4-FFF2-40B4-BE49-F238E27FC236}">
                  <a16:creationId xmlns:a16="http://schemas.microsoft.com/office/drawing/2014/main" id="{44AC3AC0-80AD-4809-B973-31767B3AB680}"/>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4" name="矩形 3">
              <a:extLst>
                <a:ext uri="{FF2B5EF4-FFF2-40B4-BE49-F238E27FC236}">
                  <a16:creationId xmlns:a16="http://schemas.microsoft.com/office/drawing/2014/main" id="{A347F0DB-BDDB-4D74-98D8-59B4252E8DA8}"/>
                </a:ext>
              </a:extLst>
            </p:cNvPr>
            <p:cNvSpPr/>
            <p:nvPr/>
          </p:nvSpPr>
          <p:spPr>
            <a:xfrm>
              <a:off x="117415" y="645908"/>
              <a:ext cx="2424549" cy="386403"/>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预期成果</a:t>
              </a:r>
            </a:p>
          </p:txBody>
        </p:sp>
      </p:grpSp>
      <p:sp>
        <p:nvSpPr>
          <p:cNvPr id="6" name="文本框 5">
            <a:extLst>
              <a:ext uri="{FF2B5EF4-FFF2-40B4-BE49-F238E27FC236}">
                <a16:creationId xmlns:a16="http://schemas.microsoft.com/office/drawing/2014/main" id="{0B98EFCD-4018-4FBE-ACCC-5B5394250110}"/>
              </a:ext>
            </a:extLst>
          </p:cNvPr>
          <p:cNvSpPr txBox="1"/>
          <p:nvPr/>
        </p:nvSpPr>
        <p:spPr>
          <a:xfrm>
            <a:off x="369114" y="2604979"/>
            <a:ext cx="8405768" cy="2243050"/>
          </a:xfrm>
          <a:prstGeom prst="rect">
            <a:avLst/>
          </a:prstGeom>
          <a:noFill/>
          <a:ln w="9525">
            <a:noFill/>
          </a:ln>
        </p:spPr>
        <p:txBody>
          <a:bodyPr wrap="square">
            <a:spAutoFit/>
          </a:bodyPr>
          <a:lstStyle/>
          <a:p>
            <a:pPr marL="285750" indent="-285750" fontAlgn="auto">
              <a:lnSpc>
                <a:spcPct val="150000"/>
              </a:lnSpc>
              <a:buFont typeface="Wingdings" panose="05000000000000000000" charset="0"/>
              <a:buChar char="ü"/>
            </a:pPr>
            <a:r>
              <a:rPr lang="zh-CN" altLang="zh-CN" sz="2400" dirty="0">
                <a:latin typeface="微软雅黑" panose="020B0503020204020204" pitchFamily="34" charset="-122"/>
                <a:ea typeface="微软雅黑" panose="020B0503020204020204" pitchFamily="34" charset="-122"/>
              </a:rPr>
              <a:t>研制一套基于光电检测技术的车床尾座同轴度误差测量系统</a:t>
            </a:r>
            <a:endParaRPr lang="en-US" altLang="zh-CN" sz="24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ü"/>
            </a:pPr>
            <a:r>
              <a:rPr lang="zh-CN" altLang="zh-CN" sz="2400" dirty="0">
                <a:latin typeface="微软雅黑" panose="020B0503020204020204" pitchFamily="34" charset="-122"/>
                <a:ea typeface="微软雅黑" panose="020B0503020204020204" pitchFamily="34" charset="-122"/>
              </a:rPr>
              <a:t>开发基于光电检测的同轴度误差评定算法</a:t>
            </a:r>
            <a:endParaRPr lang="en-US" altLang="zh-CN" sz="24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ü"/>
            </a:pPr>
            <a:r>
              <a:rPr lang="zh-CN" altLang="zh-CN" sz="2400" dirty="0">
                <a:latin typeface="微软雅黑" panose="020B0503020204020204" pitchFamily="34" charset="-122"/>
                <a:ea typeface="微软雅黑" panose="020B0503020204020204" pitchFamily="34" charset="-122"/>
              </a:rPr>
              <a:t>发表一篇学术论文，申请一项发明专利</a:t>
            </a:r>
            <a:endParaRPr lang="en-US" altLang="zh-CN" sz="2400" dirty="0">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ü"/>
            </a:pPr>
            <a:r>
              <a:rPr lang="zh-CN" altLang="zh-CN" sz="2400" dirty="0">
                <a:latin typeface="微软雅黑" panose="020B0503020204020204" pitchFamily="34" charset="-122"/>
                <a:ea typeface="微软雅黑" panose="020B0503020204020204" pitchFamily="34" charset="-122"/>
              </a:rPr>
              <a:t>撰写一篇硕士学位论文</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矩形 7">
            <a:extLst>
              <a:ext uri="{FF2B5EF4-FFF2-40B4-BE49-F238E27FC236}">
                <a16:creationId xmlns:a16="http://schemas.microsoft.com/office/drawing/2014/main" id="{6FDF400B-08C7-4533-AE5E-C97EA97743EC}"/>
              </a:ext>
            </a:extLst>
          </p:cNvPr>
          <p:cNvSpPr/>
          <p:nvPr/>
        </p:nvSpPr>
        <p:spPr>
          <a:xfrm>
            <a:off x="2860816" y="347460"/>
            <a:ext cx="3422365"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研究计划及预期成果</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95148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98DEAD-6674-4999-A395-1F7B879012BA}"/>
              </a:ext>
            </a:extLst>
          </p:cNvPr>
          <p:cNvSpPr txBox="1"/>
          <p:nvPr/>
        </p:nvSpPr>
        <p:spPr>
          <a:xfrm>
            <a:off x="1737360" y="3014027"/>
            <a:ext cx="5669280" cy="829945"/>
          </a:xfrm>
          <a:prstGeom prst="rect">
            <a:avLst/>
          </a:prstGeom>
          <a:noFill/>
        </p:spPr>
        <p:txBody>
          <a:bodyPr wrap="none" rtlCol="0">
            <a:spAutoFit/>
          </a:bodyPr>
          <a:lstStyle/>
          <a:p>
            <a:pPr algn="ctr"/>
            <a:r>
              <a:rPr lang="zh-CN" sz="4800" b="1" dirty="0">
                <a:solidFill>
                  <a:schemeClr val="accent5"/>
                </a:solidFill>
                <a:latin typeface="微软雅黑" panose="020B0503020204020204" pitchFamily="34" charset="-122"/>
                <a:ea typeface="微软雅黑" panose="020B0503020204020204" pitchFamily="34" charset="-122"/>
              </a:rPr>
              <a:t>请各位老师批评指正</a:t>
            </a:r>
          </a:p>
        </p:txBody>
      </p:sp>
      <p:cxnSp>
        <p:nvCxnSpPr>
          <p:cNvPr id="3" name="直接连接符 3">
            <a:extLst>
              <a:ext uri="{FF2B5EF4-FFF2-40B4-BE49-F238E27FC236}">
                <a16:creationId xmlns:a16="http://schemas.microsoft.com/office/drawing/2014/main" id="{6976AF55-7497-4154-9C96-137512367BC9}"/>
              </a:ext>
            </a:extLst>
          </p:cNvPr>
          <p:cNvCxnSpPr/>
          <p:nvPr/>
        </p:nvCxnSpPr>
        <p:spPr>
          <a:xfrm>
            <a:off x="1783715" y="3777723"/>
            <a:ext cx="5622925" cy="2540"/>
          </a:xfrm>
          <a:prstGeom prst="line">
            <a:avLst/>
          </a:prstGeom>
          <a:noFill/>
          <a:ln w="25400" cap="flat" cmpd="sng" algn="ctr">
            <a:solidFill>
              <a:srgbClr val="132E4A"/>
            </a:solidFill>
            <a:prstDash val="solid"/>
            <a:miter lim="800000"/>
          </a:ln>
          <a:effectLst/>
        </p:spPr>
      </p:cxnSp>
      <p:sp>
        <p:nvSpPr>
          <p:cNvPr id="4" name="矩形 3">
            <a:extLst>
              <a:ext uri="{FF2B5EF4-FFF2-40B4-BE49-F238E27FC236}">
                <a16:creationId xmlns:a16="http://schemas.microsoft.com/office/drawing/2014/main" id="{58BDEBCE-5169-47E3-B515-E9730041DF10}"/>
              </a:ext>
            </a:extLst>
          </p:cNvPr>
          <p:cNvSpPr/>
          <p:nvPr/>
        </p:nvSpPr>
        <p:spPr>
          <a:xfrm>
            <a:off x="3230179" y="358530"/>
            <a:ext cx="2729995"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solidFill>
                  <a:schemeClr val="tx2"/>
                </a:solidFill>
                <a:latin typeface="黑体" panose="02010609060101010101" pitchFamily="49" charset="-122"/>
                <a:ea typeface="黑体" panose="02010609060101010101" pitchFamily="49" charset="-122"/>
              </a:rPr>
              <a:t>E     N     D</a:t>
            </a:r>
            <a:endParaRPr lang="zh-CN" altLang="en-US" sz="3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58075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325301" y="2649570"/>
            <a:ext cx="6493398" cy="779430"/>
            <a:chOff x="2307541" y="2781614"/>
            <a:chExt cx="7530876" cy="1039240"/>
          </a:xfrm>
        </p:grpSpPr>
        <p:sp>
          <p:nvSpPr>
            <p:cNvPr id="8" name="圆角矩形 258"/>
            <p:cNvSpPr>
              <a:spLocks noChangeArrowheads="1"/>
            </p:cNvSpPr>
            <p:nvPr/>
          </p:nvSpPr>
          <p:spPr bwMode="auto">
            <a:xfrm>
              <a:off x="2307541" y="278161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r>
                <a:rPr lang="zh-CN" altLang="en-US" sz="3000" b="1" dirty="0">
                  <a:solidFill>
                    <a:schemeClr val="bg1"/>
                  </a:solidFill>
                  <a:latin typeface="黑体" panose="02010609060101010101" pitchFamily="49" charset="-122"/>
                  <a:ea typeface="黑体" panose="02010609060101010101" pitchFamily="49" charset="-122"/>
                  <a:sym typeface="宋体" pitchFamily="2" charset="-122"/>
                </a:rPr>
                <a:t>研究背景</a:t>
              </a:r>
              <a:endParaRPr lang="zh-CN" altLang="zh-CN" sz="3000" b="1" dirty="0">
                <a:solidFill>
                  <a:schemeClr val="bg1"/>
                </a:solidFill>
                <a:latin typeface="黑体" panose="02010609060101010101" pitchFamily="49" charset="-122"/>
                <a:ea typeface="黑体" panose="02010609060101010101" pitchFamily="49" charset="-122"/>
                <a:sym typeface="宋体" pitchFamily="2" charset="-122"/>
              </a:endParaRPr>
            </a:p>
          </p:txBody>
        </p:sp>
        <p:sp>
          <p:nvSpPr>
            <p:cNvPr id="10" name="椭圆 9"/>
            <p:cNvSpPr/>
            <p:nvPr/>
          </p:nvSpPr>
          <p:spPr>
            <a:xfrm>
              <a:off x="2399614" y="2908579"/>
              <a:ext cx="806825" cy="7853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solidFill>
                    <a:schemeClr val="tx2"/>
                  </a:solidFill>
                </a:rPr>
                <a:t>1</a:t>
              </a:r>
              <a:endParaRPr lang="zh-CN" altLang="en-US" sz="4950" dirty="0">
                <a:solidFill>
                  <a:schemeClr val="tx2"/>
                </a:solidFill>
              </a:endParaRPr>
            </a:p>
          </p:txBody>
        </p:sp>
      </p:grpSp>
    </p:spTree>
    <p:extLst>
      <p:ext uri="{BB962C8B-B14F-4D97-AF65-F5344CB8AC3E}">
        <p14:creationId xmlns:p14="http://schemas.microsoft.com/office/powerpoint/2010/main" val="2170235915"/>
      </p:ext>
    </p:extLst>
  </p:cSld>
  <p:clrMapOvr>
    <a:masterClrMapping/>
  </p:clrMapOvr>
  <mc:AlternateContent xmlns:mc="http://schemas.openxmlformats.org/markup-compatibility/2006" xmlns:p14="http://schemas.microsoft.com/office/powerpoint/2010/main">
    <mc:Choice Requires="p14">
      <p:transition spd="slow" p14:dur="1500" advClick="0">
        <p14:window dir="ver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15293" y="190657"/>
            <a:ext cx="2713413" cy="677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课题背景及来源</a:t>
            </a:r>
            <a:endParaRPr lang="zh-CN" altLang="en-US" sz="2800" dirty="0">
              <a:latin typeface="黑体" panose="02010609060101010101" pitchFamily="49" charset="-122"/>
              <a:ea typeface="黑体" panose="02010609060101010101" pitchFamily="49" charset="-122"/>
            </a:endParaRPr>
          </a:p>
        </p:txBody>
      </p:sp>
      <p:sp>
        <p:nvSpPr>
          <p:cNvPr id="10" name="矩形 9"/>
          <p:cNvSpPr/>
          <p:nvPr/>
        </p:nvSpPr>
        <p:spPr>
          <a:xfrm>
            <a:off x="548781" y="2828835"/>
            <a:ext cx="1717915" cy="120032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黑体" pitchFamily="49" charset="-122"/>
                <a:ea typeface="黑体" pitchFamily="49" charset="-122"/>
              </a:rPr>
              <a:t>课题背景</a:t>
            </a:r>
          </a:p>
        </p:txBody>
      </p:sp>
      <p:sp>
        <p:nvSpPr>
          <p:cNvPr id="11" name="TextBox 10"/>
          <p:cNvSpPr txBox="1"/>
          <p:nvPr/>
        </p:nvSpPr>
        <p:spPr>
          <a:xfrm>
            <a:off x="2449585" y="1326436"/>
            <a:ext cx="6258187" cy="4205126"/>
          </a:xfrm>
          <a:prstGeom prst="rect">
            <a:avLst/>
          </a:prstGeom>
          <a:noFill/>
        </p:spPr>
        <p:txBody>
          <a:bodyPr wrap="square" rtlCol="0">
            <a:spAutoFit/>
          </a:bodyPr>
          <a:lstStyle/>
          <a:p>
            <a:pPr algn="just">
              <a:lnSpc>
                <a:spcPct val="125000"/>
              </a:lnSpc>
            </a:pPr>
            <a:r>
              <a:rPr lang="en-US" altLang="zh-CN"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机械制造业在我国属于重要支柱型产业，</a:t>
            </a:r>
            <a:r>
              <a:rPr lang="zh-CN" altLang="en-US" sz="2400" dirty="0">
                <a:latin typeface="微软雅黑" panose="020B0503020204020204" pitchFamily="34" charset="-122"/>
                <a:ea typeface="微软雅黑" panose="020B0503020204020204" pitchFamily="34" charset="-122"/>
              </a:rPr>
              <a:t>而精密</a:t>
            </a:r>
            <a:r>
              <a:rPr lang="zh-CN" altLang="zh-CN" sz="2400" dirty="0">
                <a:latin typeface="微软雅黑" panose="020B0503020204020204" pitchFamily="34" charset="-122"/>
                <a:ea typeface="微软雅黑" panose="020B0503020204020204" pitchFamily="34" charset="-122"/>
              </a:rPr>
              <a:t>机床技术是推动我国制造业转型升级的重要驱动力。随着工业生产效率和产品精度要求的提高，要求机床具有更高的精度和稳定性。</a:t>
            </a:r>
            <a:endParaRPr lang="en-US" altLang="zh-CN" sz="2400" dirty="0">
              <a:latin typeface="微软雅黑" panose="020B0503020204020204" pitchFamily="34" charset="-122"/>
              <a:ea typeface="微软雅黑" panose="020B0503020204020204" pitchFamily="34" charset="-122"/>
            </a:endParaRPr>
          </a:p>
          <a:p>
            <a:pPr algn="just">
              <a:lnSpc>
                <a:spcPct val="125000"/>
              </a:lnSpc>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车床</a:t>
            </a:r>
            <a:r>
              <a:rPr lang="zh-CN" altLang="en-US" sz="2400" dirty="0">
                <a:latin typeface="微软雅黑" panose="020B0503020204020204" pitchFamily="34" charset="-122"/>
                <a:ea typeface="微软雅黑" panose="020B0503020204020204" pitchFamily="34" charset="-122"/>
              </a:rPr>
              <a:t>，作为</a:t>
            </a:r>
            <a:r>
              <a:rPr lang="zh-CN" altLang="zh-CN" sz="2400" dirty="0">
                <a:latin typeface="微软雅黑" panose="020B0503020204020204" pitchFamily="34" charset="-122"/>
                <a:ea typeface="微软雅黑" panose="020B0503020204020204" pitchFamily="34" charset="-122"/>
              </a:rPr>
              <a:t>应用最为广泛的一</a:t>
            </a:r>
            <a:r>
              <a:rPr lang="zh-CN" altLang="en-US" sz="2400" dirty="0">
                <a:latin typeface="微软雅黑" panose="020B0503020204020204" pitchFamily="34" charset="-122"/>
                <a:ea typeface="微软雅黑" panose="020B0503020204020204" pitchFamily="34" charset="-122"/>
              </a:rPr>
              <a:t>类机床</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其尾座锥孔轴线与主轴轴线的同轴度误差，将直接影响零件的加工质量和车床的使用寿命。</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1698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92809DC-20C6-43B3-AB28-567D74432407}"/>
              </a:ext>
            </a:extLst>
          </p:cNvPr>
          <p:cNvSpPr/>
          <p:nvPr/>
        </p:nvSpPr>
        <p:spPr>
          <a:xfrm>
            <a:off x="3517900" y="215900"/>
            <a:ext cx="2059573" cy="677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尾座的作用</a:t>
            </a:r>
            <a:endParaRPr lang="zh-CN" altLang="en-US" sz="200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6A08018-A96D-4C00-A57E-6C7622E12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20" t="1" b="19746"/>
          <a:stretch/>
        </p:blipFill>
        <p:spPr>
          <a:xfrm>
            <a:off x="268228" y="1922485"/>
            <a:ext cx="2850193" cy="2057402"/>
          </a:xfrm>
          <a:prstGeom prst="rect">
            <a:avLst/>
          </a:prstGeom>
        </p:spPr>
      </p:pic>
      <p:pic>
        <p:nvPicPr>
          <p:cNvPr id="6" name="图片 5">
            <a:extLst>
              <a:ext uri="{FF2B5EF4-FFF2-40B4-BE49-F238E27FC236}">
                <a16:creationId xmlns:a16="http://schemas.microsoft.com/office/drawing/2014/main" id="{743D6C8A-A9B2-43D0-8A31-4D4898FF147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244"/>
          <a:stretch/>
        </p:blipFill>
        <p:spPr>
          <a:xfrm>
            <a:off x="3166743" y="1914989"/>
            <a:ext cx="2859303" cy="2057402"/>
          </a:xfrm>
          <a:prstGeom prst="rect">
            <a:avLst/>
          </a:prstGeom>
        </p:spPr>
      </p:pic>
      <p:pic>
        <p:nvPicPr>
          <p:cNvPr id="8" name="图片 7">
            <a:extLst>
              <a:ext uri="{FF2B5EF4-FFF2-40B4-BE49-F238E27FC236}">
                <a16:creationId xmlns:a16="http://schemas.microsoft.com/office/drawing/2014/main" id="{C9ECD8BA-EA7E-45B3-9CCC-4A03480ECF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4368" y="1914989"/>
            <a:ext cx="2801404" cy="2057399"/>
          </a:xfrm>
          <a:prstGeom prst="rect">
            <a:avLst/>
          </a:prstGeom>
        </p:spPr>
      </p:pic>
      <p:sp>
        <p:nvSpPr>
          <p:cNvPr id="9" name="TextBox 3">
            <a:extLst>
              <a:ext uri="{FF2B5EF4-FFF2-40B4-BE49-F238E27FC236}">
                <a16:creationId xmlns:a16="http://schemas.microsoft.com/office/drawing/2014/main" id="{2EDBF4A9-2272-4CCD-8BA6-FFC5005FBDAA}"/>
              </a:ext>
            </a:extLst>
          </p:cNvPr>
          <p:cNvSpPr txBox="1"/>
          <p:nvPr/>
        </p:nvSpPr>
        <p:spPr>
          <a:xfrm>
            <a:off x="453355" y="4153908"/>
            <a:ext cx="2479938" cy="168905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尾座的内套筒安装</a:t>
            </a:r>
            <a:r>
              <a:rPr lang="zh-CN" altLang="en-US" sz="2400" dirty="0">
                <a:solidFill>
                  <a:srgbClr val="FF0000"/>
                </a:solidFill>
                <a:latin typeface="微软雅黑" pitchFamily="34" charset="-122"/>
                <a:ea typeface="微软雅黑" pitchFamily="34" charset="-122"/>
              </a:rPr>
              <a:t>顶尖，</a:t>
            </a:r>
            <a:r>
              <a:rPr lang="zh-CN" altLang="en-US" sz="2400" dirty="0">
                <a:latin typeface="微软雅黑" pitchFamily="34" charset="-122"/>
                <a:ea typeface="微软雅黑" pitchFamily="34" charset="-122"/>
              </a:rPr>
              <a:t>可用来支撑</a:t>
            </a:r>
            <a:r>
              <a:rPr lang="zh-CN" altLang="en-US" sz="2400" dirty="0">
                <a:solidFill>
                  <a:srgbClr val="FF0000"/>
                </a:solidFill>
                <a:latin typeface="微软雅黑" pitchFamily="34" charset="-122"/>
                <a:ea typeface="微软雅黑" pitchFamily="34" charset="-122"/>
              </a:rPr>
              <a:t>长轴类</a:t>
            </a:r>
            <a:r>
              <a:rPr lang="zh-CN" altLang="en-US" sz="2400" dirty="0">
                <a:latin typeface="微软雅黑" pitchFamily="34" charset="-122"/>
                <a:ea typeface="微软雅黑" pitchFamily="34" charset="-122"/>
              </a:rPr>
              <a:t>零件</a:t>
            </a:r>
          </a:p>
        </p:txBody>
      </p:sp>
      <p:sp>
        <p:nvSpPr>
          <p:cNvPr id="11" name="TextBox 3">
            <a:extLst>
              <a:ext uri="{FF2B5EF4-FFF2-40B4-BE49-F238E27FC236}">
                <a16:creationId xmlns:a16="http://schemas.microsoft.com/office/drawing/2014/main" id="{BC7BA955-D916-472E-9A30-8DD72956BC55}"/>
              </a:ext>
            </a:extLst>
          </p:cNvPr>
          <p:cNvSpPr txBox="1"/>
          <p:nvPr/>
        </p:nvSpPr>
        <p:spPr>
          <a:xfrm>
            <a:off x="3356425" y="4153907"/>
            <a:ext cx="2479938" cy="168905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尾座的内套筒安装</a:t>
            </a:r>
            <a:r>
              <a:rPr lang="zh-CN" altLang="en-US" sz="2400" dirty="0">
                <a:solidFill>
                  <a:srgbClr val="FF0000"/>
                </a:solidFill>
                <a:latin typeface="微软雅黑" pitchFamily="34" charset="-122"/>
                <a:ea typeface="微软雅黑" pitchFamily="34" charset="-122"/>
              </a:rPr>
              <a:t>钻头，</a:t>
            </a:r>
            <a:r>
              <a:rPr lang="zh-CN" altLang="en-US" sz="2400" dirty="0">
                <a:latin typeface="微软雅黑" pitchFamily="34" charset="-122"/>
                <a:ea typeface="微软雅黑" pitchFamily="34" charset="-122"/>
              </a:rPr>
              <a:t>可用来加工</a:t>
            </a:r>
            <a:r>
              <a:rPr lang="zh-CN" altLang="en-US" sz="2400" dirty="0">
                <a:solidFill>
                  <a:srgbClr val="FF0000"/>
                </a:solidFill>
                <a:latin typeface="微软雅黑" pitchFamily="34" charset="-122"/>
                <a:ea typeface="微软雅黑" pitchFamily="34" charset="-122"/>
              </a:rPr>
              <a:t>孔类</a:t>
            </a:r>
            <a:r>
              <a:rPr lang="zh-CN" altLang="en-US" sz="2400" dirty="0">
                <a:latin typeface="微软雅黑" pitchFamily="34" charset="-122"/>
                <a:ea typeface="微软雅黑" pitchFamily="34" charset="-122"/>
              </a:rPr>
              <a:t>零件</a:t>
            </a:r>
          </a:p>
        </p:txBody>
      </p:sp>
      <p:sp>
        <p:nvSpPr>
          <p:cNvPr id="12" name="TextBox 3">
            <a:extLst>
              <a:ext uri="{FF2B5EF4-FFF2-40B4-BE49-F238E27FC236}">
                <a16:creationId xmlns:a16="http://schemas.microsoft.com/office/drawing/2014/main" id="{94FF2FE9-D3B7-4E8C-8AAB-2F9A1EE2EB56}"/>
              </a:ext>
            </a:extLst>
          </p:cNvPr>
          <p:cNvSpPr txBox="1"/>
          <p:nvPr/>
        </p:nvSpPr>
        <p:spPr>
          <a:xfrm>
            <a:off x="6259495" y="4153906"/>
            <a:ext cx="2479938" cy="168905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尾座的内套筒安装</a:t>
            </a:r>
            <a:r>
              <a:rPr lang="zh-CN" altLang="en-US" sz="2400" dirty="0">
                <a:solidFill>
                  <a:srgbClr val="FF0000"/>
                </a:solidFill>
                <a:latin typeface="微软雅黑" pitchFamily="34" charset="-122"/>
                <a:ea typeface="微软雅黑" pitchFamily="34" charset="-122"/>
              </a:rPr>
              <a:t>丝攻，</a:t>
            </a:r>
            <a:r>
              <a:rPr lang="zh-CN" altLang="en-US" sz="2400" dirty="0">
                <a:latin typeface="微软雅黑" pitchFamily="34" charset="-122"/>
                <a:ea typeface="微软雅黑" pitchFamily="34" charset="-122"/>
              </a:rPr>
              <a:t>可用来加工</a:t>
            </a:r>
            <a:r>
              <a:rPr lang="zh-CN" altLang="en-US" sz="2400" dirty="0">
                <a:solidFill>
                  <a:srgbClr val="FF0000"/>
                </a:solidFill>
                <a:latin typeface="微软雅黑" pitchFamily="34" charset="-122"/>
                <a:ea typeface="微软雅黑" pitchFamily="34" charset="-122"/>
              </a:rPr>
              <a:t>内螺纹</a:t>
            </a:r>
          </a:p>
        </p:txBody>
      </p:sp>
      <p:grpSp>
        <p:nvGrpSpPr>
          <p:cNvPr id="10" name="组合 10">
            <a:extLst>
              <a:ext uri="{FF2B5EF4-FFF2-40B4-BE49-F238E27FC236}">
                <a16:creationId xmlns:a16="http://schemas.microsoft.com/office/drawing/2014/main" id="{C8B4A9DD-523B-4E14-A964-2CE5EEA8CF02}"/>
              </a:ext>
            </a:extLst>
          </p:cNvPr>
          <p:cNvGrpSpPr/>
          <p:nvPr/>
        </p:nvGrpSpPr>
        <p:grpSpPr>
          <a:xfrm>
            <a:off x="0" y="857250"/>
            <a:ext cx="2365694" cy="523186"/>
            <a:chOff x="-2" y="588691"/>
            <a:chExt cx="3026772" cy="449319"/>
          </a:xfrm>
          <a:solidFill>
            <a:srgbClr val="314865"/>
          </a:solidFill>
        </p:grpSpPr>
        <p:sp>
          <p:nvSpPr>
            <p:cNvPr id="13" name="矩形 1">
              <a:extLst>
                <a:ext uri="{FF2B5EF4-FFF2-40B4-BE49-F238E27FC236}">
                  <a16:creationId xmlns:a16="http://schemas.microsoft.com/office/drawing/2014/main" id="{9E1B0E1A-E0F6-4C1E-AE6A-49D544C0CCD0}"/>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14" name="矩形 13">
              <a:extLst>
                <a:ext uri="{FF2B5EF4-FFF2-40B4-BE49-F238E27FC236}">
                  <a16:creationId xmlns:a16="http://schemas.microsoft.com/office/drawing/2014/main" id="{40D09F0E-6847-41A9-93E4-3D45C1238F5E}"/>
                </a:ext>
              </a:extLst>
            </p:cNvPr>
            <p:cNvSpPr/>
            <p:nvPr/>
          </p:nvSpPr>
          <p:spPr>
            <a:xfrm>
              <a:off x="-2" y="597704"/>
              <a:ext cx="2574496" cy="396484"/>
            </a:xfrm>
            <a:prstGeom prst="rect">
              <a:avLst/>
            </a:prstGeom>
            <a:grpFill/>
          </p:spPr>
          <p:txBody>
            <a:bodyPr wrap="square">
              <a:spAutoFit/>
            </a:bodyPr>
            <a:lstStyle/>
            <a:p>
              <a:r>
                <a:rPr lang="zh-CN" altLang="en-US" sz="2400" dirty="0">
                  <a:solidFill>
                    <a:schemeClr val="bg1"/>
                  </a:solidFill>
                  <a:latin typeface="微软雅黑" pitchFamily="34" charset="-122"/>
                  <a:ea typeface="微软雅黑" pitchFamily="34" charset="-122"/>
                </a:rPr>
                <a:t>尾座的作用</a:t>
              </a:r>
            </a:p>
          </p:txBody>
        </p:sp>
      </p:grpSp>
      <p:sp>
        <p:nvSpPr>
          <p:cNvPr id="16" name="矩形 15">
            <a:extLst>
              <a:ext uri="{FF2B5EF4-FFF2-40B4-BE49-F238E27FC236}">
                <a16:creationId xmlns:a16="http://schemas.microsoft.com/office/drawing/2014/main" id="{23F777B2-990A-40F2-91F9-1D71E1AEF088}"/>
              </a:ext>
            </a:extLst>
          </p:cNvPr>
          <p:cNvSpPr/>
          <p:nvPr/>
        </p:nvSpPr>
        <p:spPr>
          <a:xfrm>
            <a:off x="3215293" y="190657"/>
            <a:ext cx="2713413" cy="677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课题背景及来源</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8138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1E6CD5-54F4-4377-A98A-DA7B3EE679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08" y="2384543"/>
            <a:ext cx="3365248" cy="2522951"/>
          </a:xfrm>
          <a:prstGeom prst="rect">
            <a:avLst/>
          </a:prstGeom>
        </p:spPr>
      </p:pic>
      <p:cxnSp>
        <p:nvCxnSpPr>
          <p:cNvPr id="8" name="直接连接符 7">
            <a:extLst>
              <a:ext uri="{FF2B5EF4-FFF2-40B4-BE49-F238E27FC236}">
                <a16:creationId xmlns:a16="http://schemas.microsoft.com/office/drawing/2014/main" id="{33D9AE18-C645-4307-9E54-F5F7648662D6}"/>
              </a:ext>
            </a:extLst>
          </p:cNvPr>
          <p:cNvCxnSpPr/>
          <p:nvPr/>
        </p:nvCxnSpPr>
        <p:spPr>
          <a:xfrm flipH="1" flipV="1">
            <a:off x="392947" y="2687240"/>
            <a:ext cx="652072" cy="891914"/>
          </a:xfrm>
          <a:prstGeom prst="line">
            <a:avLst/>
          </a:prstGeom>
        </p:spPr>
        <p:style>
          <a:lnRef idx="3">
            <a:schemeClr val="dk1"/>
          </a:lnRef>
          <a:fillRef idx="0">
            <a:schemeClr val="dk1"/>
          </a:fillRef>
          <a:effectRef idx="2">
            <a:schemeClr val="dk1"/>
          </a:effectRef>
          <a:fontRef idx="minor">
            <a:schemeClr val="tx1"/>
          </a:fontRef>
        </p:style>
      </p:cxnSp>
      <p:sp>
        <p:nvSpPr>
          <p:cNvPr id="9" name="矩形 8">
            <a:extLst>
              <a:ext uri="{FF2B5EF4-FFF2-40B4-BE49-F238E27FC236}">
                <a16:creationId xmlns:a16="http://schemas.microsoft.com/office/drawing/2014/main" id="{9DBE0FB3-1704-4686-95EA-2EE030A2F345}"/>
              </a:ext>
            </a:extLst>
          </p:cNvPr>
          <p:cNvSpPr/>
          <p:nvPr/>
        </p:nvSpPr>
        <p:spPr>
          <a:xfrm>
            <a:off x="-42517" y="2344382"/>
            <a:ext cx="723125"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顶尖</a:t>
            </a:r>
            <a:endParaRPr lang="zh-CN" altLang="en-US" sz="2000" dirty="0">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A39DD62D-DBA8-4F89-A9D1-D58E53635A4A}"/>
              </a:ext>
            </a:extLst>
          </p:cNvPr>
          <p:cNvCxnSpPr>
            <a:cxnSpLocks/>
          </p:cNvCxnSpPr>
          <p:nvPr/>
        </p:nvCxnSpPr>
        <p:spPr>
          <a:xfrm flipH="1" flipV="1">
            <a:off x="901654" y="2182298"/>
            <a:ext cx="221716" cy="1289014"/>
          </a:xfrm>
          <a:prstGeom prst="line">
            <a:avLst/>
          </a:prstGeom>
        </p:spPr>
        <p:style>
          <a:lnRef idx="3">
            <a:schemeClr val="dk1"/>
          </a:lnRef>
          <a:fillRef idx="0">
            <a:schemeClr val="dk1"/>
          </a:fillRef>
          <a:effectRef idx="2">
            <a:schemeClr val="dk1"/>
          </a:effectRef>
          <a:fontRef idx="minor">
            <a:schemeClr val="tx1"/>
          </a:fontRef>
        </p:style>
      </p:cxnSp>
      <p:sp>
        <p:nvSpPr>
          <p:cNvPr id="12" name="矩形 11">
            <a:extLst>
              <a:ext uri="{FF2B5EF4-FFF2-40B4-BE49-F238E27FC236}">
                <a16:creationId xmlns:a16="http://schemas.microsoft.com/office/drawing/2014/main" id="{F247304F-8059-426C-840E-753CB05A3CA5}"/>
              </a:ext>
            </a:extLst>
          </p:cNvPr>
          <p:cNvSpPr/>
          <p:nvPr/>
        </p:nvSpPr>
        <p:spPr>
          <a:xfrm>
            <a:off x="527614" y="1858567"/>
            <a:ext cx="723125"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套筒</a:t>
            </a:r>
            <a:endParaRPr lang="zh-CN" altLang="en-US" sz="2000" dirty="0">
              <a:latin typeface="黑体" panose="02010609060101010101" pitchFamily="49" charset="-122"/>
              <a:ea typeface="黑体" panose="02010609060101010101" pitchFamily="49" charset="-122"/>
            </a:endParaRPr>
          </a:p>
        </p:txBody>
      </p:sp>
      <p:cxnSp>
        <p:nvCxnSpPr>
          <p:cNvPr id="13" name="直接连接符 12">
            <a:extLst>
              <a:ext uri="{FF2B5EF4-FFF2-40B4-BE49-F238E27FC236}">
                <a16:creationId xmlns:a16="http://schemas.microsoft.com/office/drawing/2014/main" id="{6DA6E4BE-8E19-4C94-A47C-8FBB7CDB21CF}"/>
              </a:ext>
            </a:extLst>
          </p:cNvPr>
          <p:cNvCxnSpPr>
            <a:cxnSpLocks/>
            <a:endCxn id="19" idx="2"/>
          </p:cNvCxnSpPr>
          <p:nvPr/>
        </p:nvCxnSpPr>
        <p:spPr>
          <a:xfrm flipH="1" flipV="1">
            <a:off x="1924446" y="2206740"/>
            <a:ext cx="92194" cy="509166"/>
          </a:xfrm>
          <a:prstGeom prst="line">
            <a:avLst/>
          </a:prstGeom>
        </p:spPr>
        <p:style>
          <a:lnRef idx="3">
            <a:schemeClr val="dk1"/>
          </a:lnRef>
          <a:fillRef idx="0">
            <a:schemeClr val="dk1"/>
          </a:fillRef>
          <a:effectRef idx="2">
            <a:schemeClr val="dk1"/>
          </a:effectRef>
          <a:fontRef idx="minor">
            <a:schemeClr val="tx1"/>
          </a:fontRef>
        </p:style>
      </p:cxnSp>
      <p:cxnSp>
        <p:nvCxnSpPr>
          <p:cNvPr id="14" name="直接连接符 13">
            <a:extLst>
              <a:ext uri="{FF2B5EF4-FFF2-40B4-BE49-F238E27FC236}">
                <a16:creationId xmlns:a16="http://schemas.microsoft.com/office/drawing/2014/main" id="{760AAC94-E669-4394-B755-C13CFB416411}"/>
              </a:ext>
            </a:extLst>
          </p:cNvPr>
          <p:cNvCxnSpPr>
            <a:cxnSpLocks/>
            <a:endCxn id="20" idx="2"/>
          </p:cNvCxnSpPr>
          <p:nvPr/>
        </p:nvCxnSpPr>
        <p:spPr>
          <a:xfrm flipV="1">
            <a:off x="2507531" y="2199119"/>
            <a:ext cx="457159" cy="1087728"/>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0D4B95E7-782E-42C1-A64C-6D51AB4B436C}"/>
              </a:ext>
            </a:extLst>
          </p:cNvPr>
          <p:cNvCxnSpPr>
            <a:cxnSpLocks/>
            <a:stCxn id="18" idx="2"/>
          </p:cNvCxnSpPr>
          <p:nvPr/>
        </p:nvCxnSpPr>
        <p:spPr>
          <a:xfrm flipH="1">
            <a:off x="3411610" y="2193034"/>
            <a:ext cx="523312" cy="883950"/>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a:extLst>
              <a:ext uri="{FF2B5EF4-FFF2-40B4-BE49-F238E27FC236}">
                <a16:creationId xmlns:a16="http://schemas.microsoft.com/office/drawing/2014/main" id="{09C91BB8-6879-463A-A61A-53AA8F68EE81}"/>
              </a:ext>
            </a:extLst>
          </p:cNvPr>
          <p:cNvCxnSpPr>
            <a:cxnSpLocks/>
          </p:cNvCxnSpPr>
          <p:nvPr/>
        </p:nvCxnSpPr>
        <p:spPr>
          <a:xfrm flipH="1" flipV="1">
            <a:off x="3116616" y="4628466"/>
            <a:ext cx="514207" cy="518832"/>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a:extLst>
              <a:ext uri="{FF2B5EF4-FFF2-40B4-BE49-F238E27FC236}">
                <a16:creationId xmlns:a16="http://schemas.microsoft.com/office/drawing/2014/main" id="{DBF8F3B3-2A66-42E1-B1A1-39BC1D852580}"/>
              </a:ext>
            </a:extLst>
          </p:cNvPr>
          <p:cNvCxnSpPr>
            <a:cxnSpLocks/>
          </p:cNvCxnSpPr>
          <p:nvPr/>
        </p:nvCxnSpPr>
        <p:spPr>
          <a:xfrm flipV="1">
            <a:off x="2319183" y="4561010"/>
            <a:ext cx="481771" cy="586288"/>
          </a:xfrm>
          <a:prstGeom prst="line">
            <a:avLst/>
          </a:prstGeom>
        </p:spPr>
        <p:style>
          <a:lnRef idx="3">
            <a:schemeClr val="dk1"/>
          </a:lnRef>
          <a:fillRef idx="0">
            <a:schemeClr val="dk1"/>
          </a:fillRef>
          <a:effectRef idx="2">
            <a:schemeClr val="dk1"/>
          </a:effectRef>
          <a:fontRef idx="minor">
            <a:schemeClr val="tx1"/>
          </a:fontRef>
        </p:style>
      </p:cxnSp>
      <p:sp>
        <p:nvSpPr>
          <p:cNvPr id="18" name="矩形 17">
            <a:extLst>
              <a:ext uri="{FF2B5EF4-FFF2-40B4-BE49-F238E27FC236}">
                <a16:creationId xmlns:a16="http://schemas.microsoft.com/office/drawing/2014/main" id="{089726B4-5486-47C0-8EC0-C971BA892EAF}"/>
              </a:ext>
            </a:extLst>
          </p:cNvPr>
          <p:cNvSpPr/>
          <p:nvPr/>
        </p:nvSpPr>
        <p:spPr>
          <a:xfrm>
            <a:off x="3297845" y="1850176"/>
            <a:ext cx="1274154"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前进手轮</a:t>
            </a:r>
            <a:endParaRPr lang="zh-CN" altLang="en-US" sz="2000" dirty="0">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8D4CD6C6-6719-4B1A-84AA-F32CFA54AB3C}"/>
              </a:ext>
            </a:extLst>
          </p:cNvPr>
          <p:cNvSpPr/>
          <p:nvPr/>
        </p:nvSpPr>
        <p:spPr>
          <a:xfrm>
            <a:off x="1314131" y="1863882"/>
            <a:ext cx="1220629"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锁紧手柄</a:t>
            </a:r>
            <a:endParaRPr lang="zh-CN" altLang="en-US" sz="2000" dirty="0">
              <a:latin typeface="黑体" panose="02010609060101010101" pitchFamily="49" charset="-122"/>
              <a:ea typeface="黑体" panose="02010609060101010101" pitchFamily="49" charset="-122"/>
            </a:endParaRPr>
          </a:p>
        </p:txBody>
      </p:sp>
      <p:sp>
        <p:nvSpPr>
          <p:cNvPr id="20" name="矩形 19">
            <a:extLst>
              <a:ext uri="{FF2B5EF4-FFF2-40B4-BE49-F238E27FC236}">
                <a16:creationId xmlns:a16="http://schemas.microsoft.com/office/drawing/2014/main" id="{285972E2-9D07-49C7-86DC-859AA05E85E7}"/>
              </a:ext>
            </a:extLst>
          </p:cNvPr>
          <p:cNvSpPr/>
          <p:nvPr/>
        </p:nvSpPr>
        <p:spPr>
          <a:xfrm>
            <a:off x="2490435" y="1856261"/>
            <a:ext cx="948509"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尾座体</a:t>
            </a:r>
            <a:endParaRPr lang="zh-CN" altLang="en-US" sz="2000" dirty="0">
              <a:latin typeface="黑体" panose="02010609060101010101" pitchFamily="49" charset="-122"/>
              <a:ea typeface="黑体" panose="02010609060101010101" pitchFamily="49" charset="-122"/>
            </a:endParaRPr>
          </a:p>
        </p:txBody>
      </p:sp>
      <p:sp>
        <p:nvSpPr>
          <p:cNvPr id="21" name="矩形 20">
            <a:extLst>
              <a:ext uri="{FF2B5EF4-FFF2-40B4-BE49-F238E27FC236}">
                <a16:creationId xmlns:a16="http://schemas.microsoft.com/office/drawing/2014/main" id="{B20655CC-CC66-4C83-8F8D-AAE43BA7076C}"/>
              </a:ext>
            </a:extLst>
          </p:cNvPr>
          <p:cNvSpPr/>
          <p:nvPr/>
        </p:nvSpPr>
        <p:spPr>
          <a:xfrm>
            <a:off x="1716188" y="5120455"/>
            <a:ext cx="1241348"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调整螺丝</a:t>
            </a:r>
            <a:endParaRPr lang="zh-CN" altLang="en-US" sz="2000" dirty="0">
              <a:latin typeface="黑体" panose="02010609060101010101" pitchFamily="49" charset="-122"/>
              <a:ea typeface="黑体" panose="02010609060101010101" pitchFamily="49" charset="-122"/>
            </a:endParaRPr>
          </a:p>
        </p:txBody>
      </p:sp>
      <p:sp>
        <p:nvSpPr>
          <p:cNvPr id="22" name="矩形 21">
            <a:extLst>
              <a:ext uri="{FF2B5EF4-FFF2-40B4-BE49-F238E27FC236}">
                <a16:creationId xmlns:a16="http://schemas.microsoft.com/office/drawing/2014/main" id="{D8CB6354-F3FB-4DF3-984C-C30978B2EF62}"/>
              </a:ext>
            </a:extLst>
          </p:cNvPr>
          <p:cNvSpPr/>
          <p:nvPr/>
        </p:nvSpPr>
        <p:spPr>
          <a:xfrm>
            <a:off x="3321039" y="5108864"/>
            <a:ext cx="724817"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底座</a:t>
            </a:r>
            <a:endParaRPr lang="zh-CN" altLang="en-US" sz="2000" dirty="0">
              <a:latin typeface="黑体" panose="02010609060101010101" pitchFamily="49" charset="-122"/>
              <a:ea typeface="黑体" panose="02010609060101010101" pitchFamily="49" charset="-122"/>
            </a:endParaRPr>
          </a:p>
        </p:txBody>
      </p:sp>
      <p:cxnSp>
        <p:nvCxnSpPr>
          <p:cNvPr id="31" name="直接连接符 30">
            <a:extLst>
              <a:ext uri="{FF2B5EF4-FFF2-40B4-BE49-F238E27FC236}">
                <a16:creationId xmlns:a16="http://schemas.microsoft.com/office/drawing/2014/main" id="{049668A2-E0A2-49BE-B123-11BDC69640F3}"/>
              </a:ext>
            </a:extLst>
          </p:cNvPr>
          <p:cNvCxnSpPr>
            <a:cxnSpLocks/>
          </p:cNvCxnSpPr>
          <p:nvPr/>
        </p:nvCxnSpPr>
        <p:spPr>
          <a:xfrm flipH="1">
            <a:off x="1475986" y="3490095"/>
            <a:ext cx="653359" cy="1657203"/>
          </a:xfrm>
          <a:prstGeom prst="line">
            <a:avLst/>
          </a:prstGeom>
        </p:spPr>
        <p:style>
          <a:lnRef idx="3">
            <a:schemeClr val="dk1"/>
          </a:lnRef>
          <a:fillRef idx="0">
            <a:schemeClr val="dk1"/>
          </a:fillRef>
          <a:effectRef idx="2">
            <a:schemeClr val="dk1"/>
          </a:effectRef>
          <a:fontRef idx="minor">
            <a:schemeClr val="tx1"/>
          </a:fontRef>
        </p:style>
      </p:cxnSp>
      <p:sp>
        <p:nvSpPr>
          <p:cNvPr id="34" name="矩形 33">
            <a:extLst>
              <a:ext uri="{FF2B5EF4-FFF2-40B4-BE49-F238E27FC236}">
                <a16:creationId xmlns:a16="http://schemas.microsoft.com/office/drawing/2014/main" id="{86647F1D-7F6E-45BC-BD28-735E52F5E910}"/>
              </a:ext>
            </a:extLst>
          </p:cNvPr>
          <p:cNvSpPr/>
          <p:nvPr/>
        </p:nvSpPr>
        <p:spPr>
          <a:xfrm>
            <a:off x="1045019" y="5108864"/>
            <a:ext cx="700399"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丝杠</a:t>
            </a:r>
            <a:endParaRPr lang="zh-CN" altLang="en-US" sz="2000" dirty="0">
              <a:latin typeface="黑体" panose="02010609060101010101" pitchFamily="49" charset="-122"/>
              <a:ea typeface="黑体" panose="02010609060101010101" pitchFamily="49" charset="-122"/>
            </a:endParaRPr>
          </a:p>
        </p:txBody>
      </p:sp>
      <p:sp>
        <p:nvSpPr>
          <p:cNvPr id="40" name="矩形 39">
            <a:extLst>
              <a:ext uri="{FF2B5EF4-FFF2-40B4-BE49-F238E27FC236}">
                <a16:creationId xmlns:a16="http://schemas.microsoft.com/office/drawing/2014/main" id="{6F81868D-42D6-4E3A-9065-2C21860E2F81}"/>
              </a:ext>
            </a:extLst>
          </p:cNvPr>
          <p:cNvSpPr/>
          <p:nvPr/>
        </p:nvSpPr>
        <p:spPr>
          <a:xfrm>
            <a:off x="1534982" y="5670188"/>
            <a:ext cx="1719716" cy="342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尾座结构图</a:t>
            </a:r>
            <a:endParaRPr lang="zh-CN" altLang="en-US" sz="2400" dirty="0">
              <a:latin typeface="黑体" panose="02010609060101010101" pitchFamily="49" charset="-122"/>
              <a:ea typeface="黑体" panose="02010609060101010101" pitchFamily="49" charset="-122"/>
            </a:endParaRPr>
          </a:p>
        </p:txBody>
      </p:sp>
      <p:sp>
        <p:nvSpPr>
          <p:cNvPr id="45" name="TextBox 3">
            <a:extLst>
              <a:ext uri="{FF2B5EF4-FFF2-40B4-BE49-F238E27FC236}">
                <a16:creationId xmlns:a16="http://schemas.microsoft.com/office/drawing/2014/main" id="{53377BDB-2D39-4F72-B9F8-B63B2277892A}"/>
              </a:ext>
            </a:extLst>
          </p:cNvPr>
          <p:cNvSpPr txBox="1"/>
          <p:nvPr/>
        </p:nvSpPr>
        <p:spPr>
          <a:xfrm>
            <a:off x="4628740" y="1654030"/>
            <a:ext cx="3941057" cy="1454052"/>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尾座偏差的类型：</a:t>
            </a:r>
            <a:endParaRPr lang="en-US" altLang="zh-CN" sz="24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水平偏移            </a:t>
            </a: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水平倾斜</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竖直偏移            </a:t>
            </a: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竖直倾斜</a:t>
            </a:r>
            <a:endParaRPr lang="en-US" altLang="zh-CN" sz="2200" dirty="0">
              <a:latin typeface="微软雅黑" pitchFamily="34" charset="-122"/>
              <a:ea typeface="微软雅黑" pitchFamily="34" charset="-122"/>
            </a:endParaRPr>
          </a:p>
        </p:txBody>
      </p:sp>
      <p:sp>
        <p:nvSpPr>
          <p:cNvPr id="46" name="TextBox 3">
            <a:extLst>
              <a:ext uri="{FF2B5EF4-FFF2-40B4-BE49-F238E27FC236}">
                <a16:creationId xmlns:a16="http://schemas.microsoft.com/office/drawing/2014/main" id="{94AECF67-B20A-4732-A58F-D1E5E8770C5D}"/>
              </a:ext>
            </a:extLst>
          </p:cNvPr>
          <p:cNvSpPr txBox="1"/>
          <p:nvPr/>
        </p:nvSpPr>
        <p:spPr>
          <a:xfrm>
            <a:off x="4614176" y="3148338"/>
            <a:ext cx="4536291" cy="3146823"/>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尾座偏差的危害</a:t>
            </a:r>
            <a:r>
              <a:rPr lang="zh-CN" altLang="en-US" sz="2200" dirty="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钻孔后其中心线与工件中心线不同轴；</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轴类零件的圆度和圆柱度下降；</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3.</a:t>
            </a:r>
            <a:r>
              <a:rPr lang="zh-CN" altLang="en-US" sz="2200" dirty="0">
                <a:latin typeface="微软雅黑" pitchFamily="34" charset="-122"/>
                <a:ea typeface="微软雅黑" pitchFamily="34" charset="-122"/>
              </a:rPr>
              <a:t>零件表面粗糙度下降；</a:t>
            </a:r>
            <a:endParaRPr lang="en-US" altLang="zh-CN" sz="2200" dirty="0">
              <a:latin typeface="微软雅黑" pitchFamily="34" charset="-122"/>
              <a:ea typeface="微软雅黑" pitchFamily="34" charset="-122"/>
            </a:endParaRPr>
          </a:p>
          <a:p>
            <a:pPr>
              <a:lnSpc>
                <a:spcPct val="125000"/>
              </a:lnSpc>
            </a:pPr>
            <a:r>
              <a:rPr lang="en-US" altLang="zh-CN" sz="2200" dirty="0">
                <a:latin typeface="微软雅黑" pitchFamily="34" charset="-122"/>
                <a:ea typeface="微软雅黑" pitchFamily="34" charset="-122"/>
              </a:rPr>
              <a:t>4.</a:t>
            </a:r>
            <a:r>
              <a:rPr lang="zh-CN" altLang="en-US" sz="2200" dirty="0">
                <a:latin typeface="微软雅黑" pitchFamily="34" charset="-122"/>
                <a:ea typeface="微软雅黑" pitchFamily="34" charset="-122"/>
              </a:rPr>
              <a:t>加剧刀具及相关部件的磨损，影响其使用寿命。</a:t>
            </a:r>
            <a:endParaRPr lang="en-US" altLang="zh-CN" sz="2200" dirty="0">
              <a:latin typeface="微软雅黑" pitchFamily="34" charset="-122"/>
              <a:ea typeface="微软雅黑" pitchFamily="34" charset="-122"/>
            </a:endParaRPr>
          </a:p>
        </p:txBody>
      </p:sp>
      <p:grpSp>
        <p:nvGrpSpPr>
          <p:cNvPr id="23" name="组合 10">
            <a:extLst>
              <a:ext uri="{FF2B5EF4-FFF2-40B4-BE49-F238E27FC236}">
                <a16:creationId xmlns:a16="http://schemas.microsoft.com/office/drawing/2014/main" id="{9E1AA82F-2244-4473-B5B8-98379A1E8FF4}"/>
              </a:ext>
            </a:extLst>
          </p:cNvPr>
          <p:cNvGrpSpPr/>
          <p:nvPr/>
        </p:nvGrpSpPr>
        <p:grpSpPr>
          <a:xfrm>
            <a:off x="-1" y="857250"/>
            <a:ext cx="3545175" cy="523186"/>
            <a:chOff x="-3" y="588691"/>
            <a:chExt cx="3026773" cy="449319"/>
          </a:xfrm>
          <a:solidFill>
            <a:srgbClr val="314865"/>
          </a:solidFill>
        </p:grpSpPr>
        <p:sp>
          <p:nvSpPr>
            <p:cNvPr id="24" name="矩形 1">
              <a:extLst>
                <a:ext uri="{FF2B5EF4-FFF2-40B4-BE49-F238E27FC236}">
                  <a16:creationId xmlns:a16="http://schemas.microsoft.com/office/drawing/2014/main" id="{64EAA0A7-AF67-4506-ABA6-8077A2702B11}"/>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25" name="矩形 24">
              <a:extLst>
                <a:ext uri="{FF2B5EF4-FFF2-40B4-BE49-F238E27FC236}">
                  <a16:creationId xmlns:a16="http://schemas.microsoft.com/office/drawing/2014/main" id="{AC23159B-DF91-40B4-A1C4-B456171FB20B}"/>
                </a:ext>
              </a:extLst>
            </p:cNvPr>
            <p:cNvSpPr/>
            <p:nvPr/>
          </p:nvSpPr>
          <p:spPr>
            <a:xfrm>
              <a:off x="-3" y="628464"/>
              <a:ext cx="2574495" cy="370051"/>
            </a:xfrm>
            <a:prstGeom prst="rect">
              <a:avLst/>
            </a:prstGeom>
            <a:grpFill/>
          </p:spPr>
          <p:txBody>
            <a:bodyPr wrap="square">
              <a:spAutoFit/>
            </a:bodyPr>
            <a:lstStyle/>
            <a:p>
              <a:r>
                <a:rPr lang="zh-CN" altLang="en-US" sz="2200" dirty="0">
                  <a:solidFill>
                    <a:schemeClr val="bg1"/>
                  </a:solidFill>
                  <a:latin typeface="微软雅黑" pitchFamily="34" charset="-122"/>
                  <a:ea typeface="微软雅黑" pitchFamily="34" charset="-122"/>
                </a:rPr>
                <a:t>尾座组成及偏移的危害</a:t>
              </a:r>
            </a:p>
          </p:txBody>
        </p:sp>
      </p:grpSp>
      <p:sp>
        <p:nvSpPr>
          <p:cNvPr id="27" name="矩形 26">
            <a:extLst>
              <a:ext uri="{FF2B5EF4-FFF2-40B4-BE49-F238E27FC236}">
                <a16:creationId xmlns:a16="http://schemas.microsoft.com/office/drawing/2014/main" id="{4A06C8AF-37DC-459A-A50E-A361BE266FE2}"/>
              </a:ext>
            </a:extLst>
          </p:cNvPr>
          <p:cNvSpPr/>
          <p:nvPr/>
        </p:nvSpPr>
        <p:spPr>
          <a:xfrm>
            <a:off x="3215293" y="190657"/>
            <a:ext cx="2713413" cy="677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课题背景及来源</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40366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325301" y="2649570"/>
            <a:ext cx="6493398" cy="779430"/>
            <a:chOff x="2307541" y="2781614"/>
            <a:chExt cx="7530876" cy="1039240"/>
          </a:xfrm>
        </p:grpSpPr>
        <p:sp>
          <p:nvSpPr>
            <p:cNvPr id="8" name="圆角矩形 258"/>
            <p:cNvSpPr>
              <a:spLocks noChangeArrowheads="1"/>
            </p:cNvSpPr>
            <p:nvPr/>
          </p:nvSpPr>
          <p:spPr bwMode="auto">
            <a:xfrm>
              <a:off x="2307541" y="278161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r>
                <a:rPr lang="zh-CN" altLang="en-US" sz="3000" b="1" dirty="0">
                  <a:solidFill>
                    <a:schemeClr val="bg1"/>
                  </a:solidFill>
                  <a:latin typeface="黑体" panose="02010609060101010101" pitchFamily="49" charset="-122"/>
                  <a:ea typeface="黑体" panose="02010609060101010101" pitchFamily="49" charset="-122"/>
                  <a:sym typeface="宋体" pitchFamily="2" charset="-122"/>
                </a:rPr>
                <a:t>国内外研究现状</a:t>
              </a:r>
              <a:endParaRPr lang="zh-CN" altLang="zh-CN" sz="3000" b="1" dirty="0">
                <a:solidFill>
                  <a:schemeClr val="bg1"/>
                </a:solidFill>
                <a:latin typeface="黑体" panose="02010609060101010101" pitchFamily="49" charset="-122"/>
                <a:ea typeface="黑体" panose="02010609060101010101" pitchFamily="49" charset="-122"/>
                <a:sym typeface="宋体" pitchFamily="2" charset="-122"/>
              </a:endParaRPr>
            </a:p>
          </p:txBody>
        </p:sp>
        <p:sp>
          <p:nvSpPr>
            <p:cNvPr id="10" name="椭圆 9"/>
            <p:cNvSpPr/>
            <p:nvPr/>
          </p:nvSpPr>
          <p:spPr>
            <a:xfrm>
              <a:off x="2399614" y="2908579"/>
              <a:ext cx="806825" cy="7853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950" dirty="0">
                  <a:solidFill>
                    <a:schemeClr val="tx2"/>
                  </a:solidFill>
                </a:rPr>
                <a:t>2</a:t>
              </a:r>
              <a:endParaRPr lang="zh-CN" altLang="en-US" sz="4950" dirty="0">
                <a:solidFill>
                  <a:schemeClr val="tx2"/>
                </a:solidFill>
              </a:endParaRPr>
            </a:p>
          </p:txBody>
        </p:sp>
      </p:grpSp>
    </p:spTree>
    <p:extLst>
      <p:ext uri="{BB962C8B-B14F-4D97-AF65-F5344CB8AC3E}">
        <p14:creationId xmlns:p14="http://schemas.microsoft.com/office/powerpoint/2010/main" val="3076408362"/>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7675" y="322395"/>
            <a:ext cx="2779128"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国内外研究现状</a:t>
            </a:r>
            <a:endParaRPr lang="zh-CN" altLang="en-US" sz="2800" dirty="0">
              <a:latin typeface="黑体" panose="02010609060101010101" pitchFamily="49" charset="-122"/>
              <a:ea typeface="黑体" panose="02010609060101010101" pitchFamily="49" charset="-122"/>
            </a:endParaRPr>
          </a:p>
        </p:txBody>
      </p:sp>
      <p:grpSp>
        <p:nvGrpSpPr>
          <p:cNvPr id="15" name="画布 3">
            <a:extLst>
              <a:ext uri="{FF2B5EF4-FFF2-40B4-BE49-F238E27FC236}">
                <a16:creationId xmlns:a16="http://schemas.microsoft.com/office/drawing/2014/main" id="{4CCC9EA5-D73E-40C6-B07F-15E9AECCA17C}"/>
              </a:ext>
            </a:extLst>
          </p:cNvPr>
          <p:cNvGrpSpPr/>
          <p:nvPr/>
        </p:nvGrpSpPr>
        <p:grpSpPr>
          <a:xfrm>
            <a:off x="981778" y="1504162"/>
            <a:ext cx="6846772" cy="2617086"/>
            <a:chOff x="-385755" y="-117347"/>
            <a:chExt cx="6846772" cy="2617085"/>
          </a:xfrm>
        </p:grpSpPr>
        <p:sp>
          <p:nvSpPr>
            <p:cNvPr id="16" name="矩形 15">
              <a:extLst>
                <a:ext uri="{FF2B5EF4-FFF2-40B4-BE49-F238E27FC236}">
                  <a16:creationId xmlns:a16="http://schemas.microsoft.com/office/drawing/2014/main" id="{65323257-0707-434C-97E3-C2C09A52B37D}"/>
                </a:ext>
              </a:extLst>
            </p:cNvPr>
            <p:cNvSpPr/>
            <p:nvPr/>
          </p:nvSpPr>
          <p:spPr>
            <a:xfrm>
              <a:off x="0" y="-1"/>
              <a:ext cx="6068695" cy="2499739"/>
            </a:xfrm>
            <a:prstGeom prst="rect">
              <a:avLst/>
            </a:prstGeom>
            <a:noFill/>
            <a:ln>
              <a:noFill/>
            </a:ln>
          </p:spPr>
        </p:sp>
        <p:pic>
          <p:nvPicPr>
            <p:cNvPr id="17" name="图片 16">
              <a:extLst>
                <a:ext uri="{FF2B5EF4-FFF2-40B4-BE49-F238E27FC236}">
                  <a16:creationId xmlns:a16="http://schemas.microsoft.com/office/drawing/2014/main" id="{9F2E0B85-362B-4348-BC18-FA22C16DF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293" y="288215"/>
              <a:ext cx="3939820" cy="1562735"/>
            </a:xfrm>
            <a:prstGeom prst="rect">
              <a:avLst/>
            </a:prstGeom>
          </p:spPr>
        </p:pic>
        <p:cxnSp>
          <p:nvCxnSpPr>
            <p:cNvPr id="18" name="直接连接符 17">
              <a:extLst>
                <a:ext uri="{FF2B5EF4-FFF2-40B4-BE49-F238E27FC236}">
                  <a16:creationId xmlns:a16="http://schemas.microsoft.com/office/drawing/2014/main" id="{18DF03FB-1D2F-448F-8EE9-8CB87B3FE29E}"/>
                </a:ext>
              </a:extLst>
            </p:cNvPr>
            <p:cNvCxnSpPr/>
            <p:nvPr/>
          </p:nvCxnSpPr>
          <p:spPr>
            <a:xfrm flipH="1" flipV="1">
              <a:off x="923365" y="1641886"/>
              <a:ext cx="676835" cy="4482"/>
            </a:xfrm>
            <a:prstGeom prst="line">
              <a:avLst/>
            </a:prstGeom>
          </p:spPr>
          <p:style>
            <a:lnRef idx="1">
              <a:schemeClr val="dk1"/>
            </a:lnRef>
            <a:fillRef idx="0">
              <a:schemeClr val="dk1"/>
            </a:fillRef>
            <a:effectRef idx="0">
              <a:schemeClr val="dk1"/>
            </a:effectRef>
            <a:fontRef idx="minor">
              <a:schemeClr val="tx1"/>
            </a:fontRef>
          </p:style>
        </p:cxnSp>
        <p:sp>
          <p:nvSpPr>
            <p:cNvPr id="19" name="文本框 66">
              <a:extLst>
                <a:ext uri="{FF2B5EF4-FFF2-40B4-BE49-F238E27FC236}">
                  <a16:creationId xmlns:a16="http://schemas.microsoft.com/office/drawing/2014/main" id="{BEEE406E-7DF2-48B6-95C6-17CBEC67B4C0}"/>
                </a:ext>
              </a:extLst>
            </p:cNvPr>
            <p:cNvSpPr txBox="1"/>
            <p:nvPr/>
          </p:nvSpPr>
          <p:spPr>
            <a:xfrm>
              <a:off x="-385755" y="1484290"/>
              <a:ext cx="1392701" cy="343124"/>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a:t>
              </a:r>
              <a:r>
                <a:rPr lang="zh-CN"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车床导轨</a:t>
              </a:r>
            </a:p>
          </p:txBody>
        </p:sp>
        <p:cxnSp>
          <p:nvCxnSpPr>
            <p:cNvPr id="22" name="直接连接符 21">
              <a:extLst>
                <a:ext uri="{FF2B5EF4-FFF2-40B4-BE49-F238E27FC236}">
                  <a16:creationId xmlns:a16="http://schemas.microsoft.com/office/drawing/2014/main" id="{B46562E4-C2BA-4D3F-9BDB-125329C7B3BA}"/>
                </a:ext>
              </a:extLst>
            </p:cNvPr>
            <p:cNvCxnSpPr>
              <a:cxnSpLocks/>
            </p:cNvCxnSpPr>
            <p:nvPr/>
          </p:nvCxnSpPr>
          <p:spPr>
            <a:xfrm flipH="1">
              <a:off x="724202" y="1244667"/>
              <a:ext cx="817294" cy="3627"/>
            </a:xfrm>
            <a:prstGeom prst="line">
              <a:avLst/>
            </a:prstGeom>
          </p:spPr>
          <p:style>
            <a:lnRef idx="1">
              <a:schemeClr val="dk1"/>
            </a:lnRef>
            <a:fillRef idx="0">
              <a:schemeClr val="dk1"/>
            </a:fillRef>
            <a:effectRef idx="0">
              <a:schemeClr val="dk1"/>
            </a:effectRef>
            <a:fontRef idx="minor">
              <a:schemeClr val="tx1"/>
            </a:fontRef>
          </p:style>
        </p:cxnSp>
        <p:sp>
          <p:nvSpPr>
            <p:cNvPr id="23" name="文本框 66">
              <a:extLst>
                <a:ext uri="{FF2B5EF4-FFF2-40B4-BE49-F238E27FC236}">
                  <a16:creationId xmlns:a16="http://schemas.microsoft.com/office/drawing/2014/main" id="{C1EA6921-3ECA-4F7E-B77F-9471E711709F}"/>
                </a:ext>
              </a:extLst>
            </p:cNvPr>
            <p:cNvSpPr txBox="1"/>
            <p:nvPr/>
          </p:nvSpPr>
          <p:spPr>
            <a:xfrm>
              <a:off x="-347308" y="1080832"/>
              <a:ext cx="1234377" cy="327669"/>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主轴箱</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26" name="直接连接符 25">
              <a:extLst>
                <a:ext uri="{FF2B5EF4-FFF2-40B4-BE49-F238E27FC236}">
                  <a16:creationId xmlns:a16="http://schemas.microsoft.com/office/drawing/2014/main" id="{41712597-9273-4E3D-8D00-11B3D687C50A}"/>
                </a:ext>
              </a:extLst>
            </p:cNvPr>
            <p:cNvCxnSpPr/>
            <p:nvPr/>
          </p:nvCxnSpPr>
          <p:spPr>
            <a:xfrm flipV="1">
              <a:off x="1407160" y="723005"/>
              <a:ext cx="910216" cy="3435"/>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2F8589A8-0FE9-43B0-993B-2C1A2F73F455}"/>
                </a:ext>
              </a:extLst>
            </p:cNvPr>
            <p:cNvCxnSpPr/>
            <p:nvPr/>
          </p:nvCxnSpPr>
          <p:spPr>
            <a:xfrm flipV="1">
              <a:off x="1407160" y="1149533"/>
              <a:ext cx="906780" cy="3627"/>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0C515DDE-B9EF-41C7-AC39-8D38687FA758}"/>
                </a:ext>
              </a:extLst>
            </p:cNvPr>
            <p:cNvCxnSpPr/>
            <p:nvPr/>
          </p:nvCxnSpPr>
          <p:spPr>
            <a:xfrm flipH="1">
              <a:off x="815340" y="807720"/>
              <a:ext cx="681990" cy="0"/>
            </a:xfrm>
            <a:prstGeom prst="line">
              <a:avLst/>
            </a:prstGeom>
          </p:spPr>
          <p:style>
            <a:lnRef idx="1">
              <a:schemeClr val="dk1"/>
            </a:lnRef>
            <a:fillRef idx="0">
              <a:schemeClr val="dk1"/>
            </a:fillRef>
            <a:effectRef idx="0">
              <a:schemeClr val="dk1"/>
            </a:effectRef>
            <a:fontRef idx="minor">
              <a:schemeClr val="tx1"/>
            </a:fontRef>
          </p:style>
        </p:cxnSp>
        <p:sp>
          <p:nvSpPr>
            <p:cNvPr id="33" name="文本框 66">
              <a:extLst>
                <a:ext uri="{FF2B5EF4-FFF2-40B4-BE49-F238E27FC236}">
                  <a16:creationId xmlns:a16="http://schemas.microsoft.com/office/drawing/2014/main" id="{4BD565DE-F415-4BC7-AFFF-DCAA229A512A}"/>
                </a:ext>
              </a:extLst>
            </p:cNvPr>
            <p:cNvSpPr txBox="1"/>
            <p:nvPr/>
          </p:nvSpPr>
          <p:spPr>
            <a:xfrm>
              <a:off x="-18289" y="653407"/>
              <a:ext cx="905358" cy="30862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3.</a:t>
              </a:r>
              <a:r>
                <a:rPr lang="zh-CN" sz="19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主轴</a:t>
              </a:r>
              <a:endParaRPr lang="zh-CN" sz="1900" dirty="0">
                <a:solidFill>
                  <a:srgbClr val="000000"/>
                </a:solidFill>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35" name="文本框 66">
              <a:extLst>
                <a:ext uri="{FF2B5EF4-FFF2-40B4-BE49-F238E27FC236}">
                  <a16:creationId xmlns:a16="http://schemas.microsoft.com/office/drawing/2014/main" id="{76163EB2-CD86-411C-9668-DAFF6DAE2E64}"/>
                </a:ext>
              </a:extLst>
            </p:cNvPr>
            <p:cNvSpPr txBox="1"/>
            <p:nvPr/>
          </p:nvSpPr>
          <p:spPr>
            <a:xfrm>
              <a:off x="1188285" y="-117347"/>
              <a:ext cx="1415540" cy="323739"/>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三爪卡盘</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36" name="直接连接符 35">
              <a:extLst>
                <a:ext uri="{FF2B5EF4-FFF2-40B4-BE49-F238E27FC236}">
                  <a16:creationId xmlns:a16="http://schemas.microsoft.com/office/drawing/2014/main" id="{A41643FB-7827-45A9-8BA7-FB39364DDD1B}"/>
                </a:ext>
              </a:extLst>
            </p:cNvPr>
            <p:cNvCxnSpPr>
              <a:cxnSpLocks/>
              <a:endCxn id="37" idx="2"/>
            </p:cNvCxnSpPr>
            <p:nvPr/>
          </p:nvCxnSpPr>
          <p:spPr>
            <a:xfrm flipV="1">
              <a:off x="2668549" y="222330"/>
              <a:ext cx="407636" cy="560240"/>
            </a:xfrm>
            <a:prstGeom prst="line">
              <a:avLst/>
            </a:prstGeom>
          </p:spPr>
          <p:style>
            <a:lnRef idx="1">
              <a:schemeClr val="dk1"/>
            </a:lnRef>
            <a:fillRef idx="0">
              <a:schemeClr val="dk1"/>
            </a:fillRef>
            <a:effectRef idx="0">
              <a:schemeClr val="dk1"/>
            </a:effectRef>
            <a:fontRef idx="minor">
              <a:schemeClr val="tx1"/>
            </a:fontRef>
          </p:style>
        </p:cxnSp>
        <p:sp>
          <p:nvSpPr>
            <p:cNvPr id="37" name="文本框 66">
              <a:extLst>
                <a:ext uri="{FF2B5EF4-FFF2-40B4-BE49-F238E27FC236}">
                  <a16:creationId xmlns:a16="http://schemas.microsoft.com/office/drawing/2014/main" id="{43810D2A-F128-421B-B0DC-9E89F66A9662}"/>
                </a:ext>
              </a:extLst>
            </p:cNvPr>
            <p:cNvSpPr txBox="1"/>
            <p:nvPr/>
          </p:nvSpPr>
          <p:spPr>
            <a:xfrm>
              <a:off x="2490165" y="-101409"/>
              <a:ext cx="1172039" cy="323739"/>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千分表</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38" name="直接连接符 37">
              <a:extLst>
                <a:ext uri="{FF2B5EF4-FFF2-40B4-BE49-F238E27FC236}">
                  <a16:creationId xmlns:a16="http://schemas.microsoft.com/office/drawing/2014/main" id="{FE9D0553-CF77-4362-9D5D-9BA9725E2F72}"/>
                </a:ext>
              </a:extLst>
            </p:cNvPr>
            <p:cNvCxnSpPr>
              <a:cxnSpLocks/>
              <a:endCxn id="39" idx="2"/>
            </p:cNvCxnSpPr>
            <p:nvPr/>
          </p:nvCxnSpPr>
          <p:spPr>
            <a:xfrm flipV="1">
              <a:off x="3219227" y="212945"/>
              <a:ext cx="974193" cy="651925"/>
            </a:xfrm>
            <a:prstGeom prst="line">
              <a:avLst/>
            </a:prstGeom>
          </p:spPr>
          <p:style>
            <a:lnRef idx="1">
              <a:schemeClr val="dk1"/>
            </a:lnRef>
            <a:fillRef idx="0">
              <a:schemeClr val="dk1"/>
            </a:fillRef>
            <a:effectRef idx="0">
              <a:schemeClr val="dk1"/>
            </a:effectRef>
            <a:fontRef idx="minor">
              <a:schemeClr val="tx1"/>
            </a:fontRef>
          </p:style>
        </p:cxnSp>
        <p:sp>
          <p:nvSpPr>
            <p:cNvPr id="39" name="文本框 66">
              <a:extLst>
                <a:ext uri="{FF2B5EF4-FFF2-40B4-BE49-F238E27FC236}">
                  <a16:creationId xmlns:a16="http://schemas.microsoft.com/office/drawing/2014/main" id="{825B4F98-A7DD-480E-AADF-4D24DC6FF8CE}"/>
                </a:ext>
              </a:extLst>
            </p:cNvPr>
            <p:cNvSpPr txBox="1"/>
            <p:nvPr/>
          </p:nvSpPr>
          <p:spPr>
            <a:xfrm>
              <a:off x="3592048" y="-83283"/>
              <a:ext cx="1202744" cy="296228"/>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6.</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标准轴</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40" name="直接连接符 39">
              <a:extLst>
                <a:ext uri="{FF2B5EF4-FFF2-40B4-BE49-F238E27FC236}">
                  <a16:creationId xmlns:a16="http://schemas.microsoft.com/office/drawing/2014/main" id="{6F325640-E191-45F8-8C0F-9119CFE65668}"/>
                </a:ext>
              </a:extLst>
            </p:cNvPr>
            <p:cNvCxnSpPr>
              <a:cxnSpLocks/>
              <a:endCxn id="41" idx="1"/>
            </p:cNvCxnSpPr>
            <p:nvPr/>
          </p:nvCxnSpPr>
          <p:spPr>
            <a:xfrm>
              <a:off x="4297680" y="1295400"/>
              <a:ext cx="784859" cy="56810"/>
            </a:xfrm>
            <a:prstGeom prst="line">
              <a:avLst/>
            </a:prstGeom>
          </p:spPr>
          <p:style>
            <a:lnRef idx="1">
              <a:schemeClr val="dk1"/>
            </a:lnRef>
            <a:fillRef idx="0">
              <a:schemeClr val="dk1"/>
            </a:fillRef>
            <a:effectRef idx="0">
              <a:schemeClr val="dk1"/>
            </a:effectRef>
            <a:fontRef idx="minor">
              <a:schemeClr val="tx1"/>
            </a:fontRef>
          </p:style>
        </p:cxnSp>
        <p:sp>
          <p:nvSpPr>
            <p:cNvPr id="41" name="文本框 66">
              <a:extLst>
                <a:ext uri="{FF2B5EF4-FFF2-40B4-BE49-F238E27FC236}">
                  <a16:creationId xmlns:a16="http://schemas.microsoft.com/office/drawing/2014/main" id="{FB5FF14E-663B-4AFB-872D-5DC934643353}"/>
                </a:ext>
              </a:extLst>
            </p:cNvPr>
            <p:cNvSpPr txBox="1"/>
            <p:nvPr/>
          </p:nvSpPr>
          <p:spPr>
            <a:xfrm>
              <a:off x="5082539" y="1220130"/>
              <a:ext cx="880118" cy="26416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尾座</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42" name="直接连接符 41">
              <a:extLst>
                <a:ext uri="{FF2B5EF4-FFF2-40B4-BE49-F238E27FC236}">
                  <a16:creationId xmlns:a16="http://schemas.microsoft.com/office/drawing/2014/main" id="{EB08ED9E-371A-45D7-A021-46C5F497DBB3}"/>
                </a:ext>
              </a:extLst>
            </p:cNvPr>
            <p:cNvCxnSpPr>
              <a:cxnSpLocks/>
              <a:endCxn id="43" idx="2"/>
            </p:cNvCxnSpPr>
            <p:nvPr/>
          </p:nvCxnSpPr>
          <p:spPr>
            <a:xfrm flipV="1">
              <a:off x="3910321" y="273264"/>
              <a:ext cx="1833966" cy="373349"/>
            </a:xfrm>
            <a:prstGeom prst="line">
              <a:avLst/>
            </a:prstGeom>
          </p:spPr>
          <p:style>
            <a:lnRef idx="1">
              <a:schemeClr val="dk1"/>
            </a:lnRef>
            <a:fillRef idx="0">
              <a:schemeClr val="dk1"/>
            </a:fillRef>
            <a:effectRef idx="0">
              <a:schemeClr val="dk1"/>
            </a:effectRef>
            <a:fontRef idx="minor">
              <a:schemeClr val="tx1"/>
            </a:fontRef>
          </p:style>
        </p:cxnSp>
        <p:sp>
          <p:nvSpPr>
            <p:cNvPr id="43" name="文本框 66">
              <a:extLst>
                <a:ext uri="{FF2B5EF4-FFF2-40B4-BE49-F238E27FC236}">
                  <a16:creationId xmlns:a16="http://schemas.microsoft.com/office/drawing/2014/main" id="{AA2AAD36-6039-4EFA-8707-C63C367F15BA}"/>
                </a:ext>
              </a:extLst>
            </p:cNvPr>
            <p:cNvSpPr txBox="1"/>
            <p:nvPr/>
          </p:nvSpPr>
          <p:spPr>
            <a:xfrm>
              <a:off x="5027556" y="9104"/>
              <a:ext cx="1433461" cy="26416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锁紧手柄</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cxnSp>
          <p:nvCxnSpPr>
            <p:cNvPr id="44" name="直接连接符 43">
              <a:extLst>
                <a:ext uri="{FF2B5EF4-FFF2-40B4-BE49-F238E27FC236}">
                  <a16:creationId xmlns:a16="http://schemas.microsoft.com/office/drawing/2014/main" id="{FB805DCB-7146-4837-9B70-6D6535B31F44}"/>
                </a:ext>
              </a:extLst>
            </p:cNvPr>
            <p:cNvCxnSpPr>
              <a:cxnSpLocks/>
              <a:endCxn id="45" idx="2"/>
            </p:cNvCxnSpPr>
            <p:nvPr/>
          </p:nvCxnSpPr>
          <p:spPr>
            <a:xfrm flipV="1">
              <a:off x="4686300" y="784860"/>
              <a:ext cx="1041993" cy="80010"/>
            </a:xfrm>
            <a:prstGeom prst="line">
              <a:avLst/>
            </a:prstGeom>
          </p:spPr>
          <p:style>
            <a:lnRef idx="1">
              <a:schemeClr val="dk1"/>
            </a:lnRef>
            <a:fillRef idx="0">
              <a:schemeClr val="dk1"/>
            </a:fillRef>
            <a:effectRef idx="0">
              <a:schemeClr val="dk1"/>
            </a:effectRef>
            <a:fontRef idx="minor">
              <a:schemeClr val="tx1"/>
            </a:fontRef>
          </p:style>
        </p:cxnSp>
        <p:sp>
          <p:nvSpPr>
            <p:cNvPr id="45" name="文本框 66">
              <a:extLst>
                <a:ext uri="{FF2B5EF4-FFF2-40B4-BE49-F238E27FC236}">
                  <a16:creationId xmlns:a16="http://schemas.microsoft.com/office/drawing/2014/main" id="{0A167AAB-2CE2-4EB1-9F72-D768FB5185E1}"/>
                </a:ext>
              </a:extLst>
            </p:cNvPr>
            <p:cNvSpPr txBox="1"/>
            <p:nvPr/>
          </p:nvSpPr>
          <p:spPr>
            <a:xfrm>
              <a:off x="5056800" y="454320"/>
              <a:ext cx="1342986" cy="33054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spcAft>
                  <a:spcPts val="0"/>
                </a:spcAft>
              </a:pPr>
              <a:r>
                <a:rPr lang="en-US" sz="1900" kern="100" dirty="0">
                  <a:effectLst/>
                  <a:latin typeface="Calibri" panose="020F0502020204030204" pitchFamily="34" charset="0"/>
                  <a:ea typeface="宋体" panose="02010600030101010101" pitchFamily="2" charset="-122"/>
                  <a:cs typeface="Times New Roman" panose="02020603050405020304" pitchFamily="18" charset="0"/>
                </a:rPr>
                <a:t>8.</a:t>
              </a:r>
              <a:r>
                <a:rPr lang="zh-CN" sz="1900" kern="100" dirty="0">
                  <a:effectLst/>
                  <a:latin typeface="Calibri" panose="020F0502020204030204" pitchFamily="34" charset="0"/>
                  <a:ea typeface="宋体" panose="02010600030101010101" pitchFamily="2" charset="-122"/>
                  <a:cs typeface="Times New Roman" panose="02020603050405020304" pitchFamily="18" charset="0"/>
                </a:rPr>
                <a:t>前进手轮</a:t>
              </a:r>
              <a:endParaRPr lang="zh-CN" sz="1900" dirty="0">
                <a:effectLst/>
                <a:latin typeface="Verdana" panose="020B0604030504040204" pitchFamily="34" charset="0"/>
                <a:ea typeface="宋体" panose="02010600030101010101" pitchFamily="2" charset="-122"/>
                <a:cs typeface="Times New Roman" panose="02020603050405020304" pitchFamily="18" charset="0"/>
              </a:endParaRPr>
            </a:p>
          </p:txBody>
        </p:sp>
        <p:sp>
          <p:nvSpPr>
            <p:cNvPr id="46" name="文本框 18">
              <a:extLst>
                <a:ext uri="{FF2B5EF4-FFF2-40B4-BE49-F238E27FC236}">
                  <a16:creationId xmlns:a16="http://schemas.microsoft.com/office/drawing/2014/main" id="{F340A44E-CAFA-4881-A264-7614C85A6746}"/>
                </a:ext>
              </a:extLst>
            </p:cNvPr>
            <p:cNvSpPr txBox="1"/>
            <p:nvPr/>
          </p:nvSpPr>
          <p:spPr>
            <a:xfrm>
              <a:off x="1701424" y="1926220"/>
              <a:ext cx="2996565" cy="42870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24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打表测量示意图</a:t>
              </a:r>
              <a:endParaRPr lang="zh-CN" sz="24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47" name="画布 8">
            <a:extLst>
              <a:ext uri="{FF2B5EF4-FFF2-40B4-BE49-F238E27FC236}">
                <a16:creationId xmlns:a16="http://schemas.microsoft.com/office/drawing/2014/main" id="{EA9965C5-A465-4E72-89A0-D83C1341F776}"/>
              </a:ext>
            </a:extLst>
          </p:cNvPr>
          <p:cNvGrpSpPr/>
          <p:nvPr/>
        </p:nvGrpSpPr>
        <p:grpSpPr>
          <a:xfrm>
            <a:off x="1376679" y="4242971"/>
            <a:ext cx="6390640" cy="2027369"/>
            <a:chOff x="0" y="-4573"/>
            <a:chExt cx="6390640" cy="2010468"/>
          </a:xfrm>
        </p:grpSpPr>
        <p:sp>
          <p:nvSpPr>
            <p:cNvPr id="48" name="矩形 47">
              <a:extLst>
                <a:ext uri="{FF2B5EF4-FFF2-40B4-BE49-F238E27FC236}">
                  <a16:creationId xmlns:a16="http://schemas.microsoft.com/office/drawing/2014/main" id="{E039BD8C-AF86-4D6D-9EDE-119F7EFF4CCD}"/>
                </a:ext>
              </a:extLst>
            </p:cNvPr>
            <p:cNvSpPr/>
            <p:nvPr/>
          </p:nvSpPr>
          <p:spPr>
            <a:xfrm>
              <a:off x="0" y="0"/>
              <a:ext cx="6390640" cy="1940560"/>
            </a:xfrm>
            <a:prstGeom prst="rect">
              <a:avLst/>
            </a:prstGeom>
            <a:noFill/>
            <a:ln>
              <a:noFill/>
            </a:ln>
          </p:spPr>
        </p:sp>
        <p:pic>
          <p:nvPicPr>
            <p:cNvPr id="49" name="Picture 7" descr="01">
              <a:extLst>
                <a:ext uri="{FF2B5EF4-FFF2-40B4-BE49-F238E27FC236}">
                  <a16:creationId xmlns:a16="http://schemas.microsoft.com/office/drawing/2014/main" id="{76BC13AE-CC34-40D6-87E5-D55CE9EDA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8792" y="-4573"/>
              <a:ext cx="5163536" cy="1597025"/>
            </a:xfrm>
            <a:prstGeom prst="rect">
              <a:avLst/>
            </a:prstGeom>
            <a:noFill/>
            <a:ln>
              <a:noFill/>
            </a:ln>
          </p:spPr>
        </p:pic>
        <p:sp>
          <p:nvSpPr>
            <p:cNvPr id="50" name="文本框 18">
              <a:extLst>
                <a:ext uri="{FF2B5EF4-FFF2-40B4-BE49-F238E27FC236}">
                  <a16:creationId xmlns:a16="http://schemas.microsoft.com/office/drawing/2014/main" id="{CF114AA7-6BC3-4A8F-AA8A-D4065E6663F4}"/>
                </a:ext>
              </a:extLst>
            </p:cNvPr>
            <p:cNvSpPr txBox="1"/>
            <p:nvPr/>
          </p:nvSpPr>
          <p:spPr>
            <a:xfrm>
              <a:off x="1434241" y="1713160"/>
              <a:ext cx="3613413" cy="29273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24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试车工件调节尾座示意图</a:t>
              </a:r>
            </a:p>
          </p:txBody>
        </p:sp>
      </p:grpSp>
      <p:grpSp>
        <p:nvGrpSpPr>
          <p:cNvPr id="51" name="组合 10">
            <a:extLst>
              <a:ext uri="{FF2B5EF4-FFF2-40B4-BE49-F238E27FC236}">
                <a16:creationId xmlns:a16="http://schemas.microsoft.com/office/drawing/2014/main" id="{DAA01D7B-8DC2-4ED9-B6B0-EA55805C9A99}"/>
              </a:ext>
            </a:extLst>
          </p:cNvPr>
          <p:cNvGrpSpPr/>
          <p:nvPr/>
        </p:nvGrpSpPr>
        <p:grpSpPr>
          <a:xfrm>
            <a:off x="0" y="857250"/>
            <a:ext cx="4137286" cy="564948"/>
            <a:chOff x="-3" y="588691"/>
            <a:chExt cx="3026773" cy="449319"/>
          </a:xfrm>
          <a:solidFill>
            <a:srgbClr val="314865"/>
          </a:solidFill>
        </p:grpSpPr>
        <p:sp>
          <p:nvSpPr>
            <p:cNvPr id="52" name="矩形 1">
              <a:extLst>
                <a:ext uri="{FF2B5EF4-FFF2-40B4-BE49-F238E27FC236}">
                  <a16:creationId xmlns:a16="http://schemas.microsoft.com/office/drawing/2014/main" id="{D5BDC569-858D-4592-A826-4DAC6C23D72B}"/>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53" name="矩形 52">
              <a:extLst>
                <a:ext uri="{FF2B5EF4-FFF2-40B4-BE49-F238E27FC236}">
                  <a16:creationId xmlns:a16="http://schemas.microsoft.com/office/drawing/2014/main" id="{663989EA-278C-4952-8179-868F2119E7A4}"/>
                </a:ext>
              </a:extLst>
            </p:cNvPr>
            <p:cNvSpPr/>
            <p:nvPr/>
          </p:nvSpPr>
          <p:spPr>
            <a:xfrm>
              <a:off x="-3" y="647879"/>
              <a:ext cx="2574495" cy="318219"/>
            </a:xfrm>
            <a:prstGeom prst="rect">
              <a:avLst/>
            </a:prstGeom>
            <a:grpFill/>
          </p:spPr>
          <p:txBody>
            <a:bodyPr wrap="square">
              <a:spAutoFit/>
            </a:bodyPr>
            <a:lstStyle/>
            <a:p>
              <a:r>
                <a:rPr lang="zh-CN" altLang="en-US" sz="2000" dirty="0">
                  <a:solidFill>
                    <a:schemeClr val="bg1"/>
                  </a:solidFill>
                  <a:latin typeface="微软雅黑" pitchFamily="34" charset="-122"/>
                  <a:ea typeface="微软雅黑" pitchFamily="34" charset="-122"/>
                </a:rPr>
                <a:t>尾座同轴度误差测量研究现状</a:t>
              </a:r>
            </a:p>
          </p:txBody>
        </p:sp>
      </p:grpSp>
      <p:cxnSp>
        <p:nvCxnSpPr>
          <p:cNvPr id="54" name="直接连接符 53">
            <a:extLst>
              <a:ext uri="{FF2B5EF4-FFF2-40B4-BE49-F238E27FC236}">
                <a16:creationId xmlns:a16="http://schemas.microsoft.com/office/drawing/2014/main" id="{E049E5B1-6910-4864-BBFA-4748351F7C11}"/>
              </a:ext>
            </a:extLst>
          </p:cNvPr>
          <p:cNvCxnSpPr>
            <a:cxnSpLocks/>
          </p:cNvCxnSpPr>
          <p:nvPr/>
        </p:nvCxnSpPr>
        <p:spPr>
          <a:xfrm flipH="1" flipV="1">
            <a:off x="3434710" y="1893786"/>
            <a:ext cx="379721" cy="51258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0">
            <a:extLst>
              <a:ext uri="{FF2B5EF4-FFF2-40B4-BE49-F238E27FC236}">
                <a16:creationId xmlns:a16="http://schemas.microsoft.com/office/drawing/2014/main" id="{0B5830C0-F873-4D15-AE0C-80DBA51183D4}"/>
              </a:ext>
            </a:extLst>
          </p:cNvPr>
          <p:cNvGrpSpPr/>
          <p:nvPr/>
        </p:nvGrpSpPr>
        <p:grpSpPr>
          <a:xfrm>
            <a:off x="-1" y="857250"/>
            <a:ext cx="4099811" cy="509984"/>
            <a:chOff x="-3" y="588691"/>
            <a:chExt cx="3026773" cy="449319"/>
          </a:xfrm>
          <a:solidFill>
            <a:srgbClr val="314865"/>
          </a:solidFill>
        </p:grpSpPr>
        <p:sp>
          <p:nvSpPr>
            <p:cNvPr id="11" name="矩形 1">
              <a:extLst>
                <a:ext uri="{FF2B5EF4-FFF2-40B4-BE49-F238E27FC236}">
                  <a16:creationId xmlns:a16="http://schemas.microsoft.com/office/drawing/2014/main" id="{2121B9BA-A363-43C2-8343-D9F001538966}"/>
                </a:ext>
              </a:extLst>
            </p:cNvPr>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chemeClr val="bg1"/>
                </a:solidFill>
              </a:endParaRPr>
            </a:p>
          </p:txBody>
        </p:sp>
        <p:sp>
          <p:nvSpPr>
            <p:cNvPr id="18" name="矩形 17">
              <a:extLst>
                <a:ext uri="{FF2B5EF4-FFF2-40B4-BE49-F238E27FC236}">
                  <a16:creationId xmlns:a16="http://schemas.microsoft.com/office/drawing/2014/main" id="{29D07BE0-F257-4D2B-95CA-B15468D8FE07}"/>
                </a:ext>
              </a:extLst>
            </p:cNvPr>
            <p:cNvSpPr/>
            <p:nvPr/>
          </p:nvSpPr>
          <p:spPr>
            <a:xfrm>
              <a:off x="-3" y="647879"/>
              <a:ext cx="2574495" cy="352515"/>
            </a:xfrm>
            <a:prstGeom prst="rect">
              <a:avLst/>
            </a:prstGeom>
            <a:grpFill/>
          </p:spPr>
          <p:txBody>
            <a:bodyPr wrap="square">
              <a:spAutoFit/>
            </a:bodyPr>
            <a:lstStyle/>
            <a:p>
              <a:r>
                <a:rPr lang="zh-CN" altLang="en-US" sz="2000" dirty="0">
                  <a:solidFill>
                    <a:schemeClr val="bg1"/>
                  </a:solidFill>
                  <a:latin typeface="微软雅黑" pitchFamily="34" charset="-122"/>
                  <a:ea typeface="微软雅黑" pitchFamily="34" charset="-122"/>
                </a:rPr>
                <a:t>尾座同轴度误差测量研究现状</a:t>
              </a:r>
            </a:p>
          </p:txBody>
        </p:sp>
      </p:grpSp>
      <p:pic>
        <p:nvPicPr>
          <p:cNvPr id="5" name="图片 4">
            <a:extLst>
              <a:ext uri="{FF2B5EF4-FFF2-40B4-BE49-F238E27FC236}">
                <a16:creationId xmlns:a16="http://schemas.microsoft.com/office/drawing/2014/main" id="{8210EF1D-6C03-4774-86E0-FBFB9781A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220" y="1834199"/>
            <a:ext cx="3448309" cy="2953074"/>
          </a:xfrm>
          <a:prstGeom prst="rect">
            <a:avLst/>
          </a:prstGeom>
        </p:spPr>
      </p:pic>
      <p:pic>
        <p:nvPicPr>
          <p:cNvPr id="23" name="Picture 14" descr="01">
            <a:extLst>
              <a:ext uri="{FF2B5EF4-FFF2-40B4-BE49-F238E27FC236}">
                <a16:creationId xmlns:a16="http://schemas.microsoft.com/office/drawing/2014/main" id="{4EA31D77-9868-4F6E-A5B9-787003C7D8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82" r="4859"/>
          <a:stretch/>
        </p:blipFill>
        <p:spPr>
          <a:xfrm>
            <a:off x="4032354" y="1834199"/>
            <a:ext cx="4684426" cy="2953074"/>
          </a:xfrm>
          <a:prstGeom prst="rect">
            <a:avLst/>
          </a:prstGeom>
          <a:noFill/>
          <a:ln>
            <a:noFill/>
          </a:ln>
        </p:spPr>
      </p:pic>
      <p:sp>
        <p:nvSpPr>
          <p:cNvPr id="24" name="文本框 18">
            <a:extLst>
              <a:ext uri="{FF2B5EF4-FFF2-40B4-BE49-F238E27FC236}">
                <a16:creationId xmlns:a16="http://schemas.microsoft.com/office/drawing/2014/main" id="{AEEFFA6A-701B-4383-B8BA-59621F73A2EB}"/>
              </a:ext>
            </a:extLst>
          </p:cNvPr>
          <p:cNvSpPr txBox="1"/>
          <p:nvPr/>
        </p:nvSpPr>
        <p:spPr>
          <a:xfrm>
            <a:off x="2461674" y="5254238"/>
            <a:ext cx="4211129" cy="40827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altLang="en-US" sz="2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激光对中仪实物及原理</a:t>
            </a:r>
            <a:r>
              <a:rPr lang="zh-CN" sz="24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示意图</a:t>
            </a:r>
          </a:p>
        </p:txBody>
      </p:sp>
      <p:sp>
        <p:nvSpPr>
          <p:cNvPr id="9" name="矩形 8">
            <a:extLst>
              <a:ext uri="{FF2B5EF4-FFF2-40B4-BE49-F238E27FC236}">
                <a16:creationId xmlns:a16="http://schemas.microsoft.com/office/drawing/2014/main" id="{84524927-3887-49D1-82A3-F9944638B0A6}"/>
              </a:ext>
            </a:extLst>
          </p:cNvPr>
          <p:cNvSpPr/>
          <p:nvPr/>
        </p:nvSpPr>
        <p:spPr>
          <a:xfrm>
            <a:off x="3177675" y="322395"/>
            <a:ext cx="2779128" cy="413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2"/>
                </a:solidFill>
                <a:latin typeface="黑体" panose="02010609060101010101" pitchFamily="49" charset="-122"/>
                <a:ea typeface="黑体" panose="02010609060101010101" pitchFamily="49" charset="-122"/>
              </a:rPr>
              <a:t>国内外研究现状</a:t>
            </a:r>
            <a:endParaRPr lang="zh-CN" altLang="en-US" sz="28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6d01be3-25cc-4d94-b3fe-33e3511b4a8d}"/>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5434</TotalTime>
  <Words>3932</Words>
  <Application>Microsoft Office PowerPoint</Application>
  <PresentationFormat>全屏显示(4:3)</PresentationFormat>
  <Paragraphs>286</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黑体</vt:lpstr>
      <vt:lpstr>华文中宋</vt:lpstr>
      <vt:lpstr>宋体</vt:lpstr>
      <vt:lpstr>微软雅黑</vt:lpstr>
      <vt:lpstr>Arial</vt:lpstr>
      <vt:lpstr>Calibri</vt:lpstr>
      <vt:lpstr>Calibri Light</vt:lpstr>
      <vt:lpstr>Cambria Math</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123</cp:lastModifiedBy>
  <cp:revision>1106</cp:revision>
  <dcterms:created xsi:type="dcterms:W3CDTF">2015-11-03T03:11:35Z</dcterms:created>
  <dcterms:modified xsi:type="dcterms:W3CDTF">2020-12-13T15:36:49Z</dcterms:modified>
</cp:coreProperties>
</file>