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68" r:id="rId4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  <p:cmAuthor id="2" name="刘熙成" initials="刘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23E"/>
    <a:srgbClr val="C5E0E5"/>
    <a:srgbClr val="606F78"/>
    <a:srgbClr val="57CDAB"/>
    <a:srgbClr val="30A081"/>
    <a:srgbClr val="BEECDF"/>
    <a:srgbClr val="9AE2CD"/>
    <a:srgbClr val="548235"/>
    <a:srgbClr val="E2C9C0"/>
    <a:srgbClr val="955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D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230.xml"/><Relationship Id="rId7" Type="http://schemas.openxmlformats.org/officeDocument/2006/relationships/image" Target="../media/image4.png"/><Relationship Id="rId6" Type="http://schemas.openxmlformats.org/officeDocument/2006/relationships/tags" Target="../tags/tag229.xml"/><Relationship Id="rId5" Type="http://schemas.openxmlformats.org/officeDocument/2006/relationships/image" Target="../media/image3.png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233.xml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tags" Target="../tags/tag22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image" Target="../media/image6.png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image" Target="../media/image7.png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image" Target="../media/image9.jpeg"/><Relationship Id="rId6" Type="http://schemas.openxmlformats.org/officeDocument/2006/relationships/tags" Target="../tags/tag263.xml"/><Relationship Id="rId5" Type="http://schemas.openxmlformats.org/officeDocument/2006/relationships/image" Target="../media/image8.png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5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0.xml"/><Relationship Id="rId5" Type="http://schemas.openxmlformats.org/officeDocument/2006/relationships/image" Target="../media/image10.png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134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76.xml"/><Relationship Id="rId7" Type="http://schemas.openxmlformats.org/officeDocument/2006/relationships/image" Target="../media/image1.png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2" Type="http://schemas.openxmlformats.org/officeDocument/2006/relationships/slideLayout" Target="../slideLayouts/slideLayout18.xml"/><Relationship Id="rId31" Type="http://schemas.openxmlformats.org/officeDocument/2006/relationships/tags" Target="../tags/tag210.xml"/><Relationship Id="rId30" Type="http://schemas.openxmlformats.org/officeDocument/2006/relationships/tags" Target="../tags/tag209.xml"/><Relationship Id="rId3" Type="http://schemas.openxmlformats.org/officeDocument/2006/relationships/tags" Target="../tags/tag182.xml"/><Relationship Id="rId29" Type="http://schemas.openxmlformats.org/officeDocument/2006/relationships/tags" Target="../tags/tag208.xml"/><Relationship Id="rId28" Type="http://schemas.openxmlformats.org/officeDocument/2006/relationships/tags" Target="../tags/tag207.xml"/><Relationship Id="rId27" Type="http://schemas.openxmlformats.org/officeDocument/2006/relationships/tags" Target="../tags/tag206.xml"/><Relationship Id="rId26" Type="http://schemas.openxmlformats.org/officeDocument/2006/relationships/tags" Target="../tags/tag205.xml"/><Relationship Id="rId25" Type="http://schemas.openxmlformats.org/officeDocument/2006/relationships/tags" Target="../tags/tag204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tags" Target="../tags/tag181.xml"/><Relationship Id="rId19" Type="http://schemas.openxmlformats.org/officeDocument/2006/relationships/tags" Target="../tags/tag198.xml"/><Relationship Id="rId18" Type="http://schemas.openxmlformats.org/officeDocument/2006/relationships/tags" Target="../tags/tag197.xml"/><Relationship Id="rId17" Type="http://schemas.openxmlformats.org/officeDocument/2006/relationships/tags" Target="../tags/tag196.xml"/><Relationship Id="rId16" Type="http://schemas.openxmlformats.org/officeDocument/2006/relationships/tags" Target="../tags/tag195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tags" Target="../tags/tag18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image" Target="../media/image2.png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</a:rPr>
              <a:t>真实场景下水表读数自动识别</a:t>
            </a:r>
            <a:endParaRPr lang="zh-CN" altLang="en-US" sz="660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4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长宋简" panose="02010600000101010101" charset="-122"/>
              </a:rPr>
              <a:t>答辩人：刘熙成</a:t>
            </a:r>
            <a:endParaRPr lang="zh-CN" altLang="en-US" sz="24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400">
                <a:solidFill>
                  <a:schemeClr val="accent1"/>
                </a:solidFill>
                <a:latin typeface="Times New Roman" panose="02020603050405020304" charset="0"/>
                <a:ea typeface="汉仪中宋简" panose="02010600000101010101" charset="-122"/>
              </a:rPr>
              <a:t>指导老师：刘永彬</a:t>
            </a:r>
            <a:endParaRPr lang="zh-CN" altLang="en-US" sz="2400">
              <a:solidFill>
                <a:schemeClr val="accent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accen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9562" y="609561"/>
            <a:ext cx="10972876" cy="63817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16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</a:rPr>
              <a:t>可视化结果</a:t>
            </a:r>
            <a:endParaRPr lang="zh-CN" altLang="en-US" sz="3600" b="1" spc="16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3617" r="3617"/>
          <a:stretch>
            <a:fillRect/>
          </a:stretch>
        </p:blipFill>
        <p:spPr>
          <a:xfrm>
            <a:off x="609556" y="2533672"/>
            <a:ext cx="2286013" cy="264796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3840">
                <a:moveTo>
                  <a:pt x="0" y="0"/>
                </a:moveTo>
                <a:lnTo>
                  <a:pt x="3600" y="0"/>
                </a:lnTo>
                <a:lnTo>
                  <a:pt x="3600" y="3840"/>
                </a:lnTo>
                <a:lnTo>
                  <a:pt x="0" y="38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11770" b="11770"/>
          <a:stretch>
            <a:fillRect/>
          </a:stretch>
        </p:blipFill>
        <p:spPr>
          <a:xfrm>
            <a:off x="3200382" y="1771666"/>
            <a:ext cx="5791237" cy="417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20" h="6240">
                <a:moveTo>
                  <a:pt x="0" y="0"/>
                </a:moveTo>
                <a:lnTo>
                  <a:pt x="9120" y="0"/>
                </a:lnTo>
                <a:lnTo>
                  <a:pt x="912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9330" r="9330"/>
          <a:stretch>
            <a:fillRect/>
          </a:stretch>
        </p:blipFill>
        <p:spPr>
          <a:xfrm>
            <a:off x="9296431" y="2533672"/>
            <a:ext cx="2286012" cy="264796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3840">
                <a:moveTo>
                  <a:pt x="0" y="0"/>
                </a:moveTo>
                <a:lnTo>
                  <a:pt x="3600" y="0"/>
                </a:lnTo>
                <a:lnTo>
                  <a:pt x="3600" y="3840"/>
                </a:lnTo>
                <a:lnTo>
                  <a:pt x="0" y="384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>
            <p:custDataLst>
              <p:tags r:id="rId10"/>
            </p:custDataLst>
          </p:nvPr>
        </p:nvCxnSpPr>
        <p:spPr>
          <a:xfrm flipH="1">
            <a:off x="2438377" y="5486444"/>
            <a:ext cx="4572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1"/>
            </p:custDataLst>
          </p:nvPr>
        </p:nvCxnSpPr>
        <p:spPr>
          <a:xfrm flipH="1">
            <a:off x="9296431" y="5486444"/>
            <a:ext cx="4572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/>
          </a:bodyPr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Times New Roman" panose="02020603050405020304" charset="0"/>
                <a:ea typeface="汉仪中宋简" panose="02010600000101010101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Times New Roman" panose="02020603050405020304" charset="0"/>
              <a:ea typeface="汉仪中宋简" panose="02010600000101010101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  <a:sym typeface="+mn-ea"/>
              </a:rPr>
              <a:t>文字识别-CRNN算法</a:t>
            </a:r>
            <a:endParaRPr lang="zh-CN" altLang="en-US" sz="540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09605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200" b="1" spc="16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</a:rPr>
              <a:t>模型构建</a:t>
            </a:r>
            <a:endParaRPr sz="3200" b="1" spc="16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609600" y="1524012"/>
            <a:ext cx="109728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类 ResNet 结构的 backbone 提取视觉特征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基于双向 LSTM 的 decoder 得到字符概率预测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CTC Loss 计算损失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0" y="0"/>
            <a:ext cx="3722097" cy="68580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393383" y="2115503"/>
            <a:ext cx="2936240" cy="3827780"/>
          </a:xfrm>
          <a:prstGeom prst="rect">
            <a:avLst/>
          </a:prstGeom>
          <a:solidFill>
            <a:schemeClr val="lt1"/>
          </a:solidFill>
          <a:ln w="3175">
            <a:noFill/>
          </a:ln>
          <a:effectLst>
            <a:outerShdw blurRad="50800" dist="38100" dir="5400000" algn="t" rotWithShape="0">
              <a:schemeClr val="dk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图片 18" descr="C:\Users\2GGTFQ2\Desktop\图片库\已购买-压缩\132378028.jpg13237802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12121" r="12121"/>
          <a:stretch>
            <a:fillRect/>
          </a:stretch>
        </p:blipFill>
        <p:spPr>
          <a:xfrm>
            <a:off x="497761" y="2211070"/>
            <a:ext cx="2727484" cy="363664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4271010" y="511175"/>
            <a:ext cx="7430770" cy="5835650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31800" lvl="0" indent="-431800" algn="l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个CRNN网络可以分为三个部分：</a:t>
            </a:r>
            <a:endParaRPr lang="zh-CN" altLang="en-US" sz="2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Convlutional Layers</a:t>
            </a:r>
            <a:endParaRPr lang="en-US" altLang="zh-CN" sz="2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431800" lvl="0" indent="-431800" algn="l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这里的卷积层就是一个普通的CNN网络，用于提取输入图像的Convolutional feature maps，即将大小为32*100*3的图像转换为 1*25*512大小的卷积特征矩阵</a:t>
            </a:r>
            <a:endParaRPr lang="zh-CN" altLang="en-US" sz="2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 panose="020F0302020204030204" charset="0"/>
              <a:buAutoNum type="arabicPeriod" startAt="2"/>
            </a:pPr>
            <a:r>
              <a:rPr lang="en-US" altLang="zh-CN" sz="2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Recurrent Layers</a:t>
            </a:r>
            <a:endParaRPr lang="en-US" altLang="zh-CN" sz="2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431800" lvl="0" indent="-431800" algn="l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这里的循环网络层是一个深层双向LSTM网络，在卷积特征的基础上继续提取文字序列特征。（超过两层的RNN网络）</a:t>
            </a:r>
            <a:endParaRPr lang="zh-CN" altLang="en-US" sz="2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749300" lvl="1" indent="-3048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 panose="020F0302020204030204" charset="0"/>
              <a:buAutoNum type="arabicPeriod" startAt="3"/>
            </a:pPr>
            <a:r>
              <a:rPr lang="en-US" altLang="zh-CN" sz="2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Transcription Layers</a:t>
            </a:r>
            <a:endParaRPr lang="en-US" altLang="zh-CN" sz="2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431800" lvl="0" indent="-431800" algn="l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</a:pPr>
            <a:r>
              <a:rPr lang="zh-CN" altLang="en-US" sz="2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将RNN输出做softmax（激活函数）后，为字符输出。</a:t>
            </a:r>
            <a:endParaRPr lang="zh-CN" altLang="en-US" sz="2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</p:txBody>
      </p:sp>
      <p:sp>
        <p:nvSpPr>
          <p:cNvPr id="21" name="标题 1"/>
          <p:cNvSpPr txBox="1"/>
          <p:nvPr>
            <p:custDataLst>
              <p:tags r:id="rId8"/>
            </p:custDataLst>
          </p:nvPr>
        </p:nvSpPr>
        <p:spPr>
          <a:xfrm>
            <a:off x="243840" y="720725"/>
            <a:ext cx="3182938" cy="11239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spc="3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汉仪长宋简" panose="02010600000101010101" charset="-122"/>
                <a:cs typeface="微软雅黑" panose="020B0503020204020204" pitchFamily="34" charset="-122"/>
              </a:rPr>
              <a:t>crnn基本网络结构</a:t>
            </a:r>
            <a:endParaRPr lang="en-US" altLang="zh-CN" sz="3200" spc="3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汉仪长宋简" panose="02010600000101010101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562" y="609605"/>
            <a:ext cx="10972876" cy="800862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</a:rPr>
              <a:t>可视化结果</a:t>
            </a:r>
            <a:endParaRPr lang="zh-CN" altLang="en-US" sz="3200" b="1" spc="16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10163" r="10163"/>
          <a:stretch>
            <a:fillRect/>
          </a:stretch>
        </p:blipFill>
        <p:spPr>
          <a:xfrm>
            <a:off x="609600" y="2020062"/>
            <a:ext cx="8077200" cy="37711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6240">
                <a:moveTo>
                  <a:pt x="0" y="0"/>
                </a:moveTo>
                <a:lnTo>
                  <a:pt x="12720" y="0"/>
                </a:lnTo>
                <a:lnTo>
                  <a:pt x="1272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9144000" y="3086862"/>
            <a:ext cx="2438400" cy="13327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00537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/>
          </a:bodyPr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Times New Roman" panose="02020603050405020304" charset="0"/>
                <a:ea typeface="汉仪中宋简" panose="02010600000101010101" charset="-122"/>
                <a:cs typeface="+mj-lt"/>
                <a:sym typeface="Arial" panose="020B0604020202020204" pitchFamily="34" charset="0"/>
              </a:rPr>
              <a:t>05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Times New Roman" panose="02020603050405020304" charset="0"/>
              <a:ea typeface="汉仪中宋简" panose="02010600000101010101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u="none" strike="noStrike" baseline="0">
                <a:solidFill>
                  <a:schemeClr val="accent1"/>
                </a:solidFill>
                <a:uLnTx/>
                <a:uFillTx/>
                <a:latin typeface="Times New Roman" panose="02020603050405020304" charset="0"/>
                <a:ea typeface="汉仪长宋简" panose="02010600000101010101" charset="-122"/>
              </a:rPr>
              <a:t>项目结果</a:t>
            </a:r>
            <a:endParaRPr lang="zh-CN" altLang="en-US" sz="5400" u="none" strike="noStrike" baseline="0">
              <a:solidFill>
                <a:schemeClr val="accent1"/>
              </a:solidFill>
              <a:uLnTx/>
              <a:uFillTx/>
              <a:latin typeface="Times New Roman" panose="02020603050405020304" charset="0"/>
              <a:ea typeface="汉仪长宋简" panose="0201060000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accen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9562" y="609605"/>
            <a:ext cx="10972876" cy="10287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</a:rPr>
              <a:t>可视化结果</a:t>
            </a:r>
            <a:endParaRPr lang="zh-CN" altLang="en-US" sz="3200" b="1" spc="16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  <p:pic>
        <p:nvPicPr>
          <p:cNvPr id="5" name="图片 4" descr="placingpictureplaceholde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30922" b="30922"/>
          <a:stretch>
            <a:fillRect/>
          </a:stretch>
        </p:blipFill>
        <p:spPr>
          <a:xfrm>
            <a:off x="609600" y="2247900"/>
            <a:ext cx="8077200" cy="1733550"/>
          </a:xfrm>
          <a:prstGeom prst="rect">
            <a:avLst/>
          </a:prstGeom>
        </p:spPr>
      </p:pic>
      <p:pic>
        <p:nvPicPr>
          <p:cNvPr id="7" name="图片 6" descr="placingpictureplacehold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30922" b="30922"/>
          <a:stretch>
            <a:fillRect/>
          </a:stretch>
        </p:blipFill>
        <p:spPr>
          <a:xfrm>
            <a:off x="609600" y="4057650"/>
            <a:ext cx="8077200" cy="173355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9144000" y="3314700"/>
            <a:ext cx="2438400" cy="11049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00582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00529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9605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</a:rPr>
              <a:t>参赛结果</a:t>
            </a:r>
            <a:endParaRPr lang="zh-CN" altLang="en-US" sz="3200" b="1" spc="16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2366" b="2366"/>
          <a:stretch>
            <a:fillRect/>
          </a:stretch>
        </p:blipFill>
        <p:spPr>
          <a:xfrm>
            <a:off x="609600" y="1524012"/>
            <a:ext cx="10972875" cy="41148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6480">
                <a:moveTo>
                  <a:pt x="0" y="0"/>
                </a:moveTo>
                <a:lnTo>
                  <a:pt x="17280" y="0"/>
                </a:lnTo>
                <a:lnTo>
                  <a:pt x="172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9600" dirty="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</a:rPr>
              <a:t>感谢倾听</a:t>
            </a:r>
            <a:endParaRPr lang="zh-CN" altLang="en-US" sz="9600" dirty="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935220" y="1721110"/>
            <a:ext cx="2318384" cy="306705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dist"/>
            <a:r>
              <a:rPr lang="en-US" altLang="zh-CN" sz="1400" cap="all">
                <a:solidFill>
                  <a:schemeClr val="dk1"/>
                </a:solidFill>
                <a:latin typeface="Times New Roman" panose="02020603050405020304" charset="0"/>
                <a:ea typeface="汉仪长宋简" panose="02010600000101010101" charset="-122"/>
                <a:sym typeface="+mn-ea"/>
              </a:rPr>
              <a:t>CONTENTS</a:t>
            </a:r>
            <a:endParaRPr lang="en-US" altLang="zh-CN" sz="1400" cap="all">
              <a:solidFill>
                <a:schemeClr val="dk1"/>
              </a:solidFill>
              <a:latin typeface="Times New Roman" panose="02020603050405020304" charset="0"/>
              <a:ea typeface="汉仪长宋简" panose="02010600000101010101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3"/>
            </p:custDataLst>
          </p:nvPr>
        </p:nvSpPr>
        <p:spPr>
          <a:xfrm>
            <a:off x="3475355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ea typeface="汉仪中宋简" panose="02010600000101010101" charset="-122"/>
              </a:rPr>
              <a:t>选题分析</a:t>
            </a:r>
            <a:endParaRPr lang="zh-CN" altLang="en-US">
              <a:solidFill>
                <a:schemeClr val="dk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  <p:sp>
        <p:nvSpPr>
          <p:cNvPr id="222" name="文本框 221"/>
          <p:cNvSpPr txBox="1"/>
          <p:nvPr>
            <p:custDataLst>
              <p:tags r:id="rId4"/>
            </p:custDataLst>
          </p:nvPr>
        </p:nvSpPr>
        <p:spPr>
          <a:xfrm>
            <a:off x="3478855" y="139772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 rot="10800000">
            <a:off x="3602680" y="2148298"/>
            <a:ext cx="1080135" cy="635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3476625" y="405320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ea typeface="汉仪中宋简" panose="02010600000101010101" charset="-122"/>
              </a:rPr>
              <a:t>数据处理</a:t>
            </a:r>
            <a:endParaRPr lang="zh-CN" altLang="en-US">
              <a:solidFill>
                <a:schemeClr val="dk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  <p:sp>
        <p:nvSpPr>
          <p:cNvPr id="118" name="文本框 117"/>
          <p:cNvSpPr txBox="1"/>
          <p:nvPr>
            <p:custDataLst>
              <p:tags r:id="rId7"/>
            </p:custDataLst>
          </p:nvPr>
        </p:nvSpPr>
        <p:spPr>
          <a:xfrm>
            <a:off x="3486475" y="314562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8"/>
            </p:custDataLst>
          </p:nvPr>
        </p:nvCxnSpPr>
        <p:spPr>
          <a:xfrm rot="10800000">
            <a:off x="3610300" y="3889206"/>
            <a:ext cx="1080135" cy="635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9"/>
            </p:custDataLst>
          </p:nvPr>
        </p:nvSpPr>
        <p:spPr>
          <a:xfrm>
            <a:off x="7604125" y="2315210"/>
            <a:ext cx="3240000" cy="6007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ea typeface="汉仪中宋简" panose="02010600000101010101" charset="-122"/>
              </a:rPr>
              <a:t>文字识别-CRNN算法</a:t>
            </a:r>
            <a:endParaRPr lang="zh-CN" altLang="en-US">
              <a:solidFill>
                <a:schemeClr val="dk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  <p:sp>
        <p:nvSpPr>
          <p:cNvPr id="126" name="文本框 125"/>
          <p:cNvSpPr txBox="1"/>
          <p:nvPr>
            <p:custDataLst>
              <p:tags r:id="rId10"/>
            </p:custDataLst>
          </p:nvPr>
        </p:nvSpPr>
        <p:spPr>
          <a:xfrm>
            <a:off x="7607625" y="140725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1"/>
            </p:custDataLst>
          </p:nvPr>
        </p:nvCxnSpPr>
        <p:spPr>
          <a:xfrm rot="10800000">
            <a:off x="7731450" y="2148298"/>
            <a:ext cx="1080135" cy="635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2"/>
            </p:custDataLst>
          </p:nvPr>
        </p:nvSpPr>
        <p:spPr>
          <a:xfrm>
            <a:off x="7605395" y="4046220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ea typeface="汉仪中宋简" panose="02010600000101010101" charset="-122"/>
              </a:rPr>
              <a:t>项目结果</a:t>
            </a:r>
            <a:endParaRPr lang="zh-CN" altLang="en-US">
              <a:solidFill>
                <a:schemeClr val="dk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  <p:sp>
        <p:nvSpPr>
          <p:cNvPr id="130" name="文本框 129"/>
          <p:cNvSpPr txBox="1"/>
          <p:nvPr>
            <p:custDataLst>
              <p:tags r:id="rId13"/>
            </p:custDataLst>
          </p:nvPr>
        </p:nvSpPr>
        <p:spPr>
          <a:xfrm>
            <a:off x="7615245" y="3138636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4"/>
            </p:custDataLst>
          </p:nvPr>
        </p:nvCxnSpPr>
        <p:spPr>
          <a:xfrm rot="10800000">
            <a:off x="7739070" y="3889206"/>
            <a:ext cx="1080135" cy="635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5"/>
            </p:custDataLst>
          </p:nvPr>
        </p:nvSpPr>
        <p:spPr>
          <a:xfrm>
            <a:off x="3511550" y="5784215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ea typeface="汉仪中宋简" panose="02010600000101010101" charset="-122"/>
              </a:rPr>
              <a:t>文字检测-DB算法</a:t>
            </a:r>
            <a:endParaRPr lang="zh-CN" altLang="en-US">
              <a:solidFill>
                <a:schemeClr val="dk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6"/>
            </p:custDataLst>
          </p:nvPr>
        </p:nvSpPr>
        <p:spPr>
          <a:xfrm>
            <a:off x="3521400" y="487663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44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17"/>
            </p:custDataLst>
          </p:nvPr>
        </p:nvCxnSpPr>
        <p:spPr>
          <a:xfrm rot="10800000">
            <a:off x="3645225" y="5620216"/>
            <a:ext cx="1080135" cy="635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8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lt1"/>
                </a:solidFill>
                <a:uFillTx/>
                <a:latin typeface="Times New Roman" panose="02020603050405020304" charset="0"/>
                <a:ea typeface="汉仪长宋简" panose="02010600000101010101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lt1"/>
              </a:solidFill>
              <a:uFillTx/>
              <a:latin typeface="Times New Roman" panose="02020603050405020304" charset="0"/>
              <a:ea typeface="汉仪长宋简" panose="02010600000101010101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/>
          </a:bodyPr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Times New Roman" panose="02020603050405020304" charset="0"/>
                <a:ea typeface="汉仪中宋简" panose="02010600000101010101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Times New Roman" panose="02020603050405020304" charset="0"/>
              <a:ea typeface="汉仪中宋简" panose="02010600000101010101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u="none" strike="noStrike" baseline="0">
                <a:solidFill>
                  <a:schemeClr val="accent1"/>
                </a:solidFill>
                <a:uLnTx/>
                <a:uFillTx/>
                <a:latin typeface="Times New Roman" panose="02020603050405020304" charset="0"/>
                <a:ea typeface="汉仪长宋简" panose="02010600000101010101" charset="-122"/>
              </a:rPr>
              <a:t>选题分析</a:t>
            </a:r>
            <a:endParaRPr lang="zh-CN" altLang="en-US" sz="5400" u="none" strike="noStrike" baseline="0">
              <a:solidFill>
                <a:schemeClr val="accent1"/>
              </a:solidFill>
              <a:uLnTx/>
              <a:uFillTx/>
              <a:latin typeface="Times New Roman" panose="02020603050405020304" charset="0"/>
              <a:ea typeface="汉仪长宋简" panose="0201060000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52887" cy="6858000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D8D8E4">
                  <a:lumMod val="90000"/>
                  <a:alpha val="24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609605" y="457204"/>
            <a:ext cx="304802" cy="0"/>
          </a:xfrm>
          <a:prstGeom prst="line">
            <a:avLst/>
          </a:prstGeom>
          <a:ln w="2540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85743" y="2133617"/>
            <a:ext cx="3105175" cy="1056894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u="none" strike="noStrike" spc="160" baseline="0">
                <a:solidFill>
                  <a:schemeClr val="accent1"/>
                </a:solidFill>
                <a:uLnTx/>
                <a:uFillTx/>
                <a:latin typeface="Times New Roman" panose="02020603050405020304" charset="0"/>
                <a:ea typeface="汉仪长宋简" panose="02010600000101010101" charset="-122"/>
              </a:rPr>
              <a:t>选题分析</a:t>
            </a:r>
            <a:endParaRPr lang="zh-CN" altLang="en-US" sz="4000" b="1" u="none" strike="noStrike" spc="160" baseline="0">
              <a:solidFill>
                <a:schemeClr val="accent1"/>
              </a:solidFill>
              <a:uLnTx/>
              <a:uFillTx/>
              <a:latin typeface="Times New Roman" panose="02020603050405020304" charset="0"/>
              <a:ea typeface="汉仪长宋简" panose="02010600000101010101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685743" y="3475635"/>
            <a:ext cx="3105175" cy="10767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选题分析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637953" y="1222618"/>
            <a:ext cx="2632891" cy="4412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5637953" y="1222618"/>
            <a:ext cx="2632891" cy="1000665"/>
          </a:xfrm>
          <a:prstGeom prst="rect">
            <a:avLst/>
          </a:prstGeom>
          <a:solidFill>
            <a:schemeClr val="dk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1"/>
          <p:cNvSpPr txBox="1"/>
          <p:nvPr>
            <p:custDataLst>
              <p:tags r:id="rId9"/>
            </p:custDataLst>
          </p:nvPr>
        </p:nvSpPr>
        <p:spPr>
          <a:xfrm>
            <a:off x="5774521" y="2242338"/>
            <a:ext cx="2359755" cy="313378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 dirty="0">
                <a:solidFill>
                  <a:schemeClr val="lt1"/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要求使用深度学习技术来实现对老式机械水表读数区域的自动识别</a:t>
            </a:r>
            <a:endParaRPr lang="zh-CN" altLang="en-US" sz="1600" spc="80" dirty="0">
              <a:solidFill>
                <a:schemeClr val="lt1"/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marL="3048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400" spc="60" dirty="0">
                <a:solidFill>
                  <a:schemeClr val="lt1"/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Arial" panose="020B0604020202020204" pitchFamily="34" charset="0"/>
              </a:rPr>
              <a:t>数据规模</a:t>
            </a:r>
            <a:endParaRPr lang="zh-CN" altLang="en-US" sz="1400" spc="60" dirty="0">
              <a:solidFill>
                <a:schemeClr val="lt1"/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838200" lvl="2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200" spc="40">
                <a:solidFill>
                  <a:schemeClr val="lt1"/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1000张训练图片，1000相应标签，500张测试图片</a:t>
            </a:r>
            <a:endParaRPr lang="zh-CN" altLang="en-US" sz="1200" spc="40">
              <a:solidFill>
                <a:schemeClr val="lt1"/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marL="1066800" lvl="3" indent="-228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000" spc="40" dirty="0">
                <a:solidFill>
                  <a:schemeClr val="lt1"/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Arial" panose="020B0604020202020204" pitchFamily="34" charset="0"/>
              </a:rPr>
              <a:t>选题平台</a:t>
            </a:r>
            <a:endParaRPr lang="zh-CN" altLang="en-US" sz="1000" spc="40" dirty="0">
              <a:solidFill>
                <a:schemeClr val="lt1"/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1244600" lvl="4" indent="-177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000" spc="120" dirty="0">
                <a:solidFill>
                  <a:schemeClr val="lt1"/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datafountain</a:t>
            </a:r>
            <a:endParaRPr lang="zh-CN" altLang="en-US" sz="1000" spc="120" dirty="0">
              <a:solidFill>
                <a:schemeClr val="lt1"/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Rectangle 29"/>
          <p:cNvSpPr/>
          <p:nvPr>
            <p:custDataLst>
              <p:tags r:id="rId10"/>
            </p:custDataLst>
          </p:nvPr>
        </p:nvSpPr>
        <p:spPr>
          <a:xfrm>
            <a:off x="5774521" y="1428181"/>
            <a:ext cx="2359755" cy="5895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 spc="200" dirty="0">
                <a:solidFill>
                  <a:schemeClr val="lt1"/>
                </a:solidFill>
                <a:latin typeface="Times New Roman" panose="02020603050405020304" charset="0"/>
                <a:ea typeface="汉仪长宋简" panose="02010600000101010101" charset="-122"/>
                <a:sym typeface="Arial" panose="020B0604020202020204" pitchFamily="34" charset="0"/>
              </a:rPr>
              <a:t>选题描述</a:t>
            </a:r>
            <a:endParaRPr lang="zh-CN" altLang="en-US" sz="2800" b="1" spc="200" dirty="0">
              <a:solidFill>
                <a:schemeClr val="lt1"/>
              </a:solidFill>
              <a:latin typeface="Times New Roman" panose="02020603050405020304" charset="0"/>
              <a:ea typeface="汉仪长宋简" panose="02010600000101010101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8397906" y="1222618"/>
            <a:ext cx="2632891" cy="4412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>
            <a:off x="8397906" y="1222618"/>
            <a:ext cx="2632891" cy="1000665"/>
          </a:xfrm>
          <a:prstGeom prst="rect">
            <a:avLst/>
          </a:prstGeom>
          <a:solidFill>
            <a:schemeClr val="dk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1"/>
          <p:cNvSpPr txBox="1"/>
          <p:nvPr>
            <p:custDataLst>
              <p:tags r:id="rId13"/>
            </p:custDataLst>
          </p:nvPr>
        </p:nvSpPr>
        <p:spPr>
          <a:xfrm>
            <a:off x="8534474" y="2242338"/>
            <a:ext cx="2359755" cy="313378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80">
                <a:solidFill>
                  <a:schemeClr val="lt1"/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水表读数区域准确估计；</a:t>
            </a:r>
            <a:endParaRPr lang="zh-CN" altLang="en-US" sz="1600" spc="80">
              <a:solidFill>
                <a:schemeClr val="lt1"/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80">
                <a:solidFill>
                  <a:schemeClr val="lt1"/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对估计出的读数区域中数字准确识别。选择文字检测模型DB实现对图像中的文字区域检测，使用文字识别模型CRNN实现字符串识别。</a:t>
            </a:r>
            <a:endParaRPr lang="zh-CN" altLang="en-US" sz="1600" spc="80">
              <a:solidFill>
                <a:schemeClr val="lt1"/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Rectangle 29"/>
          <p:cNvSpPr/>
          <p:nvPr>
            <p:custDataLst>
              <p:tags r:id="rId14"/>
            </p:custDataLst>
          </p:nvPr>
        </p:nvSpPr>
        <p:spPr>
          <a:xfrm>
            <a:off x="8534474" y="1428181"/>
            <a:ext cx="2359755" cy="5895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 spc="200" dirty="0">
                <a:solidFill>
                  <a:schemeClr val="lt1"/>
                </a:solidFill>
                <a:latin typeface="Times New Roman" panose="02020603050405020304" charset="0"/>
                <a:ea typeface="汉仪长宋简" panose="02010600000101010101" charset="-122"/>
                <a:sym typeface="Arial" panose="020B0604020202020204" pitchFamily="34" charset="0"/>
              </a:rPr>
              <a:t>方法概述</a:t>
            </a:r>
            <a:endParaRPr lang="zh-CN" altLang="en-US" sz="2800" b="1" spc="200" dirty="0">
              <a:solidFill>
                <a:schemeClr val="lt1"/>
              </a:solidFill>
              <a:latin typeface="Times New Roman" panose="02020603050405020304" charset="0"/>
              <a:ea typeface="汉仪长宋简" panose="02010600000101010101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accen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08400" y="607766"/>
            <a:ext cx="10975199" cy="56411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ángulo 5"/>
          <p:cNvSpPr/>
          <p:nvPr>
            <p:custDataLst>
              <p:tags r:id="rId4"/>
            </p:custDataLst>
          </p:nvPr>
        </p:nvSpPr>
        <p:spPr>
          <a:xfrm>
            <a:off x="5628005" y="2603500"/>
            <a:ext cx="935990" cy="36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_trad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524000" y="1625601"/>
            <a:ext cx="9144000" cy="76834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</a:rPr>
              <a:t>宏观流程</a:t>
            </a:r>
            <a:endParaRPr lang="zh-CN" altLang="en-US" sz="4400" b="1" spc="16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22368" r="22368"/>
          <a:stretch>
            <a:fillRect/>
          </a:stretch>
        </p:blipFill>
        <p:spPr>
          <a:xfrm>
            <a:off x="1524000" y="2851150"/>
            <a:ext cx="9144000" cy="23812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00" h="3120">
                <a:moveTo>
                  <a:pt x="0" y="0"/>
                </a:moveTo>
                <a:lnTo>
                  <a:pt x="14400" y="0"/>
                </a:lnTo>
                <a:lnTo>
                  <a:pt x="1440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/>
          </a:bodyPr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Times New Roman" panose="02020603050405020304" charset="0"/>
                <a:ea typeface="汉仪中宋简" panose="02010600000101010101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Times New Roman" panose="02020603050405020304" charset="0"/>
              <a:ea typeface="汉仪中宋简" panose="02010600000101010101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u="none" strike="noStrike" baseline="0">
                <a:solidFill>
                  <a:schemeClr val="accent1"/>
                </a:solidFill>
                <a:uLnTx/>
                <a:uFillTx/>
                <a:latin typeface="Times New Roman" panose="02020603050405020304" charset="0"/>
                <a:ea typeface="汉仪长宋简" panose="02010600000101010101" charset="-122"/>
              </a:rPr>
              <a:t>数据处理</a:t>
            </a:r>
            <a:endParaRPr lang="zh-CN" altLang="en-US" sz="5400" u="none" strike="noStrike" baseline="0">
              <a:solidFill>
                <a:schemeClr val="accent1"/>
              </a:solidFill>
              <a:uLnTx/>
              <a:uFillTx/>
              <a:latin typeface="Times New Roman" panose="02020603050405020304" charset="0"/>
              <a:ea typeface="汉仪长宋简" panose="0201060000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9843" y="471486"/>
            <a:ext cx="2868386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charset="0"/>
                <a:ea typeface="汉仪长宋简" panose="02010600000101010101" charset="-122"/>
                <a:cs typeface="+mn-cs"/>
              </a:rPr>
              <a:t>数据处理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charset="0"/>
              <a:ea typeface="汉仪长宋简" panose="02010600000101010101" charset="-122"/>
              <a:cs typeface="+mn-cs"/>
            </a:endParaRPr>
          </a:p>
        </p:txBody>
      </p:sp>
      <p:sp>
        <p:nvSpPr>
          <p:cNvPr id="3" name="圆角矩形 1"/>
          <p:cNvSpPr/>
          <p:nvPr>
            <p:custDataLst>
              <p:tags r:id="rId3"/>
            </p:custDataLst>
          </p:nvPr>
        </p:nvSpPr>
        <p:spPr>
          <a:xfrm rot="3780000">
            <a:off x="5509585" y="1680845"/>
            <a:ext cx="519430" cy="1934210"/>
          </a:xfrm>
          <a:prstGeom prst="roundRect">
            <a:avLst>
              <a:gd name="adj" fmla="val 50000"/>
            </a:avLst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2"/>
          <p:cNvSpPr/>
          <p:nvPr>
            <p:custDataLst>
              <p:tags r:id="rId4"/>
            </p:custDataLst>
          </p:nvPr>
        </p:nvSpPr>
        <p:spPr>
          <a:xfrm rot="3780000">
            <a:off x="5881060" y="1516380"/>
            <a:ext cx="519430" cy="3460115"/>
          </a:xfrm>
          <a:prstGeom prst="roundRect">
            <a:avLst>
              <a:gd name="adj" fmla="val 50000"/>
            </a:avLst>
          </a:prstGeom>
          <a:solidFill>
            <a:srgbClr val="BBD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/>
          <p:cNvSpPr/>
          <p:nvPr>
            <p:custDataLst>
              <p:tags r:id="rId5"/>
            </p:custDataLst>
          </p:nvPr>
        </p:nvSpPr>
        <p:spPr>
          <a:xfrm rot="3780000">
            <a:off x="6266505" y="2388870"/>
            <a:ext cx="519430" cy="293941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4"/>
          <p:cNvSpPr/>
          <p:nvPr>
            <p:custDataLst>
              <p:tags r:id="rId6"/>
            </p:custDataLst>
          </p:nvPr>
        </p:nvSpPr>
        <p:spPr>
          <a:xfrm rot="3780000">
            <a:off x="6637980" y="3485515"/>
            <a:ext cx="519430" cy="1934210"/>
          </a:xfrm>
          <a:prstGeom prst="roundRect">
            <a:avLst>
              <a:gd name="adj" fmla="val 50000"/>
            </a:avLst>
          </a:prstGeom>
          <a:solidFill>
            <a:srgbClr val="57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0"/>
          <p:cNvSpPr txBox="1"/>
          <p:nvPr>
            <p:custDataLst>
              <p:tags r:id="rId7"/>
            </p:custDataLst>
          </p:nvPr>
        </p:nvSpPr>
        <p:spPr>
          <a:xfrm flipH="1">
            <a:off x="8794750" y="1452245"/>
            <a:ext cx="233934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sym typeface="Arial" panose="020B0604020202020204" pitchFamily="34" charset="0"/>
              </a:rPr>
              <a:t>识别图像数据生成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ea typeface="汉仪中宋简" panose="02010600000101010101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 flipH="1">
            <a:off x="8794440" y="1912620"/>
            <a:ext cx="2339974" cy="16770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sym typeface="宋体" panose="02010600030101010101" pitchFamily="2" charset="-122"/>
              </a:rPr>
              <a:t>原始图像数据是整张图，但是识别模型输入图像是文本区域图像，因此需要使用训练数据的文本位置标注裁剪整图中的文本区域。又因为检测得到的文本区域坐标构成的是倾斜四边形，所以需要使用透视变换得到水平文字图像</a:t>
            </a: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sym typeface="宋体" panose="02010600030101010101" pitchFamily="2" charset="-122"/>
              </a:rPr>
              <a:t>。</a:t>
            </a: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ea typeface="汉仪中宋简" panose="02010600000101010101" charset="-122"/>
              <a:sym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9"/>
            </p:custDataLst>
          </p:nvPr>
        </p:nvCxnSpPr>
        <p:spPr>
          <a:xfrm>
            <a:off x="8794440" y="1889760"/>
            <a:ext cx="2339975" cy="0"/>
          </a:xfrm>
          <a:prstGeom prst="line">
            <a:avLst/>
          </a:prstGeom>
          <a:ln w="15875">
            <a:solidFill>
              <a:schemeClr val="dk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0"/>
          <p:cNvSpPr txBox="1"/>
          <p:nvPr>
            <p:custDataLst>
              <p:tags r:id="rId10"/>
            </p:custDataLst>
          </p:nvPr>
        </p:nvSpPr>
        <p:spPr>
          <a:xfrm flipH="1">
            <a:off x="8708080" y="4272280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sym typeface="Arial" panose="020B0604020202020204" pitchFamily="34" charset="0"/>
              </a:rPr>
              <a:t>半字符转换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ea typeface="汉仪中宋简" panose="02010600000101010101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 flipH="1">
            <a:off x="8708080" y="4716780"/>
            <a:ext cx="2339974" cy="9759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识别训练时进行了半字符类别的转换，因此识别结果需要转换回去，'A'类对应半字符'0-1'，可以将其转换成'0'或者'1'，这里选择后者。</a:t>
            </a:r>
            <a:endParaRPr lang="zh-CN" altLang="en-US" sz="1200" dirty="0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>
            <a:off x="8708080" y="4693920"/>
            <a:ext cx="2339975" cy="0"/>
          </a:xfrm>
          <a:prstGeom prst="line">
            <a:avLst/>
          </a:prstGeom>
          <a:ln w="15875">
            <a:solidFill>
              <a:schemeClr val="dk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0"/>
          <p:cNvSpPr txBox="1"/>
          <p:nvPr>
            <p:custDataLst>
              <p:tags r:id="rId13"/>
            </p:custDataLst>
          </p:nvPr>
        </p:nvSpPr>
        <p:spPr>
          <a:xfrm flipH="1">
            <a:off x="1088715" y="1784350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sym typeface="Arial" panose="020B0604020202020204" pitchFamily="34" charset="0"/>
              </a:rPr>
              <a:t>数据增强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ea typeface="汉仪中宋简" panose="02010600000101010101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 flipH="1">
            <a:off x="1088715" y="2244725"/>
            <a:ext cx="2339974" cy="11969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由于主办方只提供了</a:t>
            </a:r>
            <a:r>
              <a:rPr lang="en-US" altLang="zh-CN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1000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张图片用作训练集，数据集过小。</a:t>
            </a:r>
            <a:endParaRPr lang="zh-CN" altLang="en-US" sz="1200" dirty="0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所以通过对图片进行基础变换，颜色增强，随机裁剪（确保文字部分不被裁剪）等操作，扩充数据集</a:t>
            </a:r>
            <a:endParaRPr lang="zh-CN" altLang="en-US" sz="1200" dirty="0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>
            <a:off x="1088715" y="2221865"/>
            <a:ext cx="2339975" cy="0"/>
          </a:xfrm>
          <a:prstGeom prst="line">
            <a:avLst/>
          </a:prstGeom>
          <a:ln w="15875">
            <a:solidFill>
              <a:schemeClr val="dk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0"/>
          <p:cNvSpPr txBox="1"/>
          <p:nvPr>
            <p:custDataLst>
              <p:tags r:id="rId16"/>
            </p:custDataLst>
          </p:nvPr>
        </p:nvSpPr>
        <p:spPr>
          <a:xfrm flipH="1">
            <a:off x="1765625" y="463232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sym typeface="Arial" panose="020B0604020202020204" pitchFamily="34" charset="0"/>
              </a:rPr>
              <a:t>标签处理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ea typeface="汉仪中宋简" panose="02010600000101010101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7"/>
            </p:custDataLst>
          </p:nvPr>
        </p:nvSpPr>
        <p:spPr>
          <a:xfrm flipH="1">
            <a:off x="1765625" y="5092700"/>
            <a:ext cx="2339974" cy="14185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宋体" panose="02010600030101010101" pitchFamily="2" charset="-122"/>
              </a:rPr>
              <a:t>因为原始图像中水表读数显示可能在两个数字之间，这样的“半字符”归到任何一类都会产生比较大的歧义，因此定义新类别来表示这些“半字符”，即使用'A'-'J'类表示'0-1半字符'-‘9-0半字符’</a:t>
            </a:r>
            <a:endParaRPr lang="zh-CN" altLang="en-US" sz="1200" dirty="0">
              <a:solidFill>
                <a:schemeClr val="dk1">
                  <a:lumMod val="85000"/>
                  <a:lumOff val="1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8"/>
            </p:custDataLst>
          </p:nvPr>
        </p:nvCxnSpPr>
        <p:spPr>
          <a:xfrm>
            <a:off x="1765625" y="5069840"/>
            <a:ext cx="2339975" cy="0"/>
          </a:xfrm>
          <a:prstGeom prst="line">
            <a:avLst/>
          </a:prstGeom>
          <a:ln w="15875">
            <a:solidFill>
              <a:schemeClr val="dk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19"/>
            </p:custDataLst>
          </p:nvPr>
        </p:nvSpPr>
        <p:spPr>
          <a:xfrm rot="10800000">
            <a:off x="7958780" y="1461770"/>
            <a:ext cx="727075" cy="727075"/>
          </a:xfrm>
          <a:prstGeom prst="ellipse">
            <a:avLst/>
          </a:prstGeom>
          <a:solidFill>
            <a:schemeClr val="lt1"/>
          </a:solidFill>
          <a:ln>
            <a:solidFill>
              <a:schemeClr val="dk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>
            <p:custDataLst>
              <p:tags r:id="rId20"/>
            </p:custDataLst>
          </p:nvPr>
        </p:nvSpPr>
        <p:spPr>
          <a:xfrm rot="10800000">
            <a:off x="8093400" y="1594485"/>
            <a:ext cx="459740" cy="459740"/>
          </a:xfrm>
          <a:prstGeom prst="ellipse">
            <a:avLst/>
          </a:prstGeom>
          <a:solidFill>
            <a:schemeClr val="lt1"/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21"/>
            </p:custDataLst>
          </p:nvPr>
        </p:nvSpPr>
        <p:spPr>
          <a:xfrm rot="10800000">
            <a:off x="8170870" y="1671955"/>
            <a:ext cx="305435" cy="305435"/>
          </a:xfrm>
          <a:prstGeom prst="ellipse">
            <a:avLst/>
          </a:prstGeom>
          <a:solidFill>
            <a:srgbClr val="BBD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22"/>
            </p:custDataLst>
          </p:nvPr>
        </p:nvSpPr>
        <p:spPr>
          <a:xfrm rot="10800000">
            <a:off x="7851465" y="4342765"/>
            <a:ext cx="727075" cy="727075"/>
          </a:xfrm>
          <a:prstGeom prst="ellipse">
            <a:avLst/>
          </a:prstGeom>
          <a:solidFill>
            <a:schemeClr val="lt1"/>
          </a:solidFill>
          <a:ln>
            <a:solidFill>
              <a:schemeClr val="dk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23"/>
            </p:custDataLst>
          </p:nvPr>
        </p:nvSpPr>
        <p:spPr>
          <a:xfrm rot="10800000">
            <a:off x="7986085" y="4475480"/>
            <a:ext cx="459740" cy="459740"/>
          </a:xfrm>
          <a:prstGeom prst="ellipse">
            <a:avLst/>
          </a:prstGeom>
          <a:solidFill>
            <a:schemeClr val="lt1"/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>
            <p:custDataLst>
              <p:tags r:id="rId24"/>
            </p:custDataLst>
          </p:nvPr>
        </p:nvSpPr>
        <p:spPr>
          <a:xfrm rot="10800000">
            <a:off x="8063555" y="4552950"/>
            <a:ext cx="305435" cy="305435"/>
          </a:xfrm>
          <a:prstGeom prst="ellipse">
            <a:avLst/>
          </a:prstGeom>
          <a:solidFill>
            <a:srgbClr val="57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25"/>
            </p:custDataLst>
          </p:nvPr>
        </p:nvSpPr>
        <p:spPr>
          <a:xfrm rot="10800000">
            <a:off x="3754445" y="1738630"/>
            <a:ext cx="727075" cy="727075"/>
          </a:xfrm>
          <a:prstGeom prst="ellipse">
            <a:avLst/>
          </a:prstGeom>
          <a:solidFill>
            <a:schemeClr val="lt1"/>
          </a:solidFill>
          <a:ln>
            <a:solidFill>
              <a:schemeClr val="dk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>
            <p:custDataLst>
              <p:tags r:id="rId26"/>
            </p:custDataLst>
          </p:nvPr>
        </p:nvSpPr>
        <p:spPr>
          <a:xfrm rot="10800000">
            <a:off x="3889065" y="1871345"/>
            <a:ext cx="459740" cy="459740"/>
          </a:xfrm>
          <a:prstGeom prst="ellipse">
            <a:avLst/>
          </a:prstGeom>
          <a:solidFill>
            <a:schemeClr val="lt1"/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>
            <p:custDataLst>
              <p:tags r:id="rId27"/>
            </p:custDataLst>
          </p:nvPr>
        </p:nvSpPr>
        <p:spPr>
          <a:xfrm rot="10800000">
            <a:off x="3966535" y="1948815"/>
            <a:ext cx="305435" cy="305435"/>
          </a:xfrm>
          <a:prstGeom prst="ellipse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>
            <p:custDataLst>
              <p:tags r:id="rId28"/>
            </p:custDataLst>
          </p:nvPr>
        </p:nvSpPr>
        <p:spPr>
          <a:xfrm rot="10800000">
            <a:off x="4204025" y="4517390"/>
            <a:ext cx="727075" cy="727075"/>
          </a:xfrm>
          <a:prstGeom prst="ellipse">
            <a:avLst/>
          </a:prstGeom>
          <a:solidFill>
            <a:schemeClr val="lt1"/>
          </a:solidFill>
          <a:ln>
            <a:solidFill>
              <a:schemeClr val="dk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>
            <p:custDataLst>
              <p:tags r:id="rId29"/>
            </p:custDataLst>
          </p:nvPr>
        </p:nvSpPr>
        <p:spPr>
          <a:xfrm rot="10800000">
            <a:off x="4338645" y="4650105"/>
            <a:ext cx="459740" cy="459740"/>
          </a:xfrm>
          <a:prstGeom prst="ellipse">
            <a:avLst/>
          </a:prstGeom>
          <a:solidFill>
            <a:schemeClr val="lt1"/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>
            <p:custDataLst>
              <p:tags r:id="rId30"/>
            </p:custDataLst>
          </p:nvPr>
        </p:nvSpPr>
        <p:spPr>
          <a:xfrm rot="10800000">
            <a:off x="4416115" y="4727575"/>
            <a:ext cx="305435" cy="3054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/>
          </a:bodyPr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Times New Roman" panose="02020603050405020304" charset="0"/>
                <a:ea typeface="汉仪中宋简" panose="02010600000101010101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2000" b="1" dirty="0">
              <a:ln w="25400">
                <a:solidFill>
                  <a:schemeClr val="accent1"/>
                </a:solidFill>
              </a:ln>
              <a:noFill/>
              <a:uFillTx/>
              <a:latin typeface="Times New Roman" panose="02020603050405020304" charset="0"/>
              <a:ea typeface="汉仪中宋简" panose="02010600000101010101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  <a:sym typeface="+mn-ea"/>
              </a:rPr>
              <a:t>文字区域检测-DB算法</a:t>
            </a:r>
            <a:endParaRPr lang="zh-CN" altLang="en-US" sz="5400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长宋简" panose="02010600000101010101" charset="-122"/>
                <a:sym typeface="Arial" panose="020B0604020202020204" pitchFamily="34" charset="0"/>
              </a:rPr>
              <a:t>点击此处添加正文，文字是您思炼，为了演示发布的良好效果，请言简意赅的阐述您的观点。点击此处添加正文，请言简意赅的阐述您的观点。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长宋简" panose="02010600000101010101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  <a:latin typeface="Times New Roman" panose="02020603050405020304" charset="0"/>
                <a:ea typeface="汉仪长宋简" panose="02010600000101010101" charset="-122"/>
              </a:rPr>
              <a:t>模型构建</a:t>
            </a:r>
            <a:endParaRPr lang="zh-CN" altLang="en-US">
              <a:solidFill>
                <a:schemeClr val="accent1"/>
              </a:solidFill>
              <a:latin typeface="Times New Roman" panose="02020603050405020304" charset="0"/>
              <a:ea typeface="汉仪长宋简" panose="02010600000101010101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1.ResNet-50 提取金字塔式特征</a:t>
            </a:r>
            <a:endParaRPr lang="en-US" altLang="zh-CN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2.decoder 对金字塔式特征进行上采样并集联，预测输出threshold map 以及 approximate binary map</a:t>
            </a:r>
            <a:endParaRPr lang="en-US" altLang="zh-CN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3.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网络结构图</a:t>
            </a:r>
            <a:endParaRPr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            </a:t>
            </a:r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  </a:t>
            </a:r>
            <a:r>
              <a:rPr lang="en-US" altLang="zh-CN" sz="1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+mn-ea"/>
              </a:rPr>
              <a:t>   输入的图像经过不同stage的采样之后获得不同大小的特征图，之后这些由这些特征图构建特征金字塔，从而构建出统一尺度（相比原图像stride=8）的特征图F，之后这个特征图用于预测分割概率图P与阈值图T，之后将P , T结合得到估计的二值图B 。在训练的时候P , B是使用同样的表现作训练，而T会使用单独的阈值图作训练</a:t>
            </a:r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  <a:p>
            <a:r>
              <a:rPr lang="en-US" altLang="zh-CN" sz="100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汉仪中宋简" panose="02010600000101010101" charset="-122"/>
                <a:cs typeface="微软雅黑" panose="020B0503020204020204" pitchFamily="34" charset="-122"/>
              </a:rPr>
              <a:t>     </a:t>
            </a:r>
            <a:endParaRPr lang="en-US" altLang="zh-CN" sz="100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charset="0"/>
              <a:ea typeface="汉仪中宋简" panose="02010600000101010101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000" t="-773" r="1000" b="773"/>
          <a:stretch>
            <a:fillRect/>
          </a:stretch>
        </p:blipFill>
        <p:spPr>
          <a:xfrm>
            <a:off x="1424940" y="2332355"/>
            <a:ext cx="9145270" cy="262826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8249920" y="425704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Times New Roman" panose="02020603050405020304" charset="0"/>
                <a:ea typeface="汉仪中宋简" panose="02010600000101010101" charset="-122"/>
              </a:rPr>
              <a:t>B</a:t>
            </a:r>
            <a:endParaRPr lang="en-US" altLang="zh-CN">
              <a:solidFill>
                <a:schemeClr val="dk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801360" y="2225040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Times New Roman" panose="02020603050405020304" charset="0"/>
                <a:ea typeface="汉仪中宋简" panose="02010600000101010101" charset="-122"/>
              </a:rPr>
              <a:t>F</a:t>
            </a:r>
            <a:endParaRPr lang="en-US" altLang="zh-CN">
              <a:solidFill>
                <a:schemeClr val="dk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6929120" y="2438400"/>
            <a:ext cx="51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Times New Roman" panose="02020603050405020304" charset="0"/>
                <a:ea typeface="汉仪中宋简" panose="02010600000101010101" charset="-122"/>
              </a:rPr>
              <a:t>P</a:t>
            </a:r>
            <a:endParaRPr lang="en-US" altLang="zh-CN">
              <a:solidFill>
                <a:schemeClr val="dk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6847840" y="430784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Times New Roman" panose="02020603050405020304" charset="0"/>
                <a:ea typeface="汉仪中宋简" panose="02010600000101010101" charset="-122"/>
              </a:rPr>
              <a:t>T</a:t>
            </a:r>
            <a:endParaRPr lang="en-US" altLang="zh-CN">
              <a:solidFill>
                <a:schemeClr val="dk1"/>
              </a:solidFill>
              <a:latin typeface="Times New Roman" panose="02020603050405020304" charset="0"/>
              <a:ea typeface="汉仪中宋简" panose="02010600000101010101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3700_5*b*1"/>
  <p:tag name="KSO_WM_TEMPLATE_CATEGORY" val="custom"/>
  <p:tag name="KSO_WM_TEMPLATE_INDEX" val="20203700"/>
  <p:tag name="KSO_WM_UNIT_LAYERLEVEL" val="1"/>
  <p:tag name="KSO_WM_TAG_VERSION" val="1.0"/>
  <p:tag name="KSO_WM_BEAUTIFY_FLAG" val="#wm#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5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5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5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5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8.xml><?xml version="1.0" encoding="utf-8"?>
<p:tagLst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5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5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5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5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5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5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6915_5*l_h_f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6915_5*l_h_i*1_5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6915_5*l_h_i*1_5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5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5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5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SLIDE_ID" val="custom20206915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6915"/>
  <p:tag name="KSO_WM_SLIDE_LAYOUT" val="a_l"/>
  <p:tag name="KSO_WM_SLIDE_LAYOUT_CNT" val="1_1"/>
  <p:tag name="KSO_WM_SLIDE_BACKGROUND_TYPE" val="general"/>
  <p:tag name="KSO_WM_SPECIAL_SOURCE" val="bdnull"/>
</p:tagLst>
</file>

<file path=ppt/tags/tag15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  <p:tag name="KSO_WM_SPECIAL_SOURCE" val="bdnull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WM_BEAUTIFY_SHAPE_IDENTITY" val="{70b7f424-9210-4b92-b537-236f2e8ac8a1}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WM_BEAUTIFY_SHAPE_IDENTITY" val="{b403d75e-225b-437c-a33d-e554fee661a8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WM_BEAUTIFY_SHAPE_IDENTITY" val="{95d72eba-0c4e-43e3-bdaa-9d697f3b5afb}"/>
  <p:tag name="KSO_WM_UNIT_TYPE" val="i"/>
  <p:tag name="KSO_WM_UNIT_FILL_FORE_SCHEMECOLOR_INDEX_1_BRIGHTNESS" val="-0.1"/>
  <p:tag name="KSO_WM_UNIT_FILL_FORE_SCHEMECOLOR_INDEX_1" val="15"/>
  <p:tag name="KSO_WM_UNIT_FILL_FORE_SCHEMECOLOR_INDEX_1_POS" val="0"/>
  <p:tag name="KSO_WM_UNIT_FILL_FORE_SCHEMECOLOR_INDEX_1_TRANS" val="0.76"/>
  <p:tag name="KSO_WM_UNIT_FILL_FORE_SCHEMECOLOR_INDEX_2_BRIGHTNESS" val="0"/>
  <p:tag name="KSO_WM_UNIT_FILL_FORE_SCHEMECOLOR_INDEX_2" val="16"/>
  <p:tag name="KSO_WM_UNIT_FILL_FORE_SCHEMECOLOR_INDEX_2_POS" val="1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911_1*i*2"/>
  <p:tag name="KSO_WM_TEMPLATE_CATEGORY" val="diagram"/>
  <p:tag name="KSO_WM_TEMPLATE_INDEX" val="202129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7b29056aa3e4ed2b7f1000c3229b2b1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2,&quot;IsAbs&quot;:true},&quot;DecorateInfoW&quot;:{&quot;IsAbs&quot;:true},&quot;DecorateInfoH&quot;:{&quot;IsAbs&quot;:true},&quot;whChangeMode&quot;:0}"/>
  <p:tag name="KSO_WM_CHIP_GROUPID" val="5f6ca3ae7b7ee298d4025fba"/>
  <p:tag name="KSO_WM_CHIP_XID" val="5f6ca3ae7b7ee298d4025fbb"/>
  <p:tag name="KSO_WM_UNIT_LINE_FORE_SCHEMECOLOR_INDEX_BRIGHTNESS" val="0"/>
  <p:tag name="KSO_WM_UNIT_LINE_FORE_SCHEMECOLOR_INDEX" val="16"/>
  <p:tag name="KSO_WM_UNIT_LINE_FILL_TYPE" val="2"/>
  <p:tag name="KSO_WM_TEMPLATE_ASSEMBLE_XID" val="60656efe4054ed1e2fb801f6"/>
  <p:tag name="KSO_WM_TEMPLATE_ASSEMBLE_GROUPID" val="60656efe4054ed1e2fb801f6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911_1*a*1"/>
  <p:tag name="KSO_WM_TEMPLATE_CATEGORY" val="diagram"/>
  <p:tag name="KSO_WM_TEMPLATE_INDEX" val="20212911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9c5a78bc4df45beaa370bc264d5c4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360b47de69944fb93c482d2a145190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fe4054ed1e2fb801f6"/>
  <p:tag name="KSO_WM_TEMPLATE_ASSEMBLE_GROUPID" val="60656efe4054ed1e2fb801f6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11_1*f*1"/>
  <p:tag name="KSO_WM_TEMPLATE_CATEGORY" val="diagram"/>
  <p:tag name="KSO_WM_TEMPLATE_INDEX" val="2021291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4"/>
  <p:tag name="KSO_WM_UNIT_SHOW_EDIT_AREA_INDICATION" val="1"/>
  <p:tag name="KSO_WM_CHIP_GROUPID" val="5e6b05596848fb12bee65ac8"/>
  <p:tag name="KSO_WM_CHIP_XID" val="5e6b05596848fb12bee65aca"/>
  <p:tag name="KSO_WM_UNIT_DEC_AREA_ID" val="912c7edd9f7c453f8618246f47ea65a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5ecd7a94d594656ab6149aa1a492b13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fe4054ed1e2fb801f6"/>
  <p:tag name="KSO_WM_TEMPLATE_ASSEMBLE_GROUPID" val="60656efe4054ed1e2fb801f6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62_1*l_h_i*1_1_1"/>
  <p:tag name="KSO_WM_TEMPLATE_CATEGORY" val="diagram"/>
  <p:tag name="KSO_WM_TEMPLATE_INDEX" val="20215662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62_1*l_h_i*1_1_2"/>
  <p:tag name="KSO_WM_TEMPLATE_CATEGORY" val="diagram"/>
  <p:tag name="KSO_WM_TEMPLATE_INDEX" val="20215662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1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62_1*l_h_f*1_1_1"/>
  <p:tag name="KSO_WM_TEMPLATE_CATEGORY" val="diagram"/>
  <p:tag name="KSO_WM_TEMPLATE_INDEX" val="20215662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DIAGRAM_GROUP_CODE" val="l1-1"/>
  <p:tag name="KSO_WM_UNIT_PRESET_TEXT" val="单击此处输入你的正文，文字是您思想的提炼，为了最终演示发布的良好效果请尽量言简意赅的阐述观点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62_1*l_h_a*1_1_1"/>
  <p:tag name="KSO_WM_TEMPLATE_CATEGORY" val="diagram"/>
  <p:tag name="KSO_WM_TEMPLATE_INDEX" val="20215662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l_h_a"/>
  <p:tag name="KSO_WM_UNIT_INDEX" val="1_1_1"/>
  <p:tag name="KSO_WM_DIAGRAM_GROUP_CODE" val="l1-1"/>
  <p:tag name="KSO_WM_UNIT_PRESET_TEXT" val="添加标题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62_1*l_h_i*1_2_1"/>
  <p:tag name="KSO_WM_TEMPLATE_CATEGORY" val="diagram"/>
  <p:tag name="KSO_WM_TEMPLATE_INDEX" val="20215662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1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62_1*l_h_i*1_2_2"/>
  <p:tag name="KSO_WM_TEMPLATE_CATEGORY" val="diagram"/>
  <p:tag name="KSO_WM_TEMPLATE_INDEX" val="20215662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1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62_1*l_h_f*1_2_1"/>
  <p:tag name="KSO_WM_TEMPLATE_CATEGORY" val="diagram"/>
  <p:tag name="KSO_WM_TEMPLATE_INDEX" val="20215662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DIAGRAM_GROUP_CODE" val="l1-1"/>
  <p:tag name="KSO_WM_UNIT_PRESET_TEXT" val="单击此处输入你的正文，文字是您思想的提炼，为了最终演示发布的良好效果请尽量言简意赅的阐述观点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62_1*l_h_a*1_2_1"/>
  <p:tag name="KSO_WM_TEMPLATE_CATEGORY" val="diagram"/>
  <p:tag name="KSO_WM_TEMPLATE_INDEX" val="20215662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l_h_a"/>
  <p:tag name="KSO_WM_UNIT_INDEX" val="1_2_1"/>
  <p:tag name="KSO_WM_DIAGRAM_GROUP_CODE" val="l1-1"/>
  <p:tag name="KSO_WM_UNIT_PRESET_TEXT" val="添加标题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SLIDE_BK_DARK_LIGHT" val="2"/>
  <p:tag name="KSO_WM_SLIDE_BACKGROUND_TYPE" val="leftRight"/>
  <p:tag name="KSO_WM_SPECIAL_SOURCE" val="bdnull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picture_toward&quot;:0,&quot;picture_dockside&quot;:[],&quot;fill_id&quot;:&quot;dd1f5506935949d784ddd5b5369b6417&quot;,&quot;fill_align&quot;:&quot;lb&quot;,&quot;chip_types&quot;:[&quot;text&quot;,&quot;header&quot;]},{&quot;text_align&quot;:&quot;lt&quot;,&quot;text_direction&quot;:&quot;horizontal&quot;,&quot;support_big_font&quot;:true,&quot;picture_toward&quot;:0,&quot;picture_dockside&quot;:[],&quot;fill_id&quot;:&quot;1e004a9bdb3149f58cb257a9f321ee51&quot;,&quot;fill_align&quot;:&quot;lt&quot;,&quot;chip_types&quot;:[&quot;text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312565897ad4d34a2619bd4a256236c&quot;,&quot;fill_align&quot;:&quot;cm&quot;,&quot;chip_types&quot;:[&quot;diagram&quot;,&quot;pictext&quot;,&quot;picture&quot;,&quot;chart&quot;,&quot;table&quot;,&quot;video&quot;]}]]"/>
  <p:tag name="KSO_WM_SLIDE_ID" val="diagram20212911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911"/>
  <p:tag name="KSO_WM_SLIDE_LAYOUT" val="a_d_f"/>
  <p:tag name="KSO_WM_SLIDE_LAYOUT_CNT" val="1_1_1"/>
  <p:tag name="KSO_WM_SLIDE_TYPE" val="text"/>
  <p:tag name="KSO_WM_SLIDE_SUBTYPE" val="picTxt"/>
  <p:tag name="KSO_WM_SLIDE_SIZE" val="900*540"/>
  <p:tag name="KSO_WM_SLIDE_POSITION" val="0*0"/>
  <p:tag name="KSO_WM_CHIP_XID" val="5f6ca3ae7b7ee298d4025fbb"/>
  <p:tag name="KSO_WM_CHIP_DECFILLPROP" val="[]"/>
  <p:tag name="KSO_WM_SLIDE_CAN_ADD_NAVIGATION" val="1"/>
  <p:tag name="KSO_WM_CHIP_GROUPID" val="5f6ca3ae7b7ee298d4025fba"/>
  <p:tag name="KSO_WM_SLIDE_SUPPORT_FEATURE_TYPE" val="3"/>
  <p:tag name="KSO_WM_TEMPLATE_ASSEMBLE_XID" val="60656efe4054ed1e2fb801f6"/>
  <p:tag name="KSO_WM_TEMPLATE_ASSEMBLE_GROUPID" val="60656efe4054ed1e2fb801f6"/>
  <p:tag name="KSO_WM_SLIDE_LAYOUT_INFO" val="{&quot;direction&quot;:1,&quot;id&quot;:&quot;2021-04-01T15:24:24&quot;,&quot;maxSize&quot;:{&quot;size1&quot;:49.374483078718185},&quot;minSize&quot;:{&quot;size1&quot;:36.874483078718185},&quot;normalSize&quot;:{&quot;size1&quot;:37.343233078718185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24:24&quot;,&quot;maxSize&quot;:{&quot;size1&quot;:46.700000000000003},&quot;minSize&quot;:{&quot;size1&quot;:35.600000000000001},&quot;normalSize&quot;:{&quot;size1&quot;:46.699999999999996},&quot;subLayout&quot;:[{&quot;id&quot;:&quot;2021-04-01T15:24:24&quot;,&quot;margin&quot;:{&quot;bottom&quot;:0.026000002399086952,&quot;left&quot;:2.1170001029968262,&quot;right&quot;:2.1170001029968262,&quot;top&quot;:4.6570000648498535},&quot;type&quot;:0},{&quot;id&quot;:&quot;2021-04-01T15:24:24&quot;,&quot;margin&quot;:{&quot;bottom&quot;:5.5029997825622559,&quot;left&quot;:2.1170001029968262,&quot;right&quot;:2.1170001029968262,&quot;top&quot;:0.81999999284744263},&quot;type&quot;:0}],&quot;type&quot;:0},{&quot;id&quot;:&quot;2021-04-01T15:24:24&quot;,&quot;margin&quot;:{&quot;bottom&quot;:1.6929999589920044,&quot;left&quot;:1.6929999589920044,&quot;right&quot;:1.6929999589920044,&quot;top&quot;:1.6929999589920044},&quot;type&quot;:0}],&quot;type&quot;:0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80cda1c-b348-4c7e-8325-c19cfe92863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329d3d6e-c81e-48f7-b4ce-5a9dd05deb05}"/>
  <p:tag name="KSO_WM_UNIT_TYPE" val="i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57_1*i*1"/>
  <p:tag name="KSO_WM_TEMPLATE_CATEGORY" val="diagram"/>
  <p:tag name="KSO_WM_TEMPLATE_INDEX" val="20212557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7aaa5c96425140b08ad98b579b7be6e1"/>
  <p:tag name="KSO_WM_CHIP_GROUPID" val="5ed7625022282318d0cd8cfb"/>
  <p:tag name="KSO_WM_CHIP_XID" val="5ed7654b22282318d0cd8d67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1242"/>
  <p:tag name="KSO_WM_TEMPLATE_ASSEMBLE_XID" val="60656f544054ed1e2fb807e0"/>
  <p:tag name="KSO_WM_TEMPLATE_ASSEMBLE_GROUPID" val="60656f544054ed1e2fb807e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57_1*i*2"/>
  <p:tag name="KSO_WM_TEMPLATE_CATEGORY" val="diagram"/>
  <p:tag name="KSO_WM_TEMPLATE_INDEX" val="20212557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86daffeb645849bf8e2810ace4fd943b&quot;,&quot;X&quot;:{&quot;Pos&quot;:1},&quot;Y&quot;:{&quot;Pos&quot;:2}},&quot;whChangeMode&quot;:0}"/>
  <p:tag name="KSO_WM_UNIT_DEC_AREA_ID" val="2e39fe4914e84c05a39a52b129c56e0b"/>
  <p:tag name="KSO_WM_CHIP_GROUPID" val="5ed7625022282318d0cd8cfb"/>
  <p:tag name="KSO_WM_CHIP_XID" val="5ed7654b22282318d0cd8d67"/>
  <p:tag name="KSO_WM_UNIT_FILL_FORE_SCHEMECOLOR_INDEX_BRIGHTNESS" val="0"/>
  <p:tag name="KSO_WM_UNIT_FILL_FORE_SCHEMECOLOR_INDEX" val="5"/>
  <p:tag name="KSO_WM_UNIT_FILL_TYPE" val="1"/>
  <p:tag name="KSO_WM_UNIT_VALUE" val="5"/>
  <p:tag name="KSO_WM_TEMPLATE_ASSEMBLE_XID" val="60656f544054ed1e2fb807e0"/>
  <p:tag name="KSO_WM_TEMPLATE_ASSEMBLE_GROUPID" val="60656f544054ed1e2fb807e0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57_1*a*1"/>
  <p:tag name="KSO_WM_TEMPLATE_CATEGORY" val="diagram"/>
  <p:tag name="KSO_WM_TEMPLATE_INDEX" val="2021255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daffeb645849bf8e2810ace4fd943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df9d3d0dad5a45f18b60fbe06b3899cc"/>
  <p:tag name="KSO_WM_UNIT_TEXT_FILL_FORE_SCHEMECOLOR_INDEX_BRIGHTNESS" val="0"/>
  <p:tag name="KSO_WM_UNIT_TEXT_FILL_FORE_SCHEMECOLOR_INDEX" val="13"/>
  <p:tag name="KSO_WM_UNIT_TEXT_FILL_TYPE" val="1"/>
  <p:tag name="KSO_WM_TEMPLATE_ASSEMBLE_XID" val="60656f544054ed1e2fb807e0"/>
  <p:tag name="KSO_WM_TEMPLATE_ASSEMBLE_GROUPID" val="60656f544054ed1e2fb807e0"/>
</p:tagLst>
</file>

<file path=ppt/tags/tag175.xml><?xml version="1.0" encoding="utf-8"?>
<p:tagLst xmlns:p="http://schemas.openxmlformats.org/presentationml/2006/main">
  <p:tag name="KSO_WM_UNIT_VALUE" val="550*25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557_1*d*1"/>
  <p:tag name="KSO_WM_TEMPLATE_CATEGORY" val="diagram"/>
  <p:tag name="KSO_WM_TEMPLATE_INDEX" val="2021255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f2eff98c7c7458e810608c3eb2829c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6ac8826adb2b47a2bbba12459c72e566"/>
  <p:tag name="KSO_WM_UNIT_PLACING_PICTURE" val="6ac8826adb2b47a2bbba12459c72e566"/>
  <p:tag name="KSO_WM_UNIT_SUPPORT_UNIT_TYPE" val="[&quot;d&quot;,&quot;α&quot;,&quot;β&quot;]"/>
  <p:tag name="KSO_WM_TEMPLATE_ASSEMBLE_XID" val="60656f544054ed1e2fb807e0"/>
  <p:tag name="KSO_WM_TEMPLATE_ASSEMBLE_GROUPID" val="60656f544054ed1e2fb807e0"/>
  <p:tag name="KSO_WM_UNIT_PLACING_PICTURE_USER_VIEWPORT" val="{&quot;height&quot;:3750,&quot;width&quot;:14400}"/>
</p:tagLst>
</file>

<file path=ppt/tags/tag176.xml><?xml version="1.0" encoding="utf-8"?>
<p:tagLst xmlns:p="http://schemas.openxmlformats.org/presentationml/2006/main">
  <p:tag name="KSO_WM_SPECIAL_SOURCE" val="bdnull"/>
  <p:tag name="KSO_WM_SLIDE_BK_DARK_LIGHT" val=""/>
  <p:tag name="KSO_WM_SLIDE_BACKGROUND_TYPE" val="general"/>
  <p:tag name="KSO_WM_BEAUTIFY_FLAG" val="#wm#"/>
  <p:tag name="KSO_WM_TEMPLATE_CATEGORY" val="diagram"/>
  <p:tag name="KSO_WM_TEMPLATE_INDEX" val="20212557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0:11&quot;,&quot;maxSize&quot;:{&quot;size1&quot;:45.140734647821496},&quot;minSize&quot;:{&quot;size1&quot;:34.040734647821495},&quot;normalSize&quot;:{&quot;size1&quot;:34.90740131448816},&quot;subLayout&quot;:[{&quot;id&quot;:&quot;2021-04-01T15:40:11&quot;,&quot;margin&quot;:{&quot;bottom&quot;:-1.0026547107633071e-15,&quot;left&quot;:4.232999801635742,&quot;right&quot;:4.232999801635742,&quot;top&quot;:3.809999942779541},&quot;type&quot;:0},{&quot;id&quot;:&quot;2021-04-01T15:40:11&quot;,&quot;margin&quot;:{&quot;bottom&quot;:3.38700008392334,&quot;left&quot;:4.232999801635742,&quot;right&quot;:4.232999801635742,&quot;top&quot;:1.2699999809265137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722accd572074b41a2d4cf8c733c9957&quot;,&quot;fill_align&quot;:&quot;cb&quot;,&quot;text_align&quot;:&quot;cb&quot;,&quot;text_direction&quot;:&quot;horizontal&quot;,&quot;chip_types&quot;:[&quot;header&quot;]},{&quot;fill_id&quot;:&quot;164c300f690d423ab1b6e3b65edb0bf9&quot;,&quot;fill_align&quot;:&quot;ct&quot;,&quot;text_align&quot;:&quot;lm&quot;,&quot;text_direction&quot;:&quot;horizontal&quot;,&quot;chip_types&quot;:[&quot;picture&quot;,&quot;chart&quot;,&quot;table&quot;]}]]"/>
  <p:tag name="KSO_WM_SLIDE_ID" val="diagram2021255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7"/>
  <p:tag name="KSO_WM_TAG_VERSION" val="1.0"/>
  <p:tag name="KSO_WM_SLIDE_LAYOUT" val="a_d"/>
  <p:tag name="KSO_WM_SLIDE_LAYOUT_CNT" val="1_1"/>
  <p:tag name="KSO_WM_CHIP_XID" val="5ed7654b22282318d0cd8d67"/>
  <p:tag name="KSO_WM_CHIP_GROUPID" val="5ed7625022282318d0cd8cfb"/>
  <p:tag name="KSO_WM_SLIDE_SUPPORT_FEATURE_TYPE" val="0"/>
  <p:tag name="KSO_WM_TEMPLATE_ASSEMBLE_XID" val="60656f544054ed1e2fb807e0"/>
  <p:tag name="KSO_WM_TEMPLATE_ASSEMBLE_GROUPID" val="60656f544054ed1e2fb807e0"/>
</p:tagLst>
</file>

<file path=ppt/tags/tag17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32601ea2-c032-4767-a4a4-55d51ff05a2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d13702b-e65f-452d-9b3d-2d3b37a3b55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189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19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19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LINE_FORE_SCHEMECOLOR_INDEX_BRIGHTNESS" val="0.25"/>
  <p:tag name="KSO_WM_UNIT_LINE_FORE_SCHEMECOLOR_INDEX" val="13"/>
  <p:tag name="KSO_WM_UNIT_LINE_FILL_TYPE" val="2"/>
</p:tagLst>
</file>

<file path=ppt/tags/tag19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1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  <p:tag name="KSO_WM_SPECIAL_SOURCE" val="bdnull"/>
  <p:tag name="KSO_WM_SLIDE_ANIMATION_ID" val="3127454"/>
  <p:tag name="KSO_WM_SLIDE_ANIMATION_TYPE" val="0_3_2_3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5912f3-14a2-48ec-bb2e-dca3c3e44e9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92c53a3-638b-4fd2-a9d7-02e86bc7488e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18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PLACING_PICTURE_USER_VIEWPORT" val="{&quot;height&quot;:4139,&quot;width&quot;:14402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  <p:tag name="KSO_WM_SLIDE_BK_DARK_LIGHT" val=""/>
  <p:tag name="KSO_WM_SLIDE_BACKGROUND_TYPE" val="general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2bbadad-c777-41bd-a62a-32b03883de8f}"/>
  <p:tag name="KSO_WM_UNIT_TYPE" val="i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4724793-2c52-446d-b198-24825e153445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69_1*a*1"/>
  <p:tag name="KSO_WM_TEMPLATE_CATEGORY" val="diagram"/>
  <p:tag name="KSO_WM_TEMPLATE_INDEX" val="2021326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c9f86fd28754cc6b421cffd0ef6e80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68a554c8e2e44f0d85fcd841cdf543ad"/>
  <p:tag name="KSO_WM_UNIT_TEXT_FILL_FORE_SCHEMECOLOR_INDEX_BRIGHTNESS" val="0"/>
  <p:tag name="KSO_WM_UNIT_TEXT_FILL_FORE_SCHEMECOLOR_INDEX" val="13"/>
  <p:tag name="KSO_WM_UNIT_TEXT_FILL_TYPE" val="1"/>
  <p:tag name="KSO_WM_TEMPLATE_ASSEMBLE_XID" val="60656ed14054ed1e2fb8002d"/>
  <p:tag name="KSO_WM_TEMPLATE_ASSEMBLE_GROUPID" val="60656ed14054ed1e2fb8002d"/>
</p:tagLst>
</file>

<file path=ppt/tags/tag228.xml><?xml version="1.0" encoding="utf-8"?>
<p:tagLst xmlns:p="http://schemas.openxmlformats.org/presentationml/2006/main">
  <p:tag name="KSO_WM_UNIT_VALUE" val="677*63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69_1*d*1"/>
  <p:tag name="KSO_WM_TEMPLATE_CATEGORY" val="diagram"/>
  <p:tag name="KSO_WM_TEMPLATE_INDEX" val="202132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c93ad0ab4f24ffb9e6e6c810456c6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5b241ce254d4a20bbad4b4200b5a06a"/>
  <p:tag name="KSO_WM_UNIT_PLACING_PICTURE" val="25b241ce254d4a20bbad4b4200b5a06a"/>
  <p:tag name="KSO_WM_TEMPLATE_ASSEMBLE_XID" val="60656ed14054ed1e2fb8002d"/>
  <p:tag name="KSO_WM_TEMPLATE_ASSEMBLE_GROUPID" val="60656ed14054ed1e2fb8002d"/>
</p:tagLst>
</file>

<file path=ppt/tags/tag229.xml><?xml version="1.0" encoding="utf-8"?>
<p:tagLst xmlns:p="http://schemas.openxmlformats.org/presentationml/2006/main">
  <p:tag name="KSO_WM_UNIT_VALUE" val="1100*16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13269_1*d*3"/>
  <p:tag name="KSO_WM_TEMPLATE_CATEGORY" val="diagram"/>
  <p:tag name="KSO_WM_TEMPLATE_INDEX" val="202132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cd481311b3840e998b0171a44d133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09ef9a3f3234014a985eec77e03da53"/>
  <p:tag name="KSO_WM_UNIT_PLACING_PICTURE" val="d09ef9a3f3234014a985eec77e03da53"/>
  <p:tag name="KSO_WM_TEMPLATE_ASSEMBLE_XID" val="60656ed14054ed1e2fb8002d"/>
  <p:tag name="KSO_WM_TEMPLATE_ASSEMBLE_GROUPID" val="60656ed14054ed1e2fb8002d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VALUE" val="677*63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3269_1*d*2"/>
  <p:tag name="KSO_WM_TEMPLATE_CATEGORY" val="diagram"/>
  <p:tag name="KSO_WM_TEMPLATE_INDEX" val="202132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7a9c6778cd44d67863f7df3e3caf3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d8d0adfadaf4904ab68133c9c416898"/>
  <p:tag name="KSO_WM_UNIT_PLACING_PICTURE" val="3d8d0adfadaf4904ab68133c9c416898"/>
  <p:tag name="KSO_WM_TEMPLATE_ASSEMBLE_XID" val="60656ed14054ed1e2fb8002d"/>
  <p:tag name="KSO_WM_TEMPLATE_ASSEMBLE_GROUPID" val="60656ed14054ed1e2fb8002d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69_1*i*1"/>
  <p:tag name="KSO_WM_TEMPLATE_CATEGORY" val="diagram"/>
  <p:tag name="KSO_WM_TEMPLATE_INDEX" val="2021326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6e26ede2bc94b5ab873fc22358f447b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2c93ad0ab4f24ffb9e6e6c810456c65f&quot;,&quot;X&quot;:{&quot;Pos&quot;:2},&quot;Y&quot;:{&quot;Pos&quot;:2}},&quot;whChangeMode&quot;:0}"/>
  <p:tag name="KSO_WM_CHIP_GROUPID" val="5f5ee1ca4d6848d78f644aed"/>
  <p:tag name="KSO_WM_CHIP_XID" val="5f69675e553136823a5e6201"/>
  <p:tag name="KSO_WM_UNIT_LINE_FORE_SCHEMECOLOR_INDEX_BRIGHTNESS" val="0"/>
  <p:tag name="KSO_WM_UNIT_LINE_FORE_SCHEMECOLOR_INDEX" val="5"/>
  <p:tag name="KSO_WM_UNIT_LINE_FILL_TYPE" val="2"/>
  <p:tag name="KSO_WM_TEMPLATE_ASSEMBLE_XID" val="60656ed14054ed1e2fb8002d"/>
  <p:tag name="KSO_WM_TEMPLATE_ASSEMBLE_GROUPID" val="60656ed14054ed1e2fb8002d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269_1*i*2"/>
  <p:tag name="KSO_WM_TEMPLATE_CATEGORY" val="diagram"/>
  <p:tag name="KSO_WM_TEMPLATE_INDEX" val="2021326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8f8c27bde584ceaa85c2d6d8025274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27a9c6778cd44d67863f7df3e3caf3a0&quot;,&quot;X&quot;:{&quot;Pos&quot;:0},&quot;Y&quot;:{&quot;Pos&quot;:2}},&quot;whChangeMode&quot;:0}"/>
  <p:tag name="KSO_WM_CHIP_GROUPID" val="5f5ee1ca4d6848d78f644aed"/>
  <p:tag name="KSO_WM_CHIP_XID" val="5f69675e553136823a5e6201"/>
  <p:tag name="KSO_WM_UNIT_LINE_FORE_SCHEMECOLOR_INDEX_BRIGHTNESS" val="0"/>
  <p:tag name="KSO_WM_UNIT_LINE_FORE_SCHEMECOLOR_INDEX" val="5"/>
  <p:tag name="KSO_WM_UNIT_LINE_FILL_TYPE" val="2"/>
  <p:tag name="KSO_WM_TEMPLATE_ASSEMBLE_XID" val="60656ed14054ed1e2fb8002d"/>
  <p:tag name="KSO_WM_TEMPLATE_ASSEMBLE_GROUPID" val="60656ed14054ed1e2fb8002d"/>
</p:tagLst>
</file>

<file path=ppt/tags/tag233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69"/>
  <p:tag name="KSO_WM_SPECIAL_SOURCE" val="bdnull"/>
  <p:tag name="KSO_WM_SLIDE_BK_DARK_LIGHT" val=""/>
  <p:tag name="KSO_WM_SLIDE_BACKGROUND_TYPE" val="general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9:26&quot;,&quot;maxSize&quot;:{&quot;size1&quot;:31.1},&quot;minSize&quot;:{&quot;size1&quot;:22.2},&quot;normalSize&quot;:{&quot;size1&quot;:23.644444444444446},&quot;subLayout&quot;:[{&quot;id&quot;:&quot;2021-04-01T15:19:26&quot;,&quot;margin&quot;:{&quot;bottom&quot;:0.21199998259544373,&quot;left&quot;:1.6929999589920044,&quot;right&quot;:1.6929999589920044,&quot;top&quot;:1.6929999589920044},&quot;type&quot;:0},{&quot;direction&quot;:1,&quot;id&quot;:&quot;2021-04-01T15:19:26&quot;,&quot;maxSize&quot;:{&quot;size1&quot;:23.79964714050293},&quot;minSize&quot;:{&quot;size1&quot;:23.79964714050293},&quot;normalSize&quot;:{&quot;size1&quot;:23.79964714050293},&quot;subLayout&quot;:[{&quot;id&quot;:&quot;2021-04-01T15:19:26&quot;,&quot;margin&quot;:{&quot;bottom&quot;:3.809999942779541,&quot;left&quot;:1.6929999589920044,&quot;right&quot;:0.026000002399086952,&quot;top&quot;:2.5399999618530273},&quot;type&quot;:0},{&quot;direction&quot;:1,&quot;id&quot;:&quot;2021-04-01T15:19:26&quot;,&quot;maxSize&quot;:{&quot;size1&quot;:65.59953693193819},&quot;minSize&quot;:{&quot;size1&quot;:65.59953693193819},&quot;normalSize&quot;:{&quot;size1&quot;:65.59953693193819},&quot;subLayout&quot;:[{&quot;id&quot;:&quot;2021-04-01T15:19:26&quot;,&quot;margin&quot;:{&quot;bottom&quot;:1.6929999589920044,&quot;left&quot;:0.8199999928474426,&quot;right&quot;:0.026000002399086952,&quot;top&quot;:0.4230000078678131},&quot;type&quot;:0},{&quot;id&quot;:&quot;2021-04-01T15:19:26&quot;,&quot;margin&quot;:{&quot;bottom&quot;:3.809999942779541,&quot;left&quot;:0.8199999928474426,&quot;right&quot;:1.6929999589920044,&quot;top&quot;:2.5399999618530273},&quot;type&quot;:0}],&quot;type&quot;:0}],&quot;type&quot;:0}],&quot;type&quot;:0}"/>
  <p:tag name="KSO_WM_SLIDE_BACKGROUND" val="[&quot;general&quot;]"/>
  <p:tag name="KSO_WM_SLIDE_RATIO" val="1.777778"/>
  <p:tag name="KSO_WM_SLIDE_ID" val="diagram202132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3"/>
  <p:tag name="KSO_WM_SLIDE_TYPE" val="text"/>
  <p:tag name="KSO_WM_SLIDE_SUBTYPE" val="picTxt"/>
  <p:tag name="KSO_WM_SLIDE_SIZE" val="864*420"/>
  <p:tag name="KSO_WM_SLIDE_POSITION" val="48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e553136823a5e6201"/>
  <p:tag name="KSO_WM_CHIP_FILLPROP" val="[[{&quot;text_align&quot;:&quot;ct&quot;,&quot;text_direction&quot;:&quot;horizontal&quot;,&quot;support_big_font&quot;:false,&quot;fill_id&quot;:&quot;f74f7e35fd8149dfaeafd65fa7c0564c&quot;,&quot;fill_align&quot;:&quot;ct&quot;,&quot;chip_types&quot;:[&quot;header&quot;]},{&quot;text_align&quot;:&quot;lm&quot;,&quot;text_direction&quot;:&quot;horizontal&quot;,&quot;support_big_font&quot;:false,&quot;fill_id&quot;:&quot;db5fea9ff8894e4da7123a1dc18ec5d9&quot;,&quot;fill_align&quot;:&quot;lm&quot;,&quot;chip_types&quot;:[&quot;text&quot;]},{&quot;text_align&quot;:&quot;lm&quot;,&quot;text_direction&quot;:&quot;horizontal&quot;,&quot;support_big_font&quot;:false,&quot;fill_id&quot;:&quot;2e6b5bb3ac75448ea3ac4834aeabe675&quot;,&quot;fill_align&quot;:&quot;cm&quot;,&quot;chip_types&quot;:[&quot;picture&quot;]},{&quot;text_align&quot;:&quot;lm&quot;,&quot;text_direction&quot;:&quot;horizontal&quot;,&quot;support_big_font&quot;:false,&quot;fill_id&quot;:&quot;25567b815d49409f9ad73b99e29f7fd6&quot;,&quot;fill_align&quot;:&quot;cm&quot;,&quot;chip_types&quot;:[&quot;text&quot;]}],[{&quot;text_align&quot;:&quot;ct&quot;,&quot;text_direction&quot;:&quot;horizontal&quot;,&quot;support_big_font&quot;:false,&quot;fill_id&quot;:&quot;f74f7e35fd8149dfaeafd65fa7c0564c&quot;,&quot;fill_align&quot;:&quot;ct&quot;,&quot;chip_types&quot;:[&quot;header&quot;]},{&quot;text_align&quot;:&quot;lm&quot;,&quot;text_direction&quot;:&quot;horizontal&quot;,&quot;support_big_font&quot;:false,&quot;fill_id&quot;:&quot;db5fea9ff8894e4da7123a1dc18ec5d9&quot;,&quot;fill_align&quot;:&quot;lm&quot;,&quot;chip_types&quot;:[&quot;picture&quot;]},{&quot;text_align&quot;:&quot;lm&quot;,&quot;text_direction&quot;:&quot;horizontal&quot;,&quot;support_big_font&quot;:false,&quot;fill_id&quot;:&quot;2e6b5bb3ac75448ea3ac4834aeabe675&quot;,&quot;fill_align&quot;:&quot;cm&quot;,&quot;chip_types&quot;:[&quot;picture&quot;]},{&quot;text_align&quot;:&quot;lm&quot;,&quot;text_direction&quot;:&quot;horizontal&quot;,&quot;support_big_font&quot;:false,&quot;fill_id&quot;:&quot;25567b815d49409f9ad73b99e29f7fd6&quot;,&quot;fill_align&quot;:&quot;cm&quot;,&quot;chip_types&quot;:[&quot;picture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SUPPORT_FEATURE_TYPE" val="0"/>
  <p:tag name="KSO_WM_TEMPLATE_ASSEMBLE_XID" val="60656ed14054ed1e2fb8002d"/>
  <p:tag name="KSO_WM_TEMPLATE_ASSEMBLE_GROUPID" val="60656ed14054ed1e2fb8002d"/>
</p:tagLst>
</file>

<file path=ppt/tags/tag23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  <p:tag name="KSO_WM_SPECIAL_SOURCE" val="bdnull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24361ee-9f9a-483f-8183-47857dc399c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dd46ee3-75e1-41c8-b61f-d1861169d137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338_1*a*1"/>
  <p:tag name="KSO_WM_TEMPLATE_CATEGORY" val="diagram"/>
  <p:tag name="KSO_WM_TEMPLATE_INDEX" val="202133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d3c44fd57f14d6b8003b73aa65fd81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94ca13454f343b09a4251864b7e8327"/>
  <p:tag name="KSO_WM_UNIT_TEXT_FILL_FORE_SCHEMECOLOR_INDEX_BRIGHTNESS" val="0"/>
  <p:tag name="KSO_WM_UNIT_TEXT_FILL_FORE_SCHEMECOLOR_INDEX" val="13"/>
  <p:tag name="KSO_WM_UNIT_TEXT_FILL_TYPE" val="1"/>
  <p:tag name="KSO_WM_TEMPLATE_ASSEMBLE_XID" val="60656eb44054ed1e2fb7fe89"/>
  <p:tag name="KSO_WM_TEMPLATE_ASSEMBLE_GROUPID" val="60656eb44054ed1e2fb7fe8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338_1*f*1"/>
  <p:tag name="KSO_WM_TEMPLATE_CATEGORY" val="diagram"/>
  <p:tag name="KSO_WM_TEMPLATE_INDEX" val="2021333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73"/>
  <p:tag name="KSO_WM_UNIT_SHOW_EDIT_AREA_INDICATION" val="1"/>
  <p:tag name="KSO_WM_CHIP_GROUPID" val="5e6b05596848fb12bee65ac8"/>
  <p:tag name="KSO_WM_CHIP_XID" val="5e6b05596848fb12bee65aca"/>
  <p:tag name="KSO_WM_UNIT_DEC_AREA_ID" val="1607fdc783e348d5a14c13b568bc81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38fc0f17d5764094ab3d4318a156043b"/>
  <p:tag name="KSO_WM_UNIT_TEXT_FILL_FORE_SCHEMECOLOR_INDEX_BRIGHTNESS" val="0.25"/>
  <p:tag name="KSO_WM_UNIT_TEXT_FILL_FORE_SCHEMECOLOR_INDEX" val="13"/>
  <p:tag name="KSO_WM_UNIT_TEXT_FILL_TYPE" val="1"/>
  <p:tag name="KSO_WM_TEMPLATE_ASSEMBLE_XID" val="60656eb44054ed1e2fb7fe89"/>
  <p:tag name="KSO_WM_TEMPLATE_ASSEMBLE_GROUPID" val="60656eb44054ed1e2fb7fe89"/>
</p:tagLst>
</file>

<file path=ppt/tags/tag241.xml><?xml version="1.0" encoding="utf-8"?>
<p:tagLst xmlns:p="http://schemas.openxmlformats.org/presentationml/2006/main">
  <p:tag name="KSO_WM_BEAUTIFY_FLAG" val="#wm#"/>
  <p:tag name="KSO_WM_TEMPLATE_CATEGORY" val="diagram"/>
  <p:tag name="KSO_WM_TEMPLATE_INDEX" val="20213338"/>
  <p:tag name="KSO_WM_SPECIAL_SOURCE" val="bdnull"/>
  <p:tag name="KSO_WM_SLIDE_ID" val="diagram2021333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BACKGROUND" val="[&quot;general&quot;]"/>
  <p:tag name="KSO_WM_SLIDE_RATIO" val="1.777778"/>
  <p:tag name="KSO_WM_SLIDE_SIZE" val="864*396"/>
  <p:tag name="KSO_WM_SLIDE_POSITION" val="48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9553136823a5e6172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big_font&quot;:false,&quot;fill_id&quot;:&quot;736496b0653343f1bfd4c6dc9c47e1b4&quot;,&quot;fill_align&quot;:&quot;lt&quot;,&quot;chip_types&quot;:[&quot;text&quot;]}],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736496b0653343f1bfd4c6dc9c47e1b4&quot;,&quot;fill_align&quot;:&quot;cm&quot;,&quot;chip_types&quot;:[&quot;diagram&quot;,&quot;pictext&quot;,&quot;picture&quot;,&quot;chart&quot;,&quot;table&quot;,&quot;video&quot;]}]]"/>
  <p:tag name="KSO_WM_CHIP_DECFILLPROP" val="[]"/>
  <p:tag name="KSO_WM_CHIP_GROUPID" val="5f5ee1ca4d6848d78f644aec"/>
  <p:tag name="KSO_WM_SLIDE_BK_DARK_LIGHT" val=""/>
  <p:tag name="KSO_WM_SLIDE_BACKGROUND_TYPE" val="general"/>
  <p:tag name="KSO_WM_SLIDE_SUPPORT_FEATURE_TYPE" val="0"/>
  <p:tag name="KSO_WM_SLIDE_SAME_FONT_SIZE" val="1"/>
  <p:tag name="KSO_WM_TEMPLATE_ASSEMBLE_XID" val="60656eb44054ed1e2fb7fe89"/>
  <p:tag name="KSO_WM_TEMPLATE_ASSEMBLE_GROUPID" val="60656eb44054ed1e2fb7fe8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4&quot;,&quot;maxSize&quot;:{&quot;size1&quot;:26.7},&quot;minSize&quot;:{&quot;size1&quot;:17.8},&quot;normalSize&quot;:{&quot;size1&quot;:17.8},&quot;subLayout&quot;:[{&quot;id&quot;:&quot;2021-04-01T15:14:54&quot;,&quot;margin&quot;:{&quot;bottom&quot;:0,&quot;left&quot;:1.6929999589920044,&quot;right&quot;:1.6929999589920044,&quot;top&quot;:1.6929999589920044},&quot;type&quot;:0},{&quot;id&quot;:&quot;2021-04-01T15:14:54&quot;,&quot;margin&quot;:{&quot;bottom&quot;:1.6929999589920044,&quot;left&quot;:1.6929999589920044,&quot;right&quot;:1.6929999589920044,&quot;top&quot;:0.847000002861023},&quot;type&quot;:0}],&quot;type&quot;:0}"/>
  <p:tag name="KSO_WM_SLIDE_CAN_ADD_NAVIGATION" val="1"/>
  <p:tag name="FIXED_XID_TMP" val="5f5ee1ca4d6848d78f644aec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  <p:tag name="WM_BEAUTIFY_SHAPE_IDENTITY" val="{ac8a04f1-71e1-40d5-9eea-5ca545afbc40}"/>
  <p:tag name="KSO_WM_UNIT_TYPE" val="i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WM_BEAUTIFY_SHAPE_IDENTITY" val="{4b9f2fc8-7602-453a-bf47-ceeb9acd1fb7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778_1*i*1"/>
  <p:tag name="KSO_WM_TEMPLATE_CATEGORY" val="diagram"/>
  <p:tag name="KSO_WM_TEMPLATE_INDEX" val="2020077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778_1*i*2"/>
  <p:tag name="KSO_WM_TEMPLATE_CATEGORY" val="diagram"/>
  <p:tag name="KSO_WM_TEMPLATE_INDEX" val="2020077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778_1*d*1"/>
  <p:tag name="KSO_WM_TEMPLATE_CATEGORY" val="diagram"/>
  <p:tag name="KSO_WM_TEMPLATE_INDEX" val="20200778"/>
  <p:tag name="KSO_WM_UNIT_LAYERLEVEL" val="1"/>
  <p:tag name="KSO_WM_TAG_VERSION" val="1.0"/>
  <p:tag name="KSO_WM_BEAUTIFY_FLAG" val="#wm#"/>
  <p:tag name="KSO_WM_UNIT_VALUE" val="1009*757"/>
  <p:tag name="KSO_WM_UNIT_SUPPORT_UNIT_TYPE" val="[&quot;d&quot;]"/>
</p:tagLst>
</file>

<file path=ppt/tags/tag247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778_1*f*1"/>
  <p:tag name="KSO_WM_TEMPLATE_CATEGORY" val="diagram"/>
  <p:tag name="KSO_WM_TEMPLATE_INDEX" val="20200778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778_1*a*1"/>
  <p:tag name="KSO_WM_TEMPLATE_CATEGORY" val="diagram"/>
  <p:tag name="KSO_WM_TEMPLATE_INDEX" val="20200778"/>
  <p:tag name="KSO_WM_UNIT_LAYERLEVEL" val="1"/>
  <p:tag name="KSO_WM_TAG_VERSION" val="1.0"/>
  <p:tag name="KSO_WM_BEAUTIFY_FLAG" val="#wm#"/>
  <p:tag name="KSO_WM_UNIT_PRESET_TEXT" val="单击添加标题"/>
  <p:tag name="KSO_WM_UNIT_ISNUMDGMTITLE" val="0"/>
</p:tagLst>
</file>

<file path=ppt/tags/tag2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778"/>
  <p:tag name="KSO_WM_SPECIAL_SOURCE" val="bdnull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48&quot;,&quot;maxSize&quot;:{&quot;size1&quot;:47.49963919321696},&quot;minSize&quot;:{&quot;size1&quot;:41.19963919321696},&quot;normalSize&quot;:{&quot;size1&quot;:45.31213919321696},&quot;subLayout&quot;:[{&quot;id&quot;:&quot;2021-04-01T15:29:48&quot;,&quot;maxSize&quot;:{&quot;size1&quot;:46.69968620137898},&quot;minSize&quot;:{&quot;size1&quot;:19.999686201378978},&quot;normalSize&quot;:{&quot;size1&quot;:19.999686201378978},&quot;subLayout&quot;:[{&quot;id&quot;:&quot;2021-04-01T15:29:48&quot;,&quot;margin&quot;:{&quot;bottom&quot;:0.026000002399086952,&quot;left&quot;:1.6929999589920044,&quot;right&quot;:0,&quot;top&quot;:1.6929999589920044},&quot;type&quot;:0},{&quot;id&quot;:&quot;2021-04-01T15:29:48&quot;,&quot;margin&quot;:{&quot;bottom&quot;:1.6929999589920044,&quot;left&quot;:1.6929999589920044,&quot;right&quot;:0,&quot;top&quot;:0.8199999928474426},&quot;type&quot;:0}],&quot;type&quot;:0},{&quot;id&quot;:&quot;2021-04-01T15:29:48&quot;,&quot;margin&quot;:{&quot;bottom&quot;:1.6929999589920044,&quot;left&quot;:1.2699999809265137,&quot;right&quot;:1.6929999589920044,&quot;top&quot;:1.6929999589920044},&quot;type&quot;:0}],&quot;type&quot;:0}"/>
  <p:tag name="KSO_WM_SLIDE_BACKGROUND" val="[&quot;general&quot;,&quot;frame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868286bf8da9b67401ed"/>
  <p:tag name="KSO_WM_CHIP_FILLPROP" val="[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164c300f690d423ab1b6e3b65edb0bf9&quot;,&quot;fill_align&quot;:&quot;lt&quot;,&quot;chip_types&quot;:[&quot;pictext&quot;,&quot;text&quot;,&quot;picture&quot;,&quot;chart&quot;,&quot;table&quot;,&quot;video&quot;]},{&quot;text_align&quot;:&quot;lm&quot;,&quot;text_direction&quot;:&quot;horizontal&quot;,&quot;support_features&quot;:[&quot;collage&quot;],&quot;support_big_font&quot;:false,&quot;picture_toward&quot;:0,&quot;picture_dockside&quot;:[],&quot;fill_id&quot;:&quot;e836bed5e59843b5bc0179a1591ebf37&quot;,&quot;fill_align&quot;:&quot;rm&quot;,&quot;chip_types&quot;:[&quot;diagram&quot;,&quot;pictext&quot;,&quot;text&quot;,&quot;picture&quot;,&quot;chart&quot;,&quot;table&quot;,&quot;video&quot;]}],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text&quot;,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164c300f690d423ab1b6e3b65edb0bf9&quot;,&quot;fill_align&quot;:&quot;lt&quot;,&quot;chip_types&quot;:[&quot;picture&quot;]},{&quot;text_align&quot;:&quot;lm&quot;,&quot;text_direction&quot;:&quot;horizontal&quot;,&quot;support_features&quot;:[&quot;collage&quot;],&quot;support_big_font&quot;:false,&quot;picture_toward&quot;:0,&quot;picture_dockside&quot;:[],&quot;fill_id&quot;:&quot;e836bed5e59843b5bc0179a1591ebf37&quot;,&quot;fill_align&quot;:&quot;rm&quot;,&quot;chip_types&quot;:[&quot;pictext&quot;,&quot;picture&quot;,&quot;chart&quot;,&quot;table&quot;,&quot;video&quot;]}]]"/>
  <p:tag name="KSO_WM_SLIDE_ID" val="diagram2020077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921*540"/>
  <p:tag name="KSO_WM_SLIDE_POSITION" val="0*0"/>
  <p:tag name="KSO_WM_CHIP_DECFILLPROP" val="[]"/>
  <p:tag name="KSO_WM_SLIDE_CAN_ADD_NAVIGATION" val="1"/>
  <p:tag name="KSO_WM_CHIP_GROUPID" val="5ed8b357afe44fab1839c14c"/>
  <p:tag name="KSO_WM_SLIDE_BK_DARK_LIGHT" val="2"/>
  <p:tag name="KSO_WM_SLIDE_BACKGROUND_TYPE" val="frame"/>
  <p:tag name="KSO_WM_SLIDE_SUPPORT_FEATURE_TYPE" val="1"/>
  <p:tag name="KSO_WM_TEMPLATE_ASSEMBLE_XID" val="60656f234054ed1e2fb80400"/>
  <p:tag name="KSO_WM_TEMPLATE_ASSEMBLE_GROUPID" val="60656f234054ed1e2fb8040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9724903-04eb-4aad-a3b9-20d618f05f0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b986296-019a-4346-9d0a-4bdbfdd5a345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253.xml><?xml version="1.0" encoding="utf-8"?>
<p:tagLst xmlns:p="http://schemas.openxmlformats.org/presentationml/2006/main">
  <p:tag name="KSO_WM_UNIT_VALUE" val="1100*224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PLACING_PICTURE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LACING_PICTURE_USER_VIEWPORT" val="{&quot;height&quot;:5938.8,&quot;width&quot;:12720}"/>
</p:tagLst>
</file>

<file path=ppt/tags/tag25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255.xml><?xml version="1.0" encoding="utf-8"?>
<p:tagLst xmlns:p="http://schemas.openxmlformats.org/presentationml/2006/main">
  <p:tag name="KSO_WM_SPECIAL_SOURCE" val="bdnull"/>
  <p:tag name="KSO_WM_SLIDE_BK_DARK_LIGHT" val=""/>
  <p:tag name="KSO_WM_SLIDE_BACKGROUND_TYPE" val="general"/>
  <p:tag name="KSO_WM_BEAUTIFY_FLAG" val="#wm#"/>
  <p:tag name="KSO_WM_TEMPLATE_CATEGORY" val="diagram"/>
  <p:tag name="KSO_WM_TEMPLATE_INDEX" val="20213292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},&quot;minSize&quot;:{&quot;size1&quot;:17.9},&quot;normalSize&quot;:{&quot;size1&quot;:26.799999999999994},&quot;subLayout&quot;:[{&quot;id&quot;:&quot;2021-04-01T15:15:03&quot;,&quot;margin&quot;:{&quot;bottom&quot;:0.026000002399086952,&quot;left&quot;:1.6929999589920044,&quot;right&quot;:1.6929999589920044,&quot;top&quot;:1.6929999589920044},&quot;type&quot;:0},{&quot;direction&quot;:1,&quot;id&quot;:&quot;2021-04-01T15:15:03&quot;,&quot;maxSize&quot;:{&quot;size1&quot;:74.9},&quot;minSize&quot;:{&quot;size1&quot;:66.3},&quot;normalSize&quot;:{&quot;size1&quot;:74.9},&quot;subLayout&quot;:[{&quot;id&quot;:&quot;2021-04-01T15:15:03&quot;,&quot;margin&quot;:{&quot;bottom&quot;:1.6929999589920044,&quot;left&quot;:1.6929999589920044,&quot;right&quot;:1.2439998388290405,&quot;top&quot;:0.8550000190734863},&quot;type&quot;:0},{&quot;id&quot;:&quot;2021-04-01T15:15:03&quot;,&quot;margin&quot;:{&quot;bottom&quot;:1.6929999589920044,&quot;left&quot;:0.026000002399086952,&quot;right&quot;:1.6929999589920044,&quot;top&quot;:0.8550000190734863},&quot;type&quot;:0}],&quot;type&quot;:0}],&quot;type&quot;:0}"/>
  <p:tag name="KSO_WM_CHIP_GROUPID" val="5f5ee1ca4d6848d78f644aec"/>
  <p:tag name="KSO_WM_SLIDE_SUPPORT_FEATURE_TYPE" val="3"/>
  <p:tag name="KSO_WM_TEMPLATE_ASSEMBLE_XID" val="60656eb64054ed1e2fb7fe98"/>
  <p:tag name="KSO_WM_TEMPLATE_ASSEMBLE_GROUPID" val="60656eb64054ed1e2fb7fe98"/>
</p:tagLst>
</file>

<file path=ppt/tags/tag25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  <p:tag name="KSO_WM_SPECIAL_SOURCE" val="bdnull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6ec76e8-ab90-41a9-b995-47118fdf6c94}"/>
  <p:tag name="KSO_WM_UNIT_TYPE" val="i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b99335b-a004-4b8b-83a3-f389a940e47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262.xml><?xml version="1.0" encoding="utf-8"?>
<p:tagLst xmlns:p="http://schemas.openxmlformats.org/presentationml/2006/main">
  <p:tag name="KSO_WM_UNIT_PLACING_PICTURE_USER_VIEWPORT" val="{&quot;height&quot;:2730,&quot;width&quot;:12720}"/>
  <p:tag name="KSO_WM_UNIT_VALUE" val="1100*2242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PLACING_PICTURE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LACING_PICTURE_INFO" val="{&quot;code&quot;:&quot;&quot;,&quot;full_picture&quot;:false,&quot;scheme&quot;:&quot;2-0&quot;,&quot;spacing&quot;:5}"/>
  <p:tag name="KSO_WM_UNIT_PLACING_PICTURE_USER_VIEWPORT_SMARTMENU" val="{&quot;height&quot;:2730,&quot;width&quot;:12720}"/>
  <p:tag name="KSO_WM_UNIT_PLACING_PICTURE_USER_RELATIVERECTANGLE_SMARTMENU" val="{&quot;bottom&quot;:0.30922431865828093,&quot;left&quot;:0,&quot;right&quot;:0,&quot;top&quot;:0.30922431865828093}"/>
</p:tagLst>
</file>

<file path=ppt/tags/tag263.xml><?xml version="1.0" encoding="utf-8"?>
<p:tagLst xmlns:p="http://schemas.openxmlformats.org/presentationml/2006/main">
  <p:tag name="KSO_WM_UNIT_PLACING_PICTURE_USER_VIEWPORT" val="{&quot;height&quot;:2730,&quot;width&quot;:12720}"/>
  <p:tag name="KSO_WM_UNIT_VALUE" val="1100*2242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3292_1*d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0762b89598d441a9bd7b8c6e1d15413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28d8b402c44286a0ce53412c695ee6"/>
  <p:tag name="KSO_WM_UNIT_PLACING_PICTURE" val="ca28d8b402c44286a0ce53412c695ee6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60656eb64054ed1e2fb7fe98"/>
  <p:tag name="KSO_WM_TEMPLATE_ASSEMBLE_GROUPID" val="60656eb64054ed1e2fb7fe98"/>
  <p:tag name="KSO_WM_UNIT_PLACING_PICTURE_INFO" val="{&quot;code&quot;:&quot;&quot;,&quot;full_picture&quot;:false,&quot;scheme&quot;:&quot;2-0&quot;,&quot;spacing&quot;:5}"/>
  <p:tag name="KSO_WM_UNIT_PLACING_PICTURE_USER_VIEWPORT_SMARTMENU" val="{&quot;height&quot;:2730,&quot;width&quot;:12720}"/>
  <p:tag name="KSO_WM_UNIT_PLACING_PICTURE_USER_RELATIVERECTANGLE_SMARTMENU" val="{&quot;bottom&quot;:0.30922431865828093,&quot;left&quot;:0,&quot;right&quot;:0,&quot;top&quot;:0.30922431865828093}"/>
</p:tagLst>
</file>

<file path=ppt/tags/tag26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2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  <p:tag name="KSO_WM_SPECIAL_SOURCE" val="bdnull"/>
  <p:tag name="KSO_WM_SLIDE_BK_DARK_LIGHT" val=""/>
  <p:tag name="KSO_WM_SLIDE_BACKGROUND_TYPE" val="general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},&quot;minSize&quot;:{&quot;size1&quot;:17.9},&quot;normalSize&quot;:{&quot;size1&quot;:24.011111111111113},&quot;subLayout&quot;:[{&quot;id&quot;:&quot;2021-04-01T15:15:03&quot;,&quot;margin&quot;:{&quot;bottom&quot;:0.026000002399086952,&quot;left&quot;:1.6929999589920044,&quot;right&quot;:1.6929999589920044,&quot;top&quot;:1.6929999589920044},&quot;type&quot;:0},{&quot;direction&quot;:1,&quot;id&quot;:&quot;2021-04-01T15:15:03&quot;,&quot;maxSize&quot;:{&quot;size1&quot;:74.9},&quot;minSize&quot;:{&quot;size1&quot;:66.3},&quot;normalSize&quot;:{&quot;size1&quot;:74.9},&quot;subLayout&quot;:[{&quot;id&quot;:&quot;2021-04-01T15:15:03&quot;,&quot;margin&quot;:{&quot;bottom&quot;:1.6929999589920044,&quot;left&quot;:1.6929999589920044,&quot;right&quot;:1.2439998388290405,&quot;top&quot;:0.8550000190734863},&quot;type&quot;:0},{&quot;id&quot;:&quot;2021-04-01T15:15:03&quot;,&quot;margin&quot;:{&quot;bottom&quot;:1.6929999589920044,&quot;left&quot;:0.026000002399086952,&quot;right&quot;:1.6929999589920044,&quot;top&quot;:0.8550000190734863},&quot;type&quot;:0}],&quot;type&quot;:0}],&quot;type&quot;:0}"/>
  <p:tag name="KSO_WM_CHIP_GROUPID" val="5f5ee1ca4d6848d78f644aec"/>
  <p:tag name="KSO_WM_SLIDE_SUPPORT_FEATURE_TYPE" val="3"/>
  <p:tag name="KSO_WM_TEMPLATE_ASSEMBLE_XID" val="60656eb64054ed1e2fb7fe98"/>
  <p:tag name="KSO_WM_TEMPLATE_ASSEMBLE_GROUPID" val="60656eb64054ed1e2fb7fe98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6dba3f4-543c-4ac5-b16a-8b13d9df6dd8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32051a6-3231-4f06-b272-8963cf4c677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6_1*a*1"/>
  <p:tag name="KSO_WM_TEMPLATE_CATEGORY" val="diagram"/>
  <p:tag name="KSO_WM_TEMPLATE_INDEX" val="20213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e5b988c84af4405be32d43fbd0526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09509527864a24ab0a52274e73a281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b"/>
  <p:tag name="KSO_WM_TEMPLATE_ASSEMBLE_GROUPID" val="60656eb54054ed1e2fb7fe8b"/>
</p:tagLst>
</file>

<file path=ppt/tags/tag269.xml><?xml version="1.0" encoding="utf-8"?>
<p:tagLst xmlns:p="http://schemas.openxmlformats.org/presentationml/2006/main">
  <p:tag name="KSO_WM_UNIT_VALUE" val="1142*30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676_1*d*1"/>
  <p:tag name="KSO_WM_TEMPLATE_CATEGORY" val="diagram"/>
  <p:tag name="KSO_WM_TEMPLATE_INDEX" val="202136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e7219bff89e4b79a51cddd1238089c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1bc3fef65ee473392833215efcf7168"/>
  <p:tag name="KSO_WM_UNIT_PLACING_PICTURE" val="e1bc3fef65ee473392833215efcf716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b54054ed1e2fb7fe8b"/>
  <p:tag name="KSO_WM_TEMPLATE_ASSEMBLE_GROUPID" val="60656eb54054ed1e2fb7fe8b"/>
  <p:tag name="KSO_WM_UNIT_PLACING_PICTURE_USER_VIEWPORT" val="{&quot;height&quot;:6480.03937007874,&quot;width&quot;:17280.11811023622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6"/>
  <p:tag name="KSO_WM_SPECIAL_SOURCE" val="bdnull"/>
  <p:tag name="KSO_WM_SLIDE_BK_DARK_LIGHT" val=""/>
  <p:tag name="KSO_WM_SLIDE_BACKGROUND_TYPE" val="general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6&quot;,&quot;maxSize&quot;:{&quot;size1&quot;:26.7},&quot;minSize&quot;:{&quot;size1&quot;:17.8},&quot;normalSize&quot;:{&quot;size1&quot;:17.8},&quot;subLayout&quot;:[{&quot;id&quot;:&quot;2021-04-01T15:14:56&quot;,&quot;margin&quot;:{&quot;bottom&quot;:0,&quot;left&quot;:1.6929999589920044,&quot;right&quot;:1.6929999589920044,&quot;top&quot;:1.6929999589920044},&quot;type&quot;:0},{&quot;id&quot;:&quot;2021-04-01T15:14:56&quot;,&quot;margin&quot;:{&quot;bottom&quot;:1.6929999589920044,&quot;left&quot;:1.6929999589920044,&quot;right&quot;:1.6929999589920044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1367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big_font&quot;:false,&quot;fill_id&quot;:&quot;736496b0653343f1bfd4c6dc9c47e1b4&quot;,&quot;fill_align&quot;:&quot;lt&quot;,&quot;chip_types&quot;:[&quot;text&quot;]}],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736496b0653343f1bfd4c6dc9c47e1b4&quot;,&quot;fill_align&quot;:&quot;cm&quot;,&quot;chip_types&quot;:[&quot;diagram&quot;,&quot;pic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SUPPORT_FEATURE_TYPE" val="3"/>
  <p:tag name="KSO_WM_TEMPLATE_ASSEMBLE_XID" val="60656eb54054ed1e2fb7fe8b"/>
  <p:tag name="KSO_WM_TEMPLATE_ASSEMBLE_GROUPID" val="60656eb54054ed1e2fb7fe8b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272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LAYOUT" val="a"/>
  <p:tag name="KSO_WM_SLIDE_LAYOUT_CNT" val="1"/>
  <p:tag name="KSO_WM_SPECIAL_SOURCE" val="bdnull"/>
  <p:tag name="KSO_WM_SLIDE_ANIMATION_ID" val="3127887"/>
  <p:tag name="KSO_WM_SLIDE_ANIMATION_TYPE" val="0_8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WPS 演示</Application>
  <PresentationFormat>宽屏</PresentationFormat>
  <Paragraphs>148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等线</vt:lpstr>
      <vt:lpstr>微软雅黑</vt:lpstr>
      <vt:lpstr>Calibri</vt:lpstr>
      <vt:lpstr>Arial Unicode MS</vt:lpstr>
      <vt:lpstr>Calibri Light</vt:lpstr>
      <vt:lpstr>Segoe UI</vt:lpstr>
      <vt:lpstr>Wingdings</vt:lpstr>
      <vt:lpstr>汉仪旗黑-85S</vt:lpstr>
      <vt:lpstr>黑体</vt:lpstr>
      <vt:lpstr>Times New Roman</vt:lpstr>
      <vt:lpstr>汉仪长宋简</vt:lpstr>
      <vt:lpstr>汉仪中宋简</vt:lpstr>
      <vt:lpstr>微软雅黑 Light</vt:lpstr>
      <vt:lpstr>Office 主题</vt:lpstr>
      <vt:lpstr>6_Office 主题​​</vt:lpstr>
      <vt:lpstr>真实场景下水表读数自动识别</vt:lpstr>
      <vt:lpstr>PowerPoint 演示文稿</vt:lpstr>
      <vt:lpstr>选题分析</vt:lpstr>
      <vt:lpstr>PowerPoint 演示文稿</vt:lpstr>
      <vt:lpstr>PowerPoint 演示文稿</vt:lpstr>
      <vt:lpstr>数据处理</vt:lpstr>
      <vt:lpstr>PowerPoint 演示文稿</vt:lpstr>
      <vt:lpstr>文字区域检测-DB算法</vt:lpstr>
      <vt:lpstr>PowerPoint 演示文稿</vt:lpstr>
      <vt:lpstr>PowerPoint 演示文稿</vt:lpstr>
      <vt:lpstr>文字识别-CRNN算法</vt:lpstr>
      <vt:lpstr>PowerPoint 演示文稿</vt:lpstr>
      <vt:lpstr>PowerPoint 演示文稿</vt:lpstr>
      <vt:lpstr>PowerPoint 演示文稿</vt:lpstr>
      <vt:lpstr>项目结果</vt:lpstr>
      <vt:lpstr>PowerPoint 演示文稿</vt:lpstr>
      <vt:lpstr>PowerPoint 演示文稿</vt:lpstr>
      <vt:lpstr>感谢倾听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河山</cp:lastModifiedBy>
  <cp:revision>162</cp:revision>
  <dcterms:created xsi:type="dcterms:W3CDTF">2017-01-08T07:17:00Z</dcterms:created>
  <dcterms:modified xsi:type="dcterms:W3CDTF">2021-05-18T14:52:35Z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v1.0_mb_gvBk3h+HIifm6sGlnHEY8g==</vt:lpwstr>
  </property>
  <property fmtid="{D5CDD505-2E9C-101B-9397-08002B2CF9AE}" pid="4" name="ICV">
    <vt:lpwstr>3E589D508E3749DB9B33CC6F6D88F892</vt:lpwstr>
  </property>
  <property fmtid="{D5CDD505-2E9C-101B-9397-08002B2CF9AE}" pid="5" name="KSOSaveFontToCloudKey">
    <vt:lpwstr>908081519_cloud</vt:lpwstr>
  </property>
</Properties>
</file>