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b6bb5d20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b6bb5d20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b6bb5d20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b6bb5d20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b6bb5d20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b6bb5d20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b6bb5d20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b6bb5d20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b6bb5d20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b6bb5d20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b6bb5d20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b6bb5d20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b6bb5d20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b6bb5d20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b6bb5d20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cb6bb5d20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b6bb5d208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cb6bb5d20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b6bb5d20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cb6bb5d20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b6bb5d20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b6bb5d20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b6bb5d208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b6bb5d208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b6bb5d20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b6bb5d20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b6bb5d20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b6bb5d20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cb6bb5d208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cb6bb5d208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cb6bb5d208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cb6bb5d208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b6bb5d20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b6bb5d20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b6bb5d20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b6bb5d20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b6bb5d20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b6bb5d20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b6bb5d20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b6bb5d20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b6bb5d20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b6bb5d20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b6bb5d20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b6bb5d20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b6bb5d20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b6bb5d20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Body Support Problem</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Cause for Shaking: Software</a:t>
            </a:r>
            <a:endParaRPr/>
          </a:p>
        </p:txBody>
      </p:sp>
      <p:sp>
        <p:nvSpPr>
          <p:cNvPr id="149" name="Google Shape;149;p22"/>
          <p:cNvSpPr txBox="1"/>
          <p:nvPr>
            <p:ph idx="1" type="body"/>
          </p:nvPr>
        </p:nvSpPr>
        <p:spPr>
          <a:xfrm>
            <a:off x="729450" y="2078875"/>
            <a:ext cx="54855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400"/>
              <a:t>GTFO bound code issue:</a:t>
            </a:r>
            <a:endParaRPr b="1" sz="1400"/>
          </a:p>
          <a:p>
            <a:pPr indent="0" lvl="0" marL="0" rtl="0" algn="l">
              <a:lnSpc>
                <a:spcPct val="95000"/>
              </a:lnSpc>
              <a:spcBef>
                <a:spcPts val="1200"/>
              </a:spcBef>
              <a:spcAft>
                <a:spcPts val="0"/>
              </a:spcAft>
              <a:buNone/>
            </a:pPr>
            <a:r>
              <a:rPr lang="en" sz="1400"/>
              <a:t>Excluded: Only upper bounds on Z direction causes shaking</a:t>
            </a:r>
            <a:endParaRPr sz="1400"/>
          </a:p>
          <a:p>
            <a:pPr indent="0" lvl="0" marL="0" rtl="0" algn="l">
              <a:lnSpc>
                <a:spcPct val="95000"/>
              </a:lnSpc>
              <a:spcBef>
                <a:spcPts val="1200"/>
              </a:spcBef>
              <a:spcAft>
                <a:spcPts val="12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Cause for Shaking (in </a:t>
            </a:r>
            <a:r>
              <a:rPr lang="en"/>
              <a:t>beginning</a:t>
            </a:r>
            <a:r>
              <a:rPr lang="en"/>
              <a:t>)	</a:t>
            </a:r>
            <a:endParaRPr/>
          </a:p>
        </p:txBody>
      </p:sp>
      <p:sp>
        <p:nvSpPr>
          <p:cNvPr id="155" name="Google Shape;155;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Clr>
                <a:srgbClr val="FF0000"/>
              </a:buClr>
              <a:buSzPts val="1600"/>
              <a:buAutoNum type="arabicPeriod"/>
            </a:pPr>
            <a:r>
              <a:rPr lang="en" sz="1600">
                <a:solidFill>
                  <a:srgbClr val="FF0000"/>
                </a:solidFill>
              </a:rPr>
              <a:t>Hardware issue  (the vibration is something we do not command the arm to do)</a:t>
            </a:r>
            <a:endParaRPr sz="1600">
              <a:solidFill>
                <a:srgbClr val="FF0000"/>
              </a:solidFill>
            </a:endParaRPr>
          </a:p>
          <a:p>
            <a:pPr indent="-317500" lvl="1" marL="914400" rtl="0" algn="l">
              <a:lnSpc>
                <a:spcPct val="95000"/>
              </a:lnSpc>
              <a:spcBef>
                <a:spcPts val="0"/>
              </a:spcBef>
              <a:spcAft>
                <a:spcPts val="0"/>
              </a:spcAft>
              <a:buClr>
                <a:srgbClr val="FF0000"/>
              </a:buClr>
              <a:buSzPts val="1400"/>
              <a:buAutoNum type="alphaLcPeriod"/>
            </a:pPr>
            <a:r>
              <a:rPr lang="en" sz="1400">
                <a:solidFill>
                  <a:srgbClr val="FF0000"/>
                </a:solidFill>
              </a:rPr>
              <a:t>Motor/ Arm damaged</a:t>
            </a:r>
            <a:endParaRPr sz="1400">
              <a:solidFill>
                <a:srgbClr val="FF0000"/>
              </a:solidFill>
            </a:endParaRPr>
          </a:p>
          <a:p>
            <a:pPr indent="-317500" lvl="1" marL="914400" rtl="0" algn="l">
              <a:lnSpc>
                <a:spcPct val="95000"/>
              </a:lnSpc>
              <a:spcBef>
                <a:spcPts val="0"/>
              </a:spcBef>
              <a:spcAft>
                <a:spcPts val="0"/>
              </a:spcAft>
              <a:buClr>
                <a:srgbClr val="FF0000"/>
              </a:buClr>
              <a:buSzPts val="1400"/>
              <a:buAutoNum type="alphaLcPeriod"/>
            </a:pPr>
            <a:r>
              <a:rPr lang="en" sz="1400">
                <a:solidFill>
                  <a:srgbClr val="FF0000"/>
                </a:solidFill>
              </a:rPr>
              <a:t>The speed when hits the bound is too high. </a:t>
            </a:r>
            <a:endParaRPr sz="1400">
              <a:solidFill>
                <a:srgbClr val="FF0000"/>
              </a:solidFill>
            </a:endParaRPr>
          </a:p>
          <a:p>
            <a:pPr indent="-330200" lvl="0" marL="457200" rtl="0" algn="l">
              <a:lnSpc>
                <a:spcPct val="95000"/>
              </a:lnSpc>
              <a:spcBef>
                <a:spcPts val="0"/>
              </a:spcBef>
              <a:spcAft>
                <a:spcPts val="0"/>
              </a:spcAft>
              <a:buClr>
                <a:srgbClr val="FF0000"/>
              </a:buClr>
              <a:buSzPts val="1600"/>
              <a:buAutoNum type="arabicPeriod"/>
            </a:pPr>
            <a:r>
              <a:rPr lang="en" sz="1600">
                <a:solidFill>
                  <a:srgbClr val="FF0000"/>
                </a:solidFill>
              </a:rPr>
              <a:t>Software Issue: (the vibration happens because we let the arm to do like that)</a:t>
            </a:r>
            <a:endParaRPr sz="1600">
              <a:solidFill>
                <a:srgbClr val="FF0000"/>
              </a:solidFill>
            </a:endParaRPr>
          </a:p>
          <a:p>
            <a:pPr indent="-317500" lvl="1" marL="914400" rtl="0" algn="l">
              <a:lnSpc>
                <a:spcPct val="95000"/>
              </a:lnSpc>
              <a:spcBef>
                <a:spcPts val="0"/>
              </a:spcBef>
              <a:spcAft>
                <a:spcPts val="0"/>
              </a:spcAft>
              <a:buClr>
                <a:srgbClr val="FF0000"/>
              </a:buClr>
              <a:buSzPts val="1400"/>
              <a:buAutoNum type="alphaLcPeriod"/>
            </a:pPr>
            <a:r>
              <a:rPr lang="en" sz="1400">
                <a:solidFill>
                  <a:srgbClr val="FF0000"/>
                </a:solidFill>
              </a:rPr>
              <a:t>Unstable control frequency at 500Hz</a:t>
            </a:r>
            <a:endParaRPr sz="1400">
              <a:solidFill>
                <a:srgbClr val="FF0000"/>
              </a:solidFill>
            </a:endParaRPr>
          </a:p>
          <a:p>
            <a:pPr indent="-317500" lvl="1" marL="914400" rtl="0" algn="l">
              <a:lnSpc>
                <a:spcPct val="95000"/>
              </a:lnSpc>
              <a:spcBef>
                <a:spcPts val="0"/>
              </a:spcBef>
              <a:spcAft>
                <a:spcPts val="0"/>
              </a:spcAft>
              <a:buClr>
                <a:srgbClr val="FF0000"/>
              </a:buClr>
              <a:buSzPts val="1400"/>
              <a:buAutoNum type="alphaLcPeriod"/>
            </a:pPr>
            <a:r>
              <a:rPr lang="en" sz="1400">
                <a:solidFill>
                  <a:srgbClr val="FF0000"/>
                </a:solidFill>
              </a:rPr>
              <a:t>Force Sensor issue:  reading vibrated forces which causes vibrational motion on the arm</a:t>
            </a:r>
            <a:endParaRPr sz="1400">
              <a:solidFill>
                <a:srgbClr val="FF0000"/>
              </a:solidFill>
            </a:endParaRPr>
          </a:p>
          <a:p>
            <a:pPr indent="-317500" lvl="1" marL="914400" rtl="0" algn="l">
              <a:lnSpc>
                <a:spcPct val="95000"/>
              </a:lnSpc>
              <a:spcBef>
                <a:spcPts val="0"/>
              </a:spcBef>
              <a:spcAft>
                <a:spcPts val="0"/>
              </a:spcAft>
              <a:buClr>
                <a:srgbClr val="FF0000"/>
              </a:buClr>
              <a:buSzPts val="1400"/>
              <a:buAutoNum type="alphaLcPeriod"/>
            </a:pPr>
            <a:r>
              <a:rPr lang="en" sz="1400">
                <a:solidFill>
                  <a:srgbClr val="FF0000"/>
                </a:solidFill>
              </a:rPr>
              <a:t>Wrong reference trajectory being generated (GTFO issue)</a:t>
            </a:r>
            <a:endParaRPr sz="1400">
              <a:solidFill>
                <a:srgbClr val="FF0000"/>
              </a:solidFill>
            </a:endParaRPr>
          </a:p>
          <a:p>
            <a:pPr indent="-317500" lvl="1" marL="914400" rtl="0" algn="l">
              <a:lnSpc>
                <a:spcPct val="95000"/>
              </a:lnSpc>
              <a:spcBef>
                <a:spcPts val="0"/>
              </a:spcBef>
              <a:spcAft>
                <a:spcPts val="0"/>
              </a:spcAft>
              <a:buClr>
                <a:srgbClr val="FF0000"/>
              </a:buClr>
              <a:buSzPts val="1400"/>
              <a:buAutoNum type="alphaLcPeriod"/>
            </a:pPr>
            <a:r>
              <a:rPr lang="en" sz="1400">
                <a:solidFill>
                  <a:srgbClr val="FF0000"/>
                </a:solidFill>
              </a:rPr>
              <a:t>GTFO hardbound issue (Did not cancel out the speed and position entirely)</a:t>
            </a:r>
            <a:endParaRPr sz="1400">
              <a:solidFill>
                <a:srgbClr val="FF0000"/>
              </a:solidFill>
            </a:endParaRPr>
          </a:p>
          <a:p>
            <a:pPr indent="0" lvl="0" marL="0" rtl="0" algn="l">
              <a:lnSpc>
                <a:spcPct val="95000"/>
              </a:lnSpc>
              <a:spcBef>
                <a:spcPts val="1200"/>
              </a:spcBef>
              <a:spcAft>
                <a:spcPts val="0"/>
              </a:spcAft>
              <a:buNone/>
            </a:pPr>
            <a:r>
              <a:rPr lang="en" sz="1400">
                <a:solidFill>
                  <a:srgbClr val="000000"/>
                </a:solidFill>
              </a:rPr>
              <a:t>None of these are the causes</a:t>
            </a:r>
            <a:endParaRPr sz="1400">
              <a:solidFill>
                <a:srgbClr val="000000"/>
              </a:solidFill>
            </a:endParaRPr>
          </a:p>
          <a:p>
            <a:pPr indent="0" lvl="0" marL="0" rtl="0" algn="l">
              <a:lnSpc>
                <a:spcPct val="95000"/>
              </a:lnSpc>
              <a:spcBef>
                <a:spcPts val="1200"/>
              </a:spcBef>
              <a:spcAft>
                <a:spcPts val="12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Cause for Shaking:Afterward</a:t>
            </a:r>
            <a:endParaRPr/>
          </a:p>
        </p:txBody>
      </p:sp>
      <p:sp>
        <p:nvSpPr>
          <p:cNvPr id="161" name="Google Shape;161;p24"/>
          <p:cNvSpPr txBox="1"/>
          <p:nvPr>
            <p:ph idx="1" type="body"/>
          </p:nvPr>
        </p:nvSpPr>
        <p:spPr>
          <a:xfrm>
            <a:off x="729450" y="2078875"/>
            <a:ext cx="32982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600">
                <a:solidFill>
                  <a:schemeClr val="dk2"/>
                </a:solidFill>
              </a:rPr>
              <a:t>Observation:</a:t>
            </a:r>
            <a:endParaRPr sz="1600">
              <a:solidFill>
                <a:schemeClr val="dk2"/>
              </a:solidFill>
            </a:endParaRPr>
          </a:p>
          <a:p>
            <a:pPr indent="-330200" lvl="0" marL="457200" rtl="0" algn="l">
              <a:lnSpc>
                <a:spcPct val="95000"/>
              </a:lnSpc>
              <a:spcBef>
                <a:spcPts val="1200"/>
              </a:spcBef>
              <a:spcAft>
                <a:spcPts val="0"/>
              </a:spcAft>
              <a:buClr>
                <a:schemeClr val="dk2"/>
              </a:buClr>
              <a:buSzPts val="1600"/>
              <a:buChar char="●"/>
            </a:pPr>
            <a:r>
              <a:rPr lang="en" sz="1600">
                <a:solidFill>
                  <a:schemeClr val="dk2"/>
                </a:solidFill>
              </a:rPr>
              <a:t>Shaking only happens at a </a:t>
            </a:r>
            <a:r>
              <a:rPr lang="en" sz="1600">
                <a:solidFill>
                  <a:schemeClr val="dk2"/>
                </a:solidFill>
              </a:rPr>
              <a:t>certain</a:t>
            </a:r>
            <a:r>
              <a:rPr lang="en" sz="1600">
                <a:solidFill>
                  <a:schemeClr val="dk2"/>
                </a:solidFill>
              </a:rPr>
              <a:t> level of </a:t>
            </a:r>
            <a:r>
              <a:rPr lang="en" sz="1600">
                <a:solidFill>
                  <a:schemeClr val="dk2"/>
                </a:solidFill>
              </a:rPr>
              <a:t>height</a:t>
            </a:r>
            <a:endParaRPr sz="1600">
              <a:solidFill>
                <a:schemeClr val="dk2"/>
              </a:solidFill>
            </a:endParaRPr>
          </a:p>
          <a:p>
            <a:pPr indent="-330200" lvl="0" marL="457200" rtl="0" algn="l">
              <a:lnSpc>
                <a:spcPct val="95000"/>
              </a:lnSpc>
              <a:spcBef>
                <a:spcPts val="0"/>
              </a:spcBef>
              <a:spcAft>
                <a:spcPts val="0"/>
              </a:spcAft>
              <a:buClr>
                <a:schemeClr val="dk2"/>
              </a:buClr>
              <a:buSzPts val="1600"/>
              <a:buChar char="●"/>
            </a:pPr>
            <a:r>
              <a:rPr lang="en" sz="1600">
                <a:solidFill>
                  <a:schemeClr val="dk2"/>
                </a:solidFill>
              </a:rPr>
              <a:t>without hitting any bounds it will start </a:t>
            </a:r>
            <a:r>
              <a:rPr lang="en" sz="1600">
                <a:solidFill>
                  <a:schemeClr val="dk2"/>
                </a:solidFill>
              </a:rPr>
              <a:t>shaking</a:t>
            </a:r>
            <a:endParaRPr sz="1600">
              <a:solidFill>
                <a:schemeClr val="dk2"/>
              </a:solidFill>
            </a:endParaRPr>
          </a:p>
          <a:p>
            <a:pPr indent="-330200" lvl="0" marL="457200" rtl="0" algn="l">
              <a:lnSpc>
                <a:spcPct val="95000"/>
              </a:lnSpc>
              <a:spcBef>
                <a:spcPts val="0"/>
              </a:spcBef>
              <a:spcAft>
                <a:spcPts val="0"/>
              </a:spcAft>
              <a:buClr>
                <a:schemeClr val="dk2"/>
              </a:buClr>
              <a:buSzPts val="1600"/>
              <a:buChar char="●"/>
            </a:pPr>
            <a:r>
              <a:rPr lang="en" sz="1600">
                <a:solidFill>
                  <a:schemeClr val="dk2"/>
                </a:solidFill>
              </a:rPr>
              <a:t>Only on the way going down</a:t>
            </a:r>
            <a:endParaRPr sz="1600">
              <a:solidFill>
                <a:schemeClr val="dk2"/>
              </a:solidFill>
            </a:endParaRPr>
          </a:p>
          <a:p>
            <a:pPr indent="-330200" lvl="0" marL="457200" rtl="0" algn="l">
              <a:lnSpc>
                <a:spcPct val="95000"/>
              </a:lnSpc>
              <a:spcBef>
                <a:spcPts val="0"/>
              </a:spcBef>
              <a:spcAft>
                <a:spcPts val="0"/>
              </a:spcAft>
              <a:buClr>
                <a:srgbClr val="FF0000"/>
              </a:buClr>
              <a:buSzPts val="1600"/>
              <a:buChar char="●"/>
            </a:pPr>
            <a:r>
              <a:rPr b="1" lang="en" sz="1600">
                <a:solidFill>
                  <a:srgbClr val="FF0000"/>
                </a:solidFill>
              </a:rPr>
              <a:t>Singularity</a:t>
            </a:r>
            <a:endParaRPr b="1" sz="1600">
              <a:solidFill>
                <a:srgbClr val="FF0000"/>
              </a:solidFill>
            </a:endParaRPr>
          </a:p>
          <a:p>
            <a:pPr indent="0" lvl="0" marL="0" rtl="0" algn="l">
              <a:lnSpc>
                <a:spcPct val="95000"/>
              </a:lnSpc>
              <a:spcBef>
                <a:spcPts val="1200"/>
              </a:spcBef>
              <a:spcAft>
                <a:spcPts val="1200"/>
              </a:spcAft>
              <a:buNone/>
            </a:pPr>
            <a:r>
              <a:t/>
            </a:r>
            <a:endParaRPr sz="1400"/>
          </a:p>
        </p:txBody>
      </p:sp>
      <p:pic>
        <p:nvPicPr>
          <p:cNvPr id="162" name="Google Shape;162;p24"/>
          <p:cNvPicPr preferRelativeResize="0"/>
          <p:nvPr/>
        </p:nvPicPr>
        <p:blipFill rotWithShape="1">
          <a:blip r:embed="rId3">
            <a:alphaModFix/>
          </a:blip>
          <a:srcRect b="-5130" l="0" r="6367" t="0"/>
          <a:stretch/>
        </p:blipFill>
        <p:spPr>
          <a:xfrm>
            <a:off x="3983175" y="2078879"/>
            <a:ext cx="4559749" cy="28798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Cause for Shaking: Afterward</a:t>
            </a:r>
            <a:endParaRPr/>
          </a:p>
        </p:txBody>
      </p:sp>
      <p:sp>
        <p:nvSpPr>
          <p:cNvPr id="168" name="Google Shape;168;p25"/>
          <p:cNvSpPr txBox="1"/>
          <p:nvPr>
            <p:ph idx="1" type="body"/>
          </p:nvPr>
        </p:nvSpPr>
        <p:spPr>
          <a:xfrm>
            <a:off x="729450" y="2078875"/>
            <a:ext cx="81018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600">
                <a:solidFill>
                  <a:schemeClr val="dk2"/>
                </a:solidFill>
              </a:rPr>
              <a:t>New experimental setup:</a:t>
            </a:r>
            <a:endParaRPr sz="1600">
              <a:solidFill>
                <a:schemeClr val="dk2"/>
              </a:solidFill>
            </a:endParaRPr>
          </a:p>
          <a:p>
            <a:pPr indent="-330200" lvl="0" marL="457200" rtl="0" algn="l">
              <a:lnSpc>
                <a:spcPct val="95000"/>
              </a:lnSpc>
              <a:spcBef>
                <a:spcPts val="1200"/>
              </a:spcBef>
              <a:spcAft>
                <a:spcPts val="0"/>
              </a:spcAft>
              <a:buClr>
                <a:schemeClr val="dk2"/>
              </a:buClr>
              <a:buSzPts val="1600"/>
              <a:buChar char="●"/>
            </a:pPr>
            <a:r>
              <a:rPr lang="en" sz="1600">
                <a:solidFill>
                  <a:schemeClr val="dk2"/>
                </a:solidFill>
              </a:rPr>
              <a:t>Move robot away from singularity: Turn joint 5 to be 90 </a:t>
            </a:r>
            <a:r>
              <a:rPr lang="en" sz="1600">
                <a:solidFill>
                  <a:schemeClr val="dk2"/>
                </a:solidFill>
              </a:rPr>
              <a:t>degrees</a:t>
            </a:r>
            <a:r>
              <a:rPr lang="en" sz="1600">
                <a:solidFill>
                  <a:schemeClr val="dk2"/>
                </a:solidFill>
              </a:rPr>
              <a:t> away from joint 4</a:t>
            </a:r>
            <a:endParaRPr sz="1600">
              <a:solidFill>
                <a:schemeClr val="dk2"/>
              </a:solidFill>
            </a:endParaRPr>
          </a:p>
          <a:p>
            <a:pPr indent="-330200" lvl="0" marL="457200" rtl="0" algn="l">
              <a:lnSpc>
                <a:spcPct val="95000"/>
              </a:lnSpc>
              <a:spcBef>
                <a:spcPts val="0"/>
              </a:spcBef>
              <a:spcAft>
                <a:spcPts val="0"/>
              </a:spcAft>
              <a:buClr>
                <a:schemeClr val="dk2"/>
              </a:buClr>
              <a:buSzPts val="1600"/>
              <a:buChar char="●"/>
            </a:pPr>
            <a:r>
              <a:rPr lang="en" sz="1600">
                <a:solidFill>
                  <a:schemeClr val="dk2"/>
                </a:solidFill>
              </a:rPr>
              <a:t>Conduct same experiment: X bound, Y bound, Z bound</a:t>
            </a:r>
            <a:endParaRPr sz="1600">
              <a:solidFill>
                <a:schemeClr val="dk2"/>
              </a:solidFill>
            </a:endParaRPr>
          </a:p>
          <a:p>
            <a:pPr indent="-330200" lvl="0" marL="457200" rtl="0" algn="l">
              <a:lnSpc>
                <a:spcPct val="95000"/>
              </a:lnSpc>
              <a:spcBef>
                <a:spcPts val="0"/>
              </a:spcBef>
              <a:spcAft>
                <a:spcPts val="0"/>
              </a:spcAft>
              <a:buClr>
                <a:srgbClr val="434343"/>
              </a:buClr>
              <a:buSzPts val="1600"/>
              <a:buChar char="●"/>
            </a:pPr>
            <a:r>
              <a:rPr lang="en" sz="1600">
                <a:solidFill>
                  <a:srgbClr val="434343"/>
                </a:solidFill>
              </a:rPr>
              <a:t>No shaking!</a:t>
            </a:r>
            <a:endParaRPr sz="1600">
              <a:solidFill>
                <a:srgbClr val="434343"/>
              </a:solidFill>
            </a:endParaRPr>
          </a:p>
          <a:p>
            <a:pPr indent="-330200" lvl="0" marL="457200" rtl="0" algn="l">
              <a:lnSpc>
                <a:spcPct val="95000"/>
              </a:lnSpc>
              <a:spcBef>
                <a:spcPts val="0"/>
              </a:spcBef>
              <a:spcAft>
                <a:spcPts val="0"/>
              </a:spcAft>
              <a:buClr>
                <a:srgbClr val="434343"/>
              </a:buClr>
              <a:buSzPts val="1600"/>
              <a:buChar char="●"/>
            </a:pPr>
            <a:r>
              <a:t/>
            </a:r>
            <a:endParaRPr sz="1600">
              <a:solidFill>
                <a:srgbClr val="434343"/>
              </a:solidFill>
            </a:endParaRPr>
          </a:p>
          <a:p>
            <a:pPr indent="0" lvl="0" marL="0" rtl="0" algn="l">
              <a:lnSpc>
                <a:spcPct val="95000"/>
              </a:lnSpc>
              <a:spcBef>
                <a:spcPts val="1200"/>
              </a:spcBef>
              <a:spcAft>
                <a:spcPts val="0"/>
              </a:spcAft>
              <a:buNone/>
            </a:pPr>
            <a:r>
              <a:rPr b="1" lang="en" sz="1600">
                <a:solidFill>
                  <a:srgbClr val="434343"/>
                </a:solidFill>
              </a:rPr>
              <a:t>Conclusion on Problem 1: </a:t>
            </a:r>
            <a:r>
              <a:rPr lang="en" sz="1600">
                <a:solidFill>
                  <a:srgbClr val="434343"/>
                </a:solidFill>
              </a:rPr>
              <a:t>Robot IK gives joint reference that is not precise due to matrix near singularity, which casus a difference </a:t>
            </a:r>
            <a:r>
              <a:rPr lang="en" sz="1600">
                <a:solidFill>
                  <a:srgbClr val="434343"/>
                </a:solidFill>
              </a:rPr>
              <a:t>between</a:t>
            </a:r>
            <a:r>
              <a:rPr lang="en" sz="1600">
                <a:solidFill>
                  <a:srgbClr val="434343"/>
                </a:solidFill>
              </a:rPr>
              <a:t> desired position and real position.</a:t>
            </a:r>
            <a:endParaRPr sz="1600">
              <a:solidFill>
                <a:srgbClr val="434343"/>
              </a:solidFill>
            </a:endParaRPr>
          </a:p>
          <a:p>
            <a:pPr indent="0" lvl="0" marL="0" rtl="0" algn="l">
              <a:lnSpc>
                <a:spcPct val="95000"/>
              </a:lnSpc>
              <a:spcBef>
                <a:spcPts val="1200"/>
              </a:spcBef>
              <a:spcAft>
                <a:spcPts val="12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Cause for </a:t>
            </a:r>
            <a:r>
              <a:rPr lang="en"/>
              <a:t>Drifting</a:t>
            </a:r>
            <a:r>
              <a:rPr lang="en"/>
              <a:t>:</a:t>
            </a:r>
            <a:endParaRPr/>
          </a:p>
        </p:txBody>
      </p:sp>
      <p:sp>
        <p:nvSpPr>
          <p:cNvPr id="174" name="Google Shape;174;p26"/>
          <p:cNvSpPr txBox="1"/>
          <p:nvPr>
            <p:ph idx="1" type="body"/>
          </p:nvPr>
        </p:nvSpPr>
        <p:spPr>
          <a:xfrm>
            <a:off x="729450" y="2078875"/>
            <a:ext cx="81018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600">
                <a:solidFill>
                  <a:schemeClr val="dk2"/>
                </a:solidFill>
              </a:rPr>
              <a:t>All the drifting happens after “t” was pressed:</a:t>
            </a:r>
            <a:endParaRPr sz="1600">
              <a:solidFill>
                <a:schemeClr val="dk2"/>
              </a:solidFill>
            </a:endParaRPr>
          </a:p>
          <a:p>
            <a:pPr indent="0" lvl="0" marL="0" rtl="0" algn="l">
              <a:lnSpc>
                <a:spcPct val="95000"/>
              </a:lnSpc>
              <a:spcBef>
                <a:spcPts val="1200"/>
              </a:spcBef>
              <a:spcAft>
                <a:spcPts val="0"/>
              </a:spcAft>
              <a:buNone/>
            </a:pPr>
            <a:r>
              <a:rPr lang="en" sz="1600">
                <a:solidFill>
                  <a:schemeClr val="dk2"/>
                </a:solidFill>
              </a:rPr>
              <a:t>turnSystemMotionon is the “Suspect” After we comment this line, no drift</a:t>
            </a:r>
            <a:endParaRPr sz="1600">
              <a:solidFill>
                <a:schemeClr val="dk2"/>
              </a:solidFill>
            </a:endParaRPr>
          </a:p>
          <a:p>
            <a:pPr indent="0" lvl="0" marL="0" rtl="0" algn="l">
              <a:lnSpc>
                <a:spcPct val="95000"/>
              </a:lnSpc>
              <a:spcBef>
                <a:spcPts val="1200"/>
              </a:spcBef>
              <a:spcAft>
                <a:spcPts val="0"/>
              </a:spcAft>
              <a:buNone/>
            </a:pPr>
            <a:r>
              <a:t/>
            </a:r>
            <a:endParaRPr sz="1600">
              <a:solidFill>
                <a:schemeClr val="dk2"/>
              </a:solidFill>
            </a:endParaRPr>
          </a:p>
          <a:p>
            <a:pPr indent="0" lvl="0" marL="0" rtl="0" algn="l">
              <a:lnSpc>
                <a:spcPct val="95000"/>
              </a:lnSpc>
              <a:spcBef>
                <a:spcPts val="1200"/>
              </a:spcBef>
              <a:spcAft>
                <a:spcPts val="1200"/>
              </a:spcAft>
              <a:buNone/>
            </a:pPr>
            <a:r>
              <a:t/>
            </a:r>
            <a:endParaRPr sz="1400"/>
          </a:p>
        </p:txBody>
      </p:sp>
      <p:pic>
        <p:nvPicPr>
          <p:cNvPr id="175" name="Google Shape;175;p26"/>
          <p:cNvPicPr preferRelativeResize="0"/>
          <p:nvPr/>
        </p:nvPicPr>
        <p:blipFill>
          <a:blip r:embed="rId3">
            <a:alphaModFix/>
          </a:blip>
          <a:stretch>
            <a:fillRect/>
          </a:stretch>
        </p:blipFill>
        <p:spPr>
          <a:xfrm>
            <a:off x="802750" y="2904299"/>
            <a:ext cx="3298775" cy="786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Cause for Drifting:</a:t>
            </a:r>
            <a:endParaRPr/>
          </a:p>
        </p:txBody>
      </p:sp>
      <p:sp>
        <p:nvSpPr>
          <p:cNvPr id="181" name="Google Shape;181;p27"/>
          <p:cNvSpPr txBox="1"/>
          <p:nvPr>
            <p:ph idx="1" type="body"/>
          </p:nvPr>
        </p:nvSpPr>
        <p:spPr>
          <a:xfrm>
            <a:off x="729450" y="2078875"/>
            <a:ext cx="81018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600">
                <a:solidFill>
                  <a:schemeClr val="dk2"/>
                </a:solidFill>
              </a:rPr>
              <a:t>turnSystemMotionon: Start the control loop</a:t>
            </a:r>
            <a:endParaRPr sz="1600">
              <a:solidFill>
                <a:schemeClr val="dk2"/>
              </a:solidFill>
            </a:endParaRPr>
          </a:p>
          <a:p>
            <a:pPr indent="0" lvl="0" marL="0" rtl="0" algn="l">
              <a:lnSpc>
                <a:spcPct val="95000"/>
              </a:lnSpc>
              <a:spcBef>
                <a:spcPts val="1200"/>
              </a:spcBef>
              <a:spcAft>
                <a:spcPts val="0"/>
              </a:spcAft>
              <a:buNone/>
            </a:pPr>
            <a:r>
              <a:rPr lang="en" sz="1600">
                <a:solidFill>
                  <a:schemeClr val="dk2"/>
                </a:solidFill>
              </a:rPr>
              <a:t>Read robostate -&gt; </a:t>
            </a:r>
            <a:r>
              <a:rPr lang="en" sz="1600">
                <a:solidFill>
                  <a:srgbClr val="FF0000"/>
                </a:solidFill>
              </a:rPr>
              <a:t>feed into Admittance Controller</a:t>
            </a:r>
            <a:r>
              <a:rPr lang="en" sz="1600">
                <a:solidFill>
                  <a:schemeClr val="dk2"/>
                </a:solidFill>
              </a:rPr>
              <a:t> -&gt; Write those state (make it move)</a:t>
            </a:r>
            <a:endParaRPr sz="1600">
              <a:solidFill>
                <a:schemeClr val="dk2"/>
              </a:solidFill>
            </a:endParaRPr>
          </a:p>
          <a:p>
            <a:pPr indent="0" lvl="0" marL="0" rtl="0" algn="l">
              <a:lnSpc>
                <a:spcPct val="95000"/>
              </a:lnSpc>
              <a:spcBef>
                <a:spcPts val="1200"/>
              </a:spcBef>
              <a:spcAft>
                <a:spcPts val="0"/>
              </a:spcAft>
              <a:buNone/>
            </a:pPr>
            <a:r>
              <a:rPr lang="en" sz="1600">
                <a:solidFill>
                  <a:schemeClr val="dk2"/>
                </a:solidFill>
              </a:rPr>
              <a:t>Inside AdmittanceController:</a:t>
            </a:r>
            <a:endParaRPr sz="1600">
              <a:solidFill>
                <a:schemeClr val="dk2"/>
              </a:solidFill>
            </a:endParaRPr>
          </a:p>
          <a:p>
            <a:pPr indent="-330200" lvl="0" marL="457200" rtl="0" algn="l">
              <a:lnSpc>
                <a:spcPct val="95000"/>
              </a:lnSpc>
              <a:spcBef>
                <a:spcPts val="1200"/>
              </a:spcBef>
              <a:spcAft>
                <a:spcPts val="0"/>
              </a:spcAft>
              <a:buClr>
                <a:schemeClr val="dk2"/>
              </a:buClr>
              <a:buSzPts val="1600"/>
              <a:buAutoNum type="arabicPeriod"/>
            </a:pPr>
            <a:r>
              <a:rPr lang="en" sz="1600">
                <a:solidFill>
                  <a:schemeClr val="dk2"/>
                </a:solidFill>
              </a:rPr>
              <a:t>Force reading is zero </a:t>
            </a:r>
            <a:endParaRPr sz="1600">
              <a:solidFill>
                <a:schemeClr val="dk2"/>
              </a:solidFill>
            </a:endParaRPr>
          </a:p>
          <a:p>
            <a:pPr indent="-330200" lvl="0" marL="457200" rtl="0" algn="l">
              <a:lnSpc>
                <a:spcPct val="95000"/>
              </a:lnSpc>
              <a:spcBef>
                <a:spcPts val="0"/>
              </a:spcBef>
              <a:spcAft>
                <a:spcPts val="0"/>
              </a:spcAft>
              <a:buClr>
                <a:schemeClr val="dk2"/>
              </a:buClr>
              <a:buSzPts val="1600"/>
              <a:buAutoNum type="arabicPeriod"/>
            </a:pPr>
            <a:r>
              <a:rPr lang="en" sz="1600">
                <a:solidFill>
                  <a:schemeClr val="dk2"/>
                </a:solidFill>
              </a:rPr>
              <a:t>Virtual Position never changed</a:t>
            </a:r>
            <a:endParaRPr sz="1600">
              <a:solidFill>
                <a:schemeClr val="dk2"/>
              </a:solidFill>
            </a:endParaRPr>
          </a:p>
          <a:p>
            <a:pPr indent="-330200" lvl="0" marL="457200" rtl="0" algn="l">
              <a:lnSpc>
                <a:spcPct val="95000"/>
              </a:lnSpc>
              <a:spcBef>
                <a:spcPts val="0"/>
              </a:spcBef>
              <a:spcAft>
                <a:spcPts val="0"/>
              </a:spcAft>
              <a:buClr>
                <a:schemeClr val="dk2"/>
              </a:buClr>
              <a:buSzPts val="1600"/>
              <a:buAutoNum type="arabicPeriod"/>
            </a:pPr>
            <a:r>
              <a:rPr lang="en" sz="1600">
                <a:solidFill>
                  <a:schemeClr val="dk2"/>
                </a:solidFill>
              </a:rPr>
              <a:t>However Virtual Robot Pose always change</a:t>
            </a:r>
            <a:endParaRPr sz="1600">
              <a:solidFill>
                <a:schemeClr val="dk2"/>
              </a:solidFill>
            </a:endParaRPr>
          </a:p>
          <a:p>
            <a:pPr indent="0" lvl="0" marL="0" rtl="0" algn="l">
              <a:lnSpc>
                <a:spcPct val="95000"/>
              </a:lnSpc>
              <a:spcBef>
                <a:spcPts val="1200"/>
              </a:spcBef>
              <a:spcAft>
                <a:spcPts val="120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Cause for Drifting:</a:t>
            </a:r>
            <a:endParaRPr/>
          </a:p>
        </p:txBody>
      </p:sp>
      <p:sp>
        <p:nvSpPr>
          <p:cNvPr id="187" name="Google Shape;187;p28"/>
          <p:cNvSpPr txBox="1"/>
          <p:nvPr>
            <p:ph idx="1" type="body"/>
          </p:nvPr>
        </p:nvSpPr>
        <p:spPr>
          <a:xfrm>
            <a:off x="729450" y="2078875"/>
            <a:ext cx="8101800" cy="22611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Clr>
                <a:schemeClr val="dk2"/>
              </a:buClr>
              <a:buSzPts val="1600"/>
              <a:buAutoNum type="arabicPeriod"/>
            </a:pPr>
            <a:r>
              <a:rPr lang="en" sz="1600">
                <a:solidFill>
                  <a:schemeClr val="dk2"/>
                </a:solidFill>
              </a:rPr>
              <a:t>Robot Pose: 3 by 4 </a:t>
            </a:r>
            <a:r>
              <a:rPr lang="en" sz="1600">
                <a:solidFill>
                  <a:schemeClr val="dk2"/>
                </a:solidFill>
              </a:rPr>
              <a:t>transformation</a:t>
            </a:r>
            <a:r>
              <a:rPr lang="en" sz="1600">
                <a:solidFill>
                  <a:schemeClr val="dk2"/>
                </a:solidFill>
              </a:rPr>
              <a:t> matrix that describe position and orientation of the robot</a:t>
            </a:r>
            <a:endParaRPr sz="1600">
              <a:solidFill>
                <a:schemeClr val="dk2"/>
              </a:solidFill>
            </a:endParaRPr>
          </a:p>
          <a:p>
            <a:pPr indent="0" lvl="0" marL="0" rtl="0" algn="l">
              <a:lnSpc>
                <a:spcPct val="95000"/>
              </a:lnSpc>
              <a:spcBef>
                <a:spcPts val="1200"/>
              </a:spcBef>
              <a:spcAft>
                <a:spcPts val="0"/>
              </a:spcAft>
              <a:buNone/>
            </a:pPr>
            <a:r>
              <a:rPr lang="en" sz="1600">
                <a:solidFill>
                  <a:schemeClr val="dk2"/>
                </a:solidFill>
              </a:rPr>
              <a:t> 	We are using 3D model, so only the 3 by 1 vector on 4th </a:t>
            </a:r>
            <a:r>
              <a:rPr lang="en" sz="1600">
                <a:solidFill>
                  <a:schemeClr val="dk2"/>
                </a:solidFill>
              </a:rPr>
              <a:t>column</a:t>
            </a:r>
            <a:r>
              <a:rPr lang="en" sz="1600">
                <a:solidFill>
                  <a:schemeClr val="dk2"/>
                </a:solidFill>
              </a:rPr>
              <a:t> was updated</a:t>
            </a:r>
            <a:endParaRPr sz="1600">
              <a:solidFill>
                <a:schemeClr val="dk2"/>
              </a:solidFill>
            </a:endParaRPr>
          </a:p>
          <a:p>
            <a:pPr indent="0" lvl="0" marL="0" rtl="0" algn="l">
              <a:lnSpc>
                <a:spcPct val="95000"/>
              </a:lnSpc>
              <a:spcBef>
                <a:spcPts val="1200"/>
              </a:spcBef>
              <a:spcAft>
                <a:spcPts val="0"/>
              </a:spcAft>
              <a:buNone/>
            </a:pPr>
            <a:r>
              <a:rPr lang="en" sz="1600">
                <a:solidFill>
                  <a:schemeClr val="dk2"/>
                </a:solidFill>
              </a:rPr>
              <a:t>Next post feed into IK solver to get joint reference position (</a:t>
            </a:r>
            <a:r>
              <a:rPr b="1" lang="en" sz="1600">
                <a:solidFill>
                  <a:schemeClr val="dk2"/>
                </a:solidFill>
              </a:rPr>
              <a:t>Nothing wrong up to now</a:t>
            </a:r>
            <a:r>
              <a:rPr lang="en" sz="1600">
                <a:solidFill>
                  <a:schemeClr val="dk2"/>
                </a:solidFill>
              </a:rPr>
              <a:t>)</a:t>
            </a:r>
            <a:endParaRPr sz="1600">
              <a:solidFill>
                <a:schemeClr val="dk2"/>
              </a:solidFill>
            </a:endParaRPr>
          </a:p>
          <a:p>
            <a:pPr indent="0" lvl="0" marL="0" rtl="0" algn="l">
              <a:lnSpc>
                <a:spcPct val="95000"/>
              </a:lnSpc>
              <a:spcBef>
                <a:spcPts val="1200"/>
              </a:spcBef>
              <a:spcAft>
                <a:spcPts val="0"/>
              </a:spcAft>
              <a:buNone/>
            </a:pPr>
            <a:r>
              <a:t/>
            </a:r>
            <a:endParaRPr sz="1600">
              <a:solidFill>
                <a:schemeClr val="dk2"/>
              </a:solidFill>
            </a:endParaRPr>
          </a:p>
          <a:p>
            <a:pPr indent="0" lvl="0" marL="0" rtl="0" algn="l">
              <a:lnSpc>
                <a:spcPct val="95000"/>
              </a:lnSpc>
              <a:spcBef>
                <a:spcPts val="1200"/>
              </a:spcBef>
              <a:spcAft>
                <a:spcPts val="1200"/>
              </a:spcAft>
              <a:buNone/>
            </a:pPr>
            <a:r>
              <a:t/>
            </a:r>
            <a:endParaRPr sz="1400"/>
          </a:p>
        </p:txBody>
      </p:sp>
      <p:pic>
        <p:nvPicPr>
          <p:cNvPr id="188" name="Google Shape;188;p28"/>
          <p:cNvPicPr preferRelativeResize="0"/>
          <p:nvPr/>
        </p:nvPicPr>
        <p:blipFill>
          <a:blip r:embed="rId3">
            <a:alphaModFix/>
          </a:blip>
          <a:stretch>
            <a:fillRect/>
          </a:stretch>
        </p:blipFill>
        <p:spPr>
          <a:xfrm>
            <a:off x="1226750" y="3634697"/>
            <a:ext cx="5291299" cy="1313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Cause for Drifting:</a:t>
            </a:r>
            <a:endParaRPr/>
          </a:p>
        </p:txBody>
      </p:sp>
      <p:sp>
        <p:nvSpPr>
          <p:cNvPr id="194" name="Google Shape;194;p29"/>
          <p:cNvSpPr txBox="1"/>
          <p:nvPr>
            <p:ph idx="1" type="body"/>
          </p:nvPr>
        </p:nvSpPr>
        <p:spPr>
          <a:xfrm>
            <a:off x="729450" y="2078875"/>
            <a:ext cx="81018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600">
                <a:solidFill>
                  <a:srgbClr val="FF0000"/>
                </a:solidFill>
              </a:rPr>
              <a:t>Problem:</a:t>
            </a:r>
            <a:endParaRPr sz="1600">
              <a:solidFill>
                <a:srgbClr val="FF0000"/>
              </a:solidFill>
            </a:endParaRPr>
          </a:p>
          <a:p>
            <a:pPr indent="0" lvl="0" marL="0" rtl="0" algn="l">
              <a:lnSpc>
                <a:spcPct val="95000"/>
              </a:lnSpc>
              <a:spcBef>
                <a:spcPts val="1200"/>
              </a:spcBef>
              <a:spcAft>
                <a:spcPts val="0"/>
              </a:spcAft>
              <a:buNone/>
            </a:pPr>
            <a:r>
              <a:rPr lang="en" sz="1600">
                <a:solidFill>
                  <a:srgbClr val="000000"/>
                </a:solidFill>
              </a:rPr>
              <a:t>IK gives returns 8 solution, but none of them coincide with our current joint </a:t>
            </a:r>
            <a:r>
              <a:rPr lang="en" sz="1600">
                <a:solidFill>
                  <a:srgbClr val="000000"/>
                </a:solidFill>
              </a:rPr>
              <a:t>configuration</a:t>
            </a:r>
            <a:r>
              <a:rPr lang="en" sz="1600">
                <a:solidFill>
                  <a:srgbClr val="000000"/>
                </a:solidFill>
              </a:rPr>
              <a:t>!</a:t>
            </a:r>
            <a:endParaRPr sz="1600">
              <a:solidFill>
                <a:srgbClr val="000000"/>
              </a:solidFill>
            </a:endParaRPr>
          </a:p>
          <a:p>
            <a:pPr indent="0" lvl="0" marL="0" rtl="0" algn="l">
              <a:lnSpc>
                <a:spcPct val="95000"/>
              </a:lnSpc>
              <a:spcBef>
                <a:spcPts val="1200"/>
              </a:spcBef>
              <a:spcAft>
                <a:spcPts val="0"/>
              </a:spcAft>
              <a:buNone/>
            </a:pPr>
            <a:r>
              <a:t/>
            </a:r>
            <a:endParaRPr sz="1600">
              <a:solidFill>
                <a:srgbClr val="000000"/>
              </a:solidFill>
            </a:endParaRPr>
          </a:p>
          <a:p>
            <a:pPr indent="0" lvl="0" marL="0" rtl="0" algn="l">
              <a:lnSpc>
                <a:spcPct val="95000"/>
              </a:lnSpc>
              <a:spcBef>
                <a:spcPts val="1200"/>
              </a:spcBef>
              <a:spcAft>
                <a:spcPts val="0"/>
              </a:spcAft>
              <a:buNone/>
            </a:pPr>
            <a:r>
              <a:rPr lang="en" sz="1600">
                <a:solidFill>
                  <a:schemeClr val="dk2"/>
                </a:solidFill>
              </a:rPr>
              <a:t>IK </a:t>
            </a:r>
            <a:r>
              <a:rPr lang="en" sz="1600">
                <a:solidFill>
                  <a:schemeClr val="dk2"/>
                </a:solidFill>
              </a:rPr>
              <a:t>constantly</a:t>
            </a:r>
            <a:r>
              <a:rPr lang="en" sz="1600">
                <a:solidFill>
                  <a:schemeClr val="dk2"/>
                </a:solidFill>
              </a:rPr>
              <a:t> gives different joint even though the virtual position does not change</a:t>
            </a:r>
            <a:endParaRPr sz="1600">
              <a:solidFill>
                <a:schemeClr val="dk2"/>
              </a:solidFill>
            </a:endParaRPr>
          </a:p>
          <a:p>
            <a:pPr indent="0" lvl="0" marL="0" rtl="0" algn="l">
              <a:lnSpc>
                <a:spcPct val="95000"/>
              </a:lnSpc>
              <a:spcBef>
                <a:spcPts val="1200"/>
              </a:spcBef>
              <a:spcAft>
                <a:spcPts val="0"/>
              </a:spcAft>
              <a:buNone/>
            </a:pPr>
            <a:r>
              <a:t/>
            </a:r>
            <a:endParaRPr sz="1600">
              <a:solidFill>
                <a:schemeClr val="dk2"/>
              </a:solidFill>
            </a:endParaRPr>
          </a:p>
          <a:p>
            <a:pPr indent="0" lvl="0" marL="0" rtl="0" algn="l">
              <a:lnSpc>
                <a:spcPct val="95000"/>
              </a:lnSpc>
              <a:spcBef>
                <a:spcPts val="1200"/>
              </a:spcBef>
              <a:spcAft>
                <a:spcPts val="0"/>
              </a:spcAft>
              <a:buNone/>
            </a:pPr>
            <a:r>
              <a:rPr b="1" lang="en" sz="1600">
                <a:solidFill>
                  <a:schemeClr val="dk2"/>
                </a:solidFill>
              </a:rPr>
              <a:t>Drifting</a:t>
            </a:r>
            <a:r>
              <a:rPr b="1" lang="en" sz="1600">
                <a:solidFill>
                  <a:schemeClr val="dk2"/>
                </a:solidFill>
              </a:rPr>
              <a:t> also </a:t>
            </a:r>
            <a:r>
              <a:rPr b="1" lang="en" sz="1600">
                <a:solidFill>
                  <a:schemeClr val="dk2"/>
                </a:solidFill>
              </a:rPr>
              <a:t>happens</a:t>
            </a:r>
            <a:r>
              <a:rPr b="1" lang="en" sz="1600">
                <a:solidFill>
                  <a:schemeClr val="dk2"/>
                </a:solidFill>
              </a:rPr>
              <a:t> on other arms, </a:t>
            </a:r>
            <a:r>
              <a:rPr b="1" lang="en" sz="1600">
                <a:solidFill>
                  <a:schemeClr val="dk2"/>
                </a:solidFill>
              </a:rPr>
              <a:t>except</a:t>
            </a:r>
            <a:r>
              <a:rPr b="1" lang="en" sz="1600">
                <a:solidFill>
                  <a:schemeClr val="dk2"/>
                </a:solidFill>
              </a:rPr>
              <a:t> they are much smaller than bodysupport</a:t>
            </a:r>
            <a:endParaRPr b="1" sz="1600">
              <a:solidFill>
                <a:schemeClr val="dk2"/>
              </a:solidFill>
            </a:endParaRPr>
          </a:p>
          <a:p>
            <a:pPr indent="-330200" lvl="0" marL="457200" rtl="0" algn="l">
              <a:lnSpc>
                <a:spcPct val="95000"/>
              </a:lnSpc>
              <a:spcBef>
                <a:spcPts val="1200"/>
              </a:spcBef>
              <a:spcAft>
                <a:spcPts val="0"/>
              </a:spcAft>
              <a:buClr>
                <a:schemeClr val="dk2"/>
              </a:buClr>
              <a:buSzPts val="1600"/>
              <a:buChar char="-"/>
            </a:pPr>
            <a:r>
              <a:rPr b="1" lang="en" sz="1600">
                <a:solidFill>
                  <a:schemeClr val="dk2"/>
                </a:solidFill>
              </a:rPr>
              <a:t>The problem is actually in all arms!</a:t>
            </a:r>
            <a:endParaRPr b="1" sz="1600">
              <a:solidFill>
                <a:schemeClr val="dk2"/>
              </a:solidFill>
            </a:endParaRPr>
          </a:p>
          <a:p>
            <a:pPr indent="0" lvl="0" marL="0" rtl="0" algn="l">
              <a:lnSpc>
                <a:spcPct val="95000"/>
              </a:lnSpc>
              <a:spcBef>
                <a:spcPts val="1200"/>
              </a:spcBef>
              <a:spcAft>
                <a:spcPts val="120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Cause for Drifting:</a:t>
            </a:r>
            <a:endParaRPr/>
          </a:p>
        </p:txBody>
      </p:sp>
      <p:sp>
        <p:nvSpPr>
          <p:cNvPr id="200" name="Google Shape;200;p30"/>
          <p:cNvSpPr txBox="1"/>
          <p:nvPr>
            <p:ph idx="1" type="body"/>
          </p:nvPr>
        </p:nvSpPr>
        <p:spPr>
          <a:xfrm>
            <a:off x="303000" y="2078875"/>
            <a:ext cx="8528100" cy="2724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600">
                <a:solidFill>
                  <a:srgbClr val="000000"/>
                </a:solidFill>
              </a:rPr>
              <a:t>Let it drift for 50s, and see the difference between initial and final position:</a:t>
            </a:r>
            <a:endParaRPr sz="1600">
              <a:solidFill>
                <a:srgbClr val="000000"/>
              </a:solidFill>
            </a:endParaRPr>
          </a:p>
          <a:p>
            <a:pPr indent="0" lvl="0" marL="0" rtl="0" algn="l">
              <a:lnSpc>
                <a:spcPct val="95000"/>
              </a:lnSpc>
              <a:spcBef>
                <a:spcPts val="1200"/>
              </a:spcBef>
              <a:spcAft>
                <a:spcPts val="0"/>
              </a:spcAft>
              <a:buNone/>
            </a:pPr>
            <a:r>
              <a:rPr lang="en" sz="1600">
                <a:solidFill>
                  <a:srgbClr val="000000"/>
                </a:solidFill>
              </a:rPr>
              <a:t>Body support drift at non-singular position                Body support drift at Singular position                                     </a:t>
            </a:r>
            <a:endParaRPr sz="1600">
              <a:solidFill>
                <a:srgbClr val="000000"/>
              </a:solidFill>
            </a:endParaRPr>
          </a:p>
          <a:p>
            <a:pPr indent="0" lvl="0" marL="0" rtl="0" algn="l">
              <a:lnSpc>
                <a:spcPct val="95000"/>
              </a:lnSpc>
              <a:spcBef>
                <a:spcPts val="1200"/>
              </a:spcBef>
              <a:spcAft>
                <a:spcPts val="0"/>
              </a:spcAft>
              <a:buNone/>
            </a:pPr>
            <a:r>
              <a:t/>
            </a:r>
            <a:endParaRPr sz="1600">
              <a:solidFill>
                <a:srgbClr val="000000"/>
              </a:solidFill>
            </a:endParaRPr>
          </a:p>
          <a:p>
            <a:pPr indent="0" lvl="0" marL="0" rtl="0" algn="l">
              <a:lnSpc>
                <a:spcPct val="95000"/>
              </a:lnSpc>
              <a:spcBef>
                <a:spcPts val="1200"/>
              </a:spcBef>
              <a:spcAft>
                <a:spcPts val="0"/>
              </a:spcAft>
              <a:buNone/>
            </a:pPr>
            <a:r>
              <a:t/>
            </a:r>
            <a:endParaRPr sz="1600">
              <a:solidFill>
                <a:srgbClr val="000000"/>
              </a:solidFill>
            </a:endParaRPr>
          </a:p>
          <a:p>
            <a:pPr indent="0" lvl="0" marL="0" rtl="0" algn="l">
              <a:lnSpc>
                <a:spcPct val="95000"/>
              </a:lnSpc>
              <a:spcBef>
                <a:spcPts val="1200"/>
              </a:spcBef>
              <a:spcAft>
                <a:spcPts val="1200"/>
              </a:spcAft>
              <a:buNone/>
            </a:pPr>
            <a:r>
              <a:rPr lang="en" sz="1600">
                <a:solidFill>
                  <a:srgbClr val="000000"/>
                </a:solidFill>
              </a:rPr>
              <a:t>Lower Right Arm drift at non-singular position        Upper Left Arm drift at non-</a:t>
            </a:r>
            <a:r>
              <a:rPr lang="en" sz="1600">
                <a:solidFill>
                  <a:srgbClr val="000000"/>
                </a:solidFill>
              </a:rPr>
              <a:t>singular</a:t>
            </a:r>
            <a:r>
              <a:rPr lang="en" sz="1600">
                <a:solidFill>
                  <a:srgbClr val="000000"/>
                </a:solidFill>
              </a:rPr>
              <a:t> position</a:t>
            </a:r>
            <a:endParaRPr sz="1600">
              <a:solidFill>
                <a:srgbClr val="000000"/>
              </a:solidFill>
            </a:endParaRPr>
          </a:p>
        </p:txBody>
      </p:sp>
      <p:pic>
        <p:nvPicPr>
          <p:cNvPr id="201" name="Google Shape;201;p30"/>
          <p:cNvPicPr preferRelativeResize="0"/>
          <p:nvPr/>
        </p:nvPicPr>
        <p:blipFill>
          <a:blip r:embed="rId3">
            <a:alphaModFix/>
          </a:blip>
          <a:stretch>
            <a:fillRect/>
          </a:stretch>
        </p:blipFill>
        <p:spPr>
          <a:xfrm>
            <a:off x="886850" y="2786050"/>
            <a:ext cx="2386975" cy="774325"/>
          </a:xfrm>
          <a:prstGeom prst="rect">
            <a:avLst/>
          </a:prstGeom>
          <a:noFill/>
          <a:ln>
            <a:noFill/>
          </a:ln>
        </p:spPr>
      </p:pic>
      <p:pic>
        <p:nvPicPr>
          <p:cNvPr id="202" name="Google Shape;202;p30"/>
          <p:cNvPicPr preferRelativeResize="0"/>
          <p:nvPr/>
        </p:nvPicPr>
        <p:blipFill>
          <a:blip r:embed="rId4">
            <a:alphaModFix/>
          </a:blip>
          <a:stretch>
            <a:fillRect/>
          </a:stretch>
        </p:blipFill>
        <p:spPr>
          <a:xfrm>
            <a:off x="5318050" y="2819100"/>
            <a:ext cx="2567174" cy="826650"/>
          </a:xfrm>
          <a:prstGeom prst="rect">
            <a:avLst/>
          </a:prstGeom>
          <a:noFill/>
          <a:ln>
            <a:noFill/>
          </a:ln>
        </p:spPr>
      </p:pic>
      <p:pic>
        <p:nvPicPr>
          <p:cNvPr id="203" name="Google Shape;203;p30"/>
          <p:cNvPicPr preferRelativeResize="0"/>
          <p:nvPr/>
        </p:nvPicPr>
        <p:blipFill>
          <a:blip r:embed="rId5">
            <a:alphaModFix/>
          </a:blip>
          <a:stretch>
            <a:fillRect/>
          </a:stretch>
        </p:blipFill>
        <p:spPr>
          <a:xfrm>
            <a:off x="598650" y="4012799"/>
            <a:ext cx="2675174" cy="1018875"/>
          </a:xfrm>
          <a:prstGeom prst="rect">
            <a:avLst/>
          </a:prstGeom>
          <a:noFill/>
          <a:ln>
            <a:noFill/>
          </a:ln>
        </p:spPr>
      </p:pic>
      <p:pic>
        <p:nvPicPr>
          <p:cNvPr id="204" name="Google Shape;204;p30"/>
          <p:cNvPicPr preferRelativeResize="0"/>
          <p:nvPr/>
        </p:nvPicPr>
        <p:blipFill>
          <a:blip r:embed="rId6">
            <a:alphaModFix/>
          </a:blip>
          <a:stretch>
            <a:fillRect/>
          </a:stretch>
        </p:blipFill>
        <p:spPr>
          <a:xfrm>
            <a:off x="5241125" y="4012800"/>
            <a:ext cx="2815375" cy="1018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Cause for Drifting:</a:t>
            </a:r>
            <a:endParaRPr/>
          </a:p>
        </p:txBody>
      </p:sp>
      <p:sp>
        <p:nvSpPr>
          <p:cNvPr id="210" name="Google Shape;210;p31"/>
          <p:cNvSpPr txBox="1"/>
          <p:nvPr>
            <p:ph idx="1" type="body"/>
          </p:nvPr>
        </p:nvSpPr>
        <p:spPr>
          <a:xfrm>
            <a:off x="729450" y="2056700"/>
            <a:ext cx="81018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600">
                <a:solidFill>
                  <a:srgbClr val="000000"/>
                </a:solidFill>
              </a:rPr>
              <a:t>Solution to drift questions:</a:t>
            </a:r>
            <a:endParaRPr sz="1600">
              <a:solidFill>
                <a:srgbClr val="000000"/>
              </a:solidFill>
            </a:endParaRPr>
          </a:p>
          <a:p>
            <a:pPr indent="0" lvl="0" marL="0" rtl="0" algn="l">
              <a:lnSpc>
                <a:spcPct val="95000"/>
              </a:lnSpc>
              <a:spcBef>
                <a:spcPts val="1200"/>
              </a:spcBef>
              <a:spcAft>
                <a:spcPts val="0"/>
              </a:spcAft>
              <a:buNone/>
            </a:pPr>
            <a:r>
              <a:rPr lang="en" sz="1600">
                <a:solidFill>
                  <a:srgbClr val="000000"/>
                </a:solidFill>
              </a:rPr>
              <a:t>Enforce 6D motion on each arm.</a:t>
            </a:r>
            <a:endParaRPr sz="1600">
              <a:solidFill>
                <a:srgbClr val="000000"/>
              </a:solidFill>
            </a:endParaRPr>
          </a:p>
          <a:p>
            <a:pPr indent="0" lvl="0" marL="0" rtl="0" algn="l">
              <a:lnSpc>
                <a:spcPct val="95000"/>
              </a:lnSpc>
              <a:spcBef>
                <a:spcPts val="1200"/>
              </a:spcBef>
              <a:spcAft>
                <a:spcPts val="0"/>
              </a:spcAft>
              <a:buNone/>
            </a:pPr>
            <a:r>
              <a:rPr lang="en" sz="1600">
                <a:solidFill>
                  <a:srgbClr val="000000"/>
                </a:solidFill>
              </a:rPr>
              <a:t>Virtual position and orientation will not move without any FT inputs, which will act like a ground truth for robot post.</a:t>
            </a:r>
            <a:endParaRPr sz="1600">
              <a:solidFill>
                <a:srgbClr val="000000"/>
              </a:solidFill>
            </a:endParaRPr>
          </a:p>
          <a:p>
            <a:pPr indent="0" lvl="0" marL="0" rtl="0" algn="l">
              <a:lnSpc>
                <a:spcPct val="95000"/>
              </a:lnSpc>
              <a:spcBef>
                <a:spcPts val="1200"/>
              </a:spcBef>
              <a:spcAft>
                <a:spcPts val="0"/>
              </a:spcAft>
              <a:buNone/>
            </a:pPr>
            <a:r>
              <a:rPr lang="en" sz="1600">
                <a:solidFill>
                  <a:srgbClr val="000000"/>
                </a:solidFill>
              </a:rPr>
              <a:t>Even if the robot start </a:t>
            </a:r>
            <a:r>
              <a:rPr lang="en" sz="1600">
                <a:solidFill>
                  <a:srgbClr val="000000"/>
                </a:solidFill>
              </a:rPr>
              <a:t>drifting</a:t>
            </a:r>
            <a:r>
              <a:rPr lang="en" sz="1600">
                <a:solidFill>
                  <a:srgbClr val="000000"/>
                </a:solidFill>
              </a:rPr>
              <a:t>, the virtual orientation will correct it back and than solve the correct IK according to it. </a:t>
            </a:r>
            <a:endParaRPr sz="1600">
              <a:solidFill>
                <a:srgbClr val="000000"/>
              </a:solidFill>
            </a:endParaRPr>
          </a:p>
          <a:p>
            <a:pPr indent="0" lvl="0" marL="0" rtl="0" algn="l">
              <a:lnSpc>
                <a:spcPct val="95000"/>
              </a:lnSpc>
              <a:spcBef>
                <a:spcPts val="1200"/>
              </a:spcBef>
              <a:spcAft>
                <a:spcPts val="0"/>
              </a:spcAft>
              <a:buNone/>
            </a:pPr>
            <a:r>
              <a:rPr lang="en" sz="1600">
                <a:solidFill>
                  <a:srgbClr val="000000"/>
                </a:solidFill>
              </a:rPr>
              <a:t>The shaking </a:t>
            </a:r>
            <a:r>
              <a:rPr lang="en" sz="1600">
                <a:solidFill>
                  <a:srgbClr val="000000"/>
                </a:solidFill>
              </a:rPr>
              <a:t>surprisingly</a:t>
            </a:r>
            <a:r>
              <a:rPr lang="en" sz="1600">
                <a:solidFill>
                  <a:srgbClr val="000000"/>
                </a:solidFill>
              </a:rPr>
              <a:t> went away after </a:t>
            </a:r>
            <a:r>
              <a:rPr lang="en" sz="1600">
                <a:solidFill>
                  <a:srgbClr val="000000"/>
                </a:solidFill>
              </a:rPr>
              <a:t>switching</a:t>
            </a:r>
            <a:r>
              <a:rPr lang="en" sz="1600">
                <a:solidFill>
                  <a:srgbClr val="000000"/>
                </a:solidFill>
              </a:rPr>
              <a:t> to 6D motion!</a:t>
            </a:r>
            <a:endParaRPr sz="1600">
              <a:solidFill>
                <a:srgbClr val="000000"/>
              </a:solidFill>
            </a:endParaRPr>
          </a:p>
          <a:p>
            <a:pPr indent="0" lvl="0" marL="0" rtl="0" algn="l">
              <a:lnSpc>
                <a:spcPct val="95000"/>
              </a:lnSpc>
              <a:spcBef>
                <a:spcPts val="1200"/>
              </a:spcBef>
              <a:spcAft>
                <a:spcPts val="0"/>
              </a:spcAft>
              <a:buNone/>
            </a:pPr>
            <a:r>
              <a:t/>
            </a:r>
            <a:endParaRPr sz="1600">
              <a:solidFill>
                <a:srgbClr val="000000"/>
              </a:solidFill>
            </a:endParaRPr>
          </a:p>
          <a:p>
            <a:pPr indent="0" lvl="0" marL="0" rtl="0" algn="l">
              <a:lnSpc>
                <a:spcPct val="95000"/>
              </a:lnSpc>
              <a:spcBef>
                <a:spcPts val="1200"/>
              </a:spcBef>
              <a:spcAft>
                <a:spcPts val="0"/>
              </a:spcAft>
              <a:buNone/>
            </a:pPr>
            <a:r>
              <a:t/>
            </a:r>
            <a:endParaRPr sz="1600">
              <a:solidFill>
                <a:schemeClr val="dk2"/>
              </a:solidFill>
            </a:endParaRPr>
          </a:p>
          <a:p>
            <a:pPr indent="0" lvl="0" marL="0" rtl="0" algn="l">
              <a:lnSpc>
                <a:spcPct val="95000"/>
              </a:lnSpc>
              <a:spcBef>
                <a:spcPts val="1200"/>
              </a:spcBef>
              <a:spcAft>
                <a:spcPts val="12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Description</a:t>
            </a:r>
            <a:endParaRPr/>
          </a:p>
        </p:txBody>
      </p:sp>
      <p:sp>
        <p:nvSpPr>
          <p:cNvPr id="93" name="Google Shape;93;p14"/>
          <p:cNvSpPr txBox="1"/>
          <p:nvPr>
            <p:ph idx="1" type="body"/>
          </p:nvPr>
        </p:nvSpPr>
        <p:spPr>
          <a:xfrm>
            <a:off x="727650" y="1853850"/>
            <a:ext cx="7778400" cy="2543400"/>
          </a:xfrm>
          <a:prstGeom prst="rect">
            <a:avLst/>
          </a:prstGeom>
        </p:spPr>
        <p:txBody>
          <a:bodyPr anchorCtr="0" anchor="t" bIns="91425" lIns="91425" spcFirstLastPara="1" rIns="91425" wrap="square" tIns="91425">
            <a:noAutofit/>
          </a:bodyPr>
          <a:lstStyle/>
          <a:p>
            <a:pPr indent="-310515" lvl="0" marL="457200" rtl="0" algn="l">
              <a:lnSpc>
                <a:spcPct val="95000"/>
              </a:lnSpc>
              <a:spcBef>
                <a:spcPts val="0"/>
              </a:spcBef>
              <a:spcAft>
                <a:spcPts val="0"/>
              </a:spcAft>
              <a:buSzPts val="1290"/>
              <a:buAutoNum type="arabicPeriod"/>
            </a:pPr>
            <a:r>
              <a:rPr lang="en" sz="1290"/>
              <a:t>Experimental setup: Set hardbound in x and y at the initial position, and only allow Z-motion</a:t>
            </a:r>
            <a:endParaRPr sz="1290"/>
          </a:p>
          <a:p>
            <a:pPr indent="-310515" lvl="0" marL="457200" rtl="0" algn="l">
              <a:lnSpc>
                <a:spcPct val="95000"/>
              </a:lnSpc>
              <a:spcBef>
                <a:spcPts val="0"/>
              </a:spcBef>
              <a:spcAft>
                <a:spcPts val="0"/>
              </a:spcAft>
              <a:buSzPts val="1290"/>
              <a:buAutoNum type="arabicPeriod"/>
            </a:pPr>
            <a:r>
              <a:rPr lang="en" sz="1290"/>
              <a:t>Observation:</a:t>
            </a:r>
            <a:endParaRPr sz="1290"/>
          </a:p>
          <a:p>
            <a:pPr indent="-310515" lvl="0" marL="457200" rtl="0" algn="l">
              <a:lnSpc>
                <a:spcPct val="95000"/>
              </a:lnSpc>
              <a:spcBef>
                <a:spcPts val="0"/>
              </a:spcBef>
              <a:spcAft>
                <a:spcPts val="0"/>
              </a:spcAft>
              <a:buSzPts val="1290"/>
              <a:buChar char="-"/>
            </a:pPr>
            <a:r>
              <a:rPr lang="en" sz="1290"/>
              <a:t>Arm </a:t>
            </a:r>
            <a:r>
              <a:rPr lang="en" sz="1290"/>
              <a:t>constantly</a:t>
            </a:r>
            <a:r>
              <a:rPr lang="en" sz="1290"/>
              <a:t> shaking (joint 5 motor large noise) when moved to a </a:t>
            </a:r>
            <a:r>
              <a:rPr lang="en" sz="1290"/>
              <a:t>certain</a:t>
            </a:r>
            <a:r>
              <a:rPr lang="en" sz="1290"/>
              <a:t> position in task space.</a:t>
            </a:r>
            <a:endParaRPr sz="1290"/>
          </a:p>
          <a:p>
            <a:pPr indent="-310515" lvl="0" marL="457200" rtl="0" algn="l">
              <a:lnSpc>
                <a:spcPct val="95000"/>
              </a:lnSpc>
              <a:spcBef>
                <a:spcPts val="0"/>
              </a:spcBef>
              <a:spcAft>
                <a:spcPts val="0"/>
              </a:spcAft>
              <a:buSzPts val="1290"/>
              <a:buChar char="-"/>
            </a:pPr>
            <a:r>
              <a:rPr lang="en" sz="1290"/>
              <a:t>All joints </a:t>
            </a:r>
            <a:r>
              <a:rPr lang="en" sz="1290"/>
              <a:t>constantly</a:t>
            </a:r>
            <a:r>
              <a:rPr lang="en" sz="1290"/>
              <a:t> </a:t>
            </a:r>
            <a:r>
              <a:rPr lang="en" sz="1290"/>
              <a:t>drifting</a:t>
            </a:r>
            <a:r>
              <a:rPr lang="en" sz="1290"/>
              <a:t>  (constantly increasing or decreasing, not variation)</a:t>
            </a:r>
            <a:endParaRPr sz="1290"/>
          </a:p>
          <a:p>
            <a:pPr indent="0" lvl="0" marL="457200" rtl="0" algn="l">
              <a:lnSpc>
                <a:spcPct val="95000"/>
              </a:lnSpc>
              <a:spcBef>
                <a:spcPts val="1200"/>
              </a:spcBef>
              <a:spcAft>
                <a:spcPts val="0"/>
              </a:spcAft>
              <a:buSzPts val="935"/>
              <a:buNone/>
            </a:pPr>
            <a:r>
              <a:rPr lang="en" sz="1290"/>
              <a:t>We wait 3 minutes, the BS has completely shifted orientation and position</a:t>
            </a:r>
            <a:endParaRPr sz="1290"/>
          </a:p>
          <a:p>
            <a:pPr indent="0" lvl="0" marL="0" rtl="0" algn="l">
              <a:lnSpc>
                <a:spcPct val="95000"/>
              </a:lnSpc>
              <a:spcBef>
                <a:spcPts val="1200"/>
              </a:spcBef>
              <a:spcAft>
                <a:spcPts val="0"/>
              </a:spcAft>
              <a:buSzPts val="935"/>
              <a:buNone/>
            </a:pPr>
            <a:r>
              <a:t/>
            </a:r>
            <a:endParaRPr sz="1290"/>
          </a:p>
          <a:p>
            <a:pPr indent="0" lvl="0" marL="0" rtl="0" algn="l">
              <a:lnSpc>
                <a:spcPct val="95000"/>
              </a:lnSpc>
              <a:spcBef>
                <a:spcPts val="1200"/>
              </a:spcBef>
              <a:spcAft>
                <a:spcPts val="1200"/>
              </a:spcAft>
              <a:buSzPts val="935"/>
              <a:buNone/>
            </a:pPr>
            <a:r>
              <a:rPr lang="en" sz="1290"/>
              <a:t> Initial guess: two problems are coupled: the shaking causes the drift </a:t>
            </a:r>
            <a:endParaRPr sz="129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Drifting Fix but No Explanation. Erik, help!</a:t>
            </a:r>
            <a:endParaRPr/>
          </a:p>
        </p:txBody>
      </p:sp>
      <p:sp>
        <p:nvSpPr>
          <p:cNvPr id="216" name="Google Shape;216;p32"/>
          <p:cNvSpPr txBox="1"/>
          <p:nvPr>
            <p:ph idx="1" type="body"/>
          </p:nvPr>
        </p:nvSpPr>
        <p:spPr>
          <a:xfrm>
            <a:off x="729450" y="2078875"/>
            <a:ext cx="7688700" cy="299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Like Xiaochen said, when we work in just 3D and assume orientation fixed, we get drift. The IK solver is producing different orientations even with no FT input. BAD.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It turns out that this is happening in all arms, just more pronounced on the BodySupport. Initially, we think that this might just be a hardware limitation. Since it is a much larger arm, inherently the IK solver will be less accurate, etc. But following Erik’s general wisdom, it is hard to think Kawasaki would produce such drifting hardware or produce a bad IK solver.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Find (first) solution in code: remove UpdatePose() entirely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a:t>
            </a:r>
            <a:endParaRPr/>
          </a:p>
        </p:txBody>
      </p:sp>
      <p:sp>
        <p:nvSpPr>
          <p:cNvPr id="222" name="Google Shape;222;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If we comment out updatePose(), there is </a:t>
            </a:r>
            <a:r>
              <a:rPr lang="en" u="sng"/>
              <a:t>no more drifting or shaking</a:t>
            </a:r>
            <a:r>
              <a:rPr lang="en"/>
              <a:t>. Nice! Why?</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Wait a second, updatePose() updates the AdmittanceController’s local </a:t>
            </a:r>
            <a:r>
              <a:rPr b="1" lang="en"/>
              <a:t>current_joints </a:t>
            </a:r>
            <a:r>
              <a:rPr lang="en"/>
              <a:t>and </a:t>
            </a:r>
            <a:r>
              <a:rPr b="1" lang="en"/>
              <a:t>current_pose… </a:t>
            </a:r>
            <a:r>
              <a:rPr lang="en"/>
              <a:t>how can we just comment it out? Is the virtual model being updated elsewhere?</a:t>
            </a:r>
            <a:endParaRPr/>
          </a:p>
          <a:p>
            <a:pPr indent="-311150" lvl="0" marL="457200" rtl="0" algn="l">
              <a:spcBef>
                <a:spcPts val="0"/>
              </a:spcBef>
              <a:spcAft>
                <a:spcPts val="0"/>
              </a:spcAft>
              <a:buSzPts val="1300"/>
              <a:buChar char="-"/>
            </a:pPr>
            <a:r>
              <a:rPr lang="en"/>
              <a:t>See </a:t>
            </a:r>
            <a:r>
              <a:rPr b="1" lang="en"/>
              <a:t>SetVirtualPositionToPhysical </a:t>
            </a:r>
            <a:r>
              <a:rPr lang="en"/>
              <a:t>&lt;- possibly weird</a:t>
            </a:r>
            <a:endParaRPr/>
          </a:p>
          <a:p>
            <a:pPr indent="0" lvl="0" marL="45720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4"/>
          <p:cNvPicPr preferRelativeResize="0"/>
          <p:nvPr/>
        </p:nvPicPr>
        <p:blipFill>
          <a:blip r:embed="rId3">
            <a:alphaModFix/>
          </a:blip>
          <a:stretch>
            <a:fillRect/>
          </a:stretch>
        </p:blipFill>
        <p:spPr>
          <a:xfrm>
            <a:off x="319728" y="125625"/>
            <a:ext cx="7903949" cy="4774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idx="1" type="body"/>
          </p:nvPr>
        </p:nvSpPr>
        <p:spPr>
          <a:xfrm>
            <a:off x="729450" y="2078875"/>
            <a:ext cx="7688700" cy="2910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If we comment out updatePose(), there is no more drifting or shaking. Nice! Wait why?</a:t>
            </a:r>
            <a:endParaRPr/>
          </a:p>
          <a:p>
            <a:pPr indent="-311150" lvl="0" marL="457200" rtl="0" algn="l">
              <a:spcBef>
                <a:spcPts val="0"/>
              </a:spcBef>
              <a:spcAft>
                <a:spcPts val="0"/>
              </a:spcAft>
              <a:buSzPts val="1300"/>
              <a:buChar char="-"/>
            </a:pPr>
            <a:r>
              <a:rPr lang="en"/>
              <a:t>Wait a second, updatePose() updates the AdmittanceController’s local </a:t>
            </a:r>
            <a:r>
              <a:rPr b="1" lang="en"/>
              <a:t>current_joints </a:t>
            </a:r>
            <a:r>
              <a:rPr lang="en"/>
              <a:t>and </a:t>
            </a:r>
            <a:r>
              <a:rPr b="1" lang="en"/>
              <a:t>current_pose… </a:t>
            </a:r>
            <a:r>
              <a:rPr lang="en"/>
              <a:t>how can we just comment it out? Is the virtual model being updated elsewhere?</a:t>
            </a:r>
            <a:endParaRPr/>
          </a:p>
          <a:p>
            <a:pPr indent="-311150" lvl="0" marL="457200" rtl="0" algn="l">
              <a:spcBef>
                <a:spcPts val="0"/>
              </a:spcBef>
              <a:spcAft>
                <a:spcPts val="0"/>
              </a:spcAft>
              <a:buSzPts val="1300"/>
              <a:buChar char="-"/>
            </a:pPr>
            <a:r>
              <a:rPr lang="en"/>
              <a:t>See </a:t>
            </a:r>
            <a:r>
              <a:rPr b="1" lang="en"/>
              <a:t>SetVirtualPositionToPhysical </a:t>
            </a:r>
            <a:r>
              <a:rPr lang="en"/>
              <a:t>&lt;- possibly weird</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If we change updatePose() to intake the robot_state’s cmd commands, and not the pos, we also get rid of drifting or shaking. Nice! </a:t>
            </a:r>
            <a:endParaRPr/>
          </a:p>
          <a:p>
            <a:pPr indent="-311150" lvl="0" marL="457200" rtl="0" algn="l">
              <a:spcBef>
                <a:spcPts val="0"/>
              </a:spcBef>
              <a:spcAft>
                <a:spcPts val="0"/>
              </a:spcAft>
              <a:buSzPts val="1300"/>
              <a:buChar char="-"/>
            </a:pPr>
            <a:r>
              <a:rPr lang="en"/>
              <a:t>Here, </a:t>
            </a:r>
            <a:r>
              <a:rPr lang="en"/>
              <a:t>possible explanation is that we are updating state with cmd, i.e. we virtual model assumes robot reaches cmd in a given timestamp (assumption of high performance controller which we would need for constrained admittance control)</a:t>
            </a:r>
            <a:endParaRPr/>
          </a:p>
        </p:txBody>
      </p:sp>
      <p:sp>
        <p:nvSpPr>
          <p:cNvPr id="233" name="Google Shape;233;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Guesses</a:t>
            </a:r>
            <a:endParaRPr/>
          </a:p>
        </p:txBody>
      </p:sp>
      <p:sp>
        <p:nvSpPr>
          <p:cNvPr id="239" name="Google Shape;239;p36"/>
          <p:cNvSpPr txBox="1"/>
          <p:nvPr>
            <p:ph idx="1" type="body"/>
          </p:nvPr>
        </p:nvSpPr>
        <p:spPr>
          <a:xfrm>
            <a:off x="729450" y="1968025"/>
            <a:ext cx="7688700" cy="31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CMD and POS actually differ even when the robot is just powering on. Maybe we are not properly using the two in some places. Maybe the virtual model </a:t>
            </a:r>
            <a:r>
              <a:rPr lang="en" u="sng"/>
              <a:t>should always use CMD</a:t>
            </a:r>
            <a:r>
              <a:rPr lang="en"/>
              <a:t>, since we are assuming we are working </a:t>
            </a:r>
            <a:r>
              <a:rPr lang="en"/>
              <a:t>with</a:t>
            </a:r>
            <a:r>
              <a:rPr lang="en"/>
              <a:t> a high performance controller that can properly track our references (see Jianwei paper)</a:t>
            </a:r>
            <a:endParaRPr/>
          </a:p>
          <a:p>
            <a:pPr indent="-298450" lvl="1" marL="914400" rtl="0" algn="l">
              <a:spcBef>
                <a:spcPts val="0"/>
              </a:spcBef>
              <a:spcAft>
                <a:spcPts val="0"/>
              </a:spcAft>
              <a:buSzPts val="1100"/>
              <a:buChar char="-"/>
            </a:pPr>
            <a:r>
              <a:rPr lang="en"/>
              <a:t>I.e. always UpdatePose() with CMD</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GTFO is doing its job, but we are unsure of where exactly we are storing the virtual model and modifying it. The Exo Overwatch thread also calls SetVirtualPositionToPhysical() right when ‘t’ is pressed, but the effects of this are uncertain</a:t>
            </a:r>
            <a:endParaRPr/>
          </a:p>
          <a:p>
            <a:pPr indent="-298450" lvl="1" marL="914400" rtl="0" algn="l">
              <a:spcBef>
                <a:spcPts val="0"/>
              </a:spcBef>
              <a:spcAft>
                <a:spcPts val="0"/>
              </a:spcAft>
              <a:buSzPts val="1100"/>
              <a:buChar char="-"/>
            </a:pPr>
            <a:r>
              <a:rPr lang="en"/>
              <a:t>How can anything move when current_joints/pose are not updated?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Cause for Shaking (in beginning)	</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AutoNum type="arabicPeriod"/>
            </a:pPr>
            <a:r>
              <a:rPr lang="en" sz="1600"/>
              <a:t>Hardware issue  (the vibration is something we do not command the arm to do)</a:t>
            </a:r>
            <a:endParaRPr sz="1600"/>
          </a:p>
          <a:p>
            <a:pPr indent="-317500" lvl="1" marL="914400" rtl="0" algn="l">
              <a:lnSpc>
                <a:spcPct val="95000"/>
              </a:lnSpc>
              <a:spcBef>
                <a:spcPts val="0"/>
              </a:spcBef>
              <a:spcAft>
                <a:spcPts val="0"/>
              </a:spcAft>
              <a:buSzPts val="1400"/>
              <a:buAutoNum type="alphaLcPeriod"/>
            </a:pPr>
            <a:r>
              <a:rPr lang="en" sz="1400"/>
              <a:t>Motor/ Arm </a:t>
            </a:r>
            <a:r>
              <a:rPr lang="en" sz="1400"/>
              <a:t>damaged</a:t>
            </a:r>
            <a:endParaRPr sz="1400"/>
          </a:p>
          <a:p>
            <a:pPr indent="-317500" lvl="1" marL="914400" rtl="0" algn="l">
              <a:lnSpc>
                <a:spcPct val="95000"/>
              </a:lnSpc>
              <a:spcBef>
                <a:spcPts val="0"/>
              </a:spcBef>
              <a:spcAft>
                <a:spcPts val="0"/>
              </a:spcAft>
              <a:buSzPts val="1400"/>
              <a:buAutoNum type="alphaLcPeriod"/>
            </a:pPr>
            <a:r>
              <a:rPr lang="en" sz="1400"/>
              <a:t>The speed when hits the bound is too high. </a:t>
            </a:r>
            <a:endParaRPr sz="1400"/>
          </a:p>
          <a:p>
            <a:pPr indent="-330200" lvl="0" marL="457200" rtl="0" algn="l">
              <a:lnSpc>
                <a:spcPct val="95000"/>
              </a:lnSpc>
              <a:spcBef>
                <a:spcPts val="0"/>
              </a:spcBef>
              <a:spcAft>
                <a:spcPts val="0"/>
              </a:spcAft>
              <a:buSzPts val="1600"/>
              <a:buAutoNum type="arabicPeriod"/>
            </a:pPr>
            <a:r>
              <a:rPr lang="en" sz="1600"/>
              <a:t>Software Issue: (the vibration happens because we let the arm to do like that)</a:t>
            </a:r>
            <a:endParaRPr sz="1600"/>
          </a:p>
          <a:p>
            <a:pPr indent="-317500" lvl="1" marL="914400" rtl="0" algn="l">
              <a:lnSpc>
                <a:spcPct val="95000"/>
              </a:lnSpc>
              <a:spcBef>
                <a:spcPts val="0"/>
              </a:spcBef>
              <a:spcAft>
                <a:spcPts val="0"/>
              </a:spcAft>
              <a:buSzPts val="1400"/>
              <a:buAutoNum type="alphaLcPeriod"/>
            </a:pPr>
            <a:r>
              <a:rPr lang="en" sz="1400"/>
              <a:t>Unstable control frequency at 500Hz</a:t>
            </a:r>
            <a:endParaRPr sz="1400"/>
          </a:p>
          <a:p>
            <a:pPr indent="-317500" lvl="1" marL="914400" rtl="0" algn="l">
              <a:lnSpc>
                <a:spcPct val="95000"/>
              </a:lnSpc>
              <a:spcBef>
                <a:spcPts val="0"/>
              </a:spcBef>
              <a:spcAft>
                <a:spcPts val="0"/>
              </a:spcAft>
              <a:buSzPts val="1400"/>
              <a:buAutoNum type="alphaLcPeriod"/>
            </a:pPr>
            <a:r>
              <a:rPr lang="en" sz="1400"/>
              <a:t>Force Sensor issue:  reading vibrated forces which causes vibrational motion on the arm</a:t>
            </a:r>
            <a:endParaRPr sz="1400"/>
          </a:p>
          <a:p>
            <a:pPr indent="-317500" lvl="1" marL="914400" rtl="0" algn="l">
              <a:lnSpc>
                <a:spcPct val="95000"/>
              </a:lnSpc>
              <a:spcBef>
                <a:spcPts val="0"/>
              </a:spcBef>
              <a:spcAft>
                <a:spcPts val="0"/>
              </a:spcAft>
              <a:buSzPts val="1400"/>
              <a:buAutoNum type="alphaLcPeriod"/>
            </a:pPr>
            <a:r>
              <a:rPr lang="en" sz="1400"/>
              <a:t>Wrong reference trajectory being generated (GTFO issue)</a:t>
            </a:r>
            <a:endParaRPr sz="1400"/>
          </a:p>
          <a:p>
            <a:pPr indent="-317500" lvl="1" marL="914400" rtl="0" algn="l">
              <a:lnSpc>
                <a:spcPct val="95000"/>
              </a:lnSpc>
              <a:spcBef>
                <a:spcPts val="0"/>
              </a:spcBef>
              <a:spcAft>
                <a:spcPts val="0"/>
              </a:spcAft>
              <a:buSzPts val="1400"/>
              <a:buAutoNum type="alphaLcPeriod"/>
            </a:pPr>
            <a:r>
              <a:rPr lang="en" sz="1400"/>
              <a:t>GTFO hardbound issue (Did not cancel out the speed and position entirely)</a:t>
            </a:r>
            <a:endParaRPr sz="1400"/>
          </a:p>
          <a:p>
            <a:pPr indent="0" lvl="0" marL="0" rtl="0" algn="l">
              <a:lnSpc>
                <a:spcPct val="95000"/>
              </a:lnSpc>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Cause for Shaking: Hardware</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AutoNum type="arabicPeriod"/>
            </a:pPr>
            <a:r>
              <a:rPr lang="en" sz="1600"/>
              <a:t>Hardware issue  (the vibration is something we do not command the arm to do)</a:t>
            </a:r>
            <a:endParaRPr sz="1600"/>
          </a:p>
          <a:p>
            <a:pPr indent="-317500" lvl="1" marL="914400" rtl="0" algn="l">
              <a:lnSpc>
                <a:spcPct val="95000"/>
              </a:lnSpc>
              <a:spcBef>
                <a:spcPts val="0"/>
              </a:spcBef>
              <a:spcAft>
                <a:spcPts val="0"/>
              </a:spcAft>
              <a:buClr>
                <a:srgbClr val="FF0000"/>
              </a:buClr>
              <a:buSzPts val="1400"/>
              <a:buAutoNum type="alphaLcPeriod"/>
            </a:pPr>
            <a:r>
              <a:rPr lang="en" sz="1400">
                <a:solidFill>
                  <a:srgbClr val="FF0000"/>
                </a:solidFill>
              </a:rPr>
              <a:t>Motor/ Arm damaged</a:t>
            </a:r>
            <a:endParaRPr sz="1400">
              <a:solidFill>
                <a:srgbClr val="FF0000"/>
              </a:solidFill>
            </a:endParaRPr>
          </a:p>
          <a:p>
            <a:pPr indent="-317500" lvl="1" marL="914400" rtl="0" algn="l">
              <a:lnSpc>
                <a:spcPct val="95000"/>
              </a:lnSpc>
              <a:spcBef>
                <a:spcPts val="0"/>
              </a:spcBef>
              <a:spcAft>
                <a:spcPts val="0"/>
              </a:spcAft>
              <a:buSzPts val="1400"/>
              <a:buAutoNum type="alphaLcPeriod"/>
            </a:pPr>
            <a:r>
              <a:rPr lang="en" sz="1400"/>
              <a:t>The speed when hits the bound is too high. </a:t>
            </a:r>
            <a:endParaRPr sz="1400"/>
          </a:p>
          <a:p>
            <a:pPr indent="0" lvl="0" marL="0" rtl="0" algn="l">
              <a:lnSpc>
                <a:spcPct val="95000"/>
              </a:lnSpc>
              <a:spcBef>
                <a:spcPts val="1200"/>
              </a:spcBef>
              <a:spcAft>
                <a:spcPts val="0"/>
              </a:spcAft>
              <a:buNone/>
            </a:pPr>
            <a:r>
              <a:t/>
            </a:r>
            <a:endParaRPr sz="1400"/>
          </a:p>
          <a:p>
            <a:pPr indent="0" lvl="0" marL="0" rtl="0" algn="l">
              <a:lnSpc>
                <a:spcPct val="95000"/>
              </a:lnSpc>
              <a:spcBef>
                <a:spcPts val="1200"/>
              </a:spcBef>
              <a:spcAft>
                <a:spcPts val="0"/>
              </a:spcAft>
              <a:buNone/>
            </a:pPr>
            <a:r>
              <a:rPr lang="en" sz="1400"/>
              <a:t> </a:t>
            </a:r>
            <a:r>
              <a:rPr lang="en" sz="1400"/>
              <a:t>Almost</a:t>
            </a:r>
            <a:r>
              <a:rPr lang="en" sz="1400"/>
              <a:t> the first one to </a:t>
            </a:r>
            <a:r>
              <a:rPr lang="en" sz="1400"/>
              <a:t>exclude</a:t>
            </a:r>
            <a:r>
              <a:rPr lang="en" sz="1400"/>
              <a:t>: Everything works fine in teach mode, so the hardware itself is OK</a:t>
            </a:r>
            <a:endParaRPr sz="1400"/>
          </a:p>
          <a:p>
            <a:pPr indent="0" lvl="0" marL="0" rtl="0" algn="l">
              <a:lnSpc>
                <a:spcPct val="95000"/>
              </a:lnSpc>
              <a:spcBef>
                <a:spcPts val="12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Cause for Shaking: Hardware</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AutoNum type="arabicPeriod"/>
            </a:pPr>
            <a:r>
              <a:rPr lang="en" sz="1600"/>
              <a:t>Hardware issue  (the vibration is something we do not command the arm to do)</a:t>
            </a:r>
            <a:endParaRPr sz="1600"/>
          </a:p>
          <a:p>
            <a:pPr indent="-317500" lvl="1" marL="914400" rtl="0" algn="l">
              <a:lnSpc>
                <a:spcPct val="95000"/>
              </a:lnSpc>
              <a:spcBef>
                <a:spcPts val="0"/>
              </a:spcBef>
              <a:spcAft>
                <a:spcPts val="0"/>
              </a:spcAft>
              <a:buClr>
                <a:schemeClr val="dk2"/>
              </a:buClr>
              <a:buSzPts val="1400"/>
              <a:buAutoNum type="alphaLcPeriod"/>
            </a:pPr>
            <a:r>
              <a:rPr lang="en" sz="1400">
                <a:solidFill>
                  <a:schemeClr val="dk2"/>
                </a:solidFill>
              </a:rPr>
              <a:t>Motor/ Arm damaged</a:t>
            </a:r>
            <a:endParaRPr sz="1400">
              <a:solidFill>
                <a:schemeClr val="dk2"/>
              </a:solidFill>
            </a:endParaRPr>
          </a:p>
          <a:p>
            <a:pPr indent="-317500" lvl="1" marL="914400" rtl="0" algn="l">
              <a:lnSpc>
                <a:spcPct val="95000"/>
              </a:lnSpc>
              <a:spcBef>
                <a:spcPts val="0"/>
              </a:spcBef>
              <a:spcAft>
                <a:spcPts val="0"/>
              </a:spcAft>
              <a:buClr>
                <a:srgbClr val="FF0000"/>
              </a:buClr>
              <a:buSzPts val="1400"/>
              <a:buAutoNum type="alphaLcPeriod"/>
            </a:pPr>
            <a:r>
              <a:rPr lang="en" sz="1400">
                <a:solidFill>
                  <a:srgbClr val="FF0000"/>
                </a:solidFill>
              </a:rPr>
              <a:t>The speed when hits the bound is too high. </a:t>
            </a:r>
            <a:endParaRPr sz="1400">
              <a:solidFill>
                <a:srgbClr val="FF0000"/>
              </a:solidFill>
            </a:endParaRPr>
          </a:p>
          <a:p>
            <a:pPr indent="0" lvl="0" marL="0" rtl="0" algn="l">
              <a:lnSpc>
                <a:spcPct val="95000"/>
              </a:lnSpc>
              <a:spcBef>
                <a:spcPts val="1200"/>
              </a:spcBef>
              <a:spcAft>
                <a:spcPts val="0"/>
              </a:spcAft>
              <a:buNone/>
            </a:pPr>
            <a:r>
              <a:t/>
            </a:r>
            <a:endParaRPr sz="1400"/>
          </a:p>
          <a:p>
            <a:pPr indent="0" lvl="0" marL="0" rtl="0" algn="l">
              <a:lnSpc>
                <a:spcPct val="95000"/>
              </a:lnSpc>
              <a:spcBef>
                <a:spcPts val="1200"/>
              </a:spcBef>
              <a:spcAft>
                <a:spcPts val="0"/>
              </a:spcAft>
              <a:buNone/>
            </a:pPr>
            <a:r>
              <a:rPr lang="en" sz="1400"/>
              <a:t> Excluded: The vibration for hitting the lower bound is very tiny (with nearly same speed), and no large noise on motors</a:t>
            </a:r>
            <a:endParaRPr sz="1400"/>
          </a:p>
          <a:p>
            <a:pPr indent="0" lvl="0" marL="0" rtl="0" algn="l">
              <a:lnSpc>
                <a:spcPct val="95000"/>
              </a:lnSpc>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Cause for Shaking: Software</a:t>
            </a:r>
            <a:endParaRPr/>
          </a:p>
        </p:txBody>
      </p:sp>
      <p:sp>
        <p:nvSpPr>
          <p:cNvPr id="117" name="Google Shape;117;p18"/>
          <p:cNvSpPr txBox="1"/>
          <p:nvPr>
            <p:ph idx="1" type="body"/>
          </p:nvPr>
        </p:nvSpPr>
        <p:spPr>
          <a:xfrm>
            <a:off x="727650" y="1931075"/>
            <a:ext cx="7688700" cy="22611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Char char="●"/>
            </a:pPr>
            <a:r>
              <a:rPr lang="en" sz="1600"/>
              <a:t>Software Issue: (the vibration happens because we let the arm to do like that)</a:t>
            </a:r>
            <a:endParaRPr sz="1600"/>
          </a:p>
          <a:p>
            <a:pPr indent="-317500" lvl="1" marL="914400" rtl="0" algn="l">
              <a:lnSpc>
                <a:spcPct val="95000"/>
              </a:lnSpc>
              <a:spcBef>
                <a:spcPts val="0"/>
              </a:spcBef>
              <a:spcAft>
                <a:spcPts val="0"/>
              </a:spcAft>
              <a:buClr>
                <a:srgbClr val="FF0000"/>
              </a:buClr>
              <a:buSzPts val="1400"/>
              <a:buAutoNum type="alphaLcPeriod"/>
            </a:pPr>
            <a:r>
              <a:rPr lang="en" sz="1400">
                <a:solidFill>
                  <a:srgbClr val="FF0000"/>
                </a:solidFill>
              </a:rPr>
              <a:t>Unstable control frequency at 500Hz       </a:t>
            </a:r>
            <a:r>
              <a:rPr lang="en" sz="1400">
                <a:solidFill>
                  <a:srgbClr val="000000"/>
                </a:solidFill>
              </a:rPr>
              <a:t>Excluded</a:t>
            </a:r>
            <a:endParaRPr sz="1400">
              <a:solidFill>
                <a:srgbClr val="000000"/>
              </a:solidFill>
            </a:endParaRPr>
          </a:p>
          <a:p>
            <a:pPr indent="0" lvl="0" marL="0" rtl="0" algn="l">
              <a:lnSpc>
                <a:spcPct val="95000"/>
              </a:lnSpc>
              <a:spcBef>
                <a:spcPts val="1200"/>
              </a:spcBef>
              <a:spcAft>
                <a:spcPts val="0"/>
              </a:spcAft>
              <a:buNone/>
            </a:pPr>
            <a:r>
              <a:rPr lang="en" sz="1400">
                <a:solidFill>
                  <a:srgbClr val="000000"/>
                </a:solidFill>
              </a:rPr>
              <a:t>Test setup: instead of Z bounds, set X and Y bounds and see their </a:t>
            </a:r>
            <a:r>
              <a:rPr lang="en" sz="1400">
                <a:solidFill>
                  <a:srgbClr val="000000"/>
                </a:solidFill>
              </a:rPr>
              <a:t>timestamp</a:t>
            </a:r>
            <a:r>
              <a:rPr lang="en" sz="1400">
                <a:solidFill>
                  <a:srgbClr val="000000"/>
                </a:solidFill>
              </a:rPr>
              <a:t>:</a:t>
            </a:r>
            <a:endParaRPr sz="1400">
              <a:solidFill>
                <a:srgbClr val="000000"/>
              </a:solidFill>
            </a:endParaRPr>
          </a:p>
          <a:p>
            <a:pPr indent="0" lvl="0" marL="0" rtl="0" algn="l">
              <a:lnSpc>
                <a:spcPct val="95000"/>
              </a:lnSpc>
              <a:spcBef>
                <a:spcPts val="1200"/>
              </a:spcBef>
              <a:spcAft>
                <a:spcPts val="0"/>
              </a:spcAft>
              <a:buNone/>
            </a:pPr>
            <a:r>
              <a:rPr lang="en" sz="1400">
                <a:solidFill>
                  <a:srgbClr val="000000"/>
                </a:solidFill>
              </a:rPr>
              <a:t>Shaking </a:t>
            </a:r>
            <a:r>
              <a:rPr lang="en" sz="1400">
                <a:solidFill>
                  <a:srgbClr val="FF0000"/>
                </a:solidFill>
              </a:rPr>
              <a:t>did not </a:t>
            </a:r>
            <a:r>
              <a:rPr lang="en" sz="1400">
                <a:solidFill>
                  <a:srgbClr val="FF0000"/>
                </a:solidFill>
              </a:rPr>
              <a:t>happen</a:t>
            </a:r>
            <a:r>
              <a:rPr lang="en" sz="1400">
                <a:solidFill>
                  <a:srgbClr val="000000"/>
                </a:solidFill>
              </a:rPr>
              <a:t> on  both directions for X and Y (+X +Y -X -Y). </a:t>
            </a:r>
            <a:endParaRPr sz="1400">
              <a:solidFill>
                <a:srgbClr val="000000"/>
              </a:solidFill>
            </a:endParaRPr>
          </a:p>
          <a:p>
            <a:pPr indent="0" lvl="0" marL="0" rtl="0" algn="l">
              <a:lnSpc>
                <a:spcPct val="95000"/>
              </a:lnSpc>
              <a:spcBef>
                <a:spcPts val="1200"/>
              </a:spcBef>
              <a:spcAft>
                <a:spcPts val="0"/>
              </a:spcAft>
              <a:buNone/>
            </a:pPr>
            <a:r>
              <a:t/>
            </a:r>
            <a:endParaRPr sz="1400">
              <a:solidFill>
                <a:srgbClr val="000000"/>
              </a:solidFill>
            </a:endParaRPr>
          </a:p>
          <a:p>
            <a:pPr indent="0" lvl="0" marL="0" rtl="0" algn="l">
              <a:lnSpc>
                <a:spcPct val="95000"/>
              </a:lnSpc>
              <a:spcBef>
                <a:spcPts val="1200"/>
              </a:spcBef>
              <a:spcAft>
                <a:spcPts val="1200"/>
              </a:spcAft>
              <a:buNone/>
            </a:pPr>
            <a:r>
              <a:t/>
            </a:r>
            <a:endParaRPr sz="1400"/>
          </a:p>
        </p:txBody>
      </p:sp>
      <p:pic>
        <p:nvPicPr>
          <p:cNvPr id="118" name="Google Shape;118;p18"/>
          <p:cNvPicPr preferRelativeResize="0"/>
          <p:nvPr/>
        </p:nvPicPr>
        <p:blipFill>
          <a:blip r:embed="rId3">
            <a:alphaModFix/>
          </a:blip>
          <a:stretch>
            <a:fillRect/>
          </a:stretch>
        </p:blipFill>
        <p:spPr>
          <a:xfrm>
            <a:off x="933823" y="3377300"/>
            <a:ext cx="2019775" cy="1603651"/>
          </a:xfrm>
          <a:prstGeom prst="rect">
            <a:avLst/>
          </a:prstGeom>
          <a:noFill/>
          <a:ln>
            <a:noFill/>
          </a:ln>
        </p:spPr>
      </p:pic>
      <p:pic>
        <p:nvPicPr>
          <p:cNvPr id="119" name="Google Shape;119;p18"/>
          <p:cNvPicPr preferRelativeResize="0"/>
          <p:nvPr/>
        </p:nvPicPr>
        <p:blipFill>
          <a:blip r:embed="rId4">
            <a:alphaModFix/>
          </a:blip>
          <a:stretch>
            <a:fillRect/>
          </a:stretch>
        </p:blipFill>
        <p:spPr>
          <a:xfrm>
            <a:off x="3359830" y="3377300"/>
            <a:ext cx="2283375" cy="1807774"/>
          </a:xfrm>
          <a:prstGeom prst="rect">
            <a:avLst/>
          </a:prstGeom>
          <a:noFill/>
          <a:ln>
            <a:noFill/>
          </a:ln>
        </p:spPr>
      </p:pic>
      <p:pic>
        <p:nvPicPr>
          <p:cNvPr id="120" name="Google Shape;120;p18"/>
          <p:cNvPicPr preferRelativeResize="0"/>
          <p:nvPr/>
        </p:nvPicPr>
        <p:blipFill>
          <a:blip r:embed="rId5">
            <a:alphaModFix/>
          </a:blip>
          <a:stretch>
            <a:fillRect/>
          </a:stretch>
        </p:blipFill>
        <p:spPr>
          <a:xfrm>
            <a:off x="6049425" y="3356525"/>
            <a:ext cx="2414325" cy="1849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Cause for Shaking: Software</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Char char="●"/>
            </a:pPr>
            <a:r>
              <a:rPr lang="en" sz="1600"/>
              <a:t>Software Issue: (the vibration happens because we let the arm to do like that)</a:t>
            </a:r>
            <a:endParaRPr sz="1600"/>
          </a:p>
          <a:p>
            <a:pPr indent="-317500" lvl="1" marL="914400" rtl="0" algn="l">
              <a:lnSpc>
                <a:spcPct val="95000"/>
              </a:lnSpc>
              <a:spcBef>
                <a:spcPts val="0"/>
              </a:spcBef>
              <a:spcAft>
                <a:spcPts val="0"/>
              </a:spcAft>
              <a:buSzPts val="1400"/>
              <a:buAutoNum type="alphaLcPeriod"/>
            </a:pPr>
            <a:r>
              <a:rPr lang="en" sz="1400"/>
              <a:t>Unstable control frequency at 500Hz</a:t>
            </a:r>
            <a:endParaRPr sz="1400"/>
          </a:p>
          <a:p>
            <a:pPr indent="-317500" lvl="1" marL="914400" rtl="0" algn="l">
              <a:lnSpc>
                <a:spcPct val="95000"/>
              </a:lnSpc>
              <a:spcBef>
                <a:spcPts val="0"/>
              </a:spcBef>
              <a:spcAft>
                <a:spcPts val="0"/>
              </a:spcAft>
              <a:buClr>
                <a:srgbClr val="FF0000"/>
              </a:buClr>
              <a:buSzPts val="1400"/>
              <a:buAutoNum type="alphaLcPeriod"/>
            </a:pPr>
            <a:r>
              <a:rPr lang="en" sz="1400">
                <a:solidFill>
                  <a:srgbClr val="FF0000"/>
                </a:solidFill>
              </a:rPr>
              <a:t>Force Sensor issue:  reading vibrated forces which causes vibrational motion on the arm</a:t>
            </a:r>
            <a:endParaRPr sz="1400">
              <a:solidFill>
                <a:srgbClr val="FF0000"/>
              </a:solidFill>
            </a:endParaRPr>
          </a:p>
          <a:p>
            <a:pPr indent="0" lvl="0" marL="0" rtl="0" algn="l">
              <a:lnSpc>
                <a:spcPct val="95000"/>
              </a:lnSpc>
              <a:spcBef>
                <a:spcPts val="1200"/>
              </a:spcBef>
              <a:spcAft>
                <a:spcPts val="0"/>
              </a:spcAft>
              <a:buNone/>
            </a:pPr>
            <a:r>
              <a:rPr lang="en" sz="1400">
                <a:solidFill>
                  <a:srgbClr val="FF0000"/>
                </a:solidFill>
              </a:rPr>
              <a:t>Assumption</a:t>
            </a:r>
            <a:r>
              <a:rPr lang="en" sz="1400">
                <a:solidFill>
                  <a:srgbClr val="FF0000"/>
                </a:solidFill>
              </a:rPr>
              <a:t>: </a:t>
            </a:r>
            <a:endParaRPr sz="1400">
              <a:solidFill>
                <a:srgbClr val="FF0000"/>
              </a:solidFill>
            </a:endParaRPr>
          </a:p>
          <a:p>
            <a:pPr indent="0" lvl="0" marL="0" rtl="0" algn="l">
              <a:lnSpc>
                <a:spcPct val="95000"/>
              </a:lnSpc>
              <a:spcBef>
                <a:spcPts val="1200"/>
              </a:spcBef>
              <a:spcAft>
                <a:spcPts val="1200"/>
              </a:spcAft>
              <a:buNone/>
            </a:pPr>
            <a:r>
              <a:rPr lang="en" sz="1400">
                <a:solidFill>
                  <a:srgbClr val="000000"/>
                </a:solidFill>
              </a:rPr>
              <a:t>When it hits the bound -&gt; Vibration starts -&gt; force sensor feels the vibration and reads forces -&gt; command the robot to move accordingly </a:t>
            </a:r>
            <a:endParaRPr sz="14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7650" y="623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Cause for Shaking: Software</a:t>
            </a:r>
            <a:endParaRPr/>
          </a:p>
        </p:txBody>
      </p:sp>
      <p:sp>
        <p:nvSpPr>
          <p:cNvPr id="132" name="Google Shape;132;p20"/>
          <p:cNvSpPr txBox="1"/>
          <p:nvPr>
            <p:ph idx="1" type="body"/>
          </p:nvPr>
        </p:nvSpPr>
        <p:spPr>
          <a:xfrm>
            <a:off x="727650" y="13069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700"/>
              <a:t>Excluded:</a:t>
            </a:r>
            <a:endParaRPr b="1" sz="1700"/>
          </a:p>
          <a:p>
            <a:pPr indent="-317500" lvl="0" marL="914400" rtl="0" algn="l">
              <a:lnSpc>
                <a:spcPct val="95000"/>
              </a:lnSpc>
              <a:spcBef>
                <a:spcPts val="1200"/>
              </a:spcBef>
              <a:spcAft>
                <a:spcPts val="0"/>
              </a:spcAft>
              <a:buSzPts val="1400"/>
              <a:buChar char="●"/>
            </a:pPr>
            <a:r>
              <a:rPr lang="en" sz="1400"/>
              <a:t>  Same thing does not happen on lower bound</a:t>
            </a:r>
            <a:endParaRPr sz="1400"/>
          </a:p>
          <a:p>
            <a:pPr indent="-317500" lvl="0" marL="914400" rtl="0" algn="l">
              <a:lnSpc>
                <a:spcPct val="95000"/>
              </a:lnSpc>
              <a:spcBef>
                <a:spcPts val="0"/>
              </a:spcBef>
              <a:spcAft>
                <a:spcPts val="0"/>
              </a:spcAft>
              <a:buSzPts val="1400"/>
              <a:buChar char="●"/>
            </a:pPr>
            <a:r>
              <a:rPr lang="en" sz="1400"/>
              <a:t>  Experiment: Do not take force input from the sensor, but spool a fake force that drive the arm:  </a:t>
            </a:r>
            <a:r>
              <a:rPr lang="en" sz="1400">
                <a:solidFill>
                  <a:srgbClr val="FF0000"/>
                </a:solidFill>
              </a:rPr>
              <a:t>Shake still happens  without reading the vibration</a:t>
            </a:r>
            <a:endParaRPr sz="1400">
              <a:solidFill>
                <a:srgbClr val="FF0000"/>
              </a:solidFill>
            </a:endParaRPr>
          </a:p>
          <a:p>
            <a:pPr indent="-317500" lvl="0" marL="914400" rtl="0" algn="l">
              <a:lnSpc>
                <a:spcPct val="95000"/>
              </a:lnSpc>
              <a:spcBef>
                <a:spcPts val="0"/>
              </a:spcBef>
              <a:spcAft>
                <a:spcPts val="0"/>
              </a:spcAft>
              <a:buClr>
                <a:srgbClr val="000000"/>
              </a:buClr>
              <a:buSzPts val="1400"/>
              <a:buChar char="●"/>
            </a:pPr>
            <a:r>
              <a:rPr lang="en" sz="1400">
                <a:solidFill>
                  <a:srgbClr val="000000"/>
                </a:solidFill>
              </a:rPr>
              <a:t>Force sensor reading has saturation: Zeros when less than 20 -&gt; The vibrated reading is the result of the vibration, not the cause</a:t>
            </a:r>
            <a:endParaRPr sz="1400">
              <a:solidFill>
                <a:srgbClr val="000000"/>
              </a:solidFill>
            </a:endParaRPr>
          </a:p>
          <a:p>
            <a:pPr indent="0" lvl="0" marL="0" rtl="0" algn="l">
              <a:lnSpc>
                <a:spcPct val="95000"/>
              </a:lnSpc>
              <a:spcBef>
                <a:spcPts val="1200"/>
              </a:spcBef>
              <a:spcAft>
                <a:spcPts val="1200"/>
              </a:spcAft>
              <a:buNone/>
            </a:pPr>
            <a:r>
              <a:t/>
            </a:r>
            <a:endParaRPr sz="1600">
              <a:solidFill>
                <a:srgbClr val="000000"/>
              </a:solidFill>
            </a:endParaRPr>
          </a:p>
        </p:txBody>
      </p:sp>
      <p:pic>
        <p:nvPicPr>
          <p:cNvPr id="133" name="Google Shape;133;p20"/>
          <p:cNvPicPr preferRelativeResize="0"/>
          <p:nvPr/>
        </p:nvPicPr>
        <p:blipFill>
          <a:blip r:embed="rId3">
            <a:alphaModFix/>
          </a:blip>
          <a:stretch>
            <a:fillRect/>
          </a:stretch>
        </p:blipFill>
        <p:spPr>
          <a:xfrm>
            <a:off x="508050" y="3066875"/>
            <a:ext cx="2600450" cy="1995326"/>
          </a:xfrm>
          <a:prstGeom prst="rect">
            <a:avLst/>
          </a:prstGeom>
          <a:noFill/>
          <a:ln>
            <a:noFill/>
          </a:ln>
        </p:spPr>
      </p:pic>
      <p:pic>
        <p:nvPicPr>
          <p:cNvPr id="134" name="Google Shape;134;p20"/>
          <p:cNvPicPr preferRelativeResize="0"/>
          <p:nvPr/>
        </p:nvPicPr>
        <p:blipFill>
          <a:blip r:embed="rId4">
            <a:alphaModFix/>
          </a:blip>
          <a:stretch>
            <a:fillRect/>
          </a:stretch>
        </p:blipFill>
        <p:spPr>
          <a:xfrm>
            <a:off x="3474900" y="3066875"/>
            <a:ext cx="2559079" cy="1995326"/>
          </a:xfrm>
          <a:prstGeom prst="rect">
            <a:avLst/>
          </a:prstGeom>
          <a:noFill/>
          <a:ln>
            <a:noFill/>
          </a:ln>
        </p:spPr>
      </p:pic>
      <p:pic>
        <p:nvPicPr>
          <p:cNvPr id="135" name="Google Shape;135;p20"/>
          <p:cNvPicPr preferRelativeResize="0"/>
          <p:nvPr/>
        </p:nvPicPr>
        <p:blipFill>
          <a:blip r:embed="rId5">
            <a:alphaModFix/>
          </a:blip>
          <a:stretch>
            <a:fillRect/>
          </a:stretch>
        </p:blipFill>
        <p:spPr>
          <a:xfrm>
            <a:off x="6400374" y="3066875"/>
            <a:ext cx="2432700" cy="1884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Cause for Shaking: Software</a:t>
            </a:r>
            <a:endParaRPr/>
          </a:p>
        </p:txBody>
      </p:sp>
      <p:sp>
        <p:nvSpPr>
          <p:cNvPr id="141" name="Google Shape;141;p21"/>
          <p:cNvSpPr txBox="1"/>
          <p:nvPr>
            <p:ph idx="1" type="body"/>
          </p:nvPr>
        </p:nvSpPr>
        <p:spPr>
          <a:xfrm>
            <a:off x="729450" y="2078875"/>
            <a:ext cx="26403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400">
                <a:solidFill>
                  <a:srgbClr val="FF0000"/>
                </a:solidFill>
              </a:rPr>
              <a:t>Wrong reference trajectory being generated (GTFO issue):</a:t>
            </a:r>
            <a:endParaRPr sz="1400">
              <a:solidFill>
                <a:srgbClr val="FF0000"/>
              </a:solidFill>
            </a:endParaRPr>
          </a:p>
          <a:p>
            <a:pPr indent="0" lvl="0" marL="0" rtl="0" algn="l">
              <a:lnSpc>
                <a:spcPct val="95000"/>
              </a:lnSpc>
              <a:spcBef>
                <a:spcPts val="1200"/>
              </a:spcBef>
              <a:spcAft>
                <a:spcPts val="0"/>
              </a:spcAft>
              <a:buNone/>
            </a:pPr>
            <a:r>
              <a:rPr lang="en" sz="1400"/>
              <a:t>Plot the reference Z trajectory :</a:t>
            </a:r>
            <a:endParaRPr sz="1400"/>
          </a:p>
          <a:p>
            <a:pPr indent="0" lvl="0" marL="0" rtl="0" algn="l">
              <a:lnSpc>
                <a:spcPct val="95000"/>
              </a:lnSpc>
              <a:spcBef>
                <a:spcPts val="1200"/>
              </a:spcBef>
              <a:spcAft>
                <a:spcPts val="0"/>
              </a:spcAft>
              <a:buNone/>
            </a:pPr>
            <a:r>
              <a:rPr lang="en" sz="1400"/>
              <a:t>Very </a:t>
            </a:r>
            <a:r>
              <a:rPr lang="en" sz="1400"/>
              <a:t>smooth</a:t>
            </a:r>
            <a:r>
              <a:rPr lang="en" sz="1400"/>
              <a:t> and continuous</a:t>
            </a:r>
            <a:endParaRPr sz="1400"/>
          </a:p>
          <a:p>
            <a:pPr indent="0" lvl="0" marL="0" rtl="0" algn="l">
              <a:lnSpc>
                <a:spcPct val="95000"/>
              </a:lnSpc>
              <a:spcBef>
                <a:spcPts val="1200"/>
              </a:spcBef>
              <a:spcAft>
                <a:spcPts val="0"/>
              </a:spcAft>
              <a:buNone/>
            </a:pPr>
            <a:r>
              <a:rPr lang="en" sz="1400"/>
              <a:t>Plot </a:t>
            </a:r>
            <a:r>
              <a:rPr lang="en" sz="1400"/>
              <a:t>End Effector</a:t>
            </a:r>
            <a:r>
              <a:rPr lang="en" sz="1400"/>
              <a:t> Z-position</a:t>
            </a:r>
            <a:endParaRPr sz="1400"/>
          </a:p>
          <a:p>
            <a:pPr indent="0" lvl="0" marL="0" rtl="0" algn="l">
              <a:lnSpc>
                <a:spcPct val="95000"/>
              </a:lnSpc>
              <a:spcBef>
                <a:spcPts val="1200"/>
              </a:spcBef>
              <a:spcAft>
                <a:spcPts val="0"/>
              </a:spcAft>
              <a:buNone/>
            </a:pPr>
            <a:r>
              <a:rPr lang="en" sz="1400"/>
              <a:t>Also smooth and </a:t>
            </a:r>
            <a:r>
              <a:rPr lang="en" sz="1400"/>
              <a:t>correspond</a:t>
            </a:r>
            <a:r>
              <a:rPr lang="en" sz="1400"/>
              <a:t> to reference </a:t>
            </a:r>
            <a:endParaRPr sz="1400"/>
          </a:p>
          <a:p>
            <a:pPr indent="0" lvl="0" marL="0" rtl="0" algn="l">
              <a:lnSpc>
                <a:spcPct val="95000"/>
              </a:lnSpc>
              <a:spcBef>
                <a:spcPts val="1200"/>
              </a:spcBef>
              <a:spcAft>
                <a:spcPts val="0"/>
              </a:spcAft>
              <a:buNone/>
            </a:pPr>
            <a:r>
              <a:rPr b="1" lang="en" sz="1400"/>
              <a:t>Excluded</a:t>
            </a:r>
            <a:endParaRPr b="1" sz="1400"/>
          </a:p>
          <a:p>
            <a:pPr indent="0" lvl="0" marL="0" rtl="0" algn="l">
              <a:lnSpc>
                <a:spcPct val="95000"/>
              </a:lnSpc>
              <a:spcBef>
                <a:spcPts val="1200"/>
              </a:spcBef>
              <a:spcAft>
                <a:spcPts val="1200"/>
              </a:spcAft>
              <a:buNone/>
            </a:pPr>
            <a:r>
              <a:t/>
            </a:r>
            <a:endParaRPr sz="1400"/>
          </a:p>
        </p:txBody>
      </p:sp>
      <p:pic>
        <p:nvPicPr>
          <p:cNvPr id="142" name="Google Shape;142;p21"/>
          <p:cNvPicPr preferRelativeResize="0"/>
          <p:nvPr/>
        </p:nvPicPr>
        <p:blipFill>
          <a:blip r:embed="rId3">
            <a:alphaModFix/>
          </a:blip>
          <a:stretch>
            <a:fillRect/>
          </a:stretch>
        </p:blipFill>
        <p:spPr>
          <a:xfrm>
            <a:off x="3335451" y="2571750"/>
            <a:ext cx="2983100" cy="2315550"/>
          </a:xfrm>
          <a:prstGeom prst="rect">
            <a:avLst/>
          </a:prstGeom>
          <a:noFill/>
          <a:ln>
            <a:noFill/>
          </a:ln>
        </p:spPr>
      </p:pic>
      <p:pic>
        <p:nvPicPr>
          <p:cNvPr id="143" name="Google Shape;143;p21"/>
          <p:cNvPicPr preferRelativeResize="0"/>
          <p:nvPr/>
        </p:nvPicPr>
        <p:blipFill>
          <a:blip r:embed="rId4">
            <a:alphaModFix/>
          </a:blip>
          <a:stretch>
            <a:fillRect/>
          </a:stretch>
        </p:blipFill>
        <p:spPr>
          <a:xfrm>
            <a:off x="6385074" y="2571749"/>
            <a:ext cx="2897908" cy="226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