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5" r:id="rId3"/>
    <p:sldId id="266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694" y="2743200"/>
            <a:ext cx="10058400" cy="1711037"/>
          </a:xfrm>
        </p:spPr>
        <p:txBody>
          <a:bodyPr/>
          <a:lstStyle/>
          <a:p>
            <a:r>
              <a:rPr lang="en-US" dirty="0"/>
              <a:t>M270C Project Presentation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10058400" cy="685800"/>
          </a:xfrm>
        </p:spPr>
        <p:txBody>
          <a:bodyPr/>
          <a:lstStyle/>
          <a:p>
            <a:r>
              <a:rPr lang="en-US" dirty="0"/>
              <a:t>Xiaochen 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4637" y="1676400"/>
            <a:ext cx="9144000" cy="4267200"/>
          </a:xfrm>
        </p:spPr>
        <p:txBody>
          <a:bodyPr/>
          <a:lstStyle/>
          <a:p>
            <a:r>
              <a:rPr lang="en-US" dirty="0"/>
              <a:t>Finding the Optimal Trajectory for Quadrotor with Cable-Suspended Load</a:t>
            </a:r>
            <a:endParaRPr dirty="0"/>
          </a:p>
          <a:p>
            <a:r>
              <a:rPr lang="en-US" dirty="0"/>
              <a:t>Ensure the trip is </a:t>
            </a:r>
            <a:r>
              <a:rPr lang="en-US" b="1" dirty="0"/>
              <a:t>safe</a:t>
            </a:r>
            <a:r>
              <a:rPr lang="en-US" dirty="0"/>
              <a:t> and </a:t>
            </a:r>
            <a:r>
              <a:rPr lang="en-US" b="1" dirty="0"/>
              <a:t>efficient</a:t>
            </a:r>
            <a:endParaRPr b="1" dirty="0"/>
          </a:p>
          <a:p>
            <a:r>
              <a:rPr lang="en-US" dirty="0"/>
              <a:t>Find the maximum payload allowed</a:t>
            </a:r>
            <a:endParaRPr dirty="0"/>
          </a:p>
        </p:txBody>
      </p:sp>
      <p:pic>
        <p:nvPicPr>
          <p:cNvPr id="3" name="Picture 2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FBF1F5C-2605-370E-7477-3ECE66F7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00400"/>
            <a:ext cx="632548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Formulation: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C671-03E7-92AE-F99A-5538DAE1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the dynamic using Euler-</a:t>
            </a:r>
            <a:r>
              <a:rPr lang="en-US" dirty="0" err="1"/>
              <a:t>Langrange</a:t>
            </a:r>
            <a:r>
              <a:rPr lang="en-US" dirty="0"/>
              <a:t>:</a:t>
            </a:r>
          </a:p>
          <a:p>
            <a:r>
              <a:rPr lang="en-US" dirty="0"/>
              <a:t>Applying </a:t>
            </a:r>
            <a:r>
              <a:rPr lang="en-US" dirty="0" err="1"/>
              <a:t>Pontryagin’s</a:t>
            </a:r>
            <a:r>
              <a:rPr lang="en-US" dirty="0"/>
              <a:t> Minimum Principle</a:t>
            </a:r>
          </a:p>
          <a:p>
            <a:r>
              <a:rPr lang="en-US" dirty="0"/>
              <a:t>Define cost functional J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Optimization problem -&gt; Two Point Boundary Value Problem (TPBVP)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39AF7-C528-5211-41B6-DECFBC20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81200"/>
            <a:ext cx="2702945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185C18-72CB-2063-2944-80C6DC51F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0367"/>
            <a:ext cx="3896269" cy="781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1C884B-445B-2531-6024-3162156BF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551526"/>
            <a:ext cx="4495800" cy="5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9144000" cy="1143000"/>
          </a:xfrm>
        </p:spPr>
        <p:txBody>
          <a:bodyPr/>
          <a:lstStyle/>
          <a:p>
            <a:r>
              <a:rPr lang="en-US" dirty="0"/>
              <a:t>Methods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371600"/>
            <a:ext cx="9829800" cy="4270375"/>
          </a:xfrm>
        </p:spPr>
        <p:txBody>
          <a:bodyPr/>
          <a:lstStyle/>
          <a:p>
            <a:r>
              <a:rPr lang="en-US" dirty="0"/>
              <a:t>Successive Approximation:</a:t>
            </a:r>
          </a:p>
          <a:p>
            <a:pPr lvl="1"/>
            <a:r>
              <a:rPr lang="en-US" dirty="0"/>
              <a:t>Provide initial guess of control input u</a:t>
            </a:r>
          </a:p>
          <a:p>
            <a:pPr lvl="1"/>
            <a:r>
              <a:rPr lang="en-US" dirty="0"/>
              <a:t>Integrate system dynamics with this guess with time</a:t>
            </a:r>
          </a:p>
          <a:p>
            <a:pPr lvl="1"/>
            <a:r>
              <a:rPr lang="en-US" dirty="0"/>
              <a:t>Integrate costate with reverse in time by plugging states x and control input u</a:t>
            </a:r>
          </a:p>
          <a:p>
            <a:pPr lvl="1"/>
            <a:r>
              <a:rPr lang="en-US" dirty="0"/>
              <a:t>Update u by evaluating min H(t, x, u) </a:t>
            </a:r>
          </a:p>
          <a:p>
            <a:pPr lvl="1"/>
            <a:r>
              <a:rPr lang="en-US" dirty="0"/>
              <a:t>Stop until converge</a:t>
            </a:r>
          </a:p>
          <a:p>
            <a:pPr marL="365760" lvl="1" indent="0"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72967-3E74-5F47-1B3B-B4C110F2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715847"/>
            <a:ext cx="8077200" cy="27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br>
              <a:rPr lang="en-US"/>
            </a:br>
            <a:endParaRPr lang="en-US" dirty="0"/>
          </a:p>
        </p:txBody>
      </p:sp>
      <p:pic>
        <p:nvPicPr>
          <p:cNvPr id="11" name="Picture 10" descr="A graph of a function&#10;&#10;Description automatically generated">
            <a:extLst>
              <a:ext uri="{FF2B5EF4-FFF2-40B4-BE49-F238E27FC236}">
                <a16:creationId xmlns:a16="http://schemas.microsoft.com/office/drawing/2014/main" id="{96008D37-6D84-0167-C6E6-BC4D689E5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7" y="2464268"/>
            <a:ext cx="5472260" cy="4174301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">
            <a:extLst>
              <a:ext uri="{FF2B5EF4-FFF2-40B4-BE49-F238E27FC236}">
                <a16:creationId xmlns:a16="http://schemas.microsoft.com/office/drawing/2014/main" id="{FA2CC273-4DED-2CA4-ED71-D927D0CB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89" y="2464268"/>
            <a:ext cx="5667076" cy="4191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9AD42-74D5-2771-FAB9-FEB9AA95737C}"/>
              </a:ext>
            </a:extLst>
          </p:cNvPr>
          <p:cNvSpPr txBox="1"/>
          <p:nvPr/>
        </p:nvSpPr>
        <p:spPr>
          <a:xfrm>
            <a:off x="1447800" y="1028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Position: [1.5, -2 2]</a:t>
            </a:r>
          </a:p>
          <a:p>
            <a:r>
              <a:rPr lang="en-US" sz="2400" dirty="0"/>
              <a:t>Terminal Position: [-1, 2, 2.5]</a:t>
            </a:r>
          </a:p>
          <a:p>
            <a:r>
              <a:rPr lang="en-US" sz="2400" dirty="0"/>
              <a:t>Max payload: 0.28kg 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33</TotalTime>
  <Words>131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Tech Computer 16x9</vt:lpstr>
      <vt:lpstr>M270C Project Presentation</vt:lpstr>
      <vt:lpstr>Problem Description</vt:lpstr>
      <vt:lpstr>Problem Formulation:</vt:lpstr>
      <vt:lpstr>Methods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M270C Project Presentation</dc:title>
  <dc:creator>xiaochen li</dc:creator>
  <cp:lastModifiedBy>xiaochen li</cp:lastModifiedBy>
  <cp:revision>1</cp:revision>
  <dcterms:created xsi:type="dcterms:W3CDTF">2023-12-12T02:59:35Z</dcterms:created>
  <dcterms:modified xsi:type="dcterms:W3CDTF">2023-12-12T03:33:27Z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