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81" r:id="rId2"/>
    <p:sldId id="282" r:id="rId3"/>
    <p:sldId id="256" r:id="rId4"/>
    <p:sldId id="257" r:id="rId5"/>
    <p:sldId id="258" r:id="rId6"/>
    <p:sldId id="259" r:id="rId7"/>
    <p:sldId id="274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80" r:id="rId16"/>
    <p:sldId id="268" r:id="rId17"/>
    <p:sldId id="269" r:id="rId18"/>
    <p:sldId id="270" r:id="rId19"/>
    <p:sldId id="271" r:id="rId20"/>
    <p:sldId id="275" r:id="rId21"/>
    <p:sldId id="276" r:id="rId22"/>
    <p:sldId id="277" r:id="rId23"/>
    <p:sldId id="278" r:id="rId24"/>
    <p:sldId id="279" r:id="rId25"/>
    <p:sldId id="272" r:id="rId26"/>
    <p:sldId id="273" r:id="rId27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63" y="3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1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time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Automatic Inference of Application Reputation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95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decide whether a vertex has effect on the chooed event or not</a:t>
            </a: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1765975"/>
            <a:ext cx="8520600" cy="28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Whether there is an edge between these two vertices. If there is an edge, that mean one operation happened between these two vertices.</a:t>
            </a:r>
            <a:endParaRPr/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relationship should be time logically correct.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246950" y="11021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This graph is too large for the security analysts.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150" y="2063475"/>
            <a:ext cx="8352700" cy="2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Graph Reduction</a:t>
            </a: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 Causality  Preserved Reduction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050" y="1597763"/>
            <a:ext cx="548640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reduction before and after</a:t>
            </a: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5" y="1238690"/>
            <a:ext cx="9143999" cy="266612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4186575" y="941975"/>
            <a:ext cx="4844400" cy="1428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graph after reduction</a:t>
            </a: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75" y="1558375"/>
            <a:ext cx="8985751" cy="29338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</p:pic>
      <p:sp>
        <p:nvSpPr>
          <p:cNvPr id="130" name="Shape 130"/>
          <p:cNvSpPr txBox="1"/>
          <p:nvPr/>
        </p:nvSpPr>
        <p:spPr>
          <a:xfrm>
            <a:off x="8328275" y="1487725"/>
            <a:ext cx="702600" cy="882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Result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52" y="1638675"/>
            <a:ext cx="8587896" cy="24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60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of page rank</a:t>
            </a: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page rank has been widely used for improving the search quality. PageRank considers the World Wide Web as a set of linked nodes and ranks them based on their importance.  The insight of PageRank is that a node is linked by the other import nodes should be more important than the ones linked by uninfluential nodes.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of binary reputation</a:t>
            </a: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applications installed through official channels are more likely to be benign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applications installed through unknown channels are more likely to be malicious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Reputation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Backtracking can be leveraged to generate dependency graph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Propagate the reputation through the graph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Problem: many paths lead to the same source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Some are related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Some are irrelevant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 preprocessing for the Page Rank</a:t>
            </a: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Graph Split</a:t>
            </a:r>
            <a:endParaRPr sz="2800">
              <a:solidFill>
                <a:schemeClr val="dk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611475" y="1855975"/>
            <a:ext cx="719400" cy="719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762525" y="2043025"/>
            <a:ext cx="4173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A</a:t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611475" y="3456825"/>
            <a:ext cx="719400" cy="719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762525" y="3600625"/>
            <a:ext cx="4173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</a:t>
            </a:r>
            <a:endParaRPr/>
          </a:p>
        </p:txBody>
      </p:sp>
      <p:cxnSp>
        <p:nvCxnSpPr>
          <p:cNvPr id="153" name="Shape 153"/>
          <p:cNvCxnSpPr>
            <a:endCxn id="151" idx="1"/>
          </p:cNvCxnSpPr>
          <p:nvPr/>
        </p:nvCxnSpPr>
        <p:spPr>
          <a:xfrm flipH="1">
            <a:off x="716829" y="2467479"/>
            <a:ext cx="9600" cy="109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Shape 154"/>
          <p:cNvCxnSpPr>
            <a:stCxn id="149" idx="4"/>
            <a:endCxn id="151" idx="0"/>
          </p:cNvCxnSpPr>
          <p:nvPr/>
        </p:nvCxnSpPr>
        <p:spPr>
          <a:xfrm>
            <a:off x="971175" y="2575375"/>
            <a:ext cx="0" cy="88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Shape 155"/>
          <p:cNvCxnSpPr>
            <a:endCxn id="151" idx="7"/>
          </p:cNvCxnSpPr>
          <p:nvPr/>
        </p:nvCxnSpPr>
        <p:spPr>
          <a:xfrm flipH="1">
            <a:off x="1225521" y="2481879"/>
            <a:ext cx="11700" cy="108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" name="Shape 156"/>
          <p:cNvCxnSpPr/>
          <p:nvPr/>
        </p:nvCxnSpPr>
        <p:spPr>
          <a:xfrm rot="10800000" flipH="1">
            <a:off x="2251625" y="2985375"/>
            <a:ext cx="1611300" cy="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7" name="Shape 157"/>
          <p:cNvSpPr/>
          <p:nvPr/>
        </p:nvSpPr>
        <p:spPr>
          <a:xfrm>
            <a:off x="4590925" y="1627100"/>
            <a:ext cx="719400" cy="719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A’</a:t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5944675" y="1627100"/>
            <a:ext cx="719400" cy="719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A’’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51900" y="1627100"/>
            <a:ext cx="719400" cy="719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A’’’</a:t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5980650" y="3352275"/>
            <a:ext cx="719400" cy="719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B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61" name="Shape 161"/>
          <p:cNvCxnSpPr>
            <a:stCxn id="157" idx="4"/>
            <a:endCxn id="160" idx="1"/>
          </p:cNvCxnSpPr>
          <p:nvPr/>
        </p:nvCxnSpPr>
        <p:spPr>
          <a:xfrm>
            <a:off x="4950625" y="2346500"/>
            <a:ext cx="1135500" cy="11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" name="Shape 162"/>
          <p:cNvCxnSpPr>
            <a:stCxn id="158" idx="4"/>
            <a:endCxn id="160" idx="0"/>
          </p:cNvCxnSpPr>
          <p:nvPr/>
        </p:nvCxnSpPr>
        <p:spPr>
          <a:xfrm>
            <a:off x="6304375" y="2346500"/>
            <a:ext cx="36000" cy="10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" name="Shape 163"/>
          <p:cNvCxnSpPr>
            <a:stCxn id="159" idx="4"/>
            <a:endCxn id="160" idx="7"/>
          </p:cNvCxnSpPr>
          <p:nvPr/>
        </p:nvCxnSpPr>
        <p:spPr>
          <a:xfrm flipH="1">
            <a:off x="6594800" y="2346500"/>
            <a:ext cx="916800" cy="11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need preprocessing?</a:t>
            </a:r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It is impossible for program to infer the reputation of each operation.(The PageRank algorithm doesn’t allow the pair of vertex having multiple edges) 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9230"/>
            <a:ext cx="8520600" cy="841800"/>
          </a:xfrm>
        </p:spPr>
        <p:txBody>
          <a:bodyPr/>
          <a:lstStyle/>
          <a:p>
            <a:r>
              <a:rPr lang="en-US" dirty="0" smtClean="0"/>
              <a:t>Work Flow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83" y="1582472"/>
            <a:ext cx="8830017" cy="148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80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022" y="132046"/>
            <a:ext cx="8520600" cy="572700"/>
          </a:xfrm>
        </p:spPr>
        <p:txBody>
          <a:bodyPr/>
          <a:lstStyle/>
          <a:p>
            <a:r>
              <a:rPr lang="en-US" altLang="zh-CN" dirty="0" smtClean="0"/>
              <a:t>Pseudo Code Of </a:t>
            </a:r>
            <a:r>
              <a:rPr lang="en-US" altLang="zh-CN" dirty="0" err="1" smtClean="0"/>
              <a:t>GraphSplit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873345"/>
            <a:ext cx="8520600" cy="3695530"/>
          </a:xfrm>
        </p:spPr>
        <p:txBody>
          <a:bodyPr/>
          <a:lstStyle/>
          <a:p>
            <a:r>
              <a:rPr lang="en-US" b="1" dirty="0" smtClean="0"/>
              <a:t>A</a:t>
            </a:r>
            <a:r>
              <a:rPr lang="en-US" altLang="zh-CN" b="1" dirty="0" smtClean="0"/>
              <a:t>lgorithm1</a:t>
            </a:r>
            <a:r>
              <a:rPr lang="zh-CN" altLang="en-US" b="1" dirty="0" smtClean="0"/>
              <a:t>： </a:t>
            </a:r>
            <a:r>
              <a:rPr lang="en-US" altLang="zh-CN" b="1" dirty="0" err="1" smtClean="0"/>
              <a:t>GraphSplit</a:t>
            </a:r>
            <a:endParaRPr lang="en-US" altLang="zh-CN" b="1" dirty="0" smtClean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24" y="1283182"/>
            <a:ext cx="4351798" cy="37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73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altLang="zh-CN" dirty="0" smtClean="0"/>
              <a:t>elevant 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8" y="1045029"/>
            <a:ext cx="4316664" cy="32811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362" y="1104745"/>
            <a:ext cx="3714682" cy="406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15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en-US" altLang="zh-CN" dirty="0" smtClean="0"/>
              <a:t>seudo code of </a:t>
            </a:r>
            <a:r>
              <a:rPr lang="en-US" altLang="zh-CN" dirty="0" err="1" smtClean="0"/>
              <a:t>RecoverTimeLogic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97" y="1101600"/>
            <a:ext cx="5572166" cy="389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17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Sample Of </a:t>
            </a:r>
            <a:r>
              <a:rPr lang="en-US" altLang="zh-CN" dirty="0" err="1" smtClean="0"/>
              <a:t>GraphSplit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930" y="1727100"/>
            <a:ext cx="8520600" cy="3416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190586"/>
            <a:ext cx="5738269" cy="37161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58249" y="2347582"/>
            <a:ext cx="2836506" cy="27245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41370" y="3473087"/>
            <a:ext cx="936795" cy="27245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92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93137"/>
            <a:ext cx="8520600" cy="572700"/>
          </a:xfrm>
        </p:spPr>
        <p:txBody>
          <a:bodyPr/>
          <a:lstStyle/>
          <a:p>
            <a:r>
              <a:rPr lang="en-US" dirty="0" smtClean="0"/>
              <a:t>Result Of </a:t>
            </a:r>
            <a:r>
              <a:rPr lang="en-US" dirty="0" err="1" smtClean="0"/>
              <a:t>GraphSplit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17" y="929505"/>
            <a:ext cx="7524205" cy="41284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32532" y="2213221"/>
            <a:ext cx="2941009" cy="272454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38913" y="2213221"/>
            <a:ext cx="2941009" cy="272454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0237" y="3496492"/>
            <a:ext cx="910669" cy="272454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06890" y="3496492"/>
            <a:ext cx="929330" cy="272454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65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graph reduction </a:t>
            </a: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Goal: Each vertex only has one incoming  from the specific source.</a:t>
            </a:r>
            <a:endParaRPr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00" y="1856350"/>
            <a:ext cx="8985751" cy="2604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example of weight and reputation calculation</a:t>
            </a:r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20" y="1152475"/>
            <a:ext cx="8070055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source of raw data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kernel auditing tool： Sysdig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monitored kernel acivities ： clone and execve (process relevent)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			   read  and  write   (file read/ write)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			   Send and receive(network communication)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						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sysdig command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sudo sysdig -p"%evt.num %</a:t>
            </a:r>
            <a:r>
              <a:rPr lang="en">
                <a:solidFill>
                  <a:srgbClr val="0000FF"/>
                </a:solidFill>
              </a:rPr>
              <a:t>evt.rawtime.s</a:t>
            </a:r>
            <a:r>
              <a:rPr lang="en"/>
              <a:t>.%</a:t>
            </a:r>
            <a:r>
              <a:rPr lang="en">
                <a:solidFill>
                  <a:srgbClr val="0000FF"/>
                </a:solidFill>
              </a:rPr>
              <a:t>evt.rawtime.ns</a:t>
            </a:r>
            <a:r>
              <a:rPr lang="en"/>
              <a:t> %evt.cpu %</a:t>
            </a:r>
            <a:r>
              <a:rPr lang="en">
                <a:solidFill>
                  <a:srgbClr val="0000FF"/>
                </a:solidFill>
              </a:rPr>
              <a:t>proc.name (%proc.pid) </a:t>
            </a:r>
            <a:r>
              <a:rPr lang="en"/>
              <a:t>%evt.dir </a:t>
            </a:r>
            <a:r>
              <a:rPr lang="en">
                <a:solidFill>
                  <a:srgbClr val="0000FF"/>
                </a:solidFill>
              </a:rPr>
              <a:t>%evt.type</a:t>
            </a:r>
            <a:r>
              <a:rPr lang="en"/>
              <a:t> cwd=%proc.cwd %evt.args latency=</a:t>
            </a:r>
            <a:r>
              <a:rPr lang="en">
                <a:solidFill>
                  <a:srgbClr val="0000FF"/>
                </a:solidFill>
              </a:rPr>
              <a:t>%evt.latency</a:t>
            </a:r>
            <a:r>
              <a:rPr lang="en"/>
              <a:t>" evt.type=clone or evt.type=execve or evt.type=read or evt.type=write or evt.type=writev or evt.type=sendto and fd.type!=pipe  &gt;  fileName.txt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format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394" y="1336918"/>
            <a:ext cx="8172849" cy="312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757647" y="2825015"/>
            <a:ext cx="918132" cy="1455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02674" y="2825015"/>
            <a:ext cx="578498" cy="1757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81172" y="2829043"/>
            <a:ext cx="399350" cy="1716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51555" y="2825015"/>
            <a:ext cx="2948474" cy="1757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29263" y="2825015"/>
            <a:ext cx="941149" cy="15240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112550"/>
            <a:ext cx="8520600" cy="7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400">
                <a:solidFill>
                  <a:srgbClr val="113A59"/>
                </a:solidFill>
                <a:latin typeface="Corbel"/>
                <a:ea typeface="Corbel"/>
                <a:cs typeface="Corbel"/>
                <a:sym typeface="Corbel"/>
              </a:rPr>
              <a:t>System Monitoring Data</a:t>
            </a: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279100" y="2340325"/>
            <a:ext cx="8730300" cy="17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System activities -&gt; Event</a:t>
            </a:r>
            <a:endParaRPr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742950" lvl="1" indent="-24765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Subject, operation, object, e.g., </a:t>
            </a:r>
            <a:r>
              <a:rPr lang="en" sz="1800" b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Proc</a:t>
            </a:r>
            <a:r>
              <a:rPr lang="en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" sz="1800" b="1" i="1">
                <a:solidFill>
                  <a:srgbClr val="1D13DB"/>
                </a:solidFill>
                <a:latin typeface="Corbel"/>
                <a:ea typeface="Corbel"/>
                <a:cs typeface="Corbel"/>
                <a:sym typeface="Corbel"/>
              </a:rPr>
              <a:t>p1</a:t>
            </a:r>
            <a:r>
              <a:rPr lang="en" sz="1800">
                <a:solidFill>
                  <a:srgbClr val="1D13DB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" sz="1800" b="1" i="1">
                <a:solidFill>
                  <a:srgbClr val="1D13DB"/>
                </a:solidFill>
                <a:latin typeface="Corbel"/>
                <a:ea typeface="Corbel"/>
                <a:cs typeface="Corbel"/>
                <a:sym typeface="Corbel"/>
              </a:rPr>
              <a:t>Read</a:t>
            </a:r>
            <a:r>
              <a:rPr lang="en" sz="1800">
                <a:solidFill>
                  <a:srgbClr val="1D13DB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" sz="1800" b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File</a:t>
            </a:r>
            <a:r>
              <a:rPr lang="en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" sz="1800" b="1" i="1">
                <a:solidFill>
                  <a:srgbClr val="1D13DB"/>
                </a:solidFill>
                <a:latin typeface="Corbel"/>
                <a:ea typeface="Corbel"/>
                <a:cs typeface="Corbel"/>
                <a:sym typeface="Corbel"/>
              </a:rPr>
              <a:t>f1</a:t>
            </a:r>
            <a:endParaRPr sz="1800">
              <a:solidFill>
                <a:schemeClr val="dk1"/>
              </a:solidFill>
            </a:endParaRPr>
          </a:p>
          <a:p>
            <a:pPr marL="742950" lvl="1" indent="-24765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Annotated with time window</a:t>
            </a:r>
            <a:endParaRPr sz="1800">
              <a:solidFill>
                <a:schemeClr val="dk1"/>
              </a:solidFill>
            </a:endParaRPr>
          </a:p>
          <a:p>
            <a:pPr marL="342900" lvl="0" indent="-279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System entities</a:t>
            </a:r>
            <a:endParaRPr>
              <a:solidFill>
                <a:schemeClr val="dk1"/>
              </a:solidFill>
            </a:endParaRPr>
          </a:p>
          <a:p>
            <a:pPr marL="742950" lvl="1" indent="-24765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E.g., processes, files, network connections</a:t>
            </a:r>
            <a:endParaRPr sz="1800">
              <a:solidFill>
                <a:schemeClr val="dk1"/>
              </a:solidFill>
            </a:endParaRPr>
          </a:p>
          <a:p>
            <a:pPr marL="342900" lvl="0" indent="-279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 global view of system activies </a:t>
            </a:r>
            <a:endParaRPr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lvl="0" indent="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  －A huge temporal graph</a:t>
            </a:r>
            <a:endParaRPr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9400" y="906050"/>
            <a:ext cx="5543550" cy="127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altLang="zh-CN" dirty="0" smtClean="0"/>
              <a:t>epresentation Of System Entities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41" y="1791477"/>
            <a:ext cx="8356159" cy="192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1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raw dependency graph based on the log file</a:t>
            </a: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263529"/>
            <a:ext cx="8352700" cy="2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introduction of backtracking: algorithm</a:t>
            </a: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your interesting event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Iterate this graph get all the entities having effect on your chossed event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460</Words>
  <Application>Microsoft Office PowerPoint</Application>
  <PresentationFormat>On-screen Show (16:9)</PresentationFormat>
  <Paragraphs>66</Paragraphs>
  <Slides>26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Times New Roman</vt:lpstr>
      <vt:lpstr>Corbel</vt:lpstr>
      <vt:lpstr>Arial</vt:lpstr>
      <vt:lpstr>Simple Light</vt:lpstr>
      <vt:lpstr>Automatic Inference of Application Reputation</vt:lpstr>
      <vt:lpstr>Work Flow</vt:lpstr>
      <vt:lpstr>The source of raw data </vt:lpstr>
      <vt:lpstr>The sysdig command</vt:lpstr>
      <vt:lpstr>The data format</vt:lpstr>
      <vt:lpstr>System Monitoring Data</vt:lpstr>
      <vt:lpstr>Representation Of System Entities</vt:lpstr>
      <vt:lpstr>The raw dependency graph based on the log file</vt:lpstr>
      <vt:lpstr>Simple introduction of backtracking: algorithm</vt:lpstr>
      <vt:lpstr>How to decide whether a vertex has effect on the chooed event or not</vt:lpstr>
      <vt:lpstr>Challenges</vt:lpstr>
      <vt:lpstr>Solution: Graph Reduction</vt:lpstr>
      <vt:lpstr>Example reduction before and after</vt:lpstr>
      <vt:lpstr>The graph after reduction</vt:lpstr>
      <vt:lpstr>Preliminary Result</vt:lpstr>
      <vt:lpstr>Background of page rank</vt:lpstr>
      <vt:lpstr>Background of binary reputation</vt:lpstr>
      <vt:lpstr>The preprocessing for the Page Rank</vt:lpstr>
      <vt:lpstr>Why we need preprocessing?</vt:lpstr>
      <vt:lpstr>Pseudo Code Of GraphSplit</vt:lpstr>
      <vt:lpstr>Relevant Functions</vt:lpstr>
      <vt:lpstr>Pseudo code of RecoverTimeLogic</vt:lpstr>
      <vt:lpstr>Sample Of GraphSplit</vt:lpstr>
      <vt:lpstr>Result Of GraphSplit</vt:lpstr>
      <vt:lpstr>The goal of graph reduction </vt:lpstr>
      <vt:lpstr>One example of weight and reputation calculation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source of raw data </dc:title>
  <cp:lastModifiedBy>Pengcheng Fang</cp:lastModifiedBy>
  <cp:revision>13</cp:revision>
  <dcterms:modified xsi:type="dcterms:W3CDTF">2018-04-14T17:27:18Z</dcterms:modified>
</cp:coreProperties>
</file>