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4337"/>
          <p:cNvSpPr>
            <a:spLocks noGrp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关于长度单位与周长</a:t>
            </a:r>
            <a:endParaRPr lang="zh-CN" altLang="en-US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14338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anchor="t">
            <a:normAutofit fontScale="90000" lnSpcReduction="20000"/>
          </a:bodyPr>
          <a:p>
            <a:pPr defTabSz="914400">
              <a:buClrTx/>
              <a:buSzTx/>
              <a:buFontTx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en-US" sz="4000" kern="1200" baseline="0" dirty="0">
                <a:latin typeface="+mn-lt"/>
                <a:ea typeface="+mn-ea"/>
                <a:cs typeface="+mn-cs"/>
              </a:rPr>
              <a:t>小组成员</a:t>
            </a:r>
            <a:r>
              <a:rPr lang="en-US" altLang="zh-CN" sz="4000" kern="1200" baseline="0" dirty="0">
                <a:latin typeface="+mn-lt"/>
                <a:ea typeface="+mn-ea"/>
                <a:cs typeface="+mn-cs"/>
              </a:rPr>
              <a:t>:</a:t>
            </a:r>
            <a:r>
              <a:rPr lang="zh-CN" altLang="en-US" sz="4000" kern="1200" baseline="0" dirty="0">
                <a:latin typeface="+mn-lt"/>
                <a:ea typeface="+mn-ea"/>
                <a:cs typeface="+mn-cs"/>
              </a:rPr>
              <a:t>李戌冬 黄泽骏 刘弘毅 赵锶嘉 林嘉濠 刘烨桐</a:t>
            </a:r>
            <a:r>
              <a:rPr lang="en-US" altLang="zh-CN" sz="4000" kern="1200" baseline="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4000" kern="1200" baseline="0" dirty="0">
                <a:latin typeface="+mn-lt"/>
                <a:ea typeface="+mn-ea"/>
                <a:cs typeface="+mn-cs"/>
              </a:rPr>
              <a:t>按座位排序</a:t>
            </a:r>
            <a:r>
              <a:rPr lang="en-US" altLang="zh-CN" sz="4000" kern="1200" baseline="0">
                <a:latin typeface="+mn-lt"/>
                <a:ea typeface="+mn-ea"/>
                <a:cs typeface="+mn-cs"/>
              </a:rPr>
              <a:t>)</a:t>
            </a:r>
            <a:endParaRPr lang="en-US" altLang="zh-CN" sz="4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公园正在进行装修绿化</a:t>
            </a:r>
            <a:endParaRPr lang="zh-CN" altLang="en-US"/>
          </a:p>
        </p:txBody>
      </p:sp>
      <p:pic>
        <p:nvPicPr>
          <p:cNvPr id="3074" name="内容占位符 4098" descr="微信图片_2019050110024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7400" y="1828800"/>
            <a:ext cx="8229600" cy="44894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看一看</a:t>
            </a:r>
            <a:r>
              <a:rPr lang="en-US" altLang="zh-CN" dirty="0"/>
              <a:t>,</a:t>
            </a:r>
            <a:r>
              <a:rPr lang="zh-CN" altLang="en-US" dirty="0"/>
              <a:t>说一说</a:t>
            </a:r>
            <a:endParaRPr lang="zh-CN" altLang="en-US"/>
          </a:p>
        </p:txBody>
      </p:sp>
      <p:pic>
        <p:nvPicPr>
          <p:cNvPr id="4098" name="图片 5122" descr="微信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295400"/>
            <a:ext cx="3162300" cy="2152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123" descr="微信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52600"/>
            <a:ext cx="3181350" cy="203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124" descr="微信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295400"/>
            <a:ext cx="2438400" cy="220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椭圆形标注 5125"/>
          <p:cNvSpPr/>
          <p:nvPr/>
        </p:nvSpPr>
        <p:spPr>
          <a:xfrm>
            <a:off x="1828800" y="4648200"/>
            <a:ext cx="1752600" cy="1524000"/>
          </a:xfrm>
          <a:prstGeom prst="wedgeEllipseCallout">
            <a:avLst>
              <a:gd name="adj1" fmla="val -45380"/>
              <a:gd name="adj2" fmla="val 70000"/>
            </a:avLst>
          </a:prstGeom>
          <a:solidFill>
            <a:schemeClr val="accent1">
              <a:alpha val="52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测量要有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“单位”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椭圆形标注 5126"/>
          <p:cNvSpPr/>
          <p:nvPr/>
        </p:nvSpPr>
        <p:spPr>
          <a:xfrm>
            <a:off x="7772400" y="4953000"/>
            <a:ext cx="2286000" cy="1143000"/>
          </a:xfrm>
          <a:prstGeom prst="wedgeEllipseCallout">
            <a:avLst>
              <a:gd name="adj1" fmla="val 51944"/>
              <a:gd name="adj2" fmla="val 4555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为什么要用统一的“单位”呢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文本框 5127"/>
          <p:cNvSpPr txBox="1"/>
          <p:nvPr/>
        </p:nvSpPr>
        <p:spPr>
          <a:xfrm>
            <a:off x="3810000" y="5562600"/>
            <a:ext cx="40386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统一单位可以准确知道物体大小</a:t>
            </a:r>
            <a:endParaRPr lang="zh-CN" altLang="en-US" sz="2800" b="1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占位符 6145"/>
          <p:cNvSpPr>
            <a:spLocks noGrp="1"/>
          </p:cNvSpPr>
          <p:nvPr>
            <p:ph sz="half" idx="1"/>
          </p:nvPr>
        </p:nvSpPr>
        <p:spPr>
          <a:xfrm>
            <a:off x="1981200" y="1524000"/>
            <a:ext cx="5105400" cy="4602163"/>
          </a:xfrm>
        </p:spPr>
        <p:txBody>
          <a:bodyPr anchor="t"/>
          <a:p>
            <a:pPr>
              <a:buClrTx/>
              <a:buSzTx/>
              <a:buFontTx/>
            </a:pPr>
            <a:r>
              <a:rPr lang="zh-CN" altLang="en-US" sz="2800" dirty="0"/>
              <a:t>长度单位之间的进率</a:t>
            </a:r>
            <a:endParaRPr lang="zh-CN" altLang="en-US" sz="2800" dirty="0"/>
          </a:p>
        </p:txBody>
      </p:sp>
      <p:sp>
        <p:nvSpPr>
          <p:cNvPr id="5122" name="标题 614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单位之间的进率</a:t>
            </a:r>
            <a:endParaRPr lang="zh-CN" altLang="en-US" dirty="0"/>
          </a:p>
        </p:txBody>
      </p:sp>
      <p:pic>
        <p:nvPicPr>
          <p:cNvPr id="5123" name="图片 6147" descr="长度单位之间的进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514600"/>
            <a:ext cx="7772400" cy="2816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单位之间的进率</a:t>
            </a:r>
            <a:endParaRPr lang="zh-CN" altLang="en-US" dirty="0"/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面积单位之间的进率</a:t>
            </a:r>
            <a:endParaRPr lang="zh-CN" altLang="en-US" dirty="0"/>
          </a:p>
        </p:txBody>
      </p:sp>
      <p:pic>
        <p:nvPicPr>
          <p:cNvPr id="6147" name="图片 7171" descr="面积单位之间的进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590800"/>
            <a:ext cx="6172200" cy="243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单位之间的进率</a:t>
            </a:r>
            <a:endParaRPr lang="zh-CN" altLang="en-US" dirty="0"/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体积单位之间的进率</a:t>
            </a:r>
            <a:endParaRPr lang="zh-CN" altLang="en-US" dirty="0"/>
          </a:p>
        </p:txBody>
      </p:sp>
      <p:pic>
        <p:nvPicPr>
          <p:cNvPr id="7171" name="图片 8195" descr="体积单位之间的进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209800"/>
            <a:ext cx="4114800" cy="378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周长</a:t>
            </a:r>
            <a:endParaRPr lang="zh-CN" altLang="en-US" dirty="0"/>
          </a:p>
        </p:txBody>
      </p:sp>
      <p:pic>
        <p:nvPicPr>
          <p:cNvPr id="8194" name="内容占位符 9218" descr="微信图片{周长}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1200" y="1447800"/>
            <a:ext cx="8229600" cy="2514600"/>
          </a:xfrm>
        </p:spPr>
      </p:pic>
      <p:sp>
        <p:nvSpPr>
          <p:cNvPr id="8195" name="文本框 9219"/>
          <p:cNvSpPr txBox="1"/>
          <p:nvPr/>
        </p:nvSpPr>
        <p:spPr>
          <a:xfrm>
            <a:off x="2514600" y="4114800"/>
            <a:ext cx="752856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绕封闭图形一周的长度，叫做周长。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文本框 9220"/>
          <p:cNvSpPr txBox="1"/>
          <p:nvPr/>
        </p:nvSpPr>
        <p:spPr>
          <a:xfrm>
            <a:off x="2362200" y="4953000"/>
            <a:ext cx="71031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个图形可以用尺子测量，第三个图形用线绕一圈再量线的长度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重点</a:t>
            </a:r>
            <a:r>
              <a:rPr lang="en-US" altLang="zh-CN" dirty="0"/>
              <a:t>:</a:t>
            </a:r>
            <a:r>
              <a:rPr lang="zh-CN" altLang="en-US" dirty="0"/>
              <a:t>周长公式</a:t>
            </a:r>
            <a:endParaRPr lang="zh-CN" altLang="en-US" dirty="0"/>
          </a:p>
        </p:txBody>
      </p:sp>
      <p:sp>
        <p:nvSpPr>
          <p:cNvPr id="9218" name="文本占位符 10242"/>
          <p:cNvSpPr>
            <a:spLocks noGrp="1"/>
          </p:cNvSpPr>
          <p:nvPr>
            <p:ph idx="1"/>
          </p:nvPr>
        </p:nvSpPr>
        <p:spPr/>
        <p:txBody>
          <a:bodyPr anchor="t"/>
          <a:p>
            <a:pPr algn="ctr">
              <a:buNone/>
            </a:pPr>
            <a:r>
              <a:rPr lang="en-US" altLang="zh-CN" sz="2000"/>
              <a:t>      </a:t>
            </a:r>
            <a:endParaRPr lang="en-US" altLang="zh-CN" sz="4000"/>
          </a:p>
          <a:p>
            <a:pPr>
              <a:buNone/>
            </a:pPr>
            <a:r>
              <a:rPr lang="en-US" altLang="zh-CN" sz="4000"/>
              <a:t>                  C</a:t>
            </a:r>
            <a:r>
              <a:rPr lang="zh-CN" altLang="en-US" sz="4000" baseline="-25000" dirty="0"/>
              <a:t>正方形</a:t>
            </a:r>
            <a:r>
              <a:rPr lang="en-US" altLang="zh-CN" sz="4000"/>
              <a:t>=4a</a:t>
            </a:r>
            <a:endParaRPr lang="en-US" altLang="zh-CN" sz="4000"/>
          </a:p>
          <a:p>
            <a:pPr algn="ctr">
              <a:buNone/>
            </a:pPr>
            <a:r>
              <a:rPr lang="en-US" altLang="zh-CN" sz="4000"/>
              <a:t>       C</a:t>
            </a:r>
            <a:r>
              <a:rPr lang="zh-CN" altLang="en-US" sz="4000" baseline="-25000" dirty="0"/>
              <a:t>长方形</a:t>
            </a:r>
            <a:r>
              <a:rPr lang="en-US" altLang="zh-CN" sz="4000" dirty="0"/>
              <a:t>=2</a:t>
            </a:r>
            <a:r>
              <a:rPr lang="zh-CN" altLang="en-US" sz="4000" dirty="0"/>
              <a:t>（</a:t>
            </a:r>
            <a:r>
              <a:rPr lang="en-US" altLang="zh-CN" sz="4000" err="1"/>
              <a:t>a+b</a:t>
            </a:r>
            <a:r>
              <a:rPr lang="zh-CN" altLang="en-US" sz="4000" dirty="0"/>
              <a:t>）</a:t>
            </a:r>
            <a:endParaRPr lang="zh-CN" altLang="en-US" sz="4000" dirty="0"/>
          </a:p>
          <a:p>
            <a:pPr algn="ctr">
              <a:buNone/>
            </a:pPr>
            <a:r>
              <a:rPr lang="zh-CN" altLang="en-US" sz="4000"/>
              <a:t>             </a:t>
            </a:r>
            <a:r>
              <a:rPr lang="en-US" altLang="zh-CN" sz="4000"/>
              <a:t>C</a:t>
            </a:r>
            <a:r>
              <a:rPr lang="zh-CN" altLang="en-US" sz="4000" baseline="-25000" dirty="0"/>
              <a:t>扇形</a:t>
            </a:r>
            <a:r>
              <a:rPr lang="en-US" altLang="zh-CN" sz="4000"/>
              <a:t>=2πr×n/360+2r</a:t>
            </a:r>
            <a:endParaRPr lang="en-US" altLang="zh-CN" sz="4000"/>
          </a:p>
          <a:p>
            <a:pPr algn="ctr">
              <a:buNone/>
            </a:pPr>
            <a:r>
              <a:rPr lang="en-US" altLang="zh-CN" sz="4000"/>
              <a:t>C</a:t>
            </a:r>
            <a:r>
              <a:rPr lang="zh-CN" altLang="en-US" sz="4000" baseline="-25000" dirty="0"/>
              <a:t>圆</a:t>
            </a:r>
            <a:r>
              <a:rPr lang="en-US" altLang="zh-CN" sz="4000" err="1"/>
              <a:t>=πd</a:t>
            </a:r>
            <a:r>
              <a:rPr lang="en-US" altLang="zh-CN" sz="4000"/>
              <a:t>=2πr</a:t>
            </a:r>
            <a:endParaRPr lang="en-US" altLang="zh-CN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11265"/>
          <p:cNvSpPr/>
          <p:nvPr/>
        </p:nvSpPr>
        <p:spPr>
          <a:xfrm>
            <a:off x="2590800" y="4495800"/>
            <a:ext cx="12192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文本框 11266"/>
          <p:cNvSpPr txBox="1"/>
          <p:nvPr/>
        </p:nvSpPr>
        <p:spPr>
          <a:xfrm>
            <a:off x="2895600" y="53482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文本框 11267"/>
          <p:cNvSpPr txBox="1"/>
          <p:nvPr/>
        </p:nvSpPr>
        <p:spPr>
          <a:xfrm>
            <a:off x="2133600" y="47386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文本框 11268"/>
          <p:cNvSpPr txBox="1"/>
          <p:nvPr/>
        </p:nvSpPr>
        <p:spPr>
          <a:xfrm>
            <a:off x="3048000" y="40528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文本框 11269"/>
          <p:cNvSpPr txBox="1"/>
          <p:nvPr/>
        </p:nvSpPr>
        <p:spPr>
          <a:xfrm>
            <a:off x="3810000" y="46624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矩形 11270"/>
          <p:cNvSpPr/>
          <p:nvPr/>
        </p:nvSpPr>
        <p:spPr>
          <a:xfrm>
            <a:off x="5105400" y="4662488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长方形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=2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err="1"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矩形 11271"/>
          <p:cNvSpPr/>
          <p:nvPr/>
        </p:nvSpPr>
        <p:spPr>
          <a:xfrm>
            <a:off x="2514600" y="2133600"/>
            <a:ext cx="12192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文本框 11272"/>
          <p:cNvSpPr txBox="1"/>
          <p:nvPr/>
        </p:nvSpPr>
        <p:spPr>
          <a:xfrm>
            <a:off x="2965450" y="17668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9" name="文本框 11273"/>
          <p:cNvSpPr txBox="1"/>
          <p:nvPr/>
        </p:nvSpPr>
        <p:spPr>
          <a:xfrm>
            <a:off x="2971800" y="34290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文本框 11274"/>
          <p:cNvSpPr txBox="1"/>
          <p:nvPr/>
        </p:nvSpPr>
        <p:spPr>
          <a:xfrm>
            <a:off x="2057400" y="25908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文本框 11275"/>
          <p:cNvSpPr txBox="1"/>
          <p:nvPr/>
        </p:nvSpPr>
        <p:spPr>
          <a:xfrm>
            <a:off x="3651250" y="23764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矩形 11276"/>
          <p:cNvSpPr/>
          <p:nvPr/>
        </p:nvSpPr>
        <p:spPr>
          <a:xfrm>
            <a:off x="5181600" y="2332038"/>
            <a:ext cx="5105400" cy="10207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正方形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=4a</a:t>
            </a:r>
            <a:endParaRPr lang="en-US" altLang="zh-CN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标题 11277"/>
          <p:cNvSpPr>
            <a:spLocks noGrp="1"/>
          </p:cNvSpPr>
          <p:nvPr>
            <p:ph type="title"/>
          </p:nvPr>
        </p:nvSpPr>
        <p:spPr>
          <a:xfrm>
            <a:off x="2133600" y="533400"/>
            <a:ext cx="8229600" cy="1143000"/>
          </a:xfrm>
        </p:spPr>
        <p:txBody>
          <a:bodyPr anchor="ctr"/>
          <a:p>
            <a:r>
              <a:rPr lang="zh-CN" altLang="en-US" dirty="0"/>
              <a:t>关于长方形与正方形的周长推导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关于长度单位周长面积</vt:lpstr>
      <vt:lpstr>公园正在进行装修绿化</vt:lpstr>
      <vt:lpstr>看一看,说一说</vt:lpstr>
      <vt:lpstr>单位之间的进率</vt:lpstr>
      <vt:lpstr>单位之间的进率</vt:lpstr>
      <vt:lpstr>单位之间的进率</vt:lpstr>
      <vt:lpstr>周长</vt:lpstr>
      <vt:lpstr>重点:周长公式</vt:lpstr>
      <vt:lpstr>关于长方形与正方形的周长推导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李忠伟</dc:creator>
  <cp:lastModifiedBy>18462</cp:lastModifiedBy>
  <cp:revision>2</cp:revision>
  <dcterms:created xsi:type="dcterms:W3CDTF">2019-05-06T12:19:00Z</dcterms:created>
  <dcterms:modified xsi:type="dcterms:W3CDTF">2019-05-06T12:23:16Z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