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1" r:id="rId5"/>
    <p:sldId id="275" r:id="rId6"/>
    <p:sldId id="259" r:id="rId7"/>
    <p:sldId id="272" r:id="rId8"/>
    <p:sldId id="262" r:id="rId9"/>
    <p:sldId id="264" r:id="rId10"/>
    <p:sldId id="263" r:id="rId11"/>
    <p:sldId id="266" r:id="rId12"/>
    <p:sldId id="265" r:id="rId13"/>
    <p:sldId id="267" r:id="rId14"/>
    <p:sldId id="276" r:id="rId15"/>
    <p:sldId id="277" r:id="rId16"/>
    <p:sldId id="268" r:id="rId17"/>
    <p:sldId id="269" r:id="rId18"/>
    <p:sldId id="271" r:id="rId19"/>
    <p:sldId id="273" r:id="rId20"/>
    <p:sldId id="270" r:id="rId21"/>
    <p:sldId id="278" r:id="rId22"/>
    <p:sldId id="279"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4" d="100"/>
          <a:sy n="144" d="100"/>
        </p:scale>
        <p:origin x="-68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2106D6A-9060-40BD-A7AA-CF38C7D45F8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1484A-0980-4A66-A3F9-7C1F67EBCF8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D2106D6A-9060-40BD-A7AA-CF38C7D45F8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1484A-0980-4A66-A3F9-7C1F67EBCF8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D2106D6A-9060-40BD-A7AA-CF38C7D45F8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1484A-0980-4A66-A3F9-7C1F67EBCF8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43192" cy="857250"/>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D2106D6A-9060-40BD-A7AA-CF38C7D45F8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1484A-0980-4A66-A3F9-7C1F67EBCF8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D2106D6A-9060-40BD-A7AA-CF38C7D45F8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1484A-0980-4A66-A3F9-7C1F67EBCF8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2106D6A-9060-40BD-A7AA-CF38C7D45F8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1484A-0980-4A66-A3F9-7C1F67EBCF8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Date Placeholder 6"/>
          <p:cNvSpPr>
            <a:spLocks noGrp="1"/>
          </p:cNvSpPr>
          <p:nvPr>
            <p:ph type="dt" sz="half" idx="10"/>
          </p:nvPr>
        </p:nvSpPr>
        <p:spPr/>
        <p:txBody>
          <a:bodyPr/>
          <a:lstStyle/>
          <a:p>
            <a:fld id="{D2106D6A-9060-40BD-A7AA-CF38C7D45F8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2F1484A-0980-4A66-A3F9-7C1F67EBCF8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D2106D6A-9060-40BD-A7AA-CF38C7D45F8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2F1484A-0980-4A66-A3F9-7C1F67EBCF8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06D6A-9060-40BD-A7AA-CF38C7D45F8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F1484A-0980-4A66-A3F9-7C1F67EBCF8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2106D6A-9060-40BD-A7AA-CF38C7D45F8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1484A-0980-4A66-A3F9-7C1F67EBCF87}" type="slidenum">
              <a:rPr lang="zh-CN" altLang="en-US" smtClean="0"/>
            </a:fld>
            <a:endParaRPr lang="zh-CN" altLang="en-US"/>
          </a:p>
        </p:txBody>
      </p:sp>
      <p:sp>
        <p:nvSpPr>
          <p:cNvPr id="9" name="Content Placeholder 8"/>
          <p:cNvSpPr>
            <a:spLocks noGrp="1"/>
          </p:cNvSpPr>
          <p:nvPr>
            <p:ph sz="quarter" idx="13"/>
          </p:nvPr>
        </p:nvSpPr>
        <p:spPr>
          <a:xfrm>
            <a:off x="304800" y="285750"/>
            <a:ext cx="7772400" cy="370713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8" name="Date Placeholder 7"/>
          <p:cNvSpPr>
            <a:spLocks noGrp="1"/>
          </p:cNvSpPr>
          <p:nvPr>
            <p:ph type="dt" sz="half" idx="10"/>
          </p:nvPr>
        </p:nvSpPr>
        <p:spPr/>
        <p:txBody>
          <a:bodyPr/>
          <a:lstStyle/>
          <a:p>
            <a:fld id="{D2106D6A-9060-40BD-A7AA-CF38C7D45F87}" type="datetimeFigureOut">
              <a:rPr lang="zh-CN" altLang="en-US" smtClean="0"/>
            </a:fld>
            <a:endParaRPr lang="zh-CN" altLang="en-US"/>
          </a:p>
        </p:txBody>
      </p:sp>
      <p:sp>
        <p:nvSpPr>
          <p:cNvPr id="9" name="Slide Number Placeholder 8"/>
          <p:cNvSpPr>
            <a:spLocks noGrp="1"/>
          </p:cNvSpPr>
          <p:nvPr>
            <p:ph type="sldNum" sz="quarter" idx="11"/>
          </p:nvPr>
        </p:nvSpPr>
        <p:spPr/>
        <p:txBody>
          <a:bodyPr/>
          <a:lstStyle/>
          <a:p>
            <a:fld id="{32F1484A-0980-4A66-A3F9-7C1F67EBCF87}" type="slidenum">
              <a:rPr lang="zh-CN" altLang="en-US" smtClean="0"/>
            </a:fld>
            <a:endParaRPr lang="zh-CN" altLang="en-US"/>
          </a:p>
        </p:txBody>
      </p:sp>
      <p:sp>
        <p:nvSpPr>
          <p:cNvPr id="10" name="Footer Placeholder 9"/>
          <p:cNvSpPr>
            <a:spLocks noGrp="1"/>
          </p:cNvSpPr>
          <p:nvPr>
            <p:ph type="ftr" sz="quarter" idx="12"/>
          </p:nvPr>
        </p:nvSpPr>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2F1484A-0980-4A66-A3F9-7C1F67EBCF87}" type="slidenum">
              <a:rPr lang="zh-CN" altLang="en-US" smtClean="0"/>
            </a:fld>
            <a:endParaRPr lang="zh-CN" altLang="en-US"/>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zh-CN" altLang="en-US"/>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D2106D6A-9060-40BD-A7AA-CF38C7D45F87}" type="datetimeFigureOut">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Apache Camel </a:t>
            </a:r>
            <a:r>
              <a:rPr lang="zh-CN" altLang="en-US" dirty="0" smtClean="0"/>
              <a:t>概念</a:t>
            </a:r>
            <a:endParaRPr lang="zh-CN" altLang="en-US" dirty="0"/>
          </a:p>
        </p:txBody>
      </p:sp>
      <p:sp>
        <p:nvSpPr>
          <p:cNvPr id="3" name="副标题 2"/>
          <p:cNvSpPr>
            <a:spLocks noGrp="1"/>
          </p:cNvSpPr>
          <p:nvPr>
            <p:ph type="subTitle" idx="1"/>
          </p:nvPr>
        </p:nvSpPr>
        <p:spPr/>
        <p:txBody>
          <a:bodyPr/>
          <a:lstStyle/>
          <a:p>
            <a:r>
              <a:rPr lang="zh-CN" altLang="en-US" dirty="0" smtClean="0"/>
              <a:t>悦朋科技</a:t>
            </a:r>
            <a:endParaRPr lang="zh-CN" altLang="en-US" dirty="0" smtClean="0"/>
          </a:p>
          <a:p>
            <a:r>
              <a:rPr lang="en-US" altLang="zh-CN" dirty="0" smtClean="0"/>
              <a:t>Oboe</a:t>
            </a:r>
            <a:r>
              <a:rPr lang="en-US" altLang="zh-CN" dirty="0" smtClean="0"/>
              <a:t> </a:t>
            </a:r>
            <a:r>
              <a:rPr lang="zh-CN" altLang="en-US" dirty="0" smtClean="0"/>
              <a:t>产品组</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Components </a:t>
            </a:r>
            <a:r>
              <a:rPr lang="zh-CN" altLang="en-US" dirty="0" smtClean="0"/>
              <a:t>组件</a:t>
            </a:r>
            <a:endParaRPr lang="zh-CN" altLang="en-US" dirty="0"/>
          </a:p>
        </p:txBody>
      </p:sp>
      <p:sp>
        <p:nvSpPr>
          <p:cNvPr id="3" name="内容占位符 2"/>
          <p:cNvSpPr>
            <a:spLocks noGrp="1"/>
          </p:cNvSpPr>
          <p:nvPr>
            <p:ph idx="1"/>
          </p:nvPr>
        </p:nvSpPr>
        <p:spPr/>
        <p:txBody>
          <a:bodyPr/>
          <a:lstStyle/>
          <a:p>
            <a:pPr marL="114300" indent="0">
              <a:buNone/>
            </a:pPr>
            <a:r>
              <a:rPr lang="zh-CN" altLang="en-US" dirty="0"/>
              <a:t>一个组件是端点工厂的实现。一个组件实现的主要任务是实现 </a:t>
            </a:r>
            <a:r>
              <a:rPr lang="en-US" altLang="zh-CN" b="1" dirty="0" err="1"/>
              <a:t>Component.createEndpoint</a:t>
            </a:r>
            <a:r>
              <a:rPr lang="en-US" altLang="zh-CN" b="1" dirty="0"/>
              <a:t>()</a:t>
            </a:r>
            <a:r>
              <a:rPr lang="zh-CN" altLang="en-US" dirty="0"/>
              <a:t> 方法，它负责创建新的端点。</a:t>
            </a:r>
            <a:endParaRPr lang="zh-CN" altLang="en-US" dirty="0"/>
          </a:p>
          <a:p>
            <a:pPr marL="114300" indent="0">
              <a:buNone/>
            </a:pPr>
            <a:endParaRPr lang="en-US" altLang="zh-CN" dirty="0" smtClean="0"/>
          </a:p>
          <a:p>
            <a:pPr marL="114300" indent="0">
              <a:buNone/>
            </a:pPr>
            <a:r>
              <a:rPr lang="zh-CN" altLang="en-US" dirty="0" smtClean="0"/>
              <a:t>每</a:t>
            </a:r>
            <a:r>
              <a:rPr lang="zh-CN" altLang="en-US" dirty="0"/>
              <a:t>一种组件必须与一个</a:t>
            </a:r>
            <a:r>
              <a:rPr lang="zh-CN" altLang="en-US" b="1" u="sng" dirty="0">
                <a:solidFill>
                  <a:srgbClr val="FF0000"/>
                </a:solidFill>
              </a:rPr>
              <a:t>组件</a:t>
            </a:r>
            <a:r>
              <a:rPr lang="zh-CN" altLang="en-US" b="1" u="sng" dirty="0" smtClean="0">
                <a:solidFill>
                  <a:srgbClr val="FF0000"/>
                </a:solidFill>
              </a:rPr>
              <a:t>前缀</a:t>
            </a:r>
            <a:r>
              <a:rPr lang="zh-CN" altLang="en-US" dirty="0" smtClean="0"/>
              <a:t>联系</a:t>
            </a:r>
            <a:r>
              <a:rPr lang="zh-CN" altLang="en-US" dirty="0"/>
              <a:t>在一起，在端点</a:t>
            </a:r>
            <a:r>
              <a:rPr lang="en-US" altLang="zh-CN" dirty="0"/>
              <a:t>URI</a:t>
            </a:r>
            <a:r>
              <a:rPr lang="zh-CN" altLang="en-US" dirty="0"/>
              <a:t>中出现。</a:t>
            </a:r>
            <a:endParaRPr lang="zh-CN" altLang="en-US" dirty="0"/>
          </a:p>
          <a:p>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3363838"/>
            <a:ext cx="540631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Endpoint </a:t>
            </a:r>
            <a:r>
              <a:rPr lang="zh-CN" altLang="en-US" dirty="0" smtClean="0"/>
              <a:t>端点</a:t>
            </a:r>
            <a:endParaRPr lang="zh-CN" altLang="en-US" dirty="0"/>
          </a:p>
        </p:txBody>
      </p:sp>
      <p:sp>
        <p:nvSpPr>
          <p:cNvPr id="3" name="内容占位符 2"/>
          <p:cNvSpPr>
            <a:spLocks noGrp="1"/>
          </p:cNvSpPr>
          <p:nvPr>
            <p:ph sz="half" idx="1"/>
          </p:nvPr>
        </p:nvSpPr>
        <p:spPr/>
        <p:txBody>
          <a:bodyPr>
            <a:normAutofit/>
          </a:bodyPr>
          <a:lstStyle/>
          <a:p>
            <a:pPr marL="114300" indent="0">
              <a:buNone/>
            </a:pPr>
            <a:r>
              <a:rPr lang="zh-CN" altLang="en-US" sz="2000" dirty="0"/>
              <a:t>端点是</a:t>
            </a:r>
            <a:r>
              <a:rPr lang="en-US" altLang="zh-CN" sz="2000" dirty="0"/>
              <a:t>Camel</a:t>
            </a:r>
            <a:r>
              <a:rPr lang="zh-CN" altLang="en-US" sz="2000" dirty="0"/>
              <a:t>的抽象，表示通道</a:t>
            </a:r>
            <a:r>
              <a:rPr lang="zh-CN" altLang="en-US" sz="2000" dirty="0" smtClean="0"/>
              <a:t>的开始</a:t>
            </a:r>
            <a:r>
              <a:rPr lang="en-US" altLang="zh-CN" sz="2000" dirty="0" smtClean="0"/>
              <a:t>/</a:t>
            </a:r>
            <a:r>
              <a:rPr lang="zh-CN" altLang="en-US" sz="2000" dirty="0" smtClean="0"/>
              <a:t>结尾</a:t>
            </a:r>
            <a:r>
              <a:rPr lang="zh-CN" altLang="en-US" sz="2000" dirty="0"/>
              <a:t>的模型，可以发送或者接收消息</a:t>
            </a:r>
            <a:r>
              <a:rPr lang="zh-CN" altLang="en-US" sz="2000" dirty="0" smtClean="0"/>
              <a:t>。</a:t>
            </a:r>
            <a:endParaRPr lang="en-US" altLang="zh-CN" sz="2000" dirty="0" smtClean="0"/>
          </a:p>
          <a:p>
            <a:pPr marL="114300" indent="0">
              <a:buNone/>
            </a:pPr>
            <a:r>
              <a:rPr lang="zh-CN" altLang="en-US" sz="2000" dirty="0" smtClean="0"/>
              <a:t>端点</a:t>
            </a:r>
            <a:r>
              <a:rPr lang="zh-CN" altLang="en-US" sz="2000" dirty="0" smtClean="0"/>
              <a:t>对象用于</a:t>
            </a:r>
            <a:r>
              <a:rPr lang="zh-CN" altLang="en-US" sz="2000" dirty="0"/>
              <a:t>创建消费者端点和生产者端点的工厂</a:t>
            </a:r>
            <a:r>
              <a:rPr lang="zh-CN" altLang="en-US" sz="2000" dirty="0" smtClean="0"/>
              <a:t>。</a:t>
            </a:r>
            <a:endParaRPr lang="en-US" altLang="zh-CN" sz="2000" dirty="0" smtClean="0"/>
          </a:p>
          <a:p>
            <a:pPr marL="114300" indent="0">
              <a:buNone/>
            </a:pPr>
            <a:r>
              <a:rPr lang="zh-CN" altLang="en-US" sz="2000" dirty="0" smtClean="0"/>
              <a:t>每个</a:t>
            </a:r>
            <a:r>
              <a:rPr lang="zh-CN" altLang="en-US" sz="2000" dirty="0"/>
              <a:t>端点实例封装了一个特定的端点</a:t>
            </a:r>
            <a:r>
              <a:rPr lang="en-US" altLang="zh-CN" sz="2000" dirty="0"/>
              <a:t>URI</a:t>
            </a:r>
            <a:r>
              <a:rPr lang="zh-CN" altLang="en-US" sz="2000" dirty="0"/>
              <a:t>。每当</a:t>
            </a:r>
            <a:r>
              <a:rPr lang="en-US" altLang="zh-CN" sz="2000" dirty="0"/>
              <a:t>Apache Camel</a:t>
            </a:r>
            <a:r>
              <a:rPr lang="zh-CN" altLang="en-US" sz="2000" dirty="0"/>
              <a:t>遇到新的端点</a:t>
            </a:r>
            <a:r>
              <a:rPr lang="en-US" altLang="zh-CN" sz="2000" dirty="0"/>
              <a:t>URI</a:t>
            </a:r>
            <a:r>
              <a:rPr lang="zh-CN" altLang="en-US" sz="2000" dirty="0"/>
              <a:t>，它将创建一个新的端点实例</a:t>
            </a:r>
            <a:r>
              <a:rPr lang="zh-CN" altLang="en-US" sz="2000" dirty="0" smtClean="0"/>
              <a:t>。</a:t>
            </a:r>
            <a:endParaRPr lang="zh-CN" altLang="en-US" sz="2000" dirty="0"/>
          </a:p>
        </p:txBody>
      </p:sp>
      <p:pic>
        <p:nvPicPr>
          <p:cNvPr id="5" name="内容占位符 4"/>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4419600" y="2236895"/>
            <a:ext cx="3657600" cy="127296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Consumer </a:t>
            </a:r>
            <a:r>
              <a:rPr lang="zh-CN" altLang="en-US" dirty="0" smtClean="0"/>
              <a:t>消费者</a:t>
            </a:r>
            <a:endParaRPr lang="zh-CN" altLang="en-US" dirty="0"/>
          </a:p>
        </p:txBody>
      </p:sp>
      <p:sp>
        <p:nvSpPr>
          <p:cNvPr id="3" name="内容占位符 2"/>
          <p:cNvSpPr>
            <a:spLocks noGrp="1"/>
          </p:cNvSpPr>
          <p:nvPr>
            <p:ph idx="1"/>
          </p:nvPr>
        </p:nvSpPr>
        <p:spPr/>
        <p:txBody>
          <a:bodyPr/>
          <a:lstStyle/>
          <a:p>
            <a:pPr marL="114300" indent="0">
              <a:buNone/>
            </a:pPr>
            <a:r>
              <a:rPr lang="zh-CN" altLang="en-US" dirty="0"/>
              <a:t>消费者端点消费请求。它们总是出现在</a:t>
            </a:r>
            <a:r>
              <a:rPr lang="zh-CN" altLang="en-US" b="1" u="sng" dirty="0">
                <a:solidFill>
                  <a:srgbClr val="FF0000"/>
                </a:solidFill>
              </a:rPr>
              <a:t>路由的开头</a:t>
            </a:r>
            <a:r>
              <a:rPr lang="zh-CN" altLang="en-US" dirty="0"/>
              <a:t>，它们封装了负责接收传入请求的代码，并且发送传出的回复。从面向服务视角来看，一个消费者代表一个服务。</a:t>
            </a:r>
            <a:endParaRPr lang="zh-CN" altLang="en-US" dirty="0"/>
          </a:p>
          <a:p>
            <a:pPr marL="114300" indent="0">
              <a:buNone/>
            </a:pPr>
            <a:endParaRPr lang="en-US" altLang="zh-CN" dirty="0" smtClean="0"/>
          </a:p>
          <a:p>
            <a:pPr marL="114300" indent="0">
              <a:buNone/>
            </a:pPr>
            <a:r>
              <a:rPr lang="zh-CN" altLang="en-US" dirty="0" smtClean="0"/>
              <a:t>消费者</a:t>
            </a:r>
            <a:r>
              <a:rPr lang="zh-CN" altLang="en-US" dirty="0"/>
              <a:t>必须实现 </a:t>
            </a:r>
            <a:r>
              <a:rPr lang="en-US" altLang="zh-CN" b="1" dirty="0" err="1"/>
              <a:t>org.apache.camel.Consumer</a:t>
            </a:r>
            <a:r>
              <a:rPr lang="zh-CN" altLang="en-US" dirty="0"/>
              <a:t> 接口。实现消费者时可以遵循不同的</a:t>
            </a:r>
            <a:r>
              <a:rPr lang="zh-CN" altLang="en-US" dirty="0" smtClean="0"/>
              <a:t>模式</a:t>
            </a:r>
            <a:r>
              <a:rPr lang="zh-CN" altLang="en-US" dirty="0" smtClean="0"/>
              <a:t>。</a:t>
            </a:r>
            <a:endParaRPr lang="en-US" altLang="zh-CN" dirty="0" smtClean="0"/>
          </a:p>
          <a:p>
            <a:pPr marL="114300" indent="0">
              <a:buNone/>
            </a:pPr>
            <a:endParaRPr lang="en-US" altLang="zh-CN" dirty="0"/>
          </a:p>
          <a:p>
            <a:pPr marL="114300" indent="0">
              <a:buNone/>
            </a:pPr>
            <a:r>
              <a:rPr lang="zh-CN" altLang="en-US" dirty="0" smtClean="0"/>
              <a:t>有</a:t>
            </a:r>
            <a:r>
              <a:rPr lang="zh-CN" altLang="en-US" dirty="0"/>
              <a:t>两种消费者：事件驱动消费者和轮询消费者。两者的差异很重要，因为它们帮助解决不同的问题。</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事件驱动消费者</a:t>
            </a:r>
            <a:endParaRPr lang="zh-CN" altLang="en-US" dirty="0"/>
          </a:p>
        </p:txBody>
      </p:sp>
      <p:sp>
        <p:nvSpPr>
          <p:cNvPr id="3" name="内容占位符 2"/>
          <p:cNvSpPr>
            <a:spLocks noGrp="1"/>
          </p:cNvSpPr>
          <p:nvPr>
            <p:ph sz="half" idx="1"/>
          </p:nvPr>
        </p:nvSpPr>
        <p:spPr/>
        <p:txBody>
          <a:bodyPr>
            <a:normAutofit lnSpcReduction="10000"/>
          </a:bodyPr>
          <a:lstStyle/>
          <a:p>
            <a:pPr marL="114300" indent="0">
              <a:buNone/>
            </a:pPr>
            <a:r>
              <a:rPr lang="zh-CN" altLang="en-US" sz="2000" dirty="0"/>
              <a:t>这类消费者通常是客户端</a:t>
            </a:r>
            <a:r>
              <a:rPr lang="en-US" altLang="zh-CN" sz="2000" dirty="0"/>
              <a:t>-</a:t>
            </a:r>
            <a:r>
              <a:rPr lang="zh-CN" altLang="en-US" sz="2000" dirty="0"/>
              <a:t>服务器架构的应用和</a:t>
            </a:r>
            <a:r>
              <a:rPr lang="en-US" altLang="zh-CN" sz="2000" dirty="0"/>
              <a:t>Web</a:t>
            </a:r>
            <a:r>
              <a:rPr lang="zh-CN" altLang="en-US" sz="2000" dirty="0"/>
              <a:t>服务，它也被引用作为</a:t>
            </a:r>
            <a:r>
              <a:rPr lang="en-US" altLang="zh-CN" sz="2000" dirty="0"/>
              <a:t>EIP</a:t>
            </a:r>
            <a:r>
              <a:rPr lang="zh-CN" altLang="en-US" sz="2000" dirty="0"/>
              <a:t>异步接收器</a:t>
            </a:r>
            <a:r>
              <a:rPr lang="zh-CN" altLang="en-US" sz="2000" dirty="0" smtClean="0"/>
              <a:t>。</a:t>
            </a:r>
            <a:endParaRPr lang="en-US" altLang="zh-CN" sz="2000" dirty="0" smtClean="0"/>
          </a:p>
          <a:p>
            <a:pPr marL="114300" indent="0">
              <a:buNone/>
            </a:pPr>
            <a:endParaRPr lang="en-US" altLang="zh-CN" sz="2000" dirty="0"/>
          </a:p>
          <a:p>
            <a:pPr marL="114300" indent="0">
              <a:buNone/>
            </a:pPr>
            <a:r>
              <a:rPr lang="zh-CN" altLang="en-US" sz="2000" dirty="0" smtClean="0"/>
              <a:t>一</a:t>
            </a:r>
            <a:r>
              <a:rPr lang="zh-CN" altLang="en-US" sz="2000" dirty="0"/>
              <a:t>个事件驱动消费者通常在特定的消息通道上监听</a:t>
            </a:r>
            <a:r>
              <a:rPr lang="en-US" altLang="zh-CN" sz="2000" dirty="0"/>
              <a:t>TCP/IP</a:t>
            </a:r>
            <a:r>
              <a:rPr lang="zh-CN" altLang="en-US" sz="2000" dirty="0"/>
              <a:t>端口或者</a:t>
            </a:r>
            <a:r>
              <a:rPr lang="en-US" altLang="zh-CN" sz="2000" dirty="0"/>
              <a:t>JMS</a:t>
            </a:r>
            <a:r>
              <a:rPr lang="zh-CN" altLang="en-US" sz="2000" dirty="0"/>
              <a:t>队列，并等待客户端发送消息。当一个消息达到消费者唤醒并接收消息进行处理。</a:t>
            </a:r>
            <a:endParaRPr lang="zh-CN" altLang="en-US" sz="2000" dirty="0"/>
          </a:p>
        </p:txBody>
      </p:sp>
      <p:pic>
        <p:nvPicPr>
          <p:cNvPr id="5" name="内容占位符 4"/>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4595812" y="2259012"/>
            <a:ext cx="3305175" cy="122872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轮询消费者</a:t>
            </a:r>
            <a:endParaRPr lang="zh-CN" altLang="en-US" dirty="0"/>
          </a:p>
        </p:txBody>
      </p:sp>
      <p:sp>
        <p:nvSpPr>
          <p:cNvPr id="3" name="内容占位符 2"/>
          <p:cNvSpPr>
            <a:spLocks noGrp="1"/>
          </p:cNvSpPr>
          <p:nvPr>
            <p:ph sz="half" idx="1"/>
          </p:nvPr>
        </p:nvSpPr>
        <p:spPr/>
        <p:txBody>
          <a:bodyPr>
            <a:normAutofit/>
          </a:bodyPr>
          <a:lstStyle/>
          <a:p>
            <a:pPr marL="114300" indent="0">
              <a:buNone/>
            </a:pPr>
            <a:r>
              <a:rPr lang="zh-CN" altLang="en-US" sz="2000" dirty="0"/>
              <a:t>与事件驱动消费者相比，轮询消费者从特定源（例如，</a:t>
            </a:r>
            <a:r>
              <a:rPr lang="en-US" altLang="zh-CN" sz="2000" dirty="0"/>
              <a:t>FTP</a:t>
            </a:r>
            <a:r>
              <a:rPr lang="zh-CN" altLang="en-US" sz="2000" dirty="0"/>
              <a:t>服务器）获取消息。该轮询消费者在</a:t>
            </a:r>
            <a:r>
              <a:rPr lang="en-US" altLang="zh-CN" sz="2000" dirty="0"/>
              <a:t>EIP</a:t>
            </a:r>
            <a:r>
              <a:rPr lang="zh-CN" altLang="en-US" sz="2000" dirty="0"/>
              <a:t>术语中称之为同步接收器，因为它在当前消息处理完成前不会轮询更多消息</a:t>
            </a:r>
            <a:r>
              <a:rPr lang="zh-CN" altLang="en-US" sz="2000" dirty="0" smtClean="0"/>
              <a:t>。</a:t>
            </a:r>
            <a:endParaRPr lang="en-US" altLang="zh-CN" sz="2000" dirty="0" smtClean="0"/>
          </a:p>
          <a:p>
            <a:pPr marL="114300" indent="0">
              <a:buNone/>
            </a:pPr>
            <a:r>
              <a:rPr lang="zh-CN" altLang="en-US" sz="2000" dirty="0" smtClean="0"/>
              <a:t>通常</a:t>
            </a:r>
            <a:r>
              <a:rPr lang="zh-CN" altLang="en-US" sz="2000" dirty="0"/>
              <a:t>轮询消费者是一个调度轮询消费者，在计划间隔达到时进行下次轮询。文件，</a:t>
            </a:r>
            <a:r>
              <a:rPr lang="en-US" altLang="zh-CN" sz="2000" dirty="0"/>
              <a:t>FTP</a:t>
            </a:r>
            <a:r>
              <a:rPr lang="zh-CN" altLang="en-US" sz="2000" dirty="0"/>
              <a:t>和邮件传输都是使用轮询消费者。</a:t>
            </a:r>
            <a:endParaRPr lang="zh-CN" altLang="en-US" sz="2000" dirty="0"/>
          </a:p>
        </p:txBody>
      </p:sp>
      <p:pic>
        <p:nvPicPr>
          <p:cNvPr id="5" name="内容占位符 4"/>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4595812" y="2259012"/>
            <a:ext cx="3305175" cy="1228725"/>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Producer </a:t>
            </a:r>
            <a:r>
              <a:rPr lang="zh-CN" altLang="en-US" dirty="0" smtClean="0"/>
              <a:t>生产者</a:t>
            </a:r>
            <a:endParaRPr lang="zh-CN" altLang="en-US" dirty="0"/>
          </a:p>
        </p:txBody>
      </p:sp>
      <p:sp>
        <p:nvSpPr>
          <p:cNvPr id="3" name="内容占位符 2"/>
          <p:cNvSpPr>
            <a:spLocks noGrp="1"/>
          </p:cNvSpPr>
          <p:nvPr>
            <p:ph sz="half" idx="1"/>
          </p:nvPr>
        </p:nvSpPr>
        <p:spPr>
          <a:xfrm>
            <a:off x="457200" y="1152144"/>
            <a:ext cx="4114800" cy="3442716"/>
          </a:xfrm>
        </p:spPr>
        <p:txBody>
          <a:bodyPr>
            <a:normAutofit fontScale="92500" lnSpcReduction="20000"/>
          </a:bodyPr>
          <a:lstStyle/>
          <a:p>
            <a:pPr marL="114300" indent="0">
              <a:buNone/>
            </a:pPr>
            <a:r>
              <a:rPr lang="zh-CN" altLang="en-US" sz="2400" dirty="0"/>
              <a:t>生产者端点产生请求，它们总是出现在</a:t>
            </a:r>
            <a:r>
              <a:rPr lang="zh-CN" altLang="en-US" sz="2400" b="1" u="sng" dirty="0">
                <a:solidFill>
                  <a:srgbClr val="FF0000"/>
                </a:solidFill>
              </a:rPr>
              <a:t>路由的末尾</a:t>
            </a:r>
            <a:r>
              <a:rPr lang="zh-CN" altLang="en-US" sz="2400" dirty="0"/>
              <a:t>。它们封装了负责调度传出请求和接收传入回复的代码</a:t>
            </a:r>
            <a:r>
              <a:rPr lang="zh-CN" altLang="en-US" sz="2400" dirty="0" smtClean="0"/>
              <a:t>。从面向服务</a:t>
            </a:r>
            <a:r>
              <a:rPr lang="zh-CN" altLang="en-US" sz="2400" dirty="0"/>
              <a:t>视角来看，一个生产者代表一个服务消费者。</a:t>
            </a:r>
            <a:endParaRPr lang="zh-CN" altLang="en-US" sz="2400" dirty="0"/>
          </a:p>
          <a:p>
            <a:pPr marL="114300" indent="0">
              <a:buNone/>
            </a:pPr>
            <a:endParaRPr lang="en-US" altLang="zh-CN" sz="2400" dirty="0" smtClean="0"/>
          </a:p>
          <a:p>
            <a:pPr marL="114300" indent="0">
              <a:buNone/>
            </a:pPr>
            <a:r>
              <a:rPr lang="zh-CN" altLang="en-US" sz="2400" dirty="0" smtClean="0"/>
              <a:t>生产者</a:t>
            </a:r>
            <a:r>
              <a:rPr lang="zh-CN" altLang="en-US" sz="2400" dirty="0"/>
              <a:t>必须实现 </a:t>
            </a:r>
            <a:r>
              <a:rPr lang="en-US" altLang="zh-CN" sz="2400" b="1" dirty="0" err="1"/>
              <a:t>org.apache.camel.Producer</a:t>
            </a:r>
            <a:r>
              <a:rPr lang="zh-CN" altLang="en-US" sz="2400" dirty="0"/>
              <a:t> 接口。可以选择实现生产者支持异步处理风格</a:t>
            </a:r>
            <a:r>
              <a:rPr lang="zh-CN" altLang="en-US" sz="2400" dirty="0" smtClean="0"/>
              <a:t>。</a:t>
            </a:r>
            <a:endParaRPr lang="zh-CN" altLang="en-US" sz="2400" dirty="0"/>
          </a:p>
          <a:p>
            <a:endParaRPr lang="zh-CN" altLang="en-US" dirty="0"/>
          </a:p>
        </p:txBody>
      </p:sp>
      <p:pic>
        <p:nvPicPr>
          <p:cNvPr id="6" name="内容占位符 5"/>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4795635" y="1330109"/>
            <a:ext cx="2905530" cy="3086531"/>
          </a:xfrm>
        </p:spPr>
      </p:pic>
      <p:sp>
        <p:nvSpPr>
          <p:cNvPr id="4" name="AutoShape 2" descr="local://base_request.html/images/PRODUCER.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Exchange </a:t>
            </a:r>
            <a:r>
              <a:rPr lang="zh-CN" altLang="en-US" dirty="0" smtClean="0"/>
              <a:t>交换</a:t>
            </a:r>
            <a:endParaRPr lang="zh-CN" altLang="en-US" dirty="0"/>
          </a:p>
        </p:txBody>
      </p:sp>
      <p:sp>
        <p:nvSpPr>
          <p:cNvPr id="3" name="内容占位符 2"/>
          <p:cNvSpPr>
            <a:spLocks noGrp="1"/>
          </p:cNvSpPr>
          <p:nvPr>
            <p:ph idx="1"/>
          </p:nvPr>
        </p:nvSpPr>
        <p:spPr>
          <a:xfrm>
            <a:off x="457200" y="1200150"/>
            <a:ext cx="3826768" cy="3600450"/>
          </a:xfrm>
        </p:spPr>
        <p:txBody>
          <a:bodyPr>
            <a:normAutofit/>
          </a:bodyPr>
          <a:lstStyle/>
          <a:p>
            <a:pPr marL="114300" indent="0">
              <a:buNone/>
            </a:pPr>
            <a:r>
              <a:rPr lang="zh-CN" altLang="en-US" dirty="0" smtClean="0"/>
              <a:t>交换对象封装了</a:t>
            </a:r>
            <a:r>
              <a:rPr lang="zh-CN" altLang="en-US" b="1" u="sng" dirty="0" smtClean="0">
                <a:solidFill>
                  <a:srgbClr val="FF0000"/>
                </a:solidFill>
              </a:rPr>
              <a:t>一组相关的消息</a:t>
            </a:r>
            <a:r>
              <a:rPr lang="zh-CN" altLang="en-US" dirty="0" smtClean="0"/>
              <a:t>。</a:t>
            </a:r>
            <a:endParaRPr lang="en-US" altLang="zh-CN" dirty="0" smtClean="0"/>
          </a:p>
          <a:p>
            <a:pPr marL="114300" indent="0">
              <a:buNone/>
            </a:pPr>
            <a:endParaRPr lang="en-US" altLang="zh-CN" dirty="0" smtClean="0"/>
          </a:p>
          <a:p>
            <a:pPr marL="114300" indent="0">
              <a:buNone/>
            </a:pPr>
            <a:r>
              <a:rPr lang="zh-CN" altLang="en-US" dirty="0" smtClean="0"/>
              <a:t>默认实现 </a:t>
            </a:r>
            <a:r>
              <a:rPr lang="en-US" altLang="zh-CN" dirty="0" err="1" smtClean="0"/>
              <a:t>DefaultExchange</a:t>
            </a:r>
            <a:r>
              <a:rPr lang="en-US" altLang="zh-CN" dirty="0" smtClean="0"/>
              <a:t> </a:t>
            </a:r>
            <a:r>
              <a:rPr lang="zh-CN" altLang="en-US" dirty="0" smtClean="0"/>
              <a:t>对于许多组件实现是足够的。但是，如果要将交换附加的额外数据与交换关联或者进行交换则需要进行其他处理。因此可以自定义交换实现。</a:t>
            </a:r>
            <a:endParaRPr lang="zh-CN" alt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7984" y="987574"/>
            <a:ext cx="3692509" cy="384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Message </a:t>
            </a:r>
            <a:r>
              <a:rPr lang="zh-CN" altLang="en-US" dirty="0" smtClean="0"/>
              <a:t>消息</a:t>
            </a:r>
            <a:endParaRPr lang="zh-CN" altLang="en-US" dirty="0"/>
          </a:p>
        </p:txBody>
      </p:sp>
      <p:sp>
        <p:nvSpPr>
          <p:cNvPr id="3" name="内容占位符 2"/>
          <p:cNvSpPr>
            <a:spLocks noGrp="1"/>
          </p:cNvSpPr>
          <p:nvPr>
            <p:ph sz="half" idx="1"/>
          </p:nvPr>
        </p:nvSpPr>
        <p:spPr>
          <a:xfrm>
            <a:off x="457200" y="1152144"/>
            <a:ext cx="4474840" cy="3442716"/>
          </a:xfrm>
        </p:spPr>
        <p:txBody>
          <a:bodyPr>
            <a:normAutofit fontScale="70000" lnSpcReduction="20000"/>
          </a:bodyPr>
          <a:lstStyle/>
          <a:p>
            <a:pPr marL="114300" indent="0">
              <a:buNone/>
            </a:pPr>
            <a:r>
              <a:rPr lang="zh-CN" altLang="en-US" dirty="0"/>
              <a:t>消息对象使用下列抽象模型表现消息：</a:t>
            </a:r>
            <a:br>
              <a:rPr lang="zh-CN" altLang="en-US" dirty="0"/>
            </a:br>
            <a:r>
              <a:rPr lang="en-US" altLang="zh-CN" dirty="0"/>
              <a:t>- </a:t>
            </a:r>
            <a:r>
              <a:rPr lang="zh-CN" altLang="en-US" dirty="0"/>
              <a:t>消息体</a:t>
            </a:r>
            <a:br>
              <a:rPr lang="zh-CN" altLang="en-US" dirty="0"/>
            </a:br>
            <a:r>
              <a:rPr lang="en-US" altLang="zh-CN" dirty="0"/>
              <a:t>- </a:t>
            </a:r>
            <a:r>
              <a:rPr lang="zh-CN" altLang="en-US" dirty="0"/>
              <a:t>消息头</a:t>
            </a:r>
            <a:br>
              <a:rPr lang="zh-CN" altLang="en-US" dirty="0"/>
            </a:br>
            <a:r>
              <a:rPr lang="en-US" altLang="zh-CN" dirty="0"/>
              <a:t>- </a:t>
            </a:r>
            <a:r>
              <a:rPr lang="zh-CN" altLang="en-US" dirty="0"/>
              <a:t>消息附件</a:t>
            </a:r>
            <a:br>
              <a:rPr lang="zh-CN" altLang="en-US" dirty="0"/>
            </a:br>
            <a:br>
              <a:rPr lang="zh-CN" altLang="en-US" dirty="0"/>
            </a:br>
            <a:r>
              <a:rPr lang="zh-CN" altLang="en-US" dirty="0"/>
              <a:t>消息体和消息头可以是任意类型</a:t>
            </a:r>
            <a:r>
              <a:rPr lang="zh-CN" altLang="en-US" dirty="0" smtClean="0"/>
              <a:t>（</a:t>
            </a:r>
            <a:r>
              <a:rPr lang="zh-CN" altLang="en-US" dirty="0"/>
              <a:t> </a:t>
            </a:r>
            <a:r>
              <a:rPr lang="en-US" altLang="zh-CN" b="1" dirty="0" smtClean="0"/>
              <a:t>Object</a:t>
            </a:r>
            <a:r>
              <a:rPr lang="zh-CN" altLang="en-US" dirty="0" smtClean="0"/>
              <a:t>类型），</a:t>
            </a:r>
            <a:r>
              <a:rPr lang="zh-CN" altLang="en-US" dirty="0"/>
              <a:t>消息附件定义类型是 </a:t>
            </a:r>
            <a:r>
              <a:rPr lang="en-US" altLang="zh-CN" b="1" dirty="0" err="1" smtClean="0"/>
              <a:t>javax.activation.DataHandler</a:t>
            </a:r>
            <a:r>
              <a:rPr lang="zh-CN" altLang="en-US" dirty="0" smtClean="0"/>
              <a:t>，</a:t>
            </a:r>
            <a:r>
              <a:rPr lang="zh-CN" altLang="en-US" dirty="0"/>
              <a:t>可以包含任意的</a:t>
            </a:r>
            <a:r>
              <a:rPr lang="en-US" altLang="zh-CN" dirty="0"/>
              <a:t>MIME</a:t>
            </a:r>
            <a:r>
              <a:rPr lang="zh-CN" altLang="en-US" dirty="0"/>
              <a:t>类型</a:t>
            </a:r>
            <a:r>
              <a:rPr lang="zh-CN" altLang="en-US" dirty="0" smtClean="0"/>
              <a:t>。</a:t>
            </a:r>
            <a:endParaRPr lang="en-US" altLang="zh-CN" dirty="0" smtClean="0"/>
          </a:p>
          <a:p>
            <a:pPr marL="114300" indent="0">
              <a:buNone/>
            </a:pPr>
            <a:r>
              <a:rPr lang="zh-CN" altLang="en-US" dirty="0" smtClean="0"/>
              <a:t>如果</a:t>
            </a:r>
            <a:r>
              <a:rPr lang="zh-CN" altLang="en-US" dirty="0"/>
              <a:t>需要获得</a:t>
            </a:r>
            <a:r>
              <a:rPr lang="zh-CN" altLang="en-US" dirty="0" smtClean="0"/>
              <a:t>消息内容的具体表示，</a:t>
            </a:r>
            <a:r>
              <a:rPr lang="zh-CN" altLang="en-US" dirty="0"/>
              <a:t>可以使用类型转换机制转换消息体和消息头。转换可能会</a:t>
            </a:r>
            <a:r>
              <a:rPr lang="zh-CN" altLang="en-US" dirty="0" smtClean="0"/>
              <a:t>使用序列化反序列化机制</a:t>
            </a:r>
            <a:r>
              <a:rPr lang="zh-CN" altLang="en-US" dirty="0"/>
              <a:t>。</a:t>
            </a:r>
            <a:endParaRPr lang="zh-CN" alt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78016" y="1419622"/>
            <a:ext cx="18288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MEP </a:t>
            </a:r>
            <a:r>
              <a:rPr lang="zh-CN" altLang="en-US" dirty="0" smtClean="0"/>
              <a:t>消息交换模式</a:t>
            </a:r>
            <a:endParaRPr lang="zh-CN" altLang="en-US" dirty="0"/>
          </a:p>
        </p:txBody>
      </p:sp>
      <p:sp>
        <p:nvSpPr>
          <p:cNvPr id="3" name="内容占位符 2"/>
          <p:cNvSpPr>
            <a:spLocks noGrp="1"/>
          </p:cNvSpPr>
          <p:nvPr>
            <p:ph idx="1"/>
          </p:nvPr>
        </p:nvSpPr>
        <p:spPr/>
        <p:txBody>
          <a:bodyPr>
            <a:normAutofit fontScale="77500" lnSpcReduction="20000"/>
          </a:bodyPr>
          <a:lstStyle/>
          <a:p>
            <a:pPr marL="114300" indent="0">
              <a:buNone/>
            </a:pPr>
            <a:r>
              <a:rPr lang="zh-CN" altLang="en-US" dirty="0"/>
              <a:t>使用交换对象可以方便的为不同消息交换模式进行消息处理。例如，异步协议可能定义一个包含从消费者端点到生产者端点的单一消息的</a:t>
            </a:r>
            <a:r>
              <a:rPr lang="en-US" altLang="zh-CN" dirty="0"/>
              <a:t>MEP</a:t>
            </a:r>
            <a:r>
              <a:rPr lang="zh-CN" altLang="en-US" dirty="0"/>
              <a:t>（</a:t>
            </a:r>
            <a:r>
              <a:rPr lang="en-US" altLang="zh-CN" i="1" dirty="0" err="1"/>
              <a:t>InOnly</a:t>
            </a:r>
            <a:r>
              <a:rPr lang="en-US" altLang="zh-CN" dirty="0"/>
              <a:t> MEP</a:t>
            </a:r>
            <a:r>
              <a:rPr lang="zh-CN" altLang="en-US" dirty="0"/>
              <a:t>）。另一方面，</a:t>
            </a:r>
            <a:r>
              <a:rPr lang="en-US" altLang="zh-CN" dirty="0"/>
              <a:t>RPC </a:t>
            </a:r>
            <a:r>
              <a:rPr lang="zh-CN" altLang="en-US" dirty="0"/>
              <a:t>协议定义一个包含请求消息和回复消息的</a:t>
            </a:r>
            <a:r>
              <a:rPr lang="en-US" altLang="zh-CN" dirty="0"/>
              <a:t>MEP</a:t>
            </a:r>
            <a:r>
              <a:rPr lang="zh-CN" altLang="en-US" dirty="0"/>
              <a:t>（</a:t>
            </a:r>
            <a:r>
              <a:rPr lang="en-US" altLang="zh-CN" i="1" dirty="0" err="1"/>
              <a:t>InOut</a:t>
            </a:r>
            <a:r>
              <a:rPr lang="en-US" altLang="zh-CN" dirty="0"/>
              <a:t> MEP</a:t>
            </a:r>
            <a:r>
              <a:rPr lang="zh-CN" altLang="en-US" dirty="0"/>
              <a:t>）</a:t>
            </a:r>
            <a:r>
              <a:rPr lang="zh-CN" altLang="en-US" dirty="0" smtClean="0"/>
              <a:t>。</a:t>
            </a:r>
            <a:endParaRPr lang="en-US" altLang="zh-CN" dirty="0" smtClean="0"/>
          </a:p>
          <a:p>
            <a:pPr marL="114300" indent="0">
              <a:buNone/>
            </a:pPr>
            <a:endParaRPr lang="en-US" altLang="zh-CN" dirty="0"/>
          </a:p>
          <a:p>
            <a:pPr marL="114300" indent="0">
              <a:buNone/>
            </a:pPr>
            <a:r>
              <a:rPr lang="en-US" altLang="zh-CN" dirty="0" smtClean="0"/>
              <a:t>Apache </a:t>
            </a:r>
            <a:r>
              <a:rPr lang="en-US" altLang="zh-CN" dirty="0"/>
              <a:t>Camel </a:t>
            </a:r>
            <a:r>
              <a:rPr lang="zh-CN" altLang="en-US" dirty="0"/>
              <a:t>支持以下交换模式：</a:t>
            </a:r>
            <a:endParaRPr lang="zh-CN" altLang="en-US" dirty="0"/>
          </a:p>
          <a:p>
            <a:r>
              <a:rPr lang="en-US" altLang="zh-CN" dirty="0" err="1"/>
              <a:t>InOnly</a:t>
            </a:r>
            <a:endParaRPr lang="en-US" altLang="zh-CN" dirty="0"/>
          </a:p>
          <a:p>
            <a:r>
              <a:rPr lang="en-US" altLang="zh-CN" dirty="0" err="1"/>
              <a:t>RobustInOnly</a:t>
            </a:r>
            <a:endParaRPr lang="en-US" altLang="zh-CN" dirty="0"/>
          </a:p>
          <a:p>
            <a:r>
              <a:rPr lang="en-US" altLang="zh-CN" dirty="0" err="1"/>
              <a:t>InOut</a:t>
            </a:r>
            <a:endParaRPr lang="en-US" altLang="zh-CN" dirty="0"/>
          </a:p>
          <a:p>
            <a:r>
              <a:rPr lang="en-US" altLang="zh-CN" dirty="0" err="1"/>
              <a:t>InOptionalOut</a:t>
            </a:r>
            <a:endParaRPr lang="en-US" altLang="zh-CN" dirty="0"/>
          </a:p>
          <a:p>
            <a:r>
              <a:rPr lang="en-US" altLang="zh-CN" dirty="0" err="1"/>
              <a:t>OutOnly</a:t>
            </a:r>
            <a:endParaRPr lang="en-US" altLang="zh-CN" dirty="0"/>
          </a:p>
          <a:p>
            <a:r>
              <a:rPr lang="en-US" altLang="zh-CN" dirty="0" err="1"/>
              <a:t>RobustOutOnly</a:t>
            </a:r>
            <a:endParaRPr lang="en-US" altLang="zh-CN" dirty="0"/>
          </a:p>
          <a:p>
            <a:r>
              <a:rPr lang="en-US" altLang="zh-CN" dirty="0" err="1"/>
              <a:t>OutIn</a:t>
            </a:r>
            <a:endParaRPr lang="en-US" altLang="zh-CN" dirty="0"/>
          </a:p>
          <a:p>
            <a:r>
              <a:rPr lang="en-US" altLang="zh-CN" dirty="0" err="1" smtClean="0"/>
              <a:t>OutOptionalIn</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Processor </a:t>
            </a:r>
            <a:r>
              <a:rPr lang="zh-CN" altLang="en-US" dirty="0" smtClean="0"/>
              <a:t>处理器</a:t>
            </a:r>
            <a:endParaRPr lang="zh-CN" altLang="en-US" dirty="0"/>
          </a:p>
        </p:txBody>
      </p:sp>
      <p:sp>
        <p:nvSpPr>
          <p:cNvPr id="3" name="内容占位符 2"/>
          <p:cNvSpPr>
            <a:spLocks noGrp="1"/>
          </p:cNvSpPr>
          <p:nvPr>
            <p:ph idx="1"/>
          </p:nvPr>
        </p:nvSpPr>
        <p:spPr/>
        <p:txBody>
          <a:bodyPr/>
          <a:lstStyle/>
          <a:p>
            <a:pPr marL="114300" indent="0">
              <a:buNone/>
            </a:pPr>
            <a:r>
              <a:rPr lang="zh-CN" altLang="en-US" dirty="0"/>
              <a:t>为了让路由做一些比简单连接一个消费者端点至生产者端点更有意思的事，可以添加处理器至路由。一个处理器是一个命令，可以插入到一个路由规则执行任意的消息处理</a:t>
            </a:r>
            <a:r>
              <a:rPr lang="zh-CN" altLang="en-US" dirty="0" smtClean="0"/>
              <a:t>。</a:t>
            </a:r>
            <a:endParaRPr lang="en-US" altLang="zh-CN" dirty="0" smtClean="0"/>
          </a:p>
          <a:p>
            <a:pPr marL="114300" indent="0">
              <a:buNone/>
            </a:pPr>
            <a:endParaRPr lang="en-US" altLang="zh-CN" dirty="0" smtClean="0"/>
          </a:p>
          <a:p>
            <a:pPr marL="114300" indent="0">
              <a:buNone/>
            </a:pPr>
            <a:r>
              <a:rPr lang="zh-CN" altLang="en-US" dirty="0"/>
              <a:t>管道中的每个</a:t>
            </a:r>
            <a:r>
              <a:rPr lang="zh-CN" altLang="en-US" dirty="0" smtClean="0"/>
              <a:t>中间节点</a:t>
            </a:r>
            <a:r>
              <a:rPr lang="zh-CN" altLang="en-US" dirty="0"/>
              <a:t>都是</a:t>
            </a:r>
            <a:r>
              <a:rPr lang="zh-CN" altLang="en-US" dirty="0" smtClean="0"/>
              <a:t>处理器</a:t>
            </a:r>
            <a:r>
              <a:rPr lang="zh-CN" altLang="en-US" dirty="0" smtClean="0"/>
              <a:t>对象。</a:t>
            </a:r>
            <a:r>
              <a:rPr lang="zh-CN" altLang="en-US" dirty="0"/>
              <a:t>可以插入标准处理器（例如，过滤器，调节器或者延迟器），或者插入自定处理器。</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Apache Camel</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marL="114300" indent="0">
              <a:buNone/>
            </a:pPr>
            <a:r>
              <a:rPr lang="en-US" altLang="zh-CN" sz="2000" dirty="0"/>
              <a:t>Apache Camel</a:t>
            </a:r>
            <a:r>
              <a:rPr lang="zh-CN" altLang="en-US" sz="2000" dirty="0"/>
              <a:t>是一个允许开发人员将</a:t>
            </a:r>
            <a:r>
              <a:rPr lang="zh-CN" altLang="en-US" sz="2000" b="1" u="sng" dirty="0">
                <a:solidFill>
                  <a:srgbClr val="FF0000"/>
                </a:solidFill>
              </a:rPr>
              <a:t>端点</a:t>
            </a:r>
            <a:r>
              <a:rPr lang="en-US" altLang="zh-CN" sz="2000" b="1" u="sng" dirty="0">
                <a:solidFill>
                  <a:srgbClr val="FF0000"/>
                </a:solidFill>
              </a:rPr>
              <a:t>/</a:t>
            </a:r>
            <a:r>
              <a:rPr lang="zh-CN" altLang="en-US" sz="2000" b="1" u="sng" dirty="0">
                <a:solidFill>
                  <a:srgbClr val="FF0000"/>
                </a:solidFill>
              </a:rPr>
              <a:t>处理器</a:t>
            </a:r>
            <a:r>
              <a:rPr lang="zh-CN" altLang="en-US" sz="2000" dirty="0"/>
              <a:t>组装到</a:t>
            </a:r>
            <a:r>
              <a:rPr lang="zh-CN" altLang="en-US" sz="2000" b="1" u="sng" dirty="0">
                <a:solidFill>
                  <a:srgbClr val="FF0000"/>
                </a:solidFill>
              </a:rPr>
              <a:t>路由</a:t>
            </a:r>
            <a:r>
              <a:rPr lang="zh-CN" altLang="en-US" sz="2000" dirty="0"/>
              <a:t>中以实现更高级别功能的框架。它通过利用</a:t>
            </a:r>
            <a:r>
              <a:rPr lang="zh-CN" altLang="en-US" sz="2000" b="1" u="sng" dirty="0">
                <a:solidFill>
                  <a:srgbClr val="FF0000"/>
                </a:solidFill>
              </a:rPr>
              <a:t>企业集成模式</a:t>
            </a:r>
            <a:r>
              <a:rPr lang="zh-CN" altLang="en-US" sz="2000" dirty="0"/>
              <a:t>（</a:t>
            </a:r>
            <a:r>
              <a:rPr lang="en-US" altLang="zh-CN" sz="2000" dirty="0"/>
              <a:t>EIP</a:t>
            </a:r>
            <a:r>
              <a:rPr lang="zh-CN" altLang="en-US" sz="2000" dirty="0"/>
              <a:t>）来实质性地组合可扩展服务来促进应用程序集成，并使</a:t>
            </a:r>
            <a:r>
              <a:rPr lang="zh-CN" altLang="en-US" sz="2000" b="1" u="sng" dirty="0">
                <a:solidFill>
                  <a:srgbClr val="FF0000"/>
                </a:solidFill>
              </a:rPr>
              <a:t>基于消息的系统集成</a:t>
            </a:r>
            <a:r>
              <a:rPr lang="zh-CN" altLang="en-US" sz="2000" dirty="0"/>
              <a:t>更加简单的设计和实现</a:t>
            </a:r>
            <a:r>
              <a:rPr lang="zh-CN" altLang="en-US" sz="2000" dirty="0" smtClean="0"/>
              <a:t>。</a:t>
            </a:r>
            <a:endParaRPr lang="en-US" altLang="zh-CN" sz="2000" dirty="0" smtClean="0"/>
          </a:p>
          <a:p>
            <a:pPr marL="114300" indent="0">
              <a:buNone/>
            </a:pPr>
            <a:endParaRPr lang="en-US" altLang="zh-CN" sz="2000" dirty="0"/>
          </a:p>
          <a:p>
            <a:pPr marL="114300" indent="0">
              <a:buNone/>
            </a:pPr>
            <a:r>
              <a:rPr lang="en-US" altLang="zh-CN" sz="2000" dirty="0"/>
              <a:t>Apache Camel</a:t>
            </a:r>
            <a:r>
              <a:rPr lang="zh-CN" altLang="en-US" sz="2000" dirty="0"/>
              <a:t>框架的核心是</a:t>
            </a:r>
            <a:r>
              <a:rPr lang="zh-CN" altLang="en-US" sz="2000" b="1" u="sng" dirty="0">
                <a:solidFill>
                  <a:srgbClr val="FF0000"/>
                </a:solidFill>
              </a:rPr>
              <a:t>路由引擎</a:t>
            </a:r>
            <a:r>
              <a:rPr lang="zh-CN" altLang="en-US" sz="2000" dirty="0"/>
              <a:t>。它允许您定义通过</a:t>
            </a:r>
            <a:r>
              <a:rPr lang="zh-CN" altLang="en-US" sz="2000" dirty="0" smtClean="0"/>
              <a:t>组件接收和</a:t>
            </a:r>
            <a:r>
              <a:rPr lang="zh-CN" altLang="en-US" sz="2000" dirty="0"/>
              <a:t>发送消息的路由规则。消息格式没有限制，例如可以使用</a:t>
            </a:r>
            <a:r>
              <a:rPr lang="en-US" altLang="zh-CN" sz="2000" dirty="0"/>
              <a:t>Java</a:t>
            </a:r>
            <a:r>
              <a:rPr lang="zh-CN" altLang="en-US" sz="2000" dirty="0"/>
              <a:t>对象，</a:t>
            </a:r>
            <a:r>
              <a:rPr lang="en-US" altLang="zh-CN" sz="2000" dirty="0"/>
              <a:t>XML</a:t>
            </a:r>
            <a:r>
              <a:rPr lang="zh-CN" altLang="en-US" sz="2000" dirty="0"/>
              <a:t>，</a:t>
            </a:r>
            <a:r>
              <a:rPr lang="en-US" altLang="zh-CN" sz="2000" dirty="0"/>
              <a:t>JSON</a:t>
            </a:r>
            <a:r>
              <a:rPr lang="zh-CN" altLang="en-US" sz="2000" dirty="0"/>
              <a:t>，纯文本等</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数据转换</a:t>
            </a:r>
            <a:endParaRPr lang="zh-CN" altLang="en-US" dirty="0"/>
          </a:p>
        </p:txBody>
      </p:sp>
      <p:sp>
        <p:nvSpPr>
          <p:cNvPr id="3" name="内容占位符 2"/>
          <p:cNvSpPr>
            <a:spLocks noGrp="1"/>
          </p:cNvSpPr>
          <p:nvPr>
            <p:ph sz="half" idx="1"/>
          </p:nvPr>
        </p:nvSpPr>
        <p:spPr/>
        <p:txBody>
          <a:bodyPr>
            <a:normAutofit/>
          </a:bodyPr>
          <a:lstStyle/>
          <a:p>
            <a:pPr marL="114300" indent="0">
              <a:buNone/>
            </a:pPr>
            <a:r>
              <a:rPr lang="en-US" altLang="zh-CN" sz="2000" dirty="0"/>
              <a:t>Camel </a:t>
            </a:r>
            <a:r>
              <a:rPr lang="zh-CN" altLang="en-US" sz="2000" dirty="0"/>
              <a:t>提供三种方法</a:t>
            </a:r>
            <a:r>
              <a:rPr lang="zh-CN" altLang="en-US" sz="2000" dirty="0" smtClean="0"/>
              <a:t>支持</a:t>
            </a:r>
            <a:r>
              <a:rPr lang="en-US" altLang="zh-CN" sz="2000" b="1" dirty="0" smtClean="0"/>
              <a:t>Message Translator</a:t>
            </a:r>
            <a:r>
              <a:rPr lang="en-US" altLang="zh-CN" sz="2000" dirty="0" smtClean="0"/>
              <a:t> </a:t>
            </a:r>
            <a:r>
              <a:rPr lang="zh-CN" altLang="en-US" sz="2000" dirty="0" smtClean="0"/>
              <a:t>模式：</a:t>
            </a:r>
            <a:endParaRPr lang="en-US" altLang="zh-CN" sz="2000" dirty="0" smtClean="0"/>
          </a:p>
          <a:p>
            <a:pPr marL="114300" indent="0">
              <a:buNone/>
            </a:pPr>
            <a:endParaRPr lang="en-US" altLang="zh-CN" sz="2000" dirty="0" smtClean="0"/>
          </a:p>
          <a:p>
            <a:r>
              <a:rPr lang="zh-CN" altLang="en-US" sz="2000" dirty="0" smtClean="0"/>
              <a:t>使用</a:t>
            </a:r>
            <a:r>
              <a:rPr lang="zh-CN" altLang="en-US" sz="2000" dirty="0"/>
              <a:t> </a:t>
            </a:r>
            <a:r>
              <a:rPr lang="en-US" altLang="zh-CN" sz="2000" dirty="0" smtClean="0">
                <a:solidFill>
                  <a:srgbClr val="FF0000"/>
                </a:solidFill>
              </a:rPr>
              <a:t>Processor</a:t>
            </a:r>
            <a:r>
              <a:rPr lang="zh-CN" altLang="en-US" sz="2000" dirty="0" smtClean="0"/>
              <a:t>对象</a:t>
            </a:r>
            <a:endParaRPr lang="en-US" altLang="zh-CN" sz="2000" dirty="0" smtClean="0"/>
          </a:p>
          <a:p>
            <a:r>
              <a:rPr lang="zh-CN" altLang="en-US" sz="2000" dirty="0" smtClean="0"/>
              <a:t>使用 </a:t>
            </a:r>
            <a:r>
              <a:rPr lang="en-US" altLang="zh-CN" sz="2000" dirty="0" smtClean="0">
                <a:solidFill>
                  <a:srgbClr val="FF0000"/>
                </a:solidFill>
              </a:rPr>
              <a:t>beans</a:t>
            </a:r>
            <a:endParaRPr lang="en-US" altLang="zh-CN" sz="2000" dirty="0" smtClean="0">
              <a:solidFill>
                <a:srgbClr val="FF0000"/>
              </a:solidFill>
            </a:endParaRPr>
          </a:p>
          <a:p>
            <a:r>
              <a:rPr lang="zh-CN" altLang="en-US" sz="2000" dirty="0" smtClean="0"/>
              <a:t>使用</a:t>
            </a:r>
            <a:r>
              <a:rPr lang="zh-CN" altLang="en-US" sz="2000" dirty="0"/>
              <a:t> </a:t>
            </a:r>
            <a:r>
              <a:rPr lang="en-US" altLang="zh-CN" sz="2000" dirty="0" smtClean="0">
                <a:solidFill>
                  <a:srgbClr val="FF0000"/>
                </a:solidFill>
              </a:rPr>
              <a:t>&lt;</a:t>
            </a:r>
            <a:r>
              <a:rPr lang="en-US" altLang="zh-CN" sz="2000" dirty="0">
                <a:solidFill>
                  <a:srgbClr val="FF0000"/>
                </a:solidFill>
              </a:rPr>
              <a:t>transform</a:t>
            </a:r>
            <a:r>
              <a:rPr lang="en-US" altLang="zh-CN" sz="2000" dirty="0" smtClean="0">
                <a:solidFill>
                  <a:srgbClr val="FF0000"/>
                </a:solidFill>
              </a:rPr>
              <a:t>&gt;</a:t>
            </a:r>
            <a:endParaRPr lang="zh-CN" altLang="en-US" sz="2000" dirty="0">
              <a:solidFill>
                <a:srgbClr val="FF0000"/>
              </a:solidFill>
            </a:endParaRPr>
          </a:p>
        </p:txBody>
      </p:sp>
      <p:sp>
        <p:nvSpPr>
          <p:cNvPr id="4" name="内容占位符 3"/>
          <p:cNvSpPr>
            <a:spLocks noGrp="1"/>
          </p:cNvSpPr>
          <p:nvPr>
            <p:ph sz="half" idx="2"/>
          </p:nvPr>
        </p:nvSpPr>
        <p:spPr/>
        <p:txBody>
          <a:bodyPr>
            <a:normAutofit/>
          </a:bodyPr>
          <a:lstStyle/>
          <a:p>
            <a:pPr marL="114300" indent="0">
              <a:buNone/>
            </a:pPr>
            <a:r>
              <a:rPr lang="en-US" altLang="zh-CN" sz="2000" dirty="0"/>
              <a:t>Camel </a:t>
            </a:r>
            <a:r>
              <a:rPr lang="zh-CN" altLang="en-US" sz="2000" dirty="0"/>
              <a:t>数据转换六种方式</a:t>
            </a:r>
            <a:r>
              <a:rPr lang="zh-CN" altLang="en-US" sz="2000" dirty="0" smtClean="0"/>
              <a:t>：</a:t>
            </a:r>
            <a:endParaRPr lang="en-US" altLang="zh-CN" sz="2000" dirty="0" smtClean="0"/>
          </a:p>
          <a:p>
            <a:pPr marL="114300" indent="0">
              <a:buNone/>
            </a:pPr>
            <a:endParaRPr lang="en-US" altLang="zh-CN" sz="2000" dirty="0" smtClean="0"/>
          </a:p>
          <a:p>
            <a:r>
              <a:rPr lang="zh-CN" altLang="en-US" sz="2000" dirty="0" smtClean="0"/>
              <a:t>在路由</a:t>
            </a:r>
            <a:endParaRPr lang="en-US" altLang="zh-CN" sz="2000" dirty="0" smtClean="0"/>
          </a:p>
          <a:p>
            <a:r>
              <a:rPr lang="zh-CN" altLang="en-US" sz="2000" dirty="0" smtClean="0"/>
              <a:t>使用组件</a:t>
            </a:r>
            <a:endParaRPr lang="en-US" altLang="zh-CN" sz="2000" dirty="0" smtClean="0"/>
          </a:p>
          <a:p>
            <a:r>
              <a:rPr lang="zh-CN" altLang="en-US" sz="2000" dirty="0" smtClean="0"/>
              <a:t>使用数据格式</a:t>
            </a:r>
            <a:endParaRPr lang="en-US" altLang="zh-CN" sz="2000" dirty="0" smtClean="0"/>
          </a:p>
          <a:p>
            <a:r>
              <a:rPr lang="zh-CN" altLang="en-US" sz="2000" dirty="0" smtClean="0"/>
              <a:t>使用模板</a:t>
            </a:r>
            <a:endParaRPr lang="en-US" altLang="zh-CN" sz="2000" dirty="0" smtClean="0"/>
          </a:p>
          <a:p>
            <a:r>
              <a:rPr lang="zh-CN" altLang="en-US" sz="2000" dirty="0" smtClean="0"/>
              <a:t>类型转换机制</a:t>
            </a:r>
            <a:endParaRPr lang="en-US" altLang="zh-CN" sz="2000" dirty="0" smtClean="0"/>
          </a:p>
          <a:p>
            <a:r>
              <a:rPr lang="zh-CN" altLang="en-US" sz="2000" dirty="0" smtClean="0"/>
              <a:t>组件适配器</a:t>
            </a:r>
            <a:endParaRPr lang="en-US" altLang="zh-CN"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thanks</a:t>
            </a:r>
            <a:endParaRPr lang="zh-CN" altLang="en-US" dirty="0"/>
          </a:p>
        </p:txBody>
      </p:sp>
      <p:sp>
        <p:nvSpPr>
          <p:cNvPr id="3" name="文本占位符 2"/>
          <p:cNvSpPr>
            <a:spLocks noGrp="1"/>
          </p:cNvSpPr>
          <p:nvPr>
            <p:ph type="body" idx="1"/>
          </p:nvPr>
        </p:nvSpPr>
        <p:spPr/>
        <p:txBody>
          <a:bodyPr/>
          <a:lstStyle/>
          <a:p>
            <a:r>
              <a:rPr lang="zh-CN" altLang="en-US" dirty="0" smtClean="0"/>
              <a:t>内部资料，注意保密</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架构</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74" y="1203598"/>
            <a:ext cx="720268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FTP </a:t>
            </a:r>
            <a:r>
              <a:rPr lang="zh-CN" altLang="en-US" dirty="0" smtClean="0"/>
              <a:t>至 </a:t>
            </a:r>
            <a:r>
              <a:rPr lang="en-US" altLang="zh-CN" dirty="0" smtClean="0"/>
              <a:t>JMS </a:t>
            </a:r>
            <a:r>
              <a:rPr lang="zh-CN" altLang="en-US" dirty="0" smtClean="0"/>
              <a:t>示例</a:t>
            </a:r>
            <a:endParaRPr lang="zh-CN" altLang="en-US" dirty="0"/>
          </a:p>
        </p:txBody>
      </p:sp>
      <p:sp>
        <p:nvSpPr>
          <p:cNvPr id="3" name="内容占位符 2"/>
          <p:cNvSpPr>
            <a:spLocks noGrp="1"/>
          </p:cNvSpPr>
          <p:nvPr>
            <p:ph idx="1"/>
          </p:nvPr>
        </p:nvSpPr>
        <p:spPr/>
        <p:txBody>
          <a:bodyPr>
            <a:normAutofit fontScale="70000" lnSpcReduction="20000"/>
          </a:bodyPr>
          <a:lstStyle/>
          <a:p>
            <a:endParaRPr lang="zh-CN" altLang="en-US" dirty="0"/>
          </a:p>
          <a:p>
            <a:pPr marL="114300" indent="0">
              <a:buNone/>
            </a:pPr>
            <a:r>
              <a:rPr lang="en-US" altLang="zh-CN" dirty="0" err="1"/>
              <a:t>val</a:t>
            </a:r>
            <a:r>
              <a:rPr lang="en-US" altLang="zh-CN" dirty="0"/>
              <a:t> context = new </a:t>
            </a:r>
            <a:r>
              <a:rPr lang="en-US" altLang="zh-CN" dirty="0" err="1"/>
              <a:t>DefaultCamelContext</a:t>
            </a:r>
            <a:r>
              <a:rPr lang="en-US" altLang="zh-CN" dirty="0"/>
              <a:t> { </a:t>
            </a:r>
            <a:endParaRPr lang="en-US" altLang="zh-CN" dirty="0"/>
          </a:p>
          <a:p>
            <a:pPr marL="114300" indent="0">
              <a:buNone/>
            </a:pPr>
            <a:r>
              <a:rPr lang="en-US" altLang="zh-CN" dirty="0" smtClean="0"/>
              <a:t>    </a:t>
            </a:r>
            <a:r>
              <a:rPr lang="en-US" altLang="zh-CN" dirty="0" err="1" smtClean="0"/>
              <a:t>addComponent</a:t>
            </a:r>
            <a:r>
              <a:rPr lang="en-US" altLang="zh-CN" dirty="0"/>
              <a:t>(“</a:t>
            </a:r>
            <a:r>
              <a:rPr lang="en-US" altLang="zh-CN" dirty="0" err="1"/>
              <a:t>jms</a:t>
            </a:r>
            <a:r>
              <a:rPr lang="en-US" altLang="zh-CN" dirty="0"/>
              <a:t>”, </a:t>
            </a:r>
            <a:r>
              <a:rPr lang="en-US" altLang="zh-CN" dirty="0" err="1"/>
              <a:t>JmsComponent.jmsComponentAutoAcknowledge</a:t>
            </a:r>
            <a:r>
              <a:rPr lang="en-US" altLang="zh-CN" dirty="0"/>
              <a:t>( </a:t>
            </a:r>
            <a:endParaRPr lang="en-US" altLang="zh-CN" dirty="0"/>
          </a:p>
          <a:p>
            <a:pPr marL="114300" indent="0">
              <a:buNone/>
            </a:pPr>
            <a:r>
              <a:rPr lang="en-US" altLang="zh-CN" dirty="0" smtClean="0"/>
              <a:t>        new </a:t>
            </a:r>
            <a:r>
              <a:rPr lang="en-US" altLang="zh-CN" dirty="0" err="1"/>
              <a:t>ActiveMQConnectionFactory</a:t>
            </a:r>
            <a:r>
              <a:rPr lang="en-US" altLang="zh-CN" dirty="0"/>
              <a:t>(“</a:t>
            </a:r>
            <a:r>
              <a:rPr lang="en-US" altLang="zh-CN" dirty="0" err="1"/>
              <a:t>vm</a:t>
            </a:r>
            <a:r>
              <a:rPr lang="en-US" altLang="zh-CN" dirty="0"/>
              <a:t>://</a:t>
            </a:r>
            <a:r>
              <a:rPr lang="en-US" altLang="zh-CN" dirty="0" err="1"/>
              <a:t>localhost</a:t>
            </a:r>
            <a:r>
              <a:rPr lang="en-US" altLang="zh-CN" dirty="0"/>
              <a:t>”))) </a:t>
            </a:r>
            <a:endParaRPr lang="en-US" altLang="zh-CN" dirty="0"/>
          </a:p>
          <a:p>
            <a:pPr marL="114300" indent="0">
              <a:buNone/>
            </a:pPr>
            <a:endParaRPr lang="en-US" altLang="zh-CN" dirty="0"/>
          </a:p>
          <a:p>
            <a:pPr marL="114300" indent="0">
              <a:buNone/>
            </a:pPr>
            <a:r>
              <a:rPr lang="en-US" altLang="zh-CN" dirty="0" smtClean="0"/>
              <a:t>    </a:t>
            </a:r>
            <a:r>
              <a:rPr lang="en-US" altLang="zh-CN" dirty="0" err="1" smtClean="0"/>
              <a:t>addRoutes</a:t>
            </a:r>
            <a:r>
              <a:rPr lang="en-US" altLang="zh-CN" dirty="0" smtClean="0"/>
              <a:t>(new </a:t>
            </a:r>
            <a:r>
              <a:rPr lang="en-US" altLang="zh-CN" dirty="0" err="1"/>
              <a:t>RouteBuilder</a:t>
            </a:r>
            <a:r>
              <a:rPr lang="en-US" altLang="zh-CN" dirty="0"/>
              <a:t>() { </a:t>
            </a:r>
            <a:endParaRPr lang="en-US" altLang="zh-CN" dirty="0" smtClean="0"/>
          </a:p>
          <a:p>
            <a:pPr marL="114300" indent="0">
              <a:buNone/>
            </a:pPr>
            <a:r>
              <a:rPr lang="en-US" altLang="zh-CN" dirty="0"/>
              <a:t> </a:t>
            </a:r>
            <a:r>
              <a:rPr lang="en-US" altLang="zh-CN" dirty="0" smtClean="0"/>
              <a:t>       </a:t>
            </a:r>
            <a:r>
              <a:rPr lang="en-US" altLang="zh-CN" dirty="0" err="1" smtClean="0"/>
              <a:t>def</a:t>
            </a:r>
            <a:r>
              <a:rPr lang="en-US" altLang="zh-CN" dirty="0" smtClean="0"/>
              <a:t> </a:t>
            </a:r>
            <a:r>
              <a:rPr lang="en-US" altLang="zh-CN" dirty="0"/>
              <a:t>configure() { </a:t>
            </a:r>
            <a:endParaRPr lang="en-US" altLang="zh-CN" dirty="0"/>
          </a:p>
          <a:p>
            <a:pPr marL="114300" indent="0">
              <a:buNone/>
            </a:pPr>
            <a:r>
              <a:rPr lang="en-US" altLang="zh-CN" dirty="0" smtClean="0"/>
              <a:t>            from</a:t>
            </a:r>
            <a:r>
              <a:rPr lang="en-US" altLang="zh-CN" dirty="0"/>
              <a:t>(“ftp://pep.com/</a:t>
            </a:r>
            <a:r>
              <a:rPr lang="en-US" altLang="zh-CN" dirty="0" err="1"/>
              <a:t>orders?username</a:t>
            </a:r>
            <a:r>
              <a:rPr lang="en-US" altLang="zh-CN" dirty="0"/>
              <a:t>=</a:t>
            </a:r>
            <a:r>
              <a:rPr lang="en-US" altLang="zh-CN" dirty="0" err="1"/>
              <a:t>demo?password</a:t>
            </a:r>
            <a:r>
              <a:rPr lang="en-US" altLang="zh-CN" dirty="0"/>
              <a:t>=demo”) </a:t>
            </a:r>
            <a:endParaRPr lang="en-US" altLang="zh-CN" dirty="0"/>
          </a:p>
          <a:p>
            <a:pPr marL="114300" indent="0">
              <a:buNone/>
            </a:pPr>
            <a:r>
              <a:rPr lang="en-US" altLang="zh-CN" dirty="0" smtClean="0"/>
              <a:t>            .</a:t>
            </a:r>
            <a:r>
              <a:rPr lang="en-US" altLang="zh-CN" dirty="0"/>
              <a:t>to(“</a:t>
            </a:r>
            <a:r>
              <a:rPr lang="en-US" altLang="zh-CN" dirty="0" err="1"/>
              <a:t>jms:queue:incomingOrders</a:t>
            </a:r>
            <a:r>
              <a:rPr lang="en-US" altLang="zh-CN" dirty="0"/>
              <a:t>”) </a:t>
            </a:r>
            <a:endParaRPr lang="en-US" altLang="zh-CN" dirty="0"/>
          </a:p>
          <a:p>
            <a:pPr marL="114300" indent="0">
              <a:buNone/>
            </a:pPr>
            <a:r>
              <a:rPr lang="en-US" altLang="zh-CN" dirty="0" smtClean="0"/>
              <a:t>       } </a:t>
            </a:r>
            <a:endParaRPr lang="en-US" altLang="zh-CN" dirty="0"/>
          </a:p>
          <a:p>
            <a:pPr marL="114300" indent="0">
              <a:buNone/>
            </a:pPr>
            <a:r>
              <a:rPr lang="en-US" altLang="zh-CN" dirty="0"/>
              <a:t>} </a:t>
            </a:r>
            <a:endParaRPr lang="en-US" altLang="zh-CN" dirty="0"/>
          </a:p>
          <a:p>
            <a:pPr marL="114300" indent="0">
              <a:buNone/>
            </a:pPr>
            <a:endParaRPr lang="en-US" altLang="zh-CN" dirty="0" smtClean="0"/>
          </a:p>
          <a:p>
            <a:pPr marL="114300" indent="0">
              <a:buNone/>
            </a:pPr>
            <a:r>
              <a:rPr lang="en-US" altLang="zh-CN" dirty="0" err="1" smtClean="0"/>
              <a:t>context.start</a:t>
            </a:r>
            <a:r>
              <a:rPr lang="en-US" altLang="zh-CN" dirty="0" smtClean="0"/>
              <a:t> </a:t>
            </a:r>
            <a:endParaRPr lang="en-US" altLang="zh-CN" dirty="0"/>
          </a:p>
          <a:p>
            <a:pPr marL="114300" indent="0">
              <a:buNone/>
            </a:pPr>
            <a:r>
              <a:rPr lang="en-US" altLang="zh-CN" dirty="0" err="1"/>
              <a:t>Thread.sleep</a:t>
            </a:r>
            <a:r>
              <a:rPr lang="en-US" altLang="zh-CN" dirty="0"/>
              <a:t>(10000L) </a:t>
            </a:r>
            <a:endParaRPr lang="en-US" altLang="zh-CN" dirty="0"/>
          </a:p>
          <a:p>
            <a:pPr marL="114300" indent="0">
              <a:buNone/>
            </a:pPr>
            <a:r>
              <a:rPr lang="en-US" altLang="zh-CN" dirty="0" err="1"/>
              <a:t>context.stop</a:t>
            </a:r>
            <a:r>
              <a:rPr lang="en-US" altLang="zh-CN" dirty="0"/>
              <a:t> </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67944" y="3359919"/>
            <a:ext cx="3932485" cy="1444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t>DSL</a:t>
            </a:r>
            <a:r>
              <a:rPr lang="zh-CN" altLang="en-US" dirty="0"/>
              <a:t>？</a:t>
            </a:r>
            <a:endParaRPr lang="zh-CN" altLang="en-US" dirty="0"/>
          </a:p>
        </p:txBody>
      </p:sp>
      <p:sp>
        <p:nvSpPr>
          <p:cNvPr id="3" name="内容占位符 2"/>
          <p:cNvSpPr>
            <a:spLocks noGrp="1"/>
          </p:cNvSpPr>
          <p:nvPr>
            <p:ph idx="1"/>
          </p:nvPr>
        </p:nvSpPr>
        <p:spPr/>
        <p:txBody>
          <a:bodyPr>
            <a:normAutofit/>
          </a:bodyPr>
          <a:lstStyle/>
          <a:p>
            <a:pPr marL="114300" indent="0">
              <a:buNone/>
            </a:pPr>
            <a:r>
              <a:rPr lang="zh-CN" altLang="en-US" sz="2000" dirty="0"/>
              <a:t>一</a:t>
            </a:r>
            <a:r>
              <a:rPr lang="zh-CN" altLang="en-US" sz="2000" dirty="0" smtClean="0"/>
              <a:t>个特定领域</a:t>
            </a:r>
            <a:r>
              <a:rPr lang="zh-CN" altLang="en-US" sz="2000" dirty="0"/>
              <a:t>专用语言（</a:t>
            </a:r>
            <a:r>
              <a:rPr lang="en-US" altLang="zh-CN" sz="2000" dirty="0"/>
              <a:t>DSL</a:t>
            </a:r>
            <a:r>
              <a:rPr lang="zh-CN" altLang="en-US" sz="2000" dirty="0"/>
              <a:t>）是一个为</a:t>
            </a:r>
            <a:r>
              <a:rPr lang="zh-CN" altLang="en-US" sz="2000" u="sng" dirty="0">
                <a:solidFill>
                  <a:srgbClr val="FF0000"/>
                </a:solidFill>
              </a:rPr>
              <a:t>特定目标</a:t>
            </a:r>
            <a:r>
              <a:rPr lang="zh-CN" altLang="en-US" sz="2000" dirty="0"/>
              <a:t>定义的最小语言。</a:t>
            </a:r>
            <a:r>
              <a:rPr lang="en-US" altLang="zh-CN" sz="2000" dirty="0"/>
              <a:t>DSL</a:t>
            </a:r>
            <a:r>
              <a:rPr lang="zh-CN" altLang="en-US" sz="2000" dirty="0"/>
              <a:t>无需逻辑完备但必须有能力描述所选择域的问题。典型情况下，</a:t>
            </a:r>
            <a:r>
              <a:rPr lang="en-US" altLang="zh-CN" sz="2000" dirty="0"/>
              <a:t>DSL</a:t>
            </a:r>
            <a:r>
              <a:rPr lang="zh-CN" altLang="en-US" sz="2000" dirty="0"/>
              <a:t>不需要一个特定解析器，解释器或者编译器。</a:t>
            </a:r>
            <a:r>
              <a:rPr lang="en-US" altLang="zh-CN" sz="2000" dirty="0"/>
              <a:t>DSL</a:t>
            </a:r>
            <a:r>
              <a:rPr lang="zh-CN" altLang="en-US" sz="2000" dirty="0"/>
              <a:t>可以在已存在的面向对象的主语言基础上，</a:t>
            </a:r>
            <a:r>
              <a:rPr lang="en-US" altLang="zh-CN" sz="2000" dirty="0"/>
              <a:t>DSL</a:t>
            </a:r>
            <a:r>
              <a:rPr lang="zh-CN" altLang="en-US" sz="2000" dirty="0"/>
              <a:t>在主语言</a:t>
            </a:r>
            <a:r>
              <a:rPr lang="en-US" altLang="zh-CN" sz="2000" dirty="0"/>
              <a:t>API</a:t>
            </a:r>
            <a:r>
              <a:rPr lang="zh-CN" altLang="en-US" sz="2000" dirty="0"/>
              <a:t>中提供</a:t>
            </a:r>
            <a:r>
              <a:rPr lang="en-US" altLang="zh-CN" sz="2000" dirty="0"/>
              <a:t>DSL</a:t>
            </a:r>
            <a:r>
              <a:rPr lang="zh-CN" altLang="en-US" sz="2000" dirty="0"/>
              <a:t>构造映射。</a:t>
            </a:r>
            <a:endParaRPr lang="zh-CN"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DSL</a:t>
            </a:r>
            <a:r>
              <a:rPr lang="zh-CN" altLang="en-US" dirty="0" smtClean="0"/>
              <a:t>示例</a:t>
            </a:r>
            <a:endParaRPr lang="zh-CN" altLang="en-US" dirty="0"/>
          </a:p>
        </p:txBody>
      </p:sp>
      <p:sp>
        <p:nvSpPr>
          <p:cNvPr id="3" name="TextBox 2"/>
          <p:cNvSpPr txBox="1"/>
          <p:nvPr/>
        </p:nvSpPr>
        <p:spPr>
          <a:xfrm>
            <a:off x="467544" y="1578005"/>
            <a:ext cx="3609834" cy="923330"/>
          </a:xfrm>
          <a:prstGeom prst="rect">
            <a:avLst/>
          </a:prstGeom>
          <a:noFill/>
        </p:spPr>
        <p:txBody>
          <a:bodyPr wrap="none" rtlCol="0">
            <a:spAutoFit/>
          </a:bodyPr>
          <a:lstStyle/>
          <a:p>
            <a:r>
              <a:rPr lang="en-US" altLang="zh-CN" dirty="0"/>
              <a:t>from("file:data/inbox")</a:t>
            </a:r>
            <a:br>
              <a:rPr lang="en-US" altLang="zh-CN" dirty="0"/>
            </a:br>
            <a:r>
              <a:rPr lang="en-US" altLang="zh-CN" dirty="0"/>
              <a:t>  .filter().</a:t>
            </a:r>
            <a:r>
              <a:rPr lang="en-US" altLang="zh-CN" dirty="0" err="1"/>
              <a:t>xpath</a:t>
            </a:r>
            <a:r>
              <a:rPr lang="en-US" altLang="zh-CN" dirty="0"/>
              <a:t>("/order[not(@test)]")</a:t>
            </a:r>
            <a:br>
              <a:rPr lang="en-US" altLang="zh-CN" dirty="0"/>
            </a:br>
            <a:r>
              <a:rPr lang="en-US" altLang="zh-CN" dirty="0"/>
              <a:t>  .to("</a:t>
            </a:r>
            <a:r>
              <a:rPr lang="en-US" altLang="zh-CN" dirty="0" err="1"/>
              <a:t>jms:queue:order</a:t>
            </a:r>
            <a:r>
              <a:rPr lang="en-US" altLang="zh-CN" dirty="0"/>
              <a:t>")</a:t>
            </a:r>
            <a:endParaRPr lang="zh-CN" altLang="en-US" dirty="0"/>
          </a:p>
        </p:txBody>
      </p:sp>
      <p:sp>
        <p:nvSpPr>
          <p:cNvPr id="4" name="TextBox 3"/>
          <p:cNvSpPr txBox="1"/>
          <p:nvPr/>
        </p:nvSpPr>
        <p:spPr>
          <a:xfrm>
            <a:off x="4402201" y="1563638"/>
            <a:ext cx="3770199" cy="2031325"/>
          </a:xfrm>
          <a:prstGeom prst="rect">
            <a:avLst/>
          </a:prstGeom>
          <a:noFill/>
        </p:spPr>
        <p:txBody>
          <a:bodyPr wrap="none" rtlCol="0">
            <a:spAutoFit/>
          </a:bodyPr>
          <a:lstStyle/>
          <a:p>
            <a:r>
              <a:rPr lang="en-US" altLang="zh-CN" dirty="0"/>
              <a:t>&lt;route&gt;</a:t>
            </a:r>
            <a:br>
              <a:rPr lang="en-US" altLang="zh-CN" dirty="0"/>
            </a:br>
            <a:r>
              <a:rPr lang="en-US" altLang="zh-CN" dirty="0"/>
              <a:t>  &lt;from </a:t>
            </a:r>
            <a:r>
              <a:rPr lang="en-US" altLang="zh-CN" dirty="0" err="1"/>
              <a:t>uri</a:t>
            </a:r>
            <a:r>
              <a:rPr lang="en-US" altLang="zh-CN" dirty="0"/>
              <a:t>="file:data/inbox"/&gt;</a:t>
            </a:r>
            <a:br>
              <a:rPr lang="en-US" altLang="zh-CN" dirty="0"/>
            </a:br>
            <a:r>
              <a:rPr lang="en-US" altLang="zh-CN" dirty="0"/>
              <a:t>  &lt;filter&gt;</a:t>
            </a:r>
            <a:br>
              <a:rPr lang="en-US" altLang="zh-CN" dirty="0"/>
            </a:br>
            <a:r>
              <a:rPr lang="en-US" altLang="zh-CN" dirty="0"/>
              <a:t>    &lt;</a:t>
            </a:r>
            <a:r>
              <a:rPr lang="en-US" altLang="zh-CN" dirty="0" err="1"/>
              <a:t>xpath</a:t>
            </a:r>
            <a:r>
              <a:rPr lang="en-US" altLang="zh-CN" dirty="0"/>
              <a:t>&gt;/order[not(@test)]&lt;/</a:t>
            </a:r>
            <a:r>
              <a:rPr lang="en-US" altLang="zh-CN" dirty="0" err="1"/>
              <a:t>xpath</a:t>
            </a:r>
            <a:r>
              <a:rPr lang="en-US" altLang="zh-CN" dirty="0"/>
              <a:t>&gt;</a:t>
            </a:r>
            <a:br>
              <a:rPr lang="en-US" altLang="zh-CN" dirty="0"/>
            </a:br>
            <a:r>
              <a:rPr lang="en-US" altLang="zh-CN" dirty="0"/>
              <a:t>    &lt;to </a:t>
            </a:r>
            <a:r>
              <a:rPr lang="en-US" altLang="zh-CN" dirty="0" err="1"/>
              <a:t>uri</a:t>
            </a:r>
            <a:r>
              <a:rPr lang="en-US" altLang="zh-CN" dirty="0"/>
              <a:t>="</a:t>
            </a:r>
            <a:r>
              <a:rPr lang="en-US" altLang="zh-CN" dirty="0" err="1"/>
              <a:t>jms:queue:order</a:t>
            </a:r>
            <a:r>
              <a:rPr lang="en-US" altLang="zh-CN" dirty="0"/>
              <a:t>"/&gt;</a:t>
            </a:r>
            <a:br>
              <a:rPr lang="en-US" altLang="zh-CN" dirty="0"/>
            </a:br>
            <a:r>
              <a:rPr lang="en-US" altLang="zh-CN" dirty="0"/>
              <a:t>  &lt;/filter&gt;</a:t>
            </a:r>
            <a:br>
              <a:rPr lang="en-US" altLang="zh-CN" dirty="0"/>
            </a:br>
            <a:r>
              <a:rPr lang="en-US" altLang="zh-CN" dirty="0"/>
              <a:t>&lt;/route&gt;</a:t>
            </a:r>
            <a:endParaRPr lang="zh-CN" altLang="en-US" dirty="0"/>
          </a:p>
        </p:txBody>
      </p:sp>
      <p:sp>
        <p:nvSpPr>
          <p:cNvPr id="5" name="TextBox 4"/>
          <p:cNvSpPr txBox="1"/>
          <p:nvPr/>
        </p:nvSpPr>
        <p:spPr>
          <a:xfrm>
            <a:off x="467544" y="1131590"/>
            <a:ext cx="1229567" cy="369332"/>
          </a:xfrm>
          <a:prstGeom prst="rect">
            <a:avLst/>
          </a:prstGeom>
          <a:noFill/>
        </p:spPr>
        <p:txBody>
          <a:bodyPr wrap="none" rtlCol="0">
            <a:spAutoFit/>
          </a:bodyPr>
          <a:lstStyle/>
          <a:p>
            <a:r>
              <a:rPr lang="en-US" altLang="zh-CN" b="1" dirty="0" smtClean="0"/>
              <a:t>Java DSL</a:t>
            </a:r>
            <a:r>
              <a:rPr lang="zh-CN" altLang="en-US" b="1" dirty="0" smtClean="0"/>
              <a:t>：</a:t>
            </a:r>
            <a:endParaRPr lang="zh-CN" altLang="en-US" b="1" dirty="0"/>
          </a:p>
        </p:txBody>
      </p:sp>
      <p:sp>
        <p:nvSpPr>
          <p:cNvPr id="6" name="TextBox 5"/>
          <p:cNvSpPr txBox="1"/>
          <p:nvPr/>
        </p:nvSpPr>
        <p:spPr>
          <a:xfrm>
            <a:off x="4355976" y="1131590"/>
            <a:ext cx="1249060" cy="369332"/>
          </a:xfrm>
          <a:prstGeom prst="rect">
            <a:avLst/>
          </a:prstGeom>
          <a:noFill/>
        </p:spPr>
        <p:txBody>
          <a:bodyPr wrap="none" rtlCol="0">
            <a:spAutoFit/>
          </a:bodyPr>
          <a:lstStyle/>
          <a:p>
            <a:r>
              <a:rPr lang="en-US" altLang="zh-CN" b="1" dirty="0" smtClean="0"/>
              <a:t>XML DSL</a:t>
            </a:r>
            <a:r>
              <a:rPr lang="zh-CN" altLang="en-US" b="1" dirty="0" smtClean="0"/>
              <a:t>：</a:t>
            </a:r>
            <a:endParaRPr lang="zh-CN" alt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CamelContext</a:t>
            </a:r>
            <a:r>
              <a:rPr lang="en-US" altLang="zh-CN" dirty="0"/>
              <a:t> </a:t>
            </a:r>
            <a:r>
              <a:rPr lang="zh-CN" altLang="en-US" dirty="0"/>
              <a:t>上下文</a:t>
            </a:r>
            <a:endParaRPr lang="zh-CN" altLang="en-US" dirty="0"/>
          </a:p>
        </p:txBody>
      </p:sp>
      <p:sp>
        <p:nvSpPr>
          <p:cNvPr id="3" name="内容占位符 2"/>
          <p:cNvSpPr>
            <a:spLocks noGrp="1"/>
          </p:cNvSpPr>
          <p:nvPr>
            <p:ph sz="half" idx="1"/>
          </p:nvPr>
        </p:nvSpPr>
        <p:spPr/>
        <p:txBody>
          <a:bodyPr>
            <a:noAutofit/>
          </a:bodyPr>
          <a:lstStyle/>
          <a:p>
            <a:pPr marL="114300" indent="0">
              <a:buNone/>
            </a:pPr>
            <a:r>
              <a:rPr lang="en-US" altLang="zh-CN" sz="1600" b="1" dirty="0" err="1"/>
              <a:t>CamelContext</a:t>
            </a:r>
            <a:r>
              <a:rPr lang="zh-CN" altLang="en-US" sz="1600" dirty="0"/>
              <a:t>对象表示</a:t>
            </a:r>
            <a:r>
              <a:rPr lang="en-US" altLang="zh-CN" sz="1600" dirty="0"/>
              <a:t>Camel</a:t>
            </a:r>
            <a:r>
              <a:rPr lang="zh-CN" altLang="en-US" sz="1600" dirty="0"/>
              <a:t>运行时，</a:t>
            </a:r>
            <a:r>
              <a:rPr lang="en-US" altLang="zh-CN" sz="1600" dirty="0"/>
              <a:t>Camel</a:t>
            </a:r>
            <a:r>
              <a:rPr lang="zh-CN" altLang="en-US" sz="1600" dirty="0"/>
              <a:t>程序中有一个</a:t>
            </a:r>
            <a:r>
              <a:rPr lang="en-US" altLang="zh-CN" sz="1600" b="1" dirty="0" err="1"/>
              <a:t>CamelContext</a:t>
            </a:r>
            <a:r>
              <a:rPr lang="zh-CN" altLang="en-US" sz="1600" dirty="0"/>
              <a:t>对象。典型的应用程序执行以下步骤：</a:t>
            </a:r>
            <a:endParaRPr lang="en-US" altLang="zh-CN" sz="1600" dirty="0"/>
          </a:p>
          <a:p>
            <a:pPr marL="114300" indent="0">
              <a:buNone/>
            </a:pPr>
            <a:br>
              <a:rPr lang="zh-CN" altLang="en-US" sz="1600" dirty="0"/>
            </a:br>
            <a:r>
              <a:rPr lang="en-US" altLang="zh-CN" sz="1600" dirty="0"/>
              <a:t>1. </a:t>
            </a:r>
            <a:r>
              <a:rPr lang="zh-CN" altLang="en-US" sz="1600" dirty="0"/>
              <a:t>创建一个</a:t>
            </a:r>
            <a:r>
              <a:rPr lang="en-US" altLang="zh-CN" sz="1600" b="1" dirty="0" err="1"/>
              <a:t>CamelContext</a:t>
            </a:r>
            <a:r>
              <a:rPr lang="zh-CN" altLang="en-US" sz="1600" dirty="0"/>
              <a:t>对象；</a:t>
            </a:r>
            <a:br>
              <a:rPr lang="zh-CN" altLang="en-US" sz="1600" dirty="0"/>
            </a:br>
            <a:r>
              <a:rPr lang="en-US" altLang="zh-CN" sz="1600" dirty="0"/>
              <a:t>2. </a:t>
            </a:r>
            <a:r>
              <a:rPr lang="zh-CN" altLang="en-US" sz="1600" dirty="0"/>
              <a:t>将端点和组件添加到</a:t>
            </a:r>
            <a:r>
              <a:rPr lang="en-US" altLang="zh-CN" sz="1600" b="1" dirty="0" err="1"/>
              <a:t>CamelContext</a:t>
            </a:r>
            <a:r>
              <a:rPr lang="zh-CN" altLang="en-US" sz="1600" dirty="0"/>
              <a:t>对象；</a:t>
            </a:r>
            <a:br>
              <a:rPr lang="zh-CN" altLang="en-US" sz="1600" dirty="0"/>
            </a:br>
            <a:r>
              <a:rPr lang="en-US" altLang="zh-CN" sz="1600" dirty="0"/>
              <a:t>3. </a:t>
            </a:r>
            <a:r>
              <a:rPr lang="zh-CN" altLang="en-US" sz="1600" dirty="0"/>
              <a:t>将路由添加到</a:t>
            </a:r>
            <a:r>
              <a:rPr lang="en-US" altLang="zh-CN" sz="1600" b="1" dirty="0" err="1"/>
              <a:t>CamelContext</a:t>
            </a:r>
            <a:r>
              <a:rPr lang="zh-CN" altLang="en-US" sz="1600" dirty="0"/>
              <a:t>对象，以便连接端点；</a:t>
            </a:r>
            <a:br>
              <a:rPr lang="zh-CN" altLang="en-US" sz="1600" dirty="0"/>
            </a:br>
            <a:r>
              <a:rPr lang="en-US" altLang="zh-CN" sz="1600" dirty="0"/>
              <a:t>4. </a:t>
            </a:r>
            <a:r>
              <a:rPr lang="zh-CN" altLang="en-US" sz="1600" dirty="0"/>
              <a:t>在</a:t>
            </a:r>
            <a:r>
              <a:rPr lang="en-US" altLang="zh-CN" sz="1600" b="1" dirty="0" err="1"/>
              <a:t>CamelContext</a:t>
            </a:r>
            <a:r>
              <a:rPr lang="zh-CN" altLang="en-US" sz="1600" dirty="0"/>
              <a:t>对象上调用</a:t>
            </a:r>
            <a:r>
              <a:rPr lang="en-US" altLang="zh-CN" sz="1600" dirty="0"/>
              <a:t>start()</a:t>
            </a:r>
            <a:r>
              <a:rPr lang="zh-CN" altLang="en-US" sz="1600" dirty="0"/>
              <a:t>操作。这将启动用于处理端点中的消息发送</a:t>
            </a:r>
            <a:r>
              <a:rPr lang="zh-CN" altLang="en-US" sz="1600" dirty="0" smtClean="0"/>
              <a:t>、接收和</a:t>
            </a:r>
            <a:r>
              <a:rPr lang="zh-CN" altLang="en-US" sz="1600" dirty="0"/>
              <a:t>处理的</a:t>
            </a:r>
            <a:r>
              <a:rPr lang="en-US" altLang="zh-CN" sz="1600" dirty="0"/>
              <a:t>Camel</a:t>
            </a:r>
            <a:r>
              <a:rPr lang="zh-CN" altLang="en-US" sz="1600" dirty="0"/>
              <a:t>内部线程。</a:t>
            </a:r>
            <a:br>
              <a:rPr lang="zh-CN" altLang="en-US" sz="1600" dirty="0"/>
            </a:br>
            <a:r>
              <a:rPr lang="en-US" altLang="zh-CN" sz="1600" dirty="0"/>
              <a:t>5. </a:t>
            </a:r>
            <a:r>
              <a:rPr lang="zh-CN" altLang="en-US" sz="1600" dirty="0"/>
              <a:t>结束时在</a:t>
            </a:r>
            <a:r>
              <a:rPr lang="en-US" altLang="zh-CN" sz="1600" b="1" dirty="0" err="1"/>
              <a:t>CamelContext</a:t>
            </a:r>
            <a:r>
              <a:rPr lang="zh-CN" altLang="en-US" sz="1600" dirty="0"/>
              <a:t>对象上调用</a:t>
            </a:r>
            <a:r>
              <a:rPr lang="en-US" altLang="zh-CN" sz="1600" dirty="0"/>
              <a:t>stop()</a:t>
            </a:r>
            <a:r>
              <a:rPr lang="zh-CN" altLang="en-US" sz="1600" dirty="0"/>
              <a:t>操作，这样可以正常的停止所有端点和</a:t>
            </a:r>
            <a:r>
              <a:rPr lang="en-US" altLang="zh-CN" sz="1600" dirty="0"/>
              <a:t>Camel</a:t>
            </a:r>
            <a:r>
              <a:rPr lang="zh-CN" altLang="en-US" sz="1600" dirty="0"/>
              <a:t>线程</a:t>
            </a:r>
            <a:r>
              <a:rPr lang="zh-CN" altLang="en-US" sz="1600" dirty="0" smtClean="0"/>
              <a:t>。</a:t>
            </a:r>
            <a:endParaRPr lang="zh-CN" altLang="en-US" sz="16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55976" y="2055047"/>
            <a:ext cx="3744416" cy="1878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Routes </a:t>
            </a:r>
            <a:r>
              <a:rPr lang="zh-CN" altLang="en-US" dirty="0" smtClean="0"/>
              <a:t>路由</a:t>
            </a:r>
            <a:endParaRPr lang="zh-CN" altLang="en-US" dirty="0"/>
          </a:p>
        </p:txBody>
      </p:sp>
      <p:sp>
        <p:nvSpPr>
          <p:cNvPr id="3" name="内容占位符 2"/>
          <p:cNvSpPr>
            <a:spLocks noGrp="1"/>
          </p:cNvSpPr>
          <p:nvPr>
            <p:ph idx="1"/>
          </p:nvPr>
        </p:nvSpPr>
        <p:spPr/>
        <p:txBody>
          <a:bodyPr>
            <a:noAutofit/>
          </a:bodyPr>
          <a:lstStyle/>
          <a:p>
            <a:pPr marL="114300" indent="0">
              <a:buNone/>
            </a:pPr>
            <a:r>
              <a:rPr lang="zh-CN" altLang="en-US" sz="2000" dirty="0"/>
              <a:t>路由是</a:t>
            </a:r>
            <a:r>
              <a:rPr lang="en-US" altLang="zh-CN" sz="2000" dirty="0"/>
              <a:t>Camel</a:t>
            </a:r>
            <a:r>
              <a:rPr lang="zh-CN" altLang="en-US" sz="2000" dirty="0"/>
              <a:t>的核心抽象</a:t>
            </a:r>
            <a:r>
              <a:rPr lang="zh-CN" altLang="en-US" sz="2000" dirty="0" smtClean="0"/>
              <a:t>。定义路由</a:t>
            </a:r>
            <a:r>
              <a:rPr lang="zh-CN" altLang="en-US" sz="2000" dirty="0"/>
              <a:t>的最简单的方法是一</a:t>
            </a:r>
            <a:r>
              <a:rPr lang="zh-CN" altLang="en-US" sz="2000" dirty="0" smtClean="0"/>
              <a:t>个</a:t>
            </a:r>
            <a:r>
              <a:rPr lang="zh-CN" altLang="en-US" sz="2000" b="1" u="sng" dirty="0" smtClean="0">
                <a:solidFill>
                  <a:srgbClr val="FF0000"/>
                </a:solidFill>
              </a:rPr>
              <a:t>处理器链</a:t>
            </a:r>
            <a:r>
              <a:rPr lang="zh-CN" altLang="en-US" sz="2000" dirty="0" smtClean="0"/>
              <a:t>。通过</a:t>
            </a:r>
            <a:r>
              <a:rPr lang="zh-CN" altLang="en-US" sz="2000" dirty="0"/>
              <a:t>将客户端与服务器，生产者和消费者分离，路由器可以</a:t>
            </a:r>
            <a:r>
              <a:rPr lang="zh-CN" altLang="en-US" sz="2000" dirty="0" smtClean="0"/>
              <a:t>：</a:t>
            </a:r>
            <a:br>
              <a:rPr lang="zh-CN" altLang="en-US" sz="2000" dirty="0"/>
            </a:br>
            <a:r>
              <a:rPr lang="en-US" altLang="zh-CN" sz="2000" dirty="0"/>
              <a:t>- </a:t>
            </a:r>
            <a:r>
              <a:rPr lang="zh-CN" altLang="en-US" sz="2000" dirty="0"/>
              <a:t>动态决定客户端调用什么服务器</a:t>
            </a:r>
            <a:br>
              <a:rPr lang="zh-CN" altLang="en-US" sz="2000" dirty="0"/>
            </a:br>
            <a:r>
              <a:rPr lang="en-US" altLang="zh-CN" sz="2000" dirty="0"/>
              <a:t>- </a:t>
            </a:r>
            <a:r>
              <a:rPr lang="zh-CN" altLang="en-US" sz="2000" dirty="0"/>
              <a:t>提供灵活的方法来添加额外的处理</a:t>
            </a:r>
            <a:br>
              <a:rPr lang="zh-CN" altLang="en-US" sz="2000" dirty="0"/>
            </a:br>
            <a:r>
              <a:rPr lang="en-US" altLang="zh-CN" sz="2000" dirty="0"/>
              <a:t>- </a:t>
            </a:r>
            <a:r>
              <a:rPr lang="zh-CN" altLang="en-US" sz="2000" dirty="0"/>
              <a:t>允许客户端和服务器独立开发</a:t>
            </a:r>
            <a:br>
              <a:rPr lang="zh-CN" altLang="en-US" sz="2000" dirty="0"/>
            </a:br>
            <a:r>
              <a:rPr lang="en-US" altLang="zh-CN" sz="2000" dirty="0"/>
              <a:t>- </a:t>
            </a:r>
            <a:r>
              <a:rPr lang="zh-CN" altLang="en-US" sz="2000" dirty="0"/>
              <a:t>允许将服务器的客户端剔除进行测试</a:t>
            </a:r>
            <a:br>
              <a:rPr lang="zh-CN" altLang="en-US" sz="2000" dirty="0"/>
            </a:br>
            <a:r>
              <a:rPr lang="en-US" altLang="zh-CN" sz="2000" dirty="0"/>
              <a:t>- </a:t>
            </a:r>
            <a:r>
              <a:rPr lang="zh-CN" altLang="en-US" sz="2000" dirty="0"/>
              <a:t>通过连接不同系统来实现更好的设计实践</a:t>
            </a:r>
            <a:br>
              <a:rPr lang="zh-CN" altLang="en-US" sz="2000" dirty="0"/>
            </a:br>
            <a:r>
              <a:rPr lang="en-US" altLang="zh-CN" sz="2000" dirty="0"/>
              <a:t>- </a:t>
            </a:r>
            <a:r>
              <a:rPr lang="zh-CN" altLang="en-US" sz="2000" dirty="0"/>
              <a:t>增强某些系统的</a:t>
            </a:r>
            <a:r>
              <a:rPr lang="zh-CN" altLang="en-US" sz="2000" dirty="0" smtClean="0"/>
              <a:t>功能</a:t>
            </a:r>
            <a:endParaRPr lang="en-US" altLang="zh-CN" sz="2000" dirty="0" smtClean="0"/>
          </a:p>
          <a:p>
            <a:pPr marL="114300" indent="0">
              <a:buNone/>
            </a:pPr>
            <a:endParaRPr lang="en-US" altLang="zh-CN" sz="2000" dirty="0"/>
          </a:p>
          <a:p>
            <a:pPr marL="114300" indent="0">
              <a:buNone/>
            </a:pPr>
            <a:r>
              <a:rPr lang="en-US" altLang="zh-CN" sz="2000" dirty="0"/>
              <a:t>Camel</a:t>
            </a:r>
            <a:r>
              <a:rPr lang="zh-CN" altLang="en-US" sz="2000" dirty="0"/>
              <a:t>的每个路由都有唯一的标识符，用于日志、调试、监控路由的启动和停止。路由也只有一个输入源消息。要定义路由，使用</a:t>
            </a:r>
            <a:r>
              <a:rPr lang="en-US" altLang="zh-CN" sz="2000" dirty="0"/>
              <a:t>DSL</a:t>
            </a:r>
            <a:r>
              <a:rPr lang="zh-CN" altLang="en-US" sz="2000" dirty="0"/>
              <a:t>。</a:t>
            </a:r>
            <a:endParaRPr lang="zh-CN"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组件工厂模式</a:t>
            </a:r>
            <a:endParaRPr lang="zh-CN" altLang="en-US" dirty="0"/>
          </a:p>
        </p:txBody>
      </p:sp>
      <p:sp>
        <p:nvSpPr>
          <p:cNvPr id="3" name="内容占位符 2"/>
          <p:cNvSpPr>
            <a:spLocks noGrp="1"/>
          </p:cNvSpPr>
          <p:nvPr>
            <p:ph idx="1"/>
          </p:nvPr>
        </p:nvSpPr>
        <p:spPr>
          <a:xfrm>
            <a:off x="457200" y="3795886"/>
            <a:ext cx="7643192" cy="1004714"/>
          </a:xfrm>
        </p:spPr>
        <p:txBody>
          <a:bodyPr>
            <a:normAutofit/>
          </a:bodyPr>
          <a:lstStyle/>
          <a:p>
            <a:pPr marL="114300" indent="0">
              <a:buNone/>
            </a:pPr>
            <a:r>
              <a:rPr lang="zh-CN" altLang="en-US" sz="1800" dirty="0"/>
              <a:t>一个</a:t>
            </a:r>
            <a:r>
              <a:rPr lang="en-US" altLang="zh-CN" sz="1800" dirty="0"/>
              <a:t>Apache Camel</a:t>
            </a:r>
            <a:r>
              <a:rPr lang="zh-CN" altLang="en-US" sz="1800" dirty="0"/>
              <a:t>组件由</a:t>
            </a:r>
            <a:r>
              <a:rPr lang="zh-CN" altLang="en-US" sz="1800" b="1" u="sng" dirty="0">
                <a:solidFill>
                  <a:srgbClr val="FF0000"/>
                </a:solidFill>
              </a:rPr>
              <a:t>一组类</a:t>
            </a:r>
            <a:r>
              <a:rPr lang="zh-CN" altLang="en-US" sz="1800" dirty="0"/>
              <a:t>组成，通过</a:t>
            </a:r>
            <a:r>
              <a:rPr lang="zh-CN" altLang="en-US" sz="1800" b="1" u="sng" dirty="0">
                <a:solidFill>
                  <a:srgbClr val="FF0000"/>
                </a:solidFill>
              </a:rPr>
              <a:t>工厂模式</a:t>
            </a:r>
            <a:r>
              <a:rPr lang="zh-CN" altLang="en-US" sz="1800" dirty="0"/>
              <a:t>彼此关联</a:t>
            </a:r>
            <a:r>
              <a:rPr lang="zh-CN" altLang="en-US" sz="1800" dirty="0" smtClean="0"/>
              <a:t>。可以</a:t>
            </a:r>
            <a:r>
              <a:rPr lang="zh-CN" altLang="en-US" sz="1800" dirty="0"/>
              <a:t>如同工厂使用 </a:t>
            </a:r>
            <a:r>
              <a:rPr lang="en-US" altLang="zh-CN" sz="1800" b="1" dirty="0"/>
              <a:t>Component</a:t>
            </a:r>
            <a:r>
              <a:rPr lang="en-US" altLang="zh-CN" sz="1800" dirty="0"/>
              <a:t> </a:t>
            </a:r>
            <a:r>
              <a:rPr lang="zh-CN" altLang="en-US" sz="1800" dirty="0"/>
              <a:t>对象来创建</a:t>
            </a:r>
            <a:r>
              <a:rPr lang="en-US" altLang="zh-CN" sz="1800" b="1" dirty="0"/>
              <a:t>Endpoint</a:t>
            </a:r>
            <a:r>
              <a:rPr lang="en-US" altLang="zh-CN" sz="1800" dirty="0"/>
              <a:t> </a:t>
            </a:r>
            <a:r>
              <a:rPr lang="zh-CN" altLang="en-US" sz="1800" dirty="0"/>
              <a:t>对象。反过来，</a:t>
            </a:r>
            <a:r>
              <a:rPr lang="en-US" altLang="zh-CN" sz="1800" b="1" dirty="0"/>
              <a:t>Endpoint</a:t>
            </a:r>
            <a:r>
              <a:rPr lang="en-US" altLang="zh-CN" sz="1800" dirty="0"/>
              <a:t> </a:t>
            </a:r>
            <a:r>
              <a:rPr lang="zh-CN" altLang="en-US" sz="1800" dirty="0"/>
              <a:t>对象担当工厂去</a:t>
            </a:r>
            <a:r>
              <a:rPr lang="zh-CN" altLang="en-US" sz="1800" dirty="0" smtClean="0"/>
              <a:t>创建</a:t>
            </a:r>
            <a:r>
              <a:rPr lang="zh-CN" altLang="en-US" sz="1800" dirty="0"/>
              <a:t> </a:t>
            </a:r>
            <a:r>
              <a:rPr lang="en-US" altLang="zh-CN" sz="1800" b="1" dirty="0"/>
              <a:t>Consumer</a:t>
            </a:r>
            <a:r>
              <a:rPr lang="en-US" altLang="zh-CN" sz="1800" dirty="0"/>
              <a:t>, </a:t>
            </a:r>
            <a:r>
              <a:rPr lang="en-US" altLang="zh-CN" sz="1800" b="1" dirty="0"/>
              <a:t>Producer</a:t>
            </a:r>
            <a:r>
              <a:rPr lang="en-US" altLang="zh-CN" sz="1800" dirty="0"/>
              <a:t> </a:t>
            </a:r>
            <a:r>
              <a:rPr lang="zh-CN" altLang="en-US" sz="1800" dirty="0"/>
              <a:t>和 </a:t>
            </a:r>
            <a:r>
              <a:rPr lang="en-US" altLang="zh-CN" sz="1800" b="1" dirty="0"/>
              <a:t>Exchange</a:t>
            </a:r>
            <a:r>
              <a:rPr lang="zh-CN" altLang="en-US" sz="1800" dirty="0"/>
              <a:t>对象。</a:t>
            </a:r>
            <a:endParaRPr lang="zh-CN" altLang="en-US" sz="18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9672" y="1059582"/>
            <a:ext cx="5509897" cy="259732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相邻">
  <a:themeElements>
    <a:clrScheme name="相邻">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相邻">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3291</Words>
  <Application>WPS 演示</Application>
  <PresentationFormat>全屏显示(16:9)</PresentationFormat>
  <Paragraphs>151</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Calibri</vt:lpstr>
      <vt:lpstr>Cambria</vt:lpstr>
      <vt:lpstr>微软雅黑</vt:lpstr>
      <vt:lpstr>Arial Unicode MS</vt:lpstr>
      <vt:lpstr>相邻</vt:lpstr>
      <vt:lpstr>Apache Camel 概念</vt:lpstr>
      <vt:lpstr>什么是Apache Camel？</vt:lpstr>
      <vt:lpstr>架构</vt:lpstr>
      <vt:lpstr>FTP 至 JMS 示例</vt:lpstr>
      <vt:lpstr>什么是DSL？</vt:lpstr>
      <vt:lpstr>DSL示例</vt:lpstr>
      <vt:lpstr>CamelContext 上下文</vt:lpstr>
      <vt:lpstr>Routes 路由</vt:lpstr>
      <vt:lpstr>组件工厂模式</vt:lpstr>
      <vt:lpstr>Components 组件</vt:lpstr>
      <vt:lpstr>Endpoint 端点</vt:lpstr>
      <vt:lpstr>Consumer 消费者</vt:lpstr>
      <vt:lpstr>事件驱动消费者</vt:lpstr>
      <vt:lpstr>轮询消费者</vt:lpstr>
      <vt:lpstr>Producer 生产者</vt:lpstr>
      <vt:lpstr>Exchange 交换</vt:lpstr>
      <vt:lpstr>Message 消息</vt:lpstr>
      <vt:lpstr>MEP 消息交换模式</vt:lpstr>
      <vt:lpstr>Processor 处理器</vt:lpstr>
      <vt:lpstr>数据转换</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Camel 简介</dc:title>
  <dc:creator>孙勇</dc:creator>
  <cp:lastModifiedBy>Alex</cp:lastModifiedBy>
  <cp:revision>21</cp:revision>
  <dcterms:created xsi:type="dcterms:W3CDTF">2017-06-02T17:56:00Z</dcterms:created>
  <dcterms:modified xsi:type="dcterms:W3CDTF">2020-07-06T00:52:46Z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