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76" r:id="rId8"/>
    <p:sldId id="261" r:id="rId9"/>
    <p:sldId id="277" r:id="rId11"/>
    <p:sldId id="278" r:id="rId12"/>
    <p:sldId id="273" r:id="rId13"/>
    <p:sldId id="274" r:id="rId14"/>
    <p:sldId id="275" r:id="rId15"/>
    <p:sldId id="262" r:id="rId16"/>
    <p:sldId id="263" r:id="rId17"/>
    <p:sldId id="264" r:id="rId18"/>
    <p:sldId id="266" r:id="rId19"/>
    <p:sldId id="265" r:id="rId20"/>
    <p:sldId id="267" r:id="rId21"/>
    <p:sldId id="268" r:id="rId22"/>
    <p:sldId id="269" r:id="rId23"/>
    <p:sldId id="270" r:id="rId24"/>
    <p:sldId id="271" r:id="rId25"/>
    <p:sldId id="272" r:id="rId26"/>
    <p:sldId id="279" r:id="rId2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015" autoAdjust="0"/>
  </p:normalViewPr>
  <p:slideViewPr>
    <p:cSldViewPr>
      <p:cViewPr varScale="1">
        <p:scale>
          <a:sx n="114" d="100"/>
          <a:sy n="114" d="100"/>
        </p:scale>
        <p:origin x="152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F1C892-EBC5-4D95-97AD-3D960EB874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1D149-9CE8-41EA-8204-303E46FD008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类型转换机制过程如下：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CamelContext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对象保存对主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TypeConverter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实例的引用。转换过程首先调用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CamelContext.getTypeConverter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方法获得主类型转换器。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在主类型转换器上调用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convertTo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方法开始类型转换。此方法指示类型转换器将数据对象、值从其原始类型转换至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toType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参数指定的类型。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由于主类型转换器是许多不同的从属类型转换器的前端，因此它通过检查类型映射的注册表来查找适当的从属类型转化器。类型转换器注册的键值是类型映射对 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toType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fromType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。如果在注册表中找到合适的类型转换器，则主类型转换器将调用从属的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convertTo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方法并返回结果。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如果在注册表中未找到合适的类型转换器，主类型转换器使用加载一个新的类型转换器。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类型转换器加载程序在类路径下搜索可用的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库以便查找合适的类型转换器。当前，使用的加载策略由注释类型转换器加载程序实现，它尝试加载由 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org.apache.camel.Converter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注释批注的类。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如果类型转换器加载成功，一个新的从属类型将加载并登记到类型转换器注册表中。然后，此类型转换器用于将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参数转换为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toType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如果成功转换数据则返回转换后的数值。否则，返回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1D149-9CE8-41EA-8204-303E46FD00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源端点位于路由开始处，它是 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org.apache.camel.Consumer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类型对象。源端点负责接收传入的请求消息和发送回复。在构建路由时，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Apache Camel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将根据端点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的组件前缀创建适当的消费者类型。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管道中的每个中间节点由处理器对象（实现 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org.apache.camel.Processor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接口）表示。可以插入标准处理器（例如，过滤器，调节器或者延迟器），或者插入自定处理器。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路由的末尾时目标端点，由 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org.apache.camel.Producer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对象表示。因为在处理器管道的末尾，生产者也是一个处理器对象（实现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org.apache.camel.Processor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1D149-9CE8-41EA-8204-303E46FD00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1D149-9CE8-41EA-8204-303E46FD00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8751"/>
            <a:ext cx="7543800" cy="1945481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29000"/>
            <a:ext cx="6461760" cy="8001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CD8C-BAE0-419D-97C6-B11F4EFB8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6FE17-1768-4014-BE9F-1902F31377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CD8C-BAE0-419D-97C6-B11F4EFB8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6FE17-1768-4014-BE9F-1902F31377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1752600" cy="4388644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CD8C-BAE0-419D-97C6-B11F4EFB8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6FE17-1768-4014-BE9F-1902F31377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CD8C-BAE0-419D-97C6-B11F4EFB8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6FE17-1768-4014-BE9F-1902F31377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114800"/>
            <a:ext cx="7659687" cy="8763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889647"/>
            <a:ext cx="6135687" cy="122515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CD8C-BAE0-419D-97C6-B11F4EFB8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6FE17-1768-4014-BE9F-1902F31377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52144"/>
            <a:ext cx="3657600" cy="34427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152144"/>
            <a:ext cx="3657600" cy="34427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CD8C-BAE0-419D-97C6-B11F4EFB8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6FE17-1768-4014-BE9F-1902F31377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CD8C-BAE0-419D-97C6-B11F4EFB8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6FE17-1768-4014-BE9F-1902F31377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CD8C-BAE0-419D-97C6-B11F4EFB8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6FE17-1768-4014-BE9F-1902F31377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CD8C-BAE0-419D-97C6-B11F4EFB8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6FE17-1768-4014-BE9F-1902F31377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CD8C-BAE0-419D-97C6-B11F4EFB8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6FE17-1768-4014-BE9F-1902F313776A}" type="slidenum">
              <a:rPr lang="zh-CN" altLang="en-US" smtClean="0"/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285750"/>
            <a:ext cx="7772400" cy="370713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CD8C-BAE0-419D-97C6-B11F4EFB8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26FE17-1768-4014-BE9F-1902F313776A}" type="slidenum">
              <a:rPr lang="zh-CN" altLang="en-US" smtClean="0"/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620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620000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4114800"/>
            <a:ext cx="685800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4236720"/>
            <a:ext cx="548640" cy="29718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426FE17-1768-4014-BE9F-1902F313776A}" type="slidenum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882821" y="2990850"/>
            <a:ext cx="177546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56152" y="1188720"/>
            <a:ext cx="18287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DCCCD8C-BAE0-419D-97C6-B11F4EFB8F27}" type="datetimeFigureOut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组件编程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err="1"/>
              <a:t>悦朋科技</a:t>
            </a:r>
            <a:endParaRPr lang="zh-CN" altLang="en-US" dirty="0" err="1"/>
          </a:p>
          <a:p>
            <a:r>
              <a:rPr lang="en-US" altLang="zh-CN"/>
              <a:t>Oboe</a:t>
            </a:r>
            <a:r>
              <a:rPr lang="zh-CN" altLang="en-US" dirty="0"/>
              <a:t>产品组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实现一个简单处理器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处理模型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435846"/>
            <a:ext cx="7620000" cy="1364754"/>
          </a:xfrm>
        </p:spPr>
        <p:txBody>
          <a:bodyPr/>
          <a:lstStyle/>
          <a:p>
            <a:pPr marL="114300" indent="0">
              <a:buNone/>
            </a:pPr>
            <a:r>
              <a:rPr lang="zh-CN" altLang="en-US" i="1" dirty="0">
                <a:solidFill>
                  <a:srgbClr val="FF0000"/>
                </a:solidFill>
              </a:rPr>
              <a:t>管道模型 </a:t>
            </a:r>
            <a:r>
              <a:rPr lang="zh-CN" altLang="en-US" dirty="0"/>
              <a:t>描述处理器编排的路径。管道是端点队列处理最常见的方法（一个生产者端点就像一个特殊类型的处理器）。当处理器用这种方法编排，交换的</a:t>
            </a:r>
            <a:r>
              <a:rPr lang="zh-CN" altLang="en-US" i="1" dirty="0"/>
              <a:t>输入</a:t>
            </a:r>
            <a:r>
              <a:rPr lang="zh-CN" altLang="en-US" dirty="0"/>
              <a:t>和</a:t>
            </a:r>
            <a:r>
              <a:rPr lang="zh-CN" altLang="en-US" i="1" dirty="0"/>
              <a:t>输出</a:t>
            </a:r>
            <a:r>
              <a:rPr lang="zh-CN" altLang="en-US" dirty="0"/>
              <a:t>消息将被处理。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059582"/>
            <a:ext cx="8021169" cy="21148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实现一个简单的处理器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7620000" cy="939552"/>
          </a:xfrm>
        </p:spPr>
        <p:txBody>
          <a:bodyPr/>
          <a:lstStyle/>
          <a:p>
            <a:pPr marL="114300" indent="0">
              <a:buNone/>
            </a:pPr>
            <a:r>
              <a:rPr lang="zh-CN" altLang="en-US" dirty="0"/>
              <a:t>继承 </a:t>
            </a:r>
            <a:r>
              <a:rPr lang="en-US" altLang="zh-CN" b="1" dirty="0" err="1"/>
              <a:t>org.apache.camel.Processor</a:t>
            </a:r>
            <a:r>
              <a:rPr lang="zh-CN" altLang="en-US" dirty="0"/>
              <a:t> 接口创建简单的处理器，该接口定义单个方法</a:t>
            </a:r>
            <a:r>
              <a:rPr lang="en-US" altLang="zh-CN" dirty="0"/>
              <a:t>process()</a:t>
            </a:r>
            <a:r>
              <a:rPr lang="zh-CN" altLang="en-US" dirty="0"/>
              <a:t>用于处理交换对象。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355726"/>
            <a:ext cx="75608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import </a:t>
            </a:r>
            <a:r>
              <a:rPr lang="en-US" altLang="zh-CN" dirty="0" err="1"/>
              <a:t>org.apache.camel</a:t>
            </a:r>
            <a:r>
              <a:rPr lang="en-US" altLang="zh-CN" dirty="0"/>
              <a:t>.*;</a:t>
            </a:r>
            <a:endParaRPr lang="en-US" altLang="zh-CN" dirty="0"/>
          </a:p>
          <a:p>
            <a:r>
              <a:rPr lang="en-US" altLang="zh-CN" dirty="0"/>
              <a:t> import </a:t>
            </a:r>
            <a:r>
              <a:rPr lang="en-US" altLang="zh-CN" dirty="0" err="1"/>
              <a:t>org.apache.camel.util.ExchangeHelper</a:t>
            </a:r>
            <a:r>
              <a:rPr lang="en-US" altLang="zh-CN" dirty="0"/>
              <a:t>;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public class </a:t>
            </a:r>
            <a:r>
              <a:rPr lang="en-US" altLang="zh-CN" dirty="0" err="1"/>
              <a:t>MyProcessor</a:t>
            </a:r>
            <a:r>
              <a:rPr lang="en-US" altLang="zh-CN" dirty="0"/>
              <a:t> implements </a:t>
            </a:r>
            <a:r>
              <a:rPr lang="en-US" altLang="zh-CN" b="1" dirty="0">
                <a:solidFill>
                  <a:srgbClr val="FF0000"/>
                </a:solidFill>
              </a:rPr>
              <a:t>Processor</a:t>
            </a:r>
            <a:r>
              <a:rPr lang="en-US" altLang="zh-CN" dirty="0"/>
              <a:t> { </a:t>
            </a:r>
            <a:endParaRPr lang="en-US" altLang="zh-CN" dirty="0"/>
          </a:p>
          <a:p>
            <a:r>
              <a:rPr lang="en-US" altLang="zh-CN" dirty="0"/>
              <a:t>    public void </a:t>
            </a:r>
            <a:r>
              <a:rPr lang="en-US" altLang="zh-CN" b="1" dirty="0">
                <a:solidFill>
                  <a:srgbClr val="FF0000"/>
                </a:solidFill>
              </a:rPr>
              <a:t>process</a:t>
            </a:r>
            <a:r>
              <a:rPr lang="en-US" altLang="zh-CN" dirty="0"/>
              <a:t>(Exchange exchange) { </a:t>
            </a:r>
            <a:endParaRPr lang="en-US" altLang="zh-CN" dirty="0"/>
          </a:p>
          <a:p>
            <a:r>
              <a:rPr lang="en-US" altLang="zh-CN" dirty="0"/>
              <a:t>        Message in = </a:t>
            </a:r>
            <a:r>
              <a:rPr lang="en-US" altLang="zh-CN" dirty="0" err="1"/>
              <a:t>exchange.getIn</a:t>
            </a:r>
            <a:r>
              <a:rPr lang="en-US" altLang="zh-CN" dirty="0"/>
              <a:t>(); 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in.setBody</a:t>
            </a:r>
            <a:r>
              <a:rPr lang="en-US" altLang="zh-CN" dirty="0"/>
              <a:t>(</a:t>
            </a:r>
            <a:r>
              <a:rPr lang="en-US" altLang="zh-CN" dirty="0" err="1"/>
              <a:t>in.getBody</a:t>
            </a:r>
            <a:r>
              <a:rPr lang="en-US" altLang="zh-CN" dirty="0"/>
              <a:t>(</a:t>
            </a:r>
            <a:r>
              <a:rPr lang="en-US" altLang="zh-CN" dirty="0" err="1"/>
              <a:t>String.class</a:t>
            </a:r>
            <a:r>
              <a:rPr lang="en-US" altLang="zh-CN" dirty="0"/>
              <a:t>) + " World!"); </a:t>
            </a:r>
            <a:endParaRPr lang="en-US" altLang="zh-CN" dirty="0"/>
          </a:p>
          <a:p>
            <a:r>
              <a:rPr lang="en-US" altLang="zh-CN" dirty="0"/>
              <a:t>    } 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组件工厂模式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783" y="2489239"/>
            <a:ext cx="5608394" cy="264375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7544" y="1134261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一个</a:t>
            </a:r>
            <a:r>
              <a:rPr lang="en-US" altLang="zh-CN" dirty="0"/>
              <a:t>Apache Camel</a:t>
            </a:r>
            <a:r>
              <a:rPr lang="zh-CN" altLang="en-US" dirty="0"/>
              <a:t>组件由一组类组成，通过工厂模式彼此关联。一个组件的主入口点是组件对象自身（</a:t>
            </a:r>
            <a:r>
              <a:rPr lang="en-US" altLang="zh-CN" b="1" dirty="0" err="1"/>
              <a:t>org.apache.camel.Component</a:t>
            </a:r>
            <a:r>
              <a:rPr lang="en-US" altLang="zh-CN" dirty="0"/>
              <a:t> </a:t>
            </a:r>
            <a:r>
              <a:rPr lang="zh-CN" altLang="en-US" dirty="0"/>
              <a:t>类型实例）。可以如同工厂使用 </a:t>
            </a:r>
            <a:r>
              <a:rPr lang="en-US" altLang="zh-CN" b="1" dirty="0"/>
              <a:t>Component</a:t>
            </a:r>
            <a:r>
              <a:rPr lang="en-US" altLang="zh-CN" dirty="0"/>
              <a:t> </a:t>
            </a:r>
            <a:r>
              <a:rPr lang="zh-CN" altLang="en-US" dirty="0"/>
              <a:t>对象来创建</a:t>
            </a:r>
            <a:r>
              <a:rPr lang="en-US" altLang="zh-CN" b="1" dirty="0"/>
              <a:t>Endpoint</a:t>
            </a:r>
            <a:r>
              <a:rPr lang="en-US" altLang="zh-CN" dirty="0"/>
              <a:t> </a:t>
            </a:r>
            <a:r>
              <a:rPr lang="zh-CN" altLang="en-US" dirty="0"/>
              <a:t>对象。反过来，</a:t>
            </a:r>
            <a:r>
              <a:rPr lang="en-US" altLang="zh-CN" b="1" dirty="0"/>
              <a:t>Endpoint</a:t>
            </a:r>
            <a:r>
              <a:rPr lang="en-US" altLang="zh-CN" dirty="0"/>
              <a:t> </a:t>
            </a:r>
            <a:r>
              <a:rPr lang="zh-CN" altLang="en-US" dirty="0"/>
              <a:t>对象担当工厂去创建 </a:t>
            </a:r>
            <a:r>
              <a:rPr lang="en-US" altLang="zh-CN" b="1" dirty="0"/>
              <a:t>Consumer</a:t>
            </a:r>
            <a:r>
              <a:rPr lang="en-US" altLang="zh-CN" dirty="0"/>
              <a:t>, </a:t>
            </a:r>
            <a:r>
              <a:rPr lang="en-US" altLang="zh-CN" b="1" dirty="0"/>
              <a:t>Producer</a:t>
            </a:r>
            <a:r>
              <a:rPr lang="en-US" altLang="zh-CN" dirty="0"/>
              <a:t> </a:t>
            </a:r>
            <a:r>
              <a:rPr lang="zh-CN" altLang="en-US" dirty="0"/>
              <a:t>和</a:t>
            </a:r>
            <a:r>
              <a:rPr lang="en-US" altLang="zh-CN" b="1" dirty="0"/>
              <a:t>Exchange</a:t>
            </a:r>
            <a:r>
              <a:rPr lang="en-US" altLang="zh-CN" dirty="0"/>
              <a:t> </a:t>
            </a:r>
            <a:r>
              <a:rPr lang="zh-CN" altLang="en-US" dirty="0"/>
              <a:t>对象。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在路由中使用组件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79662"/>
            <a:ext cx="7716327" cy="208626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消费者模式和线程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zh-CN" altLang="en-US" dirty="0"/>
              <a:t>用于实现消费者的模式决定了传入交换的线程模型。消费者可以使用以下模式之一实现：</a:t>
            </a:r>
            <a:endParaRPr lang="en-US" altLang="zh-CN" dirty="0"/>
          </a:p>
          <a:p>
            <a:pPr marL="114300" indent="0">
              <a:buNone/>
            </a:pPr>
            <a:endParaRPr lang="zh-CN" altLang="en-US" dirty="0"/>
          </a:p>
          <a:p>
            <a:r>
              <a:rPr lang="zh-CN" altLang="en-US" dirty="0"/>
              <a:t>事件驱动模式 </a:t>
            </a:r>
            <a:r>
              <a:rPr lang="en-US" altLang="zh-CN" dirty="0"/>
              <a:t>—— </a:t>
            </a:r>
            <a:r>
              <a:rPr lang="zh-CN" altLang="en-US" dirty="0"/>
              <a:t>消费者由外部线程驱动。</a:t>
            </a:r>
            <a:endParaRPr lang="zh-CN" altLang="en-US" dirty="0"/>
          </a:p>
          <a:p>
            <a:r>
              <a:rPr lang="zh-CN" altLang="en-US" dirty="0"/>
              <a:t>调度轮询模式 </a:t>
            </a:r>
            <a:r>
              <a:rPr lang="en-US" altLang="zh-CN" dirty="0"/>
              <a:t>—— </a:t>
            </a:r>
            <a:r>
              <a:rPr lang="zh-CN" altLang="en-US" dirty="0"/>
              <a:t>消费者由专用线程池驱动。</a:t>
            </a:r>
            <a:endParaRPr lang="zh-CN" altLang="en-US" dirty="0"/>
          </a:p>
          <a:p>
            <a:r>
              <a:rPr lang="zh-CN" altLang="en-US" dirty="0"/>
              <a:t>轮询模式 </a:t>
            </a:r>
            <a:r>
              <a:rPr lang="en-US" altLang="zh-CN" dirty="0"/>
              <a:t>—— </a:t>
            </a:r>
            <a:r>
              <a:rPr lang="zh-CN" altLang="en-US" dirty="0"/>
              <a:t>线程模式未定义。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事件驱动模式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059582"/>
            <a:ext cx="8030696" cy="18195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9512" y="3075806"/>
            <a:ext cx="80457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消费者必须实现接收传入事件的方法（上图中 </a:t>
            </a:r>
            <a:r>
              <a:rPr lang="en-US" altLang="zh-CN" dirty="0"/>
              <a:t>notify()</a:t>
            </a:r>
            <a:r>
              <a:rPr lang="zh-CN" altLang="en-US" dirty="0"/>
              <a:t>方法）。调用</a:t>
            </a:r>
            <a:r>
              <a:rPr lang="en-US" altLang="zh-CN" dirty="0"/>
              <a:t>notify()</a:t>
            </a:r>
            <a:r>
              <a:rPr lang="zh-CN" altLang="en-US" dirty="0"/>
              <a:t>的线程通常是应用程序员的单独部分，因此消费者的线程策略是外部驱动的。</a:t>
            </a: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在</a:t>
            </a:r>
            <a:r>
              <a:rPr lang="en-US" altLang="zh-CN" dirty="0"/>
              <a:t>notify()</a:t>
            </a:r>
            <a:r>
              <a:rPr lang="zh-CN" altLang="en-US" dirty="0"/>
              <a:t>方法的主体中，消费者首先将事件转换为交换对象，然后在调用路由中下一个处理器上的</a:t>
            </a:r>
            <a:r>
              <a:rPr lang="en-US" altLang="zh-CN" dirty="0"/>
              <a:t>process()</a:t>
            </a:r>
            <a:r>
              <a:rPr lang="zh-CN" altLang="en-US" dirty="0"/>
              <a:t>方法，并将交换对象作为参数传递。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调度轮询模式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half" idx="1"/>
          </p:nvPr>
        </p:nvSpPr>
        <p:spPr>
          <a:xfrm>
            <a:off x="457200" y="1152144"/>
            <a:ext cx="3898776" cy="3579846"/>
          </a:xfrm>
        </p:spPr>
        <p:txBody>
          <a:bodyPr>
            <a:normAutofit fontScale="55000" lnSpcReduction="20000"/>
          </a:bodyPr>
          <a:lstStyle/>
          <a:p>
            <a:pPr marL="628650" indent="-514350">
              <a:buFont typeface="+mj-lt"/>
              <a:buAutoNum type="arabicPeriod"/>
            </a:pPr>
            <a:r>
              <a:rPr lang="zh-CN" altLang="en-US" dirty="0"/>
              <a:t>预定的执行器服务有一个可用的线程池用于启动消费者处理。在每个预定时间间隔过去后，计划的执行程序服务尝试从线程池中获取一个空闲线程（默认情况下，线程池有</a:t>
            </a:r>
            <a:r>
              <a:rPr lang="en-US" altLang="zh-CN" dirty="0"/>
              <a:t>5</a:t>
            </a:r>
            <a:r>
              <a:rPr lang="zh-CN" altLang="en-US" dirty="0"/>
              <a:t>个线程）。如果有可用线程则使用该线程调用消费者的</a:t>
            </a:r>
            <a:r>
              <a:rPr lang="en-US" altLang="zh-CN" dirty="0"/>
              <a:t>poll()</a:t>
            </a:r>
            <a:r>
              <a:rPr lang="zh-CN" altLang="en-US" dirty="0"/>
              <a:t>方法。</a:t>
            </a:r>
            <a:endParaRPr lang="zh-CN" altLang="en-US" dirty="0"/>
          </a:p>
          <a:p>
            <a:pPr marL="628650" indent="-514350">
              <a:buFont typeface="+mj-lt"/>
              <a:buAutoNum type="arabicPeriod"/>
            </a:pPr>
            <a:r>
              <a:rPr lang="zh-CN" altLang="en-US" dirty="0"/>
              <a:t>消费者的</a:t>
            </a:r>
            <a:r>
              <a:rPr lang="en-US" altLang="zh-CN" dirty="0"/>
              <a:t>poll()</a:t>
            </a:r>
            <a:r>
              <a:rPr lang="zh-CN" altLang="en-US" dirty="0"/>
              <a:t>方法旨在触发传入请求的处理。在</a:t>
            </a:r>
            <a:r>
              <a:rPr lang="en-US" altLang="zh-CN" dirty="0"/>
              <a:t>poll()</a:t>
            </a:r>
            <a:r>
              <a:rPr lang="zh-CN" altLang="en-US" dirty="0"/>
              <a:t>方法的主体中，消费者尝试检索传入的消息。如果没有请求可用，则</a:t>
            </a:r>
            <a:r>
              <a:rPr lang="en-US" altLang="zh-CN" dirty="0"/>
              <a:t>poll()</a:t>
            </a:r>
            <a:r>
              <a:rPr lang="zh-CN" altLang="en-US" dirty="0"/>
              <a:t>方法立即返回。</a:t>
            </a:r>
            <a:endParaRPr lang="zh-CN" altLang="en-US" dirty="0"/>
          </a:p>
          <a:p>
            <a:pPr marL="628650" indent="-514350">
              <a:buFont typeface="+mj-lt"/>
              <a:buAutoNum type="arabicPeriod"/>
            </a:pPr>
            <a:r>
              <a:rPr lang="zh-CN" altLang="en-US" dirty="0"/>
              <a:t>如果请求消息可用则消费者将其插入到交换对象中，然后调用路由中下一个处理器的</a:t>
            </a:r>
            <a:r>
              <a:rPr lang="en-US" altLang="zh-CN" dirty="0"/>
              <a:t>process()</a:t>
            </a:r>
            <a:r>
              <a:rPr lang="zh-CN" altLang="en-US" dirty="0"/>
              <a:t>方法，并将交换对象作为参数传递。</a:t>
            </a:r>
            <a:endParaRPr lang="zh-CN" altLang="en-US" dirty="0"/>
          </a:p>
        </p:txBody>
      </p:sp>
      <p:pic>
        <p:nvPicPr>
          <p:cNvPr id="14" name="内容占位符 13"/>
          <p:cNvPicPr>
            <a:picLocks noGrp="1"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976560"/>
            <a:ext cx="3657600" cy="1793630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轮询模式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628650" indent="-514350">
              <a:buFont typeface="+mj-lt"/>
              <a:buAutoNum type="arabicPeriod"/>
            </a:pPr>
            <a:r>
              <a:rPr lang="zh-CN" altLang="en-US" dirty="0"/>
              <a:t>当调用消费者的轮询方法之一时启动传入请求的处理。调用这些轮询方法的机制是定义的。</a:t>
            </a:r>
            <a:endParaRPr lang="zh-CN" altLang="en-US" dirty="0"/>
          </a:p>
          <a:p>
            <a:pPr marL="628650" indent="-514350">
              <a:buFont typeface="+mj-lt"/>
              <a:buAutoNum type="arabicPeriod"/>
            </a:pPr>
            <a:r>
              <a:rPr lang="zh-CN" altLang="en-US" dirty="0"/>
              <a:t>在</a:t>
            </a:r>
            <a:r>
              <a:rPr lang="en-US" altLang="zh-CN" dirty="0"/>
              <a:t>receive()</a:t>
            </a:r>
            <a:r>
              <a:rPr lang="zh-CN" altLang="en-US" dirty="0"/>
              <a:t>方法的主题中，消费者尝试检索一个传入请求消息。如果当前没有可用消息则该行为取决于调用哪种接收方法。</a:t>
            </a:r>
            <a:endParaRPr lang="zh-CN" altLang="en-US" dirty="0"/>
          </a:p>
          <a:p>
            <a:pPr lvl="1"/>
            <a:r>
              <a:rPr lang="en-US" altLang="zh-CN" b="1" dirty="0" err="1"/>
              <a:t>receiveNoWait</a:t>
            </a:r>
            <a:r>
              <a:rPr lang="en-US" altLang="zh-CN" b="1" dirty="0"/>
              <a:t>()</a:t>
            </a:r>
            <a:r>
              <a:rPr lang="zh-CN" altLang="en-US" dirty="0"/>
              <a:t> 立即返回</a:t>
            </a:r>
            <a:endParaRPr lang="zh-CN" altLang="en-US" dirty="0"/>
          </a:p>
          <a:p>
            <a:pPr lvl="1"/>
            <a:r>
              <a:rPr lang="en-US" altLang="zh-CN" b="1" dirty="0"/>
              <a:t>receive(long timeout)</a:t>
            </a:r>
            <a:r>
              <a:rPr lang="zh-CN" altLang="en-US" dirty="0"/>
              <a:t> 等待指定的超时间隔返回</a:t>
            </a:r>
            <a:endParaRPr lang="zh-CN" altLang="en-US" dirty="0"/>
          </a:p>
          <a:p>
            <a:pPr lvl="1"/>
            <a:r>
              <a:rPr lang="en-US" altLang="zh-CN" b="1" dirty="0"/>
              <a:t>receive()</a:t>
            </a:r>
            <a:r>
              <a:rPr lang="zh-CN" altLang="en-US" dirty="0"/>
              <a:t> 等待直到收到消息</a:t>
            </a:r>
            <a:endParaRPr lang="zh-CN" altLang="en-US" dirty="0"/>
          </a:p>
          <a:p>
            <a:pPr marL="628650" indent="-514350">
              <a:buFont typeface="+mj-lt"/>
              <a:buAutoNum type="arabicPeriod"/>
            </a:pPr>
            <a:r>
              <a:rPr lang="zh-CN" altLang="en-US" dirty="0"/>
              <a:t>如果请求消息可用则消费者将其插入到交换对象中，然后调用路由中下一个处理器的</a:t>
            </a:r>
            <a:r>
              <a:rPr lang="en-US" altLang="zh-CN" dirty="0"/>
              <a:t>process()</a:t>
            </a:r>
            <a:r>
              <a:rPr lang="zh-CN" altLang="en-US" dirty="0"/>
              <a:t>方法，并将交换对象作为参数传递。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978002"/>
            <a:ext cx="3657600" cy="1790746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理解消息格式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如何实现一个组件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需要实现哪些接口？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zh-CN" altLang="en-US" dirty="0"/>
              <a:t>实现组件时，通常需要实现以下</a:t>
            </a:r>
            <a:r>
              <a:rPr lang="en-US" altLang="zh-CN" dirty="0"/>
              <a:t>Java</a:t>
            </a:r>
            <a:r>
              <a:rPr lang="zh-CN" altLang="en-US" dirty="0"/>
              <a:t>接口：</a:t>
            </a:r>
            <a:endParaRPr lang="zh-CN" altLang="en-US" dirty="0"/>
          </a:p>
          <a:p>
            <a:r>
              <a:rPr lang="en-US" altLang="zh-CN" b="1" dirty="0" err="1"/>
              <a:t>org.apache.camel.Component</a:t>
            </a:r>
            <a:endParaRPr lang="en-US" altLang="zh-CN" dirty="0"/>
          </a:p>
          <a:p>
            <a:r>
              <a:rPr lang="en-US" altLang="zh-CN" b="1" dirty="0" err="1"/>
              <a:t>org.apache.camel.Endpoint</a:t>
            </a:r>
            <a:endParaRPr lang="en-US" altLang="zh-CN" dirty="0"/>
          </a:p>
          <a:p>
            <a:r>
              <a:rPr lang="en-US" altLang="zh-CN" b="1" dirty="0" err="1"/>
              <a:t>org.apache.camel.Consumer</a:t>
            </a:r>
            <a:endParaRPr lang="en-US" altLang="zh-CN" dirty="0"/>
          </a:p>
          <a:p>
            <a:r>
              <a:rPr lang="en-US" altLang="zh-CN" b="1" dirty="0" err="1"/>
              <a:t>org.apache.camel.Producer</a:t>
            </a:r>
            <a:endParaRPr lang="en-US" altLang="zh-CN" dirty="0"/>
          </a:p>
          <a:p>
            <a:pPr marL="114300" indent="0">
              <a:buNone/>
            </a:pPr>
            <a:endParaRPr lang="en-US" altLang="zh-CN" dirty="0"/>
          </a:p>
          <a:p>
            <a:pPr marL="114300" indent="0">
              <a:buNone/>
            </a:pPr>
            <a:r>
              <a:rPr lang="zh-CN" altLang="en-US" dirty="0"/>
              <a:t>此外，还可能需要实现以下</a:t>
            </a:r>
            <a:r>
              <a:rPr lang="en-US" altLang="zh-CN" dirty="0"/>
              <a:t>Java</a:t>
            </a:r>
            <a:r>
              <a:rPr lang="zh-CN" altLang="en-US" dirty="0"/>
              <a:t>接口：</a:t>
            </a:r>
            <a:endParaRPr lang="zh-CN" altLang="en-US" dirty="0"/>
          </a:p>
          <a:p>
            <a:r>
              <a:rPr lang="en-US" altLang="zh-CN" b="1" dirty="0" err="1"/>
              <a:t>org.apache.camel.Exchange</a:t>
            </a:r>
            <a:endParaRPr lang="en-US" altLang="zh-CN" dirty="0"/>
          </a:p>
          <a:p>
            <a:r>
              <a:rPr lang="en-US" altLang="zh-CN" b="1" dirty="0" err="1"/>
              <a:t>org.apache.camel.Message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457200">
              <a:buFont typeface="+mj-lt"/>
              <a:buAutoNum type="arabicPeriod"/>
            </a:pPr>
            <a:r>
              <a:rPr lang="zh-CN" altLang="en-US" b="1" dirty="0"/>
              <a:t>实现组件接口</a:t>
            </a:r>
            <a:r>
              <a:rPr lang="zh-CN" altLang="en-US" dirty="0"/>
              <a:t> </a:t>
            </a:r>
            <a:r>
              <a:rPr lang="en-US" altLang="zh-CN" dirty="0"/>
              <a:t>—— </a:t>
            </a:r>
            <a:r>
              <a:rPr lang="zh-CN" altLang="en-US" dirty="0"/>
              <a:t>组件对象充当端点工厂。扩展 </a:t>
            </a:r>
            <a:r>
              <a:rPr lang="en-US" altLang="zh-CN" b="1" dirty="0" err="1"/>
              <a:t>DefaultComponent</a:t>
            </a:r>
            <a:r>
              <a:rPr lang="zh-CN" altLang="en-US" dirty="0"/>
              <a:t> 类实现</a:t>
            </a:r>
            <a:r>
              <a:rPr lang="en-US" altLang="zh-CN" dirty="0" err="1"/>
              <a:t>createEndpoint</a:t>
            </a:r>
            <a:r>
              <a:rPr lang="en-US" altLang="zh-CN" dirty="0"/>
              <a:t>()</a:t>
            </a:r>
            <a:r>
              <a:rPr lang="zh-CN" altLang="en-US" dirty="0"/>
              <a:t>方法。</a:t>
            </a:r>
            <a:endParaRPr lang="zh-CN" altLang="en-US" dirty="0"/>
          </a:p>
          <a:p>
            <a:pPr marL="571500" indent="-457200">
              <a:buFont typeface="+mj-lt"/>
              <a:buAutoNum type="arabicPeriod"/>
            </a:pPr>
            <a:r>
              <a:rPr lang="zh-CN" altLang="en-US" b="1" dirty="0"/>
              <a:t>实现端点接口</a:t>
            </a:r>
            <a:r>
              <a:rPr lang="zh-CN" altLang="en-US" dirty="0"/>
              <a:t> </a:t>
            </a:r>
            <a:r>
              <a:rPr lang="en-US" altLang="zh-CN" dirty="0"/>
              <a:t>—— </a:t>
            </a:r>
            <a:r>
              <a:rPr lang="zh-CN" altLang="en-US" dirty="0"/>
              <a:t>端点表示由特定</a:t>
            </a:r>
            <a:r>
              <a:rPr lang="en-US" altLang="zh-CN" dirty="0"/>
              <a:t>URI</a:t>
            </a:r>
            <a:r>
              <a:rPr lang="zh-CN" altLang="en-US" dirty="0"/>
              <a:t>标识的资源。实现端点时采取的方法取决于消费者是否遵循事件驱动模式、调度轮询模式或轮询模式。</a:t>
            </a:r>
            <a:endParaRPr lang="en-US" altLang="zh-CN" dirty="0"/>
          </a:p>
          <a:p>
            <a:pPr marL="571500" indent="-457200">
              <a:buFont typeface="+mj-lt"/>
              <a:buAutoNum type="arabicPeriod"/>
            </a:pPr>
            <a:r>
              <a:rPr lang="zh-CN" altLang="en-US" b="1" dirty="0"/>
              <a:t>实现消费者接口</a:t>
            </a:r>
            <a:r>
              <a:rPr lang="zh-CN" altLang="en-US" dirty="0"/>
              <a:t> </a:t>
            </a:r>
            <a:r>
              <a:rPr lang="en-US" altLang="zh-CN" dirty="0"/>
              <a:t>—— </a:t>
            </a:r>
            <a:r>
              <a:rPr lang="zh-CN" altLang="en-US" dirty="0"/>
              <a:t>根据需要执行的模式（事件驱动、调度轮询或轮询）可以采用几种不同的方法来实现消费者。消费者实现对于确定用于处理消息交换的线程模型也至关重要。</a:t>
            </a:r>
            <a:endParaRPr lang="zh-CN" altLang="en-US" dirty="0"/>
          </a:p>
          <a:p>
            <a:pPr marL="571500" indent="-457200">
              <a:buFont typeface="+mj-lt"/>
              <a:buAutoNum type="arabicPeriod"/>
            </a:pPr>
            <a:r>
              <a:rPr lang="zh-CN" altLang="en-US" b="1" dirty="0"/>
              <a:t>实现生产者接口</a:t>
            </a:r>
            <a:r>
              <a:rPr lang="zh-CN" altLang="en-US" dirty="0"/>
              <a:t> </a:t>
            </a:r>
            <a:r>
              <a:rPr lang="en-US" altLang="zh-CN" dirty="0"/>
              <a:t>—— </a:t>
            </a:r>
            <a:r>
              <a:rPr lang="zh-CN" altLang="en-US" dirty="0"/>
              <a:t>要实现生产者可以扩展 </a:t>
            </a:r>
            <a:r>
              <a:rPr lang="en-US" altLang="zh-CN" b="1" dirty="0" err="1"/>
              <a:t>DefaultProducer</a:t>
            </a:r>
            <a:r>
              <a:rPr lang="zh-CN" altLang="en-US" dirty="0"/>
              <a:t> 类的</a:t>
            </a:r>
            <a:r>
              <a:rPr lang="en-US" altLang="zh-CN" dirty="0"/>
              <a:t>process()</a:t>
            </a:r>
            <a:r>
              <a:rPr lang="zh-CN" altLang="en-US" dirty="0"/>
              <a:t>方法。</a:t>
            </a:r>
            <a:endParaRPr lang="zh-CN" altLang="en-US" dirty="0"/>
          </a:p>
          <a:p>
            <a:pPr marL="571500" indent="-457200">
              <a:buFont typeface="+mj-lt"/>
              <a:buAutoNum type="arabicPeriod"/>
            </a:pPr>
            <a:r>
              <a:rPr lang="zh-CN" altLang="en-US" b="1" dirty="0"/>
              <a:t>实现交换接口或者消息接口</a:t>
            </a:r>
            <a:r>
              <a:rPr lang="zh-CN" altLang="en-US" dirty="0"/>
              <a:t> （可选）</a:t>
            </a:r>
            <a:r>
              <a:rPr lang="en-US" altLang="zh-CN" dirty="0"/>
              <a:t>—— </a:t>
            </a:r>
            <a:r>
              <a:rPr lang="zh-CN" altLang="en-US" dirty="0"/>
              <a:t>交换和消息的默认实现可以直接使用，可根据需要自定义这些类型。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安装和配置组件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将组件直接添加到 </a:t>
            </a:r>
            <a:r>
              <a:rPr lang="en-US" altLang="zh-CN" b="1" dirty="0" err="1"/>
              <a:t>CamelContext</a:t>
            </a:r>
            <a:r>
              <a:rPr lang="en-US" altLang="zh-CN" dirty="0"/>
              <a:t> —— </a:t>
            </a:r>
            <a:r>
              <a:rPr lang="zh-CN" altLang="en-US" dirty="0"/>
              <a:t>使用编程方式调用</a:t>
            </a:r>
            <a:r>
              <a:rPr lang="en-US" altLang="zh-CN" dirty="0" err="1"/>
              <a:t>CamelContext.addComponent</a:t>
            </a:r>
            <a:r>
              <a:rPr lang="en-US" altLang="zh-CN" dirty="0"/>
              <a:t>()</a:t>
            </a:r>
            <a:r>
              <a:rPr lang="zh-CN" altLang="en-US" dirty="0"/>
              <a:t>方法添加组件。</a:t>
            </a:r>
            <a:endParaRPr lang="zh-CN" altLang="en-US" dirty="0"/>
          </a:p>
          <a:p>
            <a:r>
              <a:rPr lang="zh-CN" altLang="en-US" dirty="0"/>
              <a:t>使用</a:t>
            </a:r>
            <a:r>
              <a:rPr lang="en-US" altLang="zh-CN" dirty="0"/>
              <a:t>Spring</a:t>
            </a:r>
            <a:r>
              <a:rPr lang="zh-CN" altLang="en-US" dirty="0"/>
              <a:t>配置添加组件 </a:t>
            </a:r>
            <a:r>
              <a:rPr lang="en-US" altLang="zh-CN" dirty="0"/>
              <a:t>—— </a:t>
            </a:r>
            <a:r>
              <a:rPr lang="zh-CN" altLang="en-US" dirty="0"/>
              <a:t>标准的</a:t>
            </a:r>
            <a:r>
              <a:rPr lang="en-US" altLang="zh-CN" dirty="0"/>
              <a:t>Spring bean</a:t>
            </a:r>
            <a:r>
              <a:rPr lang="zh-CN" altLang="en-US" dirty="0"/>
              <a:t>元素创建一个组件实例。</a:t>
            </a:r>
            <a:r>
              <a:rPr lang="en-US" altLang="zh-CN" dirty="0"/>
              <a:t>bean</a:t>
            </a:r>
            <a:r>
              <a:rPr lang="zh-CN" altLang="en-US" dirty="0"/>
              <a:t>的</a:t>
            </a:r>
            <a:r>
              <a:rPr lang="en-US" altLang="zh-CN" dirty="0"/>
              <a:t>id</a:t>
            </a:r>
            <a:r>
              <a:rPr lang="zh-CN" altLang="en-US" dirty="0"/>
              <a:t>属性隐含地定义了组件前缀。</a:t>
            </a:r>
            <a:endParaRPr lang="zh-CN" altLang="en-US" dirty="0"/>
          </a:p>
          <a:p>
            <a:r>
              <a:rPr lang="zh-CN" altLang="en-US" dirty="0"/>
              <a:t>配置</a:t>
            </a:r>
            <a:r>
              <a:rPr lang="en-US" altLang="zh-CN" dirty="0"/>
              <a:t>Apache Camel</a:t>
            </a:r>
            <a:r>
              <a:rPr lang="zh-CN" altLang="en-US" dirty="0"/>
              <a:t>自定发现组件 </a:t>
            </a:r>
            <a:r>
              <a:rPr lang="en-US" altLang="zh-CN" dirty="0"/>
              <a:t>—— </a:t>
            </a:r>
            <a:r>
              <a:rPr lang="zh-CN" altLang="en-US" dirty="0"/>
              <a:t>自动发现确保</a:t>
            </a:r>
            <a:r>
              <a:rPr lang="en-US" altLang="zh-CN" dirty="0"/>
              <a:t>Apache Camel</a:t>
            </a:r>
            <a:r>
              <a:rPr lang="zh-CN" altLang="en-US" dirty="0"/>
              <a:t>根据需要自动加载组件。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内部资料，注意保密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7620000" cy="201967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zh-CN" altLang="en-US" dirty="0"/>
              <a:t>交换对象是封装接收到的消息和存储关联元数据（包括交换属性）的包装器。另外，如果当前消息调度到一个生产者端点，交换提供一个临时位置保存回复（</a:t>
            </a:r>
            <a:r>
              <a:rPr lang="en-US" altLang="zh-CN" dirty="0"/>
              <a:t>Out</a:t>
            </a:r>
            <a:r>
              <a:rPr lang="zh-CN" altLang="en-US" dirty="0"/>
              <a:t>消息）。在</a:t>
            </a:r>
            <a:r>
              <a:rPr lang="en-US" altLang="zh-CN" dirty="0"/>
              <a:t>Apache Camel</a:t>
            </a:r>
            <a:r>
              <a:rPr lang="zh-CN" altLang="en-US" dirty="0"/>
              <a:t>中，交换的一个重要特性是支持消息的</a:t>
            </a:r>
            <a:r>
              <a:rPr lang="zh-CN" altLang="en-US" i="1" dirty="0">
                <a:solidFill>
                  <a:srgbClr val="FF0000"/>
                </a:solidFill>
              </a:rPr>
              <a:t>懒创建</a:t>
            </a:r>
            <a:r>
              <a:rPr lang="zh-CN" altLang="en-US" dirty="0"/>
              <a:t>。这可以在不需要显示访问消息的情况下显著优化路由。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931790"/>
            <a:ext cx="5789490" cy="203728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消息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zh-CN" altLang="en-US" dirty="0"/>
              <a:t>消息对象使用下列抽象模型表现消息：</a:t>
            </a:r>
            <a:endParaRPr lang="zh-CN" altLang="en-US" dirty="0"/>
          </a:p>
          <a:p>
            <a:r>
              <a:rPr lang="zh-CN" altLang="en-US" sz="1800" dirty="0"/>
              <a:t>消息体（</a:t>
            </a:r>
            <a:r>
              <a:rPr lang="en-US" altLang="zh-CN" sz="1800" b="1" dirty="0"/>
              <a:t>Object</a:t>
            </a:r>
            <a:r>
              <a:rPr lang="zh-CN" altLang="en-US" sz="1800" dirty="0"/>
              <a:t>）</a:t>
            </a:r>
            <a:endParaRPr lang="zh-CN" altLang="en-US" sz="1800" dirty="0"/>
          </a:p>
          <a:p>
            <a:r>
              <a:rPr lang="zh-CN" altLang="en-US" sz="1800" dirty="0"/>
              <a:t>消息头（</a:t>
            </a:r>
            <a:r>
              <a:rPr lang="en-US" altLang="zh-CN" sz="1800" b="1" dirty="0"/>
              <a:t>Object</a:t>
            </a:r>
            <a:r>
              <a:rPr lang="zh-CN" altLang="en-US" sz="1800" dirty="0"/>
              <a:t>）</a:t>
            </a:r>
            <a:endParaRPr lang="zh-CN" altLang="en-US" sz="1800" dirty="0"/>
          </a:p>
          <a:p>
            <a:r>
              <a:rPr lang="zh-CN" altLang="en-US" sz="1800" dirty="0"/>
              <a:t>消息附件（</a:t>
            </a:r>
            <a:r>
              <a:rPr lang="en-US" altLang="zh-CN" sz="1800" b="1" dirty="0" err="1"/>
              <a:t>javax.activation.DataHandler</a:t>
            </a:r>
            <a:r>
              <a:rPr lang="zh-CN" altLang="en-US" sz="1800" dirty="0"/>
              <a:t>）</a:t>
            </a:r>
            <a:endParaRPr lang="zh-CN" altLang="en-US" sz="1800" dirty="0"/>
          </a:p>
          <a:p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767" y="1444425"/>
            <a:ext cx="1905266" cy="2857899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类型转换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类型转换架构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zh-CN" dirty="0"/>
              <a:t>Apache Camel</a:t>
            </a:r>
            <a:r>
              <a:rPr lang="zh-CN" altLang="en-US" dirty="0"/>
              <a:t>內建类型转换机制，用于将消息正文和消息头转换至不同类型。</a:t>
            </a:r>
            <a:endParaRPr lang="en-US" altLang="zh-CN" dirty="0"/>
          </a:p>
          <a:p>
            <a:pPr marL="114300" indent="0">
              <a:buNone/>
            </a:pPr>
            <a:endParaRPr lang="en-US" altLang="zh-CN" dirty="0"/>
          </a:p>
          <a:p>
            <a:pPr marL="114300" indent="0">
              <a:buNone/>
            </a:pPr>
            <a:r>
              <a:rPr lang="en-US" altLang="zh-CN" dirty="0"/>
              <a:t>Apache Camel </a:t>
            </a:r>
            <a:r>
              <a:rPr lang="zh-CN" altLang="en-US" dirty="0"/>
              <a:t>类型转换器机制遵循</a:t>
            </a:r>
            <a:r>
              <a:rPr lang="en-US" altLang="zh-CN" b="1" dirty="0">
                <a:solidFill>
                  <a:srgbClr val="FF0000"/>
                </a:solidFill>
              </a:rPr>
              <a:t>master/slave</a:t>
            </a:r>
            <a:r>
              <a:rPr lang="zh-CN" altLang="en-US" dirty="0"/>
              <a:t>模式。有许多</a:t>
            </a:r>
            <a:r>
              <a:rPr lang="zh-CN" altLang="en-US" i="1" dirty="0"/>
              <a:t>从类型转换器</a:t>
            </a:r>
            <a:r>
              <a:rPr lang="zh-CN" altLang="en-US" dirty="0"/>
              <a:t>有能力履行有限数量的类型转换，只有一个</a:t>
            </a:r>
            <a:r>
              <a:rPr lang="zh-CN" altLang="en-US" i="1" dirty="0"/>
              <a:t>主类型转换器</a:t>
            </a:r>
            <a:r>
              <a:rPr lang="zh-CN" altLang="en-US" dirty="0"/>
              <a:t>，负责从</a:t>
            </a:r>
            <a:r>
              <a:rPr lang="zh-CN" altLang="en-US" i="1" dirty="0"/>
              <a:t>从类型转换器</a:t>
            </a:r>
            <a:r>
              <a:rPr lang="zh-CN" altLang="en-US" dirty="0"/>
              <a:t>聚合类型转换。</a:t>
            </a:r>
            <a:r>
              <a:rPr lang="zh-CN" altLang="en-US" i="1" dirty="0"/>
              <a:t>主类型转换器</a:t>
            </a:r>
            <a:r>
              <a:rPr lang="zh-CN" altLang="en-US" dirty="0"/>
              <a:t>充当</a:t>
            </a:r>
            <a:r>
              <a:rPr lang="zh-CN" altLang="en-US" i="1" dirty="0"/>
              <a:t>从类型转换器</a:t>
            </a:r>
            <a:r>
              <a:rPr lang="zh-CN" altLang="en-US" dirty="0"/>
              <a:t>的前端。当请求</a:t>
            </a:r>
            <a:r>
              <a:rPr lang="zh-CN" altLang="en-US" i="1" dirty="0"/>
              <a:t>主转换器</a:t>
            </a:r>
            <a:r>
              <a:rPr lang="zh-CN" altLang="en-US" dirty="0"/>
              <a:t>完成一个类型转化，</a:t>
            </a:r>
            <a:r>
              <a:rPr lang="zh-CN" altLang="en-US" i="1" dirty="0"/>
              <a:t>主类型转换器</a:t>
            </a:r>
            <a:r>
              <a:rPr lang="zh-CN" altLang="en-US" dirty="0"/>
              <a:t>选择一个适当的</a:t>
            </a:r>
            <a:r>
              <a:rPr lang="zh-CN" altLang="en-US" i="1" dirty="0"/>
              <a:t>从类型转换器</a:t>
            </a:r>
            <a:r>
              <a:rPr lang="zh-CN" altLang="en-US" dirty="0"/>
              <a:t>并将转化任务委托给这个</a:t>
            </a:r>
            <a:r>
              <a:rPr lang="zh-CN" altLang="en-US" i="1" dirty="0"/>
              <a:t>从类型转换器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类型转换过程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741" y="1059582"/>
            <a:ext cx="4974002" cy="408391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使用注释实现类型转换器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4300" indent="0">
              <a:buNone/>
            </a:pPr>
            <a:r>
              <a:rPr lang="en-US" altLang="zh-CN" sz="1600" dirty="0"/>
              <a:t>package </a:t>
            </a:r>
            <a:r>
              <a:rPr lang="en-US" altLang="zh-CN" sz="1600" dirty="0" err="1"/>
              <a:t>org.apache.camel.component.atom</a:t>
            </a:r>
            <a:r>
              <a:rPr lang="en-US" altLang="zh-CN" sz="1600" dirty="0"/>
              <a:t>;</a:t>
            </a:r>
            <a:br>
              <a:rPr lang="en-US" altLang="zh-CN" sz="1600" dirty="0"/>
            </a:br>
            <a:br>
              <a:rPr lang="en-US" altLang="zh-CN" sz="1600" dirty="0"/>
            </a:br>
            <a:r>
              <a:rPr lang="en-US" altLang="zh-CN" sz="1600" dirty="0"/>
              <a:t>import </a:t>
            </a:r>
            <a:r>
              <a:rPr lang="en-US" altLang="zh-CN" sz="1600" dirty="0" err="1"/>
              <a:t>java.text.DateFormat</a:t>
            </a:r>
            <a:r>
              <a:rPr lang="en-US" altLang="zh-CN" sz="1600" dirty="0"/>
              <a:t>;…</a:t>
            </a:r>
            <a:endParaRPr lang="en-US" altLang="zh-CN" sz="1600" dirty="0"/>
          </a:p>
          <a:p>
            <a:pPr marL="114300" indent="0">
              <a:buNone/>
            </a:pPr>
            <a:br>
              <a:rPr lang="en-US" altLang="zh-CN" sz="1600" dirty="0"/>
            </a:br>
            <a:r>
              <a:rPr lang="en-US" altLang="zh-CN" sz="1600" dirty="0"/>
              <a:t>@Converter</a:t>
            </a:r>
            <a:br>
              <a:rPr lang="en-US" altLang="zh-CN" sz="1600" dirty="0"/>
            </a:br>
            <a:r>
              <a:rPr lang="en-US" altLang="zh-CN" sz="1600" dirty="0"/>
              <a:t>public final class </a:t>
            </a:r>
            <a:r>
              <a:rPr lang="en-US" altLang="zh-CN" sz="1600" dirty="0" err="1"/>
              <a:t>AtomConverter</a:t>
            </a:r>
            <a:r>
              <a:rPr lang="en-US" altLang="zh-CN" sz="1600" dirty="0"/>
              <a:t> {</a:t>
            </a:r>
            <a:br>
              <a:rPr lang="en-US" altLang="zh-CN" sz="1600" dirty="0"/>
            </a:br>
            <a:br>
              <a:rPr lang="en-US" altLang="zh-CN" sz="1600" dirty="0"/>
            </a:br>
            <a:r>
              <a:rPr lang="en-US" altLang="zh-CN" sz="1600" dirty="0"/>
              <a:t>    public static final String DATE_PATTERN_NO_TIMEZONE = "</a:t>
            </a:r>
            <a:r>
              <a:rPr lang="en-US" altLang="zh-CN" sz="1600" dirty="0" err="1"/>
              <a:t>yyyy-MM-dd'T'HH:mm:ss</a:t>
            </a:r>
            <a:r>
              <a:rPr lang="en-US" altLang="zh-CN" sz="1600" dirty="0"/>
              <a:t>";</a:t>
            </a:r>
            <a:br>
              <a:rPr lang="en-US" altLang="zh-CN" sz="1600" dirty="0"/>
            </a:br>
            <a:br>
              <a:rPr lang="en-US" altLang="zh-CN" sz="1600" dirty="0"/>
            </a:br>
            <a:r>
              <a:rPr lang="en-US" altLang="zh-CN" sz="1600" dirty="0"/>
              <a:t>    @Converter</a:t>
            </a:r>
            <a:br>
              <a:rPr lang="en-US" altLang="zh-CN" sz="1600" dirty="0"/>
            </a:br>
            <a:r>
              <a:rPr lang="en-US" altLang="zh-CN" sz="1600" dirty="0"/>
              <a:t>    public static Date </a:t>
            </a:r>
            <a:r>
              <a:rPr lang="en-US" altLang="zh-CN" sz="1600" dirty="0" err="1"/>
              <a:t>toDate</a:t>
            </a:r>
            <a:r>
              <a:rPr lang="en-US" altLang="zh-CN" sz="1600" dirty="0"/>
              <a:t>(String text) throws </a:t>
            </a:r>
            <a:r>
              <a:rPr lang="en-US" altLang="zh-CN" sz="1600" dirty="0" err="1"/>
              <a:t>ParseException</a:t>
            </a:r>
            <a:r>
              <a:rPr lang="en-US" altLang="zh-CN" sz="1600" dirty="0"/>
              <a:t> {</a:t>
            </a:r>
            <a:br>
              <a:rPr lang="en-US" altLang="zh-CN" sz="1600" dirty="0"/>
            </a:br>
            <a:r>
              <a:rPr lang="en-US" altLang="zh-CN" sz="1600" dirty="0"/>
              <a:t>        </a:t>
            </a:r>
            <a:r>
              <a:rPr lang="en-US" altLang="zh-CN" sz="1600" dirty="0" err="1"/>
              <a:t>DateFormat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sdf</a:t>
            </a:r>
            <a:r>
              <a:rPr lang="en-US" altLang="zh-CN" sz="1600" dirty="0"/>
              <a:t> = new </a:t>
            </a:r>
            <a:r>
              <a:rPr lang="en-US" altLang="zh-CN" sz="1600" dirty="0" err="1"/>
              <a:t>SimpleDateFormat</a:t>
            </a:r>
            <a:r>
              <a:rPr lang="en-US" altLang="zh-CN" sz="1600" dirty="0"/>
              <a:t>(DATE_PATTERN_NO_TIMEZONE);</a:t>
            </a:r>
            <a:br>
              <a:rPr lang="en-US" altLang="zh-CN" sz="1600" dirty="0"/>
            </a:br>
            <a:r>
              <a:rPr lang="en-US" altLang="zh-CN" sz="1600" dirty="0"/>
              <a:t>        return </a:t>
            </a:r>
            <a:r>
              <a:rPr lang="en-US" altLang="zh-CN" sz="1600" dirty="0" err="1"/>
              <a:t>sdf.parse</a:t>
            </a:r>
            <a:r>
              <a:rPr lang="en-US" altLang="zh-CN" sz="1600" dirty="0"/>
              <a:t>(text);</a:t>
            </a:r>
            <a:br>
              <a:rPr lang="en-US" altLang="zh-CN" sz="1600" dirty="0"/>
            </a:br>
            <a:r>
              <a:rPr lang="en-US" altLang="zh-CN" sz="1600" dirty="0"/>
              <a:t>    }</a:t>
            </a:r>
            <a:br>
              <a:rPr lang="en-US" altLang="zh-CN" sz="1600" dirty="0"/>
            </a:br>
            <a:r>
              <a:rPr lang="en-US" altLang="zh-CN" sz="1600" dirty="0"/>
              <a:t>}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启用发现机制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zh-CN" altLang="en-US" dirty="0"/>
              <a:t>要为自定义转换器启用发现机制（由注释类型转换器加载器实现），请在以下位置创建一个</a:t>
            </a:r>
            <a:r>
              <a:rPr lang="en-US" altLang="zh-CN" dirty="0" err="1"/>
              <a:t>TypeConverter</a:t>
            </a:r>
            <a:r>
              <a:rPr lang="zh-CN" altLang="en-US" dirty="0"/>
              <a:t>文件：</a:t>
            </a:r>
            <a:endParaRPr lang="zh-CN" altLang="en-US" dirty="0"/>
          </a:p>
          <a:p>
            <a:pPr marL="114300" indent="0">
              <a:buNone/>
            </a:pPr>
            <a:endParaRPr lang="en-US" altLang="zh-CN" dirty="0"/>
          </a:p>
          <a:p>
            <a:pPr marL="114300" indent="0">
              <a:buNone/>
            </a:pPr>
            <a:r>
              <a:rPr lang="en-US" altLang="zh-CN" dirty="0"/>
              <a:t>META-INF/services/org/apache/camel/</a:t>
            </a:r>
            <a:r>
              <a:rPr lang="en-US" altLang="zh-CN" dirty="0" err="1"/>
              <a:t>TypeConverter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邻">
  <a:themeElements>
    <a:clrScheme name="相邻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邻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0</TotalTime>
  <Words>3071</Words>
  <Application>WPS 演示</Application>
  <PresentationFormat>全屏显示(16:9)</PresentationFormat>
  <Paragraphs>132</Paragraphs>
  <Slides>24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Arial</vt:lpstr>
      <vt:lpstr>宋体</vt:lpstr>
      <vt:lpstr>Wingdings</vt:lpstr>
      <vt:lpstr>Calibri</vt:lpstr>
      <vt:lpstr>Cambria</vt:lpstr>
      <vt:lpstr>微软雅黑</vt:lpstr>
      <vt:lpstr>Arial Unicode MS</vt:lpstr>
      <vt:lpstr>相邻</vt:lpstr>
      <vt:lpstr>组件编程</vt:lpstr>
      <vt:lpstr>理解消息格式</vt:lpstr>
      <vt:lpstr>交换</vt:lpstr>
      <vt:lpstr>消息</vt:lpstr>
      <vt:lpstr>类型转换</vt:lpstr>
      <vt:lpstr>类型转换架构</vt:lpstr>
      <vt:lpstr>类型转换过程</vt:lpstr>
      <vt:lpstr>使用注释实现类型转换器</vt:lpstr>
      <vt:lpstr>启用发现机制</vt:lpstr>
      <vt:lpstr>实现一个简单处理器</vt:lpstr>
      <vt:lpstr>处理模型</vt:lpstr>
      <vt:lpstr>实现一个简单的处理器</vt:lpstr>
      <vt:lpstr>组件</vt:lpstr>
      <vt:lpstr>组件工厂模式</vt:lpstr>
      <vt:lpstr>在路由中使用组件</vt:lpstr>
      <vt:lpstr>消费者模式和线程</vt:lpstr>
      <vt:lpstr>事件驱动模式</vt:lpstr>
      <vt:lpstr>调度轮询模式</vt:lpstr>
      <vt:lpstr>轮询模式</vt:lpstr>
      <vt:lpstr>如何实现一个组件</vt:lpstr>
      <vt:lpstr>需要实现哪些接口？</vt:lpstr>
      <vt:lpstr>实现步骤</vt:lpstr>
      <vt:lpstr>安装和配置组件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组件编程</dc:title>
  <dc:creator>孙勇</dc:creator>
  <cp:lastModifiedBy>Alex</cp:lastModifiedBy>
  <cp:revision>15</cp:revision>
  <dcterms:created xsi:type="dcterms:W3CDTF">2017-06-16T10:12:00Z</dcterms:created>
  <dcterms:modified xsi:type="dcterms:W3CDTF">2020-07-06T00:52:07Z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