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e3fdb0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0e3fdb0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0e3fdb05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0e3fdb0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f6c5ba4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f6c5ba4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e3fdb0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e3fdb0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f6c5ba4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f6c5ba4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f6c5ba4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f6c5ba4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f6c5ba4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f6c5ba4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5f6c5ba4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5f6c5ba4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f6c5ba4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f6c5ba4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Diet Manager </a:t>
            </a:r>
            <a:endParaRPr/>
          </a:p>
          <a:p>
            <a:pPr indent="0" lvl="0" marL="0" rtl="0" algn="l">
              <a:spcBef>
                <a:spcPts val="0"/>
              </a:spcBef>
              <a:spcAft>
                <a:spcPts val="0"/>
              </a:spcAft>
              <a:buNone/>
            </a:pPr>
            <a:r>
              <a:rPr lang="en"/>
              <a:t>Project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Group G1</a:t>
            </a:r>
            <a:endParaRPr b="1" sz="3000"/>
          </a:p>
          <a:p>
            <a:pPr indent="0" lvl="0" marL="0" rtl="0" algn="ctr">
              <a:spcBef>
                <a:spcPts val="0"/>
              </a:spcBef>
              <a:spcAft>
                <a:spcPts val="0"/>
              </a:spcAft>
              <a:buNone/>
            </a:pPr>
            <a:r>
              <a:rPr b="1" lang="en" sz="2400"/>
              <a:t>Lehady Sani-Agatha, Matija Selak, Ivan Susnjara, Leon Grubisic, Boris Fjorovic</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Issues</a:t>
            </a:r>
            <a:endParaRPr/>
          </a:p>
          <a:p>
            <a:pPr indent="-342900" lvl="0" marL="457200" rtl="0" algn="just">
              <a:spcBef>
                <a:spcPts val="0"/>
              </a:spcBef>
              <a:spcAft>
                <a:spcPts val="0"/>
              </a:spcAft>
              <a:buClr>
                <a:srgbClr val="E69138"/>
              </a:buClr>
              <a:buSzPts val="1800"/>
              <a:buChar char="-"/>
            </a:pPr>
            <a:r>
              <a:rPr lang="en" sz="1800">
                <a:solidFill>
                  <a:srgbClr val="E69138"/>
                </a:solidFill>
              </a:rPr>
              <a:t>The issue we ran into was adding calories, fats, carbs and proteins on a specific day and to put them into the percentage calculator</a:t>
            </a:r>
            <a:endParaRPr sz="1800">
              <a:solidFill>
                <a:srgbClr val="E69138"/>
              </a:solidFill>
            </a:endParaRPr>
          </a:p>
          <a:p>
            <a:pPr indent="-342900" lvl="0" marL="457200" rtl="0" algn="just">
              <a:spcBef>
                <a:spcPts val="0"/>
              </a:spcBef>
              <a:spcAft>
                <a:spcPts val="0"/>
              </a:spcAft>
              <a:buClr>
                <a:srgbClr val="E69138"/>
              </a:buClr>
              <a:buSzPts val="1800"/>
              <a:buChar char="-"/>
            </a:pPr>
            <a:r>
              <a:rPr lang="en" sz="1800">
                <a:solidFill>
                  <a:srgbClr val="E69138"/>
                </a:solidFill>
              </a:rPr>
              <a:t>Another issue was filtering the log by date to present all of the data logically</a:t>
            </a:r>
            <a:endParaRPr sz="1800">
              <a:solidFill>
                <a:srgbClr val="E6913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5" name="Shape 135"/>
        <p:cNvGrpSpPr/>
        <p:nvPr/>
      </p:nvGrpSpPr>
      <p:grpSpPr>
        <a:xfrm>
          <a:off x="0" y="0"/>
          <a:ext cx="0" cy="0"/>
          <a:chOff x="0" y="0"/>
          <a:chExt cx="0" cy="0"/>
        </a:xfrm>
      </p:grpSpPr>
      <p:sp>
        <p:nvSpPr>
          <p:cNvPr id="136" name="Google Shape;136;p23"/>
          <p:cNvSpPr txBox="1"/>
          <p:nvPr/>
        </p:nvSpPr>
        <p:spPr>
          <a:xfrm>
            <a:off x="668750" y="1362850"/>
            <a:ext cx="62637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sp>
        <p:nvSpPr>
          <p:cNvPr id="137" name="Google Shape;137;p23"/>
          <p:cNvSpPr txBox="1"/>
          <p:nvPr/>
        </p:nvSpPr>
        <p:spPr>
          <a:xfrm>
            <a:off x="2122350" y="763650"/>
            <a:ext cx="4205100" cy="8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Lato"/>
              <a:ea typeface="Lato"/>
              <a:cs typeface="Lato"/>
              <a:sym typeface="Lato"/>
            </a:endParaRPr>
          </a:p>
        </p:txBody>
      </p:sp>
      <p:sp>
        <p:nvSpPr>
          <p:cNvPr id="138" name="Google Shape;138;p23"/>
          <p:cNvSpPr txBox="1"/>
          <p:nvPr>
            <p:ph idx="4294967295" type="title"/>
          </p:nvPr>
        </p:nvSpPr>
        <p:spPr>
          <a:xfrm>
            <a:off x="157850" y="654000"/>
            <a:ext cx="86316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Solutions</a:t>
            </a:r>
            <a:endParaRPr>
              <a:solidFill>
                <a:srgbClr val="FFFFFF"/>
              </a:solidFill>
            </a:endParaRPr>
          </a:p>
          <a:p>
            <a:pPr indent="-342900" lvl="0" marL="457200" rtl="0" algn="just">
              <a:spcBef>
                <a:spcPts val="0"/>
              </a:spcBef>
              <a:spcAft>
                <a:spcPts val="0"/>
              </a:spcAft>
              <a:buClr>
                <a:srgbClr val="E69138"/>
              </a:buClr>
              <a:buSzPts val="1800"/>
              <a:buChar char="-"/>
            </a:pPr>
            <a:r>
              <a:rPr lang="en" sz="1800">
                <a:solidFill>
                  <a:srgbClr val="E69138"/>
                </a:solidFill>
              </a:rPr>
              <a:t>-</a:t>
            </a:r>
            <a:r>
              <a:rPr lang="en" sz="1800">
                <a:solidFill>
                  <a:srgbClr val="FFFFFF"/>
                </a:solidFill>
              </a:rPr>
              <a:t>- We solved the filtering by using the date picker and comparing the date with the log to get the fats, proteins, carbs and calories by date</a:t>
            </a:r>
            <a:endParaRPr sz="1800">
              <a:solidFill>
                <a:srgbClr val="FFFFFF"/>
              </a:solidFill>
            </a:endParaRPr>
          </a:p>
          <a:p>
            <a:pPr indent="-342900" lvl="0" marL="457200" rtl="0" algn="just">
              <a:spcBef>
                <a:spcPts val="0"/>
              </a:spcBef>
              <a:spcAft>
                <a:spcPts val="0"/>
              </a:spcAft>
              <a:buClr>
                <a:srgbClr val="E69138"/>
              </a:buClr>
              <a:buSzPts val="1800"/>
              <a:buChar char="-"/>
            </a:pPr>
            <a:r>
              <a:rPr lang="en" sz="1800">
                <a:solidFill>
                  <a:srgbClr val="E69138"/>
                </a:solidFill>
              </a:rPr>
              <a:t>-</a:t>
            </a:r>
            <a:r>
              <a:rPr lang="en" sz="1800">
                <a:solidFill>
                  <a:srgbClr val="FFFFFF"/>
                </a:solidFill>
              </a:rPr>
              <a:t>- Then we used mathematical formulas to calculate the percentage by date</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2" name="Shape 142"/>
        <p:cNvGrpSpPr/>
        <p:nvPr/>
      </p:nvGrpSpPr>
      <p:grpSpPr>
        <a:xfrm>
          <a:off x="0" y="0"/>
          <a:ext cx="0" cy="0"/>
          <a:chOff x="0" y="0"/>
          <a:chExt cx="0" cy="0"/>
        </a:xfrm>
      </p:grpSpPr>
      <p:sp>
        <p:nvSpPr>
          <p:cNvPr id="143" name="Google Shape;143;p24"/>
          <p:cNvSpPr txBox="1"/>
          <p:nvPr/>
        </p:nvSpPr>
        <p:spPr>
          <a:xfrm>
            <a:off x="668750" y="1362850"/>
            <a:ext cx="62637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sp>
        <p:nvSpPr>
          <p:cNvPr id="144" name="Google Shape;144;p24"/>
          <p:cNvSpPr txBox="1"/>
          <p:nvPr/>
        </p:nvSpPr>
        <p:spPr>
          <a:xfrm>
            <a:off x="2122350" y="763650"/>
            <a:ext cx="4205100" cy="8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Lato"/>
              <a:ea typeface="Lato"/>
              <a:cs typeface="Lato"/>
              <a:sym typeface="Lato"/>
            </a:endParaRPr>
          </a:p>
        </p:txBody>
      </p:sp>
      <p:sp>
        <p:nvSpPr>
          <p:cNvPr id="145" name="Google Shape;145;p24"/>
          <p:cNvSpPr txBox="1"/>
          <p:nvPr>
            <p:ph idx="4294967295" type="title"/>
          </p:nvPr>
        </p:nvSpPr>
        <p:spPr>
          <a:xfrm>
            <a:off x="157850" y="654000"/>
            <a:ext cx="86316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Improvements</a:t>
            </a:r>
            <a:endParaRPr>
              <a:solidFill>
                <a:srgbClr val="FFFFFF"/>
              </a:solidFill>
            </a:endParaRPr>
          </a:p>
          <a:p>
            <a:pPr indent="-342900" lvl="0" marL="457200" rtl="0" algn="just">
              <a:spcBef>
                <a:spcPts val="0"/>
              </a:spcBef>
              <a:spcAft>
                <a:spcPts val="0"/>
              </a:spcAft>
              <a:buClr>
                <a:srgbClr val="E69138"/>
              </a:buClr>
              <a:buSzPts val="1800"/>
              <a:buChar char="-"/>
            </a:pPr>
            <a:r>
              <a:rPr lang="en" sz="1800">
                <a:solidFill>
                  <a:srgbClr val="E69138"/>
                </a:solidFill>
              </a:rPr>
              <a:t>-</a:t>
            </a:r>
            <a:r>
              <a:rPr lang="en" sz="1800">
                <a:solidFill>
                  <a:srgbClr val="FFFFFF"/>
                </a:solidFill>
              </a:rPr>
              <a:t>- At this point of project our improvement would be </a:t>
            </a:r>
            <a:endParaRPr sz="1800">
              <a:solidFill>
                <a:srgbClr val="FFFFFF"/>
              </a:solidFill>
            </a:endParaRPr>
          </a:p>
          <a:p>
            <a:pPr indent="-342900" lvl="1" marL="1371600" rtl="0" algn="just">
              <a:spcBef>
                <a:spcPts val="0"/>
              </a:spcBef>
              <a:spcAft>
                <a:spcPts val="0"/>
              </a:spcAft>
              <a:buClr>
                <a:srgbClr val="FFFFFF"/>
              </a:buClr>
              <a:buSzPts val="1800"/>
              <a:buChar char="-"/>
            </a:pPr>
            <a:r>
              <a:rPr lang="en" sz="1800">
                <a:solidFill>
                  <a:schemeClr val="lt1"/>
                </a:solidFill>
              </a:rPr>
              <a:t>To fix GUI so it is more user friendly and that it looks nicer</a:t>
            </a:r>
            <a:endParaRPr sz="1800">
              <a:solidFill>
                <a:schemeClr val="lt1"/>
              </a:solidFill>
            </a:endParaRPr>
          </a:p>
          <a:p>
            <a:pPr indent="-342900" lvl="1" marL="1371600" rtl="0" algn="just">
              <a:spcBef>
                <a:spcPts val="0"/>
              </a:spcBef>
              <a:spcAft>
                <a:spcPts val="0"/>
              </a:spcAft>
              <a:buClr>
                <a:schemeClr val="lt1"/>
              </a:buClr>
              <a:buSzPts val="1800"/>
              <a:buChar char="-"/>
            </a:pPr>
            <a:r>
              <a:rPr lang="en" sz="1800">
                <a:solidFill>
                  <a:schemeClr val="lt1"/>
                </a:solidFill>
              </a:rPr>
              <a:t>To fix codesmell</a:t>
            </a:r>
            <a:endParaRPr sz="1800">
              <a:solidFill>
                <a:schemeClr val="lt1"/>
              </a:solidFill>
            </a:endParaRPr>
          </a:p>
          <a:p>
            <a:pPr indent="-342900" lvl="1" marL="1371600" rtl="0" algn="just">
              <a:spcBef>
                <a:spcPts val="0"/>
              </a:spcBef>
              <a:spcAft>
                <a:spcPts val="0"/>
              </a:spcAft>
              <a:buClr>
                <a:schemeClr val="lt1"/>
              </a:buClr>
              <a:buSzPts val="1800"/>
              <a:buChar char="-"/>
            </a:pPr>
            <a:r>
              <a:rPr lang="en" sz="1800">
                <a:solidFill>
                  <a:schemeClr val="lt1"/>
                </a:solidFill>
              </a:rPr>
              <a:t>To decrease the size of code</a:t>
            </a:r>
            <a:endParaRPr sz="1800">
              <a:solidFill>
                <a:schemeClr val="lt1"/>
              </a:solidFill>
            </a:endParaRPr>
          </a:p>
          <a:p>
            <a:pPr indent="-342900" lvl="1" marL="1371600" rtl="0" algn="just">
              <a:spcBef>
                <a:spcPts val="0"/>
              </a:spcBef>
              <a:spcAft>
                <a:spcPts val="0"/>
              </a:spcAft>
              <a:buClr>
                <a:schemeClr val="lt1"/>
              </a:buClr>
              <a:buSzPts val="1800"/>
              <a:buChar char="-"/>
            </a:pPr>
            <a:r>
              <a:rPr lang="en" sz="1800">
                <a:solidFill>
                  <a:schemeClr val="lt1"/>
                </a:solidFill>
              </a:rPr>
              <a:t>To decrease complexity</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E69138"/>
                </a:solidFill>
              </a:rPr>
              <a:t>OUTLINE</a:t>
            </a:r>
            <a:endParaRPr sz="2400">
              <a:solidFill>
                <a:srgbClr val="E69138"/>
              </a:solidFill>
            </a:endParaRPr>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highlight>
                  <a:srgbClr val="FFFFFF"/>
                </a:highlight>
                <a:latin typeface="Arial"/>
                <a:ea typeface="Arial"/>
                <a:cs typeface="Arial"/>
                <a:sym typeface="Arial"/>
              </a:rPr>
              <a:t>Overview</a:t>
            </a:r>
            <a:endParaRPr b="0"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Lato"/>
              <a:buChar char="-"/>
            </a:pPr>
            <a:r>
              <a:rPr b="0" lang="en" sz="1800">
                <a:highlight>
                  <a:srgbClr val="FFFFFF"/>
                </a:highlight>
                <a:latin typeface="Arial"/>
                <a:ea typeface="Arial"/>
                <a:cs typeface="Arial"/>
                <a:sym typeface="Arial"/>
              </a:rPr>
              <a:t>Overview of the System (UML Class Diagram)</a:t>
            </a:r>
            <a:endParaRPr b="0"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highlight>
                  <a:srgbClr val="FFFFFF"/>
                </a:highlight>
                <a:latin typeface="Arial"/>
                <a:ea typeface="Arial"/>
                <a:cs typeface="Arial"/>
                <a:sym typeface="Arial"/>
              </a:rPr>
              <a:t>Issues We Came Across</a:t>
            </a:r>
            <a:endParaRPr b="0"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highlight>
                  <a:srgbClr val="FFFFFF"/>
                </a:highlight>
                <a:latin typeface="Arial"/>
                <a:ea typeface="Arial"/>
                <a:cs typeface="Arial"/>
                <a:sym typeface="Arial"/>
              </a:rPr>
              <a:t>Our Solution</a:t>
            </a:r>
            <a:endParaRPr b="0"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highlight>
                  <a:srgbClr val="FFFFFF"/>
                </a:highlight>
                <a:latin typeface="Arial"/>
                <a:ea typeface="Arial"/>
                <a:cs typeface="Arial"/>
                <a:sym typeface="Arial"/>
              </a:rPr>
              <a:t>What Could Have Been Improved</a:t>
            </a:r>
            <a:endParaRPr b="0" sz="1800">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a:p>
            <a:pPr indent="457200" lvl="0" marL="0" rtl="0" algn="just">
              <a:spcBef>
                <a:spcPts val="0"/>
              </a:spcBef>
              <a:spcAft>
                <a:spcPts val="0"/>
              </a:spcAft>
              <a:buNone/>
            </a:pPr>
            <a:r>
              <a:rPr lang="en" sz="1800">
                <a:solidFill>
                  <a:srgbClr val="E69138"/>
                </a:solidFill>
              </a:rPr>
              <a:t>This </a:t>
            </a:r>
            <a:r>
              <a:rPr lang="en" sz="1800">
                <a:solidFill>
                  <a:srgbClr val="E69138"/>
                </a:solidFill>
              </a:rPr>
              <a:t>application</a:t>
            </a:r>
            <a:r>
              <a:rPr lang="en" sz="1800">
                <a:solidFill>
                  <a:srgbClr val="E69138"/>
                </a:solidFill>
              </a:rPr>
              <a:t> will be used to keep track and calculate the food intake by the user.</a:t>
            </a:r>
            <a:r>
              <a:rPr b="0" lang="en" sz="1200">
                <a:solidFill>
                  <a:schemeClr val="dk2"/>
                </a:solidFill>
                <a:latin typeface="Times New Roman"/>
                <a:ea typeface="Times New Roman"/>
                <a:cs typeface="Times New Roman"/>
                <a:sym typeface="Times New Roman"/>
              </a:rPr>
              <a:t> </a:t>
            </a:r>
            <a:r>
              <a:rPr lang="en" sz="1800">
                <a:solidFill>
                  <a:srgbClr val="E69138"/>
                </a:solidFill>
              </a:rPr>
              <a:t>We divided our application into several modules and add an abstract layer at the top of each module. Such as food interface that holds methods which are used in both basicFood and recipe class. For this project, we will depend on the abstraction layer. To make our application open for future extensions. We will hold duplicate functionalities in our composite pattern to make it accessible through the whole application. This will make our modification a lot easier. We will give each class, method, and module a single responsibility for each of them in order to minimize regressions. Each module knows what another module does, but it will not know its functionalities.</a:t>
            </a:r>
            <a:endParaRPr sz="1800">
              <a:solidFill>
                <a:srgbClr val="E6913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88" name="Shape 88"/>
        <p:cNvGrpSpPr/>
        <p:nvPr/>
      </p:nvGrpSpPr>
      <p:grpSpPr>
        <a:xfrm>
          <a:off x="0" y="0"/>
          <a:ext cx="0" cy="0"/>
          <a:chOff x="0" y="0"/>
          <a:chExt cx="0" cy="0"/>
        </a:xfrm>
      </p:grpSpPr>
      <p:sp>
        <p:nvSpPr>
          <p:cNvPr id="89" name="Google Shape;89;p16"/>
          <p:cNvSpPr txBox="1"/>
          <p:nvPr>
            <p:ph type="ctrTitle"/>
          </p:nvPr>
        </p:nvSpPr>
        <p:spPr>
          <a:xfrm>
            <a:off x="59525" y="422250"/>
            <a:ext cx="86832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Overview of the System - First UML </a:t>
            </a:r>
            <a:endParaRPr sz="3000"/>
          </a:p>
        </p:txBody>
      </p:sp>
      <p:sp>
        <p:nvSpPr>
          <p:cNvPr id="90" name="Google Shape;90;p16"/>
          <p:cNvSpPr txBox="1"/>
          <p:nvPr/>
        </p:nvSpPr>
        <p:spPr>
          <a:xfrm>
            <a:off x="3720575" y="1582625"/>
            <a:ext cx="32529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pic>
        <p:nvPicPr>
          <p:cNvPr id="91" name="Google Shape;91;p16"/>
          <p:cNvPicPr preferRelativeResize="0"/>
          <p:nvPr/>
        </p:nvPicPr>
        <p:blipFill>
          <a:blip r:embed="rId3">
            <a:alphaModFix/>
          </a:blip>
          <a:stretch>
            <a:fillRect/>
          </a:stretch>
        </p:blipFill>
        <p:spPr>
          <a:xfrm>
            <a:off x="1139850" y="1096950"/>
            <a:ext cx="7222427" cy="3717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95" name="Shape 95"/>
        <p:cNvGrpSpPr/>
        <p:nvPr/>
      </p:nvGrpSpPr>
      <p:grpSpPr>
        <a:xfrm>
          <a:off x="0" y="0"/>
          <a:ext cx="0" cy="0"/>
          <a:chOff x="0" y="0"/>
          <a:chExt cx="0" cy="0"/>
        </a:xfrm>
      </p:grpSpPr>
      <p:sp>
        <p:nvSpPr>
          <p:cNvPr id="96" name="Google Shape;96;p17"/>
          <p:cNvSpPr txBox="1"/>
          <p:nvPr>
            <p:ph type="ctrTitle"/>
          </p:nvPr>
        </p:nvSpPr>
        <p:spPr>
          <a:xfrm>
            <a:off x="59525" y="422250"/>
            <a:ext cx="86832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Overview of the System - Second UML </a:t>
            </a:r>
            <a:endParaRPr sz="3000"/>
          </a:p>
        </p:txBody>
      </p:sp>
      <p:sp>
        <p:nvSpPr>
          <p:cNvPr id="97" name="Google Shape;97;p17"/>
          <p:cNvSpPr txBox="1"/>
          <p:nvPr/>
        </p:nvSpPr>
        <p:spPr>
          <a:xfrm>
            <a:off x="3720575" y="1582625"/>
            <a:ext cx="32529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pic>
        <p:nvPicPr>
          <p:cNvPr id="98" name="Google Shape;98;p17"/>
          <p:cNvPicPr preferRelativeResize="0"/>
          <p:nvPr/>
        </p:nvPicPr>
        <p:blipFill>
          <a:blip r:embed="rId3">
            <a:alphaModFix/>
          </a:blip>
          <a:stretch>
            <a:fillRect/>
          </a:stretch>
        </p:blipFill>
        <p:spPr>
          <a:xfrm>
            <a:off x="1125350" y="966875"/>
            <a:ext cx="6893300" cy="409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02" name="Shape 102"/>
        <p:cNvGrpSpPr/>
        <p:nvPr/>
      </p:nvGrpSpPr>
      <p:grpSpPr>
        <a:xfrm>
          <a:off x="0" y="0"/>
          <a:ext cx="0" cy="0"/>
          <a:chOff x="0" y="0"/>
          <a:chExt cx="0" cy="0"/>
        </a:xfrm>
      </p:grpSpPr>
      <p:sp>
        <p:nvSpPr>
          <p:cNvPr id="103" name="Google Shape;103;p18"/>
          <p:cNvSpPr txBox="1"/>
          <p:nvPr>
            <p:ph type="ctrTitle"/>
          </p:nvPr>
        </p:nvSpPr>
        <p:spPr>
          <a:xfrm>
            <a:off x="59525" y="422250"/>
            <a:ext cx="86832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Overview of the System - Third UML </a:t>
            </a:r>
            <a:endParaRPr sz="3000"/>
          </a:p>
        </p:txBody>
      </p:sp>
      <p:sp>
        <p:nvSpPr>
          <p:cNvPr id="104" name="Google Shape;104;p18"/>
          <p:cNvSpPr txBox="1"/>
          <p:nvPr/>
        </p:nvSpPr>
        <p:spPr>
          <a:xfrm>
            <a:off x="3720575" y="1582625"/>
            <a:ext cx="32529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pic>
        <p:nvPicPr>
          <p:cNvPr id="105" name="Google Shape;105;p18"/>
          <p:cNvPicPr preferRelativeResize="0"/>
          <p:nvPr/>
        </p:nvPicPr>
        <p:blipFill>
          <a:blip r:embed="rId3">
            <a:alphaModFix/>
          </a:blip>
          <a:stretch>
            <a:fillRect/>
          </a:stretch>
        </p:blipFill>
        <p:spPr>
          <a:xfrm>
            <a:off x="1263050" y="936000"/>
            <a:ext cx="6276177" cy="409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09" name="Shape 109"/>
        <p:cNvGrpSpPr/>
        <p:nvPr/>
      </p:nvGrpSpPr>
      <p:grpSpPr>
        <a:xfrm>
          <a:off x="0" y="0"/>
          <a:ext cx="0" cy="0"/>
          <a:chOff x="0" y="0"/>
          <a:chExt cx="0" cy="0"/>
        </a:xfrm>
      </p:grpSpPr>
      <p:sp>
        <p:nvSpPr>
          <p:cNvPr id="110" name="Google Shape;110;p19"/>
          <p:cNvSpPr txBox="1"/>
          <p:nvPr>
            <p:ph type="ctrTitle"/>
          </p:nvPr>
        </p:nvSpPr>
        <p:spPr>
          <a:xfrm>
            <a:off x="72000" y="308575"/>
            <a:ext cx="92778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Overview of the System-First Sequence diagram </a:t>
            </a:r>
            <a:endParaRPr sz="3000"/>
          </a:p>
        </p:txBody>
      </p:sp>
      <p:sp>
        <p:nvSpPr>
          <p:cNvPr id="111" name="Google Shape;111;p19"/>
          <p:cNvSpPr txBox="1"/>
          <p:nvPr/>
        </p:nvSpPr>
        <p:spPr>
          <a:xfrm>
            <a:off x="3720575" y="1582625"/>
            <a:ext cx="32529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pic>
        <p:nvPicPr>
          <p:cNvPr id="112" name="Google Shape;112;p19"/>
          <p:cNvPicPr preferRelativeResize="0"/>
          <p:nvPr/>
        </p:nvPicPr>
        <p:blipFill>
          <a:blip r:embed="rId3">
            <a:alphaModFix/>
          </a:blip>
          <a:stretch>
            <a:fillRect/>
          </a:stretch>
        </p:blipFill>
        <p:spPr>
          <a:xfrm>
            <a:off x="903275" y="944925"/>
            <a:ext cx="7222449" cy="412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6" name="Shape 116"/>
        <p:cNvGrpSpPr/>
        <p:nvPr/>
      </p:nvGrpSpPr>
      <p:grpSpPr>
        <a:xfrm>
          <a:off x="0" y="0"/>
          <a:ext cx="0" cy="0"/>
          <a:chOff x="0" y="0"/>
          <a:chExt cx="0" cy="0"/>
        </a:xfrm>
      </p:grpSpPr>
      <p:sp>
        <p:nvSpPr>
          <p:cNvPr id="117" name="Google Shape;117;p20"/>
          <p:cNvSpPr txBox="1"/>
          <p:nvPr>
            <p:ph type="ctrTitle"/>
          </p:nvPr>
        </p:nvSpPr>
        <p:spPr>
          <a:xfrm>
            <a:off x="72000" y="308575"/>
            <a:ext cx="92778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Overview of the System-Second Sequence diagram </a:t>
            </a:r>
            <a:endParaRPr sz="3000"/>
          </a:p>
        </p:txBody>
      </p:sp>
      <p:sp>
        <p:nvSpPr>
          <p:cNvPr id="118" name="Google Shape;118;p20"/>
          <p:cNvSpPr txBox="1"/>
          <p:nvPr/>
        </p:nvSpPr>
        <p:spPr>
          <a:xfrm>
            <a:off x="3720575" y="1582625"/>
            <a:ext cx="32529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pic>
        <p:nvPicPr>
          <p:cNvPr id="119" name="Google Shape;119;p20"/>
          <p:cNvPicPr preferRelativeResize="0"/>
          <p:nvPr/>
        </p:nvPicPr>
        <p:blipFill>
          <a:blip r:embed="rId3">
            <a:alphaModFix/>
          </a:blip>
          <a:stretch>
            <a:fillRect/>
          </a:stretch>
        </p:blipFill>
        <p:spPr>
          <a:xfrm>
            <a:off x="2178700" y="886600"/>
            <a:ext cx="5679599" cy="4256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3" name="Shape 123"/>
        <p:cNvGrpSpPr/>
        <p:nvPr/>
      </p:nvGrpSpPr>
      <p:grpSpPr>
        <a:xfrm>
          <a:off x="0" y="0"/>
          <a:ext cx="0" cy="0"/>
          <a:chOff x="0" y="0"/>
          <a:chExt cx="0" cy="0"/>
        </a:xfrm>
      </p:grpSpPr>
      <p:sp>
        <p:nvSpPr>
          <p:cNvPr id="124" name="Google Shape;124;p21"/>
          <p:cNvSpPr txBox="1"/>
          <p:nvPr>
            <p:ph type="ctrTitle"/>
          </p:nvPr>
        </p:nvSpPr>
        <p:spPr>
          <a:xfrm>
            <a:off x="72000" y="308575"/>
            <a:ext cx="92778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Overview of the System-Second Sequence diagram </a:t>
            </a:r>
            <a:endParaRPr sz="3000"/>
          </a:p>
        </p:txBody>
      </p:sp>
      <p:sp>
        <p:nvSpPr>
          <p:cNvPr id="125" name="Google Shape;125;p21"/>
          <p:cNvSpPr txBox="1"/>
          <p:nvPr/>
        </p:nvSpPr>
        <p:spPr>
          <a:xfrm>
            <a:off x="3720575" y="1582625"/>
            <a:ext cx="32529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Lato"/>
              <a:ea typeface="Lato"/>
              <a:cs typeface="Lato"/>
              <a:sym typeface="Lato"/>
            </a:endParaRPr>
          </a:p>
        </p:txBody>
      </p:sp>
      <p:pic>
        <p:nvPicPr>
          <p:cNvPr id="126" name="Google Shape;126;p21"/>
          <p:cNvPicPr preferRelativeResize="0"/>
          <p:nvPr/>
        </p:nvPicPr>
        <p:blipFill>
          <a:blip r:embed="rId3">
            <a:alphaModFix/>
          </a:blip>
          <a:stretch>
            <a:fillRect/>
          </a:stretch>
        </p:blipFill>
        <p:spPr>
          <a:xfrm>
            <a:off x="888650" y="1368025"/>
            <a:ext cx="7366702" cy="345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