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7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</p:sldIdLst>
  <p:sldSz cx="9144000" cy="6858000" type="screen4x3"/>
  <p:notesSz cx="7099300" cy="10234613"/>
  <p:custDataLst>
    <p:tags r:id="rId17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D626"/>
    <a:srgbClr val="E3FFDF"/>
    <a:srgbClr val="CBFFB1"/>
    <a:srgbClr val="BCFF8F"/>
    <a:srgbClr val="00CCFF"/>
    <a:srgbClr val="C0C0C0"/>
    <a:srgbClr val="00FFFF"/>
    <a:srgbClr val="FAFD00"/>
    <a:srgbClr val="EAEC5E"/>
    <a:srgbClr val="C1C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178" autoAdjust="0"/>
  </p:normalViewPr>
  <p:slideViewPr>
    <p:cSldViewPr>
      <p:cViewPr varScale="1">
        <p:scale>
          <a:sx n="66" d="100"/>
          <a:sy n="66" d="100"/>
        </p:scale>
        <p:origin x="864" y="72"/>
      </p:cViewPr>
      <p:guideLst>
        <p:guide orient="horz" pos="4247"/>
        <p:guide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-315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2175"/>
            <a:ext cx="478472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5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91563" y="85725"/>
            <a:ext cx="336550" cy="6121400"/>
            <a:chOff x="5475" y="54"/>
            <a:chExt cx="212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179388" y="115888"/>
            <a:ext cx="8424862" cy="2736850"/>
          </a:xfrm>
        </p:spPr>
        <p:txBody>
          <a:bodyPr anchor="b" anchorCtr="1"/>
          <a:lstStyle>
            <a:lvl1pPr algn="ctr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de-AT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179388" y="2997200"/>
            <a:ext cx="8424862" cy="1439863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600"/>
            </a:lvl1pPr>
          </a:lstStyle>
          <a:p>
            <a:r>
              <a:rPr lang="de-AT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44450"/>
            <a:ext cx="2212975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491287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908050"/>
            <a:ext cx="8856662" cy="5473700"/>
          </a:xfrm>
        </p:spPr>
        <p:txBody>
          <a:bodyPr/>
          <a:lstStyle/>
          <a:p>
            <a:pPr lvl="0"/>
            <a:endParaRPr lang="de-AT" noProof="0" smtClean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7761287" cy="757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AT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Andreas </a:t>
            </a:r>
            <a:r>
              <a:rPr lang="de-AT" dirty="0" err="1" smtClean="0"/>
              <a:t>Gogel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David Pfahler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51337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352925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93150" y="6327775"/>
            <a:ext cx="361950" cy="406400"/>
            <a:chOff x="5494" y="4030"/>
            <a:chExt cx="179" cy="201"/>
          </a:xfrm>
        </p:grpSpPr>
        <p:sp>
          <p:nvSpPr>
            <p:cNvPr id="27238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8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239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2395" name="Freeform 11"/>
          <p:cNvSpPr>
            <a:spLocks/>
          </p:cNvSpPr>
          <p:nvPr/>
        </p:nvSpPr>
        <p:spPr bwMode="auto">
          <a:xfrm>
            <a:off x="115888" y="85725"/>
            <a:ext cx="8912225" cy="669925"/>
          </a:xfrm>
          <a:custGeom>
            <a:avLst/>
            <a:gdLst/>
            <a:ahLst/>
            <a:cxnLst>
              <a:cxn ang="0">
                <a:pos x="5614" y="422"/>
              </a:cxn>
              <a:cxn ang="0">
                <a:pos x="202" y="422"/>
              </a:cxn>
              <a:cxn ang="0">
                <a:pos x="202" y="422"/>
              </a:cxn>
              <a:cxn ang="0">
                <a:pos x="180" y="422"/>
              </a:cxn>
              <a:cxn ang="0">
                <a:pos x="161" y="418"/>
              </a:cxn>
              <a:cxn ang="0">
                <a:pos x="141" y="413"/>
              </a:cxn>
              <a:cxn ang="0">
                <a:pos x="123" y="407"/>
              </a:cxn>
              <a:cxn ang="0">
                <a:pos x="106" y="397"/>
              </a:cxn>
              <a:cxn ang="0">
                <a:pos x="89" y="387"/>
              </a:cxn>
              <a:cxn ang="0">
                <a:pos x="74" y="375"/>
              </a:cxn>
              <a:cxn ang="0">
                <a:pos x="59" y="361"/>
              </a:cxn>
              <a:cxn ang="0">
                <a:pos x="45" y="346"/>
              </a:cxn>
              <a:cxn ang="0">
                <a:pos x="34" y="329"/>
              </a:cxn>
              <a:cxn ang="0">
                <a:pos x="24" y="313"/>
              </a:cxn>
              <a:cxn ang="0">
                <a:pos x="15" y="294"/>
              </a:cxn>
              <a:cxn ang="0">
                <a:pos x="8" y="274"/>
              </a:cxn>
              <a:cxn ang="0">
                <a:pos x="3" y="254"/>
              </a:cxn>
              <a:cxn ang="0">
                <a:pos x="2" y="234"/>
              </a:cxn>
              <a:cxn ang="0">
                <a:pos x="0" y="212"/>
              </a:cxn>
              <a:cxn ang="0">
                <a:pos x="0" y="212"/>
              </a:cxn>
              <a:cxn ang="0">
                <a:pos x="2" y="190"/>
              </a:cxn>
              <a:cxn ang="0">
                <a:pos x="3" y="168"/>
              </a:cxn>
              <a:cxn ang="0">
                <a:pos x="8" y="148"/>
              </a:cxn>
              <a:cxn ang="0">
                <a:pos x="15" y="129"/>
              </a:cxn>
              <a:cxn ang="0">
                <a:pos x="24" y="111"/>
              </a:cxn>
              <a:cxn ang="0">
                <a:pos x="34" y="92"/>
              </a:cxn>
              <a:cxn ang="0">
                <a:pos x="45" y="77"/>
              </a:cxn>
              <a:cxn ang="0">
                <a:pos x="59" y="62"/>
              </a:cxn>
              <a:cxn ang="0">
                <a:pos x="72" y="49"/>
              </a:cxn>
              <a:cxn ang="0">
                <a:pos x="89" y="37"/>
              </a:cxn>
              <a:cxn ang="0">
                <a:pos x="106" y="25"/>
              </a:cxn>
              <a:cxn ang="0">
                <a:pos x="123" y="17"/>
              </a:cxn>
              <a:cxn ang="0">
                <a:pos x="141" y="10"/>
              </a:cxn>
              <a:cxn ang="0">
                <a:pos x="160" y="5"/>
              </a:cxn>
              <a:cxn ang="0">
                <a:pos x="180" y="2"/>
              </a:cxn>
              <a:cxn ang="0">
                <a:pos x="200" y="0"/>
              </a:cxn>
              <a:cxn ang="0">
                <a:pos x="5614" y="0"/>
              </a:cxn>
              <a:cxn ang="0">
                <a:pos x="5614" y="422"/>
              </a:cxn>
            </a:cxnLst>
            <a:rect l="0" t="0" r="r" b="b"/>
            <a:pathLst>
              <a:path w="5614" h="422">
                <a:moveTo>
                  <a:pt x="5614" y="422"/>
                </a:moveTo>
                <a:lnTo>
                  <a:pt x="202" y="422"/>
                </a:lnTo>
                <a:lnTo>
                  <a:pt x="202" y="422"/>
                </a:lnTo>
                <a:lnTo>
                  <a:pt x="180" y="422"/>
                </a:lnTo>
                <a:lnTo>
                  <a:pt x="161" y="418"/>
                </a:lnTo>
                <a:lnTo>
                  <a:pt x="141" y="413"/>
                </a:lnTo>
                <a:lnTo>
                  <a:pt x="123" y="407"/>
                </a:lnTo>
                <a:lnTo>
                  <a:pt x="106" y="397"/>
                </a:lnTo>
                <a:lnTo>
                  <a:pt x="89" y="387"/>
                </a:lnTo>
                <a:lnTo>
                  <a:pt x="74" y="375"/>
                </a:lnTo>
                <a:lnTo>
                  <a:pt x="59" y="361"/>
                </a:lnTo>
                <a:lnTo>
                  <a:pt x="45" y="346"/>
                </a:lnTo>
                <a:lnTo>
                  <a:pt x="34" y="329"/>
                </a:lnTo>
                <a:lnTo>
                  <a:pt x="24" y="313"/>
                </a:lnTo>
                <a:lnTo>
                  <a:pt x="15" y="294"/>
                </a:lnTo>
                <a:lnTo>
                  <a:pt x="8" y="274"/>
                </a:lnTo>
                <a:lnTo>
                  <a:pt x="3" y="254"/>
                </a:lnTo>
                <a:lnTo>
                  <a:pt x="2" y="234"/>
                </a:lnTo>
                <a:lnTo>
                  <a:pt x="0" y="212"/>
                </a:lnTo>
                <a:lnTo>
                  <a:pt x="0" y="212"/>
                </a:lnTo>
                <a:lnTo>
                  <a:pt x="2" y="190"/>
                </a:lnTo>
                <a:lnTo>
                  <a:pt x="3" y="168"/>
                </a:lnTo>
                <a:lnTo>
                  <a:pt x="8" y="148"/>
                </a:lnTo>
                <a:lnTo>
                  <a:pt x="15" y="129"/>
                </a:lnTo>
                <a:lnTo>
                  <a:pt x="24" y="111"/>
                </a:lnTo>
                <a:lnTo>
                  <a:pt x="34" y="92"/>
                </a:lnTo>
                <a:lnTo>
                  <a:pt x="45" y="77"/>
                </a:lnTo>
                <a:lnTo>
                  <a:pt x="59" y="62"/>
                </a:lnTo>
                <a:lnTo>
                  <a:pt x="72" y="49"/>
                </a:lnTo>
                <a:lnTo>
                  <a:pt x="89" y="37"/>
                </a:lnTo>
                <a:lnTo>
                  <a:pt x="106" y="25"/>
                </a:lnTo>
                <a:lnTo>
                  <a:pt x="123" y="17"/>
                </a:lnTo>
                <a:lnTo>
                  <a:pt x="141" y="10"/>
                </a:lnTo>
                <a:lnTo>
                  <a:pt x="160" y="5"/>
                </a:lnTo>
                <a:lnTo>
                  <a:pt x="180" y="2"/>
                </a:lnTo>
                <a:lnTo>
                  <a:pt x="200" y="0"/>
                </a:lnTo>
                <a:lnTo>
                  <a:pt x="5614" y="0"/>
                </a:lnTo>
                <a:lnTo>
                  <a:pt x="5614" y="422"/>
                </a:lnTo>
                <a:close/>
              </a:path>
            </a:pathLst>
          </a:custGeom>
          <a:solidFill>
            <a:srgbClr val="2AA3D8"/>
          </a:solidFill>
          <a:ln w="15875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72409" name="Freeform 25"/>
          <p:cNvSpPr>
            <a:spLocks/>
          </p:cNvSpPr>
          <p:nvPr/>
        </p:nvSpPr>
        <p:spPr bwMode="auto">
          <a:xfrm>
            <a:off x="8470900" y="531813"/>
            <a:ext cx="4318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2" y="0"/>
              </a:cxn>
              <a:cxn ang="0">
                <a:pos x="0" y="0"/>
              </a:cxn>
            </a:cxnLst>
            <a:rect l="0" t="0" r="r" b="b"/>
            <a:pathLst>
              <a:path w="272">
                <a:moveTo>
                  <a:pt x="0" y="0"/>
                </a:moveTo>
                <a:lnTo>
                  <a:pt x="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4450"/>
            <a:ext cx="7761287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08050"/>
            <a:ext cx="8856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  <a:p>
            <a:pPr lvl="3"/>
            <a:r>
              <a:rPr lang="de-AT" dirty="0" smtClean="0"/>
              <a:t>Text</a:t>
            </a:r>
          </a:p>
          <a:p>
            <a:pPr lvl="4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11925"/>
            <a:ext cx="3671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AT" smtClean="0"/>
              <a:t>&lt;insert your name here&gt;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30663" y="6507163"/>
            <a:ext cx="10795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Arial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t>‹#›</a:t>
            </a:fld>
            <a:endParaRPr lang="de-AT" dirty="0"/>
          </a:p>
        </p:txBody>
      </p:sp>
      <p:pic>
        <p:nvPicPr>
          <p:cNvPr id="30" name="Picture 31" descr="TU_Signet_white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95" y="156368"/>
            <a:ext cx="5270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0363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3000">
          <a:solidFill>
            <a:schemeClr val="tx1"/>
          </a:solidFill>
          <a:latin typeface="+mn-lt"/>
        </a:defRPr>
      </a:lvl2pPr>
      <a:lvl3pPr marL="1346200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800">
          <a:solidFill>
            <a:schemeClr val="tx1"/>
          </a:solidFill>
          <a:latin typeface="+mn-lt"/>
        </a:defRPr>
      </a:lvl3pPr>
      <a:lvl4pPr marL="1792288" indent="-26670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600">
          <a:solidFill>
            <a:schemeClr val="tx1"/>
          </a:solidFill>
          <a:latin typeface="+mn-lt"/>
        </a:defRPr>
      </a:lvl4pPr>
      <a:lvl5pPr marL="2239963" indent="-2682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5pPr>
      <a:lvl6pPr marL="26971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6pPr>
      <a:lvl7pPr marL="31543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7pPr>
      <a:lvl8pPr marL="36115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8pPr>
      <a:lvl9pPr marL="4068763" indent="-268288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15"/>
        </a:buBlip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AT" sz="3200" dirty="0" smtClean="0"/>
              <a:t>Visualisierung </a:t>
            </a:r>
            <a:r>
              <a:rPr lang="de-AT" sz="3200" dirty="0"/>
              <a:t>Medizinischer </a:t>
            </a:r>
            <a:r>
              <a:rPr lang="de-AT" sz="3200" dirty="0" smtClean="0"/>
              <a:t>Daten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4400" dirty="0" err="1" smtClean="0"/>
              <a:t>Direct</a:t>
            </a:r>
            <a:r>
              <a:rPr lang="de-AT" sz="4400" dirty="0" smtClean="0"/>
              <a:t> Volume </a:t>
            </a:r>
            <a:r>
              <a:rPr lang="de-AT" sz="4400" dirty="0" err="1" smtClean="0"/>
              <a:t>Renderer</a:t>
            </a:r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David Pfahler and </a:t>
            </a:r>
            <a:r>
              <a:rPr lang="de-AT" dirty="0"/>
              <a:t>Andreas </a:t>
            </a:r>
            <a:r>
              <a:rPr lang="de-AT" dirty="0" err="1" smtClean="0"/>
              <a:t>Gogel</a:t>
            </a:r>
            <a:r>
              <a:rPr lang="en-US" dirty="0" smtClean="0"/>
              <a:t>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4652963"/>
            <a:ext cx="842486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</a:rPr>
              <a:t>Institute of Computer Graphics and Algorithms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</a:rPr>
              <a:t>Vienna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6700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Gradient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 add non filtered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 add </a:t>
            </a:r>
            <a:r>
              <a:rPr lang="en-US" dirty="0" smtClean="0"/>
              <a:t>filtered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748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DVR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87" y="1363611"/>
            <a:ext cx="4352925" cy="45643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11</a:t>
            </a:fld>
            <a:endParaRPr lang="de-A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3" y="1336675"/>
            <a:ext cx="2911547" cy="4591050"/>
          </a:xfrm>
        </p:spPr>
      </p:pic>
    </p:spTree>
    <p:extLst>
      <p:ext uri="{BB962C8B-B14F-4D97-AF65-F5344CB8AC3E}">
        <p14:creationId xmlns:p14="http://schemas.microsoft.com/office/powerpoint/2010/main" val="377307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DVR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12</a:t>
            </a:fld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Great Visualization Tool </a:t>
            </a:r>
            <a:r>
              <a:rPr lang="en-US" b="1" dirty="0" smtClean="0"/>
              <a:t>BUT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Hard to get it running on windows.</a:t>
            </a:r>
          </a:p>
          <a:p>
            <a:pPr lvl="1"/>
            <a:r>
              <a:rPr lang="en-US" dirty="0" smtClean="0"/>
              <a:t>Hard to implement abstract classes</a:t>
            </a:r>
          </a:p>
          <a:p>
            <a:pPr lvl="1"/>
            <a:r>
              <a:rPr lang="en-US" dirty="0" smtClean="0"/>
              <a:t>Hard to connect with QT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860201"/>
            <a:ext cx="4352925" cy="3569398"/>
          </a:xfrm>
        </p:spPr>
      </p:pic>
    </p:spTree>
    <p:extLst>
      <p:ext uri="{BB962C8B-B14F-4D97-AF65-F5344CB8AC3E}">
        <p14:creationId xmlns:p14="http://schemas.microsoft.com/office/powerpoint/2010/main" val="226399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761287" cy="757238"/>
          </a:xfrm>
        </p:spPr>
        <p:txBody>
          <a:bodyPr/>
          <a:lstStyle/>
          <a:p>
            <a:r>
              <a:rPr lang="en-US" dirty="0" smtClean="0"/>
              <a:t>DVR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13</a:t>
            </a:fld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Lessons Learned:</a:t>
            </a:r>
          </a:p>
          <a:p>
            <a:pPr lvl="1"/>
            <a:r>
              <a:rPr lang="en-US" dirty="0" smtClean="0"/>
              <a:t>Great piece of software</a:t>
            </a:r>
          </a:p>
          <a:p>
            <a:pPr lvl="1"/>
            <a:r>
              <a:rPr lang="en-US" dirty="0" smtClean="0"/>
              <a:t>very easy to fulfill easy task</a:t>
            </a:r>
          </a:p>
          <a:p>
            <a:pPr lvl="1"/>
            <a:r>
              <a:rPr lang="en-US" dirty="0" smtClean="0"/>
              <a:t>Don’t try to add or change something.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already somewhere and you just have to find and include it.</a:t>
            </a:r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860201"/>
            <a:ext cx="4352925" cy="3569398"/>
          </a:xfrm>
        </p:spPr>
      </p:pic>
    </p:spTree>
    <p:extLst>
      <p:ext uri="{BB962C8B-B14F-4D97-AF65-F5344CB8AC3E}">
        <p14:creationId xmlns:p14="http://schemas.microsoft.com/office/powerpoint/2010/main" val="26112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 smtClean="0"/>
              <a:t>Andreas </a:t>
            </a:r>
            <a:r>
              <a:rPr lang="de-AT" dirty="0" err="1" smtClean="0"/>
              <a:t>Gogel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</a:p>
          <a:p>
            <a:pPr lvl="1"/>
            <a:r>
              <a:rPr lang="en-US" dirty="0" err="1" smtClean="0"/>
              <a:t>Qt</a:t>
            </a:r>
            <a:r>
              <a:rPr lang="en-US" dirty="0"/>
              <a:t> </a:t>
            </a:r>
            <a:r>
              <a:rPr lang="en-US" dirty="0" smtClean="0"/>
              <a:t>Widget</a:t>
            </a:r>
          </a:p>
          <a:p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Gaussian</a:t>
            </a:r>
          </a:p>
          <a:p>
            <a:pPr lvl="1"/>
            <a:r>
              <a:rPr lang="en-US" dirty="0" smtClean="0"/>
              <a:t>Bilateral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Gradient</a:t>
            </a:r>
          </a:p>
          <a:p>
            <a:r>
              <a:rPr lang="en-US" dirty="0" smtClean="0"/>
              <a:t>Direct Volume Rendering</a:t>
            </a:r>
          </a:p>
          <a:p>
            <a:pPr lvl="1"/>
            <a:r>
              <a:rPr lang="en-US" dirty="0" smtClean="0"/>
              <a:t>VTK</a:t>
            </a:r>
          </a:p>
          <a:p>
            <a:pPr lvl="1"/>
            <a:r>
              <a:rPr lang="en-US" dirty="0" smtClean="0"/>
              <a:t>OpenGL</a:t>
            </a:r>
          </a:p>
          <a:p>
            <a:pPr lvl="2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362719"/>
            <a:ext cx="4352925" cy="4564362"/>
          </a:xfrm>
        </p:spPr>
      </p:pic>
    </p:spTree>
    <p:extLst>
      <p:ext uri="{BB962C8B-B14F-4D97-AF65-F5344CB8AC3E}">
        <p14:creationId xmlns:p14="http://schemas.microsoft.com/office/powerpoint/2010/main" val="9054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de-AT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89403"/>
            <a:ext cx="4351337" cy="471099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184551"/>
            <a:ext cx="4352925" cy="49206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85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Function</a:t>
            </a:r>
            <a:endParaRPr lang="de-A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184551"/>
            <a:ext cx="4352925" cy="492069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4</a:t>
            </a:fld>
            <a:endParaRPr lang="de-A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218494"/>
            <a:ext cx="4351337" cy="4852811"/>
          </a:xfrm>
        </p:spPr>
      </p:pic>
    </p:spTree>
    <p:extLst>
      <p:ext uri="{BB962C8B-B14F-4D97-AF65-F5344CB8AC3E}">
        <p14:creationId xmlns:p14="http://schemas.microsoft.com/office/powerpoint/2010/main" val="13493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</a:t>
            </a:r>
            <a:r>
              <a:rPr lang="en-US" dirty="0" smtClean="0"/>
              <a:t>Function Widget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Andreas Gogel and David Pfahler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5</a:t>
            </a:fld>
            <a:endParaRPr lang="de-AT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TODO Add TF Widget image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5" y="1217609"/>
            <a:ext cx="4352925" cy="4854582"/>
          </a:xfrm>
        </p:spPr>
      </p:pic>
    </p:spTree>
    <p:extLst>
      <p:ext uri="{BB962C8B-B14F-4D97-AF65-F5344CB8AC3E}">
        <p14:creationId xmlns:p14="http://schemas.microsoft.com/office/powerpoint/2010/main" val="30998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TODO add 4 filter images as teaser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682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TODO Add </a:t>
            </a:r>
            <a:r>
              <a:rPr lang="en-US" dirty="0" err="1" smtClean="0"/>
              <a:t>nonfilterd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 smtClean="0"/>
              <a:t>Add filter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912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Bilateral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TODO add non filtered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 add </a:t>
            </a:r>
            <a:r>
              <a:rPr lang="en-US" dirty="0" smtClean="0"/>
              <a:t>filtered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705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 add non filtered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 add </a:t>
            </a:r>
            <a:r>
              <a:rPr lang="en-US" dirty="0" smtClean="0"/>
              <a:t>filtered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Andreas </a:t>
            </a:r>
            <a:r>
              <a:rPr lang="de-AT" dirty="0" err="1"/>
              <a:t>Gogel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David Pfahler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81706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General Insti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AA3D8"/>
      </a:accent1>
      <a:accent2>
        <a:srgbClr val="C32D9B"/>
      </a:accent2>
      <a:accent3>
        <a:srgbClr val="FFFFFF"/>
      </a:accent3>
      <a:accent4>
        <a:srgbClr val="000000"/>
      </a:accent4>
      <a:accent5>
        <a:srgbClr val="ACCEE9"/>
      </a:accent5>
      <a:accent6>
        <a:srgbClr val="B0288C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221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Blends</vt:lpstr>
      <vt:lpstr>Visualisierung Medizinischer Daten Direct Volume Renderer</vt:lpstr>
      <vt:lpstr>Outline</vt:lpstr>
      <vt:lpstr>Transfer Function</vt:lpstr>
      <vt:lpstr>Transfer Function</vt:lpstr>
      <vt:lpstr>Transfer Function Widget</vt:lpstr>
      <vt:lpstr>Filter</vt:lpstr>
      <vt:lpstr>Gaussian Filter</vt:lpstr>
      <vt:lpstr>Bilateral Filter</vt:lpstr>
      <vt:lpstr>Median Filter</vt:lpstr>
      <vt:lpstr>Gradient Filter</vt:lpstr>
      <vt:lpstr>DVR</vt:lpstr>
      <vt:lpstr>DVR</vt:lpstr>
      <vt:lpstr>DVR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2016-01-11T13:29:18Z</dcterms:modified>
</cp:coreProperties>
</file>