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7" r:id="rId5"/>
    <p:sldId id="263" r:id="rId6"/>
    <p:sldId id="266" r:id="rId7"/>
    <p:sldId id="261" r:id="rId8"/>
    <p:sldId id="272" r:id="rId9"/>
    <p:sldId id="273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6" r:id="rId19"/>
    <p:sldId id="262" r:id="rId20"/>
    <p:sldId id="289" r:id="rId21"/>
    <p:sldId id="260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in" initials="C" lastIdx="1" clrIdx="0">
    <p:extLst>
      <p:ext uri="{19B8F6BF-5375-455C-9EA6-DF929625EA0E}">
        <p15:presenceInfo xmlns:p15="http://schemas.microsoft.com/office/powerpoint/2012/main" userId="Chop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2F"/>
    <a:srgbClr val="3EB198"/>
    <a:srgbClr val="74CEBB"/>
    <a:srgbClr val="B8E6DC"/>
    <a:srgbClr val="2B7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6" autoAdjust="0"/>
    <p:restoredTop sz="96370" autoAdjust="0"/>
  </p:normalViewPr>
  <p:slideViewPr>
    <p:cSldViewPr snapToGrid="0">
      <p:cViewPr varScale="1">
        <p:scale>
          <a:sx n="101" d="100"/>
          <a:sy n="101" d="100"/>
        </p:scale>
        <p:origin x="192" y="4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封面标题特殊字体为百度简综艺。可以自行下载使用或改为微软雅黑。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2018/8/15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6545654" y="4481513"/>
            <a:ext cx="188079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宋研聪</a:t>
            </a: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765550" y="4029075"/>
            <a:ext cx="4660900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6316" y="2250409"/>
            <a:ext cx="821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Automation 2.0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Create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AB24-87D7-4A7F-A9F2-7CC83B53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19" y="1456660"/>
            <a:ext cx="6011638" cy="4515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0C271C-7637-4CEF-B2EE-5AA6F617C7EE}"/>
              </a:ext>
            </a:extLst>
          </p:cNvPr>
          <p:cNvSpPr/>
          <p:nvPr/>
        </p:nvSpPr>
        <p:spPr bwMode="auto">
          <a:xfrm>
            <a:off x="3572540" y="2913319"/>
            <a:ext cx="4774018" cy="4572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5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Create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AB24-87D7-4A7F-A9F2-7CC83B53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19" y="1456660"/>
            <a:ext cx="6011638" cy="4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Create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AB24-87D7-4A7F-A9F2-7CC83B53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84" y="1167894"/>
            <a:ext cx="9263710" cy="48820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6835FAE-7DDA-4FEF-9DE3-B25283F61E05}"/>
              </a:ext>
            </a:extLst>
          </p:cNvPr>
          <p:cNvSpPr/>
          <p:nvPr/>
        </p:nvSpPr>
        <p:spPr bwMode="auto">
          <a:xfrm>
            <a:off x="2095054" y="4253022"/>
            <a:ext cx="850166" cy="1807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6A7E28-7564-48F4-905E-02FCB33D5C96}"/>
              </a:ext>
            </a:extLst>
          </p:cNvPr>
          <p:cNvSpPr/>
          <p:nvPr/>
        </p:nvSpPr>
        <p:spPr bwMode="auto">
          <a:xfrm>
            <a:off x="4809460" y="4667692"/>
            <a:ext cx="5785256" cy="2020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5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Create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AB24-87D7-4A7F-A9F2-7CC83B53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84" y="1296496"/>
            <a:ext cx="9263710" cy="49129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6835FAE-7DDA-4FEF-9DE3-B25283F61E05}"/>
              </a:ext>
            </a:extLst>
          </p:cNvPr>
          <p:cNvSpPr/>
          <p:nvPr/>
        </p:nvSpPr>
        <p:spPr bwMode="auto">
          <a:xfrm>
            <a:off x="1985600" y="1998919"/>
            <a:ext cx="1331757" cy="1701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6A7E28-7564-48F4-905E-02FCB33D5C96}"/>
              </a:ext>
            </a:extLst>
          </p:cNvPr>
          <p:cNvSpPr/>
          <p:nvPr/>
        </p:nvSpPr>
        <p:spPr bwMode="auto">
          <a:xfrm>
            <a:off x="2204483" y="2882098"/>
            <a:ext cx="496187" cy="169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7D6A38-99A0-400B-8155-37D02C187D2C}"/>
              </a:ext>
            </a:extLst>
          </p:cNvPr>
          <p:cNvSpPr/>
          <p:nvPr/>
        </p:nvSpPr>
        <p:spPr bwMode="auto">
          <a:xfrm>
            <a:off x="2431311" y="3151455"/>
            <a:ext cx="4830726" cy="4210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2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E773B-1E50-4A7E-88AC-9A102165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155" y="1927760"/>
            <a:ext cx="5357884" cy="10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4200" dirty="0">
                <a:solidFill>
                  <a:schemeClr val="bg1"/>
                </a:solidFill>
                <a:latin typeface="Bebas Neue" panose="020B0606020202050201" pitchFamily="34" charset="0"/>
              </a:rPr>
              <a:t>命令执行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9EEA4-D441-4C56-ACF3-D28BF23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2984481"/>
            <a:ext cx="10811059" cy="32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adb</a:t>
            </a:r>
            <a:r>
              <a:rPr lang="en-US" altLang="zh-CN" sz="2400" dirty="0">
                <a:solidFill>
                  <a:schemeClr val="bg1"/>
                </a:solidFill>
                <a:latin typeface="Bebas Neue" panose="020B0606020202050201" pitchFamily="34" charset="0"/>
              </a:rPr>
              <a:t> shell am instrument -w -r   -e debug false -e class 'com.tuandai.autotest.ui2demo.UICase_0001' com.tuandai.autotest.ui2demo.test/</a:t>
            </a: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android.support.test.runner.AndroidJUnitRunner</a:t>
            </a:r>
            <a:endParaRPr lang="en-US" altLang="zh-CN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E773B-1E50-4A7E-88AC-9A102165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155" y="1066525"/>
            <a:ext cx="5357884" cy="10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4200" dirty="0">
                <a:solidFill>
                  <a:schemeClr val="bg1"/>
                </a:solidFill>
                <a:latin typeface="Bebas Neue" panose="020B0606020202050201" pitchFamily="34" charset="0"/>
              </a:rPr>
              <a:t>打包脚本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9EEA4-D441-4C56-ACF3-D28BF23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1838325"/>
            <a:ext cx="10811059" cy="67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gradle</a:t>
            </a:r>
            <a:r>
              <a:rPr lang="en-US" altLang="zh-CN" sz="2400" dirty="0">
                <a:solidFill>
                  <a:schemeClr val="bg1"/>
                </a:solidFill>
                <a:latin typeface="Bebas Neue" panose="020B0606020202050201" pitchFamily="34" charset="0"/>
              </a:rPr>
              <a:t> clean assemble </a:t>
            </a: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aAT</a:t>
            </a:r>
            <a:endParaRPr lang="en-US" altLang="zh-CN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4FC6D-94EA-4653-B38F-AAE79CF48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877404"/>
            <a:ext cx="9263710" cy="1287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B7E307-567B-4A0E-94D2-D3865E96B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80" y="4302923"/>
            <a:ext cx="393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E773B-1E50-4A7E-88AC-9A102165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155" y="1066525"/>
            <a:ext cx="5357884" cy="10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4200" dirty="0">
                <a:solidFill>
                  <a:schemeClr val="bg1"/>
                </a:solidFill>
                <a:latin typeface="Bebas Neue" panose="020B0606020202050201" pitchFamily="34" charset="0"/>
              </a:rPr>
              <a:t>用例集测试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9EEA4-D441-4C56-ACF3-D28BF23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1951796"/>
            <a:ext cx="10811059" cy="88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gradlew</a:t>
            </a:r>
            <a:r>
              <a:rPr lang="en-US" altLang="zh-CN" sz="2400" dirty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cC</a:t>
            </a:r>
            <a:endParaRPr lang="en-US" altLang="zh-CN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10B137-B70E-48E4-B23B-B5900E98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3251685"/>
            <a:ext cx="8905875" cy="23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C28E1-7D5F-4E91-9D08-2E70D7F9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34" y="1185503"/>
            <a:ext cx="8532131" cy="52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E773B-1E50-4A7E-88AC-9A102165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155" y="1066525"/>
            <a:ext cx="5357884" cy="10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4200" dirty="0">
                <a:solidFill>
                  <a:schemeClr val="bg1"/>
                </a:solidFill>
                <a:latin typeface="Bebas Neue" panose="020B0606020202050201" pitchFamily="34" charset="0"/>
              </a:rPr>
              <a:t>文档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9EEA4-D441-4C56-ACF3-D28BF23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2323335"/>
            <a:ext cx="9406122" cy="157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en-US" altLang="zh-CN" sz="2400" dirty="0">
                <a:solidFill>
                  <a:schemeClr val="bg1"/>
                </a:solidFill>
                <a:latin typeface="Bebas Neue" panose="020B0606020202050201" pitchFamily="34" charset="0"/>
              </a:rPr>
              <a:t>https://developer.android.google.cn/reference/android/support/test/uiautomator/package-summary.html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96FAFA-8430-4399-BEC7-F67B8A10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4285485"/>
            <a:ext cx="9406122" cy="157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en-US" altLang="zh-CN" sz="2400" dirty="0">
                <a:solidFill>
                  <a:schemeClr val="bg1"/>
                </a:solidFill>
                <a:latin typeface="Bebas Neue" panose="020B0606020202050201" pitchFamily="34" charset="0"/>
              </a:rPr>
              <a:t>https://blog.csdn.net/java18/article/details/53535928</a:t>
            </a:r>
          </a:p>
        </p:txBody>
      </p:sp>
    </p:spTree>
    <p:extLst>
      <p:ext uri="{BB962C8B-B14F-4D97-AF65-F5344CB8AC3E}">
        <p14:creationId xmlns:p14="http://schemas.microsoft.com/office/powerpoint/2010/main" val="818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1" grpId="0"/>
      <p:bldP spid="1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72082" y="65974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0302F"/>
              </a:solidFill>
              <a:latin typeface="Calibri"/>
              <a:ea typeface="宋体"/>
            </a:endParaRPr>
          </a:p>
        </p:txBody>
      </p:sp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125119" y="3840163"/>
            <a:ext cx="1824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E45BF4-D2E1-416D-AA92-501038EA22D0}"/>
              </a:ext>
            </a:extLst>
          </p:cNvPr>
          <p:cNvGrpSpPr/>
          <p:nvPr/>
        </p:nvGrpSpPr>
        <p:grpSpPr>
          <a:xfrm>
            <a:off x="7002463" y="-9525"/>
            <a:ext cx="3008312" cy="2603500"/>
            <a:chOff x="7002463" y="-9525"/>
            <a:chExt cx="3008312" cy="2603500"/>
          </a:xfrm>
        </p:grpSpPr>
        <p:sp>
          <p:nvSpPr>
            <p:cNvPr id="33796" name="等腰三角形 7"/>
            <p:cNvSpPr>
              <a:spLocks noChangeArrowheads="1"/>
            </p:cNvSpPr>
            <p:nvPr/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799" name="直角三角形 13"/>
            <p:cNvSpPr>
              <a:spLocks noChangeArrowheads="1"/>
            </p:cNvSpPr>
            <p:nvPr/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10F194-8B36-497A-A26D-A73C3B47DAAD}"/>
              </a:ext>
            </a:extLst>
          </p:cNvPr>
          <p:cNvGrpSpPr/>
          <p:nvPr/>
        </p:nvGrpSpPr>
        <p:grpSpPr>
          <a:xfrm>
            <a:off x="1446213" y="4241800"/>
            <a:ext cx="3014662" cy="2616200"/>
            <a:chOff x="1446213" y="4241800"/>
            <a:chExt cx="3014662" cy="2616200"/>
          </a:xfrm>
        </p:grpSpPr>
        <p:sp>
          <p:nvSpPr>
            <p:cNvPr id="33797" name="等腰三角形 37"/>
            <p:cNvSpPr>
              <a:spLocks noChangeArrowheads="1"/>
            </p:cNvSpPr>
            <p:nvPr/>
          </p:nvSpPr>
          <p:spPr bwMode="auto">
            <a:xfrm>
              <a:off x="1452563" y="4264025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800" name="直角三角形 39"/>
            <p:cNvSpPr>
              <a:spLocks noChangeArrowheads="1"/>
            </p:cNvSpPr>
            <p:nvPr/>
          </p:nvSpPr>
          <p:spPr bwMode="auto">
            <a:xfrm flipH="1">
              <a:off x="1446213" y="4241800"/>
              <a:ext cx="1512887" cy="2601913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28">
            <a:extLst>
              <a:ext uri="{FF2B5EF4-FFF2-40B4-BE49-F238E27FC236}">
                <a16:creationId xmlns:a16="http://schemas.microsoft.com/office/drawing/2014/main" id="{CC923531-A6AC-415F-9EC2-A42CED21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451" y="43910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20677 -0.064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-32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8" grpId="0" animBg="1"/>
      <p:bldP spid="12" grpId="0"/>
      <p:bldP spid="12" grpId="1"/>
      <p:bldP spid="12" grpId="2"/>
      <p:bldP spid="1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D6A125-DA7E-4404-95E2-0857C93B0653}"/>
              </a:ext>
            </a:extLst>
          </p:cNvPr>
          <p:cNvGrpSpPr/>
          <p:nvPr/>
        </p:nvGrpSpPr>
        <p:grpSpPr>
          <a:xfrm>
            <a:off x="2216150" y="2351088"/>
            <a:ext cx="1360488" cy="2440047"/>
            <a:chOff x="2216150" y="2351088"/>
            <a:chExt cx="1360488" cy="2440047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2265363" y="2351088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365375" y="2447925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348" name="文本框 21"/>
            <p:cNvSpPr txBox="1">
              <a:spLocks noChangeArrowheads="1"/>
            </p:cNvSpPr>
            <p:nvPr/>
          </p:nvSpPr>
          <p:spPr bwMode="auto">
            <a:xfrm>
              <a:off x="2216150" y="3760788"/>
              <a:ext cx="13604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 ONE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52" name="文本框 2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65363" y="4391025"/>
              <a:ext cx="13112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A0563F9-8851-4430-AFA1-82D55FD5AE93}"/>
              </a:ext>
            </a:extLst>
          </p:cNvPr>
          <p:cNvGrpSpPr/>
          <p:nvPr/>
        </p:nvGrpSpPr>
        <p:grpSpPr>
          <a:xfrm>
            <a:off x="4440238" y="2351088"/>
            <a:ext cx="1398587" cy="2440047"/>
            <a:chOff x="4440238" y="2351088"/>
            <a:chExt cx="1398587" cy="2440047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4464050" y="2351088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60888" y="2447925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349" name="文本框 22"/>
            <p:cNvSpPr txBox="1">
              <a:spLocks noChangeArrowheads="1"/>
            </p:cNvSpPr>
            <p:nvPr/>
          </p:nvSpPr>
          <p:spPr bwMode="auto">
            <a:xfrm>
              <a:off x="4440238" y="3760788"/>
              <a:ext cx="13985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 TWO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53" name="矩形 2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465212" y="4391025"/>
              <a:ext cx="1348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2A93A9-49A3-4D89-9A14-9A4C821E29EA}"/>
              </a:ext>
            </a:extLst>
          </p:cNvPr>
          <p:cNvGrpSpPr/>
          <p:nvPr/>
        </p:nvGrpSpPr>
        <p:grpSpPr>
          <a:xfrm>
            <a:off x="6492875" y="2351088"/>
            <a:ext cx="1641475" cy="2440047"/>
            <a:chOff x="6492875" y="2351088"/>
            <a:chExt cx="1641475" cy="2440047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6657975" y="2351088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754813" y="2447925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350" name="文本框 23"/>
            <p:cNvSpPr txBox="1">
              <a:spLocks noChangeArrowheads="1"/>
            </p:cNvSpPr>
            <p:nvPr/>
          </p:nvSpPr>
          <p:spPr bwMode="auto">
            <a:xfrm>
              <a:off x="6492875" y="3759200"/>
              <a:ext cx="164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 THREE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54" name="矩形 2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879832" y="4391025"/>
              <a:ext cx="8691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5A7E4C-5352-4872-A985-9EE2B6D7DF5D}"/>
              </a:ext>
            </a:extLst>
          </p:cNvPr>
          <p:cNvGrpSpPr/>
          <p:nvPr/>
        </p:nvGrpSpPr>
        <p:grpSpPr>
          <a:xfrm>
            <a:off x="8755063" y="2351088"/>
            <a:ext cx="1514475" cy="2440047"/>
            <a:chOff x="8755063" y="2351088"/>
            <a:chExt cx="1514475" cy="2440047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8850313" y="2351088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947150" y="2447925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351" name="文本框 24"/>
            <p:cNvSpPr txBox="1">
              <a:spLocks noChangeArrowheads="1"/>
            </p:cNvSpPr>
            <p:nvPr/>
          </p:nvSpPr>
          <p:spPr bwMode="auto">
            <a:xfrm>
              <a:off x="8755063" y="3759200"/>
              <a:ext cx="1514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 FOUR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55" name="矩形 28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901451" y="4391025"/>
              <a:ext cx="1210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9F5C0F15-767D-4466-ABF5-83E78089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451" y="43910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9EEA4-D441-4C56-ACF3-D28BF23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2" y="2237046"/>
            <a:ext cx="5618163" cy="32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9600" dirty="0">
                <a:solidFill>
                  <a:schemeClr val="bg1"/>
                </a:solidFill>
                <a:latin typeface="Bebas Neue" panose="020B0606020202050201" pitchFamily="34" charset="0"/>
              </a:rPr>
              <a:t>疑问？</a:t>
            </a:r>
            <a:endParaRPr lang="en-US" altLang="zh-CN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6375 -0.5763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75" y="-2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0" grpId="0"/>
      <p:bldP spid="10" grpId="1"/>
      <p:bldP spid="10" grpId="2"/>
      <p:bldP spid="10" grpId="3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4179888" y="2633663"/>
            <a:ext cx="37734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endParaRPr lang="zh-CN" altLang="en-US" sz="8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189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2E98F2-BA86-462F-BC62-6C39D619731D}"/>
              </a:ext>
            </a:extLst>
          </p:cNvPr>
          <p:cNvGrpSpPr/>
          <p:nvPr/>
        </p:nvGrpSpPr>
        <p:grpSpPr>
          <a:xfrm>
            <a:off x="7002463" y="-9525"/>
            <a:ext cx="3008312" cy="2603500"/>
            <a:chOff x="7002463" y="-9525"/>
            <a:chExt cx="3008312" cy="2603500"/>
          </a:xfrm>
        </p:grpSpPr>
        <p:sp>
          <p:nvSpPr>
            <p:cNvPr id="17412" name="等腰三角形 7"/>
            <p:cNvSpPr>
              <a:spLocks noChangeArrowheads="1"/>
            </p:cNvSpPr>
            <p:nvPr/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15" name="直角三角形 13"/>
            <p:cNvSpPr>
              <a:spLocks noChangeArrowheads="1"/>
            </p:cNvSpPr>
            <p:nvPr/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72E2FE-74B3-469F-BC5F-8F2B25F73039}"/>
              </a:ext>
            </a:extLst>
          </p:cNvPr>
          <p:cNvGrpSpPr/>
          <p:nvPr/>
        </p:nvGrpSpPr>
        <p:grpSpPr>
          <a:xfrm>
            <a:off x="1446213" y="4241800"/>
            <a:ext cx="3014662" cy="2616200"/>
            <a:chOff x="1446213" y="4241800"/>
            <a:chExt cx="3014662" cy="2616200"/>
          </a:xfrm>
        </p:grpSpPr>
        <p:sp>
          <p:nvSpPr>
            <p:cNvPr id="17413" name="等腰三角形 37"/>
            <p:cNvSpPr>
              <a:spLocks noChangeArrowheads="1"/>
            </p:cNvSpPr>
            <p:nvPr/>
          </p:nvSpPr>
          <p:spPr bwMode="auto">
            <a:xfrm>
              <a:off x="1452563" y="4264025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16" name="直角三角形 39"/>
            <p:cNvSpPr>
              <a:spLocks noChangeArrowheads="1"/>
            </p:cNvSpPr>
            <p:nvPr/>
          </p:nvSpPr>
          <p:spPr bwMode="auto">
            <a:xfrm flipH="1">
              <a:off x="1446213" y="4241800"/>
              <a:ext cx="1512887" cy="2601913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25">
            <a:extLst>
              <a:ext uri="{FF2B5EF4-FFF2-40B4-BE49-F238E27FC236}">
                <a16:creationId xmlns:a16="http://schemas.microsoft.com/office/drawing/2014/main" id="{4389579C-5657-4C48-AC7D-7F130280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391025"/>
            <a:ext cx="1311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211 -0.063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3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4" grpId="0" animBg="1"/>
      <p:bldP spid="9" grpId="0"/>
      <p:bldP spid="9" grpId="1"/>
      <p:bldP spid="9" grpId="2"/>
      <p:bldP spid="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844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45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1827734" y="1972037"/>
            <a:ext cx="5007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是可跨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的自动化测试框架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1827734" y="3003912"/>
            <a:ext cx="5007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黑盒测试框架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TextBox 13"/>
          <p:cNvSpPr txBox="1">
            <a:spLocks noChangeArrowheads="1"/>
          </p:cNvSpPr>
          <p:nvPr/>
        </p:nvSpPr>
        <p:spPr bwMode="auto">
          <a:xfrm>
            <a:off x="1827734" y="4080237"/>
            <a:ext cx="5007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不以坐标为主线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通过属性获取控件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34">
            <a:extLst>
              <a:ext uri="{FF2B5EF4-FFF2-40B4-BE49-F238E27FC236}">
                <a16:creationId xmlns:a16="http://schemas.microsoft.com/office/drawing/2014/main" id="{8E22984C-38C7-4645-A999-7848B44F6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840163"/>
            <a:ext cx="189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41498 -0.5127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55" y="-256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3" grpId="0"/>
      <p:bldP spid="18445" grpId="0"/>
      <p:bldP spid="18447" grpId="0"/>
      <p:bldP spid="19" grpId="0"/>
      <p:bldP spid="19" grpId="1"/>
      <p:bldP spid="19" grpId="2"/>
      <p:bldP spid="1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6015024" y="3840163"/>
            <a:ext cx="20447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E894D5-F501-4E76-85D5-51B7218763DB}"/>
              </a:ext>
            </a:extLst>
          </p:cNvPr>
          <p:cNvGrpSpPr/>
          <p:nvPr/>
        </p:nvGrpSpPr>
        <p:grpSpPr>
          <a:xfrm>
            <a:off x="7002463" y="-9525"/>
            <a:ext cx="3008312" cy="2603500"/>
            <a:chOff x="7002463" y="-9525"/>
            <a:chExt cx="3008312" cy="2603500"/>
          </a:xfrm>
        </p:grpSpPr>
        <p:sp>
          <p:nvSpPr>
            <p:cNvPr id="23556" name="等腰三角形 7"/>
            <p:cNvSpPr>
              <a:spLocks noChangeArrowheads="1"/>
            </p:cNvSpPr>
            <p:nvPr/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559" name="直角三角形 13"/>
            <p:cNvSpPr>
              <a:spLocks noChangeArrowheads="1"/>
            </p:cNvSpPr>
            <p:nvPr/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77D9AB-35D3-41B4-889F-4CD212BA6A9E}"/>
              </a:ext>
            </a:extLst>
          </p:cNvPr>
          <p:cNvGrpSpPr/>
          <p:nvPr/>
        </p:nvGrpSpPr>
        <p:grpSpPr>
          <a:xfrm>
            <a:off x="1446213" y="4241800"/>
            <a:ext cx="3014662" cy="2616200"/>
            <a:chOff x="1446213" y="4241800"/>
            <a:chExt cx="3014662" cy="2616200"/>
          </a:xfrm>
        </p:grpSpPr>
        <p:sp>
          <p:nvSpPr>
            <p:cNvPr id="23557" name="等腰三角形 37"/>
            <p:cNvSpPr>
              <a:spLocks noChangeArrowheads="1"/>
            </p:cNvSpPr>
            <p:nvPr/>
          </p:nvSpPr>
          <p:spPr bwMode="auto">
            <a:xfrm>
              <a:off x="1452563" y="4264025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560" name="直角三角形 39"/>
            <p:cNvSpPr>
              <a:spLocks noChangeArrowheads="1"/>
            </p:cNvSpPr>
            <p:nvPr/>
          </p:nvSpPr>
          <p:spPr bwMode="auto">
            <a:xfrm flipH="1">
              <a:off x="1446213" y="4241800"/>
              <a:ext cx="1512887" cy="2601913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矩形 26">
            <a:hlinkClick r:id="rId2" action="ppaction://hlinksldjump"/>
            <a:extLst>
              <a:ext uri="{FF2B5EF4-FFF2-40B4-BE49-F238E27FC236}">
                <a16:creationId xmlns:a16="http://schemas.microsoft.com/office/drawing/2014/main" id="{1B97347A-B324-4869-95B5-46DAA940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212" y="4391025"/>
            <a:ext cx="1348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15404 -0.064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32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8" grpId="0" animBg="1"/>
      <p:bldP spid="9" grpId="0"/>
      <p:bldP spid="9" grpId="1"/>
      <p:bldP spid="9" grpId="2"/>
      <p:bldP spid="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9467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468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46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32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1456996" y="1969006"/>
            <a:ext cx="10338000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包，将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到设备上，命令运行测试；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输出到终端控制中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3" name="矩形 11"/>
          <p:cNvSpPr>
            <a:spLocks noChangeArrowheads="1"/>
          </p:cNvSpPr>
          <p:nvPr/>
        </p:nvSpPr>
        <p:spPr bwMode="auto">
          <a:xfrm>
            <a:off x="1456996" y="4405598"/>
            <a:ext cx="990299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，安装在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设备上，命令运行测试；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Logcat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id="{B217536C-B5E8-4704-A754-DA70334C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2317304"/>
            <a:ext cx="10338000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Maven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构建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0">
            <a:extLst>
              <a:ext uri="{FF2B5EF4-FFF2-40B4-BE49-F238E27FC236}">
                <a16:creationId xmlns:a16="http://schemas.microsoft.com/office/drawing/2014/main" id="{49AD7CC2-E25C-43F3-A0F5-8BCE0763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5143451"/>
            <a:ext cx="10338000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Junit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测试运行器，用例不需要继承于父类，方法名不限制，使用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Annotation(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注解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指定测试类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【junit4】</a:t>
            </a: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50FBE1AB-237C-49D4-B6B4-E50134C9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6" y="4772456"/>
            <a:ext cx="990299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Gradle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构建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652269E4-1C61-4317-AED5-3C1F1467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2688299"/>
            <a:ext cx="990299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继承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UiAutomatorTestCase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类，测试方法名必须以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开头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【junit3】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AC53D1A8-003F-4081-AFEF-5ACB6255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5506172"/>
            <a:ext cx="990299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Instrumentation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 可以获取应用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Context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，可以使用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服务及接口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ED6B614A-CE91-4F80-945B-9D57E675F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5868893"/>
            <a:ext cx="990299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新增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UiObject2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Until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BySelector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等接口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0D66F7CB-BE86-4396-AA42-000343AD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1154897"/>
            <a:ext cx="10338000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3EB198"/>
                </a:solidFill>
                <a:latin typeface="Bebas Neue" panose="020B0606020202050201" pitchFamily="34" charset="0"/>
                <a:sym typeface="Arial" panose="020B0604020202020204" pitchFamily="34" charset="0"/>
              </a:rPr>
              <a:t>UIAutomator1.0</a:t>
            </a: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D54C244A-673F-4C52-95C3-833DD26A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95" y="3596467"/>
            <a:ext cx="10338000" cy="4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3EB198"/>
                </a:solidFill>
                <a:latin typeface="Bebas Neue" panose="020B0606020202050201" pitchFamily="34" charset="0"/>
                <a:sym typeface="Arial" panose="020B0604020202020204" pitchFamily="34" charset="0"/>
              </a:rPr>
              <a:t>UIAutomator2.0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6">
            <a:extLst>
              <a:ext uri="{FF2B5EF4-FFF2-40B4-BE49-F238E27FC236}">
                <a16:creationId xmlns:a16="http://schemas.microsoft.com/office/drawing/2014/main" id="{13B82814-5A84-4446-B544-48D1060B2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212" y="4391025"/>
            <a:ext cx="1348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7447 -0.5756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-2879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3" grpId="1"/>
      <p:bldP spid="23" grpId="2"/>
      <p:bldP spid="2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6580199" y="3848100"/>
            <a:ext cx="1277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CC4DBB-6B47-4960-A009-9D92CB51B5FC}"/>
              </a:ext>
            </a:extLst>
          </p:cNvPr>
          <p:cNvGrpSpPr/>
          <p:nvPr/>
        </p:nvGrpSpPr>
        <p:grpSpPr>
          <a:xfrm>
            <a:off x="7002463" y="-9525"/>
            <a:ext cx="3008312" cy="2603500"/>
            <a:chOff x="7002463" y="-9525"/>
            <a:chExt cx="3008312" cy="2603500"/>
          </a:xfrm>
        </p:grpSpPr>
        <p:sp>
          <p:nvSpPr>
            <p:cNvPr id="28676" name="等腰三角形 7"/>
            <p:cNvSpPr>
              <a:spLocks noChangeArrowheads="1"/>
            </p:cNvSpPr>
            <p:nvPr/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679" name="直角三角形 13"/>
            <p:cNvSpPr>
              <a:spLocks noChangeArrowheads="1"/>
            </p:cNvSpPr>
            <p:nvPr/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7C89B4-D5B3-44B7-9FC2-041785C480EA}"/>
              </a:ext>
            </a:extLst>
          </p:cNvPr>
          <p:cNvGrpSpPr/>
          <p:nvPr/>
        </p:nvGrpSpPr>
        <p:grpSpPr>
          <a:xfrm>
            <a:off x="1446213" y="4241800"/>
            <a:ext cx="3014662" cy="2616200"/>
            <a:chOff x="1446213" y="4241800"/>
            <a:chExt cx="3014662" cy="2616200"/>
          </a:xfrm>
        </p:grpSpPr>
        <p:sp>
          <p:nvSpPr>
            <p:cNvPr id="28677" name="等腰三角形 37"/>
            <p:cNvSpPr>
              <a:spLocks noChangeArrowheads="1"/>
            </p:cNvSpPr>
            <p:nvPr/>
          </p:nvSpPr>
          <p:spPr bwMode="auto">
            <a:xfrm>
              <a:off x="1452563" y="4264025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680" name="直角三角形 39"/>
            <p:cNvSpPr>
              <a:spLocks noChangeArrowheads="1"/>
            </p:cNvSpPr>
            <p:nvPr/>
          </p:nvSpPr>
          <p:spPr bwMode="auto">
            <a:xfrm flipH="1">
              <a:off x="1446213" y="4241800"/>
              <a:ext cx="1512887" cy="2601913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矩形 27">
            <a:extLst>
              <a:ext uri="{FF2B5EF4-FFF2-40B4-BE49-F238E27FC236}">
                <a16:creationId xmlns:a16="http://schemas.microsoft.com/office/drawing/2014/main" id="{5B9DC083-B52D-43B5-837A-EF73CFFB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832" y="4391025"/>
            <a:ext cx="869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0859 -0.060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30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8" grpId="0" animBg="1"/>
      <p:bldP spid="9" grpId="0"/>
      <p:bldP spid="9" grpId="1"/>
      <p:bldP spid="9" grpId="2"/>
      <p:bldP spid="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0506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507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48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Title 1"/>
          <p:cNvSpPr txBox="1">
            <a:spLocks noChangeArrowheads="1"/>
          </p:cNvSpPr>
          <p:nvPr/>
        </p:nvSpPr>
        <p:spPr bwMode="auto">
          <a:xfrm>
            <a:off x="1925418" y="2824163"/>
            <a:ext cx="42291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38"/>
              </a:lnSpc>
            </a:pPr>
            <a:r>
              <a:rPr lang="zh-CN" altLang="en-US" sz="4200" dirty="0">
                <a:solidFill>
                  <a:schemeClr val="bg1"/>
                </a:solidFill>
                <a:latin typeface="Bebas Neue" panose="020B0606020202050201" pitchFamily="34" charset="0"/>
              </a:rPr>
              <a:t>安装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eaLnBrk="1" hangingPunct="1">
              <a:lnSpc>
                <a:spcPts val="3338"/>
              </a:lnSpc>
            </a:pPr>
            <a:r>
              <a:rPr lang="en-US" altLang="zh-CN" sz="4200" dirty="0" err="1">
                <a:solidFill>
                  <a:srgbClr val="3EB198"/>
                </a:solidFill>
                <a:latin typeface="Bebas Neue" panose="020B0606020202050201" pitchFamily="34" charset="0"/>
              </a:rPr>
              <a:t>AndroidStudio</a:t>
            </a:r>
            <a:endParaRPr lang="en-US" altLang="zh-CN" sz="4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39C5AC9C-CEF1-4592-885E-94D673A5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99" y="3848100"/>
            <a:ext cx="1277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AE3F7-DE8F-46F2-9629-B9DA2530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64" y="199447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46172 -0.5122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2562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30" grpId="0"/>
      <p:bldP spid="30" grpId="1"/>
      <p:bldP spid="30" grpId="2"/>
      <p:bldP spid="30" grpId="3"/>
      <p:bldP spid="3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Create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AB24-87D7-4A7F-A9F2-7CC83B53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19" y="1456660"/>
            <a:ext cx="6011639" cy="45152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BAC918C-EA8A-4F94-9065-015906EFA8E3}"/>
              </a:ext>
            </a:extLst>
          </p:cNvPr>
          <p:cNvSpPr/>
          <p:nvPr/>
        </p:nvSpPr>
        <p:spPr bwMode="auto">
          <a:xfrm>
            <a:off x="3572541" y="4805915"/>
            <a:ext cx="1286540" cy="202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Pages>0</Pages>
  <Words>517</Words>
  <Characters>0</Characters>
  <Application>Microsoft Office PowerPoint</Application>
  <DocSecurity>0</DocSecurity>
  <PresentationFormat>宽屏</PresentationFormat>
  <Lines>0</Lines>
  <Paragraphs>87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Bebas Neue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subject>第一PPT</dc:subject>
  <dc:creator>第一PPT</dc:creator>
  <cp:keywords>www.1ppt.com</cp:keywords>
  <dc:description>第一PPT</dc:description>
  <cp:lastModifiedBy>Chopin</cp:lastModifiedBy>
  <cp:revision>67</cp:revision>
  <dcterms:created xsi:type="dcterms:W3CDTF">2015-07-07T12:57:46Z</dcterms:created>
  <dcterms:modified xsi:type="dcterms:W3CDTF">2018-08-15T07:52:22Z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