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5" r:id="rId4"/>
    <p:sldId id="274" r:id="rId5"/>
    <p:sldId id="257" r:id="rId6"/>
    <p:sldId id="261" r:id="rId7"/>
    <p:sldId id="263" r:id="rId8"/>
    <p:sldId id="271" r:id="rId9"/>
    <p:sldId id="266" r:id="rId10"/>
    <p:sldId id="268" r:id="rId11"/>
    <p:sldId id="272" r:id="rId12"/>
    <p:sldId id="267" r:id="rId13"/>
    <p:sldId id="264" r:id="rId14"/>
    <p:sldId id="275" r:id="rId15"/>
    <p:sldId id="269" r:id="rId16"/>
    <p:sldId id="276" r:id="rId17"/>
    <p:sldId id="270" r:id="rId18"/>
    <p:sldId id="273" r:id="rId19"/>
    <p:sldId id="262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6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F7D9B-3880-7C4C-A19C-A8A9473BBFE9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5A2B5-BF8D-004F-82D3-47F973E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5A2B5-BF8D-004F-82D3-47F973E3D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8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5A2B5-BF8D-004F-82D3-47F973E3D3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5A2B5-BF8D-004F-82D3-47F973E3D3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5A2B5-BF8D-004F-82D3-47F973E3D3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5A2B5-BF8D-004F-82D3-47F973E3D3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9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5A2B5-BF8D-004F-82D3-47F973E3D3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3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45A5-A82C-7848-8B0D-094935BC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C4747-B062-CF45-B558-FA6689946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7A34-BA85-C846-9C4E-E9EEE4D1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81E0-3DC8-7349-B93D-A78A99D5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AC0D-8C5F-EB42-8CD1-F0397B0A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B26A-583F-424D-A80D-86D7785F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244DB-F0BD-984B-BDF6-2FBFD218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FD09-66FF-1C4D-8266-108878C2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29AD-5682-FF4A-8273-A52507EA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E4C4D-7A1B-804E-A879-7E8FC3A5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0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59DA9-EB4E-4746-8527-06B3C4799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ECD2E-083C-5746-BF30-FBD1B5DC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0099-9531-FC4E-A187-19262DE5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9370-450C-7340-8954-8140DF81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C05C-A889-734A-B48D-5202A68D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5B71-9E04-4B41-8B0A-D428855D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DD254-DEFB-634E-996A-5F568361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0F13-9971-164A-8AE6-6CC08453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1213E-4DEC-534F-B312-0D708298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6FCD5-7861-6743-9D69-2898614F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E680-57DE-3845-BC22-BCC9F4B2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1799B-E146-754F-AB57-619FB0C1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E073-2419-4B43-AA4A-5D520FC2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F5A3-37DF-7347-8F61-581E3A6D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652F-73AC-7E44-9891-E45F9917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0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0C26-F319-1347-8AAE-A548325B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F277-E676-274B-BC26-90985C97B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A9FB5-D8A8-5243-ABFA-495BDFED4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606BD-1065-004F-966A-B0B80105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A4606-C46B-B74C-A9BA-4E03AAA8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6DA1-1663-E446-8DCA-BD1A257D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7BA1-3E70-A54C-A2CD-E2143787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102D6-5B63-4B41-A87E-8567CF077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7D6F3-44BE-C04D-AB8B-B7D1E3CAD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9ED88-1694-524C-A3CA-6F0BC08C2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67963-0E00-844D-8F1C-064C49DD8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530D6-E340-2F4F-AF4E-082898BF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C3807-F8AC-0C4E-B05E-9C9CD3AC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57F21-51E1-F94E-8401-B511DB68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0B1C-866D-CD46-9764-6789AFB4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B23A6-0B90-4642-82F4-007C518A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CFA06-C295-E344-B790-EA932AB0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DD658-7074-584D-B6BF-99981A63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4AB90-C449-0D49-810D-0889172C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B13B9-F736-E341-AAE2-F2101B2D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5930-E3C1-EA4E-801C-C5BD9FDC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8F9F-0F67-7A4F-A730-4D4849FE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9C1D-4C5D-9448-9F6E-31F28F625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D41F1-1CF5-274A-964E-41D7C8233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6E0A4-06B2-6D4C-839E-0F04ECBE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9E607-229F-A549-BDD6-77F98A0D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4B517-B9EC-BD48-BB99-ACD05D4F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95EA-8306-2A4E-83C5-895C1436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E944-20B2-9B45-9144-5358AFB97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19852-65C8-E643-BA38-CC65E690F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25FA4-4036-2447-87A1-1FBF6EF2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81CEB-77FC-634C-842A-BECB4D8B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0D57-4834-624F-8786-B0749797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9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6DDEA-81A2-484B-9444-5EDF2850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4081-D192-1547-B8EE-C265913E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1B42-6D0E-C447-BEA0-6B5456964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DB8F-3731-704D-93DA-0A2191A2EC4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9A22-E175-9E47-BC0F-FB7EEB96F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D02F-2348-C646-B432-36302BB5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lphavantage.co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E81E-DF4D-DA49-8C9C-96E269726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for 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D0854-11FD-7245-80D1-A2BEB7627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Qiao</a:t>
            </a:r>
            <a:r>
              <a:rPr lang="en-US" dirty="0"/>
              <a:t> He</a:t>
            </a:r>
          </a:p>
        </p:txBody>
      </p:sp>
    </p:spTree>
    <p:extLst>
      <p:ext uri="{BB962C8B-B14F-4D97-AF65-F5344CB8AC3E}">
        <p14:creationId xmlns:p14="http://schemas.microsoft.com/office/powerpoint/2010/main" val="58084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3417-874D-5449-8230-D0E83CE0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Interface and </a:t>
            </a:r>
            <a:r>
              <a:rPr lang="en-US" dirty="0" err="1"/>
              <a:t>StockImpl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63C8-0697-AF45-B11D-CAF85ACE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StockImpl</a:t>
            </a:r>
            <a:r>
              <a:rPr lang="en-US" dirty="0"/>
              <a:t> implements the Stock Interface</a:t>
            </a:r>
          </a:p>
          <a:p>
            <a:endParaRPr lang="en-US" dirty="0"/>
          </a:p>
          <a:p>
            <a:r>
              <a:rPr lang="en-US" dirty="0"/>
              <a:t>Go to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7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1018-7408-1042-93EE-FF451AE7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Package and </a:t>
            </a:r>
            <a:r>
              <a:rPr lang="en-US" dirty="0" err="1"/>
              <a:t>StockModule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CDEC477-A75D-D04F-ACF5-A0056D910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335" y="2291938"/>
            <a:ext cx="4314927" cy="2561988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D73320-9536-EF45-ABC3-5614B20799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FBD437-80E3-084D-9041-D49C72636406}"/>
              </a:ext>
            </a:extLst>
          </p:cNvPr>
          <p:cNvCxnSpPr>
            <a:cxnSpLocks/>
          </p:cNvCxnSpPr>
          <p:nvPr/>
        </p:nvCxnSpPr>
        <p:spPr>
          <a:xfrm flipH="1">
            <a:off x="3859479" y="4690753"/>
            <a:ext cx="2834640" cy="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D9F346-8EBC-E44A-90A1-E648BFA8CA8E}"/>
              </a:ext>
            </a:extLst>
          </p:cNvPr>
          <p:cNvSpPr txBox="1"/>
          <p:nvPr/>
        </p:nvSpPr>
        <p:spPr>
          <a:xfrm>
            <a:off x="6694119" y="4459920"/>
            <a:ext cx="307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Used for </a:t>
            </a:r>
            <a:r>
              <a:rPr lang="en-US" sz="2400" dirty="0" err="1"/>
              <a:t>Guice</a:t>
            </a:r>
            <a:r>
              <a:rPr lang="en-US" sz="2400" dirty="0"/>
              <a:t> binding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FA2DCD-E759-9643-A74F-EA60F731D615}"/>
              </a:ext>
            </a:extLst>
          </p:cNvPr>
          <p:cNvCxnSpPr>
            <a:cxnSpLocks/>
          </p:cNvCxnSpPr>
          <p:nvPr/>
        </p:nvCxnSpPr>
        <p:spPr>
          <a:xfrm flipH="1">
            <a:off x="4332513" y="3596128"/>
            <a:ext cx="2834640" cy="0"/>
          </a:xfrm>
          <a:prstGeom prst="straightConnector1">
            <a:avLst/>
          </a:prstGeom>
          <a:ln w="1047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2EE2D3-7DAA-074E-BCBF-1A47D1017782}"/>
              </a:ext>
            </a:extLst>
          </p:cNvPr>
          <p:cNvSpPr txBox="1"/>
          <p:nvPr/>
        </p:nvSpPr>
        <p:spPr>
          <a:xfrm>
            <a:off x="7167153" y="3365295"/>
            <a:ext cx="477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Stock Factory to create Stock objects</a:t>
            </a:r>
          </a:p>
        </p:txBody>
      </p:sp>
    </p:spTree>
    <p:extLst>
      <p:ext uri="{BB962C8B-B14F-4D97-AF65-F5344CB8AC3E}">
        <p14:creationId xmlns:p14="http://schemas.microsoft.com/office/powerpoint/2010/main" val="275950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7E57-9837-2742-852B-36AACE27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StockModule</a:t>
            </a:r>
            <a:r>
              <a:rPr lang="en-US" dirty="0"/>
              <a:t> and </a:t>
            </a:r>
            <a:r>
              <a:rPr lang="en-US" dirty="0" err="1"/>
              <a:t>StockFactory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1E14-E3C6-CD43-B94D-C079FA3E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required by </a:t>
            </a:r>
            <a:r>
              <a:rPr lang="en-US" dirty="0" err="1"/>
              <a:t>Guice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Inject a </a:t>
            </a:r>
            <a:r>
              <a:rPr lang="en-US" dirty="0" err="1"/>
              <a:t>StockManager</a:t>
            </a:r>
            <a:r>
              <a:rPr lang="en-US" dirty="0"/>
              <a:t> Instance to every </a:t>
            </a:r>
            <a:r>
              <a:rPr lang="en-US" dirty="0" err="1"/>
              <a:t>StockImpl</a:t>
            </a:r>
            <a:r>
              <a:rPr lang="en-US" dirty="0"/>
              <a:t> Object</a:t>
            </a:r>
          </a:p>
          <a:p>
            <a:endParaRPr lang="en-US" dirty="0"/>
          </a:p>
          <a:p>
            <a:r>
              <a:rPr lang="en-US" dirty="0"/>
              <a:t>Follow </a:t>
            </a:r>
            <a:r>
              <a:rPr lang="en-US" dirty="0" err="1"/>
              <a:t>Guice’s</a:t>
            </a:r>
            <a:r>
              <a:rPr lang="en-US" dirty="0"/>
              <a:t>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3569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AC46-2C4D-E643-846A-A4AD2E5D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C02DE-5183-BB49-993F-CC5EB990F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2873"/>
            <a:ext cx="4492668" cy="188402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376088-3367-2D48-84D9-80C173169CED}"/>
              </a:ext>
            </a:extLst>
          </p:cNvPr>
          <p:cNvCxnSpPr>
            <a:cxnSpLocks/>
          </p:cNvCxnSpPr>
          <p:nvPr/>
        </p:nvCxnSpPr>
        <p:spPr>
          <a:xfrm flipH="1">
            <a:off x="4776718" y="3734716"/>
            <a:ext cx="2834640" cy="0"/>
          </a:xfrm>
          <a:prstGeom prst="straightConnector1">
            <a:avLst/>
          </a:prstGeom>
          <a:ln w="1047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8FF1BB-67A7-8A41-AC18-800E1DAD5006}"/>
              </a:ext>
            </a:extLst>
          </p:cNvPr>
          <p:cNvSpPr txBox="1"/>
          <p:nvPr/>
        </p:nvSpPr>
        <p:spPr>
          <a:xfrm>
            <a:off x="7611358" y="3601885"/>
            <a:ext cx="3680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Defines an interface for </a:t>
            </a:r>
            <a:r>
              <a:rPr lang="en-US" sz="2400" dirty="0" err="1"/>
              <a:t>StockManager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3DD896-F9C3-6F4C-9028-0F6EECB20070}"/>
              </a:ext>
            </a:extLst>
          </p:cNvPr>
          <p:cNvCxnSpPr>
            <a:cxnSpLocks/>
          </p:cNvCxnSpPr>
          <p:nvPr/>
        </p:nvCxnSpPr>
        <p:spPr>
          <a:xfrm flipH="1">
            <a:off x="4838404" y="3227132"/>
            <a:ext cx="2834640" cy="0"/>
          </a:xfrm>
          <a:prstGeom prst="straightConnector1">
            <a:avLst/>
          </a:prstGeom>
          <a:ln w="1047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AE643F-2F08-CB49-867F-52B8220D951A}"/>
              </a:ext>
            </a:extLst>
          </p:cNvPr>
          <p:cNvSpPr txBox="1"/>
          <p:nvPr/>
        </p:nvSpPr>
        <p:spPr>
          <a:xfrm>
            <a:off x="7673044" y="2572873"/>
            <a:ext cx="3680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Includes functions to fetch Stock Price from Internet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C34B02-750F-384F-9F5A-2614A7E493C6}"/>
              </a:ext>
            </a:extLst>
          </p:cNvPr>
          <p:cNvCxnSpPr/>
          <p:nvPr/>
        </p:nvCxnSpPr>
        <p:spPr>
          <a:xfrm rot="10800000">
            <a:off x="5213268" y="4275118"/>
            <a:ext cx="1458258" cy="674223"/>
          </a:xfrm>
          <a:prstGeom prst="bentConnector3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37130D-05A6-A848-B899-483FFF6740D4}"/>
              </a:ext>
            </a:extLst>
          </p:cNvPr>
          <p:cNvSpPr txBox="1"/>
          <p:nvPr/>
        </p:nvSpPr>
        <p:spPr>
          <a:xfrm>
            <a:off x="6828502" y="4763729"/>
            <a:ext cx="4525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Singleton Class implements the </a:t>
            </a:r>
            <a:r>
              <a:rPr lang="en-US" sz="2800" dirty="0" err="1"/>
              <a:t>StockManager</a:t>
            </a:r>
            <a:r>
              <a:rPr lang="en-US" sz="280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6992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AC46-2C4D-E643-846A-A4AD2E5D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C02DE-5183-BB49-993F-CC5EB990F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2873"/>
            <a:ext cx="4492668" cy="1884022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3DD896-F9C3-6F4C-9028-0F6EECB20070}"/>
              </a:ext>
            </a:extLst>
          </p:cNvPr>
          <p:cNvCxnSpPr>
            <a:cxnSpLocks/>
          </p:cNvCxnSpPr>
          <p:nvPr/>
        </p:nvCxnSpPr>
        <p:spPr>
          <a:xfrm flipH="1">
            <a:off x="4838404" y="3227132"/>
            <a:ext cx="2834640" cy="0"/>
          </a:xfrm>
          <a:prstGeom prst="straightConnector1">
            <a:avLst/>
          </a:prstGeom>
          <a:ln w="1047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AE643F-2F08-CB49-867F-52B8220D951A}"/>
              </a:ext>
            </a:extLst>
          </p:cNvPr>
          <p:cNvSpPr txBox="1"/>
          <p:nvPr/>
        </p:nvSpPr>
        <p:spPr>
          <a:xfrm>
            <a:off x="7673044" y="2572873"/>
            <a:ext cx="3680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Includes functions to fetch Stock Price from Internet</a:t>
            </a:r>
          </a:p>
        </p:txBody>
      </p:sp>
    </p:spTree>
    <p:extLst>
      <p:ext uri="{BB962C8B-B14F-4D97-AF65-F5344CB8AC3E}">
        <p14:creationId xmlns:p14="http://schemas.microsoft.com/office/powerpoint/2010/main" val="390351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BCAC-BB08-4440-AD93-52E7D8A6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CheckingStock.java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B244-A990-324A-821D-8CA0369DF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08639" cy="4351338"/>
          </a:xfrm>
        </p:spPr>
        <p:txBody>
          <a:bodyPr/>
          <a:lstStyle/>
          <a:p>
            <a:r>
              <a:rPr lang="en-US" dirty="0"/>
              <a:t>Fetching Real time Stock prices from Internet</a:t>
            </a:r>
          </a:p>
          <a:p>
            <a:r>
              <a:rPr lang="en-US" dirty="0">
                <a:hlinkClick r:id="rId2"/>
              </a:rPr>
              <a:t>https://www.alphavantage.co/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public method 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fetchingData</a:t>
            </a:r>
            <a:r>
              <a:rPr lang="en-US" sz="2000" dirty="0"/>
              <a:t>(String </a:t>
            </a:r>
            <a:r>
              <a:rPr lang="en-US" sz="2000" dirty="0" err="1"/>
              <a:t>tickerSymbol</a:t>
            </a:r>
            <a:r>
              <a:rPr lang="en-US" sz="2000" dirty="0"/>
              <a:t>)</a:t>
            </a:r>
          </a:p>
          <a:p>
            <a:r>
              <a:rPr lang="en-US" dirty="0"/>
              <a:t>Fetch stock prices for the </a:t>
            </a:r>
            <a:r>
              <a:rPr lang="en-US"/>
              <a:t>provided ticker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083A6D-CB8C-8143-983D-4D77C7EDD0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6445" y="1259119"/>
            <a:ext cx="5552768" cy="3122376"/>
          </a:xfrm>
        </p:spPr>
      </p:pic>
    </p:spTree>
    <p:extLst>
      <p:ext uri="{BB962C8B-B14F-4D97-AF65-F5344CB8AC3E}">
        <p14:creationId xmlns:p14="http://schemas.microsoft.com/office/powerpoint/2010/main" val="87629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AC46-2C4D-E643-846A-A4AD2E5D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C02DE-5183-BB49-993F-CC5EB990F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2873"/>
            <a:ext cx="4492668" cy="188402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376088-3367-2D48-84D9-80C173169CED}"/>
              </a:ext>
            </a:extLst>
          </p:cNvPr>
          <p:cNvCxnSpPr>
            <a:cxnSpLocks/>
          </p:cNvCxnSpPr>
          <p:nvPr/>
        </p:nvCxnSpPr>
        <p:spPr>
          <a:xfrm flipH="1">
            <a:off x="4776718" y="3734716"/>
            <a:ext cx="2834640" cy="0"/>
          </a:xfrm>
          <a:prstGeom prst="straightConnector1">
            <a:avLst/>
          </a:prstGeom>
          <a:ln w="1047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8FF1BB-67A7-8A41-AC18-800E1DAD5006}"/>
              </a:ext>
            </a:extLst>
          </p:cNvPr>
          <p:cNvSpPr txBox="1"/>
          <p:nvPr/>
        </p:nvSpPr>
        <p:spPr>
          <a:xfrm>
            <a:off x="7611358" y="3601885"/>
            <a:ext cx="3680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Defines an interface for </a:t>
            </a:r>
            <a:r>
              <a:rPr lang="en-US" sz="2400" dirty="0" err="1"/>
              <a:t>StockManager</a:t>
            </a:r>
            <a:endParaRPr lang="en-US" sz="2400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C34B02-750F-384F-9F5A-2614A7E493C6}"/>
              </a:ext>
            </a:extLst>
          </p:cNvPr>
          <p:cNvCxnSpPr/>
          <p:nvPr/>
        </p:nvCxnSpPr>
        <p:spPr>
          <a:xfrm rot="10800000">
            <a:off x="5213268" y="4275118"/>
            <a:ext cx="1458258" cy="674223"/>
          </a:xfrm>
          <a:prstGeom prst="bentConnector3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37130D-05A6-A848-B899-483FFF6740D4}"/>
              </a:ext>
            </a:extLst>
          </p:cNvPr>
          <p:cNvSpPr txBox="1"/>
          <p:nvPr/>
        </p:nvSpPr>
        <p:spPr>
          <a:xfrm>
            <a:off x="6828502" y="4763729"/>
            <a:ext cx="4525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Singleton Class implements the </a:t>
            </a:r>
            <a:r>
              <a:rPr lang="en-US" sz="2800" dirty="0" err="1"/>
              <a:t>StockManager</a:t>
            </a:r>
            <a:r>
              <a:rPr lang="en-US" sz="280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19412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1047-9BFA-DF46-874C-A6925B72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StockManager</a:t>
            </a:r>
            <a:r>
              <a:rPr lang="en-US" dirty="0"/>
              <a:t> and </a:t>
            </a:r>
            <a:r>
              <a:rPr lang="en-US" dirty="0" err="1"/>
              <a:t>StockManagerImpl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476C79-81E3-8F46-A0DC-C680DB4EC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2964"/>
            <a:ext cx="6614384" cy="64962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FD6E57-B1A2-DD47-9EA6-65ED809AD29E}"/>
              </a:ext>
            </a:extLst>
          </p:cNvPr>
          <p:cNvSpPr txBox="1"/>
          <p:nvPr/>
        </p:nvSpPr>
        <p:spPr>
          <a:xfrm>
            <a:off x="838200" y="1945216"/>
            <a:ext cx="661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StockManagerImpl</a:t>
            </a:r>
            <a:r>
              <a:rPr lang="en-US" sz="2800" dirty="0"/>
              <a:t> only contains one field: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C063DA-A2CF-6845-BDE1-332F5D97B18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145392" y="3372591"/>
            <a:ext cx="0" cy="904441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E70F0F-4664-764F-873E-D8F986D1550F}"/>
              </a:ext>
            </a:extLst>
          </p:cNvPr>
          <p:cNvSpPr txBox="1"/>
          <p:nvPr/>
        </p:nvSpPr>
        <p:spPr>
          <a:xfrm>
            <a:off x="1104405" y="4429496"/>
            <a:ext cx="7493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field contains a &lt;Ticker, Prices&gt; pair</a:t>
            </a:r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&lt;“FB”,           “2020-08-01:10,   2020-08-02:20,  …”&gt;</a:t>
            </a:r>
          </a:p>
          <a:p>
            <a:r>
              <a:rPr lang="en-US" sz="2400" dirty="0"/>
              <a:t>&lt;“AMAZ”,     “2020-08-01:20,   2020-08-02:40,  …” 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FF9040-2EB1-6E45-8EF1-5070966637ED}"/>
              </a:ext>
            </a:extLst>
          </p:cNvPr>
          <p:cNvCxnSpPr>
            <a:cxnSpLocks/>
          </p:cNvCxnSpPr>
          <p:nvPr/>
        </p:nvCxnSpPr>
        <p:spPr>
          <a:xfrm flipH="1">
            <a:off x="7588334" y="2992582"/>
            <a:ext cx="877240" cy="0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23B2D1-13F1-1E4F-A5B7-1E2C1E74B724}"/>
              </a:ext>
            </a:extLst>
          </p:cNvPr>
          <p:cNvSpPr txBox="1"/>
          <p:nvPr/>
        </p:nvSpPr>
        <p:spPr>
          <a:xfrm>
            <a:off x="8465574" y="2327564"/>
            <a:ext cx="2744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where we store all stock prices in the memory</a:t>
            </a:r>
          </a:p>
        </p:txBody>
      </p:sp>
    </p:spTree>
    <p:extLst>
      <p:ext uri="{BB962C8B-B14F-4D97-AF65-F5344CB8AC3E}">
        <p14:creationId xmlns:p14="http://schemas.microsoft.com/office/powerpoint/2010/main" val="22939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D1D5-A9D0-504A-A2EB-5E4809A1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the </a:t>
            </a:r>
            <a:r>
              <a:rPr lang="en-US" dirty="0" err="1"/>
              <a:t>StockManager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7C8F-F7F3-F44C-9A17-89F86360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code</a:t>
            </a:r>
          </a:p>
        </p:txBody>
      </p:sp>
    </p:spTree>
    <p:extLst>
      <p:ext uri="{BB962C8B-B14F-4D97-AF65-F5344CB8AC3E}">
        <p14:creationId xmlns:p14="http://schemas.microsoft.com/office/powerpoint/2010/main" val="220779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5397-876B-5840-A9A7-D8DA1A66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Functions.java</a:t>
            </a:r>
            <a:r>
              <a:rPr lang="en-US" dirty="0"/>
              <a:t> – some functions to investigate our stocks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3017-C694-5D4C-B774-CF249ED4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contains some functions to investigate all stocks we have.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i="1" dirty="0"/>
              <a:t>1. Get Top five valuable stocks in all stocks we currently hold</a:t>
            </a:r>
          </a:p>
          <a:p>
            <a:r>
              <a:rPr lang="en-US" i="1" dirty="0"/>
              <a:t>2. Get Top five expense stock we currently hold</a:t>
            </a:r>
          </a:p>
          <a:p>
            <a:r>
              <a:rPr lang="en-US" i="1" dirty="0"/>
              <a:t>3. Get all stocks that bought before a certain date</a:t>
            </a:r>
          </a:p>
          <a:p>
            <a:r>
              <a:rPr lang="en-US" i="1" dirty="0"/>
              <a:t>…</a:t>
            </a:r>
          </a:p>
          <a:p>
            <a:r>
              <a:rPr lang="en-US" i="1" dirty="0"/>
              <a:t>Go to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DB80-58E5-E944-9230-1E9CD348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tools used in this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00B3-465A-A141-BE00-D08992CC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 Dependencies Management - Maven</a:t>
            </a:r>
          </a:p>
          <a:p>
            <a:r>
              <a:rPr lang="en-US" dirty="0"/>
              <a:t>Dependency Injection – Google </a:t>
            </a:r>
            <a:r>
              <a:rPr lang="en-US" dirty="0" err="1"/>
              <a:t>Guice</a:t>
            </a:r>
            <a:r>
              <a:rPr lang="en-US" dirty="0"/>
              <a:t> (Reflection)</a:t>
            </a:r>
          </a:p>
          <a:p>
            <a:r>
              <a:rPr lang="en-US" dirty="0"/>
              <a:t>Code simplify – Lambda and Stream</a:t>
            </a:r>
          </a:p>
          <a:p>
            <a:r>
              <a:rPr lang="en-US" dirty="0"/>
              <a:t>Get Stock prices from Internet – Call API </a:t>
            </a:r>
          </a:p>
          <a:p>
            <a:r>
              <a:rPr lang="en-US" dirty="0"/>
              <a:t>Cache Stock values - Jackson</a:t>
            </a:r>
          </a:p>
        </p:txBody>
      </p:sp>
    </p:spTree>
    <p:extLst>
      <p:ext uri="{BB962C8B-B14F-4D97-AF65-F5344CB8AC3E}">
        <p14:creationId xmlns:p14="http://schemas.microsoft.com/office/powerpoint/2010/main" val="199350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CB3E-BC69-F441-8FA9-248B29E3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5A48-CF26-3744-9B30-693E747C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videos for the next step</a:t>
            </a:r>
          </a:p>
          <a:p>
            <a:r>
              <a:rPr lang="en-US" dirty="0"/>
              <a:t>Use JDBC store stock value to Database</a:t>
            </a:r>
          </a:p>
          <a:p>
            <a:r>
              <a:rPr lang="en-US" dirty="0"/>
              <a:t>Design RESTful API and start a local service for this exercise</a:t>
            </a:r>
          </a:p>
          <a:p>
            <a:r>
              <a:rPr lang="en-US" dirty="0"/>
              <a:t>Learn and design Service to service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110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47AF-260B-0F41-8560-DD0C9CCE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glance of this 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CD5BF-2C8E-CF4D-A720-8F65AC8BA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39" y="1488807"/>
            <a:ext cx="4628160" cy="4644399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82ED1C-5CF9-7845-843A-1A1B3E5B7776}"/>
              </a:ext>
            </a:extLst>
          </p:cNvPr>
          <p:cNvCxnSpPr>
            <a:cxnSpLocks/>
          </p:cNvCxnSpPr>
          <p:nvPr/>
        </p:nvCxnSpPr>
        <p:spPr>
          <a:xfrm flipH="1">
            <a:off x="4108861" y="5569527"/>
            <a:ext cx="2834640" cy="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3EABB1-F998-754F-9178-AD757B26CEB8}"/>
              </a:ext>
            </a:extLst>
          </p:cNvPr>
          <p:cNvSpPr txBox="1"/>
          <p:nvPr/>
        </p:nvSpPr>
        <p:spPr>
          <a:xfrm>
            <a:off x="7113320" y="5384861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class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36B9D1-8DF9-0645-8216-D399C22B7544}"/>
              </a:ext>
            </a:extLst>
          </p:cNvPr>
          <p:cNvCxnSpPr>
            <a:cxnSpLocks/>
          </p:cNvCxnSpPr>
          <p:nvPr/>
        </p:nvCxnSpPr>
        <p:spPr>
          <a:xfrm flipH="1">
            <a:off x="4510643" y="5911932"/>
            <a:ext cx="2834640" cy="0"/>
          </a:xfrm>
          <a:prstGeom prst="straightConnector1">
            <a:avLst/>
          </a:prstGeom>
          <a:ln w="1047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154704-B1D4-E343-B267-76D9353AA247}"/>
              </a:ext>
            </a:extLst>
          </p:cNvPr>
          <p:cNvSpPr txBox="1"/>
          <p:nvPr/>
        </p:nvSpPr>
        <p:spPr>
          <a:xfrm>
            <a:off x="7728858" y="5727266"/>
            <a:ext cx="186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Functions to investigate our stocks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64B889-8C8D-D444-B795-7599A22F6B99}"/>
              </a:ext>
            </a:extLst>
          </p:cNvPr>
          <p:cNvCxnSpPr>
            <a:cxnSpLocks/>
          </p:cNvCxnSpPr>
          <p:nvPr/>
        </p:nvCxnSpPr>
        <p:spPr>
          <a:xfrm flipH="1">
            <a:off x="4795651" y="2812472"/>
            <a:ext cx="2834640" cy="0"/>
          </a:xfrm>
          <a:prstGeom prst="straightConnector1">
            <a:avLst/>
          </a:prstGeom>
          <a:ln w="1047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8DABFE-E71B-754D-BDB9-70E9C702E3D1}"/>
              </a:ext>
            </a:extLst>
          </p:cNvPr>
          <p:cNvCxnSpPr>
            <a:cxnSpLocks/>
          </p:cNvCxnSpPr>
          <p:nvPr/>
        </p:nvCxnSpPr>
        <p:spPr>
          <a:xfrm flipH="1">
            <a:off x="4510643" y="4057402"/>
            <a:ext cx="2834640" cy="0"/>
          </a:xfrm>
          <a:prstGeom prst="straightConnector1">
            <a:avLst/>
          </a:prstGeom>
          <a:ln w="1047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17D902-E14D-874F-A5B6-5F832567C8FC}"/>
              </a:ext>
            </a:extLst>
          </p:cNvPr>
          <p:cNvSpPr txBox="1"/>
          <p:nvPr/>
        </p:nvSpPr>
        <p:spPr>
          <a:xfrm>
            <a:off x="7902533" y="2627806"/>
            <a:ext cx="293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Helper classes for Stock class – Cache and fetching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1A2FA-D6C1-1F45-A7A8-CDB082B4D161}"/>
              </a:ext>
            </a:extLst>
          </p:cNvPr>
          <p:cNvSpPr txBox="1"/>
          <p:nvPr/>
        </p:nvSpPr>
        <p:spPr>
          <a:xfrm>
            <a:off x="7461787" y="3734236"/>
            <a:ext cx="2745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classes – </a:t>
            </a:r>
            <a:r>
              <a:rPr lang="en-US" dirty="0" err="1"/>
              <a:t>Methodes</a:t>
            </a:r>
            <a:r>
              <a:rPr lang="en-US" dirty="0"/>
              <a:t> and fields to represent a stock</a:t>
            </a:r>
          </a:p>
        </p:txBody>
      </p:sp>
    </p:spTree>
    <p:extLst>
      <p:ext uri="{BB962C8B-B14F-4D97-AF65-F5344CB8AC3E}">
        <p14:creationId xmlns:p14="http://schemas.microsoft.com/office/powerpoint/2010/main" val="14109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0AE2-2E99-2F49-9C9B-059F5C12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75" y="139245"/>
            <a:ext cx="10515600" cy="1325563"/>
          </a:xfrm>
        </p:spPr>
        <p:txBody>
          <a:bodyPr/>
          <a:lstStyle/>
          <a:p>
            <a:r>
              <a:rPr lang="en-US" dirty="0"/>
              <a:t>An overview of the relation among all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D5DD7-2AEE-5543-8A5F-8D0010F2D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8435" y="5410911"/>
            <a:ext cx="1259472" cy="4079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3AA46-44F9-034E-99A1-7766A34AB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114" y="6036102"/>
            <a:ext cx="1949924" cy="426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1F204-B3EE-D34D-A21C-C8A3EFDF5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865" y="4506552"/>
            <a:ext cx="2382982" cy="397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1EC998-3BB8-F343-A005-A7F826767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42" y="2938887"/>
            <a:ext cx="2147063" cy="390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A71C03-48D9-564E-9557-02FACF872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748" y="4460237"/>
            <a:ext cx="2070177" cy="449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9A39E9-D2F0-B84A-879E-6702D7378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350" y="4081642"/>
            <a:ext cx="1482821" cy="391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A94947-58FC-3944-998F-A844CE4E4D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0425" y="1764063"/>
            <a:ext cx="2687590" cy="4955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4FE671-8811-A545-816C-58F5854F0B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9132" y="1808134"/>
            <a:ext cx="2062884" cy="4484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EEA4D8-EA40-874E-AC4C-943DF88126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8059" y="3022127"/>
            <a:ext cx="2238542" cy="4245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89D8D5-F33A-D14E-9E60-F9DB9D1E8A38}"/>
              </a:ext>
            </a:extLst>
          </p:cNvPr>
          <p:cNvSpPr txBox="1"/>
          <p:nvPr/>
        </p:nvSpPr>
        <p:spPr>
          <a:xfrm>
            <a:off x="3187907" y="5291744"/>
            <a:ext cx="242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the entry point for this exercise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D366F4-86B4-7249-A558-9D8807A098AB}"/>
              </a:ext>
            </a:extLst>
          </p:cNvPr>
          <p:cNvCxnSpPr>
            <a:cxnSpLocks/>
          </p:cNvCxnSpPr>
          <p:nvPr/>
        </p:nvCxnSpPr>
        <p:spPr>
          <a:xfrm>
            <a:off x="1803146" y="4577461"/>
            <a:ext cx="427158" cy="83345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FDE21A-F935-C54B-997A-8CF18F151C5A}"/>
              </a:ext>
            </a:extLst>
          </p:cNvPr>
          <p:cNvSpPr txBox="1"/>
          <p:nvPr/>
        </p:nvSpPr>
        <p:spPr>
          <a:xfrm>
            <a:off x="2082999" y="4703662"/>
            <a:ext cx="166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some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94DBB-4899-DE43-AC42-6E0CDE6F75B4}"/>
              </a:ext>
            </a:extLst>
          </p:cNvPr>
          <p:cNvCxnSpPr>
            <a:endCxn id="15" idx="0"/>
          </p:cNvCxnSpPr>
          <p:nvPr/>
        </p:nvCxnSpPr>
        <p:spPr>
          <a:xfrm>
            <a:off x="1816760" y="3329262"/>
            <a:ext cx="1" cy="75238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42B5FA-9CAA-B849-8514-B3F9C19399AF}"/>
              </a:ext>
            </a:extLst>
          </p:cNvPr>
          <p:cNvSpPr txBox="1"/>
          <p:nvPr/>
        </p:nvSpPr>
        <p:spPr>
          <a:xfrm>
            <a:off x="1928434" y="3538847"/>
            <a:ext cx="181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by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842849-65DC-3447-B9B9-F9DA57737F94}"/>
              </a:ext>
            </a:extLst>
          </p:cNvPr>
          <p:cNvCxnSpPr/>
          <p:nvPr/>
        </p:nvCxnSpPr>
        <p:spPr>
          <a:xfrm flipH="1">
            <a:off x="1803146" y="2024503"/>
            <a:ext cx="1275986" cy="85367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C3A8F5-7655-C344-A8C6-7DF361D1E5CA}"/>
              </a:ext>
            </a:extLst>
          </p:cNvPr>
          <p:cNvSpPr txBox="1"/>
          <p:nvPr/>
        </p:nvSpPr>
        <p:spPr>
          <a:xfrm>
            <a:off x="2558170" y="4081642"/>
            <a:ext cx="258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getValue</a:t>
            </a:r>
            <a:r>
              <a:rPr lang="en-US" dirty="0"/>
              <a:t>(),</a:t>
            </a:r>
            <a:r>
              <a:rPr lang="en-US" dirty="0" err="1"/>
              <a:t>getSymbol</a:t>
            </a:r>
            <a:r>
              <a:rPr lang="en-US" dirty="0"/>
              <a:t>(), …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926F90-4CAA-174D-9F22-1047AF560D35}"/>
              </a:ext>
            </a:extLst>
          </p:cNvPr>
          <p:cNvSpPr txBox="1"/>
          <p:nvPr/>
        </p:nvSpPr>
        <p:spPr>
          <a:xfrm>
            <a:off x="2901805" y="2938887"/>
            <a:ext cx="240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stockSymbol</a:t>
            </a:r>
            <a:r>
              <a:rPr lang="en-US" dirty="0"/>
              <a:t>, shares, 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225A4-CA11-D248-8954-867422DC544C}"/>
              </a:ext>
            </a:extLst>
          </p:cNvPr>
          <p:cNvSpPr txBox="1"/>
          <p:nvPr/>
        </p:nvSpPr>
        <p:spPr>
          <a:xfrm>
            <a:off x="695321" y="1774203"/>
            <a:ext cx="214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Contains(Being Injected by </a:t>
            </a:r>
            <a:r>
              <a:rPr lang="en-US" dirty="0" err="1"/>
              <a:t>Guice</a:t>
            </a:r>
            <a:r>
              <a:rPr lang="en-US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170F3-2420-0143-9031-FFDB9EEF2B28}"/>
              </a:ext>
            </a:extLst>
          </p:cNvPr>
          <p:cNvCxnSpPr>
            <a:cxnSpLocks/>
          </p:cNvCxnSpPr>
          <p:nvPr/>
        </p:nvCxnSpPr>
        <p:spPr>
          <a:xfrm flipH="1">
            <a:off x="5142018" y="2011855"/>
            <a:ext cx="2174312" cy="1264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14BFF6-9C21-854B-99D8-3E6C469CC86C}"/>
              </a:ext>
            </a:extLst>
          </p:cNvPr>
          <p:cNvSpPr txBox="1"/>
          <p:nvPr/>
        </p:nvSpPr>
        <p:spPr>
          <a:xfrm>
            <a:off x="5451904" y="154698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by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FC0996-5165-DF43-B733-5D5387E3A989}"/>
              </a:ext>
            </a:extLst>
          </p:cNvPr>
          <p:cNvSpPr txBox="1"/>
          <p:nvPr/>
        </p:nvSpPr>
        <p:spPr>
          <a:xfrm>
            <a:off x="2724769" y="1341771"/>
            <a:ext cx="241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isCached</a:t>
            </a:r>
            <a:r>
              <a:rPr lang="en-US" dirty="0"/>
              <a:t>(), refresh(), 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B22FBB-318E-624F-9536-91235EECF3B2}"/>
              </a:ext>
            </a:extLst>
          </p:cNvPr>
          <p:cNvSpPr txBox="1"/>
          <p:nvPr/>
        </p:nvSpPr>
        <p:spPr>
          <a:xfrm>
            <a:off x="7384879" y="1087864"/>
            <a:ext cx="348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singleton, contains all cached stock prices in </a:t>
            </a:r>
            <a:r>
              <a:rPr lang="en-US" dirty="0" err="1"/>
              <a:t>stockValues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17A833-F076-2246-96ED-7E74EBF45AA1}"/>
              </a:ext>
            </a:extLst>
          </p:cNvPr>
          <p:cNvCxnSpPr/>
          <p:nvPr/>
        </p:nvCxnSpPr>
        <p:spPr>
          <a:xfrm>
            <a:off x="8182099" y="2256587"/>
            <a:ext cx="0" cy="68230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E0A3F0C-6711-9145-A2AB-DB8D3FD3766C}"/>
              </a:ext>
            </a:extLst>
          </p:cNvPr>
          <p:cNvSpPr txBox="1"/>
          <p:nvPr/>
        </p:nvSpPr>
        <p:spPr>
          <a:xfrm>
            <a:off x="8383021" y="2420534"/>
            <a:ext cx="199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static methods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B92E94-0AC8-964E-850A-B35CE5AC810D}"/>
              </a:ext>
            </a:extLst>
          </p:cNvPr>
          <p:cNvSpPr txBox="1"/>
          <p:nvPr/>
        </p:nvSpPr>
        <p:spPr>
          <a:xfrm>
            <a:off x="9773392" y="3022127"/>
            <a:ext cx="212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Stock prices from Internet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7402269-03A0-B748-ACA7-2FFBFC8C3537}"/>
              </a:ext>
            </a:extLst>
          </p:cNvPr>
          <p:cNvCxnSpPr>
            <a:cxnSpLocks/>
          </p:cNvCxnSpPr>
          <p:nvPr/>
        </p:nvCxnSpPr>
        <p:spPr>
          <a:xfrm>
            <a:off x="2724769" y="5906444"/>
            <a:ext cx="3017549" cy="379996"/>
          </a:xfrm>
          <a:prstGeom prst="bentConnector3">
            <a:avLst>
              <a:gd name="adj1" fmla="val 1201"/>
            </a:avLst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0A82C8B-1078-7E40-A695-720FF42BC054}"/>
              </a:ext>
            </a:extLst>
          </p:cNvPr>
          <p:cNvSpPr txBox="1"/>
          <p:nvPr/>
        </p:nvSpPr>
        <p:spPr>
          <a:xfrm>
            <a:off x="2901805" y="6462648"/>
            <a:ext cx="224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functions 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E450E1-8FDD-9C46-8032-A155BDF9A5D6}"/>
              </a:ext>
            </a:extLst>
          </p:cNvPr>
          <p:cNvSpPr txBox="1"/>
          <p:nvPr/>
        </p:nvSpPr>
        <p:spPr>
          <a:xfrm>
            <a:off x="7878038" y="5906444"/>
            <a:ext cx="26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top five valuable stocks, …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AD239DD6-B25B-114B-B61D-99B2B525CA95}"/>
              </a:ext>
            </a:extLst>
          </p:cNvPr>
          <p:cNvSpPr/>
          <p:nvPr/>
        </p:nvSpPr>
        <p:spPr>
          <a:xfrm rot="16200000">
            <a:off x="8578620" y="2803464"/>
            <a:ext cx="225552" cy="45390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399E5-8B77-3240-93DF-BC3A547F86C1}"/>
              </a:ext>
            </a:extLst>
          </p:cNvPr>
          <p:cNvSpPr txBox="1"/>
          <p:nvPr/>
        </p:nvSpPr>
        <p:spPr>
          <a:xfrm>
            <a:off x="7474175" y="5195433"/>
            <a:ext cx="290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Modules required by </a:t>
            </a:r>
            <a:r>
              <a:rPr lang="en-US" dirty="0" err="1"/>
              <a:t>Guice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7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8" grpId="0"/>
      <p:bldP spid="35" grpId="0"/>
      <p:bldP spid="36" grpId="0"/>
      <p:bldP spid="37" grpId="0"/>
      <p:bldP spid="40" grpId="0"/>
      <p:bldP spid="43" grpId="0"/>
      <p:bldP spid="44" grpId="0"/>
      <p:bldP spid="47" grpId="0"/>
      <p:bldP spid="48" grpId="0"/>
      <p:bldP spid="55" grpId="0"/>
      <p:bldP spid="57" grpId="0"/>
      <p:bldP spid="59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47AF-260B-0F41-8560-DD0C9CCE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App.java</a:t>
            </a:r>
            <a:r>
              <a:rPr lang="en-US" dirty="0"/>
              <a:t> – Main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CD5BF-2C8E-CF4D-A720-8F65AC8BA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39" y="1488807"/>
            <a:ext cx="4628160" cy="4644399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CA5F47-377A-BF47-AC4F-632102F8FEC4}"/>
              </a:ext>
            </a:extLst>
          </p:cNvPr>
          <p:cNvCxnSpPr>
            <a:cxnSpLocks/>
          </p:cNvCxnSpPr>
          <p:nvPr/>
        </p:nvCxnSpPr>
        <p:spPr>
          <a:xfrm flipH="1">
            <a:off x="4108861" y="5569527"/>
            <a:ext cx="2834640" cy="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5A4016-9B1F-CB46-A37D-330BBF1A7955}"/>
              </a:ext>
            </a:extLst>
          </p:cNvPr>
          <p:cNvSpPr txBox="1"/>
          <p:nvPr/>
        </p:nvSpPr>
        <p:spPr>
          <a:xfrm>
            <a:off x="7113320" y="5384861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class</a:t>
            </a:r>
          </a:p>
        </p:txBody>
      </p:sp>
    </p:spTree>
    <p:extLst>
      <p:ext uri="{BB962C8B-B14F-4D97-AF65-F5344CB8AC3E}">
        <p14:creationId xmlns:p14="http://schemas.microsoft.com/office/powerpoint/2010/main" val="268155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D502-6C2A-EF4F-A4D1-8C608D8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App.java</a:t>
            </a:r>
            <a:r>
              <a:rPr lang="en-US" dirty="0"/>
              <a:t> – Main class for this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7734-13C3-5B45-B64C-7621F72F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Get an Injector</a:t>
            </a:r>
          </a:p>
          <a:p>
            <a:r>
              <a:rPr lang="en-US" dirty="0"/>
              <a:t>2. Create some stock objects by the injector</a:t>
            </a:r>
          </a:p>
          <a:p>
            <a:r>
              <a:rPr lang="en-US" dirty="0"/>
              <a:t>3. Buy some stocks </a:t>
            </a:r>
          </a:p>
          <a:p>
            <a:r>
              <a:rPr lang="en-US" dirty="0"/>
              <a:t>4. Apply some functions to investigate all stocks we have</a:t>
            </a:r>
          </a:p>
          <a:p>
            <a:endParaRPr lang="en-US" dirty="0"/>
          </a:p>
          <a:p>
            <a:r>
              <a:rPr lang="en-US" dirty="0"/>
              <a:t>Go to the code</a:t>
            </a:r>
          </a:p>
        </p:txBody>
      </p:sp>
    </p:spTree>
    <p:extLst>
      <p:ext uri="{BB962C8B-B14F-4D97-AF65-F5344CB8AC3E}">
        <p14:creationId xmlns:p14="http://schemas.microsoft.com/office/powerpoint/2010/main" val="116342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1018-7408-1042-93EE-FF451AE7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Package and </a:t>
            </a:r>
            <a:r>
              <a:rPr lang="en-US" dirty="0" err="1"/>
              <a:t>StockModule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CDEC477-A75D-D04F-ACF5-A0056D910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335" y="2291938"/>
            <a:ext cx="4314927" cy="2561988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D73320-9536-EF45-ABC3-5614B20799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FBD437-80E3-084D-9041-D49C72636406}"/>
              </a:ext>
            </a:extLst>
          </p:cNvPr>
          <p:cNvCxnSpPr>
            <a:cxnSpLocks/>
          </p:cNvCxnSpPr>
          <p:nvPr/>
        </p:nvCxnSpPr>
        <p:spPr>
          <a:xfrm flipH="1">
            <a:off x="3859479" y="4690753"/>
            <a:ext cx="2834640" cy="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D9F346-8EBC-E44A-90A1-E648BFA8CA8E}"/>
              </a:ext>
            </a:extLst>
          </p:cNvPr>
          <p:cNvSpPr txBox="1"/>
          <p:nvPr/>
        </p:nvSpPr>
        <p:spPr>
          <a:xfrm>
            <a:off x="6694119" y="4459920"/>
            <a:ext cx="307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Used for </a:t>
            </a:r>
            <a:r>
              <a:rPr lang="en-US" sz="2400" dirty="0" err="1"/>
              <a:t>Guice</a:t>
            </a:r>
            <a:r>
              <a:rPr lang="en-US" sz="2400" dirty="0"/>
              <a:t> binding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30EA53-05F8-7F43-A830-DDD177DBB7AC}"/>
              </a:ext>
            </a:extLst>
          </p:cNvPr>
          <p:cNvCxnSpPr>
            <a:cxnSpLocks/>
          </p:cNvCxnSpPr>
          <p:nvPr/>
        </p:nvCxnSpPr>
        <p:spPr>
          <a:xfrm flipH="1">
            <a:off x="3337560" y="3022408"/>
            <a:ext cx="2834640" cy="0"/>
          </a:xfrm>
          <a:prstGeom prst="straightConnector1">
            <a:avLst/>
          </a:prstGeom>
          <a:ln w="1047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405C0A-42CA-CE47-8759-6D0AF179EF83}"/>
              </a:ext>
            </a:extLst>
          </p:cNvPr>
          <p:cNvSpPr txBox="1"/>
          <p:nvPr/>
        </p:nvSpPr>
        <p:spPr>
          <a:xfrm>
            <a:off x="6233886" y="2790489"/>
            <a:ext cx="3680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Defines an interface for Stock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7E5D56-62D8-3243-9831-BEF4F37CC3AC}"/>
              </a:ext>
            </a:extLst>
          </p:cNvPr>
          <p:cNvCxnSpPr>
            <a:cxnSpLocks/>
          </p:cNvCxnSpPr>
          <p:nvPr/>
        </p:nvCxnSpPr>
        <p:spPr>
          <a:xfrm flipH="1">
            <a:off x="3859479" y="4161619"/>
            <a:ext cx="2834640" cy="0"/>
          </a:xfrm>
          <a:prstGeom prst="straightConnector1">
            <a:avLst/>
          </a:prstGeom>
          <a:ln w="1047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63B2AF-FB61-164B-BA2A-B3C4FD42157F}"/>
              </a:ext>
            </a:extLst>
          </p:cNvPr>
          <p:cNvSpPr txBox="1"/>
          <p:nvPr/>
        </p:nvSpPr>
        <p:spPr>
          <a:xfrm>
            <a:off x="6755805" y="3929700"/>
            <a:ext cx="402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the Stock interface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FA2DCD-E759-9643-A74F-EA60F731D615}"/>
              </a:ext>
            </a:extLst>
          </p:cNvPr>
          <p:cNvCxnSpPr>
            <a:cxnSpLocks/>
          </p:cNvCxnSpPr>
          <p:nvPr/>
        </p:nvCxnSpPr>
        <p:spPr>
          <a:xfrm flipH="1">
            <a:off x="4332513" y="3596128"/>
            <a:ext cx="2834640" cy="0"/>
          </a:xfrm>
          <a:prstGeom prst="straightConnector1">
            <a:avLst/>
          </a:prstGeom>
          <a:ln w="1047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2EE2D3-7DAA-074E-BCBF-1A47D1017782}"/>
              </a:ext>
            </a:extLst>
          </p:cNvPr>
          <p:cNvSpPr txBox="1"/>
          <p:nvPr/>
        </p:nvSpPr>
        <p:spPr>
          <a:xfrm>
            <a:off x="7167153" y="3365295"/>
            <a:ext cx="477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Stock Factory to create Stock objects</a:t>
            </a:r>
          </a:p>
        </p:txBody>
      </p:sp>
    </p:spTree>
    <p:extLst>
      <p:ext uri="{BB962C8B-B14F-4D97-AF65-F5344CB8AC3E}">
        <p14:creationId xmlns:p14="http://schemas.microsoft.com/office/powerpoint/2010/main" val="25435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1018-7408-1042-93EE-FF451AE7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Stock Interface and </a:t>
            </a:r>
            <a:r>
              <a:rPr lang="en-US" dirty="0" err="1"/>
              <a:t>StockImpl</a:t>
            </a:r>
            <a:r>
              <a:rPr lang="en-US" dirty="0"/>
              <a:t> Class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CDEC477-A75D-D04F-ACF5-A0056D910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335" y="2291938"/>
            <a:ext cx="4314927" cy="2561988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D73320-9536-EF45-ABC3-5614B20799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30EA53-05F8-7F43-A830-DDD177DBB7AC}"/>
              </a:ext>
            </a:extLst>
          </p:cNvPr>
          <p:cNvCxnSpPr>
            <a:cxnSpLocks/>
          </p:cNvCxnSpPr>
          <p:nvPr/>
        </p:nvCxnSpPr>
        <p:spPr>
          <a:xfrm flipH="1">
            <a:off x="3337560" y="3022408"/>
            <a:ext cx="2834640" cy="0"/>
          </a:xfrm>
          <a:prstGeom prst="straightConnector1">
            <a:avLst/>
          </a:prstGeom>
          <a:ln w="1047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405C0A-42CA-CE47-8759-6D0AF179EF83}"/>
              </a:ext>
            </a:extLst>
          </p:cNvPr>
          <p:cNvSpPr txBox="1"/>
          <p:nvPr/>
        </p:nvSpPr>
        <p:spPr>
          <a:xfrm>
            <a:off x="6233886" y="2790489"/>
            <a:ext cx="3680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Defines an interface for Stock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7E5D56-62D8-3243-9831-BEF4F37CC3AC}"/>
              </a:ext>
            </a:extLst>
          </p:cNvPr>
          <p:cNvCxnSpPr>
            <a:cxnSpLocks/>
          </p:cNvCxnSpPr>
          <p:nvPr/>
        </p:nvCxnSpPr>
        <p:spPr>
          <a:xfrm flipH="1">
            <a:off x="3859479" y="4161619"/>
            <a:ext cx="2834640" cy="0"/>
          </a:xfrm>
          <a:prstGeom prst="straightConnector1">
            <a:avLst/>
          </a:prstGeom>
          <a:ln w="1047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63B2AF-FB61-164B-BA2A-B3C4FD42157F}"/>
              </a:ext>
            </a:extLst>
          </p:cNvPr>
          <p:cNvSpPr txBox="1"/>
          <p:nvPr/>
        </p:nvSpPr>
        <p:spPr>
          <a:xfrm>
            <a:off x="6755805" y="3929700"/>
            <a:ext cx="402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the Stock interface</a:t>
            </a:r>
          </a:p>
        </p:txBody>
      </p:sp>
    </p:spTree>
    <p:extLst>
      <p:ext uri="{BB962C8B-B14F-4D97-AF65-F5344CB8AC3E}">
        <p14:creationId xmlns:p14="http://schemas.microsoft.com/office/powerpoint/2010/main" val="265982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C78790-1B12-A74E-9C1D-F3979F00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glance of a </a:t>
            </a:r>
            <a:r>
              <a:rPr lang="en-US" dirty="0" err="1"/>
              <a:t>StockImpl</a:t>
            </a:r>
            <a:r>
              <a:rPr lang="en-US" dirty="0"/>
              <a:t> instance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962EBD-FF4A-3740-B8E9-8D4223195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792" y="2366751"/>
            <a:ext cx="5407208" cy="2643445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EBE302-81F2-7943-AD72-6441CE565548}"/>
              </a:ext>
            </a:extLst>
          </p:cNvPr>
          <p:cNvCxnSpPr>
            <a:cxnSpLocks/>
          </p:cNvCxnSpPr>
          <p:nvPr/>
        </p:nvCxnSpPr>
        <p:spPr>
          <a:xfrm flipH="1">
            <a:off x="4773879" y="2719449"/>
            <a:ext cx="2834640" cy="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1B7A36-D019-324A-9231-053DF1FE7A29}"/>
              </a:ext>
            </a:extLst>
          </p:cNvPr>
          <p:cNvSpPr txBox="1"/>
          <p:nvPr/>
        </p:nvSpPr>
        <p:spPr>
          <a:xfrm>
            <a:off x="7608519" y="2488616"/>
            <a:ext cx="307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Stores the Stock ticker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435F3-D699-E645-A608-34274BAC8629}"/>
              </a:ext>
            </a:extLst>
          </p:cNvPr>
          <p:cNvSpPr txBox="1"/>
          <p:nvPr/>
        </p:nvSpPr>
        <p:spPr>
          <a:xfrm>
            <a:off x="1013350" y="1590227"/>
            <a:ext cx="428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Fields in a Stock Class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59DCBD3-7427-2E47-B8A4-0182649B195F}"/>
              </a:ext>
            </a:extLst>
          </p:cNvPr>
          <p:cNvSpPr/>
          <p:nvPr/>
        </p:nvSpPr>
        <p:spPr>
          <a:xfrm>
            <a:off x="5614288" y="3021826"/>
            <a:ext cx="576911" cy="1333293"/>
          </a:xfrm>
          <a:prstGeom prst="rightBrac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AB8F3-0535-F84A-AC58-01CC232D5182}"/>
              </a:ext>
            </a:extLst>
          </p:cNvPr>
          <p:cNvSpPr txBox="1"/>
          <p:nvPr/>
        </p:nvSpPr>
        <p:spPr>
          <a:xfrm>
            <a:off x="6305796" y="3072148"/>
            <a:ext cx="337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{1 share, 10 shares, …}</a:t>
            </a:r>
          </a:p>
          <a:p>
            <a:r>
              <a:rPr lang="en-US" sz="2400" dirty="0"/>
              <a:t>{2020-8-1, 2020-8-20, …}</a:t>
            </a:r>
          </a:p>
          <a:p>
            <a:r>
              <a:rPr lang="en-US" sz="2400" dirty="0"/>
              <a:t>{60$, 100$, …}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0B48F5-A11C-624E-80E7-BDE185FA61C2}"/>
              </a:ext>
            </a:extLst>
          </p:cNvPr>
          <p:cNvCxnSpPr>
            <a:cxnSpLocks/>
          </p:cNvCxnSpPr>
          <p:nvPr/>
        </p:nvCxnSpPr>
        <p:spPr>
          <a:xfrm flipH="1">
            <a:off x="6096000" y="4700652"/>
            <a:ext cx="830566" cy="0"/>
          </a:xfrm>
          <a:prstGeom prst="straightConnector1">
            <a:avLst/>
          </a:prstGeom>
          <a:ln w="1047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6D278D-73CF-9748-A4E3-187BBAE01AE6}"/>
              </a:ext>
            </a:extLst>
          </p:cNvPr>
          <p:cNvSpPr txBox="1"/>
          <p:nvPr/>
        </p:nvSpPr>
        <p:spPr>
          <a:xfrm>
            <a:off x="7030192" y="4355119"/>
            <a:ext cx="432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StockManager</a:t>
            </a:r>
            <a:r>
              <a:rPr lang="en-US" sz="2400" dirty="0"/>
              <a:t> is used to</a:t>
            </a:r>
          </a:p>
          <a:p>
            <a:r>
              <a:rPr lang="en-US" sz="2400" dirty="0"/>
              <a:t>1.  fetch real time Stock prices from the Internet.</a:t>
            </a:r>
          </a:p>
          <a:p>
            <a:r>
              <a:rPr lang="en-US" sz="2400" dirty="0"/>
              <a:t>2. Cache fetched data to local file</a:t>
            </a:r>
          </a:p>
          <a:p>
            <a:r>
              <a:rPr lang="en-US" sz="2400" dirty="0"/>
              <a:t>3. Give Stock prices to this object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42186B-13AE-3647-BF02-D83257F63185}"/>
              </a:ext>
            </a:extLst>
          </p:cNvPr>
          <p:cNvCxnSpPr>
            <a:cxnSpLocks/>
          </p:cNvCxnSpPr>
          <p:nvPr/>
        </p:nvCxnSpPr>
        <p:spPr>
          <a:xfrm flipV="1">
            <a:off x="3392396" y="5010196"/>
            <a:ext cx="0" cy="6075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692F37-13FF-0542-995C-FA3E02862073}"/>
              </a:ext>
            </a:extLst>
          </p:cNvPr>
          <p:cNvSpPr txBox="1"/>
          <p:nvPr/>
        </p:nvSpPr>
        <p:spPr>
          <a:xfrm>
            <a:off x="1342108" y="5474525"/>
            <a:ext cx="4849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singleton object, Being Injected into every Stock Object in constructor by </a:t>
            </a:r>
            <a:r>
              <a:rPr lang="en-US" sz="2400" dirty="0" err="1"/>
              <a:t>Guice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97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9" grpId="0"/>
      <p:bldP spid="24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610</Words>
  <Application>Microsoft Macintosh PowerPoint</Application>
  <PresentationFormat>Widescreen</PresentationFormat>
  <Paragraphs>114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Demo for week 1</vt:lpstr>
      <vt:lpstr>Java tools used in this exercise</vt:lpstr>
      <vt:lpstr>A glance of this exercise</vt:lpstr>
      <vt:lpstr>An overview of the relation among all classes</vt:lpstr>
      <vt:lpstr>App.java – Main class</vt:lpstr>
      <vt:lpstr>App.java – Main class for this exercise</vt:lpstr>
      <vt:lpstr>Stock Package and StockModule</vt:lpstr>
      <vt:lpstr>The Stock Interface and StockImpl Class</vt:lpstr>
      <vt:lpstr>A glance of a StockImpl instance</vt:lpstr>
      <vt:lpstr>Stock Interface and StockImpl Class</vt:lpstr>
      <vt:lpstr>Stock Package and StockModule</vt:lpstr>
      <vt:lpstr>StockModule and StockFactory</vt:lpstr>
      <vt:lpstr>Manager Package</vt:lpstr>
      <vt:lpstr>Manager Package</vt:lpstr>
      <vt:lpstr>CheckingStock.java</vt:lpstr>
      <vt:lpstr>Manager Package</vt:lpstr>
      <vt:lpstr>StockManager and StockManagerImpl</vt:lpstr>
      <vt:lpstr>Methods in the StockManager</vt:lpstr>
      <vt:lpstr>Functions.java – some functions to investigate our stocks </vt:lpstr>
      <vt:lpstr>What’s next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</cp:revision>
  <dcterms:created xsi:type="dcterms:W3CDTF">2020-08-19T17:55:16Z</dcterms:created>
  <dcterms:modified xsi:type="dcterms:W3CDTF">2020-08-23T22:19:15Z</dcterms:modified>
</cp:coreProperties>
</file>