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5" r:id="rId4"/>
    <p:sldId id="257" r:id="rId5"/>
    <p:sldId id="261" r:id="rId6"/>
    <p:sldId id="263" r:id="rId7"/>
    <p:sldId id="266" r:id="rId8"/>
    <p:sldId id="268" r:id="rId9"/>
    <p:sldId id="267" r:id="rId10"/>
    <p:sldId id="264" r:id="rId11"/>
    <p:sldId id="269" r:id="rId12"/>
    <p:sldId id="270" r:id="rId13"/>
    <p:sldId id="26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F7D9B-3880-7C4C-A19C-A8A9473BBFE9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5A2B5-BF8D-004F-82D3-47F973E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5A2B5-BF8D-004F-82D3-47F973E3D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45A5-A82C-7848-8B0D-094935BC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C4747-B062-CF45-B558-FA6689946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7A34-BA85-C846-9C4E-E9EEE4D1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81E0-3DC8-7349-B93D-A78A99D5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AC0D-8C5F-EB42-8CD1-F0397B0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B26A-583F-424D-A80D-86D7785F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44DB-F0BD-984B-BDF6-2FBFD218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FD09-66FF-1C4D-8266-108878C2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29AD-5682-FF4A-8273-A52507EA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4C4D-7A1B-804E-A879-7E8FC3A5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59DA9-EB4E-4746-8527-06B3C4799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ECD2E-083C-5746-BF30-FBD1B5DC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0099-9531-FC4E-A187-19262DE5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9370-450C-7340-8954-8140DF81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C05C-A889-734A-B48D-5202A68D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5B71-9E04-4B41-8B0A-D428855D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D254-DEFB-634E-996A-5F568361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0F13-9971-164A-8AE6-6CC08453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213E-4DEC-534F-B312-0D708298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FCD5-7861-6743-9D69-2898614F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E680-57DE-3845-BC22-BCC9F4B2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799B-E146-754F-AB57-619FB0C1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E073-2419-4B43-AA4A-5D520FC2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F5A3-37DF-7347-8F61-581E3A6D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652F-73AC-7E44-9891-E45F9917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0C26-F319-1347-8AAE-A548325B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F277-E676-274B-BC26-90985C97B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A9FB5-D8A8-5243-ABFA-495BDFED4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06BD-1065-004F-966A-B0B80105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A4606-C46B-B74C-A9BA-4E03AAA8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6DA1-1663-E446-8DCA-BD1A257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7BA1-3E70-A54C-A2CD-E2143787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102D6-5B63-4B41-A87E-8567CF07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D6F3-44BE-C04D-AB8B-B7D1E3CA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9ED88-1694-524C-A3CA-6F0BC08C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67963-0E00-844D-8F1C-064C49DD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530D6-E340-2F4F-AF4E-082898BF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C3807-F8AC-0C4E-B05E-9C9CD3AC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57F21-51E1-F94E-8401-B511DB68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B1C-866D-CD46-9764-6789AFB4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B23A6-0B90-4642-82F4-007C518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FA06-C295-E344-B790-EA932AB0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DD658-7074-584D-B6BF-99981A63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4AB90-C449-0D49-810D-0889172C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B13B9-F736-E341-AAE2-F2101B2D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5930-E3C1-EA4E-801C-C5BD9FD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8F9F-0F67-7A4F-A730-4D4849FE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9C1D-4C5D-9448-9F6E-31F28F62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41F1-1CF5-274A-964E-41D7C823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E0A4-06B2-6D4C-839E-0F04ECBE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E607-229F-A549-BDD6-77F98A0D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4B517-B9EC-BD48-BB99-ACD05D4F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95EA-8306-2A4E-83C5-895C1436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E944-20B2-9B45-9144-5358AFB97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19852-65C8-E643-BA38-CC65E690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5FA4-4036-2447-87A1-1FBF6EF2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81CEB-77FC-634C-842A-BECB4D8B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0D57-4834-624F-8786-B0749797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6DDEA-81A2-484B-9444-5EDF2850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4081-D192-1547-B8EE-C265913E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1B42-6D0E-C447-BEA0-6B5456964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DB8F-3731-704D-93DA-0A2191A2EC4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9A22-E175-9E47-BC0F-FB7EEB96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D02F-2348-C646-B432-36302BB5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A611-D308-B844-80B6-E2C27CF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E81E-DF4D-DA49-8C9C-96E269726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for 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D0854-11FD-7245-80D1-A2BEB7627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Qiao</a:t>
            </a:r>
            <a:r>
              <a:rPr lang="en-US" dirty="0"/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58084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AC46-2C4D-E643-846A-A4AD2E5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C02DE-5183-BB49-993F-CC5EB990F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873"/>
            <a:ext cx="4492668" cy="188402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376088-3367-2D48-84D9-80C173169CED}"/>
              </a:ext>
            </a:extLst>
          </p:cNvPr>
          <p:cNvCxnSpPr>
            <a:cxnSpLocks/>
          </p:cNvCxnSpPr>
          <p:nvPr/>
        </p:nvCxnSpPr>
        <p:spPr>
          <a:xfrm flipH="1">
            <a:off x="4776718" y="3734716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8FF1BB-67A7-8A41-AC18-800E1DAD5006}"/>
              </a:ext>
            </a:extLst>
          </p:cNvPr>
          <p:cNvSpPr txBox="1"/>
          <p:nvPr/>
        </p:nvSpPr>
        <p:spPr>
          <a:xfrm>
            <a:off x="7611358" y="3601885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Defines an interface for </a:t>
            </a:r>
            <a:r>
              <a:rPr lang="en-US" sz="2400" dirty="0" err="1"/>
              <a:t>StockManager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3DD896-F9C3-6F4C-9028-0F6EECB20070}"/>
              </a:ext>
            </a:extLst>
          </p:cNvPr>
          <p:cNvCxnSpPr>
            <a:cxnSpLocks/>
          </p:cNvCxnSpPr>
          <p:nvPr/>
        </p:nvCxnSpPr>
        <p:spPr>
          <a:xfrm flipH="1">
            <a:off x="4838404" y="3227132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AE643F-2F08-CB49-867F-52B8220D951A}"/>
              </a:ext>
            </a:extLst>
          </p:cNvPr>
          <p:cNvSpPr txBox="1"/>
          <p:nvPr/>
        </p:nvSpPr>
        <p:spPr>
          <a:xfrm>
            <a:off x="7673044" y="2572873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Includes functions to fetch Stock Price from Internet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C34B02-750F-384F-9F5A-2614A7E493C6}"/>
              </a:ext>
            </a:extLst>
          </p:cNvPr>
          <p:cNvCxnSpPr/>
          <p:nvPr/>
        </p:nvCxnSpPr>
        <p:spPr>
          <a:xfrm rot="10800000">
            <a:off x="5213268" y="4275118"/>
            <a:ext cx="1458258" cy="674223"/>
          </a:xfrm>
          <a:prstGeom prst="bentConnector3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37130D-05A6-A848-B899-483FFF6740D4}"/>
              </a:ext>
            </a:extLst>
          </p:cNvPr>
          <p:cNvSpPr txBox="1"/>
          <p:nvPr/>
        </p:nvSpPr>
        <p:spPr>
          <a:xfrm>
            <a:off x="6828502" y="4763729"/>
            <a:ext cx="4525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Singleton Class implements the </a:t>
            </a:r>
            <a:r>
              <a:rPr lang="en-US" sz="2800" dirty="0" err="1"/>
              <a:t>StockManager</a:t>
            </a:r>
            <a:r>
              <a:rPr lang="en-US" sz="28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6992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BCAC-BB08-4440-AD93-52E7D8A6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CheckingStock.java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B244-A990-324A-821D-8CA0369DF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08639" cy="4351338"/>
          </a:xfrm>
        </p:spPr>
        <p:txBody>
          <a:bodyPr/>
          <a:lstStyle/>
          <a:p>
            <a:r>
              <a:rPr lang="en-US" dirty="0"/>
              <a:t>Fetching Real time Stock prices from Internet</a:t>
            </a:r>
          </a:p>
          <a:p>
            <a:r>
              <a:rPr lang="en-US" dirty="0">
                <a:hlinkClick r:id="rId2"/>
              </a:rPr>
              <a:t>https://www.alphavantage.co/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public method 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fetchingData</a:t>
            </a:r>
            <a:r>
              <a:rPr lang="en-US" sz="2000" dirty="0"/>
              <a:t>(String </a:t>
            </a:r>
            <a:r>
              <a:rPr lang="en-US" sz="2000" dirty="0" err="1"/>
              <a:t>tickerSymbol</a:t>
            </a:r>
            <a:r>
              <a:rPr lang="en-US" sz="2000" dirty="0"/>
              <a:t>)</a:t>
            </a:r>
          </a:p>
          <a:p>
            <a:r>
              <a:rPr lang="en-US" dirty="0"/>
              <a:t>Fetch stock prices for the </a:t>
            </a:r>
            <a:r>
              <a:rPr lang="en-US"/>
              <a:t>provided ticker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083A6D-CB8C-8143-983D-4D77C7EDD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445" y="1259119"/>
            <a:ext cx="5552768" cy="3122376"/>
          </a:xfrm>
        </p:spPr>
      </p:pic>
    </p:spTree>
    <p:extLst>
      <p:ext uri="{BB962C8B-B14F-4D97-AF65-F5344CB8AC3E}">
        <p14:creationId xmlns:p14="http://schemas.microsoft.com/office/powerpoint/2010/main" val="8762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1047-9BFA-DF46-874C-A6925B72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StockManager</a:t>
            </a:r>
            <a:r>
              <a:rPr lang="en-US" dirty="0"/>
              <a:t> and </a:t>
            </a:r>
            <a:r>
              <a:rPr lang="en-US" dirty="0" err="1"/>
              <a:t>StockManagetImpl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C9B0-84BF-874E-87E4-597875D2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397-876B-5840-A9A7-D8DA1A66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Functions.java</a:t>
            </a:r>
            <a:r>
              <a:rPr lang="en-US" dirty="0"/>
              <a:t> – some functions to investigate our stocks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3017-C694-5D4C-B774-CF249ED4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CB3E-BC69-F441-8FA9-248B29E3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5A48-CF26-3744-9B30-693E747C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JDBC store stock value to Database</a:t>
            </a:r>
          </a:p>
          <a:p>
            <a:r>
              <a:rPr lang="en-US" dirty="0"/>
              <a:t>Design RESTful API</a:t>
            </a:r>
          </a:p>
          <a:p>
            <a:r>
              <a:rPr lang="en-US" dirty="0"/>
              <a:t>Start a local service</a:t>
            </a:r>
          </a:p>
        </p:txBody>
      </p:sp>
    </p:spTree>
    <p:extLst>
      <p:ext uri="{BB962C8B-B14F-4D97-AF65-F5344CB8AC3E}">
        <p14:creationId xmlns:p14="http://schemas.microsoft.com/office/powerpoint/2010/main" val="15110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DB80-58E5-E944-9230-1E9CD348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Skills used in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00B3-465A-A141-BE00-D08992CC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Dependencies Management - Maven</a:t>
            </a:r>
          </a:p>
          <a:p>
            <a:r>
              <a:rPr lang="en-US" dirty="0"/>
              <a:t>Dependency</a:t>
            </a:r>
          </a:p>
          <a:p>
            <a:r>
              <a:rPr lang="en-US" dirty="0"/>
              <a:t>. injection – Google </a:t>
            </a:r>
            <a:r>
              <a:rPr lang="en-US" dirty="0" err="1"/>
              <a:t>Guice</a:t>
            </a:r>
            <a:r>
              <a:rPr lang="en-US" dirty="0"/>
              <a:t> (Reflection)</a:t>
            </a:r>
          </a:p>
          <a:p>
            <a:r>
              <a:rPr lang="en-US" dirty="0"/>
              <a:t>Code simplify – Lambda and Stream</a:t>
            </a:r>
          </a:p>
          <a:p>
            <a:r>
              <a:rPr lang="en-US" dirty="0"/>
              <a:t>URL – Real time API to get Stock prices</a:t>
            </a:r>
          </a:p>
          <a:p>
            <a:r>
              <a:rPr lang="en-US" dirty="0"/>
              <a:t>Cache Stock values - Jackson</a:t>
            </a:r>
          </a:p>
        </p:txBody>
      </p:sp>
    </p:spTree>
    <p:extLst>
      <p:ext uri="{BB962C8B-B14F-4D97-AF65-F5344CB8AC3E}">
        <p14:creationId xmlns:p14="http://schemas.microsoft.com/office/powerpoint/2010/main" val="199350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7AF-260B-0F41-8560-DD0C9CC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this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CD5BF-2C8E-CF4D-A720-8F65AC8B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39" y="1488807"/>
            <a:ext cx="4628160" cy="4644399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82ED1C-5CF9-7845-843A-1A1B3E5B7776}"/>
              </a:ext>
            </a:extLst>
          </p:cNvPr>
          <p:cNvCxnSpPr>
            <a:cxnSpLocks/>
          </p:cNvCxnSpPr>
          <p:nvPr/>
        </p:nvCxnSpPr>
        <p:spPr>
          <a:xfrm flipH="1">
            <a:off x="4108861" y="5569527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3EABB1-F998-754F-9178-AD757B26CEB8}"/>
              </a:ext>
            </a:extLst>
          </p:cNvPr>
          <p:cNvSpPr txBox="1"/>
          <p:nvPr/>
        </p:nvSpPr>
        <p:spPr>
          <a:xfrm>
            <a:off x="7113320" y="5384861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36B9D1-8DF9-0645-8216-D399C22B7544}"/>
              </a:ext>
            </a:extLst>
          </p:cNvPr>
          <p:cNvCxnSpPr>
            <a:cxnSpLocks/>
          </p:cNvCxnSpPr>
          <p:nvPr/>
        </p:nvCxnSpPr>
        <p:spPr>
          <a:xfrm flipH="1">
            <a:off x="4510643" y="5911932"/>
            <a:ext cx="2834640" cy="0"/>
          </a:xfrm>
          <a:prstGeom prst="straightConnector1">
            <a:avLst/>
          </a:prstGeom>
          <a:ln w="1047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154704-B1D4-E343-B267-76D9353AA247}"/>
              </a:ext>
            </a:extLst>
          </p:cNvPr>
          <p:cNvSpPr txBox="1"/>
          <p:nvPr/>
        </p:nvSpPr>
        <p:spPr>
          <a:xfrm>
            <a:off x="7728858" y="5727266"/>
            <a:ext cx="186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Functions to investigate our stocks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4B889-8C8D-D444-B795-7599A22F6B99}"/>
              </a:ext>
            </a:extLst>
          </p:cNvPr>
          <p:cNvCxnSpPr>
            <a:cxnSpLocks/>
          </p:cNvCxnSpPr>
          <p:nvPr/>
        </p:nvCxnSpPr>
        <p:spPr>
          <a:xfrm flipH="1">
            <a:off x="4795651" y="2812472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8DABFE-E71B-754D-BDB9-70E9C702E3D1}"/>
              </a:ext>
            </a:extLst>
          </p:cNvPr>
          <p:cNvCxnSpPr>
            <a:cxnSpLocks/>
          </p:cNvCxnSpPr>
          <p:nvPr/>
        </p:nvCxnSpPr>
        <p:spPr>
          <a:xfrm flipH="1">
            <a:off x="4510643" y="4057402"/>
            <a:ext cx="2834640" cy="0"/>
          </a:xfrm>
          <a:prstGeom prst="straightConnector1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17D902-E14D-874F-A5B6-5F832567C8FC}"/>
              </a:ext>
            </a:extLst>
          </p:cNvPr>
          <p:cNvSpPr txBox="1"/>
          <p:nvPr/>
        </p:nvSpPr>
        <p:spPr>
          <a:xfrm>
            <a:off x="7902533" y="2627806"/>
            <a:ext cx="293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Helper classes for Stock class – Cache and fetching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1A2FA-D6C1-1F45-A7A8-CDB082B4D161}"/>
              </a:ext>
            </a:extLst>
          </p:cNvPr>
          <p:cNvSpPr txBox="1"/>
          <p:nvPr/>
        </p:nvSpPr>
        <p:spPr>
          <a:xfrm>
            <a:off x="7461787" y="3734236"/>
            <a:ext cx="2745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classes – </a:t>
            </a:r>
            <a:r>
              <a:rPr lang="en-US" dirty="0" err="1"/>
              <a:t>Methodes</a:t>
            </a:r>
            <a:r>
              <a:rPr lang="en-US" dirty="0"/>
              <a:t> and fields to represent a stock</a:t>
            </a:r>
          </a:p>
        </p:txBody>
      </p:sp>
    </p:spTree>
    <p:extLst>
      <p:ext uri="{BB962C8B-B14F-4D97-AF65-F5344CB8AC3E}">
        <p14:creationId xmlns:p14="http://schemas.microsoft.com/office/powerpoint/2010/main" val="1410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7AF-260B-0F41-8560-DD0C9CC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App.java</a:t>
            </a:r>
            <a:r>
              <a:rPr lang="en-US" dirty="0"/>
              <a:t> – Main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CD5BF-2C8E-CF4D-A720-8F65AC8B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39" y="1488807"/>
            <a:ext cx="4628160" cy="4644399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CA5F47-377A-BF47-AC4F-632102F8FEC4}"/>
              </a:ext>
            </a:extLst>
          </p:cNvPr>
          <p:cNvCxnSpPr>
            <a:cxnSpLocks/>
          </p:cNvCxnSpPr>
          <p:nvPr/>
        </p:nvCxnSpPr>
        <p:spPr>
          <a:xfrm flipH="1">
            <a:off x="4108861" y="5569527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5A4016-9B1F-CB46-A37D-330BBF1A7955}"/>
              </a:ext>
            </a:extLst>
          </p:cNvPr>
          <p:cNvSpPr txBox="1"/>
          <p:nvPr/>
        </p:nvSpPr>
        <p:spPr>
          <a:xfrm>
            <a:off x="7113320" y="5384861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class</a:t>
            </a:r>
          </a:p>
        </p:txBody>
      </p:sp>
    </p:spTree>
    <p:extLst>
      <p:ext uri="{BB962C8B-B14F-4D97-AF65-F5344CB8AC3E}">
        <p14:creationId xmlns:p14="http://schemas.microsoft.com/office/powerpoint/2010/main" val="26815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D502-6C2A-EF4F-A4D1-8C608D8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App.java</a:t>
            </a:r>
            <a:r>
              <a:rPr lang="en-US" dirty="0"/>
              <a:t> – Main class for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7734-13C3-5B45-B64C-7621F72F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Get a Injector</a:t>
            </a:r>
          </a:p>
          <a:p>
            <a:r>
              <a:rPr lang="en-US" dirty="0"/>
              <a:t>2. Create some stock objects by the injector</a:t>
            </a:r>
          </a:p>
          <a:p>
            <a:r>
              <a:rPr lang="en-US" dirty="0"/>
              <a:t>3. Buy some stocks </a:t>
            </a:r>
          </a:p>
          <a:p>
            <a:r>
              <a:rPr lang="en-US" dirty="0"/>
              <a:t>4. Apply some functions to investigate all stocks we have</a:t>
            </a:r>
          </a:p>
        </p:txBody>
      </p:sp>
    </p:spTree>
    <p:extLst>
      <p:ext uri="{BB962C8B-B14F-4D97-AF65-F5344CB8AC3E}">
        <p14:creationId xmlns:p14="http://schemas.microsoft.com/office/powerpoint/2010/main" val="116342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018-7408-1042-93EE-FF451AE7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Package and </a:t>
            </a:r>
            <a:r>
              <a:rPr lang="en-US" dirty="0" err="1"/>
              <a:t>StockModule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DEC477-A75D-D04F-ACF5-A0056D910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335" y="2291938"/>
            <a:ext cx="4314927" cy="256198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D73320-9536-EF45-ABC3-5614B20799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BD437-80E3-084D-9041-D49C72636406}"/>
              </a:ext>
            </a:extLst>
          </p:cNvPr>
          <p:cNvCxnSpPr>
            <a:cxnSpLocks/>
          </p:cNvCxnSpPr>
          <p:nvPr/>
        </p:nvCxnSpPr>
        <p:spPr>
          <a:xfrm flipH="1">
            <a:off x="3859479" y="4690753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D9F346-8EBC-E44A-90A1-E648BFA8CA8E}"/>
              </a:ext>
            </a:extLst>
          </p:cNvPr>
          <p:cNvSpPr txBox="1"/>
          <p:nvPr/>
        </p:nvSpPr>
        <p:spPr>
          <a:xfrm>
            <a:off x="6694119" y="4459920"/>
            <a:ext cx="307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for </a:t>
            </a:r>
            <a:r>
              <a:rPr lang="en-US" sz="2400" dirty="0" err="1"/>
              <a:t>Guice</a:t>
            </a:r>
            <a:r>
              <a:rPr lang="en-US" sz="2400" dirty="0"/>
              <a:t> binding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0EA53-05F8-7F43-A830-DDD177DBB7AC}"/>
              </a:ext>
            </a:extLst>
          </p:cNvPr>
          <p:cNvCxnSpPr>
            <a:cxnSpLocks/>
          </p:cNvCxnSpPr>
          <p:nvPr/>
        </p:nvCxnSpPr>
        <p:spPr>
          <a:xfrm flipH="1">
            <a:off x="3337560" y="3022408"/>
            <a:ext cx="2834640" cy="0"/>
          </a:xfrm>
          <a:prstGeom prst="straightConnector1">
            <a:avLst/>
          </a:prstGeom>
          <a:ln w="1047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405C0A-42CA-CE47-8759-6D0AF179EF83}"/>
              </a:ext>
            </a:extLst>
          </p:cNvPr>
          <p:cNvSpPr txBox="1"/>
          <p:nvPr/>
        </p:nvSpPr>
        <p:spPr>
          <a:xfrm>
            <a:off x="6233886" y="2790489"/>
            <a:ext cx="368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Defines an interface for Stock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7E5D56-62D8-3243-9831-BEF4F37CC3AC}"/>
              </a:ext>
            </a:extLst>
          </p:cNvPr>
          <p:cNvCxnSpPr>
            <a:cxnSpLocks/>
          </p:cNvCxnSpPr>
          <p:nvPr/>
        </p:nvCxnSpPr>
        <p:spPr>
          <a:xfrm flipH="1">
            <a:off x="3859479" y="4161619"/>
            <a:ext cx="2834640" cy="0"/>
          </a:xfrm>
          <a:prstGeom prst="straightConnector1">
            <a:avLst/>
          </a:prstGeom>
          <a:ln w="1047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63B2AF-FB61-164B-BA2A-B3C4FD42157F}"/>
              </a:ext>
            </a:extLst>
          </p:cNvPr>
          <p:cNvSpPr txBox="1"/>
          <p:nvPr/>
        </p:nvSpPr>
        <p:spPr>
          <a:xfrm>
            <a:off x="6755805" y="3929700"/>
            <a:ext cx="402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the Stock interface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FA2DCD-E759-9643-A74F-EA60F731D615}"/>
              </a:ext>
            </a:extLst>
          </p:cNvPr>
          <p:cNvCxnSpPr>
            <a:cxnSpLocks/>
          </p:cNvCxnSpPr>
          <p:nvPr/>
        </p:nvCxnSpPr>
        <p:spPr>
          <a:xfrm flipH="1">
            <a:off x="4332513" y="3596128"/>
            <a:ext cx="2834640" cy="0"/>
          </a:xfrm>
          <a:prstGeom prst="straightConnector1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2EE2D3-7DAA-074E-BCBF-1A47D1017782}"/>
              </a:ext>
            </a:extLst>
          </p:cNvPr>
          <p:cNvSpPr txBox="1"/>
          <p:nvPr/>
        </p:nvSpPr>
        <p:spPr>
          <a:xfrm>
            <a:off x="7167153" y="3365295"/>
            <a:ext cx="477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Stock Factory to create Stock objects</a:t>
            </a:r>
          </a:p>
        </p:txBody>
      </p:sp>
    </p:spTree>
    <p:extLst>
      <p:ext uri="{BB962C8B-B14F-4D97-AF65-F5344CB8AC3E}">
        <p14:creationId xmlns:p14="http://schemas.microsoft.com/office/powerpoint/2010/main" val="25435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C78790-1B12-A74E-9C1D-F3979F0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the Stock Object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962EBD-FF4A-3740-B8E9-8D4223195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92" y="2366751"/>
            <a:ext cx="5407208" cy="2643445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EBE302-81F2-7943-AD72-6441CE565548}"/>
              </a:ext>
            </a:extLst>
          </p:cNvPr>
          <p:cNvCxnSpPr>
            <a:cxnSpLocks/>
          </p:cNvCxnSpPr>
          <p:nvPr/>
        </p:nvCxnSpPr>
        <p:spPr>
          <a:xfrm flipH="1">
            <a:off x="4773879" y="2719449"/>
            <a:ext cx="2834640" cy="0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1B7A36-D019-324A-9231-053DF1FE7A29}"/>
              </a:ext>
            </a:extLst>
          </p:cNvPr>
          <p:cNvSpPr txBox="1"/>
          <p:nvPr/>
        </p:nvSpPr>
        <p:spPr>
          <a:xfrm>
            <a:off x="7608519" y="2488616"/>
            <a:ext cx="307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Stores the Stock ticker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435F3-D699-E645-A608-34274BAC8629}"/>
              </a:ext>
            </a:extLst>
          </p:cNvPr>
          <p:cNvSpPr txBox="1"/>
          <p:nvPr/>
        </p:nvSpPr>
        <p:spPr>
          <a:xfrm>
            <a:off x="1013350" y="1590227"/>
            <a:ext cx="428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Fields in the Stock Object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59DCBD3-7427-2E47-B8A4-0182649B195F}"/>
              </a:ext>
            </a:extLst>
          </p:cNvPr>
          <p:cNvSpPr/>
          <p:nvPr/>
        </p:nvSpPr>
        <p:spPr>
          <a:xfrm>
            <a:off x="5614288" y="3021826"/>
            <a:ext cx="576911" cy="1333293"/>
          </a:xfrm>
          <a:prstGeom prst="rightBrac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AB8F3-0535-F84A-AC58-01CC232D5182}"/>
              </a:ext>
            </a:extLst>
          </p:cNvPr>
          <p:cNvSpPr txBox="1"/>
          <p:nvPr/>
        </p:nvSpPr>
        <p:spPr>
          <a:xfrm>
            <a:off x="6305796" y="3072148"/>
            <a:ext cx="33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{1 share, 10 shares, …}</a:t>
            </a:r>
          </a:p>
          <a:p>
            <a:r>
              <a:rPr lang="en-US" sz="2400" dirty="0"/>
              <a:t>{2020-8-1, 2020-8-20, …}</a:t>
            </a:r>
          </a:p>
          <a:p>
            <a:r>
              <a:rPr lang="en-US" sz="2400" dirty="0"/>
              <a:t>{60$, 100$, …}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B48F5-A11C-624E-80E7-BDE185FA61C2}"/>
              </a:ext>
            </a:extLst>
          </p:cNvPr>
          <p:cNvCxnSpPr>
            <a:cxnSpLocks/>
          </p:cNvCxnSpPr>
          <p:nvPr/>
        </p:nvCxnSpPr>
        <p:spPr>
          <a:xfrm flipH="1">
            <a:off x="6096000" y="4700652"/>
            <a:ext cx="830566" cy="0"/>
          </a:xfrm>
          <a:prstGeom prst="straightConnector1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6D278D-73CF-9748-A4E3-187BBAE01AE6}"/>
              </a:ext>
            </a:extLst>
          </p:cNvPr>
          <p:cNvSpPr txBox="1"/>
          <p:nvPr/>
        </p:nvSpPr>
        <p:spPr>
          <a:xfrm>
            <a:off x="7030192" y="4355119"/>
            <a:ext cx="432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StockManager</a:t>
            </a:r>
            <a:r>
              <a:rPr lang="en-US" sz="2400" dirty="0"/>
              <a:t> is used to</a:t>
            </a:r>
          </a:p>
          <a:p>
            <a:r>
              <a:rPr lang="en-US" sz="2400" dirty="0"/>
              <a:t>1.  fetch real time Stock prices from the Internet.</a:t>
            </a:r>
          </a:p>
          <a:p>
            <a:r>
              <a:rPr lang="en-US" sz="2400" dirty="0"/>
              <a:t>2. Cache fetched data to local file</a:t>
            </a:r>
          </a:p>
          <a:p>
            <a:r>
              <a:rPr lang="en-US" sz="2400" dirty="0"/>
              <a:t>3. Give Stock prices to this object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42186B-13AE-3647-BF02-D83257F63185}"/>
              </a:ext>
            </a:extLst>
          </p:cNvPr>
          <p:cNvCxnSpPr>
            <a:cxnSpLocks/>
          </p:cNvCxnSpPr>
          <p:nvPr/>
        </p:nvCxnSpPr>
        <p:spPr>
          <a:xfrm flipV="1">
            <a:off x="3392396" y="5010196"/>
            <a:ext cx="0" cy="6075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692F37-13FF-0542-995C-FA3E02862073}"/>
              </a:ext>
            </a:extLst>
          </p:cNvPr>
          <p:cNvSpPr txBox="1"/>
          <p:nvPr/>
        </p:nvSpPr>
        <p:spPr>
          <a:xfrm>
            <a:off x="1342108" y="5474525"/>
            <a:ext cx="4849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singleton object, Being Injected into every Stock Object in constructor by </a:t>
            </a:r>
            <a:r>
              <a:rPr lang="en-US" sz="2400" dirty="0" err="1"/>
              <a:t>Guice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97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9" grpId="0"/>
      <p:bldP spid="2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3417-874D-5449-8230-D0E83CE0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Interface and </a:t>
            </a:r>
            <a:r>
              <a:rPr lang="en-US" dirty="0" err="1"/>
              <a:t>StockImpl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63C8-0697-AF45-B11D-CAF85ACE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StockImpl</a:t>
            </a:r>
            <a:r>
              <a:rPr lang="en-US" dirty="0"/>
              <a:t> implements the Stock Interface</a:t>
            </a:r>
          </a:p>
          <a:p>
            <a:endParaRPr lang="en-US" dirty="0"/>
          </a:p>
          <a:p>
            <a:r>
              <a:rPr lang="en-US" dirty="0"/>
              <a:t>Go to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7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7E57-9837-2742-852B-36AACE27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StockModule</a:t>
            </a:r>
            <a:r>
              <a:rPr lang="en-US" dirty="0"/>
              <a:t> and </a:t>
            </a:r>
            <a:r>
              <a:rPr lang="en-US" dirty="0" err="1"/>
              <a:t>StockFactory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1E14-E3C6-CD43-B94D-C079FA3E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required by </a:t>
            </a:r>
            <a:r>
              <a:rPr lang="en-US" dirty="0" err="1"/>
              <a:t>Guice</a:t>
            </a:r>
            <a:endParaRPr lang="en-US" dirty="0"/>
          </a:p>
          <a:p>
            <a:r>
              <a:rPr lang="en-US" dirty="0" err="1"/>
              <a:t>StockFactory</a:t>
            </a:r>
            <a:r>
              <a:rPr lang="en-US" dirty="0"/>
              <a:t> is a Factory Interface being used to create Stock Object</a:t>
            </a:r>
          </a:p>
          <a:p>
            <a:endParaRPr lang="en-US" dirty="0"/>
          </a:p>
          <a:p>
            <a:r>
              <a:rPr lang="en-US" dirty="0" err="1"/>
              <a:t>StockModule</a:t>
            </a:r>
            <a:r>
              <a:rPr lang="en-US" dirty="0"/>
              <a:t> binds </a:t>
            </a:r>
            <a:r>
              <a:rPr lang="en-US" dirty="0" err="1"/>
              <a:t>StockManager</a:t>
            </a:r>
            <a:r>
              <a:rPr lang="en-US" dirty="0"/>
              <a:t> interface to </a:t>
            </a:r>
            <a:r>
              <a:rPr lang="en-US" dirty="0" err="1"/>
              <a:t>StockManagerImpl</a:t>
            </a:r>
            <a:endParaRPr lang="en-US" dirty="0"/>
          </a:p>
          <a:p>
            <a:r>
              <a:rPr lang="en-US" dirty="0"/>
              <a:t>And installs the </a:t>
            </a:r>
            <a:r>
              <a:rPr lang="en-US" dirty="0" err="1"/>
              <a:t>StockFactory</a:t>
            </a:r>
            <a:r>
              <a:rPr lang="en-US" dirty="0"/>
              <a:t> interface</a:t>
            </a:r>
          </a:p>
          <a:p>
            <a:endParaRPr lang="en-US" dirty="0"/>
          </a:p>
          <a:p>
            <a:r>
              <a:rPr lang="en-US" dirty="0"/>
              <a:t>Need a Factory interface because we have a Assisted annotation in </a:t>
            </a:r>
            <a:r>
              <a:rPr lang="en-US" dirty="0" err="1"/>
              <a:t>StockImpl’s</a:t>
            </a:r>
            <a:r>
              <a:rPr lang="en-US" dirty="0"/>
              <a:t> constructor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9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373</Words>
  <Application>Microsoft Macintosh PowerPoint</Application>
  <PresentationFormat>Widescreen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Demo for week 1</vt:lpstr>
      <vt:lpstr>Java Skills used in this exercise</vt:lpstr>
      <vt:lpstr>A glance of this exercise</vt:lpstr>
      <vt:lpstr>App.java – Main class</vt:lpstr>
      <vt:lpstr>App.java – Main class for this exercise</vt:lpstr>
      <vt:lpstr>Stock Package and StockModule</vt:lpstr>
      <vt:lpstr>A glance of the Stock Object</vt:lpstr>
      <vt:lpstr>Stock Interface and StockImpl Class</vt:lpstr>
      <vt:lpstr>StockModule and StockFactory</vt:lpstr>
      <vt:lpstr>Manager Package</vt:lpstr>
      <vt:lpstr>CheckingStock.java</vt:lpstr>
      <vt:lpstr>StockManager and StockManagetImpl</vt:lpstr>
      <vt:lpstr>Functions.java – some functions to investigate our stocks </vt:lpstr>
      <vt:lpstr>What’s next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2020-08-19T17:55:16Z</dcterms:created>
  <dcterms:modified xsi:type="dcterms:W3CDTF">2020-08-23T05:21:09Z</dcterms:modified>
</cp:coreProperties>
</file>