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5" r:id="rId5"/>
    <p:sldId id="260" r:id="rId6"/>
    <p:sldId id="268" r:id="rId7"/>
    <p:sldId id="261" r:id="rId8"/>
    <p:sldId id="267" r:id="rId9"/>
    <p:sldId id="269" r:id="rId10"/>
    <p:sldId id="262" r:id="rId11"/>
    <p:sldId id="270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69689-F05B-9547-8ACA-B7CD1AA13821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60A66-160F-0546-B1F0-8664D8342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0A66-160F-0546-B1F0-8664D8342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7EBF-3792-2649-B6C2-07E7B332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FD850-F705-C841-85EC-D193C92C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5864-0E55-6A4F-B1DA-B6BABDC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20AD-16A9-F943-80AD-684B976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9403-2F15-0B41-8E63-9FF81148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CF5F-A809-A144-8104-E0E2874C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4A41-2C2A-0841-92A3-EA8929A0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B188-3D76-4C4A-9665-39BCFB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63D7-D6F4-EC48-9994-DD741145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3776-997E-AE40-89AB-C5AD916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2045F-2ED8-6D47-B6A0-18F60162B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66CDB-0E32-BC4C-BD2E-1D5ADE5E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8BC7-72F1-EB4B-B8E2-1E27BDB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1B6-E69E-5C41-87FC-0C5EF299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7D91-A10E-974A-9182-6E6B590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D347-17B8-EF4D-BDA6-DC2D0CF3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5F0E-179D-3246-9661-6840D490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1395-0C72-7246-99E4-D02392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C0BE-2F20-2A48-9259-201E6E1D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1046-3E80-5143-B3E0-A59A957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2835-BAB0-3645-85B0-6F5BF673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F200-E840-824B-9C5E-41CA9991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2C9F-E7EE-3945-8A80-F79F6AF9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0690-F6AD-624F-B4A1-0AE8D5E5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8384-2761-4D41-A7D4-9A0461FB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D83C-4F61-5743-97EC-1DD008BD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07F1-1D59-A243-B973-EBD511D16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5A3E5-3D90-C94B-B36D-460B3E7E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9969-8711-6F41-B937-5FA3EE0C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69F2-A45B-7145-891C-AAA62248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20D1F-3461-6B46-AA28-BD932FE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1507-F151-4840-8FB2-2299EB5E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421B-CB18-904D-A580-90A4BB3D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1D8E4-8C1D-0D4B-9CC5-323E3562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F5D1D-8D06-5146-8795-09B17EF0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3B594-4D65-AB4D-9BD5-9259E7035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2E4A3-072B-B743-9DFD-6D98612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9B854-4FC8-D74F-B4EB-16C9DF4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BE03B-B7F4-5C4D-9F49-485323F4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8F1-5C2D-DD4A-90CD-9965591E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CC669-0ED1-2F47-A202-9AF4502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2D794-4133-494D-A30F-D60EE281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9B03F-13EF-D44B-BDD2-DC8ED74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F50C7-913E-5446-A717-D4000E79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26C5A-6A74-604E-9810-7F2EA22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6EB49-530E-7249-8133-123B33D6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DCC-E54C-7442-A4F6-A322E96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08BF-2D3B-454C-9544-9E8740D4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2CEBB-C630-0840-803E-450B00D8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A260-9640-D84C-B58F-4135F51C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0EBC-98DF-2A42-BD29-64D67995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08E3-9C3E-DB4B-8379-39E5A63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0FC-C9A6-544C-8714-77B5EBFB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A2D14-F27A-AB4B-A8C7-5F9D1B1B1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06CCA-D9E1-E246-9C81-F344838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B709-F450-5D40-839F-E1DEEF49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0CF0E-475A-0C49-BE47-969B203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C281-F2D6-1343-AEFE-7F766630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8867F-5538-7E41-8CEE-DC77BCF6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0F10-B6CF-274D-9019-C31C7567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FF5E-9E14-5D41-B897-E9284C6F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8B97-01DC-5547-B164-901A8651E84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8370-D723-D949-B9F9-BA05ACEA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2C0C-CE1B-8D49-866F-4DCA06694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672A-CF65-E540-87AC-E30B7E6B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F397-0EC5-1F47-81BC-E54EBA0FF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for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B9478-DF86-8F4D-91B5-368F1D6F2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Qiao</a:t>
            </a:r>
            <a:r>
              <a:rPr lang="en-US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239470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15E-97D2-CB45-A84F-C8E39F1C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3B21F-3BB2-C947-8A1F-F83C17B4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000"/>
            <a:ext cx="7594600" cy="171450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1F70F-E5C0-F841-8F05-D2CC2912E7BC}"/>
              </a:ext>
            </a:extLst>
          </p:cNvPr>
          <p:cNvCxnSpPr/>
          <p:nvPr/>
        </p:nvCxnSpPr>
        <p:spPr>
          <a:xfrm flipH="1">
            <a:off x="8550234" y="2386250"/>
            <a:ext cx="168629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5A4A9-D1B4-AD45-AB5D-69A4BCF9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7375"/>
            <a:ext cx="8839200" cy="172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775D4-7AAF-D547-A11D-664706FDA64E}"/>
              </a:ext>
            </a:extLst>
          </p:cNvPr>
          <p:cNvCxnSpPr/>
          <p:nvPr/>
        </p:nvCxnSpPr>
        <p:spPr>
          <a:xfrm flipH="1">
            <a:off x="9667504" y="5270975"/>
            <a:ext cx="168629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6AA1CC-9DE7-9D4C-B998-EEB5BAAA9FA5}"/>
              </a:ext>
            </a:extLst>
          </p:cNvPr>
          <p:cNvSpPr txBox="1"/>
          <p:nvPr/>
        </p:nvSpPr>
        <p:spPr>
          <a:xfrm>
            <a:off x="10236530" y="1971304"/>
            <a:ext cx="18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this Exception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F842-F88F-9C41-8B74-B3D486119761}"/>
              </a:ext>
            </a:extLst>
          </p:cNvPr>
          <p:cNvSpPr txBox="1"/>
          <p:nvPr/>
        </p:nvSpPr>
        <p:spPr>
          <a:xfrm>
            <a:off x="10331532" y="4120738"/>
            <a:ext cx="154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exception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62CF3-A566-894C-AD58-AD0CE2F8C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49" y="3323787"/>
            <a:ext cx="3492500" cy="1003300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6625AA4-9E71-FC4D-83F1-AA9EC8F244F6}"/>
              </a:ext>
            </a:extLst>
          </p:cNvPr>
          <p:cNvCxnSpPr>
            <a:cxnSpLocks/>
          </p:cNvCxnSpPr>
          <p:nvPr/>
        </p:nvCxnSpPr>
        <p:spPr>
          <a:xfrm>
            <a:off x="1021278" y="3243500"/>
            <a:ext cx="997527" cy="685112"/>
          </a:xfrm>
          <a:prstGeom prst="bentConnector3">
            <a:avLst>
              <a:gd name="adj1" fmla="val -119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AEEA86E-1A97-6E43-B40F-0C19CFF47F52}"/>
              </a:ext>
            </a:extLst>
          </p:cNvPr>
          <p:cNvCxnSpPr/>
          <p:nvPr/>
        </p:nvCxnSpPr>
        <p:spPr>
          <a:xfrm flipV="1">
            <a:off x="1021278" y="4120738"/>
            <a:ext cx="997527" cy="286637"/>
          </a:xfrm>
          <a:prstGeom prst="bentConnector3">
            <a:avLst>
              <a:gd name="adj1" fmla="val -238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DB3488-554D-F142-9A31-6FF195FE871E}"/>
              </a:ext>
            </a:extLst>
          </p:cNvPr>
          <p:cNvCxnSpPr>
            <a:cxnSpLocks/>
          </p:cNvCxnSpPr>
          <p:nvPr/>
        </p:nvCxnSpPr>
        <p:spPr>
          <a:xfrm flipH="1" flipV="1">
            <a:off x="5094514" y="3711812"/>
            <a:ext cx="1001486" cy="104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983750-7781-2148-82B9-9F0A59E825B7}"/>
              </a:ext>
            </a:extLst>
          </p:cNvPr>
          <p:cNvSpPr txBox="1"/>
          <p:nvPr/>
        </p:nvSpPr>
        <p:spPr>
          <a:xfrm>
            <a:off x="6096000" y="34319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Mapper for exceptions thrown from Bean validation</a:t>
            </a:r>
          </a:p>
        </p:txBody>
      </p:sp>
    </p:spTree>
    <p:extLst>
      <p:ext uri="{BB962C8B-B14F-4D97-AF65-F5344CB8AC3E}">
        <p14:creationId xmlns:p14="http://schemas.microsoft.com/office/powerpoint/2010/main" val="20858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9E72-EE6D-114E-9CA8-6A85A8E4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entity &amp; Bean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11F4-CEB4-6B4C-86B8-84C302FD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A4BADCE-3398-AF4D-BAFD-A2AD5573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78" y="2042530"/>
            <a:ext cx="4569134" cy="39175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A0671-8AC2-1C48-9C2A-0F3188F67B25}"/>
              </a:ext>
            </a:extLst>
          </p:cNvPr>
          <p:cNvCxnSpPr>
            <a:cxnSpLocks/>
          </p:cNvCxnSpPr>
          <p:nvPr/>
        </p:nvCxnSpPr>
        <p:spPr>
          <a:xfrm flipH="1">
            <a:off x="5080354" y="3590902"/>
            <a:ext cx="2070912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147269-85CC-6C41-A080-433C39580496}"/>
              </a:ext>
            </a:extLst>
          </p:cNvPr>
          <p:cNvSpPr txBox="1"/>
          <p:nvPr/>
        </p:nvSpPr>
        <p:spPr>
          <a:xfrm>
            <a:off x="7270019" y="3267736"/>
            <a:ext cx="24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JSON body in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615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4E2A-F680-EF45-A58F-FAD11DEA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Entity &amp; Bean Validation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B13F0-6CBB-8C4B-84A6-80F7ECA8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55" y="1690688"/>
            <a:ext cx="6423973" cy="4721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3D1CB-C7E9-0343-8AFE-8EC8017D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98" y="4727802"/>
            <a:ext cx="2946400" cy="1143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8382A14-15E6-254A-932A-50ED02101ECC}"/>
              </a:ext>
            </a:extLst>
          </p:cNvPr>
          <p:cNvSpPr/>
          <p:nvPr/>
        </p:nvSpPr>
        <p:spPr>
          <a:xfrm>
            <a:off x="7415727" y="2220686"/>
            <a:ext cx="427512" cy="1377537"/>
          </a:xfrm>
          <a:prstGeom prst="rightBrac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7A187-AE9B-1741-9AE3-F0B9622DDFDA}"/>
              </a:ext>
            </a:extLst>
          </p:cNvPr>
          <p:cNvSpPr txBox="1"/>
          <p:nvPr/>
        </p:nvSpPr>
        <p:spPr>
          <a:xfrm>
            <a:off x="8051470" y="2220686"/>
            <a:ext cx="320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in JSON structure (Request body) will be converted into a </a:t>
            </a:r>
            <a:r>
              <a:rPr lang="en-US" dirty="0" err="1"/>
              <a:t>BuyShare</a:t>
            </a:r>
            <a:r>
              <a:rPr lang="en-US" dirty="0"/>
              <a:t> Object automatically by Jersey.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3406-A39B-8A4F-9639-7FD61841E4FF}"/>
              </a:ext>
            </a:extLst>
          </p:cNvPr>
          <p:cNvCxnSpPr/>
          <p:nvPr/>
        </p:nvCxnSpPr>
        <p:spPr>
          <a:xfrm flipH="1">
            <a:off x="2850078" y="1900052"/>
            <a:ext cx="724395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282EAF-C8C9-6F40-BF26-CDF857A8C6CE}"/>
              </a:ext>
            </a:extLst>
          </p:cNvPr>
          <p:cNvSpPr txBox="1"/>
          <p:nvPr/>
        </p:nvSpPr>
        <p:spPr>
          <a:xfrm>
            <a:off x="3574473" y="1669357"/>
            <a:ext cx="198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share must be a positive number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41874-B177-AB42-A1D8-11F979002D3D}"/>
              </a:ext>
            </a:extLst>
          </p:cNvPr>
          <p:cNvCxnSpPr/>
          <p:nvPr/>
        </p:nvCxnSpPr>
        <p:spPr>
          <a:xfrm flipH="1" flipV="1">
            <a:off x="4233841" y="3144016"/>
            <a:ext cx="332221" cy="25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D0EBCD-4BD4-E14C-A38C-503903492C99}"/>
              </a:ext>
            </a:extLst>
          </p:cNvPr>
          <p:cNvSpPr txBox="1"/>
          <p:nvPr/>
        </p:nvSpPr>
        <p:spPr>
          <a:xfrm>
            <a:off x="4542065" y="3270179"/>
            <a:ext cx="26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regular expression constrains the date format</a:t>
            </a:r>
          </a:p>
        </p:txBody>
      </p:sp>
    </p:spTree>
    <p:extLst>
      <p:ext uri="{BB962C8B-B14F-4D97-AF65-F5344CB8AC3E}">
        <p14:creationId xmlns:p14="http://schemas.microsoft.com/office/powerpoint/2010/main" val="361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F71E-AE16-BD42-9F65-651E52EF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DFC9-C579-9049-97B8-1B3BB2C1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another Service and communicate with this one</a:t>
            </a:r>
          </a:p>
          <a:p>
            <a:r>
              <a:rPr lang="en-US" dirty="0"/>
              <a:t>New service should depend on Jersey-client and call REST-API of this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Database and use JDBC to manage Stock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57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D73-1B5D-734C-9637-D750A73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tools used in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A2C0-EF85-8146-932E-4125A076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JAX-RS resources which is implemented by Jersey</a:t>
            </a:r>
          </a:p>
          <a:p>
            <a:endParaRPr lang="en-US" dirty="0"/>
          </a:p>
          <a:p>
            <a:r>
              <a:rPr lang="en-US" dirty="0"/>
              <a:t>Implemented some Exception Mappers</a:t>
            </a:r>
          </a:p>
          <a:p>
            <a:endParaRPr lang="en-US" dirty="0"/>
          </a:p>
          <a:p>
            <a:r>
              <a:rPr lang="en-US" dirty="0"/>
              <a:t>Defined some JSON entity &amp; Bean Validation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64C-FE92-3E45-899A-C7A8210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this exercise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AFAE0-4CE8-464B-9DB4-B587C5DF3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621" y="1531916"/>
            <a:ext cx="4569134" cy="391752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C5A316-E74F-CE44-8239-981636413C2D}"/>
              </a:ext>
            </a:extLst>
          </p:cNvPr>
          <p:cNvCxnSpPr>
            <a:cxnSpLocks/>
          </p:cNvCxnSpPr>
          <p:nvPr/>
        </p:nvCxnSpPr>
        <p:spPr>
          <a:xfrm flipH="1">
            <a:off x="4919696" y="4405743"/>
            <a:ext cx="190861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258F37-00FC-4043-B3C4-BEA0C18640AE}"/>
              </a:ext>
            </a:extLst>
          </p:cNvPr>
          <p:cNvCxnSpPr>
            <a:cxnSpLocks/>
          </p:cNvCxnSpPr>
          <p:nvPr/>
        </p:nvCxnSpPr>
        <p:spPr>
          <a:xfrm flipH="1">
            <a:off x="5566458" y="5179248"/>
            <a:ext cx="1261854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E5339-066B-A246-BDB1-83302E0E2E7F}"/>
              </a:ext>
            </a:extLst>
          </p:cNvPr>
          <p:cNvCxnSpPr>
            <a:cxnSpLocks/>
          </p:cNvCxnSpPr>
          <p:nvPr/>
        </p:nvCxnSpPr>
        <p:spPr>
          <a:xfrm flipH="1">
            <a:off x="4888028" y="3068388"/>
            <a:ext cx="2070912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B1A5DE-6761-CA4B-AE32-9FDD985C2C7C}"/>
              </a:ext>
            </a:extLst>
          </p:cNvPr>
          <p:cNvCxnSpPr>
            <a:cxnSpLocks/>
          </p:cNvCxnSpPr>
          <p:nvPr/>
        </p:nvCxnSpPr>
        <p:spPr>
          <a:xfrm flipH="1">
            <a:off x="4584865" y="2187636"/>
            <a:ext cx="2243447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7AD5F-B0FB-B041-AE06-0983D062BEBE}"/>
              </a:ext>
            </a:extLst>
          </p:cNvPr>
          <p:cNvSpPr txBox="1"/>
          <p:nvPr/>
        </p:nvSpPr>
        <p:spPr>
          <a:xfrm>
            <a:off x="7151266" y="1725971"/>
            <a:ext cx="266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self-defined exceptions and their mapper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6736B-F03C-FD4D-B271-575F9CADDA00}"/>
              </a:ext>
            </a:extLst>
          </p:cNvPr>
          <p:cNvSpPr txBox="1"/>
          <p:nvPr/>
        </p:nvSpPr>
        <p:spPr>
          <a:xfrm>
            <a:off x="92684" y="2899018"/>
            <a:ext cx="165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classes copied from last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D42B1-8FA6-4B47-96E2-F0820A2955C0}"/>
              </a:ext>
            </a:extLst>
          </p:cNvPr>
          <p:cNvSpPr txBox="1"/>
          <p:nvPr/>
        </p:nvSpPr>
        <p:spPr>
          <a:xfrm>
            <a:off x="7151266" y="422107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class of all endpoints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A520C2-8501-3448-B587-06C66E127A6F}"/>
              </a:ext>
            </a:extLst>
          </p:cNvPr>
          <p:cNvCxnSpPr/>
          <p:nvPr/>
        </p:nvCxnSpPr>
        <p:spPr>
          <a:xfrm>
            <a:off x="1407861" y="4799768"/>
            <a:ext cx="1045029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CA519-2C6E-CB4C-88DC-E8C0E678AF0A}"/>
              </a:ext>
            </a:extLst>
          </p:cNvPr>
          <p:cNvSpPr txBox="1"/>
          <p:nvPr/>
        </p:nvSpPr>
        <p:spPr>
          <a:xfrm>
            <a:off x="0" y="4405743"/>
            <a:ext cx="138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Jersey configure - </a:t>
            </a:r>
            <a:r>
              <a:rPr lang="en-US" dirty="0" err="1"/>
              <a:t>RestConfig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2D4F7-F90F-0745-913F-92DC296885D1}"/>
              </a:ext>
            </a:extLst>
          </p:cNvPr>
          <p:cNvSpPr txBox="1"/>
          <p:nvPr/>
        </p:nvSpPr>
        <p:spPr>
          <a:xfrm>
            <a:off x="7154885" y="4867408"/>
            <a:ext cx="298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Repository class for Injection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B5643-36D1-0445-93E1-BD2F93E83BCD}"/>
              </a:ext>
            </a:extLst>
          </p:cNvPr>
          <p:cNvCxnSpPr>
            <a:cxnSpLocks/>
          </p:cNvCxnSpPr>
          <p:nvPr/>
        </p:nvCxnSpPr>
        <p:spPr>
          <a:xfrm>
            <a:off x="1407861" y="3409690"/>
            <a:ext cx="724395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A77CC-F9EA-304B-A221-506F2B934712}"/>
              </a:ext>
            </a:extLst>
          </p:cNvPr>
          <p:cNvSpPr txBox="1"/>
          <p:nvPr/>
        </p:nvSpPr>
        <p:spPr>
          <a:xfrm>
            <a:off x="7151266" y="2742692"/>
            <a:ext cx="24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JSON body in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0254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0" grpId="0"/>
      <p:bldP spid="13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D5FB-437B-B24A-A479-92B52A1B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 repository (Portfolio) to manage all stocks we have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DD97B4-316A-744D-AE89-B3C6500A6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5142"/>
            <a:ext cx="3392858" cy="1981231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89058-CD5C-CF48-81D4-9FE582F2F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last exercise, we store all pointers to Stock in the main method.</a:t>
            </a:r>
          </a:p>
          <a:p>
            <a:endParaRPr lang="en-US" dirty="0"/>
          </a:p>
          <a:p>
            <a:r>
              <a:rPr lang="en-US" dirty="0"/>
              <a:t>However, in a RESTful design we need to hold it somewhere else. </a:t>
            </a:r>
          </a:p>
          <a:p>
            <a:endParaRPr lang="en-US" dirty="0"/>
          </a:p>
          <a:p>
            <a:r>
              <a:rPr lang="en-US" dirty="0"/>
              <a:t>So we need a repository class to hold all these pointers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ABDBDE-333B-AA46-AE4F-61457E492AA0}"/>
              </a:ext>
            </a:extLst>
          </p:cNvPr>
          <p:cNvCxnSpPr>
            <a:cxnSpLocks/>
          </p:cNvCxnSpPr>
          <p:nvPr/>
        </p:nvCxnSpPr>
        <p:spPr>
          <a:xfrm flipH="1">
            <a:off x="3922300" y="3835730"/>
            <a:ext cx="191192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FE8F-39C8-C94D-B283-4A0BFBE7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CA8D-3BA3-3A4F-9AA3-9B4658C0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Repository object(Singleton) will be injected into the Resource class. </a:t>
            </a:r>
          </a:p>
          <a:p>
            <a:r>
              <a:rPr lang="en-US" sz="2400" dirty="0"/>
              <a:t>Endpoints will use these methods from repository class to do CRUD.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F2F04D-F39F-0740-AEE8-A896316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269"/>
            <a:ext cx="5829300" cy="3898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81C706-6842-3042-B491-70FEC7F5E230}"/>
              </a:ext>
            </a:extLst>
          </p:cNvPr>
          <p:cNvCxnSpPr/>
          <p:nvPr/>
        </p:nvCxnSpPr>
        <p:spPr>
          <a:xfrm flipH="1">
            <a:off x="5919354" y="3243263"/>
            <a:ext cx="1496291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1145A5-22D8-D24C-89B2-1F90F4E01B9E}"/>
              </a:ext>
            </a:extLst>
          </p:cNvPr>
          <p:cNvSpPr txBox="1"/>
          <p:nvPr/>
        </p:nvSpPr>
        <p:spPr>
          <a:xfrm>
            <a:off x="7627359" y="3058597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DAA70-C2C3-A541-8A28-8ADD59C765CE}"/>
              </a:ext>
            </a:extLst>
          </p:cNvPr>
          <p:cNvCxnSpPr/>
          <p:nvPr/>
        </p:nvCxnSpPr>
        <p:spPr>
          <a:xfrm flipH="1">
            <a:off x="6495537" y="4375533"/>
            <a:ext cx="1496291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00CB4D-A0BE-154A-8D38-6297C124A267}"/>
              </a:ext>
            </a:extLst>
          </p:cNvPr>
          <p:cNvSpPr txBox="1"/>
          <p:nvPr/>
        </p:nvSpPr>
        <p:spPr>
          <a:xfrm>
            <a:off x="8194370" y="4190867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0D40F-F3E9-1848-9B15-7289F2DDC60C}"/>
              </a:ext>
            </a:extLst>
          </p:cNvPr>
          <p:cNvCxnSpPr/>
          <p:nvPr/>
        </p:nvCxnSpPr>
        <p:spPr>
          <a:xfrm flipH="1">
            <a:off x="6495537" y="5323137"/>
            <a:ext cx="1496291" cy="0"/>
          </a:xfrm>
          <a:prstGeom prst="straightConnector1">
            <a:avLst/>
          </a:prstGeom>
          <a:ln w="825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6A4FE-3AA2-EF48-9113-9A927DE7D5CF}"/>
              </a:ext>
            </a:extLst>
          </p:cNvPr>
          <p:cNvSpPr txBox="1"/>
          <p:nvPr/>
        </p:nvSpPr>
        <p:spPr>
          <a:xfrm>
            <a:off x="8203542" y="5138471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02C13-C0A4-B545-BEBB-11B4B1F37B2D}"/>
              </a:ext>
            </a:extLst>
          </p:cNvPr>
          <p:cNvCxnSpPr/>
          <p:nvPr/>
        </p:nvCxnSpPr>
        <p:spPr>
          <a:xfrm flipH="1">
            <a:off x="6268748" y="6042026"/>
            <a:ext cx="1496291" cy="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85360F-64B6-ED41-9C7D-FCB44DFD7701}"/>
              </a:ext>
            </a:extLst>
          </p:cNvPr>
          <p:cNvSpPr txBox="1"/>
          <p:nvPr/>
        </p:nvSpPr>
        <p:spPr>
          <a:xfrm>
            <a:off x="7976753" y="5857360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501E415-D45A-4A4F-A653-E6A7396E9763}"/>
              </a:ext>
            </a:extLst>
          </p:cNvPr>
          <p:cNvSpPr/>
          <p:nvPr/>
        </p:nvSpPr>
        <p:spPr>
          <a:xfrm>
            <a:off x="5909319" y="3989770"/>
            <a:ext cx="383676" cy="771525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64C-FE92-3E45-899A-C7A8210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AFAE0-4CE8-464B-9DB4-B587C5DF3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621" y="1531916"/>
            <a:ext cx="4569134" cy="391752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C5A316-E74F-CE44-8239-981636413C2D}"/>
              </a:ext>
            </a:extLst>
          </p:cNvPr>
          <p:cNvCxnSpPr>
            <a:cxnSpLocks/>
          </p:cNvCxnSpPr>
          <p:nvPr/>
        </p:nvCxnSpPr>
        <p:spPr>
          <a:xfrm flipH="1">
            <a:off x="4919696" y="4405743"/>
            <a:ext cx="1908616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D42B1-8FA6-4B47-96E2-F0820A2955C0}"/>
              </a:ext>
            </a:extLst>
          </p:cNvPr>
          <p:cNvSpPr txBox="1"/>
          <p:nvPr/>
        </p:nvSpPr>
        <p:spPr>
          <a:xfrm>
            <a:off x="7151266" y="4221077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class of all endpoints</a:t>
            </a:r>
          </a:p>
        </p:txBody>
      </p:sp>
    </p:spTree>
    <p:extLst>
      <p:ext uri="{BB962C8B-B14F-4D97-AF65-F5344CB8AC3E}">
        <p14:creationId xmlns:p14="http://schemas.microsoft.com/office/powerpoint/2010/main" val="373639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158-ACB9-B04D-A6B4-0BA44C1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class (Endpoints)</a:t>
            </a:r>
            <a:br>
              <a:rPr lang="en-US" dirty="0"/>
            </a:br>
            <a:r>
              <a:rPr lang="en-US" dirty="0"/>
              <a:t>- Just call according methods in Repository Object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D717140-EEAD-ED4B-A62D-34A92B02B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26" y="1690688"/>
            <a:ext cx="6303804" cy="5020499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55E8F6-8268-9B49-852C-89EC242FC37B}"/>
              </a:ext>
            </a:extLst>
          </p:cNvPr>
          <p:cNvCxnSpPr>
            <a:cxnSpLocks/>
          </p:cNvCxnSpPr>
          <p:nvPr/>
        </p:nvCxnSpPr>
        <p:spPr>
          <a:xfrm flipH="1">
            <a:off x="2272019" y="2439781"/>
            <a:ext cx="1198109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1A9D0-C5C3-6541-9ABC-1986A0D45BC2}"/>
              </a:ext>
            </a:extLst>
          </p:cNvPr>
          <p:cNvSpPr txBox="1"/>
          <p:nvPr/>
        </p:nvSpPr>
        <p:spPr>
          <a:xfrm>
            <a:off x="3662604" y="2243442"/>
            <a:ext cx="27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Singleton Repository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79FEA-9186-3F4F-A8C4-628297076D32}"/>
              </a:ext>
            </a:extLst>
          </p:cNvPr>
          <p:cNvCxnSpPr/>
          <p:nvPr/>
        </p:nvCxnSpPr>
        <p:spPr>
          <a:xfrm flipH="1">
            <a:off x="5911164" y="4765255"/>
            <a:ext cx="1496291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606AE0-7D00-FB44-BE69-F7CDD1BE6F4C}"/>
              </a:ext>
            </a:extLst>
          </p:cNvPr>
          <p:cNvCxnSpPr>
            <a:cxnSpLocks/>
          </p:cNvCxnSpPr>
          <p:nvPr/>
        </p:nvCxnSpPr>
        <p:spPr>
          <a:xfrm flipH="1">
            <a:off x="7308341" y="3571681"/>
            <a:ext cx="1089312" cy="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7A0E1-8216-FF4A-B7BF-DDAD97D8EE74}"/>
              </a:ext>
            </a:extLst>
          </p:cNvPr>
          <p:cNvCxnSpPr/>
          <p:nvPr/>
        </p:nvCxnSpPr>
        <p:spPr>
          <a:xfrm flipH="1">
            <a:off x="6429554" y="6467375"/>
            <a:ext cx="1496291" cy="0"/>
          </a:xfrm>
          <a:prstGeom prst="straightConnector1">
            <a:avLst/>
          </a:prstGeom>
          <a:ln w="825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57EEF1-778C-8D4A-BD51-64FA5DF08D8E}"/>
              </a:ext>
            </a:extLst>
          </p:cNvPr>
          <p:cNvCxnSpPr/>
          <p:nvPr/>
        </p:nvCxnSpPr>
        <p:spPr>
          <a:xfrm flipH="1">
            <a:off x="5873884" y="5494246"/>
            <a:ext cx="1496291" cy="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D4BB7D1-FE2A-4244-965A-6720F3A31B8E}"/>
              </a:ext>
            </a:extLst>
          </p:cNvPr>
          <p:cNvSpPr/>
          <p:nvPr/>
        </p:nvSpPr>
        <p:spPr>
          <a:xfrm>
            <a:off x="6764820" y="3185919"/>
            <a:ext cx="383676" cy="771525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E7477-7235-CA42-99AF-74109134B976}"/>
              </a:ext>
            </a:extLst>
          </p:cNvPr>
          <p:cNvSpPr txBox="1"/>
          <p:nvPr/>
        </p:nvSpPr>
        <p:spPr>
          <a:xfrm>
            <a:off x="7574240" y="4574798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E0119-0665-D04C-A79D-B941C6138429}"/>
              </a:ext>
            </a:extLst>
          </p:cNvPr>
          <p:cNvSpPr txBox="1"/>
          <p:nvPr/>
        </p:nvSpPr>
        <p:spPr>
          <a:xfrm>
            <a:off x="8109233" y="6290324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3C205-B017-7A48-B502-879956442CEE}"/>
              </a:ext>
            </a:extLst>
          </p:cNvPr>
          <p:cNvSpPr txBox="1"/>
          <p:nvPr/>
        </p:nvSpPr>
        <p:spPr>
          <a:xfrm>
            <a:off x="7560180" y="5309580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0A8D7-8945-5449-9327-5091718C1FB4}"/>
              </a:ext>
            </a:extLst>
          </p:cNvPr>
          <p:cNvSpPr txBox="1"/>
          <p:nvPr/>
        </p:nvSpPr>
        <p:spPr>
          <a:xfrm>
            <a:off x="8646318" y="3372519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81375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033BAEAF-9FC2-0C46-9E46-4D0B5F782529}"/>
              </a:ext>
            </a:extLst>
          </p:cNvPr>
          <p:cNvSpPr/>
          <p:nvPr/>
        </p:nvSpPr>
        <p:spPr>
          <a:xfrm>
            <a:off x="5438898" y="3526971"/>
            <a:ext cx="2351315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75FCB8-2CBC-D54B-B2DF-40EC65AA2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21" y="1954965"/>
            <a:ext cx="8275621" cy="4351338"/>
          </a:xfr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68CE810F-2BC5-754E-AA67-C53E3DBD6097}"/>
              </a:ext>
            </a:extLst>
          </p:cNvPr>
          <p:cNvSpPr/>
          <p:nvPr/>
        </p:nvSpPr>
        <p:spPr>
          <a:xfrm>
            <a:off x="5522027" y="3907796"/>
            <a:ext cx="2561810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21DF5687-712D-8D4D-B223-C3F04132F8AE}"/>
              </a:ext>
            </a:extLst>
          </p:cNvPr>
          <p:cNvSpPr/>
          <p:nvPr/>
        </p:nvSpPr>
        <p:spPr>
          <a:xfrm>
            <a:off x="4595751" y="4615947"/>
            <a:ext cx="2571417" cy="332053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DA20FDE-0FDC-594B-ADCB-F1C700C839ED}"/>
              </a:ext>
            </a:extLst>
          </p:cNvPr>
          <p:cNvSpPr/>
          <p:nvPr/>
        </p:nvSpPr>
        <p:spPr>
          <a:xfrm>
            <a:off x="4595752" y="5212278"/>
            <a:ext cx="2571416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B358EA0-AA13-A242-BB8A-14F85C57C2C4}"/>
              </a:ext>
            </a:extLst>
          </p:cNvPr>
          <p:cNvSpPr/>
          <p:nvPr/>
        </p:nvSpPr>
        <p:spPr>
          <a:xfrm>
            <a:off x="8379426" y="3994109"/>
            <a:ext cx="445485" cy="2121683"/>
          </a:xfrm>
          <a:prstGeom prst="rightBrace">
            <a:avLst>
              <a:gd name="adj1" fmla="val 8333"/>
              <a:gd name="adj2" fmla="val 4900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290A6-A8AD-3143-B46D-A7455F0E0F60}"/>
              </a:ext>
            </a:extLst>
          </p:cNvPr>
          <p:cNvSpPr txBox="1"/>
          <p:nvPr/>
        </p:nvSpPr>
        <p:spPr>
          <a:xfrm>
            <a:off x="8926231" y="4304823"/>
            <a:ext cx="248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endpoints will throw a </a:t>
            </a:r>
            <a:r>
              <a:rPr lang="en-US" dirty="0" err="1"/>
              <a:t>TickerNotValidException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D3158-ACB9-B04D-A6B4-0BA44C1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Self-defined Exceptions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987D998-5597-5E4C-A624-135E26319AB1}"/>
              </a:ext>
            </a:extLst>
          </p:cNvPr>
          <p:cNvSpPr/>
          <p:nvPr/>
        </p:nvSpPr>
        <p:spPr>
          <a:xfrm>
            <a:off x="5328847" y="5759290"/>
            <a:ext cx="2571416" cy="403761"/>
          </a:xfrm>
          <a:prstGeom prst="frame">
            <a:avLst/>
          </a:prstGeom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5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8233C0-5894-C845-BFAD-B1AF2B5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85BA61-D924-3F49-B51D-D4EFE6A3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863"/>
            <a:ext cx="5487851" cy="342990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6FD87-0273-8948-AF9E-B00F331830B9}"/>
              </a:ext>
            </a:extLst>
          </p:cNvPr>
          <p:cNvCxnSpPr>
            <a:cxnSpLocks/>
          </p:cNvCxnSpPr>
          <p:nvPr/>
        </p:nvCxnSpPr>
        <p:spPr>
          <a:xfrm flipH="1">
            <a:off x="6388926" y="2695699"/>
            <a:ext cx="1413162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E4B05-A477-C44B-8DD7-BF5F57B3C761}"/>
              </a:ext>
            </a:extLst>
          </p:cNvPr>
          <p:cNvSpPr txBox="1"/>
          <p:nvPr/>
        </p:nvSpPr>
        <p:spPr>
          <a:xfrm>
            <a:off x="7885216" y="2372533"/>
            <a:ext cx="34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self-defined exceptions and their managers </a:t>
            </a:r>
          </a:p>
        </p:txBody>
      </p:sp>
    </p:spTree>
    <p:extLst>
      <p:ext uri="{BB962C8B-B14F-4D97-AF65-F5344CB8AC3E}">
        <p14:creationId xmlns:p14="http://schemas.microsoft.com/office/powerpoint/2010/main" val="115027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293</Words>
  <Application>Microsoft Macintosh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Demo for week 2</vt:lpstr>
      <vt:lpstr>Some new tools used in this exercise</vt:lpstr>
      <vt:lpstr>Structure of this exercise</vt:lpstr>
      <vt:lpstr>Need a repository (Portfolio) to manage all stocks we have</vt:lpstr>
      <vt:lpstr>The repository class</vt:lpstr>
      <vt:lpstr>Resource Class</vt:lpstr>
      <vt:lpstr>Resource class (Endpoints) - Just call according methods in Repository Object</vt:lpstr>
      <vt:lpstr>Self-defined Exceptions</vt:lpstr>
      <vt:lpstr>Exceptions</vt:lpstr>
      <vt:lpstr>Exceptions</vt:lpstr>
      <vt:lpstr>JSON entity &amp; Bean Validation</vt:lpstr>
      <vt:lpstr>JSON Entity &amp; Bean Validation </vt:lpstr>
      <vt:lpstr>This week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2020-08-31T15:26:20Z</dcterms:created>
  <dcterms:modified xsi:type="dcterms:W3CDTF">2020-08-31T21:41:11Z</dcterms:modified>
</cp:coreProperties>
</file>