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2" r:id="rId5"/>
    <p:sldId id="264" r:id="rId6"/>
    <p:sldId id="263" r:id="rId7"/>
    <p:sldId id="277" r:id="rId8"/>
    <p:sldId id="261" r:id="rId9"/>
    <p:sldId id="267" r:id="rId10"/>
    <p:sldId id="266" r:id="rId11"/>
    <p:sldId id="278" r:id="rId12"/>
    <p:sldId id="265" r:id="rId13"/>
    <p:sldId id="268" r:id="rId14"/>
    <p:sldId id="269" r:id="rId15"/>
    <p:sldId id="270" r:id="rId16"/>
    <p:sldId id="271" r:id="rId17"/>
    <p:sldId id="272" r:id="rId18"/>
    <p:sldId id="273" r:id="rId19"/>
    <p:sldId id="274" r:id="rId20"/>
    <p:sldId id="275" r:id="rId21"/>
    <p:sldId id="25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82"/>
    <p:restoredTop sz="94648"/>
  </p:normalViewPr>
  <p:slideViewPr>
    <p:cSldViewPr snapToGrid="0" snapToObjects="1">
      <p:cViewPr varScale="1">
        <p:scale>
          <a:sx n="107" d="100"/>
          <a:sy n="107" d="100"/>
        </p:scale>
        <p:origin x="52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0970B-13D7-2E42-A870-1006875DCC8E}" type="datetimeFigureOut">
              <a:rPr lang="en-US" smtClean="0"/>
              <a:t>9/10/20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0BB8B-B2DC-FF49-9780-534278AEA344}" type="slidenum">
              <a:rPr lang="en-US" smtClean="0"/>
              <a:t>‹#›</a:t>
            </a:fld>
            <a:endParaRPr lang="en-US"/>
          </a:p>
        </p:txBody>
      </p:sp>
    </p:spTree>
    <p:extLst>
      <p:ext uri="{BB962C8B-B14F-4D97-AF65-F5344CB8AC3E}">
        <p14:creationId xmlns:p14="http://schemas.microsoft.com/office/powerpoint/2010/main" val="101021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0BB8B-B2DC-FF49-9780-534278AEA344}" type="slidenum">
              <a:rPr lang="en-US" smtClean="0"/>
              <a:t>12</a:t>
            </a:fld>
            <a:endParaRPr lang="en-US"/>
          </a:p>
        </p:txBody>
      </p:sp>
    </p:spTree>
    <p:extLst>
      <p:ext uri="{BB962C8B-B14F-4D97-AF65-F5344CB8AC3E}">
        <p14:creationId xmlns:p14="http://schemas.microsoft.com/office/powerpoint/2010/main" val="143741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0BB8B-B2DC-FF49-9780-534278AEA344}" type="slidenum">
              <a:rPr lang="en-US" smtClean="0"/>
              <a:t>18</a:t>
            </a:fld>
            <a:endParaRPr lang="en-US"/>
          </a:p>
        </p:txBody>
      </p:sp>
    </p:spTree>
    <p:extLst>
      <p:ext uri="{BB962C8B-B14F-4D97-AF65-F5344CB8AC3E}">
        <p14:creationId xmlns:p14="http://schemas.microsoft.com/office/powerpoint/2010/main" val="166433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AE74-727B-AC4D-B373-C1DF868F3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F10A0A-B565-CD45-9FF5-6CC58439B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54F17-7485-CF4D-9DA1-6F1C7623D23A}"/>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37403BA7-2FA8-7F4B-9D7A-A88BAE274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EF6B2-6F38-0E49-A8D8-C768656DCF4F}"/>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51984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B088-DBDB-414D-A821-9B0F7FEFC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5270B-122A-3F47-975D-8A1CA372DF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4DFFB-5DCE-B04B-9E9C-E5FC3A9F582D}"/>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13ABE35A-ED99-7A4A-872D-38F79FE07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8691E-A005-DB48-BA15-9E274CF61200}"/>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10614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3E4EC-0A55-464D-A34F-B3C81390E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5698A-4C21-A347-8761-3252FBCE54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A9C54-B977-5A40-A5EA-5062DA445A5A}"/>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F5C10995-61D4-3240-9DDA-EFEB1BDB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C1499-7081-0F4E-BCDA-4C1FF866EABB}"/>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7895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E2CF-EDFC-7C4C-9925-F8CA55ED0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50619-5E68-5D41-9A91-64CC4BC2C0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967CB-F922-E946-A0B2-0C65F4CDB758}"/>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5041BD7D-5645-594A-B778-3871111DB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B5519-5C67-0249-8694-988CE9C38C52}"/>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1763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0C4-7ECE-9745-B394-1286F3E5C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DBC99-A3F2-DC4F-9D9F-B005B9F9E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9E222B-B7B7-4C4B-9D5E-0CF21A81BCBD}"/>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45C4F551-4B83-9B44-BCD6-914E33CEC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0D6C0-74B2-544E-86E5-35E3872B6EC9}"/>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55193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1BD1-0054-7949-B69A-DE259F22F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22D18-177C-0F46-86C0-976A060425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57C61-8596-4F4F-B9B9-0C967386B2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CF56A-18E9-F342-B466-B6852B96884B}"/>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6" name="Footer Placeholder 5">
            <a:extLst>
              <a:ext uri="{FF2B5EF4-FFF2-40B4-BE49-F238E27FC236}">
                <a16:creationId xmlns:a16="http://schemas.microsoft.com/office/drawing/2014/main" id="{961F251A-9745-1341-8130-6242486E9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F355D-4FFE-174E-AA27-D251EBFD37DD}"/>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04508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966-3BED-3D4F-9F06-D4E27EF21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2D883-F993-0643-9EED-FEAA1745AB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E54E95-DA88-704B-849D-2FDB661416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9BE54-BDBF-9144-AEE2-DC27D63C8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244536-1796-FE4B-BA88-C6C807238B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34CE6-57C9-9747-853F-57EF0C51AF74}"/>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8" name="Footer Placeholder 7">
            <a:extLst>
              <a:ext uri="{FF2B5EF4-FFF2-40B4-BE49-F238E27FC236}">
                <a16:creationId xmlns:a16="http://schemas.microsoft.com/office/drawing/2014/main" id="{541DF5CF-6A28-F245-B07D-A506C0C20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379B6-E2F4-4944-ADDE-FAA80F1667BB}"/>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115148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8268-6BDD-D64F-BDED-47DFDD24B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8C200-8BDD-A040-94C9-533B26ED865F}"/>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4" name="Footer Placeholder 3">
            <a:extLst>
              <a:ext uri="{FF2B5EF4-FFF2-40B4-BE49-F238E27FC236}">
                <a16:creationId xmlns:a16="http://schemas.microsoft.com/office/drawing/2014/main" id="{A86DEBD3-10FD-904B-A418-6F34CC2CFD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1156F-9BCA-8D42-B526-5F17E1FA0426}"/>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01564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B68BC-53A9-8D4E-8C03-F92799CB6428}"/>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3" name="Footer Placeholder 2">
            <a:extLst>
              <a:ext uri="{FF2B5EF4-FFF2-40B4-BE49-F238E27FC236}">
                <a16:creationId xmlns:a16="http://schemas.microsoft.com/office/drawing/2014/main" id="{C26635F2-7DC8-2843-8BD6-28112515FD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4B129F-43E7-0649-9AB0-C3C620419EDB}"/>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77164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2C55-EC64-D545-9C25-AC172645C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894479-F5BA-D24B-A925-702F0F7611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CA2E99-0230-7947-B1F1-25992697D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820974-B0F2-734C-A4A6-60D46E5EA922}"/>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6" name="Footer Placeholder 5">
            <a:extLst>
              <a:ext uri="{FF2B5EF4-FFF2-40B4-BE49-F238E27FC236}">
                <a16:creationId xmlns:a16="http://schemas.microsoft.com/office/drawing/2014/main" id="{1ABE0497-3C54-7342-BB11-62B3D55D4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87D4D-75E4-F146-B412-81F714A26BA2}"/>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155580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CC2A-5B63-5B43-94EA-5EBBBA74A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9E26C-4B2C-F647-8709-C8DBC697B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26FDA1-9F21-764C-8395-B5EBC79A6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A567F4-2B11-4C49-B5C6-903FAC35ED55}"/>
              </a:ext>
            </a:extLst>
          </p:cNvPr>
          <p:cNvSpPr>
            <a:spLocks noGrp="1"/>
          </p:cNvSpPr>
          <p:nvPr>
            <p:ph type="dt" sz="half" idx="10"/>
          </p:nvPr>
        </p:nvSpPr>
        <p:spPr/>
        <p:txBody>
          <a:bodyPr/>
          <a:lstStyle/>
          <a:p>
            <a:fld id="{FE69B545-C74C-BF48-8F7C-889B68BACED4}" type="datetimeFigureOut">
              <a:rPr lang="en-US" smtClean="0"/>
              <a:t>9/10/20</a:t>
            </a:fld>
            <a:endParaRPr lang="en-US"/>
          </a:p>
        </p:txBody>
      </p:sp>
      <p:sp>
        <p:nvSpPr>
          <p:cNvPr id="6" name="Footer Placeholder 5">
            <a:extLst>
              <a:ext uri="{FF2B5EF4-FFF2-40B4-BE49-F238E27FC236}">
                <a16:creationId xmlns:a16="http://schemas.microsoft.com/office/drawing/2014/main" id="{75009BF4-BA11-BE43-9D1F-FC7FB286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ED3AC-E195-9346-8E73-C0EE8AA4F454}"/>
              </a:ext>
            </a:extLst>
          </p:cNvPr>
          <p:cNvSpPr>
            <a:spLocks noGrp="1"/>
          </p:cNvSpPr>
          <p:nvPr>
            <p:ph type="sldNum" sz="quarter" idx="12"/>
          </p:nvPr>
        </p:nvSpPr>
        <p:spPr/>
        <p:txBody>
          <a:bodyPr/>
          <a:lstStyle/>
          <a:p>
            <a:fld id="{7E06263E-4335-9B4D-BF3B-2E29660C5AB4}" type="slidenum">
              <a:rPr lang="en-US" smtClean="0"/>
              <a:t>‹#›</a:t>
            </a:fld>
            <a:endParaRPr lang="en-US"/>
          </a:p>
        </p:txBody>
      </p:sp>
    </p:spTree>
    <p:extLst>
      <p:ext uri="{BB962C8B-B14F-4D97-AF65-F5344CB8AC3E}">
        <p14:creationId xmlns:p14="http://schemas.microsoft.com/office/powerpoint/2010/main" val="39731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0F588-DB5C-D64D-BB45-70EED89D9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E2C3A-FD73-1F41-83C5-CE7ABE2BC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59178-B34C-FA4A-AD70-E2FCB1E2F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9B545-C74C-BF48-8F7C-889B68BACED4}" type="datetimeFigureOut">
              <a:rPr lang="en-US" smtClean="0"/>
              <a:t>9/10/20</a:t>
            </a:fld>
            <a:endParaRPr lang="en-US"/>
          </a:p>
        </p:txBody>
      </p:sp>
      <p:sp>
        <p:nvSpPr>
          <p:cNvPr id="5" name="Footer Placeholder 4">
            <a:extLst>
              <a:ext uri="{FF2B5EF4-FFF2-40B4-BE49-F238E27FC236}">
                <a16:creationId xmlns:a16="http://schemas.microsoft.com/office/drawing/2014/main" id="{EB31A90F-837C-A249-9EE9-2FFE5ED16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4D50F4-3B2A-BF42-887A-8A0F96F35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6263E-4335-9B4D-BF3B-2E29660C5AB4}" type="slidenum">
              <a:rPr lang="en-US" smtClean="0"/>
              <a:t>‹#›</a:t>
            </a:fld>
            <a:endParaRPr lang="en-US"/>
          </a:p>
        </p:txBody>
      </p:sp>
    </p:spTree>
    <p:extLst>
      <p:ext uri="{BB962C8B-B14F-4D97-AF65-F5344CB8AC3E}">
        <p14:creationId xmlns:p14="http://schemas.microsoft.com/office/powerpoint/2010/main" val="59704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758B-271A-9445-9AD1-8963269D6C1B}"/>
              </a:ext>
            </a:extLst>
          </p:cNvPr>
          <p:cNvSpPr>
            <a:spLocks noGrp="1"/>
          </p:cNvSpPr>
          <p:nvPr>
            <p:ph type="ctrTitle"/>
          </p:nvPr>
        </p:nvSpPr>
        <p:spPr/>
        <p:txBody>
          <a:bodyPr/>
          <a:lstStyle/>
          <a:p>
            <a:r>
              <a:rPr lang="en-US" dirty="0"/>
              <a:t>Demo 3 for training</a:t>
            </a:r>
          </a:p>
        </p:txBody>
      </p:sp>
      <p:sp>
        <p:nvSpPr>
          <p:cNvPr id="3" name="Subtitle 2">
            <a:extLst>
              <a:ext uri="{FF2B5EF4-FFF2-40B4-BE49-F238E27FC236}">
                <a16:creationId xmlns:a16="http://schemas.microsoft.com/office/drawing/2014/main" id="{45BF2A1A-8489-0140-9581-F478F0A81DC0}"/>
              </a:ext>
            </a:extLst>
          </p:cNvPr>
          <p:cNvSpPr>
            <a:spLocks noGrp="1"/>
          </p:cNvSpPr>
          <p:nvPr>
            <p:ph type="subTitle" idx="1"/>
          </p:nvPr>
        </p:nvSpPr>
        <p:spPr/>
        <p:txBody>
          <a:bodyPr/>
          <a:lstStyle/>
          <a:p>
            <a:r>
              <a:rPr lang="en-US" dirty="0" err="1"/>
              <a:t>Qiao</a:t>
            </a:r>
            <a:r>
              <a:rPr lang="en-US" dirty="0"/>
              <a:t> He</a:t>
            </a:r>
          </a:p>
        </p:txBody>
      </p:sp>
    </p:spTree>
    <p:extLst>
      <p:ext uri="{BB962C8B-B14F-4D97-AF65-F5344CB8AC3E}">
        <p14:creationId xmlns:p14="http://schemas.microsoft.com/office/powerpoint/2010/main" val="416384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95C2-5E00-6B44-B222-2D49549F43AD}"/>
              </a:ext>
            </a:extLst>
          </p:cNvPr>
          <p:cNvSpPr>
            <a:spLocks noGrp="1"/>
          </p:cNvSpPr>
          <p:nvPr>
            <p:ph type="title"/>
          </p:nvPr>
        </p:nvSpPr>
        <p:spPr/>
        <p:txBody>
          <a:bodyPr/>
          <a:lstStyle/>
          <a:p>
            <a:r>
              <a:rPr lang="en-US" dirty="0"/>
              <a:t>All endpoints of Cache Service</a:t>
            </a:r>
          </a:p>
        </p:txBody>
      </p:sp>
      <p:pic>
        <p:nvPicPr>
          <p:cNvPr id="5" name="Content Placeholder 4">
            <a:extLst>
              <a:ext uri="{FF2B5EF4-FFF2-40B4-BE49-F238E27FC236}">
                <a16:creationId xmlns:a16="http://schemas.microsoft.com/office/drawing/2014/main" id="{DAE11F7A-665A-9F42-85BD-33A4FD024183}"/>
              </a:ext>
            </a:extLst>
          </p:cNvPr>
          <p:cNvPicPr>
            <a:picLocks noGrp="1" noChangeAspect="1"/>
          </p:cNvPicPr>
          <p:nvPr>
            <p:ph idx="1"/>
          </p:nvPr>
        </p:nvPicPr>
        <p:blipFill>
          <a:blip r:embed="rId2"/>
          <a:stretch>
            <a:fillRect/>
          </a:stretch>
        </p:blipFill>
        <p:spPr>
          <a:xfrm>
            <a:off x="1358900" y="1905794"/>
            <a:ext cx="9474200" cy="4191000"/>
          </a:xfrm>
        </p:spPr>
      </p:pic>
      <p:cxnSp>
        <p:nvCxnSpPr>
          <p:cNvPr id="7" name="Straight Arrow Connector 6">
            <a:extLst>
              <a:ext uri="{FF2B5EF4-FFF2-40B4-BE49-F238E27FC236}">
                <a16:creationId xmlns:a16="http://schemas.microsoft.com/office/drawing/2014/main" id="{CE9B5C12-84E5-D542-8593-0EA37B9FBC7D}"/>
              </a:ext>
            </a:extLst>
          </p:cNvPr>
          <p:cNvCxnSpPr>
            <a:cxnSpLocks/>
          </p:cNvCxnSpPr>
          <p:nvPr/>
        </p:nvCxnSpPr>
        <p:spPr>
          <a:xfrm>
            <a:off x="7766462" y="4073236"/>
            <a:ext cx="95081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A5BAB3-9386-AF49-BFE1-57A3B79C6226}"/>
              </a:ext>
            </a:extLst>
          </p:cNvPr>
          <p:cNvSpPr txBox="1"/>
          <p:nvPr/>
        </p:nvSpPr>
        <p:spPr>
          <a:xfrm>
            <a:off x="8717280" y="3611571"/>
            <a:ext cx="1914731" cy="923330"/>
          </a:xfrm>
          <a:prstGeom prst="rect">
            <a:avLst/>
          </a:prstGeom>
          <a:noFill/>
        </p:spPr>
        <p:txBody>
          <a:bodyPr wrap="square" rtlCol="0">
            <a:spAutoFit/>
          </a:bodyPr>
          <a:lstStyle/>
          <a:p>
            <a:r>
              <a:rPr lang="en-US" dirty="0">
                <a:solidFill>
                  <a:schemeClr val="bg1"/>
                </a:solidFill>
              </a:rPr>
              <a:t>Return True if the ticker is valid otherwise False</a:t>
            </a:r>
          </a:p>
        </p:txBody>
      </p:sp>
      <p:cxnSp>
        <p:nvCxnSpPr>
          <p:cNvPr id="11" name="Elbow Connector 10">
            <a:extLst>
              <a:ext uri="{FF2B5EF4-FFF2-40B4-BE49-F238E27FC236}">
                <a16:creationId xmlns:a16="http://schemas.microsoft.com/office/drawing/2014/main" id="{D65BBF71-BB32-FF45-871D-52AD052C2EF2}"/>
              </a:ext>
            </a:extLst>
          </p:cNvPr>
          <p:cNvCxnSpPr>
            <a:cxnSpLocks/>
          </p:cNvCxnSpPr>
          <p:nvPr/>
        </p:nvCxnSpPr>
        <p:spPr>
          <a:xfrm>
            <a:off x="3135085" y="5735782"/>
            <a:ext cx="914404" cy="866902"/>
          </a:xfrm>
          <a:prstGeom prst="bentConnector3">
            <a:avLst>
              <a:gd name="adj1" fmla="val 649"/>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3D2180-DEBF-A445-A8B3-0A2B39A1DBDD}"/>
              </a:ext>
            </a:extLst>
          </p:cNvPr>
          <p:cNvSpPr txBox="1"/>
          <p:nvPr/>
        </p:nvSpPr>
        <p:spPr>
          <a:xfrm>
            <a:off x="4275117" y="6311900"/>
            <a:ext cx="3966754" cy="646331"/>
          </a:xfrm>
          <a:prstGeom prst="rect">
            <a:avLst/>
          </a:prstGeom>
          <a:noFill/>
        </p:spPr>
        <p:txBody>
          <a:bodyPr wrap="square" rtlCol="0">
            <a:spAutoFit/>
          </a:bodyPr>
          <a:lstStyle/>
          <a:p>
            <a:r>
              <a:rPr lang="en-US" dirty="0"/>
              <a:t>Return the price of {ticker} at {date} if valid </a:t>
            </a:r>
          </a:p>
        </p:txBody>
      </p:sp>
      <p:sp>
        <p:nvSpPr>
          <p:cNvPr id="16" name="Frame 15">
            <a:extLst>
              <a:ext uri="{FF2B5EF4-FFF2-40B4-BE49-F238E27FC236}">
                <a16:creationId xmlns:a16="http://schemas.microsoft.com/office/drawing/2014/main" id="{5D043D9E-DA04-1D4B-8732-39F01FC2CC59}"/>
              </a:ext>
            </a:extLst>
          </p:cNvPr>
          <p:cNvSpPr/>
          <p:nvPr/>
        </p:nvSpPr>
        <p:spPr>
          <a:xfrm>
            <a:off x="3835729" y="4001294"/>
            <a:ext cx="2695699" cy="261258"/>
          </a:xfrm>
          <a:prstGeom prst="fram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B7774ACE-0770-684C-B505-ECB04514D42C}"/>
              </a:ext>
            </a:extLst>
          </p:cNvPr>
          <p:cNvSpPr/>
          <p:nvPr/>
        </p:nvSpPr>
        <p:spPr>
          <a:xfrm>
            <a:off x="3835728" y="5366971"/>
            <a:ext cx="5403275" cy="273808"/>
          </a:xfrm>
          <a:prstGeom prst="fram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a:extLst>
              <a:ext uri="{FF2B5EF4-FFF2-40B4-BE49-F238E27FC236}">
                <a16:creationId xmlns:a16="http://schemas.microsoft.com/office/drawing/2014/main" id="{B8476088-7DAC-F344-BD80-AAF85F14F7D3}"/>
              </a:ext>
            </a:extLst>
          </p:cNvPr>
          <p:cNvCxnSpPr/>
          <p:nvPr/>
        </p:nvCxnSpPr>
        <p:spPr>
          <a:xfrm flipV="1">
            <a:off x="5786203" y="4946754"/>
            <a:ext cx="0" cy="28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D82D1A-2CBD-E641-ACB6-B4293B877790}"/>
              </a:ext>
            </a:extLst>
          </p:cNvPr>
          <p:cNvCxnSpPr/>
          <p:nvPr/>
        </p:nvCxnSpPr>
        <p:spPr>
          <a:xfrm>
            <a:off x="4856813" y="4262552"/>
            <a:ext cx="0" cy="39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19A0012-9265-4641-961A-0CB356222983}"/>
              </a:ext>
            </a:extLst>
          </p:cNvPr>
          <p:cNvSpPr txBox="1"/>
          <p:nvPr/>
        </p:nvSpPr>
        <p:spPr>
          <a:xfrm>
            <a:off x="5118265" y="4534901"/>
            <a:ext cx="1721922" cy="369332"/>
          </a:xfrm>
          <a:prstGeom prst="rect">
            <a:avLst/>
          </a:prstGeom>
          <a:noFill/>
        </p:spPr>
        <p:txBody>
          <a:bodyPr wrap="square" rtlCol="0">
            <a:spAutoFit/>
          </a:bodyPr>
          <a:lstStyle/>
          <a:p>
            <a:r>
              <a:rPr lang="en-US" dirty="0" err="1">
                <a:solidFill>
                  <a:schemeClr val="bg1"/>
                </a:solidFill>
              </a:rPr>
              <a:t>StockManager</a:t>
            </a:r>
            <a:endParaRPr lang="en-US" dirty="0">
              <a:solidFill>
                <a:schemeClr val="bg1"/>
              </a:solidFill>
            </a:endParaRPr>
          </a:p>
        </p:txBody>
      </p:sp>
    </p:spTree>
    <p:extLst>
      <p:ext uri="{BB962C8B-B14F-4D97-AF65-F5344CB8AC3E}">
        <p14:creationId xmlns:p14="http://schemas.microsoft.com/office/powerpoint/2010/main" val="3841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animBg="1"/>
      <p:bldP spid="17"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4874-C196-7448-929F-35FE4FE5CD84}"/>
              </a:ext>
            </a:extLst>
          </p:cNvPr>
          <p:cNvSpPr>
            <a:spLocks noGrp="1"/>
          </p:cNvSpPr>
          <p:nvPr>
            <p:ph type="title"/>
          </p:nvPr>
        </p:nvSpPr>
        <p:spPr/>
        <p:txBody>
          <a:bodyPr/>
          <a:lstStyle/>
          <a:p>
            <a:r>
              <a:rPr lang="en-US" dirty="0"/>
              <a:t>Cache Model – Internet API</a:t>
            </a:r>
          </a:p>
        </p:txBody>
      </p:sp>
      <p:pic>
        <p:nvPicPr>
          <p:cNvPr id="5" name="Content Placeholder 4">
            <a:extLst>
              <a:ext uri="{FF2B5EF4-FFF2-40B4-BE49-F238E27FC236}">
                <a16:creationId xmlns:a16="http://schemas.microsoft.com/office/drawing/2014/main" id="{A137F4DA-A95F-F145-98C9-3C58D4656F5D}"/>
              </a:ext>
            </a:extLst>
          </p:cNvPr>
          <p:cNvPicPr>
            <a:picLocks noGrp="1" noChangeAspect="1"/>
          </p:cNvPicPr>
          <p:nvPr>
            <p:ph idx="1"/>
          </p:nvPr>
        </p:nvPicPr>
        <p:blipFill>
          <a:blip r:embed="rId2"/>
          <a:stretch>
            <a:fillRect/>
          </a:stretch>
        </p:blipFill>
        <p:spPr>
          <a:xfrm>
            <a:off x="2572739" y="2321101"/>
            <a:ext cx="3898012" cy="2975294"/>
          </a:xfrm>
        </p:spPr>
      </p:pic>
    </p:spTree>
    <p:extLst>
      <p:ext uri="{BB962C8B-B14F-4D97-AF65-F5344CB8AC3E}">
        <p14:creationId xmlns:p14="http://schemas.microsoft.com/office/powerpoint/2010/main" val="38034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4A17-5DCE-4F48-BB27-598D58F1E576}"/>
              </a:ext>
            </a:extLst>
          </p:cNvPr>
          <p:cNvSpPr>
            <a:spLocks noGrp="1"/>
          </p:cNvSpPr>
          <p:nvPr>
            <p:ph type="title"/>
          </p:nvPr>
        </p:nvSpPr>
        <p:spPr/>
        <p:txBody>
          <a:bodyPr/>
          <a:lstStyle/>
          <a:p>
            <a:r>
              <a:rPr lang="en-US" dirty="0"/>
              <a:t>Cache Hierarchy</a:t>
            </a:r>
          </a:p>
        </p:txBody>
      </p:sp>
      <p:sp>
        <p:nvSpPr>
          <p:cNvPr id="6" name="Rectangle 5">
            <a:extLst>
              <a:ext uri="{FF2B5EF4-FFF2-40B4-BE49-F238E27FC236}">
                <a16:creationId xmlns:a16="http://schemas.microsoft.com/office/drawing/2014/main" id="{91D34CCC-E631-494E-90B8-51F96F819F6A}"/>
              </a:ext>
            </a:extLst>
          </p:cNvPr>
          <p:cNvSpPr/>
          <p:nvPr/>
        </p:nvSpPr>
        <p:spPr>
          <a:xfrm>
            <a:off x="593766" y="3408218"/>
            <a:ext cx="1270660" cy="11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cxnSp>
        <p:nvCxnSpPr>
          <p:cNvPr id="8" name="Straight Arrow Connector 7">
            <a:extLst>
              <a:ext uri="{FF2B5EF4-FFF2-40B4-BE49-F238E27FC236}">
                <a16:creationId xmlns:a16="http://schemas.microsoft.com/office/drawing/2014/main" id="{1326F050-E2B1-D84A-A766-79D8EEBF5405}"/>
              </a:ext>
            </a:extLst>
          </p:cNvPr>
          <p:cNvCxnSpPr>
            <a:cxnSpLocks/>
            <a:stCxn id="6" idx="3"/>
          </p:cNvCxnSpPr>
          <p:nvPr/>
        </p:nvCxnSpPr>
        <p:spPr>
          <a:xfrm>
            <a:off x="1864426" y="3960421"/>
            <a:ext cx="1128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F9475BA-A6FB-0E43-94DF-834FBCA0894D}"/>
              </a:ext>
            </a:extLst>
          </p:cNvPr>
          <p:cNvSpPr txBox="1"/>
          <p:nvPr/>
        </p:nvSpPr>
        <p:spPr>
          <a:xfrm>
            <a:off x="1864427" y="2969622"/>
            <a:ext cx="1128156" cy="923330"/>
          </a:xfrm>
          <a:prstGeom prst="rect">
            <a:avLst/>
          </a:prstGeom>
          <a:noFill/>
        </p:spPr>
        <p:txBody>
          <a:bodyPr wrap="square" rtlCol="0">
            <a:spAutoFit/>
          </a:bodyPr>
          <a:lstStyle/>
          <a:p>
            <a:r>
              <a:rPr lang="en-US" dirty="0"/>
              <a:t>Call API to fetch stock data</a:t>
            </a:r>
          </a:p>
        </p:txBody>
      </p:sp>
      <p:sp>
        <p:nvSpPr>
          <p:cNvPr id="11" name="Rectangle 10">
            <a:extLst>
              <a:ext uri="{FF2B5EF4-FFF2-40B4-BE49-F238E27FC236}">
                <a16:creationId xmlns:a16="http://schemas.microsoft.com/office/drawing/2014/main" id="{7D1ED675-B56C-964E-8FFE-0453F2CC37D8}"/>
              </a:ext>
            </a:extLst>
          </p:cNvPr>
          <p:cNvSpPr/>
          <p:nvPr/>
        </p:nvSpPr>
        <p:spPr>
          <a:xfrm>
            <a:off x="2992583" y="3408218"/>
            <a:ext cx="1294409" cy="11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 Service</a:t>
            </a:r>
          </a:p>
        </p:txBody>
      </p:sp>
      <p:cxnSp>
        <p:nvCxnSpPr>
          <p:cNvPr id="13" name="Straight Arrow Connector 12">
            <a:extLst>
              <a:ext uri="{FF2B5EF4-FFF2-40B4-BE49-F238E27FC236}">
                <a16:creationId xmlns:a16="http://schemas.microsoft.com/office/drawing/2014/main" id="{5ED8DF25-E67F-4846-81A0-FE50107A3A57}"/>
              </a:ext>
            </a:extLst>
          </p:cNvPr>
          <p:cNvCxnSpPr>
            <a:cxnSpLocks/>
            <a:stCxn id="11" idx="3"/>
          </p:cNvCxnSpPr>
          <p:nvPr/>
        </p:nvCxnSpPr>
        <p:spPr>
          <a:xfrm flipV="1">
            <a:off x="4286992" y="3960420"/>
            <a:ext cx="14606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ACF127-FAEA-9C4C-AA3C-4C9FE756DCB0}"/>
              </a:ext>
            </a:extLst>
          </p:cNvPr>
          <p:cNvSpPr txBox="1"/>
          <p:nvPr/>
        </p:nvSpPr>
        <p:spPr>
          <a:xfrm>
            <a:off x="2992582" y="2484888"/>
            <a:ext cx="1733797" cy="923330"/>
          </a:xfrm>
          <a:prstGeom prst="rect">
            <a:avLst/>
          </a:prstGeom>
          <a:noFill/>
        </p:spPr>
        <p:txBody>
          <a:bodyPr wrap="square" rtlCol="0">
            <a:spAutoFit/>
          </a:bodyPr>
          <a:lstStyle/>
          <a:p>
            <a:r>
              <a:rPr lang="en-US" dirty="0"/>
              <a:t>Knows nothing about stock information</a:t>
            </a:r>
          </a:p>
        </p:txBody>
      </p:sp>
      <p:sp>
        <p:nvSpPr>
          <p:cNvPr id="15" name="TextBox 14">
            <a:extLst>
              <a:ext uri="{FF2B5EF4-FFF2-40B4-BE49-F238E27FC236}">
                <a16:creationId xmlns:a16="http://schemas.microsoft.com/office/drawing/2014/main" id="{E5C35AD2-511C-EB45-9734-41654E7513BD}"/>
              </a:ext>
            </a:extLst>
          </p:cNvPr>
          <p:cNvSpPr txBox="1"/>
          <p:nvPr/>
        </p:nvSpPr>
        <p:spPr>
          <a:xfrm>
            <a:off x="4286992" y="4095359"/>
            <a:ext cx="1852551" cy="1200329"/>
          </a:xfrm>
          <a:prstGeom prst="rect">
            <a:avLst/>
          </a:prstGeom>
          <a:noFill/>
        </p:spPr>
        <p:txBody>
          <a:bodyPr wrap="square" rtlCol="0">
            <a:spAutoFit/>
          </a:bodyPr>
          <a:lstStyle/>
          <a:p>
            <a:r>
              <a:rPr lang="en-US" dirty="0"/>
              <a:t>Fetch stock information by calling API of Cache Service</a:t>
            </a:r>
          </a:p>
        </p:txBody>
      </p:sp>
      <p:sp>
        <p:nvSpPr>
          <p:cNvPr id="17" name="Rectangle 16">
            <a:extLst>
              <a:ext uri="{FF2B5EF4-FFF2-40B4-BE49-F238E27FC236}">
                <a16:creationId xmlns:a16="http://schemas.microsoft.com/office/drawing/2014/main" id="{7F68CB78-02AF-3E48-93BD-E2AF80C8C5A5}"/>
              </a:ext>
            </a:extLst>
          </p:cNvPr>
          <p:cNvSpPr/>
          <p:nvPr/>
        </p:nvSpPr>
        <p:spPr>
          <a:xfrm>
            <a:off x="5789717" y="3408218"/>
            <a:ext cx="1472540" cy="1116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Service</a:t>
            </a:r>
          </a:p>
        </p:txBody>
      </p:sp>
      <p:sp>
        <p:nvSpPr>
          <p:cNvPr id="19" name="Down Arrow 18">
            <a:extLst>
              <a:ext uri="{FF2B5EF4-FFF2-40B4-BE49-F238E27FC236}">
                <a16:creationId xmlns:a16="http://schemas.microsoft.com/office/drawing/2014/main" id="{A2BA6F84-8CD9-6248-8A3B-F8F7618C80A7}"/>
              </a:ext>
            </a:extLst>
          </p:cNvPr>
          <p:cNvSpPr/>
          <p:nvPr/>
        </p:nvSpPr>
        <p:spPr>
          <a:xfrm rot="10800000">
            <a:off x="6380263" y="2398816"/>
            <a:ext cx="210542" cy="100940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3942457-915D-0442-9F6B-208658DCB83E}"/>
              </a:ext>
            </a:extLst>
          </p:cNvPr>
          <p:cNvSpPr txBox="1"/>
          <p:nvPr/>
        </p:nvSpPr>
        <p:spPr>
          <a:xfrm>
            <a:off x="6567550" y="2592933"/>
            <a:ext cx="1389413" cy="646331"/>
          </a:xfrm>
          <a:prstGeom prst="rect">
            <a:avLst/>
          </a:prstGeom>
          <a:noFill/>
        </p:spPr>
        <p:txBody>
          <a:bodyPr wrap="square" rtlCol="0">
            <a:spAutoFit/>
          </a:bodyPr>
          <a:lstStyle/>
          <a:p>
            <a:r>
              <a:rPr lang="en-US" dirty="0"/>
              <a:t>Three levels Cache</a:t>
            </a:r>
          </a:p>
        </p:txBody>
      </p:sp>
      <p:sp>
        <p:nvSpPr>
          <p:cNvPr id="22" name="Rounded Rectangle 21">
            <a:extLst>
              <a:ext uri="{FF2B5EF4-FFF2-40B4-BE49-F238E27FC236}">
                <a16:creationId xmlns:a16="http://schemas.microsoft.com/office/drawing/2014/main" id="{0340EED5-C81E-0441-8374-702D92F4B86E}"/>
              </a:ext>
            </a:extLst>
          </p:cNvPr>
          <p:cNvSpPr/>
          <p:nvPr/>
        </p:nvSpPr>
        <p:spPr>
          <a:xfrm>
            <a:off x="5921456" y="1609813"/>
            <a:ext cx="1128156" cy="74814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25" name="TextBox 24">
            <a:extLst>
              <a:ext uri="{FF2B5EF4-FFF2-40B4-BE49-F238E27FC236}">
                <a16:creationId xmlns:a16="http://schemas.microsoft.com/office/drawing/2014/main" id="{E06C2459-FEA8-3A45-A9B0-69B222FCE00F}"/>
              </a:ext>
            </a:extLst>
          </p:cNvPr>
          <p:cNvSpPr txBox="1"/>
          <p:nvPr/>
        </p:nvSpPr>
        <p:spPr>
          <a:xfrm>
            <a:off x="5213267" y="626963"/>
            <a:ext cx="2694585" cy="923330"/>
          </a:xfrm>
          <a:prstGeom prst="rect">
            <a:avLst/>
          </a:prstGeom>
          <a:noFill/>
        </p:spPr>
        <p:txBody>
          <a:bodyPr wrap="square" rtlCol="0">
            <a:spAutoFit/>
          </a:bodyPr>
          <a:lstStyle/>
          <a:p>
            <a:r>
              <a:rPr lang="en-US" dirty="0"/>
              <a:t>Already created stocks will be stored in a HashMap in memory</a:t>
            </a:r>
          </a:p>
        </p:txBody>
      </p:sp>
      <p:cxnSp>
        <p:nvCxnSpPr>
          <p:cNvPr id="27" name="Straight Arrow Connector 26">
            <a:extLst>
              <a:ext uri="{FF2B5EF4-FFF2-40B4-BE49-F238E27FC236}">
                <a16:creationId xmlns:a16="http://schemas.microsoft.com/office/drawing/2014/main" id="{5D6B5FD0-21EF-C847-BB47-3F628E351CAA}"/>
              </a:ext>
            </a:extLst>
          </p:cNvPr>
          <p:cNvCxnSpPr/>
          <p:nvPr/>
        </p:nvCxnSpPr>
        <p:spPr>
          <a:xfrm>
            <a:off x="7049612" y="1983885"/>
            <a:ext cx="1096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B903AF0-F061-6A40-923C-653B6329D992}"/>
              </a:ext>
            </a:extLst>
          </p:cNvPr>
          <p:cNvSpPr txBox="1"/>
          <p:nvPr/>
        </p:nvSpPr>
        <p:spPr>
          <a:xfrm>
            <a:off x="7049612" y="1595916"/>
            <a:ext cx="1026721" cy="369332"/>
          </a:xfrm>
          <a:prstGeom prst="rect">
            <a:avLst/>
          </a:prstGeom>
          <a:noFill/>
        </p:spPr>
        <p:txBody>
          <a:bodyPr wrap="square" rtlCol="0">
            <a:spAutoFit/>
          </a:bodyPr>
          <a:lstStyle/>
          <a:p>
            <a:r>
              <a:rPr lang="en-US" dirty="0"/>
              <a:t>Not exist</a:t>
            </a:r>
          </a:p>
        </p:txBody>
      </p:sp>
      <p:sp>
        <p:nvSpPr>
          <p:cNvPr id="29" name="Rounded Rectangle 28">
            <a:extLst>
              <a:ext uri="{FF2B5EF4-FFF2-40B4-BE49-F238E27FC236}">
                <a16:creationId xmlns:a16="http://schemas.microsoft.com/office/drawing/2014/main" id="{6F75FC09-0BA2-5A42-B617-B8E3506D9711}"/>
              </a:ext>
            </a:extLst>
          </p:cNvPr>
          <p:cNvSpPr/>
          <p:nvPr/>
        </p:nvSpPr>
        <p:spPr>
          <a:xfrm>
            <a:off x="8177768" y="1631613"/>
            <a:ext cx="1211283" cy="66727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30" name="TextBox 29">
            <a:extLst>
              <a:ext uri="{FF2B5EF4-FFF2-40B4-BE49-F238E27FC236}">
                <a16:creationId xmlns:a16="http://schemas.microsoft.com/office/drawing/2014/main" id="{AA47F2E3-4DEC-5148-86CE-8DCC7C5290DC}"/>
              </a:ext>
            </a:extLst>
          </p:cNvPr>
          <p:cNvSpPr txBox="1"/>
          <p:nvPr/>
        </p:nvSpPr>
        <p:spPr>
          <a:xfrm>
            <a:off x="8177768" y="658093"/>
            <a:ext cx="3032538" cy="923330"/>
          </a:xfrm>
          <a:prstGeom prst="rect">
            <a:avLst/>
          </a:prstGeom>
          <a:noFill/>
        </p:spPr>
        <p:txBody>
          <a:bodyPr wrap="square" rtlCol="0">
            <a:spAutoFit/>
          </a:bodyPr>
          <a:lstStyle/>
          <a:p>
            <a:r>
              <a:rPr lang="en-US" dirty="0"/>
              <a:t>All Previously used stock (include deleted one) will be stored in a local database</a:t>
            </a:r>
          </a:p>
        </p:txBody>
      </p:sp>
      <p:cxnSp>
        <p:nvCxnSpPr>
          <p:cNvPr id="32" name="Straight Arrow Connector 31">
            <a:extLst>
              <a:ext uri="{FF2B5EF4-FFF2-40B4-BE49-F238E27FC236}">
                <a16:creationId xmlns:a16="http://schemas.microsoft.com/office/drawing/2014/main" id="{EBAE2D22-DDA3-E94A-B366-96CA6EFE4F65}"/>
              </a:ext>
            </a:extLst>
          </p:cNvPr>
          <p:cNvCxnSpPr/>
          <p:nvPr/>
        </p:nvCxnSpPr>
        <p:spPr>
          <a:xfrm>
            <a:off x="8783409" y="2349073"/>
            <a:ext cx="0" cy="11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A5C63D2-DA36-C048-A36F-BBCC59CC069D}"/>
              </a:ext>
            </a:extLst>
          </p:cNvPr>
          <p:cNvSpPr txBox="1"/>
          <p:nvPr/>
        </p:nvSpPr>
        <p:spPr>
          <a:xfrm>
            <a:off x="8953994" y="2592933"/>
            <a:ext cx="1350567" cy="646331"/>
          </a:xfrm>
          <a:prstGeom prst="rect">
            <a:avLst/>
          </a:prstGeom>
          <a:noFill/>
        </p:spPr>
        <p:txBody>
          <a:bodyPr wrap="square" rtlCol="0">
            <a:spAutoFit/>
          </a:bodyPr>
          <a:lstStyle/>
          <a:p>
            <a:r>
              <a:rPr lang="en-US" dirty="0"/>
              <a:t>If still not existed</a:t>
            </a:r>
          </a:p>
        </p:txBody>
      </p:sp>
      <p:sp>
        <p:nvSpPr>
          <p:cNvPr id="34" name="TextBox 33">
            <a:extLst>
              <a:ext uri="{FF2B5EF4-FFF2-40B4-BE49-F238E27FC236}">
                <a16:creationId xmlns:a16="http://schemas.microsoft.com/office/drawing/2014/main" id="{26E0579C-65E4-C748-8A6D-F0EEB6E7F8BE}"/>
              </a:ext>
            </a:extLst>
          </p:cNvPr>
          <p:cNvSpPr txBox="1"/>
          <p:nvPr/>
        </p:nvSpPr>
        <p:spPr>
          <a:xfrm>
            <a:off x="4726379" y="1690688"/>
            <a:ext cx="1021279" cy="369332"/>
          </a:xfrm>
          <a:prstGeom prst="rect">
            <a:avLst/>
          </a:prstGeom>
          <a:noFill/>
        </p:spPr>
        <p:txBody>
          <a:bodyPr wrap="square" rtlCol="0">
            <a:spAutoFit/>
          </a:bodyPr>
          <a:lstStyle/>
          <a:p>
            <a:r>
              <a:rPr lang="en-US" dirty="0">
                <a:solidFill>
                  <a:srgbClr val="FF0000"/>
                </a:solidFill>
              </a:rPr>
              <a:t>1st level</a:t>
            </a:r>
          </a:p>
        </p:txBody>
      </p:sp>
      <p:sp>
        <p:nvSpPr>
          <p:cNvPr id="35" name="TextBox 34">
            <a:extLst>
              <a:ext uri="{FF2B5EF4-FFF2-40B4-BE49-F238E27FC236}">
                <a16:creationId xmlns:a16="http://schemas.microsoft.com/office/drawing/2014/main" id="{227BB027-7D00-594A-8808-2841AB4C38F2}"/>
              </a:ext>
            </a:extLst>
          </p:cNvPr>
          <p:cNvSpPr txBox="1"/>
          <p:nvPr/>
        </p:nvSpPr>
        <p:spPr>
          <a:xfrm>
            <a:off x="9448363" y="1718456"/>
            <a:ext cx="1068844" cy="369332"/>
          </a:xfrm>
          <a:prstGeom prst="rect">
            <a:avLst/>
          </a:prstGeom>
          <a:noFill/>
        </p:spPr>
        <p:txBody>
          <a:bodyPr wrap="square" rtlCol="0">
            <a:spAutoFit/>
          </a:bodyPr>
          <a:lstStyle/>
          <a:p>
            <a:r>
              <a:rPr lang="en-US" dirty="0">
                <a:solidFill>
                  <a:srgbClr val="FF0000"/>
                </a:solidFill>
              </a:rPr>
              <a:t>2nd level</a:t>
            </a:r>
          </a:p>
        </p:txBody>
      </p:sp>
      <p:sp>
        <p:nvSpPr>
          <p:cNvPr id="36" name="Rounded Rectangle 35">
            <a:extLst>
              <a:ext uri="{FF2B5EF4-FFF2-40B4-BE49-F238E27FC236}">
                <a16:creationId xmlns:a16="http://schemas.microsoft.com/office/drawing/2014/main" id="{E0148FF9-53F2-D74B-96B4-BF3AA3941FFB}"/>
              </a:ext>
            </a:extLst>
          </p:cNvPr>
          <p:cNvSpPr/>
          <p:nvPr/>
        </p:nvSpPr>
        <p:spPr>
          <a:xfrm>
            <a:off x="8146473" y="3633849"/>
            <a:ext cx="1436914" cy="1068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API</a:t>
            </a:r>
          </a:p>
        </p:txBody>
      </p:sp>
      <p:sp>
        <p:nvSpPr>
          <p:cNvPr id="37" name="TextBox 36">
            <a:extLst>
              <a:ext uri="{FF2B5EF4-FFF2-40B4-BE49-F238E27FC236}">
                <a16:creationId xmlns:a16="http://schemas.microsoft.com/office/drawing/2014/main" id="{61763A46-C536-7645-AE6A-68A7229194A6}"/>
              </a:ext>
            </a:extLst>
          </p:cNvPr>
          <p:cNvSpPr txBox="1"/>
          <p:nvPr/>
        </p:nvSpPr>
        <p:spPr>
          <a:xfrm>
            <a:off x="9694037" y="3983573"/>
            <a:ext cx="1068844" cy="369332"/>
          </a:xfrm>
          <a:prstGeom prst="rect">
            <a:avLst/>
          </a:prstGeom>
          <a:noFill/>
        </p:spPr>
        <p:txBody>
          <a:bodyPr wrap="square" rtlCol="0">
            <a:spAutoFit/>
          </a:bodyPr>
          <a:lstStyle/>
          <a:p>
            <a:r>
              <a:rPr lang="en-US" dirty="0">
                <a:solidFill>
                  <a:srgbClr val="FF0000"/>
                </a:solidFill>
              </a:rPr>
              <a:t>3rd level</a:t>
            </a:r>
          </a:p>
        </p:txBody>
      </p:sp>
      <p:cxnSp>
        <p:nvCxnSpPr>
          <p:cNvPr id="41" name="Straight Arrow Connector 40">
            <a:extLst>
              <a:ext uri="{FF2B5EF4-FFF2-40B4-BE49-F238E27FC236}">
                <a16:creationId xmlns:a16="http://schemas.microsoft.com/office/drawing/2014/main" id="{41917AFE-B5E7-9849-A5C3-0143C2EF0EE5}"/>
              </a:ext>
            </a:extLst>
          </p:cNvPr>
          <p:cNvCxnSpPr/>
          <p:nvPr/>
        </p:nvCxnSpPr>
        <p:spPr>
          <a:xfrm flipV="1">
            <a:off x="8538358" y="2398816"/>
            <a:ext cx="0" cy="114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14A3EB-4299-774F-9FB8-53460663C8C1}"/>
              </a:ext>
            </a:extLst>
          </p:cNvPr>
          <p:cNvSpPr txBox="1"/>
          <p:nvPr/>
        </p:nvSpPr>
        <p:spPr>
          <a:xfrm>
            <a:off x="7888924" y="2848631"/>
            <a:ext cx="912298" cy="646331"/>
          </a:xfrm>
          <a:prstGeom prst="rect">
            <a:avLst/>
          </a:prstGeom>
          <a:noFill/>
        </p:spPr>
        <p:txBody>
          <a:bodyPr wrap="square" rtlCol="0">
            <a:spAutoFit/>
          </a:bodyPr>
          <a:lstStyle/>
          <a:p>
            <a:r>
              <a:rPr lang="en-US" dirty="0"/>
              <a:t>Store back</a:t>
            </a:r>
          </a:p>
        </p:txBody>
      </p:sp>
      <p:cxnSp>
        <p:nvCxnSpPr>
          <p:cNvPr id="44" name="Straight Arrow Connector 43">
            <a:extLst>
              <a:ext uri="{FF2B5EF4-FFF2-40B4-BE49-F238E27FC236}">
                <a16:creationId xmlns:a16="http://schemas.microsoft.com/office/drawing/2014/main" id="{67B774A4-7C65-4948-A11B-EBBF3ED68BE7}"/>
              </a:ext>
            </a:extLst>
          </p:cNvPr>
          <p:cNvCxnSpPr/>
          <p:nvPr/>
        </p:nvCxnSpPr>
        <p:spPr>
          <a:xfrm flipH="1">
            <a:off x="7049612" y="2087788"/>
            <a:ext cx="1026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6B639CC-AED7-924A-B9FD-82E97CB5D7B1}"/>
              </a:ext>
            </a:extLst>
          </p:cNvPr>
          <p:cNvSpPr txBox="1"/>
          <p:nvPr/>
        </p:nvSpPr>
        <p:spPr>
          <a:xfrm>
            <a:off x="7055986" y="2086716"/>
            <a:ext cx="1237817" cy="369332"/>
          </a:xfrm>
          <a:prstGeom prst="rect">
            <a:avLst/>
          </a:prstGeom>
          <a:noFill/>
        </p:spPr>
        <p:txBody>
          <a:bodyPr wrap="square" rtlCol="0">
            <a:spAutoFit/>
          </a:bodyPr>
          <a:lstStyle/>
          <a:p>
            <a:r>
              <a:rPr lang="en-US" dirty="0"/>
              <a:t>Store back</a:t>
            </a:r>
          </a:p>
        </p:txBody>
      </p:sp>
    </p:spTree>
    <p:extLst>
      <p:ext uri="{BB962C8B-B14F-4D97-AF65-F5344CB8AC3E}">
        <p14:creationId xmlns:p14="http://schemas.microsoft.com/office/powerpoint/2010/main" val="26286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5" grpId="0"/>
      <p:bldP spid="17" grpId="0" animBg="1"/>
      <p:bldP spid="19" grpId="0" animBg="1"/>
      <p:bldP spid="20" grpId="0"/>
      <p:bldP spid="22" grpId="0" animBg="1"/>
      <p:bldP spid="25" grpId="0"/>
      <p:bldP spid="28" grpId="0"/>
      <p:bldP spid="29" grpId="0" animBg="1"/>
      <p:bldP spid="30" grpId="0"/>
      <p:bldP spid="33" grpId="0"/>
      <p:bldP spid="34" grpId="0"/>
      <p:bldP spid="35" grpId="0"/>
      <p:bldP spid="36" grpId="0" animBg="1"/>
      <p:bldP spid="37" grpId="0"/>
      <p:bldP spid="42"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4874-C196-7448-929F-35FE4FE5CD84}"/>
              </a:ext>
            </a:extLst>
          </p:cNvPr>
          <p:cNvSpPr>
            <a:spLocks noGrp="1"/>
          </p:cNvSpPr>
          <p:nvPr>
            <p:ph type="title"/>
          </p:nvPr>
        </p:nvSpPr>
        <p:spPr/>
        <p:txBody>
          <a:bodyPr/>
          <a:lstStyle/>
          <a:p>
            <a:r>
              <a:rPr lang="en-US" dirty="0"/>
              <a:t>Cache Model – Internet API</a:t>
            </a:r>
          </a:p>
        </p:txBody>
      </p:sp>
      <p:pic>
        <p:nvPicPr>
          <p:cNvPr id="5" name="Content Placeholder 4">
            <a:extLst>
              <a:ext uri="{FF2B5EF4-FFF2-40B4-BE49-F238E27FC236}">
                <a16:creationId xmlns:a16="http://schemas.microsoft.com/office/drawing/2014/main" id="{A137F4DA-A95F-F145-98C9-3C58D4656F5D}"/>
              </a:ext>
            </a:extLst>
          </p:cNvPr>
          <p:cNvPicPr>
            <a:picLocks noGrp="1" noChangeAspect="1"/>
          </p:cNvPicPr>
          <p:nvPr>
            <p:ph idx="1"/>
          </p:nvPr>
        </p:nvPicPr>
        <p:blipFill>
          <a:blip r:embed="rId2"/>
          <a:stretch>
            <a:fillRect/>
          </a:stretch>
        </p:blipFill>
        <p:spPr>
          <a:xfrm>
            <a:off x="2572739" y="2321101"/>
            <a:ext cx="3898012" cy="2975294"/>
          </a:xfrm>
        </p:spPr>
      </p:pic>
      <p:cxnSp>
        <p:nvCxnSpPr>
          <p:cNvPr id="7" name="Straight Arrow Connector 6">
            <a:extLst>
              <a:ext uri="{FF2B5EF4-FFF2-40B4-BE49-F238E27FC236}">
                <a16:creationId xmlns:a16="http://schemas.microsoft.com/office/drawing/2014/main" id="{AF6BFE74-4FFF-F449-93FD-8C03EF0BC1D0}"/>
              </a:ext>
            </a:extLst>
          </p:cNvPr>
          <p:cNvCxnSpPr>
            <a:cxnSpLocks/>
          </p:cNvCxnSpPr>
          <p:nvPr/>
        </p:nvCxnSpPr>
        <p:spPr>
          <a:xfrm flipH="1">
            <a:off x="5569528" y="3657600"/>
            <a:ext cx="1475849"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B8A9C1-3C65-FE45-B0D8-53E4EAFDD3FE}"/>
              </a:ext>
            </a:extLst>
          </p:cNvPr>
          <p:cNvSpPr txBox="1"/>
          <p:nvPr/>
        </p:nvSpPr>
        <p:spPr>
          <a:xfrm>
            <a:off x="7045377" y="3334434"/>
            <a:ext cx="3837482" cy="646331"/>
          </a:xfrm>
          <a:prstGeom prst="rect">
            <a:avLst/>
          </a:prstGeom>
          <a:noFill/>
        </p:spPr>
        <p:txBody>
          <a:bodyPr wrap="square" rtlCol="0">
            <a:spAutoFit/>
          </a:bodyPr>
          <a:lstStyle/>
          <a:p>
            <a:r>
              <a:rPr lang="en-US" dirty="0"/>
              <a:t>Being Used to fetch data from Internet API</a:t>
            </a:r>
          </a:p>
        </p:txBody>
      </p:sp>
    </p:spTree>
    <p:extLst>
      <p:ext uri="{BB962C8B-B14F-4D97-AF65-F5344CB8AC3E}">
        <p14:creationId xmlns:p14="http://schemas.microsoft.com/office/powerpoint/2010/main" val="259714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119F-9921-C84E-B4F6-23C53D6F69A3}"/>
              </a:ext>
            </a:extLst>
          </p:cNvPr>
          <p:cNvSpPr>
            <a:spLocks noGrp="1"/>
          </p:cNvSpPr>
          <p:nvPr>
            <p:ph type="title"/>
          </p:nvPr>
        </p:nvSpPr>
        <p:spPr>
          <a:xfrm>
            <a:off x="838200" y="365125"/>
            <a:ext cx="10728366" cy="1325563"/>
          </a:xfrm>
        </p:spPr>
        <p:txBody>
          <a:bodyPr/>
          <a:lstStyle/>
          <a:p>
            <a:r>
              <a:rPr lang="en-US" dirty="0" err="1"/>
              <a:t>CheckingStock</a:t>
            </a:r>
            <a:r>
              <a:rPr lang="en-US" dirty="0"/>
              <a:t> – fetch stock data from Internet</a:t>
            </a:r>
          </a:p>
        </p:txBody>
      </p:sp>
      <p:pic>
        <p:nvPicPr>
          <p:cNvPr id="5" name="Content Placeholder 4">
            <a:extLst>
              <a:ext uri="{FF2B5EF4-FFF2-40B4-BE49-F238E27FC236}">
                <a16:creationId xmlns:a16="http://schemas.microsoft.com/office/drawing/2014/main" id="{95D5E994-213B-8241-8A0E-33729DC3E295}"/>
              </a:ext>
            </a:extLst>
          </p:cNvPr>
          <p:cNvPicPr>
            <a:picLocks noGrp="1" noChangeAspect="1"/>
          </p:cNvPicPr>
          <p:nvPr>
            <p:ph idx="1"/>
          </p:nvPr>
        </p:nvPicPr>
        <p:blipFill>
          <a:blip r:embed="rId2"/>
          <a:stretch>
            <a:fillRect/>
          </a:stretch>
        </p:blipFill>
        <p:spPr>
          <a:xfrm>
            <a:off x="1041892" y="1433739"/>
            <a:ext cx="6748320" cy="4837118"/>
          </a:xfrm>
        </p:spPr>
      </p:pic>
      <p:sp>
        <p:nvSpPr>
          <p:cNvPr id="6" name="Frame 5">
            <a:extLst>
              <a:ext uri="{FF2B5EF4-FFF2-40B4-BE49-F238E27FC236}">
                <a16:creationId xmlns:a16="http://schemas.microsoft.com/office/drawing/2014/main" id="{5163D6DF-5CCF-3448-A97C-2C472515F5E7}"/>
              </a:ext>
            </a:extLst>
          </p:cNvPr>
          <p:cNvSpPr/>
          <p:nvPr/>
        </p:nvSpPr>
        <p:spPr>
          <a:xfrm>
            <a:off x="2731324" y="4987636"/>
            <a:ext cx="1128156" cy="17813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a:extLst>
              <a:ext uri="{FF2B5EF4-FFF2-40B4-BE49-F238E27FC236}">
                <a16:creationId xmlns:a16="http://schemas.microsoft.com/office/drawing/2014/main" id="{5D662190-1D45-8B4D-9BC1-AC21C9989BCB}"/>
              </a:ext>
            </a:extLst>
          </p:cNvPr>
          <p:cNvCxnSpPr/>
          <p:nvPr/>
        </p:nvCxnSpPr>
        <p:spPr>
          <a:xfrm>
            <a:off x="3859480" y="5076701"/>
            <a:ext cx="1235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2068A4-8C0C-4443-984B-B9E7E5AA7889}"/>
              </a:ext>
            </a:extLst>
          </p:cNvPr>
          <p:cNvSpPr txBox="1"/>
          <p:nvPr/>
        </p:nvSpPr>
        <p:spPr>
          <a:xfrm>
            <a:off x="5094514" y="4655127"/>
            <a:ext cx="1923803" cy="1200329"/>
          </a:xfrm>
          <a:prstGeom prst="rect">
            <a:avLst/>
          </a:prstGeom>
          <a:noFill/>
        </p:spPr>
        <p:txBody>
          <a:bodyPr wrap="square" rtlCol="0">
            <a:spAutoFit/>
          </a:bodyPr>
          <a:lstStyle/>
          <a:p>
            <a:r>
              <a:rPr lang="en-US" dirty="0">
                <a:solidFill>
                  <a:schemeClr val="bg1"/>
                </a:solidFill>
              </a:rPr>
              <a:t>This class is used to hold the JSON format date in response body</a:t>
            </a:r>
          </a:p>
        </p:txBody>
      </p:sp>
    </p:spTree>
    <p:extLst>
      <p:ext uri="{BB962C8B-B14F-4D97-AF65-F5344CB8AC3E}">
        <p14:creationId xmlns:p14="http://schemas.microsoft.com/office/powerpoint/2010/main" val="312477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32C5-D4F3-1445-80CB-4C6B035C81EE}"/>
              </a:ext>
            </a:extLst>
          </p:cNvPr>
          <p:cNvSpPr>
            <a:spLocks noGrp="1"/>
          </p:cNvSpPr>
          <p:nvPr>
            <p:ph type="title"/>
          </p:nvPr>
        </p:nvSpPr>
        <p:spPr/>
        <p:txBody>
          <a:bodyPr/>
          <a:lstStyle/>
          <a:p>
            <a:r>
              <a:rPr lang="en-US" dirty="0" err="1"/>
              <a:t>StockInfo</a:t>
            </a:r>
            <a:r>
              <a:rPr lang="en-US" dirty="0"/>
              <a:t> –Hold JSON data from Internet</a:t>
            </a:r>
          </a:p>
        </p:txBody>
      </p:sp>
      <p:pic>
        <p:nvPicPr>
          <p:cNvPr id="5" name="Content Placeholder 4">
            <a:extLst>
              <a:ext uri="{FF2B5EF4-FFF2-40B4-BE49-F238E27FC236}">
                <a16:creationId xmlns:a16="http://schemas.microsoft.com/office/drawing/2014/main" id="{CA05573A-ADFC-DF47-AEA7-CB4ADC01685F}"/>
              </a:ext>
            </a:extLst>
          </p:cNvPr>
          <p:cNvPicPr>
            <a:picLocks noGrp="1" noChangeAspect="1"/>
          </p:cNvPicPr>
          <p:nvPr>
            <p:ph idx="1"/>
          </p:nvPr>
        </p:nvPicPr>
        <p:blipFill>
          <a:blip r:embed="rId2"/>
          <a:stretch>
            <a:fillRect/>
          </a:stretch>
        </p:blipFill>
        <p:spPr>
          <a:xfrm>
            <a:off x="978066" y="2405052"/>
            <a:ext cx="3161704" cy="2867592"/>
          </a:xfrm>
        </p:spPr>
      </p:pic>
      <p:pic>
        <p:nvPicPr>
          <p:cNvPr id="7" name="Picture 6">
            <a:extLst>
              <a:ext uri="{FF2B5EF4-FFF2-40B4-BE49-F238E27FC236}">
                <a16:creationId xmlns:a16="http://schemas.microsoft.com/office/drawing/2014/main" id="{6C955BD0-8BF2-DD4A-A383-ABA7F3F438B8}"/>
              </a:ext>
            </a:extLst>
          </p:cNvPr>
          <p:cNvPicPr>
            <a:picLocks noChangeAspect="1"/>
          </p:cNvPicPr>
          <p:nvPr/>
        </p:nvPicPr>
        <p:blipFill>
          <a:blip r:embed="rId3"/>
          <a:stretch>
            <a:fillRect/>
          </a:stretch>
        </p:blipFill>
        <p:spPr>
          <a:xfrm>
            <a:off x="4997038" y="3100779"/>
            <a:ext cx="4953000" cy="965200"/>
          </a:xfrm>
          <a:prstGeom prst="rect">
            <a:avLst/>
          </a:prstGeom>
        </p:spPr>
      </p:pic>
      <p:cxnSp>
        <p:nvCxnSpPr>
          <p:cNvPr id="9" name="Straight Arrow Connector 8">
            <a:extLst>
              <a:ext uri="{FF2B5EF4-FFF2-40B4-BE49-F238E27FC236}">
                <a16:creationId xmlns:a16="http://schemas.microsoft.com/office/drawing/2014/main" id="{22B7CAC5-031B-084E-BADC-B392755D649C}"/>
              </a:ext>
            </a:extLst>
          </p:cNvPr>
          <p:cNvCxnSpPr/>
          <p:nvPr/>
        </p:nvCxnSpPr>
        <p:spPr>
          <a:xfrm>
            <a:off x="3479470" y="3705101"/>
            <a:ext cx="1330036"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C38A31-DD85-3B40-AA85-D6586E22393C}"/>
              </a:ext>
            </a:extLst>
          </p:cNvPr>
          <p:cNvCxnSpPr>
            <a:cxnSpLocks/>
          </p:cNvCxnSpPr>
          <p:nvPr/>
        </p:nvCxnSpPr>
        <p:spPr>
          <a:xfrm flipV="1">
            <a:off x="3479470" y="2227020"/>
            <a:ext cx="3193300" cy="10505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135B0-22FA-8D47-A86E-524F40278C03}"/>
              </a:ext>
            </a:extLst>
          </p:cNvPr>
          <p:cNvCxnSpPr>
            <a:cxnSpLocks/>
          </p:cNvCxnSpPr>
          <p:nvPr/>
        </p:nvCxnSpPr>
        <p:spPr>
          <a:xfrm flipV="1">
            <a:off x="6543304" y="2874484"/>
            <a:ext cx="258933" cy="604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B7E1F78-82B6-1046-A90B-35BF11646959}"/>
              </a:ext>
            </a:extLst>
          </p:cNvPr>
          <p:cNvPicPr>
            <a:picLocks noChangeAspect="1"/>
          </p:cNvPicPr>
          <p:nvPr/>
        </p:nvPicPr>
        <p:blipFill>
          <a:blip r:embed="rId4"/>
          <a:stretch>
            <a:fillRect/>
          </a:stretch>
        </p:blipFill>
        <p:spPr>
          <a:xfrm>
            <a:off x="6802237" y="1299684"/>
            <a:ext cx="3251200" cy="1574800"/>
          </a:xfrm>
          <a:prstGeom prst="rect">
            <a:avLst/>
          </a:prstGeom>
        </p:spPr>
      </p:pic>
      <p:cxnSp>
        <p:nvCxnSpPr>
          <p:cNvPr id="19" name="Straight Arrow Connector 18">
            <a:extLst>
              <a:ext uri="{FF2B5EF4-FFF2-40B4-BE49-F238E27FC236}">
                <a16:creationId xmlns:a16="http://schemas.microsoft.com/office/drawing/2014/main" id="{49909A2D-EC05-844C-8D9B-15F017410FA2}"/>
              </a:ext>
            </a:extLst>
          </p:cNvPr>
          <p:cNvCxnSpPr>
            <a:cxnSpLocks/>
          </p:cNvCxnSpPr>
          <p:nvPr/>
        </p:nvCxnSpPr>
        <p:spPr>
          <a:xfrm>
            <a:off x="3610099" y="4065979"/>
            <a:ext cx="3443844" cy="1206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FCE23A-78EB-7541-9D86-4562D4E6ACFC}"/>
              </a:ext>
            </a:extLst>
          </p:cNvPr>
          <p:cNvCxnSpPr/>
          <p:nvPr/>
        </p:nvCxnSpPr>
        <p:spPr>
          <a:xfrm>
            <a:off x="7659584" y="3906982"/>
            <a:ext cx="0" cy="756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0CBF0A-8ABF-5140-BE34-8599E0651DAE}"/>
              </a:ext>
            </a:extLst>
          </p:cNvPr>
          <p:cNvPicPr>
            <a:picLocks noChangeAspect="1"/>
          </p:cNvPicPr>
          <p:nvPr/>
        </p:nvPicPr>
        <p:blipFill>
          <a:blip r:embed="rId5"/>
          <a:stretch>
            <a:fillRect/>
          </a:stretch>
        </p:blipFill>
        <p:spPr>
          <a:xfrm>
            <a:off x="7134381" y="4713820"/>
            <a:ext cx="2425700" cy="1511300"/>
          </a:xfrm>
          <a:prstGeom prst="rect">
            <a:avLst/>
          </a:prstGeom>
        </p:spPr>
      </p:pic>
    </p:spTree>
    <p:extLst>
      <p:ext uri="{BB962C8B-B14F-4D97-AF65-F5344CB8AC3E}">
        <p14:creationId xmlns:p14="http://schemas.microsoft.com/office/powerpoint/2010/main" val="10045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4874-C196-7448-929F-35FE4FE5CD84}"/>
              </a:ext>
            </a:extLst>
          </p:cNvPr>
          <p:cNvSpPr>
            <a:spLocks noGrp="1"/>
          </p:cNvSpPr>
          <p:nvPr>
            <p:ph type="title"/>
          </p:nvPr>
        </p:nvSpPr>
        <p:spPr/>
        <p:txBody>
          <a:bodyPr/>
          <a:lstStyle/>
          <a:p>
            <a:r>
              <a:rPr lang="en-US" dirty="0"/>
              <a:t>Cache Model – Manager Model</a:t>
            </a:r>
          </a:p>
        </p:txBody>
      </p:sp>
      <p:pic>
        <p:nvPicPr>
          <p:cNvPr id="5" name="Content Placeholder 4">
            <a:extLst>
              <a:ext uri="{FF2B5EF4-FFF2-40B4-BE49-F238E27FC236}">
                <a16:creationId xmlns:a16="http://schemas.microsoft.com/office/drawing/2014/main" id="{A137F4DA-A95F-F145-98C9-3C58D4656F5D}"/>
              </a:ext>
            </a:extLst>
          </p:cNvPr>
          <p:cNvPicPr>
            <a:picLocks noGrp="1" noChangeAspect="1"/>
          </p:cNvPicPr>
          <p:nvPr>
            <p:ph idx="1"/>
          </p:nvPr>
        </p:nvPicPr>
        <p:blipFill>
          <a:blip r:embed="rId2"/>
          <a:stretch>
            <a:fillRect/>
          </a:stretch>
        </p:blipFill>
        <p:spPr>
          <a:xfrm>
            <a:off x="2572739" y="2321101"/>
            <a:ext cx="3898012" cy="2975294"/>
          </a:xfrm>
        </p:spPr>
      </p:pic>
      <p:sp>
        <p:nvSpPr>
          <p:cNvPr id="13" name="TextBox 12">
            <a:extLst>
              <a:ext uri="{FF2B5EF4-FFF2-40B4-BE49-F238E27FC236}">
                <a16:creationId xmlns:a16="http://schemas.microsoft.com/office/drawing/2014/main" id="{F429B494-9200-3E47-8B72-CE65822FABCC}"/>
              </a:ext>
            </a:extLst>
          </p:cNvPr>
          <p:cNvSpPr txBox="1"/>
          <p:nvPr/>
        </p:nvSpPr>
        <p:spPr>
          <a:xfrm>
            <a:off x="6498709" y="3978234"/>
            <a:ext cx="3645724" cy="369332"/>
          </a:xfrm>
          <a:prstGeom prst="rect">
            <a:avLst/>
          </a:prstGeom>
          <a:noFill/>
        </p:spPr>
        <p:txBody>
          <a:bodyPr wrap="square" rtlCol="0">
            <a:spAutoFit/>
          </a:bodyPr>
          <a:lstStyle/>
          <a:p>
            <a:r>
              <a:rPr lang="en-US" dirty="0"/>
              <a:t>Model to manage three level caching</a:t>
            </a:r>
          </a:p>
        </p:txBody>
      </p:sp>
      <p:sp>
        <p:nvSpPr>
          <p:cNvPr id="3" name="Right Brace 2">
            <a:extLst>
              <a:ext uri="{FF2B5EF4-FFF2-40B4-BE49-F238E27FC236}">
                <a16:creationId xmlns:a16="http://schemas.microsoft.com/office/drawing/2014/main" id="{CC373CB3-E27E-7443-96B3-9D85F35DFF84}"/>
              </a:ext>
            </a:extLst>
          </p:cNvPr>
          <p:cNvSpPr/>
          <p:nvPr/>
        </p:nvSpPr>
        <p:spPr>
          <a:xfrm>
            <a:off x="6246421" y="3978234"/>
            <a:ext cx="130628" cy="475013"/>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3742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CA73-B034-474D-AC1A-8F1276EDF012}"/>
              </a:ext>
            </a:extLst>
          </p:cNvPr>
          <p:cNvSpPr>
            <a:spLocks noGrp="1"/>
          </p:cNvSpPr>
          <p:nvPr>
            <p:ph type="title"/>
          </p:nvPr>
        </p:nvSpPr>
        <p:spPr>
          <a:xfrm>
            <a:off x="249381" y="365125"/>
            <a:ext cx="11792197" cy="1325563"/>
          </a:xfrm>
        </p:spPr>
        <p:txBody>
          <a:bodyPr/>
          <a:lstStyle/>
          <a:p>
            <a:r>
              <a:rPr lang="en-US" dirty="0" err="1"/>
              <a:t>StockManager</a:t>
            </a:r>
            <a:r>
              <a:rPr lang="en-US" dirty="0"/>
              <a:t> – Model to manage 3 level caching</a:t>
            </a:r>
          </a:p>
        </p:txBody>
      </p:sp>
      <p:pic>
        <p:nvPicPr>
          <p:cNvPr id="5" name="Content Placeholder 4">
            <a:extLst>
              <a:ext uri="{FF2B5EF4-FFF2-40B4-BE49-F238E27FC236}">
                <a16:creationId xmlns:a16="http://schemas.microsoft.com/office/drawing/2014/main" id="{47D985A8-5225-B342-9CC6-0FB8F3CA21E1}"/>
              </a:ext>
            </a:extLst>
          </p:cNvPr>
          <p:cNvPicPr>
            <a:picLocks noGrp="1" noChangeAspect="1"/>
          </p:cNvPicPr>
          <p:nvPr>
            <p:ph idx="1"/>
          </p:nvPr>
        </p:nvPicPr>
        <p:blipFill>
          <a:blip r:embed="rId2"/>
          <a:stretch>
            <a:fillRect/>
          </a:stretch>
        </p:blipFill>
        <p:spPr>
          <a:xfrm>
            <a:off x="1348427" y="1915690"/>
            <a:ext cx="5956300" cy="3886200"/>
          </a:xfrm>
        </p:spPr>
      </p:pic>
      <p:cxnSp>
        <p:nvCxnSpPr>
          <p:cNvPr id="7" name="Straight Arrow Connector 6">
            <a:extLst>
              <a:ext uri="{FF2B5EF4-FFF2-40B4-BE49-F238E27FC236}">
                <a16:creationId xmlns:a16="http://schemas.microsoft.com/office/drawing/2014/main" id="{27003E80-ED0A-1742-90F3-4F3D1B7E29C2}"/>
              </a:ext>
            </a:extLst>
          </p:cNvPr>
          <p:cNvCxnSpPr>
            <a:cxnSpLocks/>
          </p:cNvCxnSpPr>
          <p:nvPr/>
        </p:nvCxnSpPr>
        <p:spPr>
          <a:xfrm flipH="1">
            <a:off x="5177642" y="3467595"/>
            <a:ext cx="2280062"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B180CF-57E0-2F4D-96D8-54FC29387AF3}"/>
              </a:ext>
            </a:extLst>
          </p:cNvPr>
          <p:cNvSpPr txBox="1"/>
          <p:nvPr/>
        </p:nvSpPr>
        <p:spPr>
          <a:xfrm>
            <a:off x="7457704" y="2867430"/>
            <a:ext cx="4096987" cy="1477328"/>
          </a:xfrm>
          <a:prstGeom prst="rect">
            <a:avLst/>
          </a:prstGeom>
          <a:noFill/>
        </p:spPr>
        <p:txBody>
          <a:bodyPr wrap="square" rtlCol="0">
            <a:spAutoFit/>
          </a:bodyPr>
          <a:lstStyle/>
          <a:p>
            <a:r>
              <a:rPr lang="en-US" dirty="0"/>
              <a:t>Return True if this stock is cached in memory. Otherwise it tries to fetch it from database or Internet to memory. Return false if it is still not exist in the memory</a:t>
            </a:r>
          </a:p>
        </p:txBody>
      </p:sp>
      <p:cxnSp>
        <p:nvCxnSpPr>
          <p:cNvPr id="11" name="Straight Arrow Connector 10">
            <a:extLst>
              <a:ext uri="{FF2B5EF4-FFF2-40B4-BE49-F238E27FC236}">
                <a16:creationId xmlns:a16="http://schemas.microsoft.com/office/drawing/2014/main" id="{258CB077-82F4-AC45-8383-995EFED33FCC}"/>
              </a:ext>
            </a:extLst>
          </p:cNvPr>
          <p:cNvCxnSpPr/>
          <p:nvPr/>
        </p:nvCxnSpPr>
        <p:spPr>
          <a:xfrm flipH="1">
            <a:off x="6994566" y="5237018"/>
            <a:ext cx="5818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A6B7F5-AC8E-A546-AB23-6997E668C9F2}"/>
              </a:ext>
            </a:extLst>
          </p:cNvPr>
          <p:cNvSpPr txBox="1"/>
          <p:nvPr/>
        </p:nvSpPr>
        <p:spPr>
          <a:xfrm>
            <a:off x="7576457" y="4845132"/>
            <a:ext cx="3978234" cy="923330"/>
          </a:xfrm>
          <a:prstGeom prst="rect">
            <a:avLst/>
          </a:prstGeom>
          <a:noFill/>
        </p:spPr>
        <p:txBody>
          <a:bodyPr wrap="square" rtlCol="0">
            <a:spAutoFit/>
          </a:bodyPr>
          <a:lstStyle/>
          <a:p>
            <a:r>
              <a:rPr lang="en-US" dirty="0"/>
              <a:t>Return the price of {</a:t>
            </a:r>
            <a:r>
              <a:rPr lang="en-US" dirty="0" err="1"/>
              <a:t>tickerSymbol</a:t>
            </a:r>
            <a:r>
              <a:rPr lang="en-US" dirty="0"/>
              <a:t>} at {date}. Return empty String if the ticker is not valid</a:t>
            </a:r>
          </a:p>
        </p:txBody>
      </p:sp>
    </p:spTree>
    <p:extLst>
      <p:ext uri="{BB962C8B-B14F-4D97-AF65-F5344CB8AC3E}">
        <p14:creationId xmlns:p14="http://schemas.microsoft.com/office/powerpoint/2010/main" val="32518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13D1-9CF5-B449-86F1-708BD4F3C620}"/>
              </a:ext>
            </a:extLst>
          </p:cNvPr>
          <p:cNvSpPr>
            <a:spLocks noGrp="1"/>
          </p:cNvSpPr>
          <p:nvPr>
            <p:ph type="title"/>
          </p:nvPr>
        </p:nvSpPr>
        <p:spPr>
          <a:xfrm>
            <a:off x="470065" y="0"/>
            <a:ext cx="11353800" cy="1325563"/>
          </a:xfrm>
        </p:spPr>
        <p:txBody>
          <a:bodyPr/>
          <a:lstStyle/>
          <a:p>
            <a:r>
              <a:rPr lang="en-US" dirty="0" err="1"/>
              <a:t>StockManager</a:t>
            </a:r>
            <a:r>
              <a:rPr lang="en-US" dirty="0"/>
              <a:t> – Model to manage 3 level caching</a:t>
            </a:r>
          </a:p>
        </p:txBody>
      </p:sp>
      <p:pic>
        <p:nvPicPr>
          <p:cNvPr id="5" name="Content Placeholder 4">
            <a:extLst>
              <a:ext uri="{FF2B5EF4-FFF2-40B4-BE49-F238E27FC236}">
                <a16:creationId xmlns:a16="http://schemas.microsoft.com/office/drawing/2014/main" id="{499F9200-EF9C-8D47-9470-506698ABC48A}"/>
              </a:ext>
            </a:extLst>
          </p:cNvPr>
          <p:cNvPicPr>
            <a:picLocks noGrp="1" noChangeAspect="1"/>
          </p:cNvPicPr>
          <p:nvPr>
            <p:ph idx="1"/>
          </p:nvPr>
        </p:nvPicPr>
        <p:blipFill>
          <a:blip r:embed="rId3"/>
          <a:stretch>
            <a:fillRect/>
          </a:stretch>
        </p:blipFill>
        <p:spPr>
          <a:xfrm>
            <a:off x="470065" y="1219983"/>
            <a:ext cx="6716295" cy="5192692"/>
          </a:xfrm>
        </p:spPr>
      </p:pic>
      <p:cxnSp>
        <p:nvCxnSpPr>
          <p:cNvPr id="7" name="Straight Arrow Connector 6">
            <a:extLst>
              <a:ext uri="{FF2B5EF4-FFF2-40B4-BE49-F238E27FC236}">
                <a16:creationId xmlns:a16="http://schemas.microsoft.com/office/drawing/2014/main" id="{F891D770-B0D1-264D-AEAF-ED49A89D5238}"/>
              </a:ext>
            </a:extLst>
          </p:cNvPr>
          <p:cNvCxnSpPr>
            <a:cxnSpLocks/>
          </p:cNvCxnSpPr>
          <p:nvPr/>
        </p:nvCxnSpPr>
        <p:spPr>
          <a:xfrm flipH="1">
            <a:off x="4025735" y="1721922"/>
            <a:ext cx="3160625"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DADF85-126D-D44E-9B13-BA390E80EF38}"/>
              </a:ext>
            </a:extLst>
          </p:cNvPr>
          <p:cNvSpPr txBox="1"/>
          <p:nvPr/>
        </p:nvSpPr>
        <p:spPr>
          <a:xfrm>
            <a:off x="7517081" y="1297339"/>
            <a:ext cx="3330039" cy="646331"/>
          </a:xfrm>
          <a:prstGeom prst="rect">
            <a:avLst/>
          </a:prstGeom>
          <a:noFill/>
        </p:spPr>
        <p:txBody>
          <a:bodyPr wrap="square" rtlCol="0">
            <a:spAutoFit/>
          </a:bodyPr>
          <a:lstStyle/>
          <a:p>
            <a:r>
              <a:rPr lang="en-US" dirty="0"/>
              <a:t>This Map is used to cache stock information in memory</a:t>
            </a:r>
          </a:p>
        </p:txBody>
      </p:sp>
      <p:cxnSp>
        <p:nvCxnSpPr>
          <p:cNvPr id="11" name="Straight Arrow Connector 10">
            <a:extLst>
              <a:ext uri="{FF2B5EF4-FFF2-40B4-BE49-F238E27FC236}">
                <a16:creationId xmlns:a16="http://schemas.microsoft.com/office/drawing/2014/main" id="{650B4470-44F5-0D4E-A553-CBB38F144A50}"/>
              </a:ext>
            </a:extLst>
          </p:cNvPr>
          <p:cNvCxnSpPr/>
          <p:nvPr/>
        </p:nvCxnSpPr>
        <p:spPr>
          <a:xfrm flipH="1">
            <a:off x="2885704" y="1916036"/>
            <a:ext cx="641267"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5254A7-9312-3741-B53F-D79A86F3304E}"/>
              </a:ext>
            </a:extLst>
          </p:cNvPr>
          <p:cNvSpPr txBox="1"/>
          <p:nvPr/>
        </p:nvSpPr>
        <p:spPr>
          <a:xfrm>
            <a:off x="3526971" y="1759004"/>
            <a:ext cx="3445633" cy="369332"/>
          </a:xfrm>
          <a:prstGeom prst="rect">
            <a:avLst/>
          </a:prstGeom>
          <a:noFill/>
        </p:spPr>
        <p:txBody>
          <a:bodyPr wrap="square" rtlCol="0">
            <a:spAutoFit/>
          </a:bodyPr>
          <a:lstStyle/>
          <a:p>
            <a:r>
              <a:rPr lang="en-US" dirty="0">
                <a:solidFill>
                  <a:schemeClr val="bg1"/>
                </a:solidFill>
              </a:rPr>
              <a:t>Connect to and manage Database</a:t>
            </a:r>
          </a:p>
        </p:txBody>
      </p:sp>
      <p:sp>
        <p:nvSpPr>
          <p:cNvPr id="13" name="Frame 12">
            <a:extLst>
              <a:ext uri="{FF2B5EF4-FFF2-40B4-BE49-F238E27FC236}">
                <a16:creationId xmlns:a16="http://schemas.microsoft.com/office/drawing/2014/main" id="{0D4A7794-6939-384C-A3F4-EFBE881220C7}"/>
              </a:ext>
            </a:extLst>
          </p:cNvPr>
          <p:cNvSpPr/>
          <p:nvPr/>
        </p:nvSpPr>
        <p:spPr>
          <a:xfrm>
            <a:off x="997528" y="3816329"/>
            <a:ext cx="1686296" cy="233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Arrow Connector 14">
            <a:extLst>
              <a:ext uri="{FF2B5EF4-FFF2-40B4-BE49-F238E27FC236}">
                <a16:creationId xmlns:a16="http://schemas.microsoft.com/office/drawing/2014/main" id="{3EDC785E-F59B-8A4D-9D50-443F09F5B2FB}"/>
              </a:ext>
            </a:extLst>
          </p:cNvPr>
          <p:cNvCxnSpPr>
            <a:cxnSpLocks/>
          </p:cNvCxnSpPr>
          <p:nvPr/>
        </p:nvCxnSpPr>
        <p:spPr>
          <a:xfrm flipH="1">
            <a:off x="2790701" y="3932907"/>
            <a:ext cx="16031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FB02F34-10C0-8046-B216-5024A3A05EE4}"/>
              </a:ext>
            </a:extLst>
          </p:cNvPr>
          <p:cNvSpPr txBox="1"/>
          <p:nvPr/>
        </p:nvSpPr>
        <p:spPr>
          <a:xfrm>
            <a:off x="4501640" y="3263928"/>
            <a:ext cx="2303813" cy="1200329"/>
          </a:xfrm>
          <a:prstGeom prst="rect">
            <a:avLst/>
          </a:prstGeom>
          <a:noFill/>
        </p:spPr>
        <p:txBody>
          <a:bodyPr wrap="square" rtlCol="0">
            <a:spAutoFit/>
          </a:bodyPr>
          <a:lstStyle/>
          <a:p>
            <a:r>
              <a:rPr lang="en-US" dirty="0">
                <a:solidFill>
                  <a:schemeClr val="bg1"/>
                </a:solidFill>
              </a:rPr>
              <a:t>A private method to fetch stock data from database and Internet to memory</a:t>
            </a:r>
          </a:p>
        </p:txBody>
      </p:sp>
    </p:spTree>
    <p:extLst>
      <p:ext uri="{BB962C8B-B14F-4D97-AF65-F5344CB8AC3E}">
        <p14:creationId xmlns:p14="http://schemas.microsoft.com/office/powerpoint/2010/main" val="12230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BA9F-EF05-F241-8AF6-E94A466B0155}"/>
              </a:ext>
            </a:extLst>
          </p:cNvPr>
          <p:cNvSpPr>
            <a:spLocks noGrp="1"/>
          </p:cNvSpPr>
          <p:nvPr>
            <p:ph type="title"/>
          </p:nvPr>
        </p:nvSpPr>
        <p:spPr/>
        <p:txBody>
          <a:bodyPr/>
          <a:lstStyle/>
          <a:p>
            <a:r>
              <a:rPr lang="en-US" dirty="0"/>
              <a:t>Refresh method to fetch data</a:t>
            </a:r>
          </a:p>
        </p:txBody>
      </p:sp>
      <p:pic>
        <p:nvPicPr>
          <p:cNvPr id="5" name="Content Placeholder 4">
            <a:extLst>
              <a:ext uri="{FF2B5EF4-FFF2-40B4-BE49-F238E27FC236}">
                <a16:creationId xmlns:a16="http://schemas.microsoft.com/office/drawing/2014/main" id="{5D30E7B2-29DC-8344-84DE-E044DF353BF7}"/>
              </a:ext>
            </a:extLst>
          </p:cNvPr>
          <p:cNvPicPr>
            <a:picLocks noGrp="1" noChangeAspect="1"/>
          </p:cNvPicPr>
          <p:nvPr>
            <p:ph idx="1"/>
          </p:nvPr>
        </p:nvPicPr>
        <p:blipFill>
          <a:blip r:embed="rId2"/>
          <a:stretch>
            <a:fillRect/>
          </a:stretch>
        </p:blipFill>
        <p:spPr>
          <a:xfrm>
            <a:off x="838200" y="1512558"/>
            <a:ext cx="7260771" cy="5125858"/>
          </a:xfrm>
        </p:spPr>
      </p:pic>
    </p:spTree>
    <p:extLst>
      <p:ext uri="{BB962C8B-B14F-4D97-AF65-F5344CB8AC3E}">
        <p14:creationId xmlns:p14="http://schemas.microsoft.com/office/powerpoint/2010/main" val="415366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2F9E-1E64-8842-9755-F0D9E718E3B8}"/>
              </a:ext>
            </a:extLst>
          </p:cNvPr>
          <p:cNvSpPr>
            <a:spLocks noGrp="1"/>
          </p:cNvSpPr>
          <p:nvPr>
            <p:ph type="title"/>
          </p:nvPr>
        </p:nvSpPr>
        <p:spPr/>
        <p:txBody>
          <a:bodyPr/>
          <a:lstStyle/>
          <a:p>
            <a:r>
              <a:rPr lang="en-US" dirty="0"/>
              <a:t>Things done in this week</a:t>
            </a:r>
          </a:p>
        </p:txBody>
      </p:sp>
      <p:sp>
        <p:nvSpPr>
          <p:cNvPr id="3" name="Content Placeholder 2">
            <a:extLst>
              <a:ext uri="{FF2B5EF4-FFF2-40B4-BE49-F238E27FC236}">
                <a16:creationId xmlns:a16="http://schemas.microsoft.com/office/drawing/2014/main" id="{BE357BA9-84DA-A74C-9172-F2B1A6E3FD24}"/>
              </a:ext>
            </a:extLst>
          </p:cNvPr>
          <p:cNvSpPr>
            <a:spLocks noGrp="1"/>
          </p:cNvSpPr>
          <p:nvPr>
            <p:ph idx="1"/>
          </p:nvPr>
        </p:nvSpPr>
        <p:spPr/>
        <p:txBody>
          <a:bodyPr/>
          <a:lstStyle/>
          <a:p>
            <a:r>
              <a:rPr lang="en-US" dirty="0"/>
              <a:t>Divide last exercise into 2 small services</a:t>
            </a:r>
          </a:p>
          <a:p>
            <a:endParaRPr lang="en-US" dirty="0"/>
          </a:p>
          <a:p>
            <a:r>
              <a:rPr lang="en-US" dirty="0"/>
              <a:t>Use Oracle database to store stock information</a:t>
            </a:r>
          </a:p>
          <a:p>
            <a:endParaRPr lang="en-US" dirty="0"/>
          </a:p>
          <a:p>
            <a:r>
              <a:rPr lang="en-US" dirty="0"/>
              <a:t>Use JDBC to connect and manage database</a:t>
            </a:r>
          </a:p>
        </p:txBody>
      </p:sp>
    </p:spTree>
    <p:extLst>
      <p:ext uri="{BB962C8B-B14F-4D97-AF65-F5344CB8AC3E}">
        <p14:creationId xmlns:p14="http://schemas.microsoft.com/office/powerpoint/2010/main" val="209698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89A5-81DD-2A47-BE9F-D2B2CC71002D}"/>
              </a:ext>
            </a:extLst>
          </p:cNvPr>
          <p:cNvSpPr>
            <a:spLocks noGrp="1"/>
          </p:cNvSpPr>
          <p:nvPr>
            <p:ph type="title"/>
          </p:nvPr>
        </p:nvSpPr>
        <p:spPr/>
        <p:txBody>
          <a:bodyPr/>
          <a:lstStyle/>
          <a:p>
            <a:r>
              <a:rPr lang="en-US" dirty="0"/>
              <a:t>Connect to Database</a:t>
            </a:r>
          </a:p>
        </p:txBody>
      </p:sp>
      <p:pic>
        <p:nvPicPr>
          <p:cNvPr id="5" name="Content Placeholder 4">
            <a:extLst>
              <a:ext uri="{FF2B5EF4-FFF2-40B4-BE49-F238E27FC236}">
                <a16:creationId xmlns:a16="http://schemas.microsoft.com/office/drawing/2014/main" id="{265C0D41-3FA8-4C45-90D8-666A4FEDDC7B}"/>
              </a:ext>
            </a:extLst>
          </p:cNvPr>
          <p:cNvPicPr>
            <a:picLocks noGrp="1" noChangeAspect="1"/>
          </p:cNvPicPr>
          <p:nvPr>
            <p:ph idx="1"/>
          </p:nvPr>
        </p:nvPicPr>
        <p:blipFill>
          <a:blip r:embed="rId2"/>
          <a:stretch>
            <a:fillRect/>
          </a:stretch>
        </p:blipFill>
        <p:spPr>
          <a:xfrm>
            <a:off x="1947554" y="2455174"/>
            <a:ext cx="3754334" cy="2870961"/>
          </a:xfrm>
        </p:spPr>
      </p:pic>
      <p:cxnSp>
        <p:nvCxnSpPr>
          <p:cNvPr id="7" name="Straight Arrow Connector 6">
            <a:extLst>
              <a:ext uri="{FF2B5EF4-FFF2-40B4-BE49-F238E27FC236}">
                <a16:creationId xmlns:a16="http://schemas.microsoft.com/office/drawing/2014/main" id="{27A2C434-2829-F04B-9EB6-24403A5DF740}"/>
              </a:ext>
            </a:extLst>
          </p:cNvPr>
          <p:cNvCxnSpPr>
            <a:cxnSpLocks/>
          </p:cNvCxnSpPr>
          <p:nvPr/>
        </p:nvCxnSpPr>
        <p:spPr>
          <a:xfrm flipH="1">
            <a:off x="5142016" y="3194462"/>
            <a:ext cx="1068779"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77AD4B-924A-B34F-8C2E-99DD5405692E}"/>
              </a:ext>
            </a:extLst>
          </p:cNvPr>
          <p:cNvSpPr txBox="1"/>
          <p:nvPr/>
        </p:nvSpPr>
        <p:spPr>
          <a:xfrm>
            <a:off x="6590805" y="2565070"/>
            <a:ext cx="3538847" cy="1754326"/>
          </a:xfrm>
          <a:prstGeom prst="rect">
            <a:avLst/>
          </a:prstGeom>
          <a:noFill/>
        </p:spPr>
        <p:txBody>
          <a:bodyPr wrap="square" rtlCol="0">
            <a:spAutoFit/>
          </a:bodyPr>
          <a:lstStyle/>
          <a:p>
            <a:r>
              <a:rPr lang="en-US" dirty="0"/>
              <a:t>Manage all things in the database include:</a:t>
            </a:r>
          </a:p>
          <a:p>
            <a:r>
              <a:rPr lang="en-US" dirty="0"/>
              <a:t>connecting to database, </a:t>
            </a:r>
          </a:p>
          <a:p>
            <a:r>
              <a:rPr lang="en-US" dirty="0"/>
              <a:t>creating all tables, </a:t>
            </a:r>
          </a:p>
          <a:p>
            <a:r>
              <a:rPr lang="en-US" dirty="0"/>
              <a:t>Inserting data to tables,</a:t>
            </a:r>
          </a:p>
          <a:p>
            <a:r>
              <a:rPr lang="en-US" dirty="0"/>
              <a:t>Retrieving data from database.</a:t>
            </a:r>
          </a:p>
        </p:txBody>
      </p:sp>
    </p:spTree>
    <p:extLst>
      <p:ext uri="{BB962C8B-B14F-4D97-AF65-F5344CB8AC3E}">
        <p14:creationId xmlns:p14="http://schemas.microsoft.com/office/powerpoint/2010/main" val="418807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77AF-8515-4843-B6B8-5B8B43DA90F0}"/>
              </a:ext>
            </a:extLst>
          </p:cNvPr>
          <p:cNvSpPr>
            <a:spLocks noGrp="1"/>
          </p:cNvSpPr>
          <p:nvPr>
            <p:ph type="title"/>
          </p:nvPr>
        </p:nvSpPr>
        <p:spPr/>
        <p:txBody>
          <a:bodyPr/>
          <a:lstStyle/>
          <a:p>
            <a:r>
              <a:rPr lang="en-US" dirty="0" err="1"/>
              <a:t>DBManager.class</a:t>
            </a:r>
            <a:endParaRPr lang="en-US" dirty="0"/>
          </a:p>
        </p:txBody>
      </p:sp>
      <p:pic>
        <p:nvPicPr>
          <p:cNvPr id="5" name="Content Placeholder 4">
            <a:extLst>
              <a:ext uri="{FF2B5EF4-FFF2-40B4-BE49-F238E27FC236}">
                <a16:creationId xmlns:a16="http://schemas.microsoft.com/office/drawing/2014/main" id="{6CBB2085-A982-EE4A-96C9-A0D2BDDE30FC}"/>
              </a:ext>
            </a:extLst>
          </p:cNvPr>
          <p:cNvPicPr>
            <a:picLocks noGrp="1" noChangeAspect="1"/>
          </p:cNvPicPr>
          <p:nvPr>
            <p:ph idx="1"/>
          </p:nvPr>
        </p:nvPicPr>
        <p:blipFill>
          <a:blip r:embed="rId2"/>
          <a:stretch>
            <a:fillRect/>
          </a:stretch>
        </p:blipFill>
        <p:spPr>
          <a:xfrm>
            <a:off x="838199" y="1690687"/>
            <a:ext cx="8623089" cy="4448855"/>
          </a:xfrm>
        </p:spPr>
      </p:pic>
    </p:spTree>
    <p:extLst>
      <p:ext uri="{BB962C8B-B14F-4D97-AF65-F5344CB8AC3E}">
        <p14:creationId xmlns:p14="http://schemas.microsoft.com/office/powerpoint/2010/main" val="269220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195B-701B-3A46-9973-9A3E244372A5}"/>
              </a:ext>
            </a:extLst>
          </p:cNvPr>
          <p:cNvSpPr>
            <a:spLocks noGrp="1"/>
          </p:cNvSpPr>
          <p:nvPr>
            <p:ph type="title"/>
          </p:nvPr>
        </p:nvSpPr>
        <p:spPr/>
        <p:txBody>
          <a:bodyPr/>
          <a:lstStyle/>
          <a:p>
            <a:r>
              <a:rPr lang="en-US" dirty="0"/>
              <a:t>Conclusion of this training</a:t>
            </a:r>
          </a:p>
        </p:txBody>
      </p:sp>
      <p:sp>
        <p:nvSpPr>
          <p:cNvPr id="3" name="Content Placeholder 2">
            <a:extLst>
              <a:ext uri="{FF2B5EF4-FFF2-40B4-BE49-F238E27FC236}">
                <a16:creationId xmlns:a16="http://schemas.microsoft.com/office/drawing/2014/main" id="{7F961DBE-CFB0-1649-B8DC-746E2C4627C6}"/>
              </a:ext>
            </a:extLst>
          </p:cNvPr>
          <p:cNvSpPr>
            <a:spLocks noGrp="1"/>
          </p:cNvSpPr>
          <p:nvPr>
            <p:ph idx="1"/>
          </p:nvPr>
        </p:nvSpPr>
        <p:spPr/>
        <p:txBody>
          <a:bodyPr/>
          <a:lstStyle/>
          <a:p>
            <a:r>
              <a:rPr lang="en-US" dirty="0"/>
              <a:t>Learned Java 8 basics include Lambda and stream</a:t>
            </a:r>
          </a:p>
          <a:p>
            <a:r>
              <a:rPr lang="en-US" dirty="0"/>
              <a:t>Use Maven to manage dependencies of the project</a:t>
            </a:r>
          </a:p>
          <a:p>
            <a:r>
              <a:rPr lang="en-US" dirty="0"/>
              <a:t>Injection by using Googly </a:t>
            </a:r>
            <a:r>
              <a:rPr lang="en-US" dirty="0" err="1"/>
              <a:t>Guice</a:t>
            </a:r>
            <a:r>
              <a:rPr lang="en-US" dirty="0"/>
              <a:t>(Reflection)</a:t>
            </a:r>
          </a:p>
          <a:p>
            <a:r>
              <a:rPr lang="en-US" dirty="0"/>
              <a:t>Basic JAX-RS web design(based on Jersey) and use of annotations</a:t>
            </a:r>
          </a:p>
          <a:p>
            <a:r>
              <a:rPr lang="en-US" dirty="0"/>
              <a:t>Use Jersey(based on Jackson) to convert JSON data between object</a:t>
            </a:r>
          </a:p>
          <a:p>
            <a:r>
              <a:rPr lang="en-US" dirty="0"/>
              <a:t>Valid annotation in JSON entity class</a:t>
            </a:r>
          </a:p>
          <a:p>
            <a:r>
              <a:rPr lang="en-US" dirty="0"/>
              <a:t>Use JDBC to connect and manage database</a:t>
            </a:r>
          </a:p>
          <a:p>
            <a:r>
              <a:rPr lang="en-US" dirty="0"/>
              <a:t>Microservice architecture   </a:t>
            </a:r>
          </a:p>
          <a:p>
            <a:endParaRPr lang="en-US" dirty="0"/>
          </a:p>
          <a:p>
            <a:endParaRPr lang="en-US" dirty="0"/>
          </a:p>
        </p:txBody>
      </p:sp>
    </p:spTree>
    <p:extLst>
      <p:ext uri="{BB962C8B-B14F-4D97-AF65-F5344CB8AC3E}">
        <p14:creationId xmlns:p14="http://schemas.microsoft.com/office/powerpoint/2010/main" val="223946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C618-3969-9347-B30E-6E9F2BCB3E5D}"/>
              </a:ext>
            </a:extLst>
          </p:cNvPr>
          <p:cNvSpPr>
            <a:spLocks noGrp="1"/>
          </p:cNvSpPr>
          <p:nvPr>
            <p:ph type="title"/>
          </p:nvPr>
        </p:nvSpPr>
        <p:spPr/>
        <p:txBody>
          <a:bodyPr/>
          <a:lstStyle/>
          <a:p>
            <a:r>
              <a:rPr lang="en-US" dirty="0"/>
              <a:t>Service to Service Communication</a:t>
            </a:r>
          </a:p>
        </p:txBody>
      </p:sp>
      <p:sp>
        <p:nvSpPr>
          <p:cNvPr id="3" name="Content Placeholder 2">
            <a:extLst>
              <a:ext uri="{FF2B5EF4-FFF2-40B4-BE49-F238E27FC236}">
                <a16:creationId xmlns:a16="http://schemas.microsoft.com/office/drawing/2014/main" id="{399642D0-13BB-9540-8946-C096D39ABD94}"/>
              </a:ext>
            </a:extLst>
          </p:cNvPr>
          <p:cNvSpPr>
            <a:spLocks noGrp="1"/>
          </p:cNvSpPr>
          <p:nvPr>
            <p:ph idx="1"/>
          </p:nvPr>
        </p:nvSpPr>
        <p:spPr>
          <a:xfrm>
            <a:off x="838200" y="1825624"/>
            <a:ext cx="10515600" cy="4812681"/>
          </a:xfrm>
        </p:spPr>
        <p:txBody>
          <a:bodyPr>
            <a:normAutofit lnSpcReduction="10000"/>
          </a:bodyPr>
          <a:lstStyle/>
          <a:p>
            <a:r>
              <a:rPr lang="en-US" dirty="0"/>
              <a:t>Two services are existed in this project</a:t>
            </a:r>
          </a:p>
          <a:p>
            <a:endParaRPr lang="en-US" dirty="0"/>
          </a:p>
          <a:p>
            <a:r>
              <a:rPr lang="en-US" dirty="0"/>
              <a:t>Stock Service &amp; Cache Service</a:t>
            </a:r>
          </a:p>
          <a:p>
            <a:endParaRPr lang="en-US" dirty="0"/>
          </a:p>
          <a:p>
            <a:r>
              <a:rPr lang="en-US" dirty="0"/>
              <a:t>Stock Service – Contains all endpoints exposed to client. </a:t>
            </a:r>
          </a:p>
          <a:p>
            <a:pPr marL="0" indent="0">
              <a:buNone/>
            </a:pPr>
            <a:r>
              <a:rPr lang="en-US" dirty="0"/>
              <a:t>                               But it knows nothing about Stock information. </a:t>
            </a:r>
          </a:p>
          <a:p>
            <a:pPr marL="0" indent="0">
              <a:buNone/>
            </a:pPr>
            <a:r>
              <a:rPr lang="en-US" dirty="0"/>
              <a:t>                               It needs to call Cache Service to get those data</a:t>
            </a:r>
          </a:p>
          <a:p>
            <a:endParaRPr lang="en-US" dirty="0"/>
          </a:p>
          <a:p>
            <a:r>
              <a:rPr lang="en-US" dirty="0"/>
              <a:t>Cache Service – Connect to database and Internet API to cache</a:t>
            </a:r>
          </a:p>
          <a:p>
            <a:pPr marL="0" indent="0">
              <a:buNone/>
            </a:pPr>
            <a:r>
              <a:rPr lang="en-US" dirty="0"/>
              <a:t>                                and fetch all stock information</a:t>
            </a:r>
          </a:p>
        </p:txBody>
      </p:sp>
    </p:spTree>
    <p:extLst>
      <p:ext uri="{BB962C8B-B14F-4D97-AF65-F5344CB8AC3E}">
        <p14:creationId xmlns:p14="http://schemas.microsoft.com/office/powerpoint/2010/main" val="370223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EC41-8B62-0749-8EF5-B051DF294132}"/>
              </a:ext>
            </a:extLst>
          </p:cNvPr>
          <p:cNvSpPr>
            <a:spLocks noGrp="1"/>
          </p:cNvSpPr>
          <p:nvPr>
            <p:ph type="title"/>
          </p:nvPr>
        </p:nvSpPr>
        <p:spPr/>
        <p:txBody>
          <a:bodyPr/>
          <a:lstStyle/>
          <a:p>
            <a:r>
              <a:rPr lang="en-US" dirty="0"/>
              <a:t>Service to Service Communication</a:t>
            </a:r>
          </a:p>
        </p:txBody>
      </p:sp>
      <p:sp>
        <p:nvSpPr>
          <p:cNvPr id="3" name="Content Placeholder 2">
            <a:extLst>
              <a:ext uri="{FF2B5EF4-FFF2-40B4-BE49-F238E27FC236}">
                <a16:creationId xmlns:a16="http://schemas.microsoft.com/office/drawing/2014/main" id="{C21A29D3-6CFD-DC45-BDE4-47DB5E433349}"/>
              </a:ext>
            </a:extLst>
          </p:cNvPr>
          <p:cNvSpPr>
            <a:spLocks noGrp="1"/>
          </p:cNvSpPr>
          <p:nvPr>
            <p:ph idx="1"/>
          </p:nvPr>
        </p:nvSpPr>
        <p:spPr/>
        <p:txBody>
          <a:bodyPr>
            <a:normAutofit lnSpcReduction="10000"/>
          </a:bodyPr>
          <a:lstStyle/>
          <a:p>
            <a:r>
              <a:rPr lang="en-US" dirty="0"/>
              <a:t>The Stock Service Contains all endpoints that exposed to client </a:t>
            </a:r>
          </a:p>
          <a:p>
            <a:endParaRPr lang="en-US" dirty="0"/>
          </a:p>
          <a:p>
            <a:r>
              <a:rPr lang="en-US" dirty="0"/>
              <a:t>But it knows nothing about Stock information like if a ticker is valid or the stock price in a specific date</a:t>
            </a:r>
          </a:p>
          <a:p>
            <a:endParaRPr lang="en-US" dirty="0"/>
          </a:p>
          <a:p>
            <a:r>
              <a:rPr lang="en-US" dirty="0"/>
              <a:t>Whenever it needs those information, it should call endpoints from Cache service</a:t>
            </a:r>
          </a:p>
          <a:p>
            <a:endParaRPr lang="en-US" dirty="0"/>
          </a:p>
          <a:p>
            <a:r>
              <a:rPr lang="en-US" dirty="0"/>
              <a:t>Cache service connects to a local Database and a Internet API to get those data and return them to Stock Service as a Response</a:t>
            </a:r>
          </a:p>
        </p:txBody>
      </p:sp>
    </p:spTree>
    <p:extLst>
      <p:ext uri="{BB962C8B-B14F-4D97-AF65-F5344CB8AC3E}">
        <p14:creationId xmlns:p14="http://schemas.microsoft.com/office/powerpoint/2010/main" val="217828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6B56-7345-914B-BA57-FCB9415052E3}"/>
              </a:ext>
            </a:extLst>
          </p:cNvPr>
          <p:cNvSpPr>
            <a:spLocks noGrp="1"/>
          </p:cNvSpPr>
          <p:nvPr>
            <p:ph type="title"/>
          </p:nvPr>
        </p:nvSpPr>
        <p:spPr/>
        <p:txBody>
          <a:bodyPr/>
          <a:lstStyle/>
          <a:p>
            <a:r>
              <a:rPr lang="en-US" dirty="0"/>
              <a:t>Structure of Stock Service</a:t>
            </a:r>
          </a:p>
        </p:txBody>
      </p:sp>
      <p:pic>
        <p:nvPicPr>
          <p:cNvPr id="5" name="Content Placeholder 4">
            <a:extLst>
              <a:ext uri="{FF2B5EF4-FFF2-40B4-BE49-F238E27FC236}">
                <a16:creationId xmlns:a16="http://schemas.microsoft.com/office/drawing/2014/main" id="{E257740D-1AD1-FD45-B0DD-D212752F19BC}"/>
              </a:ext>
            </a:extLst>
          </p:cNvPr>
          <p:cNvPicPr>
            <a:picLocks noGrp="1" noChangeAspect="1"/>
          </p:cNvPicPr>
          <p:nvPr>
            <p:ph idx="1"/>
          </p:nvPr>
        </p:nvPicPr>
        <p:blipFill>
          <a:blip r:embed="rId2"/>
          <a:stretch>
            <a:fillRect/>
          </a:stretch>
        </p:blipFill>
        <p:spPr>
          <a:xfrm>
            <a:off x="1811811" y="2353097"/>
            <a:ext cx="3793342" cy="3153501"/>
          </a:xfrm>
        </p:spPr>
      </p:pic>
      <p:sp>
        <p:nvSpPr>
          <p:cNvPr id="7" name="Left Brace 6">
            <a:extLst>
              <a:ext uri="{FF2B5EF4-FFF2-40B4-BE49-F238E27FC236}">
                <a16:creationId xmlns:a16="http://schemas.microsoft.com/office/drawing/2014/main" id="{A707ADF0-428B-7F43-B263-90972B65DAE0}"/>
              </a:ext>
            </a:extLst>
          </p:cNvPr>
          <p:cNvSpPr/>
          <p:nvPr/>
        </p:nvSpPr>
        <p:spPr>
          <a:xfrm>
            <a:off x="1331828" y="2887757"/>
            <a:ext cx="545627" cy="2618841"/>
          </a:xfrm>
          <a:prstGeom prst="leftBrace">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633721A-D719-7443-9DDB-27086329F609}"/>
              </a:ext>
            </a:extLst>
          </p:cNvPr>
          <p:cNvSpPr txBox="1"/>
          <p:nvPr/>
        </p:nvSpPr>
        <p:spPr>
          <a:xfrm>
            <a:off x="271463" y="3586163"/>
            <a:ext cx="1126009" cy="923330"/>
          </a:xfrm>
          <a:prstGeom prst="rect">
            <a:avLst/>
          </a:prstGeom>
          <a:noFill/>
        </p:spPr>
        <p:txBody>
          <a:bodyPr wrap="square" rtlCol="0">
            <a:spAutoFit/>
          </a:bodyPr>
          <a:lstStyle/>
          <a:p>
            <a:r>
              <a:rPr lang="en-US" dirty="0"/>
              <a:t>Copied from last exercise</a:t>
            </a:r>
          </a:p>
        </p:txBody>
      </p:sp>
      <p:cxnSp>
        <p:nvCxnSpPr>
          <p:cNvPr id="10" name="Straight Arrow Connector 9">
            <a:extLst>
              <a:ext uri="{FF2B5EF4-FFF2-40B4-BE49-F238E27FC236}">
                <a16:creationId xmlns:a16="http://schemas.microsoft.com/office/drawing/2014/main" id="{E9D88236-2789-FE4B-9108-7B4F1BD572A7}"/>
              </a:ext>
            </a:extLst>
          </p:cNvPr>
          <p:cNvCxnSpPr/>
          <p:nvPr/>
        </p:nvCxnSpPr>
        <p:spPr>
          <a:xfrm flipH="1">
            <a:off x="3886200" y="2628900"/>
            <a:ext cx="225742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FD43290-B083-7D4D-81DC-F28ECF89F55C}"/>
              </a:ext>
            </a:extLst>
          </p:cNvPr>
          <p:cNvPicPr>
            <a:picLocks noChangeAspect="1"/>
          </p:cNvPicPr>
          <p:nvPr/>
        </p:nvPicPr>
        <p:blipFill>
          <a:blip r:embed="rId3"/>
          <a:stretch>
            <a:fillRect/>
          </a:stretch>
        </p:blipFill>
        <p:spPr>
          <a:xfrm>
            <a:off x="6143625" y="2155825"/>
            <a:ext cx="3530755" cy="946150"/>
          </a:xfrm>
          <a:prstGeom prst="rect">
            <a:avLst/>
          </a:prstGeom>
        </p:spPr>
      </p:pic>
      <p:sp>
        <p:nvSpPr>
          <p:cNvPr id="13" name="TextBox 12">
            <a:extLst>
              <a:ext uri="{FF2B5EF4-FFF2-40B4-BE49-F238E27FC236}">
                <a16:creationId xmlns:a16="http://schemas.microsoft.com/office/drawing/2014/main" id="{BF673292-7E27-0747-8359-CD5FC824883E}"/>
              </a:ext>
            </a:extLst>
          </p:cNvPr>
          <p:cNvSpPr txBox="1"/>
          <p:nvPr/>
        </p:nvSpPr>
        <p:spPr>
          <a:xfrm>
            <a:off x="9674380" y="2315260"/>
            <a:ext cx="2671762" cy="646331"/>
          </a:xfrm>
          <a:prstGeom prst="rect">
            <a:avLst/>
          </a:prstGeom>
          <a:noFill/>
        </p:spPr>
        <p:txBody>
          <a:bodyPr wrap="square" rtlCol="0">
            <a:spAutoFit/>
          </a:bodyPr>
          <a:lstStyle/>
          <a:p>
            <a:r>
              <a:rPr lang="en-US" dirty="0"/>
              <a:t>Contains methods to call APIs from Cache Service</a:t>
            </a:r>
          </a:p>
        </p:txBody>
      </p:sp>
    </p:spTree>
    <p:extLst>
      <p:ext uri="{BB962C8B-B14F-4D97-AF65-F5344CB8AC3E}">
        <p14:creationId xmlns:p14="http://schemas.microsoft.com/office/powerpoint/2010/main" val="244804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1157-D56C-AA49-BFF7-7BD325A91EA2}"/>
              </a:ext>
            </a:extLst>
          </p:cNvPr>
          <p:cNvSpPr>
            <a:spLocks noGrp="1"/>
          </p:cNvSpPr>
          <p:nvPr>
            <p:ph type="title"/>
          </p:nvPr>
        </p:nvSpPr>
        <p:spPr/>
        <p:txBody>
          <a:bodyPr/>
          <a:lstStyle/>
          <a:p>
            <a:r>
              <a:rPr lang="en-US" dirty="0" err="1"/>
              <a:t>CacheManager.class</a:t>
            </a:r>
            <a:endParaRPr lang="en-US" dirty="0"/>
          </a:p>
        </p:txBody>
      </p:sp>
      <p:pic>
        <p:nvPicPr>
          <p:cNvPr id="5" name="Content Placeholder 4">
            <a:extLst>
              <a:ext uri="{FF2B5EF4-FFF2-40B4-BE49-F238E27FC236}">
                <a16:creationId xmlns:a16="http://schemas.microsoft.com/office/drawing/2014/main" id="{AE0B5867-9FE1-F046-B1C5-EEF84D73400C}"/>
              </a:ext>
            </a:extLst>
          </p:cNvPr>
          <p:cNvPicPr>
            <a:picLocks noGrp="1" noChangeAspect="1"/>
          </p:cNvPicPr>
          <p:nvPr>
            <p:ph idx="1"/>
          </p:nvPr>
        </p:nvPicPr>
        <p:blipFill>
          <a:blip r:embed="rId2"/>
          <a:stretch>
            <a:fillRect/>
          </a:stretch>
        </p:blipFill>
        <p:spPr>
          <a:xfrm>
            <a:off x="838200" y="1897856"/>
            <a:ext cx="8771041" cy="4460081"/>
          </a:xfrm>
        </p:spPr>
      </p:pic>
      <p:cxnSp>
        <p:nvCxnSpPr>
          <p:cNvPr id="9" name="Straight Arrow Connector 8">
            <a:extLst>
              <a:ext uri="{FF2B5EF4-FFF2-40B4-BE49-F238E27FC236}">
                <a16:creationId xmlns:a16="http://schemas.microsoft.com/office/drawing/2014/main" id="{66C3FAA7-D4FF-0E42-944E-073BBC421708}"/>
              </a:ext>
            </a:extLst>
          </p:cNvPr>
          <p:cNvCxnSpPr>
            <a:cxnSpLocks/>
          </p:cNvCxnSpPr>
          <p:nvPr/>
        </p:nvCxnSpPr>
        <p:spPr>
          <a:xfrm flipH="1">
            <a:off x="9053420" y="2696896"/>
            <a:ext cx="1111641"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CBECAF-0633-4E48-9ABF-A4BE2B1EE058}"/>
              </a:ext>
            </a:extLst>
          </p:cNvPr>
          <p:cNvSpPr txBox="1"/>
          <p:nvPr/>
        </p:nvSpPr>
        <p:spPr>
          <a:xfrm>
            <a:off x="10331532" y="2373730"/>
            <a:ext cx="1757548" cy="646331"/>
          </a:xfrm>
          <a:prstGeom prst="rect">
            <a:avLst/>
          </a:prstGeom>
          <a:noFill/>
        </p:spPr>
        <p:txBody>
          <a:bodyPr wrap="square" rtlCol="0">
            <a:spAutoFit/>
          </a:bodyPr>
          <a:lstStyle/>
          <a:p>
            <a:r>
              <a:rPr lang="en-US" dirty="0"/>
              <a:t>URL to Cache Service</a:t>
            </a:r>
          </a:p>
        </p:txBody>
      </p:sp>
      <p:cxnSp>
        <p:nvCxnSpPr>
          <p:cNvPr id="16" name="Straight Arrow Connector 15">
            <a:extLst>
              <a:ext uri="{FF2B5EF4-FFF2-40B4-BE49-F238E27FC236}">
                <a16:creationId xmlns:a16="http://schemas.microsoft.com/office/drawing/2014/main" id="{FD3DD019-D9F3-C341-8469-7ED9850ECDE4}"/>
              </a:ext>
            </a:extLst>
          </p:cNvPr>
          <p:cNvCxnSpPr/>
          <p:nvPr/>
        </p:nvCxnSpPr>
        <p:spPr>
          <a:xfrm flipH="1">
            <a:off x="5223720" y="3479470"/>
            <a:ext cx="12245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05CCB5-816F-FF47-9CFB-5D2231C9A93D}"/>
              </a:ext>
            </a:extLst>
          </p:cNvPr>
          <p:cNvSpPr txBox="1"/>
          <p:nvPr/>
        </p:nvSpPr>
        <p:spPr>
          <a:xfrm>
            <a:off x="6448301" y="3294804"/>
            <a:ext cx="2671762" cy="369332"/>
          </a:xfrm>
          <a:prstGeom prst="rect">
            <a:avLst/>
          </a:prstGeom>
          <a:noFill/>
        </p:spPr>
        <p:txBody>
          <a:bodyPr wrap="square" rtlCol="0">
            <a:spAutoFit/>
          </a:bodyPr>
          <a:lstStyle/>
          <a:p>
            <a:r>
              <a:rPr lang="en-US" dirty="0">
                <a:solidFill>
                  <a:srgbClr val="00B0F0"/>
                </a:solidFill>
              </a:rPr>
              <a:t>Add Ticker to the URL</a:t>
            </a:r>
          </a:p>
        </p:txBody>
      </p:sp>
      <p:sp>
        <p:nvSpPr>
          <p:cNvPr id="18" name="Frame 17">
            <a:extLst>
              <a:ext uri="{FF2B5EF4-FFF2-40B4-BE49-F238E27FC236}">
                <a16:creationId xmlns:a16="http://schemas.microsoft.com/office/drawing/2014/main" id="{32A5D8FF-BE7D-954C-BF45-DFC65E12C191}"/>
              </a:ext>
            </a:extLst>
          </p:cNvPr>
          <p:cNvSpPr/>
          <p:nvPr/>
        </p:nvSpPr>
        <p:spPr>
          <a:xfrm>
            <a:off x="3776695" y="3831402"/>
            <a:ext cx="5276725" cy="424791"/>
          </a:xfrm>
          <a:prstGeom prst="frame">
            <a:avLst/>
          </a:prstGeom>
          <a:ln w="12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85BBDA12-6C8D-6E4F-854D-7F53683AB904}"/>
              </a:ext>
            </a:extLst>
          </p:cNvPr>
          <p:cNvCxnSpPr>
            <a:cxnSpLocks/>
          </p:cNvCxnSpPr>
          <p:nvPr/>
        </p:nvCxnSpPr>
        <p:spPr>
          <a:xfrm flipH="1">
            <a:off x="9120063" y="4043797"/>
            <a:ext cx="1211469"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E1581F3-9615-FE43-B6E0-B05BCE2A6481}"/>
              </a:ext>
            </a:extLst>
          </p:cNvPr>
          <p:cNvSpPr txBox="1"/>
          <p:nvPr/>
        </p:nvSpPr>
        <p:spPr>
          <a:xfrm>
            <a:off x="10331532" y="3664136"/>
            <a:ext cx="1757548" cy="646331"/>
          </a:xfrm>
          <a:prstGeom prst="rect">
            <a:avLst/>
          </a:prstGeom>
          <a:noFill/>
        </p:spPr>
        <p:txBody>
          <a:bodyPr wrap="square" rtlCol="0">
            <a:spAutoFit/>
          </a:bodyPr>
          <a:lstStyle/>
          <a:p>
            <a:r>
              <a:rPr lang="en-US" dirty="0"/>
              <a:t>Send request to Cache Service</a:t>
            </a:r>
          </a:p>
        </p:txBody>
      </p:sp>
    </p:spTree>
    <p:extLst>
      <p:ext uri="{BB962C8B-B14F-4D97-AF65-F5344CB8AC3E}">
        <p14:creationId xmlns:p14="http://schemas.microsoft.com/office/powerpoint/2010/main" val="327583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A33C-F52F-7948-A38B-F734AE673FBB}"/>
              </a:ext>
            </a:extLst>
          </p:cNvPr>
          <p:cNvSpPr>
            <a:spLocks noGrp="1"/>
          </p:cNvSpPr>
          <p:nvPr>
            <p:ph type="title"/>
          </p:nvPr>
        </p:nvSpPr>
        <p:spPr/>
        <p:txBody>
          <a:bodyPr/>
          <a:lstStyle/>
          <a:p>
            <a:r>
              <a:rPr lang="en-US" dirty="0"/>
              <a:t>Cache Service</a:t>
            </a:r>
          </a:p>
        </p:txBody>
      </p:sp>
      <p:sp>
        <p:nvSpPr>
          <p:cNvPr id="3" name="Content Placeholder 2">
            <a:extLst>
              <a:ext uri="{FF2B5EF4-FFF2-40B4-BE49-F238E27FC236}">
                <a16:creationId xmlns:a16="http://schemas.microsoft.com/office/drawing/2014/main" id="{5FFE15B6-BDD5-D243-9E6F-2B3B6A501A3B}"/>
              </a:ext>
            </a:extLst>
          </p:cNvPr>
          <p:cNvSpPr>
            <a:spLocks noGrp="1"/>
          </p:cNvSpPr>
          <p:nvPr>
            <p:ph idx="1"/>
          </p:nvPr>
        </p:nvSpPr>
        <p:spPr/>
        <p:txBody>
          <a:bodyPr/>
          <a:lstStyle/>
          <a:p>
            <a:r>
              <a:rPr lang="en-US" dirty="0"/>
              <a:t>Provide stock information to Stock service</a:t>
            </a:r>
          </a:p>
          <a:p>
            <a:endParaRPr lang="en-US" dirty="0"/>
          </a:p>
          <a:p>
            <a:r>
              <a:rPr lang="en-US" dirty="0"/>
              <a:t>Fetch Stock information from local database or Internet API</a:t>
            </a:r>
          </a:p>
        </p:txBody>
      </p:sp>
    </p:spTree>
    <p:extLst>
      <p:ext uri="{BB962C8B-B14F-4D97-AF65-F5344CB8AC3E}">
        <p14:creationId xmlns:p14="http://schemas.microsoft.com/office/powerpoint/2010/main" val="230639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7BF4-E9DE-8446-957C-47640610CEC1}"/>
              </a:ext>
            </a:extLst>
          </p:cNvPr>
          <p:cNvSpPr>
            <a:spLocks noGrp="1"/>
          </p:cNvSpPr>
          <p:nvPr>
            <p:ph type="title"/>
          </p:nvPr>
        </p:nvSpPr>
        <p:spPr/>
        <p:txBody>
          <a:bodyPr/>
          <a:lstStyle/>
          <a:p>
            <a:r>
              <a:rPr lang="en-US" dirty="0"/>
              <a:t>Cache Service</a:t>
            </a:r>
          </a:p>
        </p:txBody>
      </p:sp>
      <p:pic>
        <p:nvPicPr>
          <p:cNvPr id="9" name="Content Placeholder 8">
            <a:extLst>
              <a:ext uri="{FF2B5EF4-FFF2-40B4-BE49-F238E27FC236}">
                <a16:creationId xmlns:a16="http://schemas.microsoft.com/office/drawing/2014/main" id="{E9F94F7C-6D28-6B41-88C9-EA1D9E64D36C}"/>
              </a:ext>
            </a:extLst>
          </p:cNvPr>
          <p:cNvPicPr>
            <a:picLocks noGrp="1" noChangeAspect="1"/>
          </p:cNvPicPr>
          <p:nvPr>
            <p:ph idx="1"/>
          </p:nvPr>
        </p:nvPicPr>
        <p:blipFill>
          <a:blip r:embed="rId2"/>
          <a:stretch>
            <a:fillRect/>
          </a:stretch>
        </p:blipFill>
        <p:spPr>
          <a:xfrm>
            <a:off x="1616075" y="1939131"/>
            <a:ext cx="4927600" cy="3478306"/>
          </a:xfrm>
        </p:spPr>
      </p:pic>
      <p:cxnSp>
        <p:nvCxnSpPr>
          <p:cNvPr id="11" name="Straight Arrow Connector 10">
            <a:extLst>
              <a:ext uri="{FF2B5EF4-FFF2-40B4-BE49-F238E27FC236}">
                <a16:creationId xmlns:a16="http://schemas.microsoft.com/office/drawing/2014/main" id="{A8B9B718-DBDC-6F42-B066-5146F453E48E}"/>
              </a:ext>
            </a:extLst>
          </p:cNvPr>
          <p:cNvCxnSpPr/>
          <p:nvPr/>
        </p:nvCxnSpPr>
        <p:spPr>
          <a:xfrm flipH="1">
            <a:off x="5081587" y="2871788"/>
            <a:ext cx="202882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594EDD-83E5-E542-A1FB-4F32C6F4EB1C}"/>
              </a:ext>
            </a:extLst>
          </p:cNvPr>
          <p:cNvSpPr txBox="1"/>
          <p:nvPr/>
        </p:nvSpPr>
        <p:spPr>
          <a:xfrm>
            <a:off x="7110412" y="2687122"/>
            <a:ext cx="4024312" cy="369332"/>
          </a:xfrm>
          <a:prstGeom prst="rect">
            <a:avLst/>
          </a:prstGeom>
          <a:noFill/>
        </p:spPr>
        <p:txBody>
          <a:bodyPr wrap="square" rtlCol="0">
            <a:spAutoFit/>
          </a:bodyPr>
          <a:lstStyle/>
          <a:p>
            <a:r>
              <a:rPr lang="en-US" dirty="0"/>
              <a:t>Manage JDBC connections to Database</a:t>
            </a:r>
          </a:p>
        </p:txBody>
      </p:sp>
      <p:cxnSp>
        <p:nvCxnSpPr>
          <p:cNvPr id="15" name="Straight Arrow Connector 14">
            <a:extLst>
              <a:ext uri="{FF2B5EF4-FFF2-40B4-BE49-F238E27FC236}">
                <a16:creationId xmlns:a16="http://schemas.microsoft.com/office/drawing/2014/main" id="{304ADCEE-25A7-EB46-91F2-854B83C12217}"/>
              </a:ext>
            </a:extLst>
          </p:cNvPr>
          <p:cNvCxnSpPr/>
          <p:nvPr/>
        </p:nvCxnSpPr>
        <p:spPr>
          <a:xfrm flipH="1">
            <a:off x="4319587" y="3438525"/>
            <a:ext cx="202882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633E2F-5DB2-3540-9C92-C250603C1841}"/>
              </a:ext>
            </a:extLst>
          </p:cNvPr>
          <p:cNvSpPr txBox="1"/>
          <p:nvPr/>
        </p:nvSpPr>
        <p:spPr>
          <a:xfrm>
            <a:off x="6543675" y="3253859"/>
            <a:ext cx="5081589" cy="369332"/>
          </a:xfrm>
          <a:prstGeom prst="rect">
            <a:avLst/>
          </a:prstGeom>
          <a:noFill/>
        </p:spPr>
        <p:txBody>
          <a:bodyPr wrap="square" rtlCol="0">
            <a:spAutoFit/>
          </a:bodyPr>
          <a:lstStyle/>
          <a:p>
            <a:r>
              <a:rPr lang="en-US" dirty="0"/>
              <a:t>JSON entities to hold information from Internet API</a:t>
            </a:r>
          </a:p>
        </p:txBody>
      </p:sp>
      <p:cxnSp>
        <p:nvCxnSpPr>
          <p:cNvPr id="18" name="Straight Arrow Connector 17">
            <a:extLst>
              <a:ext uri="{FF2B5EF4-FFF2-40B4-BE49-F238E27FC236}">
                <a16:creationId xmlns:a16="http://schemas.microsoft.com/office/drawing/2014/main" id="{00EE858C-DD19-3D4B-9450-968BB9901A95}"/>
              </a:ext>
            </a:extLst>
          </p:cNvPr>
          <p:cNvCxnSpPr>
            <a:cxnSpLocks/>
          </p:cNvCxnSpPr>
          <p:nvPr/>
        </p:nvCxnSpPr>
        <p:spPr>
          <a:xfrm flipH="1">
            <a:off x="4129087" y="4543426"/>
            <a:ext cx="241458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67977F4-ECD2-254B-830E-36B4B79C6C84}"/>
              </a:ext>
            </a:extLst>
          </p:cNvPr>
          <p:cNvSpPr txBox="1"/>
          <p:nvPr/>
        </p:nvSpPr>
        <p:spPr>
          <a:xfrm>
            <a:off x="6657976" y="4358760"/>
            <a:ext cx="3886200" cy="369332"/>
          </a:xfrm>
          <a:prstGeom prst="rect">
            <a:avLst/>
          </a:prstGeom>
          <a:noFill/>
        </p:spPr>
        <p:txBody>
          <a:bodyPr wrap="square" rtlCol="0">
            <a:spAutoFit/>
          </a:bodyPr>
          <a:lstStyle/>
          <a:p>
            <a:r>
              <a:rPr lang="en-US" dirty="0"/>
              <a:t>Endpoints exposed to other services</a:t>
            </a:r>
          </a:p>
        </p:txBody>
      </p:sp>
      <p:cxnSp>
        <p:nvCxnSpPr>
          <p:cNvPr id="23" name="Straight Arrow Connector 22">
            <a:extLst>
              <a:ext uri="{FF2B5EF4-FFF2-40B4-BE49-F238E27FC236}">
                <a16:creationId xmlns:a16="http://schemas.microsoft.com/office/drawing/2014/main" id="{6423F91F-D6BF-1440-B9FA-A0E6742CC84D}"/>
              </a:ext>
            </a:extLst>
          </p:cNvPr>
          <p:cNvCxnSpPr>
            <a:cxnSpLocks/>
          </p:cNvCxnSpPr>
          <p:nvPr/>
        </p:nvCxnSpPr>
        <p:spPr>
          <a:xfrm flipH="1">
            <a:off x="6096000" y="4033837"/>
            <a:ext cx="1014412"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D4096D3-608A-8B45-AA39-58C19D6C198F}"/>
              </a:ext>
            </a:extLst>
          </p:cNvPr>
          <p:cNvSpPr txBox="1"/>
          <p:nvPr/>
        </p:nvSpPr>
        <p:spPr>
          <a:xfrm>
            <a:off x="7110412" y="3667810"/>
            <a:ext cx="3633788" cy="646331"/>
          </a:xfrm>
          <a:prstGeom prst="rect">
            <a:avLst/>
          </a:prstGeom>
          <a:noFill/>
        </p:spPr>
        <p:txBody>
          <a:bodyPr wrap="square" rtlCol="0">
            <a:spAutoFit/>
          </a:bodyPr>
          <a:lstStyle/>
          <a:p>
            <a:r>
              <a:rPr lang="en-US" dirty="0"/>
              <a:t>Model classes to call Internet API and manage all other things</a:t>
            </a:r>
          </a:p>
        </p:txBody>
      </p:sp>
    </p:spTree>
    <p:extLst>
      <p:ext uri="{BB962C8B-B14F-4D97-AF65-F5344CB8AC3E}">
        <p14:creationId xmlns:p14="http://schemas.microsoft.com/office/powerpoint/2010/main" val="2393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1"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166D-529B-B44D-98AA-6E07A5083F61}"/>
              </a:ext>
            </a:extLst>
          </p:cNvPr>
          <p:cNvSpPr>
            <a:spLocks noGrp="1"/>
          </p:cNvSpPr>
          <p:nvPr>
            <p:ph type="title"/>
          </p:nvPr>
        </p:nvSpPr>
        <p:spPr/>
        <p:txBody>
          <a:bodyPr/>
          <a:lstStyle/>
          <a:p>
            <a:r>
              <a:rPr lang="en-US" dirty="0"/>
              <a:t>Restful API</a:t>
            </a:r>
          </a:p>
        </p:txBody>
      </p:sp>
      <p:pic>
        <p:nvPicPr>
          <p:cNvPr id="9" name="Content Placeholder 8">
            <a:extLst>
              <a:ext uri="{FF2B5EF4-FFF2-40B4-BE49-F238E27FC236}">
                <a16:creationId xmlns:a16="http://schemas.microsoft.com/office/drawing/2014/main" id="{CD59BEE0-1B35-D547-BF09-2A6EC2829CED}"/>
              </a:ext>
            </a:extLst>
          </p:cNvPr>
          <p:cNvPicPr>
            <a:picLocks noGrp="1" noChangeAspect="1"/>
          </p:cNvPicPr>
          <p:nvPr>
            <p:ph idx="1"/>
          </p:nvPr>
        </p:nvPicPr>
        <p:blipFill>
          <a:blip r:embed="rId2"/>
          <a:stretch>
            <a:fillRect/>
          </a:stretch>
        </p:blipFill>
        <p:spPr>
          <a:xfrm>
            <a:off x="1983179" y="2347457"/>
            <a:ext cx="3687783" cy="2950226"/>
          </a:xfrm>
        </p:spPr>
      </p:pic>
      <p:cxnSp>
        <p:nvCxnSpPr>
          <p:cNvPr id="10" name="Straight Arrow Connector 9">
            <a:extLst>
              <a:ext uri="{FF2B5EF4-FFF2-40B4-BE49-F238E27FC236}">
                <a16:creationId xmlns:a16="http://schemas.microsoft.com/office/drawing/2014/main" id="{B6995768-D4ED-E442-8220-F0969B35E061}"/>
              </a:ext>
            </a:extLst>
          </p:cNvPr>
          <p:cNvCxnSpPr>
            <a:cxnSpLocks/>
          </p:cNvCxnSpPr>
          <p:nvPr/>
        </p:nvCxnSpPr>
        <p:spPr>
          <a:xfrm flipH="1">
            <a:off x="5209741" y="4567177"/>
            <a:ext cx="241458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2B4A4C-9CFA-ED44-9904-BB73C78344F1}"/>
              </a:ext>
            </a:extLst>
          </p:cNvPr>
          <p:cNvSpPr txBox="1"/>
          <p:nvPr/>
        </p:nvSpPr>
        <p:spPr>
          <a:xfrm>
            <a:off x="7738630" y="4382511"/>
            <a:ext cx="3886200" cy="369332"/>
          </a:xfrm>
          <a:prstGeom prst="rect">
            <a:avLst/>
          </a:prstGeom>
          <a:noFill/>
        </p:spPr>
        <p:txBody>
          <a:bodyPr wrap="square" rtlCol="0">
            <a:spAutoFit/>
          </a:bodyPr>
          <a:lstStyle/>
          <a:p>
            <a:r>
              <a:rPr lang="en-US" dirty="0"/>
              <a:t>Endpoints exposed to other services</a:t>
            </a:r>
          </a:p>
        </p:txBody>
      </p:sp>
    </p:spTree>
    <p:extLst>
      <p:ext uri="{BB962C8B-B14F-4D97-AF65-F5344CB8AC3E}">
        <p14:creationId xmlns:p14="http://schemas.microsoft.com/office/powerpoint/2010/main" val="166736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622</Words>
  <Application>Microsoft Macintosh PowerPoint</Application>
  <PresentationFormat>Widescreen</PresentationFormat>
  <Paragraphs>103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Demo 3 for training</vt:lpstr>
      <vt:lpstr>Things done in this week</vt:lpstr>
      <vt:lpstr>Service to Service Communication</vt:lpstr>
      <vt:lpstr>Service to Service Communication</vt:lpstr>
      <vt:lpstr>Structure of Stock Service</vt:lpstr>
      <vt:lpstr>CacheManager.class</vt:lpstr>
      <vt:lpstr>Cache Service</vt:lpstr>
      <vt:lpstr>Cache Service</vt:lpstr>
      <vt:lpstr>Restful API</vt:lpstr>
      <vt:lpstr>All endpoints of Cache Service</vt:lpstr>
      <vt:lpstr>Cache Model – Internet API</vt:lpstr>
      <vt:lpstr>Cache Hierarchy</vt:lpstr>
      <vt:lpstr>Cache Model – Internet API</vt:lpstr>
      <vt:lpstr>CheckingStock – fetch stock data from Internet</vt:lpstr>
      <vt:lpstr>StockInfo –Hold JSON data from Internet</vt:lpstr>
      <vt:lpstr>Cache Model – Manager Model</vt:lpstr>
      <vt:lpstr>StockManager – Model to manage 3 level caching</vt:lpstr>
      <vt:lpstr>StockManager – Model to manage 3 level caching</vt:lpstr>
      <vt:lpstr>Refresh method to fetch data</vt:lpstr>
      <vt:lpstr>Connect to Database</vt:lpstr>
      <vt:lpstr>DBManager.class</vt:lpstr>
      <vt:lpstr>Conclusion of this training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for week 3</dc:title>
  <dc:creator>Microsoft Office User</dc:creator>
  <cp:lastModifiedBy>Microsoft Office User</cp:lastModifiedBy>
  <cp:revision>195</cp:revision>
  <dcterms:created xsi:type="dcterms:W3CDTF">2020-09-08T18:49:30Z</dcterms:created>
  <dcterms:modified xsi:type="dcterms:W3CDTF">2020-09-11T00:41:32Z</dcterms:modified>
</cp:coreProperties>
</file>