
<file path=[Content_Types].xml><?xml version="1.0" encoding="utf-8"?>
<Types xmlns="http://schemas.openxmlformats.org/package/2006/content-types">
  <Default Extension="bin" ContentType="application/vnd.openxmlformats-officedocument.spreadsheetml.printerSettings"/>
  <Default Extension="rels" ContentType="application/vnd.openxmlformats-package.relationships+xml"/>
  <Default Extension="xml" ContentType="application/xml"/>
  <Override PartName="/xl/workbook.xml" ContentType="application/vnd.openxmlformats-officedocument.spreadsheetml.sheet.main+xml"/>
  <Override PartName="/xl/worksheets/sheet1.xml" ContentType="application/vnd.openxmlformats-officedocument.spreadsheetml.worksheet+xml"/>
  <Override PartName="/xl/worksheets/sheet2.xml" ContentType="application/vnd.openxmlformats-officedocument.spreadsheetml.worksheet+xml"/>
  <Override PartName="/xl/worksheets/sheet3.xml" ContentType="application/vnd.openxmlformats-officedocument.spreadsheetml.worksheet+xml"/>
  <Override PartName="/xl/theme/theme1.xml" ContentType="application/vnd.openxmlformats-officedocument.theme+xml"/>
  <Override PartName="/xl/styles.xml" ContentType="application/vnd.openxmlformats-officedocument.spreadsheetml.styles+xml"/>
  <Override PartName="/xl/sharedStrings.xml" ContentType="application/vnd.openxmlformats-officedocument.spreadsheetml.sharedStrin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xl/workbook.xml"/></Relationships>
</file>

<file path=xl/workbook.xml><?xml version="1.0" encoding="utf-8"?>
<workbook xmlns="http://schemas.openxmlformats.org/spreadsheetml/2006/main" xmlns:r="http://schemas.openxmlformats.org/officeDocument/2006/relationships">
  <fileVersion appName="xl" lastEdited="5" lowestEdited="4" rupBuild="9303"/>
  <workbookPr filterPrivacy="1" defaultThemeVersion="124226"/>
  <bookViews>
    <workbookView xWindow="240" yWindow="105" windowWidth="14805" windowHeight="8010"/>
  </bookViews>
  <sheets>
    <sheet name="Sheet1" sheetId="1" r:id="rId1"/>
    <sheet name="Sheet2" sheetId="2" r:id="rId2"/>
    <sheet name="Sheet3" sheetId="3" r:id="rId3"/>
  </sheets>
  <calcPr calcId="122211"/>
</workbook>
</file>

<file path=xl/sharedStrings.xml><?xml version="1.0" encoding="utf-8"?>
<sst xmlns="http://schemas.openxmlformats.org/spreadsheetml/2006/main" count="592" uniqueCount="525">
  <si>
    <t>云app管理</t>
  </si>
  <si>
    <t>策略管理</t>
    <phoneticPr fontId="1" type="noConversion"/>
  </si>
  <si>
    <t>代理模式</t>
  </si>
  <si>
    <t>API模式</t>
  </si>
  <si>
    <t>策略维护</t>
    <phoneticPr fontId="1" type="noConversion"/>
  </si>
  <si>
    <t>系统首页</t>
    <phoneticPr fontId="1" type="noConversion"/>
  </si>
  <si>
    <t>报告</t>
    <phoneticPr fontId="1" type="noConversion"/>
  </si>
  <si>
    <t>dlp内容过滤</t>
    <phoneticPr fontId="1" type="noConversion"/>
  </si>
  <si>
    <t>策略引擎</t>
    <phoneticPr fontId="1" type="noConversion"/>
  </si>
  <si>
    <t>引擎管理</t>
    <phoneticPr fontId="1" type="noConversion"/>
  </si>
  <si>
    <t>API扫描</t>
    <phoneticPr fontId="1" type="noConversion"/>
  </si>
  <si>
    <t>文件隔离</t>
    <phoneticPr fontId="1" type="noConversion"/>
  </si>
  <si>
    <t>告警能力</t>
    <phoneticPr fontId="1" type="noConversion"/>
  </si>
  <si>
    <t>部署管理</t>
    <phoneticPr fontId="1" type="noConversion"/>
  </si>
  <si>
    <t>安装</t>
    <phoneticPr fontId="1" type="noConversion"/>
  </si>
  <si>
    <t>平台管理</t>
    <phoneticPr fontId="1" type="noConversion"/>
  </si>
  <si>
    <t>系统管理</t>
    <phoneticPr fontId="1" type="noConversion"/>
  </si>
  <si>
    <t>安全信息统计</t>
    <phoneticPr fontId="1" type="noConversion"/>
  </si>
  <si>
    <t>用户统计</t>
  </si>
  <si>
    <t>设备统计</t>
    <phoneticPr fontId="1" type="noConversion"/>
  </si>
  <si>
    <t>位置统计</t>
    <phoneticPr fontId="1" type="noConversion"/>
  </si>
  <si>
    <t>APP行为统计</t>
    <phoneticPr fontId="1" type="noConversion"/>
  </si>
  <si>
    <t>用量统计</t>
    <phoneticPr fontId="1" type="noConversion"/>
  </si>
  <si>
    <t>违法策略情况统计</t>
    <phoneticPr fontId="1" type="noConversion"/>
  </si>
  <si>
    <t>cloud app库</t>
    <phoneticPr fontId="1" type="noConversion"/>
  </si>
  <si>
    <t>这个库里的应用是Casb用户可以监控的应用集合</t>
  </si>
  <si>
    <t>备注</t>
    <phoneticPr fontId="1" type="noConversion"/>
  </si>
  <si>
    <t>云应用</t>
    <phoneticPr fontId="1" type="noConversion"/>
  </si>
  <si>
    <t>create、upload、download、share</t>
    <phoneticPr fontId="1" type="noConversion"/>
  </si>
  <si>
    <t>云应用的打分表</t>
    <phoneticPr fontId="1" type="noConversion"/>
  </si>
  <si>
    <t>暂时不考虑</t>
    <phoneticPr fontId="1" type="noConversion"/>
  </si>
  <si>
    <t>云app列表</t>
  </si>
  <si>
    <t>按类别</t>
  </si>
  <si>
    <t>按app</t>
    <phoneticPr fontId="1" type="noConversion"/>
  </si>
  <si>
    <t>当前未对app进行分类，暂时不考虑</t>
    <phoneticPr fontId="1" type="noConversion"/>
  </si>
  <si>
    <t>app属性</t>
    <phoneticPr fontId="1" type="noConversion"/>
  </si>
  <si>
    <t>ID、名称、厂商名称、介绍、可监控行为类型、app网址</t>
    <phoneticPr fontId="1" type="noConversion"/>
  </si>
  <si>
    <t>未来应该还需要建立一个app属性数据库，用于对app的评估</t>
    <phoneticPr fontId="1" type="noConversion"/>
  </si>
  <si>
    <t>统计数据</t>
    <phoneticPr fontId="1" type="noConversion"/>
  </si>
  <si>
    <t>活动数量</t>
    <phoneticPr fontId="1" type="noConversion"/>
  </si>
  <si>
    <t>活动用户数</t>
    <phoneticPr fontId="1" type="noConversion"/>
  </si>
  <si>
    <t>产生的数据量</t>
    <phoneticPr fontId="1" type="noConversion"/>
  </si>
  <si>
    <t>上行数据量</t>
    <phoneticPr fontId="1" type="noConversion"/>
  </si>
  <si>
    <t>下行数据量</t>
    <phoneticPr fontId="1" type="noConversion"/>
  </si>
  <si>
    <t>设备数量</t>
    <phoneticPr fontId="1" type="noConversion"/>
  </si>
  <si>
    <t>违规数量</t>
    <phoneticPr fontId="1" type="noConversion"/>
  </si>
  <si>
    <t>默认以违规数量作为数据统计维度并用线
条图展示某时间段内违规数量变化情况
点击
某一特定app时，则仅展示此app对应的相关数据和属性信息</t>
    <phoneticPr fontId="1" type="noConversion"/>
  </si>
  <si>
    <t>事件过滤</t>
    <phoneticPr fontId="1" type="noConversion"/>
  </si>
  <si>
    <t>数据统计维度</t>
    <phoneticPr fontId="1" type="noConversion"/>
  </si>
  <si>
    <t>活动</t>
    <phoneticPr fontId="1" type="noConversion"/>
  </si>
  <si>
    <t>事件</t>
    <phoneticPr fontId="1" type="noConversion"/>
  </si>
  <si>
    <t>默认展示事件统计维度</t>
    <phoneticPr fontId="1" type="noConversion"/>
  </si>
  <si>
    <t>活动用户统计数量</t>
    <phoneticPr fontId="1" type="noConversion"/>
  </si>
  <si>
    <t>活动APP数量</t>
    <phoneticPr fontId="1" type="noConversion"/>
  </si>
  <si>
    <t>TOP app</t>
    <phoneticPr fontId="1" type="noConversion"/>
  </si>
  <si>
    <t>违规策略</t>
    <phoneticPr fontId="1" type="noConversion"/>
  </si>
  <si>
    <t>鼠标移动到违规策略上时显示“查看策略”、“查看事件”。
点击【查看策略】，则进入此策略查看界面。
点击【查看事件】，则进入record manage界面，查看此策略相关事件。</t>
    <phoneticPr fontId="1" type="noConversion"/>
  </si>
  <si>
    <t>事件管理</t>
    <phoneticPr fontId="1" type="noConversion"/>
  </si>
  <si>
    <t>记录定义</t>
  </si>
  <si>
    <t>通过网关检测或api扫描到的违反策略的违规记录。</t>
    <phoneticPr fontId="1" type="noConversion"/>
  </si>
  <si>
    <t xml:space="preserve">用户所有云应用活动的记录            </t>
    <phoneticPr fontId="1" type="noConversion"/>
  </si>
  <si>
    <t>用户云应用活动记录</t>
    <phoneticPr fontId="1" type="noConversion"/>
  </si>
  <si>
    <t>自api扫描和网关过滤</t>
    <phoneticPr fontId="1" type="noConversion"/>
  </si>
  <si>
    <t>违规记录</t>
  </si>
  <si>
    <t>扫描事件</t>
    <phoneticPr fontId="1" type="noConversion"/>
  </si>
  <si>
    <t>即API模式下的事</t>
  </si>
  <si>
    <t>网关事件</t>
  </si>
  <si>
    <t>即通过网关过滤产生的事件</t>
    <phoneticPr fontId="1" type="noConversion"/>
  </si>
  <si>
    <t>事件来源
（默认情况下查看所有来源的事件）</t>
    <phoneticPr fontId="1" type="noConversion"/>
  </si>
  <si>
    <t>属性</t>
  </si>
  <si>
    <t>事件列表
(列表的可见字段)</t>
    <phoneticPr fontId="1" type="noConversion"/>
  </si>
  <si>
    <t>点击后可以看到此app相关事件列表</t>
    <phoneticPr fontId="1" type="noConversion"/>
  </si>
  <si>
    <t>app名称</t>
    <phoneticPr fontId="1" type="noConversion"/>
  </si>
  <si>
    <t>策略名称</t>
    <phoneticPr fontId="1" type="noConversion"/>
  </si>
  <si>
    <t>点击后用户可以选择是查看策略内容还是查看此策略相关事件</t>
    <phoneticPr fontId="1" type="noConversion"/>
  </si>
  <si>
    <t>点击"详细"按钮可以看到事件或者活动的详细内容
详细内容以弹出窗口的方式显示</t>
    <phoneticPr fontId="1" type="noConversion"/>
  </si>
  <si>
    <t>文档名称</t>
    <phoneticPr fontId="1" type="noConversion"/>
  </si>
  <si>
    <t>点击后将证据文件下载到本地</t>
    <phoneticPr fontId="1" type="noConversion"/>
  </si>
  <si>
    <t>ip地址</t>
    <phoneticPr fontId="1" type="noConversion"/>
  </si>
  <si>
    <t>点击后可查看来自源ip的事件/活动，或发送到目的ip的事件/活动</t>
    <phoneticPr fontId="1" type="noConversion"/>
  </si>
  <si>
    <t>页面组件及链接</t>
    <phoneticPr fontId="1" type="noConversion"/>
  </si>
  <si>
    <t>查询</t>
    <phoneticPr fontId="1" type="noConversion"/>
  </si>
  <si>
    <t>查询条件保存</t>
    <phoneticPr fontId="1" type="noConversion"/>
  </si>
  <si>
    <t>快速查询</t>
  </si>
  <si>
    <t>快速创建报表中的图表</t>
  </si>
  <si>
    <t xml:space="preserve">事件审核
（由审计管理员或者超级管理员进行）
</t>
    <phoneticPr fontId="1" type="noConversion"/>
  </si>
  <si>
    <t>新创建</t>
    <phoneticPr fontId="1" type="noConversion"/>
  </si>
  <si>
    <t>已审核</t>
    <phoneticPr fontId="1" type="noConversion"/>
  </si>
  <si>
    <t>已调整</t>
    <phoneticPr fontId="1" type="noConversion"/>
  </si>
  <si>
    <t>新创建表示事件是产生后未发生改动</t>
    <phoneticPr fontId="1" type="noConversion"/>
  </si>
  <si>
    <t>修改或者调整事件可以填写注释，每一次调整需要记录历史动作</t>
    <phoneticPr fontId="1" type="noConversion"/>
  </si>
  <si>
    <t>导出记录</t>
    <phoneticPr fontId="1" type="noConversion"/>
  </si>
  <si>
    <t>可以导出事件为csv或者pdf。如果导出为pdf则包含详细内容。</t>
    <phoneticPr fontId="1" type="noConversion"/>
  </si>
  <si>
    <t>策略编辑</t>
    <phoneticPr fontId="1" type="noConversion"/>
  </si>
  <si>
    <t>策略查看</t>
    <phoneticPr fontId="1" type="noConversion"/>
  </si>
  <si>
    <t>策略删除</t>
    <phoneticPr fontId="1" type="noConversion"/>
  </si>
  <si>
    <t>指定该策略应用的通道</t>
  </si>
  <si>
    <t>包括被检查的账号、账号组[及device]和casb设备。
账号可以手动输入，也可以从用户组织结构中选择。
多个用户间用分号分割；默认情况下，所有用户都接受检查。</t>
    <phoneticPr fontId="1" type="noConversion"/>
  </si>
  <si>
    <t>默认情况下，该策略面向所有通道。
未来如果app按类别进行管理，也可以选择某一个类别</t>
    <phoneticPr fontId="1" type="noConversion"/>
  </si>
  <si>
    <t>指定DLP规则</t>
    <phoneticPr fontId="1" type="noConversion"/>
  </si>
  <si>
    <t>指定用户的行为类型</t>
    <phoneticPr fontId="1" type="noConversion"/>
  </si>
  <si>
    <t>指定严重级别</t>
    <phoneticPr fontId="1" type="noConversion"/>
  </si>
  <si>
    <t>高、中、低、信息四个等级</t>
    <phoneticPr fontId="1" type="noConversion"/>
  </si>
  <si>
    <t>响应动作</t>
    <phoneticPr fontId="1" type="noConversion"/>
  </si>
  <si>
    <t>阻断、加密、警告、邮件通知（可以和其他动作组合）</t>
    <phoneticPr fontId="1" type="noConversion"/>
  </si>
  <si>
    <t>策略下发</t>
    <phoneticPr fontId="1" type="noConversion"/>
  </si>
  <si>
    <t>点击下发按钮</t>
    <phoneticPr fontId="1" type="noConversion"/>
  </si>
  <si>
    <t>如果策略未发生更改，下发策略按钮无效。
可以重新编辑已经创建的策略</t>
    <phoneticPr fontId="1" type="noConversion"/>
  </si>
  <si>
    <t>上次修改时间
策略名称
策略描述
此策略命中次数
状态</t>
    <phoneticPr fontId="1" type="noConversion"/>
  </si>
  <si>
    <t>策略列表（包含字段）</t>
    <phoneticPr fontId="1" type="noConversion"/>
  </si>
  <si>
    <t>批量操作</t>
    <phoneticPr fontId="1" type="noConversion"/>
  </si>
  <si>
    <t>选择一个或多个策略后批量删除或无效化</t>
    <phoneticPr fontId="1" type="noConversion"/>
  </si>
  <si>
    <t>无效化是暂时冻结策略的一个方法。</t>
    <phoneticPr fontId="1" type="noConversion"/>
  </si>
  <si>
    <t>策略排序</t>
    <phoneticPr fontId="1" type="noConversion"/>
  </si>
  <si>
    <t>根据严重程度排列先后顺序</t>
    <phoneticPr fontId="1" type="noConversion"/>
  </si>
  <si>
    <t>严重程度相同的以策略列表顺序为先后。
列表支持手动排序。</t>
    <phoneticPr fontId="1" type="noConversion"/>
  </si>
  <si>
    <t>可指定扫描位置</t>
    <phoneticPr fontId="1" type="noConversion"/>
  </si>
  <si>
    <t>可指定扫描的用户</t>
    <phoneticPr fontId="1" type="noConversion"/>
  </si>
  <si>
    <t>可以指定DLP规则</t>
    <phoneticPr fontId="1" type="noConversion"/>
  </si>
  <si>
    <t>默认情况下，DLP部分不开启</t>
    <phoneticPr fontId="1" type="noConversion"/>
  </si>
  <si>
    <t>数据汇总</t>
    <phoneticPr fontId="1" type="noConversion"/>
  </si>
  <si>
    <t>趋势</t>
    <phoneticPr fontId="1" type="noConversion"/>
  </si>
  <si>
    <t>图形</t>
    <phoneticPr fontId="1" type="noConversion"/>
  </si>
  <si>
    <t>违规事件总数</t>
    <phoneticPr fontId="1" type="noConversion"/>
  </si>
  <si>
    <t>违规数据量总数</t>
    <phoneticPr fontId="1" type="noConversion"/>
  </si>
  <si>
    <t>四个级别事件数量</t>
    <phoneticPr fontId="1" type="noConversion"/>
  </si>
  <si>
    <t>四个级别产生的数据量</t>
    <phoneticPr fontId="1" type="noConversion"/>
  </si>
  <si>
    <t>违规app总数</t>
    <phoneticPr fontId="1" type="noConversion"/>
  </si>
  <si>
    <t>通过评分来显示当前系统总体安全状态</t>
    <phoneticPr fontId="1" type="noConversion"/>
  </si>
  <si>
    <t>最近7天</t>
    <phoneticPr fontId="1" type="noConversion"/>
  </si>
  <si>
    <t>最近30天</t>
    <phoneticPr fontId="1" type="noConversion"/>
  </si>
  <si>
    <t>最近90天</t>
    <phoneticPr fontId="1" type="noConversion"/>
  </si>
  <si>
    <t>违规事件按数据量分布图（上传、下载、共享、发送给其它人）</t>
    <phoneticPr fontId="1" type="noConversion"/>
  </si>
  <si>
    <t>TOP违规app图</t>
    <phoneticPr fontId="1" type="noConversion"/>
  </si>
  <si>
    <t>TOP5违规策略条状图</t>
    <phoneticPr fontId="1" type="noConversion"/>
  </si>
  <si>
    <t>违规事件按严重级别分布图</t>
    <phoneticPr fontId="1" type="noConversion"/>
  </si>
  <si>
    <t>TOP违规用户图</t>
    <phoneticPr fontId="1" type="noConversion"/>
  </si>
  <si>
    <t>显示项</t>
    <phoneticPr fontId="1" type="noConversion"/>
  </si>
  <si>
    <t>从上面预置的6个选项复选最多4个</t>
    <phoneticPr fontId="1" type="noConversion"/>
  </si>
  <si>
    <t>查看关联查询结果</t>
    <phoneticPr fontId="1" type="noConversion"/>
  </si>
  <si>
    <t>查看策略</t>
    <phoneticPr fontId="1" type="noConversion"/>
  </si>
  <si>
    <t>查看事件</t>
    <phoneticPr fontId="1" type="noConversion"/>
  </si>
  <si>
    <t>鼠标移动到违规策略上时显示</t>
    <phoneticPr fontId="1" type="noConversion"/>
  </si>
  <si>
    <t>点击查看策略</t>
    <phoneticPr fontId="1" type="noConversion"/>
  </si>
  <si>
    <t>进入此策略查看界面</t>
  </si>
  <si>
    <t>点击查看事件</t>
    <phoneticPr fontId="1" type="noConversion"/>
  </si>
  <si>
    <t>进入record manage界面，查看此策略相关事件</t>
    <phoneticPr fontId="1" type="noConversion"/>
  </si>
  <si>
    <t>运行状态</t>
    <phoneticPr fontId="1" type="noConversion"/>
  </si>
  <si>
    <t>以仪表盘的方式显示系统CPU、内存、硬盘状态</t>
    <phoneticPr fontId="1" type="noConversion"/>
  </si>
  <si>
    <t>报表</t>
    <phoneticPr fontId="1" type="noConversion"/>
  </si>
  <si>
    <t>统计表格</t>
    <phoneticPr fontId="1" type="noConversion"/>
  </si>
  <si>
    <t>制定一图形</t>
    <phoneticPr fontId="1" type="noConversion"/>
  </si>
  <si>
    <t>删除图表</t>
    <phoneticPr fontId="1" type="noConversion"/>
  </si>
  <si>
    <t>添加图表</t>
    <phoneticPr fontId="1" type="noConversion"/>
  </si>
  <si>
    <t>报表导出</t>
    <phoneticPr fontId="1" type="noConversion"/>
  </si>
  <si>
    <t>内容区可以自定义，可以保存为报告</t>
    <phoneticPr fontId="1" type="noConversion"/>
  </si>
  <si>
    <t>报表列表区</t>
    <phoneticPr fontId="1" type="noConversion"/>
  </si>
  <si>
    <t>报表内容区</t>
    <phoneticPr fontId="1" type="noConversion"/>
  </si>
  <si>
    <t>时间维度</t>
    <phoneticPr fontId="1" type="noConversion"/>
  </si>
  <si>
    <t>数据维度</t>
    <phoneticPr fontId="1" type="noConversion"/>
  </si>
  <si>
    <t>统计维度</t>
    <phoneticPr fontId="1" type="noConversion"/>
  </si>
  <si>
    <t>提供按月、按季度、按年度</t>
    <phoneticPr fontId="1" type="noConversion"/>
  </si>
  <si>
    <t>按app、按部门、按用户、按策略、按行为、按严重程度</t>
  </si>
  <si>
    <t>活动、数据量、违规数、上传数据量、下载数据量</t>
    <phoneticPr fontId="1" type="noConversion"/>
  </si>
  <si>
    <t>Top5违规策略条状图、</t>
    <phoneticPr fontId="1" type="noConversion"/>
  </si>
  <si>
    <t>Top5违规APP条状图、</t>
    <phoneticPr fontId="1" type="noConversion"/>
  </si>
  <si>
    <t>TOP5违规用户条状图、</t>
    <phoneticPr fontId="1" type="noConversion"/>
  </si>
  <si>
    <t>违规事件按数据量分布图（上传、下载）</t>
    <phoneticPr fontId="1" type="noConversion"/>
  </si>
  <si>
    <t>最近30天用户云应用活动曲线图</t>
    <phoneticPr fontId="1" type="noConversion"/>
  </si>
  <si>
    <t>删除后其位置由后面图表顶替</t>
    <phoneticPr fontId="1" type="noConversion"/>
  </si>
  <si>
    <t>从预定义图表添加</t>
    <phoneticPr fontId="1" type="noConversion"/>
  </si>
  <si>
    <t>从已保存的查询条件添加图表</t>
    <phoneticPr fontId="1" type="noConversion"/>
  </si>
  <si>
    <t>自定义条件进行添加</t>
    <phoneticPr fontId="1" type="noConversion"/>
  </si>
  <si>
    <t>选择某一条保存的查询条件，并选择统计维度和数据维度。统计维度是按app、按部门、按用户、按策略、按行为、按严重程度等。数据维度是活动、数据量、违规数、上传数据量、下载数据量。可以选择图表显示方式为：饼图、线条图或条状图。针对统计维度，可以选择TOP数，如TOP5或TOP10、TOP20。</t>
    <phoneticPr fontId="1" type="noConversion"/>
  </si>
  <si>
    <t>在添加图表的界面中可以看到与事件管理中过滤条件相同的查询界面，选择查询条件后，再定义与上面相同的其它条件。</t>
    <phoneticPr fontId="1" type="noConversion"/>
  </si>
  <si>
    <t>报表可以导出为pdf或word文档或其它格式文档</t>
    <phoneticPr fontId="1" type="noConversion"/>
  </si>
  <si>
    <t>【导出】按钮</t>
    <phoneticPr fontId="1" type="noConversion"/>
  </si>
  <si>
    <t>类型（违规或活动记录）</t>
    <phoneticPr fontId="1" type="noConversion"/>
  </si>
  <si>
    <t>事件时间、应用、用户、行为（如果是扫描产生的事件这个是用户操作历史中最近的一个）</t>
    <phoneticPr fontId="1" type="noConversion"/>
  </si>
  <si>
    <t>设备类型[网关]</t>
    <phoneticPr fontId="1" type="noConversion"/>
  </si>
  <si>
    <t>OS[网关]</t>
    <phoneticPr fontId="1" type="noConversion"/>
  </si>
  <si>
    <t>Browser[网关]</t>
    <phoneticPr fontId="1" type="noConversion"/>
  </si>
  <si>
    <t>云app URL</t>
    <phoneticPr fontId="1" type="noConversion"/>
  </si>
  <si>
    <t>数据类型（文档或流）</t>
    <phoneticPr fontId="1" type="noConversion"/>
  </si>
  <si>
    <t>文档名称</t>
    <phoneticPr fontId="1" type="noConversion"/>
  </si>
  <si>
    <t>源IP[网关]</t>
  </si>
  <si>
    <t>目的IP[网关]</t>
    <phoneticPr fontId="1" type="noConversion"/>
  </si>
  <si>
    <t>源/目的地理信息[网关]</t>
    <phoneticPr fontId="1" type="noConversion"/>
  </si>
  <si>
    <t>事件来源（网关或扫描事件）</t>
    <phoneticPr fontId="1" type="noConversion"/>
  </si>
  <si>
    <t>创建隔离区域</t>
    <phoneticPr fontId="1" type="noConversion"/>
  </si>
  <si>
    <t>隔离到本地</t>
    <phoneticPr fontId="1" type="noConversion"/>
  </si>
  <si>
    <t>隔离到云端</t>
    <phoneticPr fontId="1" type="noConversion"/>
  </si>
  <si>
    <t>启动/关闭隔离</t>
    <phoneticPr fontId="1" type="noConversion"/>
  </si>
  <si>
    <t>文档加密（开关）</t>
    <phoneticPr fontId="1" type="noConversion"/>
  </si>
  <si>
    <t>证据留存（开关）</t>
    <phoneticPr fontId="1" type="noConversion"/>
  </si>
  <si>
    <t>邮件通知配置</t>
    <phoneticPr fontId="1" type="noConversion"/>
  </si>
  <si>
    <t>可以配置邮件IP、端口、发送者邮件地址、发送者名称</t>
    <phoneticPr fontId="1" type="noConversion"/>
  </si>
  <si>
    <t>可以定义多个邮件内容，定义好可以保存。
策略定义时可以从这些邮件内容中选取。</t>
    <phoneticPr fontId="1" type="noConversion"/>
  </si>
  <si>
    <t>违规行为告警</t>
    <phoneticPr fontId="1" type="noConversion"/>
  </si>
  <si>
    <t>【允许会话继续】</t>
    <phoneticPr fontId="1" type="noConversion"/>
  </si>
  <si>
    <t>可以定制多个告警内容并保存。
“允许会话继续”选项选中的情况下，弹出的警告窗口允许用户选择继续或中断会话。否则警告窗口关闭后此会话中断。</t>
    <phoneticPr fontId="1" type="noConversion"/>
  </si>
  <si>
    <t>管理能力</t>
    <phoneticPr fontId="1" type="noConversion"/>
  </si>
  <si>
    <t>一级菜单</t>
    <phoneticPr fontId="1" type="noConversion"/>
  </si>
  <si>
    <t>二级菜单</t>
    <phoneticPr fontId="1" type="noConversion"/>
  </si>
  <si>
    <t>三级菜单</t>
    <phoneticPr fontId="1" type="noConversion"/>
  </si>
  <si>
    <t>四级菜单</t>
    <phoneticPr fontId="1" type="noConversion"/>
  </si>
  <si>
    <t>用户管理</t>
    <phoneticPr fontId="1" type="noConversion"/>
  </si>
  <si>
    <t>AD同步设置</t>
    <phoneticPr fontId="1" type="noConversion"/>
  </si>
  <si>
    <t>管理视图</t>
    <phoneticPr fontId="1" type="noConversion"/>
  </si>
  <si>
    <t>状态</t>
    <phoneticPr fontId="1" type="noConversion"/>
  </si>
  <si>
    <t>上次修改时间</t>
    <phoneticPr fontId="1" type="noConversion"/>
  </si>
  <si>
    <t>策略名称</t>
    <phoneticPr fontId="1" type="noConversion"/>
  </si>
  <si>
    <t>策略描述</t>
    <phoneticPr fontId="1" type="noConversion"/>
  </si>
  <si>
    <t>此策略命中次数</t>
    <phoneticPr fontId="1" type="noConversion"/>
  </si>
  <si>
    <t>附件名称</t>
    <phoneticPr fontId="1" type="noConversion"/>
  </si>
  <si>
    <t>行为类型</t>
    <phoneticPr fontId="1" type="noConversion"/>
  </si>
  <si>
    <t>用户/用户组</t>
    <phoneticPr fontId="1" type="noConversion"/>
  </si>
  <si>
    <t>app名称</t>
    <phoneticPr fontId="1" type="noConversion"/>
  </si>
  <si>
    <t>源/目的IP/IP段</t>
    <phoneticPr fontId="1" type="noConversion"/>
  </si>
  <si>
    <t>时间段</t>
    <phoneticPr fontId="1" type="noConversion"/>
  </si>
  <si>
    <t>详细信息</t>
    <phoneticPr fontId="1" type="noConversion"/>
  </si>
  <si>
    <t>下载数据量</t>
    <phoneticPr fontId="1" type="noConversion"/>
  </si>
  <si>
    <t>app数据量</t>
    <phoneticPr fontId="1" type="noConversion"/>
  </si>
  <si>
    <t>上传数据量</t>
    <phoneticPr fontId="1" type="noConversion"/>
  </si>
  <si>
    <t>CASB  Software Requirement</t>
    <phoneticPr fontId="1" type="noConversion"/>
  </si>
  <si>
    <r>
      <t xml:space="preserve">事件已被管理员审核，审核动作可以是释放或已审阅。
</t>
    </r>
    <r>
      <rPr>
        <sz val="10"/>
        <color rgb="FFC00000"/>
        <rFont val="微软雅黑"/>
        <family val="2"/>
        <charset val="134"/>
      </rPr>
      <t>释放是将隔离文档还原</t>
    </r>
    <phoneticPr fontId="1" type="noConversion"/>
  </si>
  <si>
    <r>
      <t xml:space="preserve">默认情况下，DLP部分不开启。
</t>
    </r>
    <r>
      <rPr>
        <sz val="10"/>
        <rFont val="微软雅黑"/>
        <family val="2"/>
        <charset val="134"/>
      </rPr>
      <t>DLP规则从已定义好的规则集中选择。每条策略选择一条或多条规则</t>
    </r>
    <phoneticPr fontId="1" type="noConversion"/>
  </si>
  <si>
    <r>
      <t xml:space="preserve">譬如是选择上次/下载，表示对用户登录、上传、下载行为进行监控和审计。
</t>
    </r>
    <r>
      <rPr>
        <sz val="10"/>
        <color rgb="FFC00000"/>
        <rFont val="微软雅黑"/>
        <family val="2"/>
        <charset val="134"/>
      </rPr>
      <t>默认情况下，系统审计所有的行为类型。</t>
    </r>
    <phoneticPr fontId="1" type="noConversion"/>
  </si>
  <si>
    <r>
      <t>一个策略对应一个严重等级。</t>
    </r>
    <r>
      <rPr>
        <sz val="10"/>
        <color rgb="FFC00000"/>
        <rFont val="微软雅黑"/>
        <family val="2"/>
        <charset val="134"/>
      </rPr>
      <t>默认为高。</t>
    </r>
    <phoneticPr fontId="1" type="noConversion"/>
  </si>
  <si>
    <r>
      <rPr>
        <sz val="10"/>
        <color rgb="FFC00000"/>
        <rFont val="微软雅黑"/>
        <family val="2"/>
        <charset val="134"/>
      </rPr>
      <t>暂不支持隔离。</t>
    </r>
    <r>
      <rPr>
        <sz val="10"/>
        <color theme="1"/>
        <rFont val="微软雅黑"/>
        <family val="2"/>
        <charset val="134"/>
      </rPr>
      <t xml:space="preserve">
警告是指通过URL重定向在用户浏览器显示警告信息，可以与阻断、加密组合。邮件通知和警告内容均可以从系统设置中设定好的选项中选择。</t>
    </r>
    <phoneticPr fontId="1" type="noConversion"/>
  </si>
  <si>
    <r>
      <t>一个策略对应一个严重等级。</t>
    </r>
    <r>
      <rPr>
        <sz val="10"/>
        <color rgb="FFC00000"/>
        <rFont val="微软雅黑"/>
        <family val="2"/>
        <charset val="134"/>
      </rPr>
      <t>默认为高。</t>
    </r>
    <phoneticPr fontId="1" type="noConversion"/>
  </si>
  <si>
    <t>需要填写LDAP服务器的IP、端口、用户名、密码、根路径、默
认开启嵌套组搜索、默认不开启ssl连接到LDAP服务器</t>
    <phoneticPr fontId="1" type="noConversion"/>
  </si>
  <si>
    <t>内置三个管理员：</t>
    <phoneticPr fontId="1" type="noConversion"/>
  </si>
  <si>
    <t>系统管理员</t>
    <phoneticPr fontId="1" type="noConversion"/>
  </si>
  <si>
    <t>审计管理员</t>
    <phoneticPr fontId="1" type="noConversion"/>
  </si>
  <si>
    <t>安全管理员</t>
    <phoneticPr fontId="1" type="noConversion"/>
  </si>
  <si>
    <t>内置一个默认超级管理员账户</t>
    <phoneticPr fontId="1" type="noConversion"/>
  </si>
  <si>
    <t>送检时该账号不能使用</t>
    <phoneticPr fontId="1" type="noConversion"/>
  </si>
  <si>
    <t>可看到系统管理相关界面</t>
    <phoneticPr fontId="1" type="noConversion"/>
  </si>
  <si>
    <t>可看到 policy、rules</t>
    <phoneticPr fontId="1" type="noConversion"/>
  </si>
  <si>
    <t>可看到 app manage和record manage以及系统log、dashboard、report</t>
    <phoneticPr fontId="1" type="noConversion"/>
  </si>
  <si>
    <t>云用户管理</t>
    <phoneticPr fontId="1" type="noConversion"/>
  </si>
  <si>
    <t>LDAP导入</t>
    <phoneticPr fontId="1" type="noConversion"/>
  </si>
  <si>
    <t>管理员添加</t>
    <phoneticPr fontId="1" type="noConversion"/>
  </si>
  <si>
    <t>系统日志</t>
    <phoneticPr fontId="1" type="noConversion"/>
  </si>
  <si>
    <t>日志显示以下字段：序号、时间、操作人员、角色、行为。</t>
    <phoneticPr fontId="1" type="noConversion"/>
  </si>
  <si>
    <t>系统日志记录的是casb系统运行日志及系统管理日志</t>
    <phoneticPr fontId="1" type="noConversion"/>
  </si>
  <si>
    <t>Casb设备管理</t>
    <phoneticPr fontId="1" type="noConversion"/>
  </si>
  <si>
    <t>未来策略可以面向所有设备或部分设备下发</t>
    <phoneticPr fontId="1" type="noConversion"/>
  </si>
  <si>
    <t>管理设备</t>
    <phoneticPr fontId="1" type="noConversion"/>
  </si>
  <si>
    <t>查看设备</t>
    <phoneticPr fontId="1" type="noConversion"/>
  </si>
  <si>
    <t>备份与恢复</t>
  </si>
  <si>
    <t>指定备份区域</t>
    <phoneticPr fontId="1" type="noConversion"/>
  </si>
  <si>
    <t>指定备份策略</t>
    <phoneticPr fontId="1" type="noConversion"/>
  </si>
  <si>
    <t>设置备份区域的位置和访问方式</t>
    <phoneticPr fontId="1" type="noConversion"/>
  </si>
  <si>
    <t>可以设置证据文件保存区域的备份策略和设置隔离文件区域的备份策
略。策略为按时间周期备份和按磁盘空间备份。哪个条件到达就开始备份。</t>
    <phoneticPr fontId="1" type="noConversion"/>
  </si>
  <si>
    <t>周期设置</t>
    <phoneticPr fontId="1" type="noConversion"/>
  </si>
  <si>
    <t>磁盘空间比例设置</t>
    <phoneticPr fontId="1" type="noConversion"/>
  </si>
  <si>
    <t>超过80%进行备份</t>
    <phoneticPr fontId="1" type="noConversion"/>
  </si>
  <si>
    <t>可指定增量备份或全量备份</t>
    <phoneticPr fontId="1" type="noConversion"/>
  </si>
  <si>
    <t>原始数据删除</t>
    <phoneticPr fontId="1" type="noConversion"/>
  </si>
  <si>
    <t>备份的数据不保留原始数据，需要进到备份区查看。</t>
    <phoneticPr fontId="1" type="noConversion"/>
  </si>
  <si>
    <t>可以查看备份的数据。或者删除某些备份</t>
  </si>
  <si>
    <t>备份和恢复</t>
    <phoneticPr fontId="1" type="noConversion"/>
  </si>
  <si>
    <t>数据库备份和恢复策略可以根据所选择数据库来进行</t>
    <phoneticPr fontId="1" type="noConversion"/>
  </si>
  <si>
    <t>license管理</t>
    <phoneticPr fontId="1" type="noConversion"/>
  </si>
  <si>
    <t>从硬件信息上获取</t>
    <phoneticPr fontId="1" type="noConversion"/>
  </si>
  <si>
    <t>专有的license生成工具</t>
    <phoneticPr fontId="1" type="noConversion"/>
  </si>
  <si>
    <t>输入的待模块、授权时间、授权企业名生成授权文件</t>
    <phoneticPr fontId="1" type="noConversion"/>
  </si>
  <si>
    <t>导入授权</t>
    <phoneticPr fontId="1" type="noConversion"/>
  </si>
  <si>
    <t>根据授权对相应模块进行控制</t>
    <phoneticPr fontId="1" type="noConversion"/>
  </si>
  <si>
    <t>证书到期提醒</t>
    <phoneticPr fontId="1" type="noConversion"/>
  </si>
  <si>
    <t>证书到期前3个月进行提醒</t>
    <phoneticPr fontId="1" type="noConversion"/>
  </si>
  <si>
    <t>显示证书相关信息</t>
    <phoneticPr fontId="1" type="noConversion"/>
  </si>
  <si>
    <t>授权模块</t>
    <phoneticPr fontId="1" type="noConversion"/>
  </si>
  <si>
    <t>授权剩余时间</t>
    <phoneticPr fontId="1" type="noConversion"/>
  </si>
  <si>
    <t>授权到期时间</t>
    <phoneticPr fontId="1" type="noConversion"/>
  </si>
  <si>
    <t>授权企业</t>
    <phoneticPr fontId="1" type="noConversion"/>
  </si>
  <si>
    <t>授权时间</t>
    <phoneticPr fontId="1" type="noConversion"/>
  </si>
  <si>
    <t>授权到期</t>
    <phoneticPr fontId="1" type="noConversion"/>
  </si>
  <si>
    <t>停止相关模块使用</t>
    <phoneticPr fontId="1" type="noConversion"/>
  </si>
  <si>
    <t>管理中心定时检查授权</t>
    <phoneticPr fontId="1" type="noConversion"/>
  </si>
  <si>
    <t>独立授权模块</t>
    <phoneticPr fontId="1" type="noConversion"/>
  </si>
  <si>
    <t>API模块</t>
    <phoneticPr fontId="1" type="noConversion"/>
  </si>
  <si>
    <t>代理模块</t>
    <phoneticPr fontId="1" type="noConversion"/>
  </si>
  <si>
    <t>加密模块</t>
    <phoneticPr fontId="1" type="noConversion"/>
  </si>
  <si>
    <t>代理网关
（部署于企业前端出口的正向代理）</t>
    <phoneticPr fontId="1" type="noConversion"/>
  </si>
  <si>
    <t>扩展能力</t>
    <phoneticPr fontId="1" type="noConversion"/>
  </si>
  <si>
    <t>能充分利用设备的cpu及存储性能。</t>
    <phoneticPr fontId="1" type="noConversion"/>
  </si>
  <si>
    <t>时间</t>
    <phoneticPr fontId="1" type="noConversion"/>
  </si>
  <si>
    <t>用户</t>
    <phoneticPr fontId="1" type="noConversion"/>
  </si>
  <si>
    <t>app名称</t>
    <phoneticPr fontId="1" type="noConversion"/>
  </si>
  <si>
    <t>用户行为</t>
    <phoneticPr fontId="1" type="noConversion"/>
  </si>
  <si>
    <t>违反策略名字</t>
    <phoneticPr fontId="1" type="noConversion"/>
  </si>
  <si>
    <t>严重等级</t>
    <phoneticPr fontId="1" type="noConversion"/>
  </si>
  <si>
    <t>响应动作</t>
    <phoneticPr fontId="1" type="noConversion"/>
  </si>
  <si>
    <t>违规事件按严重级别分布图（饼图）</t>
    <phoneticPr fontId="1" type="noConversion"/>
  </si>
  <si>
    <t>最近30天用户违规行为曲线图、</t>
    <phoneticPr fontId="1" type="noConversion"/>
  </si>
  <si>
    <t>违规事件行为分布图（上传、下载共享、发送给其它人）</t>
    <phoneticPr fontId="1" type="noConversion"/>
  </si>
  <si>
    <t>违规事件行为分布图（上传、下载、共享、发送给其它人）</t>
    <phoneticPr fontId="1" type="noConversion"/>
  </si>
  <si>
    <t>模块集成</t>
  </si>
  <si>
    <t>DLP filter</t>
    <phoneticPr fontId="1" type="noConversion"/>
  </si>
  <si>
    <t>Threat filter</t>
    <phoneticPr fontId="1" type="noConversion"/>
  </si>
  <si>
    <t>当前版本暂不实现threat filter)</t>
    <phoneticPr fontId="1" type="noConversion"/>
  </si>
  <si>
    <t>SaaS apps的处理</t>
  </si>
  <si>
    <t>HTTP</t>
  </si>
  <si>
    <t>HTTPS</t>
    <phoneticPr fontId="1" type="noConversion"/>
  </si>
  <si>
    <t>能识别APP数据库中的app</t>
    <phoneticPr fontId="1" type="noConversion"/>
  </si>
  <si>
    <t>支持至少单向认证的HTTPS</t>
    <phoneticPr fontId="1" type="noConversion"/>
  </si>
  <si>
    <t>360云盘对HTTPS中的数据进行了二次加密</t>
  </si>
  <si>
    <t>需要获得加密密钥进行解密</t>
    <phoneticPr fontId="1" type="noConversion"/>
  </si>
  <si>
    <t>office 365 onedrive</t>
    <phoneticPr fontId="1" type="noConversion"/>
  </si>
  <si>
    <t>自动进行云同步</t>
    <phoneticPr fontId="1" type="noConversion"/>
  </si>
  <si>
    <t>云app应用更新</t>
    <phoneticPr fontId="1" type="noConversion"/>
  </si>
  <si>
    <t>应用识别更新</t>
  </si>
  <si>
    <t>云app行为识别</t>
    <phoneticPr fontId="1" type="noConversion"/>
  </si>
  <si>
    <t>加载APP数据库中的行为特征标签</t>
  </si>
  <si>
    <t>在协议中识别登陆、上传、创建、移动、下载、共享等行为</t>
  </si>
  <si>
    <t>与策略对应执行不同的响应行为</t>
  </si>
  <si>
    <t>不同的云app支持的行为不完全相同</t>
    <phoneticPr fontId="1" type="noConversion"/>
  </si>
  <si>
    <t>策略定义中指定用户行为时要根据云app有相应变化</t>
    <phoneticPr fontId="1" type="noConversion"/>
  </si>
  <si>
    <t>识别和提取用户信息</t>
    <phoneticPr fontId="1" type="noConversion"/>
  </si>
  <si>
    <t>解析和提取数据内容</t>
    <phoneticPr fontId="1" type="noConversion"/>
  </si>
  <si>
    <t>存储类型的app</t>
  </si>
  <si>
    <t>业务app</t>
    <phoneticPr fontId="1" type="noConversion"/>
  </si>
  <si>
    <t>数据主要是指文件</t>
    <phoneticPr fontId="1" type="noConversion"/>
  </si>
  <si>
    <t>包括文件和业务流程中的结构化或非结构化内容</t>
    <phoneticPr fontId="1" type="noConversion"/>
  </si>
  <si>
    <t>从上下文中抽取到相关应用属性</t>
    <phoneticPr fontId="1" type="noConversion"/>
  </si>
  <si>
    <t>机器类型</t>
    <phoneticPr fontId="1" type="noConversion"/>
  </si>
  <si>
    <t>目标IP</t>
    <phoneticPr fontId="1" type="noConversion"/>
  </si>
  <si>
    <t>app的URL</t>
    <phoneticPr fontId="1" type="noConversion"/>
  </si>
  <si>
    <t>源IP</t>
    <phoneticPr fontId="1" type="noConversion"/>
  </si>
  <si>
    <t>浏览器系统</t>
    <phoneticPr fontId="1" type="noConversion"/>
  </si>
  <si>
    <t>操作系统</t>
    <phoneticPr fontId="1" type="noConversion"/>
  </si>
  <si>
    <t>审计模式</t>
    <phoneticPr fontId="1" type="noConversion"/>
  </si>
  <si>
    <t>全审计模式</t>
    <phoneticPr fontId="1" type="noConversion"/>
  </si>
  <si>
    <t>所有系统识别的app的活动都会被识别和审计</t>
  </si>
  <si>
    <t>上下行数据</t>
  </si>
  <si>
    <t>默认开启上下行数据识别</t>
    <phoneticPr fontId="1" type="noConversion"/>
  </si>
  <si>
    <t>调用策略引擎</t>
    <phoneticPr fontId="1" type="noConversion"/>
  </si>
  <si>
    <t>阻断</t>
    <phoneticPr fontId="1" type="noConversion"/>
  </si>
  <si>
    <t>警告</t>
    <phoneticPr fontId="1" type="noConversion"/>
  </si>
  <si>
    <t>文档加密</t>
    <phoneticPr fontId="1" type="noConversion"/>
  </si>
  <si>
    <t>阻断是不给用户任何提示将用户会话切断</t>
    <phoneticPr fontId="1" type="noConversion"/>
  </si>
  <si>
    <t>文档加密则将传输的文档加密后继续上传，不中断用户会话</t>
    <phoneticPr fontId="1" type="noConversion"/>
  </si>
  <si>
    <t>文档的透明加解密</t>
    <phoneticPr fontId="1" type="noConversion"/>
  </si>
  <si>
    <t>下载，自动解密</t>
    <phoneticPr fontId="1" type="noConversion"/>
  </si>
  <si>
    <t>暂不支持对下行文档加密、上行文档解密的场景。</t>
    <phoneticPr fontId="1" type="noConversion"/>
  </si>
  <si>
    <t>支持东风应用</t>
    <phoneticPr fontId="1" type="noConversion"/>
  </si>
  <si>
    <t>360 云盘</t>
    <phoneticPr fontId="1" type="noConversion"/>
  </si>
  <si>
    <t>百度</t>
    <phoneticPr fontId="1" type="noConversion"/>
  </si>
  <si>
    <t>国内CRM（用友）</t>
    <phoneticPr fontId="1" type="noConversion"/>
  </si>
  <si>
    <t>Dropbox</t>
    <phoneticPr fontId="1" type="noConversion"/>
  </si>
  <si>
    <t>Office 365</t>
    <phoneticPr fontId="1" type="noConversion"/>
  </si>
  <si>
    <t>指定的文档进行加密</t>
    <phoneticPr fontId="1" type="noConversion"/>
  </si>
  <si>
    <t>一人一密</t>
  </si>
  <si>
    <t>硬件key加密</t>
    <phoneticPr fontId="1" type="noConversion"/>
  </si>
  <si>
    <t>文档加解密接口</t>
    <phoneticPr fontId="1" type="noConversion"/>
  </si>
  <si>
    <t>api扫描模块调用</t>
  </si>
  <si>
    <t>对称加密算法</t>
  </si>
  <si>
    <t>AES 128/256bit密钥</t>
    <phoneticPr fontId="1" type="noConversion"/>
  </si>
  <si>
    <t>文件加密
（私钥应保存在服务器中）</t>
    <phoneticPr fontId="1" type="noConversion"/>
  </si>
  <si>
    <t>密钥交换</t>
    <phoneticPr fontId="1" type="noConversion"/>
  </si>
  <si>
    <t>并发</t>
    <phoneticPr fontId="1" type="noConversion"/>
  </si>
  <si>
    <t>系统设计确定并发度</t>
  </si>
  <si>
    <t>排队机制</t>
    <phoneticPr fontId="1" type="noConversion"/>
  </si>
  <si>
    <t>密钥更换</t>
    <phoneticPr fontId="1" type="noConversion"/>
  </si>
  <si>
    <t>能够清洗所有加密文件</t>
    <phoneticPr fontId="1" type="noConversion"/>
  </si>
  <si>
    <t>加密文件云端预览</t>
    <phoneticPr fontId="1" type="noConversion"/>
  </si>
  <si>
    <t>文件类型（true type）</t>
    <phoneticPr fontId="1" type="noConversion"/>
  </si>
  <si>
    <t>名称</t>
  </si>
  <si>
    <t>大小</t>
    <phoneticPr fontId="1" type="noConversion"/>
  </si>
  <si>
    <t>对常用文件类型的内容抽取</t>
    <phoneticPr fontId="1" type="noConversion"/>
  </si>
  <si>
    <t>msoffice(97及以上)、pdf、txt</t>
    <phoneticPr fontId="1" type="noConversion"/>
  </si>
  <si>
    <t>ms word、ms excel、ms powerpoin</t>
    <phoneticPr fontId="1" type="noConversion"/>
  </si>
  <si>
    <t>文件指纹</t>
  </si>
  <si>
    <t>批量添加指纹</t>
    <phoneticPr fontId="1" type="noConversion"/>
  </si>
  <si>
    <t>指纹库同步到其它CASB</t>
    <phoneticPr fontId="1" type="noConversion"/>
  </si>
  <si>
    <t>DLP核心能力</t>
    <phoneticPr fontId="1" type="noConversion"/>
  </si>
  <si>
    <t>文档嵌套处理</t>
    <phoneticPr fontId="1" type="noConversion"/>
  </si>
  <si>
    <t>更多文档类型支持</t>
    <phoneticPr fontId="1" type="noConversion"/>
  </si>
  <si>
    <t>能接收和解析策略，并在适当时候生效策略</t>
    <phoneticPr fontId="1" type="noConversion"/>
  </si>
  <si>
    <t>识别策略集合中策略的优先顺序，并依据策略优先顺序进行检查</t>
    <phoneticPr fontId="1" type="noConversion"/>
  </si>
  <si>
    <t>能处理策略规则逻辑关系</t>
    <phoneticPr fontId="1" type="noConversion"/>
  </si>
  <si>
    <t>策略相与的关系</t>
    <phoneticPr fontId="1" type="noConversion"/>
  </si>
  <si>
    <t>策略或的关系</t>
    <phoneticPr fontId="1" type="noConversion"/>
  </si>
  <si>
    <t>充分考虑策略执行效率</t>
    <phoneticPr fontId="1" type="noConversion"/>
  </si>
  <si>
    <t>行为策略</t>
    <phoneticPr fontId="1" type="noConversion"/>
  </si>
  <si>
    <t>内容策略</t>
    <phoneticPr fontId="1" type="noConversion"/>
  </si>
  <si>
    <t>返回检测结果及响应动作</t>
    <phoneticPr fontId="1" type="noConversion"/>
  </si>
  <si>
    <t>事件上报</t>
    <phoneticPr fontId="1" type="noConversion"/>
  </si>
  <si>
    <t>响应动作执行（阻断、加密、隔离）</t>
    <phoneticPr fontId="1" type="noConversion"/>
  </si>
  <si>
    <t>支持对多种形态的数据检测</t>
    <phoneticPr fontId="1" type="noConversion"/>
  </si>
  <si>
    <t>URL指定的文件</t>
    <phoneticPr fontId="1" type="noConversion"/>
  </si>
  <si>
    <t>stream形式的文件</t>
    <phoneticPr fontId="1" type="noConversion"/>
  </si>
  <si>
    <t>stream形式的内容</t>
    <phoneticPr fontId="1" type="noConversion"/>
  </si>
  <si>
    <t>支持并发调用</t>
    <phoneticPr fontId="1" type="noConversion"/>
  </si>
  <si>
    <t>根据策略产生事件或者活动的记录</t>
    <phoneticPr fontId="1" type="noConversion"/>
  </si>
  <si>
    <t>事件记录所包含内容准确性</t>
    <phoneticPr fontId="1" type="noConversion"/>
  </si>
  <si>
    <t>策略ID、严重等级、响应动作</t>
    <phoneticPr fontId="1" type="noConversion"/>
  </si>
  <si>
    <t>根据策略发送邮件通知</t>
    <phoneticPr fontId="1" type="noConversion"/>
  </si>
  <si>
    <t>上传事件/活动及证据文件</t>
    <phoneticPr fontId="1" type="noConversion"/>
  </si>
  <si>
    <t>对系统指定的APP及instance进行扫描</t>
    <phoneticPr fontId="1" type="noConversion"/>
  </si>
  <si>
    <t>与厂商合作，获得对instance扫描的权限和接口</t>
    <phoneticPr fontId="1" type="noConversion"/>
  </si>
  <si>
    <t>仅对受管理的APP和用户进行扫描。受管理的用户参看"系统设置"</t>
    <phoneticPr fontId="1" type="noConversion"/>
  </si>
  <si>
    <t>与策略引擎进行交互</t>
    <phoneticPr fontId="1" type="noConversion"/>
  </si>
  <si>
    <t>获得app用户</t>
    <phoneticPr fontId="1" type="noConversion"/>
  </si>
  <si>
    <t>根据策略对指定的目录进行文件扫描</t>
    <phoneticPr fontId="1" type="noConversion"/>
  </si>
  <si>
    <t>可以获得文档的操作历史</t>
    <phoneticPr fontId="1" type="noConversion"/>
  </si>
  <si>
    <t>获得某操作历史的文档版本</t>
    <phoneticPr fontId="1" type="noConversion"/>
  </si>
  <si>
    <t>以上数据送策略引擎检查，产生一条活动记录</t>
    <phoneticPr fontId="1" type="noConversion"/>
  </si>
  <si>
    <t>根据检查结果，执行相应动作：移动文档、删除文档、隔离文档、删除共享链接、加密文档</t>
    <phoneticPr fontId="1" type="noConversion"/>
  </si>
  <si>
    <t>产品管理部分和API模块、代理模块需要独立安装</t>
    <phoneticPr fontId="1" type="noConversion"/>
  </si>
  <si>
    <t>提供统一的操作系统安装包和版本，包括定制的内核</t>
    <phoneticPr fontId="1" type="noConversion"/>
  </si>
  <si>
    <t>可以指定网卡的数据口和管理口</t>
    <phoneticPr fontId="1" type="noConversion"/>
  </si>
  <si>
    <t>proxy模式下生效</t>
    <phoneticPr fontId="1" type="noConversion"/>
  </si>
  <si>
    <t>用户行为触发策略后，应通过重定向方式向用户窗口显示告警内
容，告警页面内容为策略中选定的项</t>
    <phoneticPr fontId="1" type="noConversion"/>
  </si>
  <si>
    <t>告警后需阻断，则需要重置用户会话</t>
    <phoneticPr fontId="1" type="noConversion"/>
  </si>
  <si>
    <t>告警窗口有默认关闭时间，时间到达后，中断用户原来会话</t>
    <phoneticPr fontId="1" type="noConversion"/>
  </si>
  <si>
    <t>支持api模式、proxy模式、混合模式部署</t>
    <phoneticPr fontId="1" type="noConversion"/>
  </si>
  <si>
    <t>支持硬件bypass</t>
    <phoneticPr fontId="1" type="noConversion"/>
  </si>
  <si>
    <t>支持手动bypass</t>
    <phoneticPr fontId="1" type="noConversion"/>
  </si>
  <si>
    <t>支持操作系统重启或内核奔溃是bypass</t>
    <phoneticPr fontId="1" type="noConversion"/>
  </si>
  <si>
    <t>根据策略及输入的数据，进行检查</t>
    <phoneticPr fontId="1" type="noConversion"/>
  </si>
  <si>
    <t>加密文档后会造成无法打开。但可以与网关模式互动，通过网关下载或者使用时解密</t>
    <phoneticPr fontId="1" type="noConversion"/>
  </si>
  <si>
    <t>隔离功能在CASB中主要用于app 扫描的响应行为</t>
    <phoneticPr fontId="1" type="noConversion"/>
  </si>
  <si>
    <t>暂不支持网关代理模式</t>
  </si>
  <si>
    <t>隔离设置</t>
    <phoneticPr fontId="1" type="noConversion"/>
  </si>
  <si>
    <t>获取隔离区域位置和访问方式</t>
    <phoneticPr fontId="1" type="noConversion"/>
  </si>
  <si>
    <t>提供隔离文件接口</t>
    <phoneticPr fontId="1" type="noConversion"/>
  </si>
  <si>
    <t>提供释放文件接口</t>
    <phoneticPr fontId="1" type="noConversion"/>
  </si>
  <si>
    <t>将文件隔离时，需移除原文件，并记录原文件位置，确保原文件释放时的位置可以回到正确</t>
    <phoneticPr fontId="1" type="noConversion"/>
  </si>
  <si>
    <t>当事件被审核通过后，隔离内容可以被移动到原位置</t>
    <phoneticPr fontId="1" type="noConversion"/>
  </si>
  <si>
    <t>原文件释放时，能确保原来文件的版本和历史记录不中断</t>
    <phoneticPr fontId="1" type="noConversion"/>
  </si>
  <si>
    <t>隔离的文件需要加密。防止集中泄密</t>
    <phoneticPr fontId="1" type="noConversion"/>
  </si>
  <si>
    <t>防止同名文件发生覆盖。</t>
    <phoneticPr fontId="1" type="noConversion"/>
  </si>
  <si>
    <r>
      <t xml:space="preserve">可以查看违规事件数量在某段时间内的趋势，从趋势可以看到企业当前安全状态变化的情况。
</t>
    </r>
    <r>
      <rPr>
        <sz val="10"/>
        <color rgb="FFC00000"/>
        <rFont val="微软雅黑"/>
        <family val="2"/>
        <charset val="134"/>
      </rPr>
      <t>暂不提供用户自定义时间段。
此图默认提供最近30天用户全部严重等级的安全事件数据，也可以由用户选择看高、中、低、信息四个的趋势线条</t>
    </r>
    <phoneticPr fontId="1" type="noConversion"/>
  </si>
  <si>
    <r>
      <t xml:space="preserve">图形可以在饼图和条形图之间切换
</t>
    </r>
    <r>
      <rPr>
        <sz val="10"/>
        <color rgb="FFC00000"/>
        <rFont val="微软雅黑"/>
        <family val="2"/>
        <charset val="134"/>
      </rPr>
      <t>图形部分数据统计默认均为最近30天</t>
    </r>
    <r>
      <rPr>
        <sz val="10"/>
        <color theme="1"/>
        <rFont val="微软雅黑"/>
        <family val="2"/>
        <charset val="134"/>
      </rPr>
      <t>。用户也可以更改为最近7天、最近90天。</t>
    </r>
    <phoneticPr fontId="1" type="noConversion"/>
  </si>
  <si>
    <r>
      <rPr>
        <sz val="10"/>
        <color rgb="FFC00000"/>
        <rFont val="微软雅黑"/>
        <family val="2"/>
        <charset val="134"/>
      </rPr>
      <t>默认开启</t>
    </r>
    <r>
      <rPr>
        <sz val="10"/>
        <color theme="1"/>
        <rFont val="微软雅黑"/>
        <family val="2"/>
        <charset val="134"/>
      </rPr>
      <t xml:space="preserve">
启用文档加密同时需要指定是否加密所有上传数据，</t>
    </r>
    <r>
      <rPr>
        <sz val="10"/>
        <color rgb="FFC00000"/>
        <rFont val="微软雅黑"/>
        <family val="2"/>
        <charset val="134"/>
      </rPr>
      <t>默认关闭</t>
    </r>
    <phoneticPr fontId="1" type="noConversion"/>
  </si>
  <si>
    <r>
      <rPr>
        <sz val="10"/>
        <color rgb="FFC00000"/>
        <rFont val="微软雅黑"/>
        <family val="2"/>
        <charset val="134"/>
      </rPr>
      <t>默认不开启</t>
    </r>
    <r>
      <rPr>
        <sz val="10"/>
        <color theme="1"/>
        <rFont val="微软雅黑"/>
        <family val="2"/>
        <charset val="134"/>
      </rPr>
      <t xml:space="preserve">
同时需指定证据文件存储位置。</t>
    </r>
    <phoneticPr fontId="1" type="noConversion"/>
  </si>
  <si>
    <r>
      <t>自api扫描和网关过滤两个途径，</t>
    </r>
    <r>
      <rPr>
        <sz val="10"/>
        <color rgb="FFC00000"/>
        <rFont val="微软雅黑"/>
        <family val="2"/>
        <charset val="134"/>
      </rPr>
      <t>违规记录仅记录与策略违背的事件信息。
默认情况下查看违规的事件</t>
    </r>
    <phoneticPr fontId="1" type="noConversion"/>
  </si>
  <si>
    <r>
      <t>可以指定某属性作为员工云账户。</t>
    </r>
    <r>
      <rPr>
        <sz val="10"/>
        <color rgb="FFC00000"/>
        <rFont val="微软雅黑"/>
        <family val="2"/>
        <charset val="134"/>
      </rPr>
      <t>默认为用户邮箱</t>
    </r>
    <phoneticPr fontId="1" type="noConversion"/>
  </si>
  <si>
    <r>
      <t>警告则是在用户browser端</t>
    </r>
    <r>
      <rPr>
        <sz val="10"/>
        <color rgb="FFC00000"/>
        <rFont val="微软雅黑"/>
        <family val="2"/>
        <charset val="134"/>
      </rPr>
      <t>重定向</t>
    </r>
    <r>
      <rPr>
        <sz val="10"/>
        <color theme="1"/>
        <rFont val="微软雅黑"/>
        <family val="2"/>
        <charset val="134"/>
      </rPr>
      <t>一个警告页面</t>
    </r>
    <phoneticPr fontId="1" type="noConversion"/>
  </si>
  <si>
    <t>安装过程中自动检查操作系统版本、网络接口、存储空间</t>
    <phoneticPr fontId="1" type="noConversion"/>
  </si>
  <si>
    <t>1. 列表中黄色条块，标注为暂不考虑项目   2. 红色字体，为重要提示信息。  3. 橙色调快，为未来需要增加的模块和功能。    更新时间：2015.11.17</t>
    <phoneticPr fontId="1" type="noConversion"/>
  </si>
  <si>
    <t>近7天
近30天
近90天
自定义</t>
    <phoneticPr fontId="1" type="noConversion"/>
  </si>
  <si>
    <t>指定该策略的受众（对象）</t>
    <phoneticPr fontId="1" type="noConversion"/>
  </si>
  <si>
    <t>无效化</t>
  </si>
  <si>
    <t>暂时屏蔽一条策略而又不想删除的时候，可以将此策略无效
如果此策略之前已经下发，无效后，网关或者api也不再执行此策略检查</t>
    <phoneticPr fontId="1" type="noConversion"/>
  </si>
  <si>
    <t>策略列表</t>
    <phoneticPr fontId="1" type="noConversion"/>
  </si>
  <si>
    <r>
      <t>以列表形式查看所有策略。</t>
    </r>
    <r>
      <rPr>
        <sz val="10"/>
        <color rgb="FFC00000"/>
        <rFont val="微软雅黑"/>
        <family val="2"/>
        <charset val="134"/>
      </rPr>
      <t>默认按策略创建时间排序</t>
    </r>
    <phoneticPr fontId="1" type="noConversion"/>
  </si>
  <si>
    <t>下发策略</t>
    <phoneticPr fontId="1" type="noConversion"/>
  </si>
  <si>
    <t>有成功状态提示</t>
  </si>
  <si>
    <t>DLP规则</t>
  </si>
  <si>
    <t>规则管理</t>
    <phoneticPr fontId="1" type="noConversion"/>
  </si>
  <si>
    <t>新建、编辑、删除、查看</t>
    <phoneticPr fontId="1" type="noConversion"/>
  </si>
  <si>
    <t>内置规则</t>
    <phoneticPr fontId="1" type="noConversion"/>
  </si>
  <si>
    <t>无法删除也无法查看详细内容，仅能看到名称、描述</t>
    <phoneticPr fontId="1" type="noConversion"/>
  </si>
  <si>
    <t>自定义规则</t>
    <phoneticPr fontId="1" type="noConversion"/>
  </si>
  <si>
    <t>批量删除规则</t>
    <phoneticPr fontId="1" type="noConversion"/>
  </si>
  <si>
    <t>住址</t>
    <phoneticPr fontId="1" type="noConversion"/>
  </si>
  <si>
    <t>银行卡</t>
    <phoneticPr fontId="1" type="noConversion"/>
  </si>
  <si>
    <t>java代码</t>
    <phoneticPr fontId="1" type="noConversion"/>
  </si>
  <si>
    <t>c++代码</t>
    <phoneticPr fontId="1" type="noConversion"/>
  </si>
  <si>
    <t>合同文件</t>
    <phoneticPr fontId="1" type="noConversion"/>
  </si>
  <si>
    <r>
      <rPr>
        <sz val="10"/>
        <color rgb="FFC00000"/>
        <rFont val="微软雅黑"/>
        <family val="2"/>
        <charset val="134"/>
      </rPr>
      <t>内置规则</t>
    </r>
    <r>
      <rPr>
        <sz val="10"/>
        <color theme="1"/>
        <rFont val="微软雅黑"/>
        <family val="2"/>
        <charset val="134"/>
      </rPr>
      <t>定义范围</t>
    </r>
    <phoneticPr fontId="1" type="noConversion"/>
  </si>
  <si>
    <t>自定义规则
（自定义以向导方式帮助管理员创建规则）</t>
    <phoneticPr fontId="1" type="noConversion"/>
  </si>
  <si>
    <t>添加检测检测条件开始</t>
    <phoneticPr fontId="1" type="noConversion"/>
  </si>
  <si>
    <t>从已有检测式中选择一项或者多项</t>
    <phoneticPr fontId="1" type="noConversion"/>
  </si>
  <si>
    <t>内容检查和文件属性检查</t>
  </si>
  <si>
    <t>多条检测条件间管理员可以设置逻辑组合关系</t>
    <phoneticPr fontId="1" type="noConversion"/>
  </si>
  <si>
    <t>默认情况下，多条检测条件之间是或的关系。</t>
    <phoneticPr fontId="1" type="noConversion"/>
  </si>
  <si>
    <t>规则对象</t>
    <phoneticPr fontId="1" type="noConversion"/>
  </si>
  <si>
    <t>规则的受众，受众包括被检查的账号、账号组[及device]和
casb设备</t>
    <phoneticPr fontId="1" type="noConversion"/>
  </si>
  <si>
    <t>规则应用的通道</t>
    <phoneticPr fontId="1" type="noConversion"/>
  </si>
  <si>
    <t>可以是全部app，也可以是部分。
app从app管理支持的列表中选取，支持多选。
多个app之间用分号分割。默认情况下，该规则面向所有通道。
未来如果app按类别进行管理，也可以选择某一个类别。</t>
    <phoneticPr fontId="1" type="noConversion"/>
  </si>
  <si>
    <t>指定用户的行为类型</t>
    <phoneticPr fontId="1" type="noConversion"/>
  </si>
  <si>
    <t>默认情况下，系统审计所有的
行为类型。</t>
    <phoneticPr fontId="1" type="noConversion"/>
  </si>
  <si>
    <t>指定严重级别</t>
    <phoneticPr fontId="1" type="noConversion"/>
  </si>
  <si>
    <t>默认为高</t>
  </si>
  <si>
    <t>暂不支持隔离</t>
  </si>
  <si>
    <t>指定扫描路径</t>
    <phoneticPr fontId="1" type="noConversion"/>
  </si>
  <si>
    <t>指定扫描的用户</t>
  </si>
  <si>
    <t>可以从用户目录树中选取指定用户，或者手动输入，多个用户间用分号分割；
默认情况下全部用户</t>
    <phoneticPr fontId="1" type="noConversion"/>
  </si>
  <si>
    <t>PDF</t>
    <phoneticPr fontId="1" type="noConversion"/>
  </si>
  <si>
    <t>CVS</t>
    <phoneticPr fontId="1" type="noConversion"/>
  </si>
  <si>
    <t>系统设置</t>
    <phoneticPr fontId="1" type="noConversion"/>
  </si>
  <si>
    <t>代理调用</t>
    <phoneticPr fontId="1" type="noConversion"/>
  </si>
  <si>
    <t>随机生成密钥（秘钥存放于文件中）</t>
    <phoneticPr fontId="1" type="noConversion"/>
  </si>
  <si>
    <t>同一个企业之间，要确保数据加密后交换没有问题，私钥应该在多台CASB设备上是唯一的，可远程获取</t>
    <phoneticPr fontId="1" type="noConversion"/>
  </si>
  <si>
    <t>解决加密文档可能在云端预览失败的问题</t>
    <phoneticPr fontId="1" type="noConversion"/>
  </si>
  <si>
    <t>对上传的文件进行加密的能力。防止敏感数据在云盘通过不当使用发生泄漏</t>
    <phoneticPr fontId="1" type="noConversion"/>
  </si>
  <si>
    <t>96DPI对应14寸屏幕下1024*768分辨率的显示效果</t>
    <phoneticPr fontId="1" type="noConversion"/>
  </si>
  <si>
    <t>支持对文件属性的检查</t>
    <phoneticPr fontId="1" type="noConversion"/>
  </si>
  <si>
    <t>包含但不限于这些文件类型</t>
    <phoneticPr fontId="1" type="noConversion"/>
  </si>
  <si>
    <t>关键字处理</t>
    <phoneticPr fontId="1" type="noConversion"/>
  </si>
  <si>
    <t>处理单个关键字</t>
    <phoneticPr fontId="1" type="noConversion"/>
  </si>
  <si>
    <t>处理多个关键字</t>
    <phoneticPr fontId="1" type="noConversion"/>
  </si>
  <si>
    <t>多模匹配的处理方式</t>
    <phoneticPr fontId="1" type="noConversion"/>
  </si>
  <si>
    <t>统一的添加指纹界面</t>
    <phoneticPr fontId="1" type="noConversion"/>
  </si>
  <si>
    <t>系统可以同时有多个指纹库</t>
    <phoneticPr fontId="1" type="noConversion"/>
  </si>
  <si>
    <t>抽取文档内容</t>
    <phoneticPr fontId="1" type="noConversion"/>
  </si>
  <si>
    <t>支持上层应用并发调用</t>
    <phoneticPr fontId="1" type="noConversion"/>
  </si>
  <si>
    <t>基于数据流的检查</t>
    <phoneticPr fontId="1" type="noConversion"/>
  </si>
  <si>
    <t>支持OCR识别</t>
    <phoneticPr fontId="1" type="noConversion"/>
  </si>
  <si>
    <t>检查对象包含（用户或设备、app、行为、文档属性、文档内容），同时将设备信息、源/目的ipmac、浏览器等更多与会话相关信息给到策略引擎，帮助策略引擎生成详细的log或事件</t>
    <phoneticPr fontId="1" type="noConversion"/>
  </si>
  <si>
    <t>策略优先按策略列表先后顺序</t>
    <phoneticPr fontId="1" type="noConversion"/>
  </si>
  <si>
    <t>策略优先按严重等级顺序</t>
    <phoneticPr fontId="1" type="noConversion"/>
  </si>
  <si>
    <t>智能策略匹配机制</t>
    <phoneticPr fontId="1" type="noConversion"/>
  </si>
  <si>
    <t>属性：用户名、云app、行为、数据上传量、下载量、数据类型、内容或文档名、端点设备、操作系统、浏览器类型、协议类型、时间、casb设备标识</t>
    <phoneticPr fontId="1" type="noConversion"/>
  </si>
  <si>
    <t>活动&amp;事件</t>
    <phoneticPr fontId="1" type="noConversion"/>
  </si>
  <si>
    <t>事件/事件上传数据库</t>
    <phoneticPr fontId="1" type="noConversion"/>
  </si>
  <si>
    <t>证据文件保存指定区域</t>
    <phoneticPr fontId="1" type="noConversion"/>
  </si>
  <si>
    <t>非文件数据，保存为text或html格式文件</t>
    <phoneticPr fontId="1" type="noConversion"/>
  </si>
  <si>
    <t>P1</t>
    <phoneticPr fontId="1" type="noConversion"/>
  </si>
  <si>
    <t>硬件方式保存并提供可靠的密钥访问机制</t>
    <phoneticPr fontId="1" type="noConversion"/>
  </si>
  <si>
    <t>P2</t>
    <phoneticPr fontId="1" type="noConversion"/>
  </si>
  <si>
    <t>P3</t>
    <phoneticPr fontId="1" type="noConversion"/>
  </si>
  <si>
    <t>UI自适应</t>
    <phoneticPr fontId="1" type="noConversion"/>
  </si>
  <si>
    <t>王宝强</t>
  </si>
  <si>
    <t>正则表达式处理王宝强方式</t>
  </si>
  <si>
    <t>数据库指纹王宝强</t>
  </si>
  <si>
    <t>如果检王宝强查结果是违规，由策略引擎生成事件或者发送邮件通知</t>
  </si>
  <si>
    <t>支持oracle王宝强和mysql主流版本</t>
  </si>
  <si>
    <t>采用统一安王宝强装包，安装过程文本界面或图形界面</t>
  </si>
</sst>
</file>

<file path=xl/styles.xml><?xml version="1.0" encoding="utf-8"?>
<styleSheet xmlns="http://schemas.openxmlformats.org/spreadsheetml/2006/main" xmlns:mc="http://schemas.openxmlformats.org/markup-compatibility/2006" xmlns:x14ac="http://schemas.microsoft.com/office/spreadsheetml/2009/9/ac" mc:Ignorable="x14ac">
  <fonts count="9" x14ac:knownFonts="1">
    <font>
      <sz val="11"/>
      <color theme="1"/>
      <name val="宋体"/>
      <family val="2"/>
      <scheme val="minor"/>
    </font>
    <font>
      <sz val="9"/>
      <name val="宋体"/>
      <family val="3"/>
      <charset val="134"/>
      <scheme val="minor"/>
    </font>
    <font>
      <b/>
      <sz val="20"/>
      <color theme="0"/>
      <name val="微软雅黑"/>
      <family val="2"/>
      <charset val="134"/>
    </font>
    <font>
      <sz val="10"/>
      <color theme="1"/>
      <name val="宋体"/>
      <family val="2"/>
      <scheme val="minor"/>
    </font>
    <font>
      <sz val="10"/>
      <color theme="1"/>
      <name val="微软雅黑"/>
      <family val="2"/>
      <charset val="134"/>
    </font>
    <font>
      <sz val="10"/>
      <color rgb="FFC00000"/>
      <name val="微软雅黑"/>
      <family val="2"/>
      <charset val="134"/>
    </font>
    <font>
      <sz val="10"/>
      <name val="微软雅黑"/>
      <family val="2"/>
      <charset val="134"/>
    </font>
    <font>
      <b/>
      <sz val="11"/>
      <color theme="0"/>
      <name val="微软雅黑"/>
      <family val="2"/>
      <charset val="134"/>
    </font>
    <font>
      <b/>
      <sz val="10"/>
      <color theme="1"/>
      <name val="微软雅黑"/>
      <family val="2"/>
      <charset val="134"/>
    </font>
  </fonts>
  <fills count="7">
    <fill>
      <patternFill patternType="none"/>
    </fill>
    <fill>
      <patternFill patternType="gray125"/>
    </fill>
    <fill>
      <patternFill patternType="solid">
        <fgColor rgb="FFFFFF00"/>
        <bgColor indexed="64"/>
      </patternFill>
    </fill>
    <fill>
      <patternFill patternType="solid">
        <fgColor rgb="FFC00000"/>
        <bgColor indexed="64"/>
      </patternFill>
    </fill>
    <fill>
      <patternFill patternType="solid">
        <fgColor rgb="FFFFC000"/>
        <bgColor indexed="64"/>
      </patternFill>
    </fill>
    <fill>
      <patternFill patternType="solid">
        <fgColor theme="0" tint="-0.249977111117893"/>
        <bgColor indexed="64"/>
      </patternFill>
    </fill>
    <fill>
      <patternFill patternType="solid">
        <fgColor theme="3" tint="0.39997558519241921"/>
        <bgColor indexed="64"/>
      </patternFill>
    </fill>
  </fills>
  <borders count="8">
    <border>
      <left/>
      <right/>
      <top/>
      <bottom/>
      <diagonal/>
    </border>
    <border>
      <left style="hair">
        <color rgb="FFC00000"/>
      </left>
      <right style="hair">
        <color rgb="FFC00000"/>
      </right>
      <top style="hair">
        <color rgb="FFC00000"/>
      </top>
      <bottom style="hair">
        <color rgb="FFC00000"/>
      </bottom>
      <diagonal/>
    </border>
    <border>
      <left style="hair">
        <color rgb="FFC00000"/>
      </left>
      <right/>
      <top style="hair">
        <color rgb="FFC00000"/>
      </top>
      <bottom style="hair">
        <color rgb="FFC00000"/>
      </bottom>
      <diagonal/>
    </border>
    <border>
      <left/>
      <right/>
      <top style="hair">
        <color rgb="FFC00000"/>
      </top>
      <bottom style="hair">
        <color rgb="FFC00000"/>
      </bottom>
      <diagonal/>
    </border>
    <border>
      <left/>
      <right style="hair">
        <color rgb="FFC00000"/>
      </right>
      <top style="hair">
        <color rgb="FFC00000"/>
      </top>
      <bottom style="hair">
        <color rgb="FFC00000"/>
      </bottom>
      <diagonal/>
    </border>
    <border>
      <left style="hair">
        <color rgb="FFC00000"/>
      </left>
      <right style="hair">
        <color rgb="FFC00000"/>
      </right>
      <top style="hair">
        <color rgb="FFC00000"/>
      </top>
      <bottom/>
      <diagonal/>
    </border>
    <border>
      <left style="hair">
        <color rgb="FFC00000"/>
      </left>
      <right style="hair">
        <color rgb="FFC00000"/>
      </right>
      <top/>
      <bottom/>
      <diagonal/>
    </border>
    <border>
      <left style="hair">
        <color rgb="FFC00000"/>
      </left>
      <right style="hair">
        <color rgb="FFC00000"/>
      </right>
      <top/>
      <bottom style="hair">
        <color rgb="FFC00000"/>
      </bottom>
      <diagonal/>
    </border>
  </borders>
  <cellStyleXfs count="1">
    <xf numFmtId="0" fontId="0" fillId="0" borderId="0"/>
  </cellStyleXfs>
  <cellXfs count="31">
    <xf numFmtId="0" fontId="0" fillId="0" borderId="0" xfId="0"/>
    <xf numFmtId="0" fontId="3" fillId="0" borderId="0" xfId="0" applyFont="1" applyAlignment="1">
      <alignment vertical="center"/>
    </xf>
    <xf numFmtId="0" fontId="3" fillId="0" borderId="0" xfId="0" applyFont="1" applyAlignment="1">
      <alignment vertical="center" wrapText="1"/>
    </xf>
    <xf numFmtId="0" fontId="4" fillId="0" borderId="1" xfId="0" applyFont="1" applyBorder="1" applyAlignment="1">
      <alignment horizontal="left" vertical="center" wrapText="1"/>
    </xf>
    <xf numFmtId="0" fontId="4" fillId="0" borderId="1" xfId="0" applyFont="1" applyBorder="1" applyAlignment="1">
      <alignment vertical="center" wrapText="1"/>
    </xf>
    <xf numFmtId="0" fontId="5" fillId="0" borderId="1" xfId="0" applyFont="1" applyBorder="1" applyAlignment="1">
      <alignment vertical="center" wrapText="1"/>
    </xf>
    <xf numFmtId="0" fontId="4" fillId="0" borderId="1" xfId="0" applyFont="1" applyBorder="1" applyAlignment="1">
      <alignment horizontal="center" vertical="center" wrapText="1"/>
    </xf>
    <xf numFmtId="0" fontId="3" fillId="0" borderId="0" xfId="0" applyFont="1" applyAlignment="1">
      <alignment horizontal="left" vertical="center" wrapText="1"/>
    </xf>
    <xf numFmtId="0" fontId="4" fillId="2" borderId="1" xfId="0" applyFont="1" applyFill="1" applyBorder="1" applyAlignment="1">
      <alignment vertical="center" wrapText="1"/>
    </xf>
    <xf numFmtId="0" fontId="4" fillId="4" borderId="1" xfId="0" applyFont="1" applyFill="1" applyBorder="1" applyAlignment="1">
      <alignment horizontal="left" vertical="center" wrapText="1"/>
    </xf>
    <xf numFmtId="0" fontId="8" fillId="5" borderId="1" xfId="0" applyFont="1" applyFill="1" applyBorder="1" applyAlignment="1">
      <alignment horizontal="center" vertical="center"/>
    </xf>
    <xf numFmtId="0" fontId="8" fillId="5" borderId="1" xfId="0" applyFont="1" applyFill="1" applyBorder="1" applyAlignment="1">
      <alignment horizontal="center" vertical="center" wrapText="1"/>
    </xf>
    <xf numFmtId="0" fontId="4" fillId="2" borderId="1" xfId="0" applyFont="1" applyFill="1" applyBorder="1" applyAlignment="1">
      <alignment horizontal="left" vertical="center" wrapText="1"/>
    </xf>
    <xf numFmtId="0" fontId="3" fillId="2" borderId="0" xfId="0" applyFont="1" applyFill="1" applyAlignment="1">
      <alignment vertical="center"/>
    </xf>
    <xf numFmtId="0" fontId="4" fillId="0" borderId="1" xfId="0" applyFont="1" applyBorder="1" applyAlignment="1">
      <alignment horizontal="center" vertical="center"/>
    </xf>
    <xf numFmtId="0" fontId="4" fillId="0" borderId="1" xfId="0" applyFont="1" applyBorder="1" applyAlignment="1">
      <alignment horizontal="left" vertical="center" wrapText="1"/>
    </xf>
    <xf numFmtId="0" fontId="4" fillId="2" borderId="1" xfId="0" applyFont="1" applyFill="1" applyBorder="1" applyAlignment="1">
      <alignment horizontal="left" vertical="center" wrapText="1"/>
    </xf>
    <xf numFmtId="0" fontId="4" fillId="0" borderId="5" xfId="0" applyFont="1" applyBorder="1" applyAlignment="1">
      <alignment horizontal="center" vertical="center" wrapText="1"/>
    </xf>
    <xf numFmtId="0" fontId="4" fillId="0" borderId="6" xfId="0" applyFont="1" applyBorder="1" applyAlignment="1">
      <alignment horizontal="center" vertical="center" wrapText="1"/>
    </xf>
    <xf numFmtId="0" fontId="4" fillId="0" borderId="7" xfId="0" applyFont="1" applyBorder="1" applyAlignment="1">
      <alignment horizontal="center" vertical="center" wrapText="1"/>
    </xf>
    <xf numFmtId="0" fontId="4" fillId="0" borderId="1" xfId="0" applyFont="1" applyBorder="1" applyAlignment="1">
      <alignment horizontal="center" vertical="center" wrapText="1"/>
    </xf>
    <xf numFmtId="0" fontId="2" fillId="3" borderId="1" xfId="0" applyFont="1" applyFill="1" applyBorder="1" applyAlignment="1">
      <alignment horizontal="center" vertical="center"/>
    </xf>
    <xf numFmtId="0" fontId="7" fillId="6" borderId="2" xfId="0" applyFont="1" applyFill="1" applyBorder="1" applyAlignment="1">
      <alignment horizontal="left" vertical="center" wrapText="1"/>
    </xf>
    <xf numFmtId="0" fontId="7" fillId="6" borderId="3" xfId="0" applyFont="1" applyFill="1" applyBorder="1" applyAlignment="1">
      <alignment horizontal="left" vertical="center"/>
    </xf>
    <xf numFmtId="0" fontId="7" fillId="6" borderId="4" xfId="0" applyFont="1" applyFill="1" applyBorder="1" applyAlignment="1">
      <alignment horizontal="left" vertical="center"/>
    </xf>
    <xf numFmtId="0" fontId="4" fillId="0" borderId="5" xfId="0" applyFont="1" applyBorder="1" applyAlignment="1">
      <alignment horizontal="left" vertical="center" wrapText="1"/>
    </xf>
    <xf numFmtId="0" fontId="4" fillId="0" borderId="6" xfId="0" applyFont="1" applyBorder="1" applyAlignment="1">
      <alignment horizontal="left" vertical="center" wrapText="1"/>
    </xf>
    <xf numFmtId="0" fontId="4" fillId="0" borderId="7" xfId="0" applyFont="1" applyBorder="1" applyAlignment="1">
      <alignment horizontal="left" vertical="center" wrapText="1"/>
    </xf>
    <xf numFmtId="0" fontId="4" fillId="2" borderId="5" xfId="0" applyFont="1" applyFill="1" applyBorder="1" applyAlignment="1">
      <alignment horizontal="left" vertical="center" wrapText="1"/>
    </xf>
    <xf numFmtId="0" fontId="4" fillId="2" borderId="7" xfId="0" applyFont="1" applyFill="1" applyBorder="1" applyAlignment="1">
      <alignment horizontal="left" vertical="center" wrapText="1"/>
    </xf>
    <xf numFmtId="0" fontId="5" fillId="0" borderId="1" xfId="0" applyFont="1" applyBorder="1" applyAlignment="1">
      <alignment horizontal="center" vertical="center" wrapText="1"/>
    </xf>
  </cellXfs>
  <cellStyles count="1">
    <cellStyle name="常规" xfId="0" builtinId="0"/>
  </cellStyles>
  <dxfs count="0"/>
  <tableStyles count="0" defaultTableStyle="TableStyleMedium2" defaultPivotStyle="PivotStyleMedium9"/>
  <extLst>
    <ext xmlns:x14="http://schemas.microsoft.com/office/spreadsheetml/2009/9/main" uri="{EB79DEF2-80B8-43e5-95BD-54CBDDF9020C}">
      <x14:slicerStyles defaultSlicerStyle="SlicerStyleLight1"/>
    </ext>
    <ext xmlns:x15="http://schemas.microsoft.com/office/spreadsheetml/2010/11/main" uri="{9260A510-F301-46a8-8635-F512D64BE5F5}">
      <x15:timelineStyles defaultTimelineStyle="TimeSlicerStyleLight1"/>
    </ext>
  </extLst>
</styleSheet>
</file>

<file path=xl/_rels/workbook.xml.rels><?xml version="1.0" encoding="UTF-8" standalone="yes"?>
<Relationships xmlns="http://schemas.openxmlformats.org/package/2006/relationships"><Relationship Id="rId3" Type="http://schemas.openxmlformats.org/officeDocument/2006/relationships/worksheet" Target="worksheets/sheet3.xml"/><Relationship Id="rId2" Type="http://schemas.openxmlformats.org/officeDocument/2006/relationships/worksheet" Target="worksheets/sheet2.xml"/><Relationship Id="rId1" Type="http://schemas.openxmlformats.org/officeDocument/2006/relationships/worksheet" Target="worksheets/sheet1.xml"/><Relationship Id="rId6" Type="http://schemas.openxmlformats.org/officeDocument/2006/relationships/sharedStrings" Target="sharedStrings.xml"/><Relationship Id="rId5" Type="http://schemas.openxmlformats.org/officeDocument/2006/relationships/styles" Target="styles.xml"/><Relationship Id="rId4" Type="http://schemas.openxmlformats.org/officeDocument/2006/relationships/theme" Target="theme/theme1.xml"/></Relationships>
</file>

<file path=xl/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xl/worksheets/_rels/sheet1.xml.rels><?xml version="1.0" encoding="UTF-8" standalone="yes"?>
<Relationships xmlns="http://schemas.openxmlformats.org/package/2006/relationships"><Relationship Id="rId1" Type="http://schemas.openxmlformats.org/officeDocument/2006/relationships/printerSettings" Target="../printerSettings/printerSettings1.bin"/></Relationships>
</file>

<file path=xl/worksheets/_rels/sheet2.xml.rels><?xml version="1.0" encoding="UTF-8" standalone="yes"?>
<Relationships xmlns="http://schemas.openxmlformats.org/package/2006/relationships"><Relationship Id="rId1" Type="http://schemas.openxmlformats.org/officeDocument/2006/relationships/printerSettings" Target="../printerSettings/printerSettings2.bin"/></Relationships>
</file>

<file path=xl/worksheets/sheet1.xml><?xml version="1.0" encoding="utf-8"?>
<worksheet xmlns="http://schemas.openxmlformats.org/spreadsheetml/2006/main" xmlns:r="http://schemas.openxmlformats.org/officeDocument/2006/relationships" xmlns:mc="http://schemas.openxmlformats.org/markup-compatibility/2006" xmlns:x14ac="http://schemas.microsoft.com/office/spreadsheetml/2009/9/ac" mc:Ignorable="x14ac">
  <dimension ref="B1:H313"/>
  <sheetViews>
    <sheetView showGridLines="0" tabSelected="1" workbookViewId="0">
      <pane xSplit="3" ySplit="4" topLeftCell="D5" activePane="bottomRight" state="frozen"/>
      <selection pane="topRight" activeCell="C1" sqref="C1"/>
      <selection pane="bottomLeft" activeCell="A2" sqref="A2"/>
      <selection pane="bottomRight" activeCell="B5" sqref="B5:B200"/>
    </sheetView>
  </sheetViews>
  <sheetFormatPr defaultRowHeight="12" x14ac:dyDescent="0.15"/>
  <cols>
    <col min="1" max="1" width="3.125" style="1" customWidth="1"/>
    <col min="2" max="2" width="8" style="1" bestFit="1" customWidth="1"/>
    <col min="3" max="3" width="12.875" style="1" customWidth="1"/>
    <col min="4" max="4" width="27.875" style="7" customWidth="1"/>
    <col min="5" max="5" width="32.25" style="7" customWidth="1"/>
    <col min="6" max="6" width="30.25" style="2" customWidth="1"/>
    <col min="7" max="7" width="59.875" style="2" customWidth="1"/>
    <col min="8" max="16384" width="9" style="1"/>
  </cols>
  <sheetData>
    <row r="1" spans="2:7" ht="11.25" customHeight="1" x14ac:dyDescent="0.15"/>
    <row r="2" spans="2:7" ht="48" customHeight="1" x14ac:dyDescent="0.15">
      <c r="B2" s="21" t="s">
        <v>224</v>
      </c>
      <c r="C2" s="21"/>
      <c r="D2" s="21"/>
      <c r="E2" s="21"/>
      <c r="F2" s="21"/>
      <c r="G2" s="21"/>
    </row>
    <row r="3" spans="2:7" ht="22.5" customHeight="1" x14ac:dyDescent="0.15">
      <c r="B3" s="22" t="s">
        <v>444</v>
      </c>
      <c r="C3" s="23"/>
      <c r="D3" s="23"/>
      <c r="E3" s="23"/>
      <c r="F3" s="23"/>
      <c r="G3" s="24"/>
    </row>
    <row r="4" spans="2:7" ht="26.25" customHeight="1" x14ac:dyDescent="0.15">
      <c r="B4" s="10" t="s">
        <v>201</v>
      </c>
      <c r="C4" s="10" t="s">
        <v>202</v>
      </c>
      <c r="D4" s="11" t="s">
        <v>203</v>
      </c>
      <c r="E4" s="11" t="s">
        <v>204</v>
      </c>
      <c r="F4" s="11" t="s">
        <v>205</v>
      </c>
      <c r="G4" s="11" t="s">
        <v>26</v>
      </c>
    </row>
    <row r="5" spans="2:7" ht="16.5" x14ac:dyDescent="0.15">
      <c r="B5" s="14" t="s">
        <v>15</v>
      </c>
      <c r="C5" s="14" t="s">
        <v>208</v>
      </c>
      <c r="D5" s="15" t="s">
        <v>17</v>
      </c>
      <c r="E5" s="3" t="s">
        <v>18</v>
      </c>
      <c r="F5" s="4"/>
      <c r="G5" s="4"/>
    </row>
    <row r="6" spans="2:7" ht="16.5" x14ac:dyDescent="0.15">
      <c r="B6" s="14"/>
      <c r="C6" s="14"/>
      <c r="D6" s="15"/>
      <c r="E6" s="3" t="s">
        <v>19</v>
      </c>
      <c r="F6" s="4"/>
      <c r="G6" s="4"/>
    </row>
    <row r="7" spans="2:7" ht="16.5" x14ac:dyDescent="0.15">
      <c r="B7" s="14"/>
      <c r="C7" s="14"/>
      <c r="D7" s="15"/>
      <c r="E7" s="3" t="s">
        <v>20</v>
      </c>
      <c r="F7" s="4"/>
      <c r="G7" s="4"/>
    </row>
    <row r="8" spans="2:7" ht="16.5" x14ac:dyDescent="0.15">
      <c r="B8" s="14"/>
      <c r="C8" s="14"/>
      <c r="D8" s="15"/>
      <c r="E8" s="3" t="s">
        <v>21</v>
      </c>
      <c r="F8" s="4"/>
      <c r="G8" s="4"/>
    </row>
    <row r="9" spans="2:7" ht="16.5" x14ac:dyDescent="0.15">
      <c r="B9" s="14"/>
      <c r="C9" s="14"/>
      <c r="D9" s="15"/>
      <c r="E9" s="15" t="s">
        <v>22</v>
      </c>
      <c r="F9" s="4" t="s">
        <v>222</v>
      </c>
      <c r="G9" s="4"/>
    </row>
    <row r="10" spans="2:7" ht="16.5" x14ac:dyDescent="0.15">
      <c r="B10" s="14"/>
      <c r="C10" s="14"/>
      <c r="D10" s="15"/>
      <c r="E10" s="15"/>
      <c r="F10" s="4" t="s">
        <v>223</v>
      </c>
      <c r="G10" s="4"/>
    </row>
    <row r="11" spans="2:7" ht="16.5" x14ac:dyDescent="0.15">
      <c r="B11" s="14"/>
      <c r="C11" s="14"/>
      <c r="D11" s="15"/>
      <c r="E11" s="15"/>
      <c r="F11" s="4" t="s">
        <v>221</v>
      </c>
      <c r="G11" s="4"/>
    </row>
    <row r="12" spans="2:7" ht="16.5" x14ac:dyDescent="0.15">
      <c r="B12" s="14"/>
      <c r="C12" s="14"/>
      <c r="D12" s="15"/>
      <c r="E12" s="3" t="s">
        <v>23</v>
      </c>
      <c r="F12" s="4"/>
      <c r="G12" s="4"/>
    </row>
    <row r="13" spans="2:7" ht="16.5" x14ac:dyDescent="0.15">
      <c r="B13" s="14"/>
      <c r="C13" s="14"/>
      <c r="D13" s="3" t="s">
        <v>24</v>
      </c>
      <c r="E13" s="3"/>
      <c r="F13" s="4"/>
      <c r="G13" s="4" t="s">
        <v>25</v>
      </c>
    </row>
    <row r="14" spans="2:7" ht="16.5" x14ac:dyDescent="0.15">
      <c r="B14" s="14"/>
      <c r="C14" s="14"/>
      <c r="D14" s="3" t="s">
        <v>27</v>
      </c>
      <c r="E14" s="3"/>
      <c r="F14" s="4"/>
      <c r="G14" s="4" t="s">
        <v>28</v>
      </c>
    </row>
    <row r="15" spans="2:7" ht="16.5" x14ac:dyDescent="0.15">
      <c r="B15" s="14"/>
      <c r="C15" s="14"/>
      <c r="D15" s="3" t="s">
        <v>29</v>
      </c>
      <c r="E15" s="3"/>
      <c r="F15" s="4"/>
      <c r="G15" s="8" t="s">
        <v>30</v>
      </c>
    </row>
    <row r="16" spans="2:7" ht="16.5" x14ac:dyDescent="0.15">
      <c r="B16" s="14"/>
      <c r="C16" s="14" t="s">
        <v>0</v>
      </c>
      <c r="D16" s="15" t="s">
        <v>31</v>
      </c>
      <c r="E16" s="3" t="s">
        <v>32</v>
      </c>
      <c r="F16" s="4"/>
      <c r="G16" s="8" t="s">
        <v>34</v>
      </c>
    </row>
    <row r="17" spans="2:7" ht="16.5" x14ac:dyDescent="0.15">
      <c r="B17" s="14"/>
      <c r="C17" s="14"/>
      <c r="D17" s="15"/>
      <c r="E17" s="3" t="s">
        <v>33</v>
      </c>
      <c r="F17" s="4"/>
      <c r="G17" s="4"/>
    </row>
    <row r="18" spans="2:7" ht="33" x14ac:dyDescent="0.15">
      <c r="B18" s="14"/>
      <c r="C18" s="14"/>
      <c r="D18" s="3" t="s">
        <v>35</v>
      </c>
      <c r="E18" s="3" t="s">
        <v>36</v>
      </c>
      <c r="F18" s="4"/>
      <c r="G18" s="4" t="s">
        <v>37</v>
      </c>
    </row>
    <row r="19" spans="2:7" ht="16.5" x14ac:dyDescent="0.15">
      <c r="B19" s="14"/>
      <c r="C19" s="14"/>
      <c r="D19" s="15" t="s">
        <v>38</v>
      </c>
      <c r="E19" s="3" t="s">
        <v>39</v>
      </c>
      <c r="F19" s="4"/>
      <c r="G19" s="15" t="s">
        <v>46</v>
      </c>
    </row>
    <row r="20" spans="2:7" ht="16.5" x14ac:dyDescent="0.15">
      <c r="B20" s="14"/>
      <c r="C20" s="14"/>
      <c r="D20" s="15"/>
      <c r="E20" s="3" t="s">
        <v>40</v>
      </c>
      <c r="F20" s="4"/>
      <c r="G20" s="15"/>
    </row>
    <row r="21" spans="2:7" ht="16.5" x14ac:dyDescent="0.15">
      <c r="B21" s="14"/>
      <c r="C21" s="14"/>
      <c r="D21" s="15"/>
      <c r="E21" s="3" t="s">
        <v>41</v>
      </c>
      <c r="F21" s="4"/>
      <c r="G21" s="15"/>
    </row>
    <row r="22" spans="2:7" ht="16.5" x14ac:dyDescent="0.15">
      <c r="B22" s="14"/>
      <c r="C22" s="14"/>
      <c r="D22" s="15"/>
      <c r="E22" s="3" t="s">
        <v>42</v>
      </c>
      <c r="F22" s="4"/>
      <c r="G22" s="15"/>
    </row>
    <row r="23" spans="2:7" ht="16.5" x14ac:dyDescent="0.15">
      <c r="B23" s="14"/>
      <c r="C23" s="14"/>
      <c r="D23" s="15"/>
      <c r="E23" s="3" t="s">
        <v>43</v>
      </c>
      <c r="F23" s="4"/>
      <c r="G23" s="15"/>
    </row>
    <row r="24" spans="2:7" ht="16.5" x14ac:dyDescent="0.15">
      <c r="B24" s="14"/>
      <c r="C24" s="14"/>
      <c r="D24" s="15"/>
      <c r="E24" s="3" t="s">
        <v>44</v>
      </c>
      <c r="F24" s="4"/>
      <c r="G24" s="15"/>
    </row>
    <row r="25" spans="2:7" ht="16.5" x14ac:dyDescent="0.15">
      <c r="B25" s="14"/>
      <c r="C25" s="14"/>
      <c r="D25" s="15"/>
      <c r="E25" s="3" t="s">
        <v>45</v>
      </c>
      <c r="F25" s="4"/>
      <c r="G25" s="15"/>
    </row>
    <row r="26" spans="2:7" ht="66" x14ac:dyDescent="0.15">
      <c r="B26" s="14"/>
      <c r="C26" s="14"/>
      <c r="D26" s="3" t="s">
        <v>47</v>
      </c>
      <c r="E26" s="3" t="s">
        <v>445</v>
      </c>
      <c r="F26" s="4"/>
      <c r="G26" s="4"/>
    </row>
    <row r="27" spans="2:7" ht="16.5" x14ac:dyDescent="0.15">
      <c r="B27" s="14"/>
      <c r="C27" s="14"/>
      <c r="D27" s="15" t="s">
        <v>48</v>
      </c>
      <c r="E27" s="3" t="s">
        <v>49</v>
      </c>
      <c r="F27" s="4"/>
      <c r="G27" s="20" t="s">
        <v>51</v>
      </c>
    </row>
    <row r="28" spans="2:7" ht="16.5" x14ac:dyDescent="0.15">
      <c r="B28" s="14"/>
      <c r="C28" s="14"/>
      <c r="D28" s="15"/>
      <c r="E28" s="3" t="s">
        <v>50</v>
      </c>
      <c r="F28" s="4"/>
      <c r="G28" s="20"/>
    </row>
    <row r="29" spans="2:7" ht="16.5" x14ac:dyDescent="0.15">
      <c r="B29" s="14"/>
      <c r="C29" s="14"/>
      <c r="D29" s="15" t="s">
        <v>38</v>
      </c>
      <c r="E29" s="3" t="s">
        <v>52</v>
      </c>
      <c r="F29" s="4"/>
      <c r="G29" s="6"/>
    </row>
    <row r="30" spans="2:7" ht="16.5" x14ac:dyDescent="0.15">
      <c r="B30" s="14"/>
      <c r="C30" s="14"/>
      <c r="D30" s="15"/>
      <c r="E30" s="3" t="s">
        <v>53</v>
      </c>
      <c r="F30" s="4"/>
      <c r="G30" s="6"/>
    </row>
    <row r="31" spans="2:7" ht="16.5" x14ac:dyDescent="0.15">
      <c r="B31" s="14"/>
      <c r="C31" s="14"/>
      <c r="D31" s="15"/>
      <c r="E31" s="3" t="s">
        <v>54</v>
      </c>
      <c r="F31" s="4"/>
      <c r="G31" s="6"/>
    </row>
    <row r="32" spans="2:7" ht="49.5" x14ac:dyDescent="0.15">
      <c r="B32" s="14"/>
      <c r="C32" s="14"/>
      <c r="D32" s="3"/>
      <c r="E32" s="3" t="s">
        <v>55</v>
      </c>
      <c r="F32" s="4"/>
      <c r="G32" s="4" t="s">
        <v>56</v>
      </c>
    </row>
    <row r="33" spans="2:7" ht="16.5" x14ac:dyDescent="0.15">
      <c r="B33" s="14"/>
      <c r="C33" s="14" t="s">
        <v>57</v>
      </c>
      <c r="D33" s="15" t="s">
        <v>58</v>
      </c>
      <c r="E33" s="3" t="s">
        <v>49</v>
      </c>
      <c r="F33" s="4"/>
      <c r="G33" s="4" t="s">
        <v>60</v>
      </c>
    </row>
    <row r="34" spans="2:7" ht="16.5" x14ac:dyDescent="0.15">
      <c r="B34" s="14"/>
      <c r="C34" s="14"/>
      <c r="D34" s="15"/>
      <c r="E34" s="3" t="s">
        <v>50</v>
      </c>
      <c r="F34" s="4"/>
      <c r="G34" s="4" t="s">
        <v>59</v>
      </c>
    </row>
    <row r="35" spans="2:7" ht="16.5" x14ac:dyDescent="0.15">
      <c r="B35" s="14"/>
      <c r="C35" s="14"/>
      <c r="D35" s="3" t="s">
        <v>61</v>
      </c>
      <c r="E35" s="3"/>
      <c r="F35" s="4"/>
      <c r="G35" s="4" t="s">
        <v>62</v>
      </c>
    </row>
    <row r="36" spans="2:7" ht="33" x14ac:dyDescent="0.15">
      <c r="B36" s="14"/>
      <c r="C36" s="14"/>
      <c r="D36" s="3" t="s">
        <v>63</v>
      </c>
      <c r="E36" s="3"/>
      <c r="F36" s="4"/>
      <c r="G36" s="4" t="s">
        <v>440</v>
      </c>
    </row>
    <row r="37" spans="2:7" ht="16.5" x14ac:dyDescent="0.15">
      <c r="B37" s="14"/>
      <c r="C37" s="14"/>
      <c r="D37" s="15" t="s">
        <v>68</v>
      </c>
      <c r="E37" s="15" t="s">
        <v>69</v>
      </c>
      <c r="F37" s="4" t="s">
        <v>188</v>
      </c>
      <c r="G37" s="4"/>
    </row>
    <row r="38" spans="2:7" ht="16.5" x14ac:dyDescent="0.15">
      <c r="B38" s="14"/>
      <c r="C38" s="14"/>
      <c r="D38" s="15"/>
      <c r="E38" s="15"/>
      <c r="F38" s="4" t="s">
        <v>177</v>
      </c>
      <c r="G38" s="4"/>
    </row>
    <row r="39" spans="2:7" ht="49.5" x14ac:dyDescent="0.15">
      <c r="B39" s="14"/>
      <c r="C39" s="14"/>
      <c r="D39" s="15"/>
      <c r="E39" s="15"/>
      <c r="F39" s="4" t="s">
        <v>178</v>
      </c>
      <c r="G39" s="4"/>
    </row>
    <row r="40" spans="2:7" ht="16.5" x14ac:dyDescent="0.15">
      <c r="B40" s="14"/>
      <c r="C40" s="14"/>
      <c r="D40" s="15"/>
      <c r="E40" s="15"/>
      <c r="F40" s="4" t="s">
        <v>179</v>
      </c>
      <c r="G40" s="4"/>
    </row>
    <row r="41" spans="2:7" ht="16.5" x14ac:dyDescent="0.15">
      <c r="B41" s="14"/>
      <c r="C41" s="14"/>
      <c r="D41" s="15"/>
      <c r="E41" s="15"/>
      <c r="F41" s="4" t="s">
        <v>180</v>
      </c>
      <c r="G41" s="4"/>
    </row>
    <row r="42" spans="2:7" ht="16.5" x14ac:dyDescent="0.15">
      <c r="B42" s="14"/>
      <c r="C42" s="14"/>
      <c r="D42" s="15"/>
      <c r="E42" s="15"/>
      <c r="F42" s="4" t="s">
        <v>181</v>
      </c>
      <c r="G42" s="4"/>
    </row>
    <row r="43" spans="2:7" ht="16.5" x14ac:dyDescent="0.15">
      <c r="B43" s="14"/>
      <c r="C43" s="14"/>
      <c r="D43" s="15"/>
      <c r="E43" s="15"/>
      <c r="F43" s="4" t="s">
        <v>182</v>
      </c>
      <c r="G43" s="4"/>
    </row>
    <row r="44" spans="2:7" ht="16.5" x14ac:dyDescent="0.15">
      <c r="B44" s="14"/>
      <c r="C44" s="14"/>
      <c r="D44" s="15"/>
      <c r="E44" s="15"/>
      <c r="F44" s="4" t="s">
        <v>183</v>
      </c>
      <c r="G44" s="4"/>
    </row>
    <row r="45" spans="2:7" ht="16.5" x14ac:dyDescent="0.15">
      <c r="B45" s="14"/>
      <c r="C45" s="14"/>
      <c r="D45" s="15"/>
      <c r="E45" s="15"/>
      <c r="F45" s="4" t="s">
        <v>184</v>
      </c>
      <c r="G45" s="4"/>
    </row>
    <row r="46" spans="2:7" ht="16.5" x14ac:dyDescent="0.15">
      <c r="B46" s="14"/>
      <c r="C46" s="14"/>
      <c r="D46" s="15"/>
      <c r="E46" s="15"/>
      <c r="F46" s="4" t="s">
        <v>185</v>
      </c>
      <c r="G46" s="4"/>
    </row>
    <row r="47" spans="2:7" ht="16.5" x14ac:dyDescent="0.15">
      <c r="B47" s="14"/>
      <c r="C47" s="14"/>
      <c r="D47" s="15"/>
      <c r="E47" s="15"/>
      <c r="F47" s="4" t="s">
        <v>186</v>
      </c>
      <c r="G47" s="4"/>
    </row>
    <row r="48" spans="2:7" ht="16.5" x14ac:dyDescent="0.15">
      <c r="B48" s="14"/>
      <c r="C48" s="14"/>
      <c r="D48" s="15"/>
      <c r="E48" s="15"/>
      <c r="F48" s="4" t="s">
        <v>187</v>
      </c>
      <c r="G48" s="4"/>
    </row>
    <row r="49" spans="2:7" ht="16.5" x14ac:dyDescent="0.15">
      <c r="B49" s="14"/>
      <c r="C49" s="14"/>
      <c r="D49" s="15"/>
      <c r="E49" s="3" t="s">
        <v>64</v>
      </c>
      <c r="F49" s="4"/>
      <c r="G49" s="4" t="s">
        <v>65</v>
      </c>
    </row>
    <row r="50" spans="2:7" ht="16.5" x14ac:dyDescent="0.15">
      <c r="B50" s="14"/>
      <c r="C50" s="14"/>
      <c r="D50" s="15"/>
      <c r="E50" s="3" t="s">
        <v>66</v>
      </c>
      <c r="F50" s="4"/>
      <c r="G50" s="4" t="s">
        <v>67</v>
      </c>
    </row>
    <row r="51" spans="2:7" ht="16.5" x14ac:dyDescent="0.15">
      <c r="B51" s="14"/>
      <c r="C51" s="14"/>
      <c r="D51" s="15" t="s">
        <v>70</v>
      </c>
      <c r="E51" s="4" t="s">
        <v>289</v>
      </c>
      <c r="F51" s="4"/>
      <c r="G51" s="4"/>
    </row>
    <row r="52" spans="2:7" ht="16.5" x14ac:dyDescent="0.15">
      <c r="B52" s="14"/>
      <c r="C52" s="14"/>
      <c r="D52" s="15"/>
      <c r="E52" s="4" t="s">
        <v>290</v>
      </c>
      <c r="F52" s="4"/>
      <c r="G52" s="4"/>
    </row>
    <row r="53" spans="2:7" ht="16.5" x14ac:dyDescent="0.15">
      <c r="B53" s="14"/>
      <c r="C53" s="14"/>
      <c r="D53" s="15"/>
      <c r="E53" s="4" t="s">
        <v>291</v>
      </c>
      <c r="F53" s="4"/>
      <c r="G53" s="4"/>
    </row>
    <row r="54" spans="2:7" ht="16.5" x14ac:dyDescent="0.15">
      <c r="B54" s="14"/>
      <c r="C54" s="14"/>
      <c r="D54" s="15"/>
      <c r="E54" s="4" t="s">
        <v>292</v>
      </c>
      <c r="F54" s="4"/>
      <c r="G54" s="4"/>
    </row>
    <row r="55" spans="2:7" ht="16.5" x14ac:dyDescent="0.15">
      <c r="B55" s="14"/>
      <c r="C55" s="14"/>
      <c r="D55" s="15"/>
      <c r="E55" s="4" t="s">
        <v>293</v>
      </c>
      <c r="F55" s="4"/>
      <c r="G55" s="4"/>
    </row>
    <row r="56" spans="2:7" ht="16.5" x14ac:dyDescent="0.15">
      <c r="B56" s="14"/>
      <c r="C56" s="14"/>
      <c r="D56" s="15"/>
      <c r="E56" s="4" t="s">
        <v>294</v>
      </c>
      <c r="F56" s="4"/>
      <c r="G56" s="4"/>
    </row>
    <row r="57" spans="2:7" ht="16.5" x14ac:dyDescent="0.15">
      <c r="B57" s="14"/>
      <c r="C57" s="14"/>
      <c r="D57" s="15"/>
      <c r="E57" s="4" t="s">
        <v>295</v>
      </c>
      <c r="F57" s="4"/>
      <c r="G57" s="4"/>
    </row>
    <row r="58" spans="2:7" ht="16.5" x14ac:dyDescent="0.15">
      <c r="B58" s="14"/>
      <c r="C58" s="14"/>
      <c r="D58" s="15"/>
      <c r="E58" s="4" t="s">
        <v>209</v>
      </c>
      <c r="F58" s="4"/>
      <c r="G58" s="4"/>
    </row>
    <row r="59" spans="2:7" ht="16.5" x14ac:dyDescent="0.15">
      <c r="B59" s="14"/>
      <c r="C59" s="14"/>
      <c r="D59" s="15" t="s">
        <v>80</v>
      </c>
      <c r="E59" s="4" t="s">
        <v>72</v>
      </c>
      <c r="F59" s="4"/>
      <c r="G59" s="4" t="s">
        <v>71</v>
      </c>
    </row>
    <row r="60" spans="2:7" ht="16.5" x14ac:dyDescent="0.15">
      <c r="B60" s="14"/>
      <c r="C60" s="14"/>
      <c r="D60" s="15"/>
      <c r="E60" s="4" t="s">
        <v>73</v>
      </c>
      <c r="F60" s="4"/>
      <c r="G60" s="4" t="s">
        <v>74</v>
      </c>
    </row>
    <row r="61" spans="2:7" ht="33" x14ac:dyDescent="0.15">
      <c r="B61" s="14"/>
      <c r="C61" s="14"/>
      <c r="D61" s="15"/>
      <c r="E61" s="4" t="s">
        <v>220</v>
      </c>
      <c r="F61" s="4"/>
      <c r="G61" s="4" t="s">
        <v>75</v>
      </c>
    </row>
    <row r="62" spans="2:7" ht="16.5" x14ac:dyDescent="0.15">
      <c r="B62" s="14"/>
      <c r="C62" s="14"/>
      <c r="D62" s="15"/>
      <c r="E62" s="4" t="s">
        <v>76</v>
      </c>
      <c r="F62" s="4"/>
      <c r="G62" s="4" t="s">
        <v>77</v>
      </c>
    </row>
    <row r="63" spans="2:7" ht="16.5" x14ac:dyDescent="0.15">
      <c r="B63" s="14"/>
      <c r="C63" s="14"/>
      <c r="D63" s="15"/>
      <c r="E63" s="4" t="s">
        <v>78</v>
      </c>
      <c r="F63" s="4"/>
      <c r="G63" s="4" t="s">
        <v>79</v>
      </c>
    </row>
    <row r="64" spans="2:7" ht="16.5" x14ac:dyDescent="0.15">
      <c r="B64" s="14"/>
      <c r="C64" s="14"/>
      <c r="D64" s="15" t="s">
        <v>81</v>
      </c>
      <c r="E64" s="4" t="s">
        <v>219</v>
      </c>
      <c r="F64" s="4"/>
      <c r="G64" s="4"/>
    </row>
    <row r="65" spans="2:7" ht="16.5" x14ac:dyDescent="0.15">
      <c r="B65" s="14"/>
      <c r="C65" s="14"/>
      <c r="D65" s="15"/>
      <c r="E65" s="4" t="s">
        <v>218</v>
      </c>
      <c r="F65" s="4"/>
      <c r="G65" s="4"/>
    </row>
    <row r="66" spans="2:7" ht="16.5" x14ac:dyDescent="0.15">
      <c r="B66" s="14"/>
      <c r="C66" s="14"/>
      <c r="D66" s="15"/>
      <c r="E66" s="4" t="s">
        <v>217</v>
      </c>
      <c r="F66" s="4"/>
      <c r="G66" s="4"/>
    </row>
    <row r="67" spans="2:7" ht="16.5" x14ac:dyDescent="0.15">
      <c r="B67" s="14"/>
      <c r="C67" s="14"/>
      <c r="D67" s="15"/>
      <c r="E67" s="4" t="s">
        <v>216</v>
      </c>
      <c r="F67" s="4"/>
      <c r="G67" s="4"/>
    </row>
    <row r="68" spans="2:7" ht="16.5" x14ac:dyDescent="0.15">
      <c r="B68" s="14"/>
      <c r="C68" s="14"/>
      <c r="D68" s="15"/>
      <c r="E68" s="4" t="s">
        <v>215</v>
      </c>
      <c r="F68" s="4"/>
      <c r="G68" s="4"/>
    </row>
    <row r="69" spans="2:7" ht="16.5" x14ac:dyDescent="0.15">
      <c r="B69" s="14"/>
      <c r="C69" s="14"/>
      <c r="D69" s="15"/>
      <c r="E69" s="4" t="s">
        <v>214</v>
      </c>
      <c r="F69" s="4"/>
      <c r="G69" s="4"/>
    </row>
    <row r="70" spans="2:7" ht="16.5" x14ac:dyDescent="0.15">
      <c r="B70" s="14"/>
      <c r="C70" s="14"/>
      <c r="D70" s="15" t="s">
        <v>82</v>
      </c>
      <c r="E70" s="4" t="s">
        <v>83</v>
      </c>
      <c r="F70" s="4"/>
      <c r="G70" s="4"/>
    </row>
    <row r="71" spans="2:7" ht="16.5" x14ac:dyDescent="0.15">
      <c r="B71" s="14"/>
      <c r="C71" s="14"/>
      <c r="D71" s="15"/>
      <c r="E71" s="4" t="s">
        <v>84</v>
      </c>
      <c r="F71" s="4"/>
      <c r="G71" s="4"/>
    </row>
    <row r="72" spans="2:7" ht="16.5" x14ac:dyDescent="0.15">
      <c r="B72" s="14"/>
      <c r="C72" s="14"/>
      <c r="D72" s="15" t="s">
        <v>85</v>
      </c>
      <c r="E72" s="4" t="s">
        <v>86</v>
      </c>
      <c r="F72" s="4"/>
      <c r="G72" s="4" t="s">
        <v>89</v>
      </c>
    </row>
    <row r="73" spans="2:7" ht="33" x14ac:dyDescent="0.15">
      <c r="B73" s="14"/>
      <c r="C73" s="14"/>
      <c r="D73" s="15"/>
      <c r="E73" s="4" t="s">
        <v>87</v>
      </c>
      <c r="F73" s="4"/>
      <c r="G73" s="4" t="s">
        <v>225</v>
      </c>
    </row>
    <row r="74" spans="2:7" ht="16.5" x14ac:dyDescent="0.15">
      <c r="B74" s="14"/>
      <c r="C74" s="14"/>
      <c r="D74" s="15"/>
      <c r="E74" s="4" t="s">
        <v>88</v>
      </c>
      <c r="F74" s="4"/>
      <c r="G74" s="4" t="s">
        <v>90</v>
      </c>
    </row>
    <row r="75" spans="2:7" ht="16.5" x14ac:dyDescent="0.15">
      <c r="B75" s="14"/>
      <c r="C75" s="14"/>
      <c r="D75" s="25" t="s">
        <v>91</v>
      </c>
      <c r="E75" s="4" t="s">
        <v>485</v>
      </c>
      <c r="F75" s="4"/>
      <c r="G75" s="25" t="s">
        <v>92</v>
      </c>
    </row>
    <row r="76" spans="2:7" ht="16.5" x14ac:dyDescent="0.15">
      <c r="B76" s="14"/>
      <c r="C76" s="14"/>
      <c r="D76" s="27"/>
      <c r="E76" s="4" t="s">
        <v>484</v>
      </c>
      <c r="F76" s="4"/>
      <c r="G76" s="27"/>
    </row>
    <row r="77" spans="2:7" ht="16.5" x14ac:dyDescent="0.15">
      <c r="B77" s="14"/>
      <c r="C77" s="14" t="s">
        <v>1</v>
      </c>
      <c r="D77" s="25" t="s">
        <v>4</v>
      </c>
      <c r="E77" s="3" t="s">
        <v>93</v>
      </c>
      <c r="F77" s="4"/>
      <c r="G77" s="4"/>
    </row>
    <row r="78" spans="2:7" ht="16.5" x14ac:dyDescent="0.15">
      <c r="B78" s="14"/>
      <c r="C78" s="14"/>
      <c r="D78" s="26"/>
      <c r="E78" s="3" t="s">
        <v>94</v>
      </c>
      <c r="F78" s="4"/>
      <c r="G78" s="4"/>
    </row>
    <row r="79" spans="2:7" ht="16.5" x14ac:dyDescent="0.15">
      <c r="B79" s="14"/>
      <c r="C79" s="14"/>
      <c r="D79" s="26"/>
      <c r="E79" s="3" t="s">
        <v>95</v>
      </c>
      <c r="F79" s="4"/>
      <c r="G79" s="4"/>
    </row>
    <row r="80" spans="2:7" ht="33" x14ac:dyDescent="0.15">
      <c r="B80" s="14"/>
      <c r="C80" s="14"/>
      <c r="D80" s="26"/>
      <c r="E80" s="3" t="s">
        <v>447</v>
      </c>
      <c r="F80" s="4"/>
      <c r="G80" s="4" t="s">
        <v>448</v>
      </c>
    </row>
    <row r="81" spans="2:7" ht="16.5" x14ac:dyDescent="0.15">
      <c r="B81" s="14"/>
      <c r="C81" s="14"/>
      <c r="D81" s="26"/>
      <c r="E81" s="3" t="s">
        <v>449</v>
      </c>
      <c r="F81" s="4"/>
      <c r="G81" s="4" t="s">
        <v>450</v>
      </c>
    </row>
    <row r="82" spans="2:7" ht="16.5" x14ac:dyDescent="0.15">
      <c r="B82" s="14"/>
      <c r="C82" s="14"/>
      <c r="D82" s="27"/>
      <c r="E82" s="3" t="s">
        <v>451</v>
      </c>
      <c r="F82" s="4"/>
      <c r="G82" s="4" t="s">
        <v>452</v>
      </c>
    </row>
    <row r="83" spans="2:7" ht="16.5" x14ac:dyDescent="0.15">
      <c r="B83" s="14"/>
      <c r="C83" s="14"/>
      <c r="D83" s="25" t="s">
        <v>453</v>
      </c>
      <c r="E83" s="17" t="s">
        <v>454</v>
      </c>
      <c r="F83" s="4" t="s">
        <v>455</v>
      </c>
      <c r="G83" s="4"/>
    </row>
    <row r="84" spans="2:7" ht="16.5" x14ac:dyDescent="0.15">
      <c r="B84" s="14"/>
      <c r="C84" s="14"/>
      <c r="D84" s="26"/>
      <c r="E84" s="18"/>
      <c r="F84" s="3" t="s">
        <v>456</v>
      </c>
      <c r="G84" s="4" t="s">
        <v>457</v>
      </c>
    </row>
    <row r="85" spans="2:7" ht="16.5" x14ac:dyDescent="0.15">
      <c r="B85" s="14"/>
      <c r="C85" s="14"/>
      <c r="D85" s="26"/>
      <c r="E85" s="18"/>
      <c r="F85" s="4" t="s">
        <v>458</v>
      </c>
      <c r="G85" s="4"/>
    </row>
    <row r="86" spans="2:7" ht="16.5" x14ac:dyDescent="0.15">
      <c r="B86" s="14"/>
      <c r="C86" s="14"/>
      <c r="D86" s="26"/>
      <c r="E86" s="19"/>
      <c r="F86" s="4" t="s">
        <v>459</v>
      </c>
      <c r="G86" s="4"/>
    </row>
    <row r="87" spans="2:7" ht="16.5" x14ac:dyDescent="0.15">
      <c r="B87" s="14"/>
      <c r="C87" s="14"/>
      <c r="D87" s="26"/>
      <c r="E87" s="17" t="s">
        <v>465</v>
      </c>
      <c r="F87" s="4" t="s">
        <v>460</v>
      </c>
      <c r="G87" s="4"/>
    </row>
    <row r="88" spans="2:7" ht="16.5" x14ac:dyDescent="0.15">
      <c r="B88" s="14"/>
      <c r="C88" s="14"/>
      <c r="D88" s="26"/>
      <c r="E88" s="18"/>
      <c r="F88" s="4" t="s">
        <v>461</v>
      </c>
      <c r="G88" s="4"/>
    </row>
    <row r="89" spans="2:7" ht="16.5" x14ac:dyDescent="0.15">
      <c r="B89" s="14"/>
      <c r="C89" s="14"/>
      <c r="D89" s="26"/>
      <c r="E89" s="18"/>
      <c r="F89" s="4" t="s">
        <v>462</v>
      </c>
      <c r="G89" s="4"/>
    </row>
    <row r="90" spans="2:7" ht="16.5" x14ac:dyDescent="0.15">
      <c r="B90" s="14"/>
      <c r="C90" s="14"/>
      <c r="D90" s="26"/>
      <c r="E90" s="18"/>
      <c r="F90" s="4" t="s">
        <v>463</v>
      </c>
      <c r="G90" s="4"/>
    </row>
    <row r="91" spans="2:7" ht="16.5" x14ac:dyDescent="0.15">
      <c r="B91" s="14"/>
      <c r="C91" s="14"/>
      <c r="D91" s="26"/>
      <c r="E91" s="19"/>
      <c r="F91" s="4" t="s">
        <v>464</v>
      </c>
      <c r="G91" s="4"/>
    </row>
    <row r="92" spans="2:7" ht="33" customHeight="1" x14ac:dyDescent="0.15">
      <c r="B92" s="14"/>
      <c r="C92" s="14"/>
      <c r="D92" s="26"/>
      <c r="E92" s="17" t="s">
        <v>466</v>
      </c>
      <c r="F92" s="4" t="s">
        <v>467</v>
      </c>
      <c r="G92" s="4"/>
    </row>
    <row r="93" spans="2:7" ht="16.5" x14ac:dyDescent="0.15">
      <c r="B93" s="14"/>
      <c r="C93" s="14"/>
      <c r="D93" s="26"/>
      <c r="E93" s="18"/>
      <c r="F93" s="4" t="s">
        <v>468</v>
      </c>
      <c r="G93" s="4"/>
    </row>
    <row r="94" spans="2:7" ht="16.5" x14ac:dyDescent="0.15">
      <c r="B94" s="14"/>
      <c r="C94" s="14"/>
      <c r="D94" s="26"/>
      <c r="E94" s="18"/>
      <c r="F94" s="4" t="s">
        <v>469</v>
      </c>
      <c r="G94" s="4"/>
    </row>
    <row r="95" spans="2:7" ht="33" x14ac:dyDescent="0.15">
      <c r="B95" s="14"/>
      <c r="C95" s="14"/>
      <c r="D95" s="26"/>
      <c r="E95" s="18"/>
      <c r="F95" s="4" t="s">
        <v>470</v>
      </c>
      <c r="G95" s="4" t="s">
        <v>471</v>
      </c>
    </row>
    <row r="96" spans="2:7" ht="33" x14ac:dyDescent="0.15">
      <c r="B96" s="14"/>
      <c r="C96" s="14"/>
      <c r="D96" s="26"/>
      <c r="E96" s="18"/>
      <c r="F96" s="4" t="s">
        <v>472</v>
      </c>
      <c r="G96" s="4" t="s">
        <v>473</v>
      </c>
    </row>
    <row r="97" spans="2:7" ht="66" x14ac:dyDescent="0.15">
      <c r="B97" s="14"/>
      <c r="C97" s="14"/>
      <c r="D97" s="26"/>
      <c r="E97" s="18"/>
      <c r="F97" s="4" t="s">
        <v>474</v>
      </c>
      <c r="G97" s="4" t="s">
        <v>475</v>
      </c>
    </row>
    <row r="98" spans="2:7" ht="33" x14ac:dyDescent="0.15">
      <c r="B98" s="14"/>
      <c r="C98" s="14"/>
      <c r="D98" s="26"/>
      <c r="E98" s="18"/>
      <c r="F98" s="4" t="s">
        <v>476</v>
      </c>
      <c r="G98" s="4" t="s">
        <v>477</v>
      </c>
    </row>
    <row r="99" spans="2:7" ht="16.5" x14ac:dyDescent="0.15">
      <c r="B99" s="14"/>
      <c r="C99" s="14"/>
      <c r="D99" s="26"/>
      <c r="E99" s="18"/>
      <c r="F99" s="4" t="s">
        <v>478</v>
      </c>
      <c r="G99" s="4" t="s">
        <v>479</v>
      </c>
    </row>
    <row r="100" spans="2:7" ht="16.5" x14ac:dyDescent="0.15">
      <c r="B100" s="14"/>
      <c r="C100" s="14"/>
      <c r="D100" s="26"/>
      <c r="E100" s="18"/>
      <c r="F100" s="4" t="s">
        <v>295</v>
      </c>
      <c r="G100" s="5" t="s">
        <v>480</v>
      </c>
    </row>
    <row r="101" spans="2:7" ht="16.5" x14ac:dyDescent="0.15">
      <c r="B101" s="14"/>
      <c r="C101" s="14"/>
      <c r="D101" s="26"/>
      <c r="E101" s="18"/>
      <c r="F101" s="4" t="s">
        <v>481</v>
      </c>
      <c r="G101" s="4"/>
    </row>
    <row r="102" spans="2:7" ht="33" x14ac:dyDescent="0.15">
      <c r="B102" s="14"/>
      <c r="C102" s="14"/>
      <c r="D102" s="26"/>
      <c r="E102" s="19"/>
      <c r="F102" s="4" t="s">
        <v>482</v>
      </c>
      <c r="G102" s="4" t="s">
        <v>483</v>
      </c>
    </row>
    <row r="103" spans="2:7" ht="49.5" x14ac:dyDescent="0.15">
      <c r="B103" s="14"/>
      <c r="C103" s="14"/>
      <c r="D103" s="15" t="s">
        <v>2</v>
      </c>
      <c r="E103" s="3" t="s">
        <v>446</v>
      </c>
      <c r="F103" s="4"/>
      <c r="G103" s="4" t="s">
        <v>97</v>
      </c>
    </row>
    <row r="104" spans="2:7" ht="33" x14ac:dyDescent="0.15">
      <c r="B104" s="14"/>
      <c r="C104" s="14"/>
      <c r="D104" s="15"/>
      <c r="E104" s="3" t="s">
        <v>96</v>
      </c>
      <c r="F104" s="4"/>
      <c r="G104" s="4" t="s">
        <v>98</v>
      </c>
    </row>
    <row r="105" spans="2:7" ht="33" x14ac:dyDescent="0.15">
      <c r="B105" s="14"/>
      <c r="C105" s="14"/>
      <c r="D105" s="15"/>
      <c r="E105" s="3" t="s">
        <v>99</v>
      </c>
      <c r="F105" s="4"/>
      <c r="G105" s="5" t="s">
        <v>226</v>
      </c>
    </row>
    <row r="106" spans="2:7" ht="33" x14ac:dyDescent="0.15">
      <c r="B106" s="14"/>
      <c r="C106" s="14"/>
      <c r="D106" s="15"/>
      <c r="E106" s="3" t="s">
        <v>100</v>
      </c>
      <c r="F106" s="4"/>
      <c r="G106" s="4" t="s">
        <v>227</v>
      </c>
    </row>
    <row r="107" spans="2:7" ht="16.5" x14ac:dyDescent="0.15">
      <c r="B107" s="14"/>
      <c r="C107" s="14"/>
      <c r="D107" s="15"/>
      <c r="E107" s="3" t="s">
        <v>101</v>
      </c>
      <c r="F107" s="4" t="s">
        <v>102</v>
      </c>
      <c r="G107" s="4" t="s">
        <v>228</v>
      </c>
    </row>
    <row r="108" spans="2:7" ht="49.5" x14ac:dyDescent="0.15">
      <c r="B108" s="14"/>
      <c r="C108" s="14"/>
      <c r="D108" s="15"/>
      <c r="E108" s="3" t="s">
        <v>103</v>
      </c>
      <c r="F108" s="4" t="s">
        <v>104</v>
      </c>
      <c r="G108" s="4" t="s">
        <v>229</v>
      </c>
    </row>
    <row r="109" spans="2:7" ht="33" x14ac:dyDescent="0.15">
      <c r="B109" s="14"/>
      <c r="C109" s="14"/>
      <c r="D109" s="15"/>
      <c r="E109" s="3" t="s">
        <v>105</v>
      </c>
      <c r="F109" s="4" t="s">
        <v>106</v>
      </c>
      <c r="G109" s="4" t="s">
        <v>107</v>
      </c>
    </row>
    <row r="110" spans="2:7" ht="16.5" x14ac:dyDescent="0.15">
      <c r="B110" s="14"/>
      <c r="C110" s="14"/>
      <c r="D110" s="15"/>
      <c r="E110" s="20" t="s">
        <v>109</v>
      </c>
      <c r="F110" s="4" t="s">
        <v>210</v>
      </c>
      <c r="G110" s="4"/>
    </row>
    <row r="111" spans="2:7" ht="16.5" x14ac:dyDescent="0.15">
      <c r="B111" s="14"/>
      <c r="C111" s="14"/>
      <c r="D111" s="15"/>
      <c r="E111" s="20"/>
      <c r="F111" s="4" t="s">
        <v>211</v>
      </c>
      <c r="G111" s="4"/>
    </row>
    <row r="112" spans="2:7" ht="16.5" x14ac:dyDescent="0.15">
      <c r="B112" s="14"/>
      <c r="C112" s="14"/>
      <c r="D112" s="15"/>
      <c r="E112" s="20"/>
      <c r="F112" s="4" t="s">
        <v>212</v>
      </c>
      <c r="G112" s="4"/>
    </row>
    <row r="113" spans="2:7" ht="16.5" x14ac:dyDescent="0.15">
      <c r="B113" s="14"/>
      <c r="C113" s="14"/>
      <c r="D113" s="15"/>
      <c r="E113" s="20"/>
      <c r="F113" s="4" t="s">
        <v>213</v>
      </c>
      <c r="G113" s="4"/>
    </row>
    <row r="114" spans="2:7" ht="16.5" x14ac:dyDescent="0.15">
      <c r="B114" s="14"/>
      <c r="C114" s="14"/>
      <c r="D114" s="15"/>
      <c r="E114" s="20"/>
      <c r="F114" s="4" t="s">
        <v>209</v>
      </c>
      <c r="G114" s="4"/>
    </row>
    <row r="115" spans="2:7" ht="16.5" x14ac:dyDescent="0.15">
      <c r="B115" s="14"/>
      <c r="C115" s="14"/>
      <c r="D115" s="15"/>
      <c r="E115" s="3" t="s">
        <v>110</v>
      </c>
      <c r="F115" s="4" t="s">
        <v>111</v>
      </c>
      <c r="G115" s="4" t="s">
        <v>112</v>
      </c>
    </row>
    <row r="116" spans="2:7" ht="33" x14ac:dyDescent="0.15">
      <c r="B116" s="14"/>
      <c r="C116" s="14"/>
      <c r="D116" s="15"/>
      <c r="E116" s="3" t="s">
        <v>113</v>
      </c>
      <c r="F116" s="4" t="s">
        <v>114</v>
      </c>
      <c r="G116" s="4" t="s">
        <v>115</v>
      </c>
    </row>
    <row r="117" spans="2:7" ht="16.5" x14ac:dyDescent="0.15">
      <c r="B117" s="14"/>
      <c r="C117" s="14"/>
      <c r="D117" s="15" t="s">
        <v>3</v>
      </c>
      <c r="E117" s="3" t="s">
        <v>116</v>
      </c>
      <c r="F117" s="4"/>
      <c r="G117" s="4"/>
    </row>
    <row r="118" spans="2:7" ht="16.5" x14ac:dyDescent="0.15">
      <c r="B118" s="14"/>
      <c r="C118" s="14"/>
      <c r="D118" s="15"/>
      <c r="E118" s="3" t="s">
        <v>117</v>
      </c>
      <c r="F118" s="4"/>
      <c r="G118" s="4"/>
    </row>
    <row r="119" spans="2:7" ht="16.5" x14ac:dyDescent="0.15">
      <c r="B119" s="14"/>
      <c r="C119" s="14"/>
      <c r="D119" s="15"/>
      <c r="E119" s="3" t="s">
        <v>118</v>
      </c>
      <c r="F119" s="4"/>
      <c r="G119" s="4" t="s">
        <v>119</v>
      </c>
    </row>
    <row r="120" spans="2:7" ht="16.5" x14ac:dyDescent="0.15">
      <c r="B120" s="14"/>
      <c r="C120" s="14"/>
      <c r="D120" s="15"/>
      <c r="E120" s="3" t="s">
        <v>101</v>
      </c>
      <c r="F120" s="4" t="s">
        <v>102</v>
      </c>
      <c r="G120" s="4" t="s">
        <v>230</v>
      </c>
    </row>
    <row r="121" spans="2:7" ht="33" x14ac:dyDescent="0.15">
      <c r="B121" s="14"/>
      <c r="C121" s="14"/>
      <c r="D121" s="15"/>
      <c r="E121" s="3" t="s">
        <v>103</v>
      </c>
      <c r="F121" s="4" t="s">
        <v>104</v>
      </c>
      <c r="G121" s="4"/>
    </row>
    <row r="122" spans="2:7" ht="33" x14ac:dyDescent="0.15">
      <c r="B122" s="14"/>
      <c r="C122" s="14"/>
      <c r="D122" s="15"/>
      <c r="E122" s="3" t="s">
        <v>105</v>
      </c>
      <c r="F122" s="4" t="s">
        <v>106</v>
      </c>
      <c r="G122" s="4" t="s">
        <v>107</v>
      </c>
    </row>
    <row r="123" spans="2:7" ht="82.5" x14ac:dyDescent="0.15">
      <c r="B123" s="14"/>
      <c r="C123" s="14"/>
      <c r="D123" s="15"/>
      <c r="E123" s="3" t="s">
        <v>109</v>
      </c>
      <c r="F123" s="4" t="s">
        <v>108</v>
      </c>
      <c r="G123" s="4"/>
    </row>
    <row r="124" spans="2:7" ht="16.5" x14ac:dyDescent="0.15">
      <c r="B124" s="14"/>
      <c r="C124" s="14"/>
      <c r="D124" s="15"/>
      <c r="E124" s="3" t="s">
        <v>110</v>
      </c>
      <c r="F124" s="4" t="s">
        <v>111</v>
      </c>
      <c r="G124" s="4" t="s">
        <v>112</v>
      </c>
    </row>
    <row r="125" spans="2:7" ht="33" x14ac:dyDescent="0.15">
      <c r="B125" s="14"/>
      <c r="C125" s="14"/>
      <c r="D125" s="15"/>
      <c r="E125" s="3" t="s">
        <v>113</v>
      </c>
      <c r="F125" s="4" t="s">
        <v>114</v>
      </c>
      <c r="G125" s="4" t="s">
        <v>115</v>
      </c>
    </row>
    <row r="126" spans="2:7" ht="16.5" x14ac:dyDescent="0.15">
      <c r="B126" s="14"/>
      <c r="C126" s="14" t="s">
        <v>5</v>
      </c>
      <c r="D126" s="15" t="s">
        <v>120</v>
      </c>
      <c r="E126" s="3" t="s">
        <v>123</v>
      </c>
      <c r="F126" s="4"/>
      <c r="G126" s="15" t="s">
        <v>128</v>
      </c>
    </row>
    <row r="127" spans="2:7" ht="16.5" x14ac:dyDescent="0.15">
      <c r="B127" s="14"/>
      <c r="C127" s="14"/>
      <c r="D127" s="15"/>
      <c r="E127" s="3" t="s">
        <v>124</v>
      </c>
      <c r="F127" s="4"/>
      <c r="G127" s="15"/>
    </row>
    <row r="128" spans="2:7" ht="16.5" x14ac:dyDescent="0.15">
      <c r="B128" s="14"/>
      <c r="C128" s="14"/>
      <c r="D128" s="15"/>
      <c r="E128" s="3" t="s">
        <v>125</v>
      </c>
      <c r="F128" s="4"/>
      <c r="G128" s="15"/>
    </row>
    <row r="129" spans="2:7" ht="16.5" x14ac:dyDescent="0.15">
      <c r="B129" s="14"/>
      <c r="C129" s="14"/>
      <c r="D129" s="15"/>
      <c r="E129" s="3" t="s">
        <v>126</v>
      </c>
      <c r="F129" s="4"/>
      <c r="G129" s="15"/>
    </row>
    <row r="130" spans="2:7" ht="16.5" x14ac:dyDescent="0.15">
      <c r="B130" s="14"/>
      <c r="C130" s="14"/>
      <c r="D130" s="15"/>
      <c r="E130" s="3" t="s">
        <v>127</v>
      </c>
      <c r="F130" s="4"/>
      <c r="G130" s="15"/>
    </row>
    <row r="131" spans="2:7" ht="16.5" x14ac:dyDescent="0.15">
      <c r="B131" s="14"/>
      <c r="C131" s="14"/>
      <c r="D131" s="15" t="s">
        <v>121</v>
      </c>
      <c r="E131" s="3" t="s">
        <v>129</v>
      </c>
      <c r="F131" s="4"/>
      <c r="G131" s="15" t="s">
        <v>436</v>
      </c>
    </row>
    <row r="132" spans="2:7" ht="16.5" x14ac:dyDescent="0.15">
      <c r="B132" s="14"/>
      <c r="C132" s="14"/>
      <c r="D132" s="15"/>
      <c r="E132" s="3" t="s">
        <v>130</v>
      </c>
      <c r="F132" s="4"/>
      <c r="G132" s="15"/>
    </row>
    <row r="133" spans="2:7" ht="16.5" x14ac:dyDescent="0.15">
      <c r="B133" s="14"/>
      <c r="C133" s="14"/>
      <c r="D133" s="15"/>
      <c r="E133" s="3" t="s">
        <v>131</v>
      </c>
      <c r="F133" s="4"/>
      <c r="G133" s="15"/>
    </row>
    <row r="134" spans="2:7" ht="16.5" x14ac:dyDescent="0.15">
      <c r="B134" s="14"/>
      <c r="C134" s="14"/>
      <c r="D134" s="15" t="s">
        <v>122</v>
      </c>
      <c r="E134" s="3" t="s">
        <v>135</v>
      </c>
      <c r="F134" s="4"/>
      <c r="G134" s="15" t="s">
        <v>437</v>
      </c>
    </row>
    <row r="135" spans="2:7" ht="16.5" x14ac:dyDescent="0.15">
      <c r="B135" s="14"/>
      <c r="C135" s="14"/>
      <c r="D135" s="15"/>
      <c r="E135" s="3" t="s">
        <v>134</v>
      </c>
      <c r="F135" s="4"/>
      <c r="G135" s="15"/>
    </row>
    <row r="136" spans="2:7" ht="16.5" x14ac:dyDescent="0.15">
      <c r="B136" s="14"/>
      <c r="C136" s="14"/>
      <c r="D136" s="15"/>
      <c r="E136" s="3" t="s">
        <v>133</v>
      </c>
      <c r="F136" s="4"/>
      <c r="G136" s="15"/>
    </row>
    <row r="137" spans="2:7" ht="16.5" x14ac:dyDescent="0.15">
      <c r="B137" s="14"/>
      <c r="C137" s="14"/>
      <c r="D137" s="15"/>
      <c r="E137" s="3" t="s">
        <v>136</v>
      </c>
      <c r="F137" s="4"/>
      <c r="G137" s="15"/>
    </row>
    <row r="138" spans="2:7" ht="33" x14ac:dyDescent="0.15">
      <c r="B138" s="14"/>
      <c r="C138" s="14"/>
      <c r="D138" s="15"/>
      <c r="E138" s="3" t="s">
        <v>299</v>
      </c>
      <c r="F138" s="4"/>
      <c r="G138" s="15"/>
    </row>
    <row r="139" spans="2:7" ht="33" x14ac:dyDescent="0.15">
      <c r="B139" s="14"/>
      <c r="C139" s="14"/>
      <c r="D139" s="15"/>
      <c r="E139" s="3" t="s">
        <v>132</v>
      </c>
      <c r="F139" s="4"/>
      <c r="G139" s="15"/>
    </row>
    <row r="140" spans="2:7" ht="16.5" x14ac:dyDescent="0.15">
      <c r="B140" s="14"/>
      <c r="C140" s="14"/>
      <c r="D140" s="15"/>
      <c r="E140" s="3" t="s">
        <v>137</v>
      </c>
      <c r="F140" s="4"/>
      <c r="G140" s="3" t="s">
        <v>138</v>
      </c>
    </row>
    <row r="141" spans="2:7" ht="16.5" x14ac:dyDescent="0.15">
      <c r="B141" s="14"/>
      <c r="C141" s="14"/>
      <c r="D141" s="15"/>
      <c r="E141" s="3" t="s">
        <v>139</v>
      </c>
      <c r="F141" s="4" t="s">
        <v>140</v>
      </c>
      <c r="G141" s="20" t="s">
        <v>142</v>
      </c>
    </row>
    <row r="142" spans="2:7" ht="16.5" x14ac:dyDescent="0.15">
      <c r="B142" s="14"/>
      <c r="C142" s="14"/>
      <c r="D142" s="15"/>
      <c r="E142" s="3"/>
      <c r="F142" s="4" t="s">
        <v>141</v>
      </c>
      <c r="G142" s="20"/>
    </row>
    <row r="143" spans="2:7" ht="16.5" x14ac:dyDescent="0.15">
      <c r="B143" s="14"/>
      <c r="C143" s="14"/>
      <c r="D143" s="15"/>
      <c r="E143" s="3" t="s">
        <v>143</v>
      </c>
      <c r="F143" s="4" t="s">
        <v>144</v>
      </c>
      <c r="G143" s="3"/>
    </row>
    <row r="144" spans="2:7" ht="33" x14ac:dyDescent="0.15">
      <c r="B144" s="14"/>
      <c r="C144" s="14"/>
      <c r="D144" s="15"/>
      <c r="E144" s="3" t="s">
        <v>145</v>
      </c>
      <c r="F144" s="4" t="s">
        <v>146</v>
      </c>
      <c r="G144" s="3"/>
    </row>
    <row r="145" spans="2:7" ht="33" x14ac:dyDescent="0.15">
      <c r="B145" s="14"/>
      <c r="C145" s="14"/>
      <c r="D145" s="15"/>
      <c r="E145" s="3" t="s">
        <v>147</v>
      </c>
      <c r="F145" s="4" t="s">
        <v>148</v>
      </c>
      <c r="G145" s="3"/>
    </row>
    <row r="146" spans="2:7" ht="16.5" x14ac:dyDescent="0.15">
      <c r="B146" s="14"/>
      <c r="C146" s="14" t="s">
        <v>6</v>
      </c>
      <c r="D146" s="15" t="s">
        <v>149</v>
      </c>
      <c r="E146" s="3" t="s">
        <v>156</v>
      </c>
      <c r="F146" s="4"/>
      <c r="G146" s="4"/>
    </row>
    <row r="147" spans="2:7" ht="16.5" x14ac:dyDescent="0.15">
      <c r="B147" s="14"/>
      <c r="C147" s="14"/>
      <c r="D147" s="15"/>
      <c r="E147" s="3" t="s">
        <v>157</v>
      </c>
      <c r="F147" s="4"/>
      <c r="G147" s="4" t="s">
        <v>155</v>
      </c>
    </row>
    <row r="148" spans="2:7" ht="16.5" x14ac:dyDescent="0.15">
      <c r="B148" s="14"/>
      <c r="C148" s="14"/>
      <c r="D148" s="15" t="s">
        <v>150</v>
      </c>
      <c r="E148" s="3" t="s">
        <v>158</v>
      </c>
      <c r="F148" s="4"/>
      <c r="G148" s="4" t="s">
        <v>161</v>
      </c>
    </row>
    <row r="149" spans="2:7" ht="16.5" x14ac:dyDescent="0.15">
      <c r="B149" s="14"/>
      <c r="C149" s="14"/>
      <c r="D149" s="15"/>
      <c r="E149" s="3" t="s">
        <v>159</v>
      </c>
      <c r="F149" s="4"/>
      <c r="G149" s="4" t="s">
        <v>163</v>
      </c>
    </row>
    <row r="150" spans="2:7" ht="16.5" x14ac:dyDescent="0.15">
      <c r="B150" s="14"/>
      <c r="C150" s="14"/>
      <c r="D150" s="15"/>
      <c r="E150" s="3" t="s">
        <v>160</v>
      </c>
      <c r="F150" s="4"/>
      <c r="G150" s="4" t="s">
        <v>162</v>
      </c>
    </row>
    <row r="151" spans="2:7" ht="16.5" x14ac:dyDescent="0.15">
      <c r="B151" s="14"/>
      <c r="C151" s="14"/>
      <c r="D151" s="15" t="s">
        <v>151</v>
      </c>
      <c r="E151" s="3" t="s">
        <v>296</v>
      </c>
      <c r="F151" s="4"/>
      <c r="G151" s="4"/>
    </row>
    <row r="152" spans="2:7" ht="16.5" x14ac:dyDescent="0.15">
      <c r="B152" s="14"/>
      <c r="C152" s="14"/>
      <c r="D152" s="15"/>
      <c r="E152" s="3" t="s">
        <v>164</v>
      </c>
      <c r="F152" s="4"/>
      <c r="G152" s="4"/>
    </row>
    <row r="153" spans="2:7" ht="16.5" x14ac:dyDescent="0.15">
      <c r="B153" s="14"/>
      <c r="C153" s="14"/>
      <c r="D153" s="15"/>
      <c r="E153" s="3" t="s">
        <v>165</v>
      </c>
      <c r="F153" s="4"/>
      <c r="G153" s="4"/>
    </row>
    <row r="154" spans="2:7" ht="16.5" x14ac:dyDescent="0.15">
      <c r="B154" s="14"/>
      <c r="C154" s="14"/>
      <c r="D154" s="15"/>
      <c r="E154" s="3" t="s">
        <v>166</v>
      </c>
      <c r="F154" s="4"/>
      <c r="G154" s="4"/>
    </row>
    <row r="155" spans="2:7" ht="16.5" x14ac:dyDescent="0.15">
      <c r="B155" s="14"/>
      <c r="C155" s="14"/>
      <c r="D155" s="15"/>
      <c r="E155" s="3" t="s">
        <v>168</v>
      </c>
      <c r="F155" s="4"/>
      <c r="G155" s="4"/>
    </row>
    <row r="156" spans="2:7" ht="16.5" x14ac:dyDescent="0.15">
      <c r="B156" s="14"/>
      <c r="C156" s="14"/>
      <c r="D156" s="15"/>
      <c r="E156" s="3" t="s">
        <v>297</v>
      </c>
      <c r="F156" s="4"/>
      <c r="G156" s="4"/>
    </row>
    <row r="157" spans="2:7" ht="33" x14ac:dyDescent="0.15">
      <c r="B157" s="14"/>
      <c r="C157" s="14"/>
      <c r="D157" s="15"/>
      <c r="E157" s="3" t="s">
        <v>298</v>
      </c>
      <c r="F157" s="4"/>
      <c r="G157" s="4"/>
    </row>
    <row r="158" spans="2:7" ht="16.5" x14ac:dyDescent="0.15">
      <c r="B158" s="14"/>
      <c r="C158" s="14"/>
      <c r="D158" s="15"/>
      <c r="E158" s="3" t="s">
        <v>167</v>
      </c>
      <c r="F158" s="4"/>
      <c r="G158" s="4"/>
    </row>
    <row r="159" spans="2:7" ht="16.5" x14ac:dyDescent="0.15">
      <c r="B159" s="14"/>
      <c r="C159" s="14"/>
      <c r="D159" s="3" t="s">
        <v>152</v>
      </c>
      <c r="E159" s="3"/>
      <c r="F159" s="4"/>
      <c r="G159" s="4" t="s">
        <v>169</v>
      </c>
    </row>
    <row r="160" spans="2:7" ht="16.5" x14ac:dyDescent="0.15">
      <c r="B160" s="14"/>
      <c r="C160" s="14"/>
      <c r="D160" s="3" t="s">
        <v>153</v>
      </c>
      <c r="E160" s="3" t="s">
        <v>170</v>
      </c>
      <c r="F160" s="4"/>
      <c r="G160" s="4"/>
    </row>
    <row r="161" spans="2:7" ht="66" x14ac:dyDescent="0.15">
      <c r="B161" s="14"/>
      <c r="C161" s="14"/>
      <c r="D161" s="3"/>
      <c r="E161" s="3" t="s">
        <v>171</v>
      </c>
      <c r="F161" s="4"/>
      <c r="G161" s="4" t="s">
        <v>173</v>
      </c>
    </row>
    <row r="162" spans="2:7" ht="33" x14ac:dyDescent="0.15">
      <c r="B162" s="14"/>
      <c r="C162" s="14"/>
      <c r="D162" s="3"/>
      <c r="E162" s="3" t="s">
        <v>172</v>
      </c>
      <c r="F162" s="4"/>
      <c r="G162" s="4" t="s">
        <v>174</v>
      </c>
    </row>
    <row r="163" spans="2:7" ht="16.5" x14ac:dyDescent="0.15">
      <c r="B163" s="14"/>
      <c r="C163" s="14"/>
      <c r="D163" s="3" t="s">
        <v>154</v>
      </c>
      <c r="E163" s="3" t="s">
        <v>176</v>
      </c>
      <c r="F163" s="4"/>
      <c r="G163" s="4" t="s">
        <v>175</v>
      </c>
    </row>
    <row r="164" spans="2:7" ht="16.5" x14ac:dyDescent="0.15">
      <c r="B164" s="14"/>
      <c r="C164" s="14" t="s">
        <v>486</v>
      </c>
      <c r="D164" s="15" t="s">
        <v>189</v>
      </c>
      <c r="E164" s="15" t="s">
        <v>192</v>
      </c>
      <c r="F164" s="4" t="s">
        <v>190</v>
      </c>
      <c r="G164" s="4"/>
    </row>
    <row r="165" spans="2:7" ht="16.5" x14ac:dyDescent="0.15">
      <c r="B165" s="14"/>
      <c r="C165" s="14"/>
      <c r="D165" s="15"/>
      <c r="E165" s="15"/>
      <c r="F165" s="4" t="s">
        <v>191</v>
      </c>
      <c r="G165" s="4"/>
    </row>
    <row r="166" spans="2:7" ht="33" x14ac:dyDescent="0.15">
      <c r="B166" s="14"/>
      <c r="C166" s="14"/>
      <c r="D166" s="3" t="s">
        <v>193</v>
      </c>
      <c r="E166" s="3"/>
      <c r="F166" s="4"/>
      <c r="G166" s="4" t="s">
        <v>438</v>
      </c>
    </row>
    <row r="167" spans="2:7" ht="33" x14ac:dyDescent="0.15">
      <c r="B167" s="14"/>
      <c r="C167" s="14"/>
      <c r="D167" s="3" t="s">
        <v>194</v>
      </c>
      <c r="E167" s="3"/>
      <c r="F167" s="4"/>
      <c r="G167" s="4" t="s">
        <v>439</v>
      </c>
    </row>
    <row r="168" spans="2:7" ht="33" x14ac:dyDescent="0.15">
      <c r="B168" s="14"/>
      <c r="C168" s="14"/>
      <c r="D168" s="3" t="s">
        <v>195</v>
      </c>
      <c r="E168" s="3" t="s">
        <v>196</v>
      </c>
      <c r="F168" s="4"/>
      <c r="G168" s="4" t="s">
        <v>197</v>
      </c>
    </row>
    <row r="169" spans="2:7" ht="49.5" x14ac:dyDescent="0.15">
      <c r="B169" s="14"/>
      <c r="C169" s="14"/>
      <c r="D169" s="3" t="s">
        <v>198</v>
      </c>
      <c r="E169" s="3"/>
      <c r="F169" s="4" t="s">
        <v>199</v>
      </c>
      <c r="G169" s="4" t="s">
        <v>200</v>
      </c>
    </row>
    <row r="170" spans="2:7" ht="33" x14ac:dyDescent="0.15">
      <c r="B170" s="14"/>
      <c r="C170" s="14"/>
      <c r="D170" s="15" t="s">
        <v>206</v>
      </c>
      <c r="E170" s="3" t="s">
        <v>207</v>
      </c>
      <c r="F170" s="4"/>
      <c r="G170" s="4" t="s">
        <v>231</v>
      </c>
    </row>
    <row r="171" spans="2:7" ht="16.5" x14ac:dyDescent="0.15">
      <c r="B171" s="14"/>
      <c r="C171" s="14"/>
      <c r="D171" s="15"/>
      <c r="E171" s="6" t="s">
        <v>236</v>
      </c>
      <c r="F171" s="4"/>
      <c r="G171" s="4" t="s">
        <v>237</v>
      </c>
    </row>
    <row r="172" spans="2:7" ht="16.5" x14ac:dyDescent="0.15">
      <c r="B172" s="14"/>
      <c r="C172" s="14"/>
      <c r="D172" s="15"/>
      <c r="E172" s="20" t="s">
        <v>232</v>
      </c>
      <c r="F172" s="4" t="s">
        <v>233</v>
      </c>
      <c r="G172" s="4" t="s">
        <v>238</v>
      </c>
    </row>
    <row r="173" spans="2:7" ht="16.5" x14ac:dyDescent="0.15">
      <c r="B173" s="14"/>
      <c r="C173" s="14"/>
      <c r="D173" s="15"/>
      <c r="E173" s="20"/>
      <c r="F173" s="4" t="s">
        <v>234</v>
      </c>
      <c r="G173" s="4" t="s">
        <v>240</v>
      </c>
    </row>
    <row r="174" spans="2:7" ht="16.5" x14ac:dyDescent="0.15">
      <c r="B174" s="14"/>
      <c r="C174" s="14"/>
      <c r="D174" s="15"/>
      <c r="E174" s="20"/>
      <c r="F174" s="4" t="s">
        <v>235</v>
      </c>
      <c r="G174" s="4" t="s">
        <v>239</v>
      </c>
    </row>
    <row r="175" spans="2:7" ht="16.5" x14ac:dyDescent="0.15">
      <c r="B175" s="14"/>
      <c r="C175" s="14"/>
      <c r="D175" s="15"/>
      <c r="E175" s="3" t="s">
        <v>241</v>
      </c>
      <c r="F175" s="4" t="s">
        <v>242</v>
      </c>
      <c r="G175" s="4" t="s">
        <v>441</v>
      </c>
    </row>
    <row r="176" spans="2:7" ht="16.5" x14ac:dyDescent="0.15">
      <c r="B176" s="14"/>
      <c r="C176" s="14"/>
      <c r="D176" s="15"/>
      <c r="E176" s="3"/>
      <c r="F176" s="4" t="s">
        <v>243</v>
      </c>
      <c r="G176" s="4"/>
    </row>
    <row r="177" spans="2:7" ht="33" x14ac:dyDescent="0.15">
      <c r="B177" s="14"/>
      <c r="C177" s="14"/>
      <c r="D177" s="3" t="s">
        <v>244</v>
      </c>
      <c r="E177" s="3" t="s">
        <v>245</v>
      </c>
      <c r="F177" s="4"/>
      <c r="G177" s="4" t="s">
        <v>246</v>
      </c>
    </row>
    <row r="178" spans="2:7" ht="16.5" x14ac:dyDescent="0.15">
      <c r="B178" s="14"/>
      <c r="C178" s="14"/>
      <c r="D178" s="9" t="s">
        <v>247</v>
      </c>
      <c r="E178" s="3" t="s">
        <v>250</v>
      </c>
      <c r="F178" s="4"/>
      <c r="G178" s="4" t="s">
        <v>248</v>
      </c>
    </row>
    <row r="179" spans="2:7" ht="16.5" x14ac:dyDescent="0.15">
      <c r="B179" s="14"/>
      <c r="C179" s="14"/>
      <c r="D179" s="3"/>
      <c r="E179" s="3" t="s">
        <v>249</v>
      </c>
      <c r="F179" s="4"/>
      <c r="G179" s="4"/>
    </row>
    <row r="180" spans="2:7" ht="16.5" x14ac:dyDescent="0.15">
      <c r="B180" s="14"/>
      <c r="C180" s="14"/>
      <c r="D180" s="15" t="s">
        <v>251</v>
      </c>
      <c r="E180" s="3" t="s">
        <v>252</v>
      </c>
      <c r="F180" s="4"/>
      <c r="G180" s="4" t="s">
        <v>254</v>
      </c>
    </row>
    <row r="181" spans="2:7" ht="33" x14ac:dyDescent="0.15">
      <c r="B181" s="14"/>
      <c r="C181" s="14"/>
      <c r="D181" s="15"/>
      <c r="E181" s="3" t="s">
        <v>253</v>
      </c>
      <c r="F181" s="4"/>
      <c r="G181" s="4" t="s">
        <v>255</v>
      </c>
    </row>
    <row r="182" spans="2:7" ht="16.5" x14ac:dyDescent="0.15">
      <c r="B182" s="14"/>
      <c r="C182" s="14"/>
      <c r="D182" s="15"/>
      <c r="E182" s="3" t="s">
        <v>256</v>
      </c>
      <c r="F182" s="4"/>
      <c r="G182" s="4"/>
    </row>
    <row r="183" spans="2:7" ht="16.5" x14ac:dyDescent="0.15">
      <c r="B183" s="14"/>
      <c r="C183" s="14"/>
      <c r="D183" s="15"/>
      <c r="E183" s="3" t="s">
        <v>257</v>
      </c>
      <c r="F183" s="4"/>
      <c r="G183" s="4" t="s">
        <v>258</v>
      </c>
    </row>
    <row r="184" spans="2:7" ht="16.5" x14ac:dyDescent="0.15">
      <c r="B184" s="14"/>
      <c r="C184" s="14"/>
      <c r="D184" s="15"/>
      <c r="E184" s="3" t="s">
        <v>259</v>
      </c>
      <c r="F184" s="4"/>
      <c r="G184" s="4"/>
    </row>
    <row r="185" spans="2:7" ht="16.5" x14ac:dyDescent="0.15">
      <c r="B185" s="14"/>
      <c r="C185" s="14"/>
      <c r="D185" s="15"/>
      <c r="E185" s="3" t="s">
        <v>260</v>
      </c>
      <c r="F185" s="4"/>
      <c r="G185" s="4" t="s">
        <v>261</v>
      </c>
    </row>
    <row r="186" spans="2:7" ht="16.5" x14ac:dyDescent="0.15">
      <c r="B186" s="14"/>
      <c r="C186" s="14"/>
      <c r="D186" s="15"/>
      <c r="E186" s="3" t="s">
        <v>262</v>
      </c>
      <c r="F186" s="4"/>
      <c r="G186" s="4"/>
    </row>
    <row r="187" spans="2:7" ht="16.5" x14ac:dyDescent="0.15">
      <c r="B187" s="14"/>
      <c r="C187" s="14"/>
      <c r="D187" s="15"/>
      <c r="E187" s="3" t="s">
        <v>263</v>
      </c>
      <c r="F187" s="4"/>
      <c r="G187" s="4" t="s">
        <v>264</v>
      </c>
    </row>
    <row r="188" spans="2:7" ht="16.5" x14ac:dyDescent="0.15">
      <c r="B188" s="14"/>
      <c r="C188" s="14"/>
      <c r="D188" s="15" t="s">
        <v>265</v>
      </c>
      <c r="E188" s="3" t="s">
        <v>266</v>
      </c>
      <c r="F188" s="4"/>
      <c r="G188" s="4"/>
    </row>
    <row r="189" spans="2:7" ht="16.5" x14ac:dyDescent="0.15">
      <c r="B189" s="14"/>
      <c r="C189" s="14"/>
      <c r="D189" s="15"/>
      <c r="E189" s="3" t="s">
        <v>267</v>
      </c>
      <c r="F189" s="4"/>
      <c r="G189" s="4" t="s">
        <v>268</v>
      </c>
    </row>
    <row r="190" spans="2:7" ht="16.5" x14ac:dyDescent="0.15">
      <c r="B190" s="14"/>
      <c r="C190" s="14"/>
      <c r="D190" s="15"/>
      <c r="E190" s="3" t="s">
        <v>269</v>
      </c>
      <c r="F190" s="4"/>
      <c r="G190" s="4" t="s">
        <v>270</v>
      </c>
    </row>
    <row r="191" spans="2:7" ht="16.5" x14ac:dyDescent="0.15">
      <c r="B191" s="14"/>
      <c r="C191" s="14"/>
      <c r="D191" s="15"/>
      <c r="E191" s="3" t="s">
        <v>271</v>
      </c>
      <c r="F191" s="4"/>
      <c r="G191" s="4" t="s">
        <v>272</v>
      </c>
    </row>
    <row r="192" spans="2:7" ht="16.5" x14ac:dyDescent="0.15">
      <c r="B192" s="14"/>
      <c r="C192" s="14"/>
      <c r="D192" s="15"/>
      <c r="E192" s="15" t="s">
        <v>273</v>
      </c>
      <c r="F192" s="4" t="s">
        <v>274</v>
      </c>
      <c r="G192" s="4"/>
    </row>
    <row r="193" spans="2:7" ht="16.5" x14ac:dyDescent="0.15">
      <c r="B193" s="14"/>
      <c r="C193" s="14"/>
      <c r="D193" s="15"/>
      <c r="E193" s="15"/>
      <c r="F193" s="4" t="s">
        <v>278</v>
      </c>
      <c r="G193" s="4"/>
    </row>
    <row r="194" spans="2:7" ht="16.5" x14ac:dyDescent="0.15">
      <c r="B194" s="14"/>
      <c r="C194" s="14"/>
      <c r="D194" s="15"/>
      <c r="E194" s="15"/>
      <c r="F194" s="4" t="s">
        <v>277</v>
      </c>
      <c r="G194" s="4"/>
    </row>
    <row r="195" spans="2:7" ht="16.5" x14ac:dyDescent="0.15">
      <c r="B195" s="14"/>
      <c r="C195" s="14"/>
      <c r="D195" s="15"/>
      <c r="E195" s="15"/>
      <c r="F195" s="4" t="s">
        <v>276</v>
      </c>
      <c r="G195" s="4"/>
    </row>
    <row r="196" spans="2:7" ht="16.5" x14ac:dyDescent="0.15">
      <c r="B196" s="14"/>
      <c r="C196" s="14"/>
      <c r="D196" s="15"/>
      <c r="E196" s="15"/>
      <c r="F196" s="4" t="s">
        <v>275</v>
      </c>
      <c r="G196" s="4"/>
    </row>
    <row r="197" spans="2:7" ht="16.5" x14ac:dyDescent="0.15">
      <c r="B197" s="14"/>
      <c r="C197" s="14"/>
      <c r="D197" s="15"/>
      <c r="E197" s="3" t="s">
        <v>279</v>
      </c>
      <c r="F197" s="4" t="s">
        <v>280</v>
      </c>
      <c r="G197" s="4" t="s">
        <v>281</v>
      </c>
    </row>
    <row r="198" spans="2:7" ht="16.5" x14ac:dyDescent="0.15">
      <c r="B198" s="14"/>
      <c r="C198" s="14"/>
      <c r="D198" s="15"/>
      <c r="E198" s="15" t="s">
        <v>282</v>
      </c>
      <c r="F198" s="4" t="s">
        <v>283</v>
      </c>
      <c r="G198" s="4"/>
    </row>
    <row r="199" spans="2:7" ht="16.5" x14ac:dyDescent="0.15">
      <c r="B199" s="14"/>
      <c r="C199" s="14"/>
      <c r="D199" s="15"/>
      <c r="E199" s="15"/>
      <c r="F199" s="4" t="s">
        <v>284</v>
      </c>
      <c r="G199" s="4"/>
    </row>
    <row r="200" spans="2:7" ht="16.5" x14ac:dyDescent="0.15">
      <c r="B200" s="14"/>
      <c r="C200" s="14"/>
      <c r="D200" s="15"/>
      <c r="E200" s="15"/>
      <c r="F200" s="4" t="s">
        <v>285</v>
      </c>
      <c r="G200" s="4"/>
    </row>
    <row r="201" spans="2:7" ht="16.5" x14ac:dyDescent="0.15">
      <c r="B201" s="14" t="s">
        <v>9</v>
      </c>
      <c r="C201" s="20" t="s">
        <v>286</v>
      </c>
      <c r="D201" s="3" t="s">
        <v>287</v>
      </c>
      <c r="E201" s="3"/>
      <c r="F201" s="4"/>
      <c r="G201" s="4" t="s">
        <v>288</v>
      </c>
    </row>
    <row r="202" spans="2:7" ht="16.5" x14ac:dyDescent="0.15">
      <c r="B202" s="14"/>
      <c r="C202" s="20"/>
      <c r="D202" s="15" t="s">
        <v>300</v>
      </c>
      <c r="E202" s="3" t="s">
        <v>301</v>
      </c>
      <c r="F202" s="4"/>
      <c r="G202" s="15" t="s">
        <v>303</v>
      </c>
    </row>
    <row r="203" spans="2:7" ht="16.5" x14ac:dyDescent="0.15">
      <c r="B203" s="14"/>
      <c r="C203" s="20"/>
      <c r="D203" s="15"/>
      <c r="E203" s="3" t="s">
        <v>302</v>
      </c>
      <c r="F203" s="4"/>
      <c r="G203" s="15"/>
    </row>
    <row r="204" spans="2:7" ht="16.5" x14ac:dyDescent="0.15">
      <c r="B204" s="14"/>
      <c r="C204" s="20"/>
      <c r="D204" s="15" t="s">
        <v>304</v>
      </c>
      <c r="E204" s="3" t="s">
        <v>305</v>
      </c>
      <c r="F204" s="4"/>
      <c r="G204" s="4"/>
    </row>
    <row r="205" spans="2:7" ht="16.5" x14ac:dyDescent="0.15">
      <c r="B205" s="14"/>
      <c r="C205" s="20"/>
      <c r="D205" s="15"/>
      <c r="E205" s="3" t="s">
        <v>306</v>
      </c>
      <c r="F205" s="4"/>
      <c r="G205" s="4"/>
    </row>
    <row r="206" spans="2:7" ht="16.5" x14ac:dyDescent="0.15">
      <c r="B206" s="14"/>
      <c r="C206" s="20"/>
      <c r="D206" s="15"/>
      <c r="E206" s="3" t="s">
        <v>307</v>
      </c>
      <c r="F206" s="4"/>
      <c r="G206" s="4"/>
    </row>
    <row r="207" spans="2:7" ht="16.5" x14ac:dyDescent="0.15">
      <c r="B207" s="14"/>
      <c r="C207" s="20"/>
      <c r="D207" s="15" t="s">
        <v>308</v>
      </c>
      <c r="E207" s="3" t="s">
        <v>309</v>
      </c>
      <c r="F207" s="4"/>
      <c r="G207" s="4" t="s">
        <v>310</v>
      </c>
    </row>
    <row r="208" spans="2:7" ht="16.5" x14ac:dyDescent="0.15">
      <c r="B208" s="14"/>
      <c r="C208" s="20"/>
      <c r="D208" s="15"/>
      <c r="E208" s="3" t="s">
        <v>311</v>
      </c>
      <c r="F208" s="4"/>
      <c r="G208" s="4" t="s">
        <v>312</v>
      </c>
    </row>
    <row r="209" spans="2:7" ht="16.5" x14ac:dyDescent="0.15">
      <c r="B209" s="14"/>
      <c r="C209" s="20"/>
      <c r="D209" s="3" t="s">
        <v>313</v>
      </c>
      <c r="E209" s="3"/>
      <c r="F209" s="4"/>
      <c r="G209" s="4" t="s">
        <v>314</v>
      </c>
    </row>
    <row r="210" spans="2:7" ht="16.5" x14ac:dyDescent="0.15">
      <c r="B210" s="14"/>
      <c r="C210" s="20"/>
      <c r="D210" s="15" t="s">
        <v>315</v>
      </c>
      <c r="E210" s="3" t="s">
        <v>316</v>
      </c>
      <c r="F210" s="4"/>
      <c r="G210" s="4"/>
    </row>
    <row r="211" spans="2:7" ht="33" x14ac:dyDescent="0.15">
      <c r="B211" s="14"/>
      <c r="C211" s="20"/>
      <c r="D211" s="15"/>
      <c r="E211" s="3" t="s">
        <v>317</v>
      </c>
      <c r="F211" s="4"/>
      <c r="G211" s="4"/>
    </row>
    <row r="212" spans="2:7" ht="16.5" x14ac:dyDescent="0.15">
      <c r="B212" s="14"/>
      <c r="C212" s="20"/>
      <c r="D212" s="15"/>
      <c r="E212" s="3" t="s">
        <v>318</v>
      </c>
      <c r="F212" s="4"/>
      <c r="G212" s="4"/>
    </row>
    <row r="213" spans="2:7" ht="16.5" x14ac:dyDescent="0.15">
      <c r="B213" s="14"/>
      <c r="C213" s="20"/>
      <c r="D213" s="15"/>
      <c r="E213" s="3" t="s">
        <v>319</v>
      </c>
      <c r="F213" s="4"/>
      <c r="G213" s="4" t="s">
        <v>320</v>
      </c>
    </row>
    <row r="214" spans="2:7" ht="16.5" x14ac:dyDescent="0.15">
      <c r="B214" s="14"/>
      <c r="C214" s="20"/>
      <c r="D214" s="3" t="s">
        <v>321</v>
      </c>
      <c r="E214" s="3"/>
      <c r="F214" s="4"/>
      <c r="G214" s="4"/>
    </row>
    <row r="215" spans="2:7" ht="16.5" x14ac:dyDescent="0.15">
      <c r="B215" s="14"/>
      <c r="C215" s="20"/>
      <c r="D215" s="15" t="s">
        <v>322</v>
      </c>
      <c r="E215" s="3" t="s">
        <v>323</v>
      </c>
      <c r="F215" s="4"/>
      <c r="G215" s="4" t="s">
        <v>325</v>
      </c>
    </row>
    <row r="216" spans="2:7" ht="16.5" x14ac:dyDescent="0.15">
      <c r="B216" s="14"/>
      <c r="C216" s="20"/>
      <c r="D216" s="15"/>
      <c r="E216" s="3" t="s">
        <v>324</v>
      </c>
      <c r="F216" s="4"/>
      <c r="G216" s="4" t="s">
        <v>326</v>
      </c>
    </row>
    <row r="217" spans="2:7" ht="16.5" x14ac:dyDescent="0.15">
      <c r="B217" s="14"/>
      <c r="C217" s="20"/>
      <c r="D217" s="15" t="s">
        <v>327</v>
      </c>
      <c r="E217" s="3" t="s">
        <v>328</v>
      </c>
      <c r="F217" s="4"/>
      <c r="G217" s="4"/>
    </row>
    <row r="218" spans="2:7" ht="16.5" x14ac:dyDescent="0.15">
      <c r="B218" s="14"/>
      <c r="C218" s="20"/>
      <c r="D218" s="15"/>
      <c r="E218" s="3" t="s">
        <v>333</v>
      </c>
      <c r="F218" s="4"/>
      <c r="G218" s="4"/>
    </row>
    <row r="219" spans="2:7" ht="16.5" x14ac:dyDescent="0.15">
      <c r="B219" s="14"/>
      <c r="C219" s="20"/>
      <c r="D219" s="15"/>
      <c r="E219" s="3" t="s">
        <v>332</v>
      </c>
      <c r="F219" s="4"/>
      <c r="G219" s="4"/>
    </row>
    <row r="220" spans="2:7" ht="16.5" x14ac:dyDescent="0.15">
      <c r="B220" s="14"/>
      <c r="C220" s="20"/>
      <c r="D220" s="15"/>
      <c r="E220" s="3" t="s">
        <v>331</v>
      </c>
      <c r="F220" s="4"/>
      <c r="G220" s="4"/>
    </row>
    <row r="221" spans="2:7" ht="16.5" x14ac:dyDescent="0.15">
      <c r="B221" s="14"/>
      <c r="C221" s="20"/>
      <c r="D221" s="15"/>
      <c r="E221" s="3" t="s">
        <v>329</v>
      </c>
      <c r="F221" s="4"/>
      <c r="G221" s="4"/>
    </row>
    <row r="222" spans="2:7" ht="16.5" x14ac:dyDescent="0.15">
      <c r="B222" s="14"/>
      <c r="C222" s="20"/>
      <c r="D222" s="15"/>
      <c r="E222" s="3" t="s">
        <v>330</v>
      </c>
      <c r="F222" s="4"/>
      <c r="G222" s="4"/>
    </row>
    <row r="223" spans="2:7" ht="16.5" x14ac:dyDescent="0.15">
      <c r="B223" s="14"/>
      <c r="C223" s="20"/>
      <c r="D223" s="3" t="s">
        <v>334</v>
      </c>
      <c r="E223" s="3" t="s">
        <v>335</v>
      </c>
      <c r="F223" s="4"/>
      <c r="G223" s="4" t="s">
        <v>336</v>
      </c>
    </row>
    <row r="224" spans="2:7" ht="16.5" x14ac:dyDescent="0.15">
      <c r="B224" s="14"/>
      <c r="C224" s="20"/>
      <c r="D224" s="3" t="s">
        <v>337</v>
      </c>
      <c r="E224" s="3"/>
      <c r="F224" s="4"/>
      <c r="G224" s="4" t="s">
        <v>338</v>
      </c>
    </row>
    <row r="225" spans="2:8" ht="16.5" x14ac:dyDescent="0.15">
      <c r="B225" s="14"/>
      <c r="C225" s="20"/>
      <c r="D225" s="15" t="s">
        <v>339</v>
      </c>
      <c r="E225" s="3" t="s">
        <v>340</v>
      </c>
      <c r="F225" s="4"/>
      <c r="G225" s="4" t="s">
        <v>343</v>
      </c>
    </row>
    <row r="226" spans="2:8" ht="16.5" x14ac:dyDescent="0.15">
      <c r="B226" s="14"/>
      <c r="C226" s="20"/>
      <c r="D226" s="15"/>
      <c r="E226" s="3" t="s">
        <v>341</v>
      </c>
      <c r="F226" s="4"/>
      <c r="G226" s="4" t="s">
        <v>442</v>
      </c>
    </row>
    <row r="227" spans="2:8" ht="16.5" x14ac:dyDescent="0.15">
      <c r="B227" s="14"/>
      <c r="C227" s="20"/>
      <c r="D227" s="15"/>
      <c r="E227" s="3" t="s">
        <v>342</v>
      </c>
      <c r="F227" s="4"/>
      <c r="G227" s="4" t="s">
        <v>344</v>
      </c>
    </row>
    <row r="228" spans="2:8" ht="16.5" x14ac:dyDescent="0.15">
      <c r="B228" s="14"/>
      <c r="C228" s="20"/>
      <c r="D228" s="3" t="s">
        <v>345</v>
      </c>
      <c r="E228" s="3" t="s">
        <v>346</v>
      </c>
      <c r="F228" s="4"/>
      <c r="G228" s="5" t="s">
        <v>347</v>
      </c>
    </row>
    <row r="229" spans="2:8" ht="16.5" x14ac:dyDescent="0.15">
      <c r="B229" s="14"/>
      <c r="C229" s="20"/>
      <c r="D229" s="15" t="s">
        <v>348</v>
      </c>
      <c r="E229" s="3" t="s">
        <v>349</v>
      </c>
      <c r="F229" s="4"/>
      <c r="G229" s="4"/>
    </row>
    <row r="230" spans="2:8" ht="16.5" x14ac:dyDescent="0.15">
      <c r="B230" s="14"/>
      <c r="C230" s="20"/>
      <c r="D230" s="15"/>
      <c r="E230" s="3" t="s">
        <v>350</v>
      </c>
      <c r="F230" s="4"/>
      <c r="G230" s="4"/>
    </row>
    <row r="231" spans="2:8" ht="16.5" x14ac:dyDescent="0.15">
      <c r="B231" s="14"/>
      <c r="C231" s="20"/>
      <c r="D231" s="15"/>
      <c r="E231" s="3" t="s">
        <v>353</v>
      </c>
      <c r="F231" s="4"/>
      <c r="G231" s="4"/>
    </row>
    <row r="232" spans="2:8" ht="16.5" x14ac:dyDescent="0.15">
      <c r="B232" s="14"/>
      <c r="C232" s="20"/>
      <c r="D232" s="15"/>
      <c r="E232" s="3" t="s">
        <v>352</v>
      </c>
      <c r="F232" s="4"/>
      <c r="G232" s="4"/>
    </row>
    <row r="233" spans="2:8" ht="16.5" x14ac:dyDescent="0.15">
      <c r="B233" s="14"/>
      <c r="C233" s="20"/>
      <c r="D233" s="15"/>
      <c r="E233" s="3" t="s">
        <v>351</v>
      </c>
      <c r="F233" s="4"/>
      <c r="G233" s="4"/>
    </row>
    <row r="234" spans="2:8" s="13" customFormat="1" ht="16.5" customHeight="1" x14ac:dyDescent="0.15">
      <c r="B234" s="14"/>
      <c r="C234" s="17" t="s">
        <v>361</v>
      </c>
      <c r="D234" s="15" t="s">
        <v>354</v>
      </c>
      <c r="E234" s="12" t="s">
        <v>355</v>
      </c>
      <c r="F234" s="8" t="s">
        <v>488</v>
      </c>
      <c r="G234" s="15" t="s">
        <v>491</v>
      </c>
      <c r="H234" s="13" t="s">
        <v>514</v>
      </c>
    </row>
    <row r="235" spans="2:8" ht="16.5" x14ac:dyDescent="0.15">
      <c r="B235" s="14"/>
      <c r="C235" s="18"/>
      <c r="D235" s="15"/>
      <c r="E235" s="3" t="s">
        <v>356</v>
      </c>
      <c r="F235" s="4" t="s">
        <v>515</v>
      </c>
      <c r="G235" s="15"/>
      <c r="H235" s="1" t="s">
        <v>516</v>
      </c>
    </row>
    <row r="236" spans="2:8" ht="16.5" x14ac:dyDescent="0.15">
      <c r="B236" s="14"/>
      <c r="C236" s="18"/>
      <c r="D236" s="15" t="s">
        <v>357</v>
      </c>
      <c r="E236" s="3" t="s">
        <v>487</v>
      </c>
      <c r="F236" s="4"/>
      <c r="G236" s="4"/>
      <c r="H236" s="1" t="s">
        <v>514</v>
      </c>
    </row>
    <row r="237" spans="2:8" ht="16.5" x14ac:dyDescent="0.15">
      <c r="B237" s="14"/>
      <c r="C237" s="18"/>
      <c r="D237" s="15"/>
      <c r="E237" s="3" t="s">
        <v>358</v>
      </c>
      <c r="F237" s="4"/>
      <c r="G237" s="4"/>
      <c r="H237" s="1" t="s">
        <v>514</v>
      </c>
    </row>
    <row r="238" spans="2:8" ht="16.5" x14ac:dyDescent="0.15">
      <c r="B238" s="14"/>
      <c r="C238" s="18"/>
      <c r="D238" s="3" t="s">
        <v>359</v>
      </c>
      <c r="E238" s="3" t="s">
        <v>360</v>
      </c>
      <c r="F238" s="4"/>
      <c r="G238" s="4"/>
      <c r="H238" s="1" t="s">
        <v>514</v>
      </c>
    </row>
    <row r="239" spans="2:8" ht="33" x14ac:dyDescent="0.15">
      <c r="B239" s="14"/>
      <c r="C239" s="18"/>
      <c r="D239" s="3" t="s">
        <v>362</v>
      </c>
      <c r="E239" s="3"/>
      <c r="F239" s="4"/>
      <c r="G239" s="4" t="s">
        <v>489</v>
      </c>
      <c r="H239" s="1" t="s">
        <v>516</v>
      </c>
    </row>
    <row r="240" spans="2:8" ht="16.5" x14ac:dyDescent="0.15">
      <c r="B240" s="14"/>
      <c r="C240" s="18"/>
      <c r="D240" s="15" t="s">
        <v>363</v>
      </c>
      <c r="E240" s="3" t="s">
        <v>364</v>
      </c>
      <c r="F240" s="4"/>
      <c r="G240" s="4"/>
      <c r="H240" s="1" t="s">
        <v>514</v>
      </c>
    </row>
    <row r="241" spans="2:8" ht="16.5" x14ac:dyDescent="0.15">
      <c r="B241" s="14"/>
      <c r="C241" s="18"/>
      <c r="D241" s="15"/>
      <c r="E241" s="3" t="s">
        <v>365</v>
      </c>
      <c r="F241" s="4"/>
      <c r="G241" s="4"/>
      <c r="H241" s="1" t="s">
        <v>514</v>
      </c>
    </row>
    <row r="242" spans="2:8" ht="16.5" x14ac:dyDescent="0.15">
      <c r="B242" s="14"/>
      <c r="C242" s="18"/>
      <c r="D242" s="3" t="s">
        <v>366</v>
      </c>
      <c r="E242" s="3"/>
      <c r="F242" s="4"/>
      <c r="G242" s="4" t="s">
        <v>367</v>
      </c>
      <c r="H242" s="1" t="s">
        <v>517</v>
      </c>
    </row>
    <row r="243" spans="2:8" s="13" customFormat="1" ht="16.5" x14ac:dyDescent="0.15">
      <c r="B243" s="14"/>
      <c r="C243" s="18"/>
      <c r="D243" s="12" t="s">
        <v>368</v>
      </c>
      <c r="E243" s="12"/>
      <c r="F243" s="8"/>
      <c r="G243" s="8" t="s">
        <v>490</v>
      </c>
      <c r="H243" s="13" t="s">
        <v>514</v>
      </c>
    </row>
    <row r="244" spans="2:8" s="13" customFormat="1" ht="16.5" x14ac:dyDescent="0.15">
      <c r="B244" s="14"/>
      <c r="C244" s="19"/>
      <c r="D244" s="12" t="s">
        <v>518</v>
      </c>
      <c r="E244" s="12"/>
      <c r="F244" s="8"/>
      <c r="G244" s="8" t="s">
        <v>492</v>
      </c>
      <c r="H244" s="13" t="s">
        <v>514</v>
      </c>
    </row>
    <row r="245" spans="2:8" ht="16.5" x14ac:dyDescent="0.15">
      <c r="B245" s="14"/>
      <c r="C245" s="14" t="s">
        <v>7</v>
      </c>
      <c r="D245" s="16" t="s">
        <v>493</v>
      </c>
      <c r="E245" s="3" t="s">
        <v>369</v>
      </c>
      <c r="F245" s="4"/>
      <c r="G245" s="4"/>
      <c r="H245" s="1" t="s">
        <v>514</v>
      </c>
    </row>
    <row r="246" spans="2:8" ht="16.5" x14ac:dyDescent="0.15">
      <c r="B246" s="14"/>
      <c r="C246" s="14"/>
      <c r="D246" s="16"/>
      <c r="E246" s="3" t="s">
        <v>371</v>
      </c>
      <c r="F246" s="4"/>
      <c r="G246" s="4"/>
      <c r="H246" s="1" t="s">
        <v>514</v>
      </c>
    </row>
    <row r="247" spans="2:8" ht="16.5" x14ac:dyDescent="0.15">
      <c r="B247" s="14"/>
      <c r="C247" s="14"/>
      <c r="D247" s="16"/>
      <c r="E247" s="3" t="s">
        <v>370</v>
      </c>
      <c r="F247" s="4"/>
      <c r="G247" s="4"/>
      <c r="H247" s="1" t="s">
        <v>514</v>
      </c>
    </row>
    <row r="248" spans="2:8" ht="16.5" x14ac:dyDescent="0.15">
      <c r="B248" s="14"/>
      <c r="C248" s="14"/>
      <c r="D248" s="15" t="s">
        <v>372</v>
      </c>
      <c r="E248" s="3" t="s">
        <v>373</v>
      </c>
      <c r="F248" s="4"/>
      <c r="G248" s="28" t="s">
        <v>494</v>
      </c>
      <c r="H248" s="1" t="s">
        <v>514</v>
      </c>
    </row>
    <row r="249" spans="2:8" ht="16.5" x14ac:dyDescent="0.15">
      <c r="B249" s="14"/>
      <c r="C249" s="14"/>
      <c r="D249" s="15"/>
      <c r="E249" s="3" t="s">
        <v>374</v>
      </c>
      <c r="F249" s="4"/>
      <c r="G249" s="29"/>
      <c r="H249" s="1" t="s">
        <v>514</v>
      </c>
    </row>
    <row r="250" spans="2:8" ht="16.5" x14ac:dyDescent="0.15">
      <c r="B250" s="14"/>
      <c r="C250" s="14"/>
      <c r="D250" s="16" t="s">
        <v>495</v>
      </c>
      <c r="E250" s="16" t="s">
        <v>520</v>
      </c>
      <c r="F250" s="8" t="s">
        <v>496</v>
      </c>
      <c r="G250" s="4"/>
      <c r="H250" s="1" t="s">
        <v>514</v>
      </c>
    </row>
    <row r="251" spans="2:8" ht="16.5" x14ac:dyDescent="0.15">
      <c r="B251" s="14"/>
      <c r="C251" s="14"/>
      <c r="D251" s="16"/>
      <c r="E251" s="16"/>
      <c r="F251" s="8" t="s">
        <v>497</v>
      </c>
      <c r="G251" s="4"/>
      <c r="H251" s="1" t="s">
        <v>514</v>
      </c>
    </row>
    <row r="252" spans="2:8" ht="16.5" x14ac:dyDescent="0.15">
      <c r="B252" s="14"/>
      <c r="C252" s="14"/>
      <c r="D252" s="16"/>
      <c r="E252" s="12" t="s">
        <v>498</v>
      </c>
      <c r="F252" s="8"/>
      <c r="G252" s="4"/>
      <c r="H252" s="1" t="s">
        <v>517</v>
      </c>
    </row>
    <row r="253" spans="2:8" ht="16.5" x14ac:dyDescent="0.15">
      <c r="B253" s="14"/>
      <c r="C253" s="14"/>
      <c r="D253" s="15" t="s">
        <v>375</v>
      </c>
      <c r="E253" s="3" t="s">
        <v>376</v>
      </c>
      <c r="F253" s="4"/>
      <c r="G253" s="8" t="s">
        <v>500</v>
      </c>
      <c r="H253" s="1" t="s">
        <v>514</v>
      </c>
    </row>
    <row r="254" spans="2:8" ht="16.5" x14ac:dyDescent="0.15">
      <c r="B254" s="14"/>
      <c r="C254" s="14"/>
      <c r="D254" s="15"/>
      <c r="E254" s="12" t="s">
        <v>499</v>
      </c>
      <c r="F254" s="4"/>
      <c r="G254" s="4"/>
      <c r="H254" s="1" t="s">
        <v>517</v>
      </c>
    </row>
    <row r="255" spans="2:8" ht="16.5" x14ac:dyDescent="0.15">
      <c r="B255" s="14"/>
      <c r="C255" s="14"/>
      <c r="D255" s="15"/>
      <c r="E255" s="3" t="s">
        <v>377</v>
      </c>
      <c r="F255" s="4"/>
      <c r="G255" s="4"/>
      <c r="H255" s="1" t="s">
        <v>516</v>
      </c>
    </row>
    <row r="256" spans="2:8" s="13" customFormat="1" ht="16.5" x14ac:dyDescent="0.15">
      <c r="B256" s="14"/>
      <c r="C256" s="14"/>
      <c r="D256" s="12" t="s">
        <v>501</v>
      </c>
      <c r="E256" s="12" t="s">
        <v>502</v>
      </c>
      <c r="F256" s="8"/>
      <c r="G256" s="8"/>
      <c r="H256" s="13" t="s">
        <v>514</v>
      </c>
    </row>
    <row r="257" spans="2:8" ht="16.5" x14ac:dyDescent="0.15">
      <c r="B257" s="14"/>
      <c r="C257" s="14"/>
      <c r="D257" s="15" t="s">
        <v>378</v>
      </c>
      <c r="E257" s="12" t="s">
        <v>503</v>
      </c>
      <c r="F257" s="4"/>
      <c r="G257" s="4"/>
      <c r="H257" s="1" t="s">
        <v>517</v>
      </c>
    </row>
    <row r="258" spans="2:8" ht="16.5" x14ac:dyDescent="0.15">
      <c r="B258" s="14"/>
      <c r="C258" s="14"/>
      <c r="D258" s="15"/>
      <c r="E258" s="3" t="s">
        <v>379</v>
      </c>
      <c r="F258" s="4"/>
      <c r="G258" s="4"/>
      <c r="H258" s="1" t="s">
        <v>517</v>
      </c>
    </row>
    <row r="259" spans="2:8" ht="16.5" x14ac:dyDescent="0.15">
      <c r="B259" s="14"/>
      <c r="C259" s="14"/>
      <c r="D259" s="15"/>
      <c r="E259" s="12" t="s">
        <v>504</v>
      </c>
      <c r="F259" s="4"/>
      <c r="G259" s="4"/>
      <c r="H259" s="1" t="s">
        <v>517</v>
      </c>
    </row>
    <row r="260" spans="2:8" ht="16.5" x14ac:dyDescent="0.15">
      <c r="B260" s="14"/>
      <c r="C260" s="14"/>
      <c r="D260" s="15"/>
      <c r="E260" s="3" t="s">
        <v>380</v>
      </c>
      <c r="F260" s="4"/>
      <c r="G260" s="4"/>
      <c r="H260" s="1" t="s">
        <v>517</v>
      </c>
    </row>
    <row r="261" spans="2:8" ht="16.5" x14ac:dyDescent="0.15">
      <c r="B261" s="14"/>
      <c r="C261" s="14"/>
      <c r="D261" s="15"/>
      <c r="E261" s="3" t="s">
        <v>521</v>
      </c>
      <c r="F261" s="4"/>
      <c r="G261" s="4"/>
      <c r="H261" s="1" t="s">
        <v>517</v>
      </c>
    </row>
    <row r="262" spans="2:8" ht="33" x14ac:dyDescent="0.15">
      <c r="B262" s="14" t="s">
        <v>16</v>
      </c>
      <c r="C262" s="14" t="s">
        <v>8</v>
      </c>
      <c r="D262" s="3" t="s">
        <v>381</v>
      </c>
      <c r="E262" s="3"/>
      <c r="F262" s="4"/>
      <c r="G262" s="4"/>
      <c r="H262" s="1" t="s">
        <v>514</v>
      </c>
    </row>
    <row r="263" spans="2:8" ht="49.5" x14ac:dyDescent="0.15">
      <c r="B263" s="14"/>
      <c r="C263" s="14"/>
      <c r="D263" s="3" t="s">
        <v>423</v>
      </c>
      <c r="E263" s="3"/>
      <c r="F263" s="4"/>
      <c r="G263" s="8" t="s">
        <v>505</v>
      </c>
      <c r="H263" s="1" t="s">
        <v>514</v>
      </c>
    </row>
    <row r="264" spans="2:8" ht="16.5" x14ac:dyDescent="0.15">
      <c r="B264" s="14"/>
      <c r="C264" s="14"/>
      <c r="D264" s="25" t="s">
        <v>382</v>
      </c>
      <c r="E264" s="12" t="s">
        <v>506</v>
      </c>
      <c r="F264" s="4"/>
      <c r="G264" s="4"/>
      <c r="H264" s="1" t="s">
        <v>514</v>
      </c>
    </row>
    <row r="265" spans="2:8" ht="16.5" x14ac:dyDescent="0.15">
      <c r="B265" s="14"/>
      <c r="C265" s="14"/>
      <c r="D265" s="27"/>
      <c r="E265" s="12" t="s">
        <v>507</v>
      </c>
      <c r="F265" s="4"/>
      <c r="G265" s="4"/>
      <c r="H265" s="1" t="s">
        <v>514</v>
      </c>
    </row>
    <row r="266" spans="2:8" ht="16.5" x14ac:dyDescent="0.15">
      <c r="B266" s="14"/>
      <c r="C266" s="14"/>
      <c r="D266" s="15" t="s">
        <v>383</v>
      </c>
      <c r="E266" s="3" t="s">
        <v>384</v>
      </c>
      <c r="F266" s="4"/>
      <c r="G266" s="4"/>
      <c r="H266" s="1" t="s">
        <v>514</v>
      </c>
    </row>
    <row r="267" spans="2:8" ht="16.5" x14ac:dyDescent="0.15">
      <c r="B267" s="14"/>
      <c r="C267" s="14"/>
      <c r="D267" s="15"/>
      <c r="E267" s="3" t="s">
        <v>385</v>
      </c>
      <c r="F267" s="4"/>
      <c r="G267" s="4"/>
      <c r="H267" s="1" t="s">
        <v>514</v>
      </c>
    </row>
    <row r="268" spans="2:8" ht="16.5" x14ac:dyDescent="0.15">
      <c r="B268" s="14"/>
      <c r="C268" s="14"/>
      <c r="D268" s="15" t="s">
        <v>386</v>
      </c>
      <c r="E268" s="3" t="s">
        <v>387</v>
      </c>
      <c r="F268" s="4"/>
      <c r="G268" s="28" t="s">
        <v>508</v>
      </c>
      <c r="H268" s="1" t="s">
        <v>514</v>
      </c>
    </row>
    <row r="269" spans="2:8" ht="16.5" x14ac:dyDescent="0.15">
      <c r="B269" s="14"/>
      <c r="C269" s="14"/>
      <c r="D269" s="15"/>
      <c r="E269" s="3" t="s">
        <v>388</v>
      </c>
      <c r="F269" s="4"/>
      <c r="G269" s="29"/>
      <c r="H269" s="1" t="s">
        <v>514</v>
      </c>
    </row>
    <row r="270" spans="2:8" ht="16.5" x14ac:dyDescent="0.15">
      <c r="B270" s="14"/>
      <c r="C270" s="14"/>
      <c r="D270" s="15" t="s">
        <v>389</v>
      </c>
      <c r="E270" s="3" t="s">
        <v>390</v>
      </c>
      <c r="F270" s="4"/>
      <c r="G270" s="4"/>
      <c r="H270" s="1" t="s">
        <v>514</v>
      </c>
    </row>
    <row r="271" spans="2:8" ht="16.5" x14ac:dyDescent="0.15">
      <c r="B271" s="14"/>
      <c r="C271" s="14"/>
      <c r="D271" s="15"/>
      <c r="E271" s="3" t="s">
        <v>391</v>
      </c>
      <c r="F271" s="4"/>
      <c r="G271" s="4"/>
      <c r="H271" s="1" t="s">
        <v>514</v>
      </c>
    </row>
    <row r="272" spans="2:8" ht="16.5" x14ac:dyDescent="0.15">
      <c r="B272" s="14"/>
      <c r="C272" s="14"/>
      <c r="D272" s="15" t="s">
        <v>392</v>
      </c>
      <c r="E272" s="3" t="s">
        <v>393</v>
      </c>
      <c r="F272" s="4"/>
      <c r="G272" s="4"/>
      <c r="H272" s="1" t="s">
        <v>514</v>
      </c>
    </row>
    <row r="273" spans="2:8" ht="16.5" x14ac:dyDescent="0.15">
      <c r="B273" s="14"/>
      <c r="C273" s="14"/>
      <c r="D273" s="15"/>
      <c r="E273" s="3" t="s">
        <v>394</v>
      </c>
      <c r="F273" s="4"/>
      <c r="G273" s="4"/>
      <c r="H273" s="1" t="s">
        <v>514</v>
      </c>
    </row>
    <row r="274" spans="2:8" ht="16.5" x14ac:dyDescent="0.15">
      <c r="B274" s="14"/>
      <c r="C274" s="14"/>
      <c r="D274" s="15"/>
      <c r="E274" s="3" t="s">
        <v>395</v>
      </c>
      <c r="F274" s="4"/>
      <c r="G274" s="4"/>
      <c r="H274" s="1" t="s">
        <v>514</v>
      </c>
    </row>
    <row r="275" spans="2:8" ht="16.5" x14ac:dyDescent="0.15">
      <c r="B275" s="14"/>
      <c r="C275" s="14"/>
      <c r="D275" s="3" t="s">
        <v>396</v>
      </c>
      <c r="E275" s="3"/>
      <c r="F275" s="4"/>
      <c r="G275" s="4"/>
      <c r="H275" s="1" t="s">
        <v>514</v>
      </c>
    </row>
    <row r="276" spans="2:8" ht="33" x14ac:dyDescent="0.15">
      <c r="B276" s="14"/>
      <c r="C276" s="14"/>
      <c r="D276" s="15" t="s">
        <v>397</v>
      </c>
      <c r="E276" s="3" t="s">
        <v>398</v>
      </c>
      <c r="F276" s="4"/>
      <c r="G276" s="8" t="s">
        <v>509</v>
      </c>
      <c r="H276" s="1" t="s">
        <v>514</v>
      </c>
    </row>
    <row r="277" spans="2:8" ht="16.5" x14ac:dyDescent="0.15">
      <c r="B277" s="14"/>
      <c r="C277" s="14"/>
      <c r="D277" s="15"/>
      <c r="E277" s="3" t="s">
        <v>399</v>
      </c>
      <c r="F277" s="4"/>
      <c r="G277" s="4"/>
      <c r="H277" s="1" t="s">
        <v>514</v>
      </c>
    </row>
    <row r="278" spans="2:8" ht="16.5" x14ac:dyDescent="0.15">
      <c r="B278" s="14"/>
      <c r="C278" s="14"/>
      <c r="D278" s="15"/>
      <c r="E278" s="12" t="s">
        <v>510</v>
      </c>
      <c r="F278" s="4"/>
      <c r="G278" s="4"/>
      <c r="H278" s="1" t="s">
        <v>514</v>
      </c>
    </row>
    <row r="279" spans="2:8" ht="16.5" x14ac:dyDescent="0.15">
      <c r="B279" s="14"/>
      <c r="C279" s="14"/>
      <c r="D279" s="3" t="s">
        <v>400</v>
      </c>
      <c r="E279" s="3"/>
      <c r="F279" s="4"/>
      <c r="G279" s="4"/>
      <c r="H279" s="1" t="s">
        <v>514</v>
      </c>
    </row>
    <row r="280" spans="2:8" ht="16.5" x14ac:dyDescent="0.15">
      <c r="B280" s="14"/>
      <c r="C280" s="14"/>
      <c r="D280" s="25" t="s">
        <v>401</v>
      </c>
      <c r="E280" s="12" t="s">
        <v>511</v>
      </c>
      <c r="F280" s="8"/>
      <c r="G280" s="8"/>
      <c r="H280" s="1" t="s">
        <v>514</v>
      </c>
    </row>
    <row r="281" spans="2:8" ht="16.5" x14ac:dyDescent="0.15">
      <c r="B281" s="14"/>
      <c r="C281" s="14"/>
      <c r="D281" s="27"/>
      <c r="E281" s="12" t="s">
        <v>512</v>
      </c>
      <c r="F281" s="8"/>
      <c r="G281" s="8" t="s">
        <v>513</v>
      </c>
      <c r="H281" s="1" t="s">
        <v>514</v>
      </c>
    </row>
    <row r="282" spans="2:8" ht="33" x14ac:dyDescent="0.15">
      <c r="B282" s="14"/>
      <c r="C282" s="14" t="s">
        <v>10</v>
      </c>
      <c r="D282" s="15" t="s">
        <v>402</v>
      </c>
      <c r="E282" s="4" t="s">
        <v>403</v>
      </c>
      <c r="F282" s="30" t="s">
        <v>424</v>
      </c>
      <c r="G282" s="4"/>
    </row>
    <row r="283" spans="2:8" ht="33" x14ac:dyDescent="0.15">
      <c r="B283" s="14"/>
      <c r="C283" s="14"/>
      <c r="D283" s="15"/>
      <c r="E283" s="4" t="s">
        <v>404</v>
      </c>
      <c r="F283" s="30"/>
      <c r="G283" s="4"/>
    </row>
    <row r="284" spans="2:8" ht="16.5" x14ac:dyDescent="0.15">
      <c r="B284" s="14"/>
      <c r="C284" s="14"/>
      <c r="D284" s="15" t="s">
        <v>405</v>
      </c>
      <c r="E284" s="4" t="s">
        <v>406</v>
      </c>
      <c r="F284" s="30"/>
      <c r="G284" s="4"/>
    </row>
    <row r="285" spans="2:8" ht="16.5" x14ac:dyDescent="0.15">
      <c r="B285" s="14"/>
      <c r="C285" s="14"/>
      <c r="D285" s="15"/>
      <c r="E285" s="4" t="s">
        <v>407</v>
      </c>
      <c r="F285" s="30"/>
      <c r="G285" s="4"/>
    </row>
    <row r="286" spans="2:8" ht="16.5" x14ac:dyDescent="0.15">
      <c r="B286" s="14"/>
      <c r="C286" s="14"/>
      <c r="D286" s="15"/>
      <c r="E286" s="4" t="s">
        <v>408</v>
      </c>
      <c r="F286" s="30"/>
      <c r="G286" s="4"/>
    </row>
    <row r="287" spans="2:8" ht="16.5" x14ac:dyDescent="0.15">
      <c r="B287" s="14"/>
      <c r="C287" s="14"/>
      <c r="D287" s="15"/>
      <c r="E287" s="4" t="s">
        <v>409</v>
      </c>
      <c r="F287" s="30"/>
      <c r="G287" s="4"/>
    </row>
    <row r="288" spans="2:8" ht="33" x14ac:dyDescent="0.15">
      <c r="B288" s="14"/>
      <c r="C288" s="14"/>
      <c r="D288" s="15"/>
      <c r="E288" s="4" t="s">
        <v>410</v>
      </c>
      <c r="F288" s="30"/>
      <c r="G288" s="4"/>
    </row>
    <row r="289" spans="2:7" ht="33" x14ac:dyDescent="0.15">
      <c r="B289" s="14"/>
      <c r="C289" s="14"/>
      <c r="D289" s="15"/>
      <c r="E289" s="4" t="s">
        <v>522</v>
      </c>
      <c r="F289" s="30"/>
      <c r="G289" s="4"/>
    </row>
    <row r="290" spans="2:7" ht="49.5" x14ac:dyDescent="0.15">
      <c r="B290" s="14"/>
      <c r="C290" s="14"/>
      <c r="D290" s="15"/>
      <c r="E290" s="4" t="s">
        <v>411</v>
      </c>
      <c r="F290" s="30"/>
      <c r="G290" s="4"/>
    </row>
    <row r="291" spans="2:7" ht="33" x14ac:dyDescent="0.15">
      <c r="B291" s="14"/>
      <c r="C291" s="14" t="s">
        <v>11</v>
      </c>
      <c r="D291" s="3" t="s">
        <v>425</v>
      </c>
      <c r="E291" s="3"/>
      <c r="F291" s="5" t="s">
        <v>426</v>
      </c>
      <c r="G291" s="4"/>
    </row>
    <row r="292" spans="2:7" ht="16.5" x14ac:dyDescent="0.15">
      <c r="B292" s="14"/>
      <c r="C292" s="14"/>
      <c r="D292" s="15" t="s">
        <v>427</v>
      </c>
      <c r="E292" s="3" t="s">
        <v>428</v>
      </c>
      <c r="F292" s="4"/>
      <c r="G292" s="4"/>
    </row>
    <row r="293" spans="2:7" ht="16.5" x14ac:dyDescent="0.15">
      <c r="B293" s="14"/>
      <c r="C293" s="14"/>
      <c r="D293" s="15"/>
      <c r="E293" s="3" t="s">
        <v>429</v>
      </c>
      <c r="F293" s="4"/>
      <c r="G293" s="4"/>
    </row>
    <row r="294" spans="2:7" ht="16.5" x14ac:dyDescent="0.15">
      <c r="B294" s="14"/>
      <c r="C294" s="14"/>
      <c r="D294" s="15"/>
      <c r="E294" s="3" t="s">
        <v>430</v>
      </c>
      <c r="F294" s="4"/>
      <c r="G294" s="4"/>
    </row>
    <row r="295" spans="2:7" ht="49.5" x14ac:dyDescent="0.15">
      <c r="B295" s="14"/>
      <c r="C295" s="14"/>
      <c r="D295" s="15"/>
      <c r="E295" s="3" t="s">
        <v>431</v>
      </c>
      <c r="F295" s="4"/>
      <c r="G295" s="4"/>
    </row>
    <row r="296" spans="2:7" ht="33" x14ac:dyDescent="0.15">
      <c r="B296" s="14"/>
      <c r="C296" s="14"/>
      <c r="D296" s="15"/>
      <c r="E296" s="3" t="s">
        <v>432</v>
      </c>
      <c r="F296" s="4"/>
      <c r="G296" s="4"/>
    </row>
    <row r="297" spans="2:7" ht="33" x14ac:dyDescent="0.15">
      <c r="B297" s="14"/>
      <c r="C297" s="14"/>
      <c r="D297" s="15"/>
      <c r="E297" s="3" t="s">
        <v>433</v>
      </c>
      <c r="F297" s="4"/>
      <c r="G297" s="4"/>
    </row>
    <row r="298" spans="2:7" ht="16.5" x14ac:dyDescent="0.15">
      <c r="B298" s="14"/>
      <c r="C298" s="14"/>
      <c r="D298" s="15"/>
      <c r="E298" s="3" t="s">
        <v>434</v>
      </c>
      <c r="F298" s="4"/>
      <c r="G298" s="4"/>
    </row>
    <row r="299" spans="2:7" ht="16.5" x14ac:dyDescent="0.15">
      <c r="B299" s="14"/>
      <c r="C299" s="14"/>
      <c r="D299" s="15"/>
      <c r="E299" s="3" t="s">
        <v>435</v>
      </c>
      <c r="F299" s="4"/>
      <c r="G299" s="4"/>
    </row>
    <row r="300" spans="2:7" ht="16.5" x14ac:dyDescent="0.15">
      <c r="B300" s="14"/>
      <c r="C300" s="14" t="s">
        <v>12</v>
      </c>
      <c r="D300" s="3" t="s">
        <v>415</v>
      </c>
      <c r="E300" s="3"/>
      <c r="F300" s="4"/>
      <c r="G300" s="4"/>
    </row>
    <row r="301" spans="2:7" ht="49.5" x14ac:dyDescent="0.15">
      <c r="B301" s="14"/>
      <c r="C301" s="14"/>
      <c r="D301" s="3" t="s">
        <v>416</v>
      </c>
      <c r="E301" s="3"/>
      <c r="F301" s="4"/>
      <c r="G301" s="4"/>
    </row>
    <row r="302" spans="2:7" ht="16.5" x14ac:dyDescent="0.15">
      <c r="B302" s="14"/>
      <c r="C302" s="14"/>
      <c r="D302" s="3" t="s">
        <v>417</v>
      </c>
      <c r="E302" s="3"/>
      <c r="F302" s="4"/>
      <c r="G302" s="4"/>
    </row>
    <row r="303" spans="2:7" ht="33" x14ac:dyDescent="0.15">
      <c r="B303" s="14"/>
      <c r="C303" s="14"/>
      <c r="D303" s="3" t="s">
        <v>418</v>
      </c>
      <c r="E303" s="3"/>
      <c r="F303" s="4"/>
      <c r="G303" s="4"/>
    </row>
    <row r="304" spans="2:7" ht="33" x14ac:dyDescent="0.15">
      <c r="B304" s="14"/>
      <c r="C304" s="14" t="s">
        <v>13</v>
      </c>
      <c r="D304" s="3" t="s">
        <v>419</v>
      </c>
      <c r="E304" s="3"/>
      <c r="F304" s="4"/>
      <c r="G304" s="4"/>
    </row>
    <row r="305" spans="2:7" ht="16.5" x14ac:dyDescent="0.15">
      <c r="B305" s="14"/>
      <c r="C305" s="14"/>
      <c r="D305" s="3" t="s">
        <v>420</v>
      </c>
      <c r="E305" s="3"/>
      <c r="F305" s="4"/>
      <c r="G305" s="4"/>
    </row>
    <row r="306" spans="2:7" ht="16.5" x14ac:dyDescent="0.15">
      <c r="B306" s="14"/>
      <c r="C306" s="14"/>
      <c r="D306" s="3" t="s">
        <v>421</v>
      </c>
      <c r="E306" s="3"/>
      <c r="F306" s="4"/>
      <c r="G306" s="4"/>
    </row>
    <row r="307" spans="2:7" ht="33" x14ac:dyDescent="0.15">
      <c r="B307" s="14"/>
      <c r="C307" s="14"/>
      <c r="D307" s="3" t="s">
        <v>422</v>
      </c>
      <c r="E307" s="3"/>
      <c r="F307" s="4"/>
      <c r="G307" s="4"/>
    </row>
    <row r="308" spans="2:7" ht="33" x14ac:dyDescent="0.15">
      <c r="B308" s="14"/>
      <c r="C308" s="14" t="s">
        <v>14</v>
      </c>
      <c r="D308" s="3" t="s">
        <v>412</v>
      </c>
      <c r="E308" s="3"/>
      <c r="F308" s="4"/>
      <c r="G308" s="4"/>
    </row>
    <row r="309" spans="2:7" ht="33" x14ac:dyDescent="0.15">
      <c r="B309" s="14"/>
      <c r="C309" s="14"/>
      <c r="D309" s="3" t="s">
        <v>523</v>
      </c>
      <c r="E309" s="3"/>
      <c r="F309" s="4"/>
      <c r="G309" s="4"/>
    </row>
    <row r="310" spans="2:7" ht="33" x14ac:dyDescent="0.15">
      <c r="B310" s="14"/>
      <c r="C310" s="14"/>
      <c r="D310" s="3" t="s">
        <v>524</v>
      </c>
      <c r="E310" s="3"/>
      <c r="F310" s="4"/>
      <c r="G310" s="4"/>
    </row>
    <row r="311" spans="2:7" ht="33" x14ac:dyDescent="0.15">
      <c r="B311" s="14"/>
      <c r="C311" s="14"/>
      <c r="D311" s="3" t="s">
        <v>413</v>
      </c>
      <c r="E311" s="3"/>
      <c r="F311" s="4"/>
      <c r="G311" s="4"/>
    </row>
    <row r="312" spans="2:7" ht="33" x14ac:dyDescent="0.15">
      <c r="B312" s="14"/>
      <c r="C312" s="14"/>
      <c r="D312" s="3" t="s">
        <v>443</v>
      </c>
      <c r="E312" s="3"/>
      <c r="F312" s="4"/>
      <c r="G312" s="4"/>
    </row>
    <row r="313" spans="2:7" ht="16.5" x14ac:dyDescent="0.15">
      <c r="B313" s="14"/>
      <c r="C313" s="14"/>
      <c r="D313" s="3" t="s">
        <v>414</v>
      </c>
      <c r="E313" s="3"/>
      <c r="F313" s="4"/>
      <c r="G313" s="4"/>
    </row>
  </sheetData>
  <mergeCells count="97">
    <mergeCell ref="G248:G249"/>
    <mergeCell ref="D264:D265"/>
    <mergeCell ref="G268:G269"/>
    <mergeCell ref="D280:D281"/>
    <mergeCell ref="B262:B313"/>
    <mergeCell ref="C308:C313"/>
    <mergeCell ref="F282:F290"/>
    <mergeCell ref="D292:D299"/>
    <mergeCell ref="C291:C299"/>
    <mergeCell ref="C300:C303"/>
    <mergeCell ref="C304:C307"/>
    <mergeCell ref="C282:C290"/>
    <mergeCell ref="C262:C281"/>
    <mergeCell ref="C245:C261"/>
    <mergeCell ref="D284:D290"/>
    <mergeCell ref="D282:D283"/>
    <mergeCell ref="B3:G3"/>
    <mergeCell ref="D77:D82"/>
    <mergeCell ref="D83:D102"/>
    <mergeCell ref="E83:E86"/>
    <mergeCell ref="E87:E91"/>
    <mergeCell ref="E92:E102"/>
    <mergeCell ref="D75:D76"/>
    <mergeCell ref="G75:G76"/>
    <mergeCell ref="D29:D31"/>
    <mergeCell ref="D19:D25"/>
    <mergeCell ref="C5:C15"/>
    <mergeCell ref="C16:C32"/>
    <mergeCell ref="C33:C76"/>
    <mergeCell ref="D270:D271"/>
    <mergeCell ref="D272:D274"/>
    <mergeCell ref="D276:D278"/>
    <mergeCell ref="D253:D255"/>
    <mergeCell ref="D250:D252"/>
    <mergeCell ref="D257:D261"/>
    <mergeCell ref="D266:D267"/>
    <mergeCell ref="D268:D269"/>
    <mergeCell ref="G234:G235"/>
    <mergeCell ref="D234:D235"/>
    <mergeCell ref="D236:D237"/>
    <mergeCell ref="D210:D213"/>
    <mergeCell ref="D215:D216"/>
    <mergeCell ref="D217:D222"/>
    <mergeCell ref="D225:D227"/>
    <mergeCell ref="B2:G2"/>
    <mergeCell ref="E172:E174"/>
    <mergeCell ref="D170:D176"/>
    <mergeCell ref="E192:E196"/>
    <mergeCell ref="E198:E200"/>
    <mergeCell ref="D180:D187"/>
    <mergeCell ref="D188:D200"/>
    <mergeCell ref="C164:C200"/>
    <mergeCell ref="D16:D17"/>
    <mergeCell ref="D51:D58"/>
    <mergeCell ref="D151:D158"/>
    <mergeCell ref="G19:G25"/>
    <mergeCell ref="G27:G28"/>
    <mergeCell ref="E110:E114"/>
    <mergeCell ref="D64:D69"/>
    <mergeCell ref="B5:B200"/>
    <mergeCell ref="B201:B261"/>
    <mergeCell ref="D229:D233"/>
    <mergeCell ref="C201:C233"/>
    <mergeCell ref="D240:D241"/>
    <mergeCell ref="D245:D247"/>
    <mergeCell ref="D248:D249"/>
    <mergeCell ref="D72:D74"/>
    <mergeCell ref="E250:E251"/>
    <mergeCell ref="C234:C244"/>
    <mergeCell ref="E9:E11"/>
    <mergeCell ref="G202:G203"/>
    <mergeCell ref="D202:D203"/>
    <mergeCell ref="D204:D206"/>
    <mergeCell ref="D207:D208"/>
    <mergeCell ref="G126:G130"/>
    <mergeCell ref="G131:G133"/>
    <mergeCell ref="G134:G139"/>
    <mergeCell ref="G141:G142"/>
    <mergeCell ref="D146:D147"/>
    <mergeCell ref="E37:E48"/>
    <mergeCell ref="D164:D165"/>
    <mergeCell ref="E164:E165"/>
    <mergeCell ref="D5:D12"/>
    <mergeCell ref="D27:D28"/>
    <mergeCell ref="D37:D50"/>
    <mergeCell ref="D59:D63"/>
    <mergeCell ref="D70:D71"/>
    <mergeCell ref="D33:D34"/>
    <mergeCell ref="C146:C163"/>
    <mergeCell ref="C126:C145"/>
    <mergeCell ref="C77:C125"/>
    <mergeCell ref="D117:D125"/>
    <mergeCell ref="D126:D130"/>
    <mergeCell ref="D131:D133"/>
    <mergeCell ref="D134:D145"/>
    <mergeCell ref="D148:D150"/>
    <mergeCell ref="D103:D116"/>
  </mergeCells>
  <phoneticPr fontId="1" type="noConversion"/>
  <pageMargins left="0.7" right="0.7" top="0.75" bottom="0.75" header="0.3" footer="0.3"/>
  <pageSetup paperSize="9" orientation="portrait" horizontalDpi="96" verticalDpi="96" r:id="rId1"/>
</worksheet>
</file>

<file path=xl/worksheets/sheet2.xml><?xml version="1.0" encoding="utf-8"?>
<worksheet xmlns="http://schemas.openxmlformats.org/spreadsheetml/2006/main" xmlns:r="http://schemas.openxmlformats.org/officeDocument/2006/relationships" xmlns:mc="http://schemas.openxmlformats.org/markup-compatibility/2006" xmlns:x14ac="http://schemas.microsoft.com/office/spreadsheetml/2009/9/ac" mc:Ignorable="x14ac">
  <dimension ref="E18:J26"/>
  <sheetViews>
    <sheetView workbookViewId="0">
      <selection activeCell="C4" sqref="C4"/>
    </sheetView>
  </sheetViews>
  <sheetFormatPr defaultRowHeight="13.5" x14ac:dyDescent="0.15"/>
  <sheetData>
    <row r="18" spans="5:10" x14ac:dyDescent="0.15">
      <c r="E18" t="s">
        <v>519</v>
      </c>
    </row>
    <row r="26" spans="5:10" x14ac:dyDescent="0.15">
      <c r="J26" t="s">
        <v>519</v>
      </c>
    </row>
  </sheetData>
  <phoneticPr fontId="1" type="noConversion"/>
  <pageMargins left="0.7" right="0.7" top="0.75" bottom="0.75" header="0.3" footer="0.3"/>
  <pageSetup paperSize="9" orientation="portrait" horizontalDpi="300" verticalDpi="300" r:id="rId1"/>
</worksheet>
</file>

<file path=xl/worksheets/sheet3.xml><?xml version="1.0" encoding="utf-8"?>
<worksheet xmlns="http://schemas.openxmlformats.org/spreadsheetml/2006/main" xmlns:r="http://schemas.openxmlformats.org/officeDocument/2006/relationships" xmlns:mc="http://schemas.openxmlformats.org/markup-compatibility/2006" xmlns:x14ac="http://schemas.microsoft.com/office/spreadsheetml/2009/9/ac" mc:Ignorable="x14ac">
  <dimension ref="F12:H23"/>
  <sheetViews>
    <sheetView workbookViewId="0">
      <selection activeCell="N18" sqref="N18"/>
    </sheetView>
  </sheetViews>
  <sheetFormatPr defaultRowHeight="13.5" x14ac:dyDescent="0.15"/>
  <sheetData>
    <row r="12" spans="6:6" x14ac:dyDescent="0.15">
      <c r="F12" t="s">
        <v>519</v>
      </c>
    </row>
    <row r="23" spans="8:8" x14ac:dyDescent="0.15">
      <c r="H23" t="s">
        <v>519</v>
      </c>
    </row>
  </sheetData>
  <phoneticPr fontId="1" type="noConversion"/>
  <pageMargins left="0.7" right="0.7" top="0.75" bottom="0.75" header="0.3" footer="0.3"/>
</worksheet>
</file>

<file path=docProps/app.xml><?xml version="1.0" encoding="utf-8"?>
<Properties xmlns="http://schemas.openxmlformats.org/officeDocument/2006/extended-properties" xmlns:vt="http://schemas.openxmlformats.org/officeDocument/2006/docPropsVTypes">
  <Application>Microsoft Excel</Application>
  <DocSecurity>0</DocSecurity>
  <ScaleCrop>false</ScaleCrop>
  <HeadingPairs>
    <vt:vector size="2" baseType="variant">
      <vt:variant>
        <vt:lpstr>工作表</vt:lpstr>
      </vt:variant>
      <vt:variant>
        <vt:i4>3</vt:i4>
      </vt:variant>
    </vt:vector>
  </HeadingPairs>
  <TitlesOfParts>
    <vt:vector size="3" baseType="lpstr">
      <vt:lpstr>Sheet1</vt:lpstr>
      <vt:lpstr>Sheet2</vt:lpstr>
      <vt:lpstr>Sheet3</vt:lpstr>
    </vt:vector>
  </TitlesOfParts>
  <Company/>
  <LinksUpToDate>false</LinksUpToDate>
  <SharedDoc>false</SharedDoc>
  <HyperlinksChanged>false</HyperlinksChanged>
  <AppVersion>14.0300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dcterms:created xsi:type="dcterms:W3CDTF">2006-09-16T00:00:00Z</dcterms:created>
  <dcterms:modified xsi:type="dcterms:W3CDTF">2018-06-07T02:02:37Z</dcterms:modified>
</cp:coreProperties>
</file>