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80" r:id="rId2"/>
    <p:sldId id="381" r:id="rId3"/>
    <p:sldId id="382" r:id="rId4"/>
    <p:sldId id="389" r:id="rId5"/>
    <p:sldId id="387" r:id="rId6"/>
    <p:sldId id="383" r:id="rId7"/>
    <p:sldId id="388" r:id="rId8"/>
    <p:sldId id="384" r:id="rId9"/>
    <p:sldId id="385" r:id="rId10"/>
    <p:sldId id="38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  <p:bold r:id="rId18"/>
    </p:embeddedFont>
  </p:embeddedFontLst>
  <p:custDataLst>
    <p:tags r:id="rId19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F65"/>
    <a:srgbClr val="B09F66"/>
    <a:srgbClr val="AF9F66"/>
    <a:srgbClr val="A4925A"/>
    <a:srgbClr val="0057A7"/>
    <a:srgbClr val="FFFFD5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3325" autoAdjust="0"/>
  </p:normalViewPr>
  <p:slideViewPr>
    <p:cSldViewPr snapToGrid="0">
      <p:cViewPr>
        <p:scale>
          <a:sx n="75" d="100"/>
          <a:sy n="75" d="100"/>
        </p:scale>
        <p:origin x="964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FBFE472-D959-4A80-9C36-10019C6613DC}" type="datetimeFigureOut">
              <a:rPr lang="zh-CN" altLang="en-US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BC8916-5379-4678-B9F7-EEE1E6757C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1920875" y="0"/>
            <a:ext cx="1412875" cy="517525"/>
          </a:xfrm>
          <a:prstGeom prst="rect">
            <a:avLst/>
          </a:prstGeom>
          <a:solidFill>
            <a:srgbClr val="AF9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  <p:sp>
        <p:nvSpPr>
          <p:cNvPr id="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42002" y="118060"/>
            <a:ext cx="127952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 Frameworks &amp; Consensus Algorithms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32325" y="67617"/>
            <a:ext cx="158115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Main Frameworks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Analysis</a:t>
            </a:r>
          </a:p>
        </p:txBody>
      </p:sp>
      <p:sp>
        <p:nvSpPr>
          <p:cNvPr id="10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48567"/>
            <a:ext cx="1528763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Enterprise Applications</a:t>
            </a:r>
          </a:p>
        </p:txBody>
      </p:sp>
      <p:sp>
        <p:nvSpPr>
          <p:cNvPr id="11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Conclusion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8575"/>
            <a:ext cx="108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33750" y="-1588"/>
            <a:ext cx="1263650" cy="520701"/>
          </a:xfrm>
          <a:prstGeom prst="rect">
            <a:avLst/>
          </a:pr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33750" y="125899"/>
            <a:ext cx="127952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800" dirty="0">
                <a:latin typeface="+mn-ea"/>
                <a:ea typeface="+mn-ea"/>
              </a:rPr>
              <a:t>Main Frameworks &amp; Consensus Algorithms</a:t>
            </a:r>
          </a:p>
        </p:txBody>
      </p:sp>
      <p:sp>
        <p:nvSpPr>
          <p:cNvPr id="10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ea"/>
                <a:ea typeface="华文中宋" panose="02010600040101010101" pitchFamily="2" charset="-122"/>
                <a:cs typeface="+mn-cs"/>
              </a:rPr>
              <a:t>Conclusion</a:t>
            </a:r>
            <a:endParaRPr lang="zh-CN" altLang="en-US" sz="1200" kern="1200" dirty="0">
              <a:solidFill>
                <a:schemeClr val="tx1"/>
              </a:solidFill>
              <a:latin typeface="+mn-ea"/>
              <a:ea typeface="华文中宋" panose="0201060004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5" name="图片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8575"/>
            <a:ext cx="108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32325" y="67617"/>
            <a:ext cx="158115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Main Frameworks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Analysis</a:t>
            </a:r>
          </a:p>
        </p:txBody>
      </p:sp>
      <p:sp>
        <p:nvSpPr>
          <p:cNvPr id="18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48567"/>
            <a:ext cx="1528763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Enterprise Applications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13275" y="50758"/>
            <a:ext cx="158115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latin typeface="+mn-ea"/>
                <a:ea typeface="+mn-ea"/>
              </a:rPr>
              <a:t>Main Frameworks</a:t>
            </a:r>
          </a:p>
          <a:p>
            <a:pPr eaLnBrk="1" hangingPunct="1">
              <a:defRPr/>
            </a:pPr>
            <a:r>
              <a:rPr lang="en-US" altLang="zh-CN" sz="1200" dirty="0">
                <a:latin typeface="+mn-ea"/>
                <a:ea typeface="+mn-ea"/>
              </a:rPr>
              <a:t>Analysis</a:t>
            </a:r>
          </a:p>
        </p:txBody>
      </p:sp>
      <p:sp>
        <p:nvSpPr>
          <p:cNvPr id="10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ea"/>
                <a:ea typeface="华文中宋" panose="02010600040101010101" pitchFamily="2" charset="-122"/>
                <a:cs typeface="+mn-cs"/>
              </a:rPr>
              <a:t>Conclusion</a:t>
            </a:r>
            <a:endParaRPr lang="zh-CN" altLang="en-US" sz="1200" kern="1200" dirty="0">
              <a:solidFill>
                <a:schemeClr val="tx1"/>
              </a:solidFill>
              <a:latin typeface="+mn-ea"/>
              <a:ea typeface="华文中宋" panose="0201060004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5" name="图片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8575"/>
            <a:ext cx="108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57563" y="125899"/>
            <a:ext cx="127952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 Frameworks &amp; Consensus Algorithms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48567"/>
            <a:ext cx="1528763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Enterprise Applications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194425" y="0"/>
            <a:ext cx="1547813" cy="527050"/>
          </a:xfrm>
          <a:prstGeom prst="rect">
            <a:avLst/>
          </a:prstGeom>
          <a:solidFill>
            <a:srgbClr val="B09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50758"/>
            <a:ext cx="1528763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latin typeface="+mn-ea"/>
                <a:ea typeface="+mn-ea"/>
              </a:rPr>
              <a:t>Enterprise Applications</a:t>
            </a:r>
          </a:p>
        </p:txBody>
      </p:sp>
      <p:sp>
        <p:nvSpPr>
          <p:cNvPr id="10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ea"/>
                <a:ea typeface="华文中宋" panose="02010600040101010101" pitchFamily="2" charset="-122"/>
                <a:cs typeface="+mn-cs"/>
              </a:rPr>
              <a:t>Conclusion</a:t>
            </a:r>
            <a:endParaRPr lang="zh-CN" altLang="en-US" sz="1200" kern="1200" dirty="0">
              <a:solidFill>
                <a:schemeClr val="tx1"/>
              </a:solidFill>
              <a:latin typeface="+mn-ea"/>
              <a:ea typeface="华文中宋" panose="0201060004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5" name="图片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8575"/>
            <a:ext cx="108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58206" y="125899"/>
            <a:ext cx="127952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 Frameworks &amp; Consensus Algorithms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32325" y="67617"/>
            <a:ext cx="158115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Main Frameworks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Analysis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769225" y="-6350"/>
            <a:ext cx="1357313" cy="522288"/>
          </a:xfrm>
          <a:prstGeom prst="rect">
            <a:avLst/>
          </a:pr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20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latin typeface="+mn-ea"/>
                <a:ea typeface="+mn-ea"/>
              </a:rPr>
              <a:t>Conclusion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6" name="图片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8575"/>
            <a:ext cx="108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7">
            <a:hlinkClick r:id="" action="ppaction://hlinkshowjump?jump=nextslide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3360739" y="124469"/>
            <a:ext cx="127952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 Frameworks &amp; Consensus Algorithms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18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4632325" y="67617"/>
            <a:ext cx="158115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Main Frameworks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Analysis</a:t>
            </a:r>
          </a:p>
        </p:txBody>
      </p:sp>
      <p:sp>
        <p:nvSpPr>
          <p:cNvPr id="19" name="TextBox 19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6213475" y="48567"/>
            <a:ext cx="1528763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</a:rPr>
              <a:t>Enterprise Applications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58B70C-DF34-439F-B275-E2F64169F184}" type="datetimeFigureOut">
              <a:rPr lang="zh-CN" altLang="en-US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45EE08-E28A-480B-9300-7A86D17BC53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fade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87779" y="3012621"/>
            <a:ext cx="85969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Latency Component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1(a)</a:t>
            </a:r>
            <a:r>
              <a:rPr lang="zh-CN" altLang="en-US" dirty="0"/>
              <a:t>：图片传输到</a:t>
            </a:r>
            <a:r>
              <a:rPr lang="en-US" altLang="zh-CN" dirty="0"/>
              <a:t>Detection Worker</a:t>
            </a:r>
            <a:r>
              <a:rPr lang="zh-CN" altLang="en-US" dirty="0"/>
              <a:t>的</a:t>
            </a:r>
            <a:r>
              <a:rPr lang="en-US" altLang="zh-CN" dirty="0"/>
              <a:t>I/O latency</a:t>
            </a:r>
            <a:r>
              <a:rPr lang="zh-CN" altLang="en-US" dirty="0"/>
              <a:t>，包括文件和网络</a:t>
            </a:r>
            <a:r>
              <a:rPr lang="en-US" altLang="zh-CN" dirty="0"/>
              <a:t>I/O</a:t>
            </a:r>
          </a:p>
          <a:p>
            <a:r>
              <a:rPr lang="en-US" altLang="zh-CN" dirty="0"/>
              <a:t>1(b)</a:t>
            </a:r>
            <a:r>
              <a:rPr lang="zh-CN" altLang="en-US" dirty="0"/>
              <a:t>：目标检测和追踪的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2(a)</a:t>
            </a:r>
            <a:r>
              <a:rPr lang="zh-CN" altLang="en-US" dirty="0"/>
              <a:t>：图片传输到</a:t>
            </a:r>
            <a:r>
              <a:rPr lang="en-US" altLang="zh-CN" dirty="0"/>
              <a:t>Localization Worker</a:t>
            </a:r>
            <a:r>
              <a:rPr lang="zh-CN" altLang="en-US" dirty="0"/>
              <a:t>的</a:t>
            </a:r>
            <a:r>
              <a:rPr lang="en-US" altLang="zh-CN" dirty="0"/>
              <a:t>latency</a:t>
            </a:r>
            <a:r>
              <a:rPr lang="zh-CN" altLang="en-US" dirty="0"/>
              <a:t>，包括文件和网络</a:t>
            </a:r>
            <a:r>
              <a:rPr lang="en-US" altLang="zh-CN" dirty="0"/>
              <a:t>I/O</a:t>
            </a:r>
          </a:p>
          <a:p>
            <a:r>
              <a:rPr lang="en-US" altLang="zh-CN" dirty="0"/>
              <a:t>2(b)</a:t>
            </a:r>
            <a:r>
              <a:rPr lang="zh-CN" altLang="en-US" dirty="0"/>
              <a:t>：基于</a:t>
            </a:r>
            <a:r>
              <a:rPr lang="en-US" altLang="zh-CN" dirty="0"/>
              <a:t>ORB-SLAM2</a:t>
            </a:r>
            <a:r>
              <a:rPr lang="zh-CN" altLang="en-US" dirty="0"/>
              <a:t>的</a:t>
            </a:r>
            <a:r>
              <a:rPr lang="en-US" altLang="zh-CN" dirty="0"/>
              <a:t>Localization</a:t>
            </a:r>
            <a:r>
              <a:rPr lang="zh-CN" altLang="en-US" dirty="0"/>
              <a:t>的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1(b)</a:t>
            </a:r>
            <a:r>
              <a:rPr lang="zh-CN" altLang="en-US" dirty="0"/>
              <a:t>和</a:t>
            </a:r>
            <a:r>
              <a:rPr lang="en-US" altLang="zh-CN" dirty="0"/>
              <a:t>2(b)</a:t>
            </a:r>
            <a:r>
              <a:rPr lang="zh-CN" altLang="en-US" dirty="0"/>
              <a:t>的结果</a:t>
            </a:r>
            <a:r>
              <a:rPr lang="en-US" altLang="zh-CN" dirty="0"/>
              <a:t>Fusion</a:t>
            </a:r>
            <a:r>
              <a:rPr lang="zh-CN" altLang="en-US" dirty="0"/>
              <a:t>的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4: Planning</a:t>
            </a:r>
            <a:r>
              <a:rPr lang="zh-CN" altLang="en-US" dirty="0"/>
              <a:t>的</a:t>
            </a:r>
            <a:r>
              <a:rPr lang="en-US" altLang="zh-CN" dirty="0"/>
              <a:t>latency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5E3B22-2F17-6E79-D38D-2481DFD47C27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Latency Component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71A540-AB61-F478-4C17-26D2B12F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424"/>
            <a:ext cx="91440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</a:t>
            </a:r>
            <a:r>
              <a:rPr lang="zh-CN" altLang="en-US" dirty="0"/>
              <a:t>基于资源虚拟化，确保每个</a:t>
            </a:r>
            <a:r>
              <a:rPr lang="en-US" altLang="zh-CN" dirty="0"/>
              <a:t>request</a:t>
            </a:r>
            <a:r>
              <a:rPr lang="zh-CN" altLang="en-US" dirty="0"/>
              <a:t>能最少获得一定资源，从而能一定程度上保证</a:t>
            </a:r>
            <a:r>
              <a:rPr lang="en-US" altLang="zh-CN" dirty="0"/>
              <a:t>latency QoS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非虚拟化的共享方案每个</a:t>
            </a:r>
            <a:r>
              <a:rPr lang="en-US" altLang="zh-CN" dirty="0"/>
              <a:t>request</a:t>
            </a:r>
            <a:r>
              <a:rPr lang="zh-CN" altLang="en-US" dirty="0"/>
              <a:t>得到的资源是平分的，且没有保证某个</a:t>
            </a:r>
            <a:r>
              <a:rPr lang="en-US" altLang="zh-CN" dirty="0"/>
              <a:t>request</a:t>
            </a:r>
            <a:r>
              <a:rPr lang="zh-CN" altLang="en-US" dirty="0"/>
              <a:t>获得的资源量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）面向</a:t>
            </a:r>
            <a:r>
              <a:rPr lang="en-US" altLang="zh-CN" dirty="0"/>
              <a:t>latency</a:t>
            </a:r>
            <a:r>
              <a:rPr lang="zh-CN" altLang="en-US" dirty="0"/>
              <a:t>的</a:t>
            </a:r>
            <a:r>
              <a:rPr lang="en-US" altLang="zh-CN" dirty="0"/>
              <a:t>profiling</a:t>
            </a:r>
            <a:r>
              <a:rPr lang="zh-CN" altLang="en-US" dirty="0"/>
              <a:t>开销小，可以对每个</a:t>
            </a:r>
            <a:r>
              <a:rPr lang="en-US" altLang="zh-CN" dirty="0"/>
              <a:t>request</a:t>
            </a:r>
            <a:r>
              <a:rPr lang="zh-CN" altLang="en-US" dirty="0"/>
              <a:t>进行</a:t>
            </a:r>
            <a:r>
              <a:rPr lang="en-US" altLang="zh-CN" dirty="0"/>
              <a:t>profiling</a:t>
            </a:r>
            <a:r>
              <a:rPr lang="zh-CN" altLang="en-US" dirty="0"/>
              <a:t>，利用类似</a:t>
            </a:r>
            <a:r>
              <a:rPr lang="en-US" altLang="zh-CN" dirty="0"/>
              <a:t>Estimate=a*Estimate+(1-a)*</a:t>
            </a:r>
            <a:r>
              <a:rPr lang="en-US" altLang="zh-CN" dirty="0" err="1"/>
              <a:t>currentEstimate</a:t>
            </a:r>
            <a:r>
              <a:rPr lang="zh-CN" altLang="en-US" dirty="0"/>
              <a:t>的公示来持续更新</a:t>
            </a:r>
            <a:r>
              <a:rPr lang="en-US" altLang="zh-CN" dirty="0"/>
              <a:t>profiling</a:t>
            </a:r>
            <a:r>
              <a:rPr lang="zh-CN" altLang="en-US" dirty="0"/>
              <a:t>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Possible Contribution</a:t>
            </a:r>
          </a:p>
        </p:txBody>
      </p:sp>
    </p:spTree>
    <p:extLst>
      <p:ext uri="{BB962C8B-B14F-4D97-AF65-F5344CB8AC3E}">
        <p14:creationId xmlns:p14="http://schemas.microsoft.com/office/powerpoint/2010/main" val="29107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97973" y="463018"/>
            <a:ext cx="8596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1(a)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2(a)</a:t>
            </a:r>
          </a:p>
          <a:p>
            <a:r>
              <a:rPr lang="zh-CN" altLang="en-US" dirty="0"/>
              <a:t>图片</a:t>
            </a:r>
            <a:r>
              <a:rPr lang="en-US" altLang="zh-CN" dirty="0"/>
              <a:t>I/O</a:t>
            </a:r>
            <a:r>
              <a:rPr lang="zh-CN" altLang="en-US" dirty="0"/>
              <a:t>的延迟。</a:t>
            </a:r>
            <a:endParaRPr lang="en-US" altLang="zh-CN" dirty="0"/>
          </a:p>
          <a:p>
            <a:r>
              <a:rPr lang="zh-CN" altLang="en-US" dirty="0"/>
              <a:t>主要受两个维度影响：</a:t>
            </a:r>
            <a:r>
              <a:rPr lang="en-US" altLang="zh-CN" dirty="0"/>
              <a:t>CPU</a:t>
            </a:r>
            <a:r>
              <a:rPr lang="zh-CN" altLang="en-US" dirty="0"/>
              <a:t>资源影响读取速度。同时进行的任务总量影响</a:t>
            </a:r>
            <a:r>
              <a:rPr lang="en-US" altLang="zh-CN" dirty="0"/>
              <a:t>traffic load</a:t>
            </a:r>
            <a:r>
              <a:rPr lang="zh-CN" altLang="en-US" dirty="0"/>
              <a:t>，从而影响网络读取速度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资源只需要给到（</a:t>
            </a:r>
            <a:r>
              <a:rPr lang="en-US" altLang="zh-CN" dirty="0"/>
              <a:t>as1, 1000 </a:t>
            </a:r>
            <a:r>
              <a:rPr lang="en-US" altLang="zh-CN" dirty="0" err="1"/>
              <a:t>mcores</a:t>
            </a:r>
            <a:r>
              <a:rPr lang="zh-CN" altLang="en-US" dirty="0"/>
              <a:t>）以上就不再影响</a:t>
            </a:r>
            <a:r>
              <a:rPr lang="en-US" altLang="zh-CN" dirty="0"/>
              <a:t>IO</a:t>
            </a:r>
            <a:r>
              <a:rPr lang="zh-CN" altLang="en-US" dirty="0"/>
              <a:t>延迟。可以每次给够</a:t>
            </a:r>
            <a:r>
              <a:rPr lang="en-US" altLang="zh-CN" dirty="0"/>
              <a:t>1000 mores</a:t>
            </a:r>
            <a:r>
              <a:rPr lang="zh-CN" altLang="en-US" dirty="0"/>
              <a:t>以上即可。    （补图说明</a:t>
            </a:r>
            <a:r>
              <a:rPr lang="en-US" altLang="zh-CN" dirty="0"/>
              <a:t>CPU</a:t>
            </a:r>
            <a:r>
              <a:rPr lang="zh-CN" altLang="en-US" dirty="0"/>
              <a:t>资源和</a:t>
            </a:r>
            <a:r>
              <a:rPr lang="en-US" altLang="zh-CN" dirty="0"/>
              <a:t>IO</a:t>
            </a:r>
            <a:r>
              <a:rPr lang="zh-CN" altLang="en-US" dirty="0"/>
              <a:t>延迟的关系）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）由于</a:t>
            </a:r>
            <a:r>
              <a:rPr lang="en-US" altLang="zh-CN" dirty="0"/>
              <a:t>GPU</a:t>
            </a:r>
            <a:r>
              <a:rPr lang="zh-CN" altLang="en-US" dirty="0"/>
              <a:t>资源比较贵，同时只能支持</a:t>
            </a:r>
            <a:r>
              <a:rPr lang="en-US" altLang="zh-CN" dirty="0"/>
              <a:t>3</a:t>
            </a:r>
            <a:r>
              <a:rPr lang="zh-CN" altLang="en-US" dirty="0"/>
              <a:t>个业务，并且任务总量对</a:t>
            </a:r>
            <a:r>
              <a:rPr lang="en-US" altLang="zh-CN" dirty="0"/>
              <a:t>I/O</a:t>
            </a:r>
            <a:r>
              <a:rPr lang="zh-CN" altLang="en-US" dirty="0"/>
              <a:t>延迟影响不大，可以每次都按同时跑</a:t>
            </a:r>
            <a:r>
              <a:rPr lang="en-US" altLang="zh-CN" dirty="0"/>
              <a:t>3</a:t>
            </a:r>
            <a:r>
              <a:rPr lang="zh-CN" altLang="en-US" dirty="0"/>
              <a:t>个业务来算。（补图说明业务量和</a:t>
            </a:r>
            <a:r>
              <a:rPr lang="en-US" altLang="zh-CN" dirty="0"/>
              <a:t>IO</a:t>
            </a:r>
            <a:r>
              <a:rPr lang="zh-CN" altLang="en-US" dirty="0"/>
              <a:t>延迟的关系）</a:t>
            </a:r>
            <a:endParaRPr lang="en-US" altLang="zh-CN" dirty="0"/>
          </a:p>
          <a:p>
            <a:r>
              <a:rPr lang="en-US" altLang="zh-CN" dirty="0"/>
              <a:t>	k8s</a:t>
            </a:r>
            <a:r>
              <a:rPr lang="zh-CN" altLang="en-US" dirty="0"/>
              <a:t>容器创建后资源数量无法修改，无法预测未来回来多少业务，同时支持的业务量只有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基于上述理由，我们可以按</a:t>
            </a:r>
            <a:r>
              <a:rPr lang="en-US" altLang="zh-CN" dirty="0"/>
              <a:t>3</a:t>
            </a:r>
            <a:r>
              <a:rPr lang="zh-CN" altLang="en-US" dirty="0"/>
              <a:t>个业务的情况计算</a:t>
            </a:r>
            <a:r>
              <a:rPr lang="en-US" altLang="zh-CN" dirty="0"/>
              <a:t>IO</a:t>
            </a:r>
            <a:r>
              <a:rPr lang="zh-CN" altLang="en-US" dirty="0"/>
              <a:t>延迟，并且把</a:t>
            </a:r>
            <a:r>
              <a:rPr lang="en-US" altLang="zh-CN" dirty="0"/>
              <a:t>CPU</a:t>
            </a:r>
            <a:r>
              <a:rPr lang="zh-CN" altLang="en-US" dirty="0"/>
              <a:t>给到一定程度即可忽略</a:t>
            </a:r>
            <a:r>
              <a:rPr lang="en-US" altLang="zh-CN" dirty="0"/>
              <a:t>CPU</a:t>
            </a:r>
            <a:r>
              <a:rPr lang="zh-CN" altLang="en-US" dirty="0"/>
              <a:t>对</a:t>
            </a:r>
            <a:r>
              <a:rPr lang="en-US" altLang="zh-CN" dirty="0"/>
              <a:t>IO</a:t>
            </a:r>
            <a:r>
              <a:rPr lang="zh-CN" altLang="en-US" dirty="0"/>
              <a:t>的影响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We Can and Should Consider?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1AE82D-40CF-B7D9-0B0C-F7684ACF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3" y="2977636"/>
            <a:ext cx="3772086" cy="1812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D1A3A-5AD4-F706-630C-E1F29DA33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69" y="2812702"/>
            <a:ext cx="4033157" cy="20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1(b)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2(b)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Detection &amp; Tracking</a:t>
            </a:r>
            <a:r>
              <a:rPr lang="zh-CN" altLang="en-US" dirty="0"/>
              <a:t>和</a:t>
            </a:r>
            <a:r>
              <a:rPr lang="en-US" altLang="zh-CN" dirty="0"/>
              <a:t>Localization</a:t>
            </a:r>
          </a:p>
          <a:p>
            <a:endParaRPr lang="en-US" altLang="zh-CN" dirty="0"/>
          </a:p>
          <a:p>
            <a:r>
              <a:rPr lang="zh-CN" altLang="en-US" dirty="0"/>
              <a:t>补图线性图来捕捉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资源的交叉点</a:t>
            </a:r>
            <a:endParaRPr lang="en-US" altLang="zh-CN" dirty="0"/>
          </a:p>
          <a:p>
            <a:r>
              <a:rPr lang="zh-CN" altLang="en-US" dirty="0"/>
              <a:t>补图堆叠图来体现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的分别瓶颈特性和</a:t>
            </a:r>
            <a:r>
              <a:rPr lang="en-US" altLang="zh-CN" dirty="0"/>
              <a:t>”</a:t>
            </a:r>
            <a:r>
              <a:rPr lang="zh-CN" altLang="en-US" dirty="0"/>
              <a:t>卖价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We Can and Should Consider?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DEF6D-B3F4-BC99-9642-6CE3E098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635"/>
            <a:ext cx="9144000" cy="30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1(b)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2(b)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Detection &amp; Tracking</a:t>
            </a:r>
            <a:r>
              <a:rPr lang="zh-CN" altLang="en-US" dirty="0"/>
              <a:t>和</a:t>
            </a:r>
            <a:r>
              <a:rPr lang="en-US" altLang="zh-CN" dirty="0"/>
              <a:t>Localization</a:t>
            </a:r>
          </a:p>
          <a:p>
            <a:endParaRPr lang="en-US" altLang="zh-CN" dirty="0"/>
          </a:p>
          <a:p>
            <a:r>
              <a:rPr lang="zh-CN" altLang="en-US" dirty="0"/>
              <a:t>补图线性图来捕捉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资源的交叉点</a:t>
            </a:r>
            <a:endParaRPr lang="en-US" altLang="zh-CN" dirty="0"/>
          </a:p>
          <a:p>
            <a:r>
              <a:rPr lang="zh-CN" altLang="en-US" dirty="0"/>
              <a:t>补图堆叠图来体现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的分别瓶颈特性和</a:t>
            </a:r>
            <a:r>
              <a:rPr lang="en-US" altLang="zh-CN" dirty="0"/>
              <a:t>”</a:t>
            </a:r>
            <a:r>
              <a:rPr lang="zh-CN" altLang="en-US" dirty="0"/>
              <a:t>卖价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We Can and Should Consider?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BE70A-500D-E0E7-9C96-D88518AF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77" y="1783774"/>
            <a:ext cx="6604000" cy="32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-85855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64512" y="535956"/>
            <a:ext cx="8596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1(b)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2(b)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Detection &amp; Tracking</a:t>
            </a:r>
            <a:r>
              <a:rPr lang="zh-CN" altLang="en-US" dirty="0"/>
              <a:t>和</a:t>
            </a:r>
            <a:r>
              <a:rPr lang="en-US" altLang="zh-CN" dirty="0"/>
              <a:t>Localization</a:t>
            </a:r>
          </a:p>
          <a:p>
            <a:endParaRPr lang="en-US" altLang="zh-CN" dirty="0"/>
          </a:p>
          <a:p>
            <a:r>
              <a:rPr lang="zh-CN" altLang="en-US" dirty="0"/>
              <a:t>补图线性图来捕捉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资源的交叉点</a:t>
            </a:r>
            <a:endParaRPr lang="en-US" altLang="zh-CN" dirty="0"/>
          </a:p>
          <a:p>
            <a:r>
              <a:rPr lang="zh-CN" altLang="en-US" dirty="0"/>
              <a:t>补图堆叠图来体现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的分别瓶颈特性和</a:t>
            </a:r>
            <a:r>
              <a:rPr lang="en-US" altLang="zh-CN" dirty="0"/>
              <a:t>”</a:t>
            </a:r>
            <a:r>
              <a:rPr lang="zh-CN" altLang="en-US" dirty="0"/>
              <a:t>卖价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We Can and Should Consider?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A44B53-A170-9E7C-B7FF-54B10059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439"/>
            <a:ext cx="8971613" cy="36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Fusion</a:t>
            </a:r>
          </a:p>
          <a:p>
            <a:r>
              <a:rPr lang="zh-CN" altLang="en-US" dirty="0"/>
              <a:t>补图</a:t>
            </a:r>
            <a:r>
              <a:rPr lang="en-US" altLang="zh-CN" dirty="0"/>
              <a:t>fusion</a:t>
            </a:r>
            <a:r>
              <a:rPr lang="zh-CN" altLang="en-US" dirty="0"/>
              <a:t>占总延迟的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99%</a:t>
            </a:r>
            <a:r>
              <a:rPr lang="zh-CN" altLang="en-US" dirty="0"/>
              <a:t>，</a:t>
            </a:r>
            <a:r>
              <a:rPr lang="en-US" altLang="zh-CN" dirty="0"/>
              <a:t>mean</a:t>
            </a:r>
            <a:r>
              <a:rPr lang="zh-CN" altLang="en-US" dirty="0"/>
              <a:t>来证明</a:t>
            </a:r>
            <a:r>
              <a:rPr lang="en-US" altLang="zh-CN" dirty="0"/>
              <a:t>Fusion</a:t>
            </a:r>
            <a:r>
              <a:rPr lang="zh-CN" altLang="en-US" dirty="0"/>
              <a:t>无关紧要的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We Can and Should Consider?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26B9F7-6792-CB26-A4B3-6253B58F29CE}"/>
              </a:ext>
            </a:extLst>
          </p:cNvPr>
          <p:cNvSpPr txBox="1"/>
          <p:nvPr/>
        </p:nvSpPr>
        <p:spPr>
          <a:xfrm>
            <a:off x="110331" y="1369333"/>
            <a:ext cx="8939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Planning</a:t>
            </a:r>
          </a:p>
          <a:p>
            <a:r>
              <a:rPr lang="zh-CN" altLang="en-US" dirty="0"/>
              <a:t>找几篇文献说明</a:t>
            </a:r>
            <a:r>
              <a:rPr lang="en-US" altLang="zh-CN" dirty="0"/>
              <a:t>Planning</a:t>
            </a:r>
            <a:r>
              <a:rPr lang="zh-CN" altLang="en-US" dirty="0"/>
              <a:t>在</a:t>
            </a:r>
            <a:r>
              <a:rPr lang="en-US" altLang="zh-CN" dirty="0"/>
              <a:t>AV</a:t>
            </a:r>
            <a:r>
              <a:rPr lang="zh-CN" altLang="en-US" dirty="0"/>
              <a:t>中的</a:t>
            </a:r>
            <a:r>
              <a:rPr lang="en-US" altLang="zh-CN" dirty="0"/>
              <a:t>latency</a:t>
            </a:r>
            <a:r>
              <a:rPr lang="zh-CN" altLang="en-US" dirty="0"/>
              <a:t>无关紧要，例如一篇</a:t>
            </a:r>
            <a:r>
              <a:rPr lang="en-US" altLang="zh-CN" dirty="0"/>
              <a:t>Micro2022</a:t>
            </a:r>
            <a:r>
              <a:rPr lang="zh-CN" altLang="en-US" dirty="0"/>
              <a:t>，有实测数据体现</a:t>
            </a:r>
            <a:r>
              <a:rPr lang="en-US" altLang="zh-CN" dirty="0"/>
              <a:t>Planning latency</a:t>
            </a:r>
            <a:r>
              <a:rPr lang="zh-CN" altLang="en-US" dirty="0"/>
              <a:t>很小，从而不优化直接在</a:t>
            </a:r>
            <a:r>
              <a:rPr lang="en-US" altLang="zh-CN" dirty="0"/>
              <a:t>CPU</a:t>
            </a:r>
            <a:r>
              <a:rPr lang="zh-CN" altLang="en-US" dirty="0"/>
              <a:t>上跑。还有一篇</a:t>
            </a:r>
            <a:r>
              <a:rPr lang="en-US" altLang="zh-CN" dirty="0"/>
              <a:t>CVPR2023</a:t>
            </a:r>
            <a:r>
              <a:rPr lang="zh-CN" altLang="en-US" dirty="0"/>
              <a:t>实际跑下来</a:t>
            </a:r>
            <a:r>
              <a:rPr lang="en-US" altLang="zh-CN" dirty="0"/>
              <a:t>Planning</a:t>
            </a:r>
            <a:r>
              <a:rPr lang="zh-CN" altLang="en-US" dirty="0"/>
              <a:t>的</a:t>
            </a:r>
            <a:r>
              <a:rPr lang="en-US" altLang="zh-CN" dirty="0"/>
              <a:t>latency</a:t>
            </a:r>
            <a:r>
              <a:rPr lang="zh-CN" altLang="en-US" dirty="0"/>
              <a:t>微乎其微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BB695D-566F-67C8-B0A6-2E78371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29" y="2526205"/>
            <a:ext cx="2805386" cy="24437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39B10B-362C-7483-644A-BC075B34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0686"/>
            <a:ext cx="5296148" cy="25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Fusion</a:t>
            </a:r>
          </a:p>
          <a:p>
            <a:r>
              <a:rPr lang="zh-CN" altLang="en-US" dirty="0"/>
              <a:t>补图</a:t>
            </a:r>
            <a:r>
              <a:rPr lang="en-US" altLang="zh-CN" dirty="0"/>
              <a:t>fusion</a:t>
            </a:r>
            <a:r>
              <a:rPr lang="zh-CN" altLang="en-US" dirty="0"/>
              <a:t>占总延迟的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99%</a:t>
            </a:r>
            <a:r>
              <a:rPr lang="zh-CN" altLang="en-US" dirty="0"/>
              <a:t>，</a:t>
            </a:r>
            <a:r>
              <a:rPr lang="en-US" altLang="zh-CN" dirty="0"/>
              <a:t>mean</a:t>
            </a:r>
            <a:r>
              <a:rPr lang="zh-CN" altLang="en-US" dirty="0"/>
              <a:t>来证明</a:t>
            </a:r>
            <a:r>
              <a:rPr lang="en-US" altLang="zh-CN" dirty="0"/>
              <a:t>Fusion</a:t>
            </a:r>
            <a:r>
              <a:rPr lang="zh-CN" altLang="en-US" dirty="0"/>
              <a:t>无关紧要的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We Can and Should Consider?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26B9F7-6792-CB26-A4B3-6253B58F29CE}"/>
              </a:ext>
            </a:extLst>
          </p:cNvPr>
          <p:cNvSpPr txBox="1"/>
          <p:nvPr/>
        </p:nvSpPr>
        <p:spPr>
          <a:xfrm>
            <a:off x="110331" y="1369333"/>
            <a:ext cx="8939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Planning</a:t>
            </a:r>
          </a:p>
          <a:p>
            <a:r>
              <a:rPr lang="zh-CN" altLang="en-US" dirty="0"/>
              <a:t>找几篇文献说明</a:t>
            </a:r>
            <a:r>
              <a:rPr lang="en-US" altLang="zh-CN" dirty="0"/>
              <a:t>Planning</a:t>
            </a:r>
            <a:r>
              <a:rPr lang="zh-CN" altLang="en-US" dirty="0"/>
              <a:t>在</a:t>
            </a:r>
            <a:r>
              <a:rPr lang="en-US" altLang="zh-CN" dirty="0"/>
              <a:t>AV</a:t>
            </a:r>
            <a:r>
              <a:rPr lang="zh-CN" altLang="en-US" dirty="0"/>
              <a:t>中的</a:t>
            </a:r>
            <a:r>
              <a:rPr lang="en-US" altLang="zh-CN" dirty="0"/>
              <a:t>latency</a:t>
            </a:r>
            <a:r>
              <a:rPr lang="zh-CN" altLang="en-US" dirty="0"/>
              <a:t>无关紧要，例如一篇</a:t>
            </a:r>
            <a:r>
              <a:rPr lang="en-US" altLang="zh-CN" dirty="0"/>
              <a:t>Micro2022</a:t>
            </a:r>
            <a:r>
              <a:rPr lang="zh-CN" altLang="en-US" dirty="0"/>
              <a:t>，有实测数据体现</a:t>
            </a:r>
            <a:r>
              <a:rPr lang="en-US" altLang="zh-CN" dirty="0"/>
              <a:t>Planning latency</a:t>
            </a:r>
            <a:r>
              <a:rPr lang="zh-CN" altLang="en-US" dirty="0"/>
              <a:t>很小，从而不优化直接在</a:t>
            </a:r>
            <a:r>
              <a:rPr lang="en-US" altLang="zh-CN" dirty="0"/>
              <a:t>CPU</a:t>
            </a:r>
            <a:r>
              <a:rPr lang="zh-CN" altLang="en-US" dirty="0"/>
              <a:t>上跑。比如</a:t>
            </a:r>
            <a:r>
              <a:rPr lang="en-US" altLang="zh-CN" dirty="0"/>
              <a:t>ASPOLOS</a:t>
            </a:r>
            <a:r>
              <a:rPr lang="zh-CN" altLang="en-US" dirty="0"/>
              <a:t>那篇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816584-77DC-4748-DAE4-DECF5E17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88" y="2061830"/>
            <a:ext cx="7028083" cy="27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Earlier successfully deploying the Kubernetes as a central control platform to admit, and allocate virtualized CPU&amp;GPU resources for a function chain of Autonomous Driving.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GPU Virtualization allow higher utilization compared with single GPU occupied </a:t>
            </a:r>
            <a:r>
              <a:rPr lang="zh-CN" altLang="en-US" dirty="0"/>
              <a:t>补图体现多个任务共享执行总</a:t>
            </a:r>
            <a:r>
              <a:rPr lang="en-US" altLang="zh-CN" dirty="0"/>
              <a:t>latency</a:t>
            </a:r>
            <a:r>
              <a:rPr lang="zh-CN" altLang="en-US" dirty="0"/>
              <a:t>小于多个任务串行执行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Possible Contribution</a:t>
            </a:r>
          </a:p>
        </p:txBody>
      </p:sp>
    </p:spTree>
    <p:extLst>
      <p:ext uri="{BB962C8B-B14F-4D97-AF65-F5344CB8AC3E}">
        <p14:creationId xmlns:p14="http://schemas.microsoft.com/office/powerpoint/2010/main" val="20972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AF9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rgbClr val="A49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925"/>
            <a:ext cx="12684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5B1FE-3215-C83A-5C11-C9ABFB474A0B}"/>
              </a:ext>
            </a:extLst>
          </p:cNvPr>
          <p:cNvSpPr txBox="1"/>
          <p:nvPr/>
        </p:nvSpPr>
        <p:spPr>
          <a:xfrm>
            <a:off x="146958" y="635000"/>
            <a:ext cx="85969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The TRQ(Traffic Resource QoS) function can adapt dynamically QoS, and sacrifice latency to accommodate more services and improve throughput.</a:t>
            </a:r>
          </a:p>
          <a:p>
            <a:r>
              <a:rPr lang="en-US" altLang="zh-CN" dirty="0"/>
              <a:t>	Like maybe there will be some traffic coming in the future seconds (cars will approach the MEC according to the Navigation or based on prediction mechanism in AV)</a:t>
            </a:r>
          </a:p>
          <a:p>
            <a:r>
              <a:rPr lang="en-US" altLang="zh-CN" dirty="0"/>
              <a:t>	Different car entities will have different latency budget(different distance, spectrum  or traffic congestion condition to the MEC)</a:t>
            </a:r>
          </a:p>
          <a:p>
            <a:r>
              <a:rPr lang="en-US" altLang="zh-CN" dirty="0"/>
              <a:t>	Can do admit control. Admit partial request to support more services</a:t>
            </a:r>
          </a:p>
          <a:p>
            <a:endParaRPr lang="en-US" altLang="zh-CN" dirty="0"/>
          </a:p>
          <a:p>
            <a:r>
              <a:rPr lang="zh-CN" altLang="en-US" dirty="0"/>
              <a:t>由于资源虚拟化的粒度过细没有意义，所以</a:t>
            </a:r>
            <a:r>
              <a:rPr lang="en-US" altLang="zh-CN" dirty="0"/>
              <a:t>TRQ</a:t>
            </a:r>
            <a:r>
              <a:rPr lang="zh-CN" altLang="en-US" dirty="0"/>
              <a:t>不必要是连续的，可以是离散的。可以做成</a:t>
            </a:r>
            <a:r>
              <a:rPr lang="en-US" altLang="zh-CN" dirty="0"/>
              <a:t>look up table</a:t>
            </a:r>
            <a:r>
              <a:rPr lang="zh-CN" altLang="en-US" dirty="0"/>
              <a:t>的形式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B4CBDA-74D1-E549-DAED-C4D1C6D57E95}"/>
              </a:ext>
            </a:extLst>
          </p:cNvPr>
          <p:cNvSpPr txBox="1"/>
          <p:nvPr/>
        </p:nvSpPr>
        <p:spPr>
          <a:xfrm>
            <a:off x="3061834" y="173579"/>
            <a:ext cx="3036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Possible Contribution</a:t>
            </a:r>
          </a:p>
        </p:txBody>
      </p:sp>
    </p:spTree>
    <p:extLst>
      <p:ext uri="{BB962C8B-B14F-4D97-AF65-F5344CB8AC3E}">
        <p14:creationId xmlns:p14="http://schemas.microsoft.com/office/powerpoint/2010/main" val="126451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MjgxZmZiYWI2NjA5NDlmMGMxZWFkNzhjZGRmNGZjMDQifQ==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C24704"/>
      </a:accent1>
      <a:accent2>
        <a:srgbClr val="ADA221"/>
      </a:accent2>
      <a:accent3>
        <a:srgbClr val="BABA60"/>
      </a:accent3>
      <a:accent4>
        <a:srgbClr val="68AC7A"/>
      </a:accent4>
      <a:accent5>
        <a:srgbClr val="BBB5A6"/>
      </a:accent5>
      <a:accent6>
        <a:srgbClr val="8E846C"/>
      </a:accent6>
      <a:hlink>
        <a:srgbClr val="F59E00"/>
      </a:hlink>
      <a:folHlink>
        <a:srgbClr val="C2470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852</Words>
  <Application>Microsoft Office PowerPoint</Application>
  <PresentationFormat>全屏显示(16:9)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李翔宇</dc:creator>
  <cp:lastModifiedBy>Luo, Xiao</cp:lastModifiedBy>
  <cp:revision>226</cp:revision>
  <dcterms:created xsi:type="dcterms:W3CDTF">2015-04-27T05:53:00Z</dcterms:created>
  <dcterms:modified xsi:type="dcterms:W3CDTF">2023-05-25T09:50:11Z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C6C6CB935AD34089A885AC4B51CA1943</vt:lpwstr>
  </property>
  <property fmtid="{D5CDD505-2E9C-101B-9397-08002B2CF9AE}" pid="3" name="KSOProductBuildVer">
    <vt:lpwstr>2052-11.1.0.12358</vt:lpwstr>
  </property>
</Properties>
</file>