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8" r:id="rId3"/>
    <p:sldId id="265" r:id="rId4"/>
    <p:sldId id="261" r:id="rId5"/>
    <p:sldId id="264" r:id="rId6"/>
    <p:sldId id="256" r:id="rId7"/>
    <p:sldId id="257" r:id="rId8"/>
    <p:sldId id="262" r:id="rId9"/>
    <p:sldId id="260" r:id="rId10"/>
    <p:sldId id="259" r:id="rId11"/>
    <p:sldId id="268" r:id="rId12"/>
    <p:sldId id="269" r:id="rId13"/>
    <p:sldId id="270" r:id="rId14"/>
    <p:sldId id="272" r:id="rId15"/>
    <p:sldId id="266" r:id="rId16"/>
    <p:sldId id="267"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p:restoredTop sz="94643"/>
  </p:normalViewPr>
  <p:slideViewPr>
    <p:cSldViewPr>
      <p:cViewPr>
        <p:scale>
          <a:sx n="75" d="100"/>
          <a:sy n="75" d="100"/>
        </p:scale>
        <p:origin x="-1008" y="-6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BDF20EB-759E-4182-AE9E-FFBBB4A5BD51}" type="datetimeFigureOut">
              <a:rPr lang="zh-CN" altLang="en-US" smtClean="0"/>
              <a:t>2017/5/23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1EF93-44E3-4973-AB6E-94349BFA539F}" type="slidenum">
              <a:rPr lang="zh-CN" altLang="en-US" smtClean="0"/>
              <a:t>‹#›</a:t>
            </a:fld>
            <a:endParaRPr lang="zh-CN" altLang="en-US"/>
          </a:p>
        </p:txBody>
      </p:sp>
    </p:spTree>
    <p:extLst>
      <p:ext uri="{BB962C8B-B14F-4D97-AF65-F5344CB8AC3E}">
        <p14:creationId xmlns:p14="http://schemas.microsoft.com/office/powerpoint/2010/main" val="264670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DF20EB-759E-4182-AE9E-FFBBB4A5BD51}" type="datetimeFigureOut">
              <a:rPr lang="zh-CN" altLang="en-US" smtClean="0"/>
              <a:t>2017/5/23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1EF93-44E3-4973-AB6E-94349BFA539F}" type="slidenum">
              <a:rPr lang="zh-CN" altLang="en-US" smtClean="0"/>
              <a:t>‹#›</a:t>
            </a:fld>
            <a:endParaRPr lang="zh-CN" altLang="en-US"/>
          </a:p>
        </p:txBody>
      </p:sp>
    </p:spTree>
    <p:extLst>
      <p:ext uri="{BB962C8B-B14F-4D97-AF65-F5344CB8AC3E}">
        <p14:creationId xmlns:p14="http://schemas.microsoft.com/office/powerpoint/2010/main" val="69442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DF20EB-759E-4182-AE9E-FFBBB4A5BD51}" type="datetimeFigureOut">
              <a:rPr lang="zh-CN" altLang="en-US" smtClean="0"/>
              <a:t>2017/5/23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1EF93-44E3-4973-AB6E-94349BFA539F}" type="slidenum">
              <a:rPr lang="zh-CN" altLang="en-US" smtClean="0"/>
              <a:t>‹#›</a:t>
            </a:fld>
            <a:endParaRPr lang="zh-CN" altLang="en-US"/>
          </a:p>
        </p:txBody>
      </p:sp>
    </p:spTree>
    <p:extLst>
      <p:ext uri="{BB962C8B-B14F-4D97-AF65-F5344CB8AC3E}">
        <p14:creationId xmlns:p14="http://schemas.microsoft.com/office/powerpoint/2010/main" val="1287430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DF20EB-759E-4182-AE9E-FFBBB4A5BD51}" type="datetimeFigureOut">
              <a:rPr lang="zh-CN" altLang="en-US" smtClean="0"/>
              <a:t>2017/5/23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1EF93-44E3-4973-AB6E-94349BFA539F}" type="slidenum">
              <a:rPr lang="zh-CN" altLang="en-US" smtClean="0"/>
              <a:t>‹#›</a:t>
            </a:fld>
            <a:endParaRPr lang="zh-CN" altLang="en-US"/>
          </a:p>
        </p:txBody>
      </p:sp>
    </p:spTree>
    <p:extLst>
      <p:ext uri="{BB962C8B-B14F-4D97-AF65-F5344CB8AC3E}">
        <p14:creationId xmlns:p14="http://schemas.microsoft.com/office/powerpoint/2010/main" val="1468385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BDF20EB-759E-4182-AE9E-FFBBB4A5BD51}" type="datetimeFigureOut">
              <a:rPr lang="zh-CN" altLang="en-US" smtClean="0"/>
              <a:t>2017/5/23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1EF93-44E3-4973-AB6E-94349BFA539F}" type="slidenum">
              <a:rPr lang="zh-CN" altLang="en-US" smtClean="0"/>
              <a:t>‹#›</a:t>
            </a:fld>
            <a:endParaRPr lang="zh-CN" altLang="en-US"/>
          </a:p>
        </p:txBody>
      </p:sp>
    </p:spTree>
    <p:extLst>
      <p:ext uri="{BB962C8B-B14F-4D97-AF65-F5344CB8AC3E}">
        <p14:creationId xmlns:p14="http://schemas.microsoft.com/office/powerpoint/2010/main" val="64426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BDF20EB-759E-4182-AE9E-FFBBB4A5BD51}" type="datetimeFigureOut">
              <a:rPr lang="zh-CN" altLang="en-US" smtClean="0"/>
              <a:t>2017/5/23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31EF93-44E3-4973-AB6E-94349BFA539F}" type="slidenum">
              <a:rPr lang="zh-CN" altLang="en-US" smtClean="0"/>
              <a:t>‹#›</a:t>
            </a:fld>
            <a:endParaRPr lang="zh-CN" altLang="en-US"/>
          </a:p>
        </p:txBody>
      </p:sp>
    </p:spTree>
    <p:extLst>
      <p:ext uri="{BB962C8B-B14F-4D97-AF65-F5344CB8AC3E}">
        <p14:creationId xmlns:p14="http://schemas.microsoft.com/office/powerpoint/2010/main" val="2176112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BDF20EB-759E-4182-AE9E-FFBBB4A5BD51}" type="datetimeFigureOut">
              <a:rPr lang="zh-CN" altLang="en-US" smtClean="0"/>
              <a:t>2017/5/23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31EF93-44E3-4973-AB6E-94349BFA539F}" type="slidenum">
              <a:rPr lang="zh-CN" altLang="en-US" smtClean="0"/>
              <a:t>‹#›</a:t>
            </a:fld>
            <a:endParaRPr lang="zh-CN" altLang="en-US"/>
          </a:p>
        </p:txBody>
      </p:sp>
    </p:spTree>
    <p:extLst>
      <p:ext uri="{BB962C8B-B14F-4D97-AF65-F5344CB8AC3E}">
        <p14:creationId xmlns:p14="http://schemas.microsoft.com/office/powerpoint/2010/main" val="395876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BDF20EB-759E-4182-AE9E-FFBBB4A5BD51}" type="datetimeFigureOut">
              <a:rPr lang="zh-CN" altLang="en-US" smtClean="0"/>
              <a:t>2017/5/23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31EF93-44E3-4973-AB6E-94349BFA539F}" type="slidenum">
              <a:rPr lang="zh-CN" altLang="en-US" smtClean="0"/>
              <a:t>‹#›</a:t>
            </a:fld>
            <a:endParaRPr lang="zh-CN" altLang="en-US"/>
          </a:p>
        </p:txBody>
      </p:sp>
    </p:spTree>
    <p:extLst>
      <p:ext uri="{BB962C8B-B14F-4D97-AF65-F5344CB8AC3E}">
        <p14:creationId xmlns:p14="http://schemas.microsoft.com/office/powerpoint/2010/main" val="359067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BDF20EB-759E-4182-AE9E-FFBBB4A5BD51}" type="datetimeFigureOut">
              <a:rPr lang="zh-CN" altLang="en-US" smtClean="0"/>
              <a:t>2017/5/23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31EF93-44E3-4973-AB6E-94349BFA539F}" type="slidenum">
              <a:rPr lang="zh-CN" altLang="en-US" smtClean="0"/>
              <a:t>‹#›</a:t>
            </a:fld>
            <a:endParaRPr lang="zh-CN" altLang="en-US"/>
          </a:p>
        </p:txBody>
      </p:sp>
    </p:spTree>
    <p:extLst>
      <p:ext uri="{BB962C8B-B14F-4D97-AF65-F5344CB8AC3E}">
        <p14:creationId xmlns:p14="http://schemas.microsoft.com/office/powerpoint/2010/main" val="414818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BDF20EB-759E-4182-AE9E-FFBBB4A5BD51}" type="datetimeFigureOut">
              <a:rPr lang="zh-CN" altLang="en-US" smtClean="0"/>
              <a:t>2017/5/23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31EF93-44E3-4973-AB6E-94349BFA539F}" type="slidenum">
              <a:rPr lang="zh-CN" altLang="en-US" smtClean="0"/>
              <a:t>‹#›</a:t>
            </a:fld>
            <a:endParaRPr lang="zh-CN" altLang="en-US"/>
          </a:p>
        </p:txBody>
      </p:sp>
    </p:spTree>
    <p:extLst>
      <p:ext uri="{BB962C8B-B14F-4D97-AF65-F5344CB8AC3E}">
        <p14:creationId xmlns:p14="http://schemas.microsoft.com/office/powerpoint/2010/main" val="329019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BDF20EB-759E-4182-AE9E-FFBBB4A5BD51}" type="datetimeFigureOut">
              <a:rPr lang="zh-CN" altLang="en-US" smtClean="0"/>
              <a:t>2017/5/23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31EF93-44E3-4973-AB6E-94349BFA539F}" type="slidenum">
              <a:rPr lang="zh-CN" altLang="en-US" smtClean="0"/>
              <a:t>‹#›</a:t>
            </a:fld>
            <a:endParaRPr lang="zh-CN" altLang="en-US"/>
          </a:p>
        </p:txBody>
      </p:sp>
    </p:spTree>
    <p:extLst>
      <p:ext uri="{BB962C8B-B14F-4D97-AF65-F5344CB8AC3E}">
        <p14:creationId xmlns:p14="http://schemas.microsoft.com/office/powerpoint/2010/main" val="407034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F20EB-759E-4182-AE9E-FFBBB4A5BD51}" type="datetimeFigureOut">
              <a:rPr lang="zh-CN" altLang="en-US" smtClean="0"/>
              <a:t>2017/5/23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1EF93-44E3-4973-AB6E-94349BFA539F}" type="slidenum">
              <a:rPr lang="zh-CN" altLang="en-US" smtClean="0"/>
              <a:t>‹#›</a:t>
            </a:fld>
            <a:endParaRPr lang="zh-CN" altLang="en-US"/>
          </a:p>
        </p:txBody>
      </p:sp>
    </p:spTree>
    <p:extLst>
      <p:ext uri="{BB962C8B-B14F-4D97-AF65-F5344CB8AC3E}">
        <p14:creationId xmlns:p14="http://schemas.microsoft.com/office/powerpoint/2010/main" val="1558244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9592" y="692696"/>
            <a:ext cx="4230645" cy="1200329"/>
          </a:xfrm>
          <a:prstGeom prst="rect">
            <a:avLst/>
          </a:prstGeom>
          <a:noFill/>
        </p:spPr>
        <p:txBody>
          <a:bodyPr wrap="none" rtlCol="0">
            <a:spAutoFit/>
          </a:bodyPr>
          <a:lstStyle/>
          <a:p>
            <a:endParaRPr lang="zh-CN" altLang="en-US" dirty="0"/>
          </a:p>
          <a:p>
            <a:pPr marL="342900" indent="-342900">
              <a:buAutoNum type="arabicPeriod"/>
            </a:pPr>
            <a:r>
              <a:rPr lang="en-US" altLang="zh-CN" dirty="0">
                <a:latin typeface="Times New Roman" charset="0"/>
                <a:ea typeface="Times New Roman" charset="0"/>
                <a:cs typeface="Times New Roman" charset="0"/>
              </a:rPr>
              <a:t>Machine learning</a:t>
            </a:r>
            <a:r>
              <a:rPr lang="zh-CN" altLang="en-US" dirty="0"/>
              <a:t>能干嘛</a:t>
            </a:r>
          </a:p>
          <a:p>
            <a:pPr marL="342900" indent="-342900">
              <a:buAutoNum type="arabicPeriod"/>
            </a:pPr>
            <a:r>
              <a:rPr lang="en-US" altLang="zh-CN" dirty="0">
                <a:latin typeface="Times New Roman" charset="0"/>
                <a:ea typeface="Times New Roman" charset="0"/>
                <a:cs typeface="Times New Roman" charset="0"/>
              </a:rPr>
              <a:t>Machine learning</a:t>
            </a:r>
            <a:r>
              <a:rPr lang="zh-CN" altLang="en-US" dirty="0">
                <a:latin typeface="Times New Roman" charset="0"/>
                <a:ea typeface="Times New Roman" charset="0"/>
                <a:cs typeface="Times New Roman" charset="0"/>
              </a:rPr>
              <a:t>在量化策略中的应用</a:t>
            </a:r>
          </a:p>
          <a:p>
            <a:pPr marL="342900" indent="-342900">
              <a:buAutoNum type="arabicPeriod"/>
            </a:pPr>
            <a:r>
              <a:rPr kumimoji="1" lang="zh-CN" altLang="en-US" dirty="0"/>
              <a:t>问题</a:t>
            </a:r>
          </a:p>
        </p:txBody>
      </p:sp>
    </p:spTree>
    <p:extLst>
      <p:ext uri="{BB962C8B-B14F-4D97-AF65-F5344CB8AC3E}">
        <p14:creationId xmlns:p14="http://schemas.microsoft.com/office/powerpoint/2010/main" val="64155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9672" y="692696"/>
            <a:ext cx="6768752" cy="3416320"/>
          </a:xfrm>
          <a:prstGeom prst="rect">
            <a:avLst/>
          </a:prstGeom>
          <a:noFill/>
        </p:spPr>
        <p:txBody>
          <a:bodyPr wrap="square" rtlCol="0">
            <a:spAutoFit/>
          </a:bodyPr>
          <a:lstStyle/>
          <a:p>
            <a:r>
              <a:rPr lang="zh-CN" altLang="en-US" dirty="0"/>
              <a:t>问题</a:t>
            </a:r>
            <a:endParaRPr lang="en-US" altLang="zh-CN" dirty="0"/>
          </a:p>
          <a:p>
            <a:r>
              <a:rPr lang="en-US" altLang="zh-CN" dirty="0"/>
              <a:t>1</a:t>
            </a:r>
            <a:r>
              <a:rPr lang="zh-CN" altLang="en-US" dirty="0"/>
              <a:t>：股指期货贴水，导致阿尔法策略收益低，怎么解决？</a:t>
            </a:r>
            <a:endParaRPr lang="en-US" altLang="zh-CN" dirty="0"/>
          </a:p>
          <a:p>
            <a:pPr marL="285750" indent="-285750">
              <a:buFont typeface="Arial" panose="020B0604020202020204" pitchFamily="34" charset="0"/>
              <a:buChar char="•"/>
            </a:pPr>
            <a:r>
              <a:rPr lang="zh-CN" altLang="en-US" dirty="0"/>
              <a:t>这是</a:t>
            </a:r>
            <a:r>
              <a:rPr lang="en-US" altLang="zh-CN" dirty="0"/>
              <a:t>alpha </a:t>
            </a:r>
            <a:r>
              <a:rPr lang="zh-CN" altLang="en-US" dirty="0"/>
              <a:t>策略本身必带的属性，通过投资策略组合来解决，例如用</a:t>
            </a:r>
            <a:r>
              <a:rPr lang="en-US" altLang="zh-CN" dirty="0"/>
              <a:t>CTA</a:t>
            </a:r>
            <a:r>
              <a:rPr lang="zh-CN" altLang="en-US" dirty="0"/>
              <a:t>策略来做大波段弥补</a:t>
            </a:r>
            <a:endParaRPr lang="en-US" altLang="zh-CN" dirty="0"/>
          </a:p>
          <a:p>
            <a:r>
              <a:rPr lang="en-US" altLang="zh-CN" dirty="0"/>
              <a:t>2</a:t>
            </a:r>
            <a:r>
              <a:rPr lang="zh-CN" altLang="en-US" dirty="0"/>
              <a:t>：做为个人户交易，股指期货有持仓限制，资金超过一定量后将无法完全对冲。有什么办法解决？</a:t>
            </a:r>
            <a:endParaRPr lang="en-US" altLang="zh-CN" dirty="0"/>
          </a:p>
          <a:p>
            <a:pPr marL="285750" indent="-285750">
              <a:buFont typeface="Arial" panose="020B0604020202020204" pitchFamily="34" charset="0"/>
              <a:buChar char="•"/>
            </a:pPr>
            <a:r>
              <a:rPr lang="zh-CN" altLang="en-US" dirty="0"/>
              <a:t>控制敞口，不需要完全对冲，可进行部分对冲</a:t>
            </a:r>
            <a:endParaRPr lang="en-US" altLang="zh-CN" dirty="0"/>
          </a:p>
          <a:p>
            <a:r>
              <a:rPr lang="en-US" altLang="zh-CN" dirty="0"/>
              <a:t>3</a:t>
            </a:r>
            <a:r>
              <a:rPr lang="zh-CN" altLang="en-US" dirty="0"/>
              <a:t>：怎么判断因子阿尔法衰减，能否预测？</a:t>
            </a:r>
            <a:endParaRPr lang="en-US" altLang="zh-CN" dirty="0"/>
          </a:p>
          <a:p>
            <a:pPr marL="285750" indent="-285750">
              <a:buFont typeface="Arial" panose="020B0604020202020204" pitchFamily="34" charset="0"/>
              <a:buChar char="•"/>
            </a:pPr>
            <a:r>
              <a:rPr lang="zh-CN" altLang="en-US" dirty="0">
                <a:solidFill>
                  <a:srgbClr val="FF0000"/>
                </a:solidFill>
              </a:rPr>
              <a:t>好问题，可以尝试用衰减的速率</a:t>
            </a:r>
            <a:r>
              <a:rPr lang="en-US" altLang="zh-CN" dirty="0">
                <a:solidFill>
                  <a:srgbClr val="FF0000"/>
                </a:solidFill>
              </a:rPr>
              <a:t>+</a:t>
            </a:r>
            <a:r>
              <a:rPr lang="zh-CN" altLang="en-US" dirty="0">
                <a:solidFill>
                  <a:srgbClr val="FF0000"/>
                </a:solidFill>
              </a:rPr>
              <a:t>宏观政策分析</a:t>
            </a:r>
            <a:endParaRPr lang="en-US" altLang="zh-CN" dirty="0">
              <a:solidFill>
                <a:srgbClr val="FF0000"/>
              </a:solidFill>
            </a:endParaRPr>
          </a:p>
          <a:p>
            <a:r>
              <a:rPr lang="en-US" altLang="zh-CN" dirty="0"/>
              <a:t>4</a:t>
            </a:r>
            <a:r>
              <a:rPr lang="zh-CN" altLang="en-US" dirty="0"/>
              <a:t>：机器学习是否能够生产策略？</a:t>
            </a:r>
            <a:endParaRPr lang="en-US" altLang="zh-CN" dirty="0"/>
          </a:p>
          <a:p>
            <a:pPr marL="285750" indent="-285750">
              <a:buFont typeface="Arial" panose="020B0604020202020204" pitchFamily="34" charset="0"/>
              <a:buChar char="•"/>
            </a:pPr>
            <a:r>
              <a:rPr lang="zh-CN" altLang="en-US" dirty="0"/>
              <a:t>只用机器学习辅助策略研发改进，避免陷入</a:t>
            </a:r>
            <a:r>
              <a:rPr lang="en-US" altLang="zh-CN" dirty="0"/>
              <a:t>data mining </a:t>
            </a:r>
          </a:p>
          <a:p>
            <a:endParaRPr lang="en-US" altLang="zh-CN" dirty="0"/>
          </a:p>
        </p:txBody>
      </p:sp>
    </p:spTree>
    <p:extLst>
      <p:ext uri="{BB962C8B-B14F-4D97-AF65-F5344CB8AC3E}">
        <p14:creationId xmlns:p14="http://schemas.microsoft.com/office/powerpoint/2010/main" val="751059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9672" y="692696"/>
            <a:ext cx="6768752" cy="3693319"/>
          </a:xfrm>
          <a:prstGeom prst="rect">
            <a:avLst/>
          </a:prstGeom>
          <a:noFill/>
        </p:spPr>
        <p:txBody>
          <a:bodyPr wrap="square" rtlCol="0">
            <a:spAutoFit/>
          </a:bodyPr>
          <a:lstStyle/>
          <a:p>
            <a:r>
              <a:rPr lang="en-US" altLang="zh-CN" dirty="0"/>
              <a:t>5</a:t>
            </a:r>
            <a:r>
              <a:rPr lang="zh-CN" altLang="en-US" dirty="0"/>
              <a:t>：</a:t>
            </a:r>
            <a:r>
              <a:rPr lang="en-US" altLang="zh-CN" dirty="0"/>
              <a:t>Barra</a:t>
            </a:r>
            <a:r>
              <a:rPr lang="zh-CN" altLang="en-US" dirty="0"/>
              <a:t>结构化风险模型中因子暴露值和多因子中的因子系数有何不同？</a:t>
            </a:r>
            <a:endParaRPr lang="en-GB" altLang="zh-CN" dirty="0"/>
          </a:p>
          <a:p>
            <a:pPr marL="285750" indent="-285750">
              <a:buFont typeface="Arial" panose="020B0604020202020204" pitchFamily="34" charset="0"/>
              <a:buChar char="•"/>
            </a:pPr>
            <a:r>
              <a:rPr lang="zh-CN" altLang="en-US" dirty="0"/>
              <a:t>详细参看</a:t>
            </a:r>
            <a:r>
              <a:rPr lang="en-GB" altLang="zh-CN" dirty="0"/>
              <a:t>barra_handbook_GEM.pdf</a:t>
            </a:r>
          </a:p>
          <a:p>
            <a:pPr marL="285750" indent="-285750">
              <a:buFont typeface="Arial" panose="020B0604020202020204" pitchFamily="34" charset="0"/>
              <a:buChar char="•"/>
            </a:pPr>
            <a:r>
              <a:rPr lang="zh-CN" altLang="en-US" dirty="0"/>
              <a:t>本质上就是</a:t>
            </a:r>
            <a:r>
              <a:rPr lang="en-US" altLang="zh-CN" dirty="0" err="1"/>
              <a:t>Fama</a:t>
            </a:r>
            <a:r>
              <a:rPr lang="en-US" altLang="zh-CN" dirty="0"/>
              <a:t> Macbeth </a:t>
            </a:r>
            <a:r>
              <a:rPr lang="zh-CN" altLang="en-US" dirty="0"/>
              <a:t>模型，也就是多因子模型，大大简化了原本的运算量，同时提高了参数估计的准确性</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en-US" altLang="zh-CN" dirty="0"/>
          </a:p>
        </p:txBody>
      </p:sp>
      <p:pic>
        <p:nvPicPr>
          <p:cNvPr id="5" name="Picture 4"/>
          <p:cNvPicPr>
            <a:picLocks noChangeAspect="1"/>
          </p:cNvPicPr>
          <p:nvPr/>
        </p:nvPicPr>
        <p:blipFill>
          <a:blip r:embed="rId2"/>
          <a:stretch>
            <a:fillRect/>
          </a:stretch>
        </p:blipFill>
        <p:spPr>
          <a:xfrm>
            <a:off x="1475656" y="2708920"/>
            <a:ext cx="6668431" cy="2648320"/>
          </a:xfrm>
          <a:prstGeom prst="rect">
            <a:avLst/>
          </a:prstGeom>
        </p:spPr>
      </p:pic>
    </p:spTree>
    <p:extLst>
      <p:ext uri="{BB962C8B-B14F-4D97-AF65-F5344CB8AC3E}">
        <p14:creationId xmlns:p14="http://schemas.microsoft.com/office/powerpoint/2010/main" val="2862822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494995" y="2104840"/>
            <a:ext cx="6154009" cy="2648320"/>
          </a:xfrm>
          <a:prstGeom prst="rect">
            <a:avLst/>
          </a:prstGeom>
        </p:spPr>
      </p:pic>
    </p:spTree>
    <p:extLst>
      <p:ext uri="{BB962C8B-B14F-4D97-AF65-F5344CB8AC3E}">
        <p14:creationId xmlns:p14="http://schemas.microsoft.com/office/powerpoint/2010/main" val="2118247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33074" y="1590418"/>
            <a:ext cx="6277851" cy="3677163"/>
          </a:xfrm>
          <a:prstGeom prst="rect">
            <a:avLst/>
          </a:prstGeom>
        </p:spPr>
      </p:pic>
    </p:spTree>
    <p:extLst>
      <p:ext uri="{BB962C8B-B14F-4D97-AF65-F5344CB8AC3E}">
        <p14:creationId xmlns:p14="http://schemas.microsoft.com/office/powerpoint/2010/main" val="2417812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具体流程如下</a:t>
            </a:r>
          </a:p>
        </p:txBody>
      </p:sp>
    </p:spTree>
    <p:extLst>
      <p:ext uri="{BB962C8B-B14F-4D97-AF65-F5344CB8AC3E}">
        <p14:creationId xmlns:p14="http://schemas.microsoft.com/office/powerpoint/2010/main" val="3199458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04575" y="361522"/>
            <a:ext cx="5734850" cy="6134956"/>
          </a:xfrm>
          <a:prstGeom prst="rect">
            <a:avLst/>
          </a:prstGeom>
        </p:spPr>
      </p:pic>
    </p:spTree>
    <p:extLst>
      <p:ext uri="{BB962C8B-B14F-4D97-AF65-F5344CB8AC3E}">
        <p14:creationId xmlns:p14="http://schemas.microsoft.com/office/powerpoint/2010/main" val="3399737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9672" y="692696"/>
            <a:ext cx="6768752" cy="4524315"/>
          </a:xfrm>
          <a:prstGeom prst="rect">
            <a:avLst/>
          </a:prstGeom>
          <a:noFill/>
        </p:spPr>
        <p:txBody>
          <a:bodyPr wrap="square" rtlCol="0">
            <a:spAutoFit/>
          </a:bodyPr>
          <a:lstStyle/>
          <a:p>
            <a:r>
              <a:rPr lang="en-US" altLang="zh-CN" dirty="0"/>
              <a:t>6</a:t>
            </a:r>
            <a:r>
              <a:rPr lang="zh-CN" altLang="en-US" dirty="0"/>
              <a:t>：对市场的拟合是否能在未来有预测意义？</a:t>
            </a:r>
            <a:endParaRPr lang="en-US" altLang="zh-CN" dirty="0"/>
          </a:p>
          <a:p>
            <a:pPr marL="285750" indent="-285750">
              <a:buFont typeface="Arial" panose="020B0604020202020204" pitchFamily="34" charset="0"/>
              <a:buChar char="•"/>
            </a:pPr>
            <a:r>
              <a:rPr lang="zh-CN" altLang="en-US" dirty="0"/>
              <a:t>不认为拟合对未来的表现有预测功能，只是</a:t>
            </a:r>
            <a:r>
              <a:rPr lang="en-US" altLang="zh-CN" dirty="0"/>
              <a:t>curve fitting </a:t>
            </a:r>
            <a:r>
              <a:rPr lang="zh-CN" altLang="en-US" dirty="0"/>
              <a:t>而已</a:t>
            </a:r>
          </a:p>
          <a:p>
            <a:r>
              <a:rPr lang="en-US" altLang="zh-CN" dirty="0"/>
              <a:t>7</a:t>
            </a:r>
            <a:r>
              <a:rPr lang="zh-CN" altLang="en-US" dirty="0"/>
              <a:t>：机器学习训练数据一般用多长周期？</a:t>
            </a:r>
            <a:endParaRPr lang="en-US" altLang="zh-CN" dirty="0"/>
          </a:p>
          <a:p>
            <a:pPr marL="285750" indent="-285750">
              <a:buFont typeface="Arial" panose="020B0604020202020204" pitchFamily="34" charset="0"/>
              <a:buChar char="•"/>
            </a:pPr>
            <a:r>
              <a:rPr lang="zh-CN" altLang="en-US" dirty="0"/>
              <a:t>基本面因子一般训练周期需要较长，量价因子较短，风险因子看策略持仓周期决定。</a:t>
            </a:r>
          </a:p>
          <a:p>
            <a:r>
              <a:rPr lang="en-US" altLang="zh-CN" dirty="0"/>
              <a:t>8</a:t>
            </a:r>
            <a:r>
              <a:rPr lang="zh-CN" altLang="en-US" dirty="0"/>
              <a:t>：团队发展规划，为什么选择自立门户，稳定的研究开需要合作方提供什么资源？</a:t>
            </a:r>
            <a:endParaRPr lang="en-US" altLang="zh-CN" dirty="0"/>
          </a:p>
          <a:p>
            <a:pPr marL="285750" indent="-285750">
              <a:buFont typeface="Arial" panose="020B0604020202020204" pitchFamily="34" charset="0"/>
              <a:buChar char="•"/>
            </a:pPr>
            <a:r>
              <a:rPr lang="zh-CN" altLang="en-US" dirty="0"/>
              <a:t>自己组建团队可以保证得到最优秀最合适的核心团队成员</a:t>
            </a:r>
            <a:endParaRPr lang="en-US" altLang="zh-CN" dirty="0"/>
          </a:p>
          <a:p>
            <a:pPr marL="285750" indent="-285750">
              <a:buFont typeface="Arial" panose="020B0604020202020204" pitchFamily="34" charset="0"/>
              <a:buChar char="•"/>
            </a:pPr>
            <a:r>
              <a:rPr lang="zh-CN" altLang="en-US" dirty="0"/>
              <a:t>需要稳定的研发环境</a:t>
            </a:r>
            <a:r>
              <a:rPr lang="en-US" altLang="zh-CN" dirty="0"/>
              <a:t>+</a:t>
            </a:r>
            <a:r>
              <a:rPr lang="zh-CN" altLang="en-US" dirty="0"/>
              <a:t>资金</a:t>
            </a:r>
            <a:r>
              <a:rPr lang="en-US" altLang="zh-CN" dirty="0"/>
              <a:t>+</a:t>
            </a:r>
            <a:r>
              <a:rPr lang="zh-CN" altLang="en-US" dirty="0"/>
              <a:t>设备</a:t>
            </a:r>
            <a:r>
              <a:rPr lang="en-US" altLang="zh-CN" dirty="0"/>
              <a:t>+</a:t>
            </a:r>
            <a:r>
              <a:rPr lang="zh-CN" altLang="en-US" dirty="0"/>
              <a:t>场地支持</a:t>
            </a:r>
          </a:p>
          <a:p>
            <a:r>
              <a:rPr lang="en-US" altLang="zh-CN" dirty="0"/>
              <a:t>9</a:t>
            </a:r>
            <a:r>
              <a:rPr lang="zh-CN" altLang="en-US" dirty="0"/>
              <a:t>：国内市场的阿尔法来源？</a:t>
            </a:r>
            <a:endParaRPr lang="en-US" altLang="zh-CN" dirty="0"/>
          </a:p>
          <a:p>
            <a:pPr marL="285750" indent="-285750">
              <a:buFont typeface="Arial" panose="020B0604020202020204" pitchFamily="34" charset="0"/>
              <a:buChar char="•"/>
            </a:pPr>
            <a:r>
              <a:rPr lang="zh-CN" altLang="en-US" dirty="0"/>
              <a:t>源于</a:t>
            </a:r>
            <a:r>
              <a:rPr lang="en-US" altLang="zh-CN" dirty="0"/>
              <a:t>70%</a:t>
            </a:r>
            <a:r>
              <a:rPr lang="zh-CN" altLang="en-US" dirty="0"/>
              <a:t>的交易来自散户，市场的不效率性</a:t>
            </a:r>
          </a:p>
          <a:p>
            <a:r>
              <a:rPr lang="en-US" altLang="zh-CN" dirty="0"/>
              <a:t>10</a:t>
            </a:r>
            <a:r>
              <a:rPr lang="zh-CN" altLang="en-US" dirty="0"/>
              <a:t>：策略的阿尔法来源于哪？</a:t>
            </a:r>
            <a:endParaRPr lang="en-US" altLang="zh-CN" dirty="0"/>
          </a:p>
          <a:p>
            <a:pPr marL="285750" indent="-285750">
              <a:buFont typeface="Arial" panose="020B0604020202020204" pitchFamily="34" charset="0"/>
              <a:buChar char="•"/>
            </a:pPr>
            <a:r>
              <a:rPr lang="zh-CN" altLang="en-US" dirty="0"/>
              <a:t>源于因子选取（量化</a:t>
            </a:r>
            <a:r>
              <a:rPr lang="en-US" altLang="zh-CN" dirty="0"/>
              <a:t>+</a:t>
            </a:r>
            <a:r>
              <a:rPr lang="zh-CN" altLang="en-US" dirty="0"/>
              <a:t>基本面</a:t>
            </a:r>
            <a:r>
              <a:rPr lang="en-US" altLang="zh-CN" dirty="0"/>
              <a:t>+</a:t>
            </a:r>
            <a:r>
              <a:rPr lang="zh-CN" altLang="en-US" dirty="0"/>
              <a:t>对大资管偏好的了解）</a:t>
            </a:r>
            <a:endParaRPr lang="en-US" altLang="zh-CN" dirty="0"/>
          </a:p>
          <a:p>
            <a:pPr marL="285750" indent="-285750">
              <a:buFont typeface="Arial" panose="020B0604020202020204" pitchFamily="34" charset="0"/>
              <a:buChar char="•"/>
            </a:pPr>
            <a:r>
              <a:rPr lang="zh-CN" altLang="en-US" dirty="0"/>
              <a:t>因子动态调整（线性</a:t>
            </a:r>
            <a:r>
              <a:rPr lang="en-US" altLang="zh-CN" dirty="0"/>
              <a:t>+</a:t>
            </a:r>
            <a:r>
              <a:rPr lang="zh-CN" altLang="en-US" dirty="0"/>
              <a:t>机器学习）</a:t>
            </a:r>
            <a:endParaRPr lang="en-US" altLang="zh-CN" dirty="0"/>
          </a:p>
          <a:p>
            <a:pPr marL="285750" indent="-285750">
              <a:buFont typeface="Arial" panose="020B0604020202020204" pitchFamily="34" charset="0"/>
              <a:buChar char="•"/>
            </a:pPr>
            <a:r>
              <a:rPr lang="zh-CN" altLang="en-US" dirty="0"/>
              <a:t>程序化交易执行（速度，准确度）</a:t>
            </a:r>
            <a:endParaRPr lang="en-US" altLang="zh-CN" dirty="0"/>
          </a:p>
          <a:p>
            <a:pPr marL="285750" indent="-285750">
              <a:buFont typeface="Arial" panose="020B0604020202020204" pitchFamily="34" charset="0"/>
              <a:buChar char="•"/>
            </a:pPr>
            <a:r>
              <a:rPr lang="zh-CN" altLang="en-US" dirty="0"/>
              <a:t>量化风控（减少人为心理因素）</a:t>
            </a:r>
            <a:endParaRPr lang="en-US" altLang="zh-CN" dirty="0"/>
          </a:p>
        </p:txBody>
      </p:sp>
    </p:spTree>
    <p:extLst>
      <p:ext uri="{BB962C8B-B14F-4D97-AF65-F5344CB8AC3E}">
        <p14:creationId xmlns:p14="http://schemas.microsoft.com/office/powerpoint/2010/main" val="3170780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1746547"/>
            <a:ext cx="5610831" cy="923330"/>
          </a:xfrm>
          <a:prstGeom prst="rect">
            <a:avLst/>
          </a:prstGeom>
          <a:noFill/>
        </p:spPr>
        <p:txBody>
          <a:bodyPr wrap="none" rtlCol="0">
            <a:spAutoFit/>
          </a:bodyPr>
          <a:lstStyle/>
          <a:p>
            <a:r>
              <a:rPr lang="en-US" altLang="zh-CN" dirty="0"/>
              <a:t>Machine learning</a:t>
            </a:r>
            <a:r>
              <a:rPr lang="zh-CN" altLang="en-US" dirty="0"/>
              <a:t>：</a:t>
            </a:r>
            <a:endParaRPr lang="en-US" altLang="zh-CN" dirty="0"/>
          </a:p>
          <a:p>
            <a:r>
              <a:rPr lang="en-US" altLang="zh-CN" dirty="0"/>
              <a:t>1</a:t>
            </a:r>
            <a:r>
              <a:rPr lang="zh-CN" altLang="en-US" dirty="0"/>
              <a:t>）有监督学习和无监督学习</a:t>
            </a:r>
          </a:p>
          <a:p>
            <a:r>
              <a:rPr lang="en-US" altLang="zh-CN" dirty="0"/>
              <a:t>2</a:t>
            </a:r>
            <a:r>
              <a:rPr lang="zh-CN" altLang="en-US" dirty="0"/>
              <a:t>）生成式算法和判别式算法（联合概率和条件概率）</a:t>
            </a:r>
          </a:p>
        </p:txBody>
      </p:sp>
      <p:sp>
        <p:nvSpPr>
          <p:cNvPr id="2" name="TextBox 1"/>
          <p:cNvSpPr txBox="1"/>
          <p:nvPr/>
        </p:nvSpPr>
        <p:spPr>
          <a:xfrm>
            <a:off x="540644" y="3140968"/>
            <a:ext cx="3816424" cy="923330"/>
          </a:xfrm>
          <a:prstGeom prst="rect">
            <a:avLst/>
          </a:prstGeom>
          <a:noFill/>
        </p:spPr>
        <p:txBody>
          <a:bodyPr wrap="square" rtlCol="0">
            <a:spAutoFit/>
          </a:bodyPr>
          <a:lstStyle/>
          <a:p>
            <a:r>
              <a:rPr lang="en-US" altLang="zh-CN" dirty="0"/>
              <a:t>Machine learning</a:t>
            </a:r>
            <a:r>
              <a:rPr lang="zh-CN" altLang="en-US" dirty="0"/>
              <a:t>即是要找到一个拟合函数                         去描述 </a:t>
            </a:r>
            <a:r>
              <a:rPr lang="en-US" altLang="zh-CN" dirty="0"/>
              <a:t>Y</a:t>
            </a:r>
            <a:r>
              <a:rPr lang="zh-CN" altLang="en-US" dirty="0"/>
              <a:t>和特变量之间的关系， </a:t>
            </a:r>
            <a:r>
              <a:rPr lang="en-US" altLang="zh-CN" dirty="0"/>
              <a:t>θ</a:t>
            </a:r>
            <a:r>
              <a:rPr lang="zh-CN" altLang="en-US" dirty="0"/>
              <a:t>为这个函数的参数。</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909" y="3464520"/>
            <a:ext cx="128587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文本框 2"/>
          <p:cNvSpPr txBox="1"/>
          <p:nvPr/>
        </p:nvSpPr>
        <p:spPr>
          <a:xfrm>
            <a:off x="554956" y="476672"/>
            <a:ext cx="2281394" cy="369332"/>
          </a:xfrm>
          <a:prstGeom prst="rect">
            <a:avLst/>
          </a:prstGeom>
          <a:noFill/>
        </p:spPr>
        <p:txBody>
          <a:bodyPr wrap="none" rtlCol="0">
            <a:spAutoFit/>
          </a:bodyPr>
          <a:lstStyle/>
          <a:p>
            <a:r>
              <a:rPr lang="zh-CN" altLang="en-US" dirty="0"/>
              <a:t>简述</a:t>
            </a:r>
            <a:r>
              <a:rPr lang="en-US" altLang="zh-CN" dirty="0"/>
              <a:t>Machine learning</a:t>
            </a:r>
            <a:endParaRPr kumimoji="1" lang="zh-CN" altLang="en-US" dirty="0"/>
          </a:p>
        </p:txBody>
      </p:sp>
      <p:sp>
        <p:nvSpPr>
          <p:cNvPr id="5" name="文本框 4"/>
          <p:cNvSpPr txBox="1"/>
          <p:nvPr/>
        </p:nvSpPr>
        <p:spPr>
          <a:xfrm>
            <a:off x="554956" y="4725144"/>
            <a:ext cx="1686680" cy="1200329"/>
          </a:xfrm>
          <a:prstGeom prst="rect">
            <a:avLst/>
          </a:prstGeom>
          <a:noFill/>
        </p:spPr>
        <p:txBody>
          <a:bodyPr wrap="none" rtlCol="0">
            <a:spAutoFit/>
          </a:bodyPr>
          <a:lstStyle/>
          <a:p>
            <a:r>
              <a:rPr kumimoji="1" lang="zh-CN" altLang="en-US" dirty="0"/>
              <a:t>优化方法：</a:t>
            </a:r>
          </a:p>
          <a:p>
            <a:r>
              <a:rPr kumimoji="1" lang="en-US" altLang="zh-CN" dirty="0"/>
              <a:t>1</a:t>
            </a:r>
            <a:r>
              <a:rPr kumimoji="1" lang="zh-CN" altLang="en-US" dirty="0"/>
              <a:t>）梯度下降法</a:t>
            </a:r>
          </a:p>
          <a:p>
            <a:r>
              <a:rPr kumimoji="1" lang="en-US" altLang="zh-CN" dirty="0"/>
              <a:t>2</a:t>
            </a:r>
            <a:r>
              <a:rPr kumimoji="1" lang="zh-CN" altLang="en-US" dirty="0"/>
              <a:t>）</a:t>
            </a:r>
            <a:r>
              <a:rPr kumimoji="1" lang="en-US" altLang="zh-CN" dirty="0"/>
              <a:t>EM</a:t>
            </a:r>
            <a:r>
              <a:rPr kumimoji="1" lang="zh-CN" altLang="en-US" dirty="0"/>
              <a:t>算法</a:t>
            </a:r>
          </a:p>
          <a:p>
            <a:r>
              <a:rPr kumimoji="1" lang="en-US" altLang="zh-CN" dirty="0"/>
              <a:t>·······</a:t>
            </a:r>
            <a:endParaRPr kumimoji="1" lang="zh-CN" altLang="en-US" dirty="0"/>
          </a:p>
        </p:txBody>
      </p:sp>
    </p:spTree>
    <p:extLst>
      <p:ext uri="{BB962C8B-B14F-4D97-AF65-F5344CB8AC3E}">
        <p14:creationId xmlns:p14="http://schemas.microsoft.com/office/powerpoint/2010/main" val="389385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9592" y="836712"/>
            <a:ext cx="7560840" cy="2585323"/>
          </a:xfrm>
          <a:prstGeom prst="rect">
            <a:avLst/>
          </a:prstGeom>
          <a:noFill/>
        </p:spPr>
        <p:txBody>
          <a:bodyPr wrap="square" rtlCol="0">
            <a:spAutoFit/>
          </a:bodyPr>
          <a:lstStyle/>
          <a:p>
            <a:r>
              <a:rPr kumimoji="1" lang="zh-CN" altLang="en-US" dirty="0"/>
              <a:t>股票涨跌是一个二分类问题，机器学习通过输入</a:t>
            </a:r>
            <a:r>
              <a:rPr kumimoji="1" lang="en-US" altLang="zh-CN" dirty="0"/>
              <a:t>X</a:t>
            </a:r>
            <a:r>
              <a:rPr kumimoji="1" lang="zh-CN" altLang="en-US" dirty="0"/>
              <a:t>（因子），输出</a:t>
            </a:r>
            <a:r>
              <a:rPr kumimoji="1" lang="en-US" altLang="zh-CN" dirty="0"/>
              <a:t>Y</a:t>
            </a:r>
            <a:r>
              <a:rPr kumimoji="1" lang="zh-CN" altLang="en-US" dirty="0"/>
              <a:t>（涨跌）的概率，还可从中得到</a:t>
            </a:r>
            <a:r>
              <a:rPr kumimoji="1" lang="en-US" altLang="zh-CN" dirty="0"/>
              <a:t>X</a:t>
            </a:r>
            <a:r>
              <a:rPr kumimoji="1" lang="zh-CN" altLang="en-US" dirty="0"/>
              <a:t>（因子）的系数。</a:t>
            </a:r>
          </a:p>
          <a:p>
            <a:endParaRPr kumimoji="1" lang="zh-CN" altLang="en-US" dirty="0"/>
          </a:p>
          <a:p>
            <a:endParaRPr kumimoji="1" lang="zh-CN" altLang="en-US" dirty="0"/>
          </a:p>
          <a:p>
            <a:r>
              <a:rPr kumimoji="1" lang="zh-CN" altLang="en-US" dirty="0"/>
              <a:t>我们要做的是“找出更可能涨的股票，发现它们的共同特点”</a:t>
            </a:r>
          </a:p>
          <a:p>
            <a:endParaRPr kumimoji="1" lang="zh-CN" altLang="en-US" dirty="0"/>
          </a:p>
          <a:p>
            <a:endParaRPr kumimoji="1" lang="zh-CN" altLang="en-US" dirty="0"/>
          </a:p>
          <a:p>
            <a:endParaRPr kumimoji="1" lang="zh-CN" altLang="en-US" dirty="0"/>
          </a:p>
          <a:p>
            <a:endParaRPr kumimoji="1"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2489826"/>
            <a:ext cx="5097636" cy="3910973"/>
          </a:xfrm>
          <a:prstGeom prst="rect">
            <a:avLst/>
          </a:prstGeom>
        </p:spPr>
      </p:pic>
      <p:sp>
        <p:nvSpPr>
          <p:cNvPr id="6" name="文本框 5"/>
          <p:cNvSpPr txBox="1"/>
          <p:nvPr/>
        </p:nvSpPr>
        <p:spPr>
          <a:xfrm>
            <a:off x="5940152" y="4797152"/>
            <a:ext cx="2520280" cy="923330"/>
          </a:xfrm>
          <a:prstGeom prst="rect">
            <a:avLst/>
          </a:prstGeom>
          <a:noFill/>
        </p:spPr>
        <p:txBody>
          <a:bodyPr wrap="square" rtlCol="0">
            <a:spAutoFit/>
          </a:bodyPr>
          <a:lstStyle/>
          <a:p>
            <a:r>
              <a:rPr kumimoji="1" lang="zh-CN" altLang="en-US" dirty="0"/>
              <a:t>逻辑回归在股票二分类问题中，</a:t>
            </a:r>
            <a:r>
              <a:rPr kumimoji="1" lang="en-US" altLang="zh-CN" dirty="0"/>
              <a:t>AUC</a:t>
            </a:r>
            <a:r>
              <a:rPr kumimoji="1" lang="zh-CN" altLang="en-US" dirty="0"/>
              <a:t>值</a:t>
            </a:r>
            <a:r>
              <a:rPr kumimoji="1" lang="en-US" altLang="zh-CN" dirty="0"/>
              <a:t>0.74</a:t>
            </a:r>
            <a:r>
              <a:rPr kumimoji="1" lang="zh-CN" altLang="en-US" dirty="0"/>
              <a:t>，分类准确率</a:t>
            </a:r>
            <a:r>
              <a:rPr kumimoji="1" lang="en-US" altLang="zh-CN" dirty="0"/>
              <a:t>76%</a:t>
            </a:r>
            <a:r>
              <a:rPr kumimoji="1" lang="zh-CN" altLang="en-US" dirty="0"/>
              <a:t>。</a:t>
            </a:r>
          </a:p>
        </p:txBody>
      </p:sp>
    </p:spTree>
    <p:extLst>
      <p:ext uri="{BB962C8B-B14F-4D97-AF65-F5344CB8AC3E}">
        <p14:creationId xmlns:p14="http://schemas.microsoft.com/office/powerpoint/2010/main" val="1556027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2492896"/>
            <a:ext cx="6912768" cy="2031325"/>
          </a:xfrm>
          <a:prstGeom prst="rect">
            <a:avLst/>
          </a:prstGeom>
          <a:noFill/>
        </p:spPr>
        <p:txBody>
          <a:bodyPr wrap="square" rtlCol="0">
            <a:spAutoFit/>
          </a:bodyPr>
          <a:lstStyle/>
          <a:p>
            <a:r>
              <a:rPr lang="zh-CN" altLang="en-US" dirty="0"/>
              <a:t>如果采用线性拟合函数 和二次损失函数，优化问题就变成了最常用的 </a:t>
            </a:r>
            <a:r>
              <a:rPr lang="en-US" altLang="zh-CN" dirty="0"/>
              <a:t>OLS </a:t>
            </a:r>
            <a:r>
              <a:rPr lang="zh-CN" altLang="en-US" dirty="0"/>
              <a:t>线性回归。线性模型的好处在于结构简单，可以基于此发展出完善的资产定价模型和风险分析工具，在 </a:t>
            </a:r>
            <a:r>
              <a:rPr lang="en-US" altLang="zh-CN" dirty="0"/>
              <a:t>A </a:t>
            </a:r>
            <a:r>
              <a:rPr lang="zh-CN" altLang="en-US" dirty="0"/>
              <a:t>股实际使用下来效果也非常好，不比复杂的非线性模型差多少。但缺点是对于因子间共线性处理、变量选择效果一般。现在通行的做法是通过不同 </a:t>
            </a:r>
            <a:r>
              <a:rPr lang="en-US" altLang="zh-CN" dirty="0"/>
              <a:t>alpha </a:t>
            </a:r>
            <a:r>
              <a:rPr lang="zh-CN" altLang="en-US" dirty="0"/>
              <a:t>因子的 </a:t>
            </a:r>
            <a:r>
              <a:rPr lang="en-US" altLang="zh-CN" dirty="0"/>
              <a:t>IC </a:t>
            </a:r>
            <a:r>
              <a:rPr lang="zh-CN" altLang="en-US" dirty="0"/>
              <a:t>相关性分析，进行分类或正交化处理，因子数据预加工后再输入到回归模型中，这里面人为的主观因素会比较多。</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340768"/>
            <a:ext cx="340042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187624" y="1156102"/>
            <a:ext cx="3647152" cy="369332"/>
          </a:xfrm>
          <a:prstGeom prst="rect">
            <a:avLst/>
          </a:prstGeom>
        </p:spPr>
        <p:txBody>
          <a:bodyPr wrap="none">
            <a:spAutoFit/>
          </a:bodyPr>
          <a:lstStyle/>
          <a:p>
            <a:r>
              <a:rPr kumimoji="1" lang="zh-CN" altLang="en-US" dirty="0"/>
              <a:t>在分类问题中，最小化损失函数：</a:t>
            </a:r>
          </a:p>
        </p:txBody>
      </p:sp>
    </p:spTree>
    <p:extLst>
      <p:ext uri="{BB962C8B-B14F-4D97-AF65-F5344CB8AC3E}">
        <p14:creationId xmlns:p14="http://schemas.microsoft.com/office/powerpoint/2010/main" val="1963513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628800"/>
            <a:ext cx="7751763"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3"/>
          <p:cNvSpPr txBox="1"/>
          <p:nvPr/>
        </p:nvSpPr>
        <p:spPr>
          <a:xfrm>
            <a:off x="1321477" y="428471"/>
            <a:ext cx="7330853" cy="1200329"/>
          </a:xfrm>
          <a:prstGeom prst="rect">
            <a:avLst/>
          </a:prstGeom>
          <a:noFill/>
        </p:spPr>
        <p:txBody>
          <a:bodyPr wrap="none" rtlCol="0">
            <a:spAutoFit/>
          </a:bodyPr>
          <a:lstStyle/>
          <a:p>
            <a:r>
              <a:rPr lang="en-US" altLang="zh-CN" dirty="0"/>
              <a:t>Machine learning</a:t>
            </a:r>
            <a:r>
              <a:rPr lang="zh-CN" altLang="en-US" dirty="0"/>
              <a:t>优势： </a:t>
            </a:r>
          </a:p>
          <a:p>
            <a:r>
              <a:rPr lang="en-US" altLang="zh-CN" dirty="0"/>
              <a:t>1:</a:t>
            </a:r>
            <a:r>
              <a:rPr lang="zh-CN" altLang="en-US" dirty="0"/>
              <a:t>无需对残差进行检验，模型对数据要求不高</a:t>
            </a:r>
            <a:endParaRPr lang="en-US" altLang="zh-CN" dirty="0"/>
          </a:p>
          <a:p>
            <a:r>
              <a:rPr lang="en-US" altLang="zh-CN" dirty="0"/>
              <a:t> 2:</a:t>
            </a:r>
            <a:r>
              <a:rPr lang="zh-CN" altLang="en-US" dirty="0"/>
              <a:t>泛化能力可直接评价模型的好坏</a:t>
            </a:r>
            <a:endParaRPr lang="en-US" altLang="zh-CN" dirty="0"/>
          </a:p>
          <a:p>
            <a:r>
              <a:rPr lang="en-US" altLang="zh-CN" dirty="0"/>
              <a:t> 3:</a:t>
            </a:r>
            <a:r>
              <a:rPr lang="zh-CN" altLang="en-US" dirty="0"/>
              <a:t>不用进行因子正交化，不再担心多重共线性问题导致估计量非有效</a:t>
            </a:r>
            <a:endParaRPr lang="en-US" altLang="zh-CN" dirty="0"/>
          </a:p>
        </p:txBody>
      </p:sp>
    </p:spTree>
    <p:extLst>
      <p:ext uri="{BB962C8B-B14F-4D97-AF65-F5344CB8AC3E}">
        <p14:creationId xmlns:p14="http://schemas.microsoft.com/office/powerpoint/2010/main" val="1341331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1937" y="404665"/>
            <a:ext cx="4584256" cy="3456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62" y="404665"/>
            <a:ext cx="4591000" cy="3456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11560" y="4293096"/>
            <a:ext cx="7423827" cy="369332"/>
          </a:xfrm>
          <a:prstGeom prst="rect">
            <a:avLst/>
          </a:prstGeom>
          <a:noFill/>
        </p:spPr>
        <p:txBody>
          <a:bodyPr wrap="none" rtlCol="0">
            <a:spAutoFit/>
          </a:bodyPr>
          <a:lstStyle/>
          <a:p>
            <a:r>
              <a:rPr lang="zh-CN" altLang="en-US" dirty="0"/>
              <a:t>在</a:t>
            </a:r>
            <a:r>
              <a:rPr lang="en-US" altLang="zh-CN" dirty="0"/>
              <a:t>2015-2017</a:t>
            </a:r>
            <a:r>
              <a:rPr lang="zh-CN" altLang="en-US" dirty="0"/>
              <a:t>年不同时段</a:t>
            </a:r>
            <a:r>
              <a:rPr lang="zh-CN" altLang="en-US" dirty="0" smtClean="0"/>
              <a:t>，</a:t>
            </a:r>
            <a:r>
              <a:rPr lang="zh-CN" altLang="en-US" dirty="0" smtClean="0"/>
              <a:t>特征对分类的贡献度图标</a:t>
            </a:r>
            <a:r>
              <a:rPr lang="zh-CN" altLang="en-US" dirty="0" smtClean="0"/>
              <a:t>。</a:t>
            </a:r>
            <a:r>
              <a:rPr lang="zh-CN" altLang="en-US" dirty="0"/>
              <a:t>算法为随机森林。</a:t>
            </a:r>
          </a:p>
        </p:txBody>
      </p:sp>
    </p:spTree>
    <p:extLst>
      <p:ext uri="{BB962C8B-B14F-4D97-AF65-F5344CB8AC3E}">
        <p14:creationId xmlns:p14="http://schemas.microsoft.com/office/powerpoint/2010/main" val="3658457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276872"/>
            <a:ext cx="5305425"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11560" y="1206044"/>
            <a:ext cx="8627683" cy="369332"/>
          </a:xfrm>
          <a:prstGeom prst="rect">
            <a:avLst/>
          </a:prstGeom>
          <a:noFill/>
        </p:spPr>
        <p:txBody>
          <a:bodyPr wrap="none" rtlCol="0">
            <a:spAutoFit/>
          </a:bodyPr>
          <a:lstStyle/>
          <a:p>
            <a:r>
              <a:rPr lang="zh-CN" altLang="en-US" dirty="0"/>
              <a:t>策略持仓股票的市值均值在全</a:t>
            </a:r>
            <a:r>
              <a:rPr lang="en-US" altLang="zh-CN" dirty="0"/>
              <a:t>A</a:t>
            </a:r>
            <a:r>
              <a:rPr lang="zh-CN" altLang="en-US" dirty="0"/>
              <a:t>股票中的分位数，可见市值因子的权重在不断调整。</a:t>
            </a:r>
          </a:p>
        </p:txBody>
      </p:sp>
    </p:spTree>
    <p:extLst>
      <p:ext uri="{BB962C8B-B14F-4D97-AF65-F5344CB8AC3E}">
        <p14:creationId xmlns:p14="http://schemas.microsoft.com/office/powerpoint/2010/main" val="1453188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836712"/>
            <a:ext cx="4638293" cy="443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p:cNvSpPr txBox="1"/>
          <p:nvPr/>
        </p:nvSpPr>
        <p:spPr>
          <a:xfrm>
            <a:off x="539553" y="836712"/>
            <a:ext cx="3024336" cy="1200329"/>
          </a:xfrm>
          <a:prstGeom prst="rect">
            <a:avLst/>
          </a:prstGeom>
          <a:noFill/>
        </p:spPr>
        <p:txBody>
          <a:bodyPr wrap="square" rtlCol="0">
            <a:spAutoFit/>
          </a:bodyPr>
          <a:lstStyle/>
          <a:p>
            <a:r>
              <a:rPr kumimoji="1" lang="zh-CN" altLang="en-US" dirty="0"/>
              <a:t>在相同的因子组合及不同因子组合上用随机森林进行因子系数的调整都优于传统的优化方法。</a:t>
            </a:r>
          </a:p>
        </p:txBody>
      </p:sp>
    </p:spTree>
    <p:extLst>
      <p:ext uri="{BB962C8B-B14F-4D97-AF65-F5344CB8AC3E}">
        <p14:creationId xmlns:p14="http://schemas.microsoft.com/office/powerpoint/2010/main" val="3281188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808" y="590228"/>
            <a:ext cx="5616624" cy="5359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p:cNvSpPr txBox="1"/>
          <p:nvPr/>
        </p:nvSpPr>
        <p:spPr>
          <a:xfrm>
            <a:off x="323528" y="620688"/>
            <a:ext cx="2376264" cy="2031325"/>
          </a:xfrm>
          <a:prstGeom prst="rect">
            <a:avLst/>
          </a:prstGeom>
          <a:noFill/>
        </p:spPr>
        <p:txBody>
          <a:bodyPr wrap="square" rtlCol="0">
            <a:spAutoFit/>
          </a:bodyPr>
          <a:lstStyle/>
          <a:p>
            <a:r>
              <a:rPr kumimoji="1" lang="zh-CN" altLang="en-US" dirty="0"/>
              <a:t>机器学习并不是黑科技，并不能插上电源就产生策略，它只是辅助优化策略的工具，其在金融市场的应用都建立在对市场、量化的透彻认知上。</a:t>
            </a:r>
          </a:p>
        </p:txBody>
      </p:sp>
    </p:spTree>
    <p:extLst>
      <p:ext uri="{BB962C8B-B14F-4D97-AF65-F5344CB8AC3E}">
        <p14:creationId xmlns:p14="http://schemas.microsoft.com/office/powerpoint/2010/main" val="8377976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702</TotalTime>
  <Words>688</Words>
  <Application>Microsoft Office PowerPoint</Application>
  <PresentationFormat>全屏显示(4:3)</PresentationFormat>
  <Paragraphs>63</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具体流程如下</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lx</dc:creator>
  <cp:lastModifiedBy>lx</cp:lastModifiedBy>
  <cp:revision>31</cp:revision>
  <dcterms:created xsi:type="dcterms:W3CDTF">2017-05-04T01:31:56Z</dcterms:created>
  <dcterms:modified xsi:type="dcterms:W3CDTF">2017-05-23T02:42:16Z</dcterms:modified>
</cp:coreProperties>
</file>