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5799" r:id="rId2"/>
    <p:sldId id="5821" r:id="rId3"/>
    <p:sldId id="5822" r:id="rId4"/>
    <p:sldId id="5804" r:id="rId5"/>
    <p:sldId id="5807" r:id="rId6"/>
    <p:sldId id="5802" r:id="rId7"/>
    <p:sldId id="5827" r:id="rId8"/>
    <p:sldId id="5823" r:id="rId9"/>
    <p:sldId id="5828" r:id="rId10"/>
    <p:sldId id="5824" r:id="rId11"/>
    <p:sldId id="5811" r:id="rId12"/>
    <p:sldId id="5810" r:id="rId13"/>
    <p:sldId id="5825" r:id="rId14"/>
    <p:sldId id="5809" r:id="rId15"/>
    <p:sldId id="5818" r:id="rId16"/>
    <p:sldId id="5826" r:id="rId17"/>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D1BF"/>
    <a:srgbClr val="1E70B1"/>
    <a:srgbClr val="0A4C80"/>
    <a:srgbClr val="E4E4E4"/>
    <a:srgbClr val="2E2E2C"/>
    <a:srgbClr val="044A96"/>
    <a:srgbClr val="A27E86"/>
    <a:srgbClr val="0696AE"/>
    <a:srgbClr val="05899F"/>
    <a:srgbClr val="06A0B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4" autoAdjust="0"/>
    <p:restoredTop sz="95311" autoAdjust="0"/>
  </p:normalViewPr>
  <p:slideViewPr>
    <p:cSldViewPr>
      <p:cViewPr varScale="1">
        <p:scale>
          <a:sx n="152" d="100"/>
          <a:sy n="152" d="100"/>
        </p:scale>
        <p:origin x="-756" y="-90"/>
      </p:cViewPr>
      <p:guideLst>
        <p:guide orient="horz" pos="3240"/>
        <p:guide orient="horz" pos="1620"/>
        <p:guide pos="2880"/>
        <p:guide pos="5760"/>
        <p:guide pos="476"/>
        <p:guide/>
        <p:guide pos="5148"/>
        <p:guide pos="1701"/>
        <p:guide pos="3787"/>
        <p:guide pos="251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3828" y="6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71E8F-9B2B-491C-BF18-E33909BE8334}" type="datetimeFigureOut">
              <a:rPr lang="zh-CN" altLang="en-US" smtClean="0"/>
              <a:pPr/>
              <a:t>2021/12/18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1C2023-A398-416E-AC65-CBA0D090EB2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2021/12/18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1843F-62B2-4C4E-8F33-BF3AB8661B4B}"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rgbClr val="F9F9F9"/>
        </a:soli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D2D5B-3EED-41BA-94D9-90B1F1B196BA}" type="datetimeFigureOut">
              <a:rPr lang="zh-CN" altLang="en-US" smtClean="0"/>
              <a:pPr/>
              <a:t>2021/12/18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2B17AC-5819-47CE-B884-001938CF9DB4}"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notesSlide" Target="../notesSlides/notesSlide11.xml"/><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13.xml"/><Relationship Id="rId4"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14.xml"/><Relationship Id="rId4"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9.xml"/><Relationship Id="rId7" Type="http://schemas.openxmlformats.org/officeDocument/2006/relationships/image" Target="../media/image5.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jpeg"/><Relationship Id="rId5" Type="http://schemas.openxmlformats.org/officeDocument/2006/relationships/notesSlide" Target="../notesSlides/notesSlide4.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6.xml"/><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8.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9144000" cy="514350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51470"/>
              <a:ext cx="9144000" cy="5080000"/>
            </a:xfrm>
            <a:prstGeom prst="rect">
              <a:avLst/>
            </a:prstGeom>
          </p:spPr>
        </p:pic>
      </p:grpSp>
      <p:sp>
        <p:nvSpPr>
          <p:cNvPr id="14" name="矩形 13"/>
          <p:cNvSpPr/>
          <p:nvPr/>
        </p:nvSpPr>
        <p:spPr>
          <a:xfrm>
            <a:off x="683568" y="1308705"/>
            <a:ext cx="5832649" cy="830997"/>
          </a:xfrm>
          <a:prstGeom prst="rect">
            <a:avLst/>
          </a:prstGeom>
        </p:spPr>
        <p:txBody>
          <a:bodyPr wrap="square">
            <a:spAutoFit/>
          </a:bodyPr>
          <a:lstStyle/>
          <a:p>
            <a:r>
              <a:rPr lang="zh-CN" altLang="en-US" sz="4800" dirty="0" smtClean="0">
                <a:solidFill>
                  <a:schemeClr val="bg1"/>
                </a:solidFill>
                <a:effectLst>
                  <a:outerShdw blurRad="38100" dist="38100" dir="2700000" algn="tl">
                    <a:srgbClr val="000000">
                      <a:alpha val="43137"/>
                    </a:srgbClr>
                  </a:outerShdw>
                </a:effectLst>
                <a:latin typeface="造字工房版黑（非商用）常规体" pitchFamily="50" charset="-122"/>
                <a:ea typeface="造字工房版黑（非商用）常规体" pitchFamily="50" charset="-122"/>
              </a:rPr>
              <a:t>转正汇报</a:t>
            </a:r>
            <a:endParaRPr lang="zh-CN" altLang="en-US" sz="4800" dirty="0">
              <a:solidFill>
                <a:schemeClr val="bg1"/>
              </a:solidFill>
              <a:effectLst>
                <a:outerShdw blurRad="38100" dist="38100" dir="2700000" algn="tl">
                  <a:srgbClr val="000000">
                    <a:alpha val="43137"/>
                  </a:srgbClr>
                </a:outerShdw>
              </a:effectLst>
              <a:latin typeface="造字工房版黑（非商用）常规体" pitchFamily="50" charset="-122"/>
              <a:ea typeface="造字工房版黑（非商用）常规体" pitchFamily="50" charset="-122"/>
            </a:endParaRPr>
          </a:p>
        </p:txBody>
      </p:sp>
      <p:sp>
        <p:nvSpPr>
          <p:cNvPr id="16" name="矩形 15"/>
          <p:cNvSpPr/>
          <p:nvPr/>
        </p:nvSpPr>
        <p:spPr>
          <a:xfrm>
            <a:off x="762154" y="987574"/>
            <a:ext cx="2441694" cy="338554"/>
          </a:xfrm>
          <a:prstGeom prst="rect">
            <a:avLst/>
          </a:prstGeom>
        </p:spPr>
        <p:txBody>
          <a:bodyPr wrap="none">
            <a:spAutoFit/>
          </a:bodyPr>
          <a:lstStyle/>
          <a:p>
            <a:r>
              <a:rPr lang="zh-CN" altLang="en-US" sz="1600" dirty="0" smtClean="0">
                <a:solidFill>
                  <a:schemeClr val="bg1"/>
                </a:solidFill>
                <a:latin typeface="方正风雅宋简体" panose="02000000000000000000" pitchFamily="2" charset="-122"/>
                <a:ea typeface="方正风雅宋简体" panose="02000000000000000000" pitchFamily="2" charset="-122"/>
              </a:rPr>
              <a:t>用户研发部插件</a:t>
            </a:r>
            <a:r>
              <a:rPr lang="en-US" altLang="zh-CN" sz="1600" dirty="0" smtClean="0">
                <a:solidFill>
                  <a:schemeClr val="bg1"/>
                </a:solidFill>
                <a:latin typeface="方正风雅宋简体" panose="02000000000000000000" pitchFamily="2" charset="-122"/>
                <a:ea typeface="方正风雅宋简体" panose="02000000000000000000" pitchFamily="2" charset="-122"/>
              </a:rPr>
              <a:t>H5</a:t>
            </a:r>
            <a:r>
              <a:rPr lang="zh-CN" altLang="en-US" sz="1600" dirty="0" smtClean="0">
                <a:solidFill>
                  <a:schemeClr val="bg1"/>
                </a:solidFill>
                <a:latin typeface="方正风雅宋简体" panose="02000000000000000000" pitchFamily="2" charset="-122"/>
                <a:ea typeface="方正风雅宋简体" panose="02000000000000000000" pitchFamily="2" charset="-122"/>
              </a:rPr>
              <a:t>研发室</a:t>
            </a:r>
            <a:endParaRPr lang="zh-CN" altLang="en-US" sz="1600" dirty="0">
              <a:solidFill>
                <a:schemeClr val="bg1"/>
              </a:solidFill>
              <a:latin typeface="方正风雅宋简体" panose="02000000000000000000" pitchFamily="2" charset="-122"/>
              <a:ea typeface="方正风雅宋简体" panose="02000000000000000000" pitchFamily="2" charset="-122"/>
            </a:endParaRPr>
          </a:p>
        </p:txBody>
      </p:sp>
      <p:sp>
        <p:nvSpPr>
          <p:cNvPr id="19" name="矩形 18"/>
          <p:cNvSpPr/>
          <p:nvPr/>
        </p:nvSpPr>
        <p:spPr>
          <a:xfrm>
            <a:off x="827584" y="2112267"/>
            <a:ext cx="4824536" cy="603499"/>
          </a:xfrm>
          <a:prstGeom prst="rect">
            <a:avLst/>
          </a:prstGeom>
        </p:spPr>
        <p:txBody>
          <a:bodyPr wrap="square">
            <a:spAutoFit/>
          </a:bodyPr>
          <a:lstStyle/>
          <a:p>
            <a:pPr>
              <a:lnSpc>
                <a:spcPct val="127000"/>
              </a:lnSpc>
            </a:pPr>
            <a:r>
              <a:rPr lang="zh-CN" altLang="en-US" sz="900" dirty="0" smtClean="0">
                <a:solidFill>
                  <a:schemeClr val="bg1"/>
                </a:solidFill>
                <a:latin typeface="+mn-ea"/>
              </a:rPr>
              <a:t>汇报人：李兴锴</a:t>
            </a:r>
            <a:endParaRPr lang="en-US" altLang="zh-CN" sz="900" dirty="0" smtClean="0">
              <a:solidFill>
                <a:schemeClr val="bg1"/>
              </a:solidFill>
              <a:latin typeface="+mn-ea"/>
            </a:endParaRPr>
          </a:p>
          <a:p>
            <a:pPr>
              <a:lnSpc>
                <a:spcPct val="127000"/>
              </a:lnSpc>
            </a:pPr>
            <a:r>
              <a:rPr lang="zh-CN" altLang="en-US" sz="900" dirty="0" smtClean="0">
                <a:solidFill>
                  <a:schemeClr val="bg1"/>
                </a:solidFill>
                <a:latin typeface="+mn-ea"/>
              </a:rPr>
              <a:t>入</a:t>
            </a:r>
            <a:r>
              <a:rPr lang="zh-CN" altLang="en-US" sz="900" dirty="0" smtClean="0">
                <a:solidFill>
                  <a:schemeClr val="bg1"/>
                </a:solidFill>
                <a:latin typeface="+mn-ea"/>
              </a:rPr>
              <a:t>职日期：</a:t>
            </a:r>
            <a:r>
              <a:rPr lang="en-US" altLang="zh-CN" sz="900" dirty="0" smtClean="0">
                <a:solidFill>
                  <a:schemeClr val="bg1"/>
                </a:solidFill>
                <a:latin typeface="+mn-ea"/>
              </a:rPr>
              <a:t>2021-09-14</a:t>
            </a:r>
          </a:p>
          <a:p>
            <a:pPr>
              <a:lnSpc>
                <a:spcPct val="127000"/>
              </a:lnSpc>
            </a:pPr>
            <a:r>
              <a:rPr lang="zh-CN" altLang="en-US" sz="900" dirty="0" smtClean="0">
                <a:solidFill>
                  <a:schemeClr val="bg1"/>
                </a:solidFill>
                <a:latin typeface="+mn-ea"/>
              </a:rPr>
              <a:t>汇报</a:t>
            </a:r>
            <a:r>
              <a:rPr lang="zh-CN" altLang="en-US" sz="900" dirty="0" smtClean="0">
                <a:solidFill>
                  <a:schemeClr val="bg1"/>
                </a:solidFill>
                <a:latin typeface="+mn-ea"/>
              </a:rPr>
              <a:t>日期：</a:t>
            </a:r>
            <a:r>
              <a:rPr lang="en-US" altLang="zh-CN" sz="900" dirty="0" smtClean="0">
                <a:solidFill>
                  <a:schemeClr val="bg1"/>
                </a:solidFill>
                <a:latin typeface="+mn-ea"/>
              </a:rPr>
              <a:t>2021-12-22</a:t>
            </a:r>
            <a:endParaRPr lang="zh-CN" altLang="en-US" sz="9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 y="283"/>
            <a:ext cx="9143498" cy="5142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
        <p:nvSpPr>
          <p:cNvPr id="16" name="Freeform 10"/>
          <p:cNvSpPr/>
          <p:nvPr/>
        </p:nvSpPr>
        <p:spPr bwMode="auto">
          <a:xfrm flipH="1">
            <a:off x="252" y="284"/>
            <a:ext cx="3196837" cy="5142935"/>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chemeClr val="bg1">
              <a:lumMod val="95000"/>
            </a:schemeClr>
          </a:solidFill>
          <a:ln w="0">
            <a:noFill/>
            <a:prstDash val="solid"/>
            <a:round/>
          </a:ln>
        </p:spPr>
        <p:txBody>
          <a:bodyPr vert="horz" wrap="square" lIns="91430" tIns="45714" rIns="91430" bIns="45714" numCol="1" anchor="t" anchorCtr="0" compatLnSpc="1"/>
          <a:lstStyle/>
          <a:p>
            <a:endParaRPr lang="zh-CN" altLang="en-US" sz="1280"/>
          </a:p>
        </p:txBody>
      </p:sp>
      <p:sp>
        <p:nvSpPr>
          <p:cNvPr id="18" name="Freeform 7"/>
          <p:cNvSpPr/>
          <p:nvPr/>
        </p:nvSpPr>
        <p:spPr bwMode="auto">
          <a:xfrm flipH="1">
            <a:off x="2195736" y="0"/>
            <a:ext cx="1220654" cy="5142935"/>
          </a:xfrm>
          <a:custGeom>
            <a:avLst/>
            <a:gdLst>
              <a:gd name="T0" fmla="*/ 439 w 769"/>
              <a:gd name="T1" fmla="*/ 0 h 3224"/>
              <a:gd name="T2" fmla="*/ 769 w 769"/>
              <a:gd name="T3" fmla="*/ 0 h 3224"/>
              <a:gd name="T4" fmla="*/ 679 w 769"/>
              <a:gd name="T5" fmla="*/ 157 h 3224"/>
              <a:gd name="T6" fmla="*/ 599 w 769"/>
              <a:gd name="T7" fmla="*/ 318 h 3224"/>
              <a:gd name="T8" fmla="*/ 525 w 769"/>
              <a:gd name="T9" fmla="*/ 484 h 3224"/>
              <a:gd name="T10" fmla="*/ 459 w 769"/>
              <a:gd name="T11" fmla="*/ 654 h 3224"/>
              <a:gd name="T12" fmla="*/ 401 w 769"/>
              <a:gd name="T13" fmla="*/ 828 h 3224"/>
              <a:gd name="T14" fmla="*/ 352 w 769"/>
              <a:gd name="T15" fmla="*/ 1006 h 3224"/>
              <a:gd name="T16" fmla="*/ 310 w 769"/>
              <a:gd name="T17" fmla="*/ 1186 h 3224"/>
              <a:gd name="T18" fmla="*/ 278 w 769"/>
              <a:gd name="T19" fmla="*/ 1370 h 3224"/>
              <a:gd name="T20" fmla="*/ 254 w 769"/>
              <a:gd name="T21" fmla="*/ 1556 h 3224"/>
              <a:gd name="T22" fmla="*/ 240 w 769"/>
              <a:gd name="T23" fmla="*/ 1747 h 3224"/>
              <a:gd name="T24" fmla="*/ 236 w 769"/>
              <a:gd name="T25" fmla="*/ 1937 h 3224"/>
              <a:gd name="T26" fmla="*/ 240 w 769"/>
              <a:gd name="T27" fmla="*/ 2130 h 3224"/>
              <a:gd name="T28" fmla="*/ 256 w 769"/>
              <a:gd name="T29" fmla="*/ 2319 h 3224"/>
              <a:gd name="T30" fmla="*/ 278 w 769"/>
              <a:gd name="T31" fmla="*/ 2506 h 3224"/>
              <a:gd name="T32" fmla="*/ 312 w 769"/>
              <a:gd name="T33" fmla="*/ 2690 h 3224"/>
              <a:gd name="T34" fmla="*/ 354 w 769"/>
              <a:gd name="T35" fmla="*/ 2872 h 3224"/>
              <a:gd name="T36" fmla="*/ 403 w 769"/>
              <a:gd name="T37" fmla="*/ 3049 h 3224"/>
              <a:gd name="T38" fmla="*/ 460 w 769"/>
              <a:gd name="T39" fmla="*/ 3224 h 3224"/>
              <a:gd name="T40" fmla="*/ 429 w 769"/>
              <a:gd name="T41" fmla="*/ 3224 h 3224"/>
              <a:gd name="T42" fmla="*/ 350 w 769"/>
              <a:gd name="T43" fmla="*/ 3080 h 3224"/>
              <a:gd name="T44" fmla="*/ 280 w 769"/>
              <a:gd name="T45" fmla="*/ 2932 h 3224"/>
              <a:gd name="T46" fmla="*/ 215 w 769"/>
              <a:gd name="T47" fmla="*/ 2779 h 3224"/>
              <a:gd name="T48" fmla="*/ 159 w 769"/>
              <a:gd name="T49" fmla="*/ 2624 h 3224"/>
              <a:gd name="T50" fmla="*/ 112 w 769"/>
              <a:gd name="T51" fmla="*/ 2463 h 3224"/>
              <a:gd name="T52" fmla="*/ 72 w 769"/>
              <a:gd name="T53" fmla="*/ 2300 h 3224"/>
              <a:gd name="T54" fmla="*/ 40 w 769"/>
              <a:gd name="T55" fmla="*/ 2135 h 3224"/>
              <a:gd name="T56" fmla="*/ 17 w 769"/>
              <a:gd name="T57" fmla="*/ 1965 h 3224"/>
              <a:gd name="T58" fmla="*/ 3 w 769"/>
              <a:gd name="T59" fmla="*/ 1794 h 3224"/>
              <a:gd name="T60" fmla="*/ 0 w 769"/>
              <a:gd name="T61" fmla="*/ 1621 h 3224"/>
              <a:gd name="T62" fmla="*/ 3 w 769"/>
              <a:gd name="T63" fmla="*/ 1444 h 3224"/>
              <a:gd name="T64" fmla="*/ 17 w 769"/>
              <a:gd name="T65" fmla="*/ 1270 h 3224"/>
              <a:gd name="T66" fmla="*/ 42 w 769"/>
              <a:gd name="T67" fmla="*/ 1099 h 3224"/>
              <a:gd name="T68" fmla="*/ 73 w 769"/>
              <a:gd name="T69" fmla="*/ 933 h 3224"/>
              <a:gd name="T70" fmla="*/ 114 w 769"/>
              <a:gd name="T71" fmla="*/ 766 h 3224"/>
              <a:gd name="T72" fmla="*/ 163 w 769"/>
              <a:gd name="T73" fmla="*/ 605 h 3224"/>
              <a:gd name="T74" fmla="*/ 221 w 769"/>
              <a:gd name="T75" fmla="*/ 448 h 3224"/>
              <a:gd name="T76" fmla="*/ 285 w 769"/>
              <a:gd name="T77" fmla="*/ 294 h 3224"/>
              <a:gd name="T78" fmla="*/ 359 w 769"/>
              <a:gd name="T79" fmla="*/ 145 h 3224"/>
              <a:gd name="T80" fmla="*/ 439 w 769"/>
              <a:gd name="T81"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9" h="3224">
                <a:moveTo>
                  <a:pt x="439" y="0"/>
                </a:moveTo>
                <a:lnTo>
                  <a:pt x="769" y="0"/>
                </a:lnTo>
                <a:lnTo>
                  <a:pt x="679" y="157"/>
                </a:lnTo>
                <a:lnTo>
                  <a:pt x="599" y="318"/>
                </a:lnTo>
                <a:lnTo>
                  <a:pt x="525" y="484"/>
                </a:lnTo>
                <a:lnTo>
                  <a:pt x="459" y="654"/>
                </a:lnTo>
                <a:lnTo>
                  <a:pt x="401" y="828"/>
                </a:lnTo>
                <a:lnTo>
                  <a:pt x="352" y="1006"/>
                </a:lnTo>
                <a:lnTo>
                  <a:pt x="310" y="1186"/>
                </a:lnTo>
                <a:lnTo>
                  <a:pt x="278" y="1370"/>
                </a:lnTo>
                <a:lnTo>
                  <a:pt x="254" y="1556"/>
                </a:lnTo>
                <a:lnTo>
                  <a:pt x="240" y="1747"/>
                </a:lnTo>
                <a:lnTo>
                  <a:pt x="236" y="1937"/>
                </a:lnTo>
                <a:lnTo>
                  <a:pt x="240" y="2130"/>
                </a:lnTo>
                <a:lnTo>
                  <a:pt x="256" y="2319"/>
                </a:lnTo>
                <a:lnTo>
                  <a:pt x="278" y="2506"/>
                </a:lnTo>
                <a:lnTo>
                  <a:pt x="312" y="2690"/>
                </a:lnTo>
                <a:lnTo>
                  <a:pt x="354" y="2872"/>
                </a:lnTo>
                <a:lnTo>
                  <a:pt x="403" y="3049"/>
                </a:lnTo>
                <a:lnTo>
                  <a:pt x="460" y="3224"/>
                </a:lnTo>
                <a:lnTo>
                  <a:pt x="429" y="3224"/>
                </a:lnTo>
                <a:lnTo>
                  <a:pt x="350" y="3080"/>
                </a:lnTo>
                <a:lnTo>
                  <a:pt x="280" y="2932"/>
                </a:lnTo>
                <a:lnTo>
                  <a:pt x="215" y="2779"/>
                </a:lnTo>
                <a:lnTo>
                  <a:pt x="159" y="2624"/>
                </a:lnTo>
                <a:lnTo>
                  <a:pt x="112" y="2463"/>
                </a:lnTo>
                <a:lnTo>
                  <a:pt x="72" y="2300"/>
                </a:lnTo>
                <a:lnTo>
                  <a:pt x="40" y="2135"/>
                </a:lnTo>
                <a:lnTo>
                  <a:pt x="17" y="1965"/>
                </a:lnTo>
                <a:lnTo>
                  <a:pt x="3" y="1794"/>
                </a:lnTo>
                <a:lnTo>
                  <a:pt x="0" y="1621"/>
                </a:lnTo>
                <a:lnTo>
                  <a:pt x="3" y="1444"/>
                </a:lnTo>
                <a:lnTo>
                  <a:pt x="17" y="1270"/>
                </a:lnTo>
                <a:lnTo>
                  <a:pt x="42" y="1099"/>
                </a:lnTo>
                <a:lnTo>
                  <a:pt x="73" y="933"/>
                </a:lnTo>
                <a:lnTo>
                  <a:pt x="114" y="766"/>
                </a:lnTo>
                <a:lnTo>
                  <a:pt x="163" y="605"/>
                </a:lnTo>
                <a:lnTo>
                  <a:pt x="221" y="448"/>
                </a:lnTo>
                <a:lnTo>
                  <a:pt x="285" y="294"/>
                </a:lnTo>
                <a:lnTo>
                  <a:pt x="359" y="145"/>
                </a:lnTo>
                <a:lnTo>
                  <a:pt x="439" y="0"/>
                </a:lnTo>
                <a:close/>
              </a:path>
            </a:pathLst>
          </a:custGeom>
          <a:solidFill>
            <a:schemeClr val="bg1">
              <a:lumMod val="85000"/>
            </a:schemeClr>
          </a:solidFill>
          <a:ln w="0">
            <a:noFill/>
            <a:prstDash val="solid"/>
            <a:round/>
          </a:ln>
          <a:effectLst>
            <a:outerShdw blurRad="63500" algn="ctr" rotWithShape="0">
              <a:prstClr val="black">
                <a:alpha val="40000"/>
              </a:prstClr>
            </a:outerShdw>
          </a:effectLst>
        </p:spPr>
        <p:txBody>
          <a:bodyPr vert="horz" wrap="square" lIns="91430" tIns="45714" rIns="91430" bIns="45714" numCol="1" anchor="t" anchorCtr="0" compatLnSpc="1"/>
          <a:lstStyle/>
          <a:p>
            <a:endParaRPr lang="zh-CN" altLang="en-US" sz="1280"/>
          </a:p>
        </p:txBody>
      </p:sp>
      <p:sp>
        <p:nvSpPr>
          <p:cNvPr id="9" name="矩形 259"/>
          <p:cNvSpPr>
            <a:spLocks noChangeArrowheads="1"/>
          </p:cNvSpPr>
          <p:nvPr/>
        </p:nvSpPr>
        <p:spPr bwMode="auto">
          <a:xfrm>
            <a:off x="467544" y="1436888"/>
            <a:ext cx="2512811" cy="2269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rPr>
              <a:t>03</a:t>
            </a:r>
            <a:endParaRPr lang="zh-CN" altLang="en-US"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endParaRPr>
          </a:p>
        </p:txBody>
      </p:sp>
      <p:sp>
        <p:nvSpPr>
          <p:cNvPr id="7" name="TextBox 48"/>
          <p:cNvSpPr txBox="1"/>
          <p:nvPr/>
        </p:nvSpPr>
        <p:spPr>
          <a:xfrm>
            <a:off x="3995936" y="2141113"/>
            <a:ext cx="3072173" cy="525208"/>
          </a:xfrm>
          <a:prstGeom prst="rect">
            <a:avLst/>
          </a:prstGeom>
          <a:noFill/>
        </p:spPr>
        <p:txBody>
          <a:bodyPr wrap="square" lIns="0" tIns="0" rIns="0" bIns="0" rtlCol="0">
            <a:spAutoFit/>
          </a:bodyPr>
          <a:lstStyle/>
          <a:p>
            <a:r>
              <a:rPr lang="zh-CN" altLang="en-US" sz="3415" dirty="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工作体会</a:t>
            </a: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0000">
                                          <p:cBhvr additive="base">
                                            <p:cTn id="7"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045220" y="1203598"/>
            <a:ext cx="502444" cy="502444"/>
            <a:chOff x="6617337" y="2097768"/>
            <a:chExt cx="669925" cy="669925"/>
          </a:xfrm>
        </p:grpSpPr>
        <p:sp>
          <p:nvSpPr>
            <p:cNvPr id="35" name="椭圆 34"/>
            <p:cNvSpPr/>
            <p:nvPr/>
          </p:nvSpPr>
          <p:spPr>
            <a:xfrm>
              <a:off x="6617337" y="2097768"/>
              <a:ext cx="669925" cy="669925"/>
            </a:xfrm>
            <a:prstGeom prst="ellipse">
              <a:avLst/>
            </a:pr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chemeClr val="tx1">
                    <a:lumMod val="65000"/>
                    <a:lumOff val="35000"/>
                  </a:schemeClr>
                </a:solidFill>
                <a:latin typeface="+mn-ea"/>
                <a:cs typeface="+mn-ea"/>
              </a:endParaRPr>
            </a:p>
          </p:txBody>
        </p:sp>
        <p:sp>
          <p:nvSpPr>
            <p:cNvPr id="36" name="Freeform 21"/>
            <p:cNvSpPr>
              <a:spLocks noEditPoints="1"/>
            </p:cNvSpPr>
            <p:nvPr/>
          </p:nvSpPr>
          <p:spPr bwMode="auto">
            <a:xfrm>
              <a:off x="6759764" y="2249264"/>
              <a:ext cx="379697" cy="372834"/>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chemeClr val="bg1"/>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solidFill>
                  <a:schemeClr val="tx1">
                    <a:lumMod val="65000"/>
                    <a:lumOff val="35000"/>
                  </a:schemeClr>
                </a:solidFill>
                <a:latin typeface="+mn-ea"/>
                <a:cs typeface="+mn-ea"/>
              </a:endParaRPr>
            </a:p>
          </p:txBody>
        </p:sp>
      </p:grpSp>
      <p:sp>
        <p:nvSpPr>
          <p:cNvPr id="57" name="MH_Text_1"/>
          <p:cNvSpPr txBox="1"/>
          <p:nvPr/>
        </p:nvSpPr>
        <p:spPr>
          <a:xfrm>
            <a:off x="1706597" y="1203598"/>
            <a:ext cx="5529699" cy="3096344"/>
          </a:xfrm>
          <a:prstGeom prst="rect">
            <a:avLst/>
          </a:prstGeom>
          <a:noFill/>
        </p:spPr>
        <p:txBody>
          <a:bodyPr anchor="t"/>
          <a:lstStyle/>
          <a:p>
            <a:pPr defTabSz="685800">
              <a:lnSpc>
                <a:spcPct val="130000"/>
              </a:lnSpc>
              <a:defRPr/>
            </a:pPr>
            <a:r>
              <a:rPr lang="zh-CN" altLang="en-US" sz="900" kern="0" dirty="0" smtClean="0">
                <a:solidFill>
                  <a:schemeClr val="tx1">
                    <a:lumMod val="65000"/>
                    <a:lumOff val="35000"/>
                  </a:schemeClr>
                </a:solidFill>
                <a:latin typeface="+mn-ea"/>
                <a:cs typeface="+mn-ea"/>
                <a:sym typeface="+mn-ea"/>
              </a:rPr>
              <a:t>在这三个月的过程里，熟悉了公司的工作模式和上线发布流程，经历了一个项目从开始的需求评审到发布上线的整个过程。学习了公司的开发规范，协同工作的规则。</a:t>
            </a: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r>
              <a:rPr lang="zh-CN" altLang="en-US" sz="900" kern="0" dirty="0" smtClean="0">
                <a:solidFill>
                  <a:schemeClr val="tx1">
                    <a:lumMod val="65000"/>
                    <a:lumOff val="35000"/>
                  </a:schemeClr>
                </a:solidFill>
                <a:latin typeface="+mn-ea"/>
                <a:cs typeface="+mn-ea"/>
                <a:sym typeface="+mn-ea"/>
              </a:rPr>
              <a:t>开发过程中也难免会遇到一些问题，自己不能够解决的，也都能够通过查阅文档或同事的帮助下顺利完成，</a:t>
            </a:r>
            <a:r>
              <a:rPr lang="zh-CN" altLang="en-US" sz="900" kern="0" dirty="0" smtClean="0">
                <a:solidFill>
                  <a:schemeClr val="tx1">
                    <a:lumMod val="65000"/>
                    <a:lumOff val="35000"/>
                  </a:schemeClr>
                </a:solidFill>
                <a:latin typeface="+mn-ea"/>
                <a:cs typeface="+mn-ea"/>
                <a:sym typeface="+mn-ea"/>
              </a:rPr>
              <a:t>在</a:t>
            </a:r>
            <a:r>
              <a:rPr lang="zh-CN" altLang="en-US" sz="900" kern="0" dirty="0" smtClean="0">
                <a:solidFill>
                  <a:schemeClr val="tx1">
                    <a:lumMod val="65000"/>
                    <a:lumOff val="35000"/>
                  </a:schemeClr>
                </a:solidFill>
                <a:latin typeface="+mn-ea"/>
                <a:cs typeface="+mn-ea"/>
                <a:sym typeface="+mn-ea"/>
              </a:rPr>
              <a:t>此也非常感谢各位同事们热情的帮助。</a:t>
            </a: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r>
              <a:rPr lang="zh-CN" altLang="en-US" sz="900" kern="0" dirty="0" smtClean="0">
                <a:solidFill>
                  <a:schemeClr val="tx1">
                    <a:lumMod val="65000"/>
                    <a:lumOff val="35000"/>
                  </a:schemeClr>
                </a:solidFill>
                <a:latin typeface="+mn-ea"/>
                <a:cs typeface="+mn-ea"/>
                <a:sym typeface="+mn-ea"/>
              </a:rPr>
              <a:t>团队里面可能大家都负责着不同的项目或模块，但是对于不同项目中出现的问题，大家也都能提出自己的看法和方案，帮助同事们解决问题，个人很喜欢这种大家互帮互助的学习氛围。而且每天的早会也能实时的同步项目的进度，在做自己负责的模块的同时，也能了解到其他同事在做什么，这样对整体也有一个清晰的认识。</a:t>
            </a: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r>
              <a:rPr lang="zh-CN" altLang="en-US" sz="900" kern="0" dirty="0" smtClean="0">
                <a:solidFill>
                  <a:schemeClr val="tx1">
                    <a:lumMod val="65000"/>
                    <a:lumOff val="35000"/>
                  </a:schemeClr>
                </a:solidFill>
                <a:latin typeface="+mn-ea"/>
                <a:cs typeface="+mn-ea"/>
                <a:sym typeface="+mn-ea"/>
              </a:rPr>
              <a:t>然后，我个人之前的工作是偏向于</a:t>
            </a:r>
            <a:r>
              <a:rPr lang="en-US" altLang="zh-CN" sz="900" kern="0" dirty="0" smtClean="0">
                <a:solidFill>
                  <a:schemeClr val="tx1">
                    <a:lumMod val="65000"/>
                    <a:lumOff val="35000"/>
                  </a:schemeClr>
                </a:solidFill>
                <a:latin typeface="+mn-ea"/>
                <a:cs typeface="+mn-ea"/>
                <a:sym typeface="+mn-ea"/>
              </a:rPr>
              <a:t>PC</a:t>
            </a:r>
            <a:r>
              <a:rPr lang="zh-CN" altLang="en-US" sz="900" kern="0" dirty="0" smtClean="0">
                <a:solidFill>
                  <a:schemeClr val="tx1">
                    <a:lumMod val="65000"/>
                    <a:lumOff val="35000"/>
                  </a:schemeClr>
                </a:solidFill>
                <a:latin typeface="+mn-ea"/>
                <a:cs typeface="+mn-ea"/>
                <a:sym typeface="+mn-ea"/>
              </a:rPr>
              <a:t>端开发的，对移动端可能不是太熟悉，当然也有些开发经验，来公司后也学到了很多的关于移动端开发的知识，例如一些页面的适配、原生框架、小程序等等，今后也会持续的学习研究这方面的知识，提升开发效率的同时也能提升自己。</a:t>
            </a:r>
            <a:endParaRPr lang="en-US" altLang="zh-CN" sz="900" kern="0" dirty="0" smtClean="0">
              <a:solidFill>
                <a:schemeClr val="tx1">
                  <a:lumMod val="65000"/>
                  <a:lumOff val="35000"/>
                </a:schemeClr>
              </a:solidFill>
              <a:latin typeface="+mn-ea"/>
              <a:cs typeface="+mn-ea"/>
              <a:sym typeface="+mn-ea"/>
            </a:endParaRPr>
          </a:p>
          <a:p>
            <a:pPr defTabSz="685800">
              <a:lnSpc>
                <a:spcPct val="130000"/>
              </a:lnSpc>
              <a:defRPr/>
            </a:pPr>
            <a:endParaRPr lang="en-US" altLang="zh-CN" sz="900" kern="0" dirty="0" smtClean="0">
              <a:solidFill>
                <a:schemeClr val="tx1">
                  <a:lumMod val="65000"/>
                  <a:lumOff val="35000"/>
                </a:schemeClr>
              </a:solidFill>
              <a:latin typeface="+mn-ea"/>
              <a:cs typeface="+mn-ea"/>
              <a:sym typeface="+mn-ea"/>
            </a:endParaRPr>
          </a:p>
        </p:txBody>
      </p:sp>
      <p:sp>
        <p:nvSpPr>
          <p:cNvPr id="63" name="矩形 62"/>
          <p:cNvSpPr/>
          <p:nvPr/>
        </p:nvSpPr>
        <p:spPr>
          <a:xfrm>
            <a:off x="827584" y="267494"/>
            <a:ext cx="302433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个</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人感悟</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64" name="组合 63"/>
          <p:cNvGrpSpPr/>
          <p:nvPr/>
        </p:nvGrpSpPr>
        <p:grpSpPr>
          <a:xfrm>
            <a:off x="376393" y="300155"/>
            <a:ext cx="8391215" cy="365564"/>
            <a:chOff x="376393" y="300155"/>
            <a:chExt cx="8391215" cy="365564"/>
          </a:xfrm>
        </p:grpSpPr>
        <p:sp>
          <p:nvSpPr>
            <p:cNvPr id="65"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6" name="直接连接符 65"/>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7"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p:tgtEl>
                                          <p:spTgt spid="57"/>
                                        </p:tgtEl>
                                        <p:attrNameLst>
                                          <p:attrName>ppt_y</p:attrName>
                                        </p:attrNameLst>
                                      </p:cBhvr>
                                      <p:tavLst>
                                        <p:tav tm="0">
                                          <p:val>
                                            <p:strVal val="#ppt_y+#ppt_h*1.125000"/>
                                          </p:val>
                                        </p:tav>
                                        <p:tav tm="100000">
                                          <p:val>
                                            <p:strVal val="#ppt_y"/>
                                          </p:val>
                                        </p:tav>
                                      </p:tavLst>
                                    </p:anim>
                                    <p:animEffect transition="in" filter="wipe(up)">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31640" y="1347614"/>
            <a:ext cx="1872208" cy="2817529"/>
            <a:chOff x="1029218" y="2096244"/>
            <a:chExt cx="2020013" cy="3756705"/>
          </a:xfrm>
        </p:grpSpPr>
        <p:sp>
          <p:nvSpPr>
            <p:cNvPr id="7" name="圆角矩形 2"/>
            <p:cNvSpPr/>
            <p:nvPr/>
          </p:nvSpPr>
          <p:spPr>
            <a:xfrm>
              <a:off x="1029218" y="2096244"/>
              <a:ext cx="2020013" cy="37567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chemeClr val="accent1"/>
            </a:solidFill>
            <a:ln>
              <a:noFill/>
            </a:ln>
            <a:effectLst>
              <a:outerShdw blurRad="63500" algn="ctr" rotWithShape="0">
                <a:prstClr val="black">
                  <a:alpha val="40000"/>
                </a:prstClr>
              </a:outerShdw>
            </a:effectLst>
          </p:spPr>
          <p:txBody>
            <a:bodyPr lIns="68461" tIns="34231" rIns="68461" bIns="34231" rtlCol="0" anchor="ctr"/>
            <a:lstStyle/>
            <a:p>
              <a:pPr algn="ctr">
                <a:defRPr/>
              </a:pPr>
              <a:endParaRPr lang="en-US" sz="1830" kern="0">
                <a:solidFill>
                  <a:sysClr val="window" lastClr="FFFFFF"/>
                </a:solidFill>
                <a:latin typeface="+mn-ea"/>
              </a:endParaRPr>
            </a:p>
          </p:txBody>
        </p:sp>
        <p:sp>
          <p:nvSpPr>
            <p:cNvPr id="8" name="Freeform 68"/>
            <p:cNvSpPr>
              <a:spLocks noEditPoints="1"/>
            </p:cNvSpPr>
            <p:nvPr/>
          </p:nvSpPr>
          <p:spPr bwMode="auto">
            <a:xfrm>
              <a:off x="1805875" y="2500987"/>
              <a:ext cx="466700" cy="462458"/>
            </a:xfrm>
            <a:custGeom>
              <a:avLst/>
              <a:gdLst>
                <a:gd name="T0" fmla="*/ 184 w 184"/>
                <a:gd name="T1" fmla="*/ 26 h 183"/>
                <a:gd name="T2" fmla="*/ 176 w 184"/>
                <a:gd name="T3" fmla="*/ 176 h 183"/>
                <a:gd name="T4" fmla="*/ 158 w 184"/>
                <a:gd name="T5" fmla="*/ 183 h 183"/>
                <a:gd name="T6" fmla="*/ 8 w 184"/>
                <a:gd name="T7" fmla="*/ 176 h 183"/>
                <a:gd name="T8" fmla="*/ 0 w 184"/>
                <a:gd name="T9" fmla="*/ 26 h 183"/>
                <a:gd name="T10" fmla="*/ 55 w 184"/>
                <a:gd name="T11" fmla="*/ 95 h 183"/>
                <a:gd name="T12" fmla="*/ 22 w 184"/>
                <a:gd name="T13" fmla="*/ 128 h 183"/>
                <a:gd name="T14" fmla="*/ 55 w 184"/>
                <a:gd name="T15" fmla="*/ 103 h 183"/>
                <a:gd name="T16" fmla="*/ 80 w 184"/>
                <a:gd name="T17" fmla="*/ 128 h 183"/>
                <a:gd name="T18" fmla="*/ 55 w 184"/>
                <a:gd name="T19" fmla="*/ 117 h 183"/>
                <a:gd name="T20" fmla="*/ 44 w 184"/>
                <a:gd name="T21" fmla="*/ 128 h 183"/>
                <a:gd name="T22" fmla="*/ 52 w 184"/>
                <a:gd name="T23" fmla="*/ 128 h 183"/>
                <a:gd name="T24" fmla="*/ 55 w 184"/>
                <a:gd name="T25" fmla="*/ 125 h 183"/>
                <a:gd name="T26" fmla="*/ 129 w 184"/>
                <a:gd name="T27" fmla="*/ 95 h 183"/>
                <a:gd name="T28" fmla="*/ 129 w 184"/>
                <a:gd name="T29" fmla="*/ 162 h 183"/>
                <a:gd name="T30" fmla="*/ 129 w 184"/>
                <a:gd name="T31" fmla="*/ 103 h 183"/>
                <a:gd name="T32" fmla="*/ 129 w 184"/>
                <a:gd name="T33" fmla="*/ 153 h 183"/>
                <a:gd name="T34" fmla="*/ 129 w 184"/>
                <a:gd name="T35" fmla="*/ 103 h 183"/>
                <a:gd name="T36" fmla="*/ 141 w 184"/>
                <a:gd name="T37" fmla="*/ 128 h 183"/>
                <a:gd name="T38" fmla="*/ 129 w 184"/>
                <a:gd name="T39" fmla="*/ 117 h 183"/>
                <a:gd name="T40" fmla="*/ 129 w 184"/>
                <a:gd name="T41" fmla="*/ 132 h 183"/>
                <a:gd name="T42" fmla="*/ 125 w 184"/>
                <a:gd name="T43" fmla="*/ 128 h 183"/>
                <a:gd name="T44" fmla="*/ 129 w 184"/>
                <a:gd name="T45" fmla="*/ 21 h 183"/>
                <a:gd name="T46" fmla="*/ 129 w 184"/>
                <a:gd name="T47" fmla="*/ 88 h 183"/>
                <a:gd name="T48" fmla="*/ 129 w 184"/>
                <a:gd name="T49" fmla="*/ 21 h 183"/>
                <a:gd name="T50" fmla="*/ 104 w 184"/>
                <a:gd name="T51" fmla="*/ 55 h 183"/>
                <a:gd name="T52" fmla="*/ 146 w 184"/>
                <a:gd name="T53" fmla="*/ 37 h 183"/>
                <a:gd name="T54" fmla="*/ 129 w 184"/>
                <a:gd name="T55" fmla="*/ 43 h 183"/>
                <a:gd name="T56" fmla="*/ 117 w 184"/>
                <a:gd name="T57" fmla="*/ 55 h 183"/>
                <a:gd name="T58" fmla="*/ 125 w 184"/>
                <a:gd name="T59" fmla="*/ 55 h 183"/>
                <a:gd name="T60" fmla="*/ 129 w 184"/>
                <a:gd name="T61" fmla="*/ 52 h 183"/>
                <a:gd name="T62" fmla="*/ 55 w 184"/>
                <a:gd name="T63" fmla="*/ 21 h 183"/>
                <a:gd name="T64" fmla="*/ 89 w 184"/>
                <a:gd name="T65" fmla="*/ 55 h 183"/>
                <a:gd name="T66" fmla="*/ 55 w 184"/>
                <a:gd name="T67" fmla="*/ 21 h 183"/>
                <a:gd name="T68" fmla="*/ 30 w 184"/>
                <a:gd name="T69" fmla="*/ 55 h 183"/>
                <a:gd name="T70" fmla="*/ 73 w 184"/>
                <a:gd name="T71" fmla="*/ 37 h 183"/>
                <a:gd name="T72" fmla="*/ 55 w 184"/>
                <a:gd name="T73" fmla="*/ 43 h 183"/>
                <a:gd name="T74" fmla="*/ 44 w 184"/>
                <a:gd name="T75" fmla="*/ 55 h 183"/>
                <a:gd name="T76" fmla="*/ 52 w 184"/>
                <a:gd name="T77" fmla="*/ 55 h 183"/>
                <a:gd name="T78" fmla="*/ 55 w 184"/>
                <a:gd name="T79" fmla="*/ 52 h 183"/>
                <a:gd name="T80" fmla="*/ 158 w 184"/>
                <a:gd name="T81" fmla="*/ 14 h 183"/>
                <a:gd name="T82" fmla="*/ 15 w 184"/>
                <a:gd name="T83" fmla="*/ 158 h 183"/>
                <a:gd name="T84" fmla="*/ 18 w 184"/>
                <a:gd name="T85" fmla="*/ 166 h 183"/>
                <a:gd name="T86" fmla="*/ 166 w 184"/>
                <a:gd name="T87" fmla="*/ 166 h 183"/>
                <a:gd name="T88" fmla="*/ 170 w 184"/>
                <a:gd name="T89" fmla="*/ 1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 h="183">
                  <a:moveTo>
                    <a:pt x="26" y="0"/>
                  </a:moveTo>
                  <a:cubicBezTo>
                    <a:pt x="158" y="0"/>
                    <a:pt x="158" y="0"/>
                    <a:pt x="158" y="0"/>
                  </a:cubicBezTo>
                  <a:cubicBezTo>
                    <a:pt x="172" y="0"/>
                    <a:pt x="184" y="11"/>
                    <a:pt x="184" y="26"/>
                  </a:cubicBezTo>
                  <a:cubicBezTo>
                    <a:pt x="184" y="158"/>
                    <a:pt x="184" y="158"/>
                    <a:pt x="184" y="158"/>
                  </a:cubicBezTo>
                  <a:cubicBezTo>
                    <a:pt x="184" y="165"/>
                    <a:pt x="181" y="171"/>
                    <a:pt x="176" y="176"/>
                  </a:cubicBezTo>
                  <a:cubicBezTo>
                    <a:pt x="176" y="176"/>
                    <a:pt x="176" y="176"/>
                    <a:pt x="176" y="176"/>
                  </a:cubicBezTo>
                  <a:cubicBezTo>
                    <a:pt x="176" y="176"/>
                    <a:pt x="176" y="176"/>
                    <a:pt x="176" y="176"/>
                  </a:cubicBezTo>
                  <a:cubicBezTo>
                    <a:pt x="176" y="176"/>
                    <a:pt x="176" y="176"/>
                    <a:pt x="176" y="176"/>
                  </a:cubicBezTo>
                  <a:cubicBezTo>
                    <a:pt x="172" y="180"/>
                    <a:pt x="165" y="183"/>
                    <a:pt x="158" y="183"/>
                  </a:cubicBezTo>
                  <a:cubicBezTo>
                    <a:pt x="26" y="183"/>
                    <a:pt x="26" y="183"/>
                    <a:pt x="26" y="183"/>
                  </a:cubicBezTo>
                  <a:cubicBezTo>
                    <a:pt x="19" y="183"/>
                    <a:pt x="12" y="180"/>
                    <a:pt x="8" y="176"/>
                  </a:cubicBezTo>
                  <a:cubicBezTo>
                    <a:pt x="8" y="176"/>
                    <a:pt x="8" y="176"/>
                    <a:pt x="8" y="176"/>
                  </a:cubicBezTo>
                  <a:cubicBezTo>
                    <a:pt x="8" y="176"/>
                    <a:pt x="8" y="176"/>
                    <a:pt x="8" y="176"/>
                  </a:cubicBezTo>
                  <a:cubicBezTo>
                    <a:pt x="3" y="171"/>
                    <a:pt x="0" y="165"/>
                    <a:pt x="0" y="158"/>
                  </a:cubicBezTo>
                  <a:cubicBezTo>
                    <a:pt x="0" y="26"/>
                    <a:pt x="0" y="26"/>
                    <a:pt x="0" y="26"/>
                  </a:cubicBezTo>
                  <a:cubicBezTo>
                    <a:pt x="0" y="11"/>
                    <a:pt x="12" y="0"/>
                    <a:pt x="26" y="0"/>
                  </a:cubicBezTo>
                  <a:close/>
                  <a:moveTo>
                    <a:pt x="55" y="95"/>
                  </a:moveTo>
                  <a:cubicBezTo>
                    <a:pt x="55" y="95"/>
                    <a:pt x="55" y="95"/>
                    <a:pt x="55" y="95"/>
                  </a:cubicBezTo>
                  <a:cubicBezTo>
                    <a:pt x="74" y="95"/>
                    <a:pt x="89" y="110"/>
                    <a:pt x="89" y="128"/>
                  </a:cubicBezTo>
                  <a:cubicBezTo>
                    <a:pt x="89" y="147"/>
                    <a:pt x="74" y="162"/>
                    <a:pt x="55" y="162"/>
                  </a:cubicBezTo>
                  <a:cubicBezTo>
                    <a:pt x="37" y="162"/>
                    <a:pt x="22" y="147"/>
                    <a:pt x="22" y="128"/>
                  </a:cubicBezTo>
                  <a:cubicBezTo>
                    <a:pt x="22" y="110"/>
                    <a:pt x="37" y="95"/>
                    <a:pt x="55" y="95"/>
                  </a:cubicBezTo>
                  <a:close/>
                  <a:moveTo>
                    <a:pt x="55" y="103"/>
                  </a:moveTo>
                  <a:cubicBezTo>
                    <a:pt x="55" y="103"/>
                    <a:pt x="55" y="103"/>
                    <a:pt x="55" y="103"/>
                  </a:cubicBezTo>
                  <a:cubicBezTo>
                    <a:pt x="42" y="103"/>
                    <a:pt x="30" y="115"/>
                    <a:pt x="30" y="128"/>
                  </a:cubicBezTo>
                  <a:cubicBezTo>
                    <a:pt x="30" y="142"/>
                    <a:pt x="42" y="153"/>
                    <a:pt x="55" y="153"/>
                  </a:cubicBezTo>
                  <a:cubicBezTo>
                    <a:pt x="69" y="153"/>
                    <a:pt x="80" y="142"/>
                    <a:pt x="80" y="128"/>
                  </a:cubicBezTo>
                  <a:cubicBezTo>
                    <a:pt x="80" y="115"/>
                    <a:pt x="69" y="103"/>
                    <a:pt x="55" y="103"/>
                  </a:cubicBezTo>
                  <a:close/>
                  <a:moveTo>
                    <a:pt x="55" y="117"/>
                  </a:moveTo>
                  <a:cubicBezTo>
                    <a:pt x="55" y="117"/>
                    <a:pt x="55" y="117"/>
                    <a:pt x="55" y="117"/>
                  </a:cubicBezTo>
                  <a:cubicBezTo>
                    <a:pt x="62" y="117"/>
                    <a:pt x="67" y="122"/>
                    <a:pt x="67" y="128"/>
                  </a:cubicBezTo>
                  <a:cubicBezTo>
                    <a:pt x="67" y="135"/>
                    <a:pt x="62" y="140"/>
                    <a:pt x="55" y="140"/>
                  </a:cubicBezTo>
                  <a:cubicBezTo>
                    <a:pt x="49" y="140"/>
                    <a:pt x="44" y="135"/>
                    <a:pt x="44" y="128"/>
                  </a:cubicBezTo>
                  <a:cubicBezTo>
                    <a:pt x="44" y="122"/>
                    <a:pt x="49" y="117"/>
                    <a:pt x="55" y="117"/>
                  </a:cubicBezTo>
                  <a:close/>
                  <a:moveTo>
                    <a:pt x="52" y="128"/>
                  </a:moveTo>
                  <a:cubicBezTo>
                    <a:pt x="52" y="128"/>
                    <a:pt x="52" y="128"/>
                    <a:pt x="52" y="128"/>
                  </a:cubicBezTo>
                  <a:cubicBezTo>
                    <a:pt x="52" y="130"/>
                    <a:pt x="54" y="132"/>
                    <a:pt x="55" y="132"/>
                  </a:cubicBezTo>
                  <a:cubicBezTo>
                    <a:pt x="57" y="132"/>
                    <a:pt x="59" y="130"/>
                    <a:pt x="59" y="128"/>
                  </a:cubicBezTo>
                  <a:cubicBezTo>
                    <a:pt x="59" y="126"/>
                    <a:pt x="57" y="125"/>
                    <a:pt x="55" y="125"/>
                  </a:cubicBezTo>
                  <a:cubicBezTo>
                    <a:pt x="54" y="125"/>
                    <a:pt x="52" y="126"/>
                    <a:pt x="52" y="128"/>
                  </a:cubicBezTo>
                  <a:close/>
                  <a:moveTo>
                    <a:pt x="129" y="95"/>
                  </a:moveTo>
                  <a:cubicBezTo>
                    <a:pt x="129" y="95"/>
                    <a:pt x="129" y="95"/>
                    <a:pt x="129" y="95"/>
                  </a:cubicBezTo>
                  <a:cubicBezTo>
                    <a:pt x="137" y="95"/>
                    <a:pt x="146" y="98"/>
                    <a:pt x="152" y="105"/>
                  </a:cubicBezTo>
                  <a:cubicBezTo>
                    <a:pt x="159" y="111"/>
                    <a:pt x="162" y="120"/>
                    <a:pt x="162" y="128"/>
                  </a:cubicBezTo>
                  <a:cubicBezTo>
                    <a:pt x="162" y="147"/>
                    <a:pt x="147" y="162"/>
                    <a:pt x="129" y="162"/>
                  </a:cubicBezTo>
                  <a:cubicBezTo>
                    <a:pt x="110" y="162"/>
                    <a:pt x="95" y="147"/>
                    <a:pt x="95" y="128"/>
                  </a:cubicBezTo>
                  <a:cubicBezTo>
                    <a:pt x="95" y="110"/>
                    <a:pt x="110" y="95"/>
                    <a:pt x="129" y="95"/>
                  </a:cubicBezTo>
                  <a:close/>
                  <a:moveTo>
                    <a:pt x="129" y="103"/>
                  </a:moveTo>
                  <a:cubicBezTo>
                    <a:pt x="129" y="103"/>
                    <a:pt x="129" y="103"/>
                    <a:pt x="129" y="103"/>
                  </a:cubicBezTo>
                  <a:cubicBezTo>
                    <a:pt x="115" y="103"/>
                    <a:pt x="104" y="115"/>
                    <a:pt x="104" y="128"/>
                  </a:cubicBezTo>
                  <a:cubicBezTo>
                    <a:pt x="104" y="142"/>
                    <a:pt x="115" y="153"/>
                    <a:pt x="129" y="153"/>
                  </a:cubicBezTo>
                  <a:cubicBezTo>
                    <a:pt x="143" y="153"/>
                    <a:pt x="154" y="142"/>
                    <a:pt x="154" y="128"/>
                  </a:cubicBezTo>
                  <a:cubicBezTo>
                    <a:pt x="154" y="122"/>
                    <a:pt x="151" y="116"/>
                    <a:pt x="146" y="111"/>
                  </a:cubicBezTo>
                  <a:cubicBezTo>
                    <a:pt x="142" y="106"/>
                    <a:pt x="135" y="103"/>
                    <a:pt x="129" y="103"/>
                  </a:cubicBezTo>
                  <a:close/>
                  <a:moveTo>
                    <a:pt x="129" y="117"/>
                  </a:moveTo>
                  <a:cubicBezTo>
                    <a:pt x="129" y="117"/>
                    <a:pt x="129" y="117"/>
                    <a:pt x="129" y="117"/>
                  </a:cubicBezTo>
                  <a:cubicBezTo>
                    <a:pt x="135" y="117"/>
                    <a:pt x="141" y="122"/>
                    <a:pt x="141" y="128"/>
                  </a:cubicBezTo>
                  <a:cubicBezTo>
                    <a:pt x="141" y="135"/>
                    <a:pt x="135" y="140"/>
                    <a:pt x="129" y="140"/>
                  </a:cubicBezTo>
                  <a:cubicBezTo>
                    <a:pt x="122" y="140"/>
                    <a:pt x="117" y="135"/>
                    <a:pt x="117" y="128"/>
                  </a:cubicBezTo>
                  <a:cubicBezTo>
                    <a:pt x="117" y="122"/>
                    <a:pt x="122" y="117"/>
                    <a:pt x="129" y="117"/>
                  </a:cubicBezTo>
                  <a:close/>
                  <a:moveTo>
                    <a:pt x="125" y="128"/>
                  </a:moveTo>
                  <a:cubicBezTo>
                    <a:pt x="125" y="128"/>
                    <a:pt x="125" y="128"/>
                    <a:pt x="125" y="128"/>
                  </a:cubicBezTo>
                  <a:cubicBezTo>
                    <a:pt x="125" y="130"/>
                    <a:pt x="127" y="132"/>
                    <a:pt x="129" y="132"/>
                  </a:cubicBezTo>
                  <a:cubicBezTo>
                    <a:pt x="131" y="132"/>
                    <a:pt x="132" y="130"/>
                    <a:pt x="132" y="128"/>
                  </a:cubicBezTo>
                  <a:cubicBezTo>
                    <a:pt x="132" y="126"/>
                    <a:pt x="131" y="125"/>
                    <a:pt x="129" y="125"/>
                  </a:cubicBezTo>
                  <a:cubicBezTo>
                    <a:pt x="127" y="125"/>
                    <a:pt x="125" y="126"/>
                    <a:pt x="125" y="128"/>
                  </a:cubicBezTo>
                  <a:close/>
                  <a:moveTo>
                    <a:pt x="129" y="21"/>
                  </a:moveTo>
                  <a:cubicBezTo>
                    <a:pt x="129" y="21"/>
                    <a:pt x="129" y="21"/>
                    <a:pt x="129" y="21"/>
                  </a:cubicBezTo>
                  <a:cubicBezTo>
                    <a:pt x="129" y="21"/>
                    <a:pt x="129" y="21"/>
                    <a:pt x="129" y="21"/>
                  </a:cubicBezTo>
                  <a:cubicBezTo>
                    <a:pt x="137" y="21"/>
                    <a:pt x="146" y="25"/>
                    <a:pt x="152" y="31"/>
                  </a:cubicBezTo>
                  <a:cubicBezTo>
                    <a:pt x="159" y="38"/>
                    <a:pt x="162" y="46"/>
                    <a:pt x="162" y="55"/>
                  </a:cubicBezTo>
                  <a:cubicBezTo>
                    <a:pt x="162" y="73"/>
                    <a:pt x="147" y="88"/>
                    <a:pt x="129" y="88"/>
                  </a:cubicBezTo>
                  <a:cubicBezTo>
                    <a:pt x="120" y="88"/>
                    <a:pt x="111" y="85"/>
                    <a:pt x="105" y="79"/>
                  </a:cubicBezTo>
                  <a:cubicBezTo>
                    <a:pt x="99" y="72"/>
                    <a:pt x="95" y="64"/>
                    <a:pt x="95" y="55"/>
                  </a:cubicBezTo>
                  <a:cubicBezTo>
                    <a:pt x="95" y="36"/>
                    <a:pt x="110" y="21"/>
                    <a:pt x="129" y="21"/>
                  </a:cubicBezTo>
                  <a:close/>
                  <a:moveTo>
                    <a:pt x="129" y="30"/>
                  </a:moveTo>
                  <a:cubicBezTo>
                    <a:pt x="129" y="30"/>
                    <a:pt x="129" y="30"/>
                    <a:pt x="129" y="30"/>
                  </a:cubicBezTo>
                  <a:cubicBezTo>
                    <a:pt x="115" y="30"/>
                    <a:pt x="104" y="41"/>
                    <a:pt x="104" y="55"/>
                  </a:cubicBezTo>
                  <a:cubicBezTo>
                    <a:pt x="104" y="69"/>
                    <a:pt x="115" y="80"/>
                    <a:pt x="129" y="80"/>
                  </a:cubicBezTo>
                  <a:cubicBezTo>
                    <a:pt x="143" y="80"/>
                    <a:pt x="154" y="69"/>
                    <a:pt x="154" y="55"/>
                  </a:cubicBezTo>
                  <a:cubicBezTo>
                    <a:pt x="154" y="48"/>
                    <a:pt x="151" y="42"/>
                    <a:pt x="146" y="37"/>
                  </a:cubicBezTo>
                  <a:cubicBezTo>
                    <a:pt x="142" y="32"/>
                    <a:pt x="135" y="30"/>
                    <a:pt x="129" y="30"/>
                  </a:cubicBezTo>
                  <a:close/>
                  <a:moveTo>
                    <a:pt x="129" y="43"/>
                  </a:moveTo>
                  <a:cubicBezTo>
                    <a:pt x="129" y="43"/>
                    <a:pt x="129" y="43"/>
                    <a:pt x="129" y="43"/>
                  </a:cubicBezTo>
                  <a:cubicBezTo>
                    <a:pt x="135" y="43"/>
                    <a:pt x="141" y="48"/>
                    <a:pt x="141" y="55"/>
                  </a:cubicBezTo>
                  <a:cubicBezTo>
                    <a:pt x="141" y="61"/>
                    <a:pt x="135" y="67"/>
                    <a:pt x="129" y="67"/>
                  </a:cubicBezTo>
                  <a:cubicBezTo>
                    <a:pt x="122" y="67"/>
                    <a:pt x="117" y="61"/>
                    <a:pt x="117" y="55"/>
                  </a:cubicBezTo>
                  <a:cubicBezTo>
                    <a:pt x="117" y="48"/>
                    <a:pt x="122" y="43"/>
                    <a:pt x="129" y="43"/>
                  </a:cubicBezTo>
                  <a:close/>
                  <a:moveTo>
                    <a:pt x="125" y="55"/>
                  </a:moveTo>
                  <a:cubicBezTo>
                    <a:pt x="125" y="55"/>
                    <a:pt x="125" y="55"/>
                    <a:pt x="125" y="55"/>
                  </a:cubicBezTo>
                  <a:cubicBezTo>
                    <a:pt x="125" y="57"/>
                    <a:pt x="127" y="58"/>
                    <a:pt x="129" y="58"/>
                  </a:cubicBezTo>
                  <a:cubicBezTo>
                    <a:pt x="131" y="58"/>
                    <a:pt x="132" y="57"/>
                    <a:pt x="132" y="55"/>
                  </a:cubicBezTo>
                  <a:cubicBezTo>
                    <a:pt x="132" y="53"/>
                    <a:pt x="131" y="52"/>
                    <a:pt x="129" y="52"/>
                  </a:cubicBezTo>
                  <a:cubicBezTo>
                    <a:pt x="127" y="52"/>
                    <a:pt x="125" y="53"/>
                    <a:pt x="125" y="55"/>
                  </a:cubicBezTo>
                  <a:close/>
                  <a:moveTo>
                    <a:pt x="55" y="21"/>
                  </a:moveTo>
                  <a:cubicBezTo>
                    <a:pt x="55" y="21"/>
                    <a:pt x="55" y="21"/>
                    <a:pt x="55" y="21"/>
                  </a:cubicBezTo>
                  <a:cubicBezTo>
                    <a:pt x="55" y="21"/>
                    <a:pt x="55" y="21"/>
                    <a:pt x="55" y="21"/>
                  </a:cubicBezTo>
                  <a:cubicBezTo>
                    <a:pt x="64" y="21"/>
                    <a:pt x="72" y="25"/>
                    <a:pt x="79" y="31"/>
                  </a:cubicBezTo>
                  <a:cubicBezTo>
                    <a:pt x="86" y="38"/>
                    <a:pt x="89" y="46"/>
                    <a:pt x="89" y="55"/>
                  </a:cubicBezTo>
                  <a:cubicBezTo>
                    <a:pt x="89" y="73"/>
                    <a:pt x="74" y="88"/>
                    <a:pt x="55" y="88"/>
                  </a:cubicBezTo>
                  <a:cubicBezTo>
                    <a:pt x="37" y="88"/>
                    <a:pt x="22" y="73"/>
                    <a:pt x="22" y="55"/>
                  </a:cubicBezTo>
                  <a:cubicBezTo>
                    <a:pt x="22" y="36"/>
                    <a:pt x="37" y="21"/>
                    <a:pt x="55" y="21"/>
                  </a:cubicBezTo>
                  <a:close/>
                  <a:moveTo>
                    <a:pt x="55" y="30"/>
                  </a:moveTo>
                  <a:cubicBezTo>
                    <a:pt x="55" y="30"/>
                    <a:pt x="55" y="30"/>
                    <a:pt x="55" y="30"/>
                  </a:cubicBezTo>
                  <a:cubicBezTo>
                    <a:pt x="42" y="30"/>
                    <a:pt x="30" y="41"/>
                    <a:pt x="30" y="55"/>
                  </a:cubicBezTo>
                  <a:cubicBezTo>
                    <a:pt x="30" y="69"/>
                    <a:pt x="42" y="80"/>
                    <a:pt x="55" y="80"/>
                  </a:cubicBezTo>
                  <a:cubicBezTo>
                    <a:pt x="69" y="80"/>
                    <a:pt x="80" y="69"/>
                    <a:pt x="80" y="55"/>
                  </a:cubicBezTo>
                  <a:cubicBezTo>
                    <a:pt x="80" y="48"/>
                    <a:pt x="78" y="42"/>
                    <a:pt x="73" y="37"/>
                  </a:cubicBezTo>
                  <a:cubicBezTo>
                    <a:pt x="68" y="32"/>
                    <a:pt x="62" y="30"/>
                    <a:pt x="55" y="30"/>
                  </a:cubicBezTo>
                  <a:close/>
                  <a:moveTo>
                    <a:pt x="55" y="43"/>
                  </a:moveTo>
                  <a:cubicBezTo>
                    <a:pt x="55" y="43"/>
                    <a:pt x="55" y="43"/>
                    <a:pt x="55" y="43"/>
                  </a:cubicBezTo>
                  <a:cubicBezTo>
                    <a:pt x="62" y="43"/>
                    <a:pt x="67" y="48"/>
                    <a:pt x="67" y="55"/>
                  </a:cubicBezTo>
                  <a:cubicBezTo>
                    <a:pt x="67" y="61"/>
                    <a:pt x="62" y="67"/>
                    <a:pt x="55" y="67"/>
                  </a:cubicBezTo>
                  <a:cubicBezTo>
                    <a:pt x="49" y="67"/>
                    <a:pt x="44" y="61"/>
                    <a:pt x="44" y="55"/>
                  </a:cubicBezTo>
                  <a:cubicBezTo>
                    <a:pt x="44" y="48"/>
                    <a:pt x="49" y="43"/>
                    <a:pt x="55" y="43"/>
                  </a:cubicBezTo>
                  <a:close/>
                  <a:moveTo>
                    <a:pt x="52" y="55"/>
                  </a:moveTo>
                  <a:cubicBezTo>
                    <a:pt x="52" y="55"/>
                    <a:pt x="52" y="55"/>
                    <a:pt x="52" y="55"/>
                  </a:cubicBezTo>
                  <a:cubicBezTo>
                    <a:pt x="52" y="57"/>
                    <a:pt x="54" y="58"/>
                    <a:pt x="55" y="58"/>
                  </a:cubicBezTo>
                  <a:cubicBezTo>
                    <a:pt x="57" y="58"/>
                    <a:pt x="59" y="57"/>
                    <a:pt x="59" y="55"/>
                  </a:cubicBezTo>
                  <a:cubicBezTo>
                    <a:pt x="59" y="53"/>
                    <a:pt x="57" y="52"/>
                    <a:pt x="55" y="52"/>
                  </a:cubicBezTo>
                  <a:cubicBezTo>
                    <a:pt x="54" y="52"/>
                    <a:pt x="52" y="53"/>
                    <a:pt x="52" y="55"/>
                  </a:cubicBezTo>
                  <a:close/>
                  <a:moveTo>
                    <a:pt x="158" y="14"/>
                  </a:moveTo>
                  <a:cubicBezTo>
                    <a:pt x="158" y="14"/>
                    <a:pt x="158" y="14"/>
                    <a:pt x="158" y="14"/>
                  </a:cubicBezTo>
                  <a:cubicBezTo>
                    <a:pt x="26" y="14"/>
                    <a:pt x="26" y="14"/>
                    <a:pt x="26" y="14"/>
                  </a:cubicBezTo>
                  <a:cubicBezTo>
                    <a:pt x="20" y="14"/>
                    <a:pt x="15" y="19"/>
                    <a:pt x="15" y="26"/>
                  </a:cubicBezTo>
                  <a:cubicBezTo>
                    <a:pt x="15" y="158"/>
                    <a:pt x="15" y="158"/>
                    <a:pt x="15" y="158"/>
                  </a:cubicBezTo>
                  <a:cubicBezTo>
                    <a:pt x="15" y="161"/>
                    <a:pt x="16" y="164"/>
                    <a:pt x="18" y="166"/>
                  </a:cubicBezTo>
                  <a:cubicBezTo>
                    <a:pt x="18" y="166"/>
                    <a:pt x="18" y="166"/>
                    <a:pt x="18" y="166"/>
                  </a:cubicBezTo>
                  <a:cubicBezTo>
                    <a:pt x="18" y="166"/>
                    <a:pt x="18" y="166"/>
                    <a:pt x="18" y="166"/>
                  </a:cubicBezTo>
                  <a:cubicBezTo>
                    <a:pt x="20" y="168"/>
                    <a:pt x="23" y="169"/>
                    <a:pt x="26" y="169"/>
                  </a:cubicBezTo>
                  <a:cubicBezTo>
                    <a:pt x="158" y="169"/>
                    <a:pt x="158" y="169"/>
                    <a:pt x="158" y="169"/>
                  </a:cubicBezTo>
                  <a:cubicBezTo>
                    <a:pt x="161" y="169"/>
                    <a:pt x="164" y="168"/>
                    <a:pt x="166" y="166"/>
                  </a:cubicBezTo>
                  <a:cubicBezTo>
                    <a:pt x="166" y="166"/>
                    <a:pt x="166" y="166"/>
                    <a:pt x="166" y="166"/>
                  </a:cubicBezTo>
                  <a:cubicBezTo>
                    <a:pt x="166" y="166"/>
                    <a:pt x="166" y="166"/>
                    <a:pt x="166" y="166"/>
                  </a:cubicBezTo>
                  <a:cubicBezTo>
                    <a:pt x="168" y="164"/>
                    <a:pt x="170" y="161"/>
                    <a:pt x="170" y="158"/>
                  </a:cubicBezTo>
                  <a:cubicBezTo>
                    <a:pt x="170" y="26"/>
                    <a:pt x="170" y="26"/>
                    <a:pt x="170" y="26"/>
                  </a:cubicBezTo>
                  <a:cubicBezTo>
                    <a:pt x="170" y="19"/>
                    <a:pt x="165" y="14"/>
                    <a:pt x="158" y="14"/>
                  </a:cubicBezTo>
                  <a:close/>
                </a:path>
              </a:pathLst>
            </a:custGeom>
            <a:solidFill>
              <a:schemeClr val="bg1"/>
            </a:solidFill>
            <a:ln>
              <a:noFill/>
            </a:ln>
          </p:spPr>
          <p:txBody>
            <a:bodyPr vert="horz" wrap="square" lIns="68461" tIns="34231" rIns="68461" bIns="34231" numCol="1" anchor="t" anchorCtr="0" compatLnSpc="1"/>
            <a:lstStyle/>
            <a:p>
              <a:endParaRPr lang="zh-CN" altLang="en-US" sz="1830">
                <a:latin typeface="+mn-ea"/>
              </a:endParaRPr>
            </a:p>
          </p:txBody>
        </p:sp>
        <p:grpSp>
          <p:nvGrpSpPr>
            <p:cNvPr id="13" name="组合 12"/>
            <p:cNvGrpSpPr/>
            <p:nvPr/>
          </p:nvGrpSpPr>
          <p:grpSpPr>
            <a:xfrm>
              <a:off x="1342541" y="3188651"/>
              <a:ext cx="1393371" cy="390120"/>
              <a:chOff x="1320800" y="2931886"/>
              <a:chExt cx="1393371" cy="391886"/>
            </a:xfrm>
          </p:grpSpPr>
          <p:cxnSp>
            <p:nvCxnSpPr>
              <p:cNvPr id="16" name="直接连接符 15"/>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 name="文本框 27"/>
            <p:cNvSpPr txBox="1"/>
            <p:nvPr/>
          </p:nvSpPr>
          <p:spPr>
            <a:xfrm>
              <a:off x="1309083" y="3196999"/>
              <a:ext cx="1549962" cy="342328"/>
            </a:xfrm>
            <a:prstGeom prst="rect">
              <a:avLst/>
            </a:prstGeom>
            <a:noFill/>
          </p:spPr>
          <p:txBody>
            <a:bodyPr wrap="square" lIns="68461" tIns="34231" rIns="68461" bIns="34231" rtlCol="0">
              <a:spAutoFit/>
            </a:bodyPr>
            <a:lstStyle/>
            <a:p>
              <a:pPr algn="ctr"/>
              <a:r>
                <a:rPr lang="zh-CN" altLang="en-US" sz="1220" dirty="0" smtClean="0">
                  <a:solidFill>
                    <a:schemeClr val="bg1"/>
                  </a:solidFill>
                  <a:latin typeface="+mn-ea"/>
                </a:rPr>
                <a:t>业</a:t>
              </a:r>
              <a:r>
                <a:rPr lang="zh-CN" altLang="en-US" sz="1220" dirty="0" smtClean="0">
                  <a:solidFill>
                    <a:schemeClr val="bg1"/>
                  </a:solidFill>
                  <a:latin typeface="+mn-ea"/>
                </a:rPr>
                <a:t>务熟悉程度</a:t>
              </a:r>
              <a:endParaRPr lang="en-US" altLang="zh-CN" sz="1220" dirty="0">
                <a:solidFill>
                  <a:schemeClr val="bg1"/>
                </a:solidFill>
                <a:latin typeface="+mn-ea"/>
              </a:endParaRPr>
            </a:p>
          </p:txBody>
        </p:sp>
        <p:sp>
          <p:nvSpPr>
            <p:cNvPr id="15" name="矩形 14"/>
            <p:cNvSpPr/>
            <p:nvPr/>
          </p:nvSpPr>
          <p:spPr>
            <a:xfrm>
              <a:off x="1091257" y="3683525"/>
              <a:ext cx="1895934" cy="923171"/>
            </a:xfrm>
            <a:prstGeom prst="rect">
              <a:avLst/>
            </a:prstGeom>
          </p:spPr>
          <p:txBody>
            <a:bodyPr wrap="square" lIns="68461" tIns="34231" rIns="68461" bIns="34231">
              <a:spAutoFit/>
            </a:bodyPr>
            <a:lstStyle/>
            <a:p>
              <a:pPr algn="ctr">
                <a:lnSpc>
                  <a:spcPct val="150000"/>
                </a:lnSpc>
              </a:pPr>
              <a:r>
                <a:rPr lang="zh-CN" altLang="en-US" sz="900" dirty="0" smtClean="0">
                  <a:solidFill>
                    <a:schemeClr val="bg1"/>
                  </a:solidFill>
                  <a:latin typeface="+mn-ea"/>
                </a:rPr>
                <a:t>对业</a:t>
              </a:r>
              <a:r>
                <a:rPr lang="zh-CN" altLang="en-US" sz="900" dirty="0" smtClean="0">
                  <a:solidFill>
                    <a:schemeClr val="bg1"/>
                  </a:solidFill>
                  <a:latin typeface="+mn-ea"/>
                </a:rPr>
                <a:t>务的熟悉程度不够，就会导致在面对一些具体业务场景的时候考虑的不够全面</a:t>
              </a:r>
              <a:endParaRPr lang="en-US" altLang="zh-CN" sz="900" dirty="0">
                <a:solidFill>
                  <a:schemeClr val="bg1"/>
                </a:solidFill>
                <a:latin typeface="+mn-ea"/>
              </a:endParaRPr>
            </a:p>
          </p:txBody>
        </p:sp>
      </p:grpSp>
      <p:grpSp>
        <p:nvGrpSpPr>
          <p:cNvPr id="18" name="组合 17"/>
          <p:cNvGrpSpPr/>
          <p:nvPr/>
        </p:nvGrpSpPr>
        <p:grpSpPr>
          <a:xfrm>
            <a:off x="3648060" y="1347614"/>
            <a:ext cx="1860044" cy="2817529"/>
            <a:chOff x="3733735" y="2096244"/>
            <a:chExt cx="2020013" cy="3756705"/>
          </a:xfrm>
        </p:grpSpPr>
        <p:sp>
          <p:nvSpPr>
            <p:cNvPr id="19" name="圆角矩形 2"/>
            <p:cNvSpPr/>
            <p:nvPr/>
          </p:nvSpPr>
          <p:spPr>
            <a:xfrm>
              <a:off x="3733735" y="2096244"/>
              <a:ext cx="2020013" cy="37567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chemeClr val="accent2"/>
            </a:solidFill>
            <a:ln>
              <a:noFill/>
            </a:ln>
            <a:effectLst>
              <a:outerShdw blurRad="63500" algn="ctr" rotWithShape="0">
                <a:prstClr val="black">
                  <a:alpha val="40000"/>
                </a:prstClr>
              </a:outerShdw>
            </a:effectLst>
          </p:spPr>
          <p:txBody>
            <a:bodyPr lIns="68461" tIns="34231" rIns="68461" bIns="34231" rtlCol="0" anchor="ctr"/>
            <a:lstStyle/>
            <a:p>
              <a:pPr algn="ctr">
                <a:defRPr/>
              </a:pPr>
              <a:endParaRPr lang="en-US" sz="1830" kern="0">
                <a:solidFill>
                  <a:sysClr val="window" lastClr="FFFFFF"/>
                </a:solidFill>
                <a:latin typeface="+mn-ea"/>
              </a:endParaRPr>
            </a:p>
          </p:txBody>
        </p:sp>
        <p:sp>
          <p:nvSpPr>
            <p:cNvPr id="20" name="Freeform 85"/>
            <p:cNvSpPr>
              <a:spLocks noEditPoints="1"/>
            </p:cNvSpPr>
            <p:nvPr/>
          </p:nvSpPr>
          <p:spPr bwMode="auto">
            <a:xfrm>
              <a:off x="4511465" y="2540504"/>
              <a:ext cx="464555" cy="383424"/>
            </a:xfrm>
            <a:custGeom>
              <a:avLst/>
              <a:gdLst>
                <a:gd name="T0" fmla="*/ 7 w 183"/>
                <a:gd name="T1" fmla="*/ 0 h 152"/>
                <a:gd name="T2" fmla="*/ 183 w 183"/>
                <a:gd name="T3" fmla="*/ 7 h 152"/>
                <a:gd name="T4" fmla="*/ 183 w 183"/>
                <a:gd name="T5" fmla="*/ 128 h 152"/>
                <a:gd name="T6" fmla="*/ 176 w 183"/>
                <a:gd name="T7" fmla="*/ 135 h 152"/>
                <a:gd name="T8" fmla="*/ 99 w 183"/>
                <a:gd name="T9" fmla="*/ 143 h 152"/>
                <a:gd name="T10" fmla="*/ 138 w 183"/>
                <a:gd name="T11" fmla="*/ 144 h 152"/>
                <a:gd name="T12" fmla="*/ 138 w 183"/>
                <a:gd name="T13" fmla="*/ 152 h 152"/>
                <a:gd name="T14" fmla="*/ 41 w 183"/>
                <a:gd name="T15" fmla="*/ 148 h 152"/>
                <a:gd name="T16" fmla="*/ 85 w 183"/>
                <a:gd name="T17" fmla="*/ 144 h 152"/>
                <a:gd name="T18" fmla="*/ 85 w 183"/>
                <a:gd name="T19" fmla="*/ 135 h 152"/>
                <a:gd name="T20" fmla="*/ 0 w 183"/>
                <a:gd name="T21" fmla="*/ 128 h 152"/>
                <a:gd name="T22" fmla="*/ 0 w 183"/>
                <a:gd name="T23" fmla="*/ 7 h 152"/>
                <a:gd name="T24" fmla="*/ 134 w 183"/>
                <a:gd name="T25" fmla="*/ 62 h 152"/>
                <a:gd name="T26" fmla="*/ 139 w 183"/>
                <a:gd name="T27" fmla="*/ 58 h 152"/>
                <a:gd name="T28" fmla="*/ 143 w 183"/>
                <a:gd name="T29" fmla="*/ 73 h 152"/>
                <a:gd name="T30" fmla="*/ 134 w 183"/>
                <a:gd name="T31" fmla="*/ 73 h 152"/>
                <a:gd name="T32" fmla="*/ 121 w 183"/>
                <a:gd name="T33" fmla="*/ 48 h 152"/>
                <a:gd name="T34" fmla="*/ 125 w 183"/>
                <a:gd name="T35" fmla="*/ 43 h 152"/>
                <a:gd name="T36" fmla="*/ 129 w 183"/>
                <a:gd name="T37" fmla="*/ 87 h 152"/>
                <a:gd name="T38" fmla="*/ 121 w 183"/>
                <a:gd name="T39" fmla="*/ 87 h 152"/>
                <a:gd name="T40" fmla="*/ 108 w 183"/>
                <a:gd name="T41" fmla="*/ 36 h 152"/>
                <a:gd name="T42" fmla="*/ 112 w 183"/>
                <a:gd name="T43" fmla="*/ 31 h 152"/>
                <a:gd name="T44" fmla="*/ 116 w 183"/>
                <a:gd name="T45" fmla="*/ 99 h 152"/>
                <a:gd name="T46" fmla="*/ 108 w 183"/>
                <a:gd name="T47" fmla="*/ 99 h 152"/>
                <a:gd name="T48" fmla="*/ 94 w 183"/>
                <a:gd name="T49" fmla="*/ 54 h 152"/>
                <a:gd name="T50" fmla="*/ 98 w 183"/>
                <a:gd name="T51" fmla="*/ 50 h 152"/>
                <a:gd name="T52" fmla="*/ 103 w 183"/>
                <a:gd name="T53" fmla="*/ 81 h 152"/>
                <a:gd name="T54" fmla="*/ 94 w 183"/>
                <a:gd name="T55" fmla="*/ 81 h 152"/>
                <a:gd name="T56" fmla="*/ 81 w 183"/>
                <a:gd name="T57" fmla="*/ 43 h 152"/>
                <a:gd name="T58" fmla="*/ 85 w 183"/>
                <a:gd name="T59" fmla="*/ 39 h 152"/>
                <a:gd name="T60" fmla="*/ 89 w 183"/>
                <a:gd name="T61" fmla="*/ 92 h 152"/>
                <a:gd name="T62" fmla="*/ 81 w 183"/>
                <a:gd name="T63" fmla="*/ 92 h 152"/>
                <a:gd name="T64" fmla="*/ 67 w 183"/>
                <a:gd name="T65" fmla="*/ 53 h 152"/>
                <a:gd name="T66" fmla="*/ 71 w 183"/>
                <a:gd name="T67" fmla="*/ 49 h 152"/>
                <a:gd name="T68" fmla="*/ 76 w 183"/>
                <a:gd name="T69" fmla="*/ 82 h 152"/>
                <a:gd name="T70" fmla="*/ 67 w 183"/>
                <a:gd name="T71" fmla="*/ 82 h 152"/>
                <a:gd name="T72" fmla="*/ 40 w 183"/>
                <a:gd name="T73" fmla="*/ 59 h 152"/>
                <a:gd name="T74" fmla="*/ 45 w 183"/>
                <a:gd name="T75" fmla="*/ 55 h 152"/>
                <a:gd name="T76" fmla="*/ 49 w 183"/>
                <a:gd name="T77" fmla="*/ 76 h 152"/>
                <a:gd name="T78" fmla="*/ 40 w 183"/>
                <a:gd name="T79" fmla="*/ 76 h 152"/>
                <a:gd name="T80" fmla="*/ 54 w 183"/>
                <a:gd name="T81" fmla="*/ 41 h 152"/>
                <a:gd name="T82" fmla="*/ 58 w 183"/>
                <a:gd name="T83" fmla="*/ 37 h 152"/>
                <a:gd name="T84" fmla="*/ 62 w 183"/>
                <a:gd name="T85" fmla="*/ 94 h 152"/>
                <a:gd name="T86" fmla="*/ 54 w 183"/>
                <a:gd name="T87" fmla="*/ 94 h 152"/>
                <a:gd name="T88" fmla="*/ 157 w 183"/>
                <a:gd name="T89" fmla="*/ 102 h 152"/>
                <a:gd name="T90" fmla="*/ 164 w 183"/>
                <a:gd name="T91" fmla="*/ 109 h 152"/>
                <a:gd name="T92" fmla="*/ 150 w 183"/>
                <a:gd name="T93" fmla="*/ 109 h 152"/>
                <a:gd name="T94" fmla="*/ 169 w 183"/>
                <a:gd name="T95" fmla="*/ 14 h 152"/>
                <a:gd name="T96" fmla="*/ 14 w 183"/>
                <a:gd name="T97" fmla="*/ 14 h 152"/>
                <a:gd name="T98" fmla="*/ 169 w 183"/>
                <a:gd name="T99"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52">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28"/>
                    <a:pt x="183" y="128"/>
                    <a:pt x="183" y="128"/>
                  </a:cubicBezTo>
                  <a:cubicBezTo>
                    <a:pt x="183" y="132"/>
                    <a:pt x="180" y="135"/>
                    <a:pt x="176" y="135"/>
                  </a:cubicBezTo>
                  <a:cubicBezTo>
                    <a:pt x="176" y="135"/>
                    <a:pt x="176" y="135"/>
                    <a:pt x="176" y="135"/>
                  </a:cubicBezTo>
                  <a:cubicBezTo>
                    <a:pt x="99" y="135"/>
                    <a:pt x="99" y="135"/>
                    <a:pt x="99" y="135"/>
                  </a:cubicBezTo>
                  <a:cubicBezTo>
                    <a:pt x="99" y="143"/>
                    <a:pt x="99" y="143"/>
                    <a:pt x="99" y="143"/>
                  </a:cubicBezTo>
                  <a:cubicBezTo>
                    <a:pt x="99" y="144"/>
                    <a:pt x="99" y="144"/>
                    <a:pt x="99" y="144"/>
                  </a:cubicBezTo>
                  <a:cubicBezTo>
                    <a:pt x="138" y="144"/>
                    <a:pt x="138" y="144"/>
                    <a:pt x="138" y="144"/>
                  </a:cubicBezTo>
                  <a:cubicBezTo>
                    <a:pt x="140" y="144"/>
                    <a:pt x="142" y="146"/>
                    <a:pt x="142" y="148"/>
                  </a:cubicBezTo>
                  <a:cubicBezTo>
                    <a:pt x="142" y="150"/>
                    <a:pt x="140" y="152"/>
                    <a:pt x="138" y="152"/>
                  </a:cubicBezTo>
                  <a:cubicBezTo>
                    <a:pt x="45" y="152"/>
                    <a:pt x="45" y="152"/>
                    <a:pt x="45" y="152"/>
                  </a:cubicBezTo>
                  <a:cubicBezTo>
                    <a:pt x="43" y="152"/>
                    <a:pt x="41" y="150"/>
                    <a:pt x="41" y="148"/>
                  </a:cubicBezTo>
                  <a:cubicBezTo>
                    <a:pt x="41" y="146"/>
                    <a:pt x="43" y="144"/>
                    <a:pt x="45" y="144"/>
                  </a:cubicBezTo>
                  <a:cubicBezTo>
                    <a:pt x="85" y="144"/>
                    <a:pt x="85" y="144"/>
                    <a:pt x="85" y="144"/>
                  </a:cubicBezTo>
                  <a:cubicBezTo>
                    <a:pt x="85" y="143"/>
                    <a:pt x="85" y="143"/>
                    <a:pt x="85" y="143"/>
                  </a:cubicBezTo>
                  <a:cubicBezTo>
                    <a:pt x="85" y="135"/>
                    <a:pt x="85" y="135"/>
                    <a:pt x="85" y="135"/>
                  </a:cubicBezTo>
                  <a:cubicBezTo>
                    <a:pt x="7" y="135"/>
                    <a:pt x="7" y="135"/>
                    <a:pt x="7" y="135"/>
                  </a:cubicBezTo>
                  <a:cubicBezTo>
                    <a:pt x="3" y="135"/>
                    <a:pt x="0" y="132"/>
                    <a:pt x="0" y="128"/>
                  </a:cubicBezTo>
                  <a:cubicBezTo>
                    <a:pt x="0" y="128"/>
                    <a:pt x="0" y="128"/>
                    <a:pt x="0" y="128"/>
                  </a:cubicBezTo>
                  <a:cubicBezTo>
                    <a:pt x="0" y="7"/>
                    <a:pt x="0" y="7"/>
                    <a:pt x="0" y="7"/>
                  </a:cubicBezTo>
                  <a:cubicBezTo>
                    <a:pt x="0" y="3"/>
                    <a:pt x="3" y="0"/>
                    <a:pt x="7" y="0"/>
                  </a:cubicBezTo>
                  <a:close/>
                  <a:moveTo>
                    <a:pt x="134" y="62"/>
                  </a:moveTo>
                  <a:cubicBezTo>
                    <a:pt x="134" y="62"/>
                    <a:pt x="134" y="62"/>
                    <a:pt x="134" y="62"/>
                  </a:cubicBezTo>
                  <a:cubicBezTo>
                    <a:pt x="134" y="60"/>
                    <a:pt x="136" y="58"/>
                    <a:pt x="139" y="58"/>
                  </a:cubicBezTo>
                  <a:cubicBezTo>
                    <a:pt x="141" y="58"/>
                    <a:pt x="143" y="60"/>
                    <a:pt x="143" y="62"/>
                  </a:cubicBezTo>
                  <a:cubicBezTo>
                    <a:pt x="143" y="73"/>
                    <a:pt x="143" y="73"/>
                    <a:pt x="143" y="73"/>
                  </a:cubicBezTo>
                  <a:cubicBezTo>
                    <a:pt x="143" y="75"/>
                    <a:pt x="141" y="77"/>
                    <a:pt x="139" y="77"/>
                  </a:cubicBezTo>
                  <a:cubicBezTo>
                    <a:pt x="136" y="77"/>
                    <a:pt x="134" y="75"/>
                    <a:pt x="134" y="73"/>
                  </a:cubicBezTo>
                  <a:cubicBezTo>
                    <a:pt x="134" y="62"/>
                    <a:pt x="134" y="62"/>
                    <a:pt x="134" y="62"/>
                  </a:cubicBezTo>
                  <a:close/>
                  <a:moveTo>
                    <a:pt x="121" y="48"/>
                  </a:moveTo>
                  <a:cubicBezTo>
                    <a:pt x="121" y="48"/>
                    <a:pt x="121" y="48"/>
                    <a:pt x="121" y="48"/>
                  </a:cubicBezTo>
                  <a:cubicBezTo>
                    <a:pt x="121" y="45"/>
                    <a:pt x="123" y="43"/>
                    <a:pt x="125" y="43"/>
                  </a:cubicBezTo>
                  <a:cubicBezTo>
                    <a:pt x="128" y="43"/>
                    <a:pt x="129" y="45"/>
                    <a:pt x="129" y="48"/>
                  </a:cubicBezTo>
                  <a:cubicBezTo>
                    <a:pt x="129" y="87"/>
                    <a:pt x="129" y="87"/>
                    <a:pt x="129" y="87"/>
                  </a:cubicBezTo>
                  <a:cubicBezTo>
                    <a:pt x="129" y="90"/>
                    <a:pt x="128" y="92"/>
                    <a:pt x="125" y="92"/>
                  </a:cubicBezTo>
                  <a:cubicBezTo>
                    <a:pt x="123" y="92"/>
                    <a:pt x="121" y="90"/>
                    <a:pt x="121" y="87"/>
                  </a:cubicBezTo>
                  <a:cubicBezTo>
                    <a:pt x="121" y="48"/>
                    <a:pt x="121" y="48"/>
                    <a:pt x="121" y="48"/>
                  </a:cubicBezTo>
                  <a:close/>
                  <a:moveTo>
                    <a:pt x="108" y="36"/>
                  </a:moveTo>
                  <a:cubicBezTo>
                    <a:pt x="108" y="36"/>
                    <a:pt x="108" y="36"/>
                    <a:pt x="108" y="36"/>
                  </a:cubicBezTo>
                  <a:cubicBezTo>
                    <a:pt x="108" y="33"/>
                    <a:pt x="109" y="31"/>
                    <a:pt x="112" y="31"/>
                  </a:cubicBezTo>
                  <a:cubicBezTo>
                    <a:pt x="114" y="31"/>
                    <a:pt x="116" y="33"/>
                    <a:pt x="116" y="36"/>
                  </a:cubicBezTo>
                  <a:cubicBezTo>
                    <a:pt x="116" y="99"/>
                    <a:pt x="116" y="99"/>
                    <a:pt x="116" y="99"/>
                  </a:cubicBezTo>
                  <a:cubicBezTo>
                    <a:pt x="116" y="102"/>
                    <a:pt x="114" y="104"/>
                    <a:pt x="112" y="104"/>
                  </a:cubicBezTo>
                  <a:cubicBezTo>
                    <a:pt x="109" y="104"/>
                    <a:pt x="108" y="102"/>
                    <a:pt x="108" y="99"/>
                  </a:cubicBezTo>
                  <a:cubicBezTo>
                    <a:pt x="108" y="36"/>
                    <a:pt x="108" y="36"/>
                    <a:pt x="108" y="36"/>
                  </a:cubicBezTo>
                  <a:close/>
                  <a:moveTo>
                    <a:pt x="94" y="54"/>
                  </a:moveTo>
                  <a:cubicBezTo>
                    <a:pt x="94" y="54"/>
                    <a:pt x="94" y="54"/>
                    <a:pt x="94" y="54"/>
                  </a:cubicBezTo>
                  <a:cubicBezTo>
                    <a:pt x="94" y="52"/>
                    <a:pt x="96" y="50"/>
                    <a:pt x="98" y="50"/>
                  </a:cubicBezTo>
                  <a:cubicBezTo>
                    <a:pt x="101" y="50"/>
                    <a:pt x="103" y="52"/>
                    <a:pt x="103" y="54"/>
                  </a:cubicBezTo>
                  <a:cubicBezTo>
                    <a:pt x="103" y="81"/>
                    <a:pt x="103" y="81"/>
                    <a:pt x="103" y="81"/>
                  </a:cubicBezTo>
                  <a:cubicBezTo>
                    <a:pt x="103" y="83"/>
                    <a:pt x="101" y="85"/>
                    <a:pt x="98" y="85"/>
                  </a:cubicBezTo>
                  <a:cubicBezTo>
                    <a:pt x="96" y="85"/>
                    <a:pt x="94" y="83"/>
                    <a:pt x="94" y="81"/>
                  </a:cubicBezTo>
                  <a:cubicBezTo>
                    <a:pt x="94" y="54"/>
                    <a:pt x="94" y="54"/>
                    <a:pt x="94" y="54"/>
                  </a:cubicBezTo>
                  <a:close/>
                  <a:moveTo>
                    <a:pt x="81" y="43"/>
                  </a:moveTo>
                  <a:cubicBezTo>
                    <a:pt x="81" y="43"/>
                    <a:pt x="81" y="43"/>
                    <a:pt x="81" y="43"/>
                  </a:cubicBezTo>
                  <a:cubicBezTo>
                    <a:pt x="81" y="41"/>
                    <a:pt x="83" y="39"/>
                    <a:pt x="85" y="39"/>
                  </a:cubicBezTo>
                  <a:cubicBezTo>
                    <a:pt x="87" y="39"/>
                    <a:pt x="89" y="41"/>
                    <a:pt x="89" y="43"/>
                  </a:cubicBezTo>
                  <a:cubicBezTo>
                    <a:pt x="89" y="92"/>
                    <a:pt x="89" y="92"/>
                    <a:pt x="89" y="92"/>
                  </a:cubicBezTo>
                  <a:cubicBezTo>
                    <a:pt x="89" y="94"/>
                    <a:pt x="87" y="96"/>
                    <a:pt x="85" y="96"/>
                  </a:cubicBezTo>
                  <a:cubicBezTo>
                    <a:pt x="83" y="96"/>
                    <a:pt x="81" y="94"/>
                    <a:pt x="81" y="92"/>
                  </a:cubicBezTo>
                  <a:cubicBezTo>
                    <a:pt x="81" y="43"/>
                    <a:pt x="81" y="43"/>
                    <a:pt x="81" y="43"/>
                  </a:cubicBezTo>
                  <a:close/>
                  <a:moveTo>
                    <a:pt x="67" y="53"/>
                  </a:moveTo>
                  <a:cubicBezTo>
                    <a:pt x="67" y="53"/>
                    <a:pt x="67" y="53"/>
                    <a:pt x="67" y="53"/>
                  </a:cubicBezTo>
                  <a:cubicBezTo>
                    <a:pt x="67" y="51"/>
                    <a:pt x="69" y="49"/>
                    <a:pt x="71" y="49"/>
                  </a:cubicBezTo>
                  <a:cubicBezTo>
                    <a:pt x="74" y="49"/>
                    <a:pt x="76" y="51"/>
                    <a:pt x="76" y="53"/>
                  </a:cubicBezTo>
                  <a:cubicBezTo>
                    <a:pt x="76" y="82"/>
                    <a:pt x="76" y="82"/>
                    <a:pt x="76" y="82"/>
                  </a:cubicBezTo>
                  <a:cubicBezTo>
                    <a:pt x="76" y="84"/>
                    <a:pt x="74" y="86"/>
                    <a:pt x="71" y="86"/>
                  </a:cubicBezTo>
                  <a:cubicBezTo>
                    <a:pt x="69" y="86"/>
                    <a:pt x="67" y="84"/>
                    <a:pt x="67" y="82"/>
                  </a:cubicBezTo>
                  <a:cubicBezTo>
                    <a:pt x="67" y="53"/>
                    <a:pt x="67" y="53"/>
                    <a:pt x="67" y="53"/>
                  </a:cubicBezTo>
                  <a:close/>
                  <a:moveTo>
                    <a:pt x="40" y="59"/>
                  </a:moveTo>
                  <a:cubicBezTo>
                    <a:pt x="40" y="59"/>
                    <a:pt x="40" y="59"/>
                    <a:pt x="40" y="59"/>
                  </a:cubicBezTo>
                  <a:cubicBezTo>
                    <a:pt x="40" y="56"/>
                    <a:pt x="42" y="55"/>
                    <a:pt x="45" y="55"/>
                  </a:cubicBezTo>
                  <a:cubicBezTo>
                    <a:pt x="47" y="55"/>
                    <a:pt x="49" y="56"/>
                    <a:pt x="49" y="59"/>
                  </a:cubicBezTo>
                  <a:cubicBezTo>
                    <a:pt x="49" y="76"/>
                    <a:pt x="49" y="76"/>
                    <a:pt x="49" y="76"/>
                  </a:cubicBezTo>
                  <a:cubicBezTo>
                    <a:pt x="49" y="79"/>
                    <a:pt x="47" y="80"/>
                    <a:pt x="45" y="80"/>
                  </a:cubicBezTo>
                  <a:cubicBezTo>
                    <a:pt x="42" y="80"/>
                    <a:pt x="40" y="79"/>
                    <a:pt x="40" y="76"/>
                  </a:cubicBezTo>
                  <a:cubicBezTo>
                    <a:pt x="40" y="59"/>
                    <a:pt x="40" y="59"/>
                    <a:pt x="40" y="59"/>
                  </a:cubicBezTo>
                  <a:close/>
                  <a:moveTo>
                    <a:pt x="54" y="41"/>
                  </a:moveTo>
                  <a:cubicBezTo>
                    <a:pt x="54" y="41"/>
                    <a:pt x="54" y="41"/>
                    <a:pt x="54" y="41"/>
                  </a:cubicBezTo>
                  <a:cubicBezTo>
                    <a:pt x="54" y="39"/>
                    <a:pt x="56" y="37"/>
                    <a:pt x="58" y="37"/>
                  </a:cubicBezTo>
                  <a:cubicBezTo>
                    <a:pt x="60" y="37"/>
                    <a:pt x="62" y="39"/>
                    <a:pt x="62" y="41"/>
                  </a:cubicBezTo>
                  <a:cubicBezTo>
                    <a:pt x="62" y="94"/>
                    <a:pt x="62" y="94"/>
                    <a:pt x="62" y="94"/>
                  </a:cubicBezTo>
                  <a:cubicBezTo>
                    <a:pt x="62" y="97"/>
                    <a:pt x="60" y="98"/>
                    <a:pt x="58" y="98"/>
                  </a:cubicBezTo>
                  <a:cubicBezTo>
                    <a:pt x="56" y="98"/>
                    <a:pt x="54" y="97"/>
                    <a:pt x="54" y="94"/>
                  </a:cubicBezTo>
                  <a:cubicBezTo>
                    <a:pt x="54" y="41"/>
                    <a:pt x="54" y="41"/>
                    <a:pt x="54" y="41"/>
                  </a:cubicBezTo>
                  <a:close/>
                  <a:moveTo>
                    <a:pt x="157" y="102"/>
                  </a:moveTo>
                  <a:cubicBezTo>
                    <a:pt x="157" y="102"/>
                    <a:pt x="157" y="102"/>
                    <a:pt x="157" y="102"/>
                  </a:cubicBezTo>
                  <a:cubicBezTo>
                    <a:pt x="160" y="102"/>
                    <a:pt x="164" y="105"/>
                    <a:pt x="164" y="109"/>
                  </a:cubicBezTo>
                  <a:cubicBezTo>
                    <a:pt x="164" y="113"/>
                    <a:pt x="160" y="116"/>
                    <a:pt x="157" y="116"/>
                  </a:cubicBezTo>
                  <a:cubicBezTo>
                    <a:pt x="153" y="116"/>
                    <a:pt x="150" y="113"/>
                    <a:pt x="150" y="109"/>
                  </a:cubicBezTo>
                  <a:cubicBezTo>
                    <a:pt x="150" y="105"/>
                    <a:pt x="153" y="102"/>
                    <a:pt x="157" y="102"/>
                  </a:cubicBezTo>
                  <a:close/>
                  <a:moveTo>
                    <a:pt x="169" y="14"/>
                  </a:moveTo>
                  <a:cubicBezTo>
                    <a:pt x="169" y="14"/>
                    <a:pt x="169" y="14"/>
                    <a:pt x="169" y="14"/>
                  </a:cubicBezTo>
                  <a:cubicBezTo>
                    <a:pt x="14" y="14"/>
                    <a:pt x="14" y="14"/>
                    <a:pt x="14" y="14"/>
                  </a:cubicBezTo>
                  <a:cubicBezTo>
                    <a:pt x="14" y="50"/>
                    <a:pt x="14" y="85"/>
                    <a:pt x="14" y="121"/>
                  </a:cubicBezTo>
                  <a:cubicBezTo>
                    <a:pt x="66" y="121"/>
                    <a:pt x="117" y="121"/>
                    <a:pt x="169" y="121"/>
                  </a:cubicBezTo>
                  <a:cubicBezTo>
                    <a:pt x="169" y="85"/>
                    <a:pt x="169" y="50"/>
                    <a:pt x="169" y="14"/>
                  </a:cubicBezTo>
                  <a:close/>
                </a:path>
              </a:pathLst>
            </a:custGeom>
            <a:solidFill>
              <a:schemeClr val="bg1"/>
            </a:solidFill>
            <a:ln>
              <a:noFill/>
            </a:ln>
          </p:spPr>
          <p:txBody>
            <a:bodyPr vert="horz" wrap="square" lIns="68461" tIns="34231" rIns="68461" bIns="34231" numCol="1" anchor="t" anchorCtr="0" compatLnSpc="1"/>
            <a:lstStyle/>
            <a:p>
              <a:endParaRPr lang="zh-CN" altLang="en-US" sz="1830">
                <a:latin typeface="+mn-ea"/>
              </a:endParaRPr>
            </a:p>
          </p:txBody>
        </p:sp>
        <p:grpSp>
          <p:nvGrpSpPr>
            <p:cNvPr id="21" name="组合 20"/>
            <p:cNvGrpSpPr/>
            <p:nvPr/>
          </p:nvGrpSpPr>
          <p:grpSpPr>
            <a:xfrm>
              <a:off x="4047057" y="3188651"/>
              <a:ext cx="1393371" cy="390120"/>
              <a:chOff x="1320800" y="2931886"/>
              <a:chExt cx="1393371" cy="391886"/>
            </a:xfrm>
          </p:grpSpPr>
          <p:cxnSp>
            <p:nvCxnSpPr>
              <p:cNvPr id="24" name="直接连接符 23"/>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4013600" y="3196999"/>
              <a:ext cx="1549962" cy="342328"/>
            </a:xfrm>
            <a:prstGeom prst="rect">
              <a:avLst/>
            </a:prstGeom>
            <a:noFill/>
          </p:spPr>
          <p:txBody>
            <a:bodyPr wrap="square" lIns="68461" tIns="34231" rIns="68461" bIns="34231" rtlCol="0">
              <a:spAutoFit/>
            </a:bodyPr>
            <a:lstStyle/>
            <a:p>
              <a:pPr algn="ctr"/>
              <a:r>
                <a:rPr lang="zh-CN" altLang="en-US" sz="1220" dirty="0" smtClean="0">
                  <a:solidFill>
                    <a:schemeClr val="bg1"/>
                  </a:solidFill>
                  <a:latin typeface="+mn-ea"/>
                </a:rPr>
                <a:t>后端 </a:t>
              </a:r>
              <a:r>
                <a:rPr lang="en-US" altLang="zh-CN" sz="1220" dirty="0" smtClean="0">
                  <a:solidFill>
                    <a:schemeClr val="bg1"/>
                  </a:solidFill>
                  <a:latin typeface="+mn-ea"/>
                </a:rPr>
                <a:t>Api </a:t>
              </a:r>
              <a:r>
                <a:rPr lang="zh-CN" altLang="en-US" sz="1220" dirty="0" smtClean="0">
                  <a:solidFill>
                    <a:schemeClr val="bg1"/>
                  </a:solidFill>
                  <a:latin typeface="+mn-ea"/>
                </a:rPr>
                <a:t>的使用</a:t>
              </a:r>
              <a:endParaRPr lang="en-US" altLang="zh-CN" sz="1220" dirty="0">
                <a:solidFill>
                  <a:schemeClr val="bg1"/>
                </a:solidFill>
                <a:latin typeface="+mn-ea"/>
              </a:endParaRPr>
            </a:p>
          </p:txBody>
        </p:sp>
        <p:sp>
          <p:nvSpPr>
            <p:cNvPr id="23" name="矩形 22"/>
            <p:cNvSpPr/>
            <p:nvPr/>
          </p:nvSpPr>
          <p:spPr>
            <a:xfrm>
              <a:off x="3795775" y="3683525"/>
              <a:ext cx="1895934" cy="1200169"/>
            </a:xfrm>
            <a:prstGeom prst="rect">
              <a:avLst/>
            </a:prstGeom>
          </p:spPr>
          <p:txBody>
            <a:bodyPr wrap="square" lIns="68461" tIns="34231" rIns="68461" bIns="34231">
              <a:spAutoFit/>
            </a:bodyPr>
            <a:lstStyle/>
            <a:p>
              <a:pPr algn="ctr">
                <a:lnSpc>
                  <a:spcPct val="150000"/>
                </a:lnSpc>
              </a:pPr>
              <a:r>
                <a:rPr lang="zh-CN" altLang="en-US" sz="900" dirty="0" smtClean="0">
                  <a:solidFill>
                    <a:schemeClr val="bg1"/>
                  </a:solidFill>
                  <a:latin typeface="+mn-ea"/>
                </a:rPr>
                <a:t>开发过程</a:t>
              </a:r>
              <a:r>
                <a:rPr lang="zh-CN" altLang="en-US" sz="900" dirty="0" smtClean="0">
                  <a:solidFill>
                    <a:schemeClr val="bg1"/>
                  </a:solidFill>
                  <a:latin typeface="+mn-ea"/>
                </a:rPr>
                <a:t>中往往需要调用接口，但是对于接口的了解程度不够，导致有时不清楚需要</a:t>
              </a:r>
              <a:r>
                <a:rPr lang="zh-CN" altLang="en-US" sz="900" dirty="0" smtClean="0">
                  <a:solidFill>
                    <a:schemeClr val="bg1"/>
                  </a:solidFill>
                  <a:latin typeface="+mn-ea"/>
                </a:rPr>
                <a:t>传递什</a:t>
              </a:r>
              <a:r>
                <a:rPr lang="zh-CN" altLang="en-US" sz="900" dirty="0" smtClean="0">
                  <a:solidFill>
                    <a:schemeClr val="bg1"/>
                  </a:solidFill>
                  <a:latin typeface="+mn-ea"/>
                </a:rPr>
                <a:t>么和会获得什么</a:t>
              </a:r>
              <a:endParaRPr lang="en-US" altLang="zh-CN" sz="900" dirty="0">
                <a:solidFill>
                  <a:schemeClr val="bg1"/>
                </a:solidFill>
                <a:latin typeface="+mn-ea"/>
              </a:endParaRPr>
            </a:p>
          </p:txBody>
        </p:sp>
      </p:grpSp>
      <p:grpSp>
        <p:nvGrpSpPr>
          <p:cNvPr id="26" name="组合 25"/>
          <p:cNvGrpSpPr/>
          <p:nvPr/>
        </p:nvGrpSpPr>
        <p:grpSpPr>
          <a:xfrm>
            <a:off x="5892471" y="1347614"/>
            <a:ext cx="1919889" cy="2817529"/>
            <a:chOff x="6438252" y="2096244"/>
            <a:chExt cx="2020013" cy="3756705"/>
          </a:xfrm>
        </p:grpSpPr>
        <p:sp>
          <p:nvSpPr>
            <p:cNvPr id="27" name="圆角矩形 2"/>
            <p:cNvSpPr/>
            <p:nvPr/>
          </p:nvSpPr>
          <p:spPr>
            <a:xfrm>
              <a:off x="6438252" y="2096244"/>
              <a:ext cx="2020013" cy="3756705"/>
            </a:xfrm>
            <a:custGeom>
              <a:avLst/>
              <a:gdLst/>
              <a:ahLst/>
              <a:cxn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chemeClr val="accent3"/>
            </a:solidFill>
            <a:ln>
              <a:noFill/>
            </a:ln>
            <a:effectLst>
              <a:outerShdw blurRad="63500" algn="ctr" rotWithShape="0">
                <a:prstClr val="black">
                  <a:alpha val="40000"/>
                </a:prstClr>
              </a:outerShdw>
            </a:effectLst>
          </p:spPr>
          <p:txBody>
            <a:bodyPr lIns="68461" tIns="34231" rIns="68461" bIns="34231" rtlCol="0" anchor="ctr"/>
            <a:lstStyle/>
            <a:p>
              <a:pPr algn="ctr">
                <a:defRPr/>
              </a:pPr>
              <a:endParaRPr lang="en-US" sz="1830" kern="0">
                <a:solidFill>
                  <a:sysClr val="window" lastClr="FFFFFF"/>
                </a:solidFill>
                <a:latin typeface="+mn-ea"/>
              </a:endParaRPr>
            </a:p>
          </p:txBody>
        </p:sp>
        <p:sp>
          <p:nvSpPr>
            <p:cNvPr id="28" name="Freeform 86"/>
            <p:cNvSpPr>
              <a:spLocks noEditPoints="1"/>
            </p:cNvSpPr>
            <p:nvPr/>
          </p:nvSpPr>
          <p:spPr bwMode="auto">
            <a:xfrm>
              <a:off x="7199891" y="2474821"/>
              <a:ext cx="496738" cy="514793"/>
            </a:xfrm>
            <a:custGeom>
              <a:avLst/>
              <a:gdLst>
                <a:gd name="T0" fmla="*/ 16 w 196"/>
                <a:gd name="T1" fmla="*/ 106 h 204"/>
                <a:gd name="T2" fmla="*/ 187 w 196"/>
                <a:gd name="T3" fmla="*/ 113 h 204"/>
                <a:gd name="T4" fmla="*/ 187 w 196"/>
                <a:gd name="T5" fmla="*/ 137 h 204"/>
                <a:gd name="T6" fmla="*/ 179 w 196"/>
                <a:gd name="T7" fmla="*/ 144 h 204"/>
                <a:gd name="T8" fmla="*/ 179 w 196"/>
                <a:gd name="T9" fmla="*/ 187 h 204"/>
                <a:gd name="T10" fmla="*/ 36 w 196"/>
                <a:gd name="T11" fmla="*/ 204 h 204"/>
                <a:gd name="T12" fmla="*/ 16 w 196"/>
                <a:gd name="T13" fmla="*/ 144 h 204"/>
                <a:gd name="T14" fmla="*/ 9 w 196"/>
                <a:gd name="T15" fmla="*/ 137 h 204"/>
                <a:gd name="T16" fmla="*/ 9 w 196"/>
                <a:gd name="T17" fmla="*/ 113 h 204"/>
                <a:gd name="T18" fmla="*/ 96 w 196"/>
                <a:gd name="T19" fmla="*/ 59 h 204"/>
                <a:gd name="T20" fmla="*/ 98 w 196"/>
                <a:gd name="T21" fmla="*/ 65 h 204"/>
                <a:gd name="T22" fmla="*/ 95 w 196"/>
                <a:gd name="T23" fmla="*/ 67 h 204"/>
                <a:gd name="T24" fmla="*/ 90 w 196"/>
                <a:gd name="T25" fmla="*/ 64 h 204"/>
                <a:gd name="T26" fmla="*/ 96 w 196"/>
                <a:gd name="T27" fmla="*/ 59 h 204"/>
                <a:gd name="T28" fmla="*/ 100 w 196"/>
                <a:gd name="T29" fmla="*/ 52 h 204"/>
                <a:gd name="T30" fmla="*/ 29 w 196"/>
                <a:gd name="T31" fmla="*/ 11 h 204"/>
                <a:gd name="T32" fmla="*/ 81 w 196"/>
                <a:gd name="T33" fmla="*/ 62 h 204"/>
                <a:gd name="T34" fmla="*/ 97 w 196"/>
                <a:gd name="T35" fmla="*/ 75 h 204"/>
                <a:gd name="T36" fmla="*/ 105 w 196"/>
                <a:gd name="T37" fmla="*/ 69 h 204"/>
                <a:gd name="T38" fmla="*/ 58 w 196"/>
                <a:gd name="T39" fmla="*/ 43 h 204"/>
                <a:gd name="T40" fmla="*/ 19 w 196"/>
                <a:gd name="T41" fmla="*/ 25 h 204"/>
                <a:gd name="T42" fmla="*/ 58 w 196"/>
                <a:gd name="T43" fmla="*/ 43 h 204"/>
                <a:gd name="T44" fmla="*/ 100 w 196"/>
                <a:gd name="T45" fmla="*/ 86 h 204"/>
                <a:gd name="T46" fmla="*/ 98 w 196"/>
                <a:gd name="T47" fmla="*/ 92 h 204"/>
                <a:gd name="T48" fmla="*/ 106 w 196"/>
                <a:gd name="T49" fmla="*/ 91 h 204"/>
                <a:gd name="T50" fmla="*/ 100 w 196"/>
                <a:gd name="T51" fmla="*/ 86 h 204"/>
                <a:gd name="T52" fmla="*/ 96 w 196"/>
                <a:gd name="T53" fmla="*/ 79 h 204"/>
                <a:gd name="T54" fmla="*/ 167 w 196"/>
                <a:gd name="T55" fmla="*/ 38 h 204"/>
                <a:gd name="T56" fmla="*/ 115 w 196"/>
                <a:gd name="T57" fmla="*/ 89 h 204"/>
                <a:gd name="T58" fmla="*/ 99 w 196"/>
                <a:gd name="T59" fmla="*/ 102 h 204"/>
                <a:gd name="T60" fmla="*/ 91 w 196"/>
                <a:gd name="T61" fmla="*/ 96 h 204"/>
                <a:gd name="T62" fmla="*/ 137 w 196"/>
                <a:gd name="T63" fmla="*/ 69 h 204"/>
                <a:gd name="T64" fmla="*/ 176 w 196"/>
                <a:gd name="T65" fmla="*/ 52 h 204"/>
                <a:gd name="T66" fmla="*/ 137 w 196"/>
                <a:gd name="T67" fmla="*/ 69 h 204"/>
                <a:gd name="T68" fmla="*/ 74 w 196"/>
                <a:gd name="T69" fmla="*/ 149 h 204"/>
                <a:gd name="T70" fmla="*/ 90 w 196"/>
                <a:gd name="T71" fmla="*/ 189 h 204"/>
                <a:gd name="T72" fmla="*/ 43 w 196"/>
                <a:gd name="T73" fmla="*/ 189 h 204"/>
                <a:gd name="T74" fmla="*/ 31 w 196"/>
                <a:gd name="T75" fmla="*/ 158 h 204"/>
                <a:gd name="T76" fmla="*/ 36 w 196"/>
                <a:gd name="T77" fmla="*/ 189 h 204"/>
                <a:gd name="T78" fmla="*/ 34 w 196"/>
                <a:gd name="T79" fmla="*/ 144 h 204"/>
                <a:gd name="T80" fmla="*/ 51 w 196"/>
                <a:gd name="T81" fmla="*/ 185 h 204"/>
                <a:gd name="T82" fmla="*/ 34 w 196"/>
                <a:gd name="T83" fmla="*/ 144 h 204"/>
                <a:gd name="T84" fmla="*/ 81 w 196"/>
                <a:gd name="T85" fmla="*/ 144 h 204"/>
                <a:gd name="T86" fmla="*/ 115 w 196"/>
                <a:gd name="T87" fmla="*/ 144 h 204"/>
                <a:gd name="T88" fmla="*/ 122 w 196"/>
                <a:gd name="T89" fmla="*/ 149 h 204"/>
                <a:gd name="T90" fmla="*/ 105 w 196"/>
                <a:gd name="T91" fmla="*/ 189 h 204"/>
                <a:gd name="T92" fmla="*/ 122 w 196"/>
                <a:gd name="T93" fmla="*/ 149 h 204"/>
                <a:gd name="T94" fmla="*/ 165 w 196"/>
                <a:gd name="T95" fmla="*/ 158 h 204"/>
                <a:gd name="T96" fmla="*/ 160 w 196"/>
                <a:gd name="T97" fmla="*/ 189 h 204"/>
                <a:gd name="T98" fmla="*/ 165 w 196"/>
                <a:gd name="T99" fmla="*/ 158 h 204"/>
                <a:gd name="T100" fmla="*/ 128 w 196"/>
                <a:gd name="T101" fmla="*/ 144 h 204"/>
                <a:gd name="T102" fmla="*/ 162 w 196"/>
                <a:gd name="T103" fmla="*/ 144 h 204"/>
                <a:gd name="T104" fmla="*/ 173 w 196"/>
                <a:gd name="T105" fmla="*/ 120 h 204"/>
                <a:gd name="T106" fmla="*/ 23 w 196"/>
                <a:gd name="T107" fmla="*/ 120 h 204"/>
                <a:gd name="T108" fmla="*/ 173 w 196"/>
                <a:gd name="T109" fmla="*/ 13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6" h="204">
                  <a:moveTo>
                    <a:pt x="16" y="106"/>
                  </a:moveTo>
                  <a:cubicBezTo>
                    <a:pt x="16" y="106"/>
                    <a:pt x="16" y="106"/>
                    <a:pt x="16" y="106"/>
                  </a:cubicBezTo>
                  <a:cubicBezTo>
                    <a:pt x="180" y="106"/>
                    <a:pt x="180" y="106"/>
                    <a:pt x="180" y="106"/>
                  </a:cubicBezTo>
                  <a:cubicBezTo>
                    <a:pt x="183" y="106"/>
                    <a:pt x="187" y="109"/>
                    <a:pt x="187" y="113"/>
                  </a:cubicBezTo>
                  <a:cubicBezTo>
                    <a:pt x="187" y="113"/>
                    <a:pt x="187" y="113"/>
                    <a:pt x="187" y="113"/>
                  </a:cubicBezTo>
                  <a:cubicBezTo>
                    <a:pt x="187" y="137"/>
                    <a:pt x="187" y="137"/>
                    <a:pt x="187" y="137"/>
                  </a:cubicBezTo>
                  <a:cubicBezTo>
                    <a:pt x="187" y="141"/>
                    <a:pt x="183" y="144"/>
                    <a:pt x="180" y="144"/>
                  </a:cubicBezTo>
                  <a:cubicBezTo>
                    <a:pt x="179" y="144"/>
                    <a:pt x="179" y="144"/>
                    <a:pt x="179" y="144"/>
                  </a:cubicBezTo>
                  <a:cubicBezTo>
                    <a:pt x="179" y="144"/>
                    <a:pt x="179" y="144"/>
                    <a:pt x="179" y="144"/>
                  </a:cubicBezTo>
                  <a:cubicBezTo>
                    <a:pt x="179" y="187"/>
                    <a:pt x="179" y="187"/>
                    <a:pt x="179" y="187"/>
                  </a:cubicBezTo>
                  <a:cubicBezTo>
                    <a:pt x="179" y="197"/>
                    <a:pt x="170" y="204"/>
                    <a:pt x="160" y="204"/>
                  </a:cubicBezTo>
                  <a:cubicBezTo>
                    <a:pt x="36" y="204"/>
                    <a:pt x="36" y="204"/>
                    <a:pt x="36" y="204"/>
                  </a:cubicBezTo>
                  <a:cubicBezTo>
                    <a:pt x="26" y="204"/>
                    <a:pt x="16" y="197"/>
                    <a:pt x="16" y="187"/>
                  </a:cubicBezTo>
                  <a:cubicBezTo>
                    <a:pt x="16" y="144"/>
                    <a:pt x="16" y="144"/>
                    <a:pt x="16" y="144"/>
                  </a:cubicBezTo>
                  <a:cubicBezTo>
                    <a:pt x="16" y="144"/>
                    <a:pt x="16" y="144"/>
                    <a:pt x="16" y="144"/>
                  </a:cubicBezTo>
                  <a:cubicBezTo>
                    <a:pt x="12" y="144"/>
                    <a:pt x="9" y="141"/>
                    <a:pt x="9" y="137"/>
                  </a:cubicBezTo>
                  <a:cubicBezTo>
                    <a:pt x="9" y="137"/>
                    <a:pt x="9" y="137"/>
                    <a:pt x="9" y="137"/>
                  </a:cubicBezTo>
                  <a:cubicBezTo>
                    <a:pt x="9" y="113"/>
                    <a:pt x="9" y="113"/>
                    <a:pt x="9" y="113"/>
                  </a:cubicBezTo>
                  <a:cubicBezTo>
                    <a:pt x="9" y="109"/>
                    <a:pt x="12" y="106"/>
                    <a:pt x="16" y="106"/>
                  </a:cubicBezTo>
                  <a:close/>
                  <a:moveTo>
                    <a:pt x="96" y="59"/>
                  </a:moveTo>
                  <a:cubicBezTo>
                    <a:pt x="96" y="59"/>
                    <a:pt x="96" y="59"/>
                    <a:pt x="96" y="59"/>
                  </a:cubicBezTo>
                  <a:cubicBezTo>
                    <a:pt x="98" y="60"/>
                    <a:pt x="99" y="63"/>
                    <a:pt x="98" y="65"/>
                  </a:cubicBezTo>
                  <a:cubicBezTo>
                    <a:pt x="97" y="65"/>
                    <a:pt x="97" y="65"/>
                    <a:pt x="97" y="65"/>
                  </a:cubicBezTo>
                  <a:cubicBezTo>
                    <a:pt x="97" y="66"/>
                    <a:pt x="96" y="67"/>
                    <a:pt x="95" y="67"/>
                  </a:cubicBezTo>
                  <a:cubicBezTo>
                    <a:pt x="93" y="68"/>
                    <a:pt x="90" y="66"/>
                    <a:pt x="90" y="64"/>
                  </a:cubicBezTo>
                  <a:cubicBezTo>
                    <a:pt x="90" y="64"/>
                    <a:pt x="90" y="64"/>
                    <a:pt x="90" y="64"/>
                  </a:cubicBezTo>
                  <a:cubicBezTo>
                    <a:pt x="89" y="62"/>
                    <a:pt x="90" y="59"/>
                    <a:pt x="93" y="59"/>
                  </a:cubicBezTo>
                  <a:cubicBezTo>
                    <a:pt x="94" y="58"/>
                    <a:pt x="95" y="59"/>
                    <a:pt x="96" y="59"/>
                  </a:cubicBezTo>
                  <a:close/>
                  <a:moveTo>
                    <a:pt x="100" y="52"/>
                  </a:moveTo>
                  <a:cubicBezTo>
                    <a:pt x="100" y="52"/>
                    <a:pt x="100" y="52"/>
                    <a:pt x="100" y="52"/>
                  </a:cubicBezTo>
                  <a:cubicBezTo>
                    <a:pt x="96" y="49"/>
                    <a:pt x="90" y="50"/>
                    <a:pt x="86" y="52"/>
                  </a:cubicBezTo>
                  <a:cubicBezTo>
                    <a:pt x="29" y="11"/>
                    <a:pt x="29" y="11"/>
                    <a:pt x="29" y="11"/>
                  </a:cubicBezTo>
                  <a:cubicBezTo>
                    <a:pt x="15" y="0"/>
                    <a:pt x="0" y="26"/>
                    <a:pt x="16" y="33"/>
                  </a:cubicBezTo>
                  <a:cubicBezTo>
                    <a:pt x="81" y="62"/>
                    <a:pt x="81" y="62"/>
                    <a:pt x="81" y="62"/>
                  </a:cubicBezTo>
                  <a:cubicBezTo>
                    <a:pt x="81" y="65"/>
                    <a:pt x="82" y="69"/>
                    <a:pt x="84" y="71"/>
                  </a:cubicBezTo>
                  <a:cubicBezTo>
                    <a:pt x="87" y="75"/>
                    <a:pt x="92" y="77"/>
                    <a:pt x="97" y="75"/>
                  </a:cubicBezTo>
                  <a:cubicBezTo>
                    <a:pt x="100" y="74"/>
                    <a:pt x="103" y="73"/>
                    <a:pt x="105" y="70"/>
                  </a:cubicBezTo>
                  <a:cubicBezTo>
                    <a:pt x="105" y="69"/>
                    <a:pt x="105" y="69"/>
                    <a:pt x="105" y="69"/>
                  </a:cubicBezTo>
                  <a:cubicBezTo>
                    <a:pt x="108" y="63"/>
                    <a:pt x="106" y="55"/>
                    <a:pt x="100" y="52"/>
                  </a:cubicBezTo>
                  <a:close/>
                  <a:moveTo>
                    <a:pt x="58" y="43"/>
                  </a:moveTo>
                  <a:cubicBezTo>
                    <a:pt x="58" y="43"/>
                    <a:pt x="58" y="43"/>
                    <a:pt x="58" y="43"/>
                  </a:cubicBezTo>
                  <a:cubicBezTo>
                    <a:pt x="19" y="25"/>
                    <a:pt x="19" y="25"/>
                    <a:pt x="19" y="25"/>
                  </a:cubicBezTo>
                  <a:cubicBezTo>
                    <a:pt x="15" y="23"/>
                    <a:pt x="20" y="15"/>
                    <a:pt x="24" y="17"/>
                  </a:cubicBezTo>
                  <a:cubicBezTo>
                    <a:pt x="58" y="43"/>
                    <a:pt x="58" y="43"/>
                    <a:pt x="58" y="43"/>
                  </a:cubicBezTo>
                  <a:close/>
                  <a:moveTo>
                    <a:pt x="100" y="86"/>
                  </a:moveTo>
                  <a:cubicBezTo>
                    <a:pt x="100" y="86"/>
                    <a:pt x="100" y="86"/>
                    <a:pt x="100" y="86"/>
                  </a:cubicBezTo>
                  <a:cubicBezTo>
                    <a:pt x="98" y="87"/>
                    <a:pt x="97" y="90"/>
                    <a:pt x="98" y="92"/>
                  </a:cubicBezTo>
                  <a:cubicBezTo>
                    <a:pt x="98" y="92"/>
                    <a:pt x="98" y="92"/>
                    <a:pt x="98" y="92"/>
                  </a:cubicBezTo>
                  <a:cubicBezTo>
                    <a:pt x="99" y="93"/>
                    <a:pt x="100" y="94"/>
                    <a:pt x="101" y="94"/>
                  </a:cubicBezTo>
                  <a:cubicBezTo>
                    <a:pt x="103" y="95"/>
                    <a:pt x="106" y="93"/>
                    <a:pt x="106" y="91"/>
                  </a:cubicBezTo>
                  <a:cubicBezTo>
                    <a:pt x="107" y="89"/>
                    <a:pt x="106" y="86"/>
                    <a:pt x="103" y="86"/>
                  </a:cubicBezTo>
                  <a:cubicBezTo>
                    <a:pt x="102" y="85"/>
                    <a:pt x="101" y="86"/>
                    <a:pt x="100" y="86"/>
                  </a:cubicBezTo>
                  <a:close/>
                  <a:moveTo>
                    <a:pt x="96" y="79"/>
                  </a:moveTo>
                  <a:cubicBezTo>
                    <a:pt x="96" y="79"/>
                    <a:pt x="96" y="79"/>
                    <a:pt x="96" y="79"/>
                  </a:cubicBezTo>
                  <a:cubicBezTo>
                    <a:pt x="100" y="76"/>
                    <a:pt x="105" y="77"/>
                    <a:pt x="109" y="79"/>
                  </a:cubicBezTo>
                  <a:cubicBezTo>
                    <a:pt x="167" y="38"/>
                    <a:pt x="167" y="38"/>
                    <a:pt x="167" y="38"/>
                  </a:cubicBezTo>
                  <a:cubicBezTo>
                    <a:pt x="181" y="27"/>
                    <a:pt x="196" y="53"/>
                    <a:pt x="180" y="60"/>
                  </a:cubicBezTo>
                  <a:cubicBezTo>
                    <a:pt x="115" y="89"/>
                    <a:pt x="115" y="89"/>
                    <a:pt x="115" y="89"/>
                  </a:cubicBezTo>
                  <a:cubicBezTo>
                    <a:pt x="115" y="92"/>
                    <a:pt x="114" y="95"/>
                    <a:pt x="112" y="98"/>
                  </a:cubicBezTo>
                  <a:cubicBezTo>
                    <a:pt x="109" y="102"/>
                    <a:pt x="104" y="104"/>
                    <a:pt x="99" y="102"/>
                  </a:cubicBezTo>
                  <a:cubicBezTo>
                    <a:pt x="96" y="102"/>
                    <a:pt x="93" y="100"/>
                    <a:pt x="91" y="97"/>
                  </a:cubicBezTo>
                  <a:cubicBezTo>
                    <a:pt x="91" y="96"/>
                    <a:pt x="91" y="96"/>
                    <a:pt x="91" y="96"/>
                  </a:cubicBezTo>
                  <a:cubicBezTo>
                    <a:pt x="87" y="90"/>
                    <a:pt x="90" y="82"/>
                    <a:pt x="96" y="79"/>
                  </a:cubicBezTo>
                  <a:close/>
                  <a:moveTo>
                    <a:pt x="137" y="69"/>
                  </a:moveTo>
                  <a:cubicBezTo>
                    <a:pt x="137" y="69"/>
                    <a:pt x="137" y="69"/>
                    <a:pt x="137" y="69"/>
                  </a:cubicBezTo>
                  <a:cubicBezTo>
                    <a:pt x="176" y="52"/>
                    <a:pt x="176" y="52"/>
                    <a:pt x="176" y="52"/>
                  </a:cubicBezTo>
                  <a:cubicBezTo>
                    <a:pt x="181" y="50"/>
                    <a:pt x="176" y="41"/>
                    <a:pt x="172" y="44"/>
                  </a:cubicBezTo>
                  <a:cubicBezTo>
                    <a:pt x="137" y="69"/>
                    <a:pt x="137" y="69"/>
                    <a:pt x="137" y="69"/>
                  </a:cubicBezTo>
                  <a:close/>
                  <a:moveTo>
                    <a:pt x="74" y="149"/>
                  </a:moveTo>
                  <a:cubicBezTo>
                    <a:pt x="74" y="149"/>
                    <a:pt x="74" y="149"/>
                    <a:pt x="74" y="149"/>
                  </a:cubicBezTo>
                  <a:cubicBezTo>
                    <a:pt x="58" y="189"/>
                    <a:pt x="58" y="189"/>
                    <a:pt x="58" y="189"/>
                  </a:cubicBezTo>
                  <a:cubicBezTo>
                    <a:pt x="90" y="189"/>
                    <a:pt x="90" y="189"/>
                    <a:pt x="90" y="189"/>
                  </a:cubicBezTo>
                  <a:cubicBezTo>
                    <a:pt x="74" y="149"/>
                    <a:pt x="74" y="149"/>
                    <a:pt x="74" y="149"/>
                  </a:cubicBezTo>
                  <a:close/>
                  <a:moveTo>
                    <a:pt x="43" y="189"/>
                  </a:moveTo>
                  <a:cubicBezTo>
                    <a:pt x="43" y="189"/>
                    <a:pt x="43" y="189"/>
                    <a:pt x="43" y="189"/>
                  </a:cubicBezTo>
                  <a:cubicBezTo>
                    <a:pt x="31" y="158"/>
                    <a:pt x="31" y="158"/>
                    <a:pt x="31" y="158"/>
                  </a:cubicBezTo>
                  <a:cubicBezTo>
                    <a:pt x="31" y="187"/>
                    <a:pt x="31" y="187"/>
                    <a:pt x="31" y="187"/>
                  </a:cubicBezTo>
                  <a:cubicBezTo>
                    <a:pt x="31" y="189"/>
                    <a:pt x="34" y="189"/>
                    <a:pt x="36" y="189"/>
                  </a:cubicBezTo>
                  <a:cubicBezTo>
                    <a:pt x="43" y="189"/>
                    <a:pt x="43" y="189"/>
                    <a:pt x="43" y="189"/>
                  </a:cubicBezTo>
                  <a:close/>
                  <a:moveTo>
                    <a:pt x="34" y="144"/>
                  </a:moveTo>
                  <a:cubicBezTo>
                    <a:pt x="34" y="144"/>
                    <a:pt x="34" y="144"/>
                    <a:pt x="34" y="144"/>
                  </a:cubicBezTo>
                  <a:cubicBezTo>
                    <a:pt x="51" y="185"/>
                    <a:pt x="51" y="185"/>
                    <a:pt x="51" y="185"/>
                  </a:cubicBezTo>
                  <a:cubicBezTo>
                    <a:pt x="67" y="144"/>
                    <a:pt x="67" y="144"/>
                    <a:pt x="67" y="144"/>
                  </a:cubicBezTo>
                  <a:cubicBezTo>
                    <a:pt x="34" y="144"/>
                    <a:pt x="34" y="144"/>
                    <a:pt x="34" y="144"/>
                  </a:cubicBezTo>
                  <a:close/>
                  <a:moveTo>
                    <a:pt x="81" y="144"/>
                  </a:moveTo>
                  <a:cubicBezTo>
                    <a:pt x="81" y="144"/>
                    <a:pt x="81" y="144"/>
                    <a:pt x="81" y="144"/>
                  </a:cubicBezTo>
                  <a:cubicBezTo>
                    <a:pt x="98" y="185"/>
                    <a:pt x="98" y="185"/>
                    <a:pt x="98" y="185"/>
                  </a:cubicBezTo>
                  <a:cubicBezTo>
                    <a:pt x="115" y="144"/>
                    <a:pt x="115" y="144"/>
                    <a:pt x="115" y="144"/>
                  </a:cubicBezTo>
                  <a:cubicBezTo>
                    <a:pt x="81" y="144"/>
                    <a:pt x="81" y="144"/>
                    <a:pt x="81" y="144"/>
                  </a:cubicBezTo>
                  <a:close/>
                  <a:moveTo>
                    <a:pt x="122" y="149"/>
                  </a:moveTo>
                  <a:cubicBezTo>
                    <a:pt x="122" y="149"/>
                    <a:pt x="122" y="149"/>
                    <a:pt x="122" y="149"/>
                  </a:cubicBezTo>
                  <a:cubicBezTo>
                    <a:pt x="105" y="189"/>
                    <a:pt x="105" y="189"/>
                    <a:pt x="105" y="189"/>
                  </a:cubicBezTo>
                  <a:cubicBezTo>
                    <a:pt x="138" y="189"/>
                    <a:pt x="138" y="189"/>
                    <a:pt x="138" y="189"/>
                  </a:cubicBezTo>
                  <a:cubicBezTo>
                    <a:pt x="122" y="149"/>
                    <a:pt x="122" y="149"/>
                    <a:pt x="122" y="149"/>
                  </a:cubicBezTo>
                  <a:close/>
                  <a:moveTo>
                    <a:pt x="165" y="158"/>
                  </a:moveTo>
                  <a:cubicBezTo>
                    <a:pt x="165" y="158"/>
                    <a:pt x="165" y="158"/>
                    <a:pt x="165" y="158"/>
                  </a:cubicBezTo>
                  <a:cubicBezTo>
                    <a:pt x="153" y="189"/>
                    <a:pt x="153" y="189"/>
                    <a:pt x="153" y="189"/>
                  </a:cubicBezTo>
                  <a:cubicBezTo>
                    <a:pt x="160" y="189"/>
                    <a:pt x="160" y="189"/>
                    <a:pt x="160" y="189"/>
                  </a:cubicBezTo>
                  <a:cubicBezTo>
                    <a:pt x="162" y="189"/>
                    <a:pt x="165" y="189"/>
                    <a:pt x="165" y="187"/>
                  </a:cubicBezTo>
                  <a:cubicBezTo>
                    <a:pt x="165" y="158"/>
                    <a:pt x="165" y="158"/>
                    <a:pt x="165" y="158"/>
                  </a:cubicBezTo>
                  <a:close/>
                  <a:moveTo>
                    <a:pt x="128" y="144"/>
                  </a:moveTo>
                  <a:cubicBezTo>
                    <a:pt x="128" y="144"/>
                    <a:pt x="128" y="144"/>
                    <a:pt x="128" y="144"/>
                  </a:cubicBezTo>
                  <a:cubicBezTo>
                    <a:pt x="145" y="185"/>
                    <a:pt x="145" y="185"/>
                    <a:pt x="145" y="185"/>
                  </a:cubicBezTo>
                  <a:cubicBezTo>
                    <a:pt x="162" y="144"/>
                    <a:pt x="162" y="144"/>
                    <a:pt x="162" y="144"/>
                  </a:cubicBezTo>
                  <a:cubicBezTo>
                    <a:pt x="128" y="144"/>
                    <a:pt x="128" y="144"/>
                    <a:pt x="128" y="144"/>
                  </a:cubicBezTo>
                  <a:close/>
                  <a:moveTo>
                    <a:pt x="173" y="120"/>
                  </a:moveTo>
                  <a:cubicBezTo>
                    <a:pt x="173" y="120"/>
                    <a:pt x="173" y="120"/>
                    <a:pt x="173" y="120"/>
                  </a:cubicBezTo>
                  <a:cubicBezTo>
                    <a:pt x="23" y="120"/>
                    <a:pt x="23" y="120"/>
                    <a:pt x="23" y="120"/>
                  </a:cubicBezTo>
                  <a:cubicBezTo>
                    <a:pt x="23" y="130"/>
                    <a:pt x="23" y="130"/>
                    <a:pt x="23" y="130"/>
                  </a:cubicBezTo>
                  <a:cubicBezTo>
                    <a:pt x="173" y="130"/>
                    <a:pt x="173" y="130"/>
                    <a:pt x="173" y="130"/>
                  </a:cubicBezTo>
                  <a:cubicBezTo>
                    <a:pt x="173" y="120"/>
                    <a:pt x="173" y="120"/>
                    <a:pt x="173" y="120"/>
                  </a:cubicBezTo>
                  <a:close/>
                </a:path>
              </a:pathLst>
            </a:custGeom>
            <a:solidFill>
              <a:schemeClr val="bg1"/>
            </a:solidFill>
            <a:ln>
              <a:noFill/>
            </a:ln>
          </p:spPr>
          <p:txBody>
            <a:bodyPr vert="horz" wrap="square" lIns="68461" tIns="34231" rIns="68461" bIns="34231" numCol="1" anchor="t" anchorCtr="0" compatLnSpc="1"/>
            <a:lstStyle/>
            <a:p>
              <a:endParaRPr lang="zh-CN" altLang="en-US" sz="1830">
                <a:latin typeface="+mn-ea"/>
              </a:endParaRPr>
            </a:p>
          </p:txBody>
        </p:sp>
        <p:grpSp>
          <p:nvGrpSpPr>
            <p:cNvPr id="29" name="组合 28"/>
            <p:cNvGrpSpPr/>
            <p:nvPr/>
          </p:nvGrpSpPr>
          <p:grpSpPr>
            <a:xfrm>
              <a:off x="6751574" y="3188651"/>
              <a:ext cx="1393371" cy="390120"/>
              <a:chOff x="1320800" y="2931886"/>
              <a:chExt cx="1393371" cy="391886"/>
            </a:xfrm>
          </p:grpSpPr>
          <p:cxnSp>
            <p:nvCxnSpPr>
              <p:cNvPr id="32" name="直接连接符 31"/>
              <p:cNvCxnSpPr/>
              <p:nvPr/>
            </p:nvCxnSpPr>
            <p:spPr>
              <a:xfrm>
                <a:off x="1320800" y="2931886"/>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20800" y="3323772"/>
                <a:ext cx="13933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文本框 39"/>
            <p:cNvSpPr txBox="1"/>
            <p:nvPr/>
          </p:nvSpPr>
          <p:spPr>
            <a:xfrm>
              <a:off x="6718117" y="3196999"/>
              <a:ext cx="1549962" cy="342328"/>
            </a:xfrm>
            <a:prstGeom prst="rect">
              <a:avLst/>
            </a:prstGeom>
            <a:noFill/>
          </p:spPr>
          <p:txBody>
            <a:bodyPr wrap="square" lIns="68461" tIns="34231" rIns="68461" bIns="34231" rtlCol="0">
              <a:spAutoFit/>
            </a:bodyPr>
            <a:lstStyle/>
            <a:p>
              <a:pPr algn="ctr"/>
              <a:r>
                <a:rPr lang="zh-CN" altLang="en-US" sz="1220" dirty="0" smtClean="0">
                  <a:solidFill>
                    <a:schemeClr val="bg1"/>
                  </a:solidFill>
                  <a:latin typeface="+mn-ea"/>
                </a:rPr>
                <a:t>技</a:t>
              </a:r>
              <a:r>
                <a:rPr lang="zh-CN" altLang="en-US" sz="1220" dirty="0" smtClean="0">
                  <a:solidFill>
                    <a:schemeClr val="bg1"/>
                  </a:solidFill>
                  <a:latin typeface="+mn-ea"/>
                </a:rPr>
                <a:t>术的提升</a:t>
              </a:r>
              <a:endParaRPr lang="en-US" altLang="zh-CN" sz="1220" dirty="0">
                <a:solidFill>
                  <a:schemeClr val="bg1"/>
                </a:solidFill>
                <a:latin typeface="+mn-ea"/>
              </a:endParaRPr>
            </a:p>
          </p:txBody>
        </p:sp>
        <p:sp>
          <p:nvSpPr>
            <p:cNvPr id="31" name="矩形 30"/>
            <p:cNvSpPr/>
            <p:nvPr/>
          </p:nvSpPr>
          <p:spPr>
            <a:xfrm>
              <a:off x="6500292" y="3683525"/>
              <a:ext cx="1895934" cy="923171"/>
            </a:xfrm>
            <a:prstGeom prst="rect">
              <a:avLst/>
            </a:prstGeom>
          </p:spPr>
          <p:txBody>
            <a:bodyPr wrap="square" lIns="68461" tIns="34231" rIns="68461" bIns="34231">
              <a:spAutoFit/>
            </a:bodyPr>
            <a:lstStyle/>
            <a:p>
              <a:pPr algn="ctr">
                <a:lnSpc>
                  <a:spcPct val="150000"/>
                </a:lnSpc>
              </a:pPr>
              <a:r>
                <a:rPr lang="zh-CN" altLang="en-US" sz="900" dirty="0" smtClean="0">
                  <a:solidFill>
                    <a:schemeClr val="bg1"/>
                  </a:solidFill>
                  <a:latin typeface="+mn-ea"/>
                </a:rPr>
                <a:t>总的来说，虽然可以应对目前的业务开发，但是技术深度还是不够，还需要继续的充能学习</a:t>
              </a:r>
              <a:endParaRPr lang="en-US" altLang="zh-CN" sz="900" dirty="0">
                <a:solidFill>
                  <a:schemeClr val="bg1"/>
                </a:solidFill>
                <a:latin typeface="+mn-ea"/>
              </a:endParaRPr>
            </a:p>
          </p:txBody>
        </p:sp>
      </p:grpSp>
      <p:sp>
        <p:nvSpPr>
          <p:cNvPr id="42" name="矩形 41"/>
          <p:cNvSpPr/>
          <p:nvPr/>
        </p:nvSpPr>
        <p:spPr>
          <a:xfrm>
            <a:off x="827584" y="267494"/>
            <a:ext cx="302433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存</a:t>
            </a:r>
            <a:r>
              <a:rPr lang="zh-CN" altLang="en-US" sz="2200" dirty="0">
                <a:solidFill>
                  <a:schemeClr val="accent1"/>
                </a:solidFill>
                <a:latin typeface="造字工房版黑（非商用）常规体" pitchFamily="50" charset="-122"/>
                <a:ea typeface="造字工房版黑（非商用）常规体" pitchFamily="50" charset="-122"/>
                <a:cs typeface="+mn-ea"/>
                <a:sym typeface="+mn-lt"/>
              </a:rPr>
              <a:t>在的不足</a:t>
            </a:r>
          </a:p>
        </p:txBody>
      </p:sp>
      <p:grpSp>
        <p:nvGrpSpPr>
          <p:cNvPr id="43" name="组合 42"/>
          <p:cNvGrpSpPr/>
          <p:nvPr/>
        </p:nvGrpSpPr>
        <p:grpSpPr>
          <a:xfrm>
            <a:off x="376393" y="300155"/>
            <a:ext cx="8391215" cy="365564"/>
            <a:chOff x="376393" y="300155"/>
            <a:chExt cx="8391215" cy="365564"/>
          </a:xfrm>
        </p:grpSpPr>
        <p:sp>
          <p:nvSpPr>
            <p:cNvPr id="44"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5" name="直接连接符 44"/>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anim calcmode="lin" valueType="num">
                                      <p:cBhvr>
                                        <p:cTn id="13" dur="500" fill="hold"/>
                                        <p:tgtEl>
                                          <p:spTgt spid="18"/>
                                        </p:tgtEl>
                                        <p:attrNameLst>
                                          <p:attrName>ppt_x</p:attrName>
                                        </p:attrNameLst>
                                      </p:cBhvr>
                                      <p:tavLst>
                                        <p:tav tm="0">
                                          <p:val>
                                            <p:strVal val="#ppt_x"/>
                                          </p:val>
                                        </p:tav>
                                        <p:tav tm="100000">
                                          <p:val>
                                            <p:strVal val="#ppt_x"/>
                                          </p:val>
                                        </p:tav>
                                      </p:tavLst>
                                    </p:anim>
                                    <p:anim calcmode="lin" valueType="num">
                                      <p:cBhvr>
                                        <p:cTn id="14" dur="5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 y="283"/>
            <a:ext cx="9143498" cy="5142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
        <p:nvSpPr>
          <p:cNvPr id="16" name="Freeform 10"/>
          <p:cNvSpPr/>
          <p:nvPr/>
        </p:nvSpPr>
        <p:spPr bwMode="auto">
          <a:xfrm flipH="1">
            <a:off x="252" y="284"/>
            <a:ext cx="3196837" cy="5142935"/>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chemeClr val="bg1">
              <a:lumMod val="95000"/>
            </a:schemeClr>
          </a:solidFill>
          <a:ln w="0">
            <a:noFill/>
            <a:prstDash val="solid"/>
            <a:round/>
          </a:ln>
        </p:spPr>
        <p:txBody>
          <a:bodyPr vert="horz" wrap="square" lIns="91430" tIns="45714" rIns="91430" bIns="45714" numCol="1" anchor="t" anchorCtr="0" compatLnSpc="1"/>
          <a:lstStyle/>
          <a:p>
            <a:endParaRPr lang="zh-CN" altLang="en-US" sz="1280"/>
          </a:p>
        </p:txBody>
      </p:sp>
      <p:sp>
        <p:nvSpPr>
          <p:cNvPr id="18" name="Freeform 7"/>
          <p:cNvSpPr/>
          <p:nvPr/>
        </p:nvSpPr>
        <p:spPr bwMode="auto">
          <a:xfrm flipH="1">
            <a:off x="2195736" y="0"/>
            <a:ext cx="1220654" cy="5142935"/>
          </a:xfrm>
          <a:custGeom>
            <a:avLst/>
            <a:gdLst>
              <a:gd name="T0" fmla="*/ 439 w 769"/>
              <a:gd name="T1" fmla="*/ 0 h 3224"/>
              <a:gd name="T2" fmla="*/ 769 w 769"/>
              <a:gd name="T3" fmla="*/ 0 h 3224"/>
              <a:gd name="T4" fmla="*/ 679 w 769"/>
              <a:gd name="T5" fmla="*/ 157 h 3224"/>
              <a:gd name="T6" fmla="*/ 599 w 769"/>
              <a:gd name="T7" fmla="*/ 318 h 3224"/>
              <a:gd name="T8" fmla="*/ 525 w 769"/>
              <a:gd name="T9" fmla="*/ 484 h 3224"/>
              <a:gd name="T10" fmla="*/ 459 w 769"/>
              <a:gd name="T11" fmla="*/ 654 h 3224"/>
              <a:gd name="T12" fmla="*/ 401 w 769"/>
              <a:gd name="T13" fmla="*/ 828 h 3224"/>
              <a:gd name="T14" fmla="*/ 352 w 769"/>
              <a:gd name="T15" fmla="*/ 1006 h 3224"/>
              <a:gd name="T16" fmla="*/ 310 w 769"/>
              <a:gd name="T17" fmla="*/ 1186 h 3224"/>
              <a:gd name="T18" fmla="*/ 278 w 769"/>
              <a:gd name="T19" fmla="*/ 1370 h 3224"/>
              <a:gd name="T20" fmla="*/ 254 w 769"/>
              <a:gd name="T21" fmla="*/ 1556 h 3224"/>
              <a:gd name="T22" fmla="*/ 240 w 769"/>
              <a:gd name="T23" fmla="*/ 1747 h 3224"/>
              <a:gd name="T24" fmla="*/ 236 w 769"/>
              <a:gd name="T25" fmla="*/ 1937 h 3224"/>
              <a:gd name="T26" fmla="*/ 240 w 769"/>
              <a:gd name="T27" fmla="*/ 2130 h 3224"/>
              <a:gd name="T28" fmla="*/ 256 w 769"/>
              <a:gd name="T29" fmla="*/ 2319 h 3224"/>
              <a:gd name="T30" fmla="*/ 278 w 769"/>
              <a:gd name="T31" fmla="*/ 2506 h 3224"/>
              <a:gd name="T32" fmla="*/ 312 w 769"/>
              <a:gd name="T33" fmla="*/ 2690 h 3224"/>
              <a:gd name="T34" fmla="*/ 354 w 769"/>
              <a:gd name="T35" fmla="*/ 2872 h 3224"/>
              <a:gd name="T36" fmla="*/ 403 w 769"/>
              <a:gd name="T37" fmla="*/ 3049 h 3224"/>
              <a:gd name="T38" fmla="*/ 460 w 769"/>
              <a:gd name="T39" fmla="*/ 3224 h 3224"/>
              <a:gd name="T40" fmla="*/ 429 w 769"/>
              <a:gd name="T41" fmla="*/ 3224 h 3224"/>
              <a:gd name="T42" fmla="*/ 350 w 769"/>
              <a:gd name="T43" fmla="*/ 3080 h 3224"/>
              <a:gd name="T44" fmla="*/ 280 w 769"/>
              <a:gd name="T45" fmla="*/ 2932 h 3224"/>
              <a:gd name="T46" fmla="*/ 215 w 769"/>
              <a:gd name="T47" fmla="*/ 2779 h 3224"/>
              <a:gd name="T48" fmla="*/ 159 w 769"/>
              <a:gd name="T49" fmla="*/ 2624 h 3224"/>
              <a:gd name="T50" fmla="*/ 112 w 769"/>
              <a:gd name="T51" fmla="*/ 2463 h 3224"/>
              <a:gd name="T52" fmla="*/ 72 w 769"/>
              <a:gd name="T53" fmla="*/ 2300 h 3224"/>
              <a:gd name="T54" fmla="*/ 40 w 769"/>
              <a:gd name="T55" fmla="*/ 2135 h 3224"/>
              <a:gd name="T56" fmla="*/ 17 w 769"/>
              <a:gd name="T57" fmla="*/ 1965 h 3224"/>
              <a:gd name="T58" fmla="*/ 3 w 769"/>
              <a:gd name="T59" fmla="*/ 1794 h 3224"/>
              <a:gd name="T60" fmla="*/ 0 w 769"/>
              <a:gd name="T61" fmla="*/ 1621 h 3224"/>
              <a:gd name="T62" fmla="*/ 3 w 769"/>
              <a:gd name="T63" fmla="*/ 1444 h 3224"/>
              <a:gd name="T64" fmla="*/ 17 w 769"/>
              <a:gd name="T65" fmla="*/ 1270 h 3224"/>
              <a:gd name="T66" fmla="*/ 42 w 769"/>
              <a:gd name="T67" fmla="*/ 1099 h 3224"/>
              <a:gd name="T68" fmla="*/ 73 w 769"/>
              <a:gd name="T69" fmla="*/ 933 h 3224"/>
              <a:gd name="T70" fmla="*/ 114 w 769"/>
              <a:gd name="T71" fmla="*/ 766 h 3224"/>
              <a:gd name="T72" fmla="*/ 163 w 769"/>
              <a:gd name="T73" fmla="*/ 605 h 3224"/>
              <a:gd name="T74" fmla="*/ 221 w 769"/>
              <a:gd name="T75" fmla="*/ 448 h 3224"/>
              <a:gd name="T76" fmla="*/ 285 w 769"/>
              <a:gd name="T77" fmla="*/ 294 h 3224"/>
              <a:gd name="T78" fmla="*/ 359 w 769"/>
              <a:gd name="T79" fmla="*/ 145 h 3224"/>
              <a:gd name="T80" fmla="*/ 439 w 769"/>
              <a:gd name="T81"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9" h="3224">
                <a:moveTo>
                  <a:pt x="439" y="0"/>
                </a:moveTo>
                <a:lnTo>
                  <a:pt x="769" y="0"/>
                </a:lnTo>
                <a:lnTo>
                  <a:pt x="679" y="157"/>
                </a:lnTo>
                <a:lnTo>
                  <a:pt x="599" y="318"/>
                </a:lnTo>
                <a:lnTo>
                  <a:pt x="525" y="484"/>
                </a:lnTo>
                <a:lnTo>
                  <a:pt x="459" y="654"/>
                </a:lnTo>
                <a:lnTo>
                  <a:pt x="401" y="828"/>
                </a:lnTo>
                <a:lnTo>
                  <a:pt x="352" y="1006"/>
                </a:lnTo>
                <a:lnTo>
                  <a:pt x="310" y="1186"/>
                </a:lnTo>
                <a:lnTo>
                  <a:pt x="278" y="1370"/>
                </a:lnTo>
                <a:lnTo>
                  <a:pt x="254" y="1556"/>
                </a:lnTo>
                <a:lnTo>
                  <a:pt x="240" y="1747"/>
                </a:lnTo>
                <a:lnTo>
                  <a:pt x="236" y="1937"/>
                </a:lnTo>
                <a:lnTo>
                  <a:pt x="240" y="2130"/>
                </a:lnTo>
                <a:lnTo>
                  <a:pt x="256" y="2319"/>
                </a:lnTo>
                <a:lnTo>
                  <a:pt x="278" y="2506"/>
                </a:lnTo>
                <a:lnTo>
                  <a:pt x="312" y="2690"/>
                </a:lnTo>
                <a:lnTo>
                  <a:pt x="354" y="2872"/>
                </a:lnTo>
                <a:lnTo>
                  <a:pt x="403" y="3049"/>
                </a:lnTo>
                <a:lnTo>
                  <a:pt x="460" y="3224"/>
                </a:lnTo>
                <a:lnTo>
                  <a:pt x="429" y="3224"/>
                </a:lnTo>
                <a:lnTo>
                  <a:pt x="350" y="3080"/>
                </a:lnTo>
                <a:lnTo>
                  <a:pt x="280" y="2932"/>
                </a:lnTo>
                <a:lnTo>
                  <a:pt x="215" y="2779"/>
                </a:lnTo>
                <a:lnTo>
                  <a:pt x="159" y="2624"/>
                </a:lnTo>
                <a:lnTo>
                  <a:pt x="112" y="2463"/>
                </a:lnTo>
                <a:lnTo>
                  <a:pt x="72" y="2300"/>
                </a:lnTo>
                <a:lnTo>
                  <a:pt x="40" y="2135"/>
                </a:lnTo>
                <a:lnTo>
                  <a:pt x="17" y="1965"/>
                </a:lnTo>
                <a:lnTo>
                  <a:pt x="3" y="1794"/>
                </a:lnTo>
                <a:lnTo>
                  <a:pt x="0" y="1621"/>
                </a:lnTo>
                <a:lnTo>
                  <a:pt x="3" y="1444"/>
                </a:lnTo>
                <a:lnTo>
                  <a:pt x="17" y="1270"/>
                </a:lnTo>
                <a:lnTo>
                  <a:pt x="42" y="1099"/>
                </a:lnTo>
                <a:lnTo>
                  <a:pt x="73" y="933"/>
                </a:lnTo>
                <a:lnTo>
                  <a:pt x="114" y="766"/>
                </a:lnTo>
                <a:lnTo>
                  <a:pt x="163" y="605"/>
                </a:lnTo>
                <a:lnTo>
                  <a:pt x="221" y="448"/>
                </a:lnTo>
                <a:lnTo>
                  <a:pt x="285" y="294"/>
                </a:lnTo>
                <a:lnTo>
                  <a:pt x="359" y="145"/>
                </a:lnTo>
                <a:lnTo>
                  <a:pt x="439" y="0"/>
                </a:lnTo>
                <a:close/>
              </a:path>
            </a:pathLst>
          </a:custGeom>
          <a:solidFill>
            <a:schemeClr val="bg1">
              <a:lumMod val="85000"/>
            </a:schemeClr>
          </a:solidFill>
          <a:ln w="0">
            <a:noFill/>
            <a:prstDash val="solid"/>
            <a:round/>
          </a:ln>
          <a:effectLst>
            <a:outerShdw blurRad="63500" algn="ctr" rotWithShape="0">
              <a:prstClr val="black">
                <a:alpha val="40000"/>
              </a:prstClr>
            </a:outerShdw>
          </a:effectLst>
        </p:spPr>
        <p:txBody>
          <a:bodyPr vert="horz" wrap="square" lIns="91430" tIns="45714" rIns="91430" bIns="45714" numCol="1" anchor="t" anchorCtr="0" compatLnSpc="1"/>
          <a:lstStyle/>
          <a:p>
            <a:endParaRPr lang="zh-CN" altLang="en-US" sz="1280"/>
          </a:p>
        </p:txBody>
      </p:sp>
      <p:sp>
        <p:nvSpPr>
          <p:cNvPr id="9" name="矩形 259"/>
          <p:cNvSpPr>
            <a:spLocks noChangeArrowheads="1"/>
          </p:cNvSpPr>
          <p:nvPr/>
        </p:nvSpPr>
        <p:spPr bwMode="auto">
          <a:xfrm>
            <a:off x="467544" y="1436888"/>
            <a:ext cx="2512811" cy="2269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rPr>
              <a:t>04</a:t>
            </a:r>
            <a:endParaRPr lang="zh-CN" altLang="en-US"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endParaRPr>
          </a:p>
        </p:txBody>
      </p:sp>
      <p:sp>
        <p:nvSpPr>
          <p:cNvPr id="7" name="TextBox 48"/>
          <p:cNvSpPr txBox="1"/>
          <p:nvPr/>
        </p:nvSpPr>
        <p:spPr>
          <a:xfrm>
            <a:off x="3995936" y="2141113"/>
            <a:ext cx="3072173" cy="525208"/>
          </a:xfrm>
          <a:prstGeom prst="rect">
            <a:avLst/>
          </a:prstGeom>
          <a:noFill/>
        </p:spPr>
        <p:txBody>
          <a:bodyPr wrap="square" lIns="0" tIns="0" rIns="0" bIns="0" rtlCol="0">
            <a:spAutoFit/>
          </a:bodyPr>
          <a:lstStyle/>
          <a:p>
            <a:r>
              <a:rPr lang="zh-CN" altLang="en-US" sz="3415" dirty="0" smtClean="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未来</a:t>
            </a:r>
            <a:r>
              <a:rPr lang="zh-CN" altLang="en-US" sz="3415" dirty="0" smtClean="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展</a:t>
            </a:r>
            <a:r>
              <a:rPr lang="zh-CN" altLang="en-US" sz="3415" dirty="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望</a:t>
            </a: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0000">
                                          <p:cBhvr additive="base">
                                            <p:cTn id="7"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SubTitle_2"/>
          <p:cNvSpPr/>
          <p:nvPr/>
        </p:nvSpPr>
        <p:spPr>
          <a:xfrm rot="21600000">
            <a:off x="2470542" y="1857625"/>
            <a:ext cx="1513865" cy="593876"/>
          </a:xfrm>
          <a:custGeom>
            <a:avLst/>
            <a:gdLst>
              <a:gd name="connsiteX0" fmla="*/ 1588141 w 2018486"/>
              <a:gd name="connsiteY0" fmla="*/ 0 h 791835"/>
              <a:gd name="connsiteX1" fmla="*/ 1571877 w 2018486"/>
              <a:gd name="connsiteY1" fmla="*/ 25609 h 791835"/>
              <a:gd name="connsiteX2" fmla="*/ 399963 w 2018486"/>
              <a:gd name="connsiteY2" fmla="*/ 28650 h 791835"/>
              <a:gd name="connsiteX3" fmla="*/ 31615 w 2018486"/>
              <a:gd name="connsiteY3" fmla="*/ 398407 h 791835"/>
              <a:gd name="connsiteX4" fmla="*/ 401876 w 2018486"/>
              <a:gd name="connsiteY4" fmla="*/ 766249 h 791835"/>
              <a:gd name="connsiteX5" fmla="*/ 2018486 w 2018486"/>
              <a:gd name="connsiteY5" fmla="*/ 762051 h 791835"/>
              <a:gd name="connsiteX6" fmla="*/ 2017111 w 2018486"/>
              <a:gd name="connsiteY6" fmla="*/ 787629 h 791835"/>
              <a:gd name="connsiteX7" fmla="*/ 395935 w 2018486"/>
              <a:gd name="connsiteY7" fmla="*/ 791834 h 791835"/>
              <a:gd name="connsiteX8" fmla="*/ 2 w 2018486"/>
              <a:gd name="connsiteY8" fmla="*/ 398485 h 791835"/>
              <a:gd name="connsiteX9" fmla="*/ 393892 w 2018486"/>
              <a:gd name="connsiteY9" fmla="*/ 3093 h 79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6" h="791835">
                <a:moveTo>
                  <a:pt x="1588141" y="0"/>
                </a:moveTo>
                <a:lnTo>
                  <a:pt x="1571877" y="25609"/>
                </a:lnTo>
                <a:lnTo>
                  <a:pt x="399963" y="28650"/>
                </a:lnTo>
                <a:cubicBezTo>
                  <a:pt x="196003" y="29178"/>
                  <a:pt x="31089" y="194721"/>
                  <a:pt x="31615" y="398407"/>
                </a:cubicBezTo>
                <a:cubicBezTo>
                  <a:pt x="32144" y="602086"/>
                  <a:pt x="197915" y="766778"/>
                  <a:pt x="401876" y="766249"/>
                </a:cubicBezTo>
                <a:lnTo>
                  <a:pt x="2018486" y="762051"/>
                </a:lnTo>
                <a:lnTo>
                  <a:pt x="2017111" y="787629"/>
                </a:lnTo>
                <a:lnTo>
                  <a:pt x="395935" y="791834"/>
                </a:lnTo>
                <a:cubicBezTo>
                  <a:pt x="177835" y="792399"/>
                  <a:pt x="566" y="616292"/>
                  <a:pt x="2" y="398485"/>
                </a:cubicBezTo>
                <a:cubicBezTo>
                  <a:pt x="-563" y="180681"/>
                  <a:pt x="175787" y="3659"/>
                  <a:pt x="393892" y="3093"/>
                </a:cubicBezTo>
                <a:close/>
              </a:path>
            </a:pathLst>
          </a:custGeom>
          <a:solidFill>
            <a:srgbClr val="55555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zh-CN" altLang="en-US" sz="1200" dirty="0" smtClean="0">
                <a:solidFill>
                  <a:schemeClr val="tx1">
                    <a:lumMod val="65000"/>
                    <a:lumOff val="35000"/>
                  </a:schemeClr>
                </a:solidFill>
                <a:latin typeface="+mn-ea"/>
                <a:cs typeface="+mn-ea"/>
              </a:rPr>
              <a:t>专注</a:t>
            </a:r>
            <a:endParaRPr lang="zh-CN" altLang="en-US" sz="1200" dirty="0">
              <a:solidFill>
                <a:schemeClr val="tx1">
                  <a:lumMod val="65000"/>
                  <a:lumOff val="35000"/>
                </a:schemeClr>
              </a:solidFill>
              <a:latin typeface="+mn-ea"/>
              <a:cs typeface="+mn-ea"/>
            </a:endParaRPr>
          </a:p>
        </p:txBody>
      </p:sp>
      <p:sp>
        <p:nvSpPr>
          <p:cNvPr id="7" name="MH_SubTitle_1"/>
          <p:cNvSpPr/>
          <p:nvPr/>
        </p:nvSpPr>
        <p:spPr>
          <a:xfrm rot="21600000">
            <a:off x="4997746" y="2621156"/>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bg2">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zh-CN" altLang="en-US" sz="1200" dirty="0" smtClean="0">
                <a:solidFill>
                  <a:schemeClr val="tx1">
                    <a:lumMod val="65000"/>
                    <a:lumOff val="35000"/>
                  </a:schemeClr>
                </a:solidFill>
                <a:latin typeface="+mn-ea"/>
                <a:cs typeface="+mn-ea"/>
              </a:rPr>
              <a:t>耐心</a:t>
            </a:r>
            <a:endParaRPr lang="zh-CN" altLang="en-US" sz="1200" dirty="0">
              <a:solidFill>
                <a:schemeClr val="tx1">
                  <a:lumMod val="65000"/>
                  <a:lumOff val="35000"/>
                </a:schemeClr>
              </a:solidFill>
              <a:latin typeface="+mn-ea"/>
              <a:cs typeface="+mn-ea"/>
            </a:endParaRPr>
          </a:p>
        </p:txBody>
      </p:sp>
      <p:sp>
        <p:nvSpPr>
          <p:cNvPr id="8" name="MH_Other_1"/>
          <p:cNvSpPr/>
          <p:nvPr/>
        </p:nvSpPr>
        <p:spPr>
          <a:xfrm rot="21600000">
            <a:off x="4387475" y="1559940"/>
            <a:ext cx="694149" cy="694149"/>
          </a:xfrm>
          <a:custGeom>
            <a:avLst/>
            <a:gdLst>
              <a:gd name="connsiteX0" fmla="*/ 465960 w 925532"/>
              <a:gd name="connsiteY0" fmla="*/ 182093 h 925532"/>
              <a:gd name="connsiteX1" fmla="*/ 830144 w 925532"/>
              <a:gd name="connsiteY1" fmla="*/ 182133 h 925532"/>
              <a:gd name="connsiteX2" fmla="*/ 875777 w 925532"/>
              <a:gd name="connsiteY2" fmla="*/ 253776 h 925532"/>
              <a:gd name="connsiteX3" fmla="*/ 869008 w 925532"/>
              <a:gd name="connsiteY3" fmla="*/ 684569 h 925532"/>
              <a:gd name="connsiteX4" fmla="*/ 839619 w 925532"/>
              <a:gd name="connsiteY4" fmla="*/ 727326 h 925532"/>
              <a:gd name="connsiteX5" fmla="*/ 465897 w 925532"/>
              <a:gd name="connsiteY5" fmla="*/ 727284 h 925532"/>
              <a:gd name="connsiteX6" fmla="*/ 273152 w 925532"/>
              <a:gd name="connsiteY6" fmla="*/ 647422 h 925532"/>
              <a:gd name="connsiteX7" fmla="*/ 193333 w 925532"/>
              <a:gd name="connsiteY7" fmla="*/ 454656 h 925532"/>
              <a:gd name="connsiteX8" fmla="*/ 465960 w 925532"/>
              <a:gd name="connsiteY8" fmla="*/ 182093 h 925532"/>
              <a:gd name="connsiteX9" fmla="*/ 424515 w 925532"/>
              <a:gd name="connsiteY9" fmla="*/ 1594 h 925532"/>
              <a:gd name="connsiteX10" fmla="*/ 761817 w 925532"/>
              <a:gd name="connsiteY10" fmla="*/ 109621 h 925532"/>
              <a:gd name="connsiteX11" fmla="*/ 813561 w 925532"/>
              <a:gd name="connsiteY11" fmla="*/ 163229 h 925532"/>
              <a:gd name="connsiteX12" fmla="*/ 461530 w 925532"/>
              <a:gd name="connsiteY12" fmla="*/ 163189 h 925532"/>
              <a:gd name="connsiteX13" fmla="*/ 170000 w 925532"/>
              <a:gd name="connsiteY13" fmla="*/ 454653 h 925532"/>
              <a:gd name="connsiteX14" fmla="*/ 169998 w 925532"/>
              <a:gd name="connsiteY14" fmla="*/ 454653 h 925532"/>
              <a:gd name="connsiteX15" fmla="*/ 461463 w 925532"/>
              <a:gd name="connsiteY15" fmla="*/ 746184 h 925532"/>
              <a:gd name="connsiteX16" fmla="*/ 826629 w 925532"/>
              <a:gd name="connsiteY16" fmla="*/ 746226 h 925532"/>
              <a:gd name="connsiteX17" fmla="*/ 815913 w 925532"/>
              <a:gd name="connsiteY17" fmla="*/ 761817 h 925532"/>
              <a:gd name="connsiteX18" fmla="*/ 163717 w 925532"/>
              <a:gd name="connsiteY18" fmla="*/ 815913 h 925532"/>
              <a:gd name="connsiteX19" fmla="*/ 109620 w 925532"/>
              <a:gd name="connsiteY19" fmla="*/ 163717 h 925532"/>
              <a:gd name="connsiteX20" fmla="*/ 424515 w 925532"/>
              <a:gd name="connsiteY20" fmla="*/ 1594 h 92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5532" h="925532">
                <a:moveTo>
                  <a:pt x="465960" y="182093"/>
                </a:moveTo>
                <a:lnTo>
                  <a:pt x="830144" y="182133"/>
                </a:lnTo>
                <a:lnTo>
                  <a:pt x="875777" y="253776"/>
                </a:lnTo>
                <a:cubicBezTo>
                  <a:pt x="943569" y="387894"/>
                  <a:pt x="942824" y="549707"/>
                  <a:pt x="869008" y="684569"/>
                </a:cubicBezTo>
                <a:lnTo>
                  <a:pt x="839619" y="727326"/>
                </a:lnTo>
                <a:lnTo>
                  <a:pt x="465897" y="727284"/>
                </a:lnTo>
                <a:cubicBezTo>
                  <a:pt x="390622" y="727276"/>
                  <a:pt x="322477" y="696757"/>
                  <a:pt x="273152" y="647422"/>
                </a:cubicBezTo>
                <a:cubicBezTo>
                  <a:pt x="223827" y="598085"/>
                  <a:pt x="193324" y="529933"/>
                  <a:pt x="193333" y="454656"/>
                </a:cubicBezTo>
                <a:cubicBezTo>
                  <a:pt x="193349" y="304105"/>
                  <a:pt x="315409" y="182074"/>
                  <a:pt x="465960" y="182093"/>
                </a:cubicBezTo>
                <a:close/>
                <a:moveTo>
                  <a:pt x="424515" y="1594"/>
                </a:moveTo>
                <a:cubicBezTo>
                  <a:pt x="542539" y="-8195"/>
                  <a:pt x="664298" y="27040"/>
                  <a:pt x="761817" y="109621"/>
                </a:cubicBezTo>
                <a:lnTo>
                  <a:pt x="813561" y="163229"/>
                </a:lnTo>
                <a:lnTo>
                  <a:pt x="461530" y="163189"/>
                </a:lnTo>
                <a:cubicBezTo>
                  <a:pt x="300541" y="163170"/>
                  <a:pt x="170017" y="293663"/>
                  <a:pt x="170000" y="454653"/>
                </a:cubicBezTo>
                <a:lnTo>
                  <a:pt x="169998" y="454653"/>
                </a:lnTo>
                <a:cubicBezTo>
                  <a:pt x="169980" y="615642"/>
                  <a:pt x="300473" y="746166"/>
                  <a:pt x="461463" y="746184"/>
                </a:cubicBezTo>
                <a:lnTo>
                  <a:pt x="826629" y="746226"/>
                </a:lnTo>
                <a:lnTo>
                  <a:pt x="815913" y="761817"/>
                </a:lnTo>
                <a:cubicBezTo>
                  <a:pt x="650752" y="956855"/>
                  <a:pt x="358754" y="981074"/>
                  <a:pt x="163717" y="815913"/>
                </a:cubicBezTo>
                <a:cubicBezTo>
                  <a:pt x="-31321" y="650751"/>
                  <a:pt x="-55542" y="358754"/>
                  <a:pt x="109620" y="163717"/>
                </a:cubicBezTo>
                <a:cubicBezTo>
                  <a:pt x="192199" y="66197"/>
                  <a:pt x="306491" y="11383"/>
                  <a:pt x="424515" y="1594"/>
                </a:cubicBez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en-US" altLang="zh-CN" sz="2400" dirty="0">
                <a:solidFill>
                  <a:schemeClr val="bg1"/>
                </a:solidFill>
                <a:latin typeface="+mn-ea"/>
                <a:cs typeface="+mn-ea"/>
              </a:rPr>
              <a:t>A</a:t>
            </a:r>
            <a:endParaRPr lang="zh-CN" altLang="en-US" sz="2400" dirty="0">
              <a:solidFill>
                <a:schemeClr val="bg1"/>
              </a:solidFill>
              <a:latin typeface="+mn-ea"/>
              <a:cs typeface="+mn-ea"/>
            </a:endParaRPr>
          </a:p>
        </p:txBody>
      </p:sp>
      <p:sp>
        <p:nvSpPr>
          <p:cNvPr id="13" name="MH_SubTitle_2"/>
          <p:cNvSpPr/>
          <p:nvPr/>
        </p:nvSpPr>
        <p:spPr>
          <a:xfrm rot="21600000">
            <a:off x="2470546" y="3364953"/>
            <a:ext cx="1513862" cy="593882"/>
          </a:xfrm>
          <a:custGeom>
            <a:avLst/>
            <a:gdLst>
              <a:gd name="connsiteX0" fmla="*/ 1588140 w 2018482"/>
              <a:gd name="connsiteY0" fmla="*/ 0 h 791843"/>
              <a:gd name="connsiteX1" fmla="*/ 1571873 w 2018482"/>
              <a:gd name="connsiteY1" fmla="*/ 25617 h 791843"/>
              <a:gd name="connsiteX2" fmla="*/ 399959 w 2018482"/>
              <a:gd name="connsiteY2" fmla="*/ 28657 h 791843"/>
              <a:gd name="connsiteX3" fmla="*/ 31611 w 2018482"/>
              <a:gd name="connsiteY3" fmla="*/ 398411 h 791843"/>
              <a:gd name="connsiteX4" fmla="*/ 401875 w 2018482"/>
              <a:gd name="connsiteY4" fmla="*/ 766253 h 791843"/>
              <a:gd name="connsiteX5" fmla="*/ 2018482 w 2018482"/>
              <a:gd name="connsiteY5" fmla="*/ 762062 h 791843"/>
              <a:gd name="connsiteX6" fmla="*/ 2017109 w 2018482"/>
              <a:gd name="connsiteY6" fmla="*/ 787637 h 791843"/>
              <a:gd name="connsiteX7" fmla="*/ 395937 w 2018482"/>
              <a:gd name="connsiteY7" fmla="*/ 791842 h 791843"/>
              <a:gd name="connsiteX8" fmla="*/ 2 w 2018482"/>
              <a:gd name="connsiteY8" fmla="*/ 398492 h 791843"/>
              <a:gd name="connsiteX9" fmla="*/ 393889 w 2018482"/>
              <a:gd name="connsiteY9" fmla="*/ 3100 h 791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8482" h="791843">
                <a:moveTo>
                  <a:pt x="1588140" y="0"/>
                </a:moveTo>
                <a:lnTo>
                  <a:pt x="1571873" y="25617"/>
                </a:lnTo>
                <a:lnTo>
                  <a:pt x="399959" y="28657"/>
                </a:lnTo>
                <a:cubicBezTo>
                  <a:pt x="196003" y="29186"/>
                  <a:pt x="31083" y="194729"/>
                  <a:pt x="31611" y="398411"/>
                </a:cubicBezTo>
                <a:cubicBezTo>
                  <a:pt x="32139" y="602091"/>
                  <a:pt x="197916" y="766783"/>
                  <a:pt x="401875" y="766253"/>
                </a:cubicBezTo>
                <a:lnTo>
                  <a:pt x="2018482" y="762062"/>
                </a:lnTo>
                <a:lnTo>
                  <a:pt x="2017109" y="787637"/>
                </a:lnTo>
                <a:lnTo>
                  <a:pt x="395937" y="791842"/>
                </a:lnTo>
                <a:cubicBezTo>
                  <a:pt x="177827" y="792404"/>
                  <a:pt x="563" y="616299"/>
                  <a:pt x="2" y="398492"/>
                </a:cubicBezTo>
                <a:cubicBezTo>
                  <a:pt x="-562" y="180691"/>
                  <a:pt x="175784" y="3666"/>
                  <a:pt x="393889" y="3100"/>
                </a:cubicBezTo>
                <a:close/>
              </a:path>
            </a:pathLst>
          </a:custGeom>
          <a:solidFill>
            <a:srgbClr val="55555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zh-CN" altLang="en-US" sz="1200" dirty="0" smtClean="0">
                <a:solidFill>
                  <a:schemeClr val="tx1">
                    <a:lumMod val="65000"/>
                    <a:lumOff val="35000"/>
                  </a:schemeClr>
                </a:solidFill>
                <a:latin typeface="+mn-ea"/>
                <a:cs typeface="+mn-ea"/>
              </a:rPr>
              <a:t>效率</a:t>
            </a:r>
            <a:endParaRPr lang="zh-CN" altLang="en-US" sz="1200" dirty="0">
              <a:solidFill>
                <a:schemeClr val="tx1">
                  <a:lumMod val="65000"/>
                  <a:lumOff val="35000"/>
                </a:schemeClr>
              </a:solidFill>
              <a:latin typeface="+mn-ea"/>
              <a:cs typeface="+mn-ea"/>
            </a:endParaRPr>
          </a:p>
        </p:txBody>
      </p:sp>
      <p:sp>
        <p:nvSpPr>
          <p:cNvPr id="14" name="文本框 13"/>
          <p:cNvSpPr txBox="1"/>
          <p:nvPr/>
        </p:nvSpPr>
        <p:spPr>
          <a:xfrm>
            <a:off x="5380641" y="1749974"/>
            <a:ext cx="2486843" cy="452421"/>
          </a:xfrm>
          <a:prstGeom prst="rect">
            <a:avLst/>
          </a:prstGeom>
          <a:noFill/>
        </p:spPr>
        <p:txBody>
          <a:bodyPr wrap="square" lIns="91431" tIns="45715" rIns="91431" bIns="45715" rtlCol="0">
            <a:spAutoFit/>
          </a:bodyPr>
          <a:lstStyle/>
          <a:p>
            <a:pPr>
              <a:lnSpc>
                <a:spcPct val="130000"/>
              </a:lnSpc>
            </a:pPr>
            <a:r>
              <a:rPr lang="zh-CN" altLang="en-US" sz="900" dirty="0" smtClean="0">
                <a:solidFill>
                  <a:schemeClr val="tx1">
                    <a:lumMod val="65000"/>
                    <a:lumOff val="35000"/>
                  </a:schemeClr>
                </a:solidFill>
                <a:latin typeface="+mn-ea"/>
                <a:cs typeface="+mn-ea"/>
                <a:sym typeface="Arial" panose="020B0604020202020204" pitchFamily="34" charset="0"/>
              </a:rPr>
              <a:t>对用户负责，对公司负责，对团队负责，对任务负责，对自己负责</a:t>
            </a:r>
            <a:endParaRPr lang="en-US" altLang="zh-CN" sz="900" dirty="0">
              <a:solidFill>
                <a:schemeClr val="tx1">
                  <a:lumMod val="65000"/>
                  <a:lumOff val="35000"/>
                </a:schemeClr>
              </a:solidFill>
              <a:latin typeface="+mn-ea"/>
              <a:cs typeface="+mn-ea"/>
              <a:sym typeface="Arial" panose="020B0604020202020204" pitchFamily="34" charset="0"/>
            </a:endParaRPr>
          </a:p>
        </p:txBody>
      </p:sp>
      <p:sp>
        <p:nvSpPr>
          <p:cNvPr id="15" name="文本框 14"/>
          <p:cNvSpPr txBox="1"/>
          <p:nvPr/>
        </p:nvSpPr>
        <p:spPr>
          <a:xfrm>
            <a:off x="5380641" y="3251357"/>
            <a:ext cx="2486843" cy="452421"/>
          </a:xfrm>
          <a:prstGeom prst="rect">
            <a:avLst/>
          </a:prstGeom>
          <a:noFill/>
        </p:spPr>
        <p:txBody>
          <a:bodyPr wrap="square" lIns="91431" tIns="45715" rIns="91431" bIns="45715" rtlCol="0">
            <a:spAutoFit/>
          </a:bodyPr>
          <a:lstStyle/>
          <a:p>
            <a:pPr>
              <a:lnSpc>
                <a:spcPct val="130000"/>
              </a:lnSpc>
            </a:pPr>
            <a:r>
              <a:rPr lang="zh-CN" altLang="en-US" sz="900" dirty="0" smtClean="0">
                <a:solidFill>
                  <a:schemeClr val="tx1">
                    <a:lumMod val="65000"/>
                    <a:lumOff val="35000"/>
                  </a:schemeClr>
                </a:solidFill>
                <a:latin typeface="+mn-ea"/>
                <a:cs typeface="+mn-ea"/>
                <a:sym typeface="Arial" panose="020B0604020202020204" pitchFamily="34" charset="0"/>
              </a:rPr>
              <a:t>细心耐心的对待每一个工作细节，增强健壮性，降低出错率</a:t>
            </a:r>
            <a:endParaRPr lang="en-US" altLang="zh-CN" sz="900" dirty="0">
              <a:solidFill>
                <a:schemeClr val="tx1">
                  <a:lumMod val="65000"/>
                  <a:lumOff val="35000"/>
                </a:schemeClr>
              </a:solidFill>
              <a:latin typeface="+mn-ea"/>
              <a:cs typeface="+mn-ea"/>
              <a:sym typeface="Arial" panose="020B0604020202020204" pitchFamily="34" charset="0"/>
            </a:endParaRPr>
          </a:p>
        </p:txBody>
      </p:sp>
      <p:sp>
        <p:nvSpPr>
          <p:cNvPr id="16" name="文本框 15"/>
          <p:cNvSpPr txBox="1"/>
          <p:nvPr/>
        </p:nvSpPr>
        <p:spPr>
          <a:xfrm>
            <a:off x="827584" y="2523886"/>
            <a:ext cx="2918891" cy="272372"/>
          </a:xfrm>
          <a:prstGeom prst="rect">
            <a:avLst/>
          </a:prstGeom>
          <a:noFill/>
        </p:spPr>
        <p:txBody>
          <a:bodyPr wrap="square" lIns="91431" tIns="45715" rIns="91431" bIns="45715" rtlCol="0">
            <a:spAutoFit/>
          </a:bodyPr>
          <a:lstStyle/>
          <a:p>
            <a:pPr algn="r">
              <a:lnSpc>
                <a:spcPct val="130000"/>
              </a:lnSpc>
            </a:pPr>
            <a:r>
              <a:rPr lang="zh-CN" altLang="en-US" sz="900" dirty="0" smtClean="0">
                <a:solidFill>
                  <a:schemeClr val="tx1">
                    <a:lumMod val="65000"/>
                    <a:lumOff val="35000"/>
                  </a:schemeClr>
                </a:solidFill>
                <a:latin typeface="+mn-ea"/>
                <a:cs typeface="+mn-ea"/>
                <a:sym typeface="Arial" panose="020B0604020202020204" pitchFamily="34" charset="0"/>
              </a:rPr>
              <a:t>专</a:t>
            </a:r>
            <a:r>
              <a:rPr lang="zh-CN" altLang="en-US" sz="900" dirty="0" smtClean="0">
                <a:solidFill>
                  <a:schemeClr val="tx1">
                    <a:lumMod val="65000"/>
                    <a:lumOff val="35000"/>
                  </a:schemeClr>
                </a:solidFill>
                <a:latin typeface="+mn-ea"/>
                <a:cs typeface="+mn-ea"/>
                <a:sym typeface="Arial" panose="020B0604020202020204" pitchFamily="34" charset="0"/>
              </a:rPr>
              <a:t>注工作任务，提高需求敏感度，提升工作质量</a:t>
            </a:r>
            <a:endParaRPr lang="en-US" altLang="zh-CN" sz="900" dirty="0">
              <a:solidFill>
                <a:schemeClr val="tx1">
                  <a:lumMod val="65000"/>
                  <a:lumOff val="35000"/>
                </a:schemeClr>
              </a:solidFill>
              <a:latin typeface="+mn-ea"/>
              <a:cs typeface="+mn-ea"/>
              <a:sym typeface="Arial" panose="020B0604020202020204" pitchFamily="34" charset="0"/>
            </a:endParaRPr>
          </a:p>
        </p:txBody>
      </p:sp>
      <p:sp>
        <p:nvSpPr>
          <p:cNvPr id="17" name="文本框 16"/>
          <p:cNvSpPr txBox="1"/>
          <p:nvPr/>
        </p:nvSpPr>
        <p:spPr>
          <a:xfrm>
            <a:off x="755576" y="4025269"/>
            <a:ext cx="2990899" cy="272372"/>
          </a:xfrm>
          <a:prstGeom prst="rect">
            <a:avLst/>
          </a:prstGeom>
          <a:noFill/>
        </p:spPr>
        <p:txBody>
          <a:bodyPr wrap="square" lIns="91431" tIns="45715" rIns="91431" bIns="45715" rtlCol="0">
            <a:spAutoFit/>
          </a:bodyPr>
          <a:lstStyle/>
          <a:p>
            <a:pPr algn="r">
              <a:lnSpc>
                <a:spcPct val="130000"/>
              </a:lnSpc>
            </a:pPr>
            <a:r>
              <a:rPr lang="zh-CN" altLang="en-US" sz="900" dirty="0" smtClean="0">
                <a:solidFill>
                  <a:schemeClr val="tx1">
                    <a:lumMod val="65000"/>
                    <a:lumOff val="35000"/>
                  </a:schemeClr>
                </a:solidFill>
                <a:latin typeface="+mn-ea"/>
                <a:cs typeface="+mn-ea"/>
                <a:sym typeface="Arial" panose="020B0604020202020204" pitchFamily="34" charset="0"/>
              </a:rPr>
              <a:t>提</a:t>
            </a:r>
            <a:r>
              <a:rPr lang="zh-CN" altLang="en-US" sz="900" dirty="0" smtClean="0">
                <a:solidFill>
                  <a:schemeClr val="tx1">
                    <a:lumMod val="65000"/>
                    <a:lumOff val="35000"/>
                  </a:schemeClr>
                </a:solidFill>
                <a:latin typeface="+mn-ea"/>
                <a:cs typeface="+mn-ea"/>
                <a:sym typeface="Arial" panose="020B0604020202020204" pitchFamily="34" charset="0"/>
              </a:rPr>
              <a:t>升自己的技术实力，保证完成效率，降低时间成本</a:t>
            </a:r>
            <a:endParaRPr lang="en-US" altLang="zh-CN" sz="900" dirty="0">
              <a:solidFill>
                <a:schemeClr val="tx1">
                  <a:lumMod val="65000"/>
                  <a:lumOff val="35000"/>
                </a:schemeClr>
              </a:solidFill>
              <a:latin typeface="+mn-ea"/>
              <a:cs typeface="+mn-ea"/>
              <a:sym typeface="Arial" panose="020B0604020202020204" pitchFamily="34" charset="0"/>
            </a:endParaRPr>
          </a:p>
        </p:txBody>
      </p:sp>
      <p:sp>
        <p:nvSpPr>
          <p:cNvPr id="18" name="MH_Other_2"/>
          <p:cNvSpPr/>
          <p:nvPr/>
        </p:nvSpPr>
        <p:spPr>
          <a:xfrm rot="21600000">
            <a:off x="3899288" y="2304226"/>
            <a:ext cx="704618" cy="704409"/>
          </a:xfrm>
          <a:custGeom>
            <a:avLst/>
            <a:gdLst>
              <a:gd name="connsiteX0" fmla="*/ 465381 w 939490"/>
              <a:gd name="connsiteY0" fmla="*/ 184805 h 939212"/>
              <a:gd name="connsiteX1" fmla="*/ 743208 w 939490"/>
              <a:gd name="connsiteY1" fmla="*/ 459787 h 939212"/>
              <a:gd name="connsiteX2" fmla="*/ 662956 w 939490"/>
              <a:gd name="connsiteY2" fmla="*/ 655865 h 939212"/>
              <a:gd name="connsiteX3" fmla="*/ 467626 w 939490"/>
              <a:gd name="connsiteY3" fmla="*/ 738049 h 939212"/>
              <a:gd name="connsiteX4" fmla="*/ 88269 w 939490"/>
              <a:gd name="connsiteY4" fmla="*/ 740294 h 939212"/>
              <a:gd name="connsiteX5" fmla="*/ 58269 w 939490"/>
              <a:gd name="connsiteY5" fmla="*/ 697082 h 939212"/>
              <a:gd name="connsiteX6" fmla="*/ 49670 w 939490"/>
              <a:gd name="connsiteY6" fmla="*/ 259967 h 939212"/>
              <a:gd name="connsiteX7" fmla="*/ 95706 w 939490"/>
              <a:gd name="connsiteY7" fmla="*/ 186994 h 939212"/>
              <a:gd name="connsiteX8" fmla="*/ 506729 w 939490"/>
              <a:gd name="connsiteY8" fmla="*/ 1398 h 939212"/>
              <a:gd name="connsiteX9" fmla="*/ 827022 w 939490"/>
              <a:gd name="connsiteY9" fmla="*/ 164053 h 939212"/>
              <a:gd name="connsiteX10" fmla="*/ 774717 w 939490"/>
              <a:gd name="connsiteY10" fmla="*/ 826202 h 939212"/>
              <a:gd name="connsiteX11" fmla="*/ 112472 w 939490"/>
              <a:gd name="connsiteY11" fmla="*/ 775154 h 939212"/>
              <a:gd name="connsiteX12" fmla="*/ 101532 w 939490"/>
              <a:gd name="connsiteY12" fmla="*/ 759396 h 939212"/>
              <a:gd name="connsiteX13" fmla="*/ 472204 w 939490"/>
              <a:gd name="connsiteY13" fmla="*/ 757201 h 939212"/>
              <a:gd name="connsiteX14" fmla="*/ 766895 w 939490"/>
              <a:gd name="connsiteY14" fmla="*/ 459645 h 939212"/>
              <a:gd name="connsiteX15" fmla="*/ 766890 w 939490"/>
              <a:gd name="connsiteY15" fmla="*/ 459645 h 939212"/>
              <a:gd name="connsiteX16" fmla="*/ 469801 w 939490"/>
              <a:gd name="connsiteY16" fmla="*/ 165595 h 939212"/>
              <a:gd name="connsiteX17" fmla="*/ 112464 w 939490"/>
              <a:gd name="connsiteY17" fmla="*/ 167716 h 939212"/>
              <a:gd name="connsiteX18" fmla="*/ 164777 w 939490"/>
              <a:gd name="connsiteY18" fmla="*/ 113007 h 939212"/>
              <a:gd name="connsiteX19" fmla="*/ 506729 w 939490"/>
              <a:gd name="connsiteY19" fmla="*/ 1398 h 93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0" h="939212">
                <a:moveTo>
                  <a:pt x="465381" y="184805"/>
                </a:moveTo>
                <a:cubicBezTo>
                  <a:pt x="618201" y="183897"/>
                  <a:pt x="742589" y="307012"/>
                  <a:pt x="743208" y="459787"/>
                </a:cubicBezTo>
                <a:cubicBezTo>
                  <a:pt x="743517" y="536173"/>
                  <a:pt x="712828" y="605512"/>
                  <a:pt x="662956" y="655865"/>
                </a:cubicBezTo>
                <a:cubicBezTo>
                  <a:pt x="613089" y="706219"/>
                  <a:pt x="544034" y="737596"/>
                  <a:pt x="467626" y="738049"/>
                </a:cubicBezTo>
                <a:lnTo>
                  <a:pt x="88269" y="740294"/>
                </a:lnTo>
                <a:lnTo>
                  <a:pt x="58269" y="697082"/>
                </a:lnTo>
                <a:cubicBezTo>
                  <a:pt x="-17200" y="560663"/>
                  <a:pt x="-18605" y="396466"/>
                  <a:pt x="49670" y="259967"/>
                </a:cubicBezTo>
                <a:lnTo>
                  <a:pt x="95706" y="186994"/>
                </a:lnTo>
                <a:close/>
                <a:moveTo>
                  <a:pt x="506729" y="1398"/>
                </a:moveTo>
                <a:cubicBezTo>
                  <a:pt x="626572" y="10630"/>
                  <a:pt x="742804" y="65583"/>
                  <a:pt x="827022" y="164053"/>
                </a:cubicBezTo>
                <a:cubicBezTo>
                  <a:pt x="995450" y="360996"/>
                  <a:pt x="972033" y="657448"/>
                  <a:pt x="774717" y="826202"/>
                </a:cubicBezTo>
                <a:cubicBezTo>
                  <a:pt x="577401" y="994954"/>
                  <a:pt x="280902" y="972100"/>
                  <a:pt x="112472" y="775154"/>
                </a:cubicBezTo>
                <a:lnTo>
                  <a:pt x="101532" y="759396"/>
                </a:lnTo>
                <a:lnTo>
                  <a:pt x="472204" y="757201"/>
                </a:lnTo>
                <a:cubicBezTo>
                  <a:pt x="635618" y="756233"/>
                  <a:pt x="767559" y="623010"/>
                  <a:pt x="766895" y="459645"/>
                </a:cubicBezTo>
                <a:lnTo>
                  <a:pt x="766890" y="459645"/>
                </a:lnTo>
                <a:cubicBezTo>
                  <a:pt x="766232" y="296278"/>
                  <a:pt x="633221" y="164629"/>
                  <a:pt x="469801" y="165595"/>
                </a:cubicBezTo>
                <a:lnTo>
                  <a:pt x="112464" y="167716"/>
                </a:lnTo>
                <a:lnTo>
                  <a:pt x="164777" y="113007"/>
                </a:lnTo>
                <a:cubicBezTo>
                  <a:pt x="263432" y="28632"/>
                  <a:pt x="386884" y="-7840"/>
                  <a:pt x="506729" y="1398"/>
                </a:cubicBez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en-US" altLang="zh-CN" sz="2400" dirty="0">
                <a:solidFill>
                  <a:schemeClr val="bg1"/>
                </a:solidFill>
                <a:latin typeface="+mn-ea"/>
                <a:cs typeface="+mn-ea"/>
              </a:rPr>
              <a:t>B</a:t>
            </a:r>
            <a:endParaRPr lang="zh-CN" altLang="en-US" sz="2400" dirty="0">
              <a:solidFill>
                <a:schemeClr val="bg1"/>
              </a:solidFill>
              <a:latin typeface="+mn-ea"/>
              <a:cs typeface="+mn-ea"/>
            </a:endParaRPr>
          </a:p>
        </p:txBody>
      </p:sp>
      <p:sp>
        <p:nvSpPr>
          <p:cNvPr id="19" name="MH_Other_1"/>
          <p:cNvSpPr/>
          <p:nvPr/>
        </p:nvSpPr>
        <p:spPr>
          <a:xfrm rot="21600000">
            <a:off x="4387483" y="3067270"/>
            <a:ext cx="694148" cy="694151"/>
          </a:xfrm>
          <a:custGeom>
            <a:avLst/>
            <a:gdLst>
              <a:gd name="connsiteX0" fmla="*/ 465963 w 925531"/>
              <a:gd name="connsiteY0" fmla="*/ 182094 h 925534"/>
              <a:gd name="connsiteX1" fmla="*/ 830139 w 925531"/>
              <a:gd name="connsiteY1" fmla="*/ 182133 h 925534"/>
              <a:gd name="connsiteX2" fmla="*/ 875778 w 925531"/>
              <a:gd name="connsiteY2" fmla="*/ 253776 h 925534"/>
              <a:gd name="connsiteX3" fmla="*/ 869005 w 925531"/>
              <a:gd name="connsiteY3" fmla="*/ 684570 h 925534"/>
              <a:gd name="connsiteX4" fmla="*/ 839616 w 925531"/>
              <a:gd name="connsiteY4" fmla="*/ 727327 h 925534"/>
              <a:gd name="connsiteX5" fmla="*/ 465895 w 925531"/>
              <a:gd name="connsiteY5" fmla="*/ 727286 h 925534"/>
              <a:gd name="connsiteX6" fmla="*/ 273154 w 925531"/>
              <a:gd name="connsiteY6" fmla="*/ 647424 h 925534"/>
              <a:gd name="connsiteX7" fmla="*/ 193337 w 925531"/>
              <a:gd name="connsiteY7" fmla="*/ 454658 h 925534"/>
              <a:gd name="connsiteX8" fmla="*/ 465963 w 925531"/>
              <a:gd name="connsiteY8" fmla="*/ 182094 h 925534"/>
              <a:gd name="connsiteX9" fmla="*/ 424518 w 925531"/>
              <a:gd name="connsiteY9" fmla="*/ 1594 h 925534"/>
              <a:gd name="connsiteX10" fmla="*/ 761817 w 925531"/>
              <a:gd name="connsiteY10" fmla="*/ 109623 h 925534"/>
              <a:gd name="connsiteX11" fmla="*/ 813559 w 925531"/>
              <a:gd name="connsiteY11" fmla="*/ 163236 h 925534"/>
              <a:gd name="connsiteX12" fmla="*/ 461529 w 925531"/>
              <a:gd name="connsiteY12" fmla="*/ 163190 h 925534"/>
              <a:gd name="connsiteX13" fmla="*/ 175930 w 925531"/>
              <a:gd name="connsiteY13" fmla="*/ 395908 h 925534"/>
              <a:gd name="connsiteX14" fmla="*/ 169999 w 925531"/>
              <a:gd name="connsiteY14" fmla="*/ 454657 h 925534"/>
              <a:gd name="connsiteX15" fmla="*/ 175915 w 925531"/>
              <a:gd name="connsiteY15" fmla="*/ 513405 h 925534"/>
              <a:gd name="connsiteX16" fmla="*/ 461462 w 925531"/>
              <a:gd name="connsiteY16" fmla="*/ 746186 h 925534"/>
              <a:gd name="connsiteX17" fmla="*/ 826631 w 925531"/>
              <a:gd name="connsiteY17" fmla="*/ 746228 h 925534"/>
              <a:gd name="connsiteX18" fmla="*/ 815914 w 925531"/>
              <a:gd name="connsiteY18" fmla="*/ 761820 h 925534"/>
              <a:gd name="connsiteX19" fmla="*/ 163716 w 925531"/>
              <a:gd name="connsiteY19" fmla="*/ 815914 h 925534"/>
              <a:gd name="connsiteX20" fmla="*/ 109622 w 925531"/>
              <a:gd name="connsiteY20" fmla="*/ 163718 h 925534"/>
              <a:gd name="connsiteX21" fmla="*/ 424518 w 925531"/>
              <a:gd name="connsiteY21" fmla="*/ 1594 h 92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5531" h="925534">
                <a:moveTo>
                  <a:pt x="465963" y="182094"/>
                </a:moveTo>
                <a:lnTo>
                  <a:pt x="830139" y="182133"/>
                </a:lnTo>
                <a:lnTo>
                  <a:pt x="875778" y="253776"/>
                </a:lnTo>
                <a:cubicBezTo>
                  <a:pt x="943567" y="387894"/>
                  <a:pt x="942824" y="549710"/>
                  <a:pt x="869005" y="684570"/>
                </a:cubicBezTo>
                <a:lnTo>
                  <a:pt x="839616" y="727327"/>
                </a:lnTo>
                <a:lnTo>
                  <a:pt x="465895" y="727286"/>
                </a:lnTo>
                <a:cubicBezTo>
                  <a:pt x="390625" y="727274"/>
                  <a:pt x="322477" y="696761"/>
                  <a:pt x="273154" y="647424"/>
                </a:cubicBezTo>
                <a:cubicBezTo>
                  <a:pt x="223826" y="598089"/>
                  <a:pt x="193330" y="529935"/>
                  <a:pt x="193337" y="454658"/>
                </a:cubicBezTo>
                <a:cubicBezTo>
                  <a:pt x="193351" y="304107"/>
                  <a:pt x="315408" y="182074"/>
                  <a:pt x="465963" y="182094"/>
                </a:cubicBezTo>
                <a:close/>
                <a:moveTo>
                  <a:pt x="424518" y="1594"/>
                </a:moveTo>
                <a:cubicBezTo>
                  <a:pt x="542537" y="-8195"/>
                  <a:pt x="664302" y="27044"/>
                  <a:pt x="761817" y="109623"/>
                </a:cubicBezTo>
                <a:lnTo>
                  <a:pt x="813559" y="163236"/>
                </a:lnTo>
                <a:lnTo>
                  <a:pt x="461529" y="163190"/>
                </a:lnTo>
                <a:cubicBezTo>
                  <a:pt x="320663" y="163174"/>
                  <a:pt x="203120" y="263079"/>
                  <a:pt x="175930" y="395908"/>
                </a:cubicBezTo>
                <a:lnTo>
                  <a:pt x="169999" y="454657"/>
                </a:lnTo>
                <a:lnTo>
                  <a:pt x="175915" y="513405"/>
                </a:lnTo>
                <a:cubicBezTo>
                  <a:pt x="203079" y="646238"/>
                  <a:pt x="320594" y="746169"/>
                  <a:pt x="461462" y="746186"/>
                </a:cubicBezTo>
                <a:lnTo>
                  <a:pt x="826631" y="746228"/>
                </a:lnTo>
                <a:lnTo>
                  <a:pt x="815914" y="761820"/>
                </a:lnTo>
                <a:cubicBezTo>
                  <a:pt x="650754" y="956858"/>
                  <a:pt x="358752" y="981075"/>
                  <a:pt x="163716" y="815914"/>
                </a:cubicBezTo>
                <a:cubicBezTo>
                  <a:pt x="-31321" y="650753"/>
                  <a:pt x="-55541" y="358757"/>
                  <a:pt x="109622" y="163718"/>
                </a:cubicBezTo>
                <a:cubicBezTo>
                  <a:pt x="192200" y="66201"/>
                  <a:pt x="306492" y="11384"/>
                  <a:pt x="424518" y="1594"/>
                </a:cubicBez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en-US" altLang="zh-CN" sz="2400" dirty="0">
                <a:solidFill>
                  <a:schemeClr val="bg1"/>
                </a:solidFill>
                <a:latin typeface="+mn-ea"/>
                <a:cs typeface="+mn-ea"/>
              </a:rPr>
              <a:t>C</a:t>
            </a:r>
            <a:endParaRPr lang="zh-CN" altLang="en-US" sz="2400" dirty="0">
              <a:solidFill>
                <a:schemeClr val="bg1"/>
              </a:solidFill>
              <a:latin typeface="+mn-ea"/>
              <a:cs typeface="+mn-ea"/>
            </a:endParaRPr>
          </a:p>
        </p:txBody>
      </p:sp>
      <p:sp>
        <p:nvSpPr>
          <p:cNvPr id="20" name="MH_Other_2"/>
          <p:cNvSpPr/>
          <p:nvPr/>
        </p:nvSpPr>
        <p:spPr>
          <a:xfrm rot="21600000">
            <a:off x="3899286" y="3811555"/>
            <a:ext cx="704622" cy="704411"/>
          </a:xfrm>
          <a:custGeom>
            <a:avLst/>
            <a:gdLst>
              <a:gd name="connsiteX0" fmla="*/ 465386 w 939496"/>
              <a:gd name="connsiteY0" fmla="*/ 184807 h 939215"/>
              <a:gd name="connsiteX1" fmla="*/ 743210 w 939496"/>
              <a:gd name="connsiteY1" fmla="*/ 459788 h 939215"/>
              <a:gd name="connsiteX2" fmla="*/ 662960 w 939496"/>
              <a:gd name="connsiteY2" fmla="*/ 655870 h 939215"/>
              <a:gd name="connsiteX3" fmla="*/ 467630 w 939496"/>
              <a:gd name="connsiteY3" fmla="*/ 738051 h 939215"/>
              <a:gd name="connsiteX4" fmla="*/ 88271 w 939496"/>
              <a:gd name="connsiteY4" fmla="*/ 740296 h 939215"/>
              <a:gd name="connsiteX5" fmla="*/ 58270 w 939496"/>
              <a:gd name="connsiteY5" fmla="*/ 697083 h 939215"/>
              <a:gd name="connsiteX6" fmla="*/ 49675 w 939496"/>
              <a:gd name="connsiteY6" fmla="*/ 259967 h 939215"/>
              <a:gd name="connsiteX7" fmla="*/ 95713 w 939496"/>
              <a:gd name="connsiteY7" fmla="*/ 186998 h 939215"/>
              <a:gd name="connsiteX8" fmla="*/ 506736 w 939496"/>
              <a:gd name="connsiteY8" fmla="*/ 1398 h 939215"/>
              <a:gd name="connsiteX9" fmla="*/ 827024 w 939496"/>
              <a:gd name="connsiteY9" fmla="*/ 164059 h 939215"/>
              <a:gd name="connsiteX10" fmla="*/ 774722 w 939496"/>
              <a:gd name="connsiteY10" fmla="*/ 826205 h 939215"/>
              <a:gd name="connsiteX11" fmla="*/ 112475 w 939496"/>
              <a:gd name="connsiteY11" fmla="*/ 775156 h 939215"/>
              <a:gd name="connsiteX12" fmla="*/ 101534 w 939496"/>
              <a:gd name="connsiteY12" fmla="*/ 759400 h 939215"/>
              <a:gd name="connsiteX13" fmla="*/ 472208 w 939496"/>
              <a:gd name="connsiteY13" fmla="*/ 757206 h 939215"/>
              <a:gd name="connsiteX14" fmla="*/ 766903 w 939496"/>
              <a:gd name="connsiteY14" fmla="*/ 459644 h 939215"/>
              <a:gd name="connsiteX15" fmla="*/ 766898 w 939496"/>
              <a:gd name="connsiteY15" fmla="*/ 459643 h 939215"/>
              <a:gd name="connsiteX16" fmla="*/ 469810 w 939496"/>
              <a:gd name="connsiteY16" fmla="*/ 165598 h 939215"/>
              <a:gd name="connsiteX17" fmla="*/ 112471 w 939496"/>
              <a:gd name="connsiteY17" fmla="*/ 167717 h 939215"/>
              <a:gd name="connsiteX18" fmla="*/ 164780 w 939496"/>
              <a:gd name="connsiteY18" fmla="*/ 113010 h 939215"/>
              <a:gd name="connsiteX19" fmla="*/ 506736 w 939496"/>
              <a:gd name="connsiteY19" fmla="*/ 1398 h 939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39496" h="939215">
                <a:moveTo>
                  <a:pt x="465386" y="184807"/>
                </a:moveTo>
                <a:cubicBezTo>
                  <a:pt x="618208" y="183901"/>
                  <a:pt x="742595" y="307012"/>
                  <a:pt x="743210" y="459788"/>
                </a:cubicBezTo>
                <a:cubicBezTo>
                  <a:pt x="743522" y="536171"/>
                  <a:pt x="712832" y="605514"/>
                  <a:pt x="662960" y="655870"/>
                </a:cubicBezTo>
                <a:cubicBezTo>
                  <a:pt x="613088" y="706223"/>
                  <a:pt x="544042" y="737600"/>
                  <a:pt x="467630" y="738051"/>
                </a:cubicBezTo>
                <a:lnTo>
                  <a:pt x="88271" y="740296"/>
                </a:lnTo>
                <a:lnTo>
                  <a:pt x="58270" y="697083"/>
                </a:lnTo>
                <a:cubicBezTo>
                  <a:pt x="-17201" y="560661"/>
                  <a:pt x="-18605" y="396466"/>
                  <a:pt x="49675" y="259967"/>
                </a:cubicBezTo>
                <a:lnTo>
                  <a:pt x="95713" y="186998"/>
                </a:lnTo>
                <a:close/>
                <a:moveTo>
                  <a:pt x="506736" y="1398"/>
                </a:moveTo>
                <a:cubicBezTo>
                  <a:pt x="626576" y="10637"/>
                  <a:pt x="742808" y="65584"/>
                  <a:pt x="827024" y="164059"/>
                </a:cubicBezTo>
                <a:cubicBezTo>
                  <a:pt x="995457" y="361002"/>
                  <a:pt x="972038" y="657454"/>
                  <a:pt x="774722" y="826205"/>
                </a:cubicBezTo>
                <a:cubicBezTo>
                  <a:pt x="577405" y="994959"/>
                  <a:pt x="280906" y="972100"/>
                  <a:pt x="112475" y="775156"/>
                </a:cubicBezTo>
                <a:lnTo>
                  <a:pt x="101534" y="759400"/>
                </a:lnTo>
                <a:lnTo>
                  <a:pt x="472208" y="757206"/>
                </a:lnTo>
                <a:cubicBezTo>
                  <a:pt x="635622" y="756234"/>
                  <a:pt x="767563" y="623012"/>
                  <a:pt x="766903" y="459644"/>
                </a:cubicBezTo>
                <a:lnTo>
                  <a:pt x="766898" y="459643"/>
                </a:lnTo>
                <a:cubicBezTo>
                  <a:pt x="766232" y="296277"/>
                  <a:pt x="633225" y="164629"/>
                  <a:pt x="469810" y="165598"/>
                </a:cubicBezTo>
                <a:lnTo>
                  <a:pt x="112471" y="167717"/>
                </a:lnTo>
                <a:lnTo>
                  <a:pt x="164780" y="113010"/>
                </a:lnTo>
                <a:cubicBezTo>
                  <a:pt x="263436" y="28636"/>
                  <a:pt x="386888" y="-7838"/>
                  <a:pt x="506736" y="1398"/>
                </a:cubicBez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en-US" altLang="zh-CN" sz="2400" dirty="0">
                <a:solidFill>
                  <a:schemeClr val="bg1"/>
                </a:solidFill>
                <a:latin typeface="+mn-ea"/>
                <a:cs typeface="+mn-ea"/>
              </a:rPr>
              <a:t>D</a:t>
            </a:r>
            <a:endParaRPr lang="zh-CN" altLang="en-US" sz="2400" dirty="0">
              <a:solidFill>
                <a:schemeClr val="bg1"/>
              </a:solidFill>
              <a:latin typeface="+mn-ea"/>
              <a:cs typeface="+mn-ea"/>
            </a:endParaRPr>
          </a:p>
        </p:txBody>
      </p:sp>
      <p:sp>
        <p:nvSpPr>
          <p:cNvPr id="21" name="矩形 20"/>
          <p:cNvSpPr/>
          <p:nvPr/>
        </p:nvSpPr>
        <p:spPr>
          <a:xfrm>
            <a:off x="827584" y="267494"/>
            <a:ext cx="302433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工</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作态度</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22" name="组合 21"/>
          <p:cNvGrpSpPr/>
          <p:nvPr/>
        </p:nvGrpSpPr>
        <p:grpSpPr>
          <a:xfrm>
            <a:off x="376393" y="300155"/>
            <a:ext cx="8391215" cy="365564"/>
            <a:chOff x="376393" y="300155"/>
            <a:chExt cx="8391215" cy="365564"/>
          </a:xfrm>
        </p:grpSpPr>
        <p:sp>
          <p:nvSpPr>
            <p:cNvPr id="23"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4" name="直接连接符 23"/>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MH_SubTitle_1"/>
          <p:cNvSpPr/>
          <p:nvPr/>
        </p:nvSpPr>
        <p:spPr>
          <a:xfrm rot="21600000">
            <a:off x="4969798" y="1127892"/>
            <a:ext cx="1488842" cy="586143"/>
          </a:xfrm>
          <a:custGeom>
            <a:avLst/>
            <a:gdLst>
              <a:gd name="connsiteX0" fmla="*/ 1595504 w 1985123"/>
              <a:gd name="connsiteY0" fmla="*/ 2 h 781524"/>
              <a:gd name="connsiteX1" fmla="*/ 1977046 w 1985123"/>
              <a:gd name="connsiteY1" fmla="*/ 309685 h 781524"/>
              <a:gd name="connsiteX2" fmla="*/ 1985123 w 1985123"/>
              <a:gd name="connsiteY2" fmla="*/ 388052 h 781524"/>
              <a:gd name="connsiteX3" fmla="*/ 1977406 w 1985123"/>
              <a:gd name="connsiteY3" fmla="*/ 466450 h 781524"/>
              <a:gd name="connsiteX4" fmla="*/ 1597279 w 1985123"/>
              <a:gd name="connsiteY4" fmla="*/ 777880 h 781524"/>
              <a:gd name="connsiteX5" fmla="*/ 1472 w 1985123"/>
              <a:gd name="connsiteY5" fmla="*/ 781524 h 781524"/>
              <a:gd name="connsiteX6" fmla="*/ 0 w 1985123"/>
              <a:gd name="connsiteY6" fmla="*/ 756303 h 781524"/>
              <a:gd name="connsiteX7" fmla="*/ 1591309 w 1985123"/>
              <a:gd name="connsiteY7" fmla="*/ 752675 h 781524"/>
              <a:gd name="connsiteX8" fmla="*/ 1954004 w 1985123"/>
              <a:gd name="connsiteY8" fmla="*/ 388124 h 781524"/>
              <a:gd name="connsiteX9" fmla="*/ 1589647 w 1985123"/>
              <a:gd name="connsiteY9" fmla="*/ 25236 h 781524"/>
              <a:gd name="connsiteX10" fmla="*/ 436072 w 1985123"/>
              <a:gd name="connsiteY10" fmla="*/ 27875 h 781524"/>
              <a:gd name="connsiteX11" fmla="*/ 419935 w 1985123"/>
              <a:gd name="connsiteY11" fmla="*/ 2689 h 78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5123" h="781524">
                <a:moveTo>
                  <a:pt x="1595504" y="2"/>
                </a:moveTo>
                <a:cubicBezTo>
                  <a:pt x="1783354" y="-425"/>
                  <a:pt x="1940392" y="132538"/>
                  <a:pt x="1977046" y="309685"/>
                </a:cubicBezTo>
                <a:lnTo>
                  <a:pt x="1985123" y="388052"/>
                </a:lnTo>
                <a:lnTo>
                  <a:pt x="1977406" y="466450"/>
                </a:lnTo>
                <a:cubicBezTo>
                  <a:pt x="1941563" y="643769"/>
                  <a:pt x="1785133" y="777446"/>
                  <a:pt x="1597279" y="777880"/>
                </a:cubicBezTo>
                <a:lnTo>
                  <a:pt x="1472" y="781524"/>
                </a:lnTo>
                <a:lnTo>
                  <a:pt x="0" y="756303"/>
                </a:lnTo>
                <a:lnTo>
                  <a:pt x="1591309" y="752675"/>
                </a:lnTo>
                <a:cubicBezTo>
                  <a:pt x="1792080" y="752212"/>
                  <a:pt x="1954467" y="589003"/>
                  <a:pt x="1954004" y="388124"/>
                </a:cubicBezTo>
                <a:cubicBezTo>
                  <a:pt x="1953543" y="187250"/>
                  <a:pt x="1790421" y="24778"/>
                  <a:pt x="1589647" y="25236"/>
                </a:cubicBezTo>
                <a:lnTo>
                  <a:pt x="436072" y="27875"/>
                </a:lnTo>
                <a:lnTo>
                  <a:pt x="419935" y="2689"/>
                </a:lnTo>
                <a:close/>
              </a:path>
            </a:pathLst>
          </a:custGeom>
          <a:solidFill>
            <a:schemeClr val="bg2">
              <a:lumMod val="6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31" tIns="45715" rIns="91431" bIns="45715" anchor="ctr">
            <a:noAutofit/>
          </a:bodyPr>
          <a:lstStyle/>
          <a:p>
            <a:pPr algn="ctr"/>
            <a:r>
              <a:rPr lang="zh-CN" altLang="en-US" sz="1200" dirty="0" smtClean="0">
                <a:solidFill>
                  <a:schemeClr val="tx1">
                    <a:lumMod val="65000"/>
                    <a:lumOff val="35000"/>
                  </a:schemeClr>
                </a:solidFill>
                <a:latin typeface="+mn-ea"/>
                <a:cs typeface="+mn-ea"/>
              </a:rPr>
              <a:t>责任</a:t>
            </a:r>
            <a:endParaRPr lang="zh-CN" altLang="en-US" sz="1200" dirty="0">
              <a:solidFill>
                <a:schemeClr val="tx1">
                  <a:lumMod val="65000"/>
                  <a:lumOff val="35000"/>
                </a:schemeClr>
              </a:solidFill>
              <a:latin typeface="+mn-ea"/>
              <a:cs typeface="+mn-ea"/>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750"/>
                                        <p:tgtEl>
                                          <p:spTgt spid="8"/>
                                        </p:tgtEl>
                                      </p:cBhvr>
                                    </p:animEffect>
                                  </p:childTnLst>
                                </p:cTn>
                              </p:par>
                            </p:childTnLst>
                          </p:cTn>
                        </p:par>
                        <p:par>
                          <p:cTn id="8" fill="hold">
                            <p:stCondLst>
                              <p:cond delay="1000"/>
                            </p:stCondLst>
                            <p:childTnLst>
                              <p:par>
                                <p:cTn id="9" presetID="2" presetClass="entr" presetSubtype="2" repeatDur="0" restart="never"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4" presetClass="entr" presetSubtype="10" repeatDur="0" restart="never"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750"/>
                                        <p:tgtEl>
                                          <p:spTgt spid="18"/>
                                        </p:tgtEl>
                                      </p:cBhvr>
                                    </p:animEffect>
                                  </p:childTnLst>
                                </p:cTn>
                              </p:par>
                            </p:childTnLst>
                          </p:cTn>
                        </p:par>
                        <p:par>
                          <p:cTn id="17" fill="hold">
                            <p:stCondLst>
                              <p:cond delay="2500"/>
                            </p:stCondLst>
                            <p:childTnLst>
                              <p:par>
                                <p:cTn id="18" presetID="22" presetClass="entr" presetSubtype="2" repeatDur="0" restart="never"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right)">
                                      <p:cBhvr>
                                        <p:cTn id="20" dur="750"/>
                                        <p:tgtEl>
                                          <p:spTgt spid="6"/>
                                        </p:tgtEl>
                                      </p:cBhvr>
                                    </p:animEffect>
                                  </p:childTnLst>
                                </p:cTn>
                              </p:par>
                            </p:childTnLst>
                          </p:cTn>
                        </p:par>
                        <p:par>
                          <p:cTn id="21" fill="hold">
                            <p:stCondLst>
                              <p:cond delay="3500"/>
                            </p:stCondLst>
                            <p:childTnLst>
                              <p:par>
                                <p:cTn id="22" presetID="2" presetClass="entr" presetSubtype="8" repeatDur="0" restart="never"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14" presetClass="entr" presetSubtype="10" repeatDur="0" restart="never"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randombar(horizontal)">
                                      <p:cBhvr>
                                        <p:cTn id="29" dur="750"/>
                                        <p:tgtEl>
                                          <p:spTgt spid="19"/>
                                        </p:tgtEl>
                                      </p:cBhvr>
                                    </p:animEffect>
                                  </p:childTnLst>
                                </p:cTn>
                              </p:par>
                            </p:childTnLst>
                          </p:cTn>
                        </p:par>
                        <p:par>
                          <p:cTn id="30" fill="hold">
                            <p:stCondLst>
                              <p:cond delay="5000"/>
                            </p:stCondLst>
                            <p:childTnLst>
                              <p:par>
                                <p:cTn id="31" presetID="22" presetClass="entr" presetSubtype="8" repeatDur="0" restart="never"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750"/>
                                        <p:tgtEl>
                                          <p:spTgt spid="7"/>
                                        </p:tgtEl>
                                      </p:cBhvr>
                                    </p:animEffect>
                                  </p:childTnLst>
                                </p:cTn>
                              </p:par>
                            </p:childTnLst>
                          </p:cTn>
                        </p:par>
                        <p:par>
                          <p:cTn id="34" fill="hold">
                            <p:stCondLst>
                              <p:cond delay="6000"/>
                            </p:stCondLst>
                            <p:childTnLst>
                              <p:par>
                                <p:cTn id="35" presetID="2" presetClass="entr" presetSubtype="2" repeatDur="0" restart="never"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1+#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6500"/>
                            </p:stCondLst>
                            <p:childTnLst>
                              <p:par>
                                <p:cTn id="40" presetID="14" presetClass="entr" presetSubtype="10" repeatDur="0" restart="never"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750"/>
                                        <p:tgtEl>
                                          <p:spTgt spid="20"/>
                                        </p:tgtEl>
                                      </p:cBhvr>
                                    </p:animEffect>
                                  </p:childTnLst>
                                </p:cTn>
                              </p:par>
                            </p:childTnLst>
                          </p:cTn>
                        </p:par>
                        <p:par>
                          <p:cTn id="43" fill="hold">
                            <p:stCondLst>
                              <p:cond delay="7500"/>
                            </p:stCondLst>
                            <p:childTnLst>
                              <p:par>
                                <p:cTn id="44" presetID="22" presetClass="entr" presetSubtype="2" repeatDur="0" restart="never"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right)">
                                      <p:cBhvr>
                                        <p:cTn id="46" dur="750"/>
                                        <p:tgtEl>
                                          <p:spTgt spid="13"/>
                                        </p:tgtEl>
                                      </p:cBhvr>
                                    </p:animEffect>
                                  </p:childTnLst>
                                </p:cTn>
                              </p:par>
                            </p:childTnLst>
                          </p:cTn>
                        </p:par>
                        <p:par>
                          <p:cTn id="47" fill="hold">
                            <p:stCondLst>
                              <p:cond delay="8500"/>
                            </p:stCondLst>
                            <p:childTnLst>
                              <p:par>
                                <p:cTn id="48" presetID="2" presetClass="entr" presetSubtype="8" repeatDur="0" restart="never"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0-#ppt_w/2"/>
                                          </p:val>
                                        </p:tav>
                                        <p:tav tm="100000">
                                          <p:val>
                                            <p:strVal val="#ppt_x"/>
                                          </p:val>
                                        </p:tav>
                                      </p:tavLst>
                                    </p:anim>
                                    <p:anim calcmode="lin" valueType="num">
                                      <p:cBhvr additive="base">
                                        <p:cTn id="51" dur="500" fill="hold"/>
                                        <p:tgtEl>
                                          <p:spTgt spid="17"/>
                                        </p:tgtEl>
                                        <p:attrNameLst>
                                          <p:attrName>ppt_y</p:attrName>
                                        </p:attrNameLst>
                                      </p:cBhvr>
                                      <p:tavLst>
                                        <p:tav tm="0">
                                          <p:val>
                                            <p:strVal val="#ppt_y"/>
                                          </p:val>
                                        </p:tav>
                                        <p:tav tm="100000">
                                          <p:val>
                                            <p:strVal val="#ppt_y"/>
                                          </p:val>
                                        </p:tav>
                                      </p:tavLst>
                                    </p:anim>
                                  </p:childTnLst>
                                </p:cTn>
                              </p:par>
                            </p:childTnLst>
                          </p:cTn>
                        </p:par>
                        <p:par>
                          <p:cTn id="52" fill="hold">
                            <p:stCondLst>
                              <p:cond delay="9000"/>
                            </p:stCondLst>
                            <p:childTnLst>
                              <p:par>
                                <p:cTn id="53" presetID="22" presetClass="entr" presetSubtype="8" repeatDur="0" restart="never"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animBg="1"/>
      <p:bldP spid="14" grpId="0"/>
      <p:bldP spid="15" grpId="0"/>
      <p:bldP spid="16" grpId="0"/>
      <p:bldP spid="17" grpId="0"/>
      <p:bldP spid="18" grpId="0" animBg="1"/>
      <p:bldP spid="19" grpId="0" animBg="1"/>
      <p:bldP spid="20"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649960" y="1225869"/>
            <a:ext cx="938213" cy="866775"/>
            <a:chOff x="990159" y="1862891"/>
            <a:chExt cx="1250951" cy="1155700"/>
          </a:xfrm>
        </p:grpSpPr>
        <p:sp>
          <p:nvSpPr>
            <p:cNvPr id="43" name="Freeform 6"/>
            <p:cNvSpPr/>
            <p:nvPr/>
          </p:nvSpPr>
          <p:spPr bwMode="auto">
            <a:xfrm rot="1800000">
              <a:off x="990159" y="1862891"/>
              <a:ext cx="1250951" cy="1155700"/>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grpSp>
          <p:nvGrpSpPr>
            <p:cNvPr id="44" name="组合 43"/>
            <p:cNvGrpSpPr/>
            <p:nvPr/>
          </p:nvGrpSpPr>
          <p:grpSpPr>
            <a:xfrm>
              <a:off x="1085500" y="1950144"/>
              <a:ext cx="1060270" cy="981196"/>
              <a:chOff x="1085500" y="1950144"/>
              <a:chExt cx="1060270" cy="981196"/>
            </a:xfrm>
          </p:grpSpPr>
          <p:sp>
            <p:nvSpPr>
              <p:cNvPr id="45" name="Freeform 7"/>
              <p:cNvSpPr/>
              <p:nvPr/>
            </p:nvSpPr>
            <p:spPr bwMode="auto">
              <a:xfrm rot="1800000">
                <a:off x="1085500" y="1950144"/>
                <a:ext cx="1060270" cy="981196"/>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sp>
            <p:nvSpPr>
              <p:cNvPr id="46" name="TextBox 50"/>
              <p:cNvSpPr txBox="1"/>
              <p:nvPr/>
            </p:nvSpPr>
            <p:spPr>
              <a:xfrm>
                <a:off x="1337363" y="1957671"/>
                <a:ext cx="556544" cy="923329"/>
              </a:xfrm>
              <a:prstGeom prst="rect">
                <a:avLst/>
              </a:prstGeom>
              <a:noFill/>
            </p:spPr>
            <p:txBody>
              <a:bodyPr wrap="square" lIns="0" tIns="0" rIns="0" bIns="0" rtlCol="0">
                <a:spAutoFit/>
              </a:bodyPr>
              <a:lstStyle/>
              <a:p>
                <a:pPr algn="ctr">
                  <a:lnSpc>
                    <a:spcPct val="150000"/>
                  </a:lnSpc>
                </a:pPr>
                <a:r>
                  <a:rPr lang="en-US" altLang="zh-CN" sz="3000" dirty="0" smtClean="0">
                    <a:solidFill>
                      <a:schemeClr val="bg1"/>
                    </a:solidFill>
                    <a:latin typeface="Agency FB" panose="020B0503020202020204" pitchFamily="34" charset="0"/>
                    <a:ea typeface="微软雅黑" panose="020B0503020204020204" pitchFamily="34" charset="-122"/>
                  </a:rPr>
                  <a:t>1</a:t>
                </a:r>
                <a:endParaRPr lang="en-US" altLang="zh-CN" sz="3000" dirty="0">
                  <a:solidFill>
                    <a:schemeClr val="bg1"/>
                  </a:solidFill>
                  <a:latin typeface="Agency FB" panose="020B0503020202020204" pitchFamily="34" charset="0"/>
                  <a:ea typeface="微软雅黑" panose="020B0503020204020204" pitchFamily="34" charset="-122"/>
                </a:endParaRPr>
              </a:p>
            </p:txBody>
          </p:sp>
        </p:grpSp>
      </p:grpSp>
      <p:sp>
        <p:nvSpPr>
          <p:cNvPr id="47" name="TextBox 42"/>
          <p:cNvSpPr txBox="1"/>
          <p:nvPr/>
        </p:nvSpPr>
        <p:spPr>
          <a:xfrm>
            <a:off x="1772402" y="1525639"/>
            <a:ext cx="4311766" cy="714811"/>
          </a:xfrm>
          <a:prstGeom prst="rect">
            <a:avLst/>
          </a:prstGeom>
          <a:noFill/>
        </p:spPr>
        <p:txBody>
          <a:bodyPr wrap="square" lIns="0" tIns="0" rIns="0" bIns="0" rtlCol="0">
            <a:spAutoFit/>
          </a:bodyPr>
          <a:lstStyle/>
          <a:p>
            <a:pPr fontAlgn="base">
              <a:lnSpc>
                <a:spcPts val="1500"/>
              </a:lnSpc>
              <a:spcBef>
                <a:spcPct val="0"/>
              </a:spcBef>
              <a:spcAft>
                <a:spcPct val="0"/>
              </a:spcAft>
            </a:pPr>
            <a:r>
              <a:rPr lang="zh-CN" altLang="en-US" sz="825" dirty="0" smtClean="0">
                <a:solidFill>
                  <a:schemeClr val="tx1">
                    <a:lumMod val="65000"/>
                    <a:lumOff val="35000"/>
                  </a:schemeClr>
                </a:solidFill>
                <a:latin typeface="+mn-ea"/>
                <a:sym typeface="Gill Sans" charset="0"/>
              </a:rPr>
              <a:t>提</a:t>
            </a:r>
            <a:r>
              <a:rPr lang="zh-CN" altLang="en-US" sz="825" dirty="0" smtClean="0">
                <a:solidFill>
                  <a:schemeClr val="tx1">
                    <a:lumMod val="65000"/>
                    <a:lumOff val="35000"/>
                  </a:schemeClr>
                </a:solidFill>
                <a:latin typeface="+mn-ea"/>
                <a:sym typeface="Gill Sans" charset="0"/>
              </a:rPr>
              <a:t>升自己对公司里整体业务模块的理解，不断的学习与实践。通过各种文档和需求说明，了解业务需求背景，其存在的意义和产生的价值，以及对客户的影响。</a:t>
            </a:r>
            <a:endParaRPr lang="en-US" altLang="zh-CN" sz="825" dirty="0" smtClean="0">
              <a:solidFill>
                <a:schemeClr val="tx1">
                  <a:lumMod val="65000"/>
                  <a:lumOff val="35000"/>
                </a:schemeClr>
              </a:solidFill>
              <a:latin typeface="+mn-ea"/>
              <a:sym typeface="Gill Sans" charset="0"/>
            </a:endParaRPr>
          </a:p>
          <a:p>
            <a:pPr fontAlgn="base">
              <a:lnSpc>
                <a:spcPct val="130000"/>
              </a:lnSpc>
              <a:spcBef>
                <a:spcPct val="0"/>
              </a:spcBef>
              <a:spcAft>
                <a:spcPct val="0"/>
              </a:spcAft>
            </a:pPr>
            <a:r>
              <a:rPr lang="zh-CN" altLang="en-US" sz="825" dirty="0" smtClean="0">
                <a:solidFill>
                  <a:schemeClr val="tx1">
                    <a:lumMod val="65000"/>
                    <a:lumOff val="35000"/>
                  </a:schemeClr>
                </a:solidFill>
                <a:latin typeface="+mn-ea"/>
                <a:sym typeface="Gill Sans" charset="0"/>
              </a:rPr>
              <a:t>阅</a:t>
            </a:r>
            <a:r>
              <a:rPr lang="zh-CN" altLang="en-US" sz="825" dirty="0" smtClean="0">
                <a:solidFill>
                  <a:schemeClr val="tx1">
                    <a:lumMod val="65000"/>
                    <a:lumOff val="35000"/>
                  </a:schemeClr>
                </a:solidFill>
                <a:latin typeface="+mn-ea"/>
                <a:sym typeface="Gill Sans" charset="0"/>
              </a:rPr>
              <a:t>读</a:t>
            </a:r>
            <a:r>
              <a:rPr lang="zh-CN" altLang="en-US" sz="825" dirty="0" smtClean="0">
                <a:solidFill>
                  <a:schemeClr val="tx1">
                    <a:lumMod val="65000"/>
                    <a:lumOff val="35000"/>
                  </a:schemeClr>
                </a:solidFill>
                <a:latin typeface="+mn-ea"/>
                <a:sym typeface="Gill Sans" charset="0"/>
              </a:rPr>
              <a:t>内部</a:t>
            </a:r>
            <a:r>
              <a:rPr lang="zh-CN" altLang="en-US" sz="825" dirty="0" smtClean="0">
                <a:solidFill>
                  <a:schemeClr val="tx1">
                    <a:lumMod val="65000"/>
                    <a:lumOff val="35000"/>
                  </a:schemeClr>
                </a:solidFill>
                <a:latin typeface="+mn-ea"/>
                <a:sym typeface="Gill Sans" charset="0"/>
              </a:rPr>
              <a:t>框架源码，了解整个框架的运行流程和设计模式，熟悉业务间上下游调用过程。</a:t>
            </a:r>
            <a:endParaRPr lang="en-US" altLang="zh-CN" sz="825" dirty="0" smtClean="0">
              <a:solidFill>
                <a:schemeClr val="tx1">
                  <a:lumMod val="65000"/>
                  <a:lumOff val="35000"/>
                </a:schemeClr>
              </a:solidFill>
              <a:latin typeface="+mn-ea"/>
              <a:sym typeface="Gill Sans" charset="0"/>
            </a:endParaRPr>
          </a:p>
          <a:p>
            <a:pPr fontAlgn="base">
              <a:lnSpc>
                <a:spcPct val="130000"/>
              </a:lnSpc>
              <a:spcBef>
                <a:spcPct val="0"/>
              </a:spcBef>
              <a:spcAft>
                <a:spcPct val="0"/>
              </a:spcAft>
            </a:pPr>
            <a:r>
              <a:rPr lang="zh-CN" altLang="en-US" sz="825" dirty="0" smtClean="0">
                <a:solidFill>
                  <a:schemeClr val="tx1">
                    <a:lumMod val="65000"/>
                    <a:lumOff val="35000"/>
                  </a:schemeClr>
                </a:solidFill>
                <a:latin typeface="+mn-ea"/>
                <a:sym typeface="Gill Sans" charset="0"/>
              </a:rPr>
              <a:t>对</a:t>
            </a:r>
            <a:r>
              <a:rPr lang="zh-CN" altLang="en-US" sz="825" dirty="0" smtClean="0">
                <a:solidFill>
                  <a:schemeClr val="tx1">
                    <a:lumMod val="65000"/>
                    <a:lumOff val="35000"/>
                  </a:schemeClr>
                </a:solidFill>
                <a:latin typeface="+mn-ea"/>
                <a:sym typeface="Gill Sans" charset="0"/>
              </a:rPr>
              <a:t>比不同项目之间的异同点，总结与记录，提升开发质量。</a:t>
            </a:r>
            <a:endParaRPr lang="en-US" altLang="zh-CN" sz="825" dirty="0">
              <a:solidFill>
                <a:schemeClr val="tx1">
                  <a:lumMod val="65000"/>
                  <a:lumOff val="35000"/>
                </a:schemeClr>
              </a:solidFill>
              <a:latin typeface="+mn-ea"/>
              <a:sym typeface="Gill Sans" charset="0"/>
            </a:endParaRPr>
          </a:p>
        </p:txBody>
      </p:sp>
      <p:sp>
        <p:nvSpPr>
          <p:cNvPr id="48" name="TextBox 43"/>
          <p:cNvSpPr txBox="1"/>
          <p:nvPr/>
        </p:nvSpPr>
        <p:spPr>
          <a:xfrm>
            <a:off x="1781671" y="1246496"/>
            <a:ext cx="1679639" cy="24622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1600" b="0" dirty="0" smtClean="0">
                <a:solidFill>
                  <a:schemeClr val="tx1">
                    <a:lumMod val="65000"/>
                    <a:lumOff val="35000"/>
                  </a:schemeClr>
                </a:solidFill>
                <a:latin typeface="+mn-ea"/>
                <a:ea typeface="+mn-ea"/>
                <a:sym typeface="Arial" panose="020B0604020202020204" pitchFamily="34" charset="0"/>
              </a:rPr>
              <a:t>需求业务</a:t>
            </a:r>
            <a:endParaRPr lang="zh-CN" altLang="en-US" sz="1600" b="0" dirty="0">
              <a:solidFill>
                <a:schemeClr val="tx1">
                  <a:lumMod val="65000"/>
                  <a:lumOff val="35000"/>
                </a:schemeClr>
              </a:solidFill>
              <a:latin typeface="+mn-ea"/>
              <a:ea typeface="+mn-ea"/>
              <a:sym typeface="Arial" panose="020B0604020202020204" pitchFamily="34" charset="0"/>
            </a:endParaRPr>
          </a:p>
        </p:txBody>
      </p:sp>
      <p:grpSp>
        <p:nvGrpSpPr>
          <p:cNvPr id="49" name="组合 48"/>
          <p:cNvGrpSpPr/>
          <p:nvPr/>
        </p:nvGrpSpPr>
        <p:grpSpPr>
          <a:xfrm>
            <a:off x="649960" y="2401526"/>
            <a:ext cx="938213" cy="1374063"/>
            <a:chOff x="990159" y="3430434"/>
            <a:chExt cx="1250951" cy="1832084"/>
          </a:xfrm>
        </p:grpSpPr>
        <p:sp>
          <p:nvSpPr>
            <p:cNvPr id="50" name="Freeform 6"/>
            <p:cNvSpPr/>
            <p:nvPr/>
          </p:nvSpPr>
          <p:spPr bwMode="auto">
            <a:xfrm rot="1800000">
              <a:off x="990159" y="3430434"/>
              <a:ext cx="1250951" cy="1155700"/>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grpSp>
          <p:nvGrpSpPr>
            <p:cNvPr id="51" name="组合 50"/>
            <p:cNvGrpSpPr/>
            <p:nvPr/>
          </p:nvGrpSpPr>
          <p:grpSpPr>
            <a:xfrm>
              <a:off x="1085500" y="3517686"/>
              <a:ext cx="1060270" cy="1744832"/>
              <a:chOff x="1085500" y="3517686"/>
              <a:chExt cx="1060270" cy="1744832"/>
            </a:xfrm>
          </p:grpSpPr>
          <p:sp>
            <p:nvSpPr>
              <p:cNvPr id="52" name="Freeform 7"/>
              <p:cNvSpPr/>
              <p:nvPr/>
            </p:nvSpPr>
            <p:spPr bwMode="auto">
              <a:xfrm rot="1800000">
                <a:off x="1085500" y="3517686"/>
                <a:ext cx="1060270" cy="981196"/>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sp>
            <p:nvSpPr>
              <p:cNvPr id="53" name="TextBox 50"/>
              <p:cNvSpPr txBox="1"/>
              <p:nvPr/>
            </p:nvSpPr>
            <p:spPr>
              <a:xfrm>
                <a:off x="1337363" y="3529991"/>
                <a:ext cx="556544" cy="1732527"/>
              </a:xfrm>
              <a:prstGeom prst="rect">
                <a:avLst/>
              </a:prstGeom>
              <a:noFill/>
            </p:spPr>
            <p:txBody>
              <a:bodyPr wrap="square" lIns="0" tIns="0" rIns="0" bIns="0" rtlCol="0">
                <a:spAutoFit/>
              </a:bodyPr>
              <a:lstStyle/>
              <a:p>
                <a:pPr algn="ctr">
                  <a:lnSpc>
                    <a:spcPct val="150000"/>
                  </a:lnSpc>
                </a:pPr>
                <a:r>
                  <a:rPr lang="en-US" altLang="zh-CN" sz="3000" dirty="0">
                    <a:solidFill>
                      <a:schemeClr val="bg1"/>
                    </a:solidFill>
                    <a:latin typeface="Agency FB" panose="020B0503020202020204" pitchFamily="34" charset="0"/>
                    <a:ea typeface="微软雅黑" panose="020B0503020204020204" pitchFamily="34" charset="-122"/>
                  </a:rPr>
                  <a:t>2</a:t>
                </a:r>
                <a:r>
                  <a:rPr lang="en-US" altLang="zh-CN" sz="3000" dirty="0" smtClean="0">
                    <a:solidFill>
                      <a:schemeClr val="bg1"/>
                    </a:solidFill>
                    <a:latin typeface="Agency FB" panose="020B0503020202020204" pitchFamily="34" charset="0"/>
                    <a:ea typeface="微软雅黑" panose="020B0503020204020204" pitchFamily="34" charset="-122"/>
                  </a:rPr>
                  <a:t>2</a:t>
                </a:r>
                <a:endParaRPr lang="en-US" altLang="zh-CN" sz="3000" dirty="0">
                  <a:solidFill>
                    <a:schemeClr val="bg1"/>
                  </a:solidFill>
                  <a:latin typeface="Agency FB" panose="020B0503020202020204" pitchFamily="34" charset="0"/>
                  <a:ea typeface="微软雅黑" panose="020B0503020204020204" pitchFamily="34" charset="-122"/>
                </a:endParaRPr>
              </a:p>
            </p:txBody>
          </p:sp>
        </p:grpSp>
      </p:grpSp>
      <p:sp>
        <p:nvSpPr>
          <p:cNvPr id="54" name="TextBox 42"/>
          <p:cNvSpPr txBox="1"/>
          <p:nvPr/>
        </p:nvSpPr>
        <p:spPr>
          <a:xfrm>
            <a:off x="1772402" y="2737876"/>
            <a:ext cx="4311766" cy="357406"/>
          </a:xfrm>
          <a:prstGeom prst="rect">
            <a:avLst/>
          </a:prstGeom>
          <a:noFill/>
        </p:spPr>
        <p:txBody>
          <a:bodyPr wrap="square" lIns="0" tIns="0" rIns="0" bIns="0" rtlCol="0">
            <a:spAutoFit/>
          </a:bodyPr>
          <a:lstStyle/>
          <a:p>
            <a:pPr fontAlgn="base">
              <a:lnSpc>
                <a:spcPts val="1500"/>
              </a:lnSpc>
              <a:spcBef>
                <a:spcPct val="0"/>
              </a:spcBef>
              <a:spcAft>
                <a:spcPct val="0"/>
              </a:spcAft>
            </a:pPr>
            <a:r>
              <a:rPr lang="zh-CN" altLang="en-US" sz="825" dirty="0" smtClean="0">
                <a:solidFill>
                  <a:schemeClr val="tx1">
                    <a:lumMod val="65000"/>
                    <a:lumOff val="35000"/>
                  </a:schemeClr>
                </a:solidFill>
                <a:latin typeface="+mn-ea"/>
                <a:sym typeface="Gill Sans" charset="0"/>
              </a:rPr>
              <a:t>遵</a:t>
            </a:r>
            <a:r>
              <a:rPr lang="zh-CN" altLang="en-US" sz="825" dirty="0" smtClean="0">
                <a:solidFill>
                  <a:schemeClr val="tx1">
                    <a:lumMod val="65000"/>
                    <a:lumOff val="35000"/>
                  </a:schemeClr>
                </a:solidFill>
                <a:latin typeface="+mn-ea"/>
                <a:sym typeface="Gill Sans" charset="0"/>
              </a:rPr>
              <a:t>守公司开发规范，</a:t>
            </a:r>
            <a:r>
              <a:rPr lang="zh-CN" altLang="en-US" sz="825" dirty="0" smtClean="0">
                <a:solidFill>
                  <a:schemeClr val="tx1">
                    <a:lumMod val="65000"/>
                    <a:lumOff val="35000"/>
                  </a:schemeClr>
                </a:solidFill>
                <a:latin typeface="+mn-ea"/>
                <a:sym typeface="Gill Sans" charset="0"/>
              </a:rPr>
              <a:t>代</a:t>
            </a:r>
            <a:r>
              <a:rPr lang="zh-CN" altLang="en-US" sz="825" dirty="0" smtClean="0">
                <a:solidFill>
                  <a:schemeClr val="tx1">
                    <a:lumMod val="65000"/>
                    <a:lumOff val="35000"/>
                  </a:schemeClr>
                </a:solidFill>
                <a:latin typeface="+mn-ea"/>
                <a:sym typeface="Gill Sans" charset="0"/>
              </a:rPr>
              <a:t>码验证规则，</a:t>
            </a:r>
            <a:r>
              <a:rPr lang="en-US" altLang="zh-CN" sz="825" dirty="0" smtClean="0">
                <a:solidFill>
                  <a:schemeClr val="tx1">
                    <a:lumMod val="65000"/>
                    <a:lumOff val="35000"/>
                  </a:schemeClr>
                </a:solidFill>
                <a:latin typeface="+mn-ea"/>
                <a:sym typeface="Gill Sans" charset="0"/>
              </a:rPr>
              <a:t>review </a:t>
            </a:r>
            <a:r>
              <a:rPr lang="zh-CN" altLang="en-US" sz="825" dirty="0" smtClean="0">
                <a:solidFill>
                  <a:schemeClr val="tx1">
                    <a:lumMod val="65000"/>
                    <a:lumOff val="35000"/>
                  </a:schemeClr>
                </a:solidFill>
                <a:latin typeface="+mn-ea"/>
                <a:sym typeface="Gill Sans" charset="0"/>
              </a:rPr>
              <a:t>模式，提交规则。</a:t>
            </a:r>
            <a:endParaRPr lang="en-US" altLang="zh-CN" sz="825" dirty="0" smtClean="0">
              <a:solidFill>
                <a:schemeClr val="tx1">
                  <a:lumMod val="65000"/>
                  <a:lumOff val="35000"/>
                </a:schemeClr>
              </a:solidFill>
              <a:latin typeface="+mn-ea"/>
              <a:sym typeface="Gill Sans" charset="0"/>
            </a:endParaRPr>
          </a:p>
          <a:p>
            <a:pPr fontAlgn="base">
              <a:lnSpc>
                <a:spcPct val="130000"/>
              </a:lnSpc>
              <a:spcBef>
                <a:spcPct val="0"/>
              </a:spcBef>
              <a:spcAft>
                <a:spcPct val="0"/>
              </a:spcAft>
            </a:pPr>
            <a:r>
              <a:rPr lang="zh-CN" altLang="en-US" sz="825" dirty="0" smtClean="0">
                <a:solidFill>
                  <a:schemeClr val="tx1">
                    <a:lumMod val="65000"/>
                    <a:lumOff val="35000"/>
                  </a:schemeClr>
                </a:solidFill>
                <a:latin typeface="+mn-ea"/>
                <a:sym typeface="Gill Sans" charset="0"/>
              </a:rPr>
              <a:t>积</a:t>
            </a:r>
            <a:r>
              <a:rPr lang="zh-CN" altLang="en-US" sz="825" dirty="0" smtClean="0">
                <a:solidFill>
                  <a:schemeClr val="tx1">
                    <a:lumMod val="65000"/>
                    <a:lumOff val="35000"/>
                  </a:schemeClr>
                </a:solidFill>
                <a:latin typeface="+mn-ea"/>
                <a:sym typeface="Gill Sans" charset="0"/>
              </a:rPr>
              <a:t>极的参与问题的讨论交流，培养高效解决问题的思路与全局意识。</a:t>
            </a:r>
            <a:endParaRPr lang="en-US" altLang="zh-CN" sz="825" dirty="0">
              <a:solidFill>
                <a:schemeClr val="tx1">
                  <a:lumMod val="65000"/>
                  <a:lumOff val="35000"/>
                </a:schemeClr>
              </a:solidFill>
              <a:latin typeface="+mn-ea"/>
              <a:sym typeface="Gill Sans" charset="0"/>
            </a:endParaRPr>
          </a:p>
        </p:txBody>
      </p:sp>
      <p:sp>
        <p:nvSpPr>
          <p:cNvPr id="55" name="TextBox 43"/>
          <p:cNvSpPr txBox="1"/>
          <p:nvPr/>
        </p:nvSpPr>
        <p:spPr>
          <a:xfrm>
            <a:off x="1781671" y="2458733"/>
            <a:ext cx="1679639" cy="24622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1600" b="0" dirty="0" smtClean="0">
                <a:solidFill>
                  <a:schemeClr val="tx1">
                    <a:lumMod val="65000"/>
                    <a:lumOff val="35000"/>
                  </a:schemeClr>
                </a:solidFill>
                <a:latin typeface="+mn-ea"/>
                <a:ea typeface="+mn-ea"/>
                <a:sym typeface="Arial" panose="020B0604020202020204" pitchFamily="34" charset="0"/>
              </a:rPr>
              <a:t>团队协作</a:t>
            </a:r>
            <a:endParaRPr lang="zh-CN" altLang="en-US" sz="1600" b="0" dirty="0">
              <a:solidFill>
                <a:schemeClr val="tx1">
                  <a:lumMod val="65000"/>
                  <a:lumOff val="35000"/>
                </a:schemeClr>
              </a:solidFill>
              <a:latin typeface="+mn-ea"/>
              <a:ea typeface="+mn-ea"/>
              <a:sym typeface="Arial" panose="020B0604020202020204" pitchFamily="34" charset="0"/>
            </a:endParaRPr>
          </a:p>
        </p:txBody>
      </p:sp>
      <p:grpSp>
        <p:nvGrpSpPr>
          <p:cNvPr id="68" name="组合 67"/>
          <p:cNvGrpSpPr/>
          <p:nvPr/>
        </p:nvGrpSpPr>
        <p:grpSpPr>
          <a:xfrm>
            <a:off x="649960" y="3577182"/>
            <a:ext cx="938213" cy="1354910"/>
            <a:chOff x="990159" y="4997977"/>
            <a:chExt cx="1250951" cy="1806547"/>
          </a:xfrm>
        </p:grpSpPr>
        <p:sp>
          <p:nvSpPr>
            <p:cNvPr id="69" name="Freeform 6"/>
            <p:cNvSpPr/>
            <p:nvPr/>
          </p:nvSpPr>
          <p:spPr bwMode="auto">
            <a:xfrm rot="1800000">
              <a:off x="990159" y="4997977"/>
              <a:ext cx="1250951" cy="1155700"/>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sp>
          <p:nvSpPr>
            <p:cNvPr id="70" name="Freeform 7"/>
            <p:cNvSpPr/>
            <p:nvPr/>
          </p:nvSpPr>
          <p:spPr bwMode="auto">
            <a:xfrm rot="1800000">
              <a:off x="1085500" y="5085230"/>
              <a:ext cx="1060270" cy="981196"/>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gency FB" panose="020B0503020202020204" pitchFamily="34" charset="0"/>
              </a:endParaRPr>
            </a:p>
          </p:txBody>
        </p:sp>
        <p:sp>
          <p:nvSpPr>
            <p:cNvPr id="71" name="TextBox 50"/>
            <p:cNvSpPr txBox="1"/>
            <p:nvPr/>
          </p:nvSpPr>
          <p:spPr>
            <a:xfrm>
              <a:off x="1337363" y="5071997"/>
              <a:ext cx="556544" cy="1732527"/>
            </a:xfrm>
            <a:prstGeom prst="rect">
              <a:avLst/>
            </a:prstGeom>
            <a:noFill/>
          </p:spPr>
          <p:txBody>
            <a:bodyPr wrap="square" lIns="0" tIns="0" rIns="0" bIns="0" rtlCol="0">
              <a:spAutoFit/>
            </a:bodyPr>
            <a:lstStyle/>
            <a:p>
              <a:pPr algn="ctr">
                <a:lnSpc>
                  <a:spcPct val="150000"/>
                </a:lnSpc>
              </a:pPr>
              <a:r>
                <a:rPr lang="en-US" altLang="zh-CN" sz="3000" dirty="0">
                  <a:solidFill>
                    <a:schemeClr val="bg1"/>
                  </a:solidFill>
                  <a:latin typeface="Agency FB" panose="020B0503020202020204" pitchFamily="34" charset="0"/>
                  <a:ea typeface="微软雅黑" panose="020B0503020204020204" pitchFamily="34" charset="-122"/>
                </a:rPr>
                <a:t>3</a:t>
              </a:r>
              <a:r>
                <a:rPr lang="en-US" altLang="zh-CN" sz="3000" dirty="0" smtClean="0">
                  <a:solidFill>
                    <a:schemeClr val="bg1"/>
                  </a:solidFill>
                  <a:latin typeface="Agency FB" panose="020B0503020202020204" pitchFamily="34" charset="0"/>
                  <a:ea typeface="微软雅黑" panose="020B0503020204020204" pitchFamily="34" charset="-122"/>
                </a:rPr>
                <a:t>3</a:t>
              </a:r>
              <a:endParaRPr lang="en-US" altLang="zh-CN" sz="3000" dirty="0">
                <a:solidFill>
                  <a:schemeClr val="bg1"/>
                </a:solidFill>
                <a:latin typeface="Agency FB" panose="020B0503020202020204" pitchFamily="34" charset="0"/>
                <a:ea typeface="微软雅黑" panose="020B0503020204020204" pitchFamily="34" charset="-122"/>
              </a:endParaRPr>
            </a:p>
          </p:txBody>
        </p:sp>
      </p:grpSp>
      <p:sp>
        <p:nvSpPr>
          <p:cNvPr id="72" name="TextBox 42"/>
          <p:cNvSpPr txBox="1"/>
          <p:nvPr/>
        </p:nvSpPr>
        <p:spPr>
          <a:xfrm>
            <a:off x="1772402" y="3903052"/>
            <a:ext cx="4311766" cy="361830"/>
          </a:xfrm>
          <a:prstGeom prst="rect">
            <a:avLst/>
          </a:prstGeom>
          <a:noFill/>
        </p:spPr>
        <p:txBody>
          <a:bodyPr wrap="square" lIns="0" tIns="0" rIns="0" bIns="0" rtlCol="0">
            <a:spAutoFit/>
          </a:bodyPr>
          <a:lstStyle/>
          <a:p>
            <a:pPr fontAlgn="base">
              <a:lnSpc>
                <a:spcPts val="1500"/>
              </a:lnSpc>
              <a:spcBef>
                <a:spcPct val="0"/>
              </a:spcBef>
              <a:spcAft>
                <a:spcPct val="0"/>
              </a:spcAft>
            </a:pPr>
            <a:r>
              <a:rPr lang="zh-CN" altLang="en-US" sz="825" dirty="0" smtClean="0">
                <a:solidFill>
                  <a:schemeClr val="tx1">
                    <a:lumMod val="65000"/>
                    <a:lumOff val="35000"/>
                  </a:schemeClr>
                </a:solidFill>
                <a:latin typeface="+mn-ea"/>
                <a:sym typeface="Gill Sans" charset="0"/>
              </a:rPr>
              <a:t>持续学习与公司相关的业务技术，加强技术深度，提升解决问题的能力与完成效率。</a:t>
            </a:r>
            <a:endParaRPr lang="en-US" altLang="zh-CN" sz="825" dirty="0" smtClean="0">
              <a:solidFill>
                <a:schemeClr val="tx1">
                  <a:lumMod val="65000"/>
                  <a:lumOff val="35000"/>
                </a:schemeClr>
              </a:solidFill>
              <a:latin typeface="+mn-ea"/>
              <a:sym typeface="Gill Sans" charset="0"/>
            </a:endParaRPr>
          </a:p>
          <a:p>
            <a:pPr fontAlgn="base">
              <a:lnSpc>
                <a:spcPts val="1500"/>
              </a:lnSpc>
              <a:spcBef>
                <a:spcPct val="0"/>
              </a:spcBef>
              <a:spcAft>
                <a:spcPct val="0"/>
              </a:spcAft>
            </a:pPr>
            <a:r>
              <a:rPr lang="zh-CN" altLang="en-US" sz="825" dirty="0" smtClean="0">
                <a:solidFill>
                  <a:schemeClr val="tx1">
                    <a:lumMod val="65000"/>
                    <a:lumOff val="35000"/>
                  </a:schemeClr>
                </a:solidFill>
                <a:latin typeface="+mn-ea"/>
                <a:sym typeface="Gill Sans" charset="0"/>
              </a:rPr>
              <a:t>扩</a:t>
            </a:r>
            <a:r>
              <a:rPr lang="zh-CN" altLang="en-US" sz="825" dirty="0" smtClean="0">
                <a:solidFill>
                  <a:schemeClr val="tx1">
                    <a:lumMod val="65000"/>
                    <a:lumOff val="35000"/>
                  </a:schemeClr>
                </a:solidFill>
                <a:latin typeface="+mn-ea"/>
                <a:sym typeface="Gill Sans" charset="0"/>
              </a:rPr>
              <a:t>展自己的知识广度，在遇到问题的时候，多一种思路，就多一条解决办法。</a:t>
            </a:r>
            <a:endParaRPr lang="en-US" altLang="zh-CN" sz="825" dirty="0">
              <a:solidFill>
                <a:schemeClr val="tx1">
                  <a:lumMod val="65000"/>
                  <a:lumOff val="35000"/>
                </a:schemeClr>
              </a:solidFill>
              <a:latin typeface="+mn-ea"/>
              <a:sym typeface="Gill Sans" charset="0"/>
            </a:endParaRPr>
          </a:p>
        </p:txBody>
      </p:sp>
      <p:sp>
        <p:nvSpPr>
          <p:cNvPr id="73" name="TextBox 43"/>
          <p:cNvSpPr txBox="1"/>
          <p:nvPr/>
        </p:nvSpPr>
        <p:spPr>
          <a:xfrm>
            <a:off x="1781671" y="3623909"/>
            <a:ext cx="1679639" cy="246221"/>
          </a:xfrm>
          <a:prstGeom prst="rect">
            <a:avLst/>
          </a:prstGeom>
          <a:noFill/>
        </p:spPr>
        <p:txBody>
          <a:bodyPr wrap="square" lIns="0" tIns="0" rIns="0" bIns="0" rtlCol="0">
            <a:spAutoFit/>
          </a:bodyPr>
          <a:lstStyle>
            <a:defPPr>
              <a:defRPr lang="zh-CN"/>
            </a:defPPr>
            <a:lvl1pPr>
              <a:defRPr sz="2000" b="1">
                <a:solidFill>
                  <a:schemeClr val="accent1"/>
                </a:solidFill>
                <a:latin typeface="微软雅黑" panose="020B0503020204020204" pitchFamily="34" charset="-122"/>
                <a:ea typeface="微软雅黑" panose="020B0503020204020204" pitchFamily="34" charset="-122"/>
              </a:defRPr>
            </a:lvl1pPr>
          </a:lstStyle>
          <a:p>
            <a:r>
              <a:rPr lang="zh-CN" altLang="en-US" sz="1600" b="0" dirty="0" smtClean="0">
                <a:solidFill>
                  <a:schemeClr val="tx1">
                    <a:lumMod val="65000"/>
                    <a:lumOff val="35000"/>
                  </a:schemeClr>
                </a:solidFill>
                <a:latin typeface="+mn-ea"/>
                <a:ea typeface="+mn-ea"/>
                <a:sym typeface="Arial" panose="020B0604020202020204" pitchFamily="34" charset="0"/>
              </a:rPr>
              <a:t>个人提升</a:t>
            </a:r>
            <a:endParaRPr lang="zh-CN" altLang="en-US" sz="1600" b="0" dirty="0">
              <a:solidFill>
                <a:schemeClr val="tx1">
                  <a:lumMod val="65000"/>
                  <a:lumOff val="35000"/>
                </a:schemeClr>
              </a:solidFill>
              <a:latin typeface="+mn-ea"/>
              <a:ea typeface="+mn-ea"/>
              <a:sym typeface="Arial" panose="020B0604020202020204" pitchFamily="34" charset="0"/>
            </a:endParaRPr>
          </a:p>
        </p:txBody>
      </p:sp>
      <p:sp>
        <p:nvSpPr>
          <p:cNvPr id="80" name="矩形 79"/>
          <p:cNvSpPr/>
          <p:nvPr/>
        </p:nvSpPr>
        <p:spPr>
          <a:xfrm>
            <a:off x="827584" y="267494"/>
            <a:ext cx="302433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未来展望</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81" name="组合 80"/>
          <p:cNvGrpSpPr/>
          <p:nvPr/>
        </p:nvGrpSpPr>
        <p:grpSpPr>
          <a:xfrm>
            <a:off x="376393" y="300155"/>
            <a:ext cx="8391215" cy="365564"/>
            <a:chOff x="376393" y="300155"/>
            <a:chExt cx="8391215" cy="365564"/>
          </a:xfrm>
        </p:grpSpPr>
        <p:sp>
          <p:nvSpPr>
            <p:cNvPr id="82"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3" name="直接连接符 82"/>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4"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anim calcmode="lin" valueType="num">
                                      <p:cBhvr>
                                        <p:cTn id="10" dur="500" fill="hold"/>
                                        <p:tgtEl>
                                          <p:spTgt spid="42"/>
                                        </p:tgtEl>
                                        <p:attrNameLst>
                                          <p:attrName>ppt_x</p:attrName>
                                        </p:attrNameLst>
                                      </p:cBhvr>
                                      <p:tavLst>
                                        <p:tav tm="0">
                                          <p:val>
                                            <p:fltVal val="0.5"/>
                                          </p:val>
                                        </p:tav>
                                        <p:tav tm="100000">
                                          <p:val>
                                            <p:strVal val="#ppt_x"/>
                                          </p:val>
                                        </p:tav>
                                      </p:tavLst>
                                    </p:anim>
                                    <p:anim calcmode="lin" valueType="num">
                                      <p:cBhvr>
                                        <p:cTn id="11" dur="500" fill="hold"/>
                                        <p:tgtEl>
                                          <p:spTgt spid="42"/>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anim calcmode="lin" valueType="num">
                                      <p:cBhvr>
                                        <p:cTn id="17" dur="500" fill="hold"/>
                                        <p:tgtEl>
                                          <p:spTgt spid="49"/>
                                        </p:tgtEl>
                                        <p:attrNameLst>
                                          <p:attrName>ppt_x</p:attrName>
                                        </p:attrNameLst>
                                      </p:cBhvr>
                                      <p:tavLst>
                                        <p:tav tm="0">
                                          <p:val>
                                            <p:fltVal val="0.5"/>
                                          </p:val>
                                        </p:tav>
                                        <p:tav tm="100000">
                                          <p:val>
                                            <p:strVal val="#ppt_x"/>
                                          </p:val>
                                        </p:tav>
                                      </p:tavLst>
                                    </p:anim>
                                    <p:anim calcmode="lin" valueType="num">
                                      <p:cBhvr>
                                        <p:cTn id="18" dur="500" fill="hold"/>
                                        <p:tgtEl>
                                          <p:spTgt spid="49"/>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68"/>
                                        </p:tgtEl>
                                        <p:attrNameLst>
                                          <p:attrName>style.visibility</p:attrName>
                                        </p:attrNameLst>
                                      </p:cBhvr>
                                      <p:to>
                                        <p:strVal val="visible"/>
                                      </p:to>
                                    </p:set>
                                    <p:anim calcmode="lin" valueType="num">
                                      <p:cBhvr>
                                        <p:cTn id="21" dur="500" fill="hold"/>
                                        <p:tgtEl>
                                          <p:spTgt spid="68"/>
                                        </p:tgtEl>
                                        <p:attrNameLst>
                                          <p:attrName>ppt_w</p:attrName>
                                        </p:attrNameLst>
                                      </p:cBhvr>
                                      <p:tavLst>
                                        <p:tav tm="0">
                                          <p:val>
                                            <p:fltVal val="0"/>
                                          </p:val>
                                        </p:tav>
                                        <p:tav tm="100000">
                                          <p:val>
                                            <p:strVal val="#ppt_w"/>
                                          </p:val>
                                        </p:tav>
                                      </p:tavLst>
                                    </p:anim>
                                    <p:anim calcmode="lin" valueType="num">
                                      <p:cBhvr>
                                        <p:cTn id="22" dur="500" fill="hold"/>
                                        <p:tgtEl>
                                          <p:spTgt spid="68"/>
                                        </p:tgtEl>
                                        <p:attrNameLst>
                                          <p:attrName>ppt_h</p:attrName>
                                        </p:attrNameLst>
                                      </p:cBhvr>
                                      <p:tavLst>
                                        <p:tav tm="0">
                                          <p:val>
                                            <p:fltVal val="0"/>
                                          </p:val>
                                        </p:tav>
                                        <p:tav tm="100000">
                                          <p:val>
                                            <p:strVal val="#ppt_h"/>
                                          </p:val>
                                        </p:tav>
                                      </p:tavLst>
                                    </p:anim>
                                    <p:animEffect transition="in" filter="fade">
                                      <p:cBhvr>
                                        <p:cTn id="23" dur="500"/>
                                        <p:tgtEl>
                                          <p:spTgt spid="68"/>
                                        </p:tgtEl>
                                      </p:cBhvr>
                                    </p:animEffect>
                                    <p:anim calcmode="lin" valueType="num">
                                      <p:cBhvr>
                                        <p:cTn id="24" dur="500" fill="hold"/>
                                        <p:tgtEl>
                                          <p:spTgt spid="68"/>
                                        </p:tgtEl>
                                        <p:attrNameLst>
                                          <p:attrName>ppt_x</p:attrName>
                                        </p:attrNameLst>
                                      </p:cBhvr>
                                      <p:tavLst>
                                        <p:tav tm="0">
                                          <p:val>
                                            <p:fltVal val="0.5"/>
                                          </p:val>
                                        </p:tav>
                                        <p:tav tm="100000">
                                          <p:val>
                                            <p:strVal val="#ppt_x"/>
                                          </p:val>
                                        </p:tav>
                                      </p:tavLst>
                                    </p:anim>
                                    <p:anim calcmode="lin" valueType="num">
                                      <p:cBhvr>
                                        <p:cTn id="25" dur="500" fill="hold"/>
                                        <p:tgtEl>
                                          <p:spTgt spid="68"/>
                                        </p:tgtEl>
                                        <p:attrNameLst>
                                          <p:attrName>ppt_y</p:attrName>
                                        </p:attrNameLst>
                                      </p:cBhvr>
                                      <p:tavLst>
                                        <p:tav tm="0">
                                          <p:val>
                                            <p:fltVal val="0.5"/>
                                          </p:val>
                                        </p:tav>
                                        <p:tav tm="100000">
                                          <p:val>
                                            <p:strVal val="#ppt_y"/>
                                          </p:val>
                                        </p:tav>
                                      </p:tavLst>
                                    </p:anim>
                                  </p:childTnLst>
                                </p:cTn>
                              </p:par>
                            </p:childTnLst>
                          </p:cTn>
                        </p:par>
                        <p:par>
                          <p:cTn id="26" fill="hold">
                            <p:stCondLst>
                              <p:cond delay="900"/>
                            </p:stCondLst>
                            <p:childTnLst>
                              <p:par>
                                <p:cTn id="27" presetID="2" presetClass="entr" presetSubtype="2"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500" fill="hold"/>
                                        <p:tgtEl>
                                          <p:spTgt spid="48"/>
                                        </p:tgtEl>
                                        <p:attrNameLst>
                                          <p:attrName>ppt_x</p:attrName>
                                        </p:attrNameLst>
                                      </p:cBhvr>
                                      <p:tavLst>
                                        <p:tav tm="0">
                                          <p:val>
                                            <p:strVal val="1+#ppt_w/2"/>
                                          </p:val>
                                        </p:tav>
                                        <p:tav tm="100000">
                                          <p:val>
                                            <p:strVal val="#ppt_x"/>
                                          </p:val>
                                        </p:tav>
                                      </p:tavLst>
                                    </p:anim>
                                    <p:anim calcmode="lin" valueType="num">
                                      <p:cBhvr additive="base">
                                        <p:cTn id="30" dur="5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1+#ppt_w/2"/>
                                          </p:val>
                                        </p:tav>
                                        <p:tav tm="100000">
                                          <p:val>
                                            <p:strVal val="#ppt_x"/>
                                          </p:val>
                                        </p:tav>
                                      </p:tavLst>
                                    </p:anim>
                                    <p:anim calcmode="lin" valueType="num">
                                      <p:cBhvr additive="base">
                                        <p:cTn id="34" dur="500" fill="hold"/>
                                        <p:tgtEl>
                                          <p:spTgt spid="4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2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1+#ppt_w/2"/>
                                          </p:val>
                                        </p:tav>
                                        <p:tav tm="100000">
                                          <p:val>
                                            <p:strVal val="#ppt_x"/>
                                          </p:val>
                                        </p:tav>
                                      </p:tavLst>
                                    </p:anim>
                                    <p:anim calcmode="lin" valueType="num">
                                      <p:cBhvr additive="base">
                                        <p:cTn id="38" dur="500" fill="hold"/>
                                        <p:tgtEl>
                                          <p:spTgt spid="54"/>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200"/>
                                  </p:stCondLst>
                                  <p:childTnLst>
                                    <p:set>
                                      <p:cBhvr>
                                        <p:cTn id="40" dur="1" fill="hold">
                                          <p:stCondLst>
                                            <p:cond delay="0"/>
                                          </p:stCondLst>
                                        </p:cTn>
                                        <p:tgtEl>
                                          <p:spTgt spid="55"/>
                                        </p:tgtEl>
                                        <p:attrNameLst>
                                          <p:attrName>style.visibility</p:attrName>
                                        </p:attrNameLst>
                                      </p:cBhvr>
                                      <p:to>
                                        <p:strVal val="visible"/>
                                      </p:to>
                                    </p:set>
                                    <p:anim calcmode="lin" valueType="num">
                                      <p:cBhvr additive="base">
                                        <p:cTn id="41" dur="500" fill="hold"/>
                                        <p:tgtEl>
                                          <p:spTgt spid="55"/>
                                        </p:tgtEl>
                                        <p:attrNameLst>
                                          <p:attrName>ppt_x</p:attrName>
                                        </p:attrNameLst>
                                      </p:cBhvr>
                                      <p:tavLst>
                                        <p:tav tm="0">
                                          <p:val>
                                            <p:strVal val="1+#ppt_w/2"/>
                                          </p:val>
                                        </p:tav>
                                        <p:tav tm="100000">
                                          <p:val>
                                            <p:strVal val="#ppt_x"/>
                                          </p:val>
                                        </p:tav>
                                      </p:tavLst>
                                    </p:anim>
                                    <p:anim calcmode="lin" valueType="num">
                                      <p:cBhvr additive="base">
                                        <p:cTn id="42" dur="500" fill="hold"/>
                                        <p:tgtEl>
                                          <p:spTgt spid="55"/>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400"/>
                                  </p:stCondLst>
                                  <p:childTnLst>
                                    <p:set>
                                      <p:cBhvr>
                                        <p:cTn id="44" dur="1" fill="hold">
                                          <p:stCondLst>
                                            <p:cond delay="0"/>
                                          </p:stCondLst>
                                        </p:cTn>
                                        <p:tgtEl>
                                          <p:spTgt spid="72"/>
                                        </p:tgtEl>
                                        <p:attrNameLst>
                                          <p:attrName>style.visibility</p:attrName>
                                        </p:attrNameLst>
                                      </p:cBhvr>
                                      <p:to>
                                        <p:strVal val="visible"/>
                                      </p:to>
                                    </p:set>
                                    <p:anim calcmode="lin" valueType="num">
                                      <p:cBhvr additive="base">
                                        <p:cTn id="45" dur="500" fill="hold"/>
                                        <p:tgtEl>
                                          <p:spTgt spid="72"/>
                                        </p:tgtEl>
                                        <p:attrNameLst>
                                          <p:attrName>ppt_x</p:attrName>
                                        </p:attrNameLst>
                                      </p:cBhvr>
                                      <p:tavLst>
                                        <p:tav tm="0">
                                          <p:val>
                                            <p:strVal val="1+#ppt_w/2"/>
                                          </p:val>
                                        </p:tav>
                                        <p:tav tm="100000">
                                          <p:val>
                                            <p:strVal val="#ppt_x"/>
                                          </p:val>
                                        </p:tav>
                                      </p:tavLst>
                                    </p:anim>
                                    <p:anim calcmode="lin" valueType="num">
                                      <p:cBhvr additive="base">
                                        <p:cTn id="46" dur="500" fill="hold"/>
                                        <p:tgtEl>
                                          <p:spTgt spid="7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400"/>
                                  </p:stCondLst>
                                  <p:childTnLst>
                                    <p:set>
                                      <p:cBhvr>
                                        <p:cTn id="48" dur="1" fill="hold">
                                          <p:stCondLst>
                                            <p:cond delay="0"/>
                                          </p:stCondLst>
                                        </p:cTn>
                                        <p:tgtEl>
                                          <p:spTgt spid="73"/>
                                        </p:tgtEl>
                                        <p:attrNameLst>
                                          <p:attrName>style.visibility</p:attrName>
                                        </p:attrNameLst>
                                      </p:cBhvr>
                                      <p:to>
                                        <p:strVal val="visible"/>
                                      </p:to>
                                    </p:set>
                                    <p:anim calcmode="lin" valueType="num">
                                      <p:cBhvr additive="base">
                                        <p:cTn id="49" dur="500" fill="hold"/>
                                        <p:tgtEl>
                                          <p:spTgt spid="73"/>
                                        </p:tgtEl>
                                        <p:attrNameLst>
                                          <p:attrName>ppt_x</p:attrName>
                                        </p:attrNameLst>
                                      </p:cBhvr>
                                      <p:tavLst>
                                        <p:tav tm="0">
                                          <p:val>
                                            <p:strVal val="1+#ppt_w/2"/>
                                          </p:val>
                                        </p:tav>
                                        <p:tav tm="100000">
                                          <p:val>
                                            <p:strVal val="#ppt_x"/>
                                          </p:val>
                                        </p:tav>
                                      </p:tavLst>
                                    </p:anim>
                                    <p:anim calcmode="lin" valueType="num">
                                      <p:cBhvr additive="base">
                                        <p:cTn id="50"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4" grpId="0"/>
      <p:bldP spid="55" grpId="0"/>
      <p:bldP spid="72" grpId="0"/>
      <p:bldP spid="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0"/>
            <a:ext cx="9144000" cy="5143500"/>
            <a:chOff x="0" y="0"/>
            <a:chExt cx="9144000" cy="5143500"/>
          </a:xfrm>
        </p:grpSpPr>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63500"/>
              <a:ext cx="9144000" cy="5080000"/>
            </a:xfrm>
            <a:prstGeom prst="rect">
              <a:avLst/>
            </a:prstGeom>
          </p:spPr>
        </p:pic>
      </p:grpSp>
      <p:sp>
        <p:nvSpPr>
          <p:cNvPr id="14" name="矩形 13"/>
          <p:cNvSpPr/>
          <p:nvPr/>
        </p:nvSpPr>
        <p:spPr>
          <a:xfrm>
            <a:off x="683568" y="1308705"/>
            <a:ext cx="5832649" cy="830997"/>
          </a:xfrm>
          <a:prstGeom prst="rect">
            <a:avLst/>
          </a:prstGeom>
        </p:spPr>
        <p:txBody>
          <a:bodyPr wrap="square">
            <a:spAutoFit/>
          </a:bodyPr>
          <a:lstStyle/>
          <a:p>
            <a:r>
              <a:rPr lang="zh-CN" altLang="en-US" sz="4800" dirty="0" smtClean="0">
                <a:solidFill>
                  <a:schemeClr val="bg1"/>
                </a:solidFill>
                <a:effectLst>
                  <a:outerShdw blurRad="38100" dist="38100" dir="2700000" algn="tl">
                    <a:srgbClr val="000000">
                      <a:alpha val="43137"/>
                    </a:srgbClr>
                  </a:outerShdw>
                </a:effectLst>
                <a:latin typeface="造字工房版黑（非商用）常规体" pitchFamily="50" charset="-122"/>
                <a:ea typeface="造字工房版黑（非商用）常规体" pitchFamily="50" charset="-122"/>
              </a:rPr>
              <a:t>汇报</a:t>
            </a:r>
            <a:r>
              <a:rPr lang="zh-CN" altLang="en-US" sz="4800" dirty="0" smtClean="0">
                <a:solidFill>
                  <a:schemeClr val="bg1"/>
                </a:solidFill>
                <a:effectLst>
                  <a:outerShdw blurRad="38100" dist="38100" dir="2700000" algn="tl">
                    <a:srgbClr val="000000">
                      <a:alpha val="43137"/>
                    </a:srgbClr>
                  </a:outerShdw>
                </a:effectLst>
                <a:latin typeface="造字工房版黑（非商用）常规体" pitchFamily="50" charset="-122"/>
                <a:ea typeface="造字工房版黑（非商用）常规体" pitchFamily="50" charset="-122"/>
              </a:rPr>
              <a:t>完</a:t>
            </a:r>
            <a:r>
              <a:rPr lang="zh-CN" altLang="en-US" sz="4800" dirty="0">
                <a:solidFill>
                  <a:schemeClr val="bg1"/>
                </a:solidFill>
                <a:effectLst>
                  <a:outerShdw blurRad="38100" dist="38100" dir="2700000" algn="tl">
                    <a:srgbClr val="000000">
                      <a:alpha val="43137"/>
                    </a:srgbClr>
                  </a:outerShdw>
                </a:effectLst>
                <a:latin typeface="造字工房版黑（非商用）常规体" pitchFamily="50" charset="-122"/>
                <a:ea typeface="造字工房版黑（非商用）常规体" pitchFamily="50" charset="-122"/>
              </a:rPr>
              <a:t>毕感谢聆听！</a:t>
            </a:r>
          </a:p>
        </p:txBody>
      </p:sp>
      <p:sp>
        <p:nvSpPr>
          <p:cNvPr id="16" name="矩形 15"/>
          <p:cNvSpPr/>
          <p:nvPr/>
        </p:nvSpPr>
        <p:spPr>
          <a:xfrm>
            <a:off x="784900" y="987574"/>
            <a:ext cx="1338828" cy="369332"/>
          </a:xfrm>
          <a:prstGeom prst="rect">
            <a:avLst/>
          </a:prstGeom>
        </p:spPr>
        <p:txBody>
          <a:bodyPr wrap="none">
            <a:spAutoFit/>
          </a:bodyPr>
          <a:lstStyle/>
          <a:p>
            <a:r>
              <a:rPr lang="zh-CN" altLang="en-US" dirty="0" smtClean="0">
                <a:solidFill>
                  <a:schemeClr val="bg1"/>
                </a:solidFill>
                <a:latin typeface="方正风雅宋简体" panose="02000000000000000000" pitchFamily="2" charset="-122"/>
                <a:ea typeface="方正风雅宋简体" panose="02000000000000000000" pitchFamily="2" charset="-122"/>
              </a:rPr>
              <a:t>平安壹钱包</a:t>
            </a:r>
            <a:endParaRPr lang="zh-CN" altLang="en-US" dirty="0">
              <a:solidFill>
                <a:schemeClr val="bg1"/>
              </a:solidFill>
              <a:latin typeface="方正风雅宋简体" panose="02000000000000000000" pitchFamily="2" charset="-122"/>
              <a:ea typeface="方正风雅宋简体" panose="02000000000000000000" pitchFamily="2" charset="-122"/>
            </a:endParaRPr>
          </a:p>
        </p:txBody>
      </p:sp>
      <p:sp>
        <p:nvSpPr>
          <p:cNvPr id="19" name="矩形 18"/>
          <p:cNvSpPr/>
          <p:nvPr/>
        </p:nvSpPr>
        <p:spPr>
          <a:xfrm>
            <a:off x="827584" y="2139702"/>
            <a:ext cx="4824536" cy="251736"/>
          </a:xfrm>
          <a:prstGeom prst="rect">
            <a:avLst/>
          </a:prstGeom>
        </p:spPr>
        <p:txBody>
          <a:bodyPr wrap="square">
            <a:spAutoFit/>
          </a:bodyPr>
          <a:lstStyle/>
          <a:p>
            <a:pPr>
              <a:lnSpc>
                <a:spcPct val="127000"/>
              </a:lnSpc>
            </a:pPr>
            <a:r>
              <a:rPr lang="zh-CN" altLang="en-US" sz="900" dirty="0" smtClean="0">
                <a:solidFill>
                  <a:schemeClr val="bg1"/>
                </a:solidFill>
                <a:latin typeface="+mn-ea"/>
              </a:rPr>
              <a:t>汇报日期：</a:t>
            </a:r>
            <a:r>
              <a:rPr lang="en-US" altLang="zh-CN" sz="900" dirty="0" smtClean="0">
                <a:solidFill>
                  <a:schemeClr val="bg1"/>
                </a:solidFill>
                <a:latin typeface="+mn-ea"/>
              </a:rPr>
              <a:t>2021-12-22</a:t>
            </a:r>
            <a:endParaRPr lang="zh-CN" altLang="en-US" sz="9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10"/>
          <p:cNvSpPr/>
          <p:nvPr/>
        </p:nvSpPr>
        <p:spPr bwMode="auto">
          <a:xfrm flipH="1">
            <a:off x="252" y="284"/>
            <a:ext cx="3196837" cy="5142935"/>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chemeClr val="accent1"/>
          </a:solidFill>
          <a:ln w="0">
            <a:noFill/>
            <a:prstDash val="solid"/>
            <a:round/>
          </a:ln>
        </p:spPr>
        <p:txBody>
          <a:bodyPr vert="horz" wrap="square" lIns="91430" tIns="45714" rIns="91430" bIns="45714" numCol="1" anchor="t" anchorCtr="0" compatLnSpc="1"/>
          <a:lstStyle/>
          <a:p>
            <a:endParaRPr lang="zh-CN" altLang="en-US" sz="1280"/>
          </a:p>
        </p:txBody>
      </p:sp>
      <p:grpSp>
        <p:nvGrpSpPr>
          <p:cNvPr id="2" name="组合 1"/>
          <p:cNvGrpSpPr/>
          <p:nvPr/>
        </p:nvGrpSpPr>
        <p:grpSpPr>
          <a:xfrm>
            <a:off x="770265" y="2147214"/>
            <a:ext cx="1656810" cy="849074"/>
            <a:chOff x="770265" y="2048883"/>
            <a:chExt cx="1656810" cy="849074"/>
          </a:xfrm>
        </p:grpSpPr>
        <p:sp>
          <p:nvSpPr>
            <p:cNvPr id="19" name="MH_Others_1"/>
            <p:cNvSpPr txBox="1"/>
            <p:nvPr>
              <p:custDataLst>
                <p:tags r:id="rId1"/>
              </p:custDataLst>
            </p:nvPr>
          </p:nvSpPr>
          <p:spPr>
            <a:xfrm>
              <a:off x="930944" y="2048883"/>
              <a:ext cx="1335452" cy="590931"/>
            </a:xfrm>
            <a:prstGeom prst="rect">
              <a:avLst/>
            </a:prstGeom>
            <a:noFill/>
          </p:spPr>
          <p:txBody>
            <a:bodyPr vert="horz" wrap="square" lIns="0" tIns="0" rIns="0" bIns="0" rtlCol="0" anchor="ctr" anchorCtr="0">
              <a:spAutoFit/>
            </a:bodyPr>
            <a:lstStyle/>
            <a:p>
              <a:pPr algn="ctr"/>
              <a:r>
                <a:rPr lang="zh-CN" altLang="en-US" sz="3840" dirty="0">
                  <a:solidFill>
                    <a:schemeClr val="bg1"/>
                  </a:solidFill>
                  <a:latin typeface="造字工房版黑（非商用）常规体" pitchFamily="50" charset="-122"/>
                  <a:ea typeface="造字工房版黑（非商用）常规体" pitchFamily="50" charset="-122"/>
                  <a:sym typeface="Arial" panose="020B0604020202020204" pitchFamily="34" charset="0"/>
                </a:rPr>
                <a:t>目 录</a:t>
              </a:r>
            </a:p>
          </p:txBody>
        </p:sp>
        <p:sp>
          <p:nvSpPr>
            <p:cNvPr id="20" name="MH_Others_2"/>
            <p:cNvSpPr txBox="1"/>
            <p:nvPr>
              <p:custDataLst>
                <p:tags r:id="rId2"/>
              </p:custDataLst>
            </p:nvPr>
          </p:nvSpPr>
          <p:spPr>
            <a:xfrm>
              <a:off x="770265" y="2547733"/>
              <a:ext cx="1656810" cy="350224"/>
            </a:xfrm>
            <a:prstGeom prst="rect">
              <a:avLst/>
            </a:prstGeom>
            <a:noFill/>
          </p:spPr>
          <p:txBody>
            <a:bodyPr vert="horz" wrap="square" lIns="0" tIns="0" rIns="0" bIns="0">
              <a:spAutoFit/>
            </a:bodyPr>
            <a:lstStyle/>
            <a:p>
              <a:pPr algn="dist">
                <a:defRPr/>
              </a:pPr>
              <a:r>
                <a:rPr lang="en-US" altLang="zh-CN" sz="2275" b="1" dirty="0">
                  <a:solidFill>
                    <a:schemeClr val="bg1"/>
                  </a:solidFill>
                  <a:latin typeface="773-CAI978" panose="020B0402020204020303" pitchFamily="34" charset="0"/>
                  <a:ea typeface="微软雅黑" panose="020B0503020204020204" pitchFamily="34" charset="-122"/>
                  <a:sym typeface="Arial" panose="020B0604020202020204" pitchFamily="34" charset="0"/>
                </a:rPr>
                <a:t>CONTENTS</a:t>
              </a:r>
              <a:endParaRPr lang="zh-CN" altLang="en-US" sz="2275" b="1" dirty="0">
                <a:solidFill>
                  <a:schemeClr val="bg1"/>
                </a:solidFill>
                <a:latin typeface="773-CAI978" panose="020B0402020204020303" pitchFamily="34" charset="0"/>
                <a:ea typeface="微软雅黑" panose="020B0503020204020204" pitchFamily="34" charset="-122"/>
                <a:sym typeface="Arial" panose="020B0604020202020204" pitchFamily="34" charset="0"/>
              </a:endParaRPr>
            </a:p>
          </p:txBody>
        </p:sp>
      </p:grpSp>
      <p:sp>
        <p:nvSpPr>
          <p:cNvPr id="21" name="流程图: 离页连接符 20"/>
          <p:cNvSpPr/>
          <p:nvPr/>
        </p:nvSpPr>
        <p:spPr>
          <a:xfrm>
            <a:off x="4499992" y="948519"/>
            <a:ext cx="577112" cy="540117"/>
          </a:xfrm>
          <a:prstGeom prst="flowChartOffpageConnector">
            <a:avLst/>
          </a:prstGeom>
          <a:solidFill>
            <a:schemeClr val="accent1"/>
          </a:solidFill>
          <a:ln>
            <a:noFill/>
          </a:ln>
          <a:effectLst>
            <a:outerShdw blurRad="63500" algn="ctr" rotWithShape="0">
              <a:prstClr val="black">
                <a:alpha val="40000"/>
              </a:prstClr>
            </a:outerShdw>
          </a:effectLst>
        </p:spPr>
        <p:txBody>
          <a:bodyPr rtlCol="0" anchor="t"/>
          <a:lstStyle/>
          <a:p>
            <a:pPr algn="ctr"/>
            <a:r>
              <a:rPr lang="en-US" altLang="zh-CN" sz="2400" b="1" dirty="0">
                <a:solidFill>
                  <a:schemeClr val="bg1"/>
                </a:solidFill>
                <a:latin typeface="773-CAI978" panose="020B0402020204020303" pitchFamily="34" charset="0"/>
                <a:ea typeface="方正明尚简体" panose="02000000000000000000" pitchFamily="2" charset="-122"/>
              </a:rPr>
              <a:t>01</a:t>
            </a:r>
            <a:endParaRPr lang="zh-CN" altLang="en-US" sz="2400" b="1" dirty="0">
              <a:solidFill>
                <a:schemeClr val="bg1"/>
              </a:solidFill>
              <a:latin typeface="773-CAI978" panose="020B0402020204020303" pitchFamily="34" charset="0"/>
              <a:ea typeface="方正明尚简体" panose="02000000000000000000" pitchFamily="2" charset="-122"/>
            </a:endParaRPr>
          </a:p>
        </p:txBody>
      </p:sp>
      <p:sp>
        <p:nvSpPr>
          <p:cNvPr id="22" name="流程图: 离页连接符 21"/>
          <p:cNvSpPr/>
          <p:nvPr/>
        </p:nvSpPr>
        <p:spPr>
          <a:xfrm>
            <a:off x="4499992" y="1851269"/>
            <a:ext cx="577112" cy="540117"/>
          </a:xfrm>
          <a:prstGeom prst="flowChartOffpageConnector">
            <a:avLst/>
          </a:prstGeom>
          <a:solidFill>
            <a:schemeClr val="accent1"/>
          </a:solidFill>
          <a:ln>
            <a:noFill/>
          </a:ln>
          <a:effectLst>
            <a:outerShdw blurRad="63500" algn="ctr" rotWithShape="0">
              <a:prstClr val="black">
                <a:alpha val="40000"/>
              </a:prstClr>
            </a:outerShdw>
          </a:effectLst>
        </p:spPr>
        <p:txBody>
          <a:bodyPr rtlCol="0" anchor="t"/>
          <a:lstStyle/>
          <a:p>
            <a:pPr algn="ctr"/>
            <a:r>
              <a:rPr lang="en-US" altLang="zh-CN" sz="2400" b="1" dirty="0">
                <a:solidFill>
                  <a:schemeClr val="bg1"/>
                </a:solidFill>
                <a:latin typeface="773-CAI978" panose="020B0402020204020303" pitchFamily="34" charset="0"/>
                <a:ea typeface="方正明尚简体" panose="02000000000000000000" pitchFamily="2" charset="-122"/>
              </a:rPr>
              <a:t>02</a:t>
            </a:r>
            <a:endParaRPr lang="zh-CN" altLang="en-US" sz="2400" b="1" dirty="0">
              <a:solidFill>
                <a:schemeClr val="bg1"/>
              </a:solidFill>
              <a:latin typeface="773-CAI978" panose="020B0402020204020303" pitchFamily="34" charset="0"/>
              <a:ea typeface="方正明尚简体" panose="02000000000000000000" pitchFamily="2" charset="-122"/>
            </a:endParaRPr>
          </a:p>
        </p:txBody>
      </p:sp>
      <p:sp>
        <p:nvSpPr>
          <p:cNvPr id="26" name="流程图: 离页连接符 25"/>
          <p:cNvSpPr/>
          <p:nvPr/>
        </p:nvSpPr>
        <p:spPr>
          <a:xfrm>
            <a:off x="4499992" y="2754019"/>
            <a:ext cx="577112" cy="540117"/>
          </a:xfrm>
          <a:prstGeom prst="flowChartOffpageConnector">
            <a:avLst/>
          </a:prstGeom>
          <a:solidFill>
            <a:schemeClr val="accent1"/>
          </a:solidFill>
          <a:ln>
            <a:noFill/>
          </a:ln>
          <a:effectLst>
            <a:outerShdw blurRad="63500" algn="ctr" rotWithShape="0">
              <a:prstClr val="black">
                <a:alpha val="40000"/>
              </a:prstClr>
            </a:outerShdw>
          </a:effectLst>
        </p:spPr>
        <p:txBody>
          <a:bodyPr rtlCol="0" anchor="t"/>
          <a:lstStyle/>
          <a:p>
            <a:pPr algn="ctr"/>
            <a:r>
              <a:rPr lang="en-US" altLang="zh-CN" sz="2400" b="1" dirty="0">
                <a:solidFill>
                  <a:schemeClr val="bg1"/>
                </a:solidFill>
                <a:latin typeface="773-CAI978" panose="020B0402020204020303" pitchFamily="34" charset="0"/>
                <a:ea typeface="方正明尚简体" panose="02000000000000000000" pitchFamily="2" charset="-122"/>
              </a:rPr>
              <a:t>03</a:t>
            </a:r>
            <a:endParaRPr lang="zh-CN" altLang="en-US" sz="2400" b="1" dirty="0">
              <a:solidFill>
                <a:schemeClr val="bg1"/>
              </a:solidFill>
              <a:latin typeface="773-CAI978" panose="020B0402020204020303" pitchFamily="34" charset="0"/>
              <a:ea typeface="方正明尚简体" panose="02000000000000000000" pitchFamily="2" charset="-122"/>
            </a:endParaRPr>
          </a:p>
        </p:txBody>
      </p:sp>
      <p:sp>
        <p:nvSpPr>
          <p:cNvPr id="27" name="流程图: 离页连接符 26"/>
          <p:cNvSpPr/>
          <p:nvPr/>
        </p:nvSpPr>
        <p:spPr>
          <a:xfrm>
            <a:off x="4499992" y="3656769"/>
            <a:ext cx="577112" cy="540117"/>
          </a:xfrm>
          <a:prstGeom prst="flowChartOffpageConnector">
            <a:avLst/>
          </a:prstGeom>
          <a:solidFill>
            <a:schemeClr val="accent1"/>
          </a:solidFill>
          <a:ln>
            <a:noFill/>
          </a:ln>
          <a:effectLst>
            <a:outerShdw blurRad="63500" algn="ctr" rotWithShape="0">
              <a:prstClr val="black">
                <a:alpha val="40000"/>
              </a:prstClr>
            </a:outerShdw>
          </a:effectLst>
        </p:spPr>
        <p:txBody>
          <a:bodyPr rtlCol="0" anchor="t"/>
          <a:lstStyle/>
          <a:p>
            <a:pPr algn="ctr"/>
            <a:r>
              <a:rPr lang="en-US" altLang="zh-CN" sz="2400" b="1" dirty="0">
                <a:solidFill>
                  <a:schemeClr val="bg1"/>
                </a:solidFill>
                <a:latin typeface="773-CAI978" panose="020B0402020204020303" pitchFamily="34" charset="0"/>
                <a:ea typeface="方正明尚简体" panose="02000000000000000000" pitchFamily="2" charset="-122"/>
              </a:rPr>
              <a:t>04</a:t>
            </a:r>
            <a:endParaRPr lang="zh-CN" altLang="en-US" sz="2400" b="1" dirty="0">
              <a:solidFill>
                <a:schemeClr val="bg1"/>
              </a:solidFill>
              <a:latin typeface="773-CAI978" panose="020B0402020204020303" pitchFamily="34" charset="0"/>
              <a:ea typeface="方正明尚简体" panose="02000000000000000000" pitchFamily="2" charset="-122"/>
            </a:endParaRPr>
          </a:p>
        </p:txBody>
      </p:sp>
      <p:cxnSp>
        <p:nvCxnSpPr>
          <p:cNvPr id="28" name="直接连接符 27"/>
          <p:cNvCxnSpPr/>
          <p:nvPr/>
        </p:nvCxnSpPr>
        <p:spPr>
          <a:xfrm>
            <a:off x="5181879" y="1383859"/>
            <a:ext cx="3171825" cy="0"/>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81879" y="2286609"/>
            <a:ext cx="3171825" cy="0"/>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81879" y="4092109"/>
            <a:ext cx="3171825" cy="0"/>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81879" y="3189359"/>
            <a:ext cx="3171825" cy="0"/>
          </a:xfrm>
          <a:prstGeom prst="line">
            <a:avLst/>
          </a:prstGeom>
          <a:ln w="1270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397903" y="946614"/>
            <a:ext cx="1563248" cy="461665"/>
          </a:xfrm>
          <a:prstGeom prst="rect">
            <a:avLst/>
          </a:prstGeom>
          <a:noFill/>
        </p:spPr>
        <p:txBody>
          <a:bodyPr wrap="none" rtlCol="0">
            <a:spAutoFit/>
          </a:bodyPr>
          <a:lstStyle/>
          <a:p>
            <a:r>
              <a:rPr lang="zh-CN" altLang="en-US" sz="2400" spc="225" dirty="0">
                <a:solidFill>
                  <a:schemeClr val="accent1"/>
                </a:solidFill>
                <a:latin typeface="造字工房版黑（非商用）常规体" pitchFamily="50" charset="-122"/>
                <a:ea typeface="造字工房版黑（非商用）常规体" pitchFamily="50" charset="-122"/>
              </a:rPr>
              <a:t>工作回顾</a:t>
            </a:r>
          </a:p>
        </p:txBody>
      </p:sp>
      <p:sp>
        <p:nvSpPr>
          <p:cNvPr id="33" name="文本框 32"/>
          <p:cNvSpPr txBox="1"/>
          <p:nvPr/>
        </p:nvSpPr>
        <p:spPr>
          <a:xfrm>
            <a:off x="5397903" y="1852610"/>
            <a:ext cx="1531188" cy="461665"/>
          </a:xfrm>
          <a:prstGeom prst="rect">
            <a:avLst/>
          </a:prstGeom>
          <a:noFill/>
        </p:spPr>
        <p:txBody>
          <a:bodyPr wrap="none" rtlCol="0">
            <a:spAutoFit/>
          </a:bodyPr>
          <a:lstStyle/>
          <a:p>
            <a:r>
              <a:rPr lang="zh-CN" altLang="en-US" sz="2400" spc="225" dirty="0" smtClean="0">
                <a:solidFill>
                  <a:schemeClr val="accent1"/>
                </a:solidFill>
                <a:latin typeface="造字工房版黑（非商用）常规体" pitchFamily="50" charset="-122"/>
                <a:ea typeface="造字工房版黑（非商用）常规体" pitchFamily="50" charset="-122"/>
              </a:rPr>
              <a:t>业</a:t>
            </a:r>
            <a:r>
              <a:rPr lang="zh-CN" altLang="en-US" sz="2400" spc="225" dirty="0" smtClean="0">
                <a:solidFill>
                  <a:schemeClr val="accent1"/>
                </a:solidFill>
                <a:latin typeface="造字工房版黑（非商用）常规体" pitchFamily="50" charset="-122"/>
                <a:ea typeface="造字工房版黑（非商用）常规体" pitchFamily="50" charset="-122"/>
              </a:rPr>
              <a:t>务</a:t>
            </a:r>
            <a:r>
              <a:rPr lang="zh-CN" altLang="en-US" sz="2400" spc="225" dirty="0" smtClean="0">
                <a:solidFill>
                  <a:schemeClr val="accent1"/>
                </a:solidFill>
                <a:latin typeface="造字工房版黑（非商用）常规体" pitchFamily="50" charset="-122"/>
                <a:ea typeface="造字工房版黑（非商用）常规体" pitchFamily="50" charset="-122"/>
              </a:rPr>
              <a:t>梳理</a:t>
            </a:r>
            <a:endParaRPr lang="zh-CN" altLang="en-US" sz="2400" spc="225" dirty="0">
              <a:solidFill>
                <a:schemeClr val="accent1"/>
              </a:solidFill>
              <a:latin typeface="造字工房版黑（非商用）常规体" pitchFamily="50" charset="-122"/>
              <a:ea typeface="造字工房版黑（非商用）常规体" pitchFamily="50" charset="-122"/>
            </a:endParaRPr>
          </a:p>
        </p:txBody>
      </p:sp>
      <p:sp>
        <p:nvSpPr>
          <p:cNvPr id="34" name="文本框 33"/>
          <p:cNvSpPr txBox="1"/>
          <p:nvPr/>
        </p:nvSpPr>
        <p:spPr>
          <a:xfrm>
            <a:off x="5397903" y="2758606"/>
            <a:ext cx="1531188" cy="461665"/>
          </a:xfrm>
          <a:prstGeom prst="rect">
            <a:avLst/>
          </a:prstGeom>
          <a:noFill/>
        </p:spPr>
        <p:txBody>
          <a:bodyPr wrap="none" rtlCol="0">
            <a:spAutoFit/>
          </a:bodyPr>
          <a:lstStyle/>
          <a:p>
            <a:r>
              <a:rPr lang="zh-CN" altLang="en-US" sz="2400" spc="225" dirty="0" smtClean="0">
                <a:solidFill>
                  <a:schemeClr val="accent1"/>
                </a:solidFill>
                <a:latin typeface="造字工房版黑（非商用）常规体" pitchFamily="50" charset="-122"/>
                <a:ea typeface="造字工房版黑（非商用）常规体" pitchFamily="50" charset="-122"/>
              </a:rPr>
              <a:t>个</a:t>
            </a:r>
            <a:r>
              <a:rPr lang="zh-CN" altLang="en-US" sz="2400" spc="225" dirty="0" smtClean="0">
                <a:solidFill>
                  <a:schemeClr val="accent1"/>
                </a:solidFill>
                <a:latin typeface="造字工房版黑（非商用）常规体" pitchFamily="50" charset="-122"/>
                <a:ea typeface="造字工房版黑（非商用）常规体" pitchFamily="50" charset="-122"/>
              </a:rPr>
              <a:t>人体会</a:t>
            </a:r>
            <a:endParaRPr lang="zh-CN" altLang="en-US" sz="2400" spc="225" dirty="0">
              <a:solidFill>
                <a:schemeClr val="accent1"/>
              </a:solidFill>
              <a:latin typeface="造字工房版黑（非商用）常规体" pitchFamily="50" charset="-122"/>
              <a:ea typeface="造字工房版黑（非商用）常规体" pitchFamily="50" charset="-122"/>
            </a:endParaRPr>
          </a:p>
        </p:txBody>
      </p:sp>
      <p:sp>
        <p:nvSpPr>
          <p:cNvPr id="35" name="文本框 34"/>
          <p:cNvSpPr txBox="1"/>
          <p:nvPr/>
        </p:nvSpPr>
        <p:spPr>
          <a:xfrm>
            <a:off x="5397903" y="3664602"/>
            <a:ext cx="1531188" cy="461665"/>
          </a:xfrm>
          <a:prstGeom prst="rect">
            <a:avLst/>
          </a:prstGeom>
          <a:noFill/>
        </p:spPr>
        <p:txBody>
          <a:bodyPr wrap="none" rtlCol="0">
            <a:spAutoFit/>
          </a:bodyPr>
          <a:lstStyle/>
          <a:p>
            <a:r>
              <a:rPr lang="zh-CN" altLang="en-US" sz="2400" spc="225" dirty="0" smtClean="0">
                <a:solidFill>
                  <a:schemeClr val="accent1"/>
                </a:solidFill>
                <a:latin typeface="造字工房版黑（非商用）常规体" pitchFamily="50" charset="-122"/>
                <a:ea typeface="造字工房版黑（非商用）常规体" pitchFamily="50" charset="-122"/>
              </a:rPr>
              <a:t>未来</a:t>
            </a:r>
            <a:r>
              <a:rPr lang="zh-CN" altLang="en-US" sz="2400" spc="225" dirty="0" smtClean="0">
                <a:solidFill>
                  <a:schemeClr val="accent1"/>
                </a:solidFill>
                <a:latin typeface="造字工房版黑（非商用）常规体" pitchFamily="50" charset="-122"/>
                <a:ea typeface="造字工房版黑（非商用）常规体" pitchFamily="50" charset="-122"/>
              </a:rPr>
              <a:t>展</a:t>
            </a:r>
            <a:r>
              <a:rPr lang="zh-CN" altLang="en-US" sz="2400" spc="225" dirty="0">
                <a:solidFill>
                  <a:schemeClr val="accent1"/>
                </a:solidFill>
                <a:latin typeface="造字工房版黑（非商用）常规体" pitchFamily="50" charset="-122"/>
                <a:ea typeface="造字工房版黑（非商用）常规体" pitchFamily="50" charset="-122"/>
              </a:rPr>
              <a:t>望</a:t>
            </a:r>
          </a:p>
        </p:txBody>
      </p:sp>
      <p:sp>
        <p:nvSpPr>
          <p:cNvPr id="36" name="Freeform 8"/>
          <p:cNvSpPr/>
          <p:nvPr/>
        </p:nvSpPr>
        <p:spPr bwMode="auto">
          <a:xfrm flipH="1">
            <a:off x="2700338" y="0"/>
            <a:ext cx="742206" cy="5143501"/>
          </a:xfrm>
          <a:custGeom>
            <a:avLst/>
            <a:gdLst>
              <a:gd name="T0" fmla="*/ 533 w 559"/>
              <a:gd name="T1" fmla="*/ 0 h 3224"/>
              <a:gd name="T2" fmla="*/ 547 w 559"/>
              <a:gd name="T3" fmla="*/ 0 h 3224"/>
              <a:gd name="T4" fmla="*/ 475 w 559"/>
              <a:gd name="T5" fmla="*/ 162 h 3224"/>
              <a:gd name="T6" fmla="*/ 410 w 559"/>
              <a:gd name="T7" fmla="*/ 332 h 3224"/>
              <a:gd name="T8" fmla="*/ 354 w 559"/>
              <a:gd name="T9" fmla="*/ 504 h 3224"/>
              <a:gd name="T10" fmla="*/ 305 w 559"/>
              <a:gd name="T11" fmla="*/ 679 h 3224"/>
              <a:gd name="T12" fmla="*/ 266 w 559"/>
              <a:gd name="T13" fmla="*/ 857 h 3224"/>
              <a:gd name="T14" fmla="*/ 235 w 559"/>
              <a:gd name="T15" fmla="*/ 1039 h 3224"/>
              <a:gd name="T16" fmla="*/ 212 w 559"/>
              <a:gd name="T17" fmla="*/ 1223 h 3224"/>
              <a:gd name="T18" fmla="*/ 198 w 559"/>
              <a:gd name="T19" fmla="*/ 1410 h 3224"/>
              <a:gd name="T20" fmla="*/ 193 w 559"/>
              <a:gd name="T21" fmla="*/ 1599 h 3224"/>
              <a:gd name="T22" fmla="*/ 198 w 559"/>
              <a:gd name="T23" fmla="*/ 1792 h 3224"/>
              <a:gd name="T24" fmla="*/ 212 w 559"/>
              <a:gd name="T25" fmla="*/ 1981 h 3224"/>
              <a:gd name="T26" fmla="*/ 235 w 559"/>
              <a:gd name="T27" fmla="*/ 2168 h 3224"/>
              <a:gd name="T28" fmla="*/ 268 w 559"/>
              <a:gd name="T29" fmla="*/ 2354 h 3224"/>
              <a:gd name="T30" fmla="*/ 310 w 559"/>
              <a:gd name="T31" fmla="*/ 2534 h 3224"/>
              <a:gd name="T32" fmla="*/ 359 w 559"/>
              <a:gd name="T33" fmla="*/ 2713 h 3224"/>
              <a:gd name="T34" fmla="*/ 419 w 559"/>
              <a:gd name="T35" fmla="*/ 2886 h 3224"/>
              <a:gd name="T36" fmla="*/ 485 w 559"/>
              <a:gd name="T37" fmla="*/ 3058 h 3224"/>
              <a:gd name="T38" fmla="*/ 559 w 559"/>
              <a:gd name="T39" fmla="*/ 3224 h 3224"/>
              <a:gd name="T40" fmla="*/ 224 w 559"/>
              <a:gd name="T41" fmla="*/ 3224 h 3224"/>
              <a:gd name="T42" fmla="*/ 167 w 559"/>
              <a:gd name="T43" fmla="*/ 3049 h 3224"/>
              <a:gd name="T44" fmla="*/ 118 w 559"/>
              <a:gd name="T45" fmla="*/ 2872 h 3224"/>
              <a:gd name="T46" fmla="*/ 76 w 559"/>
              <a:gd name="T47" fmla="*/ 2690 h 3224"/>
              <a:gd name="T48" fmla="*/ 42 w 559"/>
              <a:gd name="T49" fmla="*/ 2506 h 3224"/>
              <a:gd name="T50" fmla="*/ 20 w 559"/>
              <a:gd name="T51" fmla="*/ 2319 h 3224"/>
              <a:gd name="T52" fmla="*/ 4 w 559"/>
              <a:gd name="T53" fmla="*/ 2130 h 3224"/>
              <a:gd name="T54" fmla="*/ 0 w 559"/>
              <a:gd name="T55" fmla="*/ 1937 h 3224"/>
              <a:gd name="T56" fmla="*/ 4 w 559"/>
              <a:gd name="T57" fmla="*/ 1747 h 3224"/>
              <a:gd name="T58" fmla="*/ 18 w 559"/>
              <a:gd name="T59" fmla="*/ 1556 h 3224"/>
              <a:gd name="T60" fmla="*/ 42 w 559"/>
              <a:gd name="T61" fmla="*/ 1370 h 3224"/>
              <a:gd name="T62" fmla="*/ 74 w 559"/>
              <a:gd name="T63" fmla="*/ 1186 h 3224"/>
              <a:gd name="T64" fmla="*/ 116 w 559"/>
              <a:gd name="T65" fmla="*/ 1006 h 3224"/>
              <a:gd name="T66" fmla="*/ 165 w 559"/>
              <a:gd name="T67" fmla="*/ 828 h 3224"/>
              <a:gd name="T68" fmla="*/ 223 w 559"/>
              <a:gd name="T69" fmla="*/ 654 h 3224"/>
              <a:gd name="T70" fmla="*/ 289 w 559"/>
              <a:gd name="T71" fmla="*/ 484 h 3224"/>
              <a:gd name="T72" fmla="*/ 363 w 559"/>
              <a:gd name="T73" fmla="*/ 318 h 3224"/>
              <a:gd name="T74" fmla="*/ 443 w 559"/>
              <a:gd name="T75" fmla="*/ 157 h 3224"/>
              <a:gd name="T76" fmla="*/ 533 w 559"/>
              <a:gd name="T77"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9" h="3224">
                <a:moveTo>
                  <a:pt x="533" y="0"/>
                </a:moveTo>
                <a:lnTo>
                  <a:pt x="547" y="0"/>
                </a:lnTo>
                <a:lnTo>
                  <a:pt x="475" y="162"/>
                </a:lnTo>
                <a:lnTo>
                  <a:pt x="410" y="332"/>
                </a:lnTo>
                <a:lnTo>
                  <a:pt x="354" y="504"/>
                </a:lnTo>
                <a:lnTo>
                  <a:pt x="305" y="679"/>
                </a:lnTo>
                <a:lnTo>
                  <a:pt x="266" y="857"/>
                </a:lnTo>
                <a:lnTo>
                  <a:pt x="235" y="1039"/>
                </a:lnTo>
                <a:lnTo>
                  <a:pt x="212" y="1223"/>
                </a:lnTo>
                <a:lnTo>
                  <a:pt x="198" y="1410"/>
                </a:lnTo>
                <a:lnTo>
                  <a:pt x="193" y="1599"/>
                </a:lnTo>
                <a:lnTo>
                  <a:pt x="198" y="1792"/>
                </a:lnTo>
                <a:lnTo>
                  <a:pt x="212" y="1981"/>
                </a:lnTo>
                <a:lnTo>
                  <a:pt x="235" y="2168"/>
                </a:lnTo>
                <a:lnTo>
                  <a:pt x="268" y="2354"/>
                </a:lnTo>
                <a:lnTo>
                  <a:pt x="310" y="2534"/>
                </a:lnTo>
                <a:lnTo>
                  <a:pt x="359" y="2713"/>
                </a:lnTo>
                <a:lnTo>
                  <a:pt x="419" y="2886"/>
                </a:lnTo>
                <a:lnTo>
                  <a:pt x="485" y="3058"/>
                </a:lnTo>
                <a:lnTo>
                  <a:pt x="559" y="3224"/>
                </a:lnTo>
                <a:lnTo>
                  <a:pt x="224" y="3224"/>
                </a:lnTo>
                <a:lnTo>
                  <a:pt x="167" y="3049"/>
                </a:lnTo>
                <a:lnTo>
                  <a:pt x="118" y="2872"/>
                </a:lnTo>
                <a:lnTo>
                  <a:pt x="76" y="2690"/>
                </a:lnTo>
                <a:lnTo>
                  <a:pt x="42" y="2506"/>
                </a:lnTo>
                <a:lnTo>
                  <a:pt x="20" y="2319"/>
                </a:lnTo>
                <a:lnTo>
                  <a:pt x="4" y="2130"/>
                </a:lnTo>
                <a:lnTo>
                  <a:pt x="0" y="1937"/>
                </a:lnTo>
                <a:lnTo>
                  <a:pt x="4" y="1747"/>
                </a:lnTo>
                <a:lnTo>
                  <a:pt x="18" y="1556"/>
                </a:lnTo>
                <a:lnTo>
                  <a:pt x="42" y="1370"/>
                </a:lnTo>
                <a:lnTo>
                  <a:pt x="74" y="1186"/>
                </a:lnTo>
                <a:lnTo>
                  <a:pt x="116" y="1006"/>
                </a:lnTo>
                <a:lnTo>
                  <a:pt x="165" y="828"/>
                </a:lnTo>
                <a:lnTo>
                  <a:pt x="223" y="654"/>
                </a:lnTo>
                <a:lnTo>
                  <a:pt x="289" y="484"/>
                </a:lnTo>
                <a:lnTo>
                  <a:pt x="363" y="318"/>
                </a:lnTo>
                <a:lnTo>
                  <a:pt x="443" y="157"/>
                </a:lnTo>
                <a:lnTo>
                  <a:pt x="533" y="0"/>
                </a:lnTo>
                <a:close/>
              </a:path>
            </a:pathLst>
          </a:custGeom>
          <a:solidFill>
            <a:schemeClr val="bg1">
              <a:lumMod val="95000"/>
            </a:schemeClr>
          </a:solidFill>
          <a:ln w="0">
            <a:noFill/>
            <a:prstDash val="solid"/>
            <a:round/>
          </a:ln>
          <a:effectLst>
            <a:outerShdw blurRad="63500" algn="ctr" rotWithShape="0">
              <a:prstClr val="black">
                <a:alpha val="40000"/>
              </a:prstClr>
            </a:outerShdw>
          </a:effectLst>
        </p:spPr>
        <p:txBody>
          <a:bodyPr vert="horz" wrap="square" lIns="91430" tIns="45714" rIns="91430" bIns="45714" numCol="1" anchor="t" anchorCtr="0" compatLnSpc="1"/>
          <a:lstStyle/>
          <a:p>
            <a:endParaRPr lang="zh-CN" altLang="en-US" sz="128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250" advTm="0">
        <p15:prstTrans prst="peelOff"/>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0000">
                                          <p:cBhvr additive="base">
                                            <p:cTn id="7" dur="1500" fill="hold"/>
                                            <p:tgtEl>
                                              <p:spTgt spid="23"/>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500" fill="hold"/>
                                            <p:tgtEl>
                                              <p:spTgt spid="23"/>
                                            </p:tgtEl>
                                            <p:attrNameLst>
                                              <p:attrName>ppt_x</p:attrName>
                                            </p:attrNameLst>
                                          </p:cBhvr>
                                          <p:tavLst>
                                            <p:tav tm="0">
                                              <p:val>
                                                <p:strVal val="0-#ppt_w/2"/>
                                              </p:val>
                                            </p:tav>
                                            <p:tav tm="100000">
                                              <p:val>
                                                <p:strVal val="#ppt_x"/>
                                              </p:val>
                                            </p:tav>
                                          </p:tavLst>
                                        </p:anim>
                                        <p:anim calcmode="lin" valueType="num">
                                          <p:cBhvr additive="base">
                                            <p:cTn id="8" dur="1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up)">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6"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 y="283"/>
            <a:ext cx="9143498" cy="5142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
        <p:nvSpPr>
          <p:cNvPr id="16" name="Freeform 10"/>
          <p:cNvSpPr/>
          <p:nvPr/>
        </p:nvSpPr>
        <p:spPr bwMode="auto">
          <a:xfrm flipH="1">
            <a:off x="252" y="284"/>
            <a:ext cx="3196837" cy="5142935"/>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chemeClr val="bg1">
              <a:lumMod val="95000"/>
            </a:schemeClr>
          </a:solidFill>
          <a:ln w="0">
            <a:noFill/>
            <a:prstDash val="solid"/>
            <a:round/>
          </a:ln>
        </p:spPr>
        <p:txBody>
          <a:bodyPr vert="horz" wrap="square" lIns="91430" tIns="45714" rIns="91430" bIns="45714" numCol="1" anchor="t" anchorCtr="0" compatLnSpc="1"/>
          <a:lstStyle/>
          <a:p>
            <a:endParaRPr lang="zh-CN" altLang="en-US" sz="1280"/>
          </a:p>
        </p:txBody>
      </p:sp>
      <p:sp>
        <p:nvSpPr>
          <p:cNvPr id="18" name="Freeform 7"/>
          <p:cNvSpPr/>
          <p:nvPr/>
        </p:nvSpPr>
        <p:spPr bwMode="auto">
          <a:xfrm flipH="1">
            <a:off x="2195736" y="0"/>
            <a:ext cx="1220654" cy="5142935"/>
          </a:xfrm>
          <a:custGeom>
            <a:avLst/>
            <a:gdLst>
              <a:gd name="T0" fmla="*/ 439 w 769"/>
              <a:gd name="T1" fmla="*/ 0 h 3224"/>
              <a:gd name="T2" fmla="*/ 769 w 769"/>
              <a:gd name="T3" fmla="*/ 0 h 3224"/>
              <a:gd name="T4" fmla="*/ 679 w 769"/>
              <a:gd name="T5" fmla="*/ 157 h 3224"/>
              <a:gd name="T6" fmla="*/ 599 w 769"/>
              <a:gd name="T7" fmla="*/ 318 h 3224"/>
              <a:gd name="T8" fmla="*/ 525 w 769"/>
              <a:gd name="T9" fmla="*/ 484 h 3224"/>
              <a:gd name="T10" fmla="*/ 459 w 769"/>
              <a:gd name="T11" fmla="*/ 654 h 3224"/>
              <a:gd name="T12" fmla="*/ 401 w 769"/>
              <a:gd name="T13" fmla="*/ 828 h 3224"/>
              <a:gd name="T14" fmla="*/ 352 w 769"/>
              <a:gd name="T15" fmla="*/ 1006 h 3224"/>
              <a:gd name="T16" fmla="*/ 310 w 769"/>
              <a:gd name="T17" fmla="*/ 1186 h 3224"/>
              <a:gd name="T18" fmla="*/ 278 w 769"/>
              <a:gd name="T19" fmla="*/ 1370 h 3224"/>
              <a:gd name="T20" fmla="*/ 254 w 769"/>
              <a:gd name="T21" fmla="*/ 1556 h 3224"/>
              <a:gd name="T22" fmla="*/ 240 w 769"/>
              <a:gd name="T23" fmla="*/ 1747 h 3224"/>
              <a:gd name="T24" fmla="*/ 236 w 769"/>
              <a:gd name="T25" fmla="*/ 1937 h 3224"/>
              <a:gd name="T26" fmla="*/ 240 w 769"/>
              <a:gd name="T27" fmla="*/ 2130 h 3224"/>
              <a:gd name="T28" fmla="*/ 256 w 769"/>
              <a:gd name="T29" fmla="*/ 2319 h 3224"/>
              <a:gd name="T30" fmla="*/ 278 w 769"/>
              <a:gd name="T31" fmla="*/ 2506 h 3224"/>
              <a:gd name="T32" fmla="*/ 312 w 769"/>
              <a:gd name="T33" fmla="*/ 2690 h 3224"/>
              <a:gd name="T34" fmla="*/ 354 w 769"/>
              <a:gd name="T35" fmla="*/ 2872 h 3224"/>
              <a:gd name="T36" fmla="*/ 403 w 769"/>
              <a:gd name="T37" fmla="*/ 3049 h 3224"/>
              <a:gd name="T38" fmla="*/ 460 w 769"/>
              <a:gd name="T39" fmla="*/ 3224 h 3224"/>
              <a:gd name="T40" fmla="*/ 429 w 769"/>
              <a:gd name="T41" fmla="*/ 3224 h 3224"/>
              <a:gd name="T42" fmla="*/ 350 w 769"/>
              <a:gd name="T43" fmla="*/ 3080 h 3224"/>
              <a:gd name="T44" fmla="*/ 280 w 769"/>
              <a:gd name="T45" fmla="*/ 2932 h 3224"/>
              <a:gd name="T46" fmla="*/ 215 w 769"/>
              <a:gd name="T47" fmla="*/ 2779 h 3224"/>
              <a:gd name="T48" fmla="*/ 159 w 769"/>
              <a:gd name="T49" fmla="*/ 2624 h 3224"/>
              <a:gd name="T50" fmla="*/ 112 w 769"/>
              <a:gd name="T51" fmla="*/ 2463 h 3224"/>
              <a:gd name="T52" fmla="*/ 72 w 769"/>
              <a:gd name="T53" fmla="*/ 2300 h 3224"/>
              <a:gd name="T54" fmla="*/ 40 w 769"/>
              <a:gd name="T55" fmla="*/ 2135 h 3224"/>
              <a:gd name="T56" fmla="*/ 17 w 769"/>
              <a:gd name="T57" fmla="*/ 1965 h 3224"/>
              <a:gd name="T58" fmla="*/ 3 w 769"/>
              <a:gd name="T59" fmla="*/ 1794 h 3224"/>
              <a:gd name="T60" fmla="*/ 0 w 769"/>
              <a:gd name="T61" fmla="*/ 1621 h 3224"/>
              <a:gd name="T62" fmla="*/ 3 w 769"/>
              <a:gd name="T63" fmla="*/ 1444 h 3224"/>
              <a:gd name="T64" fmla="*/ 17 w 769"/>
              <a:gd name="T65" fmla="*/ 1270 h 3224"/>
              <a:gd name="T66" fmla="*/ 42 w 769"/>
              <a:gd name="T67" fmla="*/ 1099 h 3224"/>
              <a:gd name="T68" fmla="*/ 73 w 769"/>
              <a:gd name="T69" fmla="*/ 933 h 3224"/>
              <a:gd name="T70" fmla="*/ 114 w 769"/>
              <a:gd name="T71" fmla="*/ 766 h 3224"/>
              <a:gd name="T72" fmla="*/ 163 w 769"/>
              <a:gd name="T73" fmla="*/ 605 h 3224"/>
              <a:gd name="T74" fmla="*/ 221 w 769"/>
              <a:gd name="T75" fmla="*/ 448 h 3224"/>
              <a:gd name="T76" fmla="*/ 285 w 769"/>
              <a:gd name="T77" fmla="*/ 294 h 3224"/>
              <a:gd name="T78" fmla="*/ 359 w 769"/>
              <a:gd name="T79" fmla="*/ 145 h 3224"/>
              <a:gd name="T80" fmla="*/ 439 w 769"/>
              <a:gd name="T81"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9" h="3224">
                <a:moveTo>
                  <a:pt x="439" y="0"/>
                </a:moveTo>
                <a:lnTo>
                  <a:pt x="769" y="0"/>
                </a:lnTo>
                <a:lnTo>
                  <a:pt x="679" y="157"/>
                </a:lnTo>
                <a:lnTo>
                  <a:pt x="599" y="318"/>
                </a:lnTo>
                <a:lnTo>
                  <a:pt x="525" y="484"/>
                </a:lnTo>
                <a:lnTo>
                  <a:pt x="459" y="654"/>
                </a:lnTo>
                <a:lnTo>
                  <a:pt x="401" y="828"/>
                </a:lnTo>
                <a:lnTo>
                  <a:pt x="352" y="1006"/>
                </a:lnTo>
                <a:lnTo>
                  <a:pt x="310" y="1186"/>
                </a:lnTo>
                <a:lnTo>
                  <a:pt x="278" y="1370"/>
                </a:lnTo>
                <a:lnTo>
                  <a:pt x="254" y="1556"/>
                </a:lnTo>
                <a:lnTo>
                  <a:pt x="240" y="1747"/>
                </a:lnTo>
                <a:lnTo>
                  <a:pt x="236" y="1937"/>
                </a:lnTo>
                <a:lnTo>
                  <a:pt x="240" y="2130"/>
                </a:lnTo>
                <a:lnTo>
                  <a:pt x="256" y="2319"/>
                </a:lnTo>
                <a:lnTo>
                  <a:pt x="278" y="2506"/>
                </a:lnTo>
                <a:lnTo>
                  <a:pt x="312" y="2690"/>
                </a:lnTo>
                <a:lnTo>
                  <a:pt x="354" y="2872"/>
                </a:lnTo>
                <a:lnTo>
                  <a:pt x="403" y="3049"/>
                </a:lnTo>
                <a:lnTo>
                  <a:pt x="460" y="3224"/>
                </a:lnTo>
                <a:lnTo>
                  <a:pt x="429" y="3224"/>
                </a:lnTo>
                <a:lnTo>
                  <a:pt x="350" y="3080"/>
                </a:lnTo>
                <a:lnTo>
                  <a:pt x="280" y="2932"/>
                </a:lnTo>
                <a:lnTo>
                  <a:pt x="215" y="2779"/>
                </a:lnTo>
                <a:lnTo>
                  <a:pt x="159" y="2624"/>
                </a:lnTo>
                <a:lnTo>
                  <a:pt x="112" y="2463"/>
                </a:lnTo>
                <a:lnTo>
                  <a:pt x="72" y="2300"/>
                </a:lnTo>
                <a:lnTo>
                  <a:pt x="40" y="2135"/>
                </a:lnTo>
                <a:lnTo>
                  <a:pt x="17" y="1965"/>
                </a:lnTo>
                <a:lnTo>
                  <a:pt x="3" y="1794"/>
                </a:lnTo>
                <a:lnTo>
                  <a:pt x="0" y="1621"/>
                </a:lnTo>
                <a:lnTo>
                  <a:pt x="3" y="1444"/>
                </a:lnTo>
                <a:lnTo>
                  <a:pt x="17" y="1270"/>
                </a:lnTo>
                <a:lnTo>
                  <a:pt x="42" y="1099"/>
                </a:lnTo>
                <a:lnTo>
                  <a:pt x="73" y="933"/>
                </a:lnTo>
                <a:lnTo>
                  <a:pt x="114" y="766"/>
                </a:lnTo>
                <a:lnTo>
                  <a:pt x="163" y="605"/>
                </a:lnTo>
                <a:lnTo>
                  <a:pt x="221" y="448"/>
                </a:lnTo>
                <a:lnTo>
                  <a:pt x="285" y="294"/>
                </a:lnTo>
                <a:lnTo>
                  <a:pt x="359" y="145"/>
                </a:lnTo>
                <a:lnTo>
                  <a:pt x="439" y="0"/>
                </a:lnTo>
                <a:close/>
              </a:path>
            </a:pathLst>
          </a:custGeom>
          <a:solidFill>
            <a:schemeClr val="bg1">
              <a:lumMod val="85000"/>
            </a:schemeClr>
          </a:solidFill>
          <a:ln w="0">
            <a:noFill/>
            <a:prstDash val="solid"/>
            <a:round/>
          </a:ln>
          <a:effectLst>
            <a:outerShdw blurRad="63500" algn="ctr" rotWithShape="0">
              <a:prstClr val="black">
                <a:alpha val="40000"/>
              </a:prstClr>
            </a:outerShdw>
          </a:effectLst>
        </p:spPr>
        <p:txBody>
          <a:bodyPr vert="horz" wrap="square" lIns="91430" tIns="45714" rIns="91430" bIns="45714" numCol="1" anchor="t" anchorCtr="0" compatLnSpc="1"/>
          <a:lstStyle/>
          <a:p>
            <a:endParaRPr lang="zh-CN" altLang="en-US" sz="1280"/>
          </a:p>
        </p:txBody>
      </p:sp>
      <p:sp>
        <p:nvSpPr>
          <p:cNvPr id="9" name="矩形 259"/>
          <p:cNvSpPr>
            <a:spLocks noChangeArrowheads="1"/>
          </p:cNvSpPr>
          <p:nvPr/>
        </p:nvSpPr>
        <p:spPr bwMode="auto">
          <a:xfrm>
            <a:off x="467544" y="1436888"/>
            <a:ext cx="2512811" cy="2269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rPr>
              <a:t>01</a:t>
            </a:r>
            <a:endParaRPr lang="zh-CN" altLang="en-US"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endParaRPr>
          </a:p>
        </p:txBody>
      </p:sp>
      <p:sp>
        <p:nvSpPr>
          <p:cNvPr id="7" name="TextBox 48"/>
          <p:cNvSpPr txBox="1"/>
          <p:nvPr/>
        </p:nvSpPr>
        <p:spPr>
          <a:xfrm>
            <a:off x="3995936" y="2141113"/>
            <a:ext cx="3072173" cy="525208"/>
          </a:xfrm>
          <a:prstGeom prst="rect">
            <a:avLst/>
          </a:prstGeom>
          <a:noFill/>
        </p:spPr>
        <p:txBody>
          <a:bodyPr wrap="square" lIns="0" tIns="0" rIns="0" bIns="0" rtlCol="0">
            <a:spAutoFit/>
          </a:bodyPr>
          <a:lstStyle/>
          <a:p>
            <a:r>
              <a:rPr lang="zh-CN" altLang="en-US" sz="3415" dirty="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工作回顾</a:t>
            </a: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0000">
                                          <p:cBhvr additive="base">
                                            <p:cTn id="7"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88561" y="1376659"/>
            <a:ext cx="2963466" cy="3787379"/>
            <a:chOff x="4192919" y="1830056"/>
            <a:chExt cx="3951288" cy="5049838"/>
          </a:xfrm>
        </p:grpSpPr>
        <p:sp>
          <p:nvSpPr>
            <p:cNvPr id="7" name="Freeform 5"/>
            <p:cNvSpPr/>
            <p:nvPr/>
          </p:nvSpPr>
          <p:spPr bwMode="auto">
            <a:xfrm>
              <a:off x="4311982" y="2920669"/>
              <a:ext cx="3832225" cy="3959225"/>
            </a:xfrm>
            <a:custGeom>
              <a:avLst/>
              <a:gdLst>
                <a:gd name="T0" fmla="*/ 1298 w 3198"/>
                <a:gd name="T1" fmla="*/ 2774 h 3305"/>
                <a:gd name="T2" fmla="*/ 1038 w 3198"/>
                <a:gd name="T3" fmla="*/ 3274 h 3305"/>
                <a:gd name="T4" fmla="*/ 1770 w 3198"/>
                <a:gd name="T5" fmla="*/ 3274 h 3305"/>
                <a:gd name="T6" fmla="*/ 1687 w 3198"/>
                <a:gd name="T7" fmla="*/ 2152 h 3305"/>
                <a:gd name="T8" fmla="*/ 3198 w 3198"/>
                <a:gd name="T9" fmla="*/ 1775 h 3305"/>
                <a:gd name="T10" fmla="*/ 1650 w 3198"/>
                <a:gd name="T11" fmla="*/ 1942 h 3305"/>
                <a:gd name="T12" fmla="*/ 2364 w 3198"/>
                <a:gd name="T13" fmla="*/ 1249 h 3305"/>
                <a:gd name="T14" fmla="*/ 1566 w 3198"/>
                <a:gd name="T15" fmla="*/ 1735 h 3305"/>
                <a:gd name="T16" fmla="*/ 2101 w 3198"/>
                <a:gd name="T17" fmla="*/ 866 h 3305"/>
                <a:gd name="T18" fmla="*/ 2583 w 3198"/>
                <a:gd name="T19" fmla="*/ 167 h 3305"/>
                <a:gd name="T20" fmla="*/ 2082 w 3198"/>
                <a:gd name="T21" fmla="*/ 798 h 3305"/>
                <a:gd name="T22" fmla="*/ 1665 w 3198"/>
                <a:gd name="T23" fmla="*/ 1064 h 3305"/>
                <a:gd name="T24" fmla="*/ 1832 w 3198"/>
                <a:gd name="T25" fmla="*/ 767 h 3305"/>
                <a:gd name="T26" fmla="*/ 2184 w 3198"/>
                <a:gd name="T27" fmla="*/ 0 h 3305"/>
                <a:gd name="T28" fmla="*/ 1696 w 3198"/>
                <a:gd name="T29" fmla="*/ 829 h 3305"/>
                <a:gd name="T30" fmla="*/ 1431 w 3198"/>
                <a:gd name="T31" fmla="*/ 1407 h 3305"/>
                <a:gd name="T32" fmla="*/ 1276 w 3198"/>
                <a:gd name="T33" fmla="*/ 894 h 3305"/>
                <a:gd name="T34" fmla="*/ 1576 w 3198"/>
                <a:gd name="T35" fmla="*/ 276 h 3305"/>
                <a:gd name="T36" fmla="*/ 1156 w 3198"/>
                <a:gd name="T37" fmla="*/ 656 h 3305"/>
                <a:gd name="T38" fmla="*/ 439 w 3198"/>
                <a:gd name="T39" fmla="*/ 325 h 3305"/>
                <a:gd name="T40" fmla="*/ 1193 w 3198"/>
                <a:gd name="T41" fmla="*/ 1064 h 3305"/>
                <a:gd name="T42" fmla="*/ 1397 w 3198"/>
                <a:gd name="T43" fmla="*/ 1636 h 3305"/>
                <a:gd name="T44" fmla="*/ 1397 w 3198"/>
                <a:gd name="T45" fmla="*/ 1855 h 3305"/>
                <a:gd name="T46" fmla="*/ 816 w 3198"/>
                <a:gd name="T47" fmla="*/ 1351 h 3305"/>
                <a:gd name="T48" fmla="*/ 0 w 3198"/>
                <a:gd name="T49" fmla="*/ 807 h 3305"/>
                <a:gd name="T50" fmla="*/ 683 w 3198"/>
                <a:gd name="T51" fmla="*/ 1398 h 3305"/>
                <a:gd name="T52" fmla="*/ 1072 w 3198"/>
                <a:gd name="T53" fmla="*/ 1889 h 3305"/>
                <a:gd name="T54" fmla="*/ 1298 w 3198"/>
                <a:gd name="T55" fmla="*/ 2774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98" h="3305">
                  <a:moveTo>
                    <a:pt x="1298" y="2774"/>
                  </a:moveTo>
                  <a:cubicBezTo>
                    <a:pt x="1251" y="3305"/>
                    <a:pt x="1038" y="3274"/>
                    <a:pt x="1038" y="3274"/>
                  </a:cubicBezTo>
                  <a:cubicBezTo>
                    <a:pt x="1770" y="3274"/>
                    <a:pt x="1770" y="3274"/>
                    <a:pt x="1770" y="3274"/>
                  </a:cubicBezTo>
                  <a:cubicBezTo>
                    <a:pt x="1894" y="2783"/>
                    <a:pt x="1600" y="2375"/>
                    <a:pt x="1687" y="2152"/>
                  </a:cubicBezTo>
                  <a:cubicBezTo>
                    <a:pt x="1860" y="1729"/>
                    <a:pt x="2636" y="1608"/>
                    <a:pt x="3198" y="1775"/>
                  </a:cubicBezTo>
                  <a:cubicBezTo>
                    <a:pt x="2704" y="1441"/>
                    <a:pt x="1934" y="1633"/>
                    <a:pt x="1650" y="1942"/>
                  </a:cubicBezTo>
                  <a:cubicBezTo>
                    <a:pt x="1739" y="1317"/>
                    <a:pt x="2364" y="1249"/>
                    <a:pt x="2364" y="1249"/>
                  </a:cubicBezTo>
                  <a:cubicBezTo>
                    <a:pt x="1773" y="1095"/>
                    <a:pt x="1566" y="1735"/>
                    <a:pt x="1566" y="1735"/>
                  </a:cubicBezTo>
                  <a:cubicBezTo>
                    <a:pt x="1526" y="1389"/>
                    <a:pt x="1554" y="1160"/>
                    <a:pt x="2101" y="866"/>
                  </a:cubicBezTo>
                  <a:cubicBezTo>
                    <a:pt x="2676" y="551"/>
                    <a:pt x="2583" y="167"/>
                    <a:pt x="2583" y="167"/>
                  </a:cubicBezTo>
                  <a:cubicBezTo>
                    <a:pt x="2583" y="167"/>
                    <a:pt x="2503" y="671"/>
                    <a:pt x="2082" y="798"/>
                  </a:cubicBezTo>
                  <a:cubicBezTo>
                    <a:pt x="1662" y="925"/>
                    <a:pt x="1665" y="1064"/>
                    <a:pt x="1665" y="1064"/>
                  </a:cubicBezTo>
                  <a:cubicBezTo>
                    <a:pt x="1665" y="1064"/>
                    <a:pt x="1665" y="977"/>
                    <a:pt x="1832" y="767"/>
                  </a:cubicBezTo>
                  <a:cubicBezTo>
                    <a:pt x="2188" y="353"/>
                    <a:pt x="2184" y="0"/>
                    <a:pt x="2184" y="0"/>
                  </a:cubicBezTo>
                  <a:cubicBezTo>
                    <a:pt x="2082" y="359"/>
                    <a:pt x="1974" y="588"/>
                    <a:pt x="1696" y="829"/>
                  </a:cubicBezTo>
                  <a:cubicBezTo>
                    <a:pt x="1418" y="1070"/>
                    <a:pt x="1431" y="1407"/>
                    <a:pt x="1431" y="1407"/>
                  </a:cubicBezTo>
                  <a:cubicBezTo>
                    <a:pt x="1431" y="1407"/>
                    <a:pt x="1341" y="1373"/>
                    <a:pt x="1276" y="894"/>
                  </a:cubicBezTo>
                  <a:cubicBezTo>
                    <a:pt x="1220" y="412"/>
                    <a:pt x="1576" y="276"/>
                    <a:pt x="1576" y="276"/>
                  </a:cubicBezTo>
                  <a:cubicBezTo>
                    <a:pt x="1233" y="303"/>
                    <a:pt x="1156" y="656"/>
                    <a:pt x="1156" y="656"/>
                  </a:cubicBezTo>
                  <a:cubicBezTo>
                    <a:pt x="893" y="282"/>
                    <a:pt x="439" y="325"/>
                    <a:pt x="439" y="325"/>
                  </a:cubicBezTo>
                  <a:cubicBezTo>
                    <a:pt x="958" y="362"/>
                    <a:pt x="1180" y="724"/>
                    <a:pt x="1193" y="1064"/>
                  </a:cubicBezTo>
                  <a:cubicBezTo>
                    <a:pt x="1205" y="1404"/>
                    <a:pt x="1397" y="1636"/>
                    <a:pt x="1397" y="1636"/>
                  </a:cubicBezTo>
                  <a:cubicBezTo>
                    <a:pt x="1397" y="1855"/>
                    <a:pt x="1397" y="1855"/>
                    <a:pt x="1397" y="1855"/>
                  </a:cubicBezTo>
                  <a:cubicBezTo>
                    <a:pt x="1397" y="1855"/>
                    <a:pt x="1084" y="1858"/>
                    <a:pt x="816" y="1351"/>
                  </a:cubicBezTo>
                  <a:cubicBezTo>
                    <a:pt x="516" y="702"/>
                    <a:pt x="0" y="807"/>
                    <a:pt x="0" y="807"/>
                  </a:cubicBezTo>
                  <a:cubicBezTo>
                    <a:pt x="287" y="835"/>
                    <a:pt x="497" y="925"/>
                    <a:pt x="683" y="1398"/>
                  </a:cubicBezTo>
                  <a:cubicBezTo>
                    <a:pt x="683" y="1398"/>
                    <a:pt x="816" y="1688"/>
                    <a:pt x="1072" y="1889"/>
                  </a:cubicBezTo>
                  <a:cubicBezTo>
                    <a:pt x="1424" y="2161"/>
                    <a:pt x="1298" y="2774"/>
                    <a:pt x="1298" y="2774"/>
                  </a:cubicBezTo>
                  <a:close/>
                </a:path>
              </a:pathLst>
            </a:cu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rgbClr val="FFFFFF"/>
                </a:solidFill>
                <a:latin typeface="Calibri" panose="020F0502020204030204" pitchFamily="34" charset="0"/>
                <a:cs typeface="+mn-ea"/>
              </a:endParaRPr>
            </a:p>
          </p:txBody>
        </p:sp>
        <p:sp>
          <p:nvSpPr>
            <p:cNvPr id="8" name="Oval 6"/>
            <p:cNvSpPr>
              <a:spLocks noChangeArrowheads="1"/>
            </p:cNvSpPr>
            <p:nvPr/>
          </p:nvSpPr>
          <p:spPr bwMode="auto">
            <a:xfrm>
              <a:off x="4531058" y="2607601"/>
              <a:ext cx="625475" cy="623888"/>
            </a:xfrm>
            <a:prstGeom prst="ellipse">
              <a:avLst/>
            </a:pr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rgbClr val="FFFFFF"/>
                </a:solidFill>
                <a:latin typeface="Calibri" panose="020F0502020204030204" pitchFamily="34" charset="0"/>
                <a:cs typeface="+mn-ea"/>
              </a:endParaRPr>
            </a:p>
          </p:txBody>
        </p:sp>
        <p:sp>
          <p:nvSpPr>
            <p:cNvPr id="14" name="Oval 8"/>
            <p:cNvSpPr>
              <a:spLocks noChangeArrowheads="1"/>
            </p:cNvSpPr>
            <p:nvPr/>
          </p:nvSpPr>
          <p:spPr bwMode="auto">
            <a:xfrm>
              <a:off x="7385382" y="4037409"/>
              <a:ext cx="733425" cy="730251"/>
            </a:xfrm>
            <a:prstGeom prst="ellipse">
              <a:avLst/>
            </a:pr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rgbClr val="FFFFFF"/>
                </a:solidFill>
                <a:latin typeface="Calibri" panose="020F0502020204030204" pitchFamily="34" charset="0"/>
                <a:cs typeface="+mn-ea"/>
              </a:endParaRPr>
            </a:p>
          </p:txBody>
        </p:sp>
        <p:sp>
          <p:nvSpPr>
            <p:cNvPr id="15" name="Oval 9"/>
            <p:cNvSpPr>
              <a:spLocks noChangeArrowheads="1"/>
            </p:cNvSpPr>
            <p:nvPr/>
          </p:nvSpPr>
          <p:spPr bwMode="auto">
            <a:xfrm>
              <a:off x="4192919" y="4014456"/>
              <a:ext cx="452438" cy="454025"/>
            </a:xfrm>
            <a:prstGeom prst="ellipse">
              <a:avLst/>
            </a:pr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rgbClr val="FFFFFF"/>
                </a:solidFill>
                <a:latin typeface="Calibri" panose="020F0502020204030204" pitchFamily="34" charset="0"/>
                <a:cs typeface="+mn-ea"/>
              </a:endParaRPr>
            </a:p>
          </p:txBody>
        </p:sp>
        <p:sp>
          <p:nvSpPr>
            <p:cNvPr id="16" name="Oval 10"/>
            <p:cNvSpPr>
              <a:spLocks noChangeArrowheads="1"/>
            </p:cNvSpPr>
            <p:nvPr/>
          </p:nvSpPr>
          <p:spPr bwMode="auto">
            <a:xfrm>
              <a:off x="6296357" y="1830056"/>
              <a:ext cx="1006475" cy="1008063"/>
            </a:xfrm>
            <a:prstGeom prst="ellipse">
              <a:avLst/>
            </a:prstGeom>
            <a:solidFill>
              <a:schemeClr val="accent1"/>
            </a:solidFill>
            <a:ln>
              <a:noFill/>
            </a:ln>
            <a:effectLst>
              <a:outerShdw blurRad="63500" algn="ctr" rotWithShape="0">
                <a:prstClr val="black">
                  <a:alpha val="40000"/>
                </a:prstClr>
              </a:outerShdw>
            </a:effectLst>
          </p:spPr>
          <p:txBody>
            <a:bodyPr anchor="ctr"/>
            <a:lstStyle/>
            <a:p>
              <a:pPr algn="ctr"/>
              <a:endParaRPr lang="zh-CN" altLang="en-US" sz="1350">
                <a:solidFill>
                  <a:srgbClr val="FFFFFF"/>
                </a:solidFill>
                <a:latin typeface="Calibri" panose="020F0502020204030204" pitchFamily="34" charset="0"/>
                <a:cs typeface="+mn-ea"/>
              </a:endParaRPr>
            </a:p>
          </p:txBody>
        </p:sp>
        <p:sp>
          <p:nvSpPr>
            <p:cNvPr id="17" name="Freeform 11"/>
            <p:cNvSpPr>
              <a:spLocks noEditPoints="1"/>
            </p:cNvSpPr>
            <p:nvPr/>
          </p:nvSpPr>
          <p:spPr bwMode="auto">
            <a:xfrm>
              <a:off x="6531307" y="2066594"/>
              <a:ext cx="573088" cy="534988"/>
            </a:xfrm>
            <a:custGeom>
              <a:avLst/>
              <a:gdLst>
                <a:gd name="T0" fmla="*/ 428 w 478"/>
                <a:gd name="T1" fmla="*/ 255 h 447"/>
                <a:gd name="T2" fmla="*/ 396 w 478"/>
                <a:gd name="T3" fmla="*/ 255 h 447"/>
                <a:gd name="T4" fmla="*/ 329 w 478"/>
                <a:gd name="T5" fmla="*/ 223 h 447"/>
                <a:gd name="T6" fmla="*/ 349 w 478"/>
                <a:gd name="T7" fmla="*/ 159 h 447"/>
                <a:gd name="T8" fmla="*/ 348 w 478"/>
                <a:gd name="T9" fmla="*/ 143 h 447"/>
                <a:gd name="T10" fmla="*/ 381 w 478"/>
                <a:gd name="T11" fmla="*/ 149 h 447"/>
                <a:gd name="T12" fmla="*/ 445 w 478"/>
                <a:gd name="T13" fmla="*/ 127 h 447"/>
                <a:gd name="T14" fmla="*/ 476 w 478"/>
                <a:gd name="T15" fmla="*/ 216 h 447"/>
                <a:gd name="T16" fmla="*/ 428 w 478"/>
                <a:gd name="T17" fmla="*/ 255 h 447"/>
                <a:gd name="T18" fmla="*/ 381 w 478"/>
                <a:gd name="T19" fmla="*/ 127 h 447"/>
                <a:gd name="T20" fmla="*/ 318 w 478"/>
                <a:gd name="T21" fmla="*/ 64 h 447"/>
                <a:gd name="T22" fmla="*/ 381 w 478"/>
                <a:gd name="T23" fmla="*/ 0 h 447"/>
                <a:gd name="T24" fmla="*/ 445 w 478"/>
                <a:gd name="T25" fmla="*/ 64 h 447"/>
                <a:gd name="T26" fmla="*/ 381 w 478"/>
                <a:gd name="T27" fmla="*/ 127 h 447"/>
                <a:gd name="T28" fmla="*/ 238 w 478"/>
                <a:gd name="T29" fmla="*/ 255 h 447"/>
                <a:gd name="T30" fmla="*/ 143 w 478"/>
                <a:gd name="T31" fmla="*/ 159 h 447"/>
                <a:gd name="T32" fmla="*/ 238 w 478"/>
                <a:gd name="T33" fmla="*/ 64 h 447"/>
                <a:gd name="T34" fmla="*/ 334 w 478"/>
                <a:gd name="T35" fmla="*/ 159 h 447"/>
                <a:gd name="T36" fmla="*/ 238 w 478"/>
                <a:gd name="T37" fmla="*/ 255 h 447"/>
                <a:gd name="T38" fmla="*/ 346 w 478"/>
                <a:gd name="T39" fmla="*/ 447 h 447"/>
                <a:gd name="T40" fmla="*/ 130 w 478"/>
                <a:gd name="T41" fmla="*/ 447 h 447"/>
                <a:gd name="T42" fmla="*/ 64 w 478"/>
                <a:gd name="T43" fmla="*/ 382 h 447"/>
                <a:gd name="T44" fmla="*/ 150 w 478"/>
                <a:gd name="T45" fmla="*/ 239 h 447"/>
                <a:gd name="T46" fmla="*/ 238 w 478"/>
                <a:gd name="T47" fmla="*/ 274 h 447"/>
                <a:gd name="T48" fmla="*/ 328 w 478"/>
                <a:gd name="T49" fmla="*/ 239 h 447"/>
                <a:gd name="T50" fmla="*/ 413 w 478"/>
                <a:gd name="T51" fmla="*/ 382 h 447"/>
                <a:gd name="T52" fmla="*/ 346 w 478"/>
                <a:gd name="T53" fmla="*/ 447 h 447"/>
                <a:gd name="T54" fmla="*/ 95 w 478"/>
                <a:gd name="T55" fmla="*/ 127 h 447"/>
                <a:gd name="T56" fmla="*/ 32 w 478"/>
                <a:gd name="T57" fmla="*/ 64 h 447"/>
                <a:gd name="T58" fmla="*/ 95 w 478"/>
                <a:gd name="T59" fmla="*/ 0 h 447"/>
                <a:gd name="T60" fmla="*/ 159 w 478"/>
                <a:gd name="T61" fmla="*/ 64 h 447"/>
                <a:gd name="T62" fmla="*/ 95 w 478"/>
                <a:gd name="T63" fmla="*/ 127 h 447"/>
                <a:gd name="T64" fmla="*/ 81 w 478"/>
                <a:gd name="T65" fmla="*/ 255 h 447"/>
                <a:gd name="T66" fmla="*/ 48 w 478"/>
                <a:gd name="T67" fmla="*/ 255 h 447"/>
                <a:gd name="T68" fmla="*/ 0 w 478"/>
                <a:gd name="T69" fmla="*/ 216 h 447"/>
                <a:gd name="T70" fmla="*/ 31 w 478"/>
                <a:gd name="T71" fmla="*/ 127 h 447"/>
                <a:gd name="T72" fmla="*/ 95 w 478"/>
                <a:gd name="T73" fmla="*/ 149 h 447"/>
                <a:gd name="T74" fmla="*/ 128 w 478"/>
                <a:gd name="T75" fmla="*/ 143 h 447"/>
                <a:gd name="T76" fmla="*/ 127 w 478"/>
                <a:gd name="T77" fmla="*/ 159 h 447"/>
                <a:gd name="T78" fmla="*/ 147 w 478"/>
                <a:gd name="T79" fmla="*/ 223 h 447"/>
                <a:gd name="T80" fmla="*/ 81 w 478"/>
                <a:gd name="T81" fmla="*/ 25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8" h="447">
                  <a:moveTo>
                    <a:pt x="428" y="255"/>
                  </a:moveTo>
                  <a:cubicBezTo>
                    <a:pt x="396" y="255"/>
                    <a:pt x="396" y="255"/>
                    <a:pt x="396" y="255"/>
                  </a:cubicBezTo>
                  <a:cubicBezTo>
                    <a:pt x="378" y="235"/>
                    <a:pt x="356" y="224"/>
                    <a:pt x="329" y="223"/>
                  </a:cubicBezTo>
                  <a:cubicBezTo>
                    <a:pt x="342" y="204"/>
                    <a:pt x="349" y="182"/>
                    <a:pt x="349" y="159"/>
                  </a:cubicBezTo>
                  <a:cubicBezTo>
                    <a:pt x="349" y="154"/>
                    <a:pt x="349" y="149"/>
                    <a:pt x="348" y="143"/>
                  </a:cubicBezTo>
                  <a:cubicBezTo>
                    <a:pt x="358" y="146"/>
                    <a:pt x="370" y="149"/>
                    <a:pt x="381" y="149"/>
                  </a:cubicBezTo>
                  <a:cubicBezTo>
                    <a:pt x="415" y="149"/>
                    <a:pt x="441" y="127"/>
                    <a:pt x="445" y="127"/>
                  </a:cubicBezTo>
                  <a:cubicBezTo>
                    <a:pt x="478" y="127"/>
                    <a:pt x="476" y="196"/>
                    <a:pt x="476" y="216"/>
                  </a:cubicBezTo>
                  <a:cubicBezTo>
                    <a:pt x="476" y="243"/>
                    <a:pt x="453" y="255"/>
                    <a:pt x="428" y="255"/>
                  </a:cubicBezTo>
                  <a:close/>
                  <a:moveTo>
                    <a:pt x="381" y="127"/>
                  </a:moveTo>
                  <a:cubicBezTo>
                    <a:pt x="346" y="127"/>
                    <a:pt x="318" y="99"/>
                    <a:pt x="318" y="64"/>
                  </a:cubicBezTo>
                  <a:cubicBezTo>
                    <a:pt x="318" y="29"/>
                    <a:pt x="346" y="0"/>
                    <a:pt x="381" y="0"/>
                  </a:cubicBezTo>
                  <a:cubicBezTo>
                    <a:pt x="416" y="0"/>
                    <a:pt x="445" y="29"/>
                    <a:pt x="445" y="64"/>
                  </a:cubicBezTo>
                  <a:cubicBezTo>
                    <a:pt x="445" y="99"/>
                    <a:pt x="416" y="127"/>
                    <a:pt x="381" y="127"/>
                  </a:cubicBezTo>
                  <a:close/>
                  <a:moveTo>
                    <a:pt x="238" y="255"/>
                  </a:moveTo>
                  <a:cubicBezTo>
                    <a:pt x="186" y="255"/>
                    <a:pt x="143" y="212"/>
                    <a:pt x="143" y="159"/>
                  </a:cubicBezTo>
                  <a:cubicBezTo>
                    <a:pt x="143" y="107"/>
                    <a:pt x="186" y="64"/>
                    <a:pt x="238" y="64"/>
                  </a:cubicBezTo>
                  <a:cubicBezTo>
                    <a:pt x="291" y="64"/>
                    <a:pt x="334" y="107"/>
                    <a:pt x="334" y="159"/>
                  </a:cubicBezTo>
                  <a:cubicBezTo>
                    <a:pt x="334" y="212"/>
                    <a:pt x="291" y="255"/>
                    <a:pt x="238" y="255"/>
                  </a:cubicBezTo>
                  <a:close/>
                  <a:moveTo>
                    <a:pt x="346" y="447"/>
                  </a:moveTo>
                  <a:cubicBezTo>
                    <a:pt x="130" y="447"/>
                    <a:pt x="130" y="447"/>
                    <a:pt x="130" y="447"/>
                  </a:cubicBezTo>
                  <a:cubicBezTo>
                    <a:pt x="91" y="447"/>
                    <a:pt x="64" y="423"/>
                    <a:pt x="64" y="382"/>
                  </a:cubicBezTo>
                  <a:cubicBezTo>
                    <a:pt x="64" y="326"/>
                    <a:pt x="77" y="239"/>
                    <a:pt x="150" y="239"/>
                  </a:cubicBezTo>
                  <a:cubicBezTo>
                    <a:pt x="158" y="239"/>
                    <a:pt x="188" y="274"/>
                    <a:pt x="238" y="274"/>
                  </a:cubicBezTo>
                  <a:cubicBezTo>
                    <a:pt x="287" y="274"/>
                    <a:pt x="318" y="239"/>
                    <a:pt x="328" y="239"/>
                  </a:cubicBezTo>
                  <a:cubicBezTo>
                    <a:pt x="400" y="239"/>
                    <a:pt x="413" y="326"/>
                    <a:pt x="413" y="382"/>
                  </a:cubicBezTo>
                  <a:cubicBezTo>
                    <a:pt x="413" y="423"/>
                    <a:pt x="387" y="447"/>
                    <a:pt x="346" y="447"/>
                  </a:cubicBezTo>
                  <a:close/>
                  <a:moveTo>
                    <a:pt x="95" y="127"/>
                  </a:moveTo>
                  <a:cubicBezTo>
                    <a:pt x="60" y="127"/>
                    <a:pt x="32" y="99"/>
                    <a:pt x="32" y="64"/>
                  </a:cubicBezTo>
                  <a:cubicBezTo>
                    <a:pt x="32" y="29"/>
                    <a:pt x="60" y="0"/>
                    <a:pt x="95" y="0"/>
                  </a:cubicBezTo>
                  <a:cubicBezTo>
                    <a:pt x="131" y="0"/>
                    <a:pt x="159" y="29"/>
                    <a:pt x="159" y="64"/>
                  </a:cubicBezTo>
                  <a:cubicBezTo>
                    <a:pt x="159" y="99"/>
                    <a:pt x="131" y="127"/>
                    <a:pt x="95" y="127"/>
                  </a:cubicBezTo>
                  <a:close/>
                  <a:moveTo>
                    <a:pt x="81" y="255"/>
                  </a:moveTo>
                  <a:cubicBezTo>
                    <a:pt x="48" y="255"/>
                    <a:pt x="48" y="255"/>
                    <a:pt x="48" y="255"/>
                  </a:cubicBezTo>
                  <a:cubicBezTo>
                    <a:pt x="24" y="255"/>
                    <a:pt x="0" y="243"/>
                    <a:pt x="0" y="216"/>
                  </a:cubicBezTo>
                  <a:cubicBezTo>
                    <a:pt x="0" y="196"/>
                    <a:pt x="0" y="127"/>
                    <a:pt x="31" y="127"/>
                  </a:cubicBezTo>
                  <a:cubicBezTo>
                    <a:pt x="36" y="127"/>
                    <a:pt x="61" y="149"/>
                    <a:pt x="95" y="149"/>
                  </a:cubicBezTo>
                  <a:cubicBezTo>
                    <a:pt x="107" y="149"/>
                    <a:pt x="118" y="146"/>
                    <a:pt x="128" y="143"/>
                  </a:cubicBezTo>
                  <a:cubicBezTo>
                    <a:pt x="128" y="149"/>
                    <a:pt x="127" y="154"/>
                    <a:pt x="127" y="159"/>
                  </a:cubicBezTo>
                  <a:cubicBezTo>
                    <a:pt x="127" y="182"/>
                    <a:pt x="135" y="204"/>
                    <a:pt x="147" y="223"/>
                  </a:cubicBezTo>
                  <a:cubicBezTo>
                    <a:pt x="122" y="224"/>
                    <a:pt x="97" y="235"/>
                    <a:pt x="81" y="25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tx1">
                    <a:lumMod val="85000"/>
                    <a:lumOff val="15000"/>
                  </a:schemeClr>
                </a:solidFill>
                <a:cs typeface="+mn-ea"/>
              </a:endParaRPr>
            </a:p>
          </p:txBody>
        </p:sp>
        <p:sp>
          <p:nvSpPr>
            <p:cNvPr id="18" name="Freeform 12"/>
            <p:cNvSpPr>
              <a:spLocks noEditPoints="1"/>
            </p:cNvSpPr>
            <p:nvPr/>
          </p:nvSpPr>
          <p:spPr bwMode="auto">
            <a:xfrm>
              <a:off x="7540958" y="4162888"/>
              <a:ext cx="412751" cy="412751"/>
            </a:xfrm>
            <a:custGeom>
              <a:avLst/>
              <a:gdLst>
                <a:gd name="T0" fmla="*/ 317 w 344"/>
                <a:gd name="T1" fmla="*/ 260 h 345"/>
                <a:gd name="T2" fmla="*/ 317 w 344"/>
                <a:gd name="T3" fmla="*/ 218 h 345"/>
                <a:gd name="T4" fmla="*/ 254 w 344"/>
                <a:gd name="T5" fmla="*/ 155 h 345"/>
                <a:gd name="T6" fmla="*/ 218 w 344"/>
                <a:gd name="T7" fmla="*/ 155 h 345"/>
                <a:gd name="T8" fmla="*/ 189 w 344"/>
                <a:gd name="T9" fmla="*/ 135 h 345"/>
                <a:gd name="T10" fmla="*/ 189 w 344"/>
                <a:gd name="T11" fmla="*/ 84 h 345"/>
                <a:gd name="T12" fmla="*/ 216 w 344"/>
                <a:gd name="T13" fmla="*/ 44 h 345"/>
                <a:gd name="T14" fmla="*/ 172 w 344"/>
                <a:gd name="T15" fmla="*/ 0 h 345"/>
                <a:gd name="T16" fmla="*/ 128 w 344"/>
                <a:gd name="T17" fmla="*/ 44 h 345"/>
                <a:gd name="T18" fmla="*/ 154 w 344"/>
                <a:gd name="T19" fmla="*/ 84 h 345"/>
                <a:gd name="T20" fmla="*/ 154 w 344"/>
                <a:gd name="T21" fmla="*/ 135 h 345"/>
                <a:gd name="T22" fmla="*/ 126 w 344"/>
                <a:gd name="T23" fmla="*/ 155 h 345"/>
                <a:gd name="T24" fmla="*/ 89 w 344"/>
                <a:gd name="T25" fmla="*/ 155 h 345"/>
                <a:gd name="T26" fmla="*/ 26 w 344"/>
                <a:gd name="T27" fmla="*/ 218 h 345"/>
                <a:gd name="T28" fmla="*/ 26 w 344"/>
                <a:gd name="T29" fmla="*/ 260 h 345"/>
                <a:gd name="T30" fmla="*/ 0 w 344"/>
                <a:gd name="T31" fmla="*/ 301 h 345"/>
                <a:gd name="T32" fmla="*/ 44 w 344"/>
                <a:gd name="T33" fmla="*/ 345 h 345"/>
                <a:gd name="T34" fmla="*/ 88 w 344"/>
                <a:gd name="T35" fmla="*/ 301 h 345"/>
                <a:gd name="T36" fmla="*/ 61 w 344"/>
                <a:gd name="T37" fmla="*/ 260 h 345"/>
                <a:gd name="T38" fmla="*/ 61 w 344"/>
                <a:gd name="T39" fmla="*/ 218 h 345"/>
                <a:gd name="T40" fmla="*/ 89 w 344"/>
                <a:gd name="T41" fmla="*/ 190 h 345"/>
                <a:gd name="T42" fmla="*/ 126 w 344"/>
                <a:gd name="T43" fmla="*/ 190 h 345"/>
                <a:gd name="T44" fmla="*/ 154 w 344"/>
                <a:gd name="T45" fmla="*/ 185 h 345"/>
                <a:gd name="T46" fmla="*/ 154 w 344"/>
                <a:gd name="T47" fmla="*/ 260 h 345"/>
                <a:gd name="T48" fmla="*/ 128 w 344"/>
                <a:gd name="T49" fmla="*/ 301 h 345"/>
                <a:gd name="T50" fmla="*/ 172 w 344"/>
                <a:gd name="T51" fmla="*/ 345 h 345"/>
                <a:gd name="T52" fmla="*/ 216 w 344"/>
                <a:gd name="T53" fmla="*/ 301 h 345"/>
                <a:gd name="T54" fmla="*/ 189 w 344"/>
                <a:gd name="T55" fmla="*/ 260 h 345"/>
                <a:gd name="T56" fmla="*/ 189 w 344"/>
                <a:gd name="T57" fmla="*/ 185 h 345"/>
                <a:gd name="T58" fmla="*/ 218 w 344"/>
                <a:gd name="T59" fmla="*/ 190 h 345"/>
                <a:gd name="T60" fmla="*/ 254 w 344"/>
                <a:gd name="T61" fmla="*/ 190 h 345"/>
                <a:gd name="T62" fmla="*/ 282 w 344"/>
                <a:gd name="T63" fmla="*/ 218 h 345"/>
                <a:gd name="T64" fmla="*/ 282 w 344"/>
                <a:gd name="T65" fmla="*/ 260 h 345"/>
                <a:gd name="T66" fmla="*/ 256 w 344"/>
                <a:gd name="T67" fmla="*/ 301 h 345"/>
                <a:gd name="T68" fmla="*/ 300 w 344"/>
                <a:gd name="T69" fmla="*/ 345 h 345"/>
                <a:gd name="T70" fmla="*/ 344 w 344"/>
                <a:gd name="T71" fmla="*/ 301 h 345"/>
                <a:gd name="T72" fmla="*/ 317 w 344"/>
                <a:gd name="T73" fmla="*/ 260 h 345"/>
                <a:gd name="T74" fmla="*/ 68 w 344"/>
                <a:gd name="T75" fmla="*/ 301 h 345"/>
                <a:gd name="T76" fmla="*/ 44 w 344"/>
                <a:gd name="T77" fmla="*/ 326 h 345"/>
                <a:gd name="T78" fmla="*/ 18 w 344"/>
                <a:gd name="T79" fmla="*/ 301 h 345"/>
                <a:gd name="T80" fmla="*/ 44 w 344"/>
                <a:gd name="T81" fmla="*/ 275 h 345"/>
                <a:gd name="T82" fmla="*/ 68 w 344"/>
                <a:gd name="T83" fmla="*/ 301 h 345"/>
                <a:gd name="T84" fmla="*/ 146 w 344"/>
                <a:gd name="T85" fmla="*/ 44 h 345"/>
                <a:gd name="T86" fmla="*/ 172 w 344"/>
                <a:gd name="T87" fmla="*/ 18 h 345"/>
                <a:gd name="T88" fmla="*/ 196 w 344"/>
                <a:gd name="T89" fmla="*/ 44 h 345"/>
                <a:gd name="T90" fmla="*/ 172 w 344"/>
                <a:gd name="T91" fmla="*/ 69 h 345"/>
                <a:gd name="T92" fmla="*/ 146 w 344"/>
                <a:gd name="T93" fmla="*/ 44 h 345"/>
                <a:gd name="T94" fmla="*/ 196 w 344"/>
                <a:gd name="T95" fmla="*/ 301 h 345"/>
                <a:gd name="T96" fmla="*/ 172 w 344"/>
                <a:gd name="T97" fmla="*/ 326 h 345"/>
                <a:gd name="T98" fmla="*/ 146 w 344"/>
                <a:gd name="T99" fmla="*/ 301 h 345"/>
                <a:gd name="T100" fmla="*/ 172 w 344"/>
                <a:gd name="T101" fmla="*/ 275 h 345"/>
                <a:gd name="T102" fmla="*/ 196 w 344"/>
                <a:gd name="T103" fmla="*/ 301 h 345"/>
                <a:gd name="T104" fmla="*/ 300 w 344"/>
                <a:gd name="T105" fmla="*/ 326 h 345"/>
                <a:gd name="T106" fmla="*/ 274 w 344"/>
                <a:gd name="T107" fmla="*/ 301 h 345"/>
                <a:gd name="T108" fmla="*/ 300 w 344"/>
                <a:gd name="T109" fmla="*/ 275 h 345"/>
                <a:gd name="T110" fmla="*/ 325 w 344"/>
                <a:gd name="T111" fmla="*/ 301 h 345"/>
                <a:gd name="T112" fmla="*/ 300 w 344"/>
                <a:gd name="T113" fmla="*/ 32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4" h="345">
                  <a:moveTo>
                    <a:pt x="317" y="260"/>
                  </a:moveTo>
                  <a:cubicBezTo>
                    <a:pt x="317" y="218"/>
                    <a:pt x="317" y="218"/>
                    <a:pt x="317" y="218"/>
                  </a:cubicBezTo>
                  <a:cubicBezTo>
                    <a:pt x="317" y="192"/>
                    <a:pt x="300" y="155"/>
                    <a:pt x="254" y="155"/>
                  </a:cubicBezTo>
                  <a:cubicBezTo>
                    <a:pt x="218" y="155"/>
                    <a:pt x="218" y="155"/>
                    <a:pt x="218" y="155"/>
                  </a:cubicBezTo>
                  <a:cubicBezTo>
                    <a:pt x="191" y="155"/>
                    <a:pt x="189" y="142"/>
                    <a:pt x="189" y="135"/>
                  </a:cubicBezTo>
                  <a:cubicBezTo>
                    <a:pt x="189" y="84"/>
                    <a:pt x="189" y="84"/>
                    <a:pt x="189" y="84"/>
                  </a:cubicBezTo>
                  <a:cubicBezTo>
                    <a:pt x="205" y="78"/>
                    <a:pt x="216" y="62"/>
                    <a:pt x="216" y="44"/>
                  </a:cubicBezTo>
                  <a:cubicBezTo>
                    <a:pt x="216" y="19"/>
                    <a:pt x="196" y="0"/>
                    <a:pt x="172" y="0"/>
                  </a:cubicBezTo>
                  <a:cubicBezTo>
                    <a:pt x="147" y="0"/>
                    <a:pt x="128" y="19"/>
                    <a:pt x="128" y="44"/>
                  </a:cubicBezTo>
                  <a:cubicBezTo>
                    <a:pt x="128" y="62"/>
                    <a:pt x="139" y="78"/>
                    <a:pt x="154" y="84"/>
                  </a:cubicBezTo>
                  <a:cubicBezTo>
                    <a:pt x="154" y="135"/>
                    <a:pt x="154" y="135"/>
                    <a:pt x="154" y="135"/>
                  </a:cubicBezTo>
                  <a:cubicBezTo>
                    <a:pt x="154" y="140"/>
                    <a:pt x="153" y="155"/>
                    <a:pt x="126" y="155"/>
                  </a:cubicBezTo>
                  <a:cubicBezTo>
                    <a:pt x="89" y="155"/>
                    <a:pt x="89" y="155"/>
                    <a:pt x="89" y="155"/>
                  </a:cubicBezTo>
                  <a:cubicBezTo>
                    <a:pt x="43" y="155"/>
                    <a:pt x="26" y="192"/>
                    <a:pt x="26" y="218"/>
                  </a:cubicBezTo>
                  <a:cubicBezTo>
                    <a:pt x="26" y="260"/>
                    <a:pt x="26" y="260"/>
                    <a:pt x="26" y="260"/>
                  </a:cubicBezTo>
                  <a:cubicBezTo>
                    <a:pt x="11" y="267"/>
                    <a:pt x="0" y="282"/>
                    <a:pt x="0" y="301"/>
                  </a:cubicBezTo>
                  <a:cubicBezTo>
                    <a:pt x="0" y="324"/>
                    <a:pt x="19" y="345"/>
                    <a:pt x="44" y="345"/>
                  </a:cubicBezTo>
                  <a:cubicBezTo>
                    <a:pt x="67" y="345"/>
                    <a:pt x="88" y="324"/>
                    <a:pt x="88" y="301"/>
                  </a:cubicBezTo>
                  <a:cubicBezTo>
                    <a:pt x="88" y="282"/>
                    <a:pt x="77" y="267"/>
                    <a:pt x="61" y="260"/>
                  </a:cubicBezTo>
                  <a:cubicBezTo>
                    <a:pt x="61" y="218"/>
                    <a:pt x="61" y="218"/>
                    <a:pt x="61" y="218"/>
                  </a:cubicBezTo>
                  <a:cubicBezTo>
                    <a:pt x="61" y="213"/>
                    <a:pt x="62" y="190"/>
                    <a:pt x="89" y="190"/>
                  </a:cubicBezTo>
                  <a:cubicBezTo>
                    <a:pt x="126" y="190"/>
                    <a:pt x="126" y="190"/>
                    <a:pt x="126" y="190"/>
                  </a:cubicBezTo>
                  <a:cubicBezTo>
                    <a:pt x="137" y="190"/>
                    <a:pt x="146" y="188"/>
                    <a:pt x="154" y="185"/>
                  </a:cubicBezTo>
                  <a:cubicBezTo>
                    <a:pt x="154" y="260"/>
                    <a:pt x="154" y="260"/>
                    <a:pt x="154" y="260"/>
                  </a:cubicBezTo>
                  <a:cubicBezTo>
                    <a:pt x="139" y="267"/>
                    <a:pt x="128" y="282"/>
                    <a:pt x="128" y="301"/>
                  </a:cubicBezTo>
                  <a:cubicBezTo>
                    <a:pt x="128" y="324"/>
                    <a:pt x="147" y="345"/>
                    <a:pt x="172" y="345"/>
                  </a:cubicBezTo>
                  <a:cubicBezTo>
                    <a:pt x="196" y="345"/>
                    <a:pt x="216" y="324"/>
                    <a:pt x="216" y="301"/>
                  </a:cubicBezTo>
                  <a:cubicBezTo>
                    <a:pt x="216" y="282"/>
                    <a:pt x="205" y="267"/>
                    <a:pt x="189" y="260"/>
                  </a:cubicBezTo>
                  <a:cubicBezTo>
                    <a:pt x="189" y="185"/>
                    <a:pt x="189" y="185"/>
                    <a:pt x="189" y="185"/>
                  </a:cubicBezTo>
                  <a:cubicBezTo>
                    <a:pt x="196" y="188"/>
                    <a:pt x="207" y="190"/>
                    <a:pt x="218" y="190"/>
                  </a:cubicBezTo>
                  <a:cubicBezTo>
                    <a:pt x="254" y="190"/>
                    <a:pt x="254" y="190"/>
                    <a:pt x="254" y="190"/>
                  </a:cubicBezTo>
                  <a:cubicBezTo>
                    <a:pt x="280" y="190"/>
                    <a:pt x="282" y="212"/>
                    <a:pt x="282" y="218"/>
                  </a:cubicBezTo>
                  <a:cubicBezTo>
                    <a:pt x="282" y="260"/>
                    <a:pt x="282" y="260"/>
                    <a:pt x="282" y="260"/>
                  </a:cubicBezTo>
                  <a:cubicBezTo>
                    <a:pt x="267" y="267"/>
                    <a:pt x="256" y="282"/>
                    <a:pt x="256" y="301"/>
                  </a:cubicBezTo>
                  <a:cubicBezTo>
                    <a:pt x="256" y="324"/>
                    <a:pt x="275" y="345"/>
                    <a:pt x="300" y="345"/>
                  </a:cubicBezTo>
                  <a:cubicBezTo>
                    <a:pt x="324" y="345"/>
                    <a:pt x="344" y="324"/>
                    <a:pt x="344" y="301"/>
                  </a:cubicBezTo>
                  <a:cubicBezTo>
                    <a:pt x="344" y="282"/>
                    <a:pt x="333" y="267"/>
                    <a:pt x="317" y="260"/>
                  </a:cubicBezTo>
                  <a:close/>
                  <a:moveTo>
                    <a:pt x="68" y="301"/>
                  </a:moveTo>
                  <a:cubicBezTo>
                    <a:pt x="68" y="314"/>
                    <a:pt x="57" y="326"/>
                    <a:pt x="44" y="326"/>
                  </a:cubicBezTo>
                  <a:cubicBezTo>
                    <a:pt x="29" y="326"/>
                    <a:pt x="18" y="314"/>
                    <a:pt x="18" y="301"/>
                  </a:cubicBezTo>
                  <a:cubicBezTo>
                    <a:pt x="18" y="287"/>
                    <a:pt x="29" y="275"/>
                    <a:pt x="44" y="275"/>
                  </a:cubicBezTo>
                  <a:cubicBezTo>
                    <a:pt x="57" y="275"/>
                    <a:pt x="68" y="287"/>
                    <a:pt x="68" y="301"/>
                  </a:cubicBezTo>
                  <a:close/>
                  <a:moveTo>
                    <a:pt x="146" y="44"/>
                  </a:moveTo>
                  <a:cubicBezTo>
                    <a:pt x="146" y="30"/>
                    <a:pt x="157" y="18"/>
                    <a:pt x="172" y="18"/>
                  </a:cubicBezTo>
                  <a:cubicBezTo>
                    <a:pt x="185" y="18"/>
                    <a:pt x="196" y="30"/>
                    <a:pt x="196" y="44"/>
                  </a:cubicBezTo>
                  <a:cubicBezTo>
                    <a:pt x="196" y="57"/>
                    <a:pt x="185" y="69"/>
                    <a:pt x="172" y="69"/>
                  </a:cubicBezTo>
                  <a:cubicBezTo>
                    <a:pt x="157" y="69"/>
                    <a:pt x="146" y="57"/>
                    <a:pt x="146" y="44"/>
                  </a:cubicBezTo>
                  <a:close/>
                  <a:moveTo>
                    <a:pt x="196" y="301"/>
                  </a:moveTo>
                  <a:cubicBezTo>
                    <a:pt x="196" y="314"/>
                    <a:pt x="185" y="326"/>
                    <a:pt x="172" y="326"/>
                  </a:cubicBezTo>
                  <a:cubicBezTo>
                    <a:pt x="157" y="326"/>
                    <a:pt x="146" y="314"/>
                    <a:pt x="146" y="301"/>
                  </a:cubicBezTo>
                  <a:cubicBezTo>
                    <a:pt x="146" y="287"/>
                    <a:pt x="157" y="275"/>
                    <a:pt x="172" y="275"/>
                  </a:cubicBezTo>
                  <a:cubicBezTo>
                    <a:pt x="185" y="275"/>
                    <a:pt x="196" y="287"/>
                    <a:pt x="196" y="301"/>
                  </a:cubicBezTo>
                  <a:close/>
                  <a:moveTo>
                    <a:pt x="300" y="326"/>
                  </a:moveTo>
                  <a:cubicBezTo>
                    <a:pt x="285" y="326"/>
                    <a:pt x="274" y="314"/>
                    <a:pt x="274" y="301"/>
                  </a:cubicBezTo>
                  <a:cubicBezTo>
                    <a:pt x="274" y="287"/>
                    <a:pt x="285" y="275"/>
                    <a:pt x="300" y="275"/>
                  </a:cubicBezTo>
                  <a:cubicBezTo>
                    <a:pt x="314" y="275"/>
                    <a:pt x="325" y="287"/>
                    <a:pt x="325" y="301"/>
                  </a:cubicBezTo>
                  <a:cubicBezTo>
                    <a:pt x="325" y="314"/>
                    <a:pt x="314" y="326"/>
                    <a:pt x="300" y="32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tx1">
                    <a:lumMod val="85000"/>
                    <a:lumOff val="15000"/>
                  </a:schemeClr>
                </a:solidFill>
                <a:cs typeface="+mn-ea"/>
              </a:endParaRPr>
            </a:p>
          </p:txBody>
        </p:sp>
        <p:sp>
          <p:nvSpPr>
            <p:cNvPr id="19" name="Freeform 13"/>
            <p:cNvSpPr>
              <a:spLocks noEditPoints="1"/>
            </p:cNvSpPr>
            <p:nvPr/>
          </p:nvSpPr>
          <p:spPr bwMode="auto">
            <a:xfrm>
              <a:off x="7701294" y="3308019"/>
              <a:ext cx="274638" cy="274638"/>
            </a:xfrm>
            <a:custGeom>
              <a:avLst/>
              <a:gdLst>
                <a:gd name="T0" fmla="*/ 200 w 229"/>
                <a:gd name="T1" fmla="*/ 161 h 229"/>
                <a:gd name="T2" fmla="*/ 212 w 229"/>
                <a:gd name="T3" fmla="*/ 115 h 229"/>
                <a:gd name="T4" fmla="*/ 200 w 229"/>
                <a:gd name="T5" fmla="*/ 68 h 229"/>
                <a:gd name="T6" fmla="*/ 176 w 229"/>
                <a:gd name="T7" fmla="*/ 93 h 229"/>
                <a:gd name="T8" fmla="*/ 180 w 229"/>
                <a:gd name="T9" fmla="*/ 115 h 229"/>
                <a:gd name="T10" fmla="*/ 176 w 229"/>
                <a:gd name="T11" fmla="*/ 136 h 229"/>
                <a:gd name="T12" fmla="*/ 200 w 229"/>
                <a:gd name="T13" fmla="*/ 161 h 229"/>
                <a:gd name="T14" fmla="*/ 161 w 229"/>
                <a:gd name="T15" fmla="*/ 201 h 229"/>
                <a:gd name="T16" fmla="*/ 136 w 229"/>
                <a:gd name="T17" fmla="*/ 176 h 229"/>
                <a:gd name="T18" fmla="*/ 115 w 229"/>
                <a:gd name="T19" fmla="*/ 180 h 229"/>
                <a:gd name="T20" fmla="*/ 93 w 229"/>
                <a:gd name="T21" fmla="*/ 176 h 229"/>
                <a:gd name="T22" fmla="*/ 69 w 229"/>
                <a:gd name="T23" fmla="*/ 201 h 229"/>
                <a:gd name="T24" fmla="*/ 115 w 229"/>
                <a:gd name="T25" fmla="*/ 212 h 229"/>
                <a:gd name="T26" fmla="*/ 161 w 229"/>
                <a:gd name="T27" fmla="*/ 201 h 229"/>
                <a:gd name="T28" fmla="*/ 69 w 229"/>
                <a:gd name="T29" fmla="*/ 28 h 229"/>
                <a:gd name="T30" fmla="*/ 93 w 229"/>
                <a:gd name="T31" fmla="*/ 53 h 229"/>
                <a:gd name="T32" fmla="*/ 115 w 229"/>
                <a:gd name="T33" fmla="*/ 49 h 229"/>
                <a:gd name="T34" fmla="*/ 136 w 229"/>
                <a:gd name="T35" fmla="*/ 53 h 229"/>
                <a:gd name="T36" fmla="*/ 161 w 229"/>
                <a:gd name="T37" fmla="*/ 28 h 229"/>
                <a:gd name="T38" fmla="*/ 115 w 229"/>
                <a:gd name="T39" fmla="*/ 16 h 229"/>
                <a:gd name="T40" fmla="*/ 69 w 229"/>
                <a:gd name="T41" fmla="*/ 28 h 229"/>
                <a:gd name="T42" fmla="*/ 163 w 229"/>
                <a:gd name="T43" fmla="*/ 115 h 229"/>
                <a:gd name="T44" fmla="*/ 115 w 229"/>
                <a:gd name="T45" fmla="*/ 65 h 229"/>
                <a:gd name="T46" fmla="*/ 65 w 229"/>
                <a:gd name="T47" fmla="*/ 115 h 229"/>
                <a:gd name="T48" fmla="*/ 115 w 229"/>
                <a:gd name="T49" fmla="*/ 164 h 229"/>
                <a:gd name="T50" fmla="*/ 163 w 229"/>
                <a:gd name="T51" fmla="*/ 115 h 229"/>
                <a:gd name="T52" fmla="*/ 53 w 229"/>
                <a:gd name="T53" fmla="*/ 136 h 229"/>
                <a:gd name="T54" fmla="*/ 49 w 229"/>
                <a:gd name="T55" fmla="*/ 115 h 229"/>
                <a:gd name="T56" fmla="*/ 53 w 229"/>
                <a:gd name="T57" fmla="*/ 93 h 229"/>
                <a:gd name="T58" fmla="*/ 28 w 229"/>
                <a:gd name="T59" fmla="*/ 68 h 229"/>
                <a:gd name="T60" fmla="*/ 16 w 229"/>
                <a:gd name="T61" fmla="*/ 115 h 229"/>
                <a:gd name="T62" fmla="*/ 28 w 229"/>
                <a:gd name="T63" fmla="*/ 161 h 229"/>
                <a:gd name="T64" fmla="*/ 53 w 229"/>
                <a:gd name="T65" fmla="*/ 136 h 229"/>
                <a:gd name="T66" fmla="*/ 229 w 229"/>
                <a:gd name="T67" fmla="*/ 115 h 229"/>
                <a:gd name="T68" fmla="*/ 115 w 229"/>
                <a:gd name="T69" fmla="*/ 229 h 229"/>
                <a:gd name="T70" fmla="*/ 0 w 229"/>
                <a:gd name="T71" fmla="*/ 115 h 229"/>
                <a:gd name="T72" fmla="*/ 115 w 229"/>
                <a:gd name="T73" fmla="*/ 0 h 229"/>
                <a:gd name="T74" fmla="*/ 229 w 229"/>
                <a:gd name="T75"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9" h="229">
                  <a:moveTo>
                    <a:pt x="200" y="161"/>
                  </a:moveTo>
                  <a:cubicBezTo>
                    <a:pt x="208" y="147"/>
                    <a:pt x="212" y="131"/>
                    <a:pt x="212" y="115"/>
                  </a:cubicBezTo>
                  <a:cubicBezTo>
                    <a:pt x="212" y="98"/>
                    <a:pt x="208" y="82"/>
                    <a:pt x="200" y="68"/>
                  </a:cubicBezTo>
                  <a:cubicBezTo>
                    <a:pt x="176" y="93"/>
                    <a:pt x="176" y="93"/>
                    <a:pt x="176" y="93"/>
                  </a:cubicBezTo>
                  <a:cubicBezTo>
                    <a:pt x="178" y="100"/>
                    <a:pt x="180" y="107"/>
                    <a:pt x="180" y="115"/>
                  </a:cubicBezTo>
                  <a:cubicBezTo>
                    <a:pt x="180" y="122"/>
                    <a:pt x="178" y="129"/>
                    <a:pt x="176" y="136"/>
                  </a:cubicBezTo>
                  <a:lnTo>
                    <a:pt x="200" y="161"/>
                  </a:lnTo>
                  <a:close/>
                  <a:moveTo>
                    <a:pt x="161" y="201"/>
                  </a:moveTo>
                  <a:cubicBezTo>
                    <a:pt x="136" y="176"/>
                    <a:pt x="136" y="176"/>
                    <a:pt x="136" y="176"/>
                  </a:cubicBezTo>
                  <a:cubicBezTo>
                    <a:pt x="129" y="179"/>
                    <a:pt x="122" y="180"/>
                    <a:pt x="115" y="180"/>
                  </a:cubicBezTo>
                  <a:cubicBezTo>
                    <a:pt x="107" y="180"/>
                    <a:pt x="100" y="179"/>
                    <a:pt x="93" y="176"/>
                  </a:cubicBezTo>
                  <a:cubicBezTo>
                    <a:pt x="69" y="201"/>
                    <a:pt x="69" y="201"/>
                    <a:pt x="69" y="201"/>
                  </a:cubicBezTo>
                  <a:cubicBezTo>
                    <a:pt x="82" y="208"/>
                    <a:pt x="98" y="212"/>
                    <a:pt x="115" y="212"/>
                  </a:cubicBezTo>
                  <a:cubicBezTo>
                    <a:pt x="131" y="212"/>
                    <a:pt x="147" y="208"/>
                    <a:pt x="161" y="201"/>
                  </a:cubicBezTo>
                  <a:close/>
                  <a:moveTo>
                    <a:pt x="69" y="28"/>
                  </a:moveTo>
                  <a:cubicBezTo>
                    <a:pt x="93" y="53"/>
                    <a:pt x="93" y="53"/>
                    <a:pt x="93" y="53"/>
                  </a:cubicBezTo>
                  <a:cubicBezTo>
                    <a:pt x="100" y="51"/>
                    <a:pt x="107" y="49"/>
                    <a:pt x="115" y="49"/>
                  </a:cubicBezTo>
                  <a:cubicBezTo>
                    <a:pt x="122" y="49"/>
                    <a:pt x="129" y="51"/>
                    <a:pt x="136" y="53"/>
                  </a:cubicBezTo>
                  <a:cubicBezTo>
                    <a:pt x="161" y="28"/>
                    <a:pt x="161" y="28"/>
                    <a:pt x="161" y="28"/>
                  </a:cubicBezTo>
                  <a:cubicBezTo>
                    <a:pt x="147" y="20"/>
                    <a:pt x="131" y="16"/>
                    <a:pt x="115" y="16"/>
                  </a:cubicBezTo>
                  <a:cubicBezTo>
                    <a:pt x="98" y="16"/>
                    <a:pt x="82" y="20"/>
                    <a:pt x="69" y="28"/>
                  </a:cubicBezTo>
                  <a:close/>
                  <a:moveTo>
                    <a:pt x="163" y="115"/>
                  </a:moveTo>
                  <a:cubicBezTo>
                    <a:pt x="163" y="87"/>
                    <a:pt x="141" y="65"/>
                    <a:pt x="115" y="65"/>
                  </a:cubicBezTo>
                  <a:cubicBezTo>
                    <a:pt x="87" y="65"/>
                    <a:pt x="65" y="87"/>
                    <a:pt x="65" y="115"/>
                  </a:cubicBezTo>
                  <a:cubicBezTo>
                    <a:pt x="65" y="141"/>
                    <a:pt x="87" y="164"/>
                    <a:pt x="115" y="164"/>
                  </a:cubicBezTo>
                  <a:cubicBezTo>
                    <a:pt x="141" y="164"/>
                    <a:pt x="163" y="141"/>
                    <a:pt x="163" y="115"/>
                  </a:cubicBezTo>
                  <a:close/>
                  <a:moveTo>
                    <a:pt x="53" y="136"/>
                  </a:moveTo>
                  <a:cubicBezTo>
                    <a:pt x="51" y="129"/>
                    <a:pt x="49" y="122"/>
                    <a:pt x="49" y="115"/>
                  </a:cubicBezTo>
                  <a:cubicBezTo>
                    <a:pt x="49" y="107"/>
                    <a:pt x="51" y="100"/>
                    <a:pt x="53" y="93"/>
                  </a:cubicBezTo>
                  <a:cubicBezTo>
                    <a:pt x="28" y="68"/>
                    <a:pt x="28" y="68"/>
                    <a:pt x="28" y="68"/>
                  </a:cubicBezTo>
                  <a:cubicBezTo>
                    <a:pt x="21" y="82"/>
                    <a:pt x="16" y="98"/>
                    <a:pt x="16" y="115"/>
                  </a:cubicBezTo>
                  <a:cubicBezTo>
                    <a:pt x="16" y="131"/>
                    <a:pt x="21" y="147"/>
                    <a:pt x="28" y="161"/>
                  </a:cubicBezTo>
                  <a:lnTo>
                    <a:pt x="53" y="136"/>
                  </a:lnTo>
                  <a:close/>
                  <a:moveTo>
                    <a:pt x="229" y="115"/>
                  </a:moveTo>
                  <a:cubicBezTo>
                    <a:pt x="229" y="178"/>
                    <a:pt x="178" y="229"/>
                    <a:pt x="115" y="229"/>
                  </a:cubicBezTo>
                  <a:cubicBezTo>
                    <a:pt x="51" y="229"/>
                    <a:pt x="0" y="178"/>
                    <a:pt x="0" y="115"/>
                  </a:cubicBezTo>
                  <a:cubicBezTo>
                    <a:pt x="0" y="51"/>
                    <a:pt x="51" y="0"/>
                    <a:pt x="115" y="0"/>
                  </a:cubicBezTo>
                  <a:cubicBezTo>
                    <a:pt x="178" y="0"/>
                    <a:pt x="229" y="51"/>
                    <a:pt x="229" y="1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tx1">
                    <a:lumMod val="85000"/>
                    <a:lumOff val="15000"/>
                  </a:schemeClr>
                </a:solidFill>
                <a:cs typeface="+mn-ea"/>
              </a:endParaRPr>
            </a:p>
          </p:txBody>
        </p:sp>
        <p:sp>
          <p:nvSpPr>
            <p:cNvPr id="20" name="Freeform 14"/>
            <p:cNvSpPr>
              <a:spLocks noEditPoints="1"/>
            </p:cNvSpPr>
            <p:nvPr/>
          </p:nvSpPr>
          <p:spPr bwMode="auto">
            <a:xfrm>
              <a:off x="4277057" y="4149394"/>
              <a:ext cx="238125" cy="209550"/>
            </a:xfrm>
            <a:custGeom>
              <a:avLst/>
              <a:gdLst>
                <a:gd name="T0" fmla="*/ 166 w 199"/>
                <a:gd name="T1" fmla="*/ 110 h 174"/>
                <a:gd name="T2" fmla="*/ 152 w 199"/>
                <a:gd name="T3" fmla="*/ 97 h 174"/>
                <a:gd name="T4" fmla="*/ 170 w 199"/>
                <a:gd name="T5" fmla="*/ 108 h 174"/>
                <a:gd name="T6" fmla="*/ 91 w 199"/>
                <a:gd name="T7" fmla="*/ 40 h 174"/>
                <a:gd name="T8" fmla="*/ 55 w 199"/>
                <a:gd name="T9" fmla="*/ 55 h 174"/>
                <a:gd name="T10" fmla="*/ 91 w 199"/>
                <a:gd name="T11" fmla="*/ 40 h 174"/>
                <a:gd name="T12" fmla="*/ 103 w 199"/>
                <a:gd name="T13" fmla="*/ 40 h 174"/>
                <a:gd name="T14" fmla="*/ 139 w 199"/>
                <a:gd name="T15" fmla="*/ 55 h 174"/>
                <a:gd name="T16" fmla="*/ 103 w 199"/>
                <a:gd name="T17" fmla="*/ 84 h 174"/>
                <a:gd name="T18" fmla="*/ 139 w 199"/>
                <a:gd name="T19" fmla="*/ 68 h 174"/>
                <a:gd name="T20" fmla="*/ 103 w 199"/>
                <a:gd name="T21" fmla="*/ 84 h 174"/>
                <a:gd name="T22" fmla="*/ 139 w 199"/>
                <a:gd name="T23" fmla="*/ 97 h 174"/>
                <a:gd name="T24" fmla="*/ 103 w 199"/>
                <a:gd name="T25" fmla="*/ 110 h 174"/>
                <a:gd name="T26" fmla="*/ 59 w 199"/>
                <a:gd name="T27" fmla="*/ 68 h 174"/>
                <a:gd name="T28" fmla="*/ 91 w 199"/>
                <a:gd name="T29" fmla="*/ 84 h 174"/>
                <a:gd name="T30" fmla="*/ 59 w 199"/>
                <a:gd name="T31" fmla="*/ 68 h 174"/>
                <a:gd name="T32" fmla="*/ 68 w 199"/>
                <a:gd name="T33" fmla="*/ 97 h 174"/>
                <a:gd name="T34" fmla="*/ 91 w 199"/>
                <a:gd name="T35" fmla="*/ 110 h 174"/>
                <a:gd name="T36" fmla="*/ 176 w 199"/>
                <a:gd name="T37" fmla="*/ 84 h 174"/>
                <a:gd name="T38" fmla="*/ 152 w 199"/>
                <a:gd name="T39" fmla="*/ 68 h 174"/>
                <a:gd name="T40" fmla="*/ 176 w 199"/>
                <a:gd name="T41" fmla="*/ 84 h 174"/>
                <a:gd name="T42" fmla="*/ 152 w 199"/>
                <a:gd name="T43" fmla="*/ 55 h 174"/>
                <a:gd name="T44" fmla="*/ 187 w 199"/>
                <a:gd name="T45" fmla="*/ 40 h 174"/>
                <a:gd name="T46" fmla="*/ 82 w 199"/>
                <a:gd name="T47" fmla="*/ 145 h 174"/>
                <a:gd name="T48" fmla="*/ 82 w 199"/>
                <a:gd name="T49" fmla="*/ 162 h 174"/>
                <a:gd name="T50" fmla="*/ 82 w 199"/>
                <a:gd name="T51" fmla="*/ 145 h 174"/>
                <a:gd name="T52" fmla="*/ 160 w 199"/>
                <a:gd name="T53" fmla="*/ 153 h 174"/>
                <a:gd name="T54" fmla="*/ 144 w 199"/>
                <a:gd name="T55" fmla="*/ 153 h 174"/>
                <a:gd name="T56" fmla="*/ 199 w 199"/>
                <a:gd name="T57" fmla="*/ 40 h 174"/>
                <a:gd name="T58" fmla="*/ 187 w 199"/>
                <a:gd name="T59" fmla="*/ 28 h 174"/>
                <a:gd name="T60" fmla="*/ 42 w 199"/>
                <a:gd name="T61" fmla="*/ 12 h 174"/>
                <a:gd name="T62" fmla="*/ 35 w 199"/>
                <a:gd name="T63" fmla="*/ 3 h 174"/>
                <a:gd name="T64" fmla="*/ 6 w 199"/>
                <a:gd name="T65" fmla="*/ 0 h 174"/>
                <a:gd name="T66" fmla="*/ 6 w 199"/>
                <a:gd name="T67" fmla="*/ 12 h 174"/>
                <a:gd name="T68" fmla="*/ 28 w 199"/>
                <a:gd name="T69" fmla="*/ 13 h 174"/>
                <a:gd name="T70" fmla="*/ 59 w 199"/>
                <a:gd name="T71" fmla="*/ 111 h 174"/>
                <a:gd name="T72" fmla="*/ 45 w 199"/>
                <a:gd name="T73" fmla="*/ 121 h 174"/>
                <a:gd name="T74" fmla="*/ 43 w 199"/>
                <a:gd name="T75" fmla="*/ 146 h 174"/>
                <a:gd name="T76" fmla="*/ 61 w 199"/>
                <a:gd name="T77" fmla="*/ 159 h 174"/>
                <a:gd name="T78" fmla="*/ 82 w 199"/>
                <a:gd name="T79" fmla="*/ 174 h 174"/>
                <a:gd name="T80" fmla="*/ 132 w 199"/>
                <a:gd name="T81" fmla="*/ 160 h 174"/>
                <a:gd name="T82" fmla="*/ 172 w 199"/>
                <a:gd name="T83" fmla="*/ 160 h 174"/>
                <a:gd name="T84" fmla="*/ 193 w 199"/>
                <a:gd name="T85" fmla="*/ 153 h 174"/>
                <a:gd name="T86" fmla="*/ 172 w 199"/>
                <a:gd name="T87" fmla="*/ 147 h 174"/>
                <a:gd name="T88" fmla="*/ 133 w 199"/>
                <a:gd name="T89" fmla="*/ 147 h 174"/>
                <a:gd name="T90" fmla="*/ 82 w 199"/>
                <a:gd name="T91" fmla="*/ 133 h 174"/>
                <a:gd name="T92" fmla="*/ 61 w 199"/>
                <a:gd name="T93" fmla="*/ 146 h 174"/>
                <a:gd name="T94" fmla="*/ 54 w 199"/>
                <a:gd name="T95" fmla="*/ 140 h 174"/>
                <a:gd name="T96" fmla="*/ 54 w 199"/>
                <a:gd name="T97" fmla="*/ 131 h 174"/>
                <a:gd name="T98" fmla="*/ 64 w 199"/>
                <a:gd name="T99" fmla="*/ 123 h 174"/>
                <a:gd name="T100" fmla="*/ 97 w 199"/>
                <a:gd name="T101" fmla="*/ 123 h 174"/>
                <a:gd name="T102" fmla="*/ 145 w 199"/>
                <a:gd name="T103" fmla="*/ 123 h 174"/>
                <a:gd name="T104" fmla="*/ 176 w 199"/>
                <a:gd name="T105" fmla="*/ 120 h 174"/>
                <a:gd name="T106" fmla="*/ 186 w 199"/>
                <a:gd name="T107" fmla="*/ 94 h 174"/>
                <a:gd name="T108" fmla="*/ 187 w 199"/>
                <a:gd name="T109" fmla="*/ 91 h 174"/>
                <a:gd name="T110" fmla="*/ 199 w 199"/>
                <a:gd name="T111" fmla="*/ 4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174">
                  <a:moveTo>
                    <a:pt x="169" y="110"/>
                  </a:moveTo>
                  <a:cubicBezTo>
                    <a:pt x="168" y="110"/>
                    <a:pt x="167" y="110"/>
                    <a:pt x="166" y="110"/>
                  </a:cubicBezTo>
                  <a:cubicBezTo>
                    <a:pt x="166" y="110"/>
                    <a:pt x="160" y="110"/>
                    <a:pt x="152" y="110"/>
                  </a:cubicBezTo>
                  <a:cubicBezTo>
                    <a:pt x="152" y="97"/>
                    <a:pt x="152" y="97"/>
                    <a:pt x="152" y="97"/>
                  </a:cubicBezTo>
                  <a:cubicBezTo>
                    <a:pt x="173" y="97"/>
                    <a:pt x="173" y="97"/>
                    <a:pt x="173" y="97"/>
                  </a:cubicBezTo>
                  <a:cubicBezTo>
                    <a:pt x="170" y="108"/>
                    <a:pt x="170" y="108"/>
                    <a:pt x="170" y="108"/>
                  </a:cubicBezTo>
                  <a:cubicBezTo>
                    <a:pt x="170" y="108"/>
                    <a:pt x="169" y="109"/>
                    <a:pt x="169" y="110"/>
                  </a:cubicBezTo>
                  <a:close/>
                  <a:moveTo>
                    <a:pt x="91" y="40"/>
                  </a:moveTo>
                  <a:cubicBezTo>
                    <a:pt x="91" y="55"/>
                    <a:pt x="91" y="55"/>
                    <a:pt x="91" y="55"/>
                  </a:cubicBezTo>
                  <a:cubicBezTo>
                    <a:pt x="55" y="55"/>
                    <a:pt x="55" y="55"/>
                    <a:pt x="55" y="55"/>
                  </a:cubicBezTo>
                  <a:cubicBezTo>
                    <a:pt x="50" y="40"/>
                    <a:pt x="50" y="40"/>
                    <a:pt x="50" y="40"/>
                  </a:cubicBezTo>
                  <a:lnTo>
                    <a:pt x="91" y="40"/>
                  </a:lnTo>
                  <a:close/>
                  <a:moveTo>
                    <a:pt x="103" y="55"/>
                  </a:moveTo>
                  <a:cubicBezTo>
                    <a:pt x="103" y="40"/>
                    <a:pt x="103" y="40"/>
                    <a:pt x="103" y="40"/>
                  </a:cubicBezTo>
                  <a:cubicBezTo>
                    <a:pt x="139" y="40"/>
                    <a:pt x="139" y="40"/>
                    <a:pt x="139" y="40"/>
                  </a:cubicBezTo>
                  <a:cubicBezTo>
                    <a:pt x="139" y="55"/>
                    <a:pt x="139" y="55"/>
                    <a:pt x="139" y="55"/>
                  </a:cubicBezTo>
                  <a:lnTo>
                    <a:pt x="103" y="55"/>
                  </a:lnTo>
                  <a:close/>
                  <a:moveTo>
                    <a:pt x="103" y="84"/>
                  </a:moveTo>
                  <a:cubicBezTo>
                    <a:pt x="103" y="68"/>
                    <a:pt x="103" y="68"/>
                    <a:pt x="103" y="68"/>
                  </a:cubicBezTo>
                  <a:cubicBezTo>
                    <a:pt x="139" y="68"/>
                    <a:pt x="139" y="68"/>
                    <a:pt x="139" y="68"/>
                  </a:cubicBezTo>
                  <a:cubicBezTo>
                    <a:pt x="139" y="84"/>
                    <a:pt x="139" y="84"/>
                    <a:pt x="139" y="84"/>
                  </a:cubicBezTo>
                  <a:lnTo>
                    <a:pt x="103" y="84"/>
                  </a:lnTo>
                  <a:close/>
                  <a:moveTo>
                    <a:pt x="103" y="97"/>
                  </a:moveTo>
                  <a:cubicBezTo>
                    <a:pt x="139" y="97"/>
                    <a:pt x="139" y="97"/>
                    <a:pt x="139" y="97"/>
                  </a:cubicBezTo>
                  <a:cubicBezTo>
                    <a:pt x="139" y="110"/>
                    <a:pt x="139" y="110"/>
                    <a:pt x="139" y="110"/>
                  </a:cubicBezTo>
                  <a:cubicBezTo>
                    <a:pt x="103" y="110"/>
                    <a:pt x="103" y="110"/>
                    <a:pt x="103" y="110"/>
                  </a:cubicBezTo>
                  <a:lnTo>
                    <a:pt x="103" y="97"/>
                  </a:lnTo>
                  <a:close/>
                  <a:moveTo>
                    <a:pt x="59" y="68"/>
                  </a:moveTo>
                  <a:cubicBezTo>
                    <a:pt x="91" y="68"/>
                    <a:pt x="91" y="68"/>
                    <a:pt x="91" y="68"/>
                  </a:cubicBezTo>
                  <a:cubicBezTo>
                    <a:pt x="91" y="84"/>
                    <a:pt x="91" y="84"/>
                    <a:pt x="91" y="84"/>
                  </a:cubicBezTo>
                  <a:cubicBezTo>
                    <a:pt x="64" y="84"/>
                    <a:pt x="64" y="84"/>
                    <a:pt x="64" y="84"/>
                  </a:cubicBezTo>
                  <a:lnTo>
                    <a:pt x="59" y="68"/>
                  </a:lnTo>
                  <a:close/>
                  <a:moveTo>
                    <a:pt x="72" y="110"/>
                  </a:moveTo>
                  <a:cubicBezTo>
                    <a:pt x="68" y="97"/>
                    <a:pt x="68" y="97"/>
                    <a:pt x="68" y="97"/>
                  </a:cubicBezTo>
                  <a:cubicBezTo>
                    <a:pt x="91" y="97"/>
                    <a:pt x="91" y="97"/>
                    <a:pt x="91" y="97"/>
                  </a:cubicBezTo>
                  <a:cubicBezTo>
                    <a:pt x="91" y="110"/>
                    <a:pt x="91" y="110"/>
                    <a:pt x="91" y="110"/>
                  </a:cubicBezTo>
                  <a:lnTo>
                    <a:pt x="72" y="110"/>
                  </a:lnTo>
                  <a:close/>
                  <a:moveTo>
                    <a:pt x="176" y="84"/>
                  </a:moveTo>
                  <a:cubicBezTo>
                    <a:pt x="152" y="84"/>
                    <a:pt x="152" y="84"/>
                    <a:pt x="152" y="84"/>
                  </a:cubicBezTo>
                  <a:cubicBezTo>
                    <a:pt x="152" y="68"/>
                    <a:pt x="152" y="68"/>
                    <a:pt x="152" y="68"/>
                  </a:cubicBezTo>
                  <a:cubicBezTo>
                    <a:pt x="179" y="68"/>
                    <a:pt x="179" y="68"/>
                    <a:pt x="179" y="68"/>
                  </a:cubicBezTo>
                  <a:lnTo>
                    <a:pt x="176" y="84"/>
                  </a:lnTo>
                  <a:close/>
                  <a:moveTo>
                    <a:pt x="183" y="55"/>
                  </a:moveTo>
                  <a:cubicBezTo>
                    <a:pt x="152" y="55"/>
                    <a:pt x="152" y="55"/>
                    <a:pt x="152" y="55"/>
                  </a:cubicBezTo>
                  <a:cubicBezTo>
                    <a:pt x="152" y="40"/>
                    <a:pt x="152" y="40"/>
                    <a:pt x="152" y="40"/>
                  </a:cubicBezTo>
                  <a:cubicBezTo>
                    <a:pt x="187" y="40"/>
                    <a:pt x="187" y="40"/>
                    <a:pt x="187" y="40"/>
                  </a:cubicBezTo>
                  <a:lnTo>
                    <a:pt x="183" y="55"/>
                  </a:lnTo>
                  <a:close/>
                  <a:moveTo>
                    <a:pt x="82" y="145"/>
                  </a:moveTo>
                  <a:cubicBezTo>
                    <a:pt x="86" y="145"/>
                    <a:pt x="90" y="149"/>
                    <a:pt x="90" y="153"/>
                  </a:cubicBezTo>
                  <a:cubicBezTo>
                    <a:pt x="90" y="158"/>
                    <a:pt x="86" y="162"/>
                    <a:pt x="82" y="162"/>
                  </a:cubicBezTo>
                  <a:cubicBezTo>
                    <a:pt x="77" y="162"/>
                    <a:pt x="74" y="158"/>
                    <a:pt x="74" y="153"/>
                  </a:cubicBezTo>
                  <a:cubicBezTo>
                    <a:pt x="74" y="149"/>
                    <a:pt x="77" y="145"/>
                    <a:pt x="82" y="145"/>
                  </a:cubicBezTo>
                  <a:close/>
                  <a:moveTo>
                    <a:pt x="153" y="145"/>
                  </a:moveTo>
                  <a:cubicBezTo>
                    <a:pt x="157" y="145"/>
                    <a:pt x="160" y="149"/>
                    <a:pt x="160" y="153"/>
                  </a:cubicBezTo>
                  <a:cubicBezTo>
                    <a:pt x="160" y="158"/>
                    <a:pt x="157" y="162"/>
                    <a:pt x="153" y="162"/>
                  </a:cubicBezTo>
                  <a:cubicBezTo>
                    <a:pt x="148" y="162"/>
                    <a:pt x="144" y="158"/>
                    <a:pt x="144" y="153"/>
                  </a:cubicBezTo>
                  <a:cubicBezTo>
                    <a:pt x="144" y="149"/>
                    <a:pt x="148" y="145"/>
                    <a:pt x="153" y="145"/>
                  </a:cubicBezTo>
                  <a:close/>
                  <a:moveTo>
                    <a:pt x="199" y="40"/>
                  </a:moveTo>
                  <a:cubicBezTo>
                    <a:pt x="199" y="37"/>
                    <a:pt x="198" y="34"/>
                    <a:pt x="195" y="31"/>
                  </a:cubicBezTo>
                  <a:cubicBezTo>
                    <a:pt x="193" y="29"/>
                    <a:pt x="190" y="28"/>
                    <a:pt x="187" y="28"/>
                  </a:cubicBezTo>
                  <a:cubicBezTo>
                    <a:pt x="47" y="28"/>
                    <a:pt x="47" y="28"/>
                    <a:pt x="47" y="28"/>
                  </a:cubicBezTo>
                  <a:cubicBezTo>
                    <a:pt x="42" y="12"/>
                    <a:pt x="42" y="12"/>
                    <a:pt x="42" y="12"/>
                  </a:cubicBezTo>
                  <a:cubicBezTo>
                    <a:pt x="42" y="12"/>
                    <a:pt x="42" y="12"/>
                    <a:pt x="42" y="12"/>
                  </a:cubicBezTo>
                  <a:cubicBezTo>
                    <a:pt x="40" y="8"/>
                    <a:pt x="38" y="5"/>
                    <a:pt x="35" y="3"/>
                  </a:cubicBezTo>
                  <a:cubicBezTo>
                    <a:pt x="32" y="1"/>
                    <a:pt x="29" y="0"/>
                    <a:pt x="25" y="0"/>
                  </a:cubicBezTo>
                  <a:cubicBezTo>
                    <a:pt x="6" y="0"/>
                    <a:pt x="6" y="0"/>
                    <a:pt x="6" y="0"/>
                  </a:cubicBezTo>
                  <a:cubicBezTo>
                    <a:pt x="2" y="0"/>
                    <a:pt x="0" y="2"/>
                    <a:pt x="0" y="6"/>
                  </a:cubicBezTo>
                  <a:cubicBezTo>
                    <a:pt x="0" y="10"/>
                    <a:pt x="2" y="12"/>
                    <a:pt x="6" y="12"/>
                  </a:cubicBezTo>
                  <a:cubicBezTo>
                    <a:pt x="25" y="12"/>
                    <a:pt x="25" y="12"/>
                    <a:pt x="25" y="12"/>
                  </a:cubicBezTo>
                  <a:cubicBezTo>
                    <a:pt x="26" y="12"/>
                    <a:pt x="27" y="13"/>
                    <a:pt x="28" y="13"/>
                  </a:cubicBezTo>
                  <a:cubicBezTo>
                    <a:pt x="29" y="14"/>
                    <a:pt x="29" y="15"/>
                    <a:pt x="29" y="15"/>
                  </a:cubicBezTo>
                  <a:cubicBezTo>
                    <a:pt x="59" y="111"/>
                    <a:pt x="59" y="111"/>
                    <a:pt x="59" y="111"/>
                  </a:cubicBezTo>
                  <a:cubicBezTo>
                    <a:pt x="58" y="111"/>
                    <a:pt x="57" y="112"/>
                    <a:pt x="56" y="112"/>
                  </a:cubicBezTo>
                  <a:cubicBezTo>
                    <a:pt x="52" y="114"/>
                    <a:pt x="48" y="117"/>
                    <a:pt x="45" y="121"/>
                  </a:cubicBezTo>
                  <a:cubicBezTo>
                    <a:pt x="43" y="124"/>
                    <a:pt x="40" y="130"/>
                    <a:pt x="40" y="135"/>
                  </a:cubicBezTo>
                  <a:cubicBezTo>
                    <a:pt x="40" y="138"/>
                    <a:pt x="41" y="142"/>
                    <a:pt x="43" y="146"/>
                  </a:cubicBezTo>
                  <a:cubicBezTo>
                    <a:pt x="44" y="149"/>
                    <a:pt x="46" y="151"/>
                    <a:pt x="49" y="153"/>
                  </a:cubicBezTo>
                  <a:cubicBezTo>
                    <a:pt x="52" y="157"/>
                    <a:pt x="57" y="158"/>
                    <a:pt x="61" y="159"/>
                  </a:cubicBezTo>
                  <a:cubicBezTo>
                    <a:pt x="61" y="159"/>
                    <a:pt x="61" y="159"/>
                    <a:pt x="62" y="159"/>
                  </a:cubicBezTo>
                  <a:cubicBezTo>
                    <a:pt x="64" y="167"/>
                    <a:pt x="72" y="174"/>
                    <a:pt x="82" y="174"/>
                  </a:cubicBezTo>
                  <a:cubicBezTo>
                    <a:pt x="91" y="174"/>
                    <a:pt x="99" y="168"/>
                    <a:pt x="101" y="160"/>
                  </a:cubicBezTo>
                  <a:cubicBezTo>
                    <a:pt x="110" y="160"/>
                    <a:pt x="122" y="160"/>
                    <a:pt x="132" y="160"/>
                  </a:cubicBezTo>
                  <a:cubicBezTo>
                    <a:pt x="135" y="168"/>
                    <a:pt x="143" y="174"/>
                    <a:pt x="153" y="174"/>
                  </a:cubicBezTo>
                  <a:cubicBezTo>
                    <a:pt x="162" y="174"/>
                    <a:pt x="170" y="168"/>
                    <a:pt x="172" y="160"/>
                  </a:cubicBezTo>
                  <a:cubicBezTo>
                    <a:pt x="186" y="160"/>
                    <a:pt x="186" y="160"/>
                    <a:pt x="186" y="160"/>
                  </a:cubicBezTo>
                  <a:cubicBezTo>
                    <a:pt x="190" y="160"/>
                    <a:pt x="193" y="157"/>
                    <a:pt x="193" y="153"/>
                  </a:cubicBezTo>
                  <a:cubicBezTo>
                    <a:pt x="193" y="150"/>
                    <a:pt x="190" y="147"/>
                    <a:pt x="186" y="147"/>
                  </a:cubicBezTo>
                  <a:cubicBezTo>
                    <a:pt x="186" y="147"/>
                    <a:pt x="180" y="147"/>
                    <a:pt x="172" y="147"/>
                  </a:cubicBezTo>
                  <a:cubicBezTo>
                    <a:pt x="170" y="138"/>
                    <a:pt x="161" y="133"/>
                    <a:pt x="153" y="133"/>
                  </a:cubicBezTo>
                  <a:cubicBezTo>
                    <a:pt x="143" y="133"/>
                    <a:pt x="136" y="138"/>
                    <a:pt x="133" y="147"/>
                  </a:cubicBezTo>
                  <a:cubicBezTo>
                    <a:pt x="101" y="147"/>
                    <a:pt x="101" y="147"/>
                    <a:pt x="101" y="147"/>
                  </a:cubicBezTo>
                  <a:cubicBezTo>
                    <a:pt x="98" y="138"/>
                    <a:pt x="91" y="133"/>
                    <a:pt x="82" y="133"/>
                  </a:cubicBezTo>
                  <a:cubicBezTo>
                    <a:pt x="73" y="133"/>
                    <a:pt x="65" y="138"/>
                    <a:pt x="62" y="146"/>
                  </a:cubicBezTo>
                  <a:cubicBezTo>
                    <a:pt x="62" y="146"/>
                    <a:pt x="61" y="146"/>
                    <a:pt x="61" y="146"/>
                  </a:cubicBezTo>
                  <a:cubicBezTo>
                    <a:pt x="59" y="145"/>
                    <a:pt x="58" y="145"/>
                    <a:pt x="57" y="144"/>
                  </a:cubicBezTo>
                  <a:cubicBezTo>
                    <a:pt x="56" y="143"/>
                    <a:pt x="55" y="142"/>
                    <a:pt x="54" y="140"/>
                  </a:cubicBezTo>
                  <a:cubicBezTo>
                    <a:pt x="53" y="138"/>
                    <a:pt x="53" y="136"/>
                    <a:pt x="53" y="135"/>
                  </a:cubicBezTo>
                  <a:cubicBezTo>
                    <a:pt x="53" y="133"/>
                    <a:pt x="53" y="132"/>
                    <a:pt x="54" y="131"/>
                  </a:cubicBezTo>
                  <a:cubicBezTo>
                    <a:pt x="55" y="129"/>
                    <a:pt x="57" y="126"/>
                    <a:pt x="59" y="125"/>
                  </a:cubicBezTo>
                  <a:cubicBezTo>
                    <a:pt x="61" y="124"/>
                    <a:pt x="63" y="123"/>
                    <a:pt x="64" y="123"/>
                  </a:cubicBezTo>
                  <a:cubicBezTo>
                    <a:pt x="67" y="123"/>
                    <a:pt x="80" y="123"/>
                    <a:pt x="97" y="123"/>
                  </a:cubicBezTo>
                  <a:cubicBezTo>
                    <a:pt x="97" y="123"/>
                    <a:pt x="97" y="123"/>
                    <a:pt x="97" y="123"/>
                  </a:cubicBezTo>
                  <a:cubicBezTo>
                    <a:pt x="113" y="123"/>
                    <a:pt x="131" y="123"/>
                    <a:pt x="145" y="123"/>
                  </a:cubicBezTo>
                  <a:cubicBezTo>
                    <a:pt x="145" y="123"/>
                    <a:pt x="145" y="123"/>
                    <a:pt x="145" y="123"/>
                  </a:cubicBezTo>
                  <a:cubicBezTo>
                    <a:pt x="157" y="123"/>
                    <a:pt x="166" y="123"/>
                    <a:pt x="166" y="123"/>
                  </a:cubicBezTo>
                  <a:cubicBezTo>
                    <a:pt x="170" y="123"/>
                    <a:pt x="173" y="122"/>
                    <a:pt x="176" y="120"/>
                  </a:cubicBezTo>
                  <a:cubicBezTo>
                    <a:pt x="179" y="118"/>
                    <a:pt x="181" y="115"/>
                    <a:pt x="182" y="111"/>
                  </a:cubicBezTo>
                  <a:cubicBezTo>
                    <a:pt x="186" y="94"/>
                    <a:pt x="186" y="94"/>
                    <a:pt x="186" y="94"/>
                  </a:cubicBezTo>
                  <a:cubicBezTo>
                    <a:pt x="187" y="93"/>
                    <a:pt x="187" y="92"/>
                    <a:pt x="187" y="91"/>
                  </a:cubicBezTo>
                  <a:cubicBezTo>
                    <a:pt x="187" y="91"/>
                    <a:pt x="187" y="91"/>
                    <a:pt x="187" y="91"/>
                  </a:cubicBezTo>
                  <a:cubicBezTo>
                    <a:pt x="199" y="43"/>
                    <a:pt x="199" y="43"/>
                    <a:pt x="199" y="43"/>
                  </a:cubicBezTo>
                  <a:cubicBezTo>
                    <a:pt x="199" y="42"/>
                    <a:pt x="199" y="41"/>
                    <a:pt x="199" y="4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tx1">
                    <a:lumMod val="85000"/>
                    <a:lumOff val="15000"/>
                  </a:schemeClr>
                </a:solidFill>
                <a:cs typeface="+mn-ea"/>
              </a:endParaRPr>
            </a:p>
          </p:txBody>
        </p:sp>
        <p:sp>
          <p:nvSpPr>
            <p:cNvPr id="21" name="Freeform 15"/>
            <p:cNvSpPr>
              <a:spLocks noEditPoints="1"/>
            </p:cNvSpPr>
            <p:nvPr/>
          </p:nvSpPr>
          <p:spPr bwMode="auto">
            <a:xfrm>
              <a:off x="4678694" y="2834944"/>
              <a:ext cx="322263" cy="277813"/>
            </a:xfrm>
            <a:custGeom>
              <a:avLst/>
              <a:gdLst>
                <a:gd name="T0" fmla="*/ 10 w 270"/>
                <a:gd name="T1" fmla="*/ 135 h 232"/>
                <a:gd name="T2" fmla="*/ 28 w 270"/>
                <a:gd name="T3" fmla="*/ 139 h 232"/>
                <a:gd name="T4" fmla="*/ 42 w 270"/>
                <a:gd name="T5" fmla="*/ 117 h 232"/>
                <a:gd name="T6" fmla="*/ 16 w 270"/>
                <a:gd name="T7" fmla="*/ 111 h 232"/>
                <a:gd name="T8" fmla="*/ 2 w 270"/>
                <a:gd name="T9" fmla="*/ 120 h 232"/>
                <a:gd name="T10" fmla="*/ 10 w 270"/>
                <a:gd name="T11" fmla="*/ 135 h 232"/>
                <a:gd name="T12" fmla="*/ 248 w 270"/>
                <a:gd name="T13" fmla="*/ 138 h 232"/>
                <a:gd name="T14" fmla="*/ 189 w 270"/>
                <a:gd name="T15" fmla="*/ 192 h 232"/>
                <a:gd name="T16" fmla="*/ 119 w 270"/>
                <a:gd name="T17" fmla="*/ 137 h 232"/>
                <a:gd name="T18" fmla="*/ 114 w 270"/>
                <a:gd name="T19" fmla="*/ 135 h 232"/>
                <a:gd name="T20" fmla="*/ 105 w 270"/>
                <a:gd name="T21" fmla="*/ 133 h 232"/>
                <a:gd name="T22" fmla="*/ 91 w 270"/>
                <a:gd name="T23" fmla="*/ 154 h 232"/>
                <a:gd name="T24" fmla="*/ 105 w 270"/>
                <a:gd name="T25" fmla="*/ 158 h 232"/>
                <a:gd name="T26" fmla="*/ 181 w 270"/>
                <a:gd name="T27" fmla="*/ 217 h 232"/>
                <a:gd name="T28" fmla="*/ 189 w 270"/>
                <a:gd name="T29" fmla="*/ 220 h 232"/>
                <a:gd name="T30" fmla="*/ 197 w 270"/>
                <a:gd name="T31" fmla="*/ 217 h 232"/>
                <a:gd name="T32" fmla="*/ 264 w 270"/>
                <a:gd name="T33" fmla="*/ 156 h 232"/>
                <a:gd name="T34" fmla="*/ 266 w 270"/>
                <a:gd name="T35" fmla="*/ 139 h 232"/>
                <a:gd name="T36" fmla="*/ 248 w 270"/>
                <a:gd name="T37" fmla="*/ 138 h 232"/>
                <a:gd name="T38" fmla="*/ 117 w 270"/>
                <a:gd name="T39" fmla="*/ 79 h 232"/>
                <a:gd name="T40" fmla="*/ 183 w 270"/>
                <a:gd name="T41" fmla="*/ 121 h 232"/>
                <a:gd name="T42" fmla="*/ 199 w 270"/>
                <a:gd name="T43" fmla="*/ 117 h 232"/>
                <a:gd name="T44" fmla="*/ 266 w 270"/>
                <a:gd name="T45" fmla="*/ 20 h 232"/>
                <a:gd name="T46" fmla="*/ 263 w 270"/>
                <a:gd name="T47" fmla="*/ 3 h 232"/>
                <a:gd name="T48" fmla="*/ 246 w 270"/>
                <a:gd name="T49" fmla="*/ 7 h 232"/>
                <a:gd name="T50" fmla="*/ 186 w 270"/>
                <a:gd name="T51" fmla="*/ 94 h 232"/>
                <a:gd name="T52" fmla="*/ 120 w 270"/>
                <a:gd name="T53" fmla="*/ 52 h 232"/>
                <a:gd name="T54" fmla="*/ 111 w 270"/>
                <a:gd name="T55" fmla="*/ 50 h 232"/>
                <a:gd name="T56" fmla="*/ 103 w 270"/>
                <a:gd name="T57" fmla="*/ 56 h 232"/>
                <a:gd name="T58" fmla="*/ 3 w 270"/>
                <a:gd name="T59" fmla="*/ 213 h 232"/>
                <a:gd name="T60" fmla="*/ 7 w 270"/>
                <a:gd name="T61" fmla="*/ 230 h 232"/>
                <a:gd name="T62" fmla="*/ 13 w 270"/>
                <a:gd name="T63" fmla="*/ 232 h 232"/>
                <a:gd name="T64" fmla="*/ 24 w 270"/>
                <a:gd name="T65" fmla="*/ 227 h 232"/>
                <a:gd name="T66" fmla="*/ 117 w 270"/>
                <a:gd name="T67" fmla="*/ 7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0" h="232">
                  <a:moveTo>
                    <a:pt x="10" y="135"/>
                  </a:moveTo>
                  <a:cubicBezTo>
                    <a:pt x="28" y="139"/>
                    <a:pt x="28" y="139"/>
                    <a:pt x="28" y="139"/>
                  </a:cubicBezTo>
                  <a:cubicBezTo>
                    <a:pt x="42" y="117"/>
                    <a:pt x="42" y="117"/>
                    <a:pt x="42" y="117"/>
                  </a:cubicBezTo>
                  <a:cubicBezTo>
                    <a:pt x="16" y="111"/>
                    <a:pt x="16" y="111"/>
                    <a:pt x="16" y="111"/>
                  </a:cubicBezTo>
                  <a:cubicBezTo>
                    <a:pt x="10" y="109"/>
                    <a:pt x="3" y="113"/>
                    <a:pt x="2" y="120"/>
                  </a:cubicBezTo>
                  <a:cubicBezTo>
                    <a:pt x="0" y="126"/>
                    <a:pt x="4" y="133"/>
                    <a:pt x="10" y="135"/>
                  </a:cubicBezTo>
                  <a:close/>
                  <a:moveTo>
                    <a:pt x="248" y="138"/>
                  </a:moveTo>
                  <a:cubicBezTo>
                    <a:pt x="189" y="192"/>
                    <a:pt x="189" y="192"/>
                    <a:pt x="189" y="192"/>
                  </a:cubicBezTo>
                  <a:cubicBezTo>
                    <a:pt x="119" y="137"/>
                    <a:pt x="119" y="137"/>
                    <a:pt x="119" y="137"/>
                  </a:cubicBezTo>
                  <a:cubicBezTo>
                    <a:pt x="117" y="136"/>
                    <a:pt x="115" y="135"/>
                    <a:pt x="114" y="135"/>
                  </a:cubicBezTo>
                  <a:cubicBezTo>
                    <a:pt x="105" y="133"/>
                    <a:pt x="105" y="133"/>
                    <a:pt x="105" y="133"/>
                  </a:cubicBezTo>
                  <a:cubicBezTo>
                    <a:pt x="91" y="154"/>
                    <a:pt x="91" y="154"/>
                    <a:pt x="91" y="154"/>
                  </a:cubicBezTo>
                  <a:cubicBezTo>
                    <a:pt x="105" y="158"/>
                    <a:pt x="105" y="158"/>
                    <a:pt x="105" y="158"/>
                  </a:cubicBezTo>
                  <a:cubicBezTo>
                    <a:pt x="181" y="217"/>
                    <a:pt x="181" y="217"/>
                    <a:pt x="181" y="217"/>
                  </a:cubicBezTo>
                  <a:cubicBezTo>
                    <a:pt x="184" y="219"/>
                    <a:pt x="187" y="220"/>
                    <a:pt x="189" y="220"/>
                  </a:cubicBezTo>
                  <a:cubicBezTo>
                    <a:pt x="192" y="220"/>
                    <a:pt x="195" y="219"/>
                    <a:pt x="197" y="217"/>
                  </a:cubicBezTo>
                  <a:cubicBezTo>
                    <a:pt x="264" y="156"/>
                    <a:pt x="264" y="156"/>
                    <a:pt x="264" y="156"/>
                  </a:cubicBezTo>
                  <a:cubicBezTo>
                    <a:pt x="270" y="152"/>
                    <a:pt x="270" y="144"/>
                    <a:pt x="266" y="139"/>
                  </a:cubicBezTo>
                  <a:cubicBezTo>
                    <a:pt x="261" y="134"/>
                    <a:pt x="253" y="133"/>
                    <a:pt x="248" y="138"/>
                  </a:cubicBezTo>
                  <a:close/>
                  <a:moveTo>
                    <a:pt x="117" y="79"/>
                  </a:moveTo>
                  <a:cubicBezTo>
                    <a:pt x="183" y="121"/>
                    <a:pt x="183" y="121"/>
                    <a:pt x="183" y="121"/>
                  </a:cubicBezTo>
                  <a:cubicBezTo>
                    <a:pt x="188" y="124"/>
                    <a:pt x="195" y="123"/>
                    <a:pt x="199" y="117"/>
                  </a:cubicBezTo>
                  <a:cubicBezTo>
                    <a:pt x="266" y="20"/>
                    <a:pt x="266" y="20"/>
                    <a:pt x="266" y="20"/>
                  </a:cubicBezTo>
                  <a:cubicBezTo>
                    <a:pt x="270" y="15"/>
                    <a:pt x="269" y="7"/>
                    <a:pt x="263" y="3"/>
                  </a:cubicBezTo>
                  <a:cubicBezTo>
                    <a:pt x="258" y="0"/>
                    <a:pt x="250" y="1"/>
                    <a:pt x="246" y="7"/>
                  </a:cubicBezTo>
                  <a:cubicBezTo>
                    <a:pt x="186" y="94"/>
                    <a:pt x="186" y="94"/>
                    <a:pt x="186" y="94"/>
                  </a:cubicBezTo>
                  <a:cubicBezTo>
                    <a:pt x="120" y="52"/>
                    <a:pt x="120" y="52"/>
                    <a:pt x="120" y="52"/>
                  </a:cubicBezTo>
                  <a:cubicBezTo>
                    <a:pt x="117" y="50"/>
                    <a:pt x="114" y="50"/>
                    <a:pt x="111" y="50"/>
                  </a:cubicBezTo>
                  <a:cubicBezTo>
                    <a:pt x="108" y="51"/>
                    <a:pt x="105" y="53"/>
                    <a:pt x="103" y="56"/>
                  </a:cubicBezTo>
                  <a:cubicBezTo>
                    <a:pt x="3" y="213"/>
                    <a:pt x="3" y="213"/>
                    <a:pt x="3" y="213"/>
                  </a:cubicBezTo>
                  <a:cubicBezTo>
                    <a:pt x="0" y="219"/>
                    <a:pt x="1" y="227"/>
                    <a:pt x="7" y="230"/>
                  </a:cubicBezTo>
                  <a:cubicBezTo>
                    <a:pt x="9" y="231"/>
                    <a:pt x="11" y="232"/>
                    <a:pt x="13" y="232"/>
                  </a:cubicBezTo>
                  <a:cubicBezTo>
                    <a:pt x="18" y="232"/>
                    <a:pt x="21" y="230"/>
                    <a:pt x="24" y="227"/>
                  </a:cubicBezTo>
                  <a:cubicBezTo>
                    <a:pt x="117" y="79"/>
                    <a:pt x="117" y="79"/>
                    <a:pt x="117" y="7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p>
              <a:endParaRPr lang="zh-CN" altLang="en-US" sz="1350">
                <a:solidFill>
                  <a:schemeClr val="tx1">
                    <a:lumMod val="85000"/>
                    <a:lumOff val="15000"/>
                  </a:schemeClr>
                </a:solidFill>
                <a:cs typeface="+mn-ea"/>
              </a:endParaRPr>
            </a:p>
          </p:txBody>
        </p:sp>
      </p:grpSp>
      <p:grpSp>
        <p:nvGrpSpPr>
          <p:cNvPr id="22" name="Group 65"/>
          <p:cNvGrpSpPr/>
          <p:nvPr/>
        </p:nvGrpSpPr>
        <p:grpSpPr>
          <a:xfrm>
            <a:off x="683568" y="2706284"/>
            <a:ext cx="2273428" cy="1440299"/>
            <a:chOff x="9169987" y="2517475"/>
            <a:chExt cx="3223237" cy="1821051"/>
          </a:xfrm>
        </p:grpSpPr>
        <p:sp>
          <p:nvSpPr>
            <p:cNvPr id="23" name="TextBox 66"/>
            <p:cNvSpPr txBox="1"/>
            <p:nvPr/>
          </p:nvSpPr>
          <p:spPr>
            <a:xfrm>
              <a:off x="11149594" y="2517475"/>
              <a:ext cx="1243630" cy="424973"/>
            </a:xfrm>
            <a:prstGeom prst="rect">
              <a:avLst/>
            </a:prstGeom>
            <a:noFill/>
          </p:spPr>
          <p:txBody>
            <a:bodyPr wrap="none" rtlCol="0">
              <a:spAutoFit/>
            </a:bodyPr>
            <a:lstStyle/>
            <a:p>
              <a:pPr algn="r">
                <a:lnSpc>
                  <a:spcPct val="130000"/>
                </a:lnSpc>
                <a:spcBef>
                  <a:spcPct val="0"/>
                </a:spcBef>
                <a:defRPr/>
              </a:pPr>
              <a:r>
                <a:rPr lang="zh-CN" altLang="en-US" sz="1350" dirty="0" smtClean="0">
                  <a:solidFill>
                    <a:schemeClr val="tx1">
                      <a:lumMod val="65000"/>
                      <a:lumOff val="35000"/>
                    </a:schemeClr>
                  </a:solidFill>
                  <a:latin typeface="+mn-ea"/>
                  <a:cs typeface="+mn-ea"/>
                  <a:sym typeface="Arial" panose="020B0604020202020204" pitchFamily="34" charset="0"/>
                </a:rPr>
                <a:t>新</a:t>
              </a:r>
              <a:r>
                <a:rPr lang="zh-CN" altLang="en-US" sz="1350" dirty="0" smtClean="0">
                  <a:solidFill>
                    <a:schemeClr val="tx1">
                      <a:lumMod val="65000"/>
                      <a:lumOff val="35000"/>
                    </a:schemeClr>
                  </a:solidFill>
                  <a:latin typeface="+mn-ea"/>
                  <a:cs typeface="+mn-ea"/>
                  <a:sym typeface="Arial" panose="020B0604020202020204" pitchFamily="34" charset="0"/>
                </a:rPr>
                <a:t>人培训</a:t>
              </a:r>
              <a:endParaRPr lang="zh-CN" altLang="en-US" sz="1350" dirty="0">
                <a:solidFill>
                  <a:schemeClr val="tx1">
                    <a:lumMod val="65000"/>
                    <a:lumOff val="35000"/>
                  </a:schemeClr>
                </a:solidFill>
                <a:latin typeface="+mn-ea"/>
                <a:cs typeface="+mn-ea"/>
                <a:sym typeface="Arial" panose="020B0604020202020204" pitchFamily="34" charset="0"/>
              </a:endParaRPr>
            </a:p>
          </p:txBody>
        </p:sp>
        <p:sp>
          <p:nvSpPr>
            <p:cNvPr id="24" name="Rectangle 67"/>
            <p:cNvSpPr/>
            <p:nvPr/>
          </p:nvSpPr>
          <p:spPr>
            <a:xfrm>
              <a:off x="9169987" y="2893847"/>
              <a:ext cx="3223236" cy="1444679"/>
            </a:xfrm>
            <a:prstGeom prst="rect">
              <a:avLst/>
            </a:prstGeom>
          </p:spPr>
          <p:txBody>
            <a:bodyPr wrap="square">
              <a:spAutoFit/>
            </a:bodyPr>
            <a:lstStyle/>
            <a:p>
              <a:pPr algn="r">
                <a:lnSpc>
                  <a:spcPct val="130000"/>
                </a:lnSpc>
              </a:pPr>
              <a:r>
                <a:rPr lang="zh-CN" altLang="en-US" sz="1050" dirty="0" smtClean="0">
                  <a:solidFill>
                    <a:schemeClr val="tx1">
                      <a:lumMod val="65000"/>
                      <a:lumOff val="35000"/>
                    </a:schemeClr>
                  </a:solidFill>
                  <a:latin typeface="+mn-ea"/>
                  <a:cs typeface="+mn-ea"/>
                  <a:sym typeface="Arial" panose="020B0604020202020204" pitchFamily="34" charset="0"/>
                </a:rPr>
                <a:t>公司组织周五周六为期 </a:t>
              </a:r>
              <a:r>
                <a:rPr lang="en-US" altLang="zh-CN" sz="1050" dirty="0" smtClean="0">
                  <a:solidFill>
                    <a:schemeClr val="tx1">
                      <a:lumMod val="65000"/>
                      <a:lumOff val="35000"/>
                    </a:schemeClr>
                  </a:solidFill>
                  <a:latin typeface="+mn-ea"/>
                  <a:cs typeface="+mn-ea"/>
                  <a:sym typeface="Arial" panose="020B0604020202020204" pitchFamily="34" charset="0"/>
                </a:rPr>
                <a:t>1.5 </a:t>
              </a:r>
              <a:r>
                <a:rPr lang="zh-CN" altLang="en-US" sz="1050" dirty="0" smtClean="0">
                  <a:solidFill>
                    <a:schemeClr val="tx1">
                      <a:lumMod val="65000"/>
                      <a:lumOff val="35000"/>
                    </a:schemeClr>
                  </a:solidFill>
                  <a:latin typeface="+mn-ea"/>
                  <a:cs typeface="+mn-ea"/>
                  <a:sym typeface="Arial" panose="020B0604020202020204" pitchFamily="34" charset="0"/>
                </a:rPr>
                <a:t>天的新人培训，并且与陆金所的小伙伴们联谊，让我们更加了解公司各方面的情况，通过活动的方式认识更多未来可能合作的同事们</a:t>
              </a:r>
              <a:endParaRPr lang="zh-CN" altLang="en-US" sz="1050" dirty="0">
                <a:solidFill>
                  <a:schemeClr val="tx1">
                    <a:lumMod val="65000"/>
                    <a:lumOff val="35000"/>
                  </a:schemeClr>
                </a:solidFill>
                <a:latin typeface="+mn-ea"/>
                <a:cs typeface="+mn-ea"/>
                <a:sym typeface="Arial" panose="020B0604020202020204" pitchFamily="34" charset="0"/>
              </a:endParaRPr>
            </a:p>
          </p:txBody>
        </p:sp>
      </p:grpSp>
      <p:grpSp>
        <p:nvGrpSpPr>
          <p:cNvPr id="28" name="Group 65"/>
          <p:cNvGrpSpPr/>
          <p:nvPr/>
        </p:nvGrpSpPr>
        <p:grpSpPr>
          <a:xfrm>
            <a:off x="6141324" y="2715765"/>
            <a:ext cx="2287160" cy="1231321"/>
            <a:chOff x="8797071" y="2517475"/>
            <a:chExt cx="3382130" cy="1556826"/>
          </a:xfrm>
        </p:grpSpPr>
        <p:sp>
          <p:nvSpPr>
            <p:cNvPr id="29" name="TextBox 66"/>
            <p:cNvSpPr txBox="1"/>
            <p:nvPr/>
          </p:nvSpPr>
          <p:spPr>
            <a:xfrm>
              <a:off x="8797071" y="2517475"/>
              <a:ext cx="1297102" cy="424972"/>
            </a:xfrm>
            <a:prstGeom prst="rect">
              <a:avLst/>
            </a:prstGeom>
            <a:noFill/>
          </p:spPr>
          <p:txBody>
            <a:bodyPr wrap="none" rtlCol="0">
              <a:spAutoFit/>
            </a:bodyPr>
            <a:lstStyle/>
            <a:p>
              <a:pPr>
                <a:lnSpc>
                  <a:spcPct val="130000"/>
                </a:lnSpc>
                <a:spcBef>
                  <a:spcPct val="0"/>
                </a:spcBef>
                <a:defRPr/>
              </a:pPr>
              <a:r>
                <a:rPr lang="zh-CN" altLang="en-US" sz="1350" dirty="0" smtClean="0">
                  <a:solidFill>
                    <a:schemeClr val="tx1">
                      <a:lumMod val="65000"/>
                      <a:lumOff val="35000"/>
                    </a:schemeClr>
                  </a:solidFill>
                  <a:latin typeface="+mn-ea"/>
                  <a:cs typeface="+mn-ea"/>
                  <a:sym typeface="Arial" panose="020B0604020202020204" pitchFamily="34" charset="0"/>
                </a:rPr>
                <a:t>实践项目</a:t>
              </a:r>
              <a:endParaRPr lang="zh-CN" altLang="en-US" sz="1350" dirty="0">
                <a:solidFill>
                  <a:schemeClr val="tx1">
                    <a:lumMod val="65000"/>
                    <a:lumOff val="35000"/>
                  </a:schemeClr>
                </a:solidFill>
                <a:latin typeface="+mn-ea"/>
                <a:cs typeface="+mn-ea"/>
                <a:sym typeface="Arial" panose="020B0604020202020204" pitchFamily="34" charset="0"/>
              </a:endParaRPr>
            </a:p>
          </p:txBody>
        </p:sp>
        <p:sp>
          <p:nvSpPr>
            <p:cNvPr id="30" name="Rectangle 67"/>
            <p:cNvSpPr/>
            <p:nvPr/>
          </p:nvSpPr>
          <p:spPr>
            <a:xfrm>
              <a:off x="8797071" y="2895211"/>
              <a:ext cx="3382130" cy="1179090"/>
            </a:xfrm>
            <a:prstGeom prst="rect">
              <a:avLst/>
            </a:prstGeom>
          </p:spPr>
          <p:txBody>
            <a:bodyPr wrap="square">
              <a:spAutoFit/>
            </a:bodyPr>
            <a:lstStyle/>
            <a:p>
              <a:pPr>
                <a:lnSpc>
                  <a:spcPct val="130000"/>
                </a:lnSpc>
              </a:pPr>
              <a:r>
                <a:rPr lang="zh-CN" altLang="en-US" sz="1050" dirty="0" smtClean="0">
                  <a:solidFill>
                    <a:schemeClr val="tx1">
                      <a:lumMod val="65000"/>
                      <a:lumOff val="35000"/>
                    </a:schemeClr>
                  </a:solidFill>
                  <a:latin typeface="+mn-ea"/>
                  <a:cs typeface="+mn-ea"/>
                  <a:sym typeface="Arial" panose="020B0604020202020204" pitchFamily="34" charset="0"/>
                </a:rPr>
                <a:t>团</a:t>
              </a:r>
              <a:r>
                <a:rPr lang="zh-CN" altLang="en-US" sz="1050" dirty="0" smtClean="0">
                  <a:solidFill>
                    <a:schemeClr val="tx1">
                      <a:lumMod val="65000"/>
                      <a:lumOff val="35000"/>
                    </a:schemeClr>
                  </a:solidFill>
                  <a:latin typeface="+mn-ea"/>
                  <a:cs typeface="+mn-ea"/>
                  <a:sym typeface="Arial" panose="020B0604020202020204" pitchFamily="34" charset="0"/>
                </a:rPr>
                <a:t>队内部有 </a:t>
              </a:r>
              <a:r>
                <a:rPr lang="en-US" altLang="zh-CN" sz="1050" dirty="0" smtClean="0">
                  <a:solidFill>
                    <a:schemeClr val="tx1">
                      <a:lumMod val="65000"/>
                      <a:lumOff val="35000"/>
                    </a:schemeClr>
                  </a:solidFill>
                  <a:latin typeface="+mn-ea"/>
                  <a:cs typeface="+mn-ea"/>
                  <a:sym typeface="Arial" panose="020B0604020202020204" pitchFamily="34" charset="0"/>
                </a:rPr>
                <a:t>react </a:t>
              </a:r>
              <a:r>
                <a:rPr lang="zh-CN" altLang="en-US" sz="1050" dirty="0" smtClean="0">
                  <a:solidFill>
                    <a:schemeClr val="tx1">
                      <a:lumMod val="65000"/>
                      <a:lumOff val="35000"/>
                    </a:schemeClr>
                  </a:solidFill>
                  <a:latin typeface="+mn-ea"/>
                  <a:cs typeface="+mn-ea"/>
                  <a:sym typeface="Arial" panose="020B0604020202020204" pitchFamily="34" charset="0"/>
                </a:rPr>
                <a:t>和 </a:t>
              </a:r>
              <a:r>
                <a:rPr lang="en-US" altLang="zh-CN" sz="1050" dirty="0" smtClean="0">
                  <a:solidFill>
                    <a:schemeClr val="tx1">
                      <a:lumMod val="65000"/>
                      <a:lumOff val="35000"/>
                    </a:schemeClr>
                  </a:solidFill>
                  <a:latin typeface="+mn-ea"/>
                  <a:cs typeface="+mn-ea"/>
                  <a:sym typeface="Arial" panose="020B0604020202020204" pitchFamily="34" charset="0"/>
                </a:rPr>
                <a:t>yrn </a:t>
              </a:r>
              <a:r>
                <a:rPr lang="zh-CN" altLang="en-US" sz="1050" dirty="0" smtClean="0">
                  <a:solidFill>
                    <a:schemeClr val="tx1">
                      <a:lumMod val="65000"/>
                      <a:lumOff val="35000"/>
                    </a:schemeClr>
                  </a:solidFill>
                  <a:latin typeface="+mn-ea"/>
                  <a:cs typeface="+mn-ea"/>
                  <a:sym typeface="Arial" panose="020B0604020202020204" pitchFamily="34" charset="0"/>
                </a:rPr>
                <a:t>的学习项目，通过实践练习和对脚手架的学习，让自己更快的熟悉日常开发所需要的业务框架知识</a:t>
              </a:r>
              <a:endParaRPr lang="zh-CN" altLang="en-US" sz="1050" dirty="0">
                <a:solidFill>
                  <a:schemeClr val="tx1">
                    <a:lumMod val="65000"/>
                    <a:lumOff val="35000"/>
                  </a:schemeClr>
                </a:solidFill>
                <a:latin typeface="+mn-ea"/>
                <a:cs typeface="+mn-ea"/>
                <a:sym typeface="Arial" panose="020B0604020202020204" pitchFamily="34" charset="0"/>
              </a:endParaRPr>
            </a:p>
          </p:txBody>
        </p:sp>
      </p:grpSp>
      <p:grpSp>
        <p:nvGrpSpPr>
          <p:cNvPr id="31" name="Group 65"/>
          <p:cNvGrpSpPr/>
          <p:nvPr/>
        </p:nvGrpSpPr>
        <p:grpSpPr>
          <a:xfrm>
            <a:off x="971600" y="1269503"/>
            <a:ext cx="2270779" cy="1230239"/>
            <a:chOff x="9173743" y="2517475"/>
            <a:chExt cx="3219481" cy="1555459"/>
          </a:xfrm>
        </p:grpSpPr>
        <p:sp>
          <p:nvSpPr>
            <p:cNvPr id="32" name="TextBox 66"/>
            <p:cNvSpPr txBox="1"/>
            <p:nvPr/>
          </p:nvSpPr>
          <p:spPr>
            <a:xfrm>
              <a:off x="11149594" y="2517475"/>
              <a:ext cx="1243630" cy="424973"/>
            </a:xfrm>
            <a:prstGeom prst="rect">
              <a:avLst/>
            </a:prstGeom>
            <a:noFill/>
          </p:spPr>
          <p:txBody>
            <a:bodyPr wrap="none" rtlCol="0">
              <a:spAutoFit/>
            </a:bodyPr>
            <a:lstStyle/>
            <a:p>
              <a:pPr algn="r">
                <a:lnSpc>
                  <a:spcPct val="130000"/>
                </a:lnSpc>
                <a:spcBef>
                  <a:spcPct val="0"/>
                </a:spcBef>
                <a:defRPr/>
              </a:pPr>
              <a:r>
                <a:rPr lang="zh-CN" altLang="en-US" sz="1350" dirty="0" smtClean="0">
                  <a:solidFill>
                    <a:schemeClr val="tx1">
                      <a:lumMod val="65000"/>
                      <a:lumOff val="35000"/>
                    </a:schemeClr>
                  </a:solidFill>
                  <a:latin typeface="+mn-ea"/>
                  <a:cs typeface="+mn-ea"/>
                  <a:sym typeface="Arial" panose="020B0604020202020204" pitchFamily="34" charset="0"/>
                </a:rPr>
                <a:t>新</a:t>
              </a:r>
              <a:r>
                <a:rPr lang="zh-CN" altLang="en-US" sz="1350" dirty="0" smtClean="0">
                  <a:solidFill>
                    <a:schemeClr val="tx1">
                      <a:lumMod val="65000"/>
                      <a:lumOff val="35000"/>
                    </a:schemeClr>
                  </a:solidFill>
                  <a:latin typeface="+mn-ea"/>
                  <a:cs typeface="+mn-ea"/>
                  <a:sym typeface="Arial" panose="020B0604020202020204" pitchFamily="34" charset="0"/>
                </a:rPr>
                <a:t>人文档</a:t>
              </a:r>
              <a:endParaRPr lang="zh-CN" altLang="en-US" sz="1350" dirty="0">
                <a:solidFill>
                  <a:schemeClr val="tx1">
                    <a:lumMod val="65000"/>
                    <a:lumOff val="35000"/>
                  </a:schemeClr>
                </a:solidFill>
                <a:latin typeface="+mn-ea"/>
                <a:cs typeface="+mn-ea"/>
                <a:sym typeface="Arial" panose="020B0604020202020204" pitchFamily="34" charset="0"/>
              </a:endParaRPr>
            </a:p>
          </p:txBody>
        </p:sp>
        <p:sp>
          <p:nvSpPr>
            <p:cNvPr id="33" name="Rectangle 67"/>
            <p:cNvSpPr/>
            <p:nvPr/>
          </p:nvSpPr>
          <p:spPr>
            <a:xfrm>
              <a:off x="9173743" y="2893843"/>
              <a:ext cx="3219480" cy="1179091"/>
            </a:xfrm>
            <a:prstGeom prst="rect">
              <a:avLst/>
            </a:prstGeom>
          </p:spPr>
          <p:txBody>
            <a:bodyPr wrap="square">
              <a:spAutoFit/>
            </a:bodyPr>
            <a:lstStyle/>
            <a:p>
              <a:pPr algn="r">
                <a:lnSpc>
                  <a:spcPct val="130000"/>
                </a:lnSpc>
              </a:pPr>
              <a:r>
                <a:rPr lang="zh-CN" altLang="en-US" sz="1050" dirty="0" smtClean="0">
                  <a:solidFill>
                    <a:schemeClr val="tx1">
                      <a:lumMod val="65000"/>
                      <a:lumOff val="35000"/>
                    </a:schemeClr>
                  </a:solidFill>
                  <a:latin typeface="+mn-ea"/>
                  <a:cs typeface="+mn-ea"/>
                  <a:sym typeface="Arial" panose="020B0604020202020204" pitchFamily="34" charset="0"/>
                </a:rPr>
                <a:t>团队</a:t>
              </a:r>
              <a:r>
                <a:rPr lang="zh-CN" altLang="en-US" sz="1050" dirty="0" smtClean="0">
                  <a:solidFill>
                    <a:schemeClr val="tx1">
                      <a:lumMod val="65000"/>
                      <a:lumOff val="35000"/>
                    </a:schemeClr>
                  </a:solidFill>
                  <a:latin typeface="+mn-ea"/>
                  <a:cs typeface="+mn-ea"/>
                  <a:sym typeface="Arial" panose="020B0604020202020204" pitchFamily="34" charset="0"/>
                </a:rPr>
                <a:t>有一整套比较完善的新人入职文档，里面涵盖了实际工作中需要的大部分内容，让我快速的熟悉工作以及其他各种事宜</a:t>
              </a:r>
              <a:endParaRPr lang="zh-CN" altLang="en-US" sz="1050" dirty="0">
                <a:solidFill>
                  <a:schemeClr val="tx1">
                    <a:lumMod val="65000"/>
                    <a:lumOff val="35000"/>
                  </a:schemeClr>
                </a:solidFill>
                <a:latin typeface="+mn-ea"/>
                <a:cs typeface="+mn-ea"/>
                <a:sym typeface="Arial" panose="020B0604020202020204" pitchFamily="34" charset="0"/>
              </a:endParaRPr>
            </a:p>
          </p:txBody>
        </p:sp>
      </p:grpSp>
      <p:grpSp>
        <p:nvGrpSpPr>
          <p:cNvPr id="34" name="Group 65"/>
          <p:cNvGrpSpPr/>
          <p:nvPr/>
        </p:nvGrpSpPr>
        <p:grpSpPr>
          <a:xfrm>
            <a:off x="5580112" y="1045927"/>
            <a:ext cx="2287160" cy="975484"/>
            <a:chOff x="8797071" y="2536426"/>
            <a:chExt cx="3382130" cy="1233356"/>
          </a:xfrm>
        </p:grpSpPr>
        <p:sp>
          <p:nvSpPr>
            <p:cNvPr id="35" name="TextBox 66"/>
            <p:cNvSpPr txBox="1"/>
            <p:nvPr/>
          </p:nvSpPr>
          <p:spPr>
            <a:xfrm>
              <a:off x="8797071" y="2536426"/>
              <a:ext cx="1297102" cy="424972"/>
            </a:xfrm>
            <a:prstGeom prst="rect">
              <a:avLst/>
            </a:prstGeom>
            <a:noFill/>
          </p:spPr>
          <p:txBody>
            <a:bodyPr wrap="none" rtlCol="0">
              <a:spAutoFit/>
            </a:bodyPr>
            <a:lstStyle/>
            <a:p>
              <a:pPr>
                <a:lnSpc>
                  <a:spcPct val="130000"/>
                </a:lnSpc>
                <a:spcBef>
                  <a:spcPct val="0"/>
                </a:spcBef>
                <a:defRPr/>
              </a:pPr>
              <a:r>
                <a:rPr lang="zh-CN" altLang="en-US" sz="1350" dirty="0" smtClean="0">
                  <a:solidFill>
                    <a:schemeClr val="tx1">
                      <a:lumMod val="65000"/>
                      <a:lumOff val="35000"/>
                    </a:schemeClr>
                  </a:solidFill>
                  <a:latin typeface="+mn-ea"/>
                  <a:cs typeface="+mn-ea"/>
                  <a:sym typeface="Arial" panose="020B0604020202020204" pitchFamily="34" charset="0"/>
                </a:rPr>
                <a:t>知鸟平台</a:t>
              </a:r>
              <a:endParaRPr lang="zh-CN" altLang="en-US" sz="1350" dirty="0">
                <a:solidFill>
                  <a:schemeClr val="tx1">
                    <a:lumMod val="65000"/>
                    <a:lumOff val="35000"/>
                  </a:schemeClr>
                </a:solidFill>
                <a:latin typeface="+mn-ea"/>
                <a:cs typeface="+mn-ea"/>
                <a:sym typeface="Arial" panose="020B0604020202020204" pitchFamily="34" charset="0"/>
              </a:endParaRPr>
            </a:p>
          </p:txBody>
        </p:sp>
        <p:sp>
          <p:nvSpPr>
            <p:cNvPr id="36" name="Rectangle 67"/>
            <p:cNvSpPr/>
            <p:nvPr/>
          </p:nvSpPr>
          <p:spPr>
            <a:xfrm>
              <a:off x="8797071" y="2856281"/>
              <a:ext cx="3382130" cy="913501"/>
            </a:xfrm>
            <a:prstGeom prst="rect">
              <a:avLst/>
            </a:prstGeom>
          </p:spPr>
          <p:txBody>
            <a:bodyPr wrap="square">
              <a:spAutoFit/>
            </a:bodyPr>
            <a:lstStyle/>
            <a:p>
              <a:pPr>
                <a:lnSpc>
                  <a:spcPct val="130000"/>
                </a:lnSpc>
              </a:pPr>
              <a:r>
                <a:rPr lang="zh-CN" altLang="en-US" sz="1050" dirty="0" smtClean="0">
                  <a:solidFill>
                    <a:schemeClr val="tx1">
                      <a:lumMod val="65000"/>
                      <a:lumOff val="35000"/>
                    </a:schemeClr>
                  </a:solidFill>
                  <a:latin typeface="+mn-ea"/>
                  <a:cs typeface="+mn-ea"/>
                  <a:sym typeface="Arial" panose="020B0604020202020204" pitchFamily="34" charset="0"/>
                </a:rPr>
                <a:t>知鸟平台有包括绩效，安全，考勤，风险等等一系列的关于公司集团的资料，让我更快的去了解整个公司</a:t>
              </a:r>
              <a:endParaRPr lang="zh-CN" altLang="en-US" sz="1050" dirty="0">
                <a:solidFill>
                  <a:schemeClr val="tx1">
                    <a:lumMod val="65000"/>
                    <a:lumOff val="35000"/>
                  </a:schemeClr>
                </a:solidFill>
                <a:latin typeface="+mn-ea"/>
                <a:cs typeface="+mn-ea"/>
                <a:sym typeface="Arial" panose="020B0604020202020204" pitchFamily="34" charset="0"/>
              </a:endParaRPr>
            </a:p>
          </p:txBody>
        </p:sp>
      </p:grpSp>
      <p:sp>
        <p:nvSpPr>
          <p:cNvPr id="37" name="矩形 36"/>
          <p:cNvSpPr/>
          <p:nvPr/>
        </p:nvSpPr>
        <p:spPr>
          <a:xfrm>
            <a:off x="827584" y="267494"/>
            <a:ext cx="2880320"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学</a:t>
            </a:r>
            <a:r>
              <a:rPr lang="zh-CN" altLang="en-US" sz="2200" dirty="0">
                <a:solidFill>
                  <a:schemeClr val="accent1"/>
                </a:solidFill>
                <a:latin typeface="造字工房版黑（非商用）常规体" pitchFamily="50" charset="-122"/>
                <a:ea typeface="造字工房版黑（非商用）常规体" pitchFamily="50" charset="-122"/>
                <a:cs typeface="+mn-ea"/>
                <a:sym typeface="+mn-lt"/>
              </a:rPr>
              <a:t>习培</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训</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38" name="组合 37"/>
          <p:cNvGrpSpPr/>
          <p:nvPr/>
        </p:nvGrpSpPr>
        <p:grpSpPr>
          <a:xfrm>
            <a:off x="376393" y="300155"/>
            <a:ext cx="8391215" cy="365564"/>
            <a:chOff x="376393" y="300155"/>
            <a:chExt cx="8391215" cy="365564"/>
          </a:xfrm>
        </p:grpSpPr>
        <p:sp>
          <p:nvSpPr>
            <p:cNvPr id="39"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连接符 39"/>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par>
                                <p:cTn id="12" presetID="22" presetClass="entr" presetSubtype="8"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par>
                                <p:cTn id="15" presetID="22" presetClass="entr" presetSubtype="2"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right)">
                                      <p:cBhvr>
                                        <p:cTn id="17" dur="500"/>
                                        <p:tgtEl>
                                          <p:spTgt spid="31"/>
                                        </p:tgtEl>
                                      </p:cBhvr>
                                    </p:animEffect>
                                  </p:childTnLst>
                                </p:cTn>
                              </p:par>
                              <p:par>
                                <p:cTn id="18" presetID="22" presetClass="entr" presetSubtype="8"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432815" y="1347615"/>
            <a:ext cx="2286000" cy="1404258"/>
          </a:xfrm>
          <a:prstGeom prst="rect">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19" name="矩形 18"/>
          <p:cNvSpPr/>
          <p:nvPr/>
        </p:nvSpPr>
        <p:spPr>
          <a:xfrm>
            <a:off x="773832" y="3075806"/>
            <a:ext cx="2286000" cy="140425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24" name="矩形 23"/>
          <p:cNvSpPr/>
          <p:nvPr/>
        </p:nvSpPr>
        <p:spPr>
          <a:xfrm>
            <a:off x="6061715" y="3045787"/>
            <a:ext cx="2286000" cy="1404258"/>
          </a:xfrm>
          <a:prstGeom prst="rect">
            <a:avLst/>
          </a:pr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n-ea"/>
            </a:endParaRPr>
          </a:p>
        </p:txBody>
      </p:sp>
      <p:sp>
        <p:nvSpPr>
          <p:cNvPr id="28" name="矩形 27"/>
          <p:cNvSpPr/>
          <p:nvPr/>
        </p:nvSpPr>
        <p:spPr>
          <a:xfrm>
            <a:off x="827584" y="267494"/>
            <a:ext cx="302433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团</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队建设</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29" name="组合 28"/>
          <p:cNvGrpSpPr/>
          <p:nvPr/>
        </p:nvGrpSpPr>
        <p:grpSpPr>
          <a:xfrm>
            <a:off x="376393" y="300155"/>
            <a:ext cx="8391215" cy="365564"/>
            <a:chOff x="376393" y="300155"/>
            <a:chExt cx="8391215" cy="365564"/>
          </a:xfrm>
        </p:grpSpPr>
        <p:sp>
          <p:nvSpPr>
            <p:cNvPr id="30"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35" name="图片 34" descr="7ce26c4adb55e85f601a8eb54fd432c8.jpeg"/>
          <p:cNvPicPr>
            <a:picLocks noChangeAspect="1"/>
          </p:cNvPicPr>
          <p:nvPr/>
        </p:nvPicPr>
        <p:blipFill>
          <a:blip r:embed="rId6" cstate="print"/>
          <a:stretch>
            <a:fillRect/>
          </a:stretch>
        </p:blipFill>
        <p:spPr>
          <a:xfrm>
            <a:off x="827584" y="1347614"/>
            <a:ext cx="2232248" cy="1381688"/>
          </a:xfrm>
          <a:prstGeom prst="rect">
            <a:avLst/>
          </a:prstGeom>
        </p:spPr>
      </p:pic>
      <p:pic>
        <p:nvPicPr>
          <p:cNvPr id="38" name="图片 37" descr="7ce26c4adb55e85f601a8eb54fd432c8.jpeg"/>
          <p:cNvPicPr>
            <a:picLocks noChangeAspect="1"/>
          </p:cNvPicPr>
          <p:nvPr/>
        </p:nvPicPr>
        <p:blipFill>
          <a:blip r:embed="rId7" cstate="print"/>
          <a:stretch>
            <a:fillRect/>
          </a:stretch>
        </p:blipFill>
        <p:spPr>
          <a:xfrm>
            <a:off x="3419873" y="3075806"/>
            <a:ext cx="2304256" cy="1381688"/>
          </a:xfrm>
          <a:prstGeom prst="rect">
            <a:avLst/>
          </a:prstGeom>
        </p:spPr>
      </p:pic>
      <p:pic>
        <p:nvPicPr>
          <p:cNvPr id="40" name="图片 39" descr="7ce26c4adb55e85f601a8eb54fd432c8.jpeg"/>
          <p:cNvPicPr>
            <a:picLocks noChangeAspect="1"/>
          </p:cNvPicPr>
          <p:nvPr/>
        </p:nvPicPr>
        <p:blipFill>
          <a:blip r:embed="rId8" cstate="print"/>
          <a:stretch>
            <a:fillRect/>
          </a:stretch>
        </p:blipFill>
        <p:spPr>
          <a:xfrm>
            <a:off x="6084168" y="1347614"/>
            <a:ext cx="2223892" cy="1381688"/>
          </a:xfrm>
          <a:prstGeom prst="rect">
            <a:avLst/>
          </a:prstGeom>
        </p:spPr>
      </p:pic>
      <p:sp>
        <p:nvSpPr>
          <p:cNvPr id="41" name="TextBox 40"/>
          <p:cNvSpPr txBox="1"/>
          <p:nvPr/>
        </p:nvSpPr>
        <p:spPr>
          <a:xfrm>
            <a:off x="971600" y="3219822"/>
            <a:ext cx="1800200" cy="300082"/>
          </a:xfrm>
          <a:prstGeom prst="rect">
            <a:avLst/>
          </a:prstGeom>
          <a:noFill/>
        </p:spPr>
        <p:txBody>
          <a:bodyPr wrap="square" rtlCol="0">
            <a:spAutoFit/>
          </a:bodyPr>
          <a:lstStyle/>
          <a:p>
            <a:r>
              <a:rPr lang="zh-CN" altLang="en-US" sz="1350" dirty="0" smtClean="0">
                <a:solidFill>
                  <a:schemeClr val="bg1"/>
                </a:solidFill>
                <a:latin typeface="+mn-ea"/>
              </a:rPr>
              <a:t>技</a:t>
            </a:r>
            <a:r>
              <a:rPr lang="zh-CN" altLang="en-US" sz="1350" dirty="0" smtClean="0">
                <a:solidFill>
                  <a:schemeClr val="bg1"/>
                </a:solidFill>
                <a:latin typeface="+mn-ea"/>
              </a:rPr>
              <a:t>术分享</a:t>
            </a:r>
            <a:endParaRPr lang="zh-CN" altLang="en-US" sz="1350" dirty="0">
              <a:solidFill>
                <a:schemeClr val="bg1"/>
              </a:solidFill>
              <a:latin typeface="+mn-ea"/>
            </a:endParaRPr>
          </a:p>
        </p:txBody>
      </p:sp>
      <p:sp>
        <p:nvSpPr>
          <p:cNvPr id="42" name="TextBox 41"/>
          <p:cNvSpPr txBox="1"/>
          <p:nvPr/>
        </p:nvSpPr>
        <p:spPr>
          <a:xfrm>
            <a:off x="1043608" y="3507854"/>
            <a:ext cx="1800200" cy="793038"/>
          </a:xfrm>
          <a:prstGeom prst="rect">
            <a:avLst/>
          </a:prstGeom>
          <a:noFill/>
        </p:spPr>
        <p:txBody>
          <a:bodyPr wrap="square" rtlCol="0">
            <a:spAutoFit/>
          </a:bodyPr>
          <a:lstStyle/>
          <a:p>
            <a:pPr>
              <a:lnSpc>
                <a:spcPts val="1400"/>
              </a:lnSpc>
            </a:pPr>
            <a:r>
              <a:rPr lang="zh-CN" altLang="en-US" sz="900" dirty="0" smtClean="0">
                <a:solidFill>
                  <a:schemeClr val="bg1"/>
                </a:solidFill>
                <a:latin typeface="+mn-ea"/>
              </a:rPr>
              <a:t>团</a:t>
            </a:r>
            <a:r>
              <a:rPr lang="zh-CN" altLang="en-US" sz="900" dirty="0" smtClean="0">
                <a:solidFill>
                  <a:schemeClr val="bg1"/>
                </a:solidFill>
                <a:latin typeface="+mn-ea"/>
              </a:rPr>
              <a:t>队每周技术分享，在分享中可学习其他小伙伴的思想，</a:t>
            </a:r>
            <a:r>
              <a:rPr lang="zh-CN" altLang="en-US" sz="900" dirty="0" smtClean="0">
                <a:solidFill>
                  <a:schemeClr val="bg1"/>
                </a:solidFill>
                <a:latin typeface="+mn-ea"/>
              </a:rPr>
              <a:t>并</a:t>
            </a:r>
            <a:r>
              <a:rPr lang="zh-CN" altLang="en-US" sz="900" dirty="0" smtClean="0">
                <a:solidFill>
                  <a:schemeClr val="bg1"/>
                </a:solidFill>
                <a:latin typeface="+mn-ea"/>
              </a:rPr>
              <a:t>且扩展自己的知识面，更能促进团队协作能力，受益匪浅</a:t>
            </a:r>
            <a:endParaRPr lang="zh-CN" altLang="en-US" sz="900" dirty="0">
              <a:solidFill>
                <a:schemeClr val="bg1"/>
              </a:solidFill>
              <a:latin typeface="+mn-ea"/>
            </a:endParaRPr>
          </a:p>
        </p:txBody>
      </p:sp>
      <p:sp>
        <p:nvSpPr>
          <p:cNvPr id="43" name="TextBox 42"/>
          <p:cNvSpPr txBox="1"/>
          <p:nvPr/>
        </p:nvSpPr>
        <p:spPr>
          <a:xfrm>
            <a:off x="3635896" y="1491630"/>
            <a:ext cx="1800200" cy="300082"/>
          </a:xfrm>
          <a:prstGeom prst="rect">
            <a:avLst/>
          </a:prstGeom>
          <a:noFill/>
        </p:spPr>
        <p:txBody>
          <a:bodyPr wrap="square" rtlCol="0">
            <a:spAutoFit/>
          </a:bodyPr>
          <a:lstStyle/>
          <a:p>
            <a:r>
              <a:rPr lang="zh-CN" altLang="en-US" sz="1350" dirty="0" smtClean="0">
                <a:solidFill>
                  <a:schemeClr val="bg1"/>
                </a:solidFill>
                <a:latin typeface="+mn-ea"/>
              </a:rPr>
              <a:t>每日分享</a:t>
            </a:r>
            <a:endParaRPr lang="zh-CN" altLang="en-US" sz="1350" dirty="0">
              <a:solidFill>
                <a:schemeClr val="bg1"/>
              </a:solidFill>
              <a:latin typeface="+mn-ea"/>
            </a:endParaRPr>
          </a:p>
        </p:txBody>
      </p:sp>
      <p:sp>
        <p:nvSpPr>
          <p:cNvPr id="44" name="TextBox 43"/>
          <p:cNvSpPr txBox="1"/>
          <p:nvPr/>
        </p:nvSpPr>
        <p:spPr>
          <a:xfrm>
            <a:off x="3707904" y="1779662"/>
            <a:ext cx="1800200" cy="793038"/>
          </a:xfrm>
          <a:prstGeom prst="rect">
            <a:avLst/>
          </a:prstGeom>
          <a:noFill/>
        </p:spPr>
        <p:txBody>
          <a:bodyPr wrap="square" rtlCol="0">
            <a:spAutoFit/>
          </a:bodyPr>
          <a:lstStyle/>
          <a:p>
            <a:pPr>
              <a:lnSpc>
                <a:spcPts val="1400"/>
              </a:lnSpc>
            </a:pPr>
            <a:r>
              <a:rPr lang="zh-CN" altLang="en-US" sz="900" dirty="0" smtClean="0">
                <a:solidFill>
                  <a:schemeClr val="bg1"/>
                </a:solidFill>
                <a:latin typeface="+mn-ea"/>
              </a:rPr>
              <a:t>团队内每天轮流进行一次好文分享，这让我们在工作之余也能去关注一些最新或实用的热点，扩充知识面和提高解决问题的能力</a:t>
            </a:r>
            <a:endParaRPr lang="zh-CN" altLang="en-US" sz="900" dirty="0">
              <a:solidFill>
                <a:schemeClr val="bg1"/>
              </a:solidFill>
              <a:latin typeface="+mn-ea"/>
            </a:endParaRPr>
          </a:p>
        </p:txBody>
      </p:sp>
      <p:sp>
        <p:nvSpPr>
          <p:cNvPr id="45" name="TextBox 44"/>
          <p:cNvSpPr txBox="1"/>
          <p:nvPr/>
        </p:nvSpPr>
        <p:spPr>
          <a:xfrm>
            <a:off x="6300192" y="3219822"/>
            <a:ext cx="1800200" cy="300082"/>
          </a:xfrm>
          <a:prstGeom prst="rect">
            <a:avLst/>
          </a:prstGeom>
          <a:noFill/>
        </p:spPr>
        <p:txBody>
          <a:bodyPr wrap="square" rtlCol="0">
            <a:spAutoFit/>
          </a:bodyPr>
          <a:lstStyle/>
          <a:p>
            <a:r>
              <a:rPr lang="zh-CN" altLang="en-US" sz="1350" dirty="0" smtClean="0">
                <a:solidFill>
                  <a:schemeClr val="bg1"/>
                </a:solidFill>
                <a:latin typeface="+mn-ea"/>
              </a:rPr>
              <a:t>新人</a:t>
            </a:r>
            <a:r>
              <a:rPr lang="zh-CN" altLang="en-US" sz="1350" dirty="0" smtClean="0">
                <a:solidFill>
                  <a:schemeClr val="bg1"/>
                </a:solidFill>
                <a:latin typeface="+mn-ea"/>
              </a:rPr>
              <a:t>分享</a:t>
            </a:r>
            <a:endParaRPr lang="zh-CN" altLang="en-US" sz="1350" dirty="0">
              <a:solidFill>
                <a:schemeClr val="bg1"/>
              </a:solidFill>
              <a:latin typeface="+mn-ea"/>
            </a:endParaRPr>
          </a:p>
        </p:txBody>
      </p:sp>
      <p:sp>
        <p:nvSpPr>
          <p:cNvPr id="46" name="TextBox 45"/>
          <p:cNvSpPr txBox="1"/>
          <p:nvPr/>
        </p:nvSpPr>
        <p:spPr>
          <a:xfrm>
            <a:off x="6372200" y="3507854"/>
            <a:ext cx="1800200" cy="810478"/>
          </a:xfrm>
          <a:prstGeom prst="rect">
            <a:avLst/>
          </a:prstGeom>
          <a:noFill/>
        </p:spPr>
        <p:txBody>
          <a:bodyPr wrap="square" rtlCol="0">
            <a:spAutoFit/>
          </a:bodyPr>
          <a:lstStyle/>
          <a:p>
            <a:pPr>
              <a:lnSpc>
                <a:spcPts val="1400"/>
              </a:lnSpc>
            </a:pPr>
            <a:r>
              <a:rPr lang="zh-CN" altLang="en-US" sz="900" dirty="0" smtClean="0">
                <a:solidFill>
                  <a:schemeClr val="bg1"/>
                </a:solidFill>
                <a:latin typeface="+mn-ea"/>
              </a:rPr>
              <a:t>新人入职之初都会进行新人分享，这让前辈们能够更加的了解自己，也能让自己更快的认识新同事，让大家更好的融入集体</a:t>
            </a:r>
            <a:endParaRPr lang="zh-CN" altLang="en-US" sz="900" dirty="0">
              <a:solidFill>
                <a:schemeClr val="bg1"/>
              </a:solidFill>
              <a:latin typeface="+mn-ea"/>
            </a:endParaRP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27584" y="267494"/>
            <a:ext cx="2880320"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工</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作任务总结</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sp>
        <p:nvSpPr>
          <p:cNvPr id="39" name="Freeform 68"/>
          <p:cNvSpPr/>
          <p:nvPr/>
        </p:nvSpPr>
        <p:spPr>
          <a:xfrm>
            <a:off x="1524000" y="1275606"/>
            <a:ext cx="6144344" cy="809999"/>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41" name="Freeform 45"/>
          <p:cNvSpPr>
            <a:spLocks noEditPoints="1"/>
          </p:cNvSpPr>
          <p:nvPr/>
        </p:nvSpPr>
        <p:spPr bwMode="auto">
          <a:xfrm>
            <a:off x="1803145" y="1590315"/>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42" name="Rounded Rectangle 67"/>
          <p:cNvSpPr/>
          <p:nvPr/>
        </p:nvSpPr>
        <p:spPr>
          <a:xfrm>
            <a:off x="875039" y="1275606"/>
            <a:ext cx="810000" cy="810000"/>
          </a:xfrm>
          <a:prstGeom prst="roundRect">
            <a:avLst/>
          </a:prstGeom>
          <a:solidFill>
            <a:schemeClr val="accent1"/>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a:solidFill>
                  <a:prstClr val="white"/>
                </a:solidFill>
                <a:latin typeface="Agency FB" panose="020B0503020202020204" pitchFamily="34" charset="0"/>
                <a:cs typeface="+mn-ea"/>
                <a:sym typeface="Arial" panose="020B0604020202020204" pitchFamily="34" charset="0"/>
              </a:rPr>
              <a:t>01</a:t>
            </a:r>
          </a:p>
        </p:txBody>
      </p:sp>
      <p:sp>
        <p:nvSpPr>
          <p:cNvPr id="43" name="矩形 42"/>
          <p:cNvSpPr/>
          <p:nvPr/>
        </p:nvSpPr>
        <p:spPr>
          <a:xfrm>
            <a:off x="2079991" y="1355450"/>
            <a:ext cx="993821"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云森</a:t>
            </a:r>
            <a:r>
              <a:rPr lang="zh-CN" altLang="en-US" sz="1200" dirty="0" smtClean="0">
                <a:solidFill>
                  <a:schemeClr val="tx1">
                    <a:lumMod val="65000"/>
                    <a:lumOff val="35000"/>
                  </a:schemeClr>
                </a:solidFill>
                <a:latin typeface="+mn-ea"/>
                <a:cs typeface="+mn-ea"/>
              </a:rPr>
              <a:t>林捐赠</a:t>
            </a:r>
            <a:endParaRPr lang="zh-CN" altLang="en-US" sz="1200" dirty="0">
              <a:solidFill>
                <a:schemeClr val="tx1">
                  <a:lumMod val="65000"/>
                  <a:lumOff val="35000"/>
                </a:schemeClr>
              </a:solidFill>
              <a:latin typeface="+mn-ea"/>
              <a:cs typeface="+mn-ea"/>
            </a:endParaRPr>
          </a:p>
        </p:txBody>
      </p:sp>
      <p:sp>
        <p:nvSpPr>
          <p:cNvPr id="44" name="矩形 43"/>
          <p:cNvSpPr/>
          <p:nvPr/>
        </p:nvSpPr>
        <p:spPr>
          <a:xfrm>
            <a:off x="2079990" y="1563638"/>
            <a:ext cx="5300322" cy="450829"/>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来公</a:t>
            </a:r>
            <a:r>
              <a:rPr lang="zh-CN" altLang="en-US" sz="825" dirty="0" smtClean="0">
                <a:solidFill>
                  <a:schemeClr val="tx1">
                    <a:lumMod val="65000"/>
                    <a:lumOff val="35000"/>
                  </a:schemeClr>
                </a:solidFill>
                <a:latin typeface="+mn-ea"/>
                <a:cs typeface="+mn-ea"/>
              </a:rPr>
              <a:t>司的做的第一个项目，主要负责其迭代和更新，整体比较简单，业务逻辑也不复杂，</a:t>
            </a:r>
            <a:r>
              <a:rPr lang="zh-CN" altLang="en-US" sz="825" dirty="0" smtClean="0">
                <a:solidFill>
                  <a:schemeClr val="tx1">
                    <a:lumMod val="65000"/>
                    <a:lumOff val="35000"/>
                  </a:schemeClr>
                </a:solidFill>
                <a:latin typeface="+mn-ea"/>
                <a:cs typeface="+mn-ea"/>
              </a:rPr>
              <a:t>任务内容主要是更新页面的视觉显示和一些接口调整，已经上线</a:t>
            </a:r>
            <a:endParaRPr lang="zh-CN" altLang="en-US" sz="825" dirty="0">
              <a:solidFill>
                <a:schemeClr val="tx1">
                  <a:lumMod val="65000"/>
                  <a:lumOff val="35000"/>
                </a:schemeClr>
              </a:solidFill>
              <a:latin typeface="+mn-ea"/>
              <a:cs typeface="+mn-ea"/>
            </a:endParaRPr>
          </a:p>
        </p:txBody>
      </p:sp>
      <p:sp>
        <p:nvSpPr>
          <p:cNvPr id="50" name="Freeform 68"/>
          <p:cNvSpPr/>
          <p:nvPr/>
        </p:nvSpPr>
        <p:spPr>
          <a:xfrm>
            <a:off x="1524000" y="2317073"/>
            <a:ext cx="6144344" cy="974757"/>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52" name="Freeform 45"/>
          <p:cNvSpPr>
            <a:spLocks noEditPoints="1"/>
          </p:cNvSpPr>
          <p:nvPr/>
        </p:nvSpPr>
        <p:spPr bwMode="auto">
          <a:xfrm>
            <a:off x="1803145" y="2631781"/>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53" name="Rounded Rectangle 67"/>
          <p:cNvSpPr/>
          <p:nvPr/>
        </p:nvSpPr>
        <p:spPr>
          <a:xfrm>
            <a:off x="875039" y="2317072"/>
            <a:ext cx="810000" cy="830742"/>
          </a:xfrm>
          <a:prstGeom prst="roundRect">
            <a:avLst/>
          </a:prstGeom>
          <a:solidFill>
            <a:schemeClr val="accent2"/>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smtClean="0">
                <a:solidFill>
                  <a:prstClr val="white"/>
                </a:solidFill>
                <a:latin typeface="Agency FB" panose="020B0503020202020204" pitchFamily="34" charset="0"/>
                <a:cs typeface="+mn-ea"/>
                <a:sym typeface="Arial" panose="020B0604020202020204" pitchFamily="34" charset="0"/>
              </a:rPr>
              <a:t>02</a:t>
            </a:r>
            <a:endParaRPr lang="en-US" sz="2700" dirty="0">
              <a:solidFill>
                <a:prstClr val="white"/>
              </a:solidFill>
              <a:latin typeface="Agency FB" panose="020B0503020202020204" pitchFamily="34" charset="0"/>
              <a:cs typeface="+mn-ea"/>
              <a:sym typeface="Arial" panose="020B0604020202020204" pitchFamily="34" charset="0"/>
            </a:endParaRPr>
          </a:p>
        </p:txBody>
      </p:sp>
      <p:sp>
        <p:nvSpPr>
          <p:cNvPr id="54" name="矩形 53"/>
          <p:cNvSpPr/>
          <p:nvPr/>
        </p:nvSpPr>
        <p:spPr>
          <a:xfrm>
            <a:off x="2079991" y="2396916"/>
            <a:ext cx="1915945"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盲盒鸡游戏改造</a:t>
            </a:r>
            <a:endParaRPr lang="zh-CN" altLang="en-US" sz="1200" dirty="0">
              <a:solidFill>
                <a:schemeClr val="tx1">
                  <a:lumMod val="65000"/>
                  <a:lumOff val="35000"/>
                </a:schemeClr>
              </a:solidFill>
              <a:latin typeface="+mn-ea"/>
              <a:cs typeface="+mn-ea"/>
            </a:endParaRPr>
          </a:p>
        </p:txBody>
      </p:sp>
      <p:sp>
        <p:nvSpPr>
          <p:cNvPr id="55" name="矩形 54"/>
          <p:cNvSpPr/>
          <p:nvPr/>
        </p:nvSpPr>
        <p:spPr>
          <a:xfrm>
            <a:off x="2079990" y="2604143"/>
            <a:ext cx="5228314" cy="663643"/>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在盲盒鸡游戏已有的代码（使用原生 </a:t>
            </a:r>
            <a:r>
              <a:rPr lang="en-US" altLang="zh-CN" sz="825" dirty="0" smtClean="0">
                <a:solidFill>
                  <a:schemeClr val="tx1">
                    <a:lumMod val="65000"/>
                    <a:lumOff val="35000"/>
                  </a:schemeClr>
                </a:solidFill>
                <a:latin typeface="+mn-ea"/>
                <a:cs typeface="+mn-ea"/>
              </a:rPr>
              <a:t>js</a:t>
            </a:r>
            <a:r>
              <a:rPr lang="zh-CN" altLang="en-US" sz="825" dirty="0" smtClean="0">
                <a:solidFill>
                  <a:schemeClr val="tx1">
                    <a:lumMod val="65000"/>
                    <a:lumOff val="35000"/>
                  </a:schemeClr>
                </a:solidFill>
                <a:latin typeface="+mn-ea"/>
                <a:cs typeface="+mn-ea"/>
              </a:rPr>
              <a:t>）基础上，使用 </a:t>
            </a:r>
            <a:r>
              <a:rPr lang="en-US" altLang="zh-CN" sz="825" dirty="0" smtClean="0">
                <a:solidFill>
                  <a:schemeClr val="tx1">
                    <a:lumMod val="65000"/>
                    <a:lumOff val="35000"/>
                  </a:schemeClr>
                </a:solidFill>
                <a:latin typeface="+mn-ea"/>
                <a:cs typeface="+mn-ea"/>
              </a:rPr>
              <a:t>react </a:t>
            </a:r>
            <a:r>
              <a:rPr lang="zh-CN" altLang="en-US" sz="825" dirty="0" smtClean="0">
                <a:solidFill>
                  <a:schemeClr val="tx1">
                    <a:lumMod val="65000"/>
                    <a:lumOff val="35000"/>
                  </a:schemeClr>
                </a:solidFill>
                <a:latin typeface="+mn-ea"/>
                <a:cs typeface="+mn-ea"/>
              </a:rPr>
              <a:t>框架做改造，以适应后续的更新迭代。这个要求较上个项目难度会高些，首先得阅读源码（</a:t>
            </a:r>
            <a:r>
              <a:rPr lang="zh-CN" altLang="en-US" sz="825" dirty="0" smtClean="0">
                <a:solidFill>
                  <a:schemeClr val="tx1">
                    <a:lumMod val="65000"/>
                    <a:lumOff val="35000"/>
                  </a:schemeClr>
                </a:solidFill>
                <a:latin typeface="+mn-ea"/>
                <a:cs typeface="+mn-ea"/>
              </a:rPr>
              <a:t>源代码写的比较乱</a:t>
            </a:r>
            <a:r>
              <a:rPr lang="zh-CN" altLang="en-US" sz="825" dirty="0" smtClean="0">
                <a:solidFill>
                  <a:schemeClr val="tx1">
                    <a:lumMod val="65000"/>
                    <a:lumOff val="35000"/>
                  </a:schemeClr>
                </a:solidFill>
                <a:latin typeface="+mn-ea"/>
                <a:cs typeface="+mn-ea"/>
              </a:rPr>
              <a:t>），理解其含义，然后使用新的框架做一个整体的代码设计。核心游戏功能完成，改造总进度 </a:t>
            </a:r>
            <a:r>
              <a:rPr lang="en-US" altLang="zh-CN" sz="825" dirty="0" smtClean="0">
                <a:solidFill>
                  <a:schemeClr val="tx1">
                    <a:lumMod val="65000"/>
                    <a:lumOff val="35000"/>
                  </a:schemeClr>
                </a:solidFill>
                <a:latin typeface="+mn-ea"/>
                <a:cs typeface="+mn-ea"/>
              </a:rPr>
              <a:t>80%</a:t>
            </a:r>
            <a:r>
              <a:rPr lang="zh-CN" altLang="en-US" sz="825" dirty="0" smtClean="0">
                <a:solidFill>
                  <a:schemeClr val="tx1">
                    <a:lumMod val="65000"/>
                    <a:lumOff val="35000"/>
                  </a:schemeClr>
                </a:solidFill>
                <a:latin typeface="+mn-ea"/>
                <a:cs typeface="+mn-ea"/>
              </a:rPr>
              <a:t>，而后移交给了同事</a:t>
            </a:r>
            <a:endParaRPr lang="zh-CN" altLang="en-US" sz="825" dirty="0">
              <a:solidFill>
                <a:schemeClr val="tx1">
                  <a:lumMod val="65000"/>
                  <a:lumOff val="35000"/>
                </a:schemeClr>
              </a:solidFill>
              <a:latin typeface="+mn-ea"/>
              <a:cs typeface="+mn-ea"/>
            </a:endParaRPr>
          </a:p>
        </p:txBody>
      </p:sp>
      <p:sp>
        <p:nvSpPr>
          <p:cNvPr id="61" name="Freeform 68"/>
          <p:cNvSpPr/>
          <p:nvPr/>
        </p:nvSpPr>
        <p:spPr>
          <a:xfrm>
            <a:off x="1524000" y="3561951"/>
            <a:ext cx="6144344" cy="809999"/>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63" name="Freeform 45"/>
          <p:cNvSpPr>
            <a:spLocks noEditPoints="1"/>
          </p:cNvSpPr>
          <p:nvPr/>
        </p:nvSpPr>
        <p:spPr bwMode="auto">
          <a:xfrm>
            <a:off x="1803145" y="3871361"/>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64" name="Rounded Rectangle 67"/>
          <p:cNvSpPr/>
          <p:nvPr/>
        </p:nvSpPr>
        <p:spPr>
          <a:xfrm>
            <a:off x="875039" y="3556652"/>
            <a:ext cx="810000" cy="810000"/>
          </a:xfrm>
          <a:prstGeom prst="roundRect">
            <a:avLst/>
          </a:prstGeom>
          <a:solidFill>
            <a:schemeClr val="accent1"/>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smtClean="0">
                <a:solidFill>
                  <a:prstClr val="white"/>
                </a:solidFill>
                <a:latin typeface="Agency FB" panose="020B0503020202020204" pitchFamily="34" charset="0"/>
                <a:cs typeface="+mn-ea"/>
                <a:sym typeface="Arial" panose="020B0604020202020204" pitchFamily="34" charset="0"/>
              </a:rPr>
              <a:t>03</a:t>
            </a:r>
            <a:endParaRPr lang="en-US" sz="2700" dirty="0">
              <a:solidFill>
                <a:prstClr val="white"/>
              </a:solidFill>
              <a:latin typeface="Agency FB" panose="020B0503020202020204" pitchFamily="34" charset="0"/>
              <a:cs typeface="+mn-ea"/>
              <a:sym typeface="Arial" panose="020B0604020202020204" pitchFamily="34" charset="0"/>
            </a:endParaRPr>
          </a:p>
        </p:txBody>
      </p:sp>
      <p:sp>
        <p:nvSpPr>
          <p:cNvPr id="65" name="矩形 64"/>
          <p:cNvSpPr/>
          <p:nvPr/>
        </p:nvSpPr>
        <p:spPr>
          <a:xfrm>
            <a:off x="2079991" y="3636496"/>
            <a:ext cx="1483897"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汽</a:t>
            </a:r>
            <a:r>
              <a:rPr lang="zh-CN" altLang="en-US" sz="1200" dirty="0" smtClean="0">
                <a:solidFill>
                  <a:schemeClr val="tx1">
                    <a:lumMod val="65000"/>
                    <a:lumOff val="35000"/>
                  </a:schemeClr>
                </a:solidFill>
                <a:latin typeface="+mn-ea"/>
                <a:cs typeface="+mn-ea"/>
              </a:rPr>
              <a:t>车之家账单</a:t>
            </a:r>
            <a:endParaRPr lang="zh-CN" altLang="en-US" sz="1200" dirty="0">
              <a:solidFill>
                <a:schemeClr val="tx1">
                  <a:lumMod val="65000"/>
                  <a:lumOff val="35000"/>
                </a:schemeClr>
              </a:solidFill>
              <a:latin typeface="+mn-ea"/>
              <a:cs typeface="+mn-ea"/>
            </a:endParaRPr>
          </a:p>
        </p:txBody>
      </p:sp>
      <p:sp>
        <p:nvSpPr>
          <p:cNvPr id="66" name="矩形 65"/>
          <p:cNvSpPr/>
          <p:nvPr/>
        </p:nvSpPr>
        <p:spPr>
          <a:xfrm>
            <a:off x="2079990" y="3867894"/>
            <a:ext cx="5156306" cy="473206"/>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一户</a:t>
            </a:r>
            <a:r>
              <a:rPr lang="zh-CN" altLang="en-US" sz="825" dirty="0" smtClean="0">
                <a:solidFill>
                  <a:schemeClr val="tx1">
                    <a:lumMod val="65000"/>
                    <a:lumOff val="35000"/>
                  </a:schemeClr>
                </a:solidFill>
                <a:latin typeface="+mn-ea"/>
                <a:cs typeface="+mn-ea"/>
              </a:rPr>
              <a:t>通账单需要对接汽车之家 </a:t>
            </a:r>
            <a:r>
              <a:rPr lang="en-US" altLang="zh-CN" sz="825" dirty="0" smtClean="0">
                <a:solidFill>
                  <a:schemeClr val="tx1">
                    <a:lumMod val="65000"/>
                    <a:lumOff val="35000"/>
                  </a:schemeClr>
                </a:solidFill>
                <a:latin typeface="+mn-ea"/>
                <a:cs typeface="+mn-ea"/>
              </a:rPr>
              <a:t>App</a:t>
            </a:r>
            <a:r>
              <a:rPr lang="zh-CN" altLang="en-US" sz="825" dirty="0" smtClean="0">
                <a:solidFill>
                  <a:schemeClr val="tx1">
                    <a:lumMod val="65000"/>
                    <a:lumOff val="35000"/>
                  </a:schemeClr>
                </a:solidFill>
                <a:latin typeface="+mn-ea"/>
                <a:cs typeface="+mn-ea"/>
              </a:rPr>
              <a:t>，需要支持 </a:t>
            </a:r>
            <a:r>
              <a:rPr lang="en-US" altLang="zh-CN" sz="825" dirty="0" smtClean="0">
                <a:solidFill>
                  <a:schemeClr val="tx1">
                    <a:lumMod val="65000"/>
                    <a:lumOff val="35000"/>
                  </a:schemeClr>
                </a:solidFill>
                <a:latin typeface="+mn-ea"/>
                <a:cs typeface="+mn-ea"/>
              </a:rPr>
              <a:t>h5 </a:t>
            </a:r>
            <a:r>
              <a:rPr lang="zh-CN" altLang="en-US" sz="825" dirty="0" smtClean="0">
                <a:solidFill>
                  <a:schemeClr val="tx1">
                    <a:lumMod val="65000"/>
                    <a:lumOff val="35000"/>
                  </a:schemeClr>
                </a:solidFill>
                <a:latin typeface="+mn-ea"/>
                <a:cs typeface="+mn-ea"/>
              </a:rPr>
              <a:t>模式并兼容在汽车之家 </a:t>
            </a:r>
            <a:r>
              <a:rPr lang="en-US" altLang="zh-CN" sz="825" dirty="0" smtClean="0">
                <a:solidFill>
                  <a:schemeClr val="tx1">
                    <a:lumMod val="65000"/>
                    <a:lumOff val="35000"/>
                  </a:schemeClr>
                </a:solidFill>
                <a:latin typeface="+mn-ea"/>
                <a:cs typeface="+mn-ea"/>
              </a:rPr>
              <a:t>App </a:t>
            </a:r>
            <a:r>
              <a:rPr lang="zh-CN" altLang="en-US" sz="825" dirty="0" smtClean="0">
                <a:solidFill>
                  <a:schemeClr val="tx1">
                    <a:lumMod val="65000"/>
                    <a:lumOff val="35000"/>
                  </a:schemeClr>
                </a:solidFill>
                <a:latin typeface="+mn-ea"/>
                <a:cs typeface="+mn-ea"/>
              </a:rPr>
              <a:t>内的显示，已经开发完成，并于 </a:t>
            </a:r>
            <a:r>
              <a:rPr lang="en-US" altLang="zh-CN" sz="825" dirty="0" smtClean="0">
                <a:solidFill>
                  <a:schemeClr val="tx1">
                    <a:lumMod val="65000"/>
                    <a:lumOff val="35000"/>
                  </a:schemeClr>
                </a:solidFill>
                <a:latin typeface="+mn-ea"/>
                <a:cs typeface="+mn-ea"/>
              </a:rPr>
              <a:t>1202 </a:t>
            </a:r>
            <a:r>
              <a:rPr lang="zh-CN" altLang="en-US" sz="825" dirty="0" smtClean="0">
                <a:solidFill>
                  <a:schemeClr val="tx1">
                    <a:lumMod val="65000"/>
                    <a:lumOff val="35000"/>
                  </a:schemeClr>
                </a:solidFill>
                <a:latin typeface="+mn-ea"/>
                <a:cs typeface="+mn-ea"/>
              </a:rPr>
              <a:t>上线</a:t>
            </a:r>
            <a:endParaRPr lang="zh-CN" altLang="en-US" sz="825" dirty="0">
              <a:solidFill>
                <a:schemeClr val="tx1">
                  <a:lumMod val="65000"/>
                  <a:lumOff val="35000"/>
                </a:schemeClr>
              </a:solidFill>
              <a:latin typeface="+mn-ea"/>
              <a:cs typeface="+mn-ea"/>
            </a:endParaRPr>
          </a:p>
        </p:txBody>
      </p:sp>
      <p:grpSp>
        <p:nvGrpSpPr>
          <p:cNvPr id="3" name="组合 2"/>
          <p:cNvGrpSpPr/>
          <p:nvPr/>
        </p:nvGrpSpPr>
        <p:grpSpPr>
          <a:xfrm>
            <a:off x="376393" y="300155"/>
            <a:ext cx="8391215" cy="365564"/>
            <a:chOff x="376393" y="300155"/>
            <a:chExt cx="8391215" cy="365564"/>
          </a:xfrm>
        </p:grpSpPr>
        <p:sp>
          <p:nvSpPr>
            <p:cNvPr id="72"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3" name="直接连接符 72"/>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15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childTnLst>
                          </p:cTn>
                        </p:par>
                        <p:par>
                          <p:cTn id="25" fill="hold">
                            <p:stCondLst>
                              <p:cond delay="2200"/>
                            </p:stCondLst>
                            <p:childTnLst>
                              <p:par>
                                <p:cTn id="26" presetID="23" presetClass="entr" presetSubtype="16" fill="hold" grpId="0" nodeType="afterEffect">
                                  <p:stCondLst>
                                    <p:cond delay="0"/>
                                  </p:stCondLst>
                                  <p:iterate type="lt">
                                    <p:tmPct val="10000"/>
                                  </p:iterate>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childTnLst>
                                </p:cTn>
                              </p:par>
                            </p:childTnLst>
                          </p:cTn>
                        </p:par>
                        <p:par>
                          <p:cTn id="30" fill="hold">
                            <p:stCondLst>
                              <p:cond delay="6000"/>
                            </p:stCondLst>
                            <p:childTnLst>
                              <p:par>
                                <p:cTn id="31" presetID="2" presetClass="entr" presetSubtype="8" accel="50000" decel="5000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childTnLst>
                          </p:cTn>
                        </p:par>
                        <p:par>
                          <p:cTn id="35" fill="hold">
                            <p:stCondLst>
                              <p:cond delay="6500"/>
                            </p:stCondLst>
                            <p:childTnLst>
                              <p:par>
                                <p:cTn id="36" presetID="22" presetClass="entr" presetSubtype="8"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500"/>
                                        <p:tgtEl>
                                          <p:spTgt spid="50"/>
                                        </p:tgtEl>
                                      </p:cBhvr>
                                    </p:animEffect>
                                  </p:childTnLst>
                                </p:cTn>
                              </p:par>
                            </p:childTnLst>
                          </p:cTn>
                        </p:par>
                        <p:par>
                          <p:cTn id="39" fill="hold">
                            <p:stCondLst>
                              <p:cond delay="7000"/>
                            </p:stCondLst>
                            <p:childTnLst>
                              <p:par>
                                <p:cTn id="40" presetID="53" presetClass="entr" presetSubtype="16"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childTnLst>
                          </p:cTn>
                        </p:par>
                        <p:par>
                          <p:cTn id="45" fill="hold">
                            <p:stCondLst>
                              <p:cond delay="750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54"/>
                                        </p:tgtEl>
                                        <p:attrNameLst>
                                          <p:attrName>style.visibility</p:attrName>
                                        </p:attrNameLst>
                                      </p:cBhvr>
                                      <p:to>
                                        <p:strVal val="visible"/>
                                      </p:to>
                                    </p:set>
                                    <p:anim calcmode="lin" valueType="num">
                                      <p:cBhvr>
                                        <p:cTn id="48" dur="500" fill="hold"/>
                                        <p:tgtEl>
                                          <p:spTgt spid="54"/>
                                        </p:tgtEl>
                                        <p:attrNameLst>
                                          <p:attrName>ppt_w</p:attrName>
                                        </p:attrNameLst>
                                      </p:cBhvr>
                                      <p:tavLst>
                                        <p:tav tm="0">
                                          <p:val>
                                            <p:fltVal val="0"/>
                                          </p:val>
                                        </p:tav>
                                        <p:tav tm="100000">
                                          <p:val>
                                            <p:strVal val="#ppt_w"/>
                                          </p:val>
                                        </p:tav>
                                      </p:tavLst>
                                    </p:anim>
                                    <p:anim calcmode="lin" valueType="num">
                                      <p:cBhvr>
                                        <p:cTn id="49" dur="500" fill="hold"/>
                                        <p:tgtEl>
                                          <p:spTgt spid="54"/>
                                        </p:tgtEl>
                                        <p:attrNameLst>
                                          <p:attrName>ppt_h</p:attrName>
                                        </p:attrNameLst>
                                      </p:cBhvr>
                                      <p:tavLst>
                                        <p:tav tm="0">
                                          <p:val>
                                            <p:fltVal val="0"/>
                                          </p:val>
                                        </p:tav>
                                        <p:tav tm="100000">
                                          <p:val>
                                            <p:strVal val="#ppt_h"/>
                                          </p:val>
                                        </p:tav>
                                      </p:tavLst>
                                    </p:anim>
                                    <p:animEffect transition="in" filter="fade">
                                      <p:cBhvr>
                                        <p:cTn id="50" dur="500"/>
                                        <p:tgtEl>
                                          <p:spTgt spid="54"/>
                                        </p:tgtEl>
                                      </p:cBhvr>
                                    </p:animEffect>
                                  </p:childTnLst>
                                </p:cTn>
                              </p:par>
                            </p:childTnLst>
                          </p:cTn>
                        </p:par>
                        <p:par>
                          <p:cTn id="51" fill="hold">
                            <p:stCondLst>
                              <p:cond delay="8300"/>
                            </p:stCondLst>
                            <p:childTnLst>
                              <p:par>
                                <p:cTn id="52" presetID="23" presetClass="entr" presetSubtype="16" fill="hold" grpId="0" nodeType="afterEffect">
                                  <p:stCondLst>
                                    <p:cond delay="0"/>
                                  </p:stCondLst>
                                  <p:iterate type="lt">
                                    <p:tmPct val="10000"/>
                                  </p:iterate>
                                  <p:childTnLst>
                                    <p:set>
                                      <p:cBhvr>
                                        <p:cTn id="53" dur="1" fill="hold">
                                          <p:stCondLst>
                                            <p:cond delay="0"/>
                                          </p:stCondLst>
                                        </p:cTn>
                                        <p:tgtEl>
                                          <p:spTgt spid="55"/>
                                        </p:tgtEl>
                                        <p:attrNameLst>
                                          <p:attrName>style.visibility</p:attrName>
                                        </p:attrNameLst>
                                      </p:cBhvr>
                                      <p:to>
                                        <p:strVal val="visible"/>
                                      </p:to>
                                    </p:set>
                                    <p:anim calcmode="lin" valueType="num">
                                      <p:cBhvr>
                                        <p:cTn id="54" dur="500" fill="hold"/>
                                        <p:tgtEl>
                                          <p:spTgt spid="55"/>
                                        </p:tgtEl>
                                        <p:attrNameLst>
                                          <p:attrName>ppt_w</p:attrName>
                                        </p:attrNameLst>
                                      </p:cBhvr>
                                      <p:tavLst>
                                        <p:tav tm="0">
                                          <p:val>
                                            <p:fltVal val="0"/>
                                          </p:val>
                                        </p:tav>
                                        <p:tav tm="100000">
                                          <p:val>
                                            <p:strVal val="#ppt_w"/>
                                          </p:val>
                                        </p:tav>
                                      </p:tavLst>
                                    </p:anim>
                                    <p:anim calcmode="lin" valueType="num">
                                      <p:cBhvr>
                                        <p:cTn id="55" dur="500" fill="hold"/>
                                        <p:tgtEl>
                                          <p:spTgt spid="55"/>
                                        </p:tgtEl>
                                        <p:attrNameLst>
                                          <p:attrName>ppt_h</p:attrName>
                                        </p:attrNameLst>
                                      </p:cBhvr>
                                      <p:tavLst>
                                        <p:tav tm="0">
                                          <p:val>
                                            <p:fltVal val="0"/>
                                          </p:val>
                                        </p:tav>
                                        <p:tav tm="100000">
                                          <p:val>
                                            <p:strVal val="#ppt_h"/>
                                          </p:val>
                                        </p:tav>
                                      </p:tavLst>
                                    </p:anim>
                                  </p:childTnLst>
                                </p:cTn>
                              </p:par>
                            </p:childTnLst>
                          </p:cTn>
                        </p:par>
                        <p:par>
                          <p:cTn id="56" fill="hold">
                            <p:stCondLst>
                              <p:cond delay="15300"/>
                            </p:stCondLst>
                            <p:childTnLst>
                              <p:par>
                                <p:cTn id="57" presetID="2" presetClass="entr" presetSubtype="8" accel="50000" decel="50000" fill="hold" grpId="0"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0-#ppt_w/2"/>
                                          </p:val>
                                        </p:tav>
                                        <p:tav tm="100000">
                                          <p:val>
                                            <p:strVal val="#ppt_x"/>
                                          </p:val>
                                        </p:tav>
                                      </p:tavLst>
                                    </p:anim>
                                    <p:anim calcmode="lin" valueType="num">
                                      <p:cBhvr additive="base">
                                        <p:cTn id="60" dur="500" fill="hold"/>
                                        <p:tgtEl>
                                          <p:spTgt spid="64"/>
                                        </p:tgtEl>
                                        <p:attrNameLst>
                                          <p:attrName>ppt_y</p:attrName>
                                        </p:attrNameLst>
                                      </p:cBhvr>
                                      <p:tavLst>
                                        <p:tav tm="0">
                                          <p:val>
                                            <p:strVal val="#ppt_y"/>
                                          </p:val>
                                        </p:tav>
                                        <p:tav tm="100000">
                                          <p:val>
                                            <p:strVal val="#ppt_y"/>
                                          </p:val>
                                        </p:tav>
                                      </p:tavLst>
                                    </p:anim>
                                  </p:childTnLst>
                                </p:cTn>
                              </p:par>
                            </p:childTnLst>
                          </p:cTn>
                        </p:par>
                        <p:par>
                          <p:cTn id="61" fill="hold">
                            <p:stCondLst>
                              <p:cond delay="15800"/>
                            </p:stCondLst>
                            <p:childTnLst>
                              <p:par>
                                <p:cTn id="62" presetID="22" presetClass="entr" presetSubtype="8"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16300"/>
                            </p:stCondLst>
                            <p:childTnLst>
                              <p:par>
                                <p:cTn id="66" presetID="53" presetClass="entr" presetSubtype="16"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p:cTn id="68" dur="500" fill="hold"/>
                                        <p:tgtEl>
                                          <p:spTgt spid="63"/>
                                        </p:tgtEl>
                                        <p:attrNameLst>
                                          <p:attrName>ppt_w</p:attrName>
                                        </p:attrNameLst>
                                      </p:cBhvr>
                                      <p:tavLst>
                                        <p:tav tm="0">
                                          <p:val>
                                            <p:fltVal val="0"/>
                                          </p:val>
                                        </p:tav>
                                        <p:tav tm="100000">
                                          <p:val>
                                            <p:strVal val="#ppt_w"/>
                                          </p:val>
                                        </p:tav>
                                      </p:tavLst>
                                    </p:anim>
                                    <p:anim calcmode="lin" valueType="num">
                                      <p:cBhvr>
                                        <p:cTn id="69" dur="500" fill="hold"/>
                                        <p:tgtEl>
                                          <p:spTgt spid="63"/>
                                        </p:tgtEl>
                                        <p:attrNameLst>
                                          <p:attrName>ppt_h</p:attrName>
                                        </p:attrNameLst>
                                      </p:cBhvr>
                                      <p:tavLst>
                                        <p:tav tm="0">
                                          <p:val>
                                            <p:fltVal val="0"/>
                                          </p:val>
                                        </p:tav>
                                        <p:tav tm="100000">
                                          <p:val>
                                            <p:strVal val="#ppt_h"/>
                                          </p:val>
                                        </p:tav>
                                      </p:tavLst>
                                    </p:anim>
                                    <p:animEffect transition="in" filter="fade">
                                      <p:cBhvr>
                                        <p:cTn id="70" dur="500"/>
                                        <p:tgtEl>
                                          <p:spTgt spid="63"/>
                                        </p:tgtEl>
                                      </p:cBhvr>
                                    </p:animEffect>
                                  </p:childTnLst>
                                </p:cTn>
                              </p:par>
                            </p:childTnLst>
                          </p:cTn>
                        </p:par>
                        <p:par>
                          <p:cTn id="71" fill="hold">
                            <p:stCondLst>
                              <p:cond delay="1680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65"/>
                                        </p:tgtEl>
                                        <p:attrNameLst>
                                          <p:attrName>style.visibility</p:attrName>
                                        </p:attrNameLst>
                                      </p:cBhvr>
                                      <p:to>
                                        <p:strVal val="visible"/>
                                      </p:to>
                                    </p:set>
                                    <p:anim calcmode="lin" valueType="num">
                                      <p:cBhvr>
                                        <p:cTn id="74" dur="500" fill="hold"/>
                                        <p:tgtEl>
                                          <p:spTgt spid="65"/>
                                        </p:tgtEl>
                                        <p:attrNameLst>
                                          <p:attrName>ppt_w</p:attrName>
                                        </p:attrNameLst>
                                      </p:cBhvr>
                                      <p:tavLst>
                                        <p:tav tm="0">
                                          <p:val>
                                            <p:fltVal val="0"/>
                                          </p:val>
                                        </p:tav>
                                        <p:tav tm="100000">
                                          <p:val>
                                            <p:strVal val="#ppt_w"/>
                                          </p:val>
                                        </p:tav>
                                      </p:tavLst>
                                    </p:anim>
                                    <p:anim calcmode="lin" valueType="num">
                                      <p:cBhvr>
                                        <p:cTn id="75" dur="500" fill="hold"/>
                                        <p:tgtEl>
                                          <p:spTgt spid="65"/>
                                        </p:tgtEl>
                                        <p:attrNameLst>
                                          <p:attrName>ppt_h</p:attrName>
                                        </p:attrNameLst>
                                      </p:cBhvr>
                                      <p:tavLst>
                                        <p:tav tm="0">
                                          <p:val>
                                            <p:fltVal val="0"/>
                                          </p:val>
                                        </p:tav>
                                        <p:tav tm="100000">
                                          <p:val>
                                            <p:strVal val="#ppt_h"/>
                                          </p:val>
                                        </p:tav>
                                      </p:tavLst>
                                    </p:anim>
                                    <p:animEffect transition="in" filter="fade">
                                      <p:cBhvr>
                                        <p:cTn id="76" dur="500"/>
                                        <p:tgtEl>
                                          <p:spTgt spid="65"/>
                                        </p:tgtEl>
                                      </p:cBhvr>
                                    </p:animEffect>
                                  </p:childTnLst>
                                </p:cTn>
                              </p:par>
                            </p:childTnLst>
                          </p:cTn>
                        </p:par>
                        <p:par>
                          <p:cTn id="77" fill="hold">
                            <p:stCondLst>
                              <p:cond delay="17550"/>
                            </p:stCondLst>
                            <p:childTnLst>
                              <p:par>
                                <p:cTn id="78" presetID="23" presetClass="entr" presetSubtype="16" fill="hold" grpId="0" nodeType="afterEffect">
                                  <p:stCondLst>
                                    <p:cond delay="0"/>
                                  </p:stCondLst>
                                  <p:iterate type="lt">
                                    <p:tmPct val="10000"/>
                                  </p:iterate>
                                  <p:childTnLst>
                                    <p:set>
                                      <p:cBhvr>
                                        <p:cTn id="79" dur="1" fill="hold">
                                          <p:stCondLst>
                                            <p:cond delay="0"/>
                                          </p:stCondLst>
                                        </p:cTn>
                                        <p:tgtEl>
                                          <p:spTgt spid="66"/>
                                        </p:tgtEl>
                                        <p:attrNameLst>
                                          <p:attrName>style.visibility</p:attrName>
                                        </p:attrNameLst>
                                      </p:cBhvr>
                                      <p:to>
                                        <p:strVal val="visible"/>
                                      </p:to>
                                    </p:set>
                                    <p:anim calcmode="lin" valueType="num">
                                      <p:cBhvr>
                                        <p:cTn id="80" dur="500" fill="hold"/>
                                        <p:tgtEl>
                                          <p:spTgt spid="66"/>
                                        </p:tgtEl>
                                        <p:attrNameLst>
                                          <p:attrName>ppt_w</p:attrName>
                                        </p:attrNameLst>
                                      </p:cBhvr>
                                      <p:tavLst>
                                        <p:tav tm="0">
                                          <p:val>
                                            <p:fltVal val="0"/>
                                          </p:val>
                                        </p:tav>
                                        <p:tav tm="100000">
                                          <p:val>
                                            <p:strVal val="#ppt_w"/>
                                          </p:val>
                                        </p:tav>
                                      </p:tavLst>
                                    </p:anim>
                                    <p:anim calcmode="lin" valueType="num">
                                      <p:cBhvr>
                                        <p:cTn id="81"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p:bldP spid="44" grpId="0"/>
      <p:bldP spid="50" grpId="0" animBg="1"/>
      <p:bldP spid="52" grpId="0" animBg="1"/>
      <p:bldP spid="53" grpId="0" animBg="1"/>
      <p:bldP spid="54" grpId="0"/>
      <p:bldP spid="55" grpId="0"/>
      <p:bldP spid="61" grpId="0" animBg="1"/>
      <p:bldP spid="63" grpId="0" animBg="1"/>
      <p:bldP spid="64" grpId="0" animBg="1"/>
      <p:bldP spid="65" grpId="0"/>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27584" y="267494"/>
            <a:ext cx="2880320"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工</a:t>
            </a: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作任务总结</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sp>
        <p:nvSpPr>
          <p:cNvPr id="39" name="Freeform 68"/>
          <p:cNvSpPr/>
          <p:nvPr/>
        </p:nvSpPr>
        <p:spPr>
          <a:xfrm>
            <a:off x="1524000" y="1275606"/>
            <a:ext cx="6144344" cy="792088"/>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41" name="Freeform 45"/>
          <p:cNvSpPr>
            <a:spLocks noEditPoints="1"/>
          </p:cNvSpPr>
          <p:nvPr/>
        </p:nvSpPr>
        <p:spPr bwMode="auto">
          <a:xfrm>
            <a:off x="1803145" y="1590315"/>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42" name="Rounded Rectangle 67"/>
          <p:cNvSpPr/>
          <p:nvPr/>
        </p:nvSpPr>
        <p:spPr>
          <a:xfrm>
            <a:off x="875039" y="1275606"/>
            <a:ext cx="810000" cy="810000"/>
          </a:xfrm>
          <a:prstGeom prst="roundRect">
            <a:avLst/>
          </a:prstGeom>
          <a:solidFill>
            <a:schemeClr val="accent1"/>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smtClean="0">
                <a:solidFill>
                  <a:prstClr val="white"/>
                </a:solidFill>
                <a:latin typeface="Agency FB" panose="020B0503020202020204" pitchFamily="34" charset="0"/>
                <a:cs typeface="+mn-ea"/>
                <a:sym typeface="Arial" panose="020B0604020202020204" pitchFamily="34" charset="0"/>
              </a:rPr>
              <a:t>04</a:t>
            </a:r>
            <a:endParaRPr lang="en-US" sz="2700" dirty="0">
              <a:solidFill>
                <a:prstClr val="white"/>
              </a:solidFill>
              <a:latin typeface="Agency FB" panose="020B0503020202020204" pitchFamily="34" charset="0"/>
              <a:cs typeface="+mn-ea"/>
              <a:sym typeface="Arial" panose="020B0604020202020204" pitchFamily="34" charset="0"/>
            </a:endParaRPr>
          </a:p>
        </p:txBody>
      </p:sp>
      <p:sp>
        <p:nvSpPr>
          <p:cNvPr id="43" name="矩形 42"/>
          <p:cNvSpPr/>
          <p:nvPr/>
        </p:nvSpPr>
        <p:spPr>
          <a:xfrm>
            <a:off x="2079991" y="1355450"/>
            <a:ext cx="4220201"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一户通小程序账单改造</a:t>
            </a:r>
            <a:endParaRPr lang="zh-CN" altLang="en-US" sz="1200" dirty="0">
              <a:solidFill>
                <a:schemeClr val="tx1">
                  <a:lumMod val="65000"/>
                  <a:lumOff val="35000"/>
                </a:schemeClr>
              </a:solidFill>
              <a:latin typeface="+mn-ea"/>
              <a:cs typeface="+mn-ea"/>
            </a:endParaRPr>
          </a:p>
        </p:txBody>
      </p:sp>
      <p:sp>
        <p:nvSpPr>
          <p:cNvPr id="44" name="矩形 43"/>
          <p:cNvSpPr/>
          <p:nvPr/>
        </p:nvSpPr>
        <p:spPr>
          <a:xfrm>
            <a:off x="2079990" y="1563638"/>
            <a:ext cx="5300322" cy="450829"/>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小程序的主要负责模块，此账单较之前的账单增加了新的筛选功能和视觉改变，而且在小程序的 </a:t>
            </a:r>
            <a:r>
              <a:rPr lang="en-US" altLang="zh-CN" sz="825" dirty="0" smtClean="0">
                <a:solidFill>
                  <a:schemeClr val="tx1">
                    <a:lumMod val="65000"/>
                    <a:lumOff val="35000"/>
                  </a:schemeClr>
                </a:solidFill>
                <a:latin typeface="+mn-ea"/>
                <a:cs typeface="+mn-ea"/>
              </a:rPr>
              <a:t>webview </a:t>
            </a:r>
            <a:r>
              <a:rPr lang="zh-CN" altLang="en-US" sz="825" dirty="0" smtClean="0">
                <a:solidFill>
                  <a:schemeClr val="tx1">
                    <a:lumMod val="65000"/>
                    <a:lumOff val="35000"/>
                  </a:schemeClr>
                </a:solidFill>
                <a:latin typeface="+mn-ea"/>
                <a:cs typeface="+mn-ea"/>
              </a:rPr>
              <a:t>上面会有一些兼容问题，例如复制功能、下拉刷新功能，都已经使用 </a:t>
            </a:r>
            <a:r>
              <a:rPr lang="en-US" altLang="zh-CN" sz="825" dirty="0" smtClean="0">
                <a:solidFill>
                  <a:schemeClr val="tx1">
                    <a:lumMod val="65000"/>
                    <a:lumOff val="35000"/>
                  </a:schemeClr>
                </a:solidFill>
                <a:latin typeface="+mn-ea"/>
                <a:cs typeface="+mn-ea"/>
              </a:rPr>
              <a:t>h5 </a:t>
            </a:r>
            <a:r>
              <a:rPr lang="zh-CN" altLang="en-US" sz="825" dirty="0" smtClean="0">
                <a:solidFill>
                  <a:schemeClr val="tx1">
                    <a:lumMod val="65000"/>
                    <a:lumOff val="35000"/>
                  </a:schemeClr>
                </a:solidFill>
                <a:latin typeface="+mn-ea"/>
                <a:cs typeface="+mn-ea"/>
              </a:rPr>
              <a:t>兼容的方式解决，目前正在提测试中</a:t>
            </a:r>
            <a:endParaRPr lang="zh-CN" altLang="en-US" sz="825" dirty="0">
              <a:solidFill>
                <a:schemeClr val="tx1">
                  <a:lumMod val="65000"/>
                  <a:lumOff val="35000"/>
                </a:schemeClr>
              </a:solidFill>
              <a:latin typeface="+mn-ea"/>
              <a:cs typeface="+mn-ea"/>
            </a:endParaRPr>
          </a:p>
        </p:txBody>
      </p:sp>
      <p:sp>
        <p:nvSpPr>
          <p:cNvPr id="50" name="Freeform 68"/>
          <p:cNvSpPr/>
          <p:nvPr/>
        </p:nvSpPr>
        <p:spPr>
          <a:xfrm>
            <a:off x="1524000" y="2317073"/>
            <a:ext cx="6144344" cy="974757"/>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52" name="Freeform 45"/>
          <p:cNvSpPr>
            <a:spLocks noEditPoints="1"/>
          </p:cNvSpPr>
          <p:nvPr/>
        </p:nvSpPr>
        <p:spPr bwMode="auto">
          <a:xfrm>
            <a:off x="1803145" y="2631781"/>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53" name="Rounded Rectangle 67"/>
          <p:cNvSpPr/>
          <p:nvPr/>
        </p:nvSpPr>
        <p:spPr>
          <a:xfrm>
            <a:off x="875039" y="2317072"/>
            <a:ext cx="810000" cy="830742"/>
          </a:xfrm>
          <a:prstGeom prst="roundRect">
            <a:avLst/>
          </a:prstGeom>
          <a:solidFill>
            <a:schemeClr val="accent2"/>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smtClean="0">
                <a:solidFill>
                  <a:prstClr val="white"/>
                </a:solidFill>
                <a:latin typeface="Agency FB" panose="020B0503020202020204" pitchFamily="34" charset="0"/>
                <a:cs typeface="+mn-ea"/>
                <a:sym typeface="Arial" panose="020B0604020202020204" pitchFamily="34" charset="0"/>
              </a:rPr>
              <a:t>05</a:t>
            </a:r>
            <a:endParaRPr lang="en-US" sz="2700" dirty="0">
              <a:solidFill>
                <a:prstClr val="white"/>
              </a:solidFill>
              <a:latin typeface="Agency FB" panose="020B0503020202020204" pitchFamily="34" charset="0"/>
              <a:cs typeface="+mn-ea"/>
              <a:sym typeface="Arial" panose="020B0604020202020204" pitchFamily="34" charset="0"/>
            </a:endParaRPr>
          </a:p>
        </p:txBody>
      </p:sp>
      <p:sp>
        <p:nvSpPr>
          <p:cNvPr id="54" name="矩形 53"/>
          <p:cNvSpPr/>
          <p:nvPr/>
        </p:nvSpPr>
        <p:spPr>
          <a:xfrm>
            <a:off x="2079991" y="2396916"/>
            <a:ext cx="4436225"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一户通小程序（收银台 </a:t>
            </a:r>
            <a:r>
              <a:rPr lang="en-US" altLang="zh-CN" sz="1200" dirty="0" smtClean="0">
                <a:solidFill>
                  <a:schemeClr val="tx1">
                    <a:lumMod val="65000"/>
                    <a:lumOff val="35000"/>
                  </a:schemeClr>
                </a:solidFill>
                <a:latin typeface="+mn-ea"/>
                <a:cs typeface="+mn-ea"/>
              </a:rPr>
              <a:t>+ </a:t>
            </a:r>
            <a:r>
              <a:rPr lang="zh-CN" altLang="en-US" sz="1200" dirty="0" smtClean="0">
                <a:solidFill>
                  <a:schemeClr val="tx1">
                    <a:lumMod val="65000"/>
                    <a:lumOff val="35000"/>
                  </a:schemeClr>
                </a:solidFill>
                <a:latin typeface="+mn-ea"/>
                <a:cs typeface="+mn-ea"/>
              </a:rPr>
              <a:t>钱包零钱模块 </a:t>
            </a:r>
            <a:r>
              <a:rPr lang="en-US" altLang="zh-CN" sz="1200" dirty="0" smtClean="0">
                <a:solidFill>
                  <a:schemeClr val="tx1">
                    <a:lumMod val="65000"/>
                    <a:lumOff val="35000"/>
                  </a:schemeClr>
                </a:solidFill>
                <a:latin typeface="+mn-ea"/>
                <a:cs typeface="+mn-ea"/>
              </a:rPr>
              <a:t>+ </a:t>
            </a:r>
            <a:r>
              <a:rPr lang="zh-CN" altLang="en-US" sz="1200" dirty="0" smtClean="0">
                <a:solidFill>
                  <a:schemeClr val="tx1">
                    <a:lumMod val="65000"/>
                    <a:lumOff val="35000"/>
                  </a:schemeClr>
                </a:solidFill>
                <a:latin typeface="+mn-ea"/>
                <a:cs typeface="+mn-ea"/>
              </a:rPr>
              <a:t>风险测评展示）</a:t>
            </a:r>
            <a:endParaRPr lang="zh-CN" altLang="en-US" sz="1200" dirty="0">
              <a:solidFill>
                <a:schemeClr val="tx1">
                  <a:lumMod val="65000"/>
                  <a:lumOff val="35000"/>
                </a:schemeClr>
              </a:solidFill>
              <a:latin typeface="+mn-ea"/>
              <a:cs typeface="+mn-ea"/>
            </a:endParaRPr>
          </a:p>
        </p:txBody>
      </p:sp>
      <p:sp>
        <p:nvSpPr>
          <p:cNvPr id="55" name="矩形 54"/>
          <p:cNvSpPr/>
          <p:nvPr/>
        </p:nvSpPr>
        <p:spPr>
          <a:xfrm>
            <a:off x="2079990" y="2604143"/>
            <a:ext cx="5228314" cy="641266"/>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一户通小程序使用 </a:t>
            </a:r>
            <a:r>
              <a:rPr lang="en-US" altLang="zh-CN" sz="825" dirty="0" smtClean="0">
                <a:solidFill>
                  <a:schemeClr val="tx1">
                    <a:lumMod val="65000"/>
                    <a:lumOff val="35000"/>
                  </a:schemeClr>
                </a:solidFill>
                <a:latin typeface="+mn-ea"/>
                <a:cs typeface="+mn-ea"/>
              </a:rPr>
              <a:t>webview </a:t>
            </a:r>
            <a:r>
              <a:rPr lang="zh-CN" altLang="en-US" sz="825" dirty="0" smtClean="0">
                <a:solidFill>
                  <a:schemeClr val="tx1">
                    <a:lumMod val="65000"/>
                    <a:lumOff val="35000"/>
                  </a:schemeClr>
                </a:solidFill>
                <a:latin typeface="+mn-ea"/>
                <a:cs typeface="+mn-ea"/>
              </a:rPr>
              <a:t>展示收银台、钱包和风险测评，收银台这边主要是一些模块的跳转控制。钱包零钱模块包含视觉调整和插件跳转。风险测评主要是一张用于显示用户风险偏好的页面外加一些跳转逻辑，目前均在测试中，计划 </a:t>
            </a:r>
            <a:r>
              <a:rPr lang="en-US" altLang="zh-CN" sz="825" dirty="0" smtClean="0">
                <a:solidFill>
                  <a:schemeClr val="tx1">
                    <a:lumMod val="65000"/>
                    <a:lumOff val="35000"/>
                  </a:schemeClr>
                </a:solidFill>
                <a:latin typeface="+mn-ea"/>
                <a:cs typeface="+mn-ea"/>
              </a:rPr>
              <a:t>1223 </a:t>
            </a:r>
            <a:r>
              <a:rPr lang="zh-CN" altLang="en-US" sz="825" dirty="0" smtClean="0">
                <a:solidFill>
                  <a:schemeClr val="tx1">
                    <a:lumMod val="65000"/>
                    <a:lumOff val="35000"/>
                  </a:schemeClr>
                </a:solidFill>
                <a:latin typeface="+mn-ea"/>
                <a:cs typeface="+mn-ea"/>
              </a:rPr>
              <a:t>上线</a:t>
            </a:r>
            <a:endParaRPr lang="zh-CN" altLang="en-US" sz="825" dirty="0">
              <a:solidFill>
                <a:schemeClr val="tx1">
                  <a:lumMod val="65000"/>
                  <a:lumOff val="35000"/>
                </a:schemeClr>
              </a:solidFill>
              <a:latin typeface="+mn-ea"/>
              <a:cs typeface="+mn-ea"/>
            </a:endParaRPr>
          </a:p>
        </p:txBody>
      </p:sp>
      <p:sp>
        <p:nvSpPr>
          <p:cNvPr id="61" name="Freeform 68"/>
          <p:cNvSpPr/>
          <p:nvPr/>
        </p:nvSpPr>
        <p:spPr>
          <a:xfrm>
            <a:off x="1524000" y="3561951"/>
            <a:ext cx="6144344" cy="809999"/>
          </a:xfrm>
          <a:custGeom>
            <a:avLst/>
            <a:gdLst>
              <a:gd name="connsiteX0" fmla="*/ 131527 w 789146"/>
              <a:gd name="connsiteY0" fmla="*/ 0 h 2110763"/>
              <a:gd name="connsiteX1" fmla="*/ 657619 w 789146"/>
              <a:gd name="connsiteY1" fmla="*/ 0 h 2110763"/>
              <a:gd name="connsiteX2" fmla="*/ 750623 w 789146"/>
              <a:gd name="connsiteY2" fmla="*/ 38524 h 2110763"/>
              <a:gd name="connsiteX3" fmla="*/ 789146 w 789146"/>
              <a:gd name="connsiteY3" fmla="*/ 131528 h 2110763"/>
              <a:gd name="connsiteX4" fmla="*/ 789146 w 789146"/>
              <a:gd name="connsiteY4" fmla="*/ 2110763 h 2110763"/>
              <a:gd name="connsiteX5" fmla="*/ 789146 w 789146"/>
              <a:gd name="connsiteY5" fmla="*/ 2110763 h 2110763"/>
              <a:gd name="connsiteX6" fmla="*/ 789146 w 789146"/>
              <a:gd name="connsiteY6" fmla="*/ 2110763 h 2110763"/>
              <a:gd name="connsiteX7" fmla="*/ 0 w 789146"/>
              <a:gd name="connsiteY7" fmla="*/ 2110763 h 2110763"/>
              <a:gd name="connsiteX8" fmla="*/ 0 w 789146"/>
              <a:gd name="connsiteY8" fmla="*/ 2110763 h 2110763"/>
              <a:gd name="connsiteX9" fmla="*/ 0 w 789146"/>
              <a:gd name="connsiteY9" fmla="*/ 2110763 h 2110763"/>
              <a:gd name="connsiteX10" fmla="*/ 0 w 789146"/>
              <a:gd name="connsiteY10" fmla="*/ 131527 h 2110763"/>
              <a:gd name="connsiteX11" fmla="*/ 38524 w 789146"/>
              <a:gd name="connsiteY11" fmla="*/ 38523 h 2110763"/>
              <a:gd name="connsiteX12" fmla="*/ 131528 w 789146"/>
              <a:gd name="connsiteY12" fmla="*/ 0 h 2110763"/>
              <a:gd name="connsiteX13" fmla="*/ 131527 w 789146"/>
              <a:gd name="connsiteY13" fmla="*/ 0 h 211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9146" h="2110763">
                <a:moveTo>
                  <a:pt x="789146" y="351802"/>
                </a:moveTo>
                <a:lnTo>
                  <a:pt x="789146" y="1758961"/>
                </a:lnTo>
                <a:cubicBezTo>
                  <a:pt x="789146" y="1852264"/>
                  <a:pt x="783965" y="1941748"/>
                  <a:pt x="774743" y="2007723"/>
                </a:cubicBezTo>
                <a:cubicBezTo>
                  <a:pt x="765521" y="2073698"/>
                  <a:pt x="753013" y="2110762"/>
                  <a:pt x="739972" y="2110762"/>
                </a:cubicBezTo>
                <a:lnTo>
                  <a:pt x="0" y="2110762"/>
                </a:lnTo>
                <a:lnTo>
                  <a:pt x="0" y="2110762"/>
                </a:lnTo>
                <a:lnTo>
                  <a:pt x="0" y="2110762"/>
                </a:lnTo>
                <a:lnTo>
                  <a:pt x="0" y="1"/>
                </a:lnTo>
                <a:lnTo>
                  <a:pt x="0" y="1"/>
                </a:lnTo>
                <a:lnTo>
                  <a:pt x="0" y="1"/>
                </a:lnTo>
                <a:lnTo>
                  <a:pt x="739972" y="1"/>
                </a:lnTo>
                <a:cubicBezTo>
                  <a:pt x="753014" y="1"/>
                  <a:pt x="765522" y="37065"/>
                  <a:pt x="774743" y="103043"/>
                </a:cubicBezTo>
                <a:cubicBezTo>
                  <a:pt x="783965" y="169018"/>
                  <a:pt x="789146" y="258502"/>
                  <a:pt x="789146" y="351805"/>
                </a:cubicBezTo>
                <a:lnTo>
                  <a:pt x="789146" y="351802"/>
                </a:lnTo>
                <a:close/>
              </a:path>
            </a:pathLst>
          </a:custGeom>
          <a:solidFill>
            <a:schemeClr val="bg1">
              <a:lumMod val="95000"/>
              <a:alpha val="9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6457" tIns="52490" rIns="52490" bIns="52492" numCol="1" spcCol="1270" anchor="ctr" anchorCtr="0">
            <a:noAutofit/>
          </a:bodyPr>
          <a:lstStyle/>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a:p>
            <a:pPr marL="228600" lvl="1" indent="-228600" defTabSz="977900">
              <a:lnSpc>
                <a:spcPct val="120000"/>
              </a:lnSpc>
              <a:spcAft>
                <a:spcPct val="15000"/>
              </a:spcAft>
              <a:buFontTx/>
              <a:buChar char="•"/>
            </a:pPr>
            <a:endParaRPr lang="en-US" sz="570" dirty="0">
              <a:solidFill>
                <a:prstClr val="black">
                  <a:hueOff val="0"/>
                  <a:satOff val="0"/>
                  <a:lumOff val="0"/>
                  <a:alphaOff val="0"/>
                </a:prstClr>
              </a:solidFill>
              <a:latin typeface="Arial" panose="020B0604020202020204" pitchFamily="34" charset="0"/>
              <a:cs typeface="+mn-ea"/>
              <a:sym typeface="Arial" panose="020B0604020202020204" pitchFamily="34" charset="0"/>
            </a:endParaRPr>
          </a:p>
        </p:txBody>
      </p:sp>
      <p:sp>
        <p:nvSpPr>
          <p:cNvPr id="63" name="Freeform 45"/>
          <p:cNvSpPr>
            <a:spLocks noEditPoints="1"/>
          </p:cNvSpPr>
          <p:nvPr/>
        </p:nvSpPr>
        <p:spPr bwMode="auto">
          <a:xfrm>
            <a:off x="1803145" y="3871361"/>
            <a:ext cx="229221" cy="229220"/>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a:noFill/>
          </a:ln>
          <a:effectLst>
            <a:outerShdw blurRad="63500" algn="ctr" rotWithShape="0">
              <a:prstClr val="black">
                <a:alpha val="40000"/>
              </a:prstClr>
            </a:outerShdw>
          </a:effectLst>
        </p:spPr>
        <p:txBody>
          <a:bodyPr vert="horz" wrap="square" lIns="91435" tIns="45717" rIns="91435" bIns="45717" numCol="1" anchor="t" anchorCtr="0" compatLnSpc="1"/>
          <a:lstStyle/>
          <a:p>
            <a:pPr>
              <a:lnSpc>
                <a:spcPct val="120000"/>
              </a:lnSpc>
            </a:pPr>
            <a:endParaRPr lang="en-US" sz="570" dirty="0">
              <a:solidFill>
                <a:prstClr val="black"/>
              </a:solidFill>
              <a:latin typeface="Arial" panose="020B0604020202020204" pitchFamily="34" charset="0"/>
              <a:cs typeface="+mn-ea"/>
              <a:sym typeface="Arial" panose="020B0604020202020204" pitchFamily="34" charset="0"/>
            </a:endParaRPr>
          </a:p>
        </p:txBody>
      </p:sp>
      <p:sp>
        <p:nvSpPr>
          <p:cNvPr id="64" name="Rounded Rectangle 67"/>
          <p:cNvSpPr/>
          <p:nvPr/>
        </p:nvSpPr>
        <p:spPr>
          <a:xfrm>
            <a:off x="875039" y="3556652"/>
            <a:ext cx="810000" cy="810000"/>
          </a:xfrm>
          <a:prstGeom prst="roundRect">
            <a:avLst/>
          </a:prstGeom>
          <a:solidFill>
            <a:schemeClr val="accent1"/>
          </a:solidFill>
          <a:ln>
            <a:noFill/>
          </a:ln>
          <a:effectLst>
            <a:outerShdw blurRad="63500" algn="ctr" rotWithShape="0">
              <a:prstClr val="black">
                <a:alpha val="40000"/>
              </a:prstClr>
            </a:outerShdw>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a:lnSpc>
                <a:spcPct val="120000"/>
              </a:lnSpc>
              <a:spcAft>
                <a:spcPct val="35000"/>
              </a:spcAft>
              <a:defRPr/>
            </a:pPr>
            <a:r>
              <a:rPr lang="en-US" sz="2700" dirty="0" smtClean="0">
                <a:solidFill>
                  <a:prstClr val="white"/>
                </a:solidFill>
                <a:latin typeface="Agency FB" panose="020B0503020202020204" pitchFamily="34" charset="0"/>
                <a:cs typeface="+mn-ea"/>
                <a:sym typeface="Arial" panose="020B0604020202020204" pitchFamily="34" charset="0"/>
              </a:rPr>
              <a:t>06</a:t>
            </a:r>
            <a:endParaRPr lang="en-US" sz="2700" dirty="0">
              <a:solidFill>
                <a:prstClr val="white"/>
              </a:solidFill>
              <a:latin typeface="Agency FB" panose="020B0503020202020204" pitchFamily="34" charset="0"/>
              <a:cs typeface="+mn-ea"/>
              <a:sym typeface="Arial" panose="020B0604020202020204" pitchFamily="34" charset="0"/>
            </a:endParaRPr>
          </a:p>
        </p:txBody>
      </p:sp>
      <p:sp>
        <p:nvSpPr>
          <p:cNvPr id="65" name="矩形 64"/>
          <p:cNvSpPr/>
          <p:nvPr/>
        </p:nvSpPr>
        <p:spPr>
          <a:xfrm>
            <a:off x="2079991" y="3636496"/>
            <a:ext cx="3788153" cy="276999"/>
          </a:xfrm>
          <a:prstGeom prst="rect">
            <a:avLst/>
          </a:prstGeom>
        </p:spPr>
        <p:txBody>
          <a:bodyPr wrap="square">
            <a:spAutoFit/>
          </a:bodyPr>
          <a:lstStyle/>
          <a:p>
            <a:r>
              <a:rPr lang="zh-CN" altLang="en-US" sz="1200" dirty="0" smtClean="0">
                <a:solidFill>
                  <a:schemeClr val="tx1">
                    <a:lumMod val="65000"/>
                    <a:lumOff val="35000"/>
                  </a:schemeClr>
                </a:solidFill>
                <a:latin typeface="+mn-ea"/>
                <a:cs typeface="+mn-ea"/>
              </a:rPr>
              <a:t>其</a:t>
            </a:r>
            <a:r>
              <a:rPr lang="zh-CN" altLang="en-US" sz="1200" dirty="0" smtClean="0">
                <a:solidFill>
                  <a:schemeClr val="tx1">
                    <a:lumMod val="65000"/>
                    <a:lumOff val="35000"/>
                  </a:schemeClr>
                </a:solidFill>
                <a:latin typeface="+mn-ea"/>
                <a:cs typeface="+mn-ea"/>
              </a:rPr>
              <a:t>他（老客解除协议 </a:t>
            </a:r>
            <a:r>
              <a:rPr lang="en-US" altLang="zh-CN" sz="1200" dirty="0" smtClean="0">
                <a:solidFill>
                  <a:schemeClr val="tx1">
                    <a:lumMod val="65000"/>
                    <a:lumOff val="35000"/>
                  </a:schemeClr>
                </a:solidFill>
                <a:latin typeface="+mn-ea"/>
                <a:cs typeface="+mn-ea"/>
              </a:rPr>
              <a:t>+ </a:t>
            </a:r>
            <a:r>
              <a:rPr lang="zh-CN" altLang="en-US" sz="1200" dirty="0" smtClean="0">
                <a:solidFill>
                  <a:schemeClr val="tx1">
                    <a:lumMod val="65000"/>
                    <a:lumOff val="35000"/>
                  </a:schemeClr>
                </a:solidFill>
                <a:latin typeface="+mn-ea"/>
                <a:cs typeface="+mn-ea"/>
              </a:rPr>
              <a:t>省</a:t>
            </a:r>
            <a:r>
              <a:rPr lang="zh-CN" altLang="en-US" sz="1200" dirty="0" smtClean="0">
                <a:solidFill>
                  <a:schemeClr val="tx1">
                    <a:lumMod val="65000"/>
                    <a:lumOff val="35000"/>
                  </a:schemeClr>
                </a:solidFill>
                <a:latin typeface="+mn-ea"/>
                <a:cs typeface="+mn-ea"/>
              </a:rPr>
              <a:t>份数据 </a:t>
            </a:r>
            <a:r>
              <a:rPr lang="en-US" altLang="zh-CN" sz="1200" dirty="0" smtClean="0">
                <a:solidFill>
                  <a:schemeClr val="tx1">
                    <a:lumMod val="65000"/>
                    <a:lumOff val="35000"/>
                  </a:schemeClr>
                </a:solidFill>
                <a:latin typeface="+mn-ea"/>
                <a:cs typeface="+mn-ea"/>
              </a:rPr>
              <a:t>excel </a:t>
            </a:r>
            <a:r>
              <a:rPr lang="zh-CN" altLang="en-US" sz="1200" dirty="0" smtClean="0">
                <a:solidFill>
                  <a:schemeClr val="tx1">
                    <a:lumMod val="65000"/>
                    <a:lumOff val="35000"/>
                  </a:schemeClr>
                </a:solidFill>
                <a:latin typeface="+mn-ea"/>
                <a:cs typeface="+mn-ea"/>
              </a:rPr>
              <a:t>转 </a:t>
            </a:r>
            <a:r>
              <a:rPr lang="en-US" altLang="zh-CN" sz="1200" dirty="0" smtClean="0">
                <a:solidFill>
                  <a:schemeClr val="tx1">
                    <a:lumMod val="65000"/>
                    <a:lumOff val="35000"/>
                  </a:schemeClr>
                </a:solidFill>
                <a:latin typeface="+mn-ea"/>
                <a:cs typeface="+mn-ea"/>
              </a:rPr>
              <a:t>json</a:t>
            </a:r>
            <a:r>
              <a:rPr lang="en-US" altLang="zh-CN" sz="1200" dirty="0" smtClean="0">
                <a:solidFill>
                  <a:schemeClr val="tx1">
                    <a:lumMod val="65000"/>
                    <a:lumOff val="35000"/>
                  </a:schemeClr>
                </a:solidFill>
                <a:latin typeface="+mn-ea"/>
                <a:cs typeface="+mn-ea"/>
              </a:rPr>
              <a:t> </a:t>
            </a:r>
            <a:r>
              <a:rPr lang="zh-CN" altLang="en-US" sz="1200" dirty="0" smtClean="0">
                <a:solidFill>
                  <a:schemeClr val="tx1">
                    <a:lumMod val="65000"/>
                    <a:lumOff val="35000"/>
                  </a:schemeClr>
                </a:solidFill>
                <a:latin typeface="+mn-ea"/>
                <a:cs typeface="+mn-ea"/>
              </a:rPr>
              <a:t>脚本</a:t>
            </a:r>
            <a:r>
              <a:rPr lang="zh-CN" altLang="en-US" sz="1200" dirty="0" smtClean="0">
                <a:solidFill>
                  <a:schemeClr val="tx1">
                    <a:lumMod val="65000"/>
                    <a:lumOff val="35000"/>
                  </a:schemeClr>
                </a:solidFill>
                <a:latin typeface="+mn-ea"/>
                <a:cs typeface="+mn-ea"/>
              </a:rPr>
              <a:t>）</a:t>
            </a:r>
            <a:endParaRPr lang="zh-CN" altLang="en-US" sz="1200" dirty="0">
              <a:solidFill>
                <a:schemeClr val="tx1">
                  <a:lumMod val="65000"/>
                  <a:lumOff val="35000"/>
                </a:schemeClr>
              </a:solidFill>
              <a:latin typeface="+mn-ea"/>
              <a:cs typeface="+mn-ea"/>
            </a:endParaRPr>
          </a:p>
        </p:txBody>
      </p:sp>
      <p:sp>
        <p:nvSpPr>
          <p:cNvPr id="66" name="矩形 65"/>
          <p:cNvSpPr/>
          <p:nvPr/>
        </p:nvSpPr>
        <p:spPr>
          <a:xfrm>
            <a:off x="2079990" y="3867894"/>
            <a:ext cx="5156306" cy="450829"/>
          </a:xfrm>
          <a:prstGeom prst="rect">
            <a:avLst/>
          </a:prstGeom>
        </p:spPr>
        <p:txBody>
          <a:bodyPr wrap="square">
            <a:spAutoFit/>
          </a:bodyPr>
          <a:lstStyle/>
          <a:p>
            <a:pPr>
              <a:lnSpc>
                <a:spcPct val="150000"/>
              </a:lnSpc>
            </a:pPr>
            <a:r>
              <a:rPr lang="zh-CN" altLang="en-US" sz="825" dirty="0" smtClean="0">
                <a:solidFill>
                  <a:schemeClr val="tx1">
                    <a:lumMod val="65000"/>
                    <a:lumOff val="35000"/>
                  </a:schemeClr>
                </a:solidFill>
                <a:latin typeface="+mn-ea"/>
                <a:cs typeface="+mn-ea"/>
              </a:rPr>
              <a:t>老客解除协议主要是为了让老客户解绑之前用户数据从而使用更多的功能而写的一个页面模块</a:t>
            </a:r>
            <a:endParaRPr lang="en-US" altLang="zh-CN" sz="825" dirty="0" smtClean="0">
              <a:solidFill>
                <a:schemeClr val="tx1">
                  <a:lumMod val="65000"/>
                  <a:lumOff val="35000"/>
                </a:schemeClr>
              </a:solidFill>
              <a:latin typeface="+mn-ea"/>
              <a:cs typeface="+mn-ea"/>
            </a:endParaRPr>
          </a:p>
          <a:p>
            <a:pPr>
              <a:lnSpc>
                <a:spcPct val="150000"/>
              </a:lnSpc>
            </a:pPr>
            <a:r>
              <a:rPr lang="en-US" altLang="zh-CN" sz="825" dirty="0" smtClean="0">
                <a:solidFill>
                  <a:schemeClr val="tx1">
                    <a:lumMod val="65000"/>
                    <a:lumOff val="35000"/>
                  </a:schemeClr>
                </a:solidFill>
                <a:latin typeface="+mn-ea"/>
                <a:cs typeface="+mn-ea"/>
              </a:rPr>
              <a:t>e</a:t>
            </a:r>
            <a:r>
              <a:rPr lang="en-US" altLang="zh-CN" sz="825" dirty="0" smtClean="0">
                <a:solidFill>
                  <a:schemeClr val="tx1">
                    <a:lumMod val="65000"/>
                    <a:lumOff val="35000"/>
                  </a:schemeClr>
                </a:solidFill>
                <a:latin typeface="+mn-ea"/>
                <a:cs typeface="+mn-ea"/>
              </a:rPr>
              <a:t>xcel </a:t>
            </a:r>
            <a:r>
              <a:rPr lang="zh-CN" altLang="en-US" sz="825" dirty="0" smtClean="0">
                <a:solidFill>
                  <a:schemeClr val="tx1">
                    <a:lumMod val="65000"/>
                    <a:lumOff val="35000"/>
                  </a:schemeClr>
                </a:solidFill>
                <a:latin typeface="+mn-ea"/>
                <a:cs typeface="+mn-ea"/>
              </a:rPr>
              <a:t>转 </a:t>
            </a:r>
            <a:r>
              <a:rPr lang="en-US" altLang="zh-CN" sz="825" dirty="0" smtClean="0">
                <a:solidFill>
                  <a:schemeClr val="tx1">
                    <a:lumMod val="65000"/>
                    <a:lumOff val="35000"/>
                  </a:schemeClr>
                </a:solidFill>
                <a:latin typeface="+mn-ea"/>
                <a:cs typeface="+mn-ea"/>
              </a:rPr>
              <a:t>json </a:t>
            </a:r>
            <a:r>
              <a:rPr lang="zh-CN" altLang="en-US" sz="825" dirty="0" smtClean="0">
                <a:solidFill>
                  <a:schemeClr val="tx1">
                    <a:lumMod val="65000"/>
                    <a:lumOff val="35000"/>
                  </a:schemeClr>
                </a:solidFill>
                <a:latin typeface="+mn-ea"/>
                <a:cs typeface="+mn-ea"/>
              </a:rPr>
              <a:t>是一个用于省份数据后处理的 </a:t>
            </a:r>
            <a:r>
              <a:rPr lang="en-US" altLang="zh-CN" sz="825" dirty="0" smtClean="0">
                <a:solidFill>
                  <a:schemeClr val="tx1">
                    <a:lumMod val="65000"/>
                    <a:lumOff val="35000"/>
                  </a:schemeClr>
                </a:solidFill>
                <a:latin typeface="+mn-ea"/>
                <a:cs typeface="+mn-ea"/>
              </a:rPr>
              <a:t>node </a:t>
            </a:r>
            <a:r>
              <a:rPr lang="zh-CN" altLang="en-US" sz="825" dirty="0" smtClean="0">
                <a:solidFill>
                  <a:schemeClr val="tx1">
                    <a:lumMod val="65000"/>
                    <a:lumOff val="35000"/>
                  </a:schemeClr>
                </a:solidFill>
                <a:latin typeface="+mn-ea"/>
                <a:cs typeface="+mn-ea"/>
              </a:rPr>
              <a:t>脚本，解析数据，以便于前端使用</a:t>
            </a:r>
            <a:endParaRPr lang="zh-CN" altLang="en-US" sz="825" dirty="0">
              <a:solidFill>
                <a:schemeClr val="tx1">
                  <a:lumMod val="65000"/>
                  <a:lumOff val="35000"/>
                </a:schemeClr>
              </a:solidFill>
              <a:latin typeface="+mn-ea"/>
              <a:cs typeface="+mn-ea"/>
            </a:endParaRPr>
          </a:p>
        </p:txBody>
      </p:sp>
      <p:grpSp>
        <p:nvGrpSpPr>
          <p:cNvPr id="2" name="组合 2"/>
          <p:cNvGrpSpPr/>
          <p:nvPr/>
        </p:nvGrpSpPr>
        <p:grpSpPr>
          <a:xfrm>
            <a:off x="376393" y="300155"/>
            <a:ext cx="8391215" cy="365564"/>
            <a:chOff x="376393" y="300155"/>
            <a:chExt cx="8391215" cy="365564"/>
          </a:xfrm>
        </p:grpSpPr>
        <p:sp>
          <p:nvSpPr>
            <p:cNvPr id="72"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3" name="直接连接符 72"/>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0-#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1500"/>
                            </p:stCondLst>
                            <p:childTnLst>
                              <p:par>
                                <p:cTn id="20" presetID="53" presetClass="entr" presetSubtype="16" fill="hold" grpId="0" nodeType="afterEffect">
                                  <p:stCondLst>
                                    <p:cond delay="0"/>
                                  </p:stCondLst>
                                  <p:iterate type="lt">
                                    <p:tmPct val="10000"/>
                                  </p:iterate>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childTnLst>
                          </p:cTn>
                        </p:par>
                        <p:par>
                          <p:cTn id="25" fill="hold">
                            <p:stCondLst>
                              <p:cond delay="2450"/>
                            </p:stCondLst>
                            <p:childTnLst>
                              <p:par>
                                <p:cTn id="26" presetID="23" presetClass="entr" presetSubtype="16" fill="hold" grpId="0" nodeType="afterEffect">
                                  <p:stCondLst>
                                    <p:cond delay="0"/>
                                  </p:stCondLst>
                                  <p:iterate type="lt">
                                    <p:tmPct val="10000"/>
                                  </p:iterate>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childTnLst>
                                </p:cTn>
                              </p:par>
                            </p:childTnLst>
                          </p:cTn>
                        </p:par>
                        <p:par>
                          <p:cTn id="30" fill="hold">
                            <p:stCondLst>
                              <p:cond delay="7750"/>
                            </p:stCondLst>
                            <p:childTnLst>
                              <p:par>
                                <p:cTn id="31" presetID="2" presetClass="entr" presetSubtype="8" accel="50000" decel="50000"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0-#ppt_w/2"/>
                                          </p:val>
                                        </p:tav>
                                        <p:tav tm="100000">
                                          <p:val>
                                            <p:strVal val="#ppt_x"/>
                                          </p:val>
                                        </p:tav>
                                      </p:tavLst>
                                    </p:anim>
                                    <p:anim calcmode="lin" valueType="num">
                                      <p:cBhvr additive="base">
                                        <p:cTn id="34" dur="500" fill="hold"/>
                                        <p:tgtEl>
                                          <p:spTgt spid="53"/>
                                        </p:tgtEl>
                                        <p:attrNameLst>
                                          <p:attrName>ppt_y</p:attrName>
                                        </p:attrNameLst>
                                      </p:cBhvr>
                                      <p:tavLst>
                                        <p:tav tm="0">
                                          <p:val>
                                            <p:strVal val="#ppt_y"/>
                                          </p:val>
                                        </p:tav>
                                        <p:tav tm="100000">
                                          <p:val>
                                            <p:strVal val="#ppt_y"/>
                                          </p:val>
                                        </p:tav>
                                      </p:tavLst>
                                    </p:anim>
                                  </p:childTnLst>
                                </p:cTn>
                              </p:par>
                            </p:childTnLst>
                          </p:cTn>
                        </p:par>
                        <p:par>
                          <p:cTn id="35" fill="hold">
                            <p:stCondLst>
                              <p:cond delay="8250"/>
                            </p:stCondLst>
                            <p:childTnLst>
                              <p:par>
                                <p:cTn id="36" presetID="22" presetClass="entr" presetSubtype="8"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left)">
                                      <p:cBhvr>
                                        <p:cTn id="38" dur="500"/>
                                        <p:tgtEl>
                                          <p:spTgt spid="50"/>
                                        </p:tgtEl>
                                      </p:cBhvr>
                                    </p:animEffect>
                                  </p:childTnLst>
                                </p:cTn>
                              </p:par>
                            </p:childTnLst>
                          </p:cTn>
                        </p:par>
                        <p:par>
                          <p:cTn id="39" fill="hold">
                            <p:stCondLst>
                              <p:cond delay="8750"/>
                            </p:stCondLst>
                            <p:childTnLst>
                              <p:par>
                                <p:cTn id="40" presetID="53" presetClass="entr" presetSubtype="16" fill="hold" grpId="0" nodeType="afterEffect">
                                  <p:stCondLst>
                                    <p:cond delay="0"/>
                                  </p:stCondLst>
                                  <p:childTnLst>
                                    <p:set>
                                      <p:cBhvr>
                                        <p:cTn id="41" dur="1" fill="hold">
                                          <p:stCondLst>
                                            <p:cond delay="0"/>
                                          </p:stCondLst>
                                        </p:cTn>
                                        <p:tgtEl>
                                          <p:spTgt spid="52"/>
                                        </p:tgtEl>
                                        <p:attrNameLst>
                                          <p:attrName>style.visibility</p:attrName>
                                        </p:attrNameLst>
                                      </p:cBhvr>
                                      <p:to>
                                        <p:strVal val="visible"/>
                                      </p:to>
                                    </p:set>
                                    <p:anim calcmode="lin" valueType="num">
                                      <p:cBhvr>
                                        <p:cTn id="42" dur="500" fill="hold"/>
                                        <p:tgtEl>
                                          <p:spTgt spid="52"/>
                                        </p:tgtEl>
                                        <p:attrNameLst>
                                          <p:attrName>ppt_w</p:attrName>
                                        </p:attrNameLst>
                                      </p:cBhvr>
                                      <p:tavLst>
                                        <p:tav tm="0">
                                          <p:val>
                                            <p:fltVal val="0"/>
                                          </p:val>
                                        </p:tav>
                                        <p:tav tm="100000">
                                          <p:val>
                                            <p:strVal val="#ppt_w"/>
                                          </p:val>
                                        </p:tav>
                                      </p:tavLst>
                                    </p:anim>
                                    <p:anim calcmode="lin" valueType="num">
                                      <p:cBhvr>
                                        <p:cTn id="43" dur="500" fill="hold"/>
                                        <p:tgtEl>
                                          <p:spTgt spid="52"/>
                                        </p:tgtEl>
                                        <p:attrNameLst>
                                          <p:attrName>ppt_h</p:attrName>
                                        </p:attrNameLst>
                                      </p:cBhvr>
                                      <p:tavLst>
                                        <p:tav tm="0">
                                          <p:val>
                                            <p:fltVal val="0"/>
                                          </p:val>
                                        </p:tav>
                                        <p:tav tm="100000">
                                          <p:val>
                                            <p:strVal val="#ppt_h"/>
                                          </p:val>
                                        </p:tav>
                                      </p:tavLst>
                                    </p:anim>
                                    <p:animEffect transition="in" filter="fade">
                                      <p:cBhvr>
                                        <p:cTn id="44" dur="500"/>
                                        <p:tgtEl>
                                          <p:spTgt spid="52"/>
                                        </p:tgtEl>
                                      </p:cBhvr>
                                    </p:animEffect>
                                  </p:childTnLst>
                                </p:cTn>
                              </p:par>
                            </p:childTnLst>
                          </p:cTn>
                        </p:par>
                        <p:par>
                          <p:cTn id="45" fill="hold">
                            <p:stCondLst>
                              <p:cond delay="9250"/>
                            </p:stCondLst>
                            <p:childTnLst>
                              <p:par>
                                <p:cTn id="46" presetID="53" presetClass="entr" presetSubtype="16" fill="hold" grpId="0" nodeType="afterEffect">
                                  <p:stCondLst>
                                    <p:cond delay="0"/>
                                  </p:stCondLst>
                                  <p:iterate type="lt">
                                    <p:tmPct val="10000"/>
                                  </p:iterate>
                                  <p:childTnLst>
                                    <p:set>
                                      <p:cBhvr>
                                        <p:cTn id="47" dur="1" fill="hold">
                                          <p:stCondLst>
                                            <p:cond delay="0"/>
                                          </p:stCondLst>
                                        </p:cTn>
                                        <p:tgtEl>
                                          <p:spTgt spid="54"/>
                                        </p:tgtEl>
                                        <p:attrNameLst>
                                          <p:attrName>style.visibility</p:attrName>
                                        </p:attrNameLst>
                                      </p:cBhvr>
                                      <p:to>
                                        <p:strVal val="visible"/>
                                      </p:to>
                                    </p:set>
                                    <p:anim calcmode="lin" valueType="num">
                                      <p:cBhvr>
                                        <p:cTn id="48" dur="500" fill="hold"/>
                                        <p:tgtEl>
                                          <p:spTgt spid="54"/>
                                        </p:tgtEl>
                                        <p:attrNameLst>
                                          <p:attrName>ppt_w</p:attrName>
                                        </p:attrNameLst>
                                      </p:cBhvr>
                                      <p:tavLst>
                                        <p:tav tm="0">
                                          <p:val>
                                            <p:fltVal val="0"/>
                                          </p:val>
                                        </p:tav>
                                        <p:tav tm="100000">
                                          <p:val>
                                            <p:strVal val="#ppt_w"/>
                                          </p:val>
                                        </p:tav>
                                      </p:tavLst>
                                    </p:anim>
                                    <p:anim calcmode="lin" valueType="num">
                                      <p:cBhvr>
                                        <p:cTn id="49" dur="500" fill="hold"/>
                                        <p:tgtEl>
                                          <p:spTgt spid="54"/>
                                        </p:tgtEl>
                                        <p:attrNameLst>
                                          <p:attrName>ppt_h</p:attrName>
                                        </p:attrNameLst>
                                      </p:cBhvr>
                                      <p:tavLst>
                                        <p:tav tm="0">
                                          <p:val>
                                            <p:fltVal val="0"/>
                                          </p:val>
                                        </p:tav>
                                        <p:tav tm="100000">
                                          <p:val>
                                            <p:strVal val="#ppt_h"/>
                                          </p:val>
                                        </p:tav>
                                      </p:tavLst>
                                    </p:anim>
                                    <p:animEffect transition="in" filter="fade">
                                      <p:cBhvr>
                                        <p:cTn id="50" dur="500"/>
                                        <p:tgtEl>
                                          <p:spTgt spid="54"/>
                                        </p:tgtEl>
                                      </p:cBhvr>
                                    </p:animEffect>
                                  </p:childTnLst>
                                </p:cTn>
                              </p:par>
                            </p:childTnLst>
                          </p:cTn>
                        </p:par>
                        <p:par>
                          <p:cTn id="51" fill="hold">
                            <p:stCondLst>
                              <p:cond delay="10950"/>
                            </p:stCondLst>
                            <p:childTnLst>
                              <p:par>
                                <p:cTn id="52" presetID="23" presetClass="entr" presetSubtype="16" fill="hold" grpId="0" nodeType="afterEffect">
                                  <p:stCondLst>
                                    <p:cond delay="0"/>
                                  </p:stCondLst>
                                  <p:iterate type="lt">
                                    <p:tmPct val="10000"/>
                                  </p:iterate>
                                  <p:childTnLst>
                                    <p:set>
                                      <p:cBhvr>
                                        <p:cTn id="53" dur="1" fill="hold">
                                          <p:stCondLst>
                                            <p:cond delay="0"/>
                                          </p:stCondLst>
                                        </p:cTn>
                                        <p:tgtEl>
                                          <p:spTgt spid="55"/>
                                        </p:tgtEl>
                                        <p:attrNameLst>
                                          <p:attrName>style.visibility</p:attrName>
                                        </p:attrNameLst>
                                      </p:cBhvr>
                                      <p:to>
                                        <p:strVal val="visible"/>
                                      </p:to>
                                    </p:set>
                                    <p:anim calcmode="lin" valueType="num">
                                      <p:cBhvr>
                                        <p:cTn id="54" dur="500" fill="hold"/>
                                        <p:tgtEl>
                                          <p:spTgt spid="55"/>
                                        </p:tgtEl>
                                        <p:attrNameLst>
                                          <p:attrName>ppt_w</p:attrName>
                                        </p:attrNameLst>
                                      </p:cBhvr>
                                      <p:tavLst>
                                        <p:tav tm="0">
                                          <p:val>
                                            <p:fltVal val="0"/>
                                          </p:val>
                                        </p:tav>
                                        <p:tav tm="100000">
                                          <p:val>
                                            <p:strVal val="#ppt_w"/>
                                          </p:val>
                                        </p:tav>
                                      </p:tavLst>
                                    </p:anim>
                                    <p:anim calcmode="lin" valueType="num">
                                      <p:cBhvr>
                                        <p:cTn id="55" dur="500" fill="hold"/>
                                        <p:tgtEl>
                                          <p:spTgt spid="55"/>
                                        </p:tgtEl>
                                        <p:attrNameLst>
                                          <p:attrName>ppt_h</p:attrName>
                                        </p:attrNameLst>
                                      </p:cBhvr>
                                      <p:tavLst>
                                        <p:tav tm="0">
                                          <p:val>
                                            <p:fltVal val="0"/>
                                          </p:val>
                                        </p:tav>
                                        <p:tav tm="100000">
                                          <p:val>
                                            <p:strVal val="#ppt_h"/>
                                          </p:val>
                                        </p:tav>
                                      </p:tavLst>
                                    </p:anim>
                                  </p:childTnLst>
                                </p:cTn>
                              </p:par>
                            </p:childTnLst>
                          </p:cTn>
                        </p:par>
                        <p:par>
                          <p:cTn id="56" fill="hold">
                            <p:stCondLst>
                              <p:cond delay="17000"/>
                            </p:stCondLst>
                            <p:childTnLst>
                              <p:par>
                                <p:cTn id="57" presetID="2" presetClass="entr" presetSubtype="8" accel="50000" decel="50000" fill="hold" grpId="0"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0-#ppt_w/2"/>
                                          </p:val>
                                        </p:tav>
                                        <p:tav tm="100000">
                                          <p:val>
                                            <p:strVal val="#ppt_x"/>
                                          </p:val>
                                        </p:tav>
                                      </p:tavLst>
                                    </p:anim>
                                    <p:anim calcmode="lin" valueType="num">
                                      <p:cBhvr additive="base">
                                        <p:cTn id="60" dur="500" fill="hold"/>
                                        <p:tgtEl>
                                          <p:spTgt spid="64"/>
                                        </p:tgtEl>
                                        <p:attrNameLst>
                                          <p:attrName>ppt_y</p:attrName>
                                        </p:attrNameLst>
                                      </p:cBhvr>
                                      <p:tavLst>
                                        <p:tav tm="0">
                                          <p:val>
                                            <p:strVal val="#ppt_y"/>
                                          </p:val>
                                        </p:tav>
                                        <p:tav tm="100000">
                                          <p:val>
                                            <p:strVal val="#ppt_y"/>
                                          </p:val>
                                        </p:tav>
                                      </p:tavLst>
                                    </p:anim>
                                  </p:childTnLst>
                                </p:cTn>
                              </p:par>
                            </p:childTnLst>
                          </p:cTn>
                        </p:par>
                        <p:par>
                          <p:cTn id="61" fill="hold">
                            <p:stCondLst>
                              <p:cond delay="17500"/>
                            </p:stCondLst>
                            <p:childTnLst>
                              <p:par>
                                <p:cTn id="62" presetID="22" presetClass="entr" presetSubtype="8" fill="hold" grpId="0" nodeType="after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wipe(left)">
                                      <p:cBhvr>
                                        <p:cTn id="64" dur="500"/>
                                        <p:tgtEl>
                                          <p:spTgt spid="61"/>
                                        </p:tgtEl>
                                      </p:cBhvr>
                                    </p:animEffect>
                                  </p:childTnLst>
                                </p:cTn>
                              </p:par>
                            </p:childTnLst>
                          </p:cTn>
                        </p:par>
                        <p:par>
                          <p:cTn id="65" fill="hold">
                            <p:stCondLst>
                              <p:cond delay="18000"/>
                            </p:stCondLst>
                            <p:childTnLst>
                              <p:par>
                                <p:cTn id="66" presetID="53" presetClass="entr" presetSubtype="16" fill="hold" grpId="0" nodeType="after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p:cTn id="68" dur="500" fill="hold"/>
                                        <p:tgtEl>
                                          <p:spTgt spid="63"/>
                                        </p:tgtEl>
                                        <p:attrNameLst>
                                          <p:attrName>ppt_w</p:attrName>
                                        </p:attrNameLst>
                                      </p:cBhvr>
                                      <p:tavLst>
                                        <p:tav tm="0">
                                          <p:val>
                                            <p:fltVal val="0"/>
                                          </p:val>
                                        </p:tav>
                                        <p:tav tm="100000">
                                          <p:val>
                                            <p:strVal val="#ppt_w"/>
                                          </p:val>
                                        </p:tav>
                                      </p:tavLst>
                                    </p:anim>
                                    <p:anim calcmode="lin" valueType="num">
                                      <p:cBhvr>
                                        <p:cTn id="69" dur="500" fill="hold"/>
                                        <p:tgtEl>
                                          <p:spTgt spid="63"/>
                                        </p:tgtEl>
                                        <p:attrNameLst>
                                          <p:attrName>ppt_h</p:attrName>
                                        </p:attrNameLst>
                                      </p:cBhvr>
                                      <p:tavLst>
                                        <p:tav tm="0">
                                          <p:val>
                                            <p:fltVal val="0"/>
                                          </p:val>
                                        </p:tav>
                                        <p:tav tm="100000">
                                          <p:val>
                                            <p:strVal val="#ppt_h"/>
                                          </p:val>
                                        </p:tav>
                                      </p:tavLst>
                                    </p:anim>
                                    <p:animEffect transition="in" filter="fade">
                                      <p:cBhvr>
                                        <p:cTn id="70" dur="500"/>
                                        <p:tgtEl>
                                          <p:spTgt spid="63"/>
                                        </p:tgtEl>
                                      </p:cBhvr>
                                    </p:animEffect>
                                  </p:childTnLst>
                                </p:cTn>
                              </p:par>
                            </p:childTnLst>
                          </p:cTn>
                        </p:par>
                        <p:par>
                          <p:cTn id="71" fill="hold">
                            <p:stCondLst>
                              <p:cond delay="1850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65"/>
                                        </p:tgtEl>
                                        <p:attrNameLst>
                                          <p:attrName>style.visibility</p:attrName>
                                        </p:attrNameLst>
                                      </p:cBhvr>
                                      <p:to>
                                        <p:strVal val="visible"/>
                                      </p:to>
                                    </p:set>
                                    <p:anim calcmode="lin" valueType="num">
                                      <p:cBhvr>
                                        <p:cTn id="74" dur="500" fill="hold"/>
                                        <p:tgtEl>
                                          <p:spTgt spid="65"/>
                                        </p:tgtEl>
                                        <p:attrNameLst>
                                          <p:attrName>ppt_w</p:attrName>
                                        </p:attrNameLst>
                                      </p:cBhvr>
                                      <p:tavLst>
                                        <p:tav tm="0">
                                          <p:val>
                                            <p:fltVal val="0"/>
                                          </p:val>
                                        </p:tav>
                                        <p:tav tm="100000">
                                          <p:val>
                                            <p:strVal val="#ppt_w"/>
                                          </p:val>
                                        </p:tav>
                                      </p:tavLst>
                                    </p:anim>
                                    <p:anim calcmode="lin" valueType="num">
                                      <p:cBhvr>
                                        <p:cTn id="75" dur="500" fill="hold"/>
                                        <p:tgtEl>
                                          <p:spTgt spid="65"/>
                                        </p:tgtEl>
                                        <p:attrNameLst>
                                          <p:attrName>ppt_h</p:attrName>
                                        </p:attrNameLst>
                                      </p:cBhvr>
                                      <p:tavLst>
                                        <p:tav tm="0">
                                          <p:val>
                                            <p:fltVal val="0"/>
                                          </p:val>
                                        </p:tav>
                                        <p:tav tm="100000">
                                          <p:val>
                                            <p:strVal val="#ppt_h"/>
                                          </p:val>
                                        </p:tav>
                                      </p:tavLst>
                                    </p:anim>
                                    <p:animEffect transition="in" filter="fade">
                                      <p:cBhvr>
                                        <p:cTn id="76" dur="500"/>
                                        <p:tgtEl>
                                          <p:spTgt spid="65"/>
                                        </p:tgtEl>
                                      </p:cBhvr>
                                    </p:animEffect>
                                  </p:childTnLst>
                                </p:cTn>
                              </p:par>
                            </p:childTnLst>
                          </p:cTn>
                        </p:par>
                        <p:par>
                          <p:cTn id="77" fill="hold">
                            <p:stCondLst>
                              <p:cond delay="20300"/>
                            </p:stCondLst>
                            <p:childTnLst>
                              <p:par>
                                <p:cTn id="78" presetID="23" presetClass="entr" presetSubtype="16" fill="hold" grpId="0" nodeType="afterEffect">
                                  <p:stCondLst>
                                    <p:cond delay="0"/>
                                  </p:stCondLst>
                                  <p:iterate type="lt">
                                    <p:tmPct val="10000"/>
                                  </p:iterate>
                                  <p:childTnLst>
                                    <p:set>
                                      <p:cBhvr>
                                        <p:cTn id="79" dur="1" fill="hold">
                                          <p:stCondLst>
                                            <p:cond delay="0"/>
                                          </p:stCondLst>
                                        </p:cTn>
                                        <p:tgtEl>
                                          <p:spTgt spid="66"/>
                                        </p:tgtEl>
                                        <p:attrNameLst>
                                          <p:attrName>style.visibility</p:attrName>
                                        </p:attrNameLst>
                                      </p:cBhvr>
                                      <p:to>
                                        <p:strVal val="visible"/>
                                      </p:to>
                                    </p:set>
                                    <p:anim calcmode="lin" valueType="num">
                                      <p:cBhvr>
                                        <p:cTn id="80" dur="500" fill="hold"/>
                                        <p:tgtEl>
                                          <p:spTgt spid="66"/>
                                        </p:tgtEl>
                                        <p:attrNameLst>
                                          <p:attrName>ppt_w</p:attrName>
                                        </p:attrNameLst>
                                      </p:cBhvr>
                                      <p:tavLst>
                                        <p:tav tm="0">
                                          <p:val>
                                            <p:fltVal val="0"/>
                                          </p:val>
                                        </p:tav>
                                        <p:tav tm="100000">
                                          <p:val>
                                            <p:strVal val="#ppt_w"/>
                                          </p:val>
                                        </p:tav>
                                      </p:tavLst>
                                    </p:anim>
                                    <p:anim calcmode="lin" valueType="num">
                                      <p:cBhvr>
                                        <p:cTn id="81"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p:bldP spid="44" grpId="0"/>
      <p:bldP spid="50" grpId="0" animBg="1"/>
      <p:bldP spid="52" grpId="0" animBg="1"/>
      <p:bldP spid="53" grpId="0" animBg="1"/>
      <p:bldP spid="54" grpId="0"/>
      <p:bldP spid="55" grpId="0"/>
      <p:bldP spid="61" grpId="0" animBg="1"/>
      <p:bldP spid="63" grpId="0" animBg="1"/>
      <p:bldP spid="64" grpId="0" animBg="1"/>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 y="283"/>
            <a:ext cx="9143498" cy="5142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a:p>
        </p:txBody>
      </p:sp>
      <p:sp>
        <p:nvSpPr>
          <p:cNvPr id="16" name="Freeform 10"/>
          <p:cNvSpPr/>
          <p:nvPr/>
        </p:nvSpPr>
        <p:spPr bwMode="auto">
          <a:xfrm flipH="1">
            <a:off x="252" y="284"/>
            <a:ext cx="3196837" cy="5142935"/>
          </a:xfrm>
          <a:custGeom>
            <a:avLst/>
            <a:gdLst>
              <a:gd name="T0" fmla="*/ 354 w 2330"/>
              <a:gd name="T1" fmla="*/ 0 h 3224"/>
              <a:gd name="T2" fmla="*/ 2330 w 2330"/>
              <a:gd name="T3" fmla="*/ 0 h 3224"/>
              <a:gd name="T4" fmla="*/ 2330 w 2330"/>
              <a:gd name="T5" fmla="*/ 3224 h 3224"/>
              <a:gd name="T6" fmla="*/ 366 w 2330"/>
              <a:gd name="T7" fmla="*/ 3224 h 3224"/>
              <a:gd name="T8" fmla="*/ 292 w 2330"/>
              <a:gd name="T9" fmla="*/ 3058 h 3224"/>
              <a:gd name="T10" fmla="*/ 226 w 2330"/>
              <a:gd name="T11" fmla="*/ 2886 h 3224"/>
              <a:gd name="T12" fmla="*/ 166 w 2330"/>
              <a:gd name="T13" fmla="*/ 2713 h 3224"/>
              <a:gd name="T14" fmla="*/ 117 w 2330"/>
              <a:gd name="T15" fmla="*/ 2534 h 3224"/>
              <a:gd name="T16" fmla="*/ 75 w 2330"/>
              <a:gd name="T17" fmla="*/ 2354 h 3224"/>
              <a:gd name="T18" fmla="*/ 42 w 2330"/>
              <a:gd name="T19" fmla="*/ 2168 h 3224"/>
              <a:gd name="T20" fmla="*/ 19 w 2330"/>
              <a:gd name="T21" fmla="*/ 1981 h 3224"/>
              <a:gd name="T22" fmla="*/ 5 w 2330"/>
              <a:gd name="T23" fmla="*/ 1792 h 3224"/>
              <a:gd name="T24" fmla="*/ 0 w 2330"/>
              <a:gd name="T25" fmla="*/ 1599 h 3224"/>
              <a:gd name="T26" fmla="*/ 5 w 2330"/>
              <a:gd name="T27" fmla="*/ 1410 h 3224"/>
              <a:gd name="T28" fmla="*/ 19 w 2330"/>
              <a:gd name="T29" fmla="*/ 1223 h 3224"/>
              <a:gd name="T30" fmla="*/ 42 w 2330"/>
              <a:gd name="T31" fmla="*/ 1039 h 3224"/>
              <a:gd name="T32" fmla="*/ 73 w 2330"/>
              <a:gd name="T33" fmla="*/ 857 h 3224"/>
              <a:gd name="T34" fmla="*/ 112 w 2330"/>
              <a:gd name="T35" fmla="*/ 679 h 3224"/>
              <a:gd name="T36" fmla="*/ 161 w 2330"/>
              <a:gd name="T37" fmla="*/ 504 h 3224"/>
              <a:gd name="T38" fmla="*/ 217 w 2330"/>
              <a:gd name="T39" fmla="*/ 332 h 3224"/>
              <a:gd name="T40" fmla="*/ 282 w 2330"/>
              <a:gd name="T41" fmla="*/ 162 h 3224"/>
              <a:gd name="T42" fmla="*/ 354 w 2330"/>
              <a:gd name="T43"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0" h="3224">
                <a:moveTo>
                  <a:pt x="354" y="0"/>
                </a:moveTo>
                <a:lnTo>
                  <a:pt x="2330" y="0"/>
                </a:lnTo>
                <a:lnTo>
                  <a:pt x="2330" y="3224"/>
                </a:lnTo>
                <a:lnTo>
                  <a:pt x="366" y="3224"/>
                </a:lnTo>
                <a:lnTo>
                  <a:pt x="292" y="3058"/>
                </a:lnTo>
                <a:lnTo>
                  <a:pt x="226" y="2886"/>
                </a:lnTo>
                <a:lnTo>
                  <a:pt x="166" y="2713"/>
                </a:lnTo>
                <a:lnTo>
                  <a:pt x="117" y="2534"/>
                </a:lnTo>
                <a:lnTo>
                  <a:pt x="75" y="2354"/>
                </a:lnTo>
                <a:lnTo>
                  <a:pt x="42" y="2168"/>
                </a:lnTo>
                <a:lnTo>
                  <a:pt x="19" y="1981"/>
                </a:lnTo>
                <a:lnTo>
                  <a:pt x="5" y="1792"/>
                </a:lnTo>
                <a:lnTo>
                  <a:pt x="0" y="1599"/>
                </a:lnTo>
                <a:lnTo>
                  <a:pt x="5" y="1410"/>
                </a:lnTo>
                <a:lnTo>
                  <a:pt x="19" y="1223"/>
                </a:lnTo>
                <a:lnTo>
                  <a:pt x="42" y="1039"/>
                </a:lnTo>
                <a:lnTo>
                  <a:pt x="73" y="857"/>
                </a:lnTo>
                <a:lnTo>
                  <a:pt x="112" y="679"/>
                </a:lnTo>
                <a:lnTo>
                  <a:pt x="161" y="504"/>
                </a:lnTo>
                <a:lnTo>
                  <a:pt x="217" y="332"/>
                </a:lnTo>
                <a:lnTo>
                  <a:pt x="282" y="162"/>
                </a:lnTo>
                <a:lnTo>
                  <a:pt x="354" y="0"/>
                </a:lnTo>
                <a:close/>
              </a:path>
            </a:pathLst>
          </a:custGeom>
          <a:solidFill>
            <a:schemeClr val="bg1">
              <a:lumMod val="95000"/>
            </a:schemeClr>
          </a:solidFill>
          <a:ln w="0">
            <a:noFill/>
            <a:prstDash val="solid"/>
            <a:round/>
          </a:ln>
        </p:spPr>
        <p:txBody>
          <a:bodyPr vert="horz" wrap="square" lIns="91430" tIns="45714" rIns="91430" bIns="45714" numCol="1" anchor="t" anchorCtr="0" compatLnSpc="1"/>
          <a:lstStyle/>
          <a:p>
            <a:endParaRPr lang="zh-CN" altLang="en-US" sz="1280"/>
          </a:p>
        </p:txBody>
      </p:sp>
      <p:sp>
        <p:nvSpPr>
          <p:cNvPr id="18" name="Freeform 7"/>
          <p:cNvSpPr/>
          <p:nvPr/>
        </p:nvSpPr>
        <p:spPr bwMode="auto">
          <a:xfrm flipH="1">
            <a:off x="2195736" y="0"/>
            <a:ext cx="1220654" cy="5142935"/>
          </a:xfrm>
          <a:custGeom>
            <a:avLst/>
            <a:gdLst>
              <a:gd name="T0" fmla="*/ 439 w 769"/>
              <a:gd name="T1" fmla="*/ 0 h 3224"/>
              <a:gd name="T2" fmla="*/ 769 w 769"/>
              <a:gd name="T3" fmla="*/ 0 h 3224"/>
              <a:gd name="T4" fmla="*/ 679 w 769"/>
              <a:gd name="T5" fmla="*/ 157 h 3224"/>
              <a:gd name="T6" fmla="*/ 599 w 769"/>
              <a:gd name="T7" fmla="*/ 318 h 3224"/>
              <a:gd name="T8" fmla="*/ 525 w 769"/>
              <a:gd name="T9" fmla="*/ 484 h 3224"/>
              <a:gd name="T10" fmla="*/ 459 w 769"/>
              <a:gd name="T11" fmla="*/ 654 h 3224"/>
              <a:gd name="T12" fmla="*/ 401 w 769"/>
              <a:gd name="T13" fmla="*/ 828 h 3224"/>
              <a:gd name="T14" fmla="*/ 352 w 769"/>
              <a:gd name="T15" fmla="*/ 1006 h 3224"/>
              <a:gd name="T16" fmla="*/ 310 w 769"/>
              <a:gd name="T17" fmla="*/ 1186 h 3224"/>
              <a:gd name="T18" fmla="*/ 278 w 769"/>
              <a:gd name="T19" fmla="*/ 1370 h 3224"/>
              <a:gd name="T20" fmla="*/ 254 w 769"/>
              <a:gd name="T21" fmla="*/ 1556 h 3224"/>
              <a:gd name="T22" fmla="*/ 240 w 769"/>
              <a:gd name="T23" fmla="*/ 1747 h 3224"/>
              <a:gd name="T24" fmla="*/ 236 w 769"/>
              <a:gd name="T25" fmla="*/ 1937 h 3224"/>
              <a:gd name="T26" fmla="*/ 240 w 769"/>
              <a:gd name="T27" fmla="*/ 2130 h 3224"/>
              <a:gd name="T28" fmla="*/ 256 w 769"/>
              <a:gd name="T29" fmla="*/ 2319 h 3224"/>
              <a:gd name="T30" fmla="*/ 278 w 769"/>
              <a:gd name="T31" fmla="*/ 2506 h 3224"/>
              <a:gd name="T32" fmla="*/ 312 w 769"/>
              <a:gd name="T33" fmla="*/ 2690 h 3224"/>
              <a:gd name="T34" fmla="*/ 354 w 769"/>
              <a:gd name="T35" fmla="*/ 2872 h 3224"/>
              <a:gd name="T36" fmla="*/ 403 w 769"/>
              <a:gd name="T37" fmla="*/ 3049 h 3224"/>
              <a:gd name="T38" fmla="*/ 460 w 769"/>
              <a:gd name="T39" fmla="*/ 3224 h 3224"/>
              <a:gd name="T40" fmla="*/ 429 w 769"/>
              <a:gd name="T41" fmla="*/ 3224 h 3224"/>
              <a:gd name="T42" fmla="*/ 350 w 769"/>
              <a:gd name="T43" fmla="*/ 3080 h 3224"/>
              <a:gd name="T44" fmla="*/ 280 w 769"/>
              <a:gd name="T45" fmla="*/ 2932 h 3224"/>
              <a:gd name="T46" fmla="*/ 215 w 769"/>
              <a:gd name="T47" fmla="*/ 2779 h 3224"/>
              <a:gd name="T48" fmla="*/ 159 w 769"/>
              <a:gd name="T49" fmla="*/ 2624 h 3224"/>
              <a:gd name="T50" fmla="*/ 112 w 769"/>
              <a:gd name="T51" fmla="*/ 2463 h 3224"/>
              <a:gd name="T52" fmla="*/ 72 w 769"/>
              <a:gd name="T53" fmla="*/ 2300 h 3224"/>
              <a:gd name="T54" fmla="*/ 40 w 769"/>
              <a:gd name="T55" fmla="*/ 2135 h 3224"/>
              <a:gd name="T56" fmla="*/ 17 w 769"/>
              <a:gd name="T57" fmla="*/ 1965 h 3224"/>
              <a:gd name="T58" fmla="*/ 3 w 769"/>
              <a:gd name="T59" fmla="*/ 1794 h 3224"/>
              <a:gd name="T60" fmla="*/ 0 w 769"/>
              <a:gd name="T61" fmla="*/ 1621 h 3224"/>
              <a:gd name="T62" fmla="*/ 3 w 769"/>
              <a:gd name="T63" fmla="*/ 1444 h 3224"/>
              <a:gd name="T64" fmla="*/ 17 w 769"/>
              <a:gd name="T65" fmla="*/ 1270 h 3224"/>
              <a:gd name="T66" fmla="*/ 42 w 769"/>
              <a:gd name="T67" fmla="*/ 1099 h 3224"/>
              <a:gd name="T68" fmla="*/ 73 w 769"/>
              <a:gd name="T69" fmla="*/ 933 h 3224"/>
              <a:gd name="T70" fmla="*/ 114 w 769"/>
              <a:gd name="T71" fmla="*/ 766 h 3224"/>
              <a:gd name="T72" fmla="*/ 163 w 769"/>
              <a:gd name="T73" fmla="*/ 605 h 3224"/>
              <a:gd name="T74" fmla="*/ 221 w 769"/>
              <a:gd name="T75" fmla="*/ 448 h 3224"/>
              <a:gd name="T76" fmla="*/ 285 w 769"/>
              <a:gd name="T77" fmla="*/ 294 h 3224"/>
              <a:gd name="T78" fmla="*/ 359 w 769"/>
              <a:gd name="T79" fmla="*/ 145 h 3224"/>
              <a:gd name="T80" fmla="*/ 439 w 769"/>
              <a:gd name="T81" fmla="*/ 0 h 3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9" h="3224">
                <a:moveTo>
                  <a:pt x="439" y="0"/>
                </a:moveTo>
                <a:lnTo>
                  <a:pt x="769" y="0"/>
                </a:lnTo>
                <a:lnTo>
                  <a:pt x="679" y="157"/>
                </a:lnTo>
                <a:lnTo>
                  <a:pt x="599" y="318"/>
                </a:lnTo>
                <a:lnTo>
                  <a:pt x="525" y="484"/>
                </a:lnTo>
                <a:lnTo>
                  <a:pt x="459" y="654"/>
                </a:lnTo>
                <a:lnTo>
                  <a:pt x="401" y="828"/>
                </a:lnTo>
                <a:lnTo>
                  <a:pt x="352" y="1006"/>
                </a:lnTo>
                <a:lnTo>
                  <a:pt x="310" y="1186"/>
                </a:lnTo>
                <a:lnTo>
                  <a:pt x="278" y="1370"/>
                </a:lnTo>
                <a:lnTo>
                  <a:pt x="254" y="1556"/>
                </a:lnTo>
                <a:lnTo>
                  <a:pt x="240" y="1747"/>
                </a:lnTo>
                <a:lnTo>
                  <a:pt x="236" y="1937"/>
                </a:lnTo>
                <a:lnTo>
                  <a:pt x="240" y="2130"/>
                </a:lnTo>
                <a:lnTo>
                  <a:pt x="256" y="2319"/>
                </a:lnTo>
                <a:lnTo>
                  <a:pt x="278" y="2506"/>
                </a:lnTo>
                <a:lnTo>
                  <a:pt x="312" y="2690"/>
                </a:lnTo>
                <a:lnTo>
                  <a:pt x="354" y="2872"/>
                </a:lnTo>
                <a:lnTo>
                  <a:pt x="403" y="3049"/>
                </a:lnTo>
                <a:lnTo>
                  <a:pt x="460" y="3224"/>
                </a:lnTo>
                <a:lnTo>
                  <a:pt x="429" y="3224"/>
                </a:lnTo>
                <a:lnTo>
                  <a:pt x="350" y="3080"/>
                </a:lnTo>
                <a:lnTo>
                  <a:pt x="280" y="2932"/>
                </a:lnTo>
                <a:lnTo>
                  <a:pt x="215" y="2779"/>
                </a:lnTo>
                <a:lnTo>
                  <a:pt x="159" y="2624"/>
                </a:lnTo>
                <a:lnTo>
                  <a:pt x="112" y="2463"/>
                </a:lnTo>
                <a:lnTo>
                  <a:pt x="72" y="2300"/>
                </a:lnTo>
                <a:lnTo>
                  <a:pt x="40" y="2135"/>
                </a:lnTo>
                <a:lnTo>
                  <a:pt x="17" y="1965"/>
                </a:lnTo>
                <a:lnTo>
                  <a:pt x="3" y="1794"/>
                </a:lnTo>
                <a:lnTo>
                  <a:pt x="0" y="1621"/>
                </a:lnTo>
                <a:lnTo>
                  <a:pt x="3" y="1444"/>
                </a:lnTo>
                <a:lnTo>
                  <a:pt x="17" y="1270"/>
                </a:lnTo>
                <a:lnTo>
                  <a:pt x="42" y="1099"/>
                </a:lnTo>
                <a:lnTo>
                  <a:pt x="73" y="933"/>
                </a:lnTo>
                <a:lnTo>
                  <a:pt x="114" y="766"/>
                </a:lnTo>
                <a:lnTo>
                  <a:pt x="163" y="605"/>
                </a:lnTo>
                <a:lnTo>
                  <a:pt x="221" y="448"/>
                </a:lnTo>
                <a:lnTo>
                  <a:pt x="285" y="294"/>
                </a:lnTo>
                <a:lnTo>
                  <a:pt x="359" y="145"/>
                </a:lnTo>
                <a:lnTo>
                  <a:pt x="439" y="0"/>
                </a:lnTo>
                <a:close/>
              </a:path>
            </a:pathLst>
          </a:custGeom>
          <a:solidFill>
            <a:schemeClr val="bg1">
              <a:lumMod val="85000"/>
            </a:schemeClr>
          </a:solidFill>
          <a:ln w="0">
            <a:noFill/>
            <a:prstDash val="solid"/>
            <a:round/>
          </a:ln>
          <a:effectLst>
            <a:outerShdw blurRad="63500" algn="ctr" rotWithShape="0">
              <a:prstClr val="black">
                <a:alpha val="40000"/>
              </a:prstClr>
            </a:outerShdw>
          </a:effectLst>
        </p:spPr>
        <p:txBody>
          <a:bodyPr vert="horz" wrap="square" lIns="91430" tIns="45714" rIns="91430" bIns="45714" numCol="1" anchor="t" anchorCtr="0" compatLnSpc="1"/>
          <a:lstStyle/>
          <a:p>
            <a:endParaRPr lang="zh-CN" altLang="en-US" sz="1280"/>
          </a:p>
        </p:txBody>
      </p:sp>
      <p:sp>
        <p:nvSpPr>
          <p:cNvPr id="9" name="矩形 259"/>
          <p:cNvSpPr>
            <a:spLocks noChangeArrowheads="1"/>
          </p:cNvSpPr>
          <p:nvPr/>
        </p:nvSpPr>
        <p:spPr bwMode="auto">
          <a:xfrm>
            <a:off x="467544" y="1436888"/>
            <a:ext cx="2512811" cy="22697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rPr>
              <a:t>02</a:t>
            </a:r>
            <a:endParaRPr lang="zh-CN" altLang="en-US" sz="14150" cap="all" spc="213" dirty="0">
              <a:solidFill>
                <a:schemeClr val="accent1"/>
              </a:solidFill>
              <a:latin typeface="773-CAI978" panose="020B0402020204020303" pitchFamily="34" charset="0"/>
              <a:cs typeface="Arial" panose="020B0604020202020204" pitchFamily="34" charset="0"/>
              <a:sym typeface="Arial" panose="020B0604020202020204" pitchFamily="34" charset="0"/>
            </a:endParaRPr>
          </a:p>
        </p:txBody>
      </p:sp>
      <p:sp>
        <p:nvSpPr>
          <p:cNvPr id="7" name="TextBox 48"/>
          <p:cNvSpPr txBox="1"/>
          <p:nvPr/>
        </p:nvSpPr>
        <p:spPr>
          <a:xfrm>
            <a:off x="3995936" y="2141113"/>
            <a:ext cx="3072173" cy="525208"/>
          </a:xfrm>
          <a:prstGeom prst="rect">
            <a:avLst/>
          </a:prstGeom>
          <a:noFill/>
        </p:spPr>
        <p:txBody>
          <a:bodyPr wrap="square" lIns="0" tIns="0" rIns="0" bIns="0" rtlCol="0">
            <a:spAutoFit/>
          </a:bodyPr>
          <a:lstStyle/>
          <a:p>
            <a:r>
              <a:rPr lang="zh-CN" altLang="en-US" sz="3415" dirty="0" smtClean="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业</a:t>
            </a:r>
            <a:r>
              <a:rPr lang="zh-CN" altLang="en-US" sz="3415" dirty="0" smtClean="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rPr>
              <a:t>务梳理</a:t>
            </a:r>
            <a:endParaRPr lang="zh-CN" altLang="en-US" sz="3415" dirty="0">
              <a:solidFill>
                <a:schemeClr val="bg1"/>
              </a:solidFill>
              <a:latin typeface="造字工房版黑（非商用）常规体" pitchFamily="50" charset="-122"/>
              <a:ea typeface="造字工房版黑（非商用）常规体" pitchFamily="50"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1200" advTm="0">
        <p14:prism/>
      </p:transition>
    </mc:Choice>
    <mc:Fallback>
      <p:transition spd="slow"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14:presetBounceEnd="4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40000">
                                          <p:cBhvr additive="base">
                                            <p:cTn id="7" dur="1500" fill="hold"/>
                                            <p:tgtEl>
                                              <p:spTgt spid="16"/>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4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500" fill="hold"/>
                                            <p:tgtEl>
                                              <p:spTgt spid="16"/>
                                            </p:tgtEl>
                                            <p:attrNameLst>
                                              <p:attrName>ppt_x</p:attrName>
                                            </p:attrNameLst>
                                          </p:cBhvr>
                                          <p:tavLst>
                                            <p:tav tm="0">
                                              <p:val>
                                                <p:strVal val="0-#ppt_w/2"/>
                                              </p:val>
                                            </p:tav>
                                            <p:tav tm="100000">
                                              <p:val>
                                                <p:strVal val="#ppt_x"/>
                                              </p:val>
                                            </p:tav>
                                          </p:tavLst>
                                        </p:anim>
                                        <p:anim calcmode="lin" valueType="num">
                                          <p:cBhvr additive="base">
                                            <p:cTn id="8" dur="1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par>
                              <p:cTn id="14" fill="hold">
                                <p:stCondLst>
                                  <p:cond delay="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par>
                              <p:cTn id="22" fill="hold">
                                <p:stCondLst>
                                  <p:cond delay="1049"/>
                                </p:stCondLst>
                                <p:childTnLst>
                                  <p:par>
                                    <p:cTn id="23" presetID="26" presetClass="emph" presetSubtype="0" fill="hold" grpId="1" nodeType="afterEffect">
                                      <p:stCondLst>
                                        <p:cond delay="0"/>
                                      </p:stCondLst>
                                      <p:iterate type="lt">
                                        <p:tmPct val="0"/>
                                      </p:iterate>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9" grpId="0"/>
          <p:bldP spid="9"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827584" y="267494"/>
            <a:ext cx="3744416" cy="430887"/>
          </a:xfrm>
          <a:prstGeom prst="rect">
            <a:avLst/>
          </a:prstGeom>
        </p:spPr>
        <p:txBody>
          <a:bodyPr wrap="square">
            <a:spAutoFit/>
          </a:bodyPr>
          <a:lstStyle/>
          <a:p>
            <a:pPr>
              <a:lnSpc>
                <a:spcPct val="100000"/>
              </a:lnSpc>
            </a:pPr>
            <a:r>
              <a:rPr lang="zh-CN" altLang="en-US" sz="2200" dirty="0" smtClean="0">
                <a:solidFill>
                  <a:schemeClr val="accent1"/>
                </a:solidFill>
                <a:latin typeface="造字工房版黑（非商用）常规体" pitchFamily="50" charset="-122"/>
                <a:ea typeface="造字工房版黑（非商用）常规体" pitchFamily="50" charset="-122"/>
                <a:cs typeface="+mn-ea"/>
                <a:sym typeface="+mn-lt"/>
              </a:rPr>
              <a:t>业务模块梳理（收银台）</a:t>
            </a:r>
            <a:endParaRPr lang="zh-CN" altLang="en-US" sz="2200" dirty="0">
              <a:solidFill>
                <a:schemeClr val="accent1"/>
              </a:solidFill>
              <a:latin typeface="造字工房版黑（非商用）常规体" pitchFamily="50" charset="-122"/>
              <a:ea typeface="造字工房版黑（非商用）常规体" pitchFamily="50" charset="-122"/>
              <a:cs typeface="+mn-ea"/>
              <a:sym typeface="+mn-lt"/>
            </a:endParaRPr>
          </a:p>
        </p:txBody>
      </p:sp>
      <p:grpSp>
        <p:nvGrpSpPr>
          <p:cNvPr id="2" name="组合 2"/>
          <p:cNvGrpSpPr/>
          <p:nvPr/>
        </p:nvGrpSpPr>
        <p:grpSpPr>
          <a:xfrm>
            <a:off x="376393" y="300155"/>
            <a:ext cx="8391215" cy="365564"/>
            <a:chOff x="376393" y="300155"/>
            <a:chExt cx="8391215" cy="365564"/>
          </a:xfrm>
        </p:grpSpPr>
        <p:sp>
          <p:nvSpPr>
            <p:cNvPr id="72" name="MH_Others_2"/>
            <p:cNvSpPr/>
            <p:nvPr>
              <p:custDataLst>
                <p:tags r:id="rId2"/>
              </p:custDataLst>
            </p:nvPr>
          </p:nvSpPr>
          <p:spPr>
            <a:xfrm>
              <a:off x="425858" y="300155"/>
              <a:ext cx="278966"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73" name="直接连接符 72"/>
            <p:cNvCxnSpPr/>
            <p:nvPr/>
          </p:nvCxnSpPr>
          <p:spPr>
            <a:xfrm>
              <a:off x="825302" y="665719"/>
              <a:ext cx="794230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MH_Others_2"/>
            <p:cNvSpPr/>
            <p:nvPr>
              <p:custDataLst>
                <p:tags r:id="rId3"/>
              </p:custDataLst>
            </p:nvPr>
          </p:nvSpPr>
          <p:spPr>
            <a:xfrm flipH="1">
              <a:off x="376393" y="300155"/>
              <a:ext cx="34289" cy="36556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6" tIns="34289" rIns="68576" bIns="34289" numCol="1" spcCol="0" rtlCol="0" fromWordArt="0" anchor="ctr" anchorCtr="0" forceAA="0" compatLnSpc="1">
              <a:noAutofit/>
            </a:bodyPr>
            <a:lstStyle/>
            <a:p>
              <a:endParaRPr lang="zh-CN" altLang="en-US" sz="142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MH_CONTENTSID" val="1283"/>
  <p:tag name="MH_SECTIONID" val="1284,1285,"/>
</p:tagLst>
</file>

<file path=ppt/tags/tag10.xml><?xml version="1.0" encoding="utf-8"?>
<p:tagLst xmlns:a="http://schemas.openxmlformats.org/drawingml/2006/main" xmlns:r="http://schemas.openxmlformats.org/officeDocument/2006/relationships" xmlns:p="http://schemas.openxmlformats.org/presentationml/2006/main">
  <p:tag name="TIMING" val="|0.2|2.2|1.7|1.1"/>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3.xml><?xml version="1.0" encoding="utf-8"?>
<p:tagLst xmlns:a="http://schemas.openxmlformats.org/drawingml/2006/main" xmlns:r="http://schemas.openxmlformats.org/officeDocument/2006/relationships" xmlns:p="http://schemas.openxmlformats.org/presentationml/2006/main">
  <p:tag name="TIMING" val="|0.2|2.2|1.7|1.1"/>
</p:tagLst>
</file>

<file path=ppt/tags/tag1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6.xml><?xml version="1.0" encoding="utf-8"?>
<p:tagLst xmlns:a="http://schemas.openxmlformats.org/drawingml/2006/main" xmlns:r="http://schemas.openxmlformats.org/officeDocument/2006/relationships" xmlns:p="http://schemas.openxmlformats.org/presentationml/2006/main">
  <p:tag name="TIMING" val="|0.2|2.2|1.7|1.1"/>
</p:tagLst>
</file>

<file path=ppt/tags/tag1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9.xml><?xml version="1.0" encoding="utf-8"?>
<p:tagLst xmlns:a="http://schemas.openxmlformats.org/drawingml/2006/main" xmlns:r="http://schemas.openxmlformats.org/officeDocument/2006/relationships" xmlns:p="http://schemas.openxmlformats.org/presentationml/2006/main">
  <p:tag name="TIMING" val="|0.2|2.2|1.7|1.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2.xml><?xml version="1.0" encoding="utf-8"?>
<p:tagLst xmlns:a="http://schemas.openxmlformats.org/drawingml/2006/main" xmlns:r="http://schemas.openxmlformats.org/officeDocument/2006/relationships" xmlns:p="http://schemas.openxmlformats.org/presentationml/2006/main">
  <p:tag name="TIMING" val="|0.2|2.2|1.7|1.1"/>
</p:tagLst>
</file>

<file path=ppt/tags/tag2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5.xml><?xml version="1.0" encoding="utf-8"?>
<p:tagLst xmlns:a="http://schemas.openxmlformats.org/drawingml/2006/main" xmlns:r="http://schemas.openxmlformats.org/officeDocument/2006/relationships" xmlns:p="http://schemas.openxmlformats.org/presentationml/2006/main">
  <p:tag name="TIMING" val="|0.2|2.2|1.7|1.1"/>
</p:tagLst>
</file>

<file path=ppt/tags/tag2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8.xml><?xml version="1.0" encoding="utf-8"?>
<p:tagLst xmlns:a="http://schemas.openxmlformats.org/drawingml/2006/main" xmlns:r="http://schemas.openxmlformats.org/officeDocument/2006/relationships" xmlns:p="http://schemas.openxmlformats.org/presentationml/2006/main">
  <p:tag name="TIMING" val="|0.2|2.2|1.7|1.1"/>
</p:tagLst>
</file>

<file path=ppt/tags/tag2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4.xml><?xml version="1.0" encoding="utf-8"?>
<p:tagLst xmlns:a="http://schemas.openxmlformats.org/drawingml/2006/main" xmlns:r="http://schemas.openxmlformats.org/officeDocument/2006/relationships" xmlns:p="http://schemas.openxmlformats.org/presentationml/2006/main">
  <p:tag name="TIMING" val="|0.2|2.2|1.7|1.1"/>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7.xml><?xml version="1.0" encoding="utf-8"?>
<p:tagLst xmlns:a="http://schemas.openxmlformats.org/drawingml/2006/main" xmlns:r="http://schemas.openxmlformats.org/officeDocument/2006/relationships" xmlns:p="http://schemas.openxmlformats.org/presentationml/2006/main">
  <p:tag name="TIMING" val="|0.2|2.2|1.7|1.1"/>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3111">
      <a:dk1>
        <a:srgbClr val="000000"/>
      </a:dk1>
      <a:lt1>
        <a:srgbClr val="FFFFFF"/>
      </a:lt1>
      <a:dk2>
        <a:srgbClr val="000000"/>
      </a:dk2>
      <a:lt2>
        <a:srgbClr val="FFFFFF"/>
      </a:lt2>
      <a:accent1>
        <a:srgbClr val="124259"/>
      </a:accent1>
      <a:accent2>
        <a:srgbClr val="124259"/>
      </a:accent2>
      <a:accent3>
        <a:srgbClr val="124259"/>
      </a:accent3>
      <a:accent4>
        <a:srgbClr val="124259"/>
      </a:accent4>
      <a:accent5>
        <a:srgbClr val="124259"/>
      </a:accent5>
      <a:accent6>
        <a:srgbClr val="124259"/>
      </a:accent6>
      <a:hlink>
        <a:srgbClr val="124259"/>
      </a:hlink>
      <a:folHlink>
        <a:srgbClr val="124259"/>
      </a:folHlink>
    </a:clrScheme>
    <a:fontScheme name="Temp">
      <a:majorFont>
        <a:latin typeface="方正兰亭超细黑简体"/>
        <a:ea typeface="微软雅黑"/>
        <a:cs typeface=""/>
      </a:majorFont>
      <a:minorFont>
        <a:latin typeface="方正兰亭超细黑简体"/>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cstate="print"/>
          <a:stretch>
            <a:fillRect/>
          </a:stretch>
        </a:blipFill>
        <a:ln>
          <a:noFill/>
        </a:ln>
        <a:effectLst/>
      </a:spPr>
      <a:bodyPr rtlCol="0" anchor="ctr"/>
      <a:lstStyle>
        <a:defPPr algn="ctr">
          <a:defRPr sz="1350" dirty="0">
            <a:latin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2080</Words>
  <Application>Microsoft Office PowerPoint</Application>
  <PresentationFormat>全屏显示(16:9)</PresentationFormat>
  <Paragraphs>120</Paragraphs>
  <Slides>16</Slides>
  <Notes>14</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素材来源网站好课件-www.haokj.cn</dc:title>
  <dc:subject>素材来源网站好课件-www.haokj.cn</dc:subject>
  <dc:creator>素材来源网站好课件-www.haokj.cn</dc:creator>
  <dc:description>素材来源网站好课件-www.haokj.cn</dc:description>
  <cp:lastModifiedBy>lxk</cp:lastModifiedBy>
  <cp:revision>12676</cp:revision>
  <dcterms:created xsi:type="dcterms:W3CDTF">2016-03-09T04:37:00Z</dcterms:created>
  <dcterms:modified xsi:type="dcterms:W3CDTF">2021-12-18T10:49:14Z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y fmtid="{A09F084E-AD41-489F-8076-AA5BE3082BCA}" pid="100">
    <vt:ui4>5</vt:ui4>
  </property>
  <property fmtid="{64440492-4C8B-11D1-8B70-080036B11A03}" pid="11">
    <vt:lpwstr>素材来源网站好课件-www.haokj.cn</vt:lpwstr>
  </property>
</Properties>
</file>