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Oswald" pitchFamily="2" charset="77"/>
      <p:regular r:id="rId18"/>
      <p:bold r:id="rId19"/>
    </p:embeddedFon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82"/>
    <p:restoredTop sz="94719"/>
  </p:normalViewPr>
  <p:slideViewPr>
    <p:cSldViewPr>
      <p:cViewPr varScale="1">
        <p:scale>
          <a:sx n="160" d="100"/>
          <a:sy n="160" d="100"/>
        </p:scale>
        <p:origin x="456"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98042cc6f7_0_6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98042cc6f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9f5c9b47a2_0_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9f5c9b47a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9f5c9b47a2_0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9f5c9b47a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9f5c9b47a2_0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9f5c9b47a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98042cc6f7_0_4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198042cc6f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6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98042cc6f7_0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98042cc6f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98042cc6f7_0_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198042cc6f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5f391192_0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98042cc6f7_0_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98042cc6f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98042cc6f7_0_4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98042cc6f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98042cc6f7_0_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198042cc6f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9"/>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400"/>
              <a:buNone/>
              <a:defRPr sz="1400">
                <a:solidFill>
                  <a:schemeClr val="accent1"/>
                </a:solidFill>
              </a:defRPr>
            </a:lvl1pPr>
          </a:lstStyle>
          <a:p>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Rainfall prediction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22"/>
          <p:cNvSpPr txBox="1">
            <a:spLocks noGrp="1"/>
          </p:cNvSpPr>
          <p:nvPr>
            <p:ph type="title"/>
          </p:nvPr>
        </p:nvSpPr>
        <p:spPr>
          <a:xfrm>
            <a:off x="104775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a:t>
            </a:r>
            <a:endParaRPr/>
          </a:p>
        </p:txBody>
      </p:sp>
      <p:sp>
        <p:nvSpPr>
          <p:cNvPr id="540" name="Google Shape;540;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541" name="Google Shape;541;p22"/>
          <p:cNvSpPr txBox="1"/>
          <p:nvPr/>
        </p:nvSpPr>
        <p:spPr>
          <a:xfrm>
            <a:off x="379950" y="1379100"/>
            <a:ext cx="75498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pic>
        <p:nvPicPr>
          <p:cNvPr id="542" name="Google Shape;542;p22"/>
          <p:cNvPicPr preferRelativeResize="0"/>
          <p:nvPr/>
        </p:nvPicPr>
        <p:blipFill>
          <a:blip r:embed="rId3">
            <a:alphaModFix/>
          </a:blip>
          <a:stretch>
            <a:fillRect/>
          </a:stretch>
        </p:blipFill>
        <p:spPr>
          <a:xfrm>
            <a:off x="335375" y="1048125"/>
            <a:ext cx="4162425" cy="2533650"/>
          </a:xfrm>
          <a:prstGeom prst="rect">
            <a:avLst/>
          </a:prstGeom>
          <a:noFill/>
          <a:ln>
            <a:noFill/>
          </a:ln>
        </p:spPr>
      </p:pic>
      <p:sp>
        <p:nvSpPr>
          <p:cNvPr id="543" name="Google Shape;543;p22"/>
          <p:cNvSpPr txBox="1"/>
          <p:nvPr/>
        </p:nvSpPr>
        <p:spPr>
          <a:xfrm>
            <a:off x="4974075" y="1063950"/>
            <a:ext cx="38967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After balancing the classes ANOVA feature selection is applied to select the important features from the dataset.</a:t>
            </a: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The figure on the left hand side shows the feature importance score vs the features.</a:t>
            </a: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ANOVA feature selection is implemented using sklearn </a:t>
            </a:r>
            <a:endParaRPr>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3"/>
          <p:cNvSpPr txBox="1">
            <a:spLocks noGrp="1"/>
          </p:cNvSpPr>
          <p:nvPr>
            <p:ph type="title"/>
          </p:nvPr>
        </p:nvSpPr>
        <p:spPr>
          <a:xfrm>
            <a:off x="104775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a:t>
            </a:r>
            <a:endParaRPr/>
          </a:p>
        </p:txBody>
      </p:sp>
      <p:sp>
        <p:nvSpPr>
          <p:cNvPr id="549" name="Google Shape;549;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550" name="Google Shape;550;p23"/>
          <p:cNvSpPr txBox="1"/>
          <p:nvPr/>
        </p:nvSpPr>
        <p:spPr>
          <a:xfrm>
            <a:off x="379950" y="1379100"/>
            <a:ext cx="75498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pic>
        <p:nvPicPr>
          <p:cNvPr id="551" name="Google Shape;551;p23"/>
          <p:cNvPicPr preferRelativeResize="0"/>
          <p:nvPr/>
        </p:nvPicPr>
        <p:blipFill rotWithShape="1">
          <a:blip r:embed="rId3">
            <a:alphaModFix/>
          </a:blip>
          <a:srcRect b="3381"/>
          <a:stretch/>
        </p:blipFill>
        <p:spPr>
          <a:xfrm>
            <a:off x="379950" y="891325"/>
            <a:ext cx="2849675" cy="1918600"/>
          </a:xfrm>
          <a:prstGeom prst="rect">
            <a:avLst/>
          </a:prstGeom>
          <a:noFill/>
          <a:ln w="9525" cap="flat" cmpd="sng">
            <a:solidFill>
              <a:srgbClr val="999999"/>
            </a:solidFill>
            <a:prstDash val="solid"/>
            <a:round/>
            <a:headEnd type="none" w="sm" len="sm"/>
            <a:tailEnd type="none" w="sm" len="sm"/>
          </a:ln>
        </p:spPr>
      </p:pic>
      <p:pic>
        <p:nvPicPr>
          <p:cNvPr id="552" name="Google Shape;552;p23"/>
          <p:cNvPicPr preferRelativeResize="0"/>
          <p:nvPr/>
        </p:nvPicPr>
        <p:blipFill>
          <a:blip r:embed="rId4">
            <a:alphaModFix/>
          </a:blip>
          <a:stretch>
            <a:fillRect/>
          </a:stretch>
        </p:blipFill>
        <p:spPr>
          <a:xfrm>
            <a:off x="3608375" y="983850"/>
            <a:ext cx="4819650" cy="1794600"/>
          </a:xfrm>
          <a:prstGeom prst="rect">
            <a:avLst/>
          </a:prstGeom>
          <a:noFill/>
          <a:ln w="9525" cap="flat" cmpd="sng">
            <a:solidFill>
              <a:srgbClr val="999999"/>
            </a:solidFill>
            <a:prstDash val="solid"/>
            <a:round/>
            <a:headEnd type="none" w="sm" len="sm"/>
            <a:tailEnd type="none" w="sm" len="sm"/>
          </a:ln>
        </p:spPr>
      </p:pic>
      <p:sp>
        <p:nvSpPr>
          <p:cNvPr id="553" name="Google Shape;553;p23"/>
          <p:cNvSpPr txBox="1"/>
          <p:nvPr/>
        </p:nvSpPr>
        <p:spPr>
          <a:xfrm>
            <a:off x="311725" y="3171475"/>
            <a:ext cx="8708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After feature selection Decision tree classifier,Gradient Boosting, Ada boosting and K means classifiers used for binary classification.The above figures show the confusion matrix and classification report for decision tree classifier.Test accuracy of the decision tree classifier is 91%.</a:t>
            </a:r>
            <a:endParaRPr>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24"/>
          <p:cNvSpPr txBox="1">
            <a:spLocks noGrp="1"/>
          </p:cNvSpPr>
          <p:nvPr>
            <p:ph type="title"/>
          </p:nvPr>
        </p:nvSpPr>
        <p:spPr>
          <a:xfrm>
            <a:off x="104775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a:t>
            </a:r>
            <a:endParaRPr/>
          </a:p>
        </p:txBody>
      </p:sp>
      <p:sp>
        <p:nvSpPr>
          <p:cNvPr id="559" name="Google Shape;559;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560" name="Google Shape;560;p24"/>
          <p:cNvSpPr txBox="1"/>
          <p:nvPr/>
        </p:nvSpPr>
        <p:spPr>
          <a:xfrm>
            <a:off x="379950" y="1379100"/>
            <a:ext cx="75498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pic>
        <p:nvPicPr>
          <p:cNvPr id="561" name="Google Shape;561;p24"/>
          <p:cNvPicPr preferRelativeResize="0"/>
          <p:nvPr/>
        </p:nvPicPr>
        <p:blipFill>
          <a:blip r:embed="rId3">
            <a:alphaModFix/>
          </a:blip>
          <a:stretch>
            <a:fillRect/>
          </a:stretch>
        </p:blipFill>
        <p:spPr>
          <a:xfrm>
            <a:off x="308250" y="1082025"/>
            <a:ext cx="3767529" cy="2628300"/>
          </a:xfrm>
          <a:prstGeom prst="rect">
            <a:avLst/>
          </a:prstGeom>
          <a:noFill/>
          <a:ln>
            <a:noFill/>
          </a:ln>
        </p:spPr>
      </p:pic>
      <p:sp>
        <p:nvSpPr>
          <p:cNvPr id="562" name="Google Shape;562;p24"/>
          <p:cNvSpPr txBox="1"/>
          <p:nvPr/>
        </p:nvSpPr>
        <p:spPr>
          <a:xfrm>
            <a:off x="4716575" y="1307900"/>
            <a:ext cx="42423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In addition to supervised learning algorithms, K means clustering algorithm which is an unsupervised learning algorithm also used to test the performance of the classification.</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88 % of the accuracy is achieved with K- means clustering. An elbow plot is used to find the optimal number of clusters which is 2.</a:t>
            </a:r>
            <a:endParaRPr>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25"/>
          <p:cNvSpPr txBox="1">
            <a:spLocks noGrp="1"/>
          </p:cNvSpPr>
          <p:nvPr>
            <p:ph type="title"/>
          </p:nvPr>
        </p:nvSpPr>
        <p:spPr>
          <a:xfrm>
            <a:off x="104775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a:t>
            </a:r>
            <a:endParaRPr/>
          </a:p>
        </p:txBody>
      </p:sp>
      <p:sp>
        <p:nvSpPr>
          <p:cNvPr id="568" name="Google Shape;568;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
        <p:nvSpPr>
          <p:cNvPr id="569" name="Google Shape;569;p25"/>
          <p:cNvSpPr txBox="1"/>
          <p:nvPr/>
        </p:nvSpPr>
        <p:spPr>
          <a:xfrm>
            <a:off x="379950" y="1379100"/>
            <a:ext cx="75498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pic>
        <p:nvPicPr>
          <p:cNvPr id="570" name="Google Shape;570;p25"/>
          <p:cNvPicPr preferRelativeResize="0"/>
          <p:nvPr/>
        </p:nvPicPr>
        <p:blipFill rotWithShape="1">
          <a:blip r:embed="rId3">
            <a:alphaModFix/>
          </a:blip>
          <a:srcRect l="5498" r="8450"/>
          <a:stretch/>
        </p:blipFill>
        <p:spPr>
          <a:xfrm>
            <a:off x="5108550" y="1205575"/>
            <a:ext cx="2420350" cy="1745225"/>
          </a:xfrm>
          <a:prstGeom prst="rect">
            <a:avLst/>
          </a:prstGeom>
          <a:noFill/>
          <a:ln w="9525" cap="flat" cmpd="sng">
            <a:solidFill>
              <a:srgbClr val="CCCCCC"/>
            </a:solidFill>
            <a:prstDash val="solid"/>
            <a:round/>
            <a:headEnd type="none" w="sm" len="sm"/>
            <a:tailEnd type="none" w="sm" len="sm"/>
          </a:ln>
        </p:spPr>
      </p:pic>
      <p:pic>
        <p:nvPicPr>
          <p:cNvPr id="571" name="Google Shape;571;p25"/>
          <p:cNvPicPr preferRelativeResize="0"/>
          <p:nvPr/>
        </p:nvPicPr>
        <p:blipFill>
          <a:blip r:embed="rId4">
            <a:alphaModFix/>
          </a:blip>
          <a:stretch>
            <a:fillRect/>
          </a:stretch>
        </p:blipFill>
        <p:spPr>
          <a:xfrm>
            <a:off x="348450" y="1332725"/>
            <a:ext cx="4495800" cy="1573530"/>
          </a:xfrm>
          <a:prstGeom prst="rect">
            <a:avLst/>
          </a:prstGeom>
          <a:noFill/>
          <a:ln w="9525" cap="flat" cmpd="sng">
            <a:solidFill>
              <a:srgbClr val="CCCCCC"/>
            </a:solidFill>
            <a:prstDash val="solid"/>
            <a:round/>
            <a:headEnd type="none" w="sm" len="sm"/>
            <a:tailEnd type="none" w="sm" len="sm"/>
          </a:ln>
        </p:spPr>
      </p:pic>
      <p:sp>
        <p:nvSpPr>
          <p:cNvPr id="572" name="Google Shape;572;p25"/>
          <p:cNvSpPr txBox="1"/>
          <p:nvPr/>
        </p:nvSpPr>
        <p:spPr>
          <a:xfrm>
            <a:off x="345600" y="3171475"/>
            <a:ext cx="8321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The above figures are classification report and confusion matrix of Gradient boosting algorithm.</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Test accuracy of the Gradient Boosting is 80%.</a:t>
            </a:r>
            <a:endParaRPr>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6"/>
          <p:cNvSpPr txBox="1">
            <a:spLocks noGrp="1"/>
          </p:cNvSpPr>
          <p:nvPr>
            <p:ph type="title"/>
          </p:nvPr>
        </p:nvSpPr>
        <p:spPr>
          <a:xfrm>
            <a:off x="104775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References</a:t>
            </a:r>
            <a:endParaRPr/>
          </a:p>
        </p:txBody>
      </p:sp>
      <p:sp>
        <p:nvSpPr>
          <p:cNvPr id="578" name="Google Shape;578;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
        <p:nvSpPr>
          <p:cNvPr id="579" name="Google Shape;579;p26"/>
          <p:cNvSpPr txBox="1"/>
          <p:nvPr/>
        </p:nvSpPr>
        <p:spPr>
          <a:xfrm>
            <a:off x="379950" y="1379100"/>
            <a:ext cx="75498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580" name="Google Shape;580;p26"/>
          <p:cNvSpPr txBox="1"/>
          <p:nvPr/>
        </p:nvSpPr>
        <p:spPr>
          <a:xfrm>
            <a:off x="358850" y="999150"/>
            <a:ext cx="8436600" cy="3632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Sans Pro"/>
                <a:ea typeface="Source Sans Pro"/>
                <a:cs typeface="Source Sans Pro"/>
                <a:sym typeface="Source Sans Pro"/>
              </a:rPr>
              <a:t>[1].D. Karthika and K. Karthikeyan, "Analysis of Mathematical Models for Rainfall Prediction Using Seasonal Rainfall Data: A Case Study for Tamil Nadu, India," 2022 First International Conference on Electrical, Electronics, Information and Communication Technologies (ICEEICT), 2022, pp. 01-04, doi: 10.1109/ICEEICT53079.2022.9768602.</a:t>
            </a:r>
            <a:endParaRPr>
              <a:latin typeface="Source Sans Pro"/>
              <a:ea typeface="Source Sans Pro"/>
              <a:cs typeface="Source Sans Pro"/>
              <a:sym typeface="Source Sans Pro"/>
            </a:endParaRPr>
          </a:p>
          <a:p>
            <a:pPr marL="0" lvl="0" indent="0" algn="just" rtl="0">
              <a:spcBef>
                <a:spcPts val="0"/>
              </a:spcBef>
              <a:spcAft>
                <a:spcPts val="0"/>
              </a:spcAft>
              <a:buNone/>
            </a:pPr>
            <a:r>
              <a:rPr lang="en">
                <a:latin typeface="Source Sans Pro"/>
                <a:ea typeface="Source Sans Pro"/>
                <a:cs typeface="Source Sans Pro"/>
                <a:sym typeface="Source Sans Pro"/>
              </a:rPr>
              <a:t>[2].D. Karthika and K. Karthikeyan, "Analysis of Mathematical Models for Rainfall Prediction Using Seasonal Rainfall Data: A Case Study for Tamil Nadu, India," 2022 First International Conference on Electrical, Electronics, Information and Communication Technologies (ICEEICT), 2022, pp. 01-04, doi: 10.1109/ICEEICT53079.2022.9768602.</a:t>
            </a:r>
            <a:endParaRPr>
              <a:latin typeface="Source Sans Pro"/>
              <a:ea typeface="Source Sans Pro"/>
              <a:cs typeface="Source Sans Pro"/>
              <a:sym typeface="Source Sans Pro"/>
            </a:endParaRPr>
          </a:p>
          <a:p>
            <a:pPr marL="0" lvl="0" indent="0" algn="just" rtl="0">
              <a:spcBef>
                <a:spcPts val="0"/>
              </a:spcBef>
              <a:spcAft>
                <a:spcPts val="0"/>
              </a:spcAft>
              <a:buNone/>
            </a:pPr>
            <a:r>
              <a:rPr lang="en">
                <a:latin typeface="Source Sans Pro"/>
                <a:ea typeface="Source Sans Pro"/>
                <a:cs typeface="Source Sans Pro"/>
                <a:sym typeface="Source Sans Pro"/>
              </a:rPr>
              <a:t>[3].S. Biruntha, B. S. Sowmiya, R. Subashri and M. Vasanth, "Rainfall Prediction using kNN and Decision Tree," 2022 International Conference on Electronics and Renewable Systems (ICEARS), 2022, pp. 1757-1763, doi: 10.1109/ICEARS53579.2022.9752220.</a:t>
            </a:r>
            <a:endParaRPr>
              <a:latin typeface="Source Sans Pro"/>
              <a:ea typeface="Source Sans Pro"/>
              <a:cs typeface="Source Sans Pro"/>
              <a:sym typeface="Source Sans Pro"/>
            </a:endParaRPr>
          </a:p>
          <a:p>
            <a:pPr marL="0" lvl="0" indent="0" algn="just" rtl="0">
              <a:spcBef>
                <a:spcPts val="0"/>
              </a:spcBef>
              <a:spcAft>
                <a:spcPts val="0"/>
              </a:spcAft>
              <a:buNone/>
            </a:pPr>
            <a:r>
              <a:rPr lang="en">
                <a:latin typeface="Source Sans Pro"/>
                <a:ea typeface="Source Sans Pro"/>
                <a:cs typeface="Source Sans Pro"/>
                <a:sym typeface="Source Sans Pro"/>
              </a:rPr>
              <a:t>[4].Y. K. Joshi, U. Chawla and S. Shukla, "Rainfall Prediction Using Data Visualisation Techniques," 2020 10th International Conference on Cloud Computing, Data Science &amp; Engineering (Confluence), 2020, pp. 327-331, doi: 10.1109/Confluence47617.2020.9057928.</a:t>
            </a: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4"/>
        <p:cNvGrpSpPr/>
        <p:nvPr/>
      </p:nvGrpSpPr>
      <p:grpSpPr>
        <a:xfrm>
          <a:off x="0" y="0"/>
          <a:ext cx="0" cy="0"/>
          <a:chOff x="0" y="0"/>
          <a:chExt cx="0" cy="0"/>
        </a:xfrm>
      </p:grpSpPr>
      <p:sp>
        <p:nvSpPr>
          <p:cNvPr id="585" name="Google Shape;585;p27"/>
          <p:cNvSpPr txBox="1">
            <a:spLocks noGrp="1"/>
          </p:cNvSpPr>
          <p:nvPr>
            <p:ph type="title" idx="4294967295"/>
          </p:nvPr>
        </p:nvSpPr>
        <p:spPr>
          <a:xfrm>
            <a:off x="0" y="1881750"/>
            <a:ext cx="9144000" cy="138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28324A"/>
                </a:solidFill>
              </a:rPr>
              <a:t>THANKS!</a:t>
            </a:r>
            <a:endParaRPr sz="3600">
              <a:solidFill>
                <a:srgbClr val="28324A"/>
              </a:solidFill>
            </a:endParaRPr>
          </a:p>
          <a:p>
            <a:pPr marL="0" lvl="0" indent="0" algn="ctr" rtl="0">
              <a:spcBef>
                <a:spcPts val="0"/>
              </a:spcBef>
              <a:spcAft>
                <a:spcPts val="0"/>
              </a:spcAft>
              <a:buNone/>
            </a:pPr>
            <a:r>
              <a:rPr lang="en" sz="3600" b="0">
                <a:solidFill>
                  <a:srgbClr val="28324A"/>
                </a:solidFill>
              </a:rPr>
              <a:t>Any questions?</a:t>
            </a:r>
            <a:endParaRPr sz="3600">
              <a:solidFill>
                <a:srgbClr val="28324A"/>
              </a:solidFill>
            </a:endParaRPr>
          </a:p>
        </p:txBody>
      </p:sp>
      <p:sp>
        <p:nvSpPr>
          <p:cNvPr id="586" name="Google Shape;586;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0725" y="1486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Team</a:t>
            </a:r>
            <a:endParaRPr/>
          </a:p>
        </p:txBody>
      </p:sp>
      <p:sp>
        <p:nvSpPr>
          <p:cNvPr id="470" name="Google Shape;470;p14"/>
          <p:cNvSpPr txBox="1">
            <a:spLocks noGrp="1"/>
          </p:cNvSpPr>
          <p:nvPr>
            <p:ph type="body" idx="1"/>
          </p:nvPr>
        </p:nvSpPr>
        <p:spPr>
          <a:xfrm>
            <a:off x="2133600" y="666750"/>
            <a:ext cx="6858000" cy="3103600"/>
          </a:xfrm>
          <a:prstGeom prst="rect">
            <a:avLst/>
          </a:prstGeom>
        </p:spPr>
        <p:txBody>
          <a:bodyPr spcFirstLastPara="1" wrap="square" lIns="91425" tIns="91425" rIns="91425" bIns="91425" anchor="ctr" anchorCtr="0">
            <a:noAutofit/>
          </a:bodyPr>
          <a:lstStyle/>
          <a:p>
            <a:pPr marL="342900" indent="-342900">
              <a:buFont typeface="+mj-lt"/>
              <a:buAutoNum type="arabicPeriod"/>
            </a:pPr>
            <a:r>
              <a:rPr lang="en-US" sz="1800" dirty="0">
                <a:solidFill>
                  <a:schemeClr val="accent1"/>
                </a:solidFill>
              </a:rPr>
              <a:t>Ramya </a:t>
            </a:r>
            <a:r>
              <a:rPr lang="en-US" sz="1800" dirty="0" err="1">
                <a:solidFill>
                  <a:schemeClr val="accent1"/>
                </a:solidFill>
              </a:rPr>
              <a:t>Edpuganti</a:t>
            </a:r>
            <a:r>
              <a:rPr lang="en-US" sz="1800" dirty="0"/>
              <a:t>(</a:t>
            </a:r>
            <a:r>
              <a:rPr lang="en-US" sz="1800" i="1" dirty="0">
                <a:effectLst/>
                <a:latin typeface="NimbusRomNo9L"/>
              </a:rPr>
              <a:t>700733458</a:t>
            </a:r>
            <a:r>
              <a:rPr lang="en-US" sz="1600" i="1" dirty="0">
                <a:effectLst/>
                <a:latin typeface="NimbusRomNo9L"/>
              </a:rPr>
              <a:t>)</a:t>
            </a:r>
          </a:p>
          <a:p>
            <a:pPr marL="342900" indent="-342900">
              <a:buFont typeface="+mj-lt"/>
              <a:buAutoNum type="arabicPeriod"/>
            </a:pPr>
            <a:r>
              <a:rPr lang="en-US" sz="1800" dirty="0" err="1">
                <a:solidFill>
                  <a:schemeClr val="accent1"/>
                </a:solidFill>
              </a:rPr>
              <a:t>Kurra</a:t>
            </a:r>
            <a:r>
              <a:rPr lang="en-US" sz="1800" dirty="0">
                <a:solidFill>
                  <a:schemeClr val="accent1"/>
                </a:solidFill>
              </a:rPr>
              <a:t> Lavanya </a:t>
            </a:r>
            <a:r>
              <a:rPr lang="en-US" sz="1800" dirty="0"/>
              <a:t>(</a:t>
            </a:r>
            <a:r>
              <a:rPr lang="en-US" sz="1800" i="1" dirty="0">
                <a:effectLst/>
                <a:latin typeface="NimbusRomNo9L"/>
              </a:rPr>
              <a:t>700728999 )</a:t>
            </a:r>
            <a:endParaRPr lang="en-US" sz="1800" i="1" dirty="0">
              <a:latin typeface="NimbusRomNo9L"/>
            </a:endParaRPr>
          </a:p>
          <a:p>
            <a:pPr marL="342900" indent="-342900">
              <a:buFont typeface="+mj-lt"/>
              <a:buAutoNum type="arabicPeriod"/>
            </a:pPr>
            <a:r>
              <a:rPr lang="en-US" sz="1800" dirty="0" err="1">
                <a:solidFill>
                  <a:schemeClr val="accent1"/>
                </a:solidFill>
              </a:rPr>
              <a:t>Srikavya</a:t>
            </a:r>
            <a:r>
              <a:rPr lang="en-US" sz="1800" dirty="0">
                <a:solidFill>
                  <a:schemeClr val="accent1"/>
                </a:solidFill>
              </a:rPr>
              <a:t> </a:t>
            </a:r>
            <a:r>
              <a:rPr lang="en-US" sz="1800" dirty="0" err="1">
                <a:solidFill>
                  <a:schemeClr val="accent1"/>
                </a:solidFill>
              </a:rPr>
              <a:t>Gottumukkala</a:t>
            </a:r>
            <a:r>
              <a:rPr lang="en-US" sz="1800" dirty="0"/>
              <a:t>(</a:t>
            </a:r>
            <a:r>
              <a:rPr lang="en-US" sz="1800" i="1" dirty="0">
                <a:effectLst/>
                <a:latin typeface="NimbusRomNo9L"/>
              </a:rPr>
              <a:t>700742824)</a:t>
            </a:r>
            <a:endParaRPr lang="en-US" sz="1800" i="1" dirty="0">
              <a:latin typeface="NimbusRomNo9L"/>
            </a:endParaRPr>
          </a:p>
          <a:p>
            <a:pPr marL="342900" indent="-342900">
              <a:buFont typeface="+mj-lt"/>
              <a:buAutoNum type="arabicPeriod"/>
            </a:pPr>
            <a:r>
              <a:rPr lang="en-US" sz="1800" dirty="0">
                <a:solidFill>
                  <a:schemeClr val="accent1"/>
                </a:solidFill>
              </a:rPr>
              <a:t>Jitheandra Subramaniam</a:t>
            </a:r>
            <a:r>
              <a:rPr lang="en-US" sz="1800" dirty="0"/>
              <a:t>(700742721)</a:t>
            </a:r>
            <a:endParaRPr sz="1800" dirty="0"/>
          </a:p>
        </p:txBody>
      </p:sp>
      <p:sp>
        <p:nvSpPr>
          <p:cNvPr id="472" name="Google Shape;472;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475" name="Google Shape;475;p14"/>
          <p:cNvSpPr txBox="1">
            <a:spLocks noGrp="1"/>
          </p:cNvSpPr>
          <p:nvPr>
            <p:ph type="body" idx="1"/>
          </p:nvPr>
        </p:nvSpPr>
        <p:spPr>
          <a:xfrm>
            <a:off x="4525925" y="3042000"/>
            <a:ext cx="1724100" cy="1153800"/>
          </a:xfrm>
          <a:prstGeom prst="rect">
            <a:avLst/>
          </a:prstGeom>
        </p:spPr>
        <p:txBody>
          <a:bodyPr spcFirstLastPara="1" wrap="square" lIns="91425" tIns="91425" rIns="91425" bIns="91425" anchor="ctr" anchorCtr="0">
            <a:noAutofit/>
          </a:bodyPr>
          <a:lstStyle/>
          <a:p>
            <a:pPr marL="0" lvl="0" indent="0" algn="r" rtl="0">
              <a:spcBef>
                <a:spcPts val="600"/>
              </a:spcBef>
              <a:spcAft>
                <a:spcPts val="0"/>
              </a:spcAft>
              <a:buNone/>
            </a:pPr>
            <a:r>
              <a:rPr lang="en" sz="1800" dirty="0"/>
              <a:t>.</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15"/>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Roles and responsibilities</a:t>
            </a:r>
            <a:endParaRPr dirty="0"/>
          </a:p>
        </p:txBody>
      </p:sp>
      <p:sp>
        <p:nvSpPr>
          <p:cNvPr id="484" name="Google Shape;484;p15"/>
          <p:cNvSpPr txBox="1"/>
          <p:nvPr/>
        </p:nvSpPr>
        <p:spPr>
          <a:xfrm>
            <a:off x="1353303" y="931050"/>
            <a:ext cx="3234600" cy="1297200"/>
          </a:xfrm>
          <a:prstGeom prst="rect">
            <a:avLst/>
          </a:prstGeom>
          <a:noFill/>
          <a:ln>
            <a:noFill/>
          </a:ln>
        </p:spPr>
        <p:txBody>
          <a:bodyPr spcFirstLastPara="1" wrap="square" lIns="91425" tIns="91425" rIns="91425" bIns="91425" anchor="t" anchorCtr="0">
            <a:noAutofit/>
          </a:bodyPr>
          <a:lstStyle/>
          <a:p>
            <a:pPr lvl="0">
              <a:spcBef>
                <a:spcPts val="600"/>
              </a:spcBef>
            </a:pPr>
            <a:r>
              <a:rPr lang="en" sz="1200" b="1" dirty="0">
                <a:solidFill>
                  <a:srgbClr val="00CEF6"/>
                </a:solidFill>
                <a:latin typeface="Source Sans Pro"/>
                <a:ea typeface="Source Sans Pro"/>
                <a:cs typeface="Source Sans Pro"/>
                <a:sym typeface="Source Sans Pro"/>
              </a:rPr>
              <a:t>                      Ramya, </a:t>
            </a:r>
            <a:r>
              <a:rPr lang="en" sz="1200" b="1" dirty="0">
                <a:solidFill>
                  <a:srgbClr val="00CEF6"/>
                </a:solidFill>
                <a:latin typeface="Source Sans Pro" charset="0"/>
                <a:ea typeface="Source Sans Pro"/>
                <a:cs typeface="Source Sans Pro"/>
                <a:sym typeface="Source Sans Pro"/>
              </a:rPr>
              <a:t>Lavanya</a:t>
            </a:r>
            <a:r>
              <a:rPr lang="en-US" sz="1200" b="1" dirty="0">
                <a:solidFill>
                  <a:schemeClr val="accent1"/>
                </a:solidFill>
                <a:latin typeface="Source Sans Pro" charset="0"/>
              </a:rPr>
              <a:t> </a:t>
            </a:r>
            <a:endParaRPr sz="1200" dirty="0">
              <a:solidFill>
                <a:srgbClr val="00CEF6"/>
              </a:solidFill>
              <a:latin typeface="Source Sans Pro"/>
              <a:ea typeface="Source Sans Pro"/>
              <a:cs typeface="Source Sans Pro"/>
              <a:sym typeface="Source Sans Pro"/>
            </a:endParaRPr>
          </a:p>
          <a:p>
            <a:pPr marL="457200" lvl="0" indent="-304800" algn="l" rtl="0">
              <a:spcBef>
                <a:spcPts val="600"/>
              </a:spcBef>
              <a:spcAft>
                <a:spcPts val="0"/>
              </a:spcAft>
              <a:buClr>
                <a:srgbClr val="28324A"/>
              </a:buClr>
              <a:buSzPts val="1200"/>
              <a:buFont typeface="Source Sans Pro"/>
              <a:buChar char="●"/>
            </a:pPr>
            <a:r>
              <a:rPr lang="en" sz="1200" dirty="0">
                <a:solidFill>
                  <a:srgbClr val="28324A"/>
                </a:solidFill>
                <a:latin typeface="Source Sans Pro"/>
                <a:ea typeface="Source Sans Pro"/>
                <a:cs typeface="Source Sans Pro"/>
                <a:sym typeface="Source Sans Pro"/>
              </a:rPr>
              <a:t>Project plan</a:t>
            </a:r>
            <a:endParaRPr sz="1200" dirty="0">
              <a:solidFill>
                <a:srgbClr val="28324A"/>
              </a:solidFill>
              <a:latin typeface="Source Sans Pro"/>
              <a:ea typeface="Source Sans Pro"/>
              <a:cs typeface="Source Sans Pro"/>
              <a:sym typeface="Source Sans Pro"/>
            </a:endParaRPr>
          </a:p>
          <a:p>
            <a:pPr marL="457200" lvl="0" indent="-304800" algn="l" rtl="0">
              <a:spcBef>
                <a:spcPts val="0"/>
              </a:spcBef>
              <a:spcAft>
                <a:spcPts val="0"/>
              </a:spcAft>
              <a:buClr>
                <a:srgbClr val="28324A"/>
              </a:buClr>
              <a:buSzPts val="1200"/>
              <a:buFont typeface="Source Sans Pro"/>
              <a:buChar char="●"/>
            </a:pPr>
            <a:r>
              <a:rPr lang="en" sz="1200" dirty="0">
                <a:solidFill>
                  <a:srgbClr val="28324A"/>
                </a:solidFill>
                <a:latin typeface="Source Sans Pro"/>
                <a:ea typeface="Source Sans Pro"/>
                <a:cs typeface="Source Sans Pro"/>
                <a:sym typeface="Source Sans Pro"/>
              </a:rPr>
              <a:t>Work allocation</a:t>
            </a:r>
          </a:p>
          <a:p>
            <a:pPr marL="457200" lvl="0" indent="-304800" algn="l" rtl="0">
              <a:spcBef>
                <a:spcPts val="0"/>
              </a:spcBef>
              <a:spcAft>
                <a:spcPts val="0"/>
              </a:spcAft>
              <a:buClr>
                <a:srgbClr val="28324A"/>
              </a:buClr>
              <a:buSzPts val="1200"/>
              <a:buFont typeface="Source Sans Pro"/>
              <a:buChar char="●"/>
            </a:pPr>
            <a:r>
              <a:rPr lang="en-US" sz="1200" dirty="0">
                <a:solidFill>
                  <a:srgbClr val="28324A"/>
                </a:solidFill>
                <a:latin typeface="Source Sans Pro"/>
                <a:ea typeface="Source Sans Pro"/>
                <a:cs typeface="Source Sans Pro"/>
                <a:sym typeface="Source Sans Pro"/>
              </a:rPr>
              <a:t>Feature selection</a:t>
            </a:r>
          </a:p>
          <a:p>
            <a:pPr marL="457200" lvl="0" indent="-304800" algn="l" rtl="0">
              <a:spcBef>
                <a:spcPts val="0"/>
              </a:spcBef>
              <a:spcAft>
                <a:spcPts val="0"/>
              </a:spcAft>
              <a:buClr>
                <a:srgbClr val="28324A"/>
              </a:buClr>
              <a:buSzPts val="1200"/>
              <a:buFont typeface="Source Sans Pro"/>
              <a:buChar char="●"/>
            </a:pPr>
            <a:r>
              <a:rPr lang="en-US" sz="1200" dirty="0">
                <a:solidFill>
                  <a:srgbClr val="28324A"/>
                </a:solidFill>
                <a:latin typeface="Source Sans Pro"/>
                <a:ea typeface="Source Sans Pro"/>
                <a:cs typeface="Source Sans Pro"/>
                <a:sym typeface="Source Sans Pro"/>
              </a:rPr>
              <a:t>Model creation</a:t>
            </a:r>
          </a:p>
          <a:p>
            <a:pPr marL="457200" lvl="0" indent="-304800" algn="l" rtl="0">
              <a:spcBef>
                <a:spcPts val="0"/>
              </a:spcBef>
              <a:spcAft>
                <a:spcPts val="0"/>
              </a:spcAft>
              <a:buClr>
                <a:srgbClr val="28324A"/>
              </a:buClr>
              <a:buSzPts val="1200"/>
              <a:buFont typeface="Source Sans Pro"/>
              <a:buChar char="●"/>
            </a:pPr>
            <a:endParaRPr sz="1200" dirty="0">
              <a:solidFill>
                <a:srgbClr val="28324A"/>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endParaRPr sz="1200" dirty="0">
              <a:solidFill>
                <a:srgbClr val="28324A"/>
              </a:solidFill>
              <a:latin typeface="Source Sans Pro"/>
              <a:ea typeface="Source Sans Pro"/>
              <a:cs typeface="Source Sans Pro"/>
              <a:sym typeface="Source Sans Pro"/>
            </a:endParaRPr>
          </a:p>
        </p:txBody>
      </p:sp>
      <p:sp>
        <p:nvSpPr>
          <p:cNvPr id="485" name="Google Shape;485;p15"/>
          <p:cNvSpPr txBox="1"/>
          <p:nvPr/>
        </p:nvSpPr>
        <p:spPr>
          <a:xfrm>
            <a:off x="4593866" y="1006050"/>
            <a:ext cx="3509450" cy="122220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solidFill>
                  <a:schemeClr val="accent1"/>
                </a:solidFill>
                <a:latin typeface="Source Sans Pro" charset="0"/>
              </a:rPr>
              <a:t>                    Jitheandra, Kavya</a:t>
            </a:r>
            <a:endParaRPr sz="1200" dirty="0">
              <a:solidFill>
                <a:srgbClr val="00CEF6"/>
              </a:solidFill>
              <a:latin typeface="Source Sans Pro"/>
              <a:ea typeface="Source Sans Pro"/>
              <a:cs typeface="Source Sans Pro"/>
              <a:sym typeface="Source Sans Pro"/>
            </a:endParaRPr>
          </a:p>
          <a:p>
            <a:pPr marL="457200" lvl="0" indent="-304800" algn="l" rtl="0">
              <a:spcBef>
                <a:spcPts val="600"/>
              </a:spcBef>
              <a:spcAft>
                <a:spcPts val="0"/>
              </a:spcAft>
              <a:buClr>
                <a:srgbClr val="28324A"/>
              </a:buClr>
              <a:buSzPts val="1200"/>
              <a:buFont typeface="Source Sans Pro"/>
              <a:buChar char="●"/>
            </a:pPr>
            <a:r>
              <a:rPr lang="en" sz="1200" dirty="0">
                <a:solidFill>
                  <a:srgbClr val="28324A"/>
                </a:solidFill>
                <a:latin typeface="Source Sans Pro"/>
                <a:ea typeface="Source Sans Pro"/>
                <a:cs typeface="Source Sans Pro"/>
                <a:sym typeface="Source Sans Pro"/>
              </a:rPr>
              <a:t>Data collection and cleaning </a:t>
            </a:r>
          </a:p>
          <a:p>
            <a:pPr marL="457200" lvl="0" indent="-304800" algn="l" rtl="0">
              <a:spcBef>
                <a:spcPts val="0"/>
              </a:spcBef>
              <a:spcAft>
                <a:spcPts val="0"/>
              </a:spcAft>
              <a:buClr>
                <a:srgbClr val="28324A"/>
              </a:buClr>
              <a:buSzPts val="1200"/>
              <a:buFont typeface="Source Sans Pro"/>
              <a:buChar char="●"/>
            </a:pPr>
            <a:r>
              <a:rPr lang="en-US" sz="1200" dirty="0">
                <a:solidFill>
                  <a:srgbClr val="28324A"/>
                </a:solidFill>
                <a:latin typeface="Source Sans Pro"/>
                <a:ea typeface="Source Sans Pro"/>
                <a:cs typeface="Source Sans Pro"/>
                <a:sym typeface="Source Sans Pro"/>
              </a:rPr>
              <a:t>Data visualization</a:t>
            </a:r>
          </a:p>
          <a:p>
            <a:pPr marL="457200" lvl="0" indent="-304800" algn="l" rtl="0">
              <a:spcBef>
                <a:spcPts val="0"/>
              </a:spcBef>
              <a:spcAft>
                <a:spcPts val="0"/>
              </a:spcAft>
              <a:buClr>
                <a:srgbClr val="28324A"/>
              </a:buClr>
              <a:buSzPts val="1200"/>
              <a:buFont typeface="Source Sans Pro"/>
              <a:buChar char="●"/>
            </a:pPr>
            <a:r>
              <a:rPr lang="en-US" sz="1200" dirty="0">
                <a:solidFill>
                  <a:srgbClr val="28324A"/>
                </a:solidFill>
                <a:latin typeface="Source Sans Pro"/>
                <a:ea typeface="Source Sans Pro"/>
                <a:cs typeface="Source Sans Pro"/>
                <a:sym typeface="Source Sans Pro"/>
              </a:rPr>
              <a:t>Summarizing the results and conclusion</a:t>
            </a:r>
          </a:p>
          <a:p>
            <a:pPr marL="457200" lvl="0" indent="-304800" algn="l" rtl="0">
              <a:spcBef>
                <a:spcPts val="0"/>
              </a:spcBef>
              <a:spcAft>
                <a:spcPts val="0"/>
              </a:spcAft>
              <a:buClr>
                <a:srgbClr val="28324A"/>
              </a:buClr>
              <a:buSzPts val="1200"/>
              <a:buFont typeface="Source Sans Pro"/>
              <a:buChar char="●"/>
            </a:pPr>
            <a:endParaRPr lang="en-US" sz="1200" dirty="0">
              <a:solidFill>
                <a:srgbClr val="28324A"/>
              </a:solidFill>
              <a:latin typeface="Source Sans Pro"/>
              <a:ea typeface="Source Sans Pro"/>
              <a:cs typeface="Source Sans Pro"/>
              <a:sym typeface="Source Sans Pro"/>
            </a:endParaRPr>
          </a:p>
          <a:p>
            <a:pPr marL="457200" lvl="0" indent="-304800" algn="l" rtl="0">
              <a:spcBef>
                <a:spcPts val="0"/>
              </a:spcBef>
              <a:spcAft>
                <a:spcPts val="0"/>
              </a:spcAft>
              <a:buClr>
                <a:srgbClr val="28324A"/>
              </a:buClr>
              <a:buSzPts val="1200"/>
              <a:buFont typeface="Source Sans Pro"/>
              <a:buChar char="●"/>
            </a:pPr>
            <a:endParaRPr sz="1200" dirty="0">
              <a:solidFill>
                <a:srgbClr val="28324A"/>
              </a:solidFill>
              <a:latin typeface="Source Sans Pro"/>
              <a:ea typeface="Source Sans Pro"/>
              <a:cs typeface="Source Sans Pro"/>
              <a:sym typeface="Source Sans Pro"/>
            </a:endParaRPr>
          </a:p>
        </p:txBody>
      </p:sp>
      <p:sp>
        <p:nvSpPr>
          <p:cNvPr id="486" name="Google Shape;486;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3" name="TextBox 2">
            <a:extLst>
              <a:ext uri="{FF2B5EF4-FFF2-40B4-BE49-F238E27FC236}">
                <a16:creationId xmlns:a16="http://schemas.microsoft.com/office/drawing/2014/main" id="{CA4FB51C-EC31-0FB9-8C07-2E2B09C5D8AB}"/>
              </a:ext>
            </a:extLst>
          </p:cNvPr>
          <p:cNvSpPr txBox="1"/>
          <p:nvPr/>
        </p:nvSpPr>
        <p:spPr>
          <a:xfrm>
            <a:off x="3048000" y="2461280"/>
            <a:ext cx="2614119" cy="907941"/>
          </a:xfrm>
          <a:prstGeom prst="rect">
            <a:avLst/>
          </a:prstGeom>
          <a:noFill/>
        </p:spPr>
        <p:txBody>
          <a:bodyPr wrap="square" rtlCol="0">
            <a:spAutoFit/>
          </a:bodyPr>
          <a:lstStyle/>
          <a:p>
            <a:r>
              <a:rPr lang="en" sz="1200" b="1" dirty="0">
                <a:solidFill>
                  <a:srgbClr val="00CEF6"/>
                </a:solidFill>
                <a:latin typeface="Source Sans Pro"/>
                <a:ea typeface="Source Sans Pro"/>
                <a:cs typeface="Source Sans Pro"/>
                <a:sym typeface="Source Sans Pro"/>
              </a:rPr>
              <a:t>              Ramya, Jitheandra</a:t>
            </a:r>
            <a:endParaRPr lang="en-US" sz="1200" dirty="0">
              <a:solidFill>
                <a:srgbClr val="00CEF6"/>
              </a:solidFill>
              <a:latin typeface="Source Sans Pro"/>
              <a:ea typeface="Source Sans Pro"/>
              <a:cs typeface="Source Sans Pro"/>
              <a:sym typeface="Source Sans Pro"/>
            </a:endParaRPr>
          </a:p>
          <a:p>
            <a:pPr marL="457200" lvl="0" indent="-304800" algn="l" rtl="0">
              <a:spcBef>
                <a:spcPts val="600"/>
              </a:spcBef>
              <a:spcAft>
                <a:spcPts val="0"/>
              </a:spcAft>
              <a:buClr>
                <a:srgbClr val="28324A"/>
              </a:buClr>
              <a:buSzPts val="1200"/>
              <a:buFont typeface="Source Sans Pro"/>
              <a:buChar char="●"/>
            </a:pPr>
            <a:r>
              <a:rPr lang="en-US" sz="1200" dirty="0">
                <a:solidFill>
                  <a:srgbClr val="28324A"/>
                </a:solidFill>
                <a:latin typeface="Source Sans Pro"/>
                <a:ea typeface="Source Sans Pro"/>
                <a:cs typeface="Source Sans Pro"/>
                <a:sym typeface="Source Sans Pro"/>
              </a:rPr>
              <a:t>Web application</a:t>
            </a:r>
          </a:p>
          <a:p>
            <a:pPr marL="457200" lvl="0" indent="-304800" algn="l" rtl="0">
              <a:spcBef>
                <a:spcPts val="0"/>
              </a:spcBef>
              <a:spcAft>
                <a:spcPts val="0"/>
              </a:spcAft>
              <a:buClr>
                <a:srgbClr val="28324A"/>
              </a:buClr>
              <a:buSzPts val="1200"/>
              <a:buFont typeface="Source Sans Pro"/>
              <a:buChar char="●"/>
            </a:pPr>
            <a:endParaRPr lang="en-US" sz="1200" dirty="0">
              <a:solidFill>
                <a:srgbClr val="28324A"/>
              </a:solidFill>
              <a:latin typeface="Source Sans Pro"/>
              <a:ea typeface="Source Sans Pro"/>
              <a:cs typeface="Source Sans Pro"/>
              <a:sym typeface="Source Sans Pro"/>
            </a:endParaRPr>
          </a:p>
          <a:p>
            <a:r>
              <a:rPr lang="en-US" sz="1200" dirty="0">
                <a:solidFill>
                  <a:srgbClr val="28324A"/>
                </a:solidFill>
                <a:latin typeface="Source Sans Pro"/>
                <a:ea typeface="Source Sans Pro"/>
                <a:cs typeface="Source Sans Pro"/>
                <a:sym typeface="Source Sans Pro"/>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6"/>
          <p:cNvSpPr txBox="1">
            <a:spLocks noGrp="1"/>
          </p:cNvSpPr>
          <p:nvPr>
            <p:ph type="title"/>
          </p:nvPr>
        </p:nvSpPr>
        <p:spPr>
          <a:xfrm>
            <a:off x="1033675" y="24007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494" name="Google Shape;494;p16"/>
          <p:cNvSpPr txBox="1">
            <a:spLocks noGrp="1"/>
          </p:cNvSpPr>
          <p:nvPr>
            <p:ph type="body" idx="1"/>
          </p:nvPr>
        </p:nvSpPr>
        <p:spPr>
          <a:xfrm>
            <a:off x="513650" y="1075800"/>
            <a:ext cx="8260500" cy="29208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400"/>
              <a:t>Many countries which are majorly dependent on agriculture and poor road systems this project acts  as an alert to avoid the loss of crops and human lives.According to the study due to unseasonal rains created havoc in many places leaving the countries in huge economical loss.</a:t>
            </a:r>
            <a:endParaRPr sz="1400"/>
          </a:p>
          <a:p>
            <a:pPr marL="0" lvl="0" indent="0" algn="just" rtl="0">
              <a:spcBef>
                <a:spcPts val="600"/>
              </a:spcBef>
              <a:spcAft>
                <a:spcPts val="0"/>
              </a:spcAft>
              <a:buNone/>
            </a:pPr>
            <a:r>
              <a:rPr lang="en" sz="1400"/>
              <a:t>In general the meteorology department predicts the rainfall using different methods. These methods are not accessible to other people. While predicting they consider atmospheric parameters into consideration.Based on the past and present data they observe the patterns and make an educated guess to predict the rain.But there is quantitative method to measure the probability of the guess.</a:t>
            </a:r>
            <a:endParaRPr sz="1400"/>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495" name="Google Shape;495;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17"/>
          <p:cNvSpPr txBox="1">
            <a:spLocks noGrp="1"/>
          </p:cNvSpPr>
          <p:nvPr>
            <p:ph type="title"/>
          </p:nvPr>
        </p:nvSpPr>
        <p:spPr>
          <a:xfrm>
            <a:off x="1033675" y="24007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Proposed solution</a:t>
            </a:r>
            <a:endParaRPr/>
          </a:p>
        </p:txBody>
      </p:sp>
      <p:sp>
        <p:nvSpPr>
          <p:cNvPr id="501" name="Google Shape;501;p17"/>
          <p:cNvSpPr txBox="1">
            <a:spLocks noGrp="1"/>
          </p:cNvSpPr>
          <p:nvPr>
            <p:ph type="body" idx="1"/>
          </p:nvPr>
        </p:nvSpPr>
        <p:spPr>
          <a:xfrm>
            <a:off x="513650" y="1075800"/>
            <a:ext cx="8260500" cy="29208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400"/>
              <a:t>Machine learning offers forecasting models with the given data.The advantage of using machine learning models gives us quantitative analysis.We can predict the accuracy of the classes and different visualizations to filter the outliers in the data and data cleaning.</a:t>
            </a:r>
            <a:endParaRPr sz="1400"/>
          </a:p>
          <a:p>
            <a:pPr marL="0" lvl="0" indent="0" algn="just" rtl="0">
              <a:spcBef>
                <a:spcPts val="600"/>
              </a:spcBef>
              <a:spcAft>
                <a:spcPts val="0"/>
              </a:spcAft>
              <a:buNone/>
            </a:pPr>
            <a:r>
              <a:rPr lang="en" sz="1400"/>
              <a:t>Machine learning based rainfall prediction is a popular technique nowadays and the models outperform the existing traditional forecast methods.Machine learning methods allows us to gauge the performance of the models with different metrics other than accuracy.</a:t>
            </a:r>
            <a:endParaRPr sz="1400"/>
          </a:p>
          <a:p>
            <a:pPr marL="0" lvl="0" indent="0" algn="just" rtl="0">
              <a:spcBef>
                <a:spcPts val="600"/>
              </a:spcBef>
              <a:spcAft>
                <a:spcPts val="0"/>
              </a:spcAft>
              <a:buNone/>
            </a:pPr>
            <a:endParaRPr sz="1400"/>
          </a:p>
          <a:p>
            <a:pPr marL="0" lvl="0" indent="0" algn="just" rtl="0">
              <a:spcBef>
                <a:spcPts val="600"/>
              </a:spcBef>
              <a:spcAft>
                <a:spcPts val="0"/>
              </a:spcAft>
              <a:buNone/>
            </a:pPr>
            <a:endParaRPr sz="1400"/>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502" name="Google Shape;502;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18"/>
          <p:cNvSpPr txBox="1">
            <a:spLocks noGrp="1"/>
          </p:cNvSpPr>
          <p:nvPr>
            <p:ph type="title"/>
          </p:nvPr>
        </p:nvSpPr>
        <p:spPr>
          <a:xfrm>
            <a:off x="104775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Objectives</a:t>
            </a:r>
            <a:endParaRPr/>
          </a:p>
        </p:txBody>
      </p:sp>
      <p:sp>
        <p:nvSpPr>
          <p:cNvPr id="508" name="Google Shape;508;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509" name="Google Shape;509;p18"/>
          <p:cNvSpPr txBox="1"/>
          <p:nvPr/>
        </p:nvSpPr>
        <p:spPr>
          <a:xfrm>
            <a:off x="379950" y="1379100"/>
            <a:ext cx="7549800" cy="2124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Sans Pro"/>
                <a:ea typeface="Source Sans Pro"/>
                <a:cs typeface="Source Sans Pro"/>
                <a:sym typeface="Source Sans Pro"/>
              </a:rPr>
              <a:t>The objective of our project is to classify or forecast the rainfall using meteorological parameters using machine learning techniques.Our project is a binary classification problem.</a:t>
            </a:r>
            <a:endParaRPr>
              <a:latin typeface="Source Sans Pro"/>
              <a:ea typeface="Source Sans Pro"/>
              <a:cs typeface="Source Sans Pro"/>
              <a:sym typeface="Source Sans Pro"/>
            </a:endParaRPr>
          </a:p>
          <a:p>
            <a:pPr marL="0" lvl="0" indent="0" algn="just" rtl="0">
              <a:spcBef>
                <a:spcPts val="0"/>
              </a:spcBef>
              <a:spcAft>
                <a:spcPts val="0"/>
              </a:spcAft>
              <a:buNone/>
            </a:pPr>
            <a:endParaRPr>
              <a:latin typeface="Source Sans Pro"/>
              <a:ea typeface="Source Sans Pro"/>
              <a:cs typeface="Source Sans Pro"/>
              <a:sym typeface="Source Sans Pro"/>
            </a:endParaRPr>
          </a:p>
          <a:p>
            <a:pPr marL="0" lvl="0" indent="0" algn="just" rtl="0">
              <a:spcBef>
                <a:spcPts val="0"/>
              </a:spcBef>
              <a:spcAft>
                <a:spcPts val="0"/>
              </a:spcAft>
              <a:buNone/>
            </a:pPr>
            <a:r>
              <a:rPr lang="en">
                <a:latin typeface="Source Sans Pro"/>
                <a:ea typeface="Source Sans Pro"/>
                <a:cs typeface="Source Sans Pro"/>
                <a:sym typeface="Source Sans Pro"/>
              </a:rPr>
              <a:t>The features of the project include ensemble models and SMOTE oversampling methods. SMOTE balances the imbalance classes for better prediction results.Machine learning Decision tree, Gradient Boosting, AdaBoosting and K-Means clustering algorithms are used to predict next-day rain by training classification models on the target variable Rain Tomorrow.</a:t>
            </a: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19"/>
          <p:cNvSpPr txBox="1">
            <a:spLocks noGrp="1"/>
          </p:cNvSpPr>
          <p:nvPr>
            <p:ph type="title"/>
          </p:nvPr>
        </p:nvSpPr>
        <p:spPr>
          <a:xfrm>
            <a:off x="104775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Motivation</a:t>
            </a:r>
            <a:endParaRPr/>
          </a:p>
        </p:txBody>
      </p:sp>
      <p:sp>
        <p:nvSpPr>
          <p:cNvPr id="515" name="Google Shape;515;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516" name="Google Shape;516;p19"/>
          <p:cNvSpPr txBox="1"/>
          <p:nvPr/>
        </p:nvSpPr>
        <p:spPr>
          <a:xfrm>
            <a:off x="379950" y="1379100"/>
            <a:ext cx="7549800" cy="1693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Sans Pro"/>
                <a:ea typeface="Source Sans Pro"/>
                <a:cs typeface="Source Sans Pro"/>
                <a:sym typeface="Source Sans Pro"/>
              </a:rPr>
              <a:t>Researchers conclude that climate is  a complex model in the analytical world this is called as hard to solve problem. However, with the development of computational methods makes a way to  experiment with numerical algorithms to challenge these scenarios.Machine learning is algorithms are part them. Machine learning methods are easy to adopt unlike Deep learning methods which require specific computational power.</a:t>
            </a: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20"/>
          <p:cNvSpPr txBox="1">
            <a:spLocks noGrp="1"/>
          </p:cNvSpPr>
          <p:nvPr>
            <p:ph type="title"/>
          </p:nvPr>
        </p:nvSpPr>
        <p:spPr>
          <a:xfrm>
            <a:off x="104775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Related work</a:t>
            </a:r>
            <a:endParaRPr/>
          </a:p>
        </p:txBody>
      </p:sp>
      <p:sp>
        <p:nvSpPr>
          <p:cNvPr id="522" name="Google Shape;522;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523" name="Google Shape;523;p20"/>
          <p:cNvSpPr txBox="1"/>
          <p:nvPr/>
        </p:nvSpPr>
        <p:spPr>
          <a:xfrm>
            <a:off x="379950" y="1379100"/>
            <a:ext cx="75498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524" name="Google Shape;524;p20"/>
          <p:cNvSpPr txBox="1"/>
          <p:nvPr/>
        </p:nvSpPr>
        <p:spPr>
          <a:xfrm>
            <a:off x="429200" y="1062475"/>
            <a:ext cx="8239500" cy="2124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Sans Pro"/>
                <a:ea typeface="Source Sans Pro"/>
                <a:cs typeface="Source Sans Pro"/>
                <a:sym typeface="Source Sans Pro"/>
              </a:rPr>
              <a:t>Heavy rainfall is a major concern in many countries because it leads to natural calamities like floods.With this effect there will be a loss of human lives and economical loss for governments.This also affects majorly the countries which are primarily dependent on agriculture.Unseasonal rains damage the crops[2]. Large datasets can not be explored manually for finding the pattern. Exploratory data analysis gives most of the information which is very important to remove the unnecessary data and what methods can be used to predict the results.[4]. On the large set of data classifiers Decision Tree and K-means are performing well and yielding good results in terms of accuracy and other metrics F1-score, recall and precision.In the weather forecasting problem we can not depend on single metric like accuracy.Accuracy metric only gives the overall view of the solution and the performance[3].</a:t>
            </a:r>
            <a:endParaRPr>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21"/>
          <p:cNvSpPr txBox="1">
            <a:spLocks noGrp="1"/>
          </p:cNvSpPr>
          <p:nvPr>
            <p:ph type="title"/>
          </p:nvPr>
        </p:nvSpPr>
        <p:spPr>
          <a:xfrm>
            <a:off x="104775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a:t>
            </a:r>
            <a:endParaRPr/>
          </a:p>
        </p:txBody>
      </p:sp>
      <p:sp>
        <p:nvSpPr>
          <p:cNvPr id="530" name="Google Shape;530;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531" name="Google Shape;531;p21"/>
          <p:cNvSpPr txBox="1"/>
          <p:nvPr/>
        </p:nvSpPr>
        <p:spPr>
          <a:xfrm>
            <a:off x="379950" y="1379100"/>
            <a:ext cx="75498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pic>
        <p:nvPicPr>
          <p:cNvPr id="532" name="Google Shape;532;p21"/>
          <p:cNvPicPr preferRelativeResize="0"/>
          <p:nvPr/>
        </p:nvPicPr>
        <p:blipFill>
          <a:blip r:embed="rId3">
            <a:alphaModFix/>
          </a:blip>
          <a:stretch>
            <a:fillRect/>
          </a:stretch>
        </p:blipFill>
        <p:spPr>
          <a:xfrm>
            <a:off x="3913475" y="810925"/>
            <a:ext cx="3730626" cy="2546824"/>
          </a:xfrm>
          <a:prstGeom prst="rect">
            <a:avLst/>
          </a:prstGeom>
          <a:noFill/>
          <a:ln>
            <a:noFill/>
          </a:ln>
        </p:spPr>
      </p:pic>
      <p:pic>
        <p:nvPicPr>
          <p:cNvPr id="533" name="Google Shape;533;p21"/>
          <p:cNvPicPr preferRelativeResize="0"/>
          <p:nvPr/>
        </p:nvPicPr>
        <p:blipFill>
          <a:blip r:embed="rId4">
            <a:alphaModFix/>
          </a:blip>
          <a:stretch>
            <a:fillRect/>
          </a:stretch>
        </p:blipFill>
        <p:spPr>
          <a:xfrm>
            <a:off x="594849" y="905800"/>
            <a:ext cx="2407225" cy="2013150"/>
          </a:xfrm>
          <a:prstGeom prst="rect">
            <a:avLst/>
          </a:prstGeom>
          <a:noFill/>
          <a:ln w="9525" cap="flat" cmpd="sng">
            <a:solidFill>
              <a:srgbClr val="999999"/>
            </a:solidFill>
            <a:prstDash val="solid"/>
            <a:round/>
            <a:headEnd type="none" w="sm" len="sm"/>
            <a:tailEnd type="none" w="sm" len="sm"/>
          </a:ln>
        </p:spPr>
      </p:pic>
      <p:sp>
        <p:nvSpPr>
          <p:cNvPr id="534" name="Google Shape;534;p21"/>
          <p:cNvSpPr txBox="1"/>
          <p:nvPr/>
        </p:nvSpPr>
        <p:spPr>
          <a:xfrm>
            <a:off x="365950" y="3435775"/>
            <a:ext cx="84438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Sans Pro"/>
                <a:ea typeface="Source Sans Pro"/>
                <a:cs typeface="Source Sans Pro"/>
                <a:sym typeface="Source Sans Pro"/>
              </a:rPr>
              <a:t>Since the target classes are imbalance SMOTE analysis is applied to make the target classes balanced.Figure 1 on the left shows the pie chart of target classes and the figure 2 on the right shows the scatter plot of the balanced classes.</a:t>
            </a:r>
            <a:endParaRPr>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1036</Words>
  <Application>Microsoft Macintosh PowerPoint</Application>
  <PresentationFormat>On-screen Show (16:9)</PresentationFormat>
  <Paragraphs>81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Source Sans Pro</vt:lpstr>
      <vt:lpstr>Oswald</vt:lpstr>
      <vt:lpstr>NimbusRomNo9L</vt:lpstr>
      <vt:lpstr>Arial</vt:lpstr>
      <vt:lpstr>Quince template</vt:lpstr>
      <vt:lpstr>Rainfall prediction</vt:lpstr>
      <vt:lpstr>Our Team</vt:lpstr>
      <vt:lpstr>Roles and responsibilities</vt:lpstr>
      <vt:lpstr>Problem statement</vt:lpstr>
      <vt:lpstr>Proposed solution</vt:lpstr>
      <vt:lpstr>Objectives</vt:lpstr>
      <vt:lpstr>Motivation</vt:lpstr>
      <vt:lpstr>Related work</vt:lpstr>
      <vt:lpstr>Results</vt:lpstr>
      <vt:lpstr>Results</vt:lpstr>
      <vt:lpstr>Results</vt:lpstr>
      <vt:lpstr>Results</vt:lpstr>
      <vt:lpstr>Results</vt:lpstr>
      <vt:lpstr>References</vt:lpstr>
      <vt:lpstr>THANKS!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dc:title>
  <cp:lastModifiedBy>Jitheandra Subramaniam</cp:lastModifiedBy>
  <cp:revision>6</cp:revision>
  <dcterms:modified xsi:type="dcterms:W3CDTF">2022-12-06T03:07:26Z</dcterms:modified>
</cp:coreProperties>
</file>