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512" r:id="rId3"/>
    <p:sldId id="478" r:id="rId4"/>
    <p:sldId id="479" r:id="rId5"/>
    <p:sldId id="507" r:id="rId6"/>
    <p:sldId id="508" r:id="rId7"/>
    <p:sldId id="509" r:id="rId8"/>
    <p:sldId id="510" r:id="rId9"/>
    <p:sldId id="511" r:id="rId10"/>
    <p:sldId id="533" r:id="rId11"/>
    <p:sldId id="53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E7F"/>
    <a:srgbClr val="124C7F"/>
    <a:srgbClr val="FFFFFF"/>
    <a:srgbClr val="395E7F"/>
    <a:srgbClr val="325B7F"/>
    <a:srgbClr val="335C80"/>
    <a:srgbClr val="3B5F80"/>
    <a:srgbClr val="385D7F"/>
    <a:srgbClr val="235480"/>
    <a:srgbClr val="255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81" y="72"/>
      </p:cViewPr>
      <p:guideLst>
        <p:guide orient="horz" pos="2154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  <a:t>2024.10.16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4904-ED98-2ACC-1DE5-C053667D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9F2829-EC2A-9603-F887-B08C45BB7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C1BF52-8A6C-ADDC-CEEE-EA6914C0F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C5D728-9D5F-6A92-7E6E-D29466435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6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0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esp-rs/esp-idf-sy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espressif/esp-idf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d195523061f1c0e9b3ffe7e44df0ff734887e5df9cafe85410467C7D4BF498388736C4A47BDD8DF8E410732F89EB20E3DD26C0AE63ED6FC8FD81476FCC37DE72C787945F58CBA99AD5DEF472EB0F4004B9DEB06EDEFF0457AAB0D7D50FDB571AB48D00B5E53013B217544737FF837E801B842BD4108D639F076B8BBFF9559AFE01B1AFFDD0482057A1D2D39CF77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713" y="725467"/>
            <a:ext cx="3562573" cy="78253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1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2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项目成员</a:t>
              </a:r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42335" y="332793"/>
            <a:ext cx="4065203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sym typeface="微软雅黑" panose="020B0503020204020204" pitchFamily="34" charset="-122"/>
              </a:rPr>
              <a:t>协议调研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6930" y="982980"/>
            <a:ext cx="10509885" cy="360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3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dirty="0"/>
              <a:t>Human Interface Devices (HID, 1996) </a:t>
            </a:r>
            <a:r>
              <a:rPr lang="zh-CN" altLang="en-US" dirty="0"/>
              <a:t>是第一个通用的支持游戏手柄</a:t>
            </a:r>
            <a:r>
              <a:rPr lang="en-US" altLang="zh-CN" dirty="0"/>
              <a:t>+</a:t>
            </a:r>
            <a:r>
              <a:rPr lang="zh-CN" altLang="en-US" dirty="0"/>
              <a:t>键盘、鼠标等输入设备的协议标准。在此之前，需要通过游戏端口 </a:t>
            </a:r>
            <a:r>
              <a:rPr lang="en-US" altLang="zh-CN" dirty="0"/>
              <a:t>(D-sub) </a:t>
            </a:r>
            <a:r>
              <a:rPr lang="zh-CN" altLang="en-US" dirty="0"/>
              <a:t>和专有协议支持游戏输入设备。</a:t>
            </a:r>
            <a:r>
              <a:rPr lang="en-US" altLang="zh-CN" dirty="0"/>
              <a:t>HID </a:t>
            </a:r>
            <a:r>
              <a:rPr lang="zh-CN" altLang="en-US" dirty="0"/>
              <a:t>设备使用描述符</a:t>
            </a:r>
            <a:r>
              <a:rPr lang="en-US" altLang="zh-CN" dirty="0"/>
              <a:t>(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Descriptor</a:t>
            </a:r>
            <a:r>
              <a:rPr lang="en-US" altLang="zh-CN" dirty="0"/>
              <a:t>)</a:t>
            </a:r>
            <a:r>
              <a:rPr lang="zh-CN" altLang="en-US" dirty="0"/>
              <a:t>来定义数据格式，如按键事件、鼠标运动等。所有现代系统都内置支持 </a:t>
            </a:r>
            <a:r>
              <a:rPr lang="en-US" altLang="zh-CN" dirty="0"/>
              <a:t>HID </a:t>
            </a:r>
            <a:r>
              <a:rPr lang="zh-CN" altLang="en-US" dirty="0"/>
              <a:t>协议。</a:t>
            </a:r>
            <a:endParaRPr lang="en-US" altLang="zh-CN" dirty="0"/>
          </a:p>
          <a:p>
            <a:pPr marL="285750" indent="-285750" fontAlgn="auto">
              <a:lnSpc>
                <a:spcPct val="13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dirty="0"/>
              <a:t>DirectInput </a:t>
            </a:r>
            <a:r>
              <a:rPr lang="zh-CN" altLang="en-US" dirty="0"/>
              <a:t>是一个旧版 </a:t>
            </a:r>
            <a:r>
              <a:rPr lang="en-US" altLang="zh-CN" dirty="0"/>
              <a:t>Microsoft API</a:t>
            </a:r>
            <a:r>
              <a:rPr lang="zh-CN" altLang="en-US" dirty="0"/>
              <a:t>，是 </a:t>
            </a:r>
            <a:r>
              <a:rPr lang="en-US" altLang="zh-CN" dirty="0"/>
              <a:t>DirectX </a:t>
            </a:r>
            <a:r>
              <a:rPr lang="zh-CN" altLang="en-US" dirty="0"/>
              <a:t>库的一部分，基本兼容 </a:t>
            </a:r>
            <a:r>
              <a:rPr lang="en-US" altLang="zh-CN" dirty="0"/>
              <a:t>DirectX 8 (2001-2002) </a:t>
            </a:r>
            <a:r>
              <a:rPr lang="zh-CN" altLang="en-US" dirty="0"/>
              <a:t>之后的所有 </a:t>
            </a:r>
            <a:r>
              <a:rPr lang="en-US" altLang="zh-CN" dirty="0"/>
              <a:t>DirectX </a:t>
            </a:r>
            <a:r>
              <a:rPr lang="zh-CN" altLang="en-US" dirty="0"/>
              <a:t>游戏版本。 </a:t>
            </a:r>
            <a:r>
              <a:rPr lang="en-US" altLang="zh-CN" dirty="0"/>
              <a:t>DirectInput </a:t>
            </a:r>
            <a:r>
              <a:rPr lang="zh-CN" altLang="en-US" dirty="0"/>
              <a:t>支持多种类的输入设备和自定义功能，尤其是飞行杆、力反馈设备和自定义按键。</a:t>
            </a:r>
            <a:endParaRPr lang="en-US" altLang="zh-CN" dirty="0"/>
          </a:p>
          <a:p>
            <a:pPr marL="285750" indent="-285750" fontAlgn="auto">
              <a:lnSpc>
                <a:spcPct val="13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dirty="0" err="1"/>
              <a:t>Xinput</a:t>
            </a:r>
            <a:r>
              <a:rPr lang="en-US" altLang="zh-CN" dirty="0"/>
              <a:t> (2005) </a:t>
            </a:r>
            <a:r>
              <a:rPr lang="zh-CN" altLang="en-US" dirty="0"/>
              <a:t>与 </a:t>
            </a:r>
            <a:r>
              <a:rPr lang="en-US" altLang="zh-CN" dirty="0"/>
              <a:t>Xbox 360 </a:t>
            </a:r>
            <a:r>
              <a:rPr lang="zh-CN" altLang="en-US" dirty="0"/>
              <a:t>一起推出。比 </a:t>
            </a:r>
            <a:r>
              <a:rPr lang="en-US" altLang="zh-CN" dirty="0"/>
              <a:t>DirectInput </a:t>
            </a:r>
            <a:r>
              <a:rPr lang="zh-CN" altLang="en-US" dirty="0"/>
              <a:t>更容易编程，且需要的设置更少。</a:t>
            </a:r>
            <a:r>
              <a:rPr lang="en-US" altLang="zh-CN" dirty="0" err="1"/>
              <a:t>XInput</a:t>
            </a:r>
            <a:r>
              <a:rPr lang="en-US" altLang="zh-CN" dirty="0"/>
              <a:t> </a:t>
            </a:r>
            <a:r>
              <a:rPr lang="zh-CN" altLang="en-US" dirty="0"/>
              <a:t>与 </a:t>
            </a:r>
            <a:r>
              <a:rPr lang="en-US" altLang="zh-CN" dirty="0"/>
              <a:t>DirectX </a:t>
            </a:r>
            <a:r>
              <a:rPr lang="zh-CN" altLang="en-US" dirty="0"/>
              <a:t>版本 </a:t>
            </a:r>
            <a:r>
              <a:rPr lang="en-US" altLang="zh-CN" dirty="0"/>
              <a:t>9 </a:t>
            </a:r>
            <a:r>
              <a:rPr lang="zh-CN" altLang="en-US" dirty="0"/>
              <a:t>及更高版本兼容。</a:t>
            </a:r>
            <a:r>
              <a:rPr lang="en-US" altLang="zh-CN" dirty="0" err="1"/>
              <a:t>XInput</a:t>
            </a:r>
            <a:r>
              <a:rPr lang="en-US" altLang="zh-CN" dirty="0"/>
              <a:t> </a:t>
            </a:r>
            <a:r>
              <a:rPr lang="zh-CN" altLang="en-US" dirty="0"/>
              <a:t>设备可以兼容只使用 </a:t>
            </a:r>
            <a:r>
              <a:rPr lang="en-US" altLang="zh-CN" dirty="0"/>
              <a:t>DirectInput </a:t>
            </a:r>
            <a:r>
              <a:rPr lang="zh-CN" altLang="en-US" dirty="0"/>
              <a:t>的游戏，不过部分功能会出现问题。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28F194C-B6AC-75E2-1C2D-86D460AE5829}"/>
              </a:ext>
            </a:extLst>
          </p:cNvPr>
          <p:cNvGrpSpPr/>
          <p:nvPr/>
        </p:nvGrpSpPr>
        <p:grpSpPr>
          <a:xfrm>
            <a:off x="455214" y="343464"/>
            <a:ext cx="467217" cy="468245"/>
            <a:chOff x="2883147" y="3857690"/>
            <a:chExt cx="999564" cy="1001764"/>
          </a:xfrm>
        </p:grpSpPr>
        <p:sp>
          <p:nvSpPr>
            <p:cNvPr id="8" name="椭圆 19">
              <a:extLst>
                <a:ext uri="{FF2B5EF4-FFF2-40B4-BE49-F238E27FC236}">
                  <a16:creationId xmlns:a16="http://schemas.microsoft.com/office/drawing/2014/main" id="{29E6260E-D4A8-935C-ACB2-2D9D620C7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147" y="3857690"/>
              <a:ext cx="999564" cy="1001764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2" name="图形 11" descr="处理器">
              <a:extLst>
                <a:ext uri="{FF2B5EF4-FFF2-40B4-BE49-F238E27FC236}">
                  <a16:creationId xmlns:a16="http://schemas.microsoft.com/office/drawing/2014/main" id="{10DD0117-C080-89F4-C9E0-01EE3FD8F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5729" y="3901372"/>
              <a:ext cx="914400" cy="9144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76F56C-B6D5-1585-EA51-1CAC449C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72" y="5094457"/>
            <a:ext cx="2259661" cy="11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BD64DD-BA80-00B9-C0A2-8B4D669E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79" y="4498424"/>
            <a:ext cx="2762786" cy="19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B3E914-348F-85E3-059E-FABACD52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211" y="5094457"/>
            <a:ext cx="2580886" cy="7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4048F-44BE-078B-CCC2-2BD789DC7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3E6D53E2-0D3E-BA01-EECE-BDA26EE9E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35" y="332793"/>
            <a:ext cx="4065203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sym typeface="微软雅黑" panose="020B0503020204020204" pitchFamily="34" charset="-122"/>
              </a:rPr>
              <a:t>开发</a:t>
            </a:r>
            <a:r>
              <a:rPr lang="en-US" altLang="zh-CN" sz="2400" dirty="0">
                <a:solidFill>
                  <a:srgbClr val="325B7F"/>
                </a:solidFill>
                <a:sym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325B7F"/>
              </a:solidFill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63D41D-34AA-A1BC-9F94-FA0EFB569D3B}"/>
              </a:ext>
            </a:extLst>
          </p:cNvPr>
          <p:cNvSpPr txBox="1"/>
          <p:nvPr/>
        </p:nvSpPr>
        <p:spPr>
          <a:xfrm>
            <a:off x="688819" y="3317032"/>
            <a:ext cx="10509885" cy="41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HID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描述符：存储在设备固件中，以便在设备初始化时检索。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163270-76E3-9ACD-FD21-FFC37D201755}"/>
              </a:ext>
            </a:extLst>
          </p:cNvPr>
          <p:cNvGrpSpPr/>
          <p:nvPr/>
        </p:nvGrpSpPr>
        <p:grpSpPr>
          <a:xfrm>
            <a:off x="455214" y="343464"/>
            <a:ext cx="467217" cy="468245"/>
            <a:chOff x="2883147" y="3857690"/>
            <a:chExt cx="999564" cy="1001764"/>
          </a:xfrm>
        </p:grpSpPr>
        <p:sp>
          <p:nvSpPr>
            <p:cNvPr id="8" name="椭圆 19">
              <a:extLst>
                <a:ext uri="{FF2B5EF4-FFF2-40B4-BE49-F238E27FC236}">
                  <a16:creationId xmlns:a16="http://schemas.microsoft.com/office/drawing/2014/main" id="{9EEB40E5-E03E-0707-799A-B4869E1D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147" y="3857690"/>
              <a:ext cx="999564" cy="1001764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2" name="图形 11" descr="处理器">
              <a:extLst>
                <a:ext uri="{FF2B5EF4-FFF2-40B4-BE49-F238E27FC236}">
                  <a16:creationId xmlns:a16="http://schemas.microsoft.com/office/drawing/2014/main" id="{B675FAC8-B301-12B6-EF1A-E3ECE575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5729" y="3901372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Picture 17" title="Figure 2: HID Descriptor Retrieval">
            <a:extLst>
              <a:ext uri="{FF2B5EF4-FFF2-40B4-BE49-F238E27FC236}">
                <a16:creationId xmlns:a16="http://schemas.microsoft.com/office/drawing/2014/main" id="{70815AA6-CCAC-04BF-14DA-1B852A434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317" y="4108672"/>
            <a:ext cx="8217365" cy="1565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7341B7-DBAD-84ED-6D91-9DF8F0DCE076}"/>
              </a:ext>
            </a:extLst>
          </p:cNvPr>
          <p:cNvSpPr txBox="1"/>
          <p:nvPr/>
        </p:nvSpPr>
        <p:spPr>
          <a:xfrm>
            <a:off x="688819" y="961053"/>
            <a:ext cx="10509885" cy="198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针对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ESP32-S3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芯片组，有几种不同的开发方式： 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使用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Espressif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官方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esp-idf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开发工具进行开发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hlinkClick r:id="rId6"/>
              </a:rPr>
              <a:t>https://github.com/espressif/esp-idf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 </a:t>
            </a:r>
          </a:p>
          <a:p>
            <a:pPr marL="1200150" lvl="2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idf.py create-project xxx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使用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Arduino Core for ESP32 (https://github.com/espressif/arduino-esp32)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，直接使用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Arduino IDE + </a:t>
            </a:r>
            <a:r>
              <a:rPr lang="en-US" altLang="zh-CN" sz="1600" dirty="0"/>
              <a:t>Boards Manager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进行开发。 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使用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esp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idf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-sys (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hlinkClick r:id="rId7"/>
              </a:rPr>
              <a:t>https://github.com/esp-rs/esp-idf-sys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进行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Rust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C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语言的混合开发。</a:t>
            </a:r>
          </a:p>
        </p:txBody>
      </p:sp>
    </p:spTree>
    <p:extLst>
      <p:ext uri="{BB962C8B-B14F-4D97-AF65-F5344CB8AC3E}">
        <p14:creationId xmlns:p14="http://schemas.microsoft.com/office/powerpoint/2010/main" val="218118911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225646" y="444811"/>
            <a:ext cx="1174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pPr lvl="0" defTabSz="1219200">
              <a:lnSpc>
                <a:spcPct val="100000"/>
              </a:lnSpc>
              <a:defRPr/>
            </a:pPr>
            <a:r>
              <a:rPr lang="zh-CN" altLang="en-US" sz="6000" b="1" spc="400" dirty="0">
                <a:solidFill>
                  <a:srgbClr val="0064D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项目介绍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65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7200"/>
            <a:endParaRPr lang="zh-CN" altLang="en-US" sz="1865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157006" y="4757315"/>
            <a:ext cx="2849396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市场调研</a:t>
            </a:r>
          </a:p>
        </p:txBody>
      </p:sp>
      <p:sp>
        <p:nvSpPr>
          <p:cNvPr id="11" name="矩形 64"/>
          <p:cNvSpPr>
            <a:spLocks noChangeArrowheads="1"/>
          </p:cNvSpPr>
          <p:nvPr/>
        </p:nvSpPr>
        <p:spPr bwMode="auto">
          <a:xfrm>
            <a:off x="1957576" y="3296686"/>
            <a:ext cx="282908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技术研发</a:t>
            </a: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3896609" y="4546271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外观设计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6" name="矩形 68"/>
          <p:cNvSpPr>
            <a:spLocks noChangeArrowheads="1"/>
          </p:cNvSpPr>
          <p:nvPr/>
        </p:nvSpPr>
        <p:spPr bwMode="auto">
          <a:xfrm>
            <a:off x="7361227" y="3555838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厂商合作</a:t>
            </a:r>
          </a:p>
        </p:txBody>
      </p:sp>
      <p:sp>
        <p:nvSpPr>
          <p:cNvPr id="18" name="椭圆 19"/>
          <p:cNvSpPr>
            <a:spLocks noChangeArrowheads="1"/>
          </p:cNvSpPr>
          <p:nvPr/>
        </p:nvSpPr>
        <p:spPr bwMode="auto">
          <a:xfrm>
            <a:off x="2883147" y="3857690"/>
            <a:ext cx="999564" cy="1001764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4632419" y="3610534"/>
            <a:ext cx="999564" cy="999925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椭圆 21"/>
          <p:cNvSpPr>
            <a:spLocks noChangeArrowheads="1"/>
          </p:cNvSpPr>
          <p:nvPr/>
        </p:nvSpPr>
        <p:spPr bwMode="auto">
          <a:xfrm>
            <a:off x="6390982" y="2965126"/>
            <a:ext cx="999564" cy="1001763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9" name="图形 8" descr="计算机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418" y="3767848"/>
            <a:ext cx="708440" cy="708440"/>
          </a:xfrm>
          <a:prstGeom prst="rect">
            <a:avLst/>
          </a:prstGeom>
        </p:spPr>
      </p:pic>
      <p:sp>
        <p:nvSpPr>
          <p:cNvPr id="10" name="椭圆 21"/>
          <p:cNvSpPr>
            <a:spLocks noChangeArrowheads="1"/>
          </p:cNvSpPr>
          <p:nvPr/>
        </p:nvSpPr>
        <p:spPr bwMode="auto">
          <a:xfrm>
            <a:off x="10072806" y="2915456"/>
            <a:ext cx="999564" cy="1001763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" name="椭圆 21"/>
          <p:cNvSpPr>
            <a:spLocks noChangeArrowheads="1"/>
          </p:cNvSpPr>
          <p:nvPr/>
        </p:nvSpPr>
        <p:spPr bwMode="auto">
          <a:xfrm>
            <a:off x="8157237" y="2560326"/>
            <a:ext cx="999564" cy="1001763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" name="矩形 68"/>
          <p:cNvSpPr>
            <a:spLocks noChangeArrowheads="1"/>
          </p:cNvSpPr>
          <p:nvPr/>
        </p:nvSpPr>
        <p:spPr bwMode="auto">
          <a:xfrm>
            <a:off x="5475638" y="2560326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产品测试</a:t>
            </a:r>
          </a:p>
        </p:txBody>
      </p:sp>
      <p:sp>
        <p:nvSpPr>
          <p:cNvPr id="30" name="矩形 68"/>
          <p:cNvSpPr>
            <a:spLocks noChangeArrowheads="1"/>
          </p:cNvSpPr>
          <p:nvPr/>
        </p:nvSpPr>
        <p:spPr bwMode="auto">
          <a:xfrm>
            <a:off x="9246815" y="2507880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市场营销和市场推广</a:t>
            </a:r>
          </a:p>
        </p:txBody>
      </p:sp>
      <p:pic>
        <p:nvPicPr>
          <p:cNvPr id="32" name="图形 31" descr="处理器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1738" y="3917219"/>
            <a:ext cx="914400" cy="914400"/>
          </a:xfrm>
          <a:prstGeom prst="rect">
            <a:avLst/>
          </a:prstGeom>
        </p:spPr>
      </p:pic>
      <p:pic>
        <p:nvPicPr>
          <p:cNvPr id="34" name="图形 33" descr="Web 摄像头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7555" y="3015970"/>
            <a:ext cx="914400" cy="914400"/>
          </a:xfrm>
          <a:prstGeom prst="rect">
            <a:avLst/>
          </a:prstGeom>
        </p:spPr>
      </p:pic>
      <p:pic>
        <p:nvPicPr>
          <p:cNvPr id="36" name="图形 35" descr="硬币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6519" y="2602303"/>
            <a:ext cx="870867" cy="870867"/>
          </a:xfrm>
          <a:prstGeom prst="rect">
            <a:avLst/>
          </a:prstGeom>
        </p:spPr>
      </p:pic>
      <p:pic>
        <p:nvPicPr>
          <p:cNvPr id="41" name="图形 40" descr="办公室职员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02056" y="287801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6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Part1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市场调研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Part2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技术研发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处理器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8780" y="2091308"/>
            <a:ext cx="2675384" cy="2675384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Part3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外观设计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计算机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497" y="2022122"/>
            <a:ext cx="3023950" cy="302395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2058921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Part4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产品测试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Web 摄像头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0168" y="1842696"/>
            <a:ext cx="3172607" cy="3172607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Part5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厂商合作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8" name="图形 7" descr="硬币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3639" y="1996167"/>
            <a:ext cx="2865665" cy="286566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Part6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市场营销与市场推广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办公室职员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6248" y="1996168"/>
            <a:ext cx="2820448" cy="282044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ZDdjMDI4MzAzMDg5NmQyMzY1NjFhMmZkNzFiZjI4Mz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329</Words>
  <Application>Microsoft Office PowerPoint</Application>
  <PresentationFormat>宽屏</PresentationFormat>
  <Paragraphs>44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迷你简菱心</vt:lpstr>
      <vt:lpstr>思源黑体 CN Medium</vt:lpstr>
      <vt:lpstr>微软雅黑</vt:lpstr>
      <vt:lpstr>幼圆</vt:lpstr>
      <vt:lpstr>Arial</vt:lpstr>
      <vt:lpstr>Arial Black</vt:lpstr>
      <vt:lpstr>Calibri</vt:lpstr>
      <vt:lpstr>Tw Cen MT</vt:lpstr>
      <vt:lpstr>Wingdings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xuanle liu</cp:lastModifiedBy>
  <cp:revision>79</cp:revision>
  <dcterms:created xsi:type="dcterms:W3CDTF">2018-10-08T13:07:00Z</dcterms:created>
  <dcterms:modified xsi:type="dcterms:W3CDTF">2024-10-16T08:07:24Z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7380773A80554F33BA6B0F5C548B30F2_12</vt:lpwstr>
  </property>
  <property fmtid="{D5CDD505-2E9C-101B-9397-08002B2CF9AE}" pid="3" name="KSOProductBuildVer">
    <vt:lpwstr>2052-12.1.0.16120</vt:lpwstr>
  </property>
</Properties>
</file>