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512" r:id="rId3"/>
    <p:sldId id="478" r:id="rId4"/>
    <p:sldId id="479" r:id="rId5"/>
    <p:sldId id="507" r:id="rId6"/>
    <p:sldId id="508" r:id="rId7"/>
    <p:sldId id="509" r:id="rId8"/>
    <p:sldId id="510" r:id="rId9"/>
    <p:sldId id="511" r:id="rId10"/>
    <p:sldId id="533" r:id="rId11"/>
    <p:sldId id="534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E7F"/>
    <a:srgbClr val="124C7F"/>
    <a:srgbClr val="FFFFFF"/>
    <a:srgbClr val="395E7F"/>
    <a:srgbClr val="325B7F"/>
    <a:srgbClr val="335C80"/>
    <a:srgbClr val="3B5F80"/>
    <a:srgbClr val="385D7F"/>
    <a:srgbClr val="235480"/>
    <a:srgbClr val="255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81" y="72"/>
      </p:cViewPr>
      <p:guideLst>
        <p:guide orient="horz" pos="2154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7106C-D5AE-420C-BEF8-088D4D6B8388}" type="datetimeFigureOut">
              <a:rPr lang="zh-CN" altLang="en-US" smtClean="0"/>
              <a:t>2024.10.23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91C1-445D-4244-8928-569776DA9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84904-ED98-2ACC-1DE5-C053667D9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29F2829-EC2A-9603-F887-B08C45BB70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1C1BF52-8A6C-ADDC-CEEE-EA6914C0F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C5D728-9D5F-6A92-7E6E-D29466435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6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49147" y="6382534"/>
            <a:ext cx="1093711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/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成果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Click="0" advTm="0">
    <p:wip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505" indent="-357505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7d195523061f1c0e9b3ffe7e44df0ff734887e5df9cafe85410467C7D4BF498388736C4A47BDD8DF8E410732F89EB20E3DD26C0AE63ED6FC8FD81476FCC37DE72C787945F58CBA99AD5DEF472EB0F4004B9DEB06EDEFF0457AAB0D7D50FDB571AB48D00B5E53013B217544737FF837E801B842BD4108D639F076B8BBFF9559AFE01B1AFFDD0482057A1D2D39CF774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713" y="725467"/>
            <a:ext cx="3562573" cy="782531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470554" y="4861623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1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2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pitchFamily="34" charset="-122"/>
                </a:rPr>
                <a:t>项目成员</a:t>
              </a:r>
            </a:p>
          </p:txBody>
        </p:sp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42335" y="332793"/>
            <a:ext cx="4065203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sym typeface="微软雅黑" panose="020B0503020204020204" pitchFamily="34" charset="-122"/>
              </a:rPr>
              <a:t>协议调研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36930" y="982980"/>
            <a:ext cx="10509885" cy="360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30000"/>
              </a:lnSpc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en-US" altLang="zh-CN" dirty="0"/>
              <a:t>Human Interface Devices (HID, 1996) </a:t>
            </a:r>
            <a:r>
              <a:rPr lang="zh-CN" altLang="en-US" dirty="0"/>
              <a:t>是第一个通用的支持游戏手柄</a:t>
            </a:r>
            <a:r>
              <a:rPr lang="en-US" altLang="zh-CN" dirty="0"/>
              <a:t>+</a:t>
            </a:r>
            <a:r>
              <a:rPr lang="zh-CN" altLang="en-US" dirty="0"/>
              <a:t>键盘、鼠标等输入设备的协议标准。在此之前，需要通过游戏端口 </a:t>
            </a:r>
            <a:r>
              <a:rPr lang="en-US" altLang="zh-CN" dirty="0"/>
              <a:t>(D-sub) </a:t>
            </a:r>
            <a:r>
              <a:rPr lang="zh-CN" altLang="en-US" dirty="0"/>
              <a:t>和专有协议支持游戏输入设备。</a:t>
            </a:r>
            <a:r>
              <a:rPr lang="en-US" altLang="zh-CN" dirty="0"/>
              <a:t>HID </a:t>
            </a:r>
            <a:r>
              <a:rPr lang="zh-CN" altLang="en-US" dirty="0"/>
              <a:t>设备使用描述符</a:t>
            </a:r>
            <a:r>
              <a:rPr lang="en-US" altLang="zh-CN" dirty="0"/>
              <a:t>(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Descriptor</a:t>
            </a:r>
            <a:r>
              <a:rPr lang="en-US" altLang="zh-CN" dirty="0"/>
              <a:t>)</a:t>
            </a:r>
            <a:r>
              <a:rPr lang="zh-CN" altLang="en-US" dirty="0"/>
              <a:t>来定义数据格式，如按键事件、鼠标运动等。所有现代系统都内置支持 </a:t>
            </a:r>
            <a:r>
              <a:rPr lang="en-US" altLang="zh-CN" dirty="0"/>
              <a:t>HID </a:t>
            </a:r>
            <a:r>
              <a:rPr lang="zh-CN" altLang="en-US" dirty="0"/>
              <a:t>协议。</a:t>
            </a:r>
            <a:endParaRPr lang="en-US" altLang="zh-CN" dirty="0"/>
          </a:p>
          <a:p>
            <a:pPr marL="285750" indent="-285750" fontAlgn="auto">
              <a:lnSpc>
                <a:spcPct val="130000"/>
              </a:lnSpc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en-US" altLang="zh-CN" dirty="0"/>
              <a:t>DirectInput </a:t>
            </a:r>
            <a:r>
              <a:rPr lang="zh-CN" altLang="en-US" dirty="0"/>
              <a:t>是一个旧版 </a:t>
            </a:r>
            <a:r>
              <a:rPr lang="en-US" altLang="zh-CN" dirty="0"/>
              <a:t>Microsoft API</a:t>
            </a:r>
            <a:r>
              <a:rPr lang="zh-CN" altLang="en-US" dirty="0"/>
              <a:t>，是 </a:t>
            </a:r>
            <a:r>
              <a:rPr lang="en-US" altLang="zh-CN" dirty="0"/>
              <a:t>DirectX </a:t>
            </a:r>
            <a:r>
              <a:rPr lang="zh-CN" altLang="en-US" dirty="0"/>
              <a:t>库的一部分，基本兼容 </a:t>
            </a:r>
            <a:r>
              <a:rPr lang="en-US" altLang="zh-CN" dirty="0"/>
              <a:t>DirectX 8 (2001-2002) </a:t>
            </a:r>
            <a:r>
              <a:rPr lang="zh-CN" altLang="en-US" dirty="0"/>
              <a:t>之后的所有 </a:t>
            </a:r>
            <a:r>
              <a:rPr lang="en-US" altLang="zh-CN" dirty="0"/>
              <a:t>DirectX </a:t>
            </a:r>
            <a:r>
              <a:rPr lang="zh-CN" altLang="en-US" dirty="0"/>
              <a:t>游戏版本。 </a:t>
            </a:r>
            <a:r>
              <a:rPr lang="en-US" altLang="zh-CN" dirty="0"/>
              <a:t>DirectInput </a:t>
            </a:r>
            <a:r>
              <a:rPr lang="zh-CN" altLang="en-US" dirty="0"/>
              <a:t>支持多种类的输入设备和自定义功能，尤其是飞行杆、力反馈设备和自定义按键。</a:t>
            </a:r>
            <a:endParaRPr lang="en-US" altLang="zh-CN" dirty="0"/>
          </a:p>
          <a:p>
            <a:pPr marL="285750" indent="-285750" fontAlgn="auto">
              <a:lnSpc>
                <a:spcPct val="130000"/>
              </a:lnSpc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en-US" altLang="zh-CN" dirty="0" err="1"/>
              <a:t>Xinput</a:t>
            </a:r>
            <a:r>
              <a:rPr lang="en-US" altLang="zh-CN" dirty="0"/>
              <a:t> (2005) </a:t>
            </a:r>
            <a:r>
              <a:rPr lang="zh-CN" altLang="en-US" dirty="0"/>
              <a:t>与 </a:t>
            </a:r>
            <a:r>
              <a:rPr lang="en-US" altLang="zh-CN" dirty="0"/>
              <a:t>Xbox 360 </a:t>
            </a:r>
            <a:r>
              <a:rPr lang="zh-CN" altLang="en-US" dirty="0"/>
              <a:t>一起推出。比 </a:t>
            </a:r>
            <a:r>
              <a:rPr lang="en-US" altLang="zh-CN" dirty="0"/>
              <a:t>DirectInput </a:t>
            </a:r>
            <a:r>
              <a:rPr lang="zh-CN" altLang="en-US" dirty="0"/>
              <a:t>更容易编程，且需要的设置更少。</a:t>
            </a:r>
            <a:r>
              <a:rPr lang="en-US" altLang="zh-CN" dirty="0" err="1"/>
              <a:t>XInput</a:t>
            </a:r>
            <a:r>
              <a:rPr lang="en-US" altLang="zh-CN" dirty="0"/>
              <a:t> </a:t>
            </a:r>
            <a:r>
              <a:rPr lang="zh-CN" altLang="en-US" dirty="0"/>
              <a:t>与 </a:t>
            </a:r>
            <a:r>
              <a:rPr lang="en-US" altLang="zh-CN" dirty="0"/>
              <a:t>DirectX </a:t>
            </a:r>
            <a:r>
              <a:rPr lang="zh-CN" altLang="en-US" dirty="0"/>
              <a:t>版本 </a:t>
            </a:r>
            <a:r>
              <a:rPr lang="en-US" altLang="zh-CN" dirty="0"/>
              <a:t>9 </a:t>
            </a:r>
            <a:r>
              <a:rPr lang="zh-CN" altLang="en-US" dirty="0"/>
              <a:t>及更高版本兼容。</a:t>
            </a:r>
            <a:r>
              <a:rPr lang="en-US" altLang="zh-CN" dirty="0" err="1"/>
              <a:t>XInput</a:t>
            </a:r>
            <a:r>
              <a:rPr lang="en-US" altLang="zh-CN" dirty="0"/>
              <a:t> </a:t>
            </a:r>
            <a:r>
              <a:rPr lang="zh-CN" altLang="en-US" dirty="0"/>
              <a:t>设备可以兼容只使用 </a:t>
            </a:r>
            <a:r>
              <a:rPr lang="en-US" altLang="zh-CN" dirty="0"/>
              <a:t>DirectInput </a:t>
            </a:r>
            <a:r>
              <a:rPr lang="zh-CN" altLang="en-US" dirty="0"/>
              <a:t>的游戏，不过部分功能会出现问题。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28F194C-B6AC-75E2-1C2D-86D460AE5829}"/>
              </a:ext>
            </a:extLst>
          </p:cNvPr>
          <p:cNvGrpSpPr/>
          <p:nvPr/>
        </p:nvGrpSpPr>
        <p:grpSpPr>
          <a:xfrm>
            <a:off x="455214" y="343464"/>
            <a:ext cx="467217" cy="468245"/>
            <a:chOff x="2883147" y="3857690"/>
            <a:chExt cx="999564" cy="1001764"/>
          </a:xfrm>
        </p:grpSpPr>
        <p:sp>
          <p:nvSpPr>
            <p:cNvPr id="8" name="椭圆 19">
              <a:extLst>
                <a:ext uri="{FF2B5EF4-FFF2-40B4-BE49-F238E27FC236}">
                  <a16:creationId xmlns:a16="http://schemas.microsoft.com/office/drawing/2014/main" id="{29E6260E-D4A8-935C-ACB2-2D9D620C7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147" y="3857690"/>
              <a:ext cx="999564" cy="1001764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2" name="图形 11" descr="处理器">
              <a:extLst>
                <a:ext uri="{FF2B5EF4-FFF2-40B4-BE49-F238E27FC236}">
                  <a16:creationId xmlns:a16="http://schemas.microsoft.com/office/drawing/2014/main" id="{10DD0117-C080-89F4-C9E0-01EE3FD8F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25729" y="3901372"/>
              <a:ext cx="914400" cy="914400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76F56C-B6D5-1585-EA51-1CAC449C4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72" y="5094457"/>
            <a:ext cx="2259661" cy="114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1BD64DD-BA80-00B9-C0A2-8B4D669E6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479" y="4498424"/>
            <a:ext cx="2762786" cy="197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EB3E914-348F-85E3-059E-FABACD520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211" y="5094457"/>
            <a:ext cx="2580886" cy="7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4048F-44BE-078B-CCC2-2BD789DC7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>
            <a:extLst>
              <a:ext uri="{FF2B5EF4-FFF2-40B4-BE49-F238E27FC236}">
                <a16:creationId xmlns:a16="http://schemas.microsoft.com/office/drawing/2014/main" id="{3E6D53E2-0D3E-BA01-EECE-BDA26EE9E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335" y="332793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sym typeface="微软雅黑" panose="020B0503020204020204" pitchFamily="34" charset="-122"/>
              </a:rPr>
              <a:t>控制中心</a:t>
            </a:r>
            <a:r>
              <a:rPr lang="en-US" altLang="zh-CN" sz="2400" dirty="0">
                <a:solidFill>
                  <a:srgbClr val="325B7F"/>
                </a:solidFill>
                <a:sym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325B7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163270-76E3-9ACD-FD21-FFC37D201755}"/>
              </a:ext>
            </a:extLst>
          </p:cNvPr>
          <p:cNvGrpSpPr/>
          <p:nvPr/>
        </p:nvGrpSpPr>
        <p:grpSpPr>
          <a:xfrm>
            <a:off x="455214" y="343464"/>
            <a:ext cx="467217" cy="468245"/>
            <a:chOff x="2883147" y="3857690"/>
            <a:chExt cx="999564" cy="1001764"/>
          </a:xfrm>
        </p:grpSpPr>
        <p:sp>
          <p:nvSpPr>
            <p:cNvPr id="8" name="椭圆 19">
              <a:extLst>
                <a:ext uri="{FF2B5EF4-FFF2-40B4-BE49-F238E27FC236}">
                  <a16:creationId xmlns:a16="http://schemas.microsoft.com/office/drawing/2014/main" id="{9EEB40E5-E03E-0707-799A-B4869E1D0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147" y="3857690"/>
              <a:ext cx="999564" cy="1001764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2" name="图形 11" descr="处理器">
              <a:extLst>
                <a:ext uri="{FF2B5EF4-FFF2-40B4-BE49-F238E27FC236}">
                  <a16:creationId xmlns:a16="http://schemas.microsoft.com/office/drawing/2014/main" id="{B675FAC8-B301-12B6-EF1A-E3ECE575D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25729" y="3901372"/>
              <a:ext cx="914400" cy="91440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8D66BC1-2B81-EC50-658D-59788F055291}"/>
              </a:ext>
            </a:extLst>
          </p:cNvPr>
          <p:cNvSpPr txBox="1"/>
          <p:nvPr/>
        </p:nvSpPr>
        <p:spPr>
          <a:xfrm>
            <a:off x="688818" y="4310502"/>
            <a:ext cx="10509885" cy="134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技术栈：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使用 </a:t>
            </a:r>
            <a:r>
              <a:rPr lang="en-US" altLang="zh-CN" sz="1600" dirty="0"/>
              <a:t>Electron </a:t>
            </a:r>
            <a:r>
              <a:rPr lang="zh-CN" altLang="en-US" sz="1600" dirty="0"/>
              <a:t>进行控制中心软件开发</a:t>
            </a:r>
            <a:endParaRPr lang="en-US" altLang="zh-CN" sz="1600" dirty="0"/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优点：成熟框架，大厂背书，易招人；跨平台能力强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缺点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?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：体积大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B8315A-AAA5-932D-3526-F3CFA4C75F5A}"/>
              </a:ext>
            </a:extLst>
          </p:cNvPr>
          <p:cNvSpPr txBox="1"/>
          <p:nvPr/>
        </p:nvSpPr>
        <p:spPr>
          <a:xfrm>
            <a:off x="688818" y="1098086"/>
            <a:ext cx="10509885" cy="262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输入：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扳机：线性与微动可调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摇杆校准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回报率调整（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125Hz - 1000Hz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宏：可编程背键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内外死区可调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体感：可调马达震动强度。（非线性震动需要私有协议，较难实现）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外观：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RGB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灯效</a:t>
            </a:r>
          </a:p>
        </p:txBody>
      </p:sp>
      <p:pic>
        <p:nvPicPr>
          <p:cNvPr id="10" name="图片 9" descr="图片包含 壁球, 游戏机, 体育&#10;&#10;描述已自动生成">
            <a:extLst>
              <a:ext uri="{FF2B5EF4-FFF2-40B4-BE49-F238E27FC236}">
                <a16:creationId xmlns:a16="http://schemas.microsoft.com/office/drawing/2014/main" id="{E687534C-9023-76A2-B14C-7DED45F5DA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" t="11466" r="4108" b="13500"/>
          <a:stretch/>
        </p:blipFill>
        <p:spPr>
          <a:xfrm>
            <a:off x="7688422" y="577586"/>
            <a:ext cx="3943795" cy="3806076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89B7A555-24A8-6BB2-A4B6-2D61D554AD34}"/>
              </a:ext>
            </a:extLst>
          </p:cNvPr>
          <p:cNvSpPr/>
          <p:nvPr/>
        </p:nvSpPr>
        <p:spPr>
          <a:xfrm>
            <a:off x="9619861" y="2454163"/>
            <a:ext cx="119768" cy="1197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DD19543-47F2-5B3F-DE16-043A3CC33772}"/>
              </a:ext>
            </a:extLst>
          </p:cNvPr>
          <p:cNvSpPr txBox="1"/>
          <p:nvPr/>
        </p:nvSpPr>
        <p:spPr>
          <a:xfrm>
            <a:off x="9048803" y="4381936"/>
            <a:ext cx="1261884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摇杆画圆测试</a:t>
            </a:r>
          </a:p>
        </p:txBody>
      </p:sp>
    </p:spTree>
    <p:extLst>
      <p:ext uri="{BB962C8B-B14F-4D97-AF65-F5344CB8AC3E}">
        <p14:creationId xmlns:p14="http://schemas.microsoft.com/office/powerpoint/2010/main" val="218118911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1"/>
            </p:custDataLst>
          </p:nvPr>
        </p:nvSpPr>
        <p:spPr>
          <a:xfrm>
            <a:off x="225646" y="444811"/>
            <a:ext cx="1174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pPr lvl="0" defTabSz="1219200">
              <a:lnSpc>
                <a:spcPct val="100000"/>
              </a:lnSpc>
              <a:defRPr/>
            </a:pPr>
            <a:r>
              <a:rPr lang="zh-CN" altLang="en-US" sz="6000" b="1" spc="400" dirty="0">
                <a:solidFill>
                  <a:srgbClr val="0064D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项目介绍</a:t>
            </a: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64189" y="622441"/>
            <a:ext cx="1528413" cy="1528413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solidFill>
              <a:srgbClr val="255580"/>
            </a:solidFill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65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5" name="TextBox 145"/>
            <p:cNvSpPr txBox="1"/>
            <p:nvPr/>
          </p:nvSpPr>
          <p:spPr>
            <a:xfrm>
              <a:off x="1679041" y="396413"/>
              <a:ext cx="1189310" cy="563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CN" altLang="en-US" sz="3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" name="TextBox 146"/>
            <p:cNvSpPr txBox="1"/>
            <p:nvPr/>
          </p:nvSpPr>
          <p:spPr>
            <a:xfrm>
              <a:off x="1638153" y="937949"/>
              <a:ext cx="1263808" cy="27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14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4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>
            <a:off x="3177" y="3017035"/>
            <a:ext cx="12188825" cy="1446568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rgbClr val="23548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457200"/>
            <a:endParaRPr lang="zh-CN" altLang="en-US" sz="1865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8" name="矩形 30"/>
          <p:cNvSpPr>
            <a:spLocks noChangeArrowheads="1"/>
          </p:cNvSpPr>
          <p:nvPr/>
        </p:nvSpPr>
        <p:spPr bwMode="auto">
          <a:xfrm>
            <a:off x="157006" y="4757315"/>
            <a:ext cx="2849396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市场调研</a:t>
            </a:r>
          </a:p>
        </p:txBody>
      </p:sp>
      <p:sp>
        <p:nvSpPr>
          <p:cNvPr id="11" name="矩形 64"/>
          <p:cNvSpPr>
            <a:spLocks noChangeArrowheads="1"/>
          </p:cNvSpPr>
          <p:nvPr/>
        </p:nvSpPr>
        <p:spPr bwMode="auto">
          <a:xfrm>
            <a:off x="1957576" y="3296686"/>
            <a:ext cx="2829081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技术研发</a:t>
            </a:r>
          </a:p>
        </p:txBody>
      </p:sp>
      <p:sp>
        <p:nvSpPr>
          <p:cNvPr id="12" name="矩形 66"/>
          <p:cNvSpPr>
            <a:spLocks noChangeArrowheads="1"/>
          </p:cNvSpPr>
          <p:nvPr/>
        </p:nvSpPr>
        <p:spPr bwMode="auto">
          <a:xfrm>
            <a:off x="3896609" y="4546271"/>
            <a:ext cx="2700245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外观设计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88011" y="3675719"/>
            <a:ext cx="999564" cy="1001764"/>
            <a:chOff x="3437020" y="1033173"/>
            <a:chExt cx="863676" cy="865577"/>
          </a:xfrm>
        </p:grpSpPr>
        <p:sp>
          <p:nvSpPr>
            <p:cNvPr id="1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6" name="矩形 68"/>
          <p:cNvSpPr>
            <a:spLocks noChangeArrowheads="1"/>
          </p:cNvSpPr>
          <p:nvPr/>
        </p:nvSpPr>
        <p:spPr bwMode="auto">
          <a:xfrm>
            <a:off x="7361227" y="3555838"/>
            <a:ext cx="2651547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厂商合作</a:t>
            </a:r>
          </a:p>
        </p:txBody>
      </p:sp>
      <p:sp>
        <p:nvSpPr>
          <p:cNvPr id="18" name="椭圆 19"/>
          <p:cNvSpPr>
            <a:spLocks noChangeArrowheads="1"/>
          </p:cNvSpPr>
          <p:nvPr/>
        </p:nvSpPr>
        <p:spPr bwMode="auto">
          <a:xfrm>
            <a:off x="2883147" y="3857690"/>
            <a:ext cx="999564" cy="1001764"/>
          </a:xfrm>
          <a:prstGeom prst="ellipse">
            <a:avLst/>
          </a:prstGeom>
          <a:solidFill>
            <a:srgbClr val="385D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1" name="椭圆 20"/>
          <p:cNvSpPr>
            <a:spLocks noChangeArrowheads="1"/>
          </p:cNvSpPr>
          <p:nvPr/>
        </p:nvSpPr>
        <p:spPr bwMode="auto">
          <a:xfrm>
            <a:off x="4632419" y="3610534"/>
            <a:ext cx="999564" cy="999925"/>
          </a:xfrm>
          <a:prstGeom prst="ellipse">
            <a:avLst/>
          </a:prstGeom>
          <a:solidFill>
            <a:srgbClr val="385D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9" name="椭圆 21"/>
          <p:cNvSpPr>
            <a:spLocks noChangeArrowheads="1"/>
          </p:cNvSpPr>
          <p:nvPr/>
        </p:nvSpPr>
        <p:spPr bwMode="auto">
          <a:xfrm>
            <a:off x="6390982" y="2965126"/>
            <a:ext cx="999564" cy="1001763"/>
          </a:xfrm>
          <a:prstGeom prst="ellipse">
            <a:avLst/>
          </a:prstGeom>
          <a:solidFill>
            <a:srgbClr val="385D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9" name="图形 8" descr="计算机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2418" y="3767848"/>
            <a:ext cx="708440" cy="708440"/>
          </a:xfrm>
          <a:prstGeom prst="rect">
            <a:avLst/>
          </a:prstGeom>
        </p:spPr>
      </p:pic>
      <p:sp>
        <p:nvSpPr>
          <p:cNvPr id="10" name="椭圆 21"/>
          <p:cNvSpPr>
            <a:spLocks noChangeArrowheads="1"/>
          </p:cNvSpPr>
          <p:nvPr/>
        </p:nvSpPr>
        <p:spPr bwMode="auto">
          <a:xfrm>
            <a:off x="10072806" y="2915456"/>
            <a:ext cx="999564" cy="1001763"/>
          </a:xfrm>
          <a:prstGeom prst="ellipse">
            <a:avLst/>
          </a:prstGeom>
          <a:solidFill>
            <a:srgbClr val="385D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8" name="椭圆 21"/>
          <p:cNvSpPr>
            <a:spLocks noChangeArrowheads="1"/>
          </p:cNvSpPr>
          <p:nvPr/>
        </p:nvSpPr>
        <p:spPr bwMode="auto">
          <a:xfrm>
            <a:off x="8157237" y="2560326"/>
            <a:ext cx="999564" cy="1001763"/>
          </a:xfrm>
          <a:prstGeom prst="ellipse">
            <a:avLst/>
          </a:prstGeom>
          <a:solidFill>
            <a:srgbClr val="385D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9" name="矩形 68"/>
          <p:cNvSpPr>
            <a:spLocks noChangeArrowheads="1"/>
          </p:cNvSpPr>
          <p:nvPr/>
        </p:nvSpPr>
        <p:spPr bwMode="auto">
          <a:xfrm>
            <a:off x="5475638" y="2560326"/>
            <a:ext cx="2651547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产品测试</a:t>
            </a:r>
          </a:p>
        </p:txBody>
      </p:sp>
      <p:sp>
        <p:nvSpPr>
          <p:cNvPr id="30" name="矩形 68"/>
          <p:cNvSpPr>
            <a:spLocks noChangeArrowheads="1"/>
          </p:cNvSpPr>
          <p:nvPr/>
        </p:nvSpPr>
        <p:spPr bwMode="auto">
          <a:xfrm>
            <a:off x="9246815" y="2507880"/>
            <a:ext cx="2651547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市场营销和市场推广</a:t>
            </a:r>
          </a:p>
        </p:txBody>
      </p:sp>
      <p:pic>
        <p:nvPicPr>
          <p:cNvPr id="32" name="图形 31" descr="处理器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1738" y="3917219"/>
            <a:ext cx="914400" cy="914400"/>
          </a:xfrm>
          <a:prstGeom prst="rect">
            <a:avLst/>
          </a:prstGeom>
        </p:spPr>
      </p:pic>
      <p:pic>
        <p:nvPicPr>
          <p:cNvPr id="34" name="图形 33" descr="Web 摄像头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27555" y="3015970"/>
            <a:ext cx="914400" cy="914400"/>
          </a:xfrm>
          <a:prstGeom prst="rect">
            <a:avLst/>
          </a:prstGeom>
        </p:spPr>
      </p:pic>
      <p:pic>
        <p:nvPicPr>
          <p:cNvPr id="36" name="图形 35" descr="硬币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46519" y="2602303"/>
            <a:ext cx="870867" cy="870867"/>
          </a:xfrm>
          <a:prstGeom prst="rect">
            <a:avLst/>
          </a:prstGeom>
        </p:spPr>
      </p:pic>
      <p:pic>
        <p:nvPicPr>
          <p:cNvPr id="41" name="图形 40" descr="办公室职员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02056" y="2878016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  <p:bldP spid="16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94146" y="1632729"/>
            <a:ext cx="3584652" cy="3592542"/>
            <a:chOff x="3437020" y="1033173"/>
            <a:chExt cx="863676" cy="865577"/>
          </a:xfrm>
        </p:grpSpPr>
        <p:sp>
          <p:nvSpPr>
            <p:cNvPr id="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6090652" y="2022122"/>
            <a:ext cx="5932714" cy="203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Part1</a:t>
            </a: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市场调研</a:t>
            </a:r>
            <a:endParaRPr lang="en-US" altLang="zh-CN" sz="48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8"/>
          <p:cNvSpPr>
            <a:spLocks noChangeArrowheads="1"/>
          </p:cNvSpPr>
          <p:nvPr/>
        </p:nvSpPr>
        <p:spPr bwMode="auto">
          <a:xfrm>
            <a:off x="1194146" y="1632729"/>
            <a:ext cx="3584652" cy="3592542"/>
          </a:xfrm>
          <a:prstGeom prst="ellipse">
            <a:avLst/>
          </a:prstGeom>
          <a:solidFill>
            <a:srgbClr val="395E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03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Part2</a:t>
            </a: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技术研发</a:t>
            </a:r>
            <a:endParaRPr lang="en-US" altLang="zh-CN" sz="48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7" name="图形 6" descr="处理器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8780" y="2091308"/>
            <a:ext cx="2675384" cy="2675384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8"/>
          <p:cNvSpPr>
            <a:spLocks noChangeArrowheads="1"/>
          </p:cNvSpPr>
          <p:nvPr/>
        </p:nvSpPr>
        <p:spPr bwMode="auto">
          <a:xfrm>
            <a:off x="1194146" y="1632729"/>
            <a:ext cx="3584652" cy="3592542"/>
          </a:xfrm>
          <a:prstGeom prst="ellipse">
            <a:avLst/>
          </a:prstGeom>
          <a:solidFill>
            <a:srgbClr val="395E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03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Part3</a:t>
            </a: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外观设计</a:t>
            </a:r>
            <a:endParaRPr lang="en-US" altLang="zh-CN" sz="48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7" name="图形 6" descr="计算机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4497" y="2022122"/>
            <a:ext cx="3023950" cy="3023950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8"/>
          <p:cNvSpPr>
            <a:spLocks noChangeArrowheads="1"/>
          </p:cNvSpPr>
          <p:nvPr/>
        </p:nvSpPr>
        <p:spPr bwMode="auto">
          <a:xfrm>
            <a:off x="1194146" y="1632729"/>
            <a:ext cx="3584652" cy="3592542"/>
          </a:xfrm>
          <a:prstGeom prst="ellipse">
            <a:avLst/>
          </a:prstGeom>
          <a:solidFill>
            <a:srgbClr val="395E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0" y="2058921"/>
            <a:ext cx="5932714" cy="203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Part4</a:t>
            </a: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产品测试</a:t>
            </a:r>
            <a:endParaRPr lang="en-US" altLang="zh-CN" sz="48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7" name="图形 6" descr="Web 摄像头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0168" y="1842696"/>
            <a:ext cx="3172607" cy="3172607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8"/>
          <p:cNvSpPr>
            <a:spLocks noChangeArrowheads="1"/>
          </p:cNvSpPr>
          <p:nvPr/>
        </p:nvSpPr>
        <p:spPr bwMode="auto">
          <a:xfrm>
            <a:off x="1194146" y="1632729"/>
            <a:ext cx="3584652" cy="3592542"/>
          </a:xfrm>
          <a:prstGeom prst="ellipse">
            <a:avLst/>
          </a:prstGeom>
          <a:solidFill>
            <a:srgbClr val="395E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03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Part5</a:t>
            </a: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厂商合作</a:t>
            </a:r>
            <a:endParaRPr lang="en-US" altLang="zh-CN" sz="48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8" name="图形 7" descr="硬币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3639" y="1996167"/>
            <a:ext cx="2865665" cy="286566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8"/>
          <p:cNvSpPr>
            <a:spLocks noChangeArrowheads="1"/>
          </p:cNvSpPr>
          <p:nvPr/>
        </p:nvSpPr>
        <p:spPr bwMode="auto">
          <a:xfrm>
            <a:off x="1194146" y="1632729"/>
            <a:ext cx="3584652" cy="3592542"/>
          </a:xfrm>
          <a:prstGeom prst="ellipse">
            <a:avLst/>
          </a:prstGeom>
          <a:solidFill>
            <a:srgbClr val="395E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03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Part6</a:t>
            </a: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市场营销与市场推广</a:t>
            </a:r>
            <a:endParaRPr lang="en-US" altLang="zh-CN" sz="48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7" name="图形 6" descr="办公室职员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6248" y="1996168"/>
            <a:ext cx="2820448" cy="282044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COMMONDATA" val="eyJoZGlkIjoiZDdjMDI4MzAzMDg5NmQyMzY1NjFhMmZkNzFiZjI4Mz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315</Words>
  <Application>Microsoft Office PowerPoint</Application>
  <PresentationFormat>宽屏</PresentationFormat>
  <Paragraphs>51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等线</vt:lpstr>
      <vt:lpstr>迷你简菱心</vt:lpstr>
      <vt:lpstr>思源黑体 CN Medium</vt:lpstr>
      <vt:lpstr>微软雅黑</vt:lpstr>
      <vt:lpstr>幼圆</vt:lpstr>
      <vt:lpstr>Arial</vt:lpstr>
      <vt:lpstr>Arial Black</vt:lpstr>
      <vt:lpstr>Calibri</vt:lpstr>
      <vt:lpstr>Tw Cen MT</vt:lpstr>
      <vt:lpstr>Wingdings</vt:lpstr>
      <vt:lpstr>Wingdings 2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xuanle liu</cp:lastModifiedBy>
  <cp:revision>84</cp:revision>
  <dcterms:created xsi:type="dcterms:W3CDTF">2018-10-08T13:07:00Z</dcterms:created>
  <dcterms:modified xsi:type="dcterms:W3CDTF">2024-10-23T02:07:34Z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7380773A80554F33BA6B0F5C548B30F2_12</vt:lpwstr>
  </property>
  <property fmtid="{D5CDD505-2E9C-101B-9397-08002B2CF9AE}" pid="3" name="KSOProductBuildVer">
    <vt:lpwstr>2052-12.1.0.16120</vt:lpwstr>
  </property>
</Properties>
</file>