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2" r:id="rId4"/>
    <p:sldId id="261" r:id="rId5"/>
    <p:sldId id="264" r:id="rId6"/>
    <p:sldId id="257" r:id="rId7"/>
    <p:sldId id="259" r:id="rId8"/>
    <p:sldId id="260" r:id="rId9"/>
    <p:sldId id="266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C294B8-86A7-9B6D-6119-2841992FCB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B4F030D-E868-011E-065C-908CD7E3F1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0E1015-F748-FFE1-7B10-D5DD44B38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6637-44F7-40EF-A9EB-D7313E32FBDE}" type="datetimeFigureOut">
              <a:rPr lang="zh-CN" altLang="en-US" smtClean="0"/>
              <a:t>2023/3/4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4AC0D2-5D38-99A5-D403-FA95B7C41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1495AF-0544-2FF8-A6F5-8D5337EF5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BB5C9-4F21-41D5-AADD-78197AF4C1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290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8C18C2-AF9D-E9C7-4051-2F9F4A9D8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18D8FA3-C0BC-1E80-F4F8-13537848F0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268B87-329D-8E8F-5448-DFF32A4DB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6637-44F7-40EF-A9EB-D7313E32FBDE}" type="datetimeFigureOut">
              <a:rPr lang="zh-CN" altLang="en-US" smtClean="0"/>
              <a:t>2023/3/4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C2E100-836B-8D7E-3C73-A36E5E5F0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AF1617-5B6F-F93B-45AB-2E39621BB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BB5C9-4F21-41D5-AADD-78197AF4C1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6291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EFB0720-898F-572C-60B1-3FB0861118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E5D7E88-7936-2496-5A47-AC497FD0DE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3F91D5-261D-8755-FF23-91D122315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6637-44F7-40EF-A9EB-D7313E32FBDE}" type="datetimeFigureOut">
              <a:rPr lang="zh-CN" altLang="en-US" smtClean="0"/>
              <a:t>2023/3/4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5974CE-432E-23AF-7D4F-C17BD1654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936DA1-D947-B24E-0024-C9A2F7A52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BB5C9-4F21-41D5-AADD-78197AF4C1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2990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12DB8A-6A1A-57D7-BCC7-3DE6155C5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3ECE47-91CA-D1CF-76AF-986776AD3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6107B4-72B5-ED81-EC79-B46F606B0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6637-44F7-40EF-A9EB-D7313E32FBDE}" type="datetimeFigureOut">
              <a:rPr lang="zh-CN" altLang="en-US" smtClean="0"/>
              <a:t>2023/3/4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17DFCE-D91B-CC79-C9E2-87D96061A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857D8E-0787-45F6-1E94-0CB1E879C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BB5C9-4F21-41D5-AADD-78197AF4C1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6678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A89E39-4C4D-A13A-6AA1-686BDB0B9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9E93CE-BB43-5BCC-EC5F-E1918485E0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C3999B-A3A4-8434-357C-3A853B777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6637-44F7-40EF-A9EB-D7313E32FBDE}" type="datetimeFigureOut">
              <a:rPr lang="zh-CN" altLang="en-US" smtClean="0"/>
              <a:t>2023/3/4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FD801A-15CD-A2EF-F4A1-9BEBB5B80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E7BF49-8D40-826F-3738-F304DA141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BB5C9-4F21-41D5-AADD-78197AF4C1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7626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C9DE5E-0B9A-FED7-DBC2-09758C1C7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880E08-E3B6-C6B8-FCCC-FEF4AF9B55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DAB07AE-33BB-CB60-1A74-C65DBB96FF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91BFDB-15AD-1022-2AA0-32A76689B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6637-44F7-40EF-A9EB-D7313E32FBDE}" type="datetimeFigureOut">
              <a:rPr lang="zh-CN" altLang="en-US" smtClean="0"/>
              <a:t>2023/3/4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DEA502-6605-F7D2-17F7-9ED3D04F3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D29151-526F-CACF-6534-E43E57E33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BB5C9-4F21-41D5-AADD-78197AF4C1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878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F4EFE7-C762-CDD0-2529-11109310D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EBEF02-7271-5CFA-1877-5793240D17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BD8657C-CF0A-F1F7-5F07-7C73AD8943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CAF96E8-136E-72C8-FA70-96623414FD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90E2E30-878D-A800-6428-D0ECBCAEA6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CEE3B30-8F78-0BC6-D8AA-1CDAC0E38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6637-44F7-40EF-A9EB-D7313E32FBDE}" type="datetimeFigureOut">
              <a:rPr lang="zh-CN" altLang="en-US" smtClean="0"/>
              <a:t>2023/3/4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F54EDDD-15C6-349D-5C5B-B5A5014E5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7DD7DB5-B1F2-2E70-1014-6B5AD0915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BB5C9-4F21-41D5-AADD-78197AF4C1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095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3652CD-98B5-5C02-F673-93B01FCBB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FEC9158-1F5D-7C2C-7371-E028CF46A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6637-44F7-40EF-A9EB-D7313E32FBDE}" type="datetimeFigureOut">
              <a:rPr lang="zh-CN" altLang="en-US" smtClean="0"/>
              <a:t>2023/3/4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B5596D3-9332-45B0-F093-5EC8E7D96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DFE546E-C009-605D-153C-6955B2522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BB5C9-4F21-41D5-AADD-78197AF4C1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7594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11EE2A9-3B08-8316-B3C2-350C34DAC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6637-44F7-40EF-A9EB-D7313E32FBDE}" type="datetimeFigureOut">
              <a:rPr lang="zh-CN" altLang="en-US" smtClean="0"/>
              <a:t>2023/3/4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3EAFB9B-FEE5-A1F6-23E4-280F781C1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5D70E21-D03C-173F-93A0-6600D68D2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BB5C9-4F21-41D5-AADD-78197AF4C1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9988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6A1751-FB4D-5A26-70F6-218E13CC1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F383FD-B875-EAA1-69A4-8ED3CA1F8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4F2ACD5-C926-BCD8-17CF-B5B9C2C46F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D825E5-BD4B-8EB1-8A58-AFC6F1E68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6637-44F7-40EF-A9EB-D7313E32FBDE}" type="datetimeFigureOut">
              <a:rPr lang="zh-CN" altLang="en-US" smtClean="0"/>
              <a:t>2023/3/4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A109F4-E46D-18E0-5E50-28C64ED67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16BF16-8381-B55B-15AE-EB885C205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BB5C9-4F21-41D5-AADD-78197AF4C1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9957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22FFCF-A7FE-5BA9-F4D7-F38369617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77787AA-DC7A-96A0-A92A-B23ABC9730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23EE9DA-B0B0-B700-E45B-D391E254CB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33DB5E-F3C3-DAF0-91F6-C40DB730D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6637-44F7-40EF-A9EB-D7313E32FBDE}" type="datetimeFigureOut">
              <a:rPr lang="zh-CN" altLang="en-US" smtClean="0"/>
              <a:t>2023/3/4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0472BD-758E-3B3C-8E9A-2A6C03A2E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7C1C7B-B5BF-D612-E0AC-57040DCD8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BB5C9-4F21-41D5-AADD-78197AF4C1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2624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70DAEF9-93D3-0D8E-7740-03F480DF9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8E4416-724C-8046-3DA0-D4BF155A0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55E1E5-02B1-CE6D-B0B8-C5335B9EF6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96637-44F7-40EF-A9EB-D7313E32FBDE}" type="datetimeFigureOut">
              <a:rPr lang="zh-CN" altLang="en-US" smtClean="0"/>
              <a:t>2023/3/4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0FA909-1DBB-173E-F6FE-50FAB4D4E4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53D487-33D5-2B04-8206-649CB3F367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BB5C9-4F21-41D5-AADD-78197AF4C1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470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2B57F7-6744-87FE-1568-12F3521CF9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面向对象设计心得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61097A2-7634-716D-04D7-7B1005EBB6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02238"/>
            <a:ext cx="9144000" cy="1655762"/>
          </a:xfrm>
        </p:spPr>
        <p:txBody>
          <a:bodyPr/>
          <a:lstStyle/>
          <a:p>
            <a:r>
              <a:rPr lang="en-US" altLang="zh-CN" dirty="0"/>
              <a:t>2023.03.06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0848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559938C-4821-F84F-E740-F886D09355EA}"/>
              </a:ext>
            </a:extLst>
          </p:cNvPr>
          <p:cNvSpPr txBox="1"/>
          <p:nvPr/>
        </p:nvSpPr>
        <p:spPr>
          <a:xfrm>
            <a:off x="6538452" y="1378662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/>
              <a:t>github.com/lxl66566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49C9D19-F69E-D09C-76A4-67443AA48068}"/>
              </a:ext>
            </a:extLst>
          </p:cNvPr>
          <p:cNvSpPr txBox="1"/>
          <p:nvPr/>
        </p:nvSpPr>
        <p:spPr>
          <a:xfrm>
            <a:off x="-1" y="0"/>
            <a:ext cx="8642555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l" rtl="0"/>
            <a:r>
              <a:rPr lang="en-US" altLang="zh-CN" sz="1800" b="0" i="0" u="none" strike="noStrike" baseline="0" dirty="0">
                <a:solidFill>
                  <a:srgbClr val="6D95CC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class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b="0" i="0" u="none" strike="noStrike" baseline="0" dirty="0">
                <a:solidFill>
                  <a:srgbClr val="C85ADA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Circle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{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1800" b="0" i="0" u="none" strike="noStrike" baseline="0" dirty="0">
                <a:solidFill>
                  <a:srgbClr val="6D95CC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double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radius;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1800" b="0" i="0" u="none" strike="noStrike" baseline="0" dirty="0">
                <a:solidFill>
                  <a:srgbClr val="6D95CC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static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b="0" i="0" u="none" strike="noStrike" baseline="0" dirty="0">
                <a:solidFill>
                  <a:srgbClr val="6D95CC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final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b="0" i="0" u="none" strike="noStrike" baseline="0" dirty="0">
                <a:solidFill>
                  <a:srgbClr val="6D95CC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double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PI = </a:t>
            </a:r>
            <a:r>
              <a:rPr lang="en-US" altLang="zh-CN" sz="1800" b="0" i="0" u="none" strike="noStrike" baseline="0" dirty="0">
                <a:solidFill>
                  <a:srgbClr val="DA5A4B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3.14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;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1800" b="0" i="0" u="none" strike="noStrike" baseline="0" dirty="0">
                <a:solidFill>
                  <a:srgbClr val="6D95CC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public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b="0" i="0" u="none" strike="noStrike" baseline="0" dirty="0">
                <a:solidFill>
                  <a:srgbClr val="C85ADA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Circle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() {}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1800" b="0" i="0" u="none" strike="noStrike" baseline="0" dirty="0">
                <a:solidFill>
                  <a:srgbClr val="6D95CC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public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b="0" i="0" u="none" strike="noStrike" baseline="0" dirty="0">
                <a:solidFill>
                  <a:srgbClr val="C85ADA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Circle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(</a:t>
            </a:r>
            <a:r>
              <a:rPr lang="en-US" altLang="zh-CN" sz="1800" b="0" i="0" u="none" strike="noStrike" baseline="0" dirty="0">
                <a:solidFill>
                  <a:srgbClr val="6D95CC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double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r) {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       radius = r;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   }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1800" b="0" i="0" u="none" strike="noStrike" baseline="0" dirty="0">
                <a:solidFill>
                  <a:srgbClr val="6D95CC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double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area() {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       </a:t>
            </a:r>
            <a:r>
              <a:rPr lang="en-US" altLang="zh-CN" sz="1800" b="0" i="0" u="none" strike="noStrike" baseline="0" dirty="0">
                <a:solidFill>
                  <a:srgbClr val="6D95CC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return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PI * radius * radius;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   }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1800" b="0" i="0" u="none" strike="noStrike" baseline="0" dirty="0">
                <a:solidFill>
                  <a:srgbClr val="6D95CC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double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circumference(){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       </a:t>
            </a:r>
            <a:r>
              <a:rPr lang="en-US" altLang="zh-CN" sz="1800" b="0" i="0" u="none" strike="noStrike" baseline="0" dirty="0">
                <a:solidFill>
                  <a:srgbClr val="6D95CC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return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b="0" i="0" u="none" strike="noStrike" baseline="0" dirty="0">
                <a:solidFill>
                  <a:srgbClr val="DA5A4B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2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* PI * radius;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   }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1800" b="0" i="0" u="none" strike="noStrike" baseline="0" dirty="0">
                <a:solidFill>
                  <a:srgbClr val="6D95CC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public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b="0" i="0" u="none" strike="noStrike" baseline="0" dirty="0">
                <a:solidFill>
                  <a:srgbClr val="6D95CC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void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print() {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       </a:t>
            </a:r>
            <a:r>
              <a:rPr lang="en-US" altLang="zh-CN" sz="1800" b="0" i="0" u="none" strike="noStrike" baseline="0" dirty="0" err="1">
                <a:solidFill>
                  <a:srgbClr val="C85ADA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System</a:t>
            </a:r>
            <a:r>
              <a:rPr lang="en-US" altLang="zh-CN" sz="1800" b="0" i="0" u="none" strike="noStrike" baseline="0" dirty="0" err="1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.out.println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(</a:t>
            </a:r>
            <a:r>
              <a:rPr lang="en-US" altLang="zh-CN" sz="1800" b="0" i="0" u="none" strike="noStrike" baseline="0" dirty="0">
                <a:solidFill>
                  <a:srgbClr val="77C97B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"</a:t>
            </a:r>
            <a:r>
              <a:rPr lang="zh-CN" altLang="en-US" sz="1800" b="0" i="0" u="none" strike="noStrike" baseline="0" dirty="0">
                <a:solidFill>
                  <a:srgbClr val="77C97B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圆的半径为</a:t>
            </a:r>
            <a:r>
              <a:rPr lang="en-US" altLang="zh-CN" sz="1800" b="0" i="0" u="none" strike="noStrike" baseline="0" dirty="0">
                <a:solidFill>
                  <a:srgbClr val="77C97B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:"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+radius);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       </a:t>
            </a:r>
            <a:r>
              <a:rPr lang="en-US" altLang="zh-CN" sz="1800" b="0" i="0" u="none" strike="noStrike" baseline="0" dirty="0" err="1">
                <a:solidFill>
                  <a:srgbClr val="C85ADA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System</a:t>
            </a:r>
            <a:r>
              <a:rPr lang="en-US" altLang="zh-CN" sz="1800" b="0" i="0" u="none" strike="noStrike" baseline="0" dirty="0" err="1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.out.println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(</a:t>
            </a:r>
            <a:r>
              <a:rPr lang="en-US" altLang="zh-CN" sz="1800" b="0" i="0" u="none" strike="noStrike" baseline="0" dirty="0">
                <a:solidFill>
                  <a:srgbClr val="77C97B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"</a:t>
            </a:r>
            <a:r>
              <a:rPr lang="zh-CN" altLang="en-US" sz="1800" b="0" i="0" u="none" strike="noStrike" baseline="0" dirty="0">
                <a:solidFill>
                  <a:srgbClr val="77C97B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圆的面积为</a:t>
            </a:r>
            <a:r>
              <a:rPr lang="en-US" altLang="zh-CN" sz="1800" b="0" i="0" u="none" strike="noStrike" baseline="0" dirty="0">
                <a:solidFill>
                  <a:srgbClr val="77C97B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:"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+area());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       </a:t>
            </a:r>
            <a:r>
              <a:rPr lang="en-US" altLang="zh-CN" sz="1800" b="0" i="0" u="none" strike="noStrike" baseline="0" dirty="0" err="1">
                <a:solidFill>
                  <a:srgbClr val="C85ADA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System</a:t>
            </a:r>
            <a:r>
              <a:rPr lang="en-US" altLang="zh-CN" sz="1800" b="0" i="0" u="none" strike="noStrike" baseline="0" dirty="0" err="1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.out.println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(</a:t>
            </a:r>
            <a:r>
              <a:rPr lang="en-US" altLang="zh-CN" sz="1800" b="0" i="0" u="none" strike="noStrike" baseline="0" dirty="0">
                <a:solidFill>
                  <a:srgbClr val="77C97B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"</a:t>
            </a:r>
            <a:r>
              <a:rPr lang="zh-CN" altLang="en-US" sz="1800" b="0" i="0" u="none" strike="noStrike" baseline="0" dirty="0">
                <a:solidFill>
                  <a:srgbClr val="77C97B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圆的周长为</a:t>
            </a:r>
            <a:r>
              <a:rPr lang="en-US" altLang="zh-CN" sz="1800" b="0" i="0" u="none" strike="noStrike" baseline="0" dirty="0">
                <a:solidFill>
                  <a:srgbClr val="77C97B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:"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+circumference());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   }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1800" b="0" i="0" u="none" strike="noStrike" baseline="0" dirty="0">
                <a:solidFill>
                  <a:srgbClr val="6D95CC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public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b="0" i="0" u="none" strike="noStrike" baseline="0" dirty="0">
                <a:solidFill>
                  <a:srgbClr val="6D95CC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void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input(</a:t>
            </a:r>
            <a:r>
              <a:rPr lang="en-US" altLang="zh-CN" sz="1800" b="0" i="0" u="none" strike="noStrike" baseline="0" dirty="0">
                <a:solidFill>
                  <a:srgbClr val="C85ADA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Scanner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input) {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       </a:t>
            </a:r>
            <a:r>
              <a:rPr lang="en-US" altLang="zh-CN" sz="1800" b="0" i="0" u="none" strike="noStrike" baseline="0" dirty="0" err="1">
                <a:solidFill>
                  <a:srgbClr val="C85ADA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System</a:t>
            </a:r>
            <a:r>
              <a:rPr lang="en-US" altLang="zh-CN" sz="1800" b="0" i="0" u="none" strike="noStrike" baseline="0" dirty="0" err="1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.out.print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(</a:t>
            </a:r>
            <a:r>
              <a:rPr lang="en-US" altLang="zh-CN" sz="1800" b="0" i="0" u="none" strike="noStrike" baseline="0" dirty="0">
                <a:solidFill>
                  <a:srgbClr val="77C97B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"</a:t>
            </a:r>
            <a:r>
              <a:rPr lang="zh-CN" altLang="en-US" sz="1800" b="0" i="0" u="none" strike="noStrike" baseline="0" dirty="0">
                <a:solidFill>
                  <a:srgbClr val="77C97B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请输入圆的半径</a:t>
            </a:r>
            <a:r>
              <a:rPr lang="en-US" altLang="zh-CN" sz="1800" b="0" i="0" u="none" strike="noStrike" baseline="0" dirty="0">
                <a:solidFill>
                  <a:srgbClr val="77C97B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:"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);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       radius = </a:t>
            </a:r>
            <a:r>
              <a:rPr lang="en-US" altLang="zh-CN" sz="1800" b="0" i="0" u="none" strike="noStrike" baseline="0" dirty="0" err="1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input.nextDouble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();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   }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}</a:t>
            </a:r>
          </a:p>
          <a:p>
            <a:pPr marR="0" algn="just" rtl="0"/>
            <a:endParaRPr lang="en-US" altLang="zh-CN" sz="1800" b="0" i="0" u="none" strike="noStrike" kern="100" baseline="0" dirty="0"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1865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05F630DB-F7D2-E268-BF8E-2FB6E86AD48D}"/>
              </a:ext>
            </a:extLst>
          </p:cNvPr>
          <p:cNvSpPr txBox="1"/>
          <p:nvPr/>
        </p:nvSpPr>
        <p:spPr>
          <a:xfrm>
            <a:off x="0" y="158361"/>
            <a:ext cx="5860026" cy="65412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7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800" kern="0" dirty="0">
                <a:solidFill>
                  <a:srgbClr val="6D95CC"/>
                </a:solidFill>
                <a:effectLst/>
                <a:latin typeface="Roboto Mono" panose="00000009000000000000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class</a:t>
            </a:r>
            <a:r>
              <a:rPr lang="en-US" altLang="zh-CN" sz="1800" kern="0" dirty="0">
                <a:solidFill>
                  <a:srgbClr val="BEB8B0"/>
                </a:solidFill>
                <a:effectLst/>
                <a:latin typeface="Roboto Mono" panose="00000009000000000000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C85ADA"/>
                </a:solidFill>
                <a:effectLst/>
                <a:latin typeface="Roboto Mono" panose="00000009000000000000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Triangle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7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800" kern="0" dirty="0">
                <a:solidFill>
                  <a:srgbClr val="BEB8B0"/>
                </a:solidFill>
                <a:effectLst/>
                <a:latin typeface="Roboto Mono" panose="00000009000000000000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7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800" kern="0" dirty="0">
                <a:solidFill>
                  <a:srgbClr val="BEB8B0"/>
                </a:solidFill>
                <a:effectLst/>
                <a:latin typeface="Roboto Mono" panose="00000009000000000000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1800" kern="0" dirty="0">
                <a:solidFill>
                  <a:srgbClr val="6D95CC"/>
                </a:solidFill>
                <a:effectLst/>
                <a:latin typeface="Roboto Mono" panose="00000009000000000000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int</a:t>
            </a:r>
            <a:r>
              <a:rPr lang="en-US" altLang="zh-CN" sz="1800" kern="0" dirty="0">
                <a:solidFill>
                  <a:srgbClr val="BEB8B0"/>
                </a:solidFill>
                <a:effectLst/>
                <a:latin typeface="Roboto Mono" panose="00000009000000000000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 err="1">
                <a:solidFill>
                  <a:srgbClr val="BEB8B0"/>
                </a:solidFill>
                <a:effectLst/>
                <a:latin typeface="Roboto Mono" panose="00000009000000000000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a,b,c</a:t>
            </a:r>
            <a:r>
              <a:rPr lang="en-US" altLang="zh-CN" sz="1800" kern="0" dirty="0">
                <a:solidFill>
                  <a:srgbClr val="BEB8B0"/>
                </a:solidFill>
                <a:effectLst/>
                <a:latin typeface="Roboto Mono" panose="00000009000000000000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7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800" kern="0" dirty="0">
                <a:solidFill>
                  <a:srgbClr val="BEB8B0"/>
                </a:solidFill>
                <a:effectLst/>
                <a:latin typeface="Roboto Mono" panose="00000009000000000000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1800" kern="0" dirty="0">
                <a:solidFill>
                  <a:srgbClr val="6D95CC"/>
                </a:solidFill>
                <a:effectLst/>
                <a:latin typeface="Roboto Mono" panose="00000009000000000000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public</a:t>
            </a:r>
            <a:r>
              <a:rPr lang="en-US" altLang="zh-CN" sz="1800" kern="0" dirty="0">
                <a:solidFill>
                  <a:srgbClr val="BEB8B0"/>
                </a:solidFill>
                <a:effectLst/>
                <a:latin typeface="Roboto Mono" panose="00000009000000000000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C85ADA"/>
                </a:solidFill>
                <a:effectLst/>
                <a:latin typeface="Roboto Mono" panose="00000009000000000000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Triangle</a:t>
            </a:r>
            <a:r>
              <a:rPr lang="en-US" altLang="zh-CN" sz="1800" kern="0" dirty="0">
                <a:solidFill>
                  <a:srgbClr val="BEB8B0"/>
                </a:solidFill>
                <a:effectLst/>
                <a:latin typeface="Roboto Mono" panose="00000009000000000000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(){}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7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800" kern="0" dirty="0">
                <a:solidFill>
                  <a:srgbClr val="BEB8B0"/>
                </a:solidFill>
                <a:effectLst/>
                <a:latin typeface="Roboto Mono" panose="00000009000000000000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1800" kern="0" dirty="0">
                <a:solidFill>
                  <a:srgbClr val="6D95CC"/>
                </a:solidFill>
                <a:effectLst/>
                <a:latin typeface="Roboto Mono" panose="00000009000000000000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public</a:t>
            </a:r>
            <a:r>
              <a:rPr lang="en-US" altLang="zh-CN" sz="1800" kern="0" dirty="0">
                <a:solidFill>
                  <a:srgbClr val="BEB8B0"/>
                </a:solidFill>
                <a:effectLst/>
                <a:latin typeface="Roboto Mono" panose="00000009000000000000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C85ADA"/>
                </a:solidFill>
                <a:effectLst/>
                <a:latin typeface="Roboto Mono" panose="00000009000000000000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Triangle</a:t>
            </a:r>
            <a:r>
              <a:rPr lang="en-US" altLang="zh-CN" sz="1800" kern="0" dirty="0">
                <a:solidFill>
                  <a:srgbClr val="BEB8B0"/>
                </a:solidFill>
                <a:effectLst/>
                <a:latin typeface="Roboto Mono" panose="00000009000000000000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kern="0" dirty="0">
                <a:solidFill>
                  <a:srgbClr val="6D95CC"/>
                </a:solidFill>
                <a:effectLst/>
                <a:latin typeface="Roboto Mono" panose="00000009000000000000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int</a:t>
            </a:r>
            <a:r>
              <a:rPr lang="en-US" altLang="zh-CN" sz="1800" kern="0" dirty="0">
                <a:solidFill>
                  <a:srgbClr val="BEB8B0"/>
                </a:solidFill>
                <a:effectLst/>
                <a:latin typeface="Roboto Mono" panose="00000009000000000000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a1,</a:t>
            </a:r>
            <a:r>
              <a:rPr lang="en-US" altLang="zh-CN" sz="1800" kern="0" dirty="0">
                <a:solidFill>
                  <a:srgbClr val="6D95CC"/>
                </a:solidFill>
                <a:effectLst/>
                <a:latin typeface="Roboto Mono" panose="00000009000000000000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int</a:t>
            </a:r>
            <a:r>
              <a:rPr lang="en-US" altLang="zh-CN" sz="1800" kern="0" dirty="0">
                <a:solidFill>
                  <a:srgbClr val="BEB8B0"/>
                </a:solidFill>
                <a:effectLst/>
                <a:latin typeface="Roboto Mono" panose="00000009000000000000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b1,</a:t>
            </a:r>
            <a:r>
              <a:rPr lang="en-US" altLang="zh-CN" sz="1800" kern="0" dirty="0">
                <a:solidFill>
                  <a:srgbClr val="6D95CC"/>
                </a:solidFill>
                <a:effectLst/>
                <a:latin typeface="Roboto Mono" panose="00000009000000000000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int</a:t>
            </a:r>
            <a:r>
              <a:rPr lang="en-US" altLang="zh-CN" sz="1800" kern="0" dirty="0">
                <a:solidFill>
                  <a:srgbClr val="BEB8B0"/>
                </a:solidFill>
                <a:effectLst/>
                <a:latin typeface="Roboto Mono" panose="00000009000000000000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c1)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7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800" kern="0" dirty="0">
                <a:solidFill>
                  <a:srgbClr val="BEB8B0"/>
                </a:solidFill>
                <a:effectLst/>
                <a:latin typeface="Roboto Mono" panose="00000009000000000000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{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7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800" kern="0" dirty="0">
                <a:solidFill>
                  <a:srgbClr val="BEB8B0"/>
                </a:solidFill>
                <a:effectLst/>
                <a:latin typeface="Roboto Mono" panose="00000009000000000000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a = a1;b = b1;c = c1;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7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800" kern="0" dirty="0">
                <a:solidFill>
                  <a:srgbClr val="BEB8B0"/>
                </a:solidFill>
                <a:effectLst/>
                <a:latin typeface="Roboto Mono" panose="00000009000000000000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}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7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800" kern="0" dirty="0">
                <a:solidFill>
                  <a:srgbClr val="BEB8B0"/>
                </a:solidFill>
                <a:effectLst/>
                <a:latin typeface="Roboto Mono" panose="00000009000000000000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1800" kern="0" dirty="0">
                <a:solidFill>
                  <a:srgbClr val="6D95CC"/>
                </a:solidFill>
                <a:effectLst/>
                <a:latin typeface="Roboto Mono" panose="00000009000000000000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public</a:t>
            </a:r>
            <a:r>
              <a:rPr lang="en-US" altLang="zh-CN" sz="1800" kern="0" dirty="0">
                <a:solidFill>
                  <a:srgbClr val="BEB8B0"/>
                </a:solidFill>
                <a:effectLst/>
                <a:latin typeface="Roboto Mono" panose="00000009000000000000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C85ADA"/>
                </a:solidFill>
                <a:effectLst/>
                <a:latin typeface="Roboto Mono" panose="00000009000000000000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Triangle</a:t>
            </a:r>
            <a:r>
              <a:rPr lang="en-US" altLang="zh-CN" sz="1800" kern="0" dirty="0">
                <a:solidFill>
                  <a:srgbClr val="BEB8B0"/>
                </a:solidFill>
                <a:effectLst/>
                <a:latin typeface="Roboto Mono" panose="00000009000000000000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kern="0" dirty="0" err="1">
                <a:solidFill>
                  <a:srgbClr val="C85ADA"/>
                </a:solidFill>
                <a:effectLst/>
                <a:latin typeface="Roboto Mono" panose="00000009000000000000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ArrayList</a:t>
            </a:r>
            <a:r>
              <a:rPr lang="en-US" altLang="zh-CN" sz="1800" kern="0" dirty="0">
                <a:solidFill>
                  <a:srgbClr val="BEB8B0"/>
                </a:solidFill>
                <a:effectLst/>
                <a:latin typeface="Roboto Mono" panose="00000009000000000000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&lt;</a:t>
            </a:r>
            <a:r>
              <a:rPr lang="en-US" altLang="zh-CN" sz="1800" kern="0" dirty="0">
                <a:solidFill>
                  <a:srgbClr val="C85ADA"/>
                </a:solidFill>
                <a:effectLst/>
                <a:latin typeface="Roboto Mono" panose="00000009000000000000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Integer</a:t>
            </a:r>
            <a:r>
              <a:rPr lang="en-US" altLang="zh-CN" sz="1800" kern="0" dirty="0">
                <a:solidFill>
                  <a:srgbClr val="BEB8B0"/>
                </a:solidFill>
                <a:effectLst/>
                <a:latin typeface="Roboto Mono" panose="00000009000000000000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&gt; list)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7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800" kern="0" dirty="0">
                <a:solidFill>
                  <a:srgbClr val="BEB8B0"/>
                </a:solidFill>
                <a:effectLst/>
                <a:latin typeface="Roboto Mono" panose="00000009000000000000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{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7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800" kern="0" dirty="0">
                <a:solidFill>
                  <a:srgbClr val="BEB8B0"/>
                </a:solidFill>
                <a:effectLst/>
                <a:latin typeface="Roboto Mono" panose="00000009000000000000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a = </a:t>
            </a:r>
            <a:r>
              <a:rPr lang="en-US" altLang="zh-CN" sz="1800" kern="0" dirty="0" err="1">
                <a:solidFill>
                  <a:srgbClr val="BEB8B0"/>
                </a:solidFill>
                <a:effectLst/>
                <a:latin typeface="Roboto Mono" panose="00000009000000000000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list.get</a:t>
            </a:r>
            <a:r>
              <a:rPr lang="en-US" altLang="zh-CN" sz="1800" kern="0" dirty="0">
                <a:solidFill>
                  <a:srgbClr val="BEB8B0"/>
                </a:solidFill>
                <a:effectLst/>
                <a:latin typeface="Roboto Mono" panose="00000009000000000000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kern="0" dirty="0">
                <a:solidFill>
                  <a:srgbClr val="DA5A4B"/>
                </a:solidFill>
                <a:effectLst/>
                <a:latin typeface="Roboto Mono" panose="00000009000000000000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0</a:t>
            </a:r>
            <a:r>
              <a:rPr lang="en-US" altLang="zh-CN" sz="1800" kern="0" dirty="0">
                <a:solidFill>
                  <a:srgbClr val="BEB8B0"/>
                </a:solidFill>
                <a:effectLst/>
                <a:latin typeface="Roboto Mono" panose="00000009000000000000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);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7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800" kern="0" dirty="0">
                <a:solidFill>
                  <a:srgbClr val="BEB8B0"/>
                </a:solidFill>
                <a:effectLst/>
                <a:latin typeface="Roboto Mono" panose="00000009000000000000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b = </a:t>
            </a:r>
            <a:r>
              <a:rPr lang="en-US" altLang="zh-CN" sz="1800" kern="0" dirty="0" err="1">
                <a:solidFill>
                  <a:srgbClr val="BEB8B0"/>
                </a:solidFill>
                <a:effectLst/>
                <a:latin typeface="Roboto Mono" panose="00000009000000000000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list.get</a:t>
            </a:r>
            <a:r>
              <a:rPr lang="en-US" altLang="zh-CN" sz="1800" kern="0" dirty="0">
                <a:solidFill>
                  <a:srgbClr val="BEB8B0"/>
                </a:solidFill>
                <a:effectLst/>
                <a:latin typeface="Roboto Mono" panose="00000009000000000000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kern="0" dirty="0">
                <a:solidFill>
                  <a:srgbClr val="DA5A4B"/>
                </a:solidFill>
                <a:effectLst/>
                <a:latin typeface="Roboto Mono" panose="00000009000000000000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en-US" altLang="zh-CN" sz="1800" kern="0" dirty="0">
                <a:solidFill>
                  <a:srgbClr val="BEB8B0"/>
                </a:solidFill>
                <a:effectLst/>
                <a:latin typeface="Roboto Mono" panose="00000009000000000000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);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7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800" kern="0" dirty="0">
                <a:solidFill>
                  <a:srgbClr val="BEB8B0"/>
                </a:solidFill>
                <a:effectLst/>
                <a:latin typeface="Roboto Mono" panose="00000009000000000000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c = </a:t>
            </a:r>
            <a:r>
              <a:rPr lang="en-US" altLang="zh-CN" sz="1800" kern="0" dirty="0" err="1">
                <a:solidFill>
                  <a:srgbClr val="BEB8B0"/>
                </a:solidFill>
                <a:effectLst/>
                <a:latin typeface="Roboto Mono" panose="00000009000000000000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list.get</a:t>
            </a:r>
            <a:r>
              <a:rPr lang="en-US" altLang="zh-CN" sz="1800" kern="0" dirty="0">
                <a:solidFill>
                  <a:srgbClr val="BEB8B0"/>
                </a:solidFill>
                <a:effectLst/>
                <a:latin typeface="Roboto Mono" panose="00000009000000000000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kern="0" dirty="0">
                <a:solidFill>
                  <a:srgbClr val="DA5A4B"/>
                </a:solidFill>
                <a:effectLst/>
                <a:latin typeface="Roboto Mono" panose="00000009000000000000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en-US" altLang="zh-CN" sz="1800" kern="0" dirty="0">
                <a:solidFill>
                  <a:srgbClr val="BEB8B0"/>
                </a:solidFill>
                <a:effectLst/>
                <a:latin typeface="Roboto Mono" panose="00000009000000000000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);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7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800" kern="0" dirty="0">
                <a:solidFill>
                  <a:srgbClr val="BEB8B0"/>
                </a:solidFill>
                <a:effectLst/>
                <a:latin typeface="Roboto Mono" panose="00000009000000000000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}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7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800" kern="0" dirty="0">
                <a:solidFill>
                  <a:srgbClr val="BEB8B0"/>
                </a:solidFill>
                <a:effectLst/>
                <a:latin typeface="Roboto Mono" panose="00000009000000000000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1800" kern="0" dirty="0">
                <a:solidFill>
                  <a:srgbClr val="6D95CC"/>
                </a:solidFill>
                <a:effectLst/>
                <a:latin typeface="Roboto Mono" panose="00000009000000000000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public</a:t>
            </a:r>
            <a:r>
              <a:rPr lang="en-US" altLang="zh-CN" sz="1800" kern="0" dirty="0">
                <a:solidFill>
                  <a:srgbClr val="BEB8B0"/>
                </a:solidFill>
                <a:effectLst/>
                <a:latin typeface="Roboto Mono" panose="00000009000000000000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 err="1">
                <a:solidFill>
                  <a:srgbClr val="6D95CC"/>
                </a:solidFill>
                <a:effectLst/>
                <a:latin typeface="Roboto Mono" panose="00000009000000000000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boolean</a:t>
            </a:r>
            <a:r>
              <a:rPr lang="en-US" altLang="zh-CN" sz="1800" kern="0" dirty="0">
                <a:solidFill>
                  <a:srgbClr val="BEB8B0"/>
                </a:solidFill>
                <a:effectLst/>
                <a:latin typeface="Roboto Mono" panose="00000009000000000000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 err="1">
                <a:solidFill>
                  <a:srgbClr val="BEB8B0"/>
                </a:solidFill>
                <a:effectLst/>
                <a:latin typeface="Roboto Mono" panose="00000009000000000000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isTriangle</a:t>
            </a:r>
            <a:r>
              <a:rPr lang="en-US" altLang="zh-CN" sz="1800" kern="0" dirty="0">
                <a:solidFill>
                  <a:srgbClr val="BEB8B0"/>
                </a:solidFill>
                <a:effectLst/>
                <a:latin typeface="Roboto Mono" panose="00000009000000000000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7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800" kern="0" dirty="0">
                <a:solidFill>
                  <a:srgbClr val="BEB8B0"/>
                </a:solidFill>
                <a:effectLst/>
                <a:latin typeface="Roboto Mono" panose="00000009000000000000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{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7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800" kern="0" dirty="0">
                <a:solidFill>
                  <a:srgbClr val="BEB8B0"/>
                </a:solidFill>
                <a:effectLst/>
                <a:latin typeface="Roboto Mono" panose="00000009000000000000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return </a:t>
            </a:r>
            <a:r>
              <a:rPr lang="en-US" altLang="zh-CN" sz="1800" kern="0" dirty="0" err="1">
                <a:solidFill>
                  <a:srgbClr val="BEB8B0"/>
                </a:solidFill>
                <a:effectLst/>
                <a:latin typeface="Roboto Mono" panose="00000009000000000000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a+b</a:t>
            </a:r>
            <a:r>
              <a:rPr lang="en-US" altLang="zh-CN" sz="1800" kern="0" dirty="0">
                <a:solidFill>
                  <a:srgbClr val="BEB8B0"/>
                </a:solidFill>
                <a:effectLst/>
                <a:latin typeface="Roboto Mono" panose="00000009000000000000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&gt;c &amp;&amp; </a:t>
            </a:r>
            <a:r>
              <a:rPr lang="en-US" altLang="zh-CN" sz="1800" kern="0" dirty="0" err="1">
                <a:solidFill>
                  <a:srgbClr val="BEB8B0"/>
                </a:solidFill>
                <a:effectLst/>
                <a:latin typeface="Roboto Mono" panose="00000009000000000000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a+c</a:t>
            </a:r>
            <a:r>
              <a:rPr lang="en-US" altLang="zh-CN" sz="1800" kern="0" dirty="0">
                <a:solidFill>
                  <a:srgbClr val="BEB8B0"/>
                </a:solidFill>
                <a:effectLst/>
                <a:latin typeface="Roboto Mono" panose="00000009000000000000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&gt;b &amp;&amp; </a:t>
            </a:r>
            <a:r>
              <a:rPr lang="en-US" altLang="zh-CN" sz="1800" kern="0" dirty="0" err="1">
                <a:solidFill>
                  <a:srgbClr val="BEB8B0"/>
                </a:solidFill>
                <a:effectLst/>
                <a:latin typeface="Roboto Mono" panose="00000009000000000000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b+c</a:t>
            </a:r>
            <a:r>
              <a:rPr lang="en-US" altLang="zh-CN" sz="1800" kern="0" dirty="0">
                <a:solidFill>
                  <a:srgbClr val="BEB8B0"/>
                </a:solidFill>
                <a:effectLst/>
                <a:latin typeface="Roboto Mono" panose="00000009000000000000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&gt;a</a:t>
            </a:r>
            <a:r>
              <a:rPr lang="en-US" altLang="zh-CN" kern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endParaRPr lang="en-US" altLang="zh-CN" sz="1800" kern="0" dirty="0">
              <a:solidFill>
                <a:srgbClr val="BEB8B0"/>
              </a:solidFill>
              <a:effectLst/>
              <a:latin typeface="Roboto Mono" panose="00000009000000000000" pitchFamily="49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lnSpc>
                <a:spcPct val="7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kern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1800" kern="0" dirty="0">
                <a:solidFill>
                  <a:srgbClr val="BEB8B0"/>
                </a:solidFill>
                <a:effectLst/>
                <a:latin typeface="Roboto Mono" panose="00000009000000000000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7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800" kern="0" dirty="0">
                <a:solidFill>
                  <a:srgbClr val="BEB8B0"/>
                </a:solidFill>
                <a:effectLst/>
                <a:latin typeface="Roboto Mono" panose="00000009000000000000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1800" kern="0" dirty="0">
                <a:solidFill>
                  <a:srgbClr val="6D95CC"/>
                </a:solidFill>
                <a:effectLst/>
                <a:latin typeface="Roboto Mono" panose="00000009000000000000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public</a:t>
            </a:r>
            <a:r>
              <a:rPr lang="en-US" altLang="zh-CN" sz="1800" kern="0" dirty="0">
                <a:solidFill>
                  <a:srgbClr val="BEB8B0"/>
                </a:solidFill>
                <a:effectLst/>
                <a:latin typeface="Roboto Mono" panose="00000009000000000000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6D95CC"/>
                </a:solidFill>
                <a:effectLst/>
                <a:latin typeface="Roboto Mono" panose="00000009000000000000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int</a:t>
            </a:r>
            <a:r>
              <a:rPr lang="en-US" altLang="zh-CN" sz="1800" kern="0" dirty="0">
                <a:solidFill>
                  <a:srgbClr val="BEB8B0"/>
                </a:solidFill>
                <a:effectLst/>
                <a:latin typeface="Roboto Mono" panose="00000009000000000000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 err="1">
                <a:solidFill>
                  <a:srgbClr val="BEB8B0"/>
                </a:solidFill>
                <a:effectLst/>
                <a:latin typeface="Roboto Mono" panose="00000009000000000000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getTriangleLength</a:t>
            </a:r>
            <a:r>
              <a:rPr lang="en-US" altLang="zh-CN" sz="1800" kern="0" dirty="0">
                <a:solidFill>
                  <a:srgbClr val="BEB8B0"/>
                </a:solidFill>
                <a:effectLst/>
                <a:latin typeface="Roboto Mono" panose="00000009000000000000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7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800" kern="0" dirty="0">
                <a:solidFill>
                  <a:srgbClr val="BEB8B0"/>
                </a:solidFill>
                <a:effectLst/>
                <a:latin typeface="Roboto Mono" panose="00000009000000000000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{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7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800" kern="0" dirty="0">
                <a:solidFill>
                  <a:srgbClr val="BEB8B0"/>
                </a:solidFill>
                <a:effectLst/>
                <a:latin typeface="Roboto Mono" panose="00000009000000000000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lang="en-US" altLang="zh-CN" sz="1800" kern="0" dirty="0">
                <a:solidFill>
                  <a:srgbClr val="6D95CC"/>
                </a:solidFill>
                <a:effectLst/>
                <a:latin typeface="Roboto Mono" panose="00000009000000000000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return</a:t>
            </a:r>
            <a:r>
              <a:rPr lang="en-US" altLang="zh-CN" sz="1800" kern="0" dirty="0">
                <a:solidFill>
                  <a:srgbClr val="BEB8B0"/>
                </a:solidFill>
                <a:effectLst/>
                <a:latin typeface="Roboto Mono" panose="00000009000000000000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a + b + c;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7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800" kern="0" dirty="0">
                <a:solidFill>
                  <a:srgbClr val="BEB8B0"/>
                </a:solidFill>
                <a:effectLst/>
                <a:latin typeface="Roboto Mono" panose="00000009000000000000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}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7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800" kern="0" dirty="0">
                <a:solidFill>
                  <a:srgbClr val="BEB8B0"/>
                </a:solidFill>
                <a:effectLst/>
                <a:latin typeface="Roboto Mono" panose="00000009000000000000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1800" kern="0" dirty="0">
                <a:solidFill>
                  <a:srgbClr val="6D95CC"/>
                </a:solidFill>
                <a:effectLst/>
                <a:latin typeface="Roboto Mono" panose="00000009000000000000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public</a:t>
            </a:r>
            <a:r>
              <a:rPr lang="en-US" altLang="zh-CN" sz="1800" kern="0" dirty="0">
                <a:solidFill>
                  <a:srgbClr val="BEB8B0"/>
                </a:solidFill>
                <a:effectLst/>
                <a:latin typeface="Roboto Mono" panose="00000009000000000000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6D95CC"/>
                </a:solidFill>
                <a:effectLst/>
                <a:latin typeface="Roboto Mono" panose="00000009000000000000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double</a:t>
            </a:r>
            <a:r>
              <a:rPr lang="en-US" altLang="zh-CN" sz="1800" kern="0" dirty="0">
                <a:solidFill>
                  <a:srgbClr val="BEB8B0"/>
                </a:solidFill>
                <a:effectLst/>
                <a:latin typeface="Roboto Mono" panose="00000009000000000000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 err="1">
                <a:solidFill>
                  <a:srgbClr val="BEB8B0"/>
                </a:solidFill>
                <a:effectLst/>
                <a:latin typeface="Roboto Mono" panose="00000009000000000000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getTriangleArea</a:t>
            </a:r>
            <a:r>
              <a:rPr lang="en-US" altLang="zh-CN" sz="1800" kern="0" dirty="0">
                <a:solidFill>
                  <a:srgbClr val="BEB8B0"/>
                </a:solidFill>
                <a:effectLst/>
                <a:latin typeface="Roboto Mono" panose="00000009000000000000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7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800" kern="0" dirty="0">
                <a:solidFill>
                  <a:srgbClr val="BEB8B0"/>
                </a:solidFill>
                <a:effectLst/>
                <a:latin typeface="Roboto Mono" panose="00000009000000000000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{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7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800" kern="0" dirty="0">
                <a:solidFill>
                  <a:srgbClr val="BEB8B0"/>
                </a:solidFill>
                <a:effectLst/>
                <a:latin typeface="Roboto Mono" panose="00000009000000000000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lang="en-US" altLang="zh-CN" sz="1800" kern="0" dirty="0">
                <a:solidFill>
                  <a:srgbClr val="6D95CC"/>
                </a:solidFill>
                <a:effectLst/>
                <a:latin typeface="Roboto Mono" panose="00000009000000000000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double</a:t>
            </a:r>
            <a:r>
              <a:rPr lang="en-US" altLang="zh-CN" sz="1800" kern="0" dirty="0">
                <a:solidFill>
                  <a:srgbClr val="BEB8B0"/>
                </a:solidFill>
                <a:effectLst/>
                <a:latin typeface="Roboto Mono" panose="00000009000000000000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s = (</a:t>
            </a:r>
            <a:r>
              <a:rPr lang="en-US" altLang="zh-CN" sz="1800" kern="0" dirty="0" err="1">
                <a:solidFill>
                  <a:srgbClr val="BEB8B0"/>
                </a:solidFill>
                <a:effectLst/>
                <a:latin typeface="Roboto Mono" panose="00000009000000000000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a+b+c</a:t>
            </a:r>
            <a:r>
              <a:rPr lang="en-US" altLang="zh-CN" sz="1800" kern="0" dirty="0">
                <a:solidFill>
                  <a:srgbClr val="BEB8B0"/>
                </a:solidFill>
                <a:effectLst/>
                <a:latin typeface="Roboto Mono" panose="00000009000000000000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)/</a:t>
            </a:r>
            <a:r>
              <a:rPr lang="en-US" altLang="zh-CN" sz="1800" kern="0" dirty="0">
                <a:solidFill>
                  <a:srgbClr val="DA5A4B"/>
                </a:solidFill>
                <a:effectLst/>
                <a:latin typeface="Roboto Mono" panose="00000009000000000000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2.0</a:t>
            </a:r>
            <a:r>
              <a:rPr lang="en-US" altLang="zh-CN" sz="1800" kern="0" dirty="0">
                <a:solidFill>
                  <a:srgbClr val="BEB8B0"/>
                </a:solidFill>
                <a:effectLst/>
                <a:latin typeface="Roboto Mono" panose="00000009000000000000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7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800" kern="0" dirty="0">
                <a:solidFill>
                  <a:srgbClr val="BEB8B0"/>
                </a:solidFill>
                <a:effectLst/>
                <a:latin typeface="Roboto Mono" panose="00000009000000000000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lang="en-US" altLang="zh-CN" sz="1800" kern="0" dirty="0">
                <a:solidFill>
                  <a:srgbClr val="6D95CC"/>
                </a:solidFill>
                <a:effectLst/>
                <a:latin typeface="Roboto Mono" panose="00000009000000000000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return</a:t>
            </a:r>
            <a:r>
              <a:rPr lang="en-US" altLang="zh-CN" sz="1800" kern="0" dirty="0">
                <a:solidFill>
                  <a:srgbClr val="BEB8B0"/>
                </a:solidFill>
                <a:effectLst/>
                <a:latin typeface="Roboto Mono" panose="00000009000000000000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 err="1">
                <a:solidFill>
                  <a:srgbClr val="C85ADA"/>
                </a:solidFill>
                <a:effectLst/>
                <a:latin typeface="Roboto Mono" panose="00000009000000000000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Math</a:t>
            </a:r>
            <a:r>
              <a:rPr lang="en-US" altLang="zh-CN" sz="1800" kern="0" dirty="0" err="1">
                <a:solidFill>
                  <a:srgbClr val="BEB8B0"/>
                </a:solidFill>
                <a:effectLst/>
                <a:latin typeface="Roboto Mono" panose="00000009000000000000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.sqrt</a:t>
            </a:r>
            <a:r>
              <a:rPr lang="en-US" altLang="zh-CN" sz="1800" kern="0" dirty="0">
                <a:solidFill>
                  <a:srgbClr val="BEB8B0"/>
                </a:solidFill>
                <a:effectLst/>
                <a:latin typeface="Roboto Mono" panose="00000009000000000000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(s*(s-a)*(s-b)*(s-c));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7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800" kern="0" dirty="0">
                <a:solidFill>
                  <a:srgbClr val="BEB8B0"/>
                </a:solidFill>
                <a:effectLst/>
                <a:latin typeface="Roboto Mono" panose="00000009000000000000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}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7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800" kern="0" dirty="0">
                <a:solidFill>
                  <a:srgbClr val="BEB8B0"/>
                </a:solidFill>
                <a:effectLst/>
                <a:latin typeface="Roboto Mono" panose="00000009000000000000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1800" kern="0" dirty="0">
                <a:solidFill>
                  <a:srgbClr val="6D95CC"/>
                </a:solidFill>
                <a:effectLst/>
                <a:latin typeface="Roboto Mono" panose="00000009000000000000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public</a:t>
            </a:r>
            <a:r>
              <a:rPr lang="en-US" altLang="zh-CN" sz="1800" kern="0" dirty="0">
                <a:solidFill>
                  <a:srgbClr val="BEB8B0"/>
                </a:solidFill>
                <a:effectLst/>
                <a:latin typeface="Roboto Mono" panose="00000009000000000000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6D95CC"/>
                </a:solidFill>
                <a:effectLst/>
                <a:latin typeface="Roboto Mono" panose="00000009000000000000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void</a:t>
            </a:r>
            <a:r>
              <a:rPr lang="en-US" altLang="zh-CN" sz="1800" kern="0" dirty="0">
                <a:solidFill>
                  <a:srgbClr val="BEB8B0"/>
                </a:solidFill>
                <a:effectLst/>
                <a:latin typeface="Roboto Mono" panose="00000009000000000000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input(</a:t>
            </a:r>
            <a:r>
              <a:rPr lang="en-US" altLang="zh-CN" sz="1800" kern="0" dirty="0">
                <a:solidFill>
                  <a:srgbClr val="C85ADA"/>
                </a:solidFill>
                <a:effectLst/>
                <a:latin typeface="Roboto Mono" panose="00000009000000000000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Scanner</a:t>
            </a:r>
            <a:r>
              <a:rPr lang="en-US" altLang="zh-CN" sz="1800" kern="0" dirty="0">
                <a:solidFill>
                  <a:srgbClr val="BEB8B0"/>
                </a:solidFill>
                <a:effectLst/>
                <a:latin typeface="Roboto Mono" panose="00000009000000000000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input)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7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800" kern="0" dirty="0">
                <a:solidFill>
                  <a:srgbClr val="BEB8B0"/>
                </a:solidFill>
                <a:effectLst/>
                <a:latin typeface="Roboto Mono" panose="00000009000000000000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{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0DBC454-D269-C8EC-CB0D-6FD5A2B5A246}"/>
              </a:ext>
            </a:extLst>
          </p:cNvPr>
          <p:cNvSpPr txBox="1"/>
          <p:nvPr/>
        </p:nvSpPr>
        <p:spPr>
          <a:xfrm>
            <a:off x="6156223" y="0"/>
            <a:ext cx="6120580" cy="57102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7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7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800" kern="0" dirty="0">
                <a:solidFill>
                  <a:srgbClr val="C85ADA"/>
                </a:solidFill>
                <a:effectLst/>
                <a:latin typeface="Roboto Mono" panose="00000009000000000000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en-US" altLang="zh-CN" sz="1800" kern="0" dirty="0" err="1">
                <a:solidFill>
                  <a:srgbClr val="C85ADA"/>
                </a:solidFill>
                <a:effectLst/>
                <a:latin typeface="Roboto Mono" panose="00000009000000000000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ArrayList</a:t>
            </a:r>
            <a:r>
              <a:rPr lang="en-US" altLang="zh-CN" sz="1800" kern="0" dirty="0">
                <a:solidFill>
                  <a:srgbClr val="BEB8B0"/>
                </a:solidFill>
                <a:effectLst/>
                <a:latin typeface="Roboto Mono" panose="00000009000000000000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&lt;</a:t>
            </a:r>
            <a:r>
              <a:rPr lang="en-US" altLang="zh-CN" sz="1800" kern="0" dirty="0">
                <a:solidFill>
                  <a:srgbClr val="C85ADA"/>
                </a:solidFill>
                <a:effectLst/>
                <a:latin typeface="Roboto Mono" panose="00000009000000000000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Integer</a:t>
            </a:r>
            <a:r>
              <a:rPr lang="en-US" altLang="zh-CN" sz="1800" kern="0" dirty="0">
                <a:solidFill>
                  <a:srgbClr val="BEB8B0"/>
                </a:solidFill>
                <a:effectLst/>
                <a:latin typeface="Roboto Mono" panose="00000009000000000000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&gt; list = </a:t>
            </a:r>
            <a:r>
              <a:rPr lang="en-US" altLang="zh-CN" sz="1800" kern="0" dirty="0">
                <a:solidFill>
                  <a:srgbClr val="6D95CC"/>
                </a:solidFill>
                <a:effectLst/>
                <a:latin typeface="Roboto Mono" panose="00000009000000000000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new</a:t>
            </a:r>
            <a:r>
              <a:rPr lang="en-US" altLang="zh-CN" kern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 err="1">
                <a:solidFill>
                  <a:srgbClr val="C85ADA"/>
                </a:solidFill>
                <a:effectLst/>
                <a:latin typeface="Roboto Mono" panose="00000009000000000000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ArrayList</a:t>
            </a:r>
            <a:r>
              <a:rPr lang="en-US" altLang="zh-CN" sz="1800" kern="0" dirty="0">
                <a:solidFill>
                  <a:srgbClr val="BEB8B0"/>
                </a:solidFill>
                <a:effectLst/>
                <a:latin typeface="Roboto Mono" panose="00000009000000000000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&lt;</a:t>
            </a:r>
            <a:r>
              <a:rPr lang="en-US" altLang="zh-CN" sz="1800" kern="0" dirty="0">
                <a:solidFill>
                  <a:srgbClr val="C85ADA"/>
                </a:solidFill>
                <a:effectLst/>
                <a:latin typeface="Roboto Mono" panose="00000009000000000000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Integer</a:t>
            </a:r>
            <a:r>
              <a:rPr lang="en-US" altLang="zh-CN" sz="1800" kern="0" dirty="0">
                <a:solidFill>
                  <a:srgbClr val="BEB8B0"/>
                </a:solidFill>
                <a:effectLst/>
                <a:latin typeface="Roboto Mono" panose="00000009000000000000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&gt;();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7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altLang="zh-CN" sz="1800" kern="0" dirty="0">
              <a:solidFill>
                <a:srgbClr val="C85ADA"/>
              </a:solidFill>
              <a:effectLst/>
              <a:latin typeface="Roboto Mono" panose="00000009000000000000" pitchFamily="49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lnSpc>
                <a:spcPct val="7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800" kern="0" dirty="0" err="1">
                <a:solidFill>
                  <a:srgbClr val="C85ADA"/>
                </a:solidFill>
                <a:effectLst/>
                <a:latin typeface="Roboto Mono" panose="00000009000000000000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System</a:t>
            </a:r>
            <a:r>
              <a:rPr lang="en-US" altLang="zh-CN" sz="1800" kern="0" dirty="0" err="1">
                <a:solidFill>
                  <a:srgbClr val="BEB8B0"/>
                </a:solidFill>
                <a:effectLst/>
                <a:latin typeface="Roboto Mono" panose="00000009000000000000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.out.print</a:t>
            </a:r>
            <a:r>
              <a:rPr lang="en-US" altLang="zh-CN" sz="1800" kern="0" dirty="0">
                <a:solidFill>
                  <a:srgbClr val="BEB8B0"/>
                </a:solidFill>
                <a:effectLst/>
                <a:latin typeface="Roboto Mono" panose="00000009000000000000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kern="0" dirty="0">
                <a:solidFill>
                  <a:srgbClr val="77C97B"/>
                </a:solidFill>
                <a:effectLst/>
                <a:latin typeface="Roboto Mono" panose="00000009000000000000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"</a:t>
            </a:r>
            <a:r>
              <a:rPr lang="zh-CN" altLang="zh-CN" sz="1800" kern="0" dirty="0">
                <a:solidFill>
                  <a:srgbClr val="77C97B"/>
                </a:solidFill>
                <a:effectLst/>
                <a:latin typeface="Roboto Mono" panose="00000009000000000000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请输入第一个边长</a:t>
            </a:r>
            <a:r>
              <a:rPr lang="en-US" altLang="zh-CN" sz="1800" kern="0" dirty="0">
                <a:solidFill>
                  <a:srgbClr val="77C97B"/>
                </a:solidFill>
                <a:effectLst/>
                <a:latin typeface="Roboto Mono" panose="00000009000000000000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:"</a:t>
            </a:r>
            <a:r>
              <a:rPr lang="en-US" altLang="zh-CN" sz="1800" kern="0" dirty="0">
                <a:solidFill>
                  <a:srgbClr val="BEB8B0"/>
                </a:solidFill>
                <a:effectLst/>
                <a:latin typeface="Roboto Mono" panose="00000009000000000000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);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7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800" kern="0" dirty="0">
                <a:solidFill>
                  <a:srgbClr val="BEB8B0"/>
                </a:solidFill>
                <a:effectLst/>
                <a:latin typeface="Roboto Mono" panose="00000009000000000000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lang="en-US" altLang="zh-CN" sz="1800" kern="0" dirty="0" err="1">
                <a:solidFill>
                  <a:srgbClr val="BEB8B0"/>
                </a:solidFill>
                <a:effectLst/>
                <a:latin typeface="Roboto Mono" panose="00000009000000000000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list.add</a:t>
            </a:r>
            <a:r>
              <a:rPr lang="en-US" altLang="zh-CN" sz="1800" kern="0" dirty="0">
                <a:solidFill>
                  <a:srgbClr val="BEB8B0"/>
                </a:solidFill>
                <a:effectLst/>
                <a:latin typeface="Roboto Mono" panose="00000009000000000000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kern="0" dirty="0" err="1">
                <a:solidFill>
                  <a:srgbClr val="BEB8B0"/>
                </a:solidFill>
                <a:effectLst/>
                <a:latin typeface="Roboto Mono" panose="00000009000000000000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input.nextInt</a:t>
            </a:r>
            <a:r>
              <a:rPr lang="en-US" altLang="zh-CN" sz="1800" kern="0" dirty="0">
                <a:solidFill>
                  <a:srgbClr val="BEB8B0"/>
                </a:solidFill>
                <a:effectLst/>
                <a:latin typeface="Roboto Mono" panose="00000009000000000000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());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7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800" kern="0" dirty="0">
                <a:solidFill>
                  <a:srgbClr val="BEB8B0"/>
                </a:solidFill>
                <a:effectLst/>
                <a:latin typeface="Roboto Mono" panose="00000009000000000000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lang="en-US" altLang="zh-CN" sz="1800" kern="0" dirty="0" err="1">
                <a:solidFill>
                  <a:srgbClr val="C85ADA"/>
                </a:solidFill>
                <a:effectLst/>
                <a:latin typeface="Roboto Mono" panose="00000009000000000000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System</a:t>
            </a:r>
            <a:r>
              <a:rPr lang="en-US" altLang="zh-CN" sz="1800" kern="0" dirty="0" err="1">
                <a:solidFill>
                  <a:srgbClr val="BEB8B0"/>
                </a:solidFill>
                <a:effectLst/>
                <a:latin typeface="Roboto Mono" panose="00000009000000000000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.out.print</a:t>
            </a:r>
            <a:r>
              <a:rPr lang="en-US" altLang="zh-CN" sz="1800" kern="0" dirty="0">
                <a:solidFill>
                  <a:srgbClr val="BEB8B0"/>
                </a:solidFill>
                <a:effectLst/>
                <a:latin typeface="Roboto Mono" panose="00000009000000000000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kern="0" dirty="0">
                <a:solidFill>
                  <a:srgbClr val="77C97B"/>
                </a:solidFill>
                <a:effectLst/>
                <a:latin typeface="Roboto Mono" panose="00000009000000000000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"</a:t>
            </a:r>
            <a:r>
              <a:rPr lang="zh-CN" altLang="zh-CN" sz="1800" kern="0" dirty="0">
                <a:solidFill>
                  <a:srgbClr val="77C97B"/>
                </a:solidFill>
                <a:effectLst/>
                <a:latin typeface="Roboto Mono" panose="00000009000000000000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请输入第二个边长</a:t>
            </a:r>
            <a:r>
              <a:rPr lang="en-US" altLang="zh-CN" sz="1800" kern="0" dirty="0">
                <a:solidFill>
                  <a:srgbClr val="77C97B"/>
                </a:solidFill>
                <a:effectLst/>
                <a:latin typeface="Roboto Mono" panose="00000009000000000000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:"</a:t>
            </a:r>
            <a:r>
              <a:rPr lang="en-US" altLang="zh-CN" sz="1800" kern="0" dirty="0">
                <a:solidFill>
                  <a:srgbClr val="BEB8B0"/>
                </a:solidFill>
                <a:effectLst/>
                <a:latin typeface="Roboto Mono" panose="00000009000000000000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);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7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800" kern="0" dirty="0">
                <a:solidFill>
                  <a:srgbClr val="BEB8B0"/>
                </a:solidFill>
                <a:effectLst/>
                <a:latin typeface="Roboto Mono" panose="00000009000000000000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lang="en-US" altLang="zh-CN" sz="1800" kern="0" dirty="0" err="1">
                <a:solidFill>
                  <a:srgbClr val="BEB8B0"/>
                </a:solidFill>
                <a:effectLst/>
                <a:latin typeface="Roboto Mono" panose="00000009000000000000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list.add</a:t>
            </a:r>
            <a:r>
              <a:rPr lang="en-US" altLang="zh-CN" sz="1800" kern="0" dirty="0">
                <a:solidFill>
                  <a:srgbClr val="BEB8B0"/>
                </a:solidFill>
                <a:effectLst/>
                <a:latin typeface="Roboto Mono" panose="00000009000000000000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kern="0" dirty="0" err="1">
                <a:solidFill>
                  <a:srgbClr val="BEB8B0"/>
                </a:solidFill>
                <a:effectLst/>
                <a:latin typeface="Roboto Mono" panose="00000009000000000000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input.nextInt</a:t>
            </a:r>
            <a:r>
              <a:rPr lang="en-US" altLang="zh-CN" sz="1800" kern="0" dirty="0">
                <a:solidFill>
                  <a:srgbClr val="BEB8B0"/>
                </a:solidFill>
                <a:effectLst/>
                <a:latin typeface="Roboto Mono" panose="00000009000000000000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());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7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800" kern="0" dirty="0">
                <a:solidFill>
                  <a:srgbClr val="BEB8B0"/>
                </a:solidFill>
                <a:effectLst/>
                <a:latin typeface="Roboto Mono" panose="00000009000000000000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lang="en-US" altLang="zh-CN" sz="1800" kern="0" dirty="0" err="1">
                <a:solidFill>
                  <a:srgbClr val="C85ADA"/>
                </a:solidFill>
                <a:effectLst/>
                <a:latin typeface="Roboto Mono" panose="00000009000000000000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System</a:t>
            </a:r>
            <a:r>
              <a:rPr lang="en-US" altLang="zh-CN" sz="1800" kern="0" dirty="0" err="1">
                <a:solidFill>
                  <a:srgbClr val="BEB8B0"/>
                </a:solidFill>
                <a:effectLst/>
                <a:latin typeface="Roboto Mono" panose="00000009000000000000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.out.print</a:t>
            </a:r>
            <a:r>
              <a:rPr lang="en-US" altLang="zh-CN" sz="1800" kern="0" dirty="0">
                <a:solidFill>
                  <a:srgbClr val="BEB8B0"/>
                </a:solidFill>
                <a:effectLst/>
                <a:latin typeface="Roboto Mono" panose="00000009000000000000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kern="0" dirty="0">
                <a:solidFill>
                  <a:srgbClr val="77C97B"/>
                </a:solidFill>
                <a:effectLst/>
                <a:latin typeface="Roboto Mono" panose="00000009000000000000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"</a:t>
            </a:r>
            <a:r>
              <a:rPr lang="zh-CN" altLang="zh-CN" sz="1800" kern="0" dirty="0">
                <a:solidFill>
                  <a:srgbClr val="77C97B"/>
                </a:solidFill>
                <a:effectLst/>
                <a:latin typeface="Roboto Mono" panose="00000009000000000000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请输入第三个边长</a:t>
            </a:r>
            <a:r>
              <a:rPr lang="en-US" altLang="zh-CN" sz="1800" kern="0" dirty="0">
                <a:solidFill>
                  <a:srgbClr val="77C97B"/>
                </a:solidFill>
                <a:effectLst/>
                <a:latin typeface="Roboto Mono" panose="00000009000000000000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:"</a:t>
            </a:r>
            <a:r>
              <a:rPr lang="en-US" altLang="zh-CN" sz="1800" kern="0" dirty="0">
                <a:solidFill>
                  <a:srgbClr val="BEB8B0"/>
                </a:solidFill>
                <a:effectLst/>
                <a:latin typeface="Roboto Mono" panose="00000009000000000000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);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7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800" kern="0" dirty="0">
                <a:solidFill>
                  <a:srgbClr val="BEB8B0"/>
                </a:solidFill>
                <a:effectLst/>
                <a:latin typeface="Roboto Mono" panose="00000009000000000000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lang="en-US" altLang="zh-CN" sz="1800" kern="0" dirty="0" err="1">
                <a:solidFill>
                  <a:srgbClr val="BEB8B0"/>
                </a:solidFill>
                <a:effectLst/>
                <a:latin typeface="Roboto Mono" panose="00000009000000000000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list.add</a:t>
            </a:r>
            <a:r>
              <a:rPr lang="en-US" altLang="zh-CN" sz="1800" kern="0" dirty="0">
                <a:solidFill>
                  <a:srgbClr val="BEB8B0"/>
                </a:solidFill>
                <a:effectLst/>
                <a:latin typeface="Roboto Mono" panose="00000009000000000000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kern="0" dirty="0" err="1">
                <a:solidFill>
                  <a:srgbClr val="BEB8B0"/>
                </a:solidFill>
                <a:effectLst/>
                <a:latin typeface="Roboto Mono" panose="00000009000000000000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input.nextInt</a:t>
            </a:r>
            <a:r>
              <a:rPr lang="en-US" altLang="zh-CN" sz="1800" kern="0" dirty="0">
                <a:solidFill>
                  <a:srgbClr val="BEB8B0"/>
                </a:solidFill>
                <a:effectLst/>
                <a:latin typeface="Roboto Mono" panose="00000009000000000000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());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7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800" kern="0" dirty="0">
                <a:solidFill>
                  <a:srgbClr val="BEB8B0"/>
                </a:solidFill>
                <a:effectLst/>
                <a:latin typeface="Roboto Mono" panose="00000009000000000000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lang="en-US" altLang="zh-CN" sz="1800" kern="0" dirty="0">
                <a:solidFill>
                  <a:srgbClr val="E63A79"/>
                </a:solidFill>
                <a:effectLst/>
                <a:latin typeface="Roboto Mono" panose="00000009000000000000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// this(list);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7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800" kern="0" dirty="0">
                <a:solidFill>
                  <a:srgbClr val="BEB8B0"/>
                </a:solidFill>
                <a:effectLst/>
                <a:latin typeface="Roboto Mono" panose="00000009000000000000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a = </a:t>
            </a:r>
            <a:r>
              <a:rPr lang="en-US" altLang="zh-CN" sz="1800" kern="0" dirty="0" err="1">
                <a:solidFill>
                  <a:srgbClr val="BEB8B0"/>
                </a:solidFill>
                <a:effectLst/>
                <a:latin typeface="Roboto Mono" panose="00000009000000000000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list.get</a:t>
            </a:r>
            <a:r>
              <a:rPr lang="en-US" altLang="zh-CN" sz="1800" kern="0" dirty="0">
                <a:solidFill>
                  <a:srgbClr val="BEB8B0"/>
                </a:solidFill>
                <a:effectLst/>
                <a:latin typeface="Roboto Mono" panose="00000009000000000000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kern="0" dirty="0">
                <a:solidFill>
                  <a:srgbClr val="DA5A4B"/>
                </a:solidFill>
                <a:effectLst/>
                <a:latin typeface="Roboto Mono" panose="00000009000000000000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0</a:t>
            </a:r>
            <a:r>
              <a:rPr lang="en-US" altLang="zh-CN" sz="1800" kern="0" dirty="0">
                <a:solidFill>
                  <a:srgbClr val="BEB8B0"/>
                </a:solidFill>
                <a:effectLst/>
                <a:latin typeface="Roboto Mono" panose="00000009000000000000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);b = </a:t>
            </a:r>
            <a:r>
              <a:rPr lang="en-US" altLang="zh-CN" sz="1800" kern="0" dirty="0" err="1">
                <a:solidFill>
                  <a:srgbClr val="BEB8B0"/>
                </a:solidFill>
                <a:effectLst/>
                <a:latin typeface="Roboto Mono" panose="00000009000000000000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list.get</a:t>
            </a:r>
            <a:r>
              <a:rPr lang="en-US" altLang="zh-CN" sz="1800" kern="0" dirty="0">
                <a:solidFill>
                  <a:srgbClr val="BEB8B0"/>
                </a:solidFill>
                <a:effectLst/>
                <a:latin typeface="Roboto Mono" panose="00000009000000000000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kern="0" dirty="0">
                <a:solidFill>
                  <a:srgbClr val="DA5A4B"/>
                </a:solidFill>
                <a:effectLst/>
                <a:latin typeface="Roboto Mono" panose="00000009000000000000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en-US" altLang="zh-CN" sz="1800" kern="0" dirty="0">
                <a:solidFill>
                  <a:srgbClr val="BEB8B0"/>
                </a:solidFill>
                <a:effectLst/>
                <a:latin typeface="Roboto Mono" panose="00000009000000000000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);c = </a:t>
            </a:r>
            <a:r>
              <a:rPr lang="en-US" altLang="zh-CN" sz="1800" kern="0" dirty="0" err="1">
                <a:solidFill>
                  <a:srgbClr val="BEB8B0"/>
                </a:solidFill>
                <a:effectLst/>
                <a:latin typeface="Roboto Mono" panose="00000009000000000000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list.get</a:t>
            </a:r>
            <a:r>
              <a:rPr lang="en-US" altLang="zh-CN" sz="1800" kern="0" dirty="0">
                <a:solidFill>
                  <a:srgbClr val="BEB8B0"/>
                </a:solidFill>
                <a:effectLst/>
                <a:latin typeface="Roboto Mono" panose="00000009000000000000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kern="0" dirty="0">
                <a:solidFill>
                  <a:srgbClr val="DA5A4B"/>
                </a:solidFill>
                <a:effectLst/>
                <a:latin typeface="Roboto Mono" panose="00000009000000000000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en-US" altLang="zh-CN" sz="1800" kern="0" dirty="0">
                <a:solidFill>
                  <a:srgbClr val="BEB8B0"/>
                </a:solidFill>
                <a:effectLst/>
                <a:latin typeface="Roboto Mono" panose="00000009000000000000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);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7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800" kern="0" dirty="0">
                <a:solidFill>
                  <a:srgbClr val="BEB8B0"/>
                </a:solidFill>
                <a:effectLst/>
                <a:latin typeface="Roboto Mono" panose="00000009000000000000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}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7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800" kern="0" dirty="0">
                <a:solidFill>
                  <a:srgbClr val="BEB8B0"/>
                </a:solidFill>
                <a:effectLst/>
                <a:latin typeface="Roboto Mono" panose="00000009000000000000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1800" kern="0" dirty="0">
                <a:solidFill>
                  <a:srgbClr val="6D95CC"/>
                </a:solidFill>
                <a:effectLst/>
                <a:latin typeface="Roboto Mono" panose="00000009000000000000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public</a:t>
            </a:r>
            <a:r>
              <a:rPr lang="en-US" altLang="zh-CN" sz="1800" kern="0" dirty="0">
                <a:solidFill>
                  <a:srgbClr val="BEB8B0"/>
                </a:solidFill>
                <a:effectLst/>
                <a:latin typeface="Roboto Mono" panose="00000009000000000000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6D95CC"/>
                </a:solidFill>
                <a:effectLst/>
                <a:latin typeface="Roboto Mono" panose="00000009000000000000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void</a:t>
            </a:r>
            <a:r>
              <a:rPr lang="en-US" altLang="zh-CN" sz="1800" kern="0" dirty="0">
                <a:solidFill>
                  <a:srgbClr val="BEB8B0"/>
                </a:solidFill>
                <a:effectLst/>
                <a:latin typeface="Roboto Mono" panose="00000009000000000000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print()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7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800" kern="0" dirty="0">
                <a:solidFill>
                  <a:srgbClr val="BEB8B0"/>
                </a:solidFill>
                <a:effectLst/>
                <a:latin typeface="Roboto Mono" panose="00000009000000000000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{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7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800" kern="0" dirty="0">
                <a:solidFill>
                  <a:srgbClr val="BEB8B0"/>
                </a:solidFill>
                <a:effectLst/>
                <a:latin typeface="Roboto Mono" panose="00000009000000000000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lang="en-US" altLang="zh-CN" sz="1800" kern="0" dirty="0">
                <a:solidFill>
                  <a:srgbClr val="6D95CC"/>
                </a:solidFill>
                <a:effectLst/>
                <a:latin typeface="Roboto Mono" panose="00000009000000000000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if</a:t>
            </a:r>
            <a:r>
              <a:rPr lang="en-US" altLang="zh-CN" sz="1800" kern="0" dirty="0">
                <a:solidFill>
                  <a:srgbClr val="BEB8B0"/>
                </a:solidFill>
                <a:effectLst/>
                <a:latin typeface="Roboto Mono" panose="00000009000000000000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(!</a:t>
            </a:r>
            <a:r>
              <a:rPr lang="en-US" altLang="zh-CN" sz="1800" kern="0" dirty="0" err="1">
                <a:solidFill>
                  <a:srgbClr val="BEB8B0"/>
                </a:solidFill>
                <a:effectLst/>
                <a:latin typeface="Roboto Mono" panose="00000009000000000000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isTriangle</a:t>
            </a:r>
            <a:r>
              <a:rPr lang="en-US" altLang="zh-CN" sz="1800" kern="0" dirty="0">
                <a:solidFill>
                  <a:srgbClr val="BEB8B0"/>
                </a:solidFill>
                <a:effectLst/>
                <a:latin typeface="Roboto Mono" panose="00000009000000000000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()){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7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800" kern="0" dirty="0">
                <a:solidFill>
                  <a:srgbClr val="BEB8B0"/>
                </a:solidFill>
                <a:effectLst/>
                <a:latin typeface="Roboto Mono" panose="00000009000000000000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    </a:t>
            </a:r>
            <a:r>
              <a:rPr lang="en-US" altLang="zh-CN" sz="1800" kern="0" dirty="0" err="1">
                <a:solidFill>
                  <a:srgbClr val="C85ADA"/>
                </a:solidFill>
                <a:effectLst/>
                <a:latin typeface="Roboto Mono" panose="00000009000000000000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System</a:t>
            </a:r>
            <a:r>
              <a:rPr lang="en-US" altLang="zh-CN" sz="1800" kern="0" dirty="0" err="1">
                <a:solidFill>
                  <a:srgbClr val="BEB8B0"/>
                </a:solidFill>
                <a:effectLst/>
                <a:latin typeface="Roboto Mono" panose="00000009000000000000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.out.println</a:t>
            </a:r>
            <a:r>
              <a:rPr lang="en-US" altLang="zh-CN" sz="1800" kern="0" dirty="0">
                <a:solidFill>
                  <a:srgbClr val="BEB8B0"/>
                </a:solidFill>
                <a:effectLst/>
                <a:latin typeface="Roboto Mono" panose="00000009000000000000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kern="0" dirty="0">
                <a:solidFill>
                  <a:srgbClr val="77C97B"/>
                </a:solidFill>
                <a:effectLst/>
                <a:latin typeface="Roboto Mono" panose="00000009000000000000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"</a:t>
            </a:r>
            <a:r>
              <a:rPr lang="zh-CN" altLang="zh-CN" sz="1800" kern="0" dirty="0">
                <a:solidFill>
                  <a:srgbClr val="77C97B"/>
                </a:solidFill>
                <a:effectLst/>
                <a:latin typeface="Roboto Mono" panose="00000009000000000000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不能构成三角形！</a:t>
            </a:r>
            <a:r>
              <a:rPr lang="en-US" altLang="zh-CN" sz="1800" kern="0" dirty="0">
                <a:solidFill>
                  <a:srgbClr val="77C97B"/>
                </a:solidFill>
                <a:effectLst/>
                <a:latin typeface="Roboto Mono" panose="00000009000000000000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"</a:t>
            </a:r>
            <a:r>
              <a:rPr lang="en-US" altLang="zh-CN" sz="1800" kern="0" dirty="0">
                <a:solidFill>
                  <a:srgbClr val="BEB8B0"/>
                </a:solidFill>
                <a:effectLst/>
                <a:latin typeface="Roboto Mono" panose="00000009000000000000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);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7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800" kern="0" dirty="0">
                <a:solidFill>
                  <a:srgbClr val="BEB8B0"/>
                </a:solidFill>
                <a:effectLst/>
                <a:latin typeface="Roboto Mono" panose="00000009000000000000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    </a:t>
            </a:r>
            <a:r>
              <a:rPr lang="en-US" altLang="zh-CN" sz="1800" kern="0" dirty="0">
                <a:solidFill>
                  <a:srgbClr val="6D95CC"/>
                </a:solidFill>
                <a:effectLst/>
                <a:latin typeface="Roboto Mono" panose="00000009000000000000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return</a:t>
            </a:r>
            <a:r>
              <a:rPr lang="en-US" altLang="zh-CN" sz="1800" kern="0" dirty="0">
                <a:solidFill>
                  <a:srgbClr val="BEB8B0"/>
                </a:solidFill>
                <a:effectLst/>
                <a:latin typeface="Roboto Mono" panose="00000009000000000000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7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800" kern="0" dirty="0">
                <a:solidFill>
                  <a:srgbClr val="BEB8B0"/>
                </a:solidFill>
                <a:effectLst/>
                <a:latin typeface="Roboto Mono" panose="00000009000000000000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}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7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800" kern="0" dirty="0">
                <a:solidFill>
                  <a:srgbClr val="BEB8B0"/>
                </a:solidFill>
                <a:effectLst/>
                <a:latin typeface="Roboto Mono" panose="00000009000000000000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lang="en-US" altLang="zh-CN" sz="1800" kern="0" dirty="0" err="1">
                <a:solidFill>
                  <a:srgbClr val="C85ADA"/>
                </a:solidFill>
                <a:effectLst/>
                <a:latin typeface="Roboto Mono" panose="00000009000000000000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System</a:t>
            </a:r>
            <a:r>
              <a:rPr lang="en-US" altLang="zh-CN" sz="1800" kern="0" dirty="0" err="1">
                <a:solidFill>
                  <a:srgbClr val="BEB8B0"/>
                </a:solidFill>
                <a:effectLst/>
                <a:latin typeface="Roboto Mono" panose="00000009000000000000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.out.println</a:t>
            </a:r>
            <a:r>
              <a:rPr lang="en-US" altLang="zh-CN" sz="1800" kern="0" dirty="0">
                <a:solidFill>
                  <a:srgbClr val="BEB8B0"/>
                </a:solidFill>
                <a:effectLst/>
                <a:latin typeface="Roboto Mono" panose="00000009000000000000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kern="0" dirty="0">
                <a:solidFill>
                  <a:srgbClr val="77C97B"/>
                </a:solidFill>
                <a:effectLst/>
                <a:latin typeface="Roboto Mono" panose="00000009000000000000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"</a:t>
            </a:r>
            <a:r>
              <a:rPr lang="zh-CN" altLang="zh-CN" sz="1800" kern="0" dirty="0">
                <a:solidFill>
                  <a:srgbClr val="77C97B"/>
                </a:solidFill>
                <a:effectLst/>
                <a:latin typeface="Roboto Mono" panose="00000009000000000000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三角形的周长为</a:t>
            </a:r>
            <a:r>
              <a:rPr lang="en-US" altLang="zh-CN" sz="1800" kern="0" dirty="0">
                <a:solidFill>
                  <a:srgbClr val="77C97B"/>
                </a:solidFill>
                <a:effectLst/>
                <a:latin typeface="Roboto Mono" panose="00000009000000000000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:"</a:t>
            </a:r>
            <a:r>
              <a:rPr lang="en-US" altLang="zh-CN" sz="1800" kern="0" dirty="0">
                <a:solidFill>
                  <a:srgbClr val="BEB8B0"/>
                </a:solidFill>
                <a:effectLst/>
                <a:latin typeface="Roboto Mono" panose="00000009000000000000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+</a:t>
            </a:r>
            <a:r>
              <a:rPr lang="en-US" altLang="zh-CN" sz="1800" kern="0" dirty="0" err="1">
                <a:solidFill>
                  <a:srgbClr val="BEB8B0"/>
                </a:solidFill>
                <a:effectLst/>
                <a:latin typeface="Roboto Mono" panose="00000009000000000000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getTriangleLength</a:t>
            </a:r>
            <a:r>
              <a:rPr lang="en-US" altLang="zh-CN" sz="1800" kern="0" dirty="0">
                <a:solidFill>
                  <a:srgbClr val="BEB8B0"/>
                </a:solidFill>
                <a:effectLst/>
                <a:latin typeface="Roboto Mono" panose="00000009000000000000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());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7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800" kern="0" dirty="0">
                <a:solidFill>
                  <a:srgbClr val="BEB8B0"/>
                </a:solidFill>
                <a:effectLst/>
                <a:latin typeface="Roboto Mono" panose="00000009000000000000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lang="en-US" altLang="zh-CN" sz="1800" kern="0" dirty="0" err="1">
                <a:solidFill>
                  <a:srgbClr val="C85ADA"/>
                </a:solidFill>
                <a:effectLst/>
                <a:latin typeface="Roboto Mono" panose="00000009000000000000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System</a:t>
            </a:r>
            <a:r>
              <a:rPr lang="en-US" altLang="zh-CN" sz="1800" kern="0" dirty="0" err="1">
                <a:solidFill>
                  <a:srgbClr val="BEB8B0"/>
                </a:solidFill>
                <a:effectLst/>
                <a:latin typeface="Roboto Mono" panose="00000009000000000000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.out.println</a:t>
            </a:r>
            <a:r>
              <a:rPr lang="en-US" altLang="zh-CN" sz="1800" kern="0" dirty="0">
                <a:solidFill>
                  <a:srgbClr val="BEB8B0"/>
                </a:solidFill>
                <a:effectLst/>
                <a:latin typeface="Roboto Mono" panose="00000009000000000000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kern="0" dirty="0">
                <a:solidFill>
                  <a:srgbClr val="77C97B"/>
                </a:solidFill>
                <a:effectLst/>
                <a:latin typeface="Roboto Mono" panose="00000009000000000000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"</a:t>
            </a:r>
            <a:r>
              <a:rPr lang="zh-CN" altLang="zh-CN" sz="1800" kern="0" dirty="0">
                <a:solidFill>
                  <a:srgbClr val="77C97B"/>
                </a:solidFill>
                <a:effectLst/>
                <a:latin typeface="Roboto Mono" panose="00000009000000000000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三角形的面积为</a:t>
            </a:r>
            <a:r>
              <a:rPr lang="en-US" altLang="zh-CN" sz="1800" kern="0" dirty="0">
                <a:solidFill>
                  <a:srgbClr val="77C97B"/>
                </a:solidFill>
                <a:effectLst/>
                <a:latin typeface="Roboto Mono" panose="00000009000000000000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:"</a:t>
            </a:r>
            <a:r>
              <a:rPr lang="en-US" altLang="zh-CN" sz="1800" kern="0" dirty="0">
                <a:solidFill>
                  <a:srgbClr val="BEB8B0"/>
                </a:solidFill>
                <a:effectLst/>
                <a:latin typeface="Roboto Mono" panose="00000009000000000000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+</a:t>
            </a:r>
            <a:r>
              <a:rPr lang="en-US" altLang="zh-CN" sz="1800" kern="0" dirty="0" err="1">
                <a:solidFill>
                  <a:srgbClr val="BEB8B0"/>
                </a:solidFill>
                <a:effectLst/>
                <a:latin typeface="Roboto Mono" panose="00000009000000000000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getTriangleArea</a:t>
            </a:r>
            <a:r>
              <a:rPr lang="en-US" altLang="zh-CN" sz="1800" kern="0" dirty="0">
                <a:solidFill>
                  <a:srgbClr val="BEB8B0"/>
                </a:solidFill>
                <a:effectLst/>
                <a:latin typeface="Roboto Mono" panose="00000009000000000000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());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7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800" kern="0" dirty="0">
                <a:solidFill>
                  <a:srgbClr val="BEB8B0"/>
                </a:solidFill>
                <a:effectLst/>
                <a:latin typeface="Roboto Mono" panose="00000009000000000000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}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7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800" kern="0" dirty="0">
                <a:solidFill>
                  <a:srgbClr val="BEB8B0"/>
                </a:solidFill>
                <a:effectLst/>
                <a:latin typeface="Roboto Mono" panose="00000009000000000000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935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7AFFE176-1743-80FE-5511-CE0537D54D8F}"/>
              </a:ext>
            </a:extLst>
          </p:cNvPr>
          <p:cNvSpPr txBox="1"/>
          <p:nvPr/>
        </p:nvSpPr>
        <p:spPr>
          <a:xfrm>
            <a:off x="7924798" y="1471724"/>
            <a:ext cx="2920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构造函数与重载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E18C936-E7B1-5340-87EB-10AB60027B34}"/>
              </a:ext>
            </a:extLst>
          </p:cNvPr>
          <p:cNvSpPr txBox="1"/>
          <p:nvPr/>
        </p:nvSpPr>
        <p:spPr>
          <a:xfrm>
            <a:off x="0" y="-5603"/>
            <a:ext cx="632214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l" rtl="0"/>
            <a:r>
              <a:rPr lang="en-US" altLang="zh-CN" sz="1800" b="0" i="0" u="none" strike="noStrike" baseline="0" dirty="0">
                <a:solidFill>
                  <a:srgbClr val="6D95CC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public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b="0" i="0" u="none" strike="noStrike" baseline="0" dirty="0">
                <a:solidFill>
                  <a:srgbClr val="C85ADA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Triangle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(){}	// </a:t>
            </a:r>
            <a:r>
              <a:rPr lang="zh-CN" altLang="en-US" sz="18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默认</a:t>
            </a:r>
            <a:endParaRPr lang="en-US" altLang="zh-CN" sz="1800" b="0" i="0" u="none" strike="noStrike" baseline="0" dirty="0">
              <a:solidFill>
                <a:srgbClr val="BEB8B0"/>
              </a:solidFill>
              <a:latin typeface="Roboto Mono" panose="00000009000000000000" pitchFamily="49" charset="0"/>
              <a:ea typeface="宋体" panose="02010600030101010101" pitchFamily="2" charset="-122"/>
            </a:endParaRP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6D95CC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public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b="0" i="0" u="none" strike="noStrike" baseline="0" dirty="0">
                <a:solidFill>
                  <a:srgbClr val="C85ADA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Triangle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(</a:t>
            </a:r>
            <a:r>
              <a:rPr lang="en-US" altLang="zh-CN" sz="1800" b="0" i="0" u="none" strike="noStrike" baseline="0" dirty="0">
                <a:solidFill>
                  <a:srgbClr val="6D95CC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int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a1,</a:t>
            </a:r>
            <a:r>
              <a:rPr lang="en-US" altLang="zh-CN" sz="1800" b="0" i="0" u="none" strike="noStrike" baseline="0" dirty="0">
                <a:solidFill>
                  <a:srgbClr val="6D95CC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int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b1,</a:t>
            </a:r>
            <a:r>
              <a:rPr lang="en-US" altLang="zh-CN" sz="1800" b="0" i="0" u="none" strike="noStrike" baseline="0" dirty="0">
                <a:solidFill>
                  <a:srgbClr val="6D95CC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int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c1)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{</a:t>
            </a:r>
          </a:p>
          <a:p>
            <a:pPr marR="0" algn="l" rtl="0"/>
            <a:r>
              <a:rPr lang="pt-BR" altLang="zh-CN" sz="18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 a = a1;b = b1;c = c1;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}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6D95CC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public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b="0" i="0" u="none" strike="noStrike" baseline="0" dirty="0">
                <a:solidFill>
                  <a:srgbClr val="C85ADA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Triangle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(</a:t>
            </a:r>
            <a:r>
              <a:rPr lang="en-US" altLang="zh-CN" sz="1800" b="0" i="0" u="none" strike="noStrike" baseline="0" dirty="0" err="1">
                <a:solidFill>
                  <a:srgbClr val="C85ADA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ArrayList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&lt;</a:t>
            </a:r>
            <a:r>
              <a:rPr lang="en-US" altLang="zh-CN" sz="1800" b="0" i="0" u="none" strike="noStrike" baseline="0" dirty="0">
                <a:solidFill>
                  <a:srgbClr val="C85ADA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Integer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&gt; list)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{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   a = </a:t>
            </a:r>
            <a:r>
              <a:rPr lang="en-US" altLang="zh-CN" sz="1800" b="0" i="0" u="none" strike="noStrike" baseline="0" dirty="0" err="1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list.get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(</a:t>
            </a:r>
            <a:r>
              <a:rPr lang="en-US" altLang="zh-CN" sz="1800" b="0" i="0" u="none" strike="noStrike" baseline="0" dirty="0">
                <a:solidFill>
                  <a:srgbClr val="DA5A4B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0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);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   b = </a:t>
            </a:r>
            <a:r>
              <a:rPr lang="en-US" altLang="zh-CN" sz="1800" b="0" i="0" u="none" strike="noStrike" baseline="0" dirty="0" err="1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list.get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(</a:t>
            </a:r>
            <a:r>
              <a:rPr lang="en-US" altLang="zh-CN" sz="1800" b="0" i="0" u="none" strike="noStrike" baseline="0" dirty="0">
                <a:solidFill>
                  <a:srgbClr val="DA5A4B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1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);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   c = </a:t>
            </a:r>
            <a:r>
              <a:rPr lang="en-US" altLang="zh-CN" sz="1800" b="0" i="0" u="none" strike="noStrike" baseline="0" dirty="0" err="1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list.get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(</a:t>
            </a:r>
            <a:r>
              <a:rPr lang="en-US" altLang="zh-CN" sz="1800" b="0" i="0" u="none" strike="noStrike" baseline="0" dirty="0">
                <a:solidFill>
                  <a:srgbClr val="DA5A4B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2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);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}</a:t>
            </a:r>
          </a:p>
          <a:p>
            <a:pPr marR="0" algn="just" rtl="0"/>
            <a:endParaRPr lang="en-US" altLang="zh-CN" sz="1800" b="0" i="0" u="none" strike="noStrike" kern="100" baseline="0" dirty="0"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76FE9DB-7074-E6D5-09D2-5CC8A6348FFE}"/>
              </a:ext>
            </a:extLst>
          </p:cNvPr>
          <p:cNvSpPr txBox="1"/>
          <p:nvPr/>
        </p:nvSpPr>
        <p:spPr>
          <a:xfrm>
            <a:off x="-1" y="3198263"/>
            <a:ext cx="695140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l" rtl="0"/>
            <a:r>
              <a:rPr lang="en-US" altLang="zh-CN" sz="1800" b="0" i="0" u="none" strike="noStrike" baseline="0" dirty="0">
                <a:solidFill>
                  <a:srgbClr val="6D95CC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public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b="0" i="0" u="none" strike="noStrike" baseline="0" dirty="0">
                <a:solidFill>
                  <a:srgbClr val="6D95CC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static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b="0" i="0" u="none" strike="noStrike" baseline="0" dirty="0">
                <a:solidFill>
                  <a:srgbClr val="6D95CC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void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main(</a:t>
            </a:r>
            <a:r>
              <a:rPr lang="en-US" altLang="zh-CN" sz="1800" b="0" i="0" u="none" strike="noStrike" baseline="0" dirty="0">
                <a:solidFill>
                  <a:srgbClr val="C85ADA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String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[] </a:t>
            </a:r>
            <a:r>
              <a:rPr lang="en-US" altLang="zh-CN" sz="1800" b="0" i="0" u="none" strike="noStrike" baseline="0" dirty="0" err="1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args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)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{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1800" b="0" i="0" u="none" strike="noStrike" baseline="0" dirty="0">
                <a:solidFill>
                  <a:srgbClr val="C85ADA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Triangle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t1 = </a:t>
            </a:r>
            <a:r>
              <a:rPr lang="en-US" altLang="zh-CN" sz="1800" b="0" i="0" u="none" strike="noStrike" baseline="0" dirty="0">
                <a:solidFill>
                  <a:srgbClr val="6D95CC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new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b="0" i="0" u="none" strike="noStrike" baseline="0" dirty="0">
                <a:solidFill>
                  <a:srgbClr val="C85ADA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Triangle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();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1800" b="0" i="0" u="none" strike="noStrike" baseline="0" dirty="0">
                <a:solidFill>
                  <a:srgbClr val="C85ADA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Triangle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t2 = </a:t>
            </a:r>
            <a:r>
              <a:rPr lang="en-US" altLang="zh-CN" sz="1800" b="0" i="0" u="none" strike="noStrike" baseline="0" dirty="0">
                <a:solidFill>
                  <a:srgbClr val="6D95CC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new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b="0" i="0" u="none" strike="noStrike" baseline="0" dirty="0">
                <a:solidFill>
                  <a:srgbClr val="C85ADA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Triangle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(</a:t>
            </a:r>
            <a:r>
              <a:rPr lang="en-US" altLang="zh-CN" sz="1800" b="0" i="0" u="none" strike="noStrike" baseline="0" dirty="0">
                <a:solidFill>
                  <a:srgbClr val="DA5A4B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1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,</a:t>
            </a:r>
            <a:r>
              <a:rPr lang="en-US" altLang="zh-CN" sz="1800" b="0" i="0" u="none" strike="noStrike" baseline="0" dirty="0">
                <a:solidFill>
                  <a:srgbClr val="DA5A4B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2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,</a:t>
            </a:r>
            <a:r>
              <a:rPr lang="en-US" altLang="zh-CN" sz="1800" b="0" i="0" u="none" strike="noStrike" baseline="0" dirty="0">
                <a:solidFill>
                  <a:srgbClr val="DA5A4B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3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);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1800" b="0" i="0" u="none" strike="noStrike" baseline="0" dirty="0">
                <a:solidFill>
                  <a:srgbClr val="6D95CC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var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list = </a:t>
            </a:r>
            <a:r>
              <a:rPr lang="en-US" altLang="zh-CN" sz="1800" b="0" i="0" u="none" strike="noStrike" baseline="0" dirty="0">
                <a:solidFill>
                  <a:srgbClr val="6D95CC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new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b="0" i="0" u="none" strike="noStrike" baseline="0" dirty="0" err="1">
                <a:solidFill>
                  <a:srgbClr val="C85ADA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ArrayList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&lt;</a:t>
            </a:r>
            <a:r>
              <a:rPr lang="en-US" altLang="zh-CN" sz="1800" b="0" i="0" u="none" strike="noStrike" baseline="0" dirty="0">
                <a:solidFill>
                  <a:srgbClr val="C85ADA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Integer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&gt;();	// </a:t>
            </a:r>
            <a:r>
              <a:rPr lang="zh-CN" altLang="en-US" sz="18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推断</a:t>
            </a:r>
            <a:endParaRPr lang="en-US" altLang="zh-CN" sz="1800" b="0" i="0" u="none" strike="noStrike" baseline="0" dirty="0">
              <a:solidFill>
                <a:srgbClr val="BEB8B0"/>
              </a:solidFill>
              <a:latin typeface="Roboto Mono" panose="00000009000000000000" pitchFamily="49" charset="0"/>
              <a:ea typeface="宋体" panose="02010600030101010101" pitchFamily="2" charset="-122"/>
            </a:endParaRP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1800" b="0" i="0" u="none" strike="noStrike" baseline="0" dirty="0">
                <a:solidFill>
                  <a:srgbClr val="C85ADA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Triangle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t3 = </a:t>
            </a:r>
            <a:r>
              <a:rPr lang="en-US" altLang="zh-CN" sz="1800" b="0" i="0" u="none" strike="noStrike" baseline="0" dirty="0">
                <a:solidFill>
                  <a:srgbClr val="6D95CC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new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b="0" i="0" u="none" strike="noStrike" baseline="0" dirty="0">
                <a:solidFill>
                  <a:srgbClr val="C85ADA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Triangle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(list);	// </a:t>
            </a:r>
            <a:r>
              <a:rPr lang="zh-CN" altLang="en-US" sz="18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结果？</a:t>
            </a:r>
            <a:endParaRPr lang="en-US" altLang="zh-CN" sz="1800" b="0" i="0" u="none" strike="noStrike" baseline="0" dirty="0">
              <a:solidFill>
                <a:srgbClr val="BEB8B0"/>
              </a:solidFill>
              <a:latin typeface="Roboto Mono" panose="00000009000000000000" pitchFamily="49" charset="0"/>
              <a:ea typeface="宋体" panose="02010600030101010101" pitchFamily="2" charset="-122"/>
            </a:endParaRP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F543E3C-6E09-2E56-97D3-FAD3C3C900CA}"/>
              </a:ext>
            </a:extLst>
          </p:cNvPr>
          <p:cNvSpPr txBox="1"/>
          <p:nvPr/>
        </p:nvSpPr>
        <p:spPr>
          <a:xfrm>
            <a:off x="248264" y="5564661"/>
            <a:ext cx="87875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just" rtl="0"/>
            <a:r>
              <a:rPr lang="en-US" altLang="zh-CN" sz="1800" b="0" i="0" u="none" strike="noStrike" baseline="0" dirty="0">
                <a:solidFill>
                  <a:srgbClr val="6D95CC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Exception in thread "main" </a:t>
            </a:r>
            <a:r>
              <a:rPr lang="en-US" altLang="zh-CN" sz="1800" b="0" i="0" u="none" strike="noStrike" baseline="0" dirty="0" err="1">
                <a:solidFill>
                  <a:srgbClr val="6D95CC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java.lang.IndexOutOfBoundsException</a:t>
            </a:r>
            <a:r>
              <a:rPr lang="en-US" altLang="zh-CN" sz="1800" b="0" i="0" u="none" strike="noStrike" baseline="0" dirty="0">
                <a:solidFill>
                  <a:srgbClr val="6D95CC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: Index 0 out of bounds for length 0</a:t>
            </a:r>
          </a:p>
          <a:p>
            <a:pPr marR="0" algn="just" rtl="0"/>
            <a:r>
              <a:rPr lang="en-US" altLang="zh-CN" sz="1800" b="0" i="0" u="none" strike="noStrike" baseline="0" dirty="0">
                <a:solidFill>
                  <a:srgbClr val="6D95CC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       at ……</a:t>
            </a:r>
            <a:endParaRPr lang="en-US" altLang="zh-CN" sz="1800" b="0" i="0" u="none" strike="noStrike" kern="100" baseline="0" dirty="0">
              <a:solidFill>
                <a:srgbClr val="6D95CC"/>
              </a:solidFill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1597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43199E-2BE4-CA5C-BB6A-D76D7082C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ArrayList</a:t>
            </a:r>
            <a:r>
              <a:rPr lang="en-US" altLang="zh-CN" dirty="0"/>
              <a:t>&lt;type&gt;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276965-5ABA-816D-DA51-83DDD3B9B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33550"/>
            <a:ext cx="11255477" cy="4351338"/>
          </a:xfrm>
        </p:spPr>
        <p:txBody>
          <a:bodyPr>
            <a:normAutofit/>
          </a:bodyPr>
          <a:lstStyle/>
          <a:p>
            <a:pPr marR="0" algn="l" rtl="0"/>
            <a:r>
              <a:rPr lang="en-US" altLang="zh-CN" sz="2400" b="0" i="0" u="none" strike="noStrike" baseline="0" dirty="0" err="1">
                <a:solidFill>
                  <a:srgbClr val="C85ADA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ArrayList</a:t>
            </a:r>
            <a:r>
              <a:rPr lang="en-US" altLang="zh-CN" sz="24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&lt;</a:t>
            </a:r>
            <a:r>
              <a:rPr lang="en-US" altLang="zh-CN" sz="2400" b="0" i="0" u="none" strike="noStrike" baseline="0" dirty="0">
                <a:solidFill>
                  <a:srgbClr val="C85ADA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String</a:t>
            </a:r>
            <a:r>
              <a:rPr lang="en-US" altLang="zh-CN" sz="24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&gt; cities = </a:t>
            </a:r>
            <a:r>
              <a:rPr lang="en-US" altLang="zh-CN" sz="2400" b="0" i="0" u="none" strike="noStrike" baseline="0" dirty="0">
                <a:solidFill>
                  <a:srgbClr val="6D95CC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new</a:t>
            </a:r>
            <a:r>
              <a:rPr lang="en-US" altLang="zh-CN" sz="24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</a:t>
            </a:r>
            <a:r>
              <a:rPr lang="en-US" altLang="zh-CN" sz="2400" b="0" i="0" u="none" strike="noStrike" baseline="0" dirty="0" err="1">
                <a:solidFill>
                  <a:srgbClr val="C85ADA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ArrayList</a:t>
            </a:r>
            <a:r>
              <a:rPr lang="en-US" altLang="zh-CN" sz="24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&lt;</a:t>
            </a:r>
            <a:r>
              <a:rPr lang="en-US" altLang="zh-CN" sz="2400" b="0" i="0" u="none" strike="noStrike" baseline="0" dirty="0">
                <a:solidFill>
                  <a:srgbClr val="C85ADA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String</a:t>
            </a:r>
            <a:r>
              <a:rPr lang="en-US" altLang="zh-CN" sz="24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&gt;();</a:t>
            </a:r>
          </a:p>
          <a:p>
            <a:pPr marR="0" algn="l" rtl="0"/>
            <a:r>
              <a:rPr lang="en-US" altLang="zh-CN" sz="2400" b="0" i="0" u="none" strike="noStrike" baseline="0" dirty="0" err="1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cities.add</a:t>
            </a:r>
            <a:r>
              <a:rPr lang="en-US" altLang="zh-CN" sz="24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(</a:t>
            </a:r>
            <a:r>
              <a:rPr lang="en-US" altLang="zh-CN" sz="2400" b="0" i="0" u="none" strike="noStrike" baseline="0" dirty="0">
                <a:solidFill>
                  <a:srgbClr val="77C97B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"New York"</a:t>
            </a:r>
            <a:r>
              <a:rPr lang="en-US" altLang="zh-CN" sz="24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);</a:t>
            </a:r>
          </a:p>
          <a:p>
            <a:pPr marR="0" algn="l" rtl="0"/>
            <a:r>
              <a:rPr lang="en-US" altLang="zh-CN" sz="2400" b="0" i="0" u="none" strike="noStrike" baseline="0" dirty="0">
                <a:solidFill>
                  <a:srgbClr val="C85ADA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String</a:t>
            </a:r>
            <a:r>
              <a:rPr lang="en-US" altLang="zh-CN" sz="24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city = </a:t>
            </a:r>
            <a:r>
              <a:rPr lang="en-US" altLang="zh-CN" sz="2400" b="0" i="0" u="none" strike="noStrike" baseline="0" dirty="0" err="1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cities.get</a:t>
            </a:r>
            <a:r>
              <a:rPr lang="en-US" altLang="zh-CN" sz="24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(</a:t>
            </a:r>
            <a:r>
              <a:rPr lang="en-US" altLang="zh-CN" sz="2400" b="0" i="0" u="none" strike="noStrike" baseline="0" dirty="0">
                <a:solidFill>
                  <a:srgbClr val="DA5A4B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0</a:t>
            </a:r>
            <a:r>
              <a:rPr lang="en-US" altLang="zh-CN" sz="24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);</a:t>
            </a:r>
          </a:p>
          <a:p>
            <a:pPr marR="0" algn="l" rtl="0"/>
            <a:r>
              <a:rPr lang="en-US" altLang="zh-CN" sz="2400" b="0" i="0" u="none" strike="noStrike" baseline="0" dirty="0" err="1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cities.remove</a:t>
            </a:r>
            <a:r>
              <a:rPr lang="en-US" altLang="zh-CN" sz="24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(</a:t>
            </a:r>
            <a:r>
              <a:rPr lang="en-US" altLang="zh-CN" sz="2400" b="0" i="0" u="none" strike="noStrike" baseline="0" dirty="0">
                <a:solidFill>
                  <a:srgbClr val="DA5A4B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0</a:t>
            </a:r>
            <a:r>
              <a:rPr lang="en-US" altLang="zh-CN" sz="24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);</a:t>
            </a:r>
          </a:p>
          <a:p>
            <a:pPr marR="0" algn="just" rtl="0"/>
            <a:endParaRPr lang="en-US" altLang="zh-CN" sz="2800" b="0" i="0" u="none" strike="noStrike" kern="100" baseline="0" dirty="0"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 marR="0" algn="just" rtl="0"/>
            <a:endParaRPr lang="en-US" altLang="zh-CN" kern="100" dirty="0"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 marR="0" algn="just" rtl="0"/>
            <a:r>
              <a:rPr lang="en-US" altLang="zh-CN" sz="2400" b="0" i="0" u="none" strike="noStrike" kern="100" baseline="0" dirty="0">
                <a:latin typeface="Times New Roman" panose="02020603050405020304" pitchFamily="18" charset="0"/>
                <a:ea typeface="等线" panose="02010600030101010101" pitchFamily="2" charset="-122"/>
              </a:rPr>
              <a:t>// </a:t>
            </a:r>
            <a:r>
              <a:rPr lang="zh-CN" altLang="en-US" sz="2400" b="0" i="0" u="none" strike="noStrike" kern="100" baseline="0" dirty="0">
                <a:latin typeface="Times New Roman" panose="02020603050405020304" pitchFamily="18" charset="0"/>
                <a:ea typeface="等线" panose="02010600030101010101" pitchFamily="2" charset="-122"/>
              </a:rPr>
              <a:t>对象而不是基本类型</a:t>
            </a:r>
            <a:endParaRPr lang="en-US" altLang="zh-CN" sz="2400" b="0" i="0" u="none" strike="noStrike" kern="100" baseline="0" dirty="0"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 marR="0" algn="just" rtl="0"/>
            <a:r>
              <a:rPr lang="en-US" altLang="zh-CN" sz="2400" kern="100" dirty="0">
                <a:latin typeface="Times New Roman" panose="02020603050405020304" pitchFamily="18" charset="0"/>
                <a:ea typeface="等线" panose="02010600030101010101" pitchFamily="2" charset="-122"/>
              </a:rPr>
              <a:t>// compare with Vector</a:t>
            </a:r>
            <a:endParaRPr lang="en-US" altLang="zh-CN" sz="2400" b="0" i="0" u="none" strike="noStrike" kern="100" baseline="0" dirty="0"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D5DEC47-3988-540A-F23F-DC0B3DF9F3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4863" y="975108"/>
            <a:ext cx="43209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6D95CC"/>
                </a:solidFill>
                <a:effectLst/>
                <a:latin typeface="Arial Unicode MS"/>
                <a:ea typeface="Roboto Mono" panose="00000009000000000000" pitchFamily="49" charset="0"/>
              </a:rPr>
              <a:t>import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BEB8B0"/>
                </a:solidFill>
                <a:effectLst/>
                <a:latin typeface="Arial Unicode MS"/>
                <a:ea typeface="Roboto Mono" panose="00000009000000000000" pitchFamily="49" charset="0"/>
              </a:rPr>
              <a:t> java.util.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C85ADA"/>
                </a:solidFill>
                <a:effectLst/>
                <a:latin typeface="Arial Unicode MS"/>
                <a:ea typeface="Roboto Mono" panose="00000009000000000000" pitchFamily="49" charset="0"/>
              </a:rPr>
              <a:t>ArrayList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BEB8B0"/>
                </a:solidFill>
                <a:effectLst/>
                <a:latin typeface="Arial Unicode MS"/>
                <a:ea typeface="Roboto Mono" panose="00000009000000000000" pitchFamily="49" charset="0"/>
              </a:rPr>
              <a:t>;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9705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F41D1158-9C59-D5C8-97CD-845A5702A7C2}"/>
              </a:ext>
            </a:extLst>
          </p:cNvPr>
          <p:cNvSpPr txBox="1"/>
          <p:nvPr/>
        </p:nvSpPr>
        <p:spPr>
          <a:xfrm>
            <a:off x="412954" y="366446"/>
            <a:ext cx="8514735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l" rtl="0"/>
            <a:r>
              <a:rPr lang="en-US" altLang="zh-CN" sz="1800" b="0" i="0" u="none" strike="noStrike" baseline="0" dirty="0">
                <a:solidFill>
                  <a:srgbClr val="6D95CC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public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b="0" i="0" u="none" strike="noStrike" baseline="0" dirty="0">
                <a:solidFill>
                  <a:srgbClr val="C85ADA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Triangle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(</a:t>
            </a:r>
            <a:r>
              <a:rPr lang="en-US" altLang="zh-CN" sz="1800" b="0" i="0" u="none" strike="noStrike" baseline="0" dirty="0" err="1">
                <a:solidFill>
                  <a:srgbClr val="C85ADA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ArrayList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&lt;</a:t>
            </a:r>
            <a:r>
              <a:rPr lang="en-US" altLang="zh-CN" sz="1800" b="0" i="0" u="none" strike="noStrike" baseline="0" dirty="0">
                <a:solidFill>
                  <a:srgbClr val="C85ADA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Integer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&gt; list)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{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1800" b="0" i="0" u="none" strike="noStrike" baseline="0" dirty="0">
                <a:solidFill>
                  <a:srgbClr val="6D95CC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try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{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       a = </a:t>
            </a:r>
            <a:r>
              <a:rPr lang="en-US" altLang="zh-CN" sz="1800" b="0" i="0" u="none" strike="noStrike" baseline="0" dirty="0" err="1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list.get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(</a:t>
            </a:r>
            <a:r>
              <a:rPr lang="en-US" altLang="zh-CN" sz="1800" b="0" i="0" u="none" strike="noStrike" baseline="0" dirty="0">
                <a:solidFill>
                  <a:srgbClr val="DA5A4B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0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);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       b = </a:t>
            </a:r>
            <a:r>
              <a:rPr lang="en-US" altLang="zh-CN" sz="1800" b="0" i="0" u="none" strike="noStrike" baseline="0" dirty="0" err="1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list.get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(</a:t>
            </a:r>
            <a:r>
              <a:rPr lang="en-US" altLang="zh-CN" sz="1800" b="0" i="0" u="none" strike="noStrike" baseline="0" dirty="0">
                <a:solidFill>
                  <a:srgbClr val="DA5A4B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1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);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       c = </a:t>
            </a:r>
            <a:r>
              <a:rPr lang="en-US" altLang="zh-CN" sz="1800" b="0" i="0" u="none" strike="noStrike" baseline="0" dirty="0" err="1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list.get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(</a:t>
            </a:r>
            <a:r>
              <a:rPr lang="en-US" altLang="zh-CN" sz="1800" b="0" i="0" u="none" strike="noStrike" baseline="0" dirty="0">
                <a:solidFill>
                  <a:srgbClr val="DA5A4B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2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);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   } </a:t>
            </a:r>
            <a:r>
              <a:rPr lang="en-US" altLang="zh-CN" sz="1800" b="0" i="0" u="none" strike="noStrike" baseline="0" dirty="0">
                <a:solidFill>
                  <a:srgbClr val="6D95CC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catch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(</a:t>
            </a:r>
            <a:r>
              <a:rPr lang="en-US" altLang="zh-CN" sz="1800" b="0" i="0" u="none" strike="noStrike" baseline="0" dirty="0" err="1">
                <a:solidFill>
                  <a:srgbClr val="C85ADA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java</a:t>
            </a:r>
            <a:r>
              <a:rPr lang="en-US" altLang="zh-CN" sz="1800" b="0" i="0" u="none" strike="noStrike" baseline="0" dirty="0" err="1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.</a:t>
            </a:r>
            <a:r>
              <a:rPr lang="en-US" altLang="zh-CN" sz="1800" b="0" i="0" u="none" strike="noStrike" baseline="0" dirty="0" err="1">
                <a:solidFill>
                  <a:srgbClr val="C85ADA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lang</a:t>
            </a:r>
            <a:r>
              <a:rPr lang="en-US" altLang="zh-CN" sz="1800" b="0" i="0" u="none" strike="noStrike" baseline="0" dirty="0" err="1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.</a:t>
            </a:r>
            <a:r>
              <a:rPr lang="en-US" altLang="zh-CN" sz="1800" b="0" i="0" u="none" strike="noStrike" baseline="0" dirty="0" err="1">
                <a:solidFill>
                  <a:srgbClr val="C85ADA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IndexOutOfBoundsException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e) {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       </a:t>
            </a:r>
            <a:r>
              <a:rPr lang="en-US" altLang="zh-CN" sz="1800" b="0" i="0" u="none" strike="noStrike" baseline="0" dirty="0" err="1">
                <a:solidFill>
                  <a:srgbClr val="C85ADA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System</a:t>
            </a:r>
            <a:r>
              <a:rPr lang="en-US" altLang="zh-CN" sz="1800" b="0" i="0" u="none" strike="noStrike" baseline="0" dirty="0" err="1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.out.println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(e);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   }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}</a:t>
            </a:r>
          </a:p>
          <a:p>
            <a:pPr marR="0" algn="just" rtl="0"/>
            <a:endParaRPr lang="en-US" altLang="zh-CN" sz="1800" b="0" i="0" u="none" strike="noStrike" kern="100" baseline="0" dirty="0"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53FD89-6124-25BD-CA81-81FE243D2EBC}"/>
              </a:ext>
            </a:extLst>
          </p:cNvPr>
          <p:cNvSpPr txBox="1"/>
          <p:nvPr/>
        </p:nvSpPr>
        <p:spPr>
          <a:xfrm>
            <a:off x="412954" y="3521082"/>
            <a:ext cx="107073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just" rtl="0"/>
            <a:r>
              <a:rPr lang="en-US" altLang="zh-CN" sz="1800" b="0" i="0" u="none" strike="noStrike" baseline="0" dirty="0" err="1">
                <a:solidFill>
                  <a:srgbClr val="6D95CC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java.lang.IndexOutOfBoundsException</a:t>
            </a:r>
            <a:r>
              <a:rPr lang="en-US" altLang="zh-CN" sz="1800" b="0" i="0" u="none" strike="noStrike" baseline="0" dirty="0">
                <a:solidFill>
                  <a:srgbClr val="6D95CC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: Index 0 out of bounds for length 0</a:t>
            </a:r>
            <a:endParaRPr lang="en-US" altLang="zh-CN" sz="1800" b="0" i="0" u="none" strike="noStrike" kern="100" baseline="0" dirty="0">
              <a:solidFill>
                <a:srgbClr val="6D95CC"/>
              </a:solidFill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5438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FD24AB-2379-FD94-A195-8FB8D5654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内容占位符 4" descr="电视游戏的萤幕截图&#10;&#10;描述已自动生成">
            <a:extLst>
              <a:ext uri="{FF2B5EF4-FFF2-40B4-BE49-F238E27FC236}">
                <a16:creationId xmlns:a16="http://schemas.microsoft.com/office/drawing/2014/main" id="{6031C0E4-9DD8-EDA7-55CC-4C7917CF80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53832" cy="3300440"/>
          </a:xfr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56DF166-EBD7-DBAC-879F-0FEF92E8A09E}"/>
              </a:ext>
            </a:extLst>
          </p:cNvPr>
          <p:cNvSpPr txBox="1"/>
          <p:nvPr/>
        </p:nvSpPr>
        <p:spPr>
          <a:xfrm>
            <a:off x="481779" y="4645725"/>
            <a:ext cx="503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构造函数需要在</a:t>
            </a:r>
            <a:r>
              <a:rPr lang="zh-CN" altLang="en-US" sz="2400" dirty="0">
                <a:solidFill>
                  <a:srgbClr val="FF0000"/>
                </a:solidFill>
              </a:rPr>
              <a:t>构造</a:t>
            </a:r>
            <a:r>
              <a:rPr lang="zh-CN" altLang="en-US" sz="2400" dirty="0"/>
              <a:t>函数</a:t>
            </a:r>
            <a:r>
              <a:rPr lang="zh-CN" altLang="en-US" sz="2400" dirty="0">
                <a:solidFill>
                  <a:srgbClr val="FF0000"/>
                </a:solidFill>
              </a:rPr>
              <a:t>头部</a:t>
            </a:r>
            <a:r>
              <a:rPr lang="zh-CN" altLang="en-US" sz="2400" dirty="0"/>
              <a:t>调用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E87E75D-DCA9-25F2-F8CB-78C45972C798}"/>
              </a:ext>
            </a:extLst>
          </p:cNvPr>
          <p:cNvSpPr txBox="1"/>
          <p:nvPr/>
        </p:nvSpPr>
        <p:spPr>
          <a:xfrm>
            <a:off x="5732207" y="3846962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l" rtl="0"/>
            <a:r>
              <a:rPr lang="en-US" altLang="zh-CN" sz="1800" b="0" i="0" u="none" strike="noStrike" baseline="0" dirty="0">
                <a:solidFill>
                  <a:srgbClr val="6D95CC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public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b="0" i="0" u="none" strike="noStrike" baseline="0" dirty="0">
                <a:solidFill>
                  <a:srgbClr val="6D95CC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class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b="0" i="0" u="none" strike="noStrike" baseline="0" dirty="0">
                <a:solidFill>
                  <a:srgbClr val="C85ADA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Lesson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{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1800" b="0" i="0" u="none" strike="noStrike" baseline="0" dirty="0">
                <a:solidFill>
                  <a:srgbClr val="6D95CC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public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b="0" i="0" u="none" strike="noStrike" baseline="0" dirty="0">
                <a:solidFill>
                  <a:srgbClr val="C85ADA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Lesson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(</a:t>
            </a:r>
            <a:r>
              <a:rPr lang="en-US" altLang="zh-CN" sz="1800" b="0" i="0" u="none" strike="noStrike" baseline="0" dirty="0">
                <a:solidFill>
                  <a:srgbClr val="6D95CC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int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x){}</a:t>
            </a:r>
          </a:p>
          <a:p>
            <a:pPr marR="0" algn="l" rtl="0"/>
            <a:r>
              <a:rPr lang="fr-FR" altLang="zh-CN" sz="18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   </a:t>
            </a:r>
            <a:r>
              <a:rPr lang="fr-FR" altLang="zh-CN" sz="1800" b="0" i="0" u="none" strike="noStrike" baseline="0" dirty="0">
                <a:solidFill>
                  <a:srgbClr val="6D95CC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public</a:t>
            </a:r>
            <a:r>
              <a:rPr lang="fr-FR" altLang="zh-CN" sz="18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</a:t>
            </a:r>
            <a:r>
              <a:rPr lang="fr-FR" altLang="zh-CN" sz="1800" b="0" i="0" u="none" strike="noStrike" baseline="0" dirty="0">
                <a:solidFill>
                  <a:srgbClr val="C85ADA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Lesson</a:t>
            </a:r>
            <a:r>
              <a:rPr lang="fr-FR" altLang="zh-CN" sz="18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(</a:t>
            </a:r>
            <a:r>
              <a:rPr lang="fr-FR" altLang="zh-CN" sz="1800" b="0" i="0" u="none" strike="noStrike" baseline="0" dirty="0">
                <a:solidFill>
                  <a:srgbClr val="6D95CC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int</a:t>
            </a:r>
            <a:r>
              <a:rPr lang="fr-FR" altLang="zh-CN" sz="18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x,</a:t>
            </a:r>
            <a:r>
              <a:rPr lang="fr-FR" altLang="zh-CN" sz="1800" b="0" i="0" u="none" strike="noStrike" baseline="0" dirty="0">
                <a:solidFill>
                  <a:srgbClr val="6D95CC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int</a:t>
            </a:r>
            <a:r>
              <a:rPr lang="fr-FR" altLang="zh-CN" sz="18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y)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   {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       </a:t>
            </a:r>
            <a:r>
              <a:rPr lang="en-US" altLang="zh-CN" sz="1800" b="0" i="0" u="none" strike="noStrike" baseline="0" dirty="0">
                <a:solidFill>
                  <a:srgbClr val="6D95CC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this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(x);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   }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}</a:t>
            </a:r>
          </a:p>
          <a:p>
            <a:pPr marR="0" algn="just" rtl="0"/>
            <a:endParaRPr lang="en-US" altLang="zh-CN" sz="1800" b="0" i="0" u="none" strike="noStrike" kern="100" baseline="0" dirty="0"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3585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>
            <a:extLst>
              <a:ext uri="{FF2B5EF4-FFF2-40B4-BE49-F238E27FC236}">
                <a16:creationId xmlns:a16="http://schemas.microsoft.com/office/drawing/2014/main" id="{E3B77F0E-5AAE-4AA8-4F39-A5CED8B22465}"/>
              </a:ext>
            </a:extLst>
          </p:cNvPr>
          <p:cNvSpPr txBox="1"/>
          <p:nvPr/>
        </p:nvSpPr>
        <p:spPr>
          <a:xfrm>
            <a:off x="7855974" y="2523732"/>
            <a:ext cx="2418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Why static?</a:t>
            </a:r>
            <a:endParaRPr lang="zh-CN" altLang="en-US" sz="28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D9C1BD1-3E0D-F0D7-1B4B-0BE6FDB77A32}"/>
              </a:ext>
            </a:extLst>
          </p:cNvPr>
          <p:cNvSpPr txBox="1"/>
          <p:nvPr/>
        </p:nvSpPr>
        <p:spPr>
          <a:xfrm>
            <a:off x="0" y="0"/>
            <a:ext cx="6617110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l" rtl="0"/>
            <a:r>
              <a:rPr lang="en-US" altLang="zh-CN" sz="1800" b="0" i="0" u="none" strike="noStrike" baseline="0" dirty="0">
                <a:solidFill>
                  <a:srgbClr val="6D95CC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import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b="0" i="0" u="none" strike="noStrike" baseline="0" dirty="0" err="1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java.util.</a:t>
            </a:r>
            <a:r>
              <a:rPr lang="en-US" altLang="zh-CN" sz="1800" b="0" i="0" u="none" strike="noStrike" baseline="0" dirty="0" err="1">
                <a:solidFill>
                  <a:srgbClr val="C85ADA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ArrayList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;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6D95CC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import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b="0" i="0" u="none" strike="noStrike" baseline="0" dirty="0" err="1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java.util.</a:t>
            </a:r>
            <a:r>
              <a:rPr lang="en-US" altLang="zh-CN" sz="1800" b="0" i="0" u="none" strike="noStrike" baseline="0" dirty="0" err="1">
                <a:solidFill>
                  <a:srgbClr val="C85ADA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Scanner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;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6D95CC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public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b="0" i="0" u="none" strike="noStrike" baseline="0" dirty="0">
                <a:solidFill>
                  <a:srgbClr val="6D95CC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class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b="0" i="0" u="none" strike="noStrike" baseline="0" dirty="0" err="1">
                <a:solidFill>
                  <a:srgbClr val="C85ADA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AreaAndLength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{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1800" b="0" i="0" u="none" strike="noStrike" baseline="0" dirty="0">
                <a:solidFill>
                  <a:srgbClr val="6D95CC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static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b="0" i="0" u="none" strike="noStrike" baseline="0" dirty="0">
                <a:solidFill>
                  <a:srgbClr val="C85ADA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Triangle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t = </a:t>
            </a:r>
            <a:r>
              <a:rPr lang="en-US" altLang="zh-CN" sz="1800" b="0" i="0" u="none" strike="noStrike" baseline="0" dirty="0">
                <a:solidFill>
                  <a:srgbClr val="6D95CC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new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b="0" i="0" u="none" strike="noStrike" baseline="0" dirty="0">
                <a:solidFill>
                  <a:srgbClr val="C85ADA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Triangle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();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1800" b="0" i="0" u="none" strike="noStrike" baseline="0" dirty="0">
                <a:solidFill>
                  <a:srgbClr val="6D95CC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static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b="0" i="0" u="none" strike="noStrike" baseline="0" dirty="0">
                <a:solidFill>
                  <a:srgbClr val="C85ADA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Circle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b="0" i="0" u="none" strike="noStrike" baseline="0" dirty="0" err="1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circle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= </a:t>
            </a:r>
            <a:r>
              <a:rPr lang="en-US" altLang="zh-CN" sz="1800" b="0" i="0" u="none" strike="noStrike" baseline="0" dirty="0">
                <a:solidFill>
                  <a:srgbClr val="6D95CC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new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b="0" i="0" u="none" strike="noStrike" baseline="0" dirty="0">
                <a:solidFill>
                  <a:srgbClr val="C85ADA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Circle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();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1800" b="0" i="0" u="none" strike="noStrike" baseline="0" dirty="0">
                <a:solidFill>
                  <a:srgbClr val="6D95CC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static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b="0" i="0" u="none" strike="noStrike" baseline="0" dirty="0">
                <a:solidFill>
                  <a:srgbClr val="C85ADA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Scanner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input = </a:t>
            </a:r>
            <a:r>
              <a:rPr lang="en-US" altLang="zh-CN" sz="1800" b="0" i="0" u="none" strike="noStrike" baseline="0" dirty="0">
                <a:solidFill>
                  <a:srgbClr val="6D95CC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new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b="0" i="0" u="none" strike="noStrike" baseline="0" dirty="0">
                <a:solidFill>
                  <a:srgbClr val="C85ADA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Scanner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(</a:t>
            </a:r>
            <a:r>
              <a:rPr lang="en-US" altLang="zh-CN" sz="1800" b="0" i="0" u="none" strike="noStrike" baseline="0" dirty="0">
                <a:solidFill>
                  <a:srgbClr val="C85ADA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System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.in);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1800" b="0" i="0" u="none" strike="noStrike" baseline="0" dirty="0">
                <a:solidFill>
                  <a:srgbClr val="6D95CC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public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b="0" i="0" u="none" strike="noStrike" baseline="0" dirty="0">
                <a:solidFill>
                  <a:srgbClr val="6D95CC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static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b="0" i="0" u="none" strike="noStrike" baseline="0" dirty="0">
                <a:solidFill>
                  <a:srgbClr val="6D95CC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void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main(</a:t>
            </a:r>
            <a:r>
              <a:rPr lang="en-US" altLang="zh-CN" sz="1800" b="0" i="0" u="none" strike="noStrike" baseline="0" dirty="0">
                <a:solidFill>
                  <a:srgbClr val="C85ADA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String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[] </a:t>
            </a:r>
            <a:r>
              <a:rPr lang="en-US" altLang="zh-CN" sz="1800" b="0" i="0" u="none" strike="noStrike" baseline="0" dirty="0" err="1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args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) {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       </a:t>
            </a:r>
            <a:r>
              <a:rPr lang="en-US" altLang="zh-CN" sz="1800" b="0" i="0" u="none" strike="noStrike" baseline="0" dirty="0">
                <a:solidFill>
                  <a:srgbClr val="C85ADA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Scanner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input = </a:t>
            </a:r>
            <a:r>
              <a:rPr lang="en-US" altLang="zh-CN" sz="1800" b="0" i="0" u="none" strike="noStrike" baseline="0" dirty="0">
                <a:solidFill>
                  <a:srgbClr val="6D95CC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new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b="0" i="0" u="none" strike="noStrike" baseline="0" dirty="0">
                <a:solidFill>
                  <a:srgbClr val="C85ADA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Scanner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(</a:t>
            </a:r>
            <a:r>
              <a:rPr lang="en-US" altLang="zh-CN" sz="1800" b="0" i="0" u="none" strike="noStrike" baseline="0" dirty="0">
                <a:solidFill>
                  <a:srgbClr val="C85ADA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System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.in);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       </a:t>
            </a:r>
            <a:r>
              <a:rPr lang="en-US" altLang="zh-CN" sz="1800" b="0" i="0" u="none" strike="noStrike" baseline="0" dirty="0">
                <a:solidFill>
                  <a:srgbClr val="6D95CC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int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id = -</a:t>
            </a:r>
            <a:r>
              <a:rPr lang="en-US" altLang="zh-CN" sz="1800" b="0" i="0" u="none" strike="noStrike" baseline="0" dirty="0">
                <a:solidFill>
                  <a:srgbClr val="DA5A4B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1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;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       </a:t>
            </a:r>
            <a:r>
              <a:rPr lang="en-US" altLang="zh-CN" sz="1800" b="0" i="0" u="none" strike="noStrike" baseline="0" dirty="0">
                <a:solidFill>
                  <a:srgbClr val="6D95CC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while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(id != </a:t>
            </a:r>
            <a:r>
              <a:rPr lang="en-US" altLang="zh-CN" sz="1800" b="0" i="0" u="none" strike="noStrike" baseline="0" dirty="0">
                <a:solidFill>
                  <a:srgbClr val="DA5A4B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0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)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       {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           </a:t>
            </a:r>
            <a:r>
              <a:rPr lang="en-US" altLang="zh-CN" sz="1800" b="0" i="0" u="none" strike="noStrike" baseline="0" dirty="0" err="1">
                <a:solidFill>
                  <a:srgbClr val="C85ADA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System</a:t>
            </a:r>
            <a:r>
              <a:rPr lang="en-US" altLang="zh-CN" sz="1800" b="0" i="0" u="none" strike="noStrike" baseline="0" dirty="0" err="1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.out.println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(</a:t>
            </a:r>
            <a:r>
              <a:rPr lang="en-US" altLang="zh-CN" sz="1800" b="0" i="0" u="none" strike="noStrike" baseline="0" dirty="0">
                <a:solidFill>
                  <a:srgbClr val="77C97B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"</a:t>
            </a:r>
            <a:r>
              <a:rPr lang="zh-CN" altLang="en-US" sz="1800" b="0" i="0" u="none" strike="noStrike" baseline="0" dirty="0">
                <a:solidFill>
                  <a:srgbClr val="77C97B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输入数据，</a:t>
            </a:r>
            <a:r>
              <a:rPr lang="en-US" altLang="zh-CN" sz="1800" b="0" i="0" u="none" strike="noStrike" baseline="0" dirty="0">
                <a:solidFill>
                  <a:srgbClr val="77C97B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0: exit, 1: Triangle, 2: Circle"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);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           id = </a:t>
            </a:r>
            <a:r>
              <a:rPr lang="en-US" altLang="zh-CN" sz="1800" b="0" i="0" u="none" strike="noStrike" baseline="0" dirty="0" err="1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input.nextInt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();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           </a:t>
            </a:r>
            <a:r>
              <a:rPr lang="en-US" altLang="zh-CN" sz="1800" b="0" i="0" u="none" strike="noStrike" baseline="0" dirty="0">
                <a:solidFill>
                  <a:srgbClr val="6D95CC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if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(id == </a:t>
            </a:r>
            <a:r>
              <a:rPr lang="en-US" altLang="zh-CN" sz="1800" b="0" i="0" u="none" strike="noStrike" baseline="0" dirty="0">
                <a:solidFill>
                  <a:srgbClr val="DA5A4B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1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)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           {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               </a:t>
            </a:r>
            <a:r>
              <a:rPr lang="en-US" altLang="zh-CN" sz="1800" b="0" i="0" u="none" strike="noStrike" baseline="0" dirty="0" err="1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t.input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(input);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               </a:t>
            </a:r>
            <a:r>
              <a:rPr lang="en-US" altLang="zh-CN" sz="1800" b="0" i="0" u="none" strike="noStrike" baseline="0" dirty="0" err="1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t.print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();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           }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           </a:t>
            </a:r>
            <a:endParaRPr lang="en-US" altLang="zh-CN" sz="1800" b="0" i="0" u="none" strike="noStrike" kern="100" baseline="0" dirty="0"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3B1A044-9052-E867-C6D3-81121E952092}"/>
              </a:ext>
            </a:extLst>
          </p:cNvPr>
          <p:cNvSpPr txBox="1"/>
          <p:nvPr/>
        </p:nvSpPr>
        <p:spPr>
          <a:xfrm>
            <a:off x="6978445" y="0"/>
            <a:ext cx="612058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n-US" altLang="zh-CN" b="0" i="0" u="none" strike="noStrike" kern="1200" baseline="0" dirty="0">
                <a:solidFill>
                  <a:srgbClr val="6D95CC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else</a:t>
            </a:r>
            <a:r>
              <a:rPr lang="en-US" altLang="zh-CN" b="0" i="0" u="none" strike="noStrike" kern="1200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</a:t>
            </a:r>
            <a:r>
              <a:rPr lang="en-US" altLang="zh-CN" b="0" i="0" u="none" strike="noStrike" kern="1200" baseline="0" dirty="0">
                <a:solidFill>
                  <a:srgbClr val="6D95CC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if</a:t>
            </a:r>
            <a:r>
              <a:rPr lang="en-US" altLang="zh-CN" b="0" i="0" u="none" strike="noStrike" kern="1200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(id == </a:t>
            </a:r>
            <a:r>
              <a:rPr lang="en-US" altLang="zh-CN" b="0" i="0" u="none" strike="noStrike" kern="1200" baseline="0" dirty="0">
                <a:solidFill>
                  <a:srgbClr val="DA5A4B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2</a:t>
            </a:r>
            <a:r>
              <a:rPr lang="en-US" altLang="zh-CN" b="0" i="0" u="none" strike="noStrike" kern="1200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)</a:t>
            </a:r>
          </a:p>
          <a:p>
            <a:pPr rtl="0"/>
            <a:r>
              <a:rPr lang="en-US" altLang="zh-CN" b="0" i="0" u="none" strike="noStrike" kern="1200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           {</a:t>
            </a:r>
          </a:p>
          <a:p>
            <a:pPr rtl="0"/>
            <a:r>
              <a:rPr lang="en-US" altLang="zh-CN" b="0" i="0" u="none" strike="noStrike" kern="1200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               </a:t>
            </a:r>
            <a:r>
              <a:rPr lang="en-US" altLang="zh-CN" b="0" i="0" u="none" strike="noStrike" kern="1200" baseline="0" dirty="0" err="1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circle.input</a:t>
            </a:r>
            <a:r>
              <a:rPr lang="en-US" altLang="zh-CN" b="0" i="0" u="none" strike="noStrike" kern="1200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(input);</a:t>
            </a:r>
          </a:p>
          <a:p>
            <a:pPr rtl="0"/>
            <a:r>
              <a:rPr lang="en-US" altLang="zh-CN" b="0" i="0" u="none" strike="noStrike" kern="1200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               </a:t>
            </a:r>
            <a:r>
              <a:rPr lang="en-US" altLang="zh-CN" b="0" i="0" u="none" strike="noStrike" kern="1200" baseline="0" dirty="0" err="1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circle.print</a:t>
            </a:r>
            <a:r>
              <a:rPr lang="en-US" altLang="zh-CN" b="0" i="0" u="none" strike="noStrike" kern="1200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();</a:t>
            </a:r>
          </a:p>
          <a:p>
            <a:pPr rtl="0"/>
            <a:r>
              <a:rPr lang="en-US" altLang="zh-CN" b="0" i="0" u="none" strike="noStrike" kern="1200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           }</a:t>
            </a:r>
          </a:p>
          <a:p>
            <a:pPr rtl="0"/>
            <a:r>
              <a:rPr lang="en-US" altLang="zh-CN" b="0" i="0" u="none" strike="noStrike" kern="1200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       }</a:t>
            </a:r>
          </a:p>
          <a:p>
            <a:pPr rtl="0"/>
            <a:r>
              <a:rPr lang="en-US" altLang="zh-CN" b="0" i="0" u="none" strike="noStrike" kern="1200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   }</a:t>
            </a:r>
          </a:p>
          <a:p>
            <a:pPr rtl="0"/>
            <a:r>
              <a:rPr lang="en-US" altLang="zh-CN" b="0" i="0" u="none" strike="noStrike" kern="1200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53476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CF2B6C-0207-AA67-75BE-86350DA71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8C7EA55-0854-C0A0-FE48-6DD3DEC91C8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2552" y="2399331"/>
            <a:ext cx="828464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main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是一个静态方法。它不能引用 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，这是一个非静态变量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6" name="图片 5" descr="屏幕上有字&#10;&#10;描述已自动生成">
            <a:extLst>
              <a:ext uri="{FF2B5EF4-FFF2-40B4-BE49-F238E27FC236}">
                <a16:creationId xmlns:a16="http://schemas.microsoft.com/office/drawing/2014/main" id="{6817AD4E-1107-FD04-18BA-4D454FF90A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647255" cy="203420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673D5A0-AAB2-7195-62A2-3A2675E8A956}"/>
              </a:ext>
            </a:extLst>
          </p:cNvPr>
          <p:cNvSpPr txBox="1"/>
          <p:nvPr/>
        </p:nvSpPr>
        <p:spPr>
          <a:xfrm>
            <a:off x="5997678" y="3429000"/>
            <a:ext cx="619432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l" rtl="0"/>
            <a:r>
              <a:rPr lang="en-US" altLang="zh-CN" sz="1800" b="0" i="0" u="none" strike="noStrike" baseline="0" dirty="0">
                <a:solidFill>
                  <a:srgbClr val="6D95CC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public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b="0" i="0" u="none" strike="noStrike" baseline="0" dirty="0">
                <a:solidFill>
                  <a:srgbClr val="6D95CC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class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b="0" i="0" u="none" strike="noStrike" baseline="0" dirty="0">
                <a:solidFill>
                  <a:srgbClr val="C85ADA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Lesson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{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1800" b="0" i="0" u="none" strike="noStrike" baseline="0" dirty="0">
                <a:solidFill>
                  <a:srgbClr val="6D95CC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static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b="0" i="0" u="none" strike="noStrike" baseline="0" dirty="0">
                <a:solidFill>
                  <a:srgbClr val="6D95CC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int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t;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1800" b="0" i="0" u="none" strike="noStrike" baseline="0" dirty="0">
                <a:solidFill>
                  <a:srgbClr val="6D95CC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public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b="0" i="0" u="none" strike="noStrike" baseline="0" dirty="0">
                <a:solidFill>
                  <a:srgbClr val="6D95CC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static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b="0" i="0" u="none" strike="noStrike" baseline="0" dirty="0">
                <a:solidFill>
                  <a:srgbClr val="6D95CC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void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main(</a:t>
            </a:r>
            <a:r>
              <a:rPr lang="en-US" altLang="zh-CN" sz="1800" b="0" i="0" u="none" strike="noStrike" baseline="0" dirty="0">
                <a:solidFill>
                  <a:srgbClr val="C85ADA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String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[] </a:t>
            </a:r>
            <a:r>
              <a:rPr lang="en-US" altLang="zh-CN" sz="1800" b="0" i="0" u="none" strike="noStrike" baseline="0" dirty="0" err="1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args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)</a:t>
            </a:r>
          </a:p>
          <a:p>
            <a:pPr marR="0" algn="l" rtl="0"/>
            <a:r>
              <a:rPr lang="en-US" altLang="zh-CN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{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       t = </a:t>
            </a:r>
            <a:r>
              <a:rPr lang="en-US" altLang="zh-CN" sz="1800" b="0" i="0" u="none" strike="noStrike" baseline="0" dirty="0">
                <a:solidFill>
                  <a:srgbClr val="DA5A4B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1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;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   }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}</a:t>
            </a:r>
          </a:p>
          <a:p>
            <a:pPr marR="0" algn="just" rtl="0"/>
            <a:endParaRPr lang="en-US" altLang="zh-CN" sz="1800" b="0" i="0" u="none" strike="noStrike" kern="100" baseline="0" dirty="0"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E043CA3-6E8E-0033-D19E-E8FF3BD73B7A}"/>
              </a:ext>
            </a:extLst>
          </p:cNvPr>
          <p:cNvSpPr txBox="1"/>
          <p:nvPr/>
        </p:nvSpPr>
        <p:spPr>
          <a:xfrm>
            <a:off x="0" y="3523425"/>
            <a:ext cx="643029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l" rtl="0"/>
            <a:r>
              <a:rPr lang="en-US" altLang="zh-CN" sz="1800" b="0" i="0" u="none" strike="noStrike" baseline="0" dirty="0">
                <a:solidFill>
                  <a:srgbClr val="6D95CC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public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b="0" i="0" u="none" strike="noStrike" baseline="0" dirty="0">
                <a:solidFill>
                  <a:srgbClr val="6D95CC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class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b="0" i="0" u="none" strike="noStrike" baseline="0" dirty="0">
                <a:solidFill>
                  <a:srgbClr val="C85ADA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Lesson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{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1800" b="0" i="0" u="none" strike="noStrike" baseline="0" dirty="0">
                <a:solidFill>
                  <a:srgbClr val="6D95CC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int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t;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1800" b="0" i="0" u="none" strike="noStrike" baseline="0" dirty="0">
                <a:solidFill>
                  <a:srgbClr val="6D95CC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public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b="0" i="0" u="none" strike="noStrike" baseline="0" dirty="0">
                <a:solidFill>
                  <a:srgbClr val="6D95CC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static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b="0" i="0" u="none" strike="noStrike" baseline="0" dirty="0">
                <a:solidFill>
                  <a:srgbClr val="6D95CC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void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main(</a:t>
            </a:r>
            <a:r>
              <a:rPr lang="en-US" altLang="zh-CN" sz="1800" b="0" i="0" u="none" strike="noStrike" baseline="0" dirty="0">
                <a:solidFill>
                  <a:srgbClr val="C85ADA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String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[] </a:t>
            </a:r>
            <a:r>
              <a:rPr lang="en-US" altLang="zh-CN" sz="1800" b="0" i="0" u="none" strike="noStrike" baseline="0" dirty="0" err="1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args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)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   {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       </a:t>
            </a:r>
            <a:r>
              <a:rPr lang="en-US" altLang="zh-CN" sz="1800" b="0" i="0" u="none" strike="noStrike" baseline="0" dirty="0">
                <a:solidFill>
                  <a:srgbClr val="C85ADA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Lesson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obj = </a:t>
            </a:r>
            <a:r>
              <a:rPr lang="en-US" altLang="zh-CN" sz="1800" b="0" i="0" u="none" strike="noStrike" baseline="0" dirty="0">
                <a:solidFill>
                  <a:srgbClr val="6D95CC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new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b="0" i="0" u="none" strike="noStrike" baseline="0" dirty="0">
                <a:solidFill>
                  <a:srgbClr val="C85ADA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Lesson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();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       obj.t = </a:t>
            </a:r>
            <a:r>
              <a:rPr lang="en-US" altLang="zh-CN" sz="1800" b="0" i="0" u="none" strike="noStrike" baseline="0" dirty="0">
                <a:solidFill>
                  <a:srgbClr val="DA5A4B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1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;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   }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}</a:t>
            </a:r>
          </a:p>
          <a:p>
            <a:pPr marR="0" algn="just" rtl="0"/>
            <a:endParaRPr lang="en-US" altLang="zh-CN" sz="1800" b="0" i="0" u="none" strike="noStrike" kern="100" baseline="0" dirty="0"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8444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435F8B8F-2166-9443-790C-EE9979CA9DCC}"/>
              </a:ext>
            </a:extLst>
          </p:cNvPr>
          <p:cNvSpPr txBox="1"/>
          <p:nvPr/>
        </p:nvSpPr>
        <p:spPr>
          <a:xfrm>
            <a:off x="452281" y="345429"/>
            <a:ext cx="895718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在 Java 中，静态方法是属于类的，而不是属于类的实例。而非静态成员是属于类实例的。</a:t>
            </a:r>
            <a:r>
              <a:rPr lang="en-US" altLang="zh-CN" sz="1600" dirty="0"/>
              <a:t>—— generated by GPT-3.5</a:t>
            </a:r>
            <a:endParaRPr lang="zh-CN" altLang="en-US" sz="16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23EDFBA-1F23-F686-346E-9D2529061C4C}"/>
              </a:ext>
            </a:extLst>
          </p:cNvPr>
          <p:cNvSpPr txBox="1"/>
          <p:nvPr/>
        </p:nvSpPr>
        <p:spPr>
          <a:xfrm>
            <a:off x="580103" y="1582340"/>
            <a:ext cx="707922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l" rtl="0"/>
            <a:r>
              <a:rPr lang="en-US" altLang="zh-CN" sz="1800" b="0" i="0" u="none" strike="noStrike" baseline="0" dirty="0">
                <a:solidFill>
                  <a:srgbClr val="6D95CC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public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b="0" i="0" u="none" strike="noStrike" baseline="0" dirty="0">
                <a:solidFill>
                  <a:srgbClr val="6D95CC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class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b="0" i="0" u="none" strike="noStrike" baseline="0" dirty="0">
                <a:solidFill>
                  <a:srgbClr val="C85ADA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Lesson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{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1800" b="0" i="0" u="none" strike="noStrike" baseline="0" dirty="0">
                <a:solidFill>
                  <a:srgbClr val="6D95CC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public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b="0" i="0" u="none" strike="noStrike" baseline="0" dirty="0">
                <a:solidFill>
                  <a:srgbClr val="6D95CC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static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b="0" i="0" u="none" strike="noStrike" baseline="0" dirty="0">
                <a:solidFill>
                  <a:srgbClr val="6D95CC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void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main(</a:t>
            </a:r>
            <a:r>
              <a:rPr lang="en-US" altLang="zh-CN" sz="1800" b="0" i="0" u="none" strike="noStrike" baseline="0" dirty="0">
                <a:solidFill>
                  <a:srgbClr val="C85ADA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String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[] </a:t>
            </a:r>
            <a:r>
              <a:rPr lang="en-US" altLang="zh-CN" sz="1800" b="0" i="0" u="none" strike="noStrike" baseline="0" dirty="0" err="1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args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) {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       </a:t>
            </a:r>
            <a:r>
              <a:rPr lang="en-US" altLang="zh-CN" sz="1800" b="0" i="0" u="none" strike="noStrike" baseline="0" dirty="0" err="1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try_static.print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();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   }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}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6D95CC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class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b="0" i="0" u="none" strike="noStrike" baseline="0" dirty="0" err="1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try_static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{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1800" b="0" i="0" u="none" strike="noStrike" baseline="0" dirty="0">
                <a:solidFill>
                  <a:srgbClr val="6D95CC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public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b="0" i="0" u="none" strike="noStrike" baseline="0" dirty="0">
                <a:solidFill>
                  <a:srgbClr val="6D95CC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static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b="0" i="0" u="none" strike="noStrike" baseline="0" dirty="0">
                <a:solidFill>
                  <a:srgbClr val="6D95CC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void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print()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   {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       </a:t>
            </a:r>
            <a:r>
              <a:rPr lang="en-US" altLang="zh-CN" sz="1800" b="0" i="0" u="none" strike="noStrike" baseline="0" dirty="0" err="1">
                <a:solidFill>
                  <a:srgbClr val="C85ADA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System</a:t>
            </a:r>
            <a:r>
              <a:rPr lang="en-US" altLang="zh-CN" sz="1800" b="0" i="0" u="none" strike="noStrike" baseline="0" dirty="0" err="1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.out.println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(</a:t>
            </a:r>
            <a:r>
              <a:rPr lang="en-US" altLang="zh-CN" sz="1800" b="0" i="0" u="none" strike="noStrike" baseline="0" dirty="0">
                <a:solidFill>
                  <a:srgbClr val="77C97B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"114"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);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   }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}</a:t>
            </a:r>
          </a:p>
          <a:p>
            <a:pPr marR="0" algn="just" rtl="0"/>
            <a:endParaRPr lang="en-US" altLang="zh-CN" sz="1800" b="0" i="0" u="none" strike="noStrike" kern="100" baseline="0" dirty="0"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2512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1159</Words>
  <Application>Microsoft Office PowerPoint</Application>
  <PresentationFormat>宽屏</PresentationFormat>
  <Paragraphs>183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Arial Unicode MS</vt:lpstr>
      <vt:lpstr>等线</vt:lpstr>
      <vt:lpstr>等线 Light</vt:lpstr>
      <vt:lpstr>Arial</vt:lpstr>
      <vt:lpstr>Roboto Mono</vt:lpstr>
      <vt:lpstr>Times New Roman</vt:lpstr>
      <vt:lpstr>Office 主题​​</vt:lpstr>
      <vt:lpstr>JAVA面向对象设计心得</vt:lpstr>
      <vt:lpstr>PowerPoint 演示文稿</vt:lpstr>
      <vt:lpstr>PowerPoint 演示文稿</vt:lpstr>
      <vt:lpstr>ArrayList&lt;type&gt;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JAVA面向对象设计心得</dc:title>
  <dc:creator>liu xuanle</dc:creator>
  <cp:lastModifiedBy>liu xuanle</cp:lastModifiedBy>
  <cp:revision>15</cp:revision>
  <dcterms:created xsi:type="dcterms:W3CDTF">2023-03-03T07:56:33Z</dcterms:created>
  <dcterms:modified xsi:type="dcterms:W3CDTF">2023-03-04T15:41:02Z</dcterms:modified>
</cp:coreProperties>
</file>