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74" r:id="rId10"/>
    <p:sldId id="267" r:id="rId11"/>
    <p:sldId id="275" r:id="rId12"/>
    <p:sldId id="276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9ED3A48B-7B7E-4244-80C7-7679F08C825A}">
          <p14:sldIdLst>
            <p14:sldId id="256"/>
          </p14:sldIdLst>
        </p14:section>
        <p14:section name="实现目标" id="{9D193C61-172A-4562-AD9A-1CBBFAB8C7D7}">
          <p14:sldIdLst>
            <p14:sldId id="257"/>
          </p14:sldIdLst>
        </p14:section>
        <p14:section name="实现方法" id="{76F12354-9552-4DF0-840F-2D3283BC8310}">
          <p14:sldIdLst>
            <p14:sldId id="258"/>
            <p14:sldId id="259"/>
            <p14:sldId id="263"/>
            <p14:sldId id="264"/>
            <p14:sldId id="265"/>
            <p14:sldId id="266"/>
            <p14:sldId id="274"/>
            <p14:sldId id="267"/>
            <p14:sldId id="275"/>
            <p14:sldId id="276"/>
            <p14:sldId id="269"/>
            <p14:sldId id="268"/>
            <p14:sldId id="270"/>
            <p14:sldId id="271"/>
          </p14:sldIdLst>
        </p14:section>
        <p14:section name="实验" id="{656079CB-45BE-4CD4-9D4F-95880DC4B072}">
          <p14:sldIdLst>
            <p14:sldId id="272"/>
          </p14:sldIdLst>
        </p14:section>
        <p14:section name="相关知识" id="{6BAAEB00-CCFF-41B7-BAA2-1AAFE04A7E56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C690F-0C2F-4837-888A-16139A52B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A43BA9-E293-4853-AA9E-49DD53A71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AF632-E543-4E03-8A79-78923922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6352-1F30-48FD-A959-F905FEA1A361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AE693-1AC9-41DE-9AFD-DCCC280D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95474-82F5-40AE-A0B2-7D513EAE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8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19974-55E7-490C-8C3F-2B2A5BDA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F8AD47-E8B7-4B3F-B160-62A089C06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4E614-9818-47FE-B883-7E093372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6352-1F30-48FD-A959-F905FEA1A361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5406A-A164-40E0-A4A6-93CA4C58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01A7D-F4DF-48D2-93E7-6076DFCF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10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983C09-E4A8-4819-A3B6-CE0E7A4AD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DEBE99-AB8A-4554-AA15-A0F139872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44E9E-605D-4616-BB57-E5818E44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6352-1F30-48FD-A959-F905FEA1A361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9D38B-F43F-436F-BBC1-2C3F1F0E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1F836-F407-415B-A1A1-40410E0E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1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5D8B2-DCF4-4F63-B4E3-AFE58D63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3B3A7-2A71-47AE-A2E7-E1CA2171C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9D96-8787-4387-B647-D9D4F3A3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6352-1F30-48FD-A959-F905FEA1A361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3B79C-1BBC-4846-89E2-CBBA3ACD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19126-B596-42C4-A8CE-28B30687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0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94278-5D6D-4668-AC4B-2C731B7B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E0ADF0-E14E-4517-B6D8-3B665087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B776E-1792-4C20-9C59-C72D11E5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6352-1F30-48FD-A959-F905FEA1A361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0E38B-A020-4EA1-BE43-C7F48C1F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1276C-E83F-4B4B-9745-A116F2EA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7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53EF8-FBF1-4509-A78A-47E9256F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C11C3-A5C1-49EB-AFD4-113CA7006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ADBA0A-8DCB-4487-8264-4B9484278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3BDCD-293C-43ED-8051-ADF7A4E0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6352-1F30-48FD-A959-F905FEA1A361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4D9C2-C79D-451F-87DB-F2570C1A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5CD05D-2547-416A-9803-1D533D97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2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20DB0-BCA4-4D7E-B85C-4FB56584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18557-1CD1-45BB-9E1C-A0C7FB26D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C84B95-B0B7-4311-A4A7-E3F3B9F84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6814F0-F907-4CFF-85AD-FFE22634A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A26D22-2086-4E27-A8FE-D0B1B7D42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EE84F8-195B-4BEC-B7F5-F370BA05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6352-1F30-48FD-A959-F905FEA1A361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E08700-7B9D-40FC-8D3A-29B9D0DA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413AC0-2B65-49AF-BC35-BFD0A620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8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C9B8B-0630-475F-86AF-E391D95F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A9D78D-CB8F-42F1-A04C-6A69E426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6352-1F30-48FD-A959-F905FEA1A361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277FB-F3A6-4D15-9879-D76F5107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179226-0FF3-4D18-BBEA-7859147E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6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D1D25D-3C1A-4B4A-A91F-D3B04A88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6352-1F30-48FD-A959-F905FEA1A361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F67942-A7E9-44B2-88B4-E4FB7A7A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BFE8A-E695-49DD-AECB-DEA4235D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0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776B9-3DCF-4793-91E8-E495DB4D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8A927-E8EB-4D37-B5C7-3C445927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BCED1E-02BF-4F39-BF65-D0187AC1C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89F9AE-D4A5-4AA4-9F8E-1A0D9442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6352-1F30-48FD-A959-F905FEA1A361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C7B4F-BAE0-4C51-8B9D-3ED7EF9E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4D5E5A-2967-40B0-9959-3A0BC71A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3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B59DC-D821-4D93-B8E7-222DA677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5A9CB1-7B6C-4BE4-AC6C-37BE0C4A7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710E30-6477-4E0E-9416-7DC7EB13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50529-5B04-4206-A7ED-B318CF70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6352-1F30-48FD-A959-F905FEA1A361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38136D-3F6F-4E37-AE7B-E378851A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05DC7-DD21-42B6-A8CD-DD90CE85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51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9576C5-FA3F-465D-9932-0C9AAB4E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82EBD-2386-4308-A556-95A42E36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B9318-699A-4F84-AAF9-CBBC6F0FA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66352-1F30-48FD-A959-F905FEA1A361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024CF-B68C-4825-91F9-D57B07B14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7C886-5A43-46D4-8F9B-0A255DEE4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5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82D0-583F-4DD8-B7F9-D0DDCB08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Spatial and Temporal Constrained Ranked Retrieval over Videos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43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6FBB6-A37F-4FF8-B8C3-89534AE0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空间匹配 </a:t>
            </a:r>
            <a:r>
              <a:rPr lang="en-US" altLang="zh-CN" dirty="0"/>
              <a:t>Spatial Matching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A91C5E1-3564-4C20-B572-566735CD6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90894" cy="4566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222E62-485E-4598-9CB6-5F16CA4587FA}"/>
                  </a:ext>
                </a:extLst>
              </p:cNvPr>
              <p:cNvSpPr txBox="1"/>
              <p:nvPr/>
            </p:nvSpPr>
            <p:spPr>
              <a:xfrm>
                <a:off x="7395099" y="1784412"/>
                <a:ext cx="362208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初始化：</a:t>
                </a:r>
                <a:r>
                  <a:rPr lang="en-US" altLang="zh-CN" sz="2800" dirty="0"/>
                  <a:t>1-2</a:t>
                </a:r>
              </a:p>
              <a:p>
                <a:endParaRPr lang="en-US" altLang="zh-CN" sz="2800" dirty="0"/>
              </a:p>
              <a:p>
                <a:r>
                  <a:rPr lang="zh-CN" altLang="en-US" sz="2800" dirty="0"/>
                  <a:t>展开查询图 </a:t>
                </a:r>
                <a:r>
                  <a:rPr lang="en-US" altLang="zh-CN" sz="2800" dirty="0"/>
                  <a:t>P</a:t>
                </a:r>
                <a:r>
                  <a:rPr lang="zh-CN" altLang="en-US" sz="2800" dirty="0"/>
                  <a:t>，获得一个边的序列，称作查询序列，存储为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zh-CN" altLang="en-US" sz="2800" dirty="0"/>
                  <a:t>需要用</a:t>
                </a:r>
                <a:r>
                  <a:rPr lang="en-US" altLang="zh-CN" sz="2800" dirty="0"/>
                  <a:t>(</a:t>
                </a:r>
                <a:r>
                  <a:rPr lang="zh-CN" altLang="en-US" sz="2800" dirty="0"/>
                  <a:t>锚点</a:t>
                </a:r>
                <a:r>
                  <a:rPr lang="en-US" altLang="zh-CN" sz="2800" dirty="0"/>
                  <a:t>-</a:t>
                </a:r>
                <a:r>
                  <a:rPr lang="zh-CN" altLang="en-US" sz="2800" dirty="0"/>
                  <a:t>中间数据图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格式存储最终结果，存储为 </a:t>
                </a:r>
                <a:r>
                  <a:rPr lang="en-US" altLang="zh-CN" sz="2800" dirty="0"/>
                  <a:t>res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222E62-485E-4598-9CB6-5F16CA458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099" y="1784412"/>
                <a:ext cx="3622089" cy="3970318"/>
              </a:xfrm>
              <a:prstGeom prst="rect">
                <a:avLst/>
              </a:prstGeom>
              <a:blipFill>
                <a:blip r:embed="rId3"/>
                <a:stretch>
                  <a:fillRect l="-3367" t="-1843" r="-13300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16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6FBB6-A37F-4FF8-B8C3-89534AE0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空间匹配 </a:t>
            </a:r>
            <a:r>
              <a:rPr lang="en-US" altLang="zh-CN" dirty="0"/>
              <a:t>Spatial Matching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A91C5E1-3564-4C20-B572-566735CD6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90894" cy="45668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B222E62-485E-4598-9CB6-5F16CA4587FA}"/>
              </a:ext>
            </a:extLst>
          </p:cNvPr>
          <p:cNvSpPr txBox="1"/>
          <p:nvPr/>
        </p:nvSpPr>
        <p:spPr>
          <a:xfrm>
            <a:off x="7395099" y="1784412"/>
            <a:ext cx="36220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边匹配图更新：</a:t>
            </a:r>
            <a:r>
              <a:rPr lang="en-US" altLang="zh-CN" sz="2800" dirty="0"/>
              <a:t>3-12</a:t>
            </a:r>
          </a:p>
          <a:p>
            <a:endParaRPr lang="en-US" altLang="zh-CN" sz="2800" dirty="0"/>
          </a:p>
          <a:p>
            <a:r>
              <a:rPr lang="zh-CN" altLang="en-US" sz="2800" dirty="0"/>
              <a:t>对于每个查询边，枚举其对应匹配边（包含锚点与非锚点）。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针对不同的锚点，更新中间数据图。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73368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6FBB6-A37F-4FF8-B8C3-89534AE0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空间匹配 </a:t>
            </a:r>
            <a:r>
              <a:rPr lang="en-US" altLang="zh-CN" dirty="0"/>
              <a:t>Spatial Matching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A91C5E1-3564-4C20-B572-566735CD6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90894" cy="45668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B222E62-485E-4598-9CB6-5F16CA4587FA}"/>
              </a:ext>
            </a:extLst>
          </p:cNvPr>
          <p:cNvSpPr txBox="1"/>
          <p:nvPr/>
        </p:nvSpPr>
        <p:spPr>
          <a:xfrm>
            <a:off x="7395099" y="1784412"/>
            <a:ext cx="36220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答案与剪枝：</a:t>
            </a:r>
            <a:r>
              <a:rPr lang="en-US" altLang="zh-CN" sz="2800" dirty="0"/>
              <a:t>13-16</a:t>
            </a:r>
          </a:p>
          <a:p>
            <a:endParaRPr lang="en-US" altLang="zh-CN" sz="2800" dirty="0"/>
          </a:p>
          <a:p>
            <a:r>
              <a:rPr lang="zh-CN" altLang="en-US" sz="2800" dirty="0"/>
              <a:t>根据每个锚点对应中间数据图，若 </a:t>
            </a:r>
            <a:r>
              <a:rPr lang="en-US" altLang="zh-CN" sz="2800" dirty="0"/>
              <a:t>I </a:t>
            </a:r>
            <a:r>
              <a:rPr lang="zh-CN" altLang="en-US" sz="2800" dirty="0"/>
              <a:t>中有空元素，则表示对应位置没有匹配边，不合法，剪枝删去。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8527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6FBB6-A37F-4FF8-B8C3-89534AE0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空间匹配 </a:t>
            </a:r>
            <a:r>
              <a:rPr lang="en-US" altLang="zh-CN" dirty="0"/>
              <a:t>Spatial Matching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C35AE9A-DAD1-4540-B8E0-5416BC5F9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964" y="1690688"/>
            <a:ext cx="6046072" cy="40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5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1B4B1-0123-4513-BD94-9344D982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时间匹配 </a:t>
            </a:r>
            <a:r>
              <a:rPr lang="en-US" altLang="zh-CN" dirty="0"/>
              <a:t>Temporal Matching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DB1E4ED-085B-46F7-9883-2874FF459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531" y="1685350"/>
            <a:ext cx="6222938" cy="480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2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1B4B1-0123-4513-BD94-9344D982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时间匹配 </a:t>
            </a:r>
            <a:r>
              <a:rPr lang="en-US" altLang="zh-CN" dirty="0"/>
              <a:t>Temporal Matching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0F92596-6C58-4D21-896F-C968C1ECC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249" y="1319313"/>
            <a:ext cx="4039502" cy="517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40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BE590-9924-47B1-A32A-C5C5011E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61A85-D6DE-45EA-8A36-D99F6104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进行候选排序</a:t>
            </a:r>
            <a:br>
              <a:rPr lang="en-US" altLang="zh-CN" dirty="0"/>
            </a:br>
            <a:r>
              <a:rPr lang="zh-CN" altLang="en-US" dirty="0"/>
              <a:t>通过预计分数进行排序，采用优先队列辅助处理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窗口排序</a:t>
            </a:r>
            <a:br>
              <a:rPr lang="en-US" altLang="zh-CN" dirty="0"/>
            </a:br>
            <a:r>
              <a:rPr lang="zh-CN" altLang="en-US" dirty="0"/>
              <a:t>与上文类似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B7C28B-5546-4CF8-AC50-9E83E443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07" y="2632070"/>
            <a:ext cx="4915586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74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2F46F-7545-4643-9C3B-D2E2288B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60D43-0334-4CCA-81A5-55F88C270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50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85936-6869-4073-87B6-641076BC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6DF4D-13BC-4DD3-BBB5-3D37D638B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32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8373D-4C8E-4395-9029-BEA8E0FC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E4EE5-35BA-4E2A-8DCC-F5147519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简要定义：</a:t>
            </a:r>
            <a:br>
              <a:rPr lang="en-US" altLang="zh-CN" dirty="0"/>
            </a:br>
            <a:r>
              <a:rPr lang="zh-CN" altLang="en-US" dirty="0"/>
              <a:t>给定一个或多个基本视频片段与一个查询视频片段，查找基本视频片段中与查询视频片段最“相似”的几个片段。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正规定义：</a:t>
            </a:r>
            <a:br>
              <a:rPr lang="en-US" altLang="zh-CN" dirty="0"/>
            </a:br>
            <a:r>
              <a:rPr lang="zh-CN" altLang="en-US" dirty="0"/>
              <a:t>给定视频（可看做帧组成的序列）</a:t>
            </a:r>
            <a:r>
              <a:rPr lang="en-US" altLang="zh-CN" dirty="0"/>
              <a:t>V</a:t>
            </a:r>
            <a:r>
              <a:rPr lang="zh-CN" altLang="en-US" dirty="0"/>
              <a:t>，查询图像序列 </a:t>
            </a:r>
            <a:r>
              <a:rPr lang="en-US" altLang="zh-CN" dirty="0"/>
              <a:t>P </a:t>
            </a:r>
            <a:r>
              <a:rPr lang="zh-CN" altLang="en-US" dirty="0"/>
              <a:t>及查询常量 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dirty="0"/>
              <a:t>任务目标是在 </a:t>
            </a:r>
            <a:r>
              <a:rPr lang="en-US" altLang="zh-CN" dirty="0"/>
              <a:t>V </a:t>
            </a:r>
            <a:r>
              <a:rPr lang="zh-CN" altLang="en-US" dirty="0"/>
              <a:t>的片段中，找到与 </a:t>
            </a:r>
            <a:r>
              <a:rPr lang="en-US" altLang="zh-CN" dirty="0"/>
              <a:t>P </a:t>
            </a:r>
            <a:r>
              <a:rPr lang="zh-CN" altLang="en-US" dirty="0"/>
              <a:t>长度相等，且与 </a:t>
            </a:r>
            <a:r>
              <a:rPr lang="en-US" altLang="zh-CN" dirty="0"/>
              <a:t>P </a:t>
            </a:r>
            <a:r>
              <a:rPr lang="zh-CN" altLang="en-US" dirty="0"/>
              <a:t>匹配度得分最高的 </a:t>
            </a:r>
            <a:r>
              <a:rPr lang="en-US" altLang="zh-CN" dirty="0"/>
              <a:t>k </a:t>
            </a:r>
            <a:r>
              <a:rPr lang="zh-CN" altLang="en-US" dirty="0"/>
              <a:t>个片段，进行排序与评估。</a:t>
            </a:r>
            <a:br>
              <a:rPr lang="en-US" altLang="zh-CN" dirty="0"/>
            </a:br>
            <a:r>
              <a:rPr lang="zh-CN" altLang="en-US" dirty="0"/>
              <a:t>若有多个视频，则可以合成一个视频，在边界特殊处理。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524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0BCE5-2D5B-4BBB-BFB4-024FE022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E3BB2-4CCD-41A2-9035-80C564DA7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在每次查询时，使用所有的视频片段去匹配是不现实的。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将任务转变为两方向，平摊消耗：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1.</a:t>
            </a:r>
            <a:r>
              <a:rPr lang="zh-CN" altLang="en-US" dirty="0"/>
              <a:t> 摄取阶段</a:t>
            </a:r>
            <a:r>
              <a:rPr lang="en-US" altLang="zh-CN" dirty="0"/>
              <a:t>(ingestion phase)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预处理阶段，构建图形索引（</a:t>
            </a:r>
            <a:r>
              <a:rPr lang="en-US" altLang="zh-CN" dirty="0"/>
              <a:t>Graph Index, GI</a:t>
            </a:r>
            <a:r>
              <a:rPr lang="zh-CN" altLang="en-US" dirty="0"/>
              <a:t>），加速后续查询；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dirty="0"/>
              <a:t>查询阶段</a:t>
            </a:r>
            <a:r>
              <a:rPr lang="en-US" altLang="zh-CN" dirty="0"/>
              <a:t>(query phase)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在 </a:t>
            </a:r>
            <a:r>
              <a:rPr lang="en-US" altLang="zh-CN" dirty="0"/>
              <a:t>GI </a:t>
            </a:r>
            <a:r>
              <a:rPr lang="zh-CN" altLang="en-US" dirty="0"/>
              <a:t>的基础上，生成视频序列，计算匹配值，得到最终结果。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599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E1778-631E-4167-BA72-0ED3BB0A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摄取阶段</a:t>
            </a:r>
            <a:r>
              <a:rPr lang="en-US" altLang="zh-CN" dirty="0"/>
              <a:t>(ingestion phase)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9B41E-C0A5-4856-BB2C-BC10756BA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摄取阶段的主要目的是计算得到图形索引（</a:t>
            </a:r>
            <a:r>
              <a:rPr lang="en-US" altLang="zh-CN" dirty="0"/>
              <a:t>Graph Index, GI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两个优化方向：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1. </a:t>
            </a:r>
            <a:r>
              <a:rPr lang="zh-CN" altLang="en-US" dirty="0"/>
              <a:t>简化查询序列，减少生成边的数量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dirty="0"/>
              <a:t>引入边离散化，允许相同属性的边信息共享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92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15BB1-FC8D-4E7A-805A-B6EE6B6C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两个优化方向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4BDC6-486D-403D-AE99-31DC2925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简化查询序列，减少生成边的数量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使用树替代完全图来表示整体，在需要时可以计算得出任意两结点间属性。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引入边离散化，允许相同属性的边信息共享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降低查询处理期间边检索成本，最小化图索引 </a:t>
            </a:r>
            <a:r>
              <a:rPr lang="en-US" altLang="zh-CN" dirty="0"/>
              <a:t>GI </a:t>
            </a:r>
            <a:r>
              <a:rPr lang="zh-CN" altLang="en-US" dirty="0"/>
              <a:t>开销。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114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2A89C-E7BC-4FF9-BEA9-8EB4FF1B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构造图形索引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7A34B-FE5A-4C4A-8A0C-D563A55D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索引为两层索引：结点属性对</a:t>
            </a:r>
            <a:r>
              <a:rPr lang="en-US" altLang="zh-CN" dirty="0"/>
              <a:t>-</a:t>
            </a:r>
            <a:r>
              <a:rPr lang="zh-CN" altLang="en-US" dirty="0"/>
              <a:t>相对空间索引、相对空间</a:t>
            </a:r>
            <a:r>
              <a:rPr lang="en-US" altLang="zh-CN" dirty="0"/>
              <a:t>-</a:t>
            </a:r>
            <a:r>
              <a:rPr lang="zh-CN" altLang="en-US" dirty="0"/>
              <a:t>结点编号索引，两者采用哈希索引。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优点：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1. </a:t>
            </a:r>
            <a:r>
              <a:rPr lang="zh-CN" altLang="en-US" dirty="0"/>
              <a:t>相同空间关系边减少重复存储；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dirty="0"/>
              <a:t>从点编号中分离出的相对空间信息，能够方便地恢复在指定属性前提下，所有潜在边的信息。每个顶点对都与一组帧关联，指出相关边在何时产生。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595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D639D-4686-4644-982D-CE525C8C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查询阶段</a:t>
            </a:r>
            <a:r>
              <a:rPr lang="en-US" altLang="zh-CN" dirty="0"/>
              <a:t>(query phase)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B803B-3ED1-4E10-B37B-AA48B5DC5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暴力生成枚举复杂度难以接受。</a:t>
            </a:r>
            <a:endParaRPr lang="en-US" altLang="zh-CN" dirty="0"/>
          </a:p>
          <a:p>
            <a:r>
              <a:rPr lang="zh-CN" altLang="en-US" dirty="0"/>
              <a:t>优化方向：</a:t>
            </a:r>
            <a:br>
              <a:rPr lang="en-US" altLang="zh-CN" dirty="0"/>
            </a:br>
            <a:r>
              <a:rPr lang="en-US" altLang="zh-CN" dirty="0"/>
              <a:t>1. </a:t>
            </a:r>
            <a:r>
              <a:rPr lang="zh-CN" altLang="en-US" dirty="0"/>
              <a:t>减少需要检查的窗口数量</a:t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dirty="0"/>
              <a:t>剪枝，尽早去掉对最终答案无贡献的匹配</a:t>
            </a:r>
            <a:br>
              <a:rPr lang="en-US" altLang="zh-CN" dirty="0"/>
            </a:br>
            <a:r>
              <a:rPr lang="en-US" altLang="zh-CN" dirty="0"/>
              <a:t>3. </a:t>
            </a:r>
            <a:r>
              <a:rPr lang="zh-CN" altLang="en-US" dirty="0"/>
              <a:t>及时终止，一旦找到窗口中最高匹配值则退出</a:t>
            </a:r>
            <a:endParaRPr lang="en-US" altLang="zh-CN" dirty="0"/>
          </a:p>
          <a:p>
            <a:r>
              <a:rPr lang="zh-CN" altLang="en-US" dirty="0"/>
              <a:t>步骤：</a:t>
            </a:r>
            <a:br>
              <a:rPr lang="en-US" altLang="zh-CN" dirty="0"/>
            </a:br>
            <a:r>
              <a:rPr lang="en-US" altLang="zh-CN" dirty="0"/>
              <a:t>1. </a:t>
            </a:r>
            <a:r>
              <a:rPr lang="zh-CN" altLang="en-US" dirty="0"/>
              <a:t>窗口生成 </a:t>
            </a:r>
            <a:r>
              <a:rPr lang="en-US" altLang="zh-CN" dirty="0"/>
              <a:t>Window Generation</a:t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dirty="0"/>
              <a:t>空间匹配 </a:t>
            </a:r>
            <a:r>
              <a:rPr lang="en-US" altLang="zh-CN" dirty="0"/>
              <a:t>Spatial Matching</a:t>
            </a:r>
            <a:br>
              <a:rPr lang="en-US" altLang="zh-CN" dirty="0"/>
            </a:br>
            <a:r>
              <a:rPr lang="en-US" altLang="zh-CN" dirty="0"/>
              <a:t>3. </a:t>
            </a:r>
            <a:r>
              <a:rPr lang="zh-CN" altLang="en-US" dirty="0"/>
              <a:t>时间匹配 </a:t>
            </a:r>
            <a:r>
              <a:rPr lang="en-US" altLang="zh-CN" dirty="0"/>
              <a:t>Temporal Matching</a:t>
            </a:r>
            <a:br>
              <a:rPr lang="en-US" altLang="zh-CN" dirty="0"/>
            </a:br>
            <a:r>
              <a:rPr lang="en-US" altLang="zh-CN" dirty="0"/>
              <a:t>4. </a:t>
            </a:r>
            <a:r>
              <a:rPr lang="zh-CN" altLang="en-US" dirty="0"/>
              <a:t>排序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836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5ED1C-125D-42F9-91F0-F6CAED1C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窗口生成 </a:t>
            </a:r>
            <a:r>
              <a:rPr lang="en-US" altLang="zh-CN" dirty="0"/>
              <a:t>Window Generation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0E11C-C404-40D6-8E77-CBC9948A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边恢复 </a:t>
            </a:r>
            <a:r>
              <a:rPr lang="en-US" altLang="zh-CN" dirty="0"/>
              <a:t>Edge Retrieval</a:t>
            </a:r>
            <a:br>
              <a:rPr lang="en-US" altLang="zh-CN" dirty="0"/>
            </a:br>
            <a:r>
              <a:rPr lang="zh-CN" altLang="en-US" dirty="0"/>
              <a:t>记录每个帧所含有的匹配边（结点和边属性同时匹配查询图中的边），若某个帧没有任何匹配边，则剪枝删去。</a:t>
            </a:r>
            <a:br>
              <a:rPr lang="en-US" altLang="zh-CN" dirty="0"/>
            </a:br>
            <a:r>
              <a:rPr lang="zh-CN" altLang="en-US" dirty="0"/>
              <a:t>将所有得到的边按照帧进行分别。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窗口生成 </a:t>
            </a:r>
            <a:r>
              <a:rPr lang="en-US" altLang="zh-CN" dirty="0"/>
              <a:t>Window Generation</a:t>
            </a:r>
            <a:br>
              <a:rPr lang="en-US" altLang="zh-CN" dirty="0"/>
            </a:br>
            <a:r>
              <a:rPr lang="zh-CN" altLang="en-US" dirty="0"/>
              <a:t>从上一步中保留下来的每一帧中，提取所有包含该帧的、长度与匹配查询图相同的帧区间，即窗口。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77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6FBB6-A37F-4FF8-B8C3-89534AE0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空间匹配 </a:t>
            </a:r>
            <a:r>
              <a:rPr lang="en-US" altLang="zh-CN" dirty="0"/>
              <a:t>Spatial Matching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1C7E2D6-B89E-4D90-82A1-4E7C5C0B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空间匹配的目的是，在给定特定帧匹配边的前提下，找出满足与查询图 </a:t>
            </a:r>
            <a:r>
              <a:rPr lang="en-US" altLang="zh-CN" dirty="0"/>
              <a:t>P </a:t>
            </a:r>
            <a:r>
              <a:rPr lang="zh-CN" altLang="en-US" dirty="0"/>
              <a:t>匹配的一系列数据图。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称该数据图叫做中间数据图（</a:t>
            </a:r>
            <a:r>
              <a:rPr lang="en-US" altLang="zh-CN" dirty="0"/>
              <a:t> Intermediate Data Graphs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5040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331</Words>
  <Application>Microsoft Office PowerPoint</Application>
  <PresentationFormat>宽屏</PresentationFormat>
  <Paragraphs>57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Spatial and Temporal Constrained Ranked Retrieval over Videos</vt:lpstr>
      <vt:lpstr>实现目标</vt:lpstr>
      <vt:lpstr>实现方法</vt:lpstr>
      <vt:lpstr>摄取阶段(ingestion phase)</vt:lpstr>
      <vt:lpstr>两个优化方向</vt:lpstr>
      <vt:lpstr>构造图形索引</vt:lpstr>
      <vt:lpstr>查询阶段(query phase)</vt:lpstr>
      <vt:lpstr>窗口生成 Window Generation</vt:lpstr>
      <vt:lpstr>空间匹配 Spatial Matching</vt:lpstr>
      <vt:lpstr>空间匹配 Spatial Matching</vt:lpstr>
      <vt:lpstr>空间匹配 Spatial Matching</vt:lpstr>
      <vt:lpstr>空间匹配 Spatial Matching</vt:lpstr>
      <vt:lpstr>空间匹配 Spatial Matching</vt:lpstr>
      <vt:lpstr>时间匹配 Temporal Matching</vt:lpstr>
      <vt:lpstr>时间匹配 Temporal Matching</vt:lpstr>
      <vt:lpstr>排序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and Temporal Constrained Ranked Retrieval over Videos</dc:title>
  <dc:creator>Jicong Gao</dc:creator>
  <cp:lastModifiedBy>Jicong Gao</cp:lastModifiedBy>
  <cp:revision>32</cp:revision>
  <dcterms:created xsi:type="dcterms:W3CDTF">2022-10-18T11:34:13Z</dcterms:created>
  <dcterms:modified xsi:type="dcterms:W3CDTF">2022-10-20T07:58:04Z</dcterms:modified>
</cp:coreProperties>
</file>