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5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27432000" cy="155448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66400" y="8229600"/>
            <a:ext cx="571464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66400" y="12050640"/>
            <a:ext cx="571464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66400" y="822960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094640" y="822960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094640" y="1205064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166400" y="1205064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66400" y="8229600"/>
            <a:ext cx="5714640" cy="731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166400" y="8229600"/>
            <a:ext cx="5714640" cy="731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66400" y="9606960"/>
            <a:ext cx="5714640" cy="45594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66400" y="9606960"/>
            <a:ext cx="5714640" cy="4559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66400" y="8229600"/>
            <a:ext cx="5714640" cy="731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66400" y="8229600"/>
            <a:ext cx="5714640" cy="731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66400" y="8229600"/>
            <a:ext cx="2788560" cy="731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094640" y="8229600"/>
            <a:ext cx="2788560" cy="731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191120" y="838080"/>
            <a:ext cx="17754120" cy="2543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66400" y="822960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166400" y="1205064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094640" y="8229600"/>
            <a:ext cx="2788560" cy="731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66400" y="8229600"/>
            <a:ext cx="2788560" cy="731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094640" y="822960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094640" y="1205064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66400" y="822960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094640" y="8229600"/>
            <a:ext cx="278856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66400" y="12050640"/>
            <a:ext cx="5714640" cy="34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990720"/>
            <a:ext cx="2742840" cy="743400"/>
          </a:xfrm>
          <a:prstGeom prst="rect">
            <a:avLst/>
          </a:prstGeom>
          <a:ln w="12600">
            <a:noFill/>
          </a:ln>
        </p:spPr>
      </p:pic>
      <p:sp>
        <p:nvSpPr>
          <p:cNvPr id="1" name="CustomShape 1"/>
          <p:cNvSpPr/>
          <p:nvPr/>
        </p:nvSpPr>
        <p:spPr>
          <a:xfrm rot="16200000">
            <a:off x="-912600" y="14412960"/>
            <a:ext cx="2246760" cy="90360"/>
          </a:xfrm>
          <a:prstGeom prst="rect">
            <a:avLst/>
          </a:prstGeom>
          <a:noFill/>
          <a:ln w="12600">
            <a:noFill/>
          </a:ln>
        </p:spPr>
        <p:txBody>
          <a:bodyPr wrap="none" lIns="22320" rIns="22320" tIns="22320" bIns="22320"/>
          <a:p>
            <a:pPr>
              <a:lnSpc>
                <a:spcPct val="100000"/>
              </a:lnSpc>
            </a:pPr>
            <a:r>
              <a:rPr lang="en-US" sz="300">
                <a:latin typeface="Calibri"/>
                <a:ea typeface="Calibri"/>
              </a:rPr>
              <a:t>Template design only ©copyright  2008  •  Ohio University • Media  Production  •  740.597-2521 •  Spring Quarter 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20253960" y="2895480"/>
            <a:ext cx="6263280" cy="119631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3" name="CustomShape 3"/>
          <p:cNvSpPr/>
          <p:nvPr/>
        </p:nvSpPr>
        <p:spPr>
          <a:xfrm>
            <a:off x="7360920" y="2895480"/>
            <a:ext cx="6263280" cy="119631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4" name="CustomShape 4"/>
          <p:cNvSpPr/>
          <p:nvPr/>
        </p:nvSpPr>
        <p:spPr>
          <a:xfrm>
            <a:off x="13807440" y="2895480"/>
            <a:ext cx="6263280" cy="119631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5" name="CustomShape 5"/>
          <p:cNvSpPr/>
          <p:nvPr/>
        </p:nvSpPr>
        <p:spPr>
          <a:xfrm>
            <a:off x="914400" y="2895480"/>
            <a:ext cx="6263280" cy="119631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1166400" y="8229600"/>
            <a:ext cx="5714640" cy="731484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latin typeface="Calibri"/>
                <a:ea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latin typeface="Calibri"/>
                <a:ea typeface="Calibri"/>
              </a:rPr>
              <a:t>Seventh Outline LevelBody Level One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1400">
                <a:latin typeface="Calibri"/>
                <a:ea typeface="Calibri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1400">
                <a:latin typeface="Calibri"/>
                <a:ea typeface="Calibri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400">
                <a:latin typeface="Calibri"/>
                <a:ea typeface="Calibri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400"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191120" y="838080"/>
            <a:ext cx="17754120" cy="548604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4600">
                <a:solidFill>
                  <a:srgbClr val="ffffff"/>
                </a:solidFill>
                <a:latin typeface="Calibri"/>
                <a:ea typeface="Calibri"/>
              </a:rPr>
              <a:t>Click to edit the title text formatTitle Text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jpeg"/><Relationship Id="rId12" Type="http://schemas.openxmlformats.org/officeDocument/2006/relationships/image" Target="../media/image15.jpeg"/><Relationship Id="rId1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rcRect l="14890" t="20169" r="14890" b="15128"/>
          <a:stretch>
            <a:fillRect/>
          </a:stretch>
        </p:blipFill>
        <p:spPr>
          <a:xfrm>
            <a:off x="9235440" y="2468880"/>
            <a:ext cx="9784080" cy="996696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4572000" y="838080"/>
            <a:ext cx="22202280" cy="12650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antarell"/>
                <a:ea typeface="Damascus"/>
              </a:rPr>
              <a:t>  </a:t>
            </a:r>
            <a:r>
              <a:rPr b="1" lang="en-US" sz="2600">
                <a:solidFill>
                  <a:srgbClr val="000000"/>
                </a:solidFill>
                <a:latin typeface="Cantarell"/>
                <a:ea typeface="Damascus"/>
              </a:rPr>
              <a:t>Comparing calcium influx with high-frequency stimulation and burst stimulation LTP protocols</a:t>
            </a:r>
            <a:r>
              <a:rPr b="1" lang="en-US" sz="2600">
                <a:solidFill>
                  <a:srgbClr val="000000"/>
                </a:solidFill>
                <a:latin typeface="Cantarell"/>
                <a:ea typeface="Damascus"/>
              </a:rPr>
              <a:t>
</a:t>
            </a:r>
            <a:r>
              <a:rPr lang="en-US" sz="2600">
                <a:solidFill>
                  <a:srgbClr val="000000"/>
                </a:solidFill>
                <a:latin typeface="Cantarell"/>
                <a:ea typeface="Calibri"/>
              </a:rPr>
              <a:t>   </a:t>
            </a:r>
            <a:r>
              <a:rPr lang="en-US" sz="2600" baseline="31000">
                <a:solidFill>
                  <a:srgbClr val="000000"/>
                </a:solidFill>
                <a:latin typeface="Cantarell"/>
                <a:ea typeface="Calibri"/>
              </a:rPr>
              <a:t>Ximing Li, William R Holmes</a:t>
            </a:r>
            <a:r>
              <a:rPr lang="en-US" sz="2600" baseline="31000">
                <a:solidFill>
                  <a:srgbClr val="000000"/>
                </a:solidFill>
                <a:latin typeface="Cantarell"/>
                <a:ea typeface="Calibri"/>
              </a:rPr>
              <a:t>
</a:t>
            </a:r>
            <a:r>
              <a:rPr lang="en-US" sz="2600" baseline="31000">
                <a:solidFill>
                  <a:srgbClr val="000000"/>
                </a:solidFill>
                <a:latin typeface="Cantarell"/>
                <a:ea typeface="Calibri"/>
              </a:rPr>
              <a:t>     Department of Biological Sciences, Neurosciences Program, Ohio University, Athens, OH 45701, USA</a:t>
            </a:r>
            <a:r>
              <a:rPr lang="en-US" sz="2600" baseline="31000">
                <a:solidFill>
                  <a:srgbClr val="000000"/>
                </a:solidFill>
                <a:latin typeface="Cantarell"/>
                <a:ea typeface="Damascus"/>
              </a:rPr>
              <a:t>
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001880" y="3057840"/>
            <a:ext cx="2572200" cy="51624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2800">
                <a:latin typeface="Calibri"/>
                <a:ea typeface="Calibri"/>
              </a:rPr>
              <a:t>Introduction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1130400" y="8653680"/>
            <a:ext cx="1605960" cy="51624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2800">
                <a:latin typeface="Calibri"/>
                <a:ea typeface="Calibri"/>
              </a:rPr>
              <a:t>Method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7205760" y="3108960"/>
            <a:ext cx="1572480" cy="516240"/>
          </a:xfrm>
          <a:prstGeom prst="rect">
            <a:avLst/>
          </a:prstGeom>
          <a:noFill/>
          <a:ln w="12600">
            <a:noFill/>
          </a:ln>
        </p:spPr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2800">
                <a:latin typeface="Calibri"/>
                <a:ea typeface="Calibri"/>
              </a:rPr>
              <a:t>Results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06640" y="6675120"/>
            <a:ext cx="4663440" cy="16459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910560" y="8986320"/>
            <a:ext cx="5303520" cy="13464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5453360" y="3840480"/>
            <a:ext cx="5212080" cy="1097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89520" y="8321040"/>
            <a:ext cx="4754880" cy="17373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5453360" y="5029200"/>
            <a:ext cx="5120640" cy="15544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5667200" y="6949440"/>
            <a:ext cx="4998240" cy="19202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097280" y="9326880"/>
            <a:ext cx="4023360" cy="21031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309800" y="4187880"/>
            <a:ext cx="4577400" cy="11156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7315200" y="5394960"/>
            <a:ext cx="4668840" cy="9144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11"/>
          <a:srcRect l="4976" t="-5028" r="49774" b="82059"/>
          <a:stretch>
            <a:fillRect/>
          </a:stretch>
        </p:blipFill>
        <p:spPr>
          <a:xfrm>
            <a:off x="9784080" y="4389120"/>
            <a:ext cx="1828800" cy="5486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12"/>
          <a:srcRect l="54750" t="-5028" r="0" b="82059"/>
          <a:stretch>
            <a:fillRect/>
          </a:stretch>
        </p:blipFill>
        <p:spPr>
          <a:xfrm>
            <a:off x="11430000" y="5425560"/>
            <a:ext cx="1737360" cy="6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