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58" r:id="rId4"/>
    <p:sldId id="259" r:id="rId5"/>
    <p:sldId id="261" r:id="rId6"/>
    <p:sldId id="260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31C5A-4DF7-4D76-A795-987B83C1F164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32625-48B8-4719-946D-DFF5F3082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2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4D6-C4C9-410C-AEC8-3B4EF17D145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447F-871A-4852-AA67-1BC61A4E9C19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8D72-BA21-4F73-8E13-93AA3DC3BEF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3862-CB25-43D0-AF8F-93E1201DCD4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377-5A71-4680-BF0D-95B68667C9E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3D31-0316-4020-A5AB-01B79C3973F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14F-C8D0-4B27-97F0-D7CA76BC39B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78A9-A1A4-47A5-A5F6-BDAAD7175E37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5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2BD-E2FE-4566-BF79-77DB6B424EE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1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CCC5-D64E-492C-A941-FF5AF942263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9003-D12C-46F5-8C1E-A86713C1EC5D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计算机网络与信息安全研究室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69DB3-D446-4155-99A6-4E91501DD41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计算机网络与信息安全研究室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8721-20A7-4FC4-A46D-286352B7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0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5242BA-5F20-4A1C-9C47-3D030C17DE4A}"/>
              </a:ext>
            </a:extLst>
          </p:cNvPr>
          <p:cNvSpPr/>
          <p:nvPr/>
        </p:nvSpPr>
        <p:spPr>
          <a:xfrm>
            <a:off x="980008" y="1134533"/>
            <a:ext cx="7183985" cy="485986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108000"/>
              </a:lnSpc>
              <a:tabLst/>
            </a:pPr>
            <a:r>
              <a:rPr lang="zh-CN" altLang="en-US" sz="5400" spc="-15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KaiTi"/>
              </a:rPr>
              <a:t>计算机网络</a:t>
            </a:r>
            <a:endParaRPr lang="en-US" altLang="zh-CN" sz="5400" spc="-15" dirty="0">
              <a:latin typeface="Adobe 黑体 Std R" panose="020B0400000000000000" pitchFamily="34" charset="-122"/>
              <a:ea typeface="Adobe 黑体 Std R" panose="020B0400000000000000" pitchFamily="34" charset="-122"/>
              <a:cs typeface="KaiTi"/>
            </a:endParaRPr>
          </a:p>
          <a:p>
            <a:pPr algn="ctr" rtl="0" eaLnBrk="0">
              <a:lnSpc>
                <a:spcPct val="108000"/>
              </a:lnSpc>
              <a:tabLst/>
            </a:pPr>
            <a:r>
              <a:rPr lang="zh-CN" altLang="en-US" sz="3600" spc="-15" dirty="0">
                <a:solidFill>
                  <a:srgbClr val="C00000">
                    <a:alpha val="100000"/>
                  </a:srgb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KaiTi"/>
              </a:rPr>
              <a:t>实验课程注意事项</a:t>
            </a:r>
            <a:r>
              <a:rPr lang="zh-CN" altLang="en-US" sz="3600" spc="-8" dirty="0">
                <a:solidFill>
                  <a:srgbClr val="C00000">
                    <a:alpha val="100000"/>
                  </a:srgb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KaiTi"/>
              </a:rPr>
              <a:t>及编程作业</a:t>
            </a:r>
            <a:r>
              <a:rPr lang="en-US" altLang="zh-CN" sz="3600" dirty="0">
                <a:solidFill>
                  <a:srgbClr val="C00000">
                    <a:alpha val="100000"/>
                  </a:srgb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KaiTi"/>
              </a:rPr>
              <a:t>1</a:t>
            </a:r>
            <a:r>
              <a:rPr lang="zh-CN" altLang="en-US" sz="3600" dirty="0">
                <a:solidFill>
                  <a:srgbClr val="C00000">
                    <a:alpha val="100000"/>
                  </a:srgb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KaiTi"/>
              </a:rPr>
              <a:t>讲解</a:t>
            </a:r>
            <a:endParaRPr lang="zh-CN" altLang="en-US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 rtl="0" eaLnBrk="0">
              <a:lnSpc>
                <a:spcPct val="123000"/>
              </a:lnSpc>
              <a:tabLst/>
            </a:pPr>
            <a:endParaRPr lang="Arial" altLang="Arial" sz="750" dirty="0"/>
          </a:p>
          <a:p>
            <a:pPr algn="ctr" rtl="0" eaLnBrk="0">
              <a:lnSpc>
                <a:spcPct val="123000"/>
              </a:lnSpc>
              <a:tabLst/>
            </a:pPr>
            <a:endParaRPr lang="Arial" altLang="Arial" sz="750" dirty="0"/>
          </a:p>
          <a:p>
            <a:pPr algn="ctr" rtl="0" eaLnBrk="0">
              <a:lnSpc>
                <a:spcPct val="123000"/>
              </a:lnSpc>
              <a:tabLst/>
            </a:pPr>
            <a:endParaRPr lang="en-US" altLang="Arial" sz="750" dirty="0"/>
          </a:p>
          <a:p>
            <a:pPr algn="ctr" rtl="0" eaLnBrk="0">
              <a:lnSpc>
                <a:spcPct val="123000"/>
              </a:lnSpc>
              <a:tabLst/>
            </a:pPr>
            <a:endParaRPr lang="en-US" altLang="Arial" sz="750" dirty="0"/>
          </a:p>
          <a:p>
            <a:pPr algn="ctr" rtl="0" eaLnBrk="0">
              <a:lnSpc>
                <a:spcPct val="123000"/>
              </a:lnSpc>
              <a:tabLst/>
            </a:pPr>
            <a:endParaRPr lang="en-US" altLang="Arial" sz="750" dirty="0"/>
          </a:p>
          <a:p>
            <a:pPr algn="ctr" rtl="0" eaLnBrk="0">
              <a:lnSpc>
                <a:spcPct val="123000"/>
              </a:lnSpc>
              <a:tabLst/>
            </a:pPr>
            <a:endParaRPr lang="en-US" altLang="Arial" sz="750" dirty="0"/>
          </a:p>
          <a:p>
            <a:pPr algn="ctr" rtl="0" eaLnBrk="0">
              <a:lnSpc>
                <a:spcPct val="123000"/>
              </a:lnSpc>
              <a:tabLst/>
            </a:pPr>
            <a:endParaRPr lang="Arial" altLang="Arial" sz="750" dirty="0"/>
          </a:p>
          <a:p>
            <a:pPr algn="ctr" rtl="0" eaLnBrk="0">
              <a:lnSpc>
                <a:spcPct val="123000"/>
              </a:lnSpc>
              <a:tabLst/>
            </a:pPr>
            <a:endParaRPr lang="Arial" altLang="Arial" sz="750" dirty="0"/>
          </a:p>
          <a:p>
            <a:pPr marL="9525" algn="ctr" eaLnBrk="0">
              <a:lnSpc>
                <a:spcPct val="98000"/>
              </a:lnSpc>
              <a:spcBef>
                <a:spcPts val="542"/>
              </a:spcBef>
            </a:pPr>
            <a:r>
              <a:rPr sz="2000" spc="-5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助教</a:t>
            </a:r>
            <a:r>
              <a:rPr sz="2000" spc="-53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：</a:t>
            </a:r>
            <a:r>
              <a:rPr lang="zh-CN" altLang="en-US" sz="2000" spc="-53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文静静、胡景瑞、罗杨宇</a:t>
            </a:r>
            <a:r>
              <a:rPr sz="2000" spc="-53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、</a:t>
            </a:r>
            <a:r>
              <a:rPr lang="zh-CN" altLang="en-US" sz="2000" spc="-53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陈力</a:t>
            </a:r>
            <a:r>
              <a:rPr sz="2000" spc="-53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、</a:t>
            </a:r>
            <a:endParaRPr lang="en-US" sz="2000" spc="-53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KaiTi"/>
            </a:endParaRPr>
          </a:p>
          <a:p>
            <a:pPr marL="9525" algn="ctr" eaLnBrk="0">
              <a:lnSpc>
                <a:spcPct val="98000"/>
              </a:lnSpc>
              <a:spcBef>
                <a:spcPts val="542"/>
              </a:spcBef>
            </a:pPr>
            <a:r>
              <a:rPr lang="zh-CN" altLang="en-US" sz="2000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雷玮琛、蔡天顺、王政清</a:t>
            </a:r>
            <a:endParaRPr lang="en-US" altLang="zh-CN" sz="2000" spc="-8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KaiTi"/>
            </a:endParaRPr>
          </a:p>
          <a:p>
            <a:pPr marL="9525" algn="ctr" eaLnBrk="0">
              <a:lnSpc>
                <a:spcPct val="98000"/>
              </a:lnSpc>
              <a:spcBef>
                <a:spcPts val="542"/>
              </a:spcBef>
            </a:pPr>
            <a:endParaRPr lang="en-US" sz="1500" spc="-8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KaiTi"/>
            </a:endParaRPr>
          </a:p>
          <a:p>
            <a:pPr marL="9525" algn="ctr" eaLnBrk="0">
              <a:lnSpc>
                <a:spcPct val="98000"/>
              </a:lnSpc>
              <a:spcBef>
                <a:spcPts val="542"/>
              </a:spcBef>
            </a:pPr>
            <a:endParaRPr lang="en-US" sz="1500" spc="-8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KaiTi"/>
            </a:endParaRPr>
          </a:p>
          <a:p>
            <a:pPr marL="9525" algn="ctr" eaLnBrk="0">
              <a:lnSpc>
                <a:spcPct val="98000"/>
              </a:lnSpc>
              <a:spcBef>
                <a:spcPts val="542"/>
              </a:spcBef>
            </a:pPr>
            <a:endParaRPr lang="en-US" sz="1500" spc="-8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KaiTi"/>
            </a:endParaRPr>
          </a:p>
          <a:p>
            <a:pPr marL="9525" algn="ctr" eaLnBrk="0">
              <a:lnSpc>
                <a:spcPct val="98000"/>
              </a:lnSpc>
              <a:spcBef>
                <a:spcPts val="542"/>
              </a:spcBef>
            </a:pPr>
            <a:r>
              <a:rPr sz="2400" spc="-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计算机网络与信息安全</a:t>
            </a:r>
            <a:r>
              <a:rPr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研究室</a:t>
            </a:r>
            <a:endParaRPr lang="KaiTi" altLang="KaiTi" sz="2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0">
              <a:lnSpc>
                <a:spcPts val="2471"/>
              </a:lnSpc>
            </a:pPr>
            <a:r>
              <a:rPr sz="2400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计算机学院</a:t>
            </a:r>
            <a:r>
              <a:rPr sz="2400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&amp;</a:t>
            </a:r>
            <a:r>
              <a:rPr sz="2400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网络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"/>
              </a:rPr>
              <a:t>空间安全学院</a:t>
            </a:r>
            <a:endParaRPr lang="KaiTi" altLang="KaiTi" sz="2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-40005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0" y="6508750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32563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2565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2565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1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112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0" y="6506639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30452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0454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0454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48DE196-35ED-4048-B54A-1A5E2F3DEDC9}"/>
              </a:ext>
            </a:extLst>
          </p:cNvPr>
          <p:cNvSpPr/>
          <p:nvPr/>
        </p:nvSpPr>
        <p:spPr>
          <a:xfrm>
            <a:off x="443523" y="902489"/>
            <a:ext cx="8256954" cy="5413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>
              <a:lnSpc>
                <a:spcPct val="150000"/>
              </a:lnSpc>
              <a:tabLst/>
            </a:pPr>
            <a:endParaRPr lang="Arial" altLang="Arial" sz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57175">
              <a:lnSpc>
                <a:spcPct val="120000"/>
              </a:lnSpc>
              <a:buFont typeface="Wingdings" panose="05000000000000000000" pitchFamily="2" charset="2"/>
              <a:buChar char="n"/>
              <a:tabLst>
                <a:tab pos="141446" algn="l"/>
              </a:tabLst>
            </a:pPr>
            <a:r>
              <a:rPr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共计6次编程作业</a:t>
            </a:r>
            <a:r>
              <a:rPr lang="zh-CN" altLang="en-US"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1次抓包分析、 1次数据分析统计</a:t>
            </a:r>
            <a:r>
              <a:rPr lang="zh-CN" altLang="en-US"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，第1-5次</a:t>
            </a:r>
            <a:r>
              <a:rPr sz="240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作业需</a:t>
            </a:r>
            <a:r>
              <a:rPr lang="zh-CN" altLang="en-US" sz="240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sz="2400" spc="-8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上机课</a:t>
            </a:r>
            <a:r>
              <a:rPr lang="zh-CN" altLang="en-US" sz="240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上检查</a:t>
            </a:r>
            <a:r>
              <a:rPr sz="240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第6次作业自行提交</a:t>
            </a: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分组预约制度：</a:t>
            </a:r>
            <a:r>
              <a:rPr lang="zh-CN" alt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位助教，通知信息在每组的微信群中，检查之前预约时间，避免等待；</a:t>
            </a:r>
            <a:endParaRPr lang="en-US" altLang="zh-CN" sz="2000" spc="-3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52500" lvl="2" indent="-257175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如有问题通过飞书联系助教</a:t>
            </a:r>
            <a:endParaRPr lang="en-US" altLang="zh-CN" sz="1600" spc="-38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95400" lvl="3" indent="-257175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第一组：罗杨宇</a:t>
            </a:r>
            <a:endParaRPr lang="en-US" altLang="zh-CN" sz="1600" spc="-38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95400" lvl="3" indent="-257175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第二组：胡景瑞</a:t>
            </a:r>
            <a:endParaRPr lang="en-US" altLang="zh-CN" sz="1600" spc="-38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95400" lvl="3" indent="-257175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第三组：蔡天顺</a:t>
            </a:r>
            <a:endParaRPr lang="en-US" altLang="zh-CN" sz="1600" spc="-38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95400" lvl="3" indent="-257175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第四组：陈力</a:t>
            </a:r>
            <a:endParaRPr lang="en-US" altLang="zh-CN" sz="1600" spc="-38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95400" lvl="3" indent="-257175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第五组：王政清</a:t>
            </a:r>
            <a:endParaRPr lang="en-US" altLang="zh-CN" sz="1600" spc="-38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95400" lvl="3" indent="-257175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第六组：雷玮琛</a:t>
            </a:r>
            <a:endParaRPr lang="en-US" altLang="zh-CN" sz="1600" spc="-38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95400" lvl="3" indent="-257175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第七组：文静静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A577F-26F9-4ED0-9CA6-9ABBF9CC87C1}"/>
              </a:ext>
            </a:extLst>
          </p:cNvPr>
          <p:cNvSpPr txBox="1"/>
          <p:nvPr/>
        </p:nvSpPr>
        <p:spPr>
          <a:xfrm>
            <a:off x="628650" y="101672"/>
            <a:ext cx="781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实验课程注意事</a:t>
            </a:r>
            <a:r>
              <a:rPr lang="zh-CN" altLang="en-US" sz="2400" spc="38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项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0D3800-8812-4AB2-83C8-4025EEE11B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 b="36789"/>
          <a:stretch/>
        </p:blipFill>
        <p:spPr>
          <a:xfrm>
            <a:off x="4178225" y="2290576"/>
            <a:ext cx="3170747" cy="38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-2857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0" y="6508750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32563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2565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2565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48DE196-35ED-4048-B54A-1A5E2F3DEDC9}"/>
              </a:ext>
            </a:extLst>
          </p:cNvPr>
          <p:cNvSpPr/>
          <p:nvPr/>
        </p:nvSpPr>
        <p:spPr>
          <a:xfrm>
            <a:off x="443523" y="829733"/>
            <a:ext cx="8256954" cy="546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>
              <a:lnSpc>
                <a:spcPct val="150000"/>
              </a:lnSpc>
              <a:tabLst/>
            </a:pPr>
            <a:endParaRPr lang="Arial" altLang="Arial" sz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57175">
              <a:lnSpc>
                <a:spcPct val="120000"/>
              </a:lnSpc>
              <a:buFont typeface="Wingdings" panose="05000000000000000000" pitchFamily="2" charset="2"/>
              <a:buChar char="n"/>
              <a:tabLst>
                <a:tab pos="141446" algn="l"/>
              </a:tabLst>
            </a:pPr>
            <a:r>
              <a:rPr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共计6次编程作业</a:t>
            </a:r>
            <a:r>
              <a:rPr lang="zh-CN" altLang="en-US"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1次抓包分析、 1次数据分析统计</a:t>
            </a:r>
            <a:r>
              <a:rPr lang="zh-CN" altLang="en-US"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，第1-5次</a:t>
            </a:r>
            <a:r>
              <a:rPr sz="240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作业需完成上机课检查，</a:t>
            </a:r>
            <a:r>
              <a:rPr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第6次作业自行提交</a:t>
            </a: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检查截止时间：</a:t>
            </a:r>
            <a:r>
              <a:rPr lang="zh-CN" altLang="en-US" sz="2000" spc="23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预计</a:t>
            </a:r>
            <a:r>
              <a:rPr lang="en-US" altLang="zh-CN" sz="2000" spc="23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2-3</a:t>
            </a:r>
            <a:r>
              <a:rPr lang="zh-CN" altLang="en-US" sz="2000" spc="23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周一次作</a:t>
            </a:r>
            <a:r>
              <a:rPr lang="zh-CN" altLang="en-US" sz="2000" spc="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业；</a:t>
            </a:r>
            <a:endParaRPr lang="en-US" altLang="zh-CN" sz="2000" spc="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52500" lvl="2" indent="-257175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41446" algn="l"/>
              </a:tabLst>
            </a:pPr>
            <a:r>
              <a:rPr lang="zh-CN" altLang="en-US" sz="1600" b="1" spc="6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ddl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spc="6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之前得分*</a:t>
            </a:r>
            <a:r>
              <a:rPr lang="en-US" altLang="zh-CN" sz="1600" b="1" spc="6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1600" b="1" spc="6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，第二个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1600" b="1" spc="6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之前得分*</a:t>
            </a:r>
            <a:r>
              <a:rPr lang="en-US" altLang="zh-CN" sz="1600" b="1" spc="6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en-US" sz="1600" b="1" spc="6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；第二个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ddl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spc="68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en-US" sz="1600" b="1" spc="45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95325" lvl="2">
              <a:lnSpc>
                <a:spcPct val="150000"/>
              </a:lnSpc>
              <a:tabLst>
                <a:tab pos="141446" algn="l"/>
              </a:tabLs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作业上传方式：</a:t>
            </a:r>
            <a:r>
              <a:rPr lang="zh-CN" altLang="en-US" sz="2000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作业上传到学院网站，</a:t>
            </a:r>
            <a:r>
              <a:rPr lang="zh-CN" altLang="en-US" sz="2000" b="1" spc="1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以学院网站提交时间为最终</a:t>
            </a:r>
            <a:r>
              <a:rPr lang="zh-CN" altLang="en-US" sz="2000" b="1" spc="8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交时间；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52500" lvl="2" indent="-257175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41446" algn="l"/>
              </a:tabLs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检查附件是否提交成功，无论什么原因，提交时间超过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ddl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按照规则计分。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52500" lvl="2" indent="-257175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41446" algn="l"/>
              </a:tabLs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按照作业要求提交内容，漏交补交超出时间按最后提交时间算，提交格式为“学号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书面作业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考勤签到：实验课如需签到会提前通知；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抄袭、代查：一律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、推荐使用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A577F-26F9-4ED0-9CA6-9ABBF9CC87C1}"/>
              </a:ext>
            </a:extLst>
          </p:cNvPr>
          <p:cNvSpPr txBox="1"/>
          <p:nvPr/>
        </p:nvSpPr>
        <p:spPr>
          <a:xfrm>
            <a:off x="628650" y="96703"/>
            <a:ext cx="781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实验课程注意事</a:t>
            </a:r>
            <a:r>
              <a:rPr lang="zh-CN" altLang="en-US" sz="2400" spc="38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项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D4834F-1690-4273-AB0F-AC38273D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69" y="2602109"/>
            <a:ext cx="6870679" cy="64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-2857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-1" y="6513830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537643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6537645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537645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A577F-26F9-4ED0-9CA6-9ABBF9CC87C1}"/>
              </a:ext>
            </a:extLst>
          </p:cNvPr>
          <p:cNvSpPr txBox="1"/>
          <p:nvPr/>
        </p:nvSpPr>
        <p:spPr>
          <a:xfrm>
            <a:off x="628650" y="96703"/>
            <a:ext cx="781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实验</a:t>
            </a:r>
            <a:r>
              <a:rPr lang="en-US" altLang="zh-CN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1</a:t>
            </a:r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：利用</a:t>
            </a:r>
            <a:r>
              <a:rPr lang="en-US" altLang="zh-CN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Socket</a:t>
            </a:r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，编写一个聊天程序</a:t>
            </a:r>
            <a:endParaRPr lang="en-US" altLang="zh-CN" sz="2400" spc="68" dirty="0">
              <a:solidFill>
                <a:srgbClr val="FFFFFF">
                  <a:alpha val="100000"/>
                </a:srgbClr>
              </a:solidFill>
              <a:latin typeface="Times New Roman" panose="02020603050405020304" pitchFamily="18" charset="0"/>
              <a:ea typeface="SimHei"/>
              <a:cs typeface="Times New Roman" panose="02020603050405020304" pitchFamily="18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DE56EFB-A93E-4A74-B376-087367246350}"/>
              </a:ext>
            </a:extLst>
          </p:cNvPr>
          <p:cNvSpPr/>
          <p:nvPr/>
        </p:nvSpPr>
        <p:spPr>
          <a:xfrm>
            <a:off x="443523" y="855133"/>
            <a:ext cx="8256954" cy="524086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>
              <a:lnSpc>
                <a:spcPct val="150000"/>
              </a:lnSpc>
              <a:tabLst/>
            </a:pPr>
            <a:endParaRPr lang="Arial" altLang="Arial" sz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57175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141446" algn="l"/>
              </a:tabLst>
            </a:pPr>
            <a:r>
              <a:rPr lang="zh-CN" altLang="en-US"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实验要求</a:t>
            </a: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聊天协议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的完整说明</a:t>
            </a:r>
            <a:r>
              <a:rPr lang="zh-CN" alt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spc="-3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基本的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完成程序。不允许使用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CSocket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等封装后的类编写程序</a:t>
            </a:r>
            <a:r>
              <a:rPr lang="zh-CN" altLang="en-US" sz="2000" spc="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spc="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流式套接字、采用多线程（或多进程）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方式完成程序；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程序应该有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基本的对话界面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，但可以不是图形界面。程序应该有正常的退出方式。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完成的程序应该支持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多人聊天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，支持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英文和中文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聊天；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编写的程序应该结构清晰，具有较好的可读性；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在实验中观察是否有数据丢失，提交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可执行文件、程序源码和实验报告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8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0" y="6508750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32563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2565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2565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A577F-26F9-4ED0-9CA6-9ABBF9CC87C1}"/>
              </a:ext>
            </a:extLst>
          </p:cNvPr>
          <p:cNvSpPr txBox="1"/>
          <p:nvPr/>
        </p:nvSpPr>
        <p:spPr>
          <a:xfrm>
            <a:off x="628650" y="99560"/>
            <a:ext cx="781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实验</a:t>
            </a:r>
            <a:r>
              <a:rPr lang="en-US" altLang="zh-CN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1</a:t>
            </a:r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：利用</a:t>
            </a:r>
            <a:r>
              <a:rPr lang="en-US" altLang="zh-CN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Socket</a:t>
            </a:r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，编写一个聊天程序</a:t>
            </a:r>
            <a:endParaRPr lang="en-US" altLang="zh-CN" sz="2400" spc="68" dirty="0">
              <a:solidFill>
                <a:srgbClr val="FFFFFF">
                  <a:alpha val="100000"/>
                </a:srgbClr>
              </a:solidFill>
              <a:latin typeface="Times New Roman" panose="02020603050405020304" pitchFamily="18" charset="0"/>
              <a:ea typeface="SimHei"/>
              <a:cs typeface="Times New Roman" panose="02020603050405020304" pitchFamily="18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DE56EFB-A93E-4A74-B376-087367246350}"/>
              </a:ext>
            </a:extLst>
          </p:cNvPr>
          <p:cNvSpPr/>
          <p:nvPr/>
        </p:nvSpPr>
        <p:spPr>
          <a:xfrm>
            <a:off x="443523" y="872067"/>
            <a:ext cx="8256954" cy="5359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>
              <a:lnSpc>
                <a:spcPct val="150000"/>
              </a:lnSpc>
              <a:tabLst/>
            </a:pPr>
            <a:endParaRPr lang="Arial" altLang="Arial" sz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57175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141446" algn="l"/>
              </a:tabLst>
            </a:pP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讲解要求：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没来讲解、抄袭、代查等以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分计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每人讲解</a:t>
            </a:r>
            <a:r>
              <a:rPr lang="en-US" altLang="zh-CN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分钟左右，必须提前预约；</a:t>
            </a:r>
            <a:endParaRPr lang="en-US" altLang="zh-CN" sz="2000" spc="-3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后面检查时间比较紧张时，会有加课（预计周六晚上）</a:t>
            </a:r>
            <a:r>
              <a:rPr lang="zh-CN" altLang="en-US" sz="2000" spc="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spc="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需运行程序并进行展示（要求有必要的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日志输出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主要讲解传输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流程以及协议部分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协议的完整性和程序的功能性实现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是主要评分点）；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DDL</a:t>
            </a:r>
            <a:r>
              <a:rPr lang="zh-CN" altLang="en-US" sz="20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zh-CN" altLang="en-US" sz="20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SimSun"/>
                <a:ea typeface="SimSun"/>
                <a:cs typeface="SimSun"/>
              </a:rPr>
              <a:t>之前进行讲解！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2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-2857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0" y="6504623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28436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28438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28438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A577F-26F9-4ED0-9CA6-9ABBF9CC87C1}"/>
              </a:ext>
            </a:extLst>
          </p:cNvPr>
          <p:cNvSpPr txBox="1"/>
          <p:nvPr/>
        </p:nvSpPr>
        <p:spPr>
          <a:xfrm>
            <a:off x="628650" y="96703"/>
            <a:ext cx="781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实验</a:t>
            </a:r>
            <a:r>
              <a:rPr lang="en-US" altLang="zh-CN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1</a:t>
            </a:r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：利用</a:t>
            </a:r>
            <a:r>
              <a:rPr lang="en-US" altLang="zh-CN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Socket</a:t>
            </a:r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，编写一个聊天程序</a:t>
            </a:r>
            <a:endParaRPr lang="en-US" altLang="zh-CN" sz="2400" spc="68" dirty="0">
              <a:solidFill>
                <a:srgbClr val="FFFFFF">
                  <a:alpha val="100000"/>
                </a:srgbClr>
              </a:solidFill>
              <a:latin typeface="Times New Roman" panose="02020603050405020304" pitchFamily="18" charset="0"/>
              <a:ea typeface="SimHei"/>
              <a:cs typeface="Times New Roman" panose="02020603050405020304" pitchFamily="18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DE56EFB-A93E-4A74-B376-087367246350}"/>
              </a:ext>
            </a:extLst>
          </p:cNvPr>
          <p:cNvSpPr/>
          <p:nvPr/>
        </p:nvSpPr>
        <p:spPr>
          <a:xfrm>
            <a:off x="443523" y="829733"/>
            <a:ext cx="8256954" cy="5181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>
              <a:lnSpc>
                <a:spcPct val="150000"/>
              </a:lnSpc>
              <a:tabLst/>
            </a:pPr>
            <a:endParaRPr lang="Arial" altLang="Arial" sz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57175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141446" algn="l"/>
              </a:tabLst>
            </a:pPr>
            <a:r>
              <a:rPr lang="zh-CN" altLang="en-US" sz="2400" spc="23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评分标准</a:t>
            </a: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没来讲解、抄袭、代查等以</a:t>
            </a:r>
            <a:r>
              <a:rPr lang="en-US" altLang="zh-CN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分计；</a:t>
            </a:r>
            <a:endParaRPr lang="en-US" altLang="zh-CN" sz="2000" spc="-3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前期准备（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lang="zh-CN" altLang="en-US" sz="2000" spc="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spc="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协议设计（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实验过程（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程序及规范性（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实验报告（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385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0" y="6513715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37528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7530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7530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A577F-26F9-4ED0-9CA6-9ABBF9CC87C1}"/>
              </a:ext>
            </a:extLst>
          </p:cNvPr>
          <p:cNvSpPr txBox="1"/>
          <p:nvPr/>
        </p:nvSpPr>
        <p:spPr>
          <a:xfrm>
            <a:off x="628650" y="100945"/>
            <a:ext cx="781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实验</a:t>
            </a:r>
            <a:r>
              <a:rPr lang="en-US" altLang="zh-CN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1</a:t>
            </a:r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：利用</a:t>
            </a:r>
            <a:r>
              <a:rPr lang="en-US" altLang="zh-CN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Socket</a:t>
            </a:r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，编写一个聊天程序</a:t>
            </a:r>
            <a:endParaRPr lang="en-US" altLang="zh-CN" sz="2400" spc="68" dirty="0">
              <a:solidFill>
                <a:srgbClr val="FFFFFF">
                  <a:alpha val="100000"/>
                </a:srgbClr>
              </a:solidFill>
              <a:latin typeface="Times New Roman" panose="02020603050405020304" pitchFamily="18" charset="0"/>
              <a:ea typeface="SimHei"/>
              <a:cs typeface="Times New Roman" panose="02020603050405020304" pitchFamily="18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DE56EFB-A93E-4A74-B376-087367246350}"/>
              </a:ext>
            </a:extLst>
          </p:cNvPr>
          <p:cNvSpPr/>
          <p:nvPr/>
        </p:nvSpPr>
        <p:spPr>
          <a:xfrm>
            <a:off x="443523" y="863600"/>
            <a:ext cx="8256954" cy="523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>
              <a:lnSpc>
                <a:spcPct val="150000"/>
              </a:lnSpc>
              <a:tabLst/>
            </a:pPr>
            <a:endParaRPr lang="Arial" altLang="Arial" sz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57175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141446" algn="l"/>
              </a:tabLst>
            </a:pPr>
            <a:r>
              <a:rPr lang="zh-CN" altLang="en-US" sz="2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报告要求：提交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可执行文件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报告（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源码为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.c/.h/.</a:t>
            </a:r>
            <a:r>
              <a:rPr lang="en-US" altLang="zh-CN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文件，可执行文件为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文件（不要交任何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Visual Studio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项目工程文件），报告必须为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pdf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格式；（交错、少交漏交没有第二次机会！！！）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协议设计（消息类型、语法、语义、时序等）；</a:t>
            </a:r>
            <a:endParaRPr lang="en-US" altLang="zh-CN" sz="2000" spc="-3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52500" lvl="2" indent="-257175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41446" algn="l"/>
              </a:tabLst>
            </a:pP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完整性、创新性（不要光粘贴 </a:t>
            </a:r>
            <a:r>
              <a:rPr lang="en-US" altLang="zh-CN" sz="1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 </a:t>
            </a:r>
            <a:r>
              <a:rPr lang="zh-CN" altLang="en-US" sz="1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的协议）</a:t>
            </a:r>
            <a:endParaRPr lang="en-US" altLang="zh-CN" sz="1600" spc="-38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各模块功能（主要各函数、类的功能以及核心代码展示及讲解）</a:t>
            </a:r>
            <a:r>
              <a:rPr lang="zh-CN" altLang="en-US" sz="2000" spc="8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spc="8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52500" lvl="2" indent="-257175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41446" algn="l"/>
              </a:tabLst>
            </a:pPr>
            <a:r>
              <a:rPr lang="zh-CN" altLang="en-US" sz="16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不能光粘代码不分析</a:t>
            </a:r>
            <a:endParaRPr lang="en-US" altLang="zh-CN" sz="1600" spc="8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程序界面展示及运行说明，要有截图示意；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52500" lvl="2" indent="-257175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41446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如何运行，运行界面、运行结果，如何结束运行，运行逻辑合理性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lvl="1" indent="-2571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41446" algn="l"/>
              </a:tabLs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实验过程中遇到的问题及分析。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52500" lvl="2" indent="-257175"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141446" algn="l"/>
              </a:tab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遇到的问题、实验完成的思考、讲解时助教提的问题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49547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0" y="6515100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38913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8915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8915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A577F-26F9-4ED0-9CA6-9ABBF9CC87C1}"/>
              </a:ext>
            </a:extLst>
          </p:cNvPr>
          <p:cNvSpPr txBox="1"/>
          <p:nvPr/>
        </p:nvSpPr>
        <p:spPr>
          <a:xfrm>
            <a:off x="628650" y="99560"/>
            <a:ext cx="781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提问</a:t>
            </a:r>
            <a:endParaRPr lang="en-US" altLang="zh-CN" sz="2400" spc="68" dirty="0">
              <a:solidFill>
                <a:srgbClr val="FFFFFF">
                  <a:alpha val="100000"/>
                </a:srgbClr>
              </a:solidFill>
              <a:latin typeface="Times New Roman" panose="02020603050405020304" pitchFamily="18" charset="0"/>
              <a:ea typeface="SimHei"/>
              <a:cs typeface="Times New Roman" panose="02020603050405020304" pitchFamily="18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DE56EFB-A93E-4A74-B376-087367246350}"/>
              </a:ext>
            </a:extLst>
          </p:cNvPr>
          <p:cNvSpPr/>
          <p:nvPr/>
        </p:nvSpPr>
        <p:spPr>
          <a:xfrm>
            <a:off x="443523" y="1190784"/>
            <a:ext cx="8256954" cy="38862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>
              <a:lnSpc>
                <a:spcPct val="150000"/>
              </a:lnSpc>
              <a:tabLst/>
            </a:pPr>
            <a:endParaRPr lang="en-US" altLang="zh-CN" sz="49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rtl="0">
              <a:lnSpc>
                <a:spcPct val="150000"/>
              </a:lnSpc>
              <a:tabLst/>
            </a:pPr>
            <a:r>
              <a:rPr lang="en-US" altLang="zh-CN" sz="7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7735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14680-DE74-40EB-A9D1-72DFAE14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65467"/>
          </a:xfrm>
          <a:prstGeom prst="rect">
            <a:avLst/>
          </a:prstGeom>
        </p:spPr>
      </p:pic>
      <p:sp>
        <p:nvSpPr>
          <p:cNvPr id="5" name="rect">
            <a:extLst>
              <a:ext uri="{FF2B5EF4-FFF2-40B4-BE49-F238E27FC236}">
                <a16:creationId xmlns:a16="http://schemas.microsoft.com/office/drawing/2014/main" id="{EB198242-1D5B-43CF-A1A3-D209885CEAE5}"/>
              </a:ext>
            </a:extLst>
          </p:cNvPr>
          <p:cNvSpPr/>
          <p:nvPr/>
        </p:nvSpPr>
        <p:spPr>
          <a:xfrm>
            <a:off x="0" y="6515100"/>
            <a:ext cx="9144000" cy="349250"/>
          </a:xfrm>
          <a:prstGeom prst="rect">
            <a:avLst/>
          </a:prstGeom>
          <a:solidFill>
            <a:srgbClr val="7E0C6E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A0A90-B2F9-48DC-BFBE-F5851EFF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38913"/>
            <a:ext cx="2057400" cy="273844"/>
          </a:xfrm>
        </p:spPr>
        <p:txBody>
          <a:bodyPr/>
          <a:lstStyle/>
          <a:p>
            <a:fld id="{44387069-BD31-4DFA-A749-E22C98912CAB}" type="datetime1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2023/10/7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34763-83DF-43C1-8D06-F908EA2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8915"/>
            <a:ext cx="3086100" cy="273844"/>
          </a:xfrm>
        </p:spPr>
        <p:txBody>
          <a:bodyPr/>
          <a:lstStyle/>
          <a:p>
            <a:r>
              <a: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计算机网络与信息安全研究室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D46C-5D99-4EBB-9D92-A3602DD9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8915"/>
            <a:ext cx="2057400" cy="273844"/>
          </a:xfrm>
        </p:spPr>
        <p:txBody>
          <a:bodyPr/>
          <a:lstStyle/>
          <a:p>
            <a:fld id="{234E8721-20A7-4FC4-A46D-286352B75094}" type="slidenum">
              <a:rPr lang="zh-CN" altLang="en-US" sz="105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fld>
            <a:endParaRPr lang="zh-CN" altLang="en-US" sz="105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A577F-26F9-4ED0-9CA6-9ABBF9CC87C1}"/>
              </a:ext>
            </a:extLst>
          </p:cNvPr>
          <p:cNvSpPr txBox="1"/>
          <p:nvPr/>
        </p:nvSpPr>
        <p:spPr>
          <a:xfrm>
            <a:off x="628650" y="99560"/>
            <a:ext cx="781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8" dirty="0"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微信群</a:t>
            </a:r>
            <a:endParaRPr lang="en-US" altLang="zh-CN" sz="2400" spc="68" dirty="0">
              <a:solidFill>
                <a:srgbClr val="FFFFFF">
                  <a:alpha val="100000"/>
                </a:srgbClr>
              </a:solidFill>
              <a:latin typeface="Times New Roman" panose="02020603050405020304" pitchFamily="18" charset="0"/>
              <a:ea typeface="SimHei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567ED-B155-4DC8-B2E9-DD38BA8E3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3" t="23860" r="11779" b="7579"/>
          <a:stretch/>
        </p:blipFill>
        <p:spPr>
          <a:xfrm>
            <a:off x="152402" y="747491"/>
            <a:ext cx="2285541" cy="28389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F8AEC8-0ED7-486B-94D9-B088D981CE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500" r="9802" b="6939"/>
          <a:stretch/>
        </p:blipFill>
        <p:spPr>
          <a:xfrm>
            <a:off x="2340413" y="747491"/>
            <a:ext cx="2285541" cy="28389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28718A-C5AA-4FC5-BD4D-44237456D5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24287" r="10996" b="7152"/>
          <a:stretch/>
        </p:blipFill>
        <p:spPr>
          <a:xfrm>
            <a:off x="4528424" y="747490"/>
            <a:ext cx="2285541" cy="28389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91F61D-AB63-4D47-818F-B0F534C7E2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24760" r="11358" b="7020"/>
          <a:stretch/>
        </p:blipFill>
        <p:spPr>
          <a:xfrm>
            <a:off x="6742281" y="747490"/>
            <a:ext cx="2240853" cy="28389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E71759-A630-434C-A54C-66DDF512BB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8" t="24297" r="11065" b="7962"/>
          <a:stretch/>
        </p:blipFill>
        <p:spPr>
          <a:xfrm>
            <a:off x="160866" y="3589871"/>
            <a:ext cx="2284584" cy="28389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B8000E-C07B-4728-B11E-F0099EFB5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3" t="24019" r="11282" b="8170"/>
          <a:stretch/>
        </p:blipFill>
        <p:spPr>
          <a:xfrm>
            <a:off x="2277193" y="3586435"/>
            <a:ext cx="2284584" cy="28133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42EF2D-B45A-4279-B1B0-0679D4F5259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0" t="23349" r="9884" b="6378"/>
          <a:stretch/>
        </p:blipFill>
        <p:spPr>
          <a:xfrm>
            <a:off x="4535932" y="3529228"/>
            <a:ext cx="2341254" cy="29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823</Words>
  <Application>Microsoft Office PowerPoint</Application>
  <PresentationFormat>全屏显示(4:3)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Adobe 黑体 Std R</vt:lpstr>
      <vt:lpstr>等线</vt:lpstr>
      <vt:lpstr>SimHei</vt:lpstr>
      <vt:lpstr>楷体</vt:lpstr>
      <vt:lpstr>SimSun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静静 文</dc:creator>
  <cp:lastModifiedBy>静静 文</cp:lastModifiedBy>
  <cp:revision>125</cp:revision>
  <dcterms:created xsi:type="dcterms:W3CDTF">2023-09-19T06:00:06Z</dcterms:created>
  <dcterms:modified xsi:type="dcterms:W3CDTF">2023-10-07T13:31:58Z</dcterms:modified>
</cp:coreProperties>
</file>