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440" r:id="rId3"/>
    <p:sldId id="441" r:id="rId4"/>
    <p:sldId id="472" r:id="rId5"/>
    <p:sldId id="447" r:id="rId6"/>
    <p:sldId id="448" r:id="rId7"/>
    <p:sldId id="451" r:id="rId8"/>
    <p:sldId id="452" r:id="rId9"/>
    <p:sldId id="449" r:id="rId10"/>
    <p:sldId id="453" r:id="rId11"/>
    <p:sldId id="496" r:id="rId12"/>
    <p:sldId id="456" r:id="rId13"/>
    <p:sldId id="457" r:id="rId14"/>
    <p:sldId id="458" r:id="rId15"/>
    <p:sldId id="459" r:id="rId16"/>
    <p:sldId id="471" r:id="rId17"/>
    <p:sldId id="460" r:id="rId18"/>
    <p:sldId id="461" r:id="rId19"/>
    <p:sldId id="473" r:id="rId20"/>
    <p:sldId id="462" r:id="rId21"/>
    <p:sldId id="470" r:id="rId22"/>
    <p:sldId id="464" r:id="rId23"/>
    <p:sldId id="465" r:id="rId24"/>
    <p:sldId id="466" r:id="rId25"/>
    <p:sldId id="467" r:id="rId26"/>
    <p:sldId id="468" r:id="rId27"/>
    <p:sldId id="469" r:id="rId28"/>
    <p:sldId id="328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5278" autoAdjust="0"/>
  </p:normalViewPr>
  <p:slideViewPr>
    <p:cSldViewPr snapToGrid="0" showGuides="1">
      <p:cViewPr varScale="1">
        <p:scale>
          <a:sx n="77" d="100"/>
          <a:sy n="77" d="100"/>
        </p:scale>
        <p:origin x="883" y="58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4940-F995-4833-9F27-C67385BAD60D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296E-2C0A-4FFE-AF18-6ACF9EA98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0915-895C-4C44-A1DD-A55731EAB444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6535" y="2351782"/>
            <a:ext cx="927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DEPN: Detecting and Editing Privacy Neurons in Pretrained Language Models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arxiv23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1025" y="704402"/>
            <a:ext cx="1469951" cy="14699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94587" y="3948012"/>
            <a:ext cx="680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Xinwei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Wu,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Junzhuo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Li,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Minghui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Xu,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Weilong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Dong,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Shuangzhi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Wu, Chao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Bian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Deyi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Xiong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1025" y="6153598"/>
            <a:ext cx="1469952" cy="575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2024.5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69531" y="4988255"/>
          <a:ext cx="50529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0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Xiuming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Liu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2112492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Yuchen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Zhou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2111408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Mingjie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Qi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2113997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Xiaoyang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Ji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2110611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Cryptographic Science and Technology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Detector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speculate that private information might be encoded in specific neurons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a privacy attribution method based on gradient integration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probability of the model outputting private information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privacy attribution score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greater the privacy attribution score, the greater the privacy sensitivity of the neuron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21" y="3015679"/>
            <a:ext cx="3073558" cy="7366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208" y="4406828"/>
            <a:ext cx="2946551" cy="63503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082" y="4406827"/>
            <a:ext cx="3460928" cy="635033"/>
          </a:xfrm>
          <a:prstGeom prst="rect">
            <a:avLst/>
          </a:prstGeom>
        </p:spPr>
      </p:pic>
      <p:sp>
        <p:nvSpPr>
          <p:cNvPr id="16" name="下箭头 11"/>
          <p:cNvSpPr/>
          <p:nvPr/>
        </p:nvSpPr>
        <p:spPr>
          <a:xfrm rot="16200000">
            <a:off x="5052508" y="436863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2216" y="128636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131" y="1896174"/>
            <a:ext cx="3073558" cy="736638"/>
          </a:xfrm>
          <a:prstGeom prst="rect">
            <a:avLst/>
          </a:prstGeom>
        </p:spPr>
      </p:pic>
      <p:sp>
        <p:nvSpPr>
          <p:cNvPr id="6" name="下箭头 11"/>
          <p:cNvSpPr/>
          <p:nvPr/>
        </p:nvSpPr>
        <p:spPr>
          <a:xfrm>
            <a:off x="2652843" y="297798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爆炸形 1 6"/>
          <p:cNvSpPr/>
          <p:nvPr/>
        </p:nvSpPr>
        <p:spPr>
          <a:xfrm>
            <a:off x="6502400" y="1455420"/>
            <a:ext cx="4748530" cy="1873250"/>
          </a:xfrm>
          <a:prstGeom prst="irregularSeal1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Is it true</a:t>
            </a:r>
            <a:r>
              <a:rPr lang="zh-CN" altLang="en-US" sz="3600" b="1"/>
              <a:t>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20" y="4034790"/>
            <a:ext cx="4572000" cy="635000"/>
          </a:xfrm>
          <a:prstGeom prst="rect">
            <a:avLst/>
          </a:prstGeom>
        </p:spPr>
      </p:pic>
      <p:sp>
        <p:nvSpPr>
          <p:cNvPr id="9" name="下箭头 11"/>
          <p:cNvSpPr/>
          <p:nvPr/>
        </p:nvSpPr>
        <p:spPr>
          <a:xfrm rot="16200000">
            <a:off x="5839908" y="387079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15" y="3592830"/>
            <a:ext cx="4966335" cy="13912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D5CC1A-83BB-6601-6D97-4B25C4B85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028" y="4848293"/>
            <a:ext cx="6050804" cy="11430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Editor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setting the activation values of the corresponding neurons to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Aggregator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erase privacy information encoded in the language model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the privacy neuron aggregator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calculate the privacy attribution score matrix of each sequence in the batch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let each sequence vote for neurons according to their privacy attribution scores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the top z neurons with the most votes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Setup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Dataset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Enron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Information Sampling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phrases,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for the narrow definition of privacy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Names: 20 unique names that are memorized by language models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Phone Numbers: 20 unique LM-memorized phone numbers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batch of randomly sampled sentences to be edit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texts: 100 sentences that are not semantically overlapping with each other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Setup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Model Settings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BERT-base, 12 transformer layers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Baseline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BERT-O: No Enron, an oracle for assessing the risk of privacy leakage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BERT-F: Enron + BERT, best predictive performance on the Enron, has the greatest risk of privacy leakage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BERT-DP: Enron + BERT + differential privacy gradient descent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BERT-FE</a:t>
            </a:r>
            <a:r>
              <a:rPr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: Enron + BERT + DEFN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Setup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Metrics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Exposure: measure the exposure risk of phone numbers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Mean Reciprocal Rank (MRR): measure the model's memorization of names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Perplexity (PPL): measure the model memorization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108" y="2048407"/>
            <a:ext cx="2760830" cy="4347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56" y="3032849"/>
            <a:ext cx="1952166" cy="7923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6812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Main Results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39" y="1698536"/>
            <a:ext cx="8554918" cy="383423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6197600" y="2221654"/>
            <a:ext cx="1273387" cy="2356635"/>
            <a:chOff x="6197600" y="2221654"/>
            <a:chExt cx="1273387" cy="2356635"/>
          </a:xfrm>
        </p:grpSpPr>
        <p:sp>
          <p:nvSpPr>
            <p:cNvPr id="8" name="矩形 7"/>
            <p:cNvSpPr/>
            <p:nvPr/>
          </p:nvSpPr>
          <p:spPr>
            <a:xfrm>
              <a:off x="6197600" y="2221654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197600" y="2809120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97600" y="3005546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97600" y="3593012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97600" y="3794397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97600" y="4381863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97600" y="2416267"/>
            <a:ext cx="1273387" cy="1968617"/>
            <a:chOff x="6197600" y="2416267"/>
            <a:chExt cx="1273387" cy="1968617"/>
          </a:xfrm>
        </p:grpSpPr>
        <p:sp>
          <p:nvSpPr>
            <p:cNvPr id="14" name="矩形 13"/>
            <p:cNvSpPr/>
            <p:nvPr/>
          </p:nvSpPr>
          <p:spPr>
            <a:xfrm>
              <a:off x="6197600" y="2416267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97600" y="3209410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97600" y="3996991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844589" y="2416267"/>
            <a:ext cx="2110683" cy="1983642"/>
            <a:chOff x="3681281" y="2416267"/>
            <a:chExt cx="6273991" cy="1983642"/>
          </a:xfrm>
        </p:grpSpPr>
        <p:sp>
          <p:nvSpPr>
            <p:cNvPr id="19" name="矩形 18"/>
            <p:cNvSpPr/>
            <p:nvPr/>
          </p:nvSpPr>
          <p:spPr>
            <a:xfrm>
              <a:off x="3681281" y="2416267"/>
              <a:ext cx="6273991" cy="387893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681281" y="3201972"/>
              <a:ext cx="6273991" cy="392852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681281" y="3990823"/>
              <a:ext cx="6273991" cy="40908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39513" y="2413786"/>
            <a:ext cx="1003777" cy="2183263"/>
            <a:chOff x="5039513" y="2413786"/>
            <a:chExt cx="1003777" cy="2183263"/>
          </a:xfrm>
        </p:grpSpPr>
        <p:sp>
          <p:nvSpPr>
            <p:cNvPr id="30" name="矩形 29"/>
            <p:cNvSpPr/>
            <p:nvPr/>
          </p:nvSpPr>
          <p:spPr>
            <a:xfrm>
              <a:off x="5039513" y="2413786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039513" y="3205117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39513" y="4012728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Effect of the Hyperparameter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8" y="1680692"/>
            <a:ext cx="99949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Effect of the Frequency of Privacy Data </a:t>
            </a:r>
            <a:r>
              <a:rPr lang="en-US" altLang="zh-CN" sz="2400" b="1" dirty="0" err="1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Ocurrence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540000"/>
            <a:ext cx="48768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Tianjin University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Xinwei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Wu,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Junzhuo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Li,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Minghui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Xu,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Weilong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Dong,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Deyi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Xiong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Focus on the NLP, Privacy Attack and Protection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91" y="2700084"/>
            <a:ext cx="5646741" cy="3603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74" y="2107116"/>
            <a:ext cx="7957648" cy="41861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changes in exposure before and after erasing privacy neurons in models with different training epochs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9" y="2979868"/>
            <a:ext cx="3905237" cy="32928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Effect of the Model Size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 epochs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optimal hyperparameter settings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48" y="3429000"/>
            <a:ext cx="8115300" cy="1739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25666" y="4432151"/>
            <a:ext cx="656216" cy="204395"/>
          </a:xfrm>
          <a:prstGeom prst="rect">
            <a:avLst/>
          </a:prstGeom>
          <a:noFill/>
          <a:ln w="38100">
            <a:solidFill>
              <a:srgbClr val="802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Effect of the Model Size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Summary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As the model memorization of privacy data deepens, the aggregation of privacy neurons associated with privacy data becomes more pronounced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Robustness Analysis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Ablation Study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compare its performance with different neuron localization methods on phone number data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3044190"/>
            <a:ext cx="49911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Robustness Analysis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Ablation Study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Robustness to Different Prompts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perform privacy attacks during inference using different prompts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0" y="3066303"/>
            <a:ext cx="49403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Analysis on the Cost-Effectiveness of 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its dependency on the amount of private data to be erased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463800"/>
            <a:ext cx="81153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privacy neuron detector based on the privacy attribution scoring method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privacy neuron detector based on the privacy attribution scoring method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editor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eliminate model memorization of private data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Limitations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too many instances in a batch will reduce the effect of memorization erasure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few types of private information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experiments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2586" y="2008728"/>
            <a:ext cx="784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1025" y="6153598"/>
            <a:ext cx="1469952" cy="575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2024.5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69531" y="4988255"/>
          <a:ext cx="50529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0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Xiuming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Liu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2112492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Yuchen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Zhou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2111408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Mingjie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Qi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2113997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Xiaoyang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Ji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2110611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Cryptographic Science and Technology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Pretrained Language Models (LLMs)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GPT-3, BERT, etc.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Vast data training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Rich knowledge capture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and Security Concerns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Memorization of training data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employ the context of private information as the input to the language model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calculate the risk of private information leakage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classify the information with a leakage risk exceeding predefined thresholds as having been memorized by the language model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Sensitive information leakage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Risks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Extracting personal info from outputs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Inducing generation of personal info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Training data memorization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Existing Methods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 processing stage: remove sensitive info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Training stage: differential privacy, adversarial training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Post-processing stage: parameter retraining, keyword filtering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Limitations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High computational cost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Ineffectiveness post-training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Explore model editing into privacy protection of pretrained language models, propose DEPN to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eliminate model memorization.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the privacy neuron detector to localize privacy neurons based on gradient attribution, and the privacy neuron editor to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dememorize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privacy information.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Experiments to demonstrate that the proposed framework is capable of protecting privacy leakage form pretrained </a:t>
            </a:r>
            <a:r>
              <a:rPr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language models.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Preliminary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Definition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great concern in the era of pretrained language models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closely related to its context and discourse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narrow definition of privacy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Preliminary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Model Editing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key-value memory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Transformer:FFN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Key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text pattern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Value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distribution over the vocabulary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edit factual knowledge encoded by locating neurons related to the entities of factual knowledge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change the parameters of neurons,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observe the changes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greater influence, more closely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Limitations: only observe the probability change of one token at a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5139884" cy="46656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Neurons Detector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Locate neurons associated with private information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Aggregator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Process privacy information in batches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Editor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Set the activation values of these neurons to zero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75" y="1468340"/>
            <a:ext cx="6652925" cy="43515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5139884" cy="6422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Prediction Task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23" y="1838175"/>
            <a:ext cx="3033535" cy="943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38538" y="1096197"/>
            <a:ext cx="4389120" cy="18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An■Ka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■ is a senior writer at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ESPN.com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", 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sentence containing a person's name 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An■Ka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■". </a:t>
            </a: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238538" y="3580924"/>
            <a:ext cx="4819614" cy="142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"_ _ is a senior writer at ESPN.com" reduce the probability of privacy leakage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2278" y="3811755"/>
            <a:ext cx="3905026" cy="96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minimizing the probability of predicting "An■" and "Ka■" </a:t>
            </a:r>
          </a:p>
        </p:txBody>
      </p:sp>
      <p:sp>
        <p:nvSpPr>
          <p:cNvPr id="11" name="下箭头 10"/>
          <p:cNvSpPr/>
          <p:nvPr/>
        </p:nvSpPr>
        <p:spPr>
          <a:xfrm>
            <a:off x="8433098" y="2872292"/>
            <a:ext cx="571053" cy="645459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 rot="5400000">
            <a:off x="5056094" y="393662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RkMDkyOWRlOTE2NmY3NDMyM2QyN2ZiMGI1Y2QwYzUifQ=="/>
  <p:tag name="KSO_WPP_MARK_KEY" val="1de7cdab-8532-4825-b9b1-58d16515245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1014</Words>
  <Application>Microsoft Office PowerPoint</Application>
  <PresentationFormat>宽屏</PresentationFormat>
  <Paragraphs>206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方正姚体</vt:lpstr>
      <vt:lpstr>华文中宋</vt:lpstr>
      <vt:lpstr>Arial</vt:lpstr>
      <vt:lpstr>Times New Roman</vt:lpstr>
      <vt:lpstr>Office 主题​​</vt:lpstr>
      <vt:lpstr>PowerPoint 演示文稿</vt:lpstr>
      <vt:lpstr>Authors</vt:lpstr>
      <vt:lpstr>Background</vt:lpstr>
      <vt:lpstr>Background</vt:lpstr>
      <vt:lpstr>Contributions</vt:lpstr>
      <vt:lpstr>Preliminary</vt:lpstr>
      <vt:lpstr>Preliminary</vt:lpstr>
      <vt:lpstr>Methodology</vt:lpstr>
      <vt:lpstr>Methodology</vt:lpstr>
      <vt:lpstr>Methodology</vt:lpstr>
      <vt:lpstr>Methodology</vt:lpstr>
      <vt:lpstr>Methodology</vt:lpstr>
      <vt:lpstr>Methodology</vt:lpstr>
      <vt:lpstr>Experiments</vt:lpstr>
      <vt:lpstr>Experiments</vt:lpstr>
      <vt:lpstr>Experiments</vt:lpstr>
      <vt:lpstr>Experiments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XiuMing Liu</dc:creator>
  <cp:lastModifiedBy>Batman6667@proton.me</cp:lastModifiedBy>
  <cp:revision>134</cp:revision>
  <dcterms:created xsi:type="dcterms:W3CDTF">2023-09-13T13:03:00Z</dcterms:created>
  <dcterms:modified xsi:type="dcterms:W3CDTF">2024-06-08T10:32:06Z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D4BE68B1B98E43058FFF751DF5C8E0BD</vt:lpwstr>
  </property>
  <property fmtid="{D5CDD505-2E9C-101B-9397-08002B2CF9AE}" pid="3" name="KSOProductBuildVer">
    <vt:lpwstr>2052-11.1.0.12651</vt:lpwstr>
  </property>
</Properties>
</file>