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440" r:id="rId3"/>
    <p:sldId id="441" r:id="rId4"/>
    <p:sldId id="472" r:id="rId5"/>
    <p:sldId id="447" r:id="rId6"/>
    <p:sldId id="448" r:id="rId7"/>
    <p:sldId id="451" r:id="rId8"/>
    <p:sldId id="452" r:id="rId9"/>
    <p:sldId id="449" r:id="rId10"/>
    <p:sldId id="453" r:id="rId11"/>
    <p:sldId id="456" r:id="rId12"/>
    <p:sldId id="457" r:id="rId13"/>
    <p:sldId id="458" r:id="rId14"/>
    <p:sldId id="459" r:id="rId15"/>
    <p:sldId id="471" r:id="rId16"/>
    <p:sldId id="460" r:id="rId17"/>
    <p:sldId id="461" r:id="rId18"/>
    <p:sldId id="473" r:id="rId19"/>
    <p:sldId id="462" r:id="rId20"/>
    <p:sldId id="470" r:id="rId21"/>
    <p:sldId id="464" r:id="rId22"/>
    <p:sldId id="465" r:id="rId23"/>
    <p:sldId id="466" r:id="rId24"/>
    <p:sldId id="467" r:id="rId25"/>
    <p:sldId id="468" r:id="rId26"/>
    <p:sldId id="469" r:id="rId27"/>
    <p:sldId id="32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5278" autoAdjust="0"/>
  </p:normalViewPr>
  <p:slideViewPr>
    <p:cSldViewPr snapToGrid="0" showGuides="1">
      <p:cViewPr varScale="1">
        <p:scale>
          <a:sx n="119" d="100"/>
          <a:sy n="119" d="100"/>
        </p:scale>
        <p:origin x="552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2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6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5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3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9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5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42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05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7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7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8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0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80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4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40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93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55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8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4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9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3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6535" y="2351782"/>
            <a:ext cx="927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DEPN: Detecting and Editing Privacy Neurons in Pretrained Language Models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arxiv23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6F369D-E521-CC44-A6E5-4898947B497D}"/>
              </a:ext>
            </a:extLst>
          </p:cNvPr>
          <p:cNvSpPr txBox="1"/>
          <p:nvPr/>
        </p:nvSpPr>
        <p:spPr>
          <a:xfrm>
            <a:off x="2694587" y="3948012"/>
            <a:ext cx="680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Xinwei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Junzhuo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Minghui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Weilong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Dong,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Shuangzhi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Chao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Bian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Deyi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Xiong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CDA2C-10A9-79E1-2017-84ECA2C6BA7A}"/>
              </a:ext>
            </a:extLst>
          </p:cNvPr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C2B5C22-7AEA-2C46-B14F-AE5D89C7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76285"/>
              </p:ext>
            </p:extLst>
          </p:nvPr>
        </p:nvGraphicFramePr>
        <p:xfrm>
          <a:off x="3569531" y="4988255"/>
          <a:ext cx="50529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41">
                  <a:extLst>
                    <a:ext uri="{9D8B030D-6E8A-4147-A177-3AD203B41FA5}">
                      <a16:colId xmlns:a16="http://schemas.microsoft.com/office/drawing/2014/main" val="577754717"/>
                    </a:ext>
                  </a:extLst>
                </a:gridCol>
                <a:gridCol w="839998">
                  <a:extLst>
                    <a:ext uri="{9D8B030D-6E8A-4147-A177-3AD203B41FA5}">
                      <a16:colId xmlns:a16="http://schemas.microsoft.com/office/drawing/2014/main" val="1208414747"/>
                    </a:ext>
                  </a:extLst>
                </a:gridCol>
                <a:gridCol w="3030898">
                  <a:extLst>
                    <a:ext uri="{9D8B030D-6E8A-4147-A177-3AD203B41FA5}">
                      <a16:colId xmlns:a16="http://schemas.microsoft.com/office/drawing/2014/main" val="2887465251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6556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75956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17457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973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Detector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speculate that private information might be encoded in specific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a privacy attribution method based on gradient integration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probability of the model outputting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attribution score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greater the privacy attribution score, the greater the privacy sensitivity of the neuron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CB06A2-EA0A-B579-09B9-B9B2DB24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21" y="3015679"/>
            <a:ext cx="3073558" cy="7366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4F2F12-53B9-BA00-9A16-DF5FFDE1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208" y="4406828"/>
            <a:ext cx="2946551" cy="6350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CC5D9D-6B08-326D-ABC6-8812D5904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82" y="4406827"/>
            <a:ext cx="3460928" cy="635033"/>
          </a:xfrm>
          <a:prstGeom prst="rect">
            <a:avLst/>
          </a:prstGeom>
        </p:spPr>
      </p:pic>
      <p:sp>
        <p:nvSpPr>
          <p:cNvPr id="16" name="下箭头 11">
            <a:extLst>
              <a:ext uri="{FF2B5EF4-FFF2-40B4-BE49-F238E27FC236}">
                <a16:creationId xmlns:a16="http://schemas.microsoft.com/office/drawing/2014/main" id="{3FEA8400-A72D-25BE-1D19-AAA1B88CEE1C}"/>
              </a:ext>
            </a:extLst>
          </p:cNvPr>
          <p:cNvSpPr/>
          <p:nvPr/>
        </p:nvSpPr>
        <p:spPr>
          <a:xfrm rot="16200000">
            <a:off x="5052508" y="436863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2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setting the activation values of the corresponding neurons to 0</a:t>
            </a:r>
          </a:p>
        </p:txBody>
      </p:sp>
    </p:spTree>
    <p:extLst>
      <p:ext uri="{BB962C8B-B14F-4D97-AF65-F5344CB8AC3E}">
        <p14:creationId xmlns:p14="http://schemas.microsoft.com/office/powerpoint/2010/main" val="413819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erase privacy information encoded in the language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aggregator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privacy attribution score matrix of each sequence in the batch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let each sequence vote for neurons according to their privacy attribution scores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the top z neurons with the most votes</a:t>
            </a:r>
          </a:p>
        </p:txBody>
      </p:sp>
    </p:spTree>
    <p:extLst>
      <p:ext uri="{BB962C8B-B14F-4D97-AF65-F5344CB8AC3E}">
        <p14:creationId xmlns:p14="http://schemas.microsoft.com/office/powerpoint/2010/main" val="341209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Dataset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Enron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Information Sampling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phrases,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 the narrow definition of privacy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Names: 20 unique names that are memorized by language models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Phone Numbers: 20 unique LM-memorized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batch of randomly sampled sentences to be edit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texts: 100 sentences that are not semantically overlapping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4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Model Settings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BERT-base, 12 transformer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Baseline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BERT-O: No Enron, an oracle for assessing the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BERT-F: Enron + BERT, best predictive performance on the Enron, has the greatest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BERT-DP: Enron + BERT + differential privacy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09319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Metrics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Exposure: measure the exposure risk of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 Reciprocal Rank (MRR): measure the model's memorization of names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Perplexity (PPL): measure the model memorization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75BCB-2BDA-0805-07EA-DD91502B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08" y="2048407"/>
            <a:ext cx="2760830" cy="434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C2485-E8F1-753A-E660-BAC3FA652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56" y="3032849"/>
            <a:ext cx="1952166" cy="7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6812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Main Results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624072-D8A9-226F-D158-81AA0263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39" y="1698536"/>
            <a:ext cx="8554918" cy="383423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8D8D15-22EC-95E5-573E-0CA6863F74E8}"/>
              </a:ext>
            </a:extLst>
          </p:cNvPr>
          <p:cNvGrpSpPr/>
          <p:nvPr/>
        </p:nvGrpSpPr>
        <p:grpSpPr>
          <a:xfrm>
            <a:off x="6197600" y="2221654"/>
            <a:ext cx="1273387" cy="2356635"/>
            <a:chOff x="6197600" y="2221654"/>
            <a:chExt cx="1273387" cy="23566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398A25-45ED-FE25-0247-BC8ADA7FEE15}"/>
                </a:ext>
              </a:extLst>
            </p:cNvPr>
            <p:cNvSpPr/>
            <p:nvPr/>
          </p:nvSpPr>
          <p:spPr>
            <a:xfrm>
              <a:off x="6197600" y="2221654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09F537-523B-5D3C-3086-A5E77DEC0B6B}"/>
                </a:ext>
              </a:extLst>
            </p:cNvPr>
            <p:cNvSpPr/>
            <p:nvPr/>
          </p:nvSpPr>
          <p:spPr>
            <a:xfrm>
              <a:off x="6197600" y="2809120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71F43AE-B954-F188-7837-CAE44025819E}"/>
                </a:ext>
              </a:extLst>
            </p:cNvPr>
            <p:cNvSpPr/>
            <p:nvPr/>
          </p:nvSpPr>
          <p:spPr>
            <a:xfrm>
              <a:off x="6197600" y="3005546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0726F9-E55D-A3D8-231D-2516001F56B8}"/>
                </a:ext>
              </a:extLst>
            </p:cNvPr>
            <p:cNvSpPr/>
            <p:nvPr/>
          </p:nvSpPr>
          <p:spPr>
            <a:xfrm>
              <a:off x="6197600" y="3593012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37E8A4-8404-4CBC-5A85-CBD637903A48}"/>
                </a:ext>
              </a:extLst>
            </p:cNvPr>
            <p:cNvSpPr/>
            <p:nvPr/>
          </p:nvSpPr>
          <p:spPr>
            <a:xfrm>
              <a:off x="6197600" y="3794397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D93333-1148-A1AB-646F-959E5BB2F318}"/>
                </a:ext>
              </a:extLst>
            </p:cNvPr>
            <p:cNvSpPr/>
            <p:nvPr/>
          </p:nvSpPr>
          <p:spPr>
            <a:xfrm>
              <a:off x="6197600" y="4381863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7A5D1D-4984-8558-F4E9-CE76EB1E161E}"/>
              </a:ext>
            </a:extLst>
          </p:cNvPr>
          <p:cNvGrpSpPr/>
          <p:nvPr/>
        </p:nvGrpSpPr>
        <p:grpSpPr>
          <a:xfrm>
            <a:off x="6197600" y="2416267"/>
            <a:ext cx="1273387" cy="1968617"/>
            <a:chOff x="6197600" y="2416267"/>
            <a:chExt cx="1273387" cy="196861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16A2D8-A61B-A32E-489E-6D58DDE21D7A}"/>
                </a:ext>
              </a:extLst>
            </p:cNvPr>
            <p:cNvSpPr/>
            <p:nvPr/>
          </p:nvSpPr>
          <p:spPr>
            <a:xfrm>
              <a:off x="6197600" y="2416267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385FD7-2A99-0C25-AE11-3990DAF1AD0F}"/>
                </a:ext>
              </a:extLst>
            </p:cNvPr>
            <p:cNvSpPr/>
            <p:nvPr/>
          </p:nvSpPr>
          <p:spPr>
            <a:xfrm>
              <a:off x="6197600" y="3209410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9C43F9-4B6A-F3AB-1851-813343CC491D}"/>
                </a:ext>
              </a:extLst>
            </p:cNvPr>
            <p:cNvSpPr/>
            <p:nvPr/>
          </p:nvSpPr>
          <p:spPr>
            <a:xfrm>
              <a:off x="6197600" y="3996991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5DDD6D-0E70-4A97-4988-E31648669E6D}"/>
              </a:ext>
            </a:extLst>
          </p:cNvPr>
          <p:cNvGrpSpPr/>
          <p:nvPr/>
        </p:nvGrpSpPr>
        <p:grpSpPr>
          <a:xfrm>
            <a:off x="7844589" y="2416267"/>
            <a:ext cx="2110683" cy="1983642"/>
            <a:chOff x="3681281" y="2416267"/>
            <a:chExt cx="6273991" cy="198364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2DAD73-1556-0659-EC34-3E684B6CB885}"/>
                </a:ext>
              </a:extLst>
            </p:cNvPr>
            <p:cNvSpPr/>
            <p:nvPr/>
          </p:nvSpPr>
          <p:spPr>
            <a:xfrm>
              <a:off x="3681281" y="2416267"/>
              <a:ext cx="6273991" cy="387893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2FCA24-111B-06D6-6DC6-115024CEBB18}"/>
                </a:ext>
              </a:extLst>
            </p:cNvPr>
            <p:cNvSpPr/>
            <p:nvPr/>
          </p:nvSpPr>
          <p:spPr>
            <a:xfrm>
              <a:off x="3681281" y="3201972"/>
              <a:ext cx="6273991" cy="392852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161A79-D68B-150A-8F0F-A61817BE3280}"/>
                </a:ext>
              </a:extLst>
            </p:cNvPr>
            <p:cNvSpPr/>
            <p:nvPr/>
          </p:nvSpPr>
          <p:spPr>
            <a:xfrm>
              <a:off x="3681281" y="3990823"/>
              <a:ext cx="6273991" cy="40908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94EDCE2-A7DC-426D-56DA-13839E3406C8}"/>
              </a:ext>
            </a:extLst>
          </p:cNvPr>
          <p:cNvGrpSpPr/>
          <p:nvPr/>
        </p:nvGrpSpPr>
        <p:grpSpPr>
          <a:xfrm>
            <a:off x="5039513" y="2413786"/>
            <a:ext cx="1003777" cy="2183263"/>
            <a:chOff x="5039513" y="2413786"/>
            <a:chExt cx="1003777" cy="218326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A170C5-68A2-2AC0-A6C2-B1F281188DB8}"/>
                </a:ext>
              </a:extLst>
            </p:cNvPr>
            <p:cNvSpPr/>
            <p:nvPr/>
          </p:nvSpPr>
          <p:spPr>
            <a:xfrm>
              <a:off x="5039513" y="2413786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FDF943-ADAD-B00E-5D11-18AEA659FC01}"/>
                </a:ext>
              </a:extLst>
            </p:cNvPr>
            <p:cNvSpPr/>
            <p:nvPr/>
          </p:nvSpPr>
          <p:spPr>
            <a:xfrm>
              <a:off x="5039513" y="3205117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DA60B6B-19C9-9A39-CB2D-663AC446F8BC}"/>
                </a:ext>
              </a:extLst>
            </p:cNvPr>
            <p:cNvSpPr/>
            <p:nvPr/>
          </p:nvSpPr>
          <p:spPr>
            <a:xfrm>
              <a:off x="5039513" y="4012728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8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Hyperparameter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8DB3BF-B60E-C840-A6C3-3AAD3FB6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8" y="1680692"/>
            <a:ext cx="9994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2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Frequency of Privacy Data </a:t>
            </a:r>
            <a:r>
              <a:rPr lang="en-US" altLang="zh-CN" sz="2400" b="1" dirty="0" err="1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Ocurrence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43C94-AC84-A84B-8D85-47EB9A2A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40000"/>
            <a:ext cx="487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2A461-7C71-1042-8B99-F14C0583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74" y="2107116"/>
            <a:ext cx="7957648" cy="41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Tianjin University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Xinwei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Wu,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Junzhuo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Li,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Minghui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Xu,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Weilong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Dong,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Deyi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Xiong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Focus on the NLP, Privacy Attack and Protection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7DBFE-A001-7544-8CE6-92DE537D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1" y="2700084"/>
            <a:ext cx="5646741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changes in exposure before and after erasing privacy neurons in models with different training epochs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2919BF-51E7-D042-9052-44AE7095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9" y="2979868"/>
            <a:ext cx="3905237" cy="32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6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 of the Model Size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epochs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optimal hyperparameter settings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2043A-E800-0C4E-A848-C43140B6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8" y="3429000"/>
            <a:ext cx="8115300" cy="1739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4BCFAF-A1C4-3B4B-BE2D-63D19BF05A3D}"/>
              </a:ext>
            </a:extLst>
          </p:cNvPr>
          <p:cNvSpPr/>
          <p:nvPr/>
        </p:nvSpPr>
        <p:spPr>
          <a:xfrm>
            <a:off x="9025666" y="4432151"/>
            <a:ext cx="656216" cy="204395"/>
          </a:xfrm>
          <a:prstGeom prst="rect">
            <a:avLst/>
          </a:prstGeom>
          <a:noFill/>
          <a:ln w="38100">
            <a:solidFill>
              <a:srgbClr val="80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6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 of the Model Size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Summary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As the model memorization of privacy data deepens, the aggregation of privacy neurons associated with privacy data becomes more pronounced</a:t>
            </a:r>
          </a:p>
        </p:txBody>
      </p:sp>
    </p:spTree>
    <p:extLst>
      <p:ext uri="{BB962C8B-B14F-4D97-AF65-F5344CB8AC3E}">
        <p14:creationId xmlns:p14="http://schemas.microsoft.com/office/powerpoint/2010/main" val="91682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Robustness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Ablation Study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compare its performance with different neuron localization methods on phone number data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48F6E-B2BC-224A-A62B-E4E86C6E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3044190"/>
            <a:ext cx="4991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Robustness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Ablation Study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Robustness to Different Prompts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perform privacy attacks during inference using different prompts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557168-58BF-3949-9347-3A1E06DA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3066303"/>
            <a:ext cx="4940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Analysis on the Cost-Effectiveness of 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its dependency on the amount of private data to be erased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61CC4-B33E-F240-83B7-13B580EE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463800"/>
            <a:ext cx="8115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neuron detector based on the privacy attribution scoring method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neuron detector based on the privacy attribution scoring method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editor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memorization of private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too many instances in a batch will reduce the effect of memorization erasure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few types of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698523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2586" y="20087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732C4-06FC-AD44-B805-24C2CCA6495D}"/>
              </a:ext>
            </a:extLst>
          </p:cNvPr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8E30-5446-084F-99F4-6A7699FCA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95419"/>
              </p:ext>
            </p:extLst>
          </p:nvPr>
        </p:nvGraphicFramePr>
        <p:xfrm>
          <a:off x="3569531" y="4988255"/>
          <a:ext cx="50529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41">
                  <a:extLst>
                    <a:ext uri="{9D8B030D-6E8A-4147-A177-3AD203B41FA5}">
                      <a16:colId xmlns:a16="http://schemas.microsoft.com/office/drawing/2014/main" val="577754717"/>
                    </a:ext>
                  </a:extLst>
                </a:gridCol>
                <a:gridCol w="839998">
                  <a:extLst>
                    <a:ext uri="{9D8B030D-6E8A-4147-A177-3AD203B41FA5}">
                      <a16:colId xmlns:a16="http://schemas.microsoft.com/office/drawing/2014/main" val="1208414747"/>
                    </a:ext>
                  </a:extLst>
                </a:gridCol>
                <a:gridCol w="3030898">
                  <a:extLst>
                    <a:ext uri="{9D8B030D-6E8A-4147-A177-3AD203B41FA5}">
                      <a16:colId xmlns:a16="http://schemas.microsoft.com/office/drawing/2014/main" val="2887465251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6556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75956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17457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973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Pretrained Language Models (LLMs)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GPT-3, BERT, etc.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Vast data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Rich knowledge capture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and Security Concerns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Memorization of training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employ the context of private information as the input to the language model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risk of private information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classify the information with a leakage risk exceeding predefined thresholds as having been memorized by the language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Sensitive information leakage</a:t>
            </a:r>
          </a:p>
        </p:txBody>
      </p:sp>
    </p:spTree>
    <p:extLst>
      <p:ext uri="{BB962C8B-B14F-4D97-AF65-F5344CB8AC3E}">
        <p14:creationId xmlns:p14="http://schemas.microsoft.com/office/powerpoint/2010/main" val="37662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Risks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Extracting personal info from outputs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Inducing generation of personal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data memorization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Existing Methods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processing stage: remove sensitive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stage: differential privacy, adversarial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Post-processing stage: parameter retraining, keyword filtering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High computational cost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Ineffectiveness post-training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0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Explore model editing into privacy protection of pretrained language models, propose DEPN to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memorizatio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detector to localize privacy neurons based on gradient attribution, and the privacy neuron editor to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dememorize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privacy information.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0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 concern in the era of pretrained language models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closely related to its context and discourse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narrow definition of privacy</a:t>
            </a:r>
          </a:p>
        </p:txBody>
      </p:sp>
    </p:spTree>
    <p:extLst>
      <p:ext uri="{BB962C8B-B14F-4D97-AF65-F5344CB8AC3E}">
        <p14:creationId xmlns:p14="http://schemas.microsoft.com/office/powerpoint/2010/main" val="25545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 Editing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key-value memory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text pattern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Value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distribution over the vocabulary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edit factual knowledge encoded by locating neurons related to the entities of factual knowledge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change the parameters of neurons,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observe the changes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greater influence, more closely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Limitations: only observe the probability change of one token at a time</a:t>
            </a:r>
          </a:p>
        </p:txBody>
      </p:sp>
    </p:spTree>
    <p:extLst>
      <p:ext uri="{BB962C8B-B14F-4D97-AF65-F5344CB8AC3E}">
        <p14:creationId xmlns:p14="http://schemas.microsoft.com/office/powerpoint/2010/main" val="2535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4665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Neurons Detector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Locate neurons associated with private information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Process privacy information in batches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Set the activation values of these neurons to zero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90EA8-8C49-D043-8601-A4F87457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75" y="1468340"/>
            <a:ext cx="6652925" cy="4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6422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Prediction Task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7C15C-7787-DD44-994C-F08FF94E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23" y="1838175"/>
            <a:ext cx="3033535" cy="94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EF8D94-13FC-8748-84BD-526261EC8595}"/>
              </a:ext>
            </a:extLst>
          </p:cNvPr>
          <p:cNvSpPr txBox="1"/>
          <p:nvPr/>
        </p:nvSpPr>
        <p:spPr>
          <a:xfrm>
            <a:off x="6238538" y="1096197"/>
            <a:ext cx="438912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 is a senior writer at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ESPN.com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", 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sentence containing a person's name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■". 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5C307B-32A1-AC4A-8E89-950399493482}"/>
              </a:ext>
            </a:extLst>
          </p:cNvPr>
          <p:cNvSpPr txBox="1"/>
          <p:nvPr/>
        </p:nvSpPr>
        <p:spPr>
          <a:xfrm>
            <a:off x="6238538" y="3580924"/>
            <a:ext cx="4819614" cy="142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"_ _ is a senior writer at ESPN.com" reduce the probability of privacy leakage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D7534-EAAE-9C46-9B4F-1A09D3AF473D}"/>
              </a:ext>
            </a:extLst>
          </p:cNvPr>
          <p:cNvSpPr txBox="1"/>
          <p:nvPr/>
        </p:nvSpPr>
        <p:spPr>
          <a:xfrm>
            <a:off x="742278" y="3811755"/>
            <a:ext cx="390502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minimizing the probability of predicting "An■" and "Ka■" 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6BB2A320-334B-7A43-8B8A-DD2713DE1400}"/>
              </a:ext>
            </a:extLst>
          </p:cNvPr>
          <p:cNvSpPr/>
          <p:nvPr/>
        </p:nvSpPr>
        <p:spPr>
          <a:xfrm>
            <a:off x="8433098" y="2872292"/>
            <a:ext cx="571053" cy="645459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382BE84-BD58-D146-A178-5A856BB4D78C}"/>
              </a:ext>
            </a:extLst>
          </p:cNvPr>
          <p:cNvSpPr/>
          <p:nvPr/>
        </p:nvSpPr>
        <p:spPr>
          <a:xfrm rot="5400000">
            <a:off x="5056094" y="393662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05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Y2YWE2NWZlMGNjNzg1YmY0NmI2YTkxODY3NDZj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979</Words>
  <Application>Microsoft Macintosh PowerPoint</Application>
  <PresentationFormat>宽屏</PresentationFormat>
  <Paragraphs>202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方正姚体</vt:lpstr>
      <vt:lpstr>华文中宋</vt:lpstr>
      <vt:lpstr>Arial</vt:lpstr>
      <vt:lpstr>Times New Roman</vt:lpstr>
      <vt:lpstr>Office 主题​​</vt:lpstr>
      <vt:lpstr>PowerPoint 演示文稿</vt:lpstr>
      <vt:lpstr>Authors</vt:lpstr>
      <vt:lpstr>Background</vt:lpstr>
      <vt:lpstr>Background</vt:lpstr>
      <vt:lpstr>Contributions</vt:lpstr>
      <vt:lpstr>Preliminary</vt:lpstr>
      <vt:lpstr>Preliminary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XiuMing Liu</cp:lastModifiedBy>
  <cp:revision>130</cp:revision>
  <dcterms:created xsi:type="dcterms:W3CDTF">2023-09-13T13:03:00Z</dcterms:created>
  <dcterms:modified xsi:type="dcterms:W3CDTF">2024-05-21T05:30:58Z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D1500B0E0C784D2482AD4FB05C4B51A8_13</vt:lpwstr>
  </property>
  <property fmtid="{D5CDD505-2E9C-101B-9397-08002B2CF9AE}" pid="3" name="KSOProductBuildVer">
    <vt:lpwstr>2052-12.1.0.16729</vt:lpwstr>
  </property>
</Properties>
</file>