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3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440" r:id="rId5"/>
    <p:sldId id="441" r:id="rId6"/>
    <p:sldId id="472" r:id="rId7"/>
    <p:sldId id="447" r:id="rId8"/>
    <p:sldId id="448" r:id="rId9"/>
    <p:sldId id="451" r:id="rId10"/>
    <p:sldId id="452" r:id="rId11"/>
    <p:sldId id="449" r:id="rId12"/>
    <p:sldId id="453" r:id="rId13"/>
    <p:sldId id="496" r:id="rId14"/>
    <p:sldId id="456" r:id="rId15"/>
    <p:sldId id="457" r:id="rId16"/>
    <p:sldId id="458" r:id="rId17"/>
    <p:sldId id="459" r:id="rId18"/>
    <p:sldId id="471" r:id="rId19"/>
    <p:sldId id="460" r:id="rId20"/>
    <p:sldId id="461" r:id="rId21"/>
    <p:sldId id="473" r:id="rId22"/>
    <p:sldId id="462" r:id="rId23"/>
    <p:sldId id="470" r:id="rId24"/>
    <p:sldId id="464" r:id="rId25"/>
    <p:sldId id="465" r:id="rId26"/>
    <p:sldId id="466" r:id="rId27"/>
    <p:sldId id="467" r:id="rId28"/>
    <p:sldId id="468" r:id="rId29"/>
    <p:sldId id="469" r:id="rId30"/>
    <p:sldId id="328" r:id="rId31"/>
  </p:sldIdLst>
  <p:sldSz cx="12192000" cy="6858000"/>
  <p:notesSz cx="6858000" cy="9144000"/>
  <p:custDataLst>
    <p:tags r:id="rId3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22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5278" autoAdjust="0"/>
  </p:normalViewPr>
  <p:slideViewPr>
    <p:cSldViewPr snapToGrid="0" showGuides="1">
      <p:cViewPr varScale="1">
        <p:scale>
          <a:sx n="119" d="100"/>
          <a:sy n="119" d="100"/>
        </p:scale>
        <p:origin x="552" y="192"/>
      </p:cViewPr>
      <p:guideLst>
        <p:guide orient="horz" pos="213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5" Type="http://schemas.openxmlformats.org/officeDocument/2006/relationships/tags" Target="tags/tag1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3F4940-F995-4833-9F27-C67385BAD6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C296E-2C0A-4FFE-AF18-6ACF9EA988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DC296E-2C0A-4FFE-AF18-6ACF9EA988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DC296E-2C0A-4FFE-AF18-6ACF9EA988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DC296E-2C0A-4FFE-AF18-6ACF9EA988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DC296E-2C0A-4FFE-AF18-6ACF9EA988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DC296E-2C0A-4FFE-AF18-6ACF9EA988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DC296E-2C0A-4FFE-AF18-6ACF9EA988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DC296E-2C0A-4FFE-AF18-6ACF9EA988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DC296E-2C0A-4FFE-AF18-6ACF9EA988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DC296E-2C0A-4FFE-AF18-6ACF9EA988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DC296E-2C0A-4FFE-AF18-6ACF9EA988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DC296E-2C0A-4FFE-AF18-6ACF9EA988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DC296E-2C0A-4FFE-AF18-6ACF9EA988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DC296E-2C0A-4FFE-AF18-6ACF9EA988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DC296E-2C0A-4FFE-AF18-6ACF9EA988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DC296E-2C0A-4FFE-AF18-6ACF9EA988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DC296E-2C0A-4FFE-AF18-6ACF9EA988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DC296E-2C0A-4FFE-AF18-6ACF9EA988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DC296E-2C0A-4FFE-AF18-6ACF9EA988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DC296E-2C0A-4FFE-AF18-6ACF9EA988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DC296E-2C0A-4FFE-AF18-6ACF9EA988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DC296E-2C0A-4FFE-AF18-6ACF9EA988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DC296E-2C0A-4FFE-AF18-6ACF9EA988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DC296E-2C0A-4FFE-AF18-6ACF9EA988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DC296E-2C0A-4FFE-AF18-6ACF9EA988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DC296E-2C0A-4FFE-AF18-6ACF9EA988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DC296E-2C0A-4FFE-AF18-6ACF9EA988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DC296E-2C0A-4FFE-AF18-6ACF9EA988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DC296E-2C0A-4FFE-AF18-6ACF9EA988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B0915-895C-4C44-A1DD-A55731EAB4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85088-3920-4DE5-A6A8-9E9F9926DE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B0915-895C-4C44-A1DD-A55731EAB4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85088-3920-4DE5-A6A8-9E9F9926DE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B0915-895C-4C44-A1DD-A55731EAB4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85088-3920-4DE5-A6A8-9E9F9926DE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 userDrawn="1"/>
        </p:nvSpPr>
        <p:spPr>
          <a:xfrm>
            <a:off x="4178298" y="6329918"/>
            <a:ext cx="383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b="1" dirty="0">
                <a:solidFill>
                  <a:schemeClr val="bg1">
                    <a:lumMod val="8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— </a:t>
            </a:r>
            <a:r>
              <a:rPr lang="zh-CN" altLang="en-US" b="1" dirty="0">
                <a:solidFill>
                  <a:schemeClr val="bg1">
                    <a:lumMod val="8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允公允能 日新月异 </a:t>
            </a:r>
            <a:r>
              <a:rPr lang="en-US" altLang="zh-CN" b="1" dirty="0">
                <a:solidFill>
                  <a:schemeClr val="bg1">
                    <a:lumMod val="8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—</a:t>
            </a:r>
            <a:endParaRPr lang="zh-CN" altLang="en-US" b="1" dirty="0">
              <a:solidFill>
                <a:schemeClr val="bg1">
                  <a:lumMod val="85000"/>
                </a:schemeClr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838200" y="296862"/>
            <a:ext cx="5257798" cy="866775"/>
          </a:xfrm>
        </p:spPr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673100" y="365125"/>
            <a:ext cx="0" cy="587375"/>
          </a:xfrm>
          <a:prstGeom prst="line">
            <a:avLst/>
          </a:prstGeom>
          <a:ln w="57150">
            <a:solidFill>
              <a:srgbClr val="7E0C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5241" y="259609"/>
            <a:ext cx="2403659" cy="6928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B0915-895C-4C44-A1DD-A55731EAB4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85088-3920-4DE5-A6A8-9E9F9926DE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B0915-895C-4C44-A1DD-A55731EAB4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85088-3920-4DE5-A6A8-9E9F9926DE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B0915-895C-4C44-A1DD-A55731EAB4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85088-3920-4DE5-A6A8-9E9F9926DE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B0915-895C-4C44-A1DD-A55731EAB4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85088-3920-4DE5-A6A8-9E9F9926DE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B0915-895C-4C44-A1DD-A55731EAB4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85088-3920-4DE5-A6A8-9E9F9926DE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B0915-895C-4C44-A1DD-A55731EAB4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85088-3920-4DE5-A6A8-9E9F9926DE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B0915-895C-4C44-A1DD-A55731EAB4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85088-3920-4DE5-A6A8-9E9F9926DE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B0915-895C-4C44-A1DD-A55731EAB4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85088-3920-4DE5-A6A8-9E9F9926DE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B0915-895C-4C44-A1DD-A55731EAB4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B85088-3920-4DE5-A6A8-9E9F9926DED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sv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456535" y="2351782"/>
            <a:ext cx="9278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DEPN: Detecting and Editing Privacy Neurons in Pretrained Language Models</a:t>
            </a:r>
            <a:r>
              <a:rPr lang="zh-CN" altLang="en-US" sz="3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3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arxiv23</a:t>
            </a:r>
            <a:r>
              <a:rPr lang="zh-CN" altLang="en-US" sz="3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  <a:endParaRPr lang="zh-CN" altLang="en-US" sz="3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7" name="图形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5361025" y="704402"/>
            <a:ext cx="1469951" cy="1469951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694587" y="3948012"/>
            <a:ext cx="6802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Xinwei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Wu, </a:t>
            </a:r>
            <a:r>
              <a:rPr lang="en-US" altLang="zh-CN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Junzhuo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Li, </a:t>
            </a:r>
            <a:r>
              <a:rPr lang="en-US" altLang="zh-CN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Minghui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Xu, </a:t>
            </a:r>
            <a:r>
              <a:rPr lang="en-US" altLang="zh-CN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Weilong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Dong, </a:t>
            </a:r>
            <a:r>
              <a:rPr lang="en-US" altLang="zh-CN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Shuangzhi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Wu, Chao </a:t>
            </a:r>
            <a:r>
              <a:rPr lang="en-US" altLang="zh-CN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Bian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Deyi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Xiong</a:t>
            </a: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361025" y="6153598"/>
            <a:ext cx="1469952" cy="57551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2024.5</a:t>
            </a:r>
            <a:endParaRPr lang="en-US" altLang="zh-CN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3569531" y="4988255"/>
          <a:ext cx="5052937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2041"/>
                <a:gridCol w="839998"/>
                <a:gridCol w="3030898"/>
              </a:tblGrid>
              <a:tr h="28117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Xiuming</a:t>
                      </a:r>
                      <a:r>
                        <a:rPr lang="zh-CN" altLang="en-US" sz="1400" b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400" b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Liu</a:t>
                      </a:r>
                      <a:endParaRPr lang="zh-CN" altLang="en-US" sz="1400" b="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2112492</a:t>
                      </a:r>
                      <a:endParaRPr lang="zh-CN" altLang="en-US" sz="1400" b="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Information Security</a:t>
                      </a:r>
                      <a:endParaRPr lang="zh-CN" altLang="en-US" sz="1400" b="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</a:tr>
              <a:tr h="28117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Yuchen</a:t>
                      </a:r>
                      <a:r>
                        <a:rPr lang="zh-CN" altLang="en-US" sz="1400" b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 </a:t>
                      </a:r>
                      <a:r>
                        <a:rPr lang="en-US" altLang="zh-CN" sz="1400" b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Zhou</a:t>
                      </a:r>
                      <a:endParaRPr lang="zh-CN" altLang="en-US" sz="1400" b="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2111408</a:t>
                      </a:r>
                      <a:endParaRPr lang="zh-CN" altLang="en-US" sz="1400" b="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Information Security</a:t>
                      </a:r>
                      <a:endParaRPr lang="zh-CN" altLang="en-US" sz="1400" b="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</a:tr>
              <a:tr h="28117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kern="120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Mingjie</a:t>
                      </a:r>
                      <a:r>
                        <a:rPr lang="en-US" altLang="zh-CN" sz="1400" b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 Qi</a:t>
                      </a:r>
                      <a:endParaRPr lang="zh-CN" altLang="en-US" sz="1400" b="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2113997</a:t>
                      </a:r>
                      <a:endParaRPr lang="en-US" altLang="zh-CN" sz="1400" b="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Information Security</a:t>
                      </a:r>
                      <a:endParaRPr lang="zh-CN" altLang="en-US" sz="1400" b="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</a:tr>
              <a:tr h="28117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kern="120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Xiaoyang</a:t>
                      </a:r>
                      <a:r>
                        <a:rPr lang="zh-CN" altLang="en-US" sz="1400" b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 </a:t>
                      </a:r>
                      <a:r>
                        <a:rPr lang="en-US" altLang="zh-CN" sz="1400" b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Ji</a:t>
                      </a:r>
                      <a:endParaRPr lang="zh-CN" altLang="en-US" sz="1400" b="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2110611</a:t>
                      </a:r>
                      <a:endParaRPr lang="zh-CN" altLang="en-US" sz="1400" b="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Cryptographic Science and Technology</a:t>
                      </a:r>
                      <a:endParaRPr lang="zh-CN" altLang="en-US" sz="1400" b="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Methodology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99191" y="971400"/>
            <a:ext cx="10891956" cy="472497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802258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Privacy Neuron Detector</a:t>
            </a:r>
            <a:endParaRPr lang="en-US" altLang="zh-CN" sz="2400" b="1" dirty="0">
              <a:solidFill>
                <a:srgbClr val="802258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speculate that private information might be encoded in specific neurons</a:t>
            </a:r>
            <a:endParaRPr lang="en-US" altLang="zh-CN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propose a privacy attribution method based on gradient integration</a:t>
            </a:r>
            <a:endParaRPr lang="en-US" altLang="zh-CN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the probability of the model outputting private information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：</a:t>
            </a:r>
            <a:endParaRPr lang="en-US" altLang="zh-CN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the privacy attribution score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：</a:t>
            </a:r>
            <a:endParaRPr lang="en-US" altLang="zh-CN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the greater the privacy attribution score, the greater the privacy sensitivity of the neuron</a:t>
            </a:r>
            <a:endParaRPr lang="en-US" altLang="zh-CN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16021" y="3015679"/>
            <a:ext cx="3073558" cy="736638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0208" y="4406828"/>
            <a:ext cx="2946551" cy="635033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3082" y="4406827"/>
            <a:ext cx="3460928" cy="635033"/>
          </a:xfrm>
          <a:prstGeom prst="rect">
            <a:avLst/>
          </a:prstGeom>
        </p:spPr>
      </p:pic>
      <p:sp>
        <p:nvSpPr>
          <p:cNvPr id="16" name="下箭头 11"/>
          <p:cNvSpPr/>
          <p:nvPr/>
        </p:nvSpPr>
        <p:spPr>
          <a:xfrm rot="16200000">
            <a:off x="5052508" y="4368638"/>
            <a:ext cx="613185" cy="711414"/>
          </a:xfrm>
          <a:prstGeom prst="downArrow">
            <a:avLst/>
          </a:prstGeom>
          <a:solidFill>
            <a:srgbClr val="8022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Methodology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472216" y="1286360"/>
            <a:ext cx="10891956" cy="472497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53131" y="1896174"/>
            <a:ext cx="3073558" cy="736638"/>
          </a:xfrm>
          <a:prstGeom prst="rect">
            <a:avLst/>
          </a:prstGeom>
        </p:spPr>
      </p:pic>
      <p:sp>
        <p:nvSpPr>
          <p:cNvPr id="6" name="下箭头 11"/>
          <p:cNvSpPr/>
          <p:nvPr/>
        </p:nvSpPr>
        <p:spPr>
          <a:xfrm>
            <a:off x="2652843" y="2977988"/>
            <a:ext cx="613185" cy="711414"/>
          </a:xfrm>
          <a:prstGeom prst="downArrow">
            <a:avLst/>
          </a:prstGeom>
          <a:solidFill>
            <a:srgbClr val="8022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/>
          </a:p>
        </p:txBody>
      </p:sp>
      <p:sp>
        <p:nvSpPr>
          <p:cNvPr id="7" name="爆炸形 1 6"/>
          <p:cNvSpPr/>
          <p:nvPr/>
        </p:nvSpPr>
        <p:spPr>
          <a:xfrm>
            <a:off x="6502400" y="1455420"/>
            <a:ext cx="4748530" cy="1873250"/>
          </a:xfrm>
          <a:prstGeom prst="irregularSeal1">
            <a:avLst/>
          </a:prstGeom>
          <a:gradFill>
            <a:gsLst>
              <a:gs pos="0">
                <a:srgbClr val="7B32B2"/>
              </a:gs>
              <a:gs pos="100000">
                <a:srgbClr val="401A5D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600" b="1"/>
              <a:t>Is it </a:t>
            </a:r>
            <a:r>
              <a:rPr lang="en-US" altLang="zh-CN" sz="3600" b="1"/>
              <a:t>true</a:t>
            </a:r>
            <a:r>
              <a:rPr lang="zh-CN" altLang="en-US" sz="3600" b="1"/>
              <a:t>？</a:t>
            </a:r>
            <a:endParaRPr lang="zh-CN" altLang="en-US" sz="3600" b="1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520" y="4034790"/>
            <a:ext cx="4572000" cy="635000"/>
          </a:xfrm>
          <a:prstGeom prst="rect">
            <a:avLst/>
          </a:prstGeom>
        </p:spPr>
      </p:pic>
      <p:sp>
        <p:nvSpPr>
          <p:cNvPr id="9" name="下箭头 11"/>
          <p:cNvSpPr/>
          <p:nvPr/>
        </p:nvSpPr>
        <p:spPr>
          <a:xfrm rot="16200000">
            <a:off x="5839908" y="3870798"/>
            <a:ext cx="613185" cy="711414"/>
          </a:xfrm>
          <a:prstGeom prst="downArrow">
            <a:avLst/>
          </a:prstGeom>
          <a:solidFill>
            <a:srgbClr val="8022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5615" y="3592830"/>
            <a:ext cx="4966335" cy="139128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Methodology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99191" y="971400"/>
            <a:ext cx="10891956" cy="472497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802258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Privacy Editor</a:t>
            </a:r>
            <a:endParaRPr lang="en-US" altLang="zh-CN" sz="2400" b="1" dirty="0">
              <a:solidFill>
                <a:srgbClr val="802258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setting the activation values of the corresponding neurons to 0</a:t>
            </a:r>
            <a:endParaRPr lang="en-US" altLang="zh-CN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Methodology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99191" y="971400"/>
            <a:ext cx="10891956" cy="472497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802258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Privacy Neuron Aggregator</a:t>
            </a:r>
            <a:endParaRPr lang="en-US" altLang="zh-CN" sz="2400" b="1" dirty="0">
              <a:solidFill>
                <a:srgbClr val="802258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erase privacy information encoded in the language model</a:t>
            </a:r>
            <a:endParaRPr lang="en-US" altLang="zh-CN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propose the privacy neuron aggregator</a:t>
            </a:r>
            <a:endParaRPr lang="en-US" altLang="zh-CN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calculate the privacy attribution score matrix of each sequence in the batch</a:t>
            </a:r>
            <a:endParaRPr lang="en-US" altLang="zh-CN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let each sequence vote for neurons according to their privacy attribution scores</a:t>
            </a:r>
            <a:endParaRPr lang="en-US" altLang="zh-CN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select the top z neurons with the most votes</a:t>
            </a:r>
            <a:endParaRPr lang="en-US" altLang="zh-CN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Experiments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99190" y="971400"/>
            <a:ext cx="11792809" cy="472497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802258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Setup</a:t>
            </a:r>
            <a:endParaRPr lang="en-US" altLang="zh-CN" sz="2400" b="1" dirty="0">
              <a:solidFill>
                <a:srgbClr val="802258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Dataset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：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Enron</a:t>
            </a:r>
            <a:endParaRPr lang="en-US" altLang="zh-CN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Private Information Sampling</a:t>
            </a:r>
            <a:endParaRPr lang="en-US" altLang="zh-CN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private phrases,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for the narrow definition of privacy</a:t>
            </a:r>
            <a:endParaRPr lang="en-US" altLang="zh-CN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1828800" lvl="3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Names: 20 unique names that are memorized by language models</a:t>
            </a:r>
            <a:endParaRPr lang="en-US" altLang="zh-CN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1828800" lvl="3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Phone Numbers: 20 unique LM-memorized phone numbers</a:t>
            </a:r>
            <a:endParaRPr lang="en-US" altLang="zh-CN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a batch of randomly sampled sentences to be edit</a:t>
            </a:r>
            <a:endParaRPr lang="en-US" altLang="zh-CN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1828800" lvl="3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Private texts: 100 sentences that are not semantically overlapping with each other</a:t>
            </a:r>
            <a:endParaRPr lang="en-US" altLang="zh-CN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Experiments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99190" y="971400"/>
            <a:ext cx="11792809" cy="549713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802258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Setup</a:t>
            </a:r>
            <a:endParaRPr lang="en-US" altLang="zh-CN" sz="2400" b="1" dirty="0">
              <a:solidFill>
                <a:srgbClr val="802258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Model Settings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：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BERT-base, 12 transformer layers</a:t>
            </a:r>
            <a:endParaRPr lang="en-US" altLang="zh-CN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Baseline</a:t>
            </a:r>
            <a:endParaRPr lang="en-US" altLang="zh-CN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BERT-O: No Enron, an oracle for assessing the risk of privacy leakage</a:t>
            </a:r>
            <a:endParaRPr lang="en-US" altLang="zh-CN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BERT-F: Enron + BERT, best predictive performance on the Enron, has the greatest risk of privacy leakage</a:t>
            </a:r>
            <a:endParaRPr lang="en-US" altLang="zh-CN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BERT-DP: Enron + BERT + differential privacy gradient descent</a:t>
            </a:r>
            <a:endParaRPr lang="en-US" altLang="zh-CN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Experiments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99190" y="971400"/>
            <a:ext cx="11792809" cy="549713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802258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Setup</a:t>
            </a:r>
            <a:endParaRPr lang="en-US" altLang="zh-CN" sz="2400" b="1" dirty="0">
              <a:solidFill>
                <a:srgbClr val="802258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Metrics</a:t>
            </a:r>
            <a:endParaRPr lang="en-US" altLang="zh-CN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Exposure: measure the exposure risk of phone numbers</a:t>
            </a:r>
            <a:endParaRPr lang="en-US" altLang="zh-CN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Mean Reciprocal Rank (MRR): measure the model's memorization of names</a:t>
            </a:r>
            <a:endParaRPr lang="en-US" altLang="zh-CN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Perplexity (PPL): measure the model memorization</a:t>
            </a:r>
            <a:endParaRPr lang="en-US" altLang="zh-CN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88108" y="2048407"/>
            <a:ext cx="2760830" cy="43477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5356" y="3032849"/>
            <a:ext cx="1952166" cy="792302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Experiments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99190" y="971400"/>
            <a:ext cx="11792809" cy="68129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802258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Main Results</a:t>
            </a:r>
            <a:endParaRPr lang="en-US" altLang="zh-CN" sz="2400" b="1" dirty="0">
              <a:solidFill>
                <a:srgbClr val="802258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18539" y="1698536"/>
            <a:ext cx="8554918" cy="3834236"/>
          </a:xfrm>
          <a:prstGeom prst="rect">
            <a:avLst/>
          </a:prstGeom>
        </p:spPr>
      </p:pic>
      <p:grpSp>
        <p:nvGrpSpPr>
          <p:cNvPr id="20" name="组合 19"/>
          <p:cNvGrpSpPr/>
          <p:nvPr/>
        </p:nvGrpSpPr>
        <p:grpSpPr>
          <a:xfrm>
            <a:off x="6197600" y="2221654"/>
            <a:ext cx="1273387" cy="2356635"/>
            <a:chOff x="6197600" y="2221654"/>
            <a:chExt cx="1273387" cy="2356635"/>
          </a:xfrm>
        </p:grpSpPr>
        <p:sp>
          <p:nvSpPr>
            <p:cNvPr id="8" name="矩形 7"/>
            <p:cNvSpPr/>
            <p:nvPr/>
          </p:nvSpPr>
          <p:spPr>
            <a:xfrm>
              <a:off x="6197600" y="2221654"/>
              <a:ext cx="1273387" cy="196426"/>
            </a:xfrm>
            <a:prstGeom prst="rect">
              <a:avLst/>
            </a:prstGeom>
            <a:noFill/>
            <a:ln w="38100">
              <a:solidFill>
                <a:srgbClr val="80225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6197600" y="2809120"/>
              <a:ext cx="1273387" cy="196426"/>
            </a:xfrm>
            <a:prstGeom prst="rect">
              <a:avLst/>
            </a:prstGeom>
            <a:noFill/>
            <a:ln w="38100">
              <a:solidFill>
                <a:srgbClr val="80225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6197600" y="3005546"/>
              <a:ext cx="1273387" cy="196426"/>
            </a:xfrm>
            <a:prstGeom prst="rect">
              <a:avLst/>
            </a:prstGeom>
            <a:noFill/>
            <a:ln w="38100">
              <a:solidFill>
                <a:srgbClr val="80225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6197600" y="3593012"/>
              <a:ext cx="1273387" cy="196426"/>
            </a:xfrm>
            <a:prstGeom prst="rect">
              <a:avLst/>
            </a:prstGeom>
            <a:noFill/>
            <a:ln w="38100">
              <a:solidFill>
                <a:srgbClr val="80225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6197600" y="3794397"/>
              <a:ext cx="1273387" cy="196426"/>
            </a:xfrm>
            <a:prstGeom prst="rect">
              <a:avLst/>
            </a:prstGeom>
            <a:noFill/>
            <a:ln w="38100">
              <a:solidFill>
                <a:srgbClr val="80225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6197600" y="4381863"/>
              <a:ext cx="1273387" cy="196426"/>
            </a:xfrm>
            <a:prstGeom prst="rect">
              <a:avLst/>
            </a:prstGeom>
            <a:noFill/>
            <a:ln w="38100">
              <a:solidFill>
                <a:srgbClr val="80225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6197600" y="2416267"/>
            <a:ext cx="1273387" cy="1968617"/>
            <a:chOff x="6197600" y="2416267"/>
            <a:chExt cx="1273387" cy="1968617"/>
          </a:xfrm>
        </p:grpSpPr>
        <p:sp>
          <p:nvSpPr>
            <p:cNvPr id="14" name="矩形 13"/>
            <p:cNvSpPr/>
            <p:nvPr/>
          </p:nvSpPr>
          <p:spPr>
            <a:xfrm>
              <a:off x="6197600" y="2416267"/>
              <a:ext cx="1273387" cy="387893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" name="矩形 14"/>
            <p:cNvSpPr/>
            <p:nvPr/>
          </p:nvSpPr>
          <p:spPr>
            <a:xfrm>
              <a:off x="6197600" y="3209410"/>
              <a:ext cx="1273387" cy="387893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6197600" y="3996991"/>
              <a:ext cx="1273387" cy="387893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7844589" y="2416267"/>
            <a:ext cx="2110683" cy="1983642"/>
            <a:chOff x="3681281" y="2416267"/>
            <a:chExt cx="6273991" cy="1983642"/>
          </a:xfrm>
        </p:grpSpPr>
        <p:sp>
          <p:nvSpPr>
            <p:cNvPr id="19" name="矩形 18"/>
            <p:cNvSpPr/>
            <p:nvPr/>
          </p:nvSpPr>
          <p:spPr>
            <a:xfrm>
              <a:off x="3681281" y="2416267"/>
              <a:ext cx="6273991" cy="387893"/>
            </a:xfrm>
            <a:prstGeom prst="rect">
              <a:avLst/>
            </a:prstGeom>
            <a:noFill/>
            <a:ln w="38100">
              <a:solidFill>
                <a:srgbClr val="80225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1" name="矩形 20"/>
            <p:cNvSpPr/>
            <p:nvPr/>
          </p:nvSpPr>
          <p:spPr>
            <a:xfrm>
              <a:off x="3681281" y="3201972"/>
              <a:ext cx="6273991" cy="392852"/>
            </a:xfrm>
            <a:prstGeom prst="rect">
              <a:avLst/>
            </a:prstGeom>
            <a:noFill/>
            <a:ln w="38100">
              <a:solidFill>
                <a:srgbClr val="80225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2" name="矩形 21"/>
            <p:cNvSpPr/>
            <p:nvPr/>
          </p:nvSpPr>
          <p:spPr>
            <a:xfrm>
              <a:off x="3681281" y="3990823"/>
              <a:ext cx="6273991" cy="409086"/>
            </a:xfrm>
            <a:prstGeom prst="rect">
              <a:avLst/>
            </a:prstGeom>
            <a:noFill/>
            <a:ln w="38100">
              <a:solidFill>
                <a:srgbClr val="80225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5039513" y="2413786"/>
            <a:ext cx="1003777" cy="2183263"/>
            <a:chOff x="5039513" y="2413786"/>
            <a:chExt cx="1003777" cy="2183263"/>
          </a:xfrm>
        </p:grpSpPr>
        <p:sp>
          <p:nvSpPr>
            <p:cNvPr id="30" name="矩形 29"/>
            <p:cNvSpPr/>
            <p:nvPr/>
          </p:nvSpPr>
          <p:spPr>
            <a:xfrm>
              <a:off x="5039513" y="2413786"/>
              <a:ext cx="1003777" cy="584321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1" name="矩形 30"/>
            <p:cNvSpPr/>
            <p:nvPr/>
          </p:nvSpPr>
          <p:spPr>
            <a:xfrm>
              <a:off x="5039513" y="3205117"/>
              <a:ext cx="1003777" cy="584321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2" name="矩形 31"/>
            <p:cNvSpPr/>
            <p:nvPr/>
          </p:nvSpPr>
          <p:spPr>
            <a:xfrm>
              <a:off x="5039513" y="4012728"/>
              <a:ext cx="1003777" cy="584321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Analysis</a:t>
            </a:r>
            <a:endParaRPr lang="en-US" altLang="zh-CN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399190" y="971400"/>
            <a:ext cx="11792809" cy="549713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802258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Effect of the Hyperparameter</a:t>
            </a:r>
            <a:endParaRPr lang="en-US" altLang="zh-CN" sz="2400" b="1" dirty="0">
              <a:solidFill>
                <a:srgbClr val="802258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8548" y="1680692"/>
            <a:ext cx="99949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Analysis</a:t>
            </a:r>
            <a:endParaRPr lang="en-US" altLang="zh-CN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399190" y="971400"/>
            <a:ext cx="11792809" cy="549713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802258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Effect of the Frequency of Privacy Data </a:t>
            </a:r>
            <a:r>
              <a:rPr lang="en-US" altLang="zh-CN" sz="2400" b="1" dirty="0" err="1">
                <a:solidFill>
                  <a:srgbClr val="802258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Ocurrence</a:t>
            </a:r>
            <a:endParaRPr lang="en-US" altLang="zh-CN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0" y="2540000"/>
            <a:ext cx="4876800" cy="177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Authors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99191" y="971400"/>
            <a:ext cx="11208310" cy="52558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802258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Tianjin University</a:t>
            </a:r>
            <a:endParaRPr lang="en-US" altLang="zh-CN" sz="2400" b="1" dirty="0">
              <a:solidFill>
                <a:srgbClr val="802258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Xinwei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 Wu, </a:t>
            </a:r>
            <a:r>
              <a:rPr lang="en-US" altLang="zh-CN" sz="2000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Junzhuo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 Li, </a:t>
            </a:r>
            <a:r>
              <a:rPr lang="en-US" altLang="zh-CN" sz="2000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Minghui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 Xu, </a:t>
            </a:r>
            <a:r>
              <a:rPr lang="en-US" altLang="zh-CN" sz="2000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Weilong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 Dong, </a:t>
            </a:r>
            <a:r>
              <a:rPr lang="en-US" altLang="zh-CN" sz="2000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Deyi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en-US" altLang="zh-CN" sz="2000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Xiong</a:t>
            </a:r>
            <a:endParaRPr lang="en-US" altLang="zh-CN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Focus on the NLP, Privacy Attack and Protection</a:t>
            </a:r>
            <a:endParaRPr lang="zh-CN" altLang="en-US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9191" y="2700084"/>
            <a:ext cx="5646741" cy="3603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Analysis</a:t>
            </a:r>
            <a:endParaRPr lang="en-US" altLang="zh-CN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399190" y="971400"/>
            <a:ext cx="11792809" cy="549713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802258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Relationship between Memorization And Privacy Neurons</a:t>
            </a:r>
            <a:endParaRPr lang="en-US" altLang="zh-CN" sz="2400" b="1" dirty="0">
              <a:solidFill>
                <a:srgbClr val="802258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Impact of Training Time on Privacy Neuron Distribution over Layers</a:t>
            </a:r>
            <a:endParaRPr lang="en-US" altLang="zh-CN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17174" y="2107116"/>
            <a:ext cx="7957648" cy="4186107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Analysis</a:t>
            </a:r>
            <a:endParaRPr lang="en-US" altLang="zh-CN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399190" y="971400"/>
            <a:ext cx="11792809" cy="549713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802258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Relationship between Memorization And Privacy Neurons</a:t>
            </a:r>
            <a:endParaRPr lang="en-US" altLang="zh-CN" sz="2400" b="1" dirty="0">
              <a:solidFill>
                <a:srgbClr val="802258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Impact of Training Time on Privacy Neuron Distribution over Layers</a:t>
            </a:r>
            <a:endParaRPr lang="en-US" altLang="zh-CN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the changes in exposure before and after erasing privacy neurons in models with different training epochs</a:t>
            </a:r>
            <a:endParaRPr lang="en-US" altLang="zh-CN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43379" y="2979868"/>
            <a:ext cx="3905237" cy="3292848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Analysis</a:t>
            </a:r>
            <a:endParaRPr lang="en-US" altLang="zh-CN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399190" y="971400"/>
            <a:ext cx="11792809" cy="549713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802258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Relationship between Memorization And Privacy Neurons</a:t>
            </a:r>
            <a:endParaRPr lang="en-US" altLang="zh-CN" sz="2400" b="1" dirty="0">
              <a:solidFill>
                <a:srgbClr val="802258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Impact of Training Time on Privacy Neuron Distribution over Layers</a:t>
            </a:r>
            <a:endParaRPr lang="en-US" altLang="zh-CN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Effect of the Model Size</a:t>
            </a:r>
            <a:endParaRPr lang="en-US" altLang="zh-CN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10 epochs</a:t>
            </a:r>
            <a:endParaRPr lang="en-US" altLang="zh-CN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the optimal hyperparameter settings</a:t>
            </a:r>
            <a:endParaRPr lang="en-US" altLang="zh-CN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38348" y="3429000"/>
            <a:ext cx="8115300" cy="17399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9025666" y="4432151"/>
            <a:ext cx="656216" cy="204395"/>
          </a:xfrm>
          <a:prstGeom prst="rect">
            <a:avLst/>
          </a:prstGeom>
          <a:noFill/>
          <a:ln w="38100">
            <a:solidFill>
              <a:srgbClr val="8022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Analysis</a:t>
            </a:r>
            <a:endParaRPr lang="en-US" altLang="zh-CN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399190" y="971400"/>
            <a:ext cx="11792809" cy="549713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802258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Relationship between Memorization And Privacy Neurons</a:t>
            </a:r>
            <a:endParaRPr lang="en-US" altLang="zh-CN" sz="2400" b="1" dirty="0">
              <a:solidFill>
                <a:srgbClr val="802258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Impact of Training Time on Privacy Neuron Distribution over Layers</a:t>
            </a:r>
            <a:endParaRPr lang="en-US" altLang="zh-CN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Effect of the Model Size</a:t>
            </a:r>
            <a:endParaRPr lang="en-US" altLang="zh-CN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Summary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：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As the model memorization of privacy data deepens, the aggregation of privacy neurons associated with privacy data becomes more pronounced</a:t>
            </a:r>
            <a:endParaRPr lang="en-US" altLang="zh-CN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Analysis</a:t>
            </a:r>
            <a:endParaRPr lang="en-US" altLang="zh-CN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399190" y="971400"/>
            <a:ext cx="11792809" cy="549713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802258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Robustness Analysis</a:t>
            </a:r>
            <a:endParaRPr lang="en-US" altLang="zh-CN" sz="2400" b="1" dirty="0">
              <a:solidFill>
                <a:srgbClr val="802258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Ablation Study</a:t>
            </a:r>
            <a:endParaRPr lang="en-US" altLang="zh-CN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compare its performance with different neuron localization methods on phone number data</a:t>
            </a:r>
            <a:endParaRPr lang="en-US" altLang="zh-CN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00450" y="3044190"/>
            <a:ext cx="4991100" cy="18669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Analysis</a:t>
            </a:r>
            <a:endParaRPr lang="en-US" altLang="zh-CN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399190" y="971400"/>
            <a:ext cx="11792809" cy="549713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802258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Robustness Analysis</a:t>
            </a:r>
            <a:endParaRPr lang="en-US" altLang="zh-CN" sz="2400" b="1" dirty="0">
              <a:solidFill>
                <a:srgbClr val="802258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Ablation Study</a:t>
            </a:r>
            <a:endParaRPr lang="en-US" altLang="zh-CN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Robustness to Different Prompts</a:t>
            </a:r>
            <a:endParaRPr lang="en-US" altLang="zh-CN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perform privacy attacks during inference using different prompts</a:t>
            </a:r>
            <a:endParaRPr lang="en-US" altLang="zh-CN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25850" y="3066303"/>
            <a:ext cx="4940300" cy="29845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Analysis</a:t>
            </a:r>
            <a:endParaRPr lang="en-US" altLang="zh-CN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399190" y="971400"/>
            <a:ext cx="11792809" cy="549713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802258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Analysis on the Cost-Effectiveness of DEPN</a:t>
            </a:r>
            <a:endParaRPr lang="en-US" altLang="zh-CN" sz="2400" b="1" dirty="0">
              <a:solidFill>
                <a:srgbClr val="802258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its dependency on the amount of private data to be erased</a:t>
            </a:r>
            <a:endParaRPr lang="en-US" altLang="zh-CN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38350" y="2463800"/>
            <a:ext cx="8115300" cy="19304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Conclusion</a:t>
            </a:r>
            <a:endParaRPr lang="en-US" altLang="zh-CN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399190" y="971400"/>
            <a:ext cx="11792809" cy="549713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802258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DEPN</a:t>
            </a:r>
            <a:endParaRPr lang="en-US" altLang="zh-CN" sz="2400" b="1" dirty="0">
              <a:solidFill>
                <a:srgbClr val="802258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the privacy neuron detector based on the privacy attribution scoring method</a:t>
            </a:r>
            <a:endParaRPr lang="en-US" altLang="zh-CN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the privacy neuron detector based on the privacy attribution scoring method</a:t>
            </a:r>
            <a:endParaRPr lang="en-US" altLang="zh-CN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privacy neuron editor</a:t>
            </a:r>
            <a:endParaRPr lang="en-US" altLang="zh-CN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eliminate model memorization of private data</a:t>
            </a:r>
            <a:endParaRPr lang="en-US" altLang="zh-CN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Limitations</a:t>
            </a:r>
            <a:endParaRPr lang="en-US" altLang="zh-CN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too many instances in a batch will reduce the effect of memorization erasure</a:t>
            </a:r>
            <a:endParaRPr lang="en-US" altLang="zh-CN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a few types of private information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for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experiments</a:t>
            </a:r>
            <a:endParaRPr lang="en-US" altLang="zh-CN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172586" y="2008728"/>
            <a:ext cx="784682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Thanks</a:t>
            </a:r>
            <a:endParaRPr lang="en-US" altLang="zh-CN" sz="66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361025" y="6153598"/>
            <a:ext cx="1469952" cy="57551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2024.5</a:t>
            </a:r>
            <a:endParaRPr lang="en-US" altLang="zh-CN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3569531" y="4988255"/>
          <a:ext cx="5052937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2041"/>
                <a:gridCol w="839998"/>
                <a:gridCol w="3030898"/>
              </a:tblGrid>
              <a:tr h="28117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Xiuming</a:t>
                      </a:r>
                      <a:r>
                        <a:rPr lang="zh-CN" altLang="en-US" sz="1400" b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400" b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Liu</a:t>
                      </a:r>
                      <a:endParaRPr lang="zh-CN" altLang="en-US" sz="1400" b="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2112492</a:t>
                      </a:r>
                      <a:endParaRPr lang="zh-CN" altLang="en-US" sz="1400" b="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Information Security</a:t>
                      </a:r>
                      <a:endParaRPr lang="zh-CN" altLang="en-US" sz="1400" b="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</a:tr>
              <a:tr h="28117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Yuchen</a:t>
                      </a:r>
                      <a:r>
                        <a:rPr lang="zh-CN" altLang="en-US" sz="1400" b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 </a:t>
                      </a:r>
                      <a:r>
                        <a:rPr lang="en-US" altLang="zh-CN" sz="1400" b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Zhou</a:t>
                      </a:r>
                      <a:endParaRPr lang="zh-CN" altLang="en-US" sz="1400" b="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2111408</a:t>
                      </a:r>
                      <a:endParaRPr lang="zh-CN" altLang="en-US" sz="1400" b="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Information Security</a:t>
                      </a:r>
                      <a:endParaRPr lang="zh-CN" altLang="en-US" sz="1400" b="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</a:tr>
              <a:tr h="28117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kern="120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Mingjie</a:t>
                      </a:r>
                      <a:r>
                        <a:rPr lang="en-US" altLang="zh-CN" sz="1400" b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 Qi</a:t>
                      </a:r>
                      <a:endParaRPr lang="zh-CN" altLang="en-US" sz="1400" b="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2113997</a:t>
                      </a:r>
                      <a:endParaRPr lang="en-US" altLang="zh-CN" sz="1400" b="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Information Security</a:t>
                      </a:r>
                      <a:endParaRPr lang="zh-CN" altLang="en-US" sz="1400" b="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</a:tr>
              <a:tr h="28117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kern="120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Xiaoyang</a:t>
                      </a:r>
                      <a:r>
                        <a:rPr lang="zh-CN" altLang="en-US" sz="1400" b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 </a:t>
                      </a:r>
                      <a:r>
                        <a:rPr lang="en-US" altLang="zh-CN" sz="1400" b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Ji</a:t>
                      </a:r>
                      <a:endParaRPr lang="zh-CN" altLang="en-US" sz="1400" b="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2110611</a:t>
                      </a:r>
                      <a:endParaRPr lang="zh-CN" altLang="en-US" sz="1400" b="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Cryptographic Science and Technology</a:t>
                      </a:r>
                      <a:endParaRPr lang="zh-CN" altLang="en-US" sz="1400" b="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Background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99191" y="971400"/>
            <a:ext cx="11208310" cy="52558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802258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Pretrained Language Models (LLMs)</a:t>
            </a:r>
            <a:endParaRPr lang="en-US" altLang="zh-CN" sz="2400" b="1" dirty="0">
              <a:solidFill>
                <a:srgbClr val="802258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GPT-3, BERT, etc.</a:t>
            </a:r>
            <a:endParaRPr lang="en-US" altLang="zh-CN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Vast data training</a:t>
            </a:r>
            <a:endParaRPr lang="en-US" altLang="zh-CN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Rich knowledge capture</a:t>
            </a:r>
            <a:endParaRPr lang="en-US" altLang="zh-CN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802258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Privacy and Security Concerns</a:t>
            </a:r>
            <a:endParaRPr lang="en-US" altLang="zh-CN" sz="2400" b="1" dirty="0">
              <a:solidFill>
                <a:srgbClr val="802258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Memorization of training data</a:t>
            </a:r>
            <a:endParaRPr lang="en-US" altLang="zh-CN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employ the context of private information as the input to the language model</a:t>
            </a:r>
            <a:endParaRPr lang="en-US" altLang="zh-CN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calculate the risk of private information leakage</a:t>
            </a:r>
            <a:endParaRPr lang="en-US" altLang="zh-CN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classify the information with a leakage risk exceeding predefined thresholds as having been memorized by the language model</a:t>
            </a:r>
            <a:endParaRPr lang="en-US" altLang="zh-CN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Sensitive information leakage</a:t>
            </a:r>
            <a:endParaRPr lang="en-US" altLang="zh-CN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Background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99191" y="971400"/>
            <a:ext cx="11208310" cy="52558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802258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Privacy Risks</a:t>
            </a:r>
            <a:endParaRPr lang="en-US" altLang="zh-CN" sz="2400" b="1" dirty="0">
              <a:solidFill>
                <a:srgbClr val="802258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Extracting personal info from outputs</a:t>
            </a:r>
            <a:endParaRPr lang="en-US" altLang="zh-CN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Inducing generation of personal info</a:t>
            </a:r>
            <a:endParaRPr lang="en-US" altLang="zh-CN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Training data memorization</a:t>
            </a:r>
            <a:endParaRPr lang="en-US" altLang="zh-CN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802258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Existing Methods</a:t>
            </a:r>
            <a:endParaRPr lang="en-US" altLang="zh-CN" sz="2400" b="1" dirty="0">
              <a:solidFill>
                <a:srgbClr val="802258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Data processing stage: remove sensitive info</a:t>
            </a:r>
            <a:endParaRPr lang="en-US" altLang="zh-CN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Training stage: differential privacy, adversarial training</a:t>
            </a:r>
            <a:endParaRPr lang="en-US" altLang="zh-CN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Post-processing stage: parameter retraining, keyword filtering</a:t>
            </a:r>
            <a:endParaRPr lang="en-US" altLang="zh-CN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802258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Limitations</a:t>
            </a:r>
            <a:endParaRPr lang="en-US" altLang="zh-CN" sz="2400" b="1" dirty="0">
              <a:solidFill>
                <a:srgbClr val="802258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High computational cost</a:t>
            </a:r>
            <a:endParaRPr lang="en-US" altLang="zh-CN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Ineffectiveness post-training</a:t>
            </a:r>
            <a:endParaRPr lang="en-US" altLang="zh-CN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Contributions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99191" y="971400"/>
            <a:ext cx="11208310" cy="52558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802258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DEPN</a:t>
            </a:r>
            <a:endParaRPr lang="en-US" altLang="zh-CN" sz="2400" b="1" dirty="0">
              <a:solidFill>
                <a:srgbClr val="802258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Explore model editing into privacy protection of pretrained language models, propose DEPN to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eliminate model </a:t>
            </a:r>
            <a:r>
              <a:rPr lang="en-US" altLang="zh-CN" sz="2000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memorizatio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. </a:t>
            </a:r>
            <a:endParaRPr lang="en-US" altLang="zh-CN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Propose the privacy neuron detector to localize privacy neurons based on gradient attribution, and the privacy neuron editor to </a:t>
            </a:r>
            <a:r>
              <a:rPr lang="en-US" altLang="zh-CN" sz="2000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dememorize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 privacy information. </a:t>
            </a:r>
            <a:endParaRPr lang="en-US" altLang="zh-CN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Experiments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Preliminary</a:t>
            </a:r>
            <a:endParaRPr lang="en-US" altLang="zh-CN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399191" y="971400"/>
            <a:ext cx="11208310" cy="52558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802258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Privacy Definition</a:t>
            </a:r>
            <a:endParaRPr lang="en-US" altLang="zh-CN" sz="2400" b="1" dirty="0">
              <a:solidFill>
                <a:srgbClr val="802258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great concern in the era of pretrained language models</a:t>
            </a:r>
            <a:endParaRPr lang="en-US" altLang="zh-CN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closely related to its context and discourse</a:t>
            </a:r>
            <a:endParaRPr lang="en-US" altLang="zh-CN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a narrow definition of privacy</a:t>
            </a:r>
            <a:endParaRPr lang="en-US" altLang="zh-CN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Preliminary</a:t>
            </a:r>
            <a:endParaRPr lang="en-US" altLang="zh-CN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399191" y="971400"/>
            <a:ext cx="11208310" cy="52558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802258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Model Editing</a:t>
            </a:r>
            <a:endParaRPr lang="en-US" altLang="zh-CN" sz="2400" b="1" dirty="0">
              <a:solidFill>
                <a:srgbClr val="802258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a key-value memory</a:t>
            </a:r>
            <a:endParaRPr lang="en-US" altLang="zh-CN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Key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：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a text pattern</a:t>
            </a:r>
            <a:endParaRPr lang="en-US" altLang="zh-CN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Value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：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a distribution over the vocabulary</a:t>
            </a:r>
            <a:endParaRPr lang="en-US" altLang="zh-CN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edit factual knowledge encoded by locating neurons related to the entities of factual knowledge</a:t>
            </a:r>
            <a:endParaRPr lang="en-US" altLang="zh-CN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change the parameters of neurons,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observe the changes</a:t>
            </a:r>
            <a:endParaRPr lang="en-US" altLang="zh-CN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greater influence, more closely</a:t>
            </a:r>
            <a:endParaRPr lang="en-US" altLang="zh-CN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Limitations: only observe the probability change of one token at a time</a:t>
            </a:r>
            <a:endParaRPr lang="en-US" altLang="zh-CN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Methodology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99191" y="971400"/>
            <a:ext cx="5139884" cy="466560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802258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DEPN</a:t>
            </a:r>
            <a:endParaRPr lang="en-US" altLang="zh-CN" sz="2400" b="1" dirty="0">
              <a:solidFill>
                <a:srgbClr val="802258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Privacy Neurons Detector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: Locate neurons associated with private information</a:t>
            </a:r>
            <a:endParaRPr lang="en-US" altLang="zh-CN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Privacy Neuron Aggregator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: Process privacy information in batches</a:t>
            </a:r>
            <a:endParaRPr lang="en-US" altLang="zh-CN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Privacy Editor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: Set the activation values of these neurons to zero</a:t>
            </a:r>
            <a:endParaRPr lang="en-US" altLang="zh-CN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39075" y="1468340"/>
            <a:ext cx="6652925" cy="435154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Methodology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99191" y="971400"/>
            <a:ext cx="5139884" cy="64224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802258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Privacy Prediction Task</a:t>
            </a:r>
            <a:endParaRPr lang="en-US" altLang="zh-CN" sz="2400" b="1" dirty="0">
              <a:solidFill>
                <a:srgbClr val="802258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7523" y="1838175"/>
            <a:ext cx="3033535" cy="9432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238538" y="1096197"/>
            <a:ext cx="4389120" cy="18903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"</a:t>
            </a:r>
            <a:r>
              <a:rPr lang="en-US" altLang="zh-CN" sz="2000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An■Ka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■ is a senior writer at </a:t>
            </a:r>
            <a:r>
              <a:rPr lang="en-US" altLang="zh-CN" sz="2000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ESPN.com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", a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private sentence containing a person's name "</a:t>
            </a:r>
            <a:r>
              <a:rPr lang="en-US" altLang="zh-CN" sz="2000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An■Ka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■". </a:t>
            </a:r>
            <a:endParaRPr kumimoji="1" lang="zh-CN" altLang="en-US" sz="2000" dirty="0"/>
          </a:p>
        </p:txBody>
      </p:sp>
      <p:sp>
        <p:nvSpPr>
          <p:cNvPr id="9" name="文本框 8"/>
          <p:cNvSpPr txBox="1"/>
          <p:nvPr/>
        </p:nvSpPr>
        <p:spPr>
          <a:xfrm>
            <a:off x="6238538" y="3580924"/>
            <a:ext cx="4819614" cy="1422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"_ _ is a senior writer at ESPN.com" reduce the probability of privacy leakage</a:t>
            </a:r>
            <a:endParaRPr lang="en-US" altLang="zh-CN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42278" y="3811755"/>
            <a:ext cx="3905026" cy="96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minimizing the probability of predicting "An■" and "Ka■" </a:t>
            </a:r>
            <a:endParaRPr lang="en-US" altLang="zh-CN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1" name="下箭头 10"/>
          <p:cNvSpPr/>
          <p:nvPr/>
        </p:nvSpPr>
        <p:spPr>
          <a:xfrm>
            <a:off x="8433098" y="2872292"/>
            <a:ext cx="571053" cy="645459"/>
          </a:xfrm>
          <a:prstGeom prst="downArrow">
            <a:avLst/>
          </a:prstGeom>
          <a:solidFill>
            <a:srgbClr val="8022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下箭头 11"/>
          <p:cNvSpPr/>
          <p:nvPr/>
        </p:nvSpPr>
        <p:spPr>
          <a:xfrm rot="5400000">
            <a:off x="5056094" y="3936628"/>
            <a:ext cx="613185" cy="711414"/>
          </a:xfrm>
          <a:prstGeom prst="downArrow">
            <a:avLst/>
          </a:prstGeom>
          <a:solidFill>
            <a:srgbClr val="8022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OGRkMDkyOWRlOTE2NmY3NDMyM2QyN2ZiMGI1Y2QwYzUifQ=="/>
  <p:tag name="KSO_WPP_MARK_KEY" val="1de7cdab-8532-4825-b9b1-58d16515245a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6097</Words>
  <Application>WPS 演示</Application>
  <PresentationFormat>宽屏</PresentationFormat>
  <Paragraphs>263</Paragraphs>
  <Slides>28</Slides>
  <Notes>27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41" baseType="lpstr">
      <vt:lpstr>Arial</vt:lpstr>
      <vt:lpstr>宋体</vt:lpstr>
      <vt:lpstr>Wingdings</vt:lpstr>
      <vt:lpstr>方正姚体</vt:lpstr>
      <vt:lpstr>Times New Roman</vt:lpstr>
      <vt:lpstr>楷体</vt:lpstr>
      <vt:lpstr>华文中宋</vt:lpstr>
      <vt:lpstr>微软雅黑</vt:lpstr>
      <vt:lpstr>Arial Unicode MS</vt:lpstr>
      <vt:lpstr>等线 Light</vt:lpstr>
      <vt:lpstr>等线</vt:lpstr>
      <vt:lpstr>Calibri</vt:lpstr>
      <vt:lpstr>Office 主题​​</vt:lpstr>
      <vt:lpstr>PowerPoint 演示文稿</vt:lpstr>
      <vt:lpstr>Authors</vt:lpstr>
      <vt:lpstr>Background</vt:lpstr>
      <vt:lpstr>Background</vt:lpstr>
      <vt:lpstr>Contributions</vt:lpstr>
      <vt:lpstr>Preliminary</vt:lpstr>
      <vt:lpstr>Preliminary</vt:lpstr>
      <vt:lpstr>Methodology</vt:lpstr>
      <vt:lpstr>Methodology</vt:lpstr>
      <vt:lpstr>Methodology</vt:lpstr>
      <vt:lpstr>Methodology</vt:lpstr>
      <vt:lpstr>Methodology</vt:lpstr>
      <vt:lpstr>Methodology</vt:lpstr>
      <vt:lpstr>Experiments</vt:lpstr>
      <vt:lpstr>Experiments</vt:lpstr>
      <vt:lpstr>Experiments</vt:lpstr>
      <vt:lpstr>Experiments</vt:lpstr>
      <vt:lpstr>Analysis</vt:lpstr>
      <vt:lpstr>Analysis</vt:lpstr>
      <vt:lpstr>Analysis</vt:lpstr>
      <vt:lpstr>Analysis</vt:lpstr>
      <vt:lpstr>Analysis</vt:lpstr>
      <vt:lpstr>Analysis</vt:lpstr>
      <vt:lpstr>Analysis</vt:lpstr>
      <vt:lpstr>Analysis</vt:lpstr>
      <vt:lpstr>Analysis</vt:lpstr>
      <vt:lpstr>Conclusion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XiuMing Liu</dc:creator>
  <cp:lastModifiedBy>纪潇洋</cp:lastModifiedBy>
  <cp:revision>131</cp:revision>
  <dcterms:created xsi:type="dcterms:W3CDTF">2023-09-13T13:03:00Z</dcterms:created>
  <dcterms:modified xsi:type="dcterms:W3CDTF">2024-06-02T12:17:00Z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D4BE68B1B98E43058FFF751DF5C8E0BD</vt:lpwstr>
  </property>
  <property fmtid="{D5CDD505-2E9C-101B-9397-08002B2CF9AE}" pid="3" name="KSOProductBuildVer">
    <vt:lpwstr>2052-11.1.0.12651</vt:lpwstr>
  </property>
</Properties>
</file>