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80" r:id="rId2"/>
    <p:sldId id="258" r:id="rId3"/>
    <p:sldId id="259" r:id="rId4"/>
    <p:sldId id="282" r:id="rId5"/>
    <p:sldId id="286" r:id="rId6"/>
    <p:sldId id="284" r:id="rId7"/>
    <p:sldId id="264" r:id="rId8"/>
    <p:sldId id="285" r:id="rId9"/>
    <p:sldId id="289" r:id="rId10"/>
    <p:sldId id="290" r:id="rId11"/>
    <p:sldId id="293" r:id="rId12"/>
    <p:sldId id="294" r:id="rId13"/>
    <p:sldId id="292" r:id="rId14"/>
    <p:sldId id="268" r:id="rId15"/>
    <p:sldId id="295" r:id="rId16"/>
    <p:sldId id="299" r:id="rId17"/>
    <p:sldId id="297" r:id="rId18"/>
    <p:sldId id="296" r:id="rId19"/>
    <p:sldId id="274" r:id="rId20"/>
    <p:sldId id="300" r:id="rId21"/>
    <p:sldId id="301" r:id="rId22"/>
    <p:sldId id="302" r:id="rId23"/>
    <p:sldId id="271" r:id="rId24"/>
    <p:sldId id="288" r:id="rId25"/>
    <p:sldId id="283" r:id="rId26"/>
    <p:sldId id="304" r:id="rId27"/>
    <p:sldId id="305" r:id="rId28"/>
    <p:sldId id="306" r:id="rId29"/>
    <p:sldId id="307" r:id="rId30"/>
    <p:sldId id="310" r:id="rId31"/>
    <p:sldId id="311" r:id="rId32"/>
    <p:sldId id="312" r:id="rId33"/>
    <p:sldId id="279" r:id="rId34"/>
  </p:sldIdLst>
  <p:sldSz cx="9144000" cy="5143500" type="screen16x9"/>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62325B"/>
    <a:srgbClr val="F2F2F2"/>
    <a:srgbClr val="A276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8" autoAdjust="0"/>
    <p:restoredTop sz="94660"/>
  </p:normalViewPr>
  <p:slideViewPr>
    <p:cSldViewPr snapToGrid="0" showGuides="1">
      <p:cViewPr varScale="1">
        <p:scale>
          <a:sx n="109" d="100"/>
          <a:sy n="109" d="100"/>
        </p:scale>
        <p:origin x="533" y="82"/>
      </p:cViewPr>
      <p:guideLst>
        <p:guide orient="horz" pos="1872"/>
        <p:guide pos="2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4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14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EC6C9-C5A8-473B-81B6-45D33E832DDD}" type="datetimeFigureOut">
              <a:rPr lang="zh-CN" altLang="en-US" smtClean="0"/>
              <a:t>2024/5/24</a:t>
            </a:fld>
            <a:endParaRPr lang="zh-CN" altLang="en-US"/>
          </a:p>
        </p:txBody>
      </p:sp>
      <p:sp>
        <p:nvSpPr>
          <p:cNvPr id="104915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5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915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15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7B7F2-C727-4CF0-854B-574BEDD8A17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4</a:t>
            </a:fld>
            <a:endParaRPr lang="zh-CN" altLang="en-US"/>
          </a:p>
        </p:txBody>
      </p:sp>
    </p:spTree>
    <p:extLst>
      <p:ext uri="{BB962C8B-B14F-4D97-AF65-F5344CB8AC3E}">
        <p14:creationId xmlns:p14="http://schemas.microsoft.com/office/powerpoint/2010/main" val="33868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22</a:t>
            </a:fld>
            <a:endParaRPr lang="zh-CN" altLang="en-US"/>
          </a:p>
        </p:txBody>
      </p:sp>
    </p:spTree>
    <p:extLst>
      <p:ext uri="{BB962C8B-B14F-4D97-AF65-F5344CB8AC3E}">
        <p14:creationId xmlns:p14="http://schemas.microsoft.com/office/powerpoint/2010/main" val="379542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25</a:t>
            </a:fld>
            <a:endParaRPr lang="zh-CN" altLang="en-US"/>
          </a:p>
        </p:txBody>
      </p:sp>
    </p:spTree>
    <p:extLst>
      <p:ext uri="{BB962C8B-B14F-4D97-AF65-F5344CB8AC3E}">
        <p14:creationId xmlns:p14="http://schemas.microsoft.com/office/powerpoint/2010/main" val="1123658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26</a:t>
            </a:fld>
            <a:endParaRPr lang="zh-CN" altLang="en-US"/>
          </a:p>
        </p:txBody>
      </p:sp>
    </p:spTree>
    <p:extLst>
      <p:ext uri="{BB962C8B-B14F-4D97-AF65-F5344CB8AC3E}">
        <p14:creationId xmlns:p14="http://schemas.microsoft.com/office/powerpoint/2010/main" val="3818996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27</a:t>
            </a:fld>
            <a:endParaRPr lang="zh-CN" altLang="en-US"/>
          </a:p>
        </p:txBody>
      </p:sp>
    </p:spTree>
    <p:extLst>
      <p:ext uri="{BB962C8B-B14F-4D97-AF65-F5344CB8AC3E}">
        <p14:creationId xmlns:p14="http://schemas.microsoft.com/office/powerpoint/2010/main" val="634088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28</a:t>
            </a:fld>
            <a:endParaRPr lang="zh-CN" altLang="en-US"/>
          </a:p>
        </p:txBody>
      </p:sp>
    </p:spTree>
    <p:extLst>
      <p:ext uri="{BB962C8B-B14F-4D97-AF65-F5344CB8AC3E}">
        <p14:creationId xmlns:p14="http://schemas.microsoft.com/office/powerpoint/2010/main" val="2190522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29</a:t>
            </a:fld>
            <a:endParaRPr lang="zh-CN" altLang="en-US"/>
          </a:p>
        </p:txBody>
      </p:sp>
    </p:spTree>
    <p:extLst>
      <p:ext uri="{BB962C8B-B14F-4D97-AF65-F5344CB8AC3E}">
        <p14:creationId xmlns:p14="http://schemas.microsoft.com/office/powerpoint/2010/main" val="188544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30</a:t>
            </a:fld>
            <a:endParaRPr lang="zh-CN" altLang="en-US"/>
          </a:p>
        </p:txBody>
      </p:sp>
    </p:spTree>
    <p:extLst>
      <p:ext uri="{BB962C8B-B14F-4D97-AF65-F5344CB8AC3E}">
        <p14:creationId xmlns:p14="http://schemas.microsoft.com/office/powerpoint/2010/main" val="118230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31</a:t>
            </a:fld>
            <a:endParaRPr lang="zh-CN" altLang="en-US"/>
          </a:p>
        </p:txBody>
      </p:sp>
    </p:spTree>
    <p:extLst>
      <p:ext uri="{BB962C8B-B14F-4D97-AF65-F5344CB8AC3E}">
        <p14:creationId xmlns:p14="http://schemas.microsoft.com/office/powerpoint/2010/main" val="69551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32</a:t>
            </a:fld>
            <a:endParaRPr lang="zh-CN" altLang="en-US"/>
          </a:p>
        </p:txBody>
      </p:sp>
    </p:spTree>
    <p:extLst>
      <p:ext uri="{BB962C8B-B14F-4D97-AF65-F5344CB8AC3E}">
        <p14:creationId xmlns:p14="http://schemas.microsoft.com/office/powerpoint/2010/main" val="426055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5</a:t>
            </a:fld>
            <a:endParaRPr lang="zh-CN" altLang="en-US"/>
          </a:p>
        </p:txBody>
      </p:sp>
    </p:spTree>
    <p:extLst>
      <p:ext uri="{BB962C8B-B14F-4D97-AF65-F5344CB8AC3E}">
        <p14:creationId xmlns:p14="http://schemas.microsoft.com/office/powerpoint/2010/main" val="237889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6</a:t>
            </a:fld>
            <a:endParaRPr lang="zh-CN" altLang="en-US"/>
          </a:p>
        </p:txBody>
      </p:sp>
    </p:spTree>
    <p:extLst>
      <p:ext uri="{BB962C8B-B14F-4D97-AF65-F5344CB8AC3E}">
        <p14:creationId xmlns:p14="http://schemas.microsoft.com/office/powerpoint/2010/main" val="3023939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15</a:t>
            </a:fld>
            <a:endParaRPr lang="zh-CN" altLang="en-US"/>
          </a:p>
        </p:txBody>
      </p:sp>
    </p:spTree>
    <p:extLst>
      <p:ext uri="{BB962C8B-B14F-4D97-AF65-F5344CB8AC3E}">
        <p14:creationId xmlns:p14="http://schemas.microsoft.com/office/powerpoint/2010/main" val="3989234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16</a:t>
            </a:fld>
            <a:endParaRPr lang="zh-CN" altLang="en-US"/>
          </a:p>
        </p:txBody>
      </p:sp>
    </p:spTree>
    <p:extLst>
      <p:ext uri="{BB962C8B-B14F-4D97-AF65-F5344CB8AC3E}">
        <p14:creationId xmlns:p14="http://schemas.microsoft.com/office/powerpoint/2010/main" val="55581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17</a:t>
            </a:fld>
            <a:endParaRPr lang="zh-CN" altLang="en-US"/>
          </a:p>
        </p:txBody>
      </p:sp>
    </p:spTree>
    <p:extLst>
      <p:ext uri="{BB962C8B-B14F-4D97-AF65-F5344CB8AC3E}">
        <p14:creationId xmlns:p14="http://schemas.microsoft.com/office/powerpoint/2010/main" val="1194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18</a:t>
            </a:fld>
            <a:endParaRPr lang="zh-CN" altLang="en-US"/>
          </a:p>
        </p:txBody>
      </p:sp>
    </p:spTree>
    <p:extLst>
      <p:ext uri="{BB962C8B-B14F-4D97-AF65-F5344CB8AC3E}">
        <p14:creationId xmlns:p14="http://schemas.microsoft.com/office/powerpoint/2010/main" val="385562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20</a:t>
            </a:fld>
            <a:endParaRPr lang="zh-CN" altLang="en-US"/>
          </a:p>
        </p:txBody>
      </p:sp>
    </p:spTree>
    <p:extLst>
      <p:ext uri="{BB962C8B-B14F-4D97-AF65-F5344CB8AC3E}">
        <p14:creationId xmlns:p14="http://schemas.microsoft.com/office/powerpoint/2010/main" val="13709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21</a:t>
            </a:fld>
            <a:endParaRPr lang="zh-CN" altLang="en-US"/>
          </a:p>
        </p:txBody>
      </p:sp>
    </p:spTree>
    <p:extLst>
      <p:ext uri="{BB962C8B-B14F-4D97-AF65-F5344CB8AC3E}">
        <p14:creationId xmlns:p14="http://schemas.microsoft.com/office/powerpoint/2010/main" val="409500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55" name="Date Placeholder 1"/>
          <p:cNvSpPr>
            <a:spLocks noGrp="1"/>
          </p:cNvSpPr>
          <p:nvPr>
            <p:ph type="dt" sz="half" idx="10"/>
          </p:nvPr>
        </p:nvSpPr>
        <p:spPr/>
        <p:txBody>
          <a:bodyPr/>
          <a:lstStyle/>
          <a:p>
            <a:fld id="{4049A8EC-1E49-424C-BCFA-572FFAE717EA}" type="datetime1">
              <a:rPr lang="zh-CN" altLang="en-US" smtClean="0"/>
              <a:t>2024/5/24</a:t>
            </a:fld>
            <a:endParaRPr lang="zh-CN" altLang="en-US"/>
          </a:p>
        </p:txBody>
      </p:sp>
      <p:sp>
        <p:nvSpPr>
          <p:cNvPr id="1049056" name="Footer Placeholder 2"/>
          <p:cNvSpPr>
            <a:spLocks noGrp="1"/>
          </p:cNvSpPr>
          <p:nvPr>
            <p:ph type="ftr" sz="quarter" idx="11"/>
          </p:nvPr>
        </p:nvSpPr>
        <p:spPr/>
        <p:txBody>
          <a:bodyPr/>
          <a:lstStyle/>
          <a:p>
            <a:endParaRPr lang="zh-CN" altLang="en-US"/>
          </a:p>
        </p:txBody>
      </p:sp>
      <p:sp>
        <p:nvSpPr>
          <p:cNvPr id="1049057"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59"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960"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61"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962" name="Date Placeholder 4"/>
          <p:cNvSpPr>
            <a:spLocks noGrp="1"/>
          </p:cNvSpPr>
          <p:nvPr>
            <p:ph type="dt" sz="half" idx="10"/>
          </p:nvPr>
        </p:nvSpPr>
        <p:spPr/>
        <p:txBody>
          <a:bodyPr/>
          <a:lstStyle/>
          <a:p>
            <a:fld id="{1FEB1135-D26A-4F8E-9CC5-4D04C5CB626D}" type="datetime1">
              <a:rPr lang="zh-CN" altLang="en-US" smtClean="0"/>
              <a:t>2024/5/24</a:t>
            </a:fld>
            <a:endParaRPr lang="zh-CN" altLang="en-US"/>
          </a:p>
        </p:txBody>
      </p:sp>
      <p:sp>
        <p:nvSpPr>
          <p:cNvPr id="1048963" name="Footer Placeholder 5"/>
          <p:cNvSpPr>
            <a:spLocks noGrp="1"/>
          </p:cNvSpPr>
          <p:nvPr>
            <p:ph type="ftr" sz="quarter" idx="11"/>
          </p:nvPr>
        </p:nvSpPr>
        <p:spPr/>
        <p:txBody>
          <a:bodyPr/>
          <a:lstStyle/>
          <a:p>
            <a:endParaRPr lang="zh-CN" altLang="en-US"/>
          </a:p>
        </p:txBody>
      </p:sp>
      <p:sp>
        <p:nvSpPr>
          <p:cNvPr id="1048964"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80"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981"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1048982"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983" name="Date Placeholder 4"/>
          <p:cNvSpPr>
            <a:spLocks noGrp="1"/>
          </p:cNvSpPr>
          <p:nvPr>
            <p:ph type="dt" sz="half" idx="10"/>
          </p:nvPr>
        </p:nvSpPr>
        <p:spPr/>
        <p:txBody>
          <a:bodyPr/>
          <a:lstStyle/>
          <a:p>
            <a:fld id="{CA760BCF-A029-48C8-8958-0A70B38BB1DC}" type="datetime1">
              <a:rPr lang="zh-CN" altLang="en-US" smtClean="0"/>
              <a:t>2024/5/24</a:t>
            </a:fld>
            <a:endParaRPr lang="zh-CN" altLang="en-US"/>
          </a:p>
        </p:txBody>
      </p:sp>
      <p:sp>
        <p:nvSpPr>
          <p:cNvPr id="1048984" name="Footer Placeholder 5"/>
          <p:cNvSpPr>
            <a:spLocks noGrp="1"/>
          </p:cNvSpPr>
          <p:nvPr>
            <p:ph type="ftr" sz="quarter" idx="11"/>
          </p:nvPr>
        </p:nvSpPr>
        <p:spPr/>
        <p:txBody>
          <a:bodyPr/>
          <a:lstStyle/>
          <a:p>
            <a:endParaRPr lang="zh-CN" altLang="en-US"/>
          </a:p>
        </p:txBody>
      </p:sp>
      <p:sp>
        <p:nvSpPr>
          <p:cNvPr id="1048985"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54" name="Title 1"/>
          <p:cNvSpPr>
            <a:spLocks noGrp="1"/>
          </p:cNvSpPr>
          <p:nvPr>
            <p:ph type="title"/>
          </p:nvPr>
        </p:nvSpPr>
        <p:spPr/>
        <p:txBody>
          <a:bodyPr/>
          <a:lstStyle/>
          <a:p>
            <a:r>
              <a:rPr lang="zh-CN" altLang="en-US"/>
              <a:t>单击此处编辑母版标题样式</a:t>
            </a:r>
            <a:endParaRPr lang="en-US" dirty="0"/>
          </a:p>
        </p:txBody>
      </p:sp>
      <p:sp>
        <p:nvSpPr>
          <p:cNvPr id="1048955"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56" name="Date Placeholder 3"/>
          <p:cNvSpPr>
            <a:spLocks noGrp="1"/>
          </p:cNvSpPr>
          <p:nvPr>
            <p:ph type="dt" sz="half" idx="10"/>
          </p:nvPr>
        </p:nvSpPr>
        <p:spPr/>
        <p:txBody>
          <a:bodyPr/>
          <a:lstStyle/>
          <a:p>
            <a:fld id="{4C031568-A7D1-4636-BB09-7CF4AFFADB82}" type="datetime1">
              <a:rPr lang="zh-CN" altLang="en-US" smtClean="0"/>
              <a:t>2024/5/24</a:t>
            </a:fld>
            <a:endParaRPr lang="zh-CN" altLang="en-US"/>
          </a:p>
        </p:txBody>
      </p:sp>
      <p:sp>
        <p:nvSpPr>
          <p:cNvPr id="1048957" name="Footer Placeholder 4"/>
          <p:cNvSpPr>
            <a:spLocks noGrp="1"/>
          </p:cNvSpPr>
          <p:nvPr>
            <p:ph type="ftr" sz="quarter" idx="11"/>
          </p:nvPr>
        </p:nvSpPr>
        <p:spPr/>
        <p:txBody>
          <a:bodyPr/>
          <a:lstStyle/>
          <a:p>
            <a:endParaRPr lang="zh-CN" altLang="en-US"/>
          </a:p>
        </p:txBody>
      </p:sp>
      <p:sp>
        <p:nvSpPr>
          <p:cNvPr id="1048958"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135"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1049136"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37" name="Date Placeholder 3"/>
          <p:cNvSpPr>
            <a:spLocks noGrp="1"/>
          </p:cNvSpPr>
          <p:nvPr>
            <p:ph type="dt" sz="half" idx="10"/>
          </p:nvPr>
        </p:nvSpPr>
        <p:spPr/>
        <p:txBody>
          <a:bodyPr/>
          <a:lstStyle/>
          <a:p>
            <a:fld id="{D37E55BC-2BD3-49CF-BEF5-18391091E8B5}" type="datetime1">
              <a:rPr lang="zh-CN" altLang="en-US" smtClean="0"/>
              <a:t>2024/5/24</a:t>
            </a:fld>
            <a:endParaRPr lang="zh-CN" altLang="en-US"/>
          </a:p>
        </p:txBody>
      </p:sp>
      <p:sp>
        <p:nvSpPr>
          <p:cNvPr id="1049138" name="Footer Placeholder 4"/>
          <p:cNvSpPr>
            <a:spLocks noGrp="1"/>
          </p:cNvSpPr>
          <p:nvPr>
            <p:ph type="ftr" sz="quarter" idx="11"/>
          </p:nvPr>
        </p:nvSpPr>
        <p:spPr/>
        <p:txBody>
          <a:bodyPr/>
          <a:lstStyle/>
          <a:p>
            <a:endParaRPr lang="zh-CN" altLang="en-US"/>
          </a:p>
        </p:txBody>
      </p:sp>
      <p:sp>
        <p:nvSpPr>
          <p:cNvPr id="1049139"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1048969" name="矩形 23"/>
          <p:cNvSpPr/>
          <p:nvPr userDrawn="1"/>
        </p:nvSpPr>
        <p:spPr>
          <a:xfrm>
            <a:off x="7070" y="0"/>
            <a:ext cx="1102937"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4194315" name="表格 24"/>
          <p:cNvGraphicFramePr>
            <a:graphicFrameLocks noGrp="1"/>
          </p:cNvGraphicFramePr>
          <p:nvPr userDrawn="1"/>
        </p:nvGraphicFramePr>
        <p:xfrm>
          <a:off x="14140" y="774075"/>
          <a:ext cx="1102360" cy="2971800"/>
        </p:xfrm>
        <a:graphic>
          <a:graphicData uri="http://schemas.openxmlformats.org/drawingml/2006/table">
            <a:tbl>
              <a:tblPr>
                <a:tableStyleId>{2D5ABB26-0587-4C30-8999-92F81FD0307C}</a:tableStyleId>
              </a:tblPr>
              <a:tblGrid>
                <a:gridCol w="1102360">
                  <a:extLst>
                    <a:ext uri="{9D8B030D-6E8A-4147-A177-3AD203B41FA5}">
                      <a16:colId xmlns:a16="http://schemas.microsoft.com/office/drawing/2014/main" val="20000"/>
                    </a:ext>
                  </a:extLst>
                </a:gridCol>
              </a:tblGrid>
              <a:tr h="594360">
                <a:tc>
                  <a:txBody>
                    <a:bodyPr/>
                    <a:lstStyle/>
                    <a:p>
                      <a:pPr algn="ctr"/>
                      <a:r>
                        <a:rPr lang="zh-CN" altLang="en-US" sz="1350" dirty="0">
                          <a:solidFill>
                            <a:schemeClr val="tx1"/>
                          </a:solidFill>
                          <a:latin typeface="微软雅黑" panose="020B0503020204020204" pitchFamily="34" charset="-122"/>
                          <a:ea typeface="微软雅黑" panose="020B0503020204020204" pitchFamily="34" charset="-122"/>
                        </a:rPr>
                        <a:t>研究背景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360">
                <a:tc>
                  <a:txBody>
                    <a:bodyPr/>
                    <a:lstStyle/>
                    <a:p>
                      <a:pPr algn="ctr"/>
                      <a:r>
                        <a:rPr lang="zh-CN" altLang="en-US" sz="1015" dirty="0">
                          <a:solidFill>
                            <a:schemeClr val="tx1"/>
                          </a:solidFill>
                        </a:rPr>
                        <a:t>研究内容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360">
                <a:tc>
                  <a:txBody>
                    <a:bodyPr/>
                    <a:lstStyle/>
                    <a:p>
                      <a:pPr algn="ctr"/>
                      <a:r>
                        <a:rPr lang="zh-CN" altLang="en-US" sz="1350" dirty="0">
                          <a:solidFill>
                            <a:schemeClr val="tx1"/>
                          </a:solidFill>
                          <a:latin typeface="微软雅黑" panose="020B0503020204020204" pitchFamily="34" charset="-122"/>
                          <a:ea typeface="微软雅黑" panose="020B0503020204020204" pitchFamily="34" charset="-122"/>
                        </a:rPr>
                        <a:t>研究目标</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r>
                        <a:rPr lang="zh-CN" altLang="en-US" sz="1350" dirty="0">
                          <a:solidFill>
                            <a:schemeClr val="tx1"/>
                          </a:solidFill>
                          <a:latin typeface="微软雅黑" panose="020B0503020204020204" pitchFamily="34" charset="-122"/>
                          <a:ea typeface="微软雅黑" panose="020B0503020204020204" pitchFamily="34" charset="-122"/>
                        </a:rPr>
                        <a:t>创新之处</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594360">
                <a:tc>
                  <a:txBody>
                    <a:bodyPr/>
                    <a:lstStyle/>
                    <a:p>
                      <a:pPr algn="ctr"/>
                      <a:endParaRPr lang="zh-CN" altLang="en-US" sz="1200" dirty="0">
                        <a:solidFill>
                          <a:schemeClr val="bg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94360">
                <a:tc>
                  <a:txBody>
                    <a:bodyPr/>
                    <a:lstStyle/>
                    <a:p>
                      <a:pPr marL="0" marR="0" indent="0" algn="ctr" defTabSz="914400" rtl="0" eaLnBrk="1" fontAlgn="auto" latinLnBrk="0" hangingPunct="1">
                        <a:lnSpc>
                          <a:spcPct val="100000"/>
                        </a:lnSpc>
                        <a:spcBef>
                          <a:spcPts val="0"/>
                        </a:spcBef>
                        <a:spcAft>
                          <a:spcPts val="0"/>
                        </a:spcAft>
                        <a:buClrTx/>
                        <a:buSzTx/>
                        <a:buFontTx/>
                        <a:buNone/>
                      </a:pPr>
                      <a:r>
                        <a:rPr lang="zh-CN" altLang="en-US" sz="1350" dirty="0">
                          <a:solidFill>
                            <a:schemeClr val="tx1"/>
                          </a:solidFill>
                          <a:latin typeface="微软雅黑" panose="020B0503020204020204" pitchFamily="34" charset="-122"/>
                          <a:ea typeface="微软雅黑" panose="020B0503020204020204" pitchFamily="34" charset="-122"/>
                        </a:rPr>
                        <a:t>进度成果</a:t>
                      </a:r>
                      <a:endParaRPr lang="en-US" altLang="zh-CN" sz="1350" dirty="0">
                        <a:solidFill>
                          <a:schemeClr val="tx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pPr>
                      <a:r>
                        <a:rPr lang="zh-CN" altLang="en-US" sz="1350" dirty="0">
                          <a:solidFill>
                            <a:schemeClr val="tx1"/>
                          </a:solidFill>
                          <a:latin typeface="微软雅黑" panose="020B0503020204020204" pitchFamily="34" charset="-122"/>
                          <a:ea typeface="微软雅黑" panose="020B0503020204020204" pitchFamily="34" charset="-122"/>
                        </a:rPr>
                        <a:t>经费预算</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48970" name="五边形 8"/>
          <p:cNvSpPr/>
          <p:nvPr userDrawn="1"/>
        </p:nvSpPr>
        <p:spPr>
          <a:xfrm flipH="1">
            <a:off x="8408809" y="4462554"/>
            <a:ext cx="739955" cy="378042"/>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350" smtClean="0">
                <a:solidFill>
                  <a:schemeClr val="bg1"/>
                </a:solidFill>
                <a:latin typeface="Arial Unicode MS" panose="020B0604020202020204" charset="-122"/>
                <a:ea typeface="Arial Unicode MS" panose="020B0604020202020204" charset="-122"/>
                <a:cs typeface="Arial Unicode MS" panose="020B0604020202020204" charset="-122"/>
              </a:rPr>
              <a:t>‹#›</a:t>
            </a:fld>
            <a:endParaRPr lang="zh-CN" altLang="en-US" sz="1350" kern="0" dirty="0">
              <a:solidFill>
                <a:sysClr val="window" lastClr="FFFFFF"/>
              </a:solidFill>
              <a:latin typeface="Calibri" panose="020F0502020204030204"/>
              <a:ea typeface="宋体" panose="02010600030101010101" pitchFamily="2" charset="-122"/>
            </a:endParaRPr>
          </a:p>
        </p:txBody>
      </p:sp>
      <p:sp>
        <p:nvSpPr>
          <p:cNvPr id="1048971" name="等腰三角形 9"/>
          <p:cNvSpPr/>
          <p:nvPr userDrawn="1"/>
        </p:nvSpPr>
        <p:spPr>
          <a:xfrm rot="16200000">
            <a:off x="1160748" y="2961701"/>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0" name="组合 10"/>
          <p:cNvGrpSpPr/>
          <p:nvPr userDrawn="1"/>
        </p:nvGrpSpPr>
        <p:grpSpPr>
          <a:xfrm>
            <a:off x="-1" y="2556347"/>
            <a:ext cx="1110006" cy="591140"/>
            <a:chOff x="0" y="1245208"/>
            <a:chExt cx="1691680" cy="788186"/>
          </a:xfrm>
        </p:grpSpPr>
        <p:sp>
          <p:nvSpPr>
            <p:cNvPr id="1048972" name="矩形 11"/>
            <p:cNvSpPr/>
            <p:nvPr userDrawn="1"/>
          </p:nvSpPr>
          <p:spPr>
            <a:xfrm>
              <a:off x="0" y="1245208"/>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a:latin typeface="微软雅黑" panose="020B0503020204020204" pitchFamily="34" charset="-122"/>
                  <a:ea typeface="微软雅黑" panose="020B0503020204020204" pitchFamily="34" charset="-122"/>
                </a:rPr>
                <a:t>技术路线</a:t>
              </a:r>
              <a:endParaRPr lang="en-US" altLang="zh-CN" sz="1500" b="1" dirty="0">
                <a:latin typeface="微软雅黑" panose="020B0503020204020204" pitchFamily="34" charset="-122"/>
                <a:ea typeface="微软雅黑" panose="020B0503020204020204" pitchFamily="34" charset="-122"/>
              </a:endParaRPr>
            </a:p>
            <a:p>
              <a:pPr algn="ctr"/>
              <a:r>
                <a:rPr lang="zh-CN" altLang="en-US" sz="1500" b="1" dirty="0">
                  <a:latin typeface="微软雅黑" panose="020B0503020204020204" pitchFamily="34" charset="-122"/>
                  <a:ea typeface="微软雅黑" panose="020B0503020204020204" pitchFamily="34" charset="-122"/>
                </a:rPr>
                <a:t>关键问题</a:t>
              </a:r>
            </a:p>
          </p:txBody>
        </p:sp>
        <p:sp>
          <p:nvSpPr>
            <p:cNvPr id="104897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3145790" name="直接连接符 14"/>
          <p:cNvCxnSpPr/>
          <p:nvPr userDrawn="1"/>
        </p:nvCxnSpPr>
        <p:spPr>
          <a:xfrm>
            <a:off x="1430778" y="788216"/>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48986"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155"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8987"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8988"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8989"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8990"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8991"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8992"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8993"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8994"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8995"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8996"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8997"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8998"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8999"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9000"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9001"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9002"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9003"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9004"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9005"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9006"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9007"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9008"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9009"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9010"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9011"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9012"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9013"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9014"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9015"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9016"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9017"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9018"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9019"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9020"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9021"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9022"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9023"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9024"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9025"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9026"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9027"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9028"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9029"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9030"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9031"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9032"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9033"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9034"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9035"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9036"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9037"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9038"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9039"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9040"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9041"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9042"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9043"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9044"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9045"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9046"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9047"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9048"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9049"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9050"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9051"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9052"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9053"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9054"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1048691" name="Picture Placeholder 7"/>
          <p:cNvSpPr>
            <a:spLocks noGrp="1"/>
          </p:cNvSpPr>
          <p:nvPr>
            <p:ph type="pic" sz="quarter" idx="17"/>
          </p:nvPr>
        </p:nvSpPr>
        <p:spPr>
          <a:xfrm>
            <a:off x="0" y="968873"/>
            <a:ext cx="9144000" cy="230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8692"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91"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8693"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8694"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8695"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8696"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8697"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8698"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8699"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8700"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8701"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8702"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8703"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8704"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8705"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8706"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8707"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8708"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8709"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8710"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8711"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8712"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8713"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8714"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8715"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8716"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8717"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8718"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8719"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8720"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8721"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8722"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8723"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8724"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8725"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8726"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8727"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8728"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8729"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8730"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8731"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8732"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8733"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8734"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8735"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8736"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8737"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8738"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8739"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8740"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8741"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8742"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8743"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8744"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8745"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8746"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8747"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8748"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8749"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8750"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8751"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8752"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8753"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8754"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8755"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8756"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8757"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8758"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8759"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8760"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49058" name="Picture Placeholder 7"/>
          <p:cNvSpPr>
            <a:spLocks noGrp="1"/>
          </p:cNvSpPr>
          <p:nvPr>
            <p:ph type="pic" sz="quarter" idx="18"/>
          </p:nvPr>
        </p:nvSpPr>
        <p:spPr>
          <a:xfrm>
            <a:off x="178827" y="1289366"/>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59"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sp>
        <p:nvSpPr>
          <p:cNvPr id="1049060" name="Picture Placeholder 7"/>
          <p:cNvSpPr>
            <a:spLocks noGrp="1"/>
          </p:cNvSpPr>
          <p:nvPr>
            <p:ph type="pic" sz="quarter" idx="19"/>
          </p:nvPr>
        </p:nvSpPr>
        <p:spPr>
          <a:xfrm>
            <a:off x="2394726" y="2905893"/>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1" name="Picture Placeholder 7"/>
          <p:cNvSpPr>
            <a:spLocks noGrp="1"/>
          </p:cNvSpPr>
          <p:nvPr>
            <p:ph type="pic" sz="quarter" idx="20"/>
          </p:nvPr>
        </p:nvSpPr>
        <p:spPr>
          <a:xfrm>
            <a:off x="4610624" y="1289366"/>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2" name="Picture Placeholder 7"/>
          <p:cNvSpPr>
            <a:spLocks noGrp="1"/>
          </p:cNvSpPr>
          <p:nvPr>
            <p:ph type="pic" sz="quarter" idx="21"/>
          </p:nvPr>
        </p:nvSpPr>
        <p:spPr>
          <a:xfrm>
            <a:off x="6826524" y="2905893"/>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3" name="矩形 90"/>
          <p:cNvSpPr/>
          <p:nvPr userDrawn="1"/>
        </p:nvSpPr>
        <p:spPr>
          <a:xfrm>
            <a:off x="141600" y="2881005"/>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4" name="矩形 91"/>
          <p:cNvSpPr/>
          <p:nvPr userDrawn="1"/>
        </p:nvSpPr>
        <p:spPr>
          <a:xfrm>
            <a:off x="2360223" y="1289366"/>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5" name="矩形 92"/>
          <p:cNvSpPr/>
          <p:nvPr userDrawn="1"/>
        </p:nvSpPr>
        <p:spPr>
          <a:xfrm>
            <a:off x="4578847" y="2881005"/>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6" name="矩形 93"/>
          <p:cNvSpPr/>
          <p:nvPr userDrawn="1"/>
        </p:nvSpPr>
        <p:spPr>
          <a:xfrm>
            <a:off x="6792021" y="1289366"/>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58"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9067"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9068"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9069"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9070"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9071"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9072"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9073"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9074"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9075"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9076"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9077"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9078"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9079"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9080"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9081"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9082"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9083"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9084"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9085"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9086"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9087"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9088"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9089"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9090"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9091"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9092"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9093"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9094"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9095"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9096"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9097"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9098"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9099"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9100"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9101"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9102"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9103"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9104"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9105"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9106"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9107"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9108"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9109"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9110"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9111"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9112"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9113"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9114"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9115"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9116"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9117"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9118"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9119"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9120"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9121"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9122"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9123"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9124"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9125"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9126"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9127"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9128"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9129"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9130"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9131"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9132"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9133"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9134"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49"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1048950"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048951" name="Date Placeholder 3"/>
          <p:cNvSpPr>
            <a:spLocks noGrp="1"/>
          </p:cNvSpPr>
          <p:nvPr>
            <p:ph type="dt" sz="half" idx="10"/>
          </p:nvPr>
        </p:nvSpPr>
        <p:spPr/>
        <p:txBody>
          <a:bodyPr/>
          <a:lstStyle/>
          <a:p>
            <a:fld id="{AC698C12-413D-45C0-9AD9-C72A6D11CD69}" type="datetime1">
              <a:rPr lang="zh-CN" altLang="en-US" smtClean="0"/>
              <a:t>2024/5/24</a:t>
            </a:fld>
            <a:endParaRPr lang="zh-CN" altLang="en-US"/>
          </a:p>
        </p:txBody>
      </p:sp>
      <p:sp>
        <p:nvSpPr>
          <p:cNvPr id="1048952" name="Footer Placeholder 4"/>
          <p:cNvSpPr>
            <a:spLocks noGrp="1"/>
          </p:cNvSpPr>
          <p:nvPr>
            <p:ph type="ftr" sz="quarter" idx="11"/>
          </p:nvPr>
        </p:nvSpPr>
        <p:spPr/>
        <p:txBody>
          <a:bodyPr/>
          <a:lstStyle/>
          <a:p>
            <a:endParaRPr lang="zh-CN" altLang="en-US"/>
          </a:p>
        </p:txBody>
      </p:sp>
      <p:sp>
        <p:nvSpPr>
          <p:cNvPr id="1048953"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74" name="Title 1"/>
          <p:cNvSpPr>
            <a:spLocks noGrp="1"/>
          </p:cNvSpPr>
          <p:nvPr>
            <p:ph type="title"/>
          </p:nvPr>
        </p:nvSpPr>
        <p:spPr/>
        <p:txBody>
          <a:bodyPr/>
          <a:lstStyle/>
          <a:p>
            <a:r>
              <a:rPr lang="zh-CN" altLang="en-US"/>
              <a:t>单击此处编辑母版标题样式</a:t>
            </a:r>
            <a:endParaRPr lang="en-US" dirty="0"/>
          </a:p>
        </p:txBody>
      </p:sp>
      <p:sp>
        <p:nvSpPr>
          <p:cNvPr id="1048975"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6"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7" name="Date Placeholder 4"/>
          <p:cNvSpPr>
            <a:spLocks noGrp="1"/>
          </p:cNvSpPr>
          <p:nvPr>
            <p:ph type="dt" sz="half" idx="10"/>
          </p:nvPr>
        </p:nvSpPr>
        <p:spPr/>
        <p:txBody>
          <a:bodyPr/>
          <a:lstStyle/>
          <a:p>
            <a:fld id="{158AF178-7028-46B8-B227-1B7A5FDAC3B5}" type="datetime1">
              <a:rPr lang="zh-CN" altLang="en-US" smtClean="0"/>
              <a:t>2024/5/24</a:t>
            </a:fld>
            <a:endParaRPr lang="zh-CN" altLang="en-US"/>
          </a:p>
        </p:txBody>
      </p:sp>
      <p:sp>
        <p:nvSpPr>
          <p:cNvPr id="1048978" name="Footer Placeholder 5"/>
          <p:cNvSpPr>
            <a:spLocks noGrp="1"/>
          </p:cNvSpPr>
          <p:nvPr>
            <p:ph type="ftr" sz="quarter" idx="11"/>
          </p:nvPr>
        </p:nvSpPr>
        <p:spPr/>
        <p:txBody>
          <a:bodyPr/>
          <a:lstStyle/>
          <a:p>
            <a:endParaRPr lang="zh-CN" altLang="en-US"/>
          </a:p>
        </p:txBody>
      </p:sp>
      <p:sp>
        <p:nvSpPr>
          <p:cNvPr id="1048979"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40"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1049141"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142"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43"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144"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45" name="Date Placeholder 6"/>
          <p:cNvSpPr>
            <a:spLocks noGrp="1"/>
          </p:cNvSpPr>
          <p:nvPr>
            <p:ph type="dt" sz="half" idx="10"/>
          </p:nvPr>
        </p:nvSpPr>
        <p:spPr/>
        <p:txBody>
          <a:bodyPr/>
          <a:lstStyle/>
          <a:p>
            <a:fld id="{4CCFC36B-FEB6-4842-88BA-8D822531BFD4}" type="datetime1">
              <a:rPr lang="zh-CN" altLang="en-US" smtClean="0"/>
              <a:t>2024/5/24</a:t>
            </a:fld>
            <a:endParaRPr lang="zh-CN" altLang="en-US"/>
          </a:p>
        </p:txBody>
      </p:sp>
      <p:sp>
        <p:nvSpPr>
          <p:cNvPr id="1049146" name="Footer Placeholder 7"/>
          <p:cNvSpPr>
            <a:spLocks noGrp="1"/>
          </p:cNvSpPr>
          <p:nvPr>
            <p:ph type="ftr" sz="quarter" idx="11"/>
          </p:nvPr>
        </p:nvSpPr>
        <p:spPr/>
        <p:txBody>
          <a:bodyPr/>
          <a:lstStyle/>
          <a:p>
            <a:endParaRPr lang="zh-CN" altLang="en-US"/>
          </a:p>
        </p:txBody>
      </p:sp>
      <p:sp>
        <p:nvSpPr>
          <p:cNvPr id="1049147"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65" name="Title 1"/>
          <p:cNvSpPr>
            <a:spLocks noGrp="1"/>
          </p:cNvSpPr>
          <p:nvPr>
            <p:ph type="title"/>
          </p:nvPr>
        </p:nvSpPr>
        <p:spPr/>
        <p:txBody>
          <a:bodyPr/>
          <a:lstStyle/>
          <a:p>
            <a:r>
              <a:rPr lang="zh-CN" altLang="en-US"/>
              <a:t>单击此处编辑母版标题样式</a:t>
            </a:r>
            <a:endParaRPr lang="en-US" dirty="0"/>
          </a:p>
        </p:txBody>
      </p:sp>
      <p:sp>
        <p:nvSpPr>
          <p:cNvPr id="1048966" name="Date Placeholder 2"/>
          <p:cNvSpPr>
            <a:spLocks noGrp="1"/>
          </p:cNvSpPr>
          <p:nvPr>
            <p:ph type="dt" sz="half" idx="10"/>
          </p:nvPr>
        </p:nvSpPr>
        <p:spPr/>
        <p:txBody>
          <a:bodyPr/>
          <a:lstStyle/>
          <a:p>
            <a:fld id="{69414BC2-D1DD-4487-BC9B-263F1385394B}" type="datetime1">
              <a:rPr lang="zh-CN" altLang="en-US" smtClean="0"/>
              <a:t>2024/5/24</a:t>
            </a:fld>
            <a:endParaRPr lang="zh-CN" altLang="en-US"/>
          </a:p>
        </p:txBody>
      </p:sp>
      <p:sp>
        <p:nvSpPr>
          <p:cNvPr id="1048967" name="Footer Placeholder 3"/>
          <p:cNvSpPr>
            <a:spLocks noGrp="1"/>
          </p:cNvSpPr>
          <p:nvPr>
            <p:ph type="ftr" sz="quarter" idx="11"/>
          </p:nvPr>
        </p:nvSpPr>
        <p:spPr/>
        <p:txBody>
          <a:bodyPr/>
          <a:lstStyle/>
          <a:p>
            <a:endParaRPr lang="zh-CN" altLang="en-US"/>
          </a:p>
        </p:txBody>
      </p:sp>
      <p:sp>
        <p:nvSpPr>
          <p:cNvPr id="1048968"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2024/5/24</a:t>
            </a:fld>
            <a:endParaRPr lang="zh-CN" altLang="en-US"/>
          </a:p>
        </p:txBody>
      </p:sp>
      <p:sp>
        <p:nvSpPr>
          <p:cNvPr id="1048579"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image" Target="../media/image16.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image" Target="../media/image19.png"/><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image" Target="../media/image15.png"/><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18.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slideLayout" Target="../slideLayouts/slideLayout1.xml"/><Relationship Id="rId30"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26" Type="http://schemas.openxmlformats.org/officeDocument/2006/relationships/tags" Target="../tags/tag108.xml"/><Relationship Id="rId3" Type="http://schemas.openxmlformats.org/officeDocument/2006/relationships/tags" Target="../tags/tag85.xml"/><Relationship Id="rId21" Type="http://schemas.openxmlformats.org/officeDocument/2006/relationships/tags" Target="../tags/tag103.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5" Type="http://schemas.openxmlformats.org/officeDocument/2006/relationships/tags" Target="../tags/tag107.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29" Type="http://schemas.openxmlformats.org/officeDocument/2006/relationships/image" Target="../media/image21.png"/><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tags" Target="../tags/tag106.xml"/><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tags" Target="../tags/tag105.xml"/><Relationship Id="rId28" Type="http://schemas.openxmlformats.org/officeDocument/2006/relationships/image" Target="../media/image20.png"/><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tags" Target="../tags/tag104.xml"/><Relationship Id="rId27" Type="http://schemas.openxmlformats.org/officeDocument/2006/relationships/slideLayout" Target="../slideLayouts/slideLayout1.xml"/><Relationship Id="rId30"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09.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image" Target="../media/image7.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image" Target="../media/image6.png"/><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image" Target="../media/image9.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slideLayout" Target="../slideLayouts/slideLayout1.xml"/><Relationship Id="rId30"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image" Target="../media/image11.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image" Target="../media/image13.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slideLayout" Target="../slideLayouts/slideLayout1.xml"/><Relationship Id="rId3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2098675" y="2392701"/>
            <a:ext cx="4944745" cy="680124"/>
            <a:chOff x="3246" y="3818"/>
            <a:chExt cx="7787" cy="1071"/>
          </a:xfrm>
        </p:grpSpPr>
        <p:sp>
          <p:nvSpPr>
            <p:cNvPr id="1048602" name="文本框 5"/>
            <p:cNvSpPr txBox="1">
              <a:spLocks noChangeArrowheads="1"/>
            </p:cNvSpPr>
            <p:nvPr/>
          </p:nvSpPr>
          <p:spPr bwMode="auto">
            <a:xfrm>
              <a:off x="4046" y="3818"/>
              <a:ext cx="6511" cy="82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基于矩阵编码的秘密共享</a:t>
              </a:r>
              <a:endParaRPr kumimoji="0" lang="zh-CN" altLang="en-US" sz="24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endParaRPr>
            </a:p>
          </p:txBody>
        </p:sp>
        <p:cxnSp>
          <p:nvCxnSpPr>
            <p:cNvPr id="3145729" name="直接连接符 98"/>
            <p:cNvCxnSpPr/>
            <p:nvPr/>
          </p:nvCxnSpPr>
          <p:spPr>
            <a:xfrm>
              <a:off x="3246" y="4865"/>
              <a:ext cx="7787" cy="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97153" name="图片 4"/>
          <p:cNvPicPr>
            <a:picLocks noChangeAspect="1"/>
          </p:cNvPicPr>
          <p:nvPr/>
        </p:nvPicPr>
        <p:blipFill>
          <a:blip r:embed="rId2" cstate="print"/>
          <a:stretch>
            <a:fillRect/>
          </a:stretch>
        </p:blipFill>
        <p:spPr>
          <a:xfrm>
            <a:off x="3677195" y="1011821"/>
            <a:ext cx="1654810" cy="601345"/>
          </a:xfrm>
          <a:prstGeom prst="rect">
            <a:avLst/>
          </a:prstGeom>
        </p:spPr>
      </p:pic>
      <p:sp>
        <p:nvSpPr>
          <p:cNvPr id="2" name="文本框 0"/>
          <p:cNvSpPr txBox="1"/>
          <p:nvPr/>
        </p:nvSpPr>
        <p:spPr>
          <a:xfrm>
            <a:off x="3763962" y="1754779"/>
            <a:ext cx="1819910" cy="583565"/>
          </a:xfrm>
          <a:prstGeom prst="rect">
            <a:avLst/>
          </a:prstGeom>
          <a:noFill/>
        </p:spPr>
        <p:txBody>
          <a:bodyPr wrap="square" rtlCol="0">
            <a:spAutoFit/>
          </a:bodyPr>
          <a:lstStyle/>
          <a:p>
            <a:r>
              <a:rPr lang="zh-CN" altLang="en-US" sz="3200">
                <a:solidFill>
                  <a:srgbClr val="62325B"/>
                </a:solidFill>
                <a:latin typeface="华文行楷" panose="02010800040101010101" charset="-122"/>
                <a:ea typeface="华文行楷" panose="02010800040101010101" charset="-122"/>
              </a:rPr>
              <a:t>论文汇报</a:t>
            </a:r>
          </a:p>
        </p:txBody>
      </p:sp>
      <p:sp>
        <p:nvSpPr>
          <p:cNvPr id="3" name="文本框 5">
            <a:extLst>
              <a:ext uri="{FF2B5EF4-FFF2-40B4-BE49-F238E27FC236}">
                <a16:creationId xmlns:a16="http://schemas.microsoft.com/office/drawing/2014/main" id="{5C98CAB7-12D6-0C62-E138-0018B74AA70E}"/>
              </a:ext>
            </a:extLst>
          </p:cNvPr>
          <p:cNvSpPr txBox="1">
            <a:spLocks noChangeArrowheads="1"/>
          </p:cNvSpPr>
          <p:nvPr/>
        </p:nvSpPr>
        <p:spPr bwMode="auto">
          <a:xfrm>
            <a:off x="2566173" y="3179600"/>
            <a:ext cx="1697901" cy="369332"/>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1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展示人</a:t>
            </a:r>
            <a:r>
              <a:rPr kumimoji="0" lang="en-US" altLang="zh-CN" sz="1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 </a:t>
            </a:r>
            <a:r>
              <a:rPr kumimoji="0" lang="zh-CN" altLang="en-US" sz="1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于泽林</a:t>
            </a:r>
          </a:p>
        </p:txBody>
      </p:sp>
      <p:sp>
        <p:nvSpPr>
          <p:cNvPr id="4" name="文本框 5">
            <a:extLst>
              <a:ext uri="{FF2B5EF4-FFF2-40B4-BE49-F238E27FC236}">
                <a16:creationId xmlns:a16="http://schemas.microsoft.com/office/drawing/2014/main" id="{AE3169DE-1E64-147F-8F4C-CE4BC12915BB}"/>
              </a:ext>
            </a:extLst>
          </p:cNvPr>
          <p:cNvSpPr txBox="1">
            <a:spLocks noChangeArrowheads="1"/>
          </p:cNvSpPr>
          <p:nvPr/>
        </p:nvSpPr>
        <p:spPr bwMode="auto">
          <a:xfrm>
            <a:off x="4717324" y="3113808"/>
            <a:ext cx="3357820" cy="86177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lang="zh-CN" altLang="en-US" sz="1400" b="1">
                <a:solidFill>
                  <a:schemeClr val="accent1">
                    <a:lumMod val="75000"/>
                  </a:schemeClr>
                </a:solidFill>
                <a:latin typeface="Century" panose="02040604050505020304" charset="0"/>
                <a:ea typeface="微软雅黑" panose="020B0503020204020204" pitchFamily="34" charset="-122"/>
                <a:cs typeface="Century" panose="02040604050505020304" charset="0"/>
              </a:rPr>
              <a:t>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小组成员：</a:t>
            </a:r>
            <a:endPar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endParaRPr>
          </a:p>
          <a:p>
            <a:pPr marL="0" marR="0" lvl="0" indent="0" algn="ctr" defTabSz="685800" rtl="0" eaLnBrk="1" fontAlgn="base" latinLnBrk="0" hangingPunct="1">
              <a:lnSpc>
                <a:spcPct val="100000"/>
              </a:lnSpc>
              <a:spcBef>
                <a:spcPct val="0"/>
              </a:spcBef>
              <a:spcAft>
                <a:spcPct val="0"/>
              </a:spcAft>
              <a:buClrTx/>
              <a:buSzTx/>
              <a:buFontTx/>
              <a:buNone/>
            </a:pPr>
            <a:r>
              <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 2112492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刘修铭   </a:t>
            </a:r>
            <a:r>
              <a:rPr kumimoji="0" lang="en-US" altLang="zh-CN"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2111408 </a:t>
            </a:r>
            <a:r>
              <a:rPr kumimoji="0" lang="zh-CN" altLang="en-US"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周钰宸</a:t>
            </a:r>
            <a:endPar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endParaRPr>
          </a:p>
          <a:p>
            <a:pPr marL="0" marR="0" lvl="0" indent="0" algn="ctr" defTabSz="685800" rtl="0" eaLnBrk="1" fontAlgn="base" latinLnBrk="0" hangingPunct="1">
              <a:lnSpc>
                <a:spcPct val="100000"/>
              </a:lnSpc>
              <a:spcBef>
                <a:spcPct val="0"/>
              </a:spcBef>
              <a:spcAft>
                <a:spcPct val="0"/>
              </a:spcAft>
              <a:buClrTx/>
              <a:buSzTx/>
              <a:buFontTx/>
              <a:buNone/>
            </a:pPr>
            <a:r>
              <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 2112515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武桐西   </a:t>
            </a:r>
            <a:r>
              <a:rPr kumimoji="0" lang="en-US" altLang="zh-CN"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2113997 </a:t>
            </a:r>
            <a:r>
              <a:rPr kumimoji="0" lang="zh-CN" altLang="en-US"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齐明杰</a:t>
            </a:r>
            <a:endParaRPr kumimoji="0" lang="en-US" altLang="zh-CN"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endParaRPr>
          </a:p>
          <a:p>
            <a:pPr marL="0" marR="0" lvl="0" indent="0" defTabSz="685800" rtl="0" eaLnBrk="1" fontAlgn="base" latinLnBrk="0" hangingPunct="1">
              <a:lnSpc>
                <a:spcPct val="100000"/>
              </a:lnSpc>
              <a:spcBef>
                <a:spcPct val="0"/>
              </a:spcBef>
              <a:spcAft>
                <a:spcPct val="0"/>
              </a:spcAft>
              <a:buClrTx/>
              <a:buSzTx/>
              <a:buFontTx/>
              <a:buNone/>
            </a:pPr>
            <a:r>
              <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           2111698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于泽林</a:t>
            </a:r>
            <a:endPar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加密过程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5BE3284-EB60-C57A-3506-FF9C24A2538C}"/>
              </a:ext>
            </a:extLst>
          </p:cNvPr>
          <p:cNvPicPr>
            <a:picLocks noChangeAspect="1"/>
          </p:cNvPicPr>
          <p:nvPr/>
        </p:nvPicPr>
        <p:blipFill>
          <a:blip r:embed="rId2"/>
          <a:stretch>
            <a:fillRect/>
          </a:stretch>
        </p:blipFill>
        <p:spPr>
          <a:xfrm>
            <a:off x="942264" y="940463"/>
            <a:ext cx="7259471" cy="3886763"/>
          </a:xfrm>
          <a:prstGeom prst="rect">
            <a:avLst/>
          </a:prstGeom>
        </p:spPr>
      </p:pic>
    </p:spTree>
    <p:extLst>
      <p:ext uri="{BB962C8B-B14F-4D97-AF65-F5344CB8AC3E}">
        <p14:creationId xmlns:p14="http://schemas.microsoft.com/office/powerpoint/2010/main" val="2058924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71878"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解</a:t>
            </a: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3</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4</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2</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1</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3C34B1A-32F9-E358-6A39-E95CC1EDED3A}"/>
                  </a:ext>
                </a:extLst>
              </p:cNvPr>
              <p:cNvSpPr txBox="1"/>
              <p:nvPr/>
            </p:nvSpPr>
            <p:spPr>
              <a:xfrm>
                <a:off x="495265" y="1463178"/>
                <a:ext cx="2950837" cy="523220"/>
              </a:xfrm>
              <a:prstGeom prst="rect">
                <a:avLst/>
              </a:prstGeom>
              <a:noFill/>
            </p:spPr>
            <p:txBody>
              <a:bodyPr wrap="square">
                <a:spAutoFit/>
              </a:bodyPr>
              <a:lstStyle/>
              <a:p>
                <a:r>
                  <a:rPr lang="zh-CN" altLang="en-US" sz="1400" b="0" i="0" u="none" strike="noStrike" baseline="0">
                    <a:latin typeface="华文中宋" panose="02010600040101010101" pitchFamily="2" charset="-122"/>
                    <a:ea typeface="华文中宋" panose="02010600040101010101" pitchFamily="2" charset="-122"/>
                  </a:rPr>
                  <a:t>按照光栅扫描顺序把图像</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b="0" i="1" smtClean="0">
                            <a:latin typeface="Cambria Math" panose="02040503050406030204" pitchFamily="18" charset="0"/>
                          </a:rPr>
                          <m:t>1</m:t>
                        </m:r>
                      </m:sub>
                    </m:sSub>
                  </m:oMath>
                </a14:m>
                <a:r>
                  <a:rPr lang="zh-CN" altLang="en-US" sz="1400" b="0" i="0" u="none" strike="noStrike" baseline="0">
                    <a:latin typeface="华文中宋" panose="02010600040101010101" pitchFamily="2" charset="-122"/>
                    <a:ea typeface="华文中宋" panose="02010600040101010101" pitchFamily="2" charset="-122"/>
                  </a:rPr>
                  <a:t>和</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b="0" i="1" smtClean="0">
                            <a:latin typeface="Cambria Math" panose="02040503050406030204" pitchFamily="18" charset="0"/>
                          </a:rPr>
                          <m:t>2</m:t>
                        </m:r>
                      </m:sub>
                    </m:sSub>
                  </m:oMath>
                </a14:m>
                <a:r>
                  <a:rPr lang="zh-CN" altLang="en-US" sz="1400" b="0" i="0" u="none" strike="noStrike" baseline="0">
                    <a:latin typeface="华文中宋" panose="02010600040101010101" pitchFamily="2" charset="-122"/>
                    <a:ea typeface="华文中宋" panose="02010600040101010101" pitchFamily="2" charset="-122"/>
                  </a:rPr>
                  <a:t>划分为一个个不重叠的</a:t>
                </a:r>
                <a:r>
                  <a:rPr lang="en-US" altLang="zh-CN" sz="1400" b="0" i="0" u="none" strike="noStrike" baseline="0">
                    <a:latin typeface="华文中宋" panose="02010600040101010101" pitchFamily="2" charset="-122"/>
                    <a:ea typeface="华文中宋" panose="02010600040101010101" pitchFamily="2" charset="-122"/>
                  </a:rPr>
                  <a:t>1 × 7 </a:t>
                </a:r>
                <a:r>
                  <a:rPr lang="zh-CN" altLang="en-US" sz="1400" b="0" i="0" u="none" strike="noStrike" baseline="0">
                    <a:latin typeface="华文中宋" panose="02010600040101010101" pitchFamily="2" charset="-122"/>
                    <a:ea typeface="华文中宋" panose="02010600040101010101" pitchFamily="2" charset="-122"/>
                  </a:rPr>
                  <a:t>大小的块</a:t>
                </a:r>
                <a:endParaRPr lang="zh-CN" altLang="en-US" sz="1400">
                  <a:latin typeface="华文中宋" panose="02010600040101010101" pitchFamily="2" charset="-122"/>
                  <a:ea typeface="华文中宋" panose="02010600040101010101" pitchFamily="2" charset="-122"/>
                </a:endParaRPr>
              </a:p>
            </p:txBody>
          </p:sp>
        </mc:Choice>
        <mc:Fallback xmlns="">
          <p:sp>
            <p:nvSpPr>
              <p:cNvPr id="15" name="文本框 14">
                <a:extLst>
                  <a:ext uri="{FF2B5EF4-FFF2-40B4-BE49-F238E27FC236}">
                    <a16:creationId xmlns:a16="http://schemas.microsoft.com/office/drawing/2014/main" id="{43C34B1A-32F9-E358-6A39-E95CC1EDED3A}"/>
                  </a:ext>
                </a:extLst>
              </p:cNvPr>
              <p:cNvSpPr txBox="1">
                <a:spLocks noRot="1" noChangeAspect="1" noMove="1" noResize="1" noEditPoints="1" noAdjustHandles="1" noChangeArrowheads="1" noChangeShapeType="1" noTextEdit="1"/>
              </p:cNvSpPr>
              <p:nvPr/>
            </p:nvSpPr>
            <p:spPr>
              <a:xfrm>
                <a:off x="495265" y="1463178"/>
                <a:ext cx="2950837" cy="523220"/>
              </a:xfrm>
              <a:prstGeom prst="rect">
                <a:avLst/>
              </a:prstGeom>
              <a:blipFill>
                <a:blip r:embed="rId28"/>
                <a:stretch>
                  <a:fillRect l="-620" t="-2326" b="-11628"/>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233D4923-2DF1-41A0-0F7E-192AE333F6AF}"/>
              </a:ext>
            </a:extLst>
          </p:cNvPr>
          <p:cNvSpPr txBox="1"/>
          <p:nvPr/>
        </p:nvSpPr>
        <p:spPr>
          <a:xfrm>
            <a:off x="2581833" y="4018193"/>
            <a:ext cx="2533426"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依次从每个块中取出每个像素的最低有效位组成一个二进制一维数组即码字</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7A992EC-59F4-D390-43C6-F986CA3529D5}"/>
                  </a:ext>
                </a:extLst>
              </p:cNvPr>
              <p:cNvSpPr txBox="1"/>
              <p:nvPr/>
            </p:nvSpPr>
            <p:spPr>
              <a:xfrm>
                <a:off x="4597497" y="1286274"/>
                <a:ext cx="2804445"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将</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和校验矩阵</a:t>
                </a:r>
                <a:r>
                  <a:rPr lang="en-US" altLang="zh-CN" sz="1400">
                    <a:latin typeface="华文中宋" panose="02010600040101010101" pitchFamily="2" charset="-122"/>
                    <a:ea typeface="华文中宋" panose="02010600040101010101" pitchFamily="2" charset="-122"/>
                  </a:rPr>
                  <a:t>H </a:t>
                </a:r>
                <a:r>
                  <a:rPr lang="zh-CN" altLang="en-US" sz="1400">
                    <a:latin typeface="华文中宋" panose="02010600040101010101" pitchFamily="2" charset="-122"/>
                    <a:ea typeface="华文中宋" panose="02010600040101010101" pitchFamily="2" charset="-122"/>
                  </a:rPr>
                  <a:t>通过矩阵解码运算，得到秘密信息</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597497" y="1286274"/>
                <a:ext cx="2804445" cy="523220"/>
              </a:xfrm>
              <a:prstGeom prst="rect">
                <a:avLst/>
              </a:prstGeom>
              <a:blipFill>
                <a:blip r:embed="rId29"/>
                <a:stretch>
                  <a:fillRect l="-652"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3B88C96-BD76-DD33-3F85-3B334F28FBED}"/>
                  </a:ext>
                </a:extLst>
              </p:cNvPr>
              <p:cNvSpPr txBox="1"/>
              <p:nvPr/>
            </p:nvSpPr>
            <p:spPr>
              <a:xfrm>
                <a:off x="6435436" y="4054597"/>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重复第三步</a:t>
                </a:r>
                <a:r>
                  <a:rPr lang="en-US" altLang="zh-CN" sz="1400">
                    <a:latin typeface="华文中宋" panose="02010600040101010101" pitchFamily="2" charset="-122"/>
                    <a:ea typeface="华文中宋" panose="02010600040101010101" pitchFamily="2" charset="-122"/>
                  </a:rPr>
                  <a:t>,</a:t>
                </a:r>
                <a:r>
                  <a:rPr lang="zh-CN" altLang="en-US" sz="1400">
                    <a:latin typeface="华文中宋" panose="02010600040101010101" pitchFamily="2" charset="-122"/>
                    <a:ea typeface="华文中宋" panose="02010600040101010101" pitchFamily="2" charset="-122"/>
                  </a:rPr>
                  <a:t>将所有得到的</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连接后得到秘密信息</a:t>
                </a:r>
                <a:r>
                  <a:rPr lang="en-US" altLang="zh-CN" sz="1400">
                    <a:latin typeface="华文中宋" panose="02010600040101010101" pitchFamily="2" charset="-122"/>
                    <a:ea typeface="华文中宋" panose="02010600040101010101" pitchFamily="2" charset="-122"/>
                  </a:rPr>
                  <a:t>S</a:t>
                </a:r>
                <a:endParaRPr lang="zh-CN" altLang="en-US" sz="1400">
                  <a:latin typeface="华文中宋" panose="02010600040101010101" pitchFamily="2" charset="-122"/>
                  <a:ea typeface="华文中宋" panose="02010600040101010101" pitchFamily="2" charset="-122"/>
                </a:endParaRPr>
              </a:p>
            </p:txBody>
          </p:sp>
        </mc:Choice>
        <mc:Fallback xmlns="">
          <p:sp>
            <p:nvSpPr>
              <p:cNvPr id="22" name="文本框 21">
                <a:extLst>
                  <a:ext uri="{FF2B5EF4-FFF2-40B4-BE49-F238E27FC236}">
                    <a16:creationId xmlns:a16="http://schemas.microsoft.com/office/drawing/2014/main" id="{13B88C96-BD76-DD33-3F85-3B334F28FBED}"/>
                  </a:ext>
                </a:extLst>
              </p:cNvPr>
              <p:cNvSpPr txBox="1">
                <a:spLocks noRot="1" noChangeAspect="1" noMove="1" noResize="1" noEditPoints="1" noAdjustHandles="1" noChangeArrowheads="1" noChangeShapeType="1" noTextEdit="1"/>
              </p:cNvSpPr>
              <p:nvPr/>
            </p:nvSpPr>
            <p:spPr>
              <a:xfrm>
                <a:off x="6435436" y="4054597"/>
                <a:ext cx="2533426" cy="523220"/>
              </a:xfrm>
              <a:prstGeom prst="rect">
                <a:avLst/>
              </a:prstGeom>
              <a:blipFill>
                <a:blip r:embed="rId30"/>
                <a:stretch>
                  <a:fillRect l="-723" t="-2326" b="-1162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EC4EEB1-2E79-FB58-41CD-E407DBE3C237}"/>
              </a:ext>
            </a:extLst>
          </p:cNvPr>
          <p:cNvPicPr>
            <a:picLocks noChangeAspect="1"/>
          </p:cNvPicPr>
          <p:nvPr/>
        </p:nvPicPr>
        <p:blipFill>
          <a:blip r:embed="rId31"/>
          <a:stretch>
            <a:fillRect/>
          </a:stretch>
        </p:blipFill>
        <p:spPr>
          <a:xfrm>
            <a:off x="710994" y="992942"/>
            <a:ext cx="2293819" cy="472481"/>
          </a:xfrm>
          <a:prstGeom prst="rect">
            <a:avLst/>
          </a:prstGeom>
        </p:spPr>
      </p:pic>
      <p:pic>
        <p:nvPicPr>
          <p:cNvPr id="9" name="图片 8">
            <a:extLst>
              <a:ext uri="{FF2B5EF4-FFF2-40B4-BE49-F238E27FC236}">
                <a16:creationId xmlns:a16="http://schemas.microsoft.com/office/drawing/2014/main" id="{08056936-52EA-8F84-816E-049A705A725A}"/>
              </a:ext>
            </a:extLst>
          </p:cNvPr>
          <p:cNvPicPr>
            <a:picLocks noChangeAspect="1"/>
          </p:cNvPicPr>
          <p:nvPr/>
        </p:nvPicPr>
        <p:blipFill>
          <a:blip r:embed="rId32"/>
          <a:stretch>
            <a:fillRect/>
          </a:stretch>
        </p:blipFill>
        <p:spPr>
          <a:xfrm>
            <a:off x="294677" y="4466933"/>
            <a:ext cx="2339811" cy="428614"/>
          </a:xfrm>
          <a:prstGeom prst="rect">
            <a:avLst/>
          </a:prstGeom>
        </p:spPr>
      </p:pic>
    </p:spTree>
    <p:extLst>
      <p:ext uri="{BB962C8B-B14F-4D97-AF65-F5344CB8AC3E}">
        <p14:creationId xmlns:p14="http://schemas.microsoft.com/office/powerpoint/2010/main" val="1138389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71878"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解</a:t>
            </a: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7</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8</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6</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5</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3C34B1A-32F9-E358-6A39-E95CC1EDED3A}"/>
                  </a:ext>
                </a:extLst>
              </p:cNvPr>
              <p:cNvSpPr txBox="1"/>
              <p:nvPr/>
            </p:nvSpPr>
            <p:spPr>
              <a:xfrm>
                <a:off x="454775" y="1473902"/>
                <a:ext cx="3016656" cy="535531"/>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将</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2</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和校验矩阵</a:t>
                </a:r>
                <a:r>
                  <a:rPr lang="en-US" altLang="zh-CN" sz="1400">
                    <a:latin typeface="华文中宋" panose="02010600040101010101" pitchFamily="2" charset="-122"/>
                    <a:ea typeface="华文中宋" panose="02010600040101010101" pitchFamily="2" charset="-122"/>
                  </a:rPr>
                  <a:t>H </a:t>
                </a:r>
                <a:r>
                  <a:rPr lang="zh-CN" altLang="en-US" sz="1400">
                    <a:latin typeface="华文中宋" panose="02010600040101010101" pitchFamily="2" charset="-122"/>
                    <a:ea typeface="华文中宋" panose="02010600040101010101" pitchFamily="2" charset="-122"/>
                  </a:rPr>
                  <a:t>通过矩阵解码运算，得到标志位</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15" name="文本框 14">
                <a:extLst>
                  <a:ext uri="{FF2B5EF4-FFF2-40B4-BE49-F238E27FC236}">
                    <a16:creationId xmlns:a16="http://schemas.microsoft.com/office/drawing/2014/main" id="{43C34B1A-32F9-E358-6A39-E95CC1EDED3A}"/>
                  </a:ext>
                </a:extLst>
              </p:cNvPr>
              <p:cNvSpPr txBox="1">
                <a:spLocks noRot="1" noChangeAspect="1" noMove="1" noResize="1" noEditPoints="1" noAdjustHandles="1" noChangeArrowheads="1" noChangeShapeType="1" noTextEdit="1"/>
              </p:cNvSpPr>
              <p:nvPr/>
            </p:nvSpPr>
            <p:spPr>
              <a:xfrm>
                <a:off x="454775" y="1473902"/>
                <a:ext cx="3016656" cy="535531"/>
              </a:xfrm>
              <a:prstGeom prst="rect">
                <a:avLst/>
              </a:prstGeom>
              <a:blipFill>
                <a:blip r:embed="rId28"/>
                <a:stretch>
                  <a:fillRect l="-607" t="-2273" b="-7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33D4923-2DF1-41A0-0F7E-192AE333F6AF}"/>
                  </a:ext>
                </a:extLst>
              </p:cNvPr>
              <p:cNvSpPr txBox="1"/>
              <p:nvPr/>
            </p:nvSpPr>
            <p:spPr>
              <a:xfrm>
                <a:off x="2367087" y="4121762"/>
                <a:ext cx="2994622"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若</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r>
                      <a:rPr lang="zh-CN" altLang="en-US" sz="1400" i="1">
                        <a:latin typeface="Cambria Math" panose="02040503050406030204" pitchFamily="18" charset="0"/>
                      </a:rPr>
                      <m:t> </m:t>
                    </m:r>
                  </m:oMath>
                </a14:m>
                <a:r>
                  <a:rPr lang="en-US" altLang="zh-CN" sz="1400">
                    <a:latin typeface="华文中宋" panose="02010600040101010101" pitchFamily="2" charset="-122"/>
                    <a:ea typeface="华文中宋" panose="02010600040101010101" pitchFamily="2" charset="-122"/>
                  </a:rPr>
                  <a:t>= 0</a:t>
                </a:r>
                <a:r>
                  <a:rPr lang="zh-CN" altLang="en-US" sz="1400">
                    <a:latin typeface="华文中宋" panose="02010600040101010101" pitchFamily="2" charset="-122"/>
                    <a:ea typeface="华文中宋" panose="02010600040101010101" pitchFamily="2" charset="-122"/>
                  </a:rPr>
                  <a:t>，则</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𝐶𝑊</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保持不变，若</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r>
                      <a:rPr lang="zh-CN" altLang="en-US" sz="1400" i="1">
                        <a:latin typeface="Cambria Math" panose="02040503050406030204" pitchFamily="18" charset="0"/>
                      </a:rPr>
                      <m:t> </m:t>
                    </m:r>
                  </m:oMath>
                </a14:m>
                <a:r>
                  <a:rPr lang="zh-CN" altLang="en-US" sz="1400">
                    <a:latin typeface="华文中宋" panose="02010600040101010101" pitchFamily="2" charset="-122"/>
                    <a:ea typeface="华文中宋" panose="02010600040101010101" pitchFamily="2" charset="-122"/>
                  </a:rPr>
                  <a:t>≠ </a:t>
                </a:r>
                <a:r>
                  <a:rPr lang="en-US" altLang="zh-CN" sz="1400">
                    <a:latin typeface="华文中宋" panose="02010600040101010101" pitchFamily="2" charset="-122"/>
                    <a:ea typeface="华文中宋" panose="02010600040101010101" pitchFamily="2" charset="-122"/>
                  </a:rPr>
                  <a:t>0</a:t>
                </a:r>
                <a:r>
                  <a:rPr lang="zh-CN" altLang="en-US" sz="1400">
                    <a:latin typeface="华文中宋" panose="02010600040101010101" pitchFamily="2" charset="-122"/>
                    <a:ea typeface="华文中宋" panose="02010600040101010101" pitchFamily="2" charset="-122"/>
                  </a:rPr>
                  <a:t>，则将</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𝐶𝑊</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对应位置翻转，得到更新后的</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20" name="文本框 19">
                <a:extLst>
                  <a:ext uri="{FF2B5EF4-FFF2-40B4-BE49-F238E27FC236}">
                    <a16:creationId xmlns:a16="http://schemas.microsoft.com/office/drawing/2014/main" id="{233D4923-2DF1-41A0-0F7E-192AE333F6AF}"/>
                  </a:ext>
                </a:extLst>
              </p:cNvPr>
              <p:cNvSpPr txBox="1">
                <a:spLocks noRot="1" noChangeAspect="1" noMove="1" noResize="1" noEditPoints="1" noAdjustHandles="1" noChangeArrowheads="1" noChangeShapeType="1" noTextEdit="1"/>
              </p:cNvSpPr>
              <p:nvPr/>
            </p:nvSpPr>
            <p:spPr>
              <a:xfrm>
                <a:off x="2367087" y="4121762"/>
                <a:ext cx="2994622" cy="738664"/>
              </a:xfrm>
              <a:prstGeom prst="rect">
                <a:avLst/>
              </a:prstGeom>
              <a:blipFill>
                <a:blip r:embed="rId29"/>
                <a:stretch>
                  <a:fillRect l="-610" t="-1653"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7A992EC-59F4-D390-43C6-F986CA3529D5}"/>
                  </a:ext>
                </a:extLst>
              </p:cNvPr>
              <p:cNvSpPr txBox="1"/>
              <p:nvPr/>
            </p:nvSpPr>
            <p:spPr>
              <a:xfrm>
                <a:off x="4819428" y="1558359"/>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用更新后的</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替换</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的最低有效位</a:t>
                </a:r>
              </a:p>
            </p:txBody>
          </p:sp>
        </mc:Choice>
        <mc:Fallback xmlns="">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819428" y="1558359"/>
                <a:ext cx="2533426" cy="523220"/>
              </a:xfrm>
              <a:prstGeom prst="rect">
                <a:avLst/>
              </a:prstGeom>
              <a:blipFill>
                <a:blip r:embed="rId30"/>
                <a:stretch>
                  <a:fillRect l="-723" t="-2353" b="-11765"/>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13B88C96-BD76-DD33-3F85-3B334F28FBED}"/>
              </a:ext>
            </a:extLst>
          </p:cNvPr>
          <p:cNvSpPr txBox="1"/>
          <p:nvPr/>
        </p:nvSpPr>
        <p:spPr>
          <a:xfrm>
            <a:off x="6463145" y="4149506"/>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重复第六步和第七步即可恢复出原始图像</a:t>
            </a:r>
          </a:p>
        </p:txBody>
      </p:sp>
    </p:spTree>
    <p:extLst>
      <p:ext uri="{BB962C8B-B14F-4D97-AF65-F5344CB8AC3E}">
        <p14:creationId xmlns:p14="http://schemas.microsoft.com/office/powerpoint/2010/main" val="1788117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解密</a:t>
            </a: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A3D87F7-EABA-5E9C-31F8-8AF0D9BDBFA1}"/>
              </a:ext>
            </a:extLst>
          </p:cNvPr>
          <p:cNvPicPr>
            <a:picLocks noChangeAspect="1"/>
          </p:cNvPicPr>
          <p:nvPr/>
        </p:nvPicPr>
        <p:blipFill>
          <a:blip r:embed="rId2"/>
          <a:stretch>
            <a:fillRect/>
          </a:stretch>
        </p:blipFill>
        <p:spPr>
          <a:xfrm>
            <a:off x="436418" y="1091615"/>
            <a:ext cx="8369005" cy="3571636"/>
          </a:xfrm>
          <a:prstGeom prst="rect">
            <a:avLst/>
          </a:prstGeom>
        </p:spPr>
      </p:pic>
    </p:spTree>
    <p:extLst>
      <p:ext uri="{BB962C8B-B14F-4D97-AF65-F5344CB8AC3E}">
        <p14:creationId xmlns:p14="http://schemas.microsoft.com/office/powerpoint/2010/main" val="211615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03"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08" name="组合 1"/>
          <p:cNvGrpSpPr/>
          <p:nvPr/>
        </p:nvGrpSpPr>
        <p:grpSpPr>
          <a:xfrm>
            <a:off x="3558540" y="2014855"/>
            <a:ext cx="2031365" cy="1123950"/>
            <a:chOff x="5573" y="3253"/>
            <a:chExt cx="3199" cy="1770"/>
          </a:xfrm>
        </p:grpSpPr>
        <p:sp>
          <p:nvSpPr>
            <p:cNvPr id="1048804" name="文本框 5"/>
            <p:cNvSpPr txBox="1">
              <a:spLocks noChangeArrowheads="1"/>
            </p:cNvSpPr>
            <p:nvPr/>
          </p:nvSpPr>
          <p:spPr bwMode="auto">
            <a:xfrm>
              <a:off x="5573" y="3253"/>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rPr>
                <a:t>代码实现</a:t>
              </a:r>
            </a:p>
          </p:txBody>
        </p:sp>
        <p:cxnSp>
          <p:nvCxnSpPr>
            <p:cNvPr id="3145771"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05"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a:ln>
                    <a:noFill/>
                  </a:ln>
                  <a:solidFill>
                    <a:prstClr val="white"/>
                  </a:solidFill>
                  <a:effectLst/>
                  <a:uLnTx/>
                  <a:uFillTx/>
                  <a:latin typeface="Arial" panose="020B0604020202020204"/>
                  <a:ea typeface="微软雅黑 Light" panose="020B0502040204020203" charset="-122"/>
                  <a:sym typeface="+mn-ea"/>
                </a:rPr>
                <a:t>PART THREE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2"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3340891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代码实现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5A10B92F-8A64-12A6-65D1-9C30274EFCE1}"/>
              </a:ext>
            </a:extLst>
          </p:cNvPr>
          <p:cNvPicPr>
            <a:picLocks noChangeAspect="1"/>
          </p:cNvPicPr>
          <p:nvPr/>
        </p:nvPicPr>
        <p:blipFill>
          <a:blip r:embed="rId3"/>
          <a:stretch>
            <a:fillRect/>
          </a:stretch>
        </p:blipFill>
        <p:spPr>
          <a:xfrm>
            <a:off x="486099" y="1359489"/>
            <a:ext cx="8171801" cy="3126786"/>
          </a:xfrm>
          <a:prstGeom prst="rect">
            <a:avLst/>
          </a:prstGeom>
        </p:spPr>
      </p:pic>
    </p:spTree>
    <p:extLst>
      <p:ext uri="{BB962C8B-B14F-4D97-AF65-F5344CB8AC3E}">
        <p14:creationId xmlns:p14="http://schemas.microsoft.com/office/powerpoint/2010/main" val="405630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核心函数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78">
            <a:extLst>
              <a:ext uri="{FF2B5EF4-FFF2-40B4-BE49-F238E27FC236}">
                <a16:creationId xmlns:a16="http://schemas.microsoft.com/office/drawing/2014/main" id="{97DF19C0-BC65-43EF-F886-F224C437CFB5}"/>
              </a:ext>
            </a:extLst>
          </p:cNvPr>
          <p:cNvSpPr txBox="1"/>
          <p:nvPr/>
        </p:nvSpPr>
        <p:spPr>
          <a:xfrm>
            <a:off x="3509173" y="149054"/>
            <a:ext cx="2289647" cy="407291"/>
          </a:xfrm>
          <a:prstGeom prst="rect">
            <a:avLst/>
          </a:prstGeom>
          <a:noFill/>
        </p:spPr>
        <p:txBody>
          <a:bodyPr wrap="square" lIns="0" tIns="0" rIns="0" bIns="0" rtlCol="0">
            <a:spAutoFit/>
          </a:bodyPr>
          <a:lstStyle/>
          <a:p>
            <a:pPr marL="0" lvl="1" algn="ctr" defTabSz="1131570">
              <a:lnSpc>
                <a:spcPct val="150000"/>
              </a:lnSpc>
            </a:pPr>
            <a:r>
              <a:rPr lang="zh-CN" altLang="en-US" sz="2000" b="1">
                <a:latin typeface="微软雅黑" panose="020B0503020204020204" pitchFamily="34" charset="-122"/>
                <a:ea typeface="微软雅黑" panose="020B0503020204020204" pitchFamily="34" charset="-122"/>
              </a:rPr>
              <a:t>获取码字和标志位</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D93161D-7835-7590-4300-D0AEC49633BE}"/>
              </a:ext>
            </a:extLst>
          </p:cNvPr>
          <p:cNvPicPr>
            <a:picLocks noChangeAspect="1"/>
          </p:cNvPicPr>
          <p:nvPr/>
        </p:nvPicPr>
        <p:blipFill>
          <a:blip r:embed="rId3"/>
          <a:stretch>
            <a:fillRect/>
          </a:stretch>
        </p:blipFill>
        <p:spPr>
          <a:xfrm>
            <a:off x="1229677" y="883919"/>
            <a:ext cx="6684645" cy="3802379"/>
          </a:xfrm>
          <a:prstGeom prst="rect">
            <a:avLst/>
          </a:prstGeom>
        </p:spPr>
      </p:pic>
    </p:spTree>
    <p:extLst>
      <p:ext uri="{BB962C8B-B14F-4D97-AF65-F5344CB8AC3E}">
        <p14:creationId xmlns:p14="http://schemas.microsoft.com/office/powerpoint/2010/main" val="1418451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核心函数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78">
            <a:extLst>
              <a:ext uri="{FF2B5EF4-FFF2-40B4-BE49-F238E27FC236}">
                <a16:creationId xmlns:a16="http://schemas.microsoft.com/office/drawing/2014/main" id="{9547B7F0-EFA5-B1C9-48A8-47A1F64148E7}"/>
              </a:ext>
            </a:extLst>
          </p:cNvPr>
          <p:cNvSpPr txBox="1"/>
          <p:nvPr/>
        </p:nvSpPr>
        <p:spPr>
          <a:xfrm>
            <a:off x="3509173" y="149054"/>
            <a:ext cx="2125653" cy="407291"/>
          </a:xfrm>
          <a:prstGeom prst="rect">
            <a:avLst/>
          </a:prstGeom>
          <a:noFill/>
        </p:spPr>
        <p:txBody>
          <a:bodyPr wrap="square" lIns="0" tIns="0" rIns="0" bIns="0" rtlCol="0">
            <a:spAutoFit/>
          </a:bodyPr>
          <a:lstStyle/>
          <a:p>
            <a:pPr marL="0" lvl="1" algn="ctr" defTabSz="1131570">
              <a:lnSpc>
                <a:spcPct val="150000"/>
              </a:lnSpc>
            </a:pPr>
            <a:r>
              <a:rPr lang="zh-CN" altLang="en-US" sz="2000" b="1">
                <a:latin typeface="微软雅黑" panose="020B0503020204020204" pitchFamily="34" charset="-122"/>
                <a:ea typeface="微软雅黑" panose="020B0503020204020204" pitchFamily="34" charset="-122"/>
              </a:rPr>
              <a:t>隐藏</a:t>
            </a:r>
            <a:r>
              <a:rPr lang="zh-CN" altLang="en-US" sz="2000" b="1">
                <a:solidFill>
                  <a:schemeClr val="tx1"/>
                </a:solidFill>
                <a:latin typeface="微软雅黑" panose="020B0503020204020204" pitchFamily="34" charset="-122"/>
                <a:ea typeface="微软雅黑" panose="020B0503020204020204" pitchFamily="34" charset="-122"/>
              </a:rPr>
              <a:t>信息</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7AB76C0-2C10-C3B9-B546-D9DE8A8197C8}"/>
              </a:ext>
            </a:extLst>
          </p:cNvPr>
          <p:cNvPicPr>
            <a:picLocks noChangeAspect="1"/>
          </p:cNvPicPr>
          <p:nvPr/>
        </p:nvPicPr>
        <p:blipFill>
          <a:blip r:embed="rId3"/>
          <a:stretch>
            <a:fillRect/>
          </a:stretch>
        </p:blipFill>
        <p:spPr>
          <a:xfrm>
            <a:off x="1257301" y="758106"/>
            <a:ext cx="6880860" cy="4103773"/>
          </a:xfrm>
          <a:prstGeom prst="rect">
            <a:avLst/>
          </a:prstGeom>
        </p:spPr>
      </p:pic>
    </p:spTree>
    <p:extLst>
      <p:ext uri="{BB962C8B-B14F-4D97-AF65-F5344CB8AC3E}">
        <p14:creationId xmlns:p14="http://schemas.microsoft.com/office/powerpoint/2010/main" val="1683016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核心函数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78">
            <a:extLst>
              <a:ext uri="{FF2B5EF4-FFF2-40B4-BE49-F238E27FC236}">
                <a16:creationId xmlns:a16="http://schemas.microsoft.com/office/drawing/2014/main" id="{97DF19C0-BC65-43EF-F886-F224C437CFB5}"/>
              </a:ext>
            </a:extLst>
          </p:cNvPr>
          <p:cNvSpPr txBox="1"/>
          <p:nvPr/>
        </p:nvSpPr>
        <p:spPr>
          <a:xfrm>
            <a:off x="3509173" y="149054"/>
            <a:ext cx="2125653" cy="407291"/>
          </a:xfrm>
          <a:prstGeom prst="rect">
            <a:avLst/>
          </a:prstGeom>
          <a:noFill/>
        </p:spPr>
        <p:txBody>
          <a:bodyPr wrap="square" lIns="0" tIns="0" rIns="0" bIns="0" rtlCol="0">
            <a:spAutoFit/>
          </a:bodyPr>
          <a:lstStyle/>
          <a:p>
            <a:pPr marL="0" lvl="1" algn="ctr" defTabSz="1131570">
              <a:lnSpc>
                <a:spcPct val="150000"/>
              </a:lnSpc>
            </a:pPr>
            <a:r>
              <a:rPr lang="zh-CN" altLang="en-US" sz="2000" b="1">
                <a:solidFill>
                  <a:schemeClr val="tx1"/>
                </a:solidFill>
                <a:latin typeface="微软雅黑" panose="020B0503020204020204" pitchFamily="34" charset="-122"/>
                <a:ea typeface="微软雅黑" panose="020B0503020204020204" pitchFamily="34" charset="-122"/>
              </a:rPr>
              <a:t>提取信息</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04CC30E7-13B8-6194-8E5B-24B344621E43}"/>
              </a:ext>
            </a:extLst>
          </p:cNvPr>
          <p:cNvPicPr>
            <a:picLocks noChangeAspect="1"/>
          </p:cNvPicPr>
          <p:nvPr/>
        </p:nvPicPr>
        <p:blipFill>
          <a:blip r:embed="rId3"/>
          <a:stretch>
            <a:fillRect/>
          </a:stretch>
        </p:blipFill>
        <p:spPr>
          <a:xfrm>
            <a:off x="1289708" y="734925"/>
            <a:ext cx="6726532" cy="4213014"/>
          </a:xfrm>
          <a:prstGeom prst="rect">
            <a:avLst/>
          </a:prstGeom>
        </p:spPr>
      </p:pic>
    </p:spTree>
    <p:extLst>
      <p:ext uri="{BB962C8B-B14F-4D97-AF65-F5344CB8AC3E}">
        <p14:creationId xmlns:p14="http://schemas.microsoft.com/office/powerpoint/2010/main" val="4147702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6"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67"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26" name="组合 1"/>
          <p:cNvGrpSpPr/>
          <p:nvPr/>
        </p:nvGrpSpPr>
        <p:grpSpPr>
          <a:xfrm>
            <a:off x="3556000" y="2019300"/>
            <a:ext cx="2031365" cy="1119505"/>
            <a:chOff x="5569" y="3260"/>
            <a:chExt cx="3199" cy="1763"/>
          </a:xfrm>
        </p:grpSpPr>
        <p:sp>
          <p:nvSpPr>
            <p:cNvPr id="1048868" name="文本框 5"/>
            <p:cNvSpPr txBox="1">
              <a:spLocks noChangeArrowheads="1"/>
            </p:cNvSpPr>
            <p:nvPr/>
          </p:nvSpPr>
          <p:spPr bwMode="auto">
            <a:xfrm>
              <a:off x="5569" y="3260"/>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a:solidFill>
                    <a:schemeClr val="accent1"/>
                  </a:solidFill>
                  <a:latin typeface="微软雅黑" panose="020B0503020204020204" pitchFamily="34" charset="-122"/>
                  <a:ea typeface="微软雅黑" panose="020B0503020204020204" pitchFamily="34" charset="-122"/>
                  <a:cs typeface="+mn-cs"/>
                  <a:sym typeface="+mn-ea"/>
                </a:rPr>
                <a:t>实验效果</a:t>
              </a:r>
              <a:endParaRPr kumimoji="0" lang="en-US" altLang="zh-CN" sz="3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3145781"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69"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a:ln>
                    <a:noFill/>
                  </a:ln>
                  <a:solidFill>
                    <a:prstClr val="white"/>
                  </a:solidFill>
                  <a:effectLst/>
                  <a:uLnTx/>
                  <a:uFillTx/>
                  <a:latin typeface="Arial" panose="020B0604020202020204"/>
                  <a:ea typeface="微软雅黑 Light" panose="020B0502040204020203" charset="-122"/>
                  <a:sym typeface="+mn-ea"/>
                </a:rPr>
                <a:t>PART FOUR</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4"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20453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矩形 13"/>
          <p:cNvSpPr/>
          <p:nvPr/>
        </p:nvSpPr>
        <p:spPr>
          <a:xfrm rot="4000789">
            <a:off x="-2019935" y="902335"/>
            <a:ext cx="6584315" cy="415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588"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7342" y="2571750"/>
            <a:ext cx="1937739" cy="52322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514350" rtl="0" eaLnBrk="1" fontAlgn="base" latinLnBrk="0" hangingPunct="1">
              <a:lnSpc>
                <a:spcPct val="100000"/>
              </a:lnSpc>
              <a:spcBef>
                <a:spcPct val="0"/>
              </a:spcBef>
              <a:spcAft>
                <a:spcPct val="0"/>
              </a:spcAft>
              <a:buClrTx/>
              <a:buSzTx/>
              <a:buFontTx/>
              <a:buNone/>
              <a:tabLst>
                <a:tab pos="2149475" algn="l"/>
              </a:tabLst>
            </a:pPr>
            <a:r>
              <a:rPr kumimoji="0" lang="en-US" altLang="zh-CN" sz="2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sym typeface="Calibri" panose="020F0502020204030204" pitchFamily="34" charset="0"/>
              </a:rPr>
              <a:t>Contents</a:t>
            </a:r>
          </a:p>
        </p:txBody>
      </p:sp>
      <p:sp>
        <p:nvSpPr>
          <p:cNvPr id="1048589"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00038" y="1781397"/>
            <a:ext cx="1807694"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514350" rtl="0" eaLnBrk="1" fontAlgn="base" latinLnBrk="0" hangingPunct="1">
              <a:lnSpc>
                <a:spcPct val="100000"/>
              </a:lnSpc>
              <a:spcBef>
                <a:spcPct val="0"/>
              </a:spcBef>
              <a:spcAft>
                <a:spcPct val="0"/>
              </a:spcAft>
              <a:buClrTx/>
              <a:buSzTx/>
              <a:buFontTx/>
              <a:buNone/>
              <a:tabLst>
                <a:tab pos="2149475" algn="l"/>
              </a:tabLst>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 录</a:t>
            </a:r>
            <a:endPar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cxnSp>
        <p:nvCxnSpPr>
          <p:cNvPr id="3145728" name="直接连接符 156"/>
          <p:cNvCxnSpPr/>
          <p:nvPr/>
        </p:nvCxnSpPr>
        <p:spPr>
          <a:xfrm>
            <a:off x="798470" y="3163994"/>
            <a:ext cx="2863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组合 9"/>
          <p:cNvGrpSpPr/>
          <p:nvPr/>
        </p:nvGrpSpPr>
        <p:grpSpPr>
          <a:xfrm>
            <a:off x="4911725" y="1038860"/>
            <a:ext cx="3237230" cy="2944495"/>
            <a:chOff x="7735" y="1386"/>
            <a:chExt cx="5098" cy="4637"/>
          </a:xfrm>
        </p:grpSpPr>
        <p:grpSp>
          <p:nvGrpSpPr>
            <p:cNvPr id="45" name="组合 3"/>
            <p:cNvGrpSpPr/>
            <p:nvPr/>
          </p:nvGrpSpPr>
          <p:grpSpPr>
            <a:xfrm>
              <a:off x="7735" y="1386"/>
              <a:ext cx="2838" cy="630"/>
              <a:chOff x="7795" y="1003"/>
              <a:chExt cx="2511" cy="724"/>
            </a:xfrm>
          </p:grpSpPr>
          <p:sp>
            <p:nvSpPr>
              <p:cNvPr id="1048590" name="文本框 6"/>
              <p:cNvSpPr txBox="1">
                <a:spLocks noChangeArrowheads="1"/>
              </p:cNvSpPr>
              <p:nvPr/>
            </p:nvSpPr>
            <p:spPr bwMode="auto">
              <a:xfrm>
                <a:off x="8418" y="1003"/>
                <a:ext cx="1888" cy="72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实验原理</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1" name="椭圆 82"/>
              <p:cNvSpPr/>
              <p:nvPr/>
            </p:nvSpPr>
            <p:spPr>
              <a:xfrm>
                <a:off x="7795" y="1003"/>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1</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6" name="组合 4"/>
            <p:cNvGrpSpPr/>
            <p:nvPr/>
          </p:nvGrpSpPr>
          <p:grpSpPr>
            <a:xfrm>
              <a:off x="7735" y="2344"/>
              <a:ext cx="2838" cy="630"/>
              <a:chOff x="7795" y="2391"/>
              <a:chExt cx="2511" cy="724"/>
            </a:xfrm>
          </p:grpSpPr>
          <p:sp>
            <p:nvSpPr>
              <p:cNvPr id="1048592" name="文本框 6"/>
              <p:cNvSpPr txBox="1">
                <a:spLocks noChangeArrowheads="1"/>
              </p:cNvSpPr>
              <p:nvPr/>
            </p:nvSpPr>
            <p:spPr bwMode="auto">
              <a:xfrm>
                <a:off x="8418" y="2391"/>
                <a:ext cx="1888" cy="72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算法描述</a:t>
                </a:r>
              </a:p>
            </p:txBody>
          </p:sp>
          <p:sp>
            <p:nvSpPr>
              <p:cNvPr id="1048593" name="椭圆 86"/>
              <p:cNvSpPr/>
              <p:nvPr/>
            </p:nvSpPr>
            <p:spPr>
              <a:xfrm>
                <a:off x="7795" y="2442"/>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2</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7" name="组合 5"/>
            <p:cNvGrpSpPr/>
            <p:nvPr/>
          </p:nvGrpSpPr>
          <p:grpSpPr>
            <a:xfrm>
              <a:off x="7735" y="3360"/>
              <a:ext cx="4194" cy="628"/>
              <a:chOff x="7795" y="3845"/>
              <a:chExt cx="3711" cy="722"/>
            </a:xfrm>
          </p:grpSpPr>
          <p:sp>
            <p:nvSpPr>
              <p:cNvPr id="1048594" name="文本框 6"/>
              <p:cNvSpPr txBox="1">
                <a:spLocks noChangeArrowheads="1"/>
              </p:cNvSpPr>
              <p:nvPr/>
            </p:nvSpPr>
            <p:spPr bwMode="auto">
              <a:xfrm>
                <a:off x="8418" y="3845"/>
                <a:ext cx="30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代码实现</a:t>
                </a:r>
              </a:p>
            </p:txBody>
          </p:sp>
          <p:sp>
            <p:nvSpPr>
              <p:cNvPr id="1048595" name="椭圆 90"/>
              <p:cNvSpPr/>
              <p:nvPr/>
            </p:nvSpPr>
            <p:spPr>
              <a:xfrm>
                <a:off x="7795" y="3875"/>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3</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8" name="组合 7"/>
            <p:cNvGrpSpPr/>
            <p:nvPr/>
          </p:nvGrpSpPr>
          <p:grpSpPr>
            <a:xfrm>
              <a:off x="7735" y="4380"/>
              <a:ext cx="5098" cy="628"/>
              <a:chOff x="7795" y="5283"/>
              <a:chExt cx="4511" cy="722"/>
            </a:xfrm>
          </p:grpSpPr>
          <p:sp>
            <p:nvSpPr>
              <p:cNvPr id="1048596" name="文本框 6"/>
              <p:cNvSpPr txBox="1">
                <a:spLocks noChangeArrowheads="1"/>
              </p:cNvSpPr>
              <p:nvPr/>
            </p:nvSpPr>
            <p:spPr bwMode="auto">
              <a:xfrm>
                <a:off x="8418" y="5283"/>
                <a:ext cx="38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实验效果</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7" name="椭圆 94"/>
              <p:cNvSpPr/>
              <p:nvPr/>
            </p:nvSpPr>
            <p:spPr>
              <a:xfrm>
                <a:off x="7795" y="5293"/>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4</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9" name="组合 6"/>
            <p:cNvGrpSpPr/>
            <p:nvPr/>
          </p:nvGrpSpPr>
          <p:grpSpPr>
            <a:xfrm>
              <a:off x="7735" y="5391"/>
              <a:ext cx="5098" cy="632"/>
              <a:chOff x="7995" y="5569"/>
              <a:chExt cx="4511" cy="727"/>
            </a:xfrm>
          </p:grpSpPr>
          <p:sp>
            <p:nvSpPr>
              <p:cNvPr id="1048598" name="文本框 6"/>
              <p:cNvSpPr txBox="1">
                <a:spLocks noChangeArrowheads="1"/>
              </p:cNvSpPr>
              <p:nvPr/>
            </p:nvSpPr>
            <p:spPr bwMode="auto">
              <a:xfrm>
                <a:off x="8618" y="5574"/>
                <a:ext cx="38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000" b="1" noProof="0">
                    <a:ln>
                      <a:noFill/>
                    </a:ln>
                    <a:solidFill>
                      <a:srgbClr val="212834"/>
                    </a:solidFill>
                    <a:effectLst/>
                    <a:uLnTx/>
                    <a:uFillTx/>
                    <a:latin typeface="微软雅黑" panose="020B0503020204020204" pitchFamily="34" charset="-122"/>
                    <a:ea typeface="微软雅黑" panose="020B0503020204020204" pitchFamily="34" charset="-122"/>
                    <a:sym typeface="+mn-ea"/>
                  </a:rPr>
                  <a:t>算法改进</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9" name="椭圆 94"/>
              <p:cNvSpPr/>
              <p:nvPr/>
            </p:nvSpPr>
            <p:spPr>
              <a:xfrm>
                <a:off x="7995" y="5569"/>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5</a:t>
                </a: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载体图像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F97D23A-3AE5-F19A-6FFF-E166D5EB8E7B}"/>
              </a:ext>
            </a:extLst>
          </p:cNvPr>
          <p:cNvPicPr>
            <a:picLocks noChangeAspect="1"/>
          </p:cNvPicPr>
          <p:nvPr/>
        </p:nvPicPr>
        <p:blipFill>
          <a:blip r:embed="rId3"/>
          <a:stretch>
            <a:fillRect/>
          </a:stretch>
        </p:blipFill>
        <p:spPr>
          <a:xfrm>
            <a:off x="1099596" y="1379110"/>
            <a:ext cx="2872989" cy="2545301"/>
          </a:xfrm>
          <a:prstGeom prst="rect">
            <a:avLst/>
          </a:prstGeom>
        </p:spPr>
      </p:pic>
      <p:pic>
        <p:nvPicPr>
          <p:cNvPr id="5" name="图片 4">
            <a:extLst>
              <a:ext uri="{FF2B5EF4-FFF2-40B4-BE49-F238E27FC236}">
                <a16:creationId xmlns:a16="http://schemas.microsoft.com/office/drawing/2014/main" id="{B61D450E-7BB8-2D33-052D-36CA2C34D7D4}"/>
              </a:ext>
            </a:extLst>
          </p:cNvPr>
          <p:cNvPicPr>
            <a:picLocks noChangeAspect="1"/>
          </p:cNvPicPr>
          <p:nvPr/>
        </p:nvPicPr>
        <p:blipFill>
          <a:blip r:embed="rId4"/>
          <a:stretch>
            <a:fillRect/>
          </a:stretch>
        </p:blipFill>
        <p:spPr>
          <a:xfrm>
            <a:off x="5090036" y="1379110"/>
            <a:ext cx="2865368" cy="2522439"/>
          </a:xfrm>
          <a:prstGeom prst="rect">
            <a:avLst/>
          </a:prstGeom>
        </p:spPr>
      </p:pic>
      <p:sp>
        <p:nvSpPr>
          <p:cNvPr id="6" name="文本框 6">
            <a:extLst>
              <a:ext uri="{FF2B5EF4-FFF2-40B4-BE49-F238E27FC236}">
                <a16:creationId xmlns:a16="http://schemas.microsoft.com/office/drawing/2014/main" id="{21FAB863-B982-732D-FDA3-19E6A7A1A54D}"/>
              </a:ext>
            </a:extLst>
          </p:cNvPr>
          <p:cNvSpPr txBox="1"/>
          <p:nvPr/>
        </p:nvSpPr>
        <p:spPr>
          <a:xfrm>
            <a:off x="1211208" y="4116943"/>
            <a:ext cx="2405849"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载体图像</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0E72D4-C56C-B71A-7763-FB81D4E72EAD}"/>
              </a:ext>
            </a:extLst>
          </p:cNvPr>
          <p:cNvSpPr txBox="1"/>
          <p:nvPr/>
        </p:nvSpPr>
        <p:spPr>
          <a:xfrm>
            <a:off x="5402208" y="4116943"/>
            <a:ext cx="2405849"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载体图像</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801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107996"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主函数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6977EE3-036A-DBB3-B20B-651C5B1459DE}"/>
              </a:ext>
            </a:extLst>
          </p:cNvPr>
          <p:cNvPicPr>
            <a:picLocks noChangeAspect="1"/>
          </p:cNvPicPr>
          <p:nvPr/>
        </p:nvPicPr>
        <p:blipFill>
          <a:blip r:embed="rId3"/>
          <a:stretch>
            <a:fillRect/>
          </a:stretch>
        </p:blipFill>
        <p:spPr>
          <a:xfrm>
            <a:off x="778052" y="1244907"/>
            <a:ext cx="7395946" cy="3070876"/>
          </a:xfrm>
          <a:prstGeom prst="rect">
            <a:avLst/>
          </a:prstGeom>
        </p:spPr>
      </p:pic>
    </p:spTree>
    <p:extLst>
      <p:ext uri="{BB962C8B-B14F-4D97-AF65-F5344CB8AC3E}">
        <p14:creationId xmlns:p14="http://schemas.microsoft.com/office/powerpoint/2010/main" val="879483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2031325"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判断复原效果</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1C1ACAC-19B7-2427-3656-337820B09047}"/>
              </a:ext>
            </a:extLst>
          </p:cNvPr>
          <p:cNvPicPr>
            <a:picLocks noChangeAspect="1"/>
          </p:cNvPicPr>
          <p:nvPr/>
        </p:nvPicPr>
        <p:blipFill>
          <a:blip r:embed="rId3"/>
          <a:stretch>
            <a:fillRect/>
          </a:stretch>
        </p:blipFill>
        <p:spPr>
          <a:xfrm>
            <a:off x="1001077" y="1455420"/>
            <a:ext cx="6638925" cy="2476500"/>
          </a:xfrm>
          <a:prstGeom prst="rect">
            <a:avLst/>
          </a:prstGeom>
        </p:spPr>
      </p:pic>
    </p:spTree>
    <p:extLst>
      <p:ext uri="{BB962C8B-B14F-4D97-AF65-F5344CB8AC3E}">
        <p14:creationId xmlns:p14="http://schemas.microsoft.com/office/powerpoint/2010/main" val="3072990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36"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18" name="组合 1"/>
          <p:cNvGrpSpPr/>
          <p:nvPr/>
        </p:nvGrpSpPr>
        <p:grpSpPr>
          <a:xfrm>
            <a:off x="3575685" y="2051685"/>
            <a:ext cx="2031365" cy="1087120"/>
            <a:chOff x="5600" y="3311"/>
            <a:chExt cx="3199" cy="1712"/>
          </a:xfrm>
        </p:grpSpPr>
        <p:sp>
          <p:nvSpPr>
            <p:cNvPr id="1048837" name="文本框 5"/>
            <p:cNvSpPr txBox="1">
              <a:spLocks noChangeArrowheads="1"/>
            </p:cNvSpPr>
            <p:nvPr/>
          </p:nvSpPr>
          <p:spPr bwMode="auto">
            <a:xfrm>
              <a:off x="5600" y="3311"/>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3600" b="1" noProof="0">
                  <a:ln>
                    <a:noFill/>
                  </a:ln>
                  <a:solidFill>
                    <a:schemeClr val="accent1"/>
                  </a:solidFill>
                  <a:effectLst/>
                  <a:uLnTx/>
                  <a:uFillTx/>
                  <a:latin typeface="微软雅黑" panose="020B0503020204020204" pitchFamily="34" charset="-122"/>
                  <a:ea typeface="微软雅黑" panose="020B0503020204020204" pitchFamily="34" charset="-122"/>
                  <a:sym typeface="+mn-ea"/>
                </a:rPr>
                <a:t>算法改进</a:t>
              </a:r>
              <a:endParaRPr kumimoji="0" lang="en-US" altLang="zh-CN" sz="36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cxnSp>
          <p:nvCxnSpPr>
            <p:cNvPr id="3145778"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38"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a:ln>
                    <a:noFill/>
                  </a:ln>
                  <a:solidFill>
                    <a:prstClr val="white"/>
                  </a:solidFill>
                  <a:effectLst/>
                  <a:uLnTx/>
                  <a:uFillTx/>
                  <a:latin typeface="Arial" panose="020B0604020202020204"/>
                  <a:ea typeface="微软雅黑 Light" panose="020B0502040204020203" charset="-122"/>
                  <a:sym typeface="+mn-ea"/>
                </a:rPr>
                <a:t>PART FIVE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3"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71166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80021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思考</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DF98A20-9A41-EA2E-87C7-03D620DEC2B1}"/>
              </a:ext>
            </a:extLst>
          </p:cNvPr>
          <p:cNvSpPr txBox="1"/>
          <p:nvPr/>
        </p:nvSpPr>
        <p:spPr>
          <a:xfrm>
            <a:off x="2484120" y="1196044"/>
            <a:ext cx="4175760" cy="646331"/>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论文提出了复原图像的算法。</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但为什么我们需要复原载体图像呢？</a:t>
            </a:r>
            <a:endParaRPr lang="zh-CN" altLang="en-US"/>
          </a:p>
        </p:txBody>
      </p:sp>
      <p:sp>
        <p:nvSpPr>
          <p:cNvPr id="5" name="文本框 4">
            <a:extLst>
              <a:ext uri="{FF2B5EF4-FFF2-40B4-BE49-F238E27FC236}">
                <a16:creationId xmlns:a16="http://schemas.microsoft.com/office/drawing/2014/main" id="{D241D608-1D39-B47C-BC94-45C5985C0BFB}"/>
              </a:ext>
            </a:extLst>
          </p:cNvPr>
          <p:cNvSpPr txBox="1"/>
          <p:nvPr/>
        </p:nvSpPr>
        <p:spPr>
          <a:xfrm>
            <a:off x="2400300" y="2996684"/>
            <a:ext cx="4175760" cy="923330"/>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载体图像可能并不是一张仅仅服务于此算法的图像，它有可能是另一个信息隐藏算法执行得到的带有加密内容的图像</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a:p>
        </p:txBody>
      </p:sp>
    </p:spTree>
    <p:extLst>
      <p:ext uri="{BB962C8B-B14F-4D97-AF65-F5344CB8AC3E}">
        <p14:creationId xmlns:p14="http://schemas.microsoft.com/office/powerpoint/2010/main" val="3922734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142572F8-45C8-9E37-EFDF-064D39ED7827}"/>
              </a:ext>
            </a:extLst>
          </p:cNvPr>
          <p:cNvPicPr>
            <a:picLocks noChangeAspect="1"/>
          </p:cNvPicPr>
          <p:nvPr/>
        </p:nvPicPr>
        <p:blipFill>
          <a:blip r:embed="rId3"/>
          <a:stretch>
            <a:fillRect/>
          </a:stretch>
        </p:blipFill>
        <p:spPr>
          <a:xfrm>
            <a:off x="224053" y="820079"/>
            <a:ext cx="4559401" cy="3950041"/>
          </a:xfrm>
          <a:prstGeom prst="rect">
            <a:avLst/>
          </a:prstGeom>
        </p:spPr>
      </p:pic>
      <p:pic>
        <p:nvPicPr>
          <p:cNvPr id="7" name="图片 6">
            <a:extLst>
              <a:ext uri="{FF2B5EF4-FFF2-40B4-BE49-F238E27FC236}">
                <a16:creationId xmlns:a16="http://schemas.microsoft.com/office/drawing/2014/main" id="{6258E4BD-31AF-2972-EFF2-D84EADBAB344}"/>
              </a:ext>
            </a:extLst>
          </p:cNvPr>
          <p:cNvPicPr>
            <a:picLocks noChangeAspect="1"/>
          </p:cNvPicPr>
          <p:nvPr/>
        </p:nvPicPr>
        <p:blipFill>
          <a:blip r:embed="rId4"/>
          <a:stretch>
            <a:fillRect/>
          </a:stretch>
        </p:blipFill>
        <p:spPr>
          <a:xfrm>
            <a:off x="4856858" y="1330619"/>
            <a:ext cx="4063089" cy="3050881"/>
          </a:xfrm>
          <a:prstGeom prst="rect">
            <a:avLst/>
          </a:prstGeom>
        </p:spPr>
      </p:pic>
    </p:spTree>
    <p:extLst>
      <p:ext uri="{BB962C8B-B14F-4D97-AF65-F5344CB8AC3E}">
        <p14:creationId xmlns:p14="http://schemas.microsoft.com/office/powerpoint/2010/main" val="2521550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5">
            <a:extLst>
              <a:ext uri="{FF2B5EF4-FFF2-40B4-BE49-F238E27FC236}">
                <a16:creationId xmlns:a16="http://schemas.microsoft.com/office/drawing/2014/main" id="{84FCE67B-17B7-0041-89AF-2049345BDA33}"/>
              </a:ext>
            </a:extLst>
          </p:cNvPr>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3E651D0D-8960-A42E-6076-148171DADF53}"/>
              </a:ext>
            </a:extLst>
          </p:cNvPr>
          <p:cNvSpPr txBox="1"/>
          <p:nvPr/>
        </p:nvSpPr>
        <p:spPr>
          <a:xfrm>
            <a:off x="5067300" y="2132945"/>
            <a:ext cx="3657600" cy="1477328"/>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尝试将秘密字符串”</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2111698” </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隐藏在图一中，结果作为原图执行本文算法，用于隐藏第二个秘密字串”</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Genshin”</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endParaRPr lang="zh-CN" altLang="en-US"/>
          </a:p>
        </p:txBody>
      </p:sp>
      <p:pic>
        <p:nvPicPr>
          <p:cNvPr id="7" name="图片 6">
            <a:extLst>
              <a:ext uri="{FF2B5EF4-FFF2-40B4-BE49-F238E27FC236}">
                <a16:creationId xmlns:a16="http://schemas.microsoft.com/office/drawing/2014/main" id="{71DE216B-6BBF-6A12-2E0B-A692F7AE9D88}"/>
              </a:ext>
            </a:extLst>
          </p:cNvPr>
          <p:cNvPicPr>
            <a:picLocks noChangeAspect="1"/>
          </p:cNvPicPr>
          <p:nvPr/>
        </p:nvPicPr>
        <p:blipFill>
          <a:blip r:embed="rId3"/>
          <a:stretch>
            <a:fillRect/>
          </a:stretch>
        </p:blipFill>
        <p:spPr>
          <a:xfrm>
            <a:off x="224054" y="888744"/>
            <a:ext cx="4657801" cy="3848309"/>
          </a:xfrm>
          <a:prstGeom prst="rect">
            <a:avLst/>
          </a:prstGeom>
        </p:spPr>
      </p:pic>
    </p:spTree>
    <p:extLst>
      <p:ext uri="{BB962C8B-B14F-4D97-AF65-F5344CB8AC3E}">
        <p14:creationId xmlns:p14="http://schemas.microsoft.com/office/powerpoint/2010/main" val="2586344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B1338FA-2A2F-B702-19FA-C9B8D74BDC54}"/>
              </a:ext>
            </a:extLst>
          </p:cNvPr>
          <p:cNvPicPr>
            <a:picLocks noChangeAspect="1"/>
          </p:cNvPicPr>
          <p:nvPr/>
        </p:nvPicPr>
        <p:blipFill>
          <a:blip r:embed="rId3"/>
          <a:stretch>
            <a:fillRect/>
          </a:stretch>
        </p:blipFill>
        <p:spPr>
          <a:xfrm>
            <a:off x="3280311" y="1496745"/>
            <a:ext cx="2114649" cy="1075005"/>
          </a:xfrm>
          <a:prstGeom prst="rect">
            <a:avLst/>
          </a:prstGeom>
        </p:spPr>
      </p:pic>
      <p:sp>
        <p:nvSpPr>
          <p:cNvPr id="4" name="文本框 3">
            <a:extLst>
              <a:ext uri="{FF2B5EF4-FFF2-40B4-BE49-F238E27FC236}">
                <a16:creationId xmlns:a16="http://schemas.microsoft.com/office/drawing/2014/main" id="{1592352F-9CBE-C0C5-00C5-87AF8F0043A8}"/>
              </a:ext>
            </a:extLst>
          </p:cNvPr>
          <p:cNvSpPr txBox="1"/>
          <p:nvPr/>
        </p:nvSpPr>
        <p:spPr>
          <a:xfrm>
            <a:off x="2217420" y="3318043"/>
            <a:ext cx="4846320" cy="369332"/>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运行上述代码，成功恢复出两个秘密字符串</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a:p>
        </p:txBody>
      </p:sp>
    </p:spTree>
    <p:extLst>
      <p:ext uri="{BB962C8B-B14F-4D97-AF65-F5344CB8AC3E}">
        <p14:creationId xmlns:p14="http://schemas.microsoft.com/office/powerpoint/2010/main" val="1591127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5">
            <a:extLst>
              <a:ext uri="{FF2B5EF4-FFF2-40B4-BE49-F238E27FC236}">
                <a16:creationId xmlns:a16="http://schemas.microsoft.com/office/drawing/2014/main" id="{C1FE4C81-7917-FB01-319E-4F801BC665A0}"/>
              </a:ext>
            </a:extLst>
          </p:cNvPr>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Rounded Rectangle 4">
            <a:extLst>
              <a:ext uri="{FF2B5EF4-FFF2-40B4-BE49-F238E27FC236}">
                <a16:creationId xmlns:a16="http://schemas.microsoft.com/office/drawing/2014/main" id="{8E3E7EDA-4DAD-6A6C-E3D5-B310ADEE9CAA}"/>
              </a:ext>
            </a:extLst>
          </p:cNvPr>
          <p:cNvSpPr/>
          <p:nvPr>
            <p:custDataLst>
              <p:tags r:id="rId1"/>
            </p:custDataLst>
          </p:nvPr>
        </p:nvSpPr>
        <p:spPr>
          <a:xfrm>
            <a:off x="3576470" y="751106"/>
            <a:ext cx="1589889" cy="612870"/>
          </a:xfrm>
          <a:prstGeom prst="roundRect">
            <a:avLst/>
          </a:prstGeom>
          <a:solidFill>
            <a:sysClr val="window" lastClr="FFFFFF">
              <a:alpha val="75000"/>
            </a:sysClr>
          </a:solidFill>
          <a:ln>
            <a:solidFill>
              <a:sysClr val="windowText" lastClr="000000">
                <a:lumMod val="50000"/>
                <a:lumOff val="50000"/>
              </a:sysClr>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fontScale="85000" lnSpcReduction="10000"/>
          </a:bodyPr>
          <a:lstStyle/>
          <a:p>
            <a:pPr algn="ctr">
              <a:lnSpc>
                <a:spcPct val="120000"/>
              </a:lnSpc>
            </a:pPr>
            <a:r>
              <a:rPr lang="zh-CN" altLang="en-US" b="1">
                <a:solidFill>
                  <a:schemeClr val="tx1">
                    <a:lumMod val="75000"/>
                    <a:lumOff val="25000"/>
                  </a:schemeClr>
                </a:solidFill>
                <a:latin typeface="BankGothic Md BT" panose="020B0807020203060204" pitchFamily="34" charset="0"/>
                <a:ea typeface="微软雅黑" panose="020B0503020204020204" pitchFamily="34" charset="-122"/>
              </a:rPr>
              <a:t>从攻击者的角度</a:t>
            </a:r>
            <a:endParaRPr lang="en-GB" b="1" dirty="0">
              <a:solidFill>
                <a:schemeClr val="tx1">
                  <a:lumMod val="75000"/>
                  <a:lumOff val="25000"/>
                </a:schemeClr>
              </a:solidFill>
              <a:latin typeface="BankGothic Md BT" panose="020B0807020203060204" pitchFamily="34" charset="0"/>
              <a:ea typeface="微软雅黑" panose="020B0503020204020204" pitchFamily="34" charset="-122"/>
            </a:endParaRPr>
          </a:p>
        </p:txBody>
      </p:sp>
      <p:pic>
        <p:nvPicPr>
          <p:cNvPr id="5" name="图片 4">
            <a:extLst>
              <a:ext uri="{FF2B5EF4-FFF2-40B4-BE49-F238E27FC236}">
                <a16:creationId xmlns:a16="http://schemas.microsoft.com/office/drawing/2014/main" id="{991FD104-19D4-A238-FC9C-5A0799962B85}"/>
              </a:ext>
            </a:extLst>
          </p:cNvPr>
          <p:cNvPicPr>
            <a:picLocks noChangeAspect="1"/>
          </p:cNvPicPr>
          <p:nvPr/>
        </p:nvPicPr>
        <p:blipFill>
          <a:blip r:embed="rId4"/>
          <a:stretch>
            <a:fillRect/>
          </a:stretch>
        </p:blipFill>
        <p:spPr>
          <a:xfrm>
            <a:off x="224054" y="1847094"/>
            <a:ext cx="5098395" cy="2252466"/>
          </a:xfrm>
          <a:prstGeom prst="rect">
            <a:avLst/>
          </a:prstGeom>
        </p:spPr>
      </p:pic>
      <p:pic>
        <p:nvPicPr>
          <p:cNvPr id="7" name="图片 6">
            <a:extLst>
              <a:ext uri="{FF2B5EF4-FFF2-40B4-BE49-F238E27FC236}">
                <a16:creationId xmlns:a16="http://schemas.microsoft.com/office/drawing/2014/main" id="{6D921C73-5D74-5D17-AD8D-EE05F31FE842}"/>
              </a:ext>
            </a:extLst>
          </p:cNvPr>
          <p:cNvPicPr>
            <a:picLocks noChangeAspect="1"/>
          </p:cNvPicPr>
          <p:nvPr/>
        </p:nvPicPr>
        <p:blipFill>
          <a:blip r:embed="rId5"/>
          <a:stretch>
            <a:fillRect/>
          </a:stretch>
        </p:blipFill>
        <p:spPr>
          <a:xfrm>
            <a:off x="6183556" y="1847094"/>
            <a:ext cx="1699407" cy="571550"/>
          </a:xfrm>
          <a:prstGeom prst="rect">
            <a:avLst/>
          </a:prstGeom>
        </p:spPr>
      </p:pic>
      <p:sp>
        <p:nvSpPr>
          <p:cNvPr id="8" name="文本框 7">
            <a:extLst>
              <a:ext uri="{FF2B5EF4-FFF2-40B4-BE49-F238E27FC236}">
                <a16:creationId xmlns:a16="http://schemas.microsoft.com/office/drawing/2014/main" id="{94701732-5849-FADF-1D17-2477D7181998}"/>
              </a:ext>
            </a:extLst>
          </p:cNvPr>
          <p:cNvSpPr txBox="1"/>
          <p:nvPr/>
        </p:nvSpPr>
        <p:spPr>
          <a:xfrm>
            <a:off x="5204459" y="2511662"/>
            <a:ext cx="3810000" cy="923330"/>
          </a:xfrm>
          <a:prstGeom prst="rect">
            <a:avLst/>
          </a:prstGeom>
          <a:noFill/>
        </p:spPr>
        <p:txBody>
          <a:bodyPr wrap="square">
            <a:spAutoFit/>
          </a:bodyPr>
          <a:lstStyle/>
          <a:p>
            <a:pPr algn="ct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攻击者事先不知道子算法的细节</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a:p>
            <a:pPr algn="ct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a:t>
            </a:r>
          </a:p>
          <a:p>
            <a:pPr algn="ct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基于</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(7,4)</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汉明码矩阵编码</a:t>
            </a:r>
            <a:endParaRPr lang="zh-CN" altLang="en-US"/>
          </a:p>
        </p:txBody>
      </p:sp>
      <p:sp>
        <p:nvSpPr>
          <p:cNvPr id="9" name="文本框 8">
            <a:extLst>
              <a:ext uri="{FF2B5EF4-FFF2-40B4-BE49-F238E27FC236}">
                <a16:creationId xmlns:a16="http://schemas.microsoft.com/office/drawing/2014/main" id="{2EF5B8AD-1999-0F34-A02B-215BB3959ACA}"/>
              </a:ext>
            </a:extLst>
          </p:cNvPr>
          <p:cNvSpPr txBox="1"/>
          <p:nvPr/>
        </p:nvSpPr>
        <p:spPr>
          <a:xfrm>
            <a:off x="5897880" y="4193704"/>
            <a:ext cx="2758439" cy="369332"/>
          </a:xfrm>
          <a:prstGeom prst="rect">
            <a:avLst/>
          </a:prstGeom>
          <a:noFill/>
        </p:spPr>
        <p:txBody>
          <a:bodyPr wrap="square">
            <a:spAutoFit/>
          </a:bodyPr>
          <a:lstStyle/>
          <a:p>
            <a:r>
              <a:rPr lang="zh-CN" altLang="en-US" b="1">
                <a:solidFill>
                  <a:schemeClr val="accent1"/>
                </a:solidFill>
                <a:latin typeface="华文中宋" panose="02010600040101010101" pitchFamily="2" charset="-122"/>
                <a:ea typeface="华文中宋" panose="02010600040101010101" pitchFamily="2" charset="-122"/>
                <a:cs typeface="Times New Roman" panose="02020603050405020304" pitchFamily="18" charset="0"/>
                <a:sym typeface="+mn-ea"/>
              </a:rPr>
              <a:t>无法破解</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每个单独图像</a:t>
            </a:r>
            <a:endParaRPr lang="zh-CN" altLang="en-US"/>
          </a:p>
        </p:txBody>
      </p:sp>
      <p:cxnSp>
        <p:nvCxnSpPr>
          <p:cNvPr id="11" name="直接箭头连接符 10">
            <a:extLst>
              <a:ext uri="{FF2B5EF4-FFF2-40B4-BE49-F238E27FC236}">
                <a16:creationId xmlns:a16="http://schemas.microsoft.com/office/drawing/2014/main" id="{72F1ECD5-CDB7-7075-1568-91983CFAA951}"/>
              </a:ext>
            </a:extLst>
          </p:cNvPr>
          <p:cNvCxnSpPr>
            <a:cxnSpLocks/>
          </p:cNvCxnSpPr>
          <p:nvPr/>
        </p:nvCxnSpPr>
        <p:spPr>
          <a:xfrm>
            <a:off x="7109459" y="3569024"/>
            <a:ext cx="0" cy="513508"/>
          </a:xfrm>
          <a:prstGeom prst="straightConnector1">
            <a:avLst/>
          </a:prstGeom>
          <a:ln w="19050">
            <a:tailEnd type="stealth"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7715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E6BE017-BC6F-7CED-2DB6-7914EC2E72C8}"/>
              </a:ext>
            </a:extLst>
          </p:cNvPr>
          <p:cNvSpPr txBox="1"/>
          <p:nvPr/>
        </p:nvSpPr>
        <p:spPr>
          <a:xfrm>
            <a:off x="701040" y="1147101"/>
            <a:ext cx="4518660" cy="369332"/>
          </a:xfrm>
          <a:prstGeom prst="rect">
            <a:avLst/>
          </a:prstGeom>
          <a:noFill/>
        </p:spPr>
        <p:txBody>
          <a:bodyPr wrap="square">
            <a:spAutoFit/>
          </a:bodyPr>
          <a:lstStyle/>
          <a:p>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文献中算法只产生了两幅共享图像</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2DCD2C75-9352-11A9-5467-3724D5A40E97}"/>
              </a:ext>
            </a:extLst>
          </p:cNvPr>
          <p:cNvSpPr txBox="1"/>
          <p:nvPr/>
        </p:nvSpPr>
        <p:spPr>
          <a:xfrm>
            <a:off x="701040" y="1840723"/>
            <a:ext cx="6637020" cy="369332"/>
          </a:xfrm>
          <a:prstGeom prst="rect">
            <a:avLst/>
          </a:prstGeom>
          <a:noFill/>
        </p:spPr>
        <p:txBody>
          <a:bodyPr wrap="square">
            <a:spAutoFit/>
          </a:bodyPr>
          <a:lstStyle/>
          <a:p>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我们可以使用“链式反应”的思想，来完成从</a:t>
            </a:r>
            <a:r>
              <a:rPr lang="en-US" altLang="zh-CN" b="1">
                <a:solidFill>
                  <a:srgbClr val="C00000"/>
                </a:solidFill>
                <a:latin typeface="华文中宋" panose="02010600040101010101" pitchFamily="2" charset="-122"/>
                <a:ea typeface="华文中宋" panose="02010600040101010101" pitchFamily="2" charset="-122"/>
                <a:cs typeface="Times New Roman" panose="02020603050405020304" pitchFamily="18" charset="0"/>
                <a:sym typeface="+mn-ea"/>
              </a:rPr>
              <a:t>2 -&gt; N </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的普适化</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9D69A4A5-C2B5-11A9-BB69-05B2C32089ED}"/>
              </a:ext>
            </a:extLst>
          </p:cNvPr>
          <p:cNvSpPr txBox="1"/>
          <p:nvPr/>
        </p:nvSpPr>
        <p:spPr>
          <a:xfrm>
            <a:off x="701040" y="2671370"/>
            <a:ext cx="6637020" cy="923330"/>
          </a:xfrm>
          <a:prstGeom prst="rect">
            <a:avLst/>
          </a:prstGeom>
          <a:noFill/>
        </p:spPr>
        <p:txBody>
          <a:bodyPr wrap="square">
            <a:spAutoFit/>
          </a:bodyPr>
          <a:lstStyle/>
          <a:p>
            <a:r>
              <a:rPr lang="zh-CN" altLang="en-US" b="1" u="sng"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改进算法</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共产生</a:t>
            </a:r>
            <a:r>
              <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幅共享图像构成一条图像链，使用第</a:t>
            </a:r>
            <a:r>
              <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张图像可以恢复出第</a:t>
            </a:r>
            <a:r>
              <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N-1</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张图像，使用第</a:t>
            </a:r>
            <a:r>
              <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N-1</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张图像可以恢复出第</a:t>
            </a:r>
            <a:r>
              <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N-2</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张图像，以此类推，最后可以得到前</a:t>
            </a:r>
            <a:r>
              <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N-1</a:t>
            </a:r>
            <a:r>
              <a:rPr lang="zh-CN" altLang="en-US"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张图像的原图</a:t>
            </a:r>
            <a:endParaRPr lang="en-US" altLang="zh-CN"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730952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3575685" y="1971673"/>
            <a:ext cx="2031365" cy="1200219"/>
            <a:chOff x="5600" y="3185"/>
            <a:chExt cx="3199" cy="1890"/>
          </a:xfrm>
        </p:grpSpPr>
        <p:sp>
          <p:nvSpPr>
            <p:cNvPr id="1048602" name="文本框 5"/>
            <p:cNvSpPr txBox="1">
              <a:spLocks noChangeArrowheads="1"/>
            </p:cNvSpPr>
            <p:nvPr/>
          </p:nvSpPr>
          <p:spPr bwMode="auto">
            <a:xfrm>
              <a:off x="5600" y="3185"/>
              <a:ext cx="3199" cy="189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800" fontAlgn="base">
                <a:spcBef>
                  <a:spcPct val="0"/>
                </a:spcBef>
                <a:spcAft>
                  <a:spcPct val="0"/>
                </a:spcAft>
              </a:pPr>
              <a:r>
                <a:rPr lang="zh-CN" altLang="en-US" sz="3600" b="1">
                  <a:solidFill>
                    <a:schemeClr val="accent1">
                      <a:lumMod val="75000"/>
                    </a:schemeClr>
                  </a:solidFill>
                  <a:latin typeface="微软雅黑" panose="020B0503020204020204" pitchFamily="34" charset="-122"/>
                  <a:ea typeface="微软雅黑" panose="020B0503020204020204" pitchFamily="34" charset="-122"/>
                </a:rPr>
                <a:t>实验原理</a:t>
              </a:r>
            </a:p>
            <a:p>
              <a:pPr marL="0" marR="0" lvl="0" indent="0" algn="ctr" defTabSz="685800" rtl="0" eaLnBrk="1" fontAlgn="base" latinLnBrk="0" hangingPunct="1">
                <a:lnSpc>
                  <a:spcPct val="100000"/>
                </a:lnSpc>
                <a:spcBef>
                  <a:spcPct val="0"/>
                </a:spcBef>
                <a:spcAft>
                  <a:spcPct val="0"/>
                </a:spcAft>
                <a:buClrTx/>
                <a:buSzTx/>
                <a:buFontTx/>
                <a:buNone/>
              </a:pPr>
              <a:endParaRPr kumimoji="0" lang="zh-CN" altLang="en-US" sz="36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3145729"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3" name="矩形: 圆角 1"/>
            <p:cNvSpPr/>
            <p:nvPr/>
          </p:nvSpPr>
          <p:spPr>
            <a:xfrm>
              <a:off x="6260" y="4578"/>
              <a:ext cx="1818"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PART ONE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53" name="图片 4"/>
          <p:cNvPicPr>
            <a:picLocks noChangeAspect="1"/>
          </p:cNvPicPr>
          <p:nvPr/>
        </p:nvPicPr>
        <p:blipFill>
          <a:blip r:embed="rId2" cstate="print"/>
          <a:stretch>
            <a:fillRect/>
          </a:stretch>
        </p:blipFill>
        <p:spPr>
          <a:xfrm>
            <a:off x="3764280" y="1221105"/>
            <a:ext cx="1654810" cy="601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5051AC7-42DD-1218-282E-DC12FE9D3DDF}"/>
              </a:ext>
            </a:extLst>
          </p:cNvPr>
          <p:cNvSpPr txBox="1"/>
          <p:nvPr/>
        </p:nvSpPr>
        <p:spPr>
          <a:xfrm>
            <a:off x="4952898" y="712261"/>
            <a:ext cx="4191102" cy="830997"/>
          </a:xfrm>
          <a:prstGeom prst="rect">
            <a:avLst/>
          </a:prstGeom>
          <a:noFill/>
        </p:spPr>
        <p:txBody>
          <a:bodyPr wrap="square">
            <a:spAutoFit/>
          </a:bodyPr>
          <a:lstStyle/>
          <a:p>
            <a:pPr algn="l"/>
            <a:r>
              <a:rPr lang="zh-CN" altLang="en-US" sz="1600"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这</a:t>
            </a:r>
            <a:r>
              <a:rPr lang="en-US" altLang="zh-CN" sz="1600"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N-1</a:t>
            </a:r>
            <a:r>
              <a:rPr lang="zh-CN" altLang="en-US" sz="1600"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张原图是通过其他信息隐藏算法（</a:t>
            </a:r>
            <a:r>
              <a:rPr lang="en-US" altLang="zh-CN" sz="1600"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LSB</a:t>
            </a:r>
            <a:r>
              <a:rPr lang="zh-CN" altLang="en-US" sz="1600" b="1" dirty="0">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、二值图像隐藏法等）嵌入了信息之后的图像</a:t>
            </a:r>
          </a:p>
        </p:txBody>
      </p:sp>
      <p:pic>
        <p:nvPicPr>
          <p:cNvPr id="11" name="图片 10">
            <a:extLst>
              <a:ext uri="{FF2B5EF4-FFF2-40B4-BE49-F238E27FC236}">
                <a16:creationId xmlns:a16="http://schemas.microsoft.com/office/drawing/2014/main" id="{0F3A2D37-08B1-C0F8-2687-D3770DD26760}"/>
              </a:ext>
            </a:extLst>
          </p:cNvPr>
          <p:cNvPicPr>
            <a:picLocks noChangeAspect="1"/>
          </p:cNvPicPr>
          <p:nvPr/>
        </p:nvPicPr>
        <p:blipFill>
          <a:blip r:embed="rId3"/>
          <a:stretch>
            <a:fillRect/>
          </a:stretch>
        </p:blipFill>
        <p:spPr>
          <a:xfrm>
            <a:off x="83820" y="908365"/>
            <a:ext cx="4777638" cy="3694115"/>
          </a:xfrm>
          <a:prstGeom prst="rect">
            <a:avLst/>
          </a:prstGeom>
        </p:spPr>
      </p:pic>
      <p:pic>
        <p:nvPicPr>
          <p:cNvPr id="13" name="图片 12">
            <a:extLst>
              <a:ext uri="{FF2B5EF4-FFF2-40B4-BE49-F238E27FC236}">
                <a16:creationId xmlns:a16="http://schemas.microsoft.com/office/drawing/2014/main" id="{FB324117-0365-E1A9-A9BC-61782A7092A6}"/>
              </a:ext>
            </a:extLst>
          </p:cNvPr>
          <p:cNvPicPr>
            <a:picLocks noChangeAspect="1"/>
          </p:cNvPicPr>
          <p:nvPr/>
        </p:nvPicPr>
        <p:blipFill>
          <a:blip r:embed="rId4"/>
          <a:stretch>
            <a:fillRect/>
          </a:stretch>
        </p:blipFill>
        <p:spPr>
          <a:xfrm>
            <a:off x="5848227" y="1741901"/>
            <a:ext cx="2049015" cy="2027042"/>
          </a:xfrm>
          <a:prstGeom prst="rect">
            <a:avLst/>
          </a:prstGeom>
        </p:spPr>
      </p:pic>
      <p:sp>
        <p:nvSpPr>
          <p:cNvPr id="14" name="文本框 13">
            <a:extLst>
              <a:ext uri="{FF2B5EF4-FFF2-40B4-BE49-F238E27FC236}">
                <a16:creationId xmlns:a16="http://schemas.microsoft.com/office/drawing/2014/main" id="{E0FB2469-6835-F3E6-1365-C727A3521704}"/>
              </a:ext>
            </a:extLst>
          </p:cNvPr>
          <p:cNvSpPr txBox="1"/>
          <p:nvPr/>
        </p:nvSpPr>
        <p:spPr>
          <a:xfrm>
            <a:off x="5021478" y="4138851"/>
            <a:ext cx="4191102" cy="584775"/>
          </a:xfrm>
          <a:prstGeom prst="rect">
            <a:avLst/>
          </a:prstGeom>
          <a:noFill/>
        </p:spPr>
        <p:txBody>
          <a:bodyPr wrap="square">
            <a:spAutoFit/>
          </a:bodyPr>
          <a:lstStyle/>
          <a:p>
            <a:pPr algn="l"/>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通过循环不断矩阵解密，然后用</a:t>
            </a:r>
            <a:r>
              <a:rPr lang="en-US" altLang="zh-CN"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LSB</a:t>
            </a:r>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解密，迭代获取隐藏信息！</a:t>
            </a:r>
          </a:p>
        </p:txBody>
      </p:sp>
    </p:spTree>
    <p:extLst>
      <p:ext uri="{BB962C8B-B14F-4D97-AF65-F5344CB8AC3E}">
        <p14:creationId xmlns:p14="http://schemas.microsoft.com/office/powerpoint/2010/main" val="3384893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8EAB94C-3428-477C-2787-45FACBF208CA}"/>
              </a:ext>
            </a:extLst>
          </p:cNvPr>
          <p:cNvSpPr txBox="1"/>
          <p:nvPr/>
        </p:nvSpPr>
        <p:spPr>
          <a:xfrm>
            <a:off x="2285898" y="680406"/>
            <a:ext cx="4313022" cy="584775"/>
          </a:xfrm>
          <a:prstGeom prst="rect">
            <a:avLst/>
          </a:prstGeom>
          <a:noFill/>
        </p:spPr>
        <p:txBody>
          <a:bodyPr wrap="square">
            <a:spAutoFit/>
          </a:bodyPr>
          <a:lstStyle/>
          <a:p>
            <a:pPr algn="l"/>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上面采用的是本文算法嵌套别的隐藏算法，如果本文算法里面继续嵌套本文算法会发生什么</a:t>
            </a:r>
            <a:r>
              <a:rPr lang="en-US" altLang="zh-CN"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54EE5AB-A5B9-8828-5CFA-6EE57BC2945F}"/>
              </a:ext>
            </a:extLst>
          </p:cNvPr>
          <p:cNvPicPr>
            <a:picLocks noChangeAspect="1"/>
          </p:cNvPicPr>
          <p:nvPr/>
        </p:nvPicPr>
        <p:blipFill>
          <a:blip r:embed="rId3"/>
          <a:stretch>
            <a:fillRect/>
          </a:stretch>
        </p:blipFill>
        <p:spPr>
          <a:xfrm>
            <a:off x="1560020" y="1447800"/>
            <a:ext cx="6145880" cy="3523320"/>
          </a:xfrm>
          <a:prstGeom prst="rect">
            <a:avLst/>
          </a:prstGeom>
        </p:spPr>
      </p:pic>
    </p:spTree>
    <p:extLst>
      <p:ext uri="{BB962C8B-B14F-4D97-AF65-F5344CB8AC3E}">
        <p14:creationId xmlns:p14="http://schemas.microsoft.com/office/powerpoint/2010/main" val="2159558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7882211-1548-CA23-B1DE-A4F94879E97C}"/>
              </a:ext>
            </a:extLst>
          </p:cNvPr>
          <p:cNvPicPr>
            <a:picLocks noChangeAspect="1"/>
          </p:cNvPicPr>
          <p:nvPr/>
        </p:nvPicPr>
        <p:blipFill>
          <a:blip r:embed="rId3"/>
          <a:stretch>
            <a:fillRect/>
          </a:stretch>
        </p:blipFill>
        <p:spPr>
          <a:xfrm>
            <a:off x="119594" y="1179196"/>
            <a:ext cx="4321379" cy="3307079"/>
          </a:xfrm>
          <a:prstGeom prst="rect">
            <a:avLst/>
          </a:prstGeom>
        </p:spPr>
      </p:pic>
      <p:pic>
        <p:nvPicPr>
          <p:cNvPr id="5" name="图片 4">
            <a:extLst>
              <a:ext uri="{FF2B5EF4-FFF2-40B4-BE49-F238E27FC236}">
                <a16:creationId xmlns:a16="http://schemas.microsoft.com/office/drawing/2014/main" id="{7F9A20AD-C2C6-C612-A2A4-C1D5B483C2BB}"/>
              </a:ext>
            </a:extLst>
          </p:cNvPr>
          <p:cNvPicPr>
            <a:picLocks noChangeAspect="1"/>
          </p:cNvPicPr>
          <p:nvPr/>
        </p:nvPicPr>
        <p:blipFill>
          <a:blip r:embed="rId4"/>
          <a:stretch>
            <a:fillRect/>
          </a:stretch>
        </p:blipFill>
        <p:spPr>
          <a:xfrm>
            <a:off x="4572000" y="1179196"/>
            <a:ext cx="4486918" cy="2638664"/>
          </a:xfrm>
          <a:prstGeom prst="rect">
            <a:avLst/>
          </a:prstGeom>
        </p:spPr>
      </p:pic>
      <p:sp>
        <p:nvSpPr>
          <p:cNvPr id="6" name="文本框 5">
            <a:extLst>
              <a:ext uri="{FF2B5EF4-FFF2-40B4-BE49-F238E27FC236}">
                <a16:creationId xmlns:a16="http://schemas.microsoft.com/office/drawing/2014/main" id="{93D813E4-6C1C-EBD3-162C-2BF696537C01}"/>
              </a:ext>
            </a:extLst>
          </p:cNvPr>
          <p:cNvSpPr txBox="1"/>
          <p:nvPr/>
        </p:nvSpPr>
        <p:spPr>
          <a:xfrm>
            <a:off x="1945004" y="722206"/>
            <a:ext cx="670560" cy="369332"/>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嵌入</a:t>
            </a:r>
            <a:endParaRPr lang="zh-CN" altLang="en-US"/>
          </a:p>
        </p:txBody>
      </p:sp>
      <p:sp>
        <p:nvSpPr>
          <p:cNvPr id="7" name="文本框 6">
            <a:extLst>
              <a:ext uri="{FF2B5EF4-FFF2-40B4-BE49-F238E27FC236}">
                <a16:creationId xmlns:a16="http://schemas.microsoft.com/office/drawing/2014/main" id="{E668DEE8-0DCD-6ACA-EBB8-3CA0EAAB1A7F}"/>
              </a:ext>
            </a:extLst>
          </p:cNvPr>
          <p:cNvSpPr txBox="1"/>
          <p:nvPr/>
        </p:nvSpPr>
        <p:spPr>
          <a:xfrm>
            <a:off x="6480179" y="722206"/>
            <a:ext cx="670560" cy="369332"/>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提取</a:t>
            </a:r>
            <a:endParaRPr lang="zh-CN" altLang="en-US"/>
          </a:p>
        </p:txBody>
      </p:sp>
      <p:grpSp>
        <p:nvGrpSpPr>
          <p:cNvPr id="11" name="组合 10">
            <a:extLst>
              <a:ext uri="{FF2B5EF4-FFF2-40B4-BE49-F238E27FC236}">
                <a16:creationId xmlns:a16="http://schemas.microsoft.com/office/drawing/2014/main" id="{4FA24B96-9327-7CB5-BA3D-8F4C4B241249}"/>
              </a:ext>
            </a:extLst>
          </p:cNvPr>
          <p:cNvGrpSpPr/>
          <p:nvPr/>
        </p:nvGrpSpPr>
        <p:grpSpPr>
          <a:xfrm>
            <a:off x="5261487" y="3905518"/>
            <a:ext cx="3158613" cy="1134634"/>
            <a:chOff x="5261487" y="3905518"/>
            <a:chExt cx="3158613" cy="1134634"/>
          </a:xfrm>
        </p:grpSpPr>
        <p:pic>
          <p:nvPicPr>
            <p:cNvPr id="8" name="图片 7">
              <a:extLst>
                <a:ext uri="{FF2B5EF4-FFF2-40B4-BE49-F238E27FC236}">
                  <a16:creationId xmlns:a16="http://schemas.microsoft.com/office/drawing/2014/main" id="{34E153FD-50B7-4AE0-8BA6-E31880889484}"/>
                </a:ext>
              </a:extLst>
            </p:cNvPr>
            <p:cNvPicPr>
              <a:picLocks noChangeAspect="1"/>
            </p:cNvPicPr>
            <p:nvPr/>
          </p:nvPicPr>
          <p:blipFill>
            <a:blip r:embed="rId5"/>
            <a:stretch>
              <a:fillRect/>
            </a:stretch>
          </p:blipFill>
          <p:spPr>
            <a:xfrm>
              <a:off x="5261487" y="3905518"/>
              <a:ext cx="1146933" cy="1134634"/>
            </a:xfrm>
            <a:prstGeom prst="rect">
              <a:avLst/>
            </a:prstGeom>
          </p:spPr>
        </p:pic>
        <p:sp>
          <p:nvSpPr>
            <p:cNvPr id="10" name="文本框 9">
              <a:extLst>
                <a:ext uri="{FF2B5EF4-FFF2-40B4-BE49-F238E27FC236}">
                  <a16:creationId xmlns:a16="http://schemas.microsoft.com/office/drawing/2014/main" id="{67B72428-61CF-7127-09DB-CAF197ADECD1}"/>
                </a:ext>
              </a:extLst>
            </p:cNvPr>
            <p:cNvSpPr txBox="1"/>
            <p:nvPr/>
          </p:nvSpPr>
          <p:spPr>
            <a:xfrm>
              <a:off x="6480179" y="4236628"/>
              <a:ext cx="1939921" cy="369332"/>
            </a:xfrm>
            <a:prstGeom prst="rect">
              <a:avLst/>
            </a:prstGeom>
            <a:noFill/>
          </p:spPr>
          <p:txBody>
            <a:bodyPr wrap="square">
              <a:spAutoFit/>
            </a:bodyPr>
            <a:lstStyle/>
            <a:p>
              <a:r>
                <a:rPr lang="zh-CN" altLang="en-US">
                  <a:solidFill>
                    <a:schemeClr val="bg2">
                      <a:lumMod val="25000"/>
                    </a:schemeClr>
                  </a:solidFill>
                  <a:latin typeface="微软雅黑" panose="020B0503020204020204" pitchFamily="34" charset="-122"/>
                  <a:ea typeface="微软雅黑" panose="020B0503020204020204" pitchFamily="34" charset="-122"/>
                </a:rPr>
                <a:t>结果同样正确</a:t>
              </a:r>
              <a:endParaRPr lang="zh-CN" altLang="en-US"/>
            </a:p>
          </p:txBody>
        </p:sp>
      </p:grpSp>
    </p:spTree>
    <p:extLst>
      <p:ext uri="{BB962C8B-B14F-4D97-AF65-F5344CB8AC3E}">
        <p14:creationId xmlns:p14="http://schemas.microsoft.com/office/powerpoint/2010/main" val="595722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5"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946"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947" name="矩形 23"/>
          <p:cNvSpPr/>
          <p:nvPr/>
        </p:nvSpPr>
        <p:spPr>
          <a:xfrm>
            <a:off x="1794133" y="1053657"/>
            <a:ext cx="5474457" cy="1717040"/>
          </a:xfrm>
          <a:prstGeom prst="rect">
            <a:avLst/>
          </a:prstGeom>
        </p:spPr>
        <p:txBody>
          <a:bodyPr wrap="square">
            <a:spAutoFit/>
          </a:bodyPr>
          <a:lstStyle/>
          <a:p>
            <a:pPr algn="ctr">
              <a:lnSpc>
                <a:spcPct val="150000"/>
              </a:lnSpc>
            </a:pPr>
            <a:r>
              <a:rPr lang="en-US" altLang="zh-CN" sz="72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THANKS!</a:t>
            </a:r>
          </a:p>
        </p:txBody>
      </p:sp>
      <p:sp>
        <p:nvSpPr>
          <p:cNvPr id="1048948" name="矩形 25"/>
          <p:cNvSpPr/>
          <p:nvPr/>
        </p:nvSpPr>
        <p:spPr>
          <a:xfrm>
            <a:off x="1388540" y="2694662"/>
            <a:ext cx="6367263" cy="1198880"/>
          </a:xfrm>
          <a:prstGeom prst="rect">
            <a:avLst/>
          </a:prstGeom>
        </p:spPr>
        <p:txBody>
          <a:bodyPr wrap="square">
            <a:spAutoFit/>
          </a:bodyPr>
          <a:lstStyle/>
          <a:p>
            <a:pPr algn="ctr">
              <a:lnSpc>
                <a:spcPct val="150000"/>
              </a:lnSpc>
            </a:pPr>
            <a:r>
              <a:rPr lang="zh-CN" altLang="en-US" sz="4800" b="1" dirty="0">
                <a:solidFill>
                  <a:schemeClr val="accent1"/>
                </a:solidFill>
                <a:latin typeface="黑体" panose="02010609060101010101" charset="-122"/>
                <a:ea typeface="黑体" panose="02010609060101010101" charset="-122"/>
              </a:rPr>
              <a:t>请各位老师批评指正！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2031325"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可逆信息隐藏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9158CC0-ED32-CC69-EA69-CEFCEB91D87D}"/>
              </a:ext>
            </a:extLst>
          </p:cNvPr>
          <p:cNvSpPr txBox="1"/>
          <p:nvPr/>
        </p:nvSpPr>
        <p:spPr>
          <a:xfrm>
            <a:off x="805294" y="959873"/>
            <a:ext cx="6599959" cy="2554545"/>
          </a:xfrm>
          <a:prstGeom prst="rect">
            <a:avLst/>
          </a:prstGeom>
          <a:noFill/>
        </p:spPr>
        <p:txBody>
          <a:bodyPr wrap="square">
            <a:spAutoFit/>
          </a:bodyPr>
          <a:lstStyle/>
          <a:p>
            <a:pPr marL="285750" indent="-285750" algn="l">
              <a:buFont typeface="Arial" panose="020B0604020202020204" pitchFamily="34" charset="0"/>
              <a:buChar char="•"/>
            </a:pPr>
            <a:r>
              <a:rPr lang="en-US" altLang="zh-CN" sz="1600" i="0" u="none" strike="noStrike" baseline="0">
                <a:latin typeface="华文中宋" panose="02010600040101010101" pitchFamily="2" charset="-122"/>
                <a:ea typeface="华文中宋" panose="02010600040101010101" pitchFamily="2" charset="-122"/>
              </a:rPr>
              <a:t>1998 </a:t>
            </a:r>
            <a:r>
              <a:rPr lang="zh-CN" altLang="en-US" sz="1600" i="0" u="none" strike="noStrike" baseline="0">
                <a:latin typeface="华文中宋" panose="02010600040101010101" pitchFamily="2" charset="-122"/>
                <a:ea typeface="华文中宋" panose="02010600040101010101" pitchFamily="2" charset="-122"/>
              </a:rPr>
              <a:t>年</a:t>
            </a:r>
            <a:r>
              <a:rPr lang="en-US" altLang="zh-CN" sz="1600" i="0" u="none" strike="noStrike" baseline="0">
                <a:latin typeface="华文中宋" panose="02010600040101010101" pitchFamily="2" charset="-122"/>
                <a:ea typeface="华文中宋" panose="02010600040101010101" pitchFamily="2" charset="-122"/>
              </a:rPr>
              <a:t>Crandall</a:t>
            </a:r>
            <a:r>
              <a:rPr lang="zh-CN" altLang="en-US" sz="1600" i="0" u="none" strike="noStrike" baseline="0">
                <a:latin typeface="华文中宋" panose="02010600040101010101" pitchFamily="2" charset="-122"/>
                <a:ea typeface="华文中宋" panose="02010600040101010101" pitchFamily="2" charset="-122"/>
              </a:rPr>
              <a:t>最先提出矩阵编码方法首先依序在图像中选取</a:t>
            </a:r>
            <a:r>
              <a:rPr lang="en-US" altLang="zh-CN" sz="1600" i="0" u="none" strike="noStrike" baseline="0">
                <a:latin typeface="华文中宋" panose="02010600040101010101" pitchFamily="2" charset="-122"/>
                <a:ea typeface="华文中宋" panose="02010600040101010101" pitchFamily="2" charset="-122"/>
              </a:rPr>
              <a:t>n </a:t>
            </a:r>
            <a:r>
              <a:rPr lang="zh-CN" altLang="en-US" sz="1600" i="0" u="none" strike="noStrike" baseline="0">
                <a:latin typeface="华文中宋" panose="02010600040101010101" pitchFamily="2" charset="-122"/>
                <a:ea typeface="华文中宋" panose="02010600040101010101" pitchFamily="2" charset="-122"/>
              </a:rPr>
              <a:t>个像素，然后根据要嵌入的</a:t>
            </a:r>
            <a:r>
              <a:rPr lang="en-US" altLang="zh-CN" sz="1600" i="0" u="none" strike="noStrike" baseline="0">
                <a:latin typeface="华文中宋" panose="02010600040101010101" pitchFamily="2" charset="-122"/>
                <a:ea typeface="华文中宋" panose="02010600040101010101" pitchFamily="2" charset="-122"/>
              </a:rPr>
              <a:t>k </a:t>
            </a:r>
            <a:r>
              <a:rPr lang="zh-CN" altLang="en-US" sz="1600" i="0" u="none" strike="noStrike" baseline="0">
                <a:latin typeface="华文中宋" panose="02010600040101010101" pitchFamily="2" charset="-122"/>
                <a:ea typeface="华文中宋" panose="02010600040101010101" pitchFamily="2" charset="-122"/>
              </a:rPr>
              <a:t>位秘密数据，选取其中一个像素，使之加减</a:t>
            </a:r>
            <a:r>
              <a:rPr lang="en-US" altLang="zh-CN" sz="1600" i="0" u="none" strike="noStrike" baseline="0">
                <a:latin typeface="华文中宋" panose="02010600040101010101" pitchFamily="2" charset="-122"/>
                <a:ea typeface="华文中宋" panose="02010600040101010101" pitchFamily="2" charset="-122"/>
              </a:rPr>
              <a:t>1 </a:t>
            </a:r>
            <a:r>
              <a:rPr lang="zh-CN" altLang="en-US" sz="1600" i="0" u="none" strike="noStrike" baseline="0">
                <a:latin typeface="华文中宋" panose="02010600040101010101" pitchFamily="2" charset="-122"/>
                <a:ea typeface="华文中宋" panose="02010600040101010101" pitchFamily="2" charset="-122"/>
              </a:rPr>
              <a:t>或者保持不变来实现信息隐藏。特点：操作简单，效果满意</a:t>
            </a:r>
            <a:r>
              <a:rPr lang="en-US" altLang="zh-CN" sz="1600" i="0" u="none" strike="noStrike" baseline="0">
                <a:latin typeface="华文中宋" panose="02010600040101010101" pitchFamily="2" charset="-122"/>
                <a:ea typeface="华文中宋" panose="02010600040101010101" pitchFamily="2" charset="-122"/>
              </a:rPr>
              <a:t>.</a:t>
            </a:r>
            <a:endParaRPr lang="zh-CN" altLang="en-US" sz="1600" i="0" u="none" strike="noStrike" baseline="0">
              <a:latin typeface="华文中宋" panose="02010600040101010101" pitchFamily="2" charset="-122"/>
              <a:ea typeface="华文中宋" panose="02010600040101010101" pitchFamily="2" charset="-122"/>
            </a:endParaRPr>
          </a:p>
          <a:p>
            <a:pPr marL="285750" indent="-285750" algn="l">
              <a:buFont typeface="Arial" panose="020B0604020202020204" pitchFamily="34" charset="0"/>
              <a:buChar char="•"/>
            </a:pPr>
            <a:endParaRPr lang="zh-CN" altLang="en-US" sz="1600" i="0" u="none" strike="noStrike" baseline="0">
              <a:latin typeface="华文中宋" panose="02010600040101010101" pitchFamily="2" charset="-122"/>
              <a:ea typeface="华文中宋" panose="02010600040101010101" pitchFamily="2" charset="-122"/>
            </a:endParaRPr>
          </a:p>
          <a:p>
            <a:pPr marL="285750" indent="-285750" algn="l">
              <a:buFont typeface="Arial" panose="020B0604020202020204" pitchFamily="34" charset="0"/>
              <a:buChar char="•"/>
            </a:pPr>
            <a:r>
              <a:rPr lang="en-US" altLang="zh-CN" sz="1600" i="0" u="none" strike="noStrike" baseline="0">
                <a:latin typeface="华文中宋" panose="02010600040101010101" pitchFamily="2" charset="-122"/>
                <a:ea typeface="华文中宋" panose="02010600040101010101" pitchFamily="2" charset="-122"/>
              </a:rPr>
              <a:t>2016 </a:t>
            </a:r>
            <a:r>
              <a:rPr lang="zh-CN" altLang="en-US" sz="1600" i="0" u="none" strike="noStrike" baseline="0">
                <a:latin typeface="华文中宋" panose="02010600040101010101" pitchFamily="2" charset="-122"/>
                <a:ea typeface="华文中宋" panose="02010600040101010101" pitchFamily="2" charset="-122"/>
              </a:rPr>
              <a:t>年</a:t>
            </a:r>
            <a:r>
              <a:rPr lang="en-US" altLang="zh-CN" sz="1600" i="0" u="none" strike="noStrike" baseline="0">
                <a:latin typeface="华文中宋" panose="02010600040101010101" pitchFamily="2" charset="-122"/>
                <a:ea typeface="华文中宋" panose="02010600040101010101" pitchFamily="2" charset="-122"/>
              </a:rPr>
              <a:t>Cao </a:t>
            </a:r>
            <a:r>
              <a:rPr lang="zh-CN" altLang="en-US" sz="1600" i="0" u="none" strike="noStrike" baseline="0">
                <a:latin typeface="华文中宋" panose="02010600040101010101" pitchFamily="2" charset="-122"/>
                <a:ea typeface="华文中宋" panose="02010600040101010101" pitchFamily="2" charset="-122"/>
              </a:rPr>
              <a:t>等基于矩阵编码提出了一个提高数据嵌入量的数据隐藏方法，利用组合算法，将嵌入率提高到接近</a:t>
            </a:r>
            <a:r>
              <a:rPr lang="en-US" altLang="zh-CN" sz="1600" i="0" u="none" strike="noStrike" baseline="0">
                <a:latin typeface="华文中宋" panose="02010600040101010101" pitchFamily="2" charset="-122"/>
                <a:ea typeface="华文中宋" panose="02010600040101010101" pitchFamily="2" charset="-122"/>
              </a:rPr>
              <a:t>3bpp.</a:t>
            </a:r>
          </a:p>
          <a:p>
            <a:pPr marL="285750" indent="-285750" algn="l">
              <a:buFont typeface="Arial" panose="020B0604020202020204" pitchFamily="34" charset="0"/>
              <a:buChar char="•"/>
            </a:pPr>
            <a:endParaRPr lang="en-US" altLang="zh-CN" sz="1600" i="0" u="none" strike="noStrike" baseline="0">
              <a:latin typeface="华文中宋" panose="02010600040101010101" pitchFamily="2" charset="-122"/>
              <a:ea typeface="华文中宋" panose="02010600040101010101" pitchFamily="2" charset="-122"/>
            </a:endParaRPr>
          </a:p>
          <a:p>
            <a:pPr marL="285750" indent="-285750" algn="l">
              <a:buFont typeface="Arial" panose="020B0604020202020204" pitchFamily="34" charset="0"/>
              <a:buChar char="•"/>
            </a:pPr>
            <a:r>
              <a:rPr lang="en-US" altLang="zh-CN" sz="1600" i="0" u="none" strike="noStrike" baseline="0">
                <a:latin typeface="华文中宋" panose="02010600040101010101" pitchFamily="2" charset="-122"/>
                <a:ea typeface="华文中宋" panose="02010600040101010101" pitchFamily="2" charset="-122"/>
              </a:rPr>
              <a:t>2019 </a:t>
            </a:r>
            <a:r>
              <a:rPr lang="zh-CN" altLang="en-US" sz="1600" i="0" u="none" strike="noStrike" baseline="0">
                <a:latin typeface="华文中宋" panose="02010600040101010101" pitchFamily="2" charset="-122"/>
                <a:ea typeface="华文中宋" panose="02010600040101010101" pitchFamily="2" charset="-122"/>
              </a:rPr>
              <a:t>年</a:t>
            </a:r>
            <a:r>
              <a:rPr lang="en-US" altLang="zh-CN" sz="1600" i="0" u="none" strike="noStrike" baseline="0">
                <a:latin typeface="华文中宋" panose="02010600040101010101" pitchFamily="2" charset="-122"/>
                <a:ea typeface="华文中宋" panose="02010600040101010101" pitchFamily="2" charset="-122"/>
              </a:rPr>
              <a:t>Yu </a:t>
            </a:r>
            <a:r>
              <a:rPr lang="zh-CN" altLang="en-US" sz="1600" i="0" u="none" strike="noStrike" baseline="0">
                <a:latin typeface="华文中宋" panose="02010600040101010101" pitchFamily="2" charset="-122"/>
                <a:ea typeface="华文中宋" panose="02010600040101010101" pitchFamily="2" charset="-122"/>
              </a:rPr>
              <a:t>等将上述方法改进，提出了一个基于矩阵编码的自适应位平面的数据隐藏方法，根据嵌入的数据量动态调整参与嵌入的像素组合，保证高嵌入率的同时，实现最优的图像品质</a:t>
            </a:r>
            <a:r>
              <a:rPr lang="en-US" altLang="zh-CN" sz="1600" i="0" u="none" strike="noStrike" baseline="0">
                <a:latin typeface="华文中宋" panose="02010600040101010101" pitchFamily="2" charset="-122"/>
                <a:ea typeface="华文中宋" panose="02010600040101010101" pitchFamily="2" charset="-122"/>
              </a:rPr>
              <a:t>.</a:t>
            </a:r>
            <a:endParaRPr lang="zh-CN" altLang="en-US" sz="1600">
              <a:latin typeface="华文中宋" panose="02010600040101010101" pitchFamily="2" charset="-122"/>
              <a:ea typeface="华文中宋" panose="02010600040101010101" pitchFamily="2" charset="-122"/>
            </a:endParaRPr>
          </a:p>
        </p:txBody>
      </p:sp>
      <p:sp>
        <p:nvSpPr>
          <p:cNvPr id="17" name="爆炸形: 14 pt  16">
            <a:extLst>
              <a:ext uri="{FF2B5EF4-FFF2-40B4-BE49-F238E27FC236}">
                <a16:creationId xmlns:a16="http://schemas.microsoft.com/office/drawing/2014/main" id="{84EA58DD-E7AB-F064-9998-9B66FFEE9D74}"/>
              </a:ext>
            </a:extLst>
          </p:cNvPr>
          <p:cNvSpPr/>
          <p:nvPr/>
        </p:nvSpPr>
        <p:spPr>
          <a:xfrm>
            <a:off x="3151909" y="3706091"/>
            <a:ext cx="3498273" cy="1246909"/>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均不能复原载体图像</a:t>
            </a:r>
            <a:r>
              <a:rPr lang="en-US" altLang="zh-CN">
                <a:latin typeface="+mj-ea"/>
                <a:ea typeface="+mj-ea"/>
              </a:rPr>
              <a:t>!</a:t>
            </a:r>
            <a:endParaRPr lang="zh-CN" altLang="en-US">
              <a:latin typeface="+mj-ea"/>
              <a:ea typeface="+mj-ea"/>
            </a:endParaRPr>
          </a:p>
        </p:txBody>
      </p:sp>
    </p:spTree>
    <p:extLst>
      <p:ext uri="{BB962C8B-B14F-4D97-AF65-F5344CB8AC3E}">
        <p14:creationId xmlns:p14="http://schemas.microsoft.com/office/powerpoint/2010/main" val="3709417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107996"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汉明码</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9158CC0-ED32-CC69-EA69-CEFCEB91D87D}"/>
              </a:ext>
            </a:extLst>
          </p:cNvPr>
          <p:cNvSpPr txBox="1"/>
          <p:nvPr/>
        </p:nvSpPr>
        <p:spPr>
          <a:xfrm>
            <a:off x="562841" y="964845"/>
            <a:ext cx="5657850" cy="923330"/>
          </a:xfrm>
          <a:prstGeom prst="rect">
            <a:avLst/>
          </a:prstGeom>
          <a:noFill/>
        </p:spPr>
        <p:txBody>
          <a:bodyPr wrap="square">
            <a:spAutoFit/>
          </a:bodyPr>
          <a:lstStyle/>
          <a:p>
            <a:pPr algn="l"/>
            <a:r>
              <a:rPr lang="en-US" altLang="zh-CN" i="0" u="none" strike="noStrike" baseline="0">
                <a:latin typeface="+mj-ea"/>
                <a:ea typeface="+mj-ea"/>
              </a:rPr>
              <a:t>1950 </a:t>
            </a:r>
            <a:r>
              <a:rPr lang="zh-CN" altLang="en-US" i="0" u="none" strike="noStrike" baseline="0">
                <a:latin typeface="+mj-ea"/>
                <a:ea typeface="+mj-ea"/>
              </a:rPr>
              <a:t>年，由贝尔实验室</a:t>
            </a:r>
            <a:r>
              <a:rPr lang="en-US" altLang="zh-CN" i="0" u="none" strike="noStrike" baseline="0">
                <a:latin typeface="+mj-ea"/>
                <a:ea typeface="+mj-ea"/>
              </a:rPr>
              <a:t>Richard Hamming</a:t>
            </a:r>
          </a:p>
          <a:p>
            <a:pPr algn="l"/>
            <a:r>
              <a:rPr lang="zh-CN" altLang="en-US" i="0" u="none" strike="noStrike" baseline="0">
                <a:latin typeface="+mj-ea"/>
                <a:ea typeface="+mj-ea"/>
              </a:rPr>
              <a:t>首先提出</a:t>
            </a:r>
            <a:r>
              <a:rPr lang="en-US" altLang="zh-CN" i="0" u="none" strike="noStrike" baseline="0">
                <a:latin typeface="+mj-ea"/>
                <a:ea typeface="+mj-ea"/>
              </a:rPr>
              <a:t>( 7</a:t>
            </a:r>
            <a:r>
              <a:rPr lang="zh-CN" altLang="en-US" i="0" u="none" strike="noStrike" baseline="0">
                <a:latin typeface="+mj-ea"/>
                <a:ea typeface="+mj-ea"/>
              </a:rPr>
              <a:t>，</a:t>
            </a:r>
            <a:r>
              <a:rPr lang="en-US" altLang="zh-CN" i="0" u="none" strike="noStrike" baseline="0">
                <a:latin typeface="+mj-ea"/>
                <a:ea typeface="+mj-ea"/>
              </a:rPr>
              <a:t>4) </a:t>
            </a:r>
            <a:r>
              <a:rPr lang="zh-CN" altLang="en-US" i="0" u="none" strike="noStrike" baseline="0">
                <a:latin typeface="+mj-ea"/>
                <a:ea typeface="+mj-ea"/>
              </a:rPr>
              <a:t>汉明码技术，即一个由四位原始数据和三位校验数据构成的二进制代码组合</a:t>
            </a:r>
            <a:endParaRPr lang="zh-CN" altLang="en-US">
              <a:latin typeface="+mj-ea"/>
              <a:ea typeface="+mj-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C501065-EBD3-08F0-B506-7A781BA56F53}"/>
                  </a:ext>
                </a:extLst>
              </p:cNvPr>
              <p:cNvSpPr txBox="1"/>
              <p:nvPr/>
            </p:nvSpPr>
            <p:spPr>
              <a:xfrm>
                <a:off x="335974" y="2571750"/>
                <a:ext cx="4236026" cy="8742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b="0" i="0" u="none" strike="noStrike" baseline="0">
                    <a:solidFill>
                      <a:schemeClr val="tx2">
                        <a:lumMod val="50000"/>
                      </a:schemeClr>
                    </a:solidFill>
                    <a:latin typeface="+mj-ea"/>
                    <a:ea typeface="+mj-ea"/>
                  </a:rPr>
                  <a:t>四位原始数据分别为</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𝑑</m:t>
                        </m:r>
                      </m:e>
                      <m:sub>
                        <m:r>
                          <a:rPr lang="en-US" altLang="zh-CN" b="0" i="0" smtClean="0">
                            <a:solidFill>
                              <a:schemeClr val="tx2">
                                <a:lumMod val="50000"/>
                              </a:schemeClr>
                            </a:solidFill>
                            <a:latin typeface="Cambria Math" panose="02040503050406030204" pitchFamily="18" charset="0"/>
                          </a:rPr>
                          <m:t>1</m:t>
                        </m:r>
                      </m:sub>
                    </m:sSub>
                    <m:r>
                      <a:rPr lang="zh-CN" altLang="en-US" i="1">
                        <a:solidFill>
                          <a:schemeClr val="tx2">
                            <a:lumMod val="50000"/>
                          </a:schemeClr>
                        </a:solidFill>
                        <a:latin typeface="Cambria Math" panose="02040503050406030204" pitchFamily="18" charset="0"/>
                      </a:rPr>
                      <m:t> </m:t>
                    </m:r>
                    <m:r>
                      <a:rPr lang="en-US" altLang="zh-CN" b="0" i="0" smtClean="0">
                        <a:solidFill>
                          <a:schemeClr val="tx2">
                            <a:lumMod val="50000"/>
                          </a:schemeClr>
                        </a:solidFill>
                        <a:latin typeface="Cambria Math" panose="02040503050406030204" pitchFamily="18" charset="0"/>
                      </a:rPr>
                      <m:t>,</m:t>
                    </m:r>
                  </m:oMath>
                </a14:m>
                <a:r>
                  <a:rPr lang="zh-CN" altLang="en-US">
                    <a:solidFill>
                      <a:schemeClr val="tx2">
                        <a:lumMod val="50000"/>
                      </a:schemeClr>
                    </a:solidFill>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𝑑</m:t>
                        </m:r>
                      </m:e>
                      <m:sub>
                        <m:r>
                          <a:rPr lang="en-US" altLang="zh-CN" b="0" i="0" smtClean="0">
                            <a:solidFill>
                              <a:schemeClr val="tx2">
                                <a:lumMod val="50000"/>
                              </a:schemeClr>
                            </a:solidFill>
                            <a:latin typeface="Cambria Math" panose="02040503050406030204" pitchFamily="18" charset="0"/>
                          </a:rPr>
                          <m:t>2</m:t>
                        </m:r>
                      </m:sub>
                    </m:sSub>
                    <m:r>
                      <a:rPr lang="zh-CN" altLang="en-US" i="1">
                        <a:solidFill>
                          <a:schemeClr val="tx2">
                            <a:lumMod val="50000"/>
                          </a:schemeClr>
                        </a:solidFill>
                        <a:latin typeface="Cambria Math" panose="02040503050406030204" pitchFamily="18" charset="0"/>
                      </a:rPr>
                      <m:t> </m:t>
                    </m:r>
                    <m:r>
                      <a:rPr lang="en-US" altLang="zh-CN" b="0" i="0" smtClean="0">
                        <a:solidFill>
                          <a:schemeClr val="tx2">
                            <a:lumMod val="50000"/>
                          </a:schemeClr>
                        </a:solidFill>
                        <a:latin typeface="Cambria Math" panose="02040503050406030204" pitchFamily="18" charset="0"/>
                      </a:rPr>
                      <m:t>,</m:t>
                    </m:r>
                  </m:oMath>
                </a14:m>
                <a:r>
                  <a:rPr lang="zh-CN" altLang="en-US">
                    <a:solidFill>
                      <a:schemeClr val="tx2">
                        <a:lumMod val="50000"/>
                      </a:schemeClr>
                    </a:solidFill>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𝑑</m:t>
                        </m:r>
                      </m:e>
                      <m:sub>
                        <m:r>
                          <a:rPr lang="en-US" altLang="zh-CN" b="0" i="0" smtClean="0">
                            <a:solidFill>
                              <a:schemeClr val="tx2">
                                <a:lumMod val="50000"/>
                              </a:schemeClr>
                            </a:solidFill>
                            <a:latin typeface="Cambria Math" panose="02040503050406030204" pitchFamily="18" charset="0"/>
                          </a:rPr>
                          <m:t>3</m:t>
                        </m:r>
                      </m:sub>
                    </m:sSub>
                    <m:r>
                      <a:rPr lang="zh-CN" altLang="en-US" i="1">
                        <a:solidFill>
                          <a:schemeClr val="tx2">
                            <a:lumMod val="50000"/>
                          </a:schemeClr>
                        </a:solidFill>
                        <a:latin typeface="Cambria Math" panose="02040503050406030204" pitchFamily="18" charset="0"/>
                      </a:rPr>
                      <m:t> </m:t>
                    </m:r>
                    <m:r>
                      <a:rPr lang="en-US" altLang="zh-CN" b="0" i="0" smtClean="0">
                        <a:solidFill>
                          <a:schemeClr val="tx2">
                            <a:lumMod val="50000"/>
                          </a:schemeClr>
                        </a:solidFill>
                        <a:latin typeface="Cambria Math" panose="02040503050406030204" pitchFamily="18" charset="0"/>
                      </a:rPr>
                      <m:t>,</m:t>
                    </m:r>
                    <m:sSub>
                      <m:sSubPr>
                        <m:ctrlPr>
                          <a:rPr lang="zh-CN" altLang="en-US" sz="1800" b="0" i="1" u="none" strike="noStrike" baseline="0">
                            <a:solidFill>
                              <a:schemeClr val="tx2">
                                <a:lumMod val="50000"/>
                              </a:schemeClr>
                            </a:solidFill>
                            <a:latin typeface="Cambria Math" panose="02040503050406030204" pitchFamily="18" charset="0"/>
                            <a:ea typeface="+mj-ea"/>
                          </a:rPr>
                        </m:ctrlPr>
                      </m:sSubPr>
                      <m:e>
                        <m:r>
                          <a:rPr lang="zh-CN" altLang="en-US" sz="1800" b="0" i="0" u="none" strike="noStrike" baseline="0">
                            <a:solidFill>
                              <a:schemeClr val="tx2">
                                <a:lumMod val="50000"/>
                              </a:schemeClr>
                            </a:solidFill>
                            <a:latin typeface="Cambria Math" panose="02040503050406030204" pitchFamily="18" charset="0"/>
                            <a:ea typeface="+mj-ea"/>
                          </a:rPr>
                          <m:t>𝑑</m:t>
                        </m:r>
                      </m:e>
                      <m:sub>
                        <m:r>
                          <a:rPr lang="zh-CN" altLang="en-US" sz="1800" b="0" i="0" u="none" strike="noStrike" baseline="0">
                            <a:solidFill>
                              <a:schemeClr val="tx2">
                                <a:lumMod val="50000"/>
                              </a:schemeClr>
                            </a:solidFill>
                            <a:latin typeface="Cambria Math" panose="02040503050406030204" pitchFamily="18" charset="0"/>
                            <a:ea typeface="+mj-ea"/>
                          </a:rPr>
                          <m:t>4</m:t>
                        </m:r>
                      </m:sub>
                    </m:sSub>
                  </m:oMath>
                </a14:m>
                <a:endParaRPr lang="en-US" altLang="zh-CN" sz="800">
                  <a:solidFill>
                    <a:schemeClr val="tx2">
                      <a:lumMod val="50000"/>
                    </a:schemeClr>
                  </a:solidFill>
                  <a:latin typeface="+mj-ea"/>
                  <a:ea typeface="+mj-ea"/>
                </a:endParaRPr>
              </a:p>
              <a:p>
                <a:pPr marL="285750" indent="-285750">
                  <a:lnSpc>
                    <a:spcPct val="150000"/>
                  </a:lnSpc>
                  <a:buFont typeface="Arial" panose="020B0604020202020204" pitchFamily="34" charset="0"/>
                  <a:buChar char="•"/>
                </a:pPr>
                <a:r>
                  <a:rPr lang="zh-CN" altLang="en-US" sz="1800" b="0" i="0" u="none" strike="noStrike" baseline="0">
                    <a:solidFill>
                      <a:schemeClr val="tx2">
                        <a:lumMod val="50000"/>
                      </a:schemeClr>
                    </a:solidFill>
                    <a:latin typeface="+mj-ea"/>
                    <a:ea typeface="+mj-ea"/>
                  </a:rPr>
                  <a:t>三位奇偶校验位</a:t>
                </a:r>
                <a14:m>
                  <m:oMath xmlns:m="http://schemas.openxmlformats.org/officeDocument/2006/math">
                    <m:sSub>
                      <m:sSubPr>
                        <m:ctrlPr>
                          <a:rPr lang="zh-CN" altLang="en-US" sz="1800" b="0" i="1" u="none" strike="noStrike" baseline="0" smtClean="0">
                            <a:solidFill>
                              <a:schemeClr val="tx2">
                                <a:lumMod val="50000"/>
                              </a:schemeClr>
                            </a:solidFill>
                            <a:latin typeface="Cambria Math" panose="02040503050406030204" pitchFamily="18" charset="0"/>
                            <a:ea typeface="+mj-ea"/>
                          </a:rPr>
                        </m:ctrlPr>
                      </m:sSubPr>
                      <m:e>
                        <m:r>
                          <a:rPr lang="zh-CN" altLang="en-US" sz="1800" b="0" i="0" u="none" strike="noStrike" baseline="0">
                            <a:solidFill>
                              <a:schemeClr val="tx2">
                                <a:lumMod val="50000"/>
                              </a:schemeClr>
                            </a:solidFill>
                            <a:latin typeface="Cambria Math" panose="02040503050406030204" pitchFamily="18" charset="0"/>
                            <a:ea typeface="+mj-ea"/>
                          </a:rPr>
                          <m:t>𝑝</m:t>
                        </m:r>
                      </m:e>
                      <m:sub>
                        <m:r>
                          <a:rPr lang="zh-CN" altLang="en-US" sz="1800" b="0" i="0" u="none" strike="noStrike" baseline="0">
                            <a:solidFill>
                              <a:schemeClr val="tx2">
                                <a:lumMod val="50000"/>
                              </a:schemeClr>
                            </a:solidFill>
                            <a:latin typeface="Cambria Math" panose="02040503050406030204" pitchFamily="18" charset="0"/>
                            <a:ea typeface="+mj-ea"/>
                          </a:rPr>
                          <m:t>1</m:t>
                        </m:r>
                      </m:sub>
                    </m:sSub>
                  </m:oMath>
                </a14:m>
                <a:r>
                  <a:rPr lang="en-US" altLang="zh-CN">
                    <a:solidFill>
                      <a:schemeClr val="tx2">
                        <a:lumMod val="50000"/>
                      </a:schemeClr>
                    </a:solidFill>
                    <a:latin typeface="+mj-ea"/>
                    <a:ea typeface="+mj-ea"/>
                  </a:rPr>
                  <a:t> ,</a:t>
                </a:r>
                <a:r>
                  <a:rPr lang="en-US" altLang="zh-CN" sz="1800" b="0" i="0" u="none" strike="noStrike" baseline="0">
                    <a:latin typeface="Times New Roman" panose="02020603050405020304" pitchFamily="18" charset="0"/>
                    <a:ea typeface="+mj-ea"/>
                    <a:cs typeface="Times New Roman" panose="02020603050405020304" pitchFamily="18" charset="0"/>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𝑝</m:t>
                        </m:r>
                      </m:e>
                      <m:sub>
                        <m:r>
                          <a:rPr lang="en-US" altLang="zh-CN" b="0" i="0" smtClean="0">
                            <a:solidFill>
                              <a:schemeClr val="tx2">
                                <a:lumMod val="50000"/>
                              </a:schemeClr>
                            </a:solidFill>
                            <a:latin typeface="Cambria Math" panose="02040503050406030204" pitchFamily="18" charset="0"/>
                          </a:rPr>
                          <m:t>2</m:t>
                        </m:r>
                      </m:sub>
                    </m:sSub>
                  </m:oMath>
                </a14:m>
                <a:r>
                  <a:rPr lang="en-US" altLang="zh-CN" sz="800" b="0" i="0" u="none" strike="noStrike" baseline="0">
                    <a:latin typeface="Times New Roman" panose="02020603050405020304" pitchFamily="18" charset="0"/>
                    <a:ea typeface="+mj-ea"/>
                    <a:cs typeface="Times New Roman" panose="02020603050405020304" pitchFamily="18" charset="0"/>
                  </a:rPr>
                  <a:t> </a:t>
                </a:r>
                <a:r>
                  <a:rPr lang="en-US" altLang="zh-CN">
                    <a:solidFill>
                      <a:schemeClr val="tx2">
                        <a:lumMod val="50000"/>
                      </a:schemeClr>
                    </a:solidFill>
                    <a:latin typeface="+mj-ea"/>
                    <a:ea typeface="+mj-ea"/>
                    <a:cs typeface="Times New Roman" panose="02020603050405020304" pitchFamily="18" charset="0"/>
                  </a:rPr>
                  <a:t>, </a:t>
                </a:r>
                <a:r>
                  <a:rPr lang="en-US" altLang="zh-CN" sz="1800" b="0" i="0" u="none" strike="noStrike" baseline="0">
                    <a:latin typeface="Times New Roman" panose="02020603050405020304" pitchFamily="18" charset="0"/>
                    <a:ea typeface="+mj-ea"/>
                    <a:cs typeface="Times New Roman" panose="02020603050405020304" pitchFamily="18" charset="0"/>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𝑝</m:t>
                        </m:r>
                      </m:e>
                      <m:sub>
                        <m:r>
                          <a:rPr lang="en-US" altLang="zh-CN" b="0" i="0" smtClean="0">
                            <a:solidFill>
                              <a:schemeClr val="tx2">
                                <a:lumMod val="50000"/>
                              </a:schemeClr>
                            </a:solidFill>
                            <a:latin typeface="Cambria Math" panose="02040503050406030204" pitchFamily="18" charset="0"/>
                          </a:rPr>
                          <m:t>3</m:t>
                        </m:r>
                      </m:sub>
                    </m:sSub>
                  </m:oMath>
                </a14:m>
                <a:endParaRPr lang="zh-CN" altLang="en-US">
                  <a:solidFill>
                    <a:schemeClr val="tx2">
                      <a:lumMod val="50000"/>
                    </a:schemeClr>
                  </a:solidFill>
                  <a:latin typeface="+mj-ea"/>
                  <a:ea typeface="+mj-ea"/>
                </a:endParaRPr>
              </a:p>
            </p:txBody>
          </p:sp>
        </mc:Choice>
        <mc:Fallback xmlns="">
          <p:sp>
            <p:nvSpPr>
              <p:cNvPr id="7" name="文本框 6">
                <a:extLst>
                  <a:ext uri="{FF2B5EF4-FFF2-40B4-BE49-F238E27FC236}">
                    <a16:creationId xmlns:a16="http://schemas.microsoft.com/office/drawing/2014/main" id="{8C501065-EBD3-08F0-B506-7A781BA56F53}"/>
                  </a:ext>
                </a:extLst>
              </p:cNvPr>
              <p:cNvSpPr txBox="1">
                <a:spLocks noRot="1" noChangeAspect="1" noMove="1" noResize="1" noEditPoints="1" noAdjustHandles="1" noChangeArrowheads="1" noChangeShapeType="1" noTextEdit="1"/>
              </p:cNvSpPr>
              <p:nvPr/>
            </p:nvSpPr>
            <p:spPr>
              <a:xfrm>
                <a:off x="335974" y="2571750"/>
                <a:ext cx="4236026" cy="874214"/>
              </a:xfrm>
              <a:prstGeom prst="rect">
                <a:avLst/>
              </a:prstGeom>
              <a:blipFill>
                <a:blip r:embed="rId3"/>
                <a:stretch>
                  <a:fillRect l="-863" b="-10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BB6B0FF-0253-2DE6-58C5-09B6481F2CB5}"/>
                  </a:ext>
                </a:extLst>
              </p:cNvPr>
              <p:cNvSpPr txBox="1"/>
              <p:nvPr/>
            </p:nvSpPr>
            <p:spPr>
              <a:xfrm>
                <a:off x="4734792" y="2312506"/>
                <a:ext cx="4575462" cy="1600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800" b="0" i="1" u="none" strike="noStrike" baseline="0" smtClean="0">
                              <a:solidFill>
                                <a:schemeClr val="tx1">
                                  <a:lumMod val="75000"/>
                                  <a:lumOff val="25000"/>
                                </a:schemeClr>
                              </a:solidFill>
                              <a:latin typeface="Cambria Math" panose="02040503050406030204" pitchFamily="18" charset="0"/>
                              <a:ea typeface="+mj-ea"/>
                            </a:rPr>
                          </m:ctrlPr>
                        </m:sSubPr>
                        <m:e>
                          <m:r>
                            <a:rPr lang="zh-CN" altLang="en-US" sz="1800" b="0" i="0" u="none" strike="noStrike" baseline="0">
                              <a:solidFill>
                                <a:schemeClr val="tx1">
                                  <a:lumMod val="75000"/>
                                  <a:lumOff val="25000"/>
                                </a:schemeClr>
                              </a:solidFill>
                              <a:latin typeface="Cambria Math" panose="02040503050406030204" pitchFamily="18" charset="0"/>
                              <a:ea typeface="+mj-ea"/>
                            </a:rPr>
                            <m:t>𝑝</m:t>
                          </m:r>
                        </m:e>
                        <m:sub>
                          <m:r>
                            <a:rPr lang="zh-CN" altLang="en-US" sz="1800" b="0" i="0" u="none" strike="noStrike" baseline="0">
                              <a:solidFill>
                                <a:schemeClr val="tx1">
                                  <a:lumMod val="75000"/>
                                  <a:lumOff val="25000"/>
                                </a:schemeClr>
                              </a:solidFill>
                              <a:latin typeface="Cambria Math" panose="02040503050406030204" pitchFamily="18" charset="0"/>
                              <a:ea typeface="+mj-ea"/>
                            </a:rPr>
                            <m:t>1</m:t>
                          </m:r>
                        </m:sub>
                      </m:sSub>
                      <m:r>
                        <a:rPr lang="zh-CN" altLang="en-US" sz="1800" b="0" i="0" u="none" strike="noStrike" baseline="0">
                          <a:solidFill>
                            <a:schemeClr val="tx1">
                              <a:lumMod val="75000"/>
                              <a:lumOff val="25000"/>
                            </a:schemeClr>
                          </a:solidFill>
                          <a:latin typeface="Cambria Math" panose="02040503050406030204" pitchFamily="18" charset="0"/>
                          <a:ea typeface="+mj-ea"/>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𝑑</m:t>
                          </m:r>
                        </m:e>
                        <m:sub>
                          <m:r>
                            <a:rPr lang="en-US" altLang="zh-CN" b="0" i="0" smtClean="0">
                              <a:solidFill>
                                <a:schemeClr val="tx1">
                                  <a:lumMod val="75000"/>
                                  <a:lumOff val="25000"/>
                                </a:schemeClr>
                              </a:solidFill>
                              <a:latin typeface="Cambria Math" panose="02040503050406030204" pitchFamily="18" charset="0"/>
                            </a:rPr>
                            <m:t>1</m:t>
                          </m:r>
                        </m:sub>
                      </m:sSub>
                      <m:r>
                        <a:rPr lang="zh-CN" altLang="en-US" sz="1800" b="0" i="0" u="none" strike="noStrike" baseline="0">
                          <a:solidFill>
                            <a:schemeClr val="tx1">
                              <a:lumMod val="75000"/>
                              <a:lumOff val="25000"/>
                            </a:schemeClr>
                          </a:solidFill>
                          <a:latin typeface="Cambria Math" panose="02040503050406030204" pitchFamily="18" charset="0"/>
                          <a:ea typeface="+mj-ea"/>
                        </a:rPr>
                        <m:t>⊕</m:t>
                      </m:r>
                      <m:sSub>
                        <m:sSubPr>
                          <m:ctrlPr>
                            <a:rPr lang="zh-CN" altLang="en-US" sz="1800" b="0" i="1" u="none" strike="noStrike" baseline="0">
                              <a:solidFill>
                                <a:schemeClr val="tx1">
                                  <a:lumMod val="75000"/>
                                  <a:lumOff val="25000"/>
                                </a:schemeClr>
                              </a:solidFill>
                              <a:latin typeface="Cambria Math" panose="02040503050406030204" pitchFamily="18" charset="0"/>
                              <a:ea typeface="+mj-ea"/>
                            </a:rPr>
                          </m:ctrlPr>
                        </m:sSubPr>
                        <m:e>
                          <m:r>
                            <a:rPr lang="zh-CN" altLang="en-US" sz="1800" b="0" i="0" u="none" strike="noStrike" baseline="0">
                              <a:solidFill>
                                <a:schemeClr val="tx1">
                                  <a:lumMod val="75000"/>
                                  <a:lumOff val="25000"/>
                                </a:schemeClr>
                              </a:solidFill>
                              <a:latin typeface="Cambria Math" panose="02040503050406030204" pitchFamily="18" charset="0"/>
                              <a:ea typeface="+mj-ea"/>
                            </a:rPr>
                            <m:t>𝑑</m:t>
                          </m:r>
                        </m:e>
                        <m:sub>
                          <m:r>
                            <a:rPr lang="zh-CN" altLang="en-US" sz="1800" b="0" i="0" u="none" strike="noStrike" baseline="0">
                              <a:solidFill>
                                <a:schemeClr val="tx1">
                                  <a:lumMod val="75000"/>
                                  <a:lumOff val="25000"/>
                                </a:schemeClr>
                              </a:solidFill>
                              <a:latin typeface="Cambria Math" panose="02040503050406030204" pitchFamily="18" charset="0"/>
                              <a:ea typeface="+mj-ea"/>
                            </a:rPr>
                            <m:t>2</m:t>
                          </m:r>
                        </m:sub>
                      </m:sSub>
                      <m:r>
                        <a:rPr lang="zh-CN" altLang="en-US" sz="1800" b="0" i="0" u="none" strike="noStrike" baseline="0">
                          <a:solidFill>
                            <a:schemeClr val="tx1">
                              <a:lumMod val="75000"/>
                              <a:lumOff val="25000"/>
                            </a:schemeClr>
                          </a:solidFill>
                          <a:latin typeface="Cambria Math" panose="02040503050406030204" pitchFamily="18" charset="0"/>
                          <a:ea typeface="+mj-ea"/>
                        </a:rPr>
                        <m:t>⊕</m:t>
                      </m:r>
                      <m:sSub>
                        <m:sSubPr>
                          <m:ctrlPr>
                            <a:rPr lang="zh-CN" altLang="en-US" sz="1800" b="0" i="1" u="none" strike="noStrike" baseline="0">
                              <a:solidFill>
                                <a:schemeClr val="tx1">
                                  <a:lumMod val="75000"/>
                                  <a:lumOff val="25000"/>
                                </a:schemeClr>
                              </a:solidFill>
                              <a:latin typeface="Cambria Math" panose="02040503050406030204" pitchFamily="18" charset="0"/>
                              <a:ea typeface="+mj-ea"/>
                            </a:rPr>
                          </m:ctrlPr>
                        </m:sSubPr>
                        <m:e>
                          <m:r>
                            <a:rPr lang="zh-CN" altLang="en-US" sz="1800" b="0" i="0" u="none" strike="noStrike" baseline="0">
                              <a:solidFill>
                                <a:schemeClr val="tx1">
                                  <a:lumMod val="75000"/>
                                  <a:lumOff val="25000"/>
                                </a:schemeClr>
                              </a:solidFill>
                              <a:latin typeface="Cambria Math" panose="02040503050406030204" pitchFamily="18" charset="0"/>
                              <a:ea typeface="+mj-ea"/>
                            </a:rPr>
                            <m:t>𝑑</m:t>
                          </m:r>
                        </m:e>
                        <m:sub>
                          <m:r>
                            <a:rPr lang="zh-CN" altLang="en-US" sz="1800" b="0" i="0" u="none" strike="noStrike" baseline="0">
                              <a:solidFill>
                                <a:schemeClr val="tx1">
                                  <a:lumMod val="75000"/>
                                  <a:lumOff val="25000"/>
                                </a:schemeClr>
                              </a:solidFill>
                              <a:latin typeface="Cambria Math" panose="02040503050406030204" pitchFamily="18" charset="0"/>
                              <a:ea typeface="+mj-ea"/>
                            </a:rPr>
                            <m:t>4</m:t>
                          </m:r>
                        </m:sub>
                      </m:sSub>
                    </m:oMath>
                  </m:oMathPara>
                </a14:m>
                <a:endParaRPr lang="en-US" altLang="zh-CN" sz="1800" b="0" u="none" strike="noStrike" baseline="0">
                  <a:solidFill>
                    <a:schemeClr val="tx1">
                      <a:lumMod val="75000"/>
                      <a:lumOff val="25000"/>
                    </a:schemeClr>
                  </a:solidFill>
                  <a:latin typeface="Times New Roman" panose="02020603050405020304" pitchFamily="18" charset="0"/>
                  <a:ea typeface="+mj-ea"/>
                </a:endParaRPr>
              </a:p>
              <a:p>
                <a:endParaRPr lang="en-US" altLang="zh-CN">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en-US" b="0" i="1" u="none" strike="noStrike" baseline="0" smtClean="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𝑝</m:t>
                          </m:r>
                        </m:e>
                        <m:sub>
                          <m:r>
                            <a:rPr lang="en-US" altLang="zh-CN" b="0" i="0" u="none" strike="noStrike" baseline="0" smtClean="0">
                              <a:solidFill>
                                <a:schemeClr val="tx1">
                                  <a:lumMod val="75000"/>
                                  <a:lumOff val="25000"/>
                                </a:schemeClr>
                              </a:solidFill>
                              <a:latin typeface="Cambria Math" panose="02040503050406030204" pitchFamily="18" charset="0"/>
                              <a:ea typeface="+mj-ea"/>
                            </a:rPr>
                            <m:t>2</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𝑑</m:t>
                          </m:r>
                        </m:e>
                        <m:sub>
                          <m:r>
                            <a:rPr lang="en-US" altLang="zh-CN" b="0" i="0" smtClean="0">
                              <a:solidFill>
                                <a:schemeClr val="tx1">
                                  <a:lumMod val="75000"/>
                                  <a:lumOff val="25000"/>
                                </a:schemeClr>
                              </a:solidFill>
                              <a:latin typeface="Cambria Math" panose="02040503050406030204" pitchFamily="18" charset="0"/>
                            </a:rPr>
                            <m:t>1</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en-US" altLang="zh-CN" b="0" i="0" u="none" strike="noStrike" baseline="0" smtClean="0">
                              <a:solidFill>
                                <a:schemeClr val="tx1">
                                  <a:lumMod val="75000"/>
                                  <a:lumOff val="25000"/>
                                </a:schemeClr>
                              </a:solidFill>
                              <a:latin typeface="Cambria Math" panose="02040503050406030204" pitchFamily="18" charset="0"/>
                              <a:ea typeface="+mj-ea"/>
                            </a:rPr>
                            <m:t>3</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zh-CN" altLang="en-US" b="0" i="0" u="none" strike="noStrike" baseline="0">
                              <a:solidFill>
                                <a:schemeClr val="tx1">
                                  <a:lumMod val="75000"/>
                                  <a:lumOff val="25000"/>
                                </a:schemeClr>
                              </a:solidFill>
                              <a:latin typeface="Cambria Math" panose="02040503050406030204" pitchFamily="18" charset="0"/>
                              <a:ea typeface="+mj-ea"/>
                            </a:rPr>
                            <m:t>4</m:t>
                          </m:r>
                        </m:sub>
                      </m:sSub>
                    </m:oMath>
                  </m:oMathPara>
                </a14:m>
                <a:endParaRPr lang="en-US" altLang="zh-CN"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endParaRPr lang="en-US" altLang="zh-CN"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en-US" b="0" i="1" u="none" strike="noStrike" baseline="0" smtClean="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𝑝</m:t>
                          </m:r>
                        </m:e>
                        <m:sub>
                          <m:r>
                            <a:rPr lang="en-US" altLang="zh-CN" b="0" i="0" u="none" strike="noStrike" baseline="0" smtClean="0">
                              <a:solidFill>
                                <a:schemeClr val="tx1">
                                  <a:lumMod val="75000"/>
                                  <a:lumOff val="25000"/>
                                </a:schemeClr>
                              </a:solidFill>
                              <a:latin typeface="Cambria Math" panose="02040503050406030204" pitchFamily="18" charset="0"/>
                              <a:ea typeface="+mj-ea"/>
                            </a:rPr>
                            <m:t>3</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𝑑</m:t>
                          </m:r>
                        </m:e>
                        <m:sub>
                          <m:r>
                            <a:rPr lang="en-US" altLang="zh-CN" b="0" i="0" smtClean="0">
                              <a:solidFill>
                                <a:schemeClr val="tx1">
                                  <a:lumMod val="75000"/>
                                  <a:lumOff val="25000"/>
                                </a:schemeClr>
                              </a:solidFill>
                              <a:latin typeface="Cambria Math" panose="02040503050406030204" pitchFamily="18" charset="0"/>
                            </a:rPr>
                            <m:t>2</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en-US" altLang="zh-CN" b="0" i="0" u="none" strike="noStrike" baseline="0" smtClean="0">
                              <a:solidFill>
                                <a:schemeClr val="tx1">
                                  <a:lumMod val="75000"/>
                                  <a:lumOff val="25000"/>
                                </a:schemeClr>
                              </a:solidFill>
                              <a:latin typeface="Cambria Math" panose="02040503050406030204" pitchFamily="18" charset="0"/>
                              <a:ea typeface="+mj-ea"/>
                            </a:rPr>
                            <m:t>3</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zh-CN" altLang="en-US" b="0" i="0" u="none" strike="noStrike" baseline="0">
                              <a:solidFill>
                                <a:schemeClr val="tx1">
                                  <a:lumMod val="75000"/>
                                  <a:lumOff val="25000"/>
                                </a:schemeClr>
                              </a:solidFill>
                              <a:latin typeface="Cambria Math" panose="02040503050406030204" pitchFamily="18" charset="0"/>
                              <a:ea typeface="+mj-ea"/>
                            </a:rPr>
                            <m:t>4</m:t>
                          </m:r>
                        </m:sub>
                      </m:sSub>
                    </m:oMath>
                  </m:oMathPara>
                </a14:m>
                <a:endParaRPr lang="en-US" altLang="zh-CN"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endParaRPr lang="en-US" altLang="zh-CN" sz="800"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BB6B0FF-0253-2DE6-58C5-09B6481F2CB5}"/>
                  </a:ext>
                </a:extLst>
              </p:cNvPr>
              <p:cNvSpPr txBox="1">
                <a:spLocks noRot="1" noChangeAspect="1" noMove="1" noResize="1" noEditPoints="1" noAdjustHandles="1" noChangeArrowheads="1" noChangeShapeType="1" noTextEdit="1"/>
              </p:cNvSpPr>
              <p:nvPr/>
            </p:nvSpPr>
            <p:spPr>
              <a:xfrm>
                <a:off x="4734792" y="2312506"/>
                <a:ext cx="4575462" cy="1600438"/>
              </a:xfrm>
              <a:prstGeom prst="rect">
                <a:avLst/>
              </a:prstGeom>
              <a:blipFill>
                <a:blip r:embed="rId4"/>
                <a:stretch>
                  <a:fillRect/>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F95DC665-2088-2645-EFE0-343956564833}"/>
              </a:ext>
            </a:extLst>
          </p:cNvPr>
          <p:cNvCxnSpPr>
            <a:cxnSpLocks/>
          </p:cNvCxnSpPr>
          <p:nvPr/>
        </p:nvCxnSpPr>
        <p:spPr>
          <a:xfrm>
            <a:off x="4403667" y="3040290"/>
            <a:ext cx="1253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80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107996"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汉明码</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45CC82A-1E76-D6D6-6534-E92F6541A72A}"/>
              </a:ext>
            </a:extLst>
          </p:cNvPr>
          <p:cNvPicPr>
            <a:picLocks noChangeAspect="1"/>
          </p:cNvPicPr>
          <p:nvPr/>
        </p:nvPicPr>
        <p:blipFill>
          <a:blip r:embed="rId3"/>
          <a:stretch>
            <a:fillRect/>
          </a:stretch>
        </p:blipFill>
        <p:spPr>
          <a:xfrm>
            <a:off x="112707" y="1534369"/>
            <a:ext cx="4195546" cy="2767467"/>
          </a:xfrm>
          <a:prstGeom prst="rect">
            <a:avLst/>
          </a:prstGeom>
        </p:spPr>
      </p:pic>
      <p:pic>
        <p:nvPicPr>
          <p:cNvPr id="6" name="图片 5">
            <a:extLst>
              <a:ext uri="{FF2B5EF4-FFF2-40B4-BE49-F238E27FC236}">
                <a16:creationId xmlns:a16="http://schemas.microsoft.com/office/drawing/2014/main" id="{B4A9FB23-5983-5976-CF71-D8D25F9EA880}"/>
              </a:ext>
            </a:extLst>
          </p:cNvPr>
          <p:cNvPicPr>
            <a:picLocks noChangeAspect="1"/>
          </p:cNvPicPr>
          <p:nvPr/>
        </p:nvPicPr>
        <p:blipFill>
          <a:blip r:embed="rId4"/>
          <a:stretch>
            <a:fillRect/>
          </a:stretch>
        </p:blipFill>
        <p:spPr>
          <a:xfrm>
            <a:off x="4572000" y="1534369"/>
            <a:ext cx="4410800" cy="2767467"/>
          </a:xfrm>
          <a:prstGeom prst="rect">
            <a:avLst/>
          </a:prstGeom>
        </p:spPr>
      </p:pic>
      <p:sp>
        <p:nvSpPr>
          <p:cNvPr id="8" name="TextBox 78">
            <a:extLst>
              <a:ext uri="{FF2B5EF4-FFF2-40B4-BE49-F238E27FC236}">
                <a16:creationId xmlns:a16="http://schemas.microsoft.com/office/drawing/2014/main" id="{9A421612-CCB7-3217-C89A-9F0C51DC77F5}"/>
              </a:ext>
            </a:extLst>
          </p:cNvPr>
          <p:cNvSpPr txBox="1"/>
          <p:nvPr/>
        </p:nvSpPr>
        <p:spPr>
          <a:xfrm>
            <a:off x="3509173" y="841664"/>
            <a:ext cx="2125653" cy="427618"/>
          </a:xfrm>
          <a:prstGeom prst="rect">
            <a:avLst/>
          </a:prstGeom>
          <a:noFill/>
        </p:spPr>
        <p:txBody>
          <a:bodyPr wrap="square" lIns="0" tIns="0" rIns="0" bIns="0" rtlCol="0">
            <a:spAutoFit/>
          </a:bodyPr>
          <a:lstStyle/>
          <a:p>
            <a:pPr marL="0" lvl="1" algn="ctr" defTabSz="1131570">
              <a:lnSpc>
                <a:spcPct val="150000"/>
              </a:lnSpc>
            </a:pPr>
            <a:r>
              <a:rPr lang="zh-CN" altLang="en-US" sz="2100" b="1">
                <a:solidFill>
                  <a:schemeClr val="tx1">
                    <a:lumMod val="75000"/>
                    <a:lumOff val="25000"/>
                  </a:schemeClr>
                </a:solidFill>
                <a:latin typeface="微软雅黑" panose="020B0503020204020204" pitchFamily="34" charset="-122"/>
                <a:ea typeface="微软雅黑" panose="020B0503020204020204" pitchFamily="34" charset="-122"/>
              </a:rPr>
              <a:t>汉明码的使用</a:t>
            </a:r>
            <a:endPar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217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88"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89" name="组合 1"/>
          <p:cNvGrpSpPr/>
          <p:nvPr/>
        </p:nvGrpSpPr>
        <p:grpSpPr>
          <a:xfrm>
            <a:off x="3556635" y="2014855"/>
            <a:ext cx="2031365" cy="1113790"/>
            <a:chOff x="5570" y="3253"/>
            <a:chExt cx="3199" cy="1754"/>
          </a:xfrm>
        </p:grpSpPr>
        <p:sp>
          <p:nvSpPr>
            <p:cNvPr id="1048689" name="文本框 5"/>
            <p:cNvSpPr txBox="1">
              <a:spLocks noChangeArrowheads="1"/>
            </p:cNvSpPr>
            <p:nvPr/>
          </p:nvSpPr>
          <p:spPr bwMode="auto">
            <a:xfrm>
              <a:off x="5570" y="3253"/>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算法描述</a:t>
              </a:r>
              <a:endParaRPr kumimoji="0" lang="zh-CN" altLang="en-US" sz="36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cxnSp>
          <p:nvCxnSpPr>
            <p:cNvPr id="3145756"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90" name="矩形: 圆角 1"/>
            <p:cNvSpPr/>
            <p:nvPr/>
          </p:nvSpPr>
          <p:spPr>
            <a:xfrm>
              <a:off x="6260" y="4578"/>
              <a:ext cx="1818"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PART TWO</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0"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4026783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加密过程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3</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4</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2</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1</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p:sp>
        <p:nvSpPr>
          <p:cNvPr id="15" name="文本框 14">
            <a:extLst>
              <a:ext uri="{FF2B5EF4-FFF2-40B4-BE49-F238E27FC236}">
                <a16:creationId xmlns:a16="http://schemas.microsoft.com/office/drawing/2014/main" id="{43C34B1A-32F9-E358-6A39-E95CC1EDED3A}"/>
              </a:ext>
            </a:extLst>
          </p:cNvPr>
          <p:cNvSpPr txBox="1"/>
          <p:nvPr/>
        </p:nvSpPr>
        <p:spPr>
          <a:xfrm>
            <a:off x="587811" y="1460666"/>
            <a:ext cx="2533426" cy="738664"/>
          </a:xfrm>
          <a:prstGeom prst="rect">
            <a:avLst/>
          </a:prstGeom>
          <a:noFill/>
        </p:spPr>
        <p:txBody>
          <a:bodyPr wrap="square">
            <a:spAutoFit/>
          </a:bodyPr>
          <a:lstStyle/>
          <a:p>
            <a:r>
              <a:rPr lang="zh-CN" altLang="en-US" sz="1400" b="0" i="0" u="none" strike="noStrike" baseline="0">
                <a:latin typeface="华文中宋" panose="02010600040101010101" pitchFamily="2" charset="-122"/>
                <a:ea typeface="华文中宋" panose="02010600040101010101" pitchFamily="2" charset="-122"/>
              </a:rPr>
              <a:t>按照光栅扫描顺序把原始图像划分为一个个不重叠的</a:t>
            </a:r>
            <a:r>
              <a:rPr lang="en-US" altLang="zh-CN" sz="1400" b="0" i="0" u="none" strike="noStrike" baseline="0">
                <a:latin typeface="华文中宋" panose="02010600040101010101" pitchFamily="2" charset="-122"/>
                <a:ea typeface="华文中宋" panose="02010600040101010101" pitchFamily="2" charset="-122"/>
              </a:rPr>
              <a:t>1 × 7 </a:t>
            </a:r>
            <a:r>
              <a:rPr lang="zh-CN" altLang="en-US" sz="1400" b="0" i="0" u="none" strike="noStrike" baseline="0">
                <a:latin typeface="华文中宋" panose="02010600040101010101" pitchFamily="2" charset="-122"/>
                <a:ea typeface="华文中宋" panose="02010600040101010101" pitchFamily="2" charset="-122"/>
              </a:rPr>
              <a:t>大小的块</a:t>
            </a:r>
            <a:endParaRPr lang="zh-CN" altLang="en-US" sz="1400">
              <a:latin typeface="华文中宋" panose="02010600040101010101" pitchFamily="2" charset="-122"/>
              <a:ea typeface="华文中宋" panose="02010600040101010101" pitchFamily="2" charset="-122"/>
            </a:endParaRPr>
          </a:p>
        </p:txBody>
      </p:sp>
      <p:pic>
        <p:nvPicPr>
          <p:cNvPr id="17" name="图片 16">
            <a:extLst>
              <a:ext uri="{FF2B5EF4-FFF2-40B4-BE49-F238E27FC236}">
                <a16:creationId xmlns:a16="http://schemas.microsoft.com/office/drawing/2014/main" id="{2B2DB3FC-26D3-E66B-C5F7-51B760354A67}"/>
              </a:ext>
            </a:extLst>
          </p:cNvPr>
          <p:cNvPicPr>
            <a:picLocks noChangeAspect="1"/>
          </p:cNvPicPr>
          <p:nvPr/>
        </p:nvPicPr>
        <p:blipFill>
          <a:blip r:embed="rId28"/>
          <a:stretch>
            <a:fillRect/>
          </a:stretch>
        </p:blipFill>
        <p:spPr>
          <a:xfrm>
            <a:off x="938400" y="949032"/>
            <a:ext cx="1943268" cy="464860"/>
          </a:xfrm>
          <a:prstGeom prst="rect">
            <a:avLst/>
          </a:prstGeom>
        </p:spPr>
      </p:pic>
      <p:sp>
        <p:nvSpPr>
          <p:cNvPr id="20" name="文本框 19">
            <a:extLst>
              <a:ext uri="{FF2B5EF4-FFF2-40B4-BE49-F238E27FC236}">
                <a16:creationId xmlns:a16="http://schemas.microsoft.com/office/drawing/2014/main" id="{233D4923-2DF1-41A0-0F7E-192AE333F6AF}"/>
              </a:ext>
            </a:extLst>
          </p:cNvPr>
          <p:cNvSpPr txBox="1"/>
          <p:nvPr/>
        </p:nvSpPr>
        <p:spPr>
          <a:xfrm>
            <a:off x="2581833" y="4018193"/>
            <a:ext cx="2533426"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依次从每个块中取出每个像素的最低有效位组成一个二进制一维数组即码字</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7A992EC-59F4-D390-43C6-F986CA3529D5}"/>
                  </a:ext>
                </a:extLst>
              </p:cNvPr>
              <p:cNvSpPr txBox="1"/>
              <p:nvPr/>
            </p:nvSpPr>
            <p:spPr>
              <a:xfrm>
                <a:off x="4597497" y="1286274"/>
                <a:ext cx="2804445"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将这些码字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和八进制秘密信息</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𝑆</m:t>
                        </m:r>
                      </m:e>
                      <m:sub>
                        <m:r>
                          <a:rPr lang="zh-CN" altLang="en-US" sz="1400" i="1">
                            <a:latin typeface="Cambria Math" panose="02040503050406030204" pitchFamily="18" charset="0"/>
                          </a:rPr>
                          <m:t>𝑖</m:t>
                        </m:r>
                      </m:sub>
                    </m:sSub>
                    <m:r>
                      <a:rPr lang="zh-CN" altLang="en-US" sz="1400" i="1">
                        <a:latin typeface="Cambria Math" panose="02040503050406030204" pitchFamily="18" charset="0"/>
                      </a:rPr>
                      <m:t> </m:t>
                    </m:r>
                  </m:oMath>
                </a14:m>
                <a:r>
                  <a:rPr lang="zh-CN" altLang="en-US" sz="1400">
                    <a:latin typeface="华文中宋" panose="02010600040101010101" pitchFamily="2" charset="-122"/>
                    <a:ea typeface="华文中宋" panose="02010600040101010101" pitchFamily="2" charset="-122"/>
                  </a:rPr>
                  <a:t>，通过矩阵编码运算，得到标记码字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𝑀𝐶𝑀</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和标志位</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597497" y="1286274"/>
                <a:ext cx="2804445" cy="738664"/>
              </a:xfrm>
              <a:prstGeom prst="rect">
                <a:avLst/>
              </a:prstGeom>
              <a:blipFill>
                <a:blip r:embed="rId29"/>
                <a:stretch>
                  <a:fillRect l="-652" t="-1653" r="-217" b="-8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3B88C96-BD76-DD33-3F85-3B334F28FBED}"/>
                  </a:ext>
                </a:extLst>
              </p:cNvPr>
              <p:cNvSpPr txBox="1"/>
              <p:nvPr/>
            </p:nvSpPr>
            <p:spPr>
              <a:xfrm>
                <a:off x="6435436" y="4054597"/>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用</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𝑀𝐶𝑀</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替换原始图像对应块</a:t>
                </a:r>
                <a14:m>
                  <m:oMath xmlns:m="http://schemas.openxmlformats.org/officeDocument/2006/math">
                    <m:sSub>
                      <m:sSubPr>
                        <m:ctrlPr>
                          <a:rPr lang="zh-CN" altLang="en-US"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𝐶</m:t>
                        </m:r>
                      </m:e>
                      <m:sub>
                        <m:r>
                          <a:rPr lang="zh-CN" altLang="en-US" sz="1400" i="1">
                            <a:solidFill>
                              <a:schemeClr val="tx1"/>
                            </a:solidFill>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的最低有效位</a:t>
                </a:r>
              </a:p>
            </p:txBody>
          </p:sp>
        </mc:Choice>
        <mc:Fallback xmlns="">
          <p:sp>
            <p:nvSpPr>
              <p:cNvPr id="22" name="文本框 21">
                <a:extLst>
                  <a:ext uri="{FF2B5EF4-FFF2-40B4-BE49-F238E27FC236}">
                    <a16:creationId xmlns:a16="http://schemas.microsoft.com/office/drawing/2014/main" id="{13B88C96-BD76-DD33-3F85-3B334F28FBED}"/>
                  </a:ext>
                </a:extLst>
              </p:cNvPr>
              <p:cNvSpPr txBox="1">
                <a:spLocks noRot="1" noChangeAspect="1" noMove="1" noResize="1" noEditPoints="1" noAdjustHandles="1" noChangeArrowheads="1" noChangeShapeType="1" noTextEdit="1"/>
              </p:cNvSpPr>
              <p:nvPr/>
            </p:nvSpPr>
            <p:spPr>
              <a:xfrm>
                <a:off x="6435436" y="4054597"/>
                <a:ext cx="2533426" cy="523220"/>
              </a:xfrm>
              <a:prstGeom prst="rect">
                <a:avLst/>
              </a:prstGeom>
              <a:blipFill>
                <a:blip r:embed="rId30"/>
                <a:stretch>
                  <a:fillRect l="-723" t="-2326" b="-11628"/>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BF667B30-DA50-C085-73B3-AED037863DEA}"/>
              </a:ext>
            </a:extLst>
          </p:cNvPr>
          <p:cNvPicPr>
            <a:picLocks noChangeAspect="1"/>
          </p:cNvPicPr>
          <p:nvPr/>
        </p:nvPicPr>
        <p:blipFill>
          <a:blip r:embed="rId31"/>
          <a:stretch>
            <a:fillRect/>
          </a:stretch>
        </p:blipFill>
        <p:spPr>
          <a:xfrm>
            <a:off x="710994" y="4577817"/>
            <a:ext cx="1857663" cy="407443"/>
          </a:xfrm>
          <a:prstGeom prst="rect">
            <a:avLst/>
          </a:prstGeom>
        </p:spPr>
      </p:pic>
    </p:spTree>
    <p:extLst>
      <p:ext uri="{BB962C8B-B14F-4D97-AF65-F5344CB8AC3E}">
        <p14:creationId xmlns:p14="http://schemas.microsoft.com/office/powerpoint/2010/main" val="1505576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加密过程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7</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8</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6</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5</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3C34B1A-32F9-E358-6A39-E95CC1EDED3A}"/>
                  </a:ext>
                </a:extLst>
              </p:cNvPr>
              <p:cNvSpPr txBox="1"/>
              <p:nvPr/>
            </p:nvSpPr>
            <p:spPr>
              <a:xfrm>
                <a:off x="462356" y="1694809"/>
                <a:ext cx="3016656" cy="535531"/>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重复第三、四步的操作得到负载图像</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𝐼</m:t>
                        </m:r>
                      </m:e>
                      <m:sub>
                        <m:r>
                          <a:rPr lang="en-US" altLang="zh-CN" sz="1400" b="0" i="1" smtClean="0">
                            <a:latin typeface="Cambria Math" panose="02040503050406030204" pitchFamily="18" charset="0"/>
                          </a:rPr>
                          <m:t>1</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15" name="文本框 14">
                <a:extLst>
                  <a:ext uri="{FF2B5EF4-FFF2-40B4-BE49-F238E27FC236}">
                    <a16:creationId xmlns:a16="http://schemas.microsoft.com/office/drawing/2014/main" id="{43C34B1A-32F9-E358-6A39-E95CC1EDED3A}"/>
                  </a:ext>
                </a:extLst>
              </p:cNvPr>
              <p:cNvSpPr txBox="1">
                <a:spLocks noRot="1" noChangeAspect="1" noMove="1" noResize="1" noEditPoints="1" noAdjustHandles="1" noChangeArrowheads="1" noChangeShapeType="1" noTextEdit="1"/>
              </p:cNvSpPr>
              <p:nvPr/>
            </p:nvSpPr>
            <p:spPr>
              <a:xfrm>
                <a:off x="462356" y="1694809"/>
                <a:ext cx="3016656" cy="535531"/>
              </a:xfrm>
              <a:prstGeom prst="rect">
                <a:avLst/>
              </a:prstGeom>
              <a:blipFill>
                <a:blip r:embed="rId28"/>
                <a:stretch>
                  <a:fillRect l="-606" t="-2273"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33D4923-2DF1-41A0-0F7E-192AE333F6AF}"/>
                  </a:ext>
                </a:extLst>
              </p:cNvPr>
              <p:cNvSpPr txBox="1"/>
              <p:nvPr/>
            </p:nvSpPr>
            <p:spPr>
              <a:xfrm>
                <a:off x="2367087" y="4121762"/>
                <a:ext cx="2994622" cy="954107"/>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与第三步类似，将码字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𝐶𝑊</m:t>
                        </m:r>
                      </m:e>
                      <m:sub>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和上面得到的标志位</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进行矩阵编码运算，得到另一组标记码字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𝑀𝐶𝑀</m:t>
                        </m:r>
                      </m:e>
                      <m:sub>
                        <m:r>
                          <a:rPr lang="en-US" altLang="zh-CN" sz="1400" i="1">
                            <a:latin typeface="Cambria Math" panose="02040503050406030204" pitchFamily="18" charset="0"/>
                          </a:rPr>
                          <m:t>2</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和标志位</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b="0" i="1" smtClean="0">
                            <a:latin typeface="Cambria Math" panose="02040503050406030204" pitchFamily="18" charset="0"/>
                          </a:rPr>
                          <m:t>2</m:t>
                        </m:r>
                        <m:r>
                          <a:rPr lang="zh-CN" altLang="en-US" sz="1400" i="1">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20" name="文本框 19">
                <a:extLst>
                  <a:ext uri="{FF2B5EF4-FFF2-40B4-BE49-F238E27FC236}">
                    <a16:creationId xmlns:a16="http://schemas.microsoft.com/office/drawing/2014/main" id="{233D4923-2DF1-41A0-0F7E-192AE333F6AF}"/>
                  </a:ext>
                </a:extLst>
              </p:cNvPr>
              <p:cNvSpPr txBox="1">
                <a:spLocks noRot="1" noChangeAspect="1" noMove="1" noResize="1" noEditPoints="1" noAdjustHandles="1" noChangeArrowheads="1" noChangeShapeType="1" noTextEdit="1"/>
              </p:cNvSpPr>
              <p:nvPr/>
            </p:nvSpPr>
            <p:spPr>
              <a:xfrm>
                <a:off x="2367087" y="4121762"/>
                <a:ext cx="2994622" cy="954107"/>
              </a:xfrm>
              <a:prstGeom prst="rect">
                <a:avLst/>
              </a:prstGeom>
              <a:blipFill>
                <a:blip r:embed="rId29"/>
                <a:stretch>
                  <a:fillRect l="-610" t="-1274" b="-57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7A992EC-59F4-D390-43C6-F986CA3529D5}"/>
                  </a:ext>
                </a:extLst>
              </p:cNvPr>
              <p:cNvSpPr txBox="1"/>
              <p:nvPr/>
            </p:nvSpPr>
            <p:spPr>
              <a:xfrm>
                <a:off x="4819428" y="1558359"/>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用</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𝑀𝐶𝑀</m:t>
                        </m:r>
                      </m:e>
                      <m:sub>
                        <m:r>
                          <a:rPr lang="en-US" altLang="zh-CN" sz="1400" b="0" i="1" smtClean="0">
                            <a:solidFill>
                              <a:schemeClr val="tx1"/>
                            </a:solidFill>
                            <a:latin typeface="Cambria Math" panose="02040503050406030204" pitchFamily="18" charset="0"/>
                          </a:rPr>
                          <m:t>2</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替换原始图像对应块</a:t>
                </a:r>
                <a14:m>
                  <m:oMath xmlns:m="http://schemas.openxmlformats.org/officeDocument/2006/math">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𝐶</m:t>
                        </m:r>
                      </m:e>
                      <m:sub>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的最低有效位</a:t>
                </a:r>
              </a:p>
            </p:txBody>
          </p:sp>
        </mc:Choice>
        <mc:Fallback xmlns="">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819428" y="1558359"/>
                <a:ext cx="2533426" cy="523220"/>
              </a:xfrm>
              <a:prstGeom prst="rect">
                <a:avLst/>
              </a:prstGeom>
              <a:blipFill>
                <a:blip r:embed="rId30"/>
                <a:stretch>
                  <a:fillRect l="-723" t="-235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3B88C96-BD76-DD33-3F85-3B334F28FBED}"/>
                  </a:ext>
                </a:extLst>
              </p:cNvPr>
              <p:cNvSpPr txBox="1"/>
              <p:nvPr/>
            </p:nvSpPr>
            <p:spPr>
              <a:xfrm>
                <a:off x="6463145" y="4149506"/>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重复第六、七步的操作得到负载图像</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b="0" i="1" smtClean="0">
                            <a:latin typeface="Cambria Math" panose="02040503050406030204" pitchFamily="18" charset="0"/>
                          </a:rPr>
                          <m:t>2</m:t>
                        </m:r>
                      </m:sub>
                    </m:sSub>
                  </m:oMath>
                </a14:m>
                <a:endParaRPr lang="zh-CN" altLang="en-US" sz="1400">
                  <a:latin typeface="华文中宋" panose="02010600040101010101" pitchFamily="2" charset="-122"/>
                  <a:ea typeface="华文中宋" panose="02010600040101010101" pitchFamily="2" charset="-122"/>
                </a:endParaRPr>
              </a:p>
            </p:txBody>
          </p:sp>
        </mc:Choice>
        <mc:Fallback xmlns="">
          <p:sp>
            <p:nvSpPr>
              <p:cNvPr id="22" name="文本框 21">
                <a:extLst>
                  <a:ext uri="{FF2B5EF4-FFF2-40B4-BE49-F238E27FC236}">
                    <a16:creationId xmlns:a16="http://schemas.microsoft.com/office/drawing/2014/main" id="{13B88C96-BD76-DD33-3F85-3B334F28FBED}"/>
                  </a:ext>
                </a:extLst>
              </p:cNvPr>
              <p:cNvSpPr txBox="1">
                <a:spLocks noRot="1" noChangeAspect="1" noMove="1" noResize="1" noEditPoints="1" noAdjustHandles="1" noChangeArrowheads="1" noChangeShapeType="1" noTextEdit="1"/>
              </p:cNvSpPr>
              <p:nvPr/>
            </p:nvSpPr>
            <p:spPr>
              <a:xfrm>
                <a:off x="6463145" y="4149506"/>
                <a:ext cx="2533426" cy="523220"/>
              </a:xfrm>
              <a:prstGeom prst="rect">
                <a:avLst/>
              </a:prstGeom>
              <a:blipFill>
                <a:blip r:embed="rId31"/>
                <a:stretch>
                  <a:fillRect l="-721"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648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mQ2Y2RjYmMxMGE1OGVlYTdhNzhjZjY1YjhjOWRiZTlk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9030_3*m_h_i*1_1_2"/>
  <p:tag name="KSO_WM_TEMPLATE_CATEGORY" val="diagram"/>
  <p:tag name="KSO_WM_TEMPLATE_INDEX" val="20199030"/>
  <p:tag name="KSO_WM_UNIT_LAYERLEVEL" val="1_1_1"/>
  <p:tag name="KSO_WM_TAG_VERSION" val="1.0"/>
  <p:tag name="KSO_WM_BEAUTIFY_FLAG" val="#wm#"/>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heme/theme1.xml><?xml version="1.0" encoding="utf-8"?>
<a:theme xmlns:a="http://schemas.openxmlformats.org/drawingml/2006/main" name="Office 主题">
  <a:themeElements>
    <a:clrScheme name="霞光万道">
      <a:dk1>
        <a:srgbClr val="000000"/>
      </a:dk1>
      <a:lt1>
        <a:srgbClr val="FFFFFF"/>
      </a:lt1>
      <a:dk2>
        <a:srgbClr val="D58A9B"/>
      </a:dk2>
      <a:lt2>
        <a:srgbClr val="A44F6C"/>
      </a:lt2>
      <a:accent1>
        <a:srgbClr val="824379"/>
      </a:accent1>
      <a:accent2>
        <a:srgbClr val="623670"/>
      </a:accent2>
      <a:accent3>
        <a:srgbClr val="FED226"/>
      </a:accent3>
      <a:accent4>
        <a:srgbClr val="E3872C"/>
      </a:accent4>
      <a:accent5>
        <a:srgbClr val="32456B"/>
      </a:accent5>
      <a:accent6>
        <a:srgbClr val="170D30"/>
      </a:accent6>
      <a:hlink>
        <a:srgbClr val="FEEF50"/>
      </a:hlink>
      <a:folHlink>
        <a:srgbClr val="FED114"/>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996</Words>
  <Application>Microsoft Office PowerPoint</Application>
  <PresentationFormat>全屏显示(16:9)</PresentationFormat>
  <Paragraphs>146</Paragraphs>
  <Slides>33</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 Unicode MS</vt:lpstr>
      <vt:lpstr>BankGothic Md BT</vt:lpstr>
      <vt:lpstr>等线</vt:lpstr>
      <vt:lpstr>黑体</vt:lpstr>
      <vt:lpstr>华文行楷</vt:lpstr>
      <vt:lpstr>华文中宋</vt:lpstr>
      <vt:lpstr>微软雅黑</vt:lpstr>
      <vt:lpstr>Arial</vt:lpstr>
      <vt:lpstr>Calibri</vt:lpstr>
      <vt:lpstr>Calibri Light</vt:lpstr>
      <vt:lpstr>Cambria Math</vt:lpstr>
      <vt:lpstr>Century</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泽林 于</cp:lastModifiedBy>
  <cp:revision>105</cp:revision>
  <dcterms:created xsi:type="dcterms:W3CDTF">2022-09-04T11:54:44Z</dcterms:created>
  <dcterms:modified xsi:type="dcterms:W3CDTF">2024-05-24T12:25:58Z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KSOTemplateUUID">
    <vt:lpwstr>v1.0_mb_Q7U2seEQF9XVCIMfJAc3Hw==</vt:lpwstr>
  </property>
  <property fmtid="{D5CDD505-2E9C-101B-9397-08002B2CF9AE}" pid="4" name="ICV">
    <vt:lpwstr>8d86009962274bafbfa8fbbd1bc2ecfe</vt:lpwstr>
  </property>
</Properties>
</file>