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323" r:id="rId5"/>
    <p:sldId id="262" r:id="rId6"/>
    <p:sldId id="316" r:id="rId7"/>
    <p:sldId id="317" r:id="rId8"/>
    <p:sldId id="324" r:id="rId9"/>
    <p:sldId id="318" r:id="rId10"/>
    <p:sldId id="277" r:id="rId11"/>
    <p:sldId id="320" r:id="rId12"/>
    <p:sldId id="325" r:id="rId13"/>
    <p:sldId id="309" r:id="rId14"/>
    <p:sldId id="326" r:id="rId15"/>
    <p:sldId id="279" r:id="rId16"/>
    <p:sldId id="266" r:id="rId17"/>
    <p:sldId id="322" r:id="rId18"/>
    <p:sldId id="321" r:id="rId19"/>
    <p:sldId id="29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C6B67-6437-5444-97ED-3559B01068A4}" v="4" dt="2022-04-26T06:08:52.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1" autoAdjust="0"/>
    <p:restoredTop sz="95917" autoAdjust="0"/>
  </p:normalViewPr>
  <p:slideViewPr>
    <p:cSldViewPr snapToGrid="0" showGuides="1">
      <p:cViewPr>
        <p:scale>
          <a:sx n="88" d="100"/>
          <a:sy n="88" d="100"/>
        </p:scale>
        <p:origin x="320" y="784"/>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曹 续生" userId="2e8ad9b410724c18" providerId="LiveId" clId="{05BC6B67-6437-5444-97ED-3559B01068A4}"/>
    <pc:docChg chg="custSel addSld modSld sldOrd">
      <pc:chgData name="曹 续生" userId="2e8ad9b410724c18" providerId="LiveId" clId="{05BC6B67-6437-5444-97ED-3559B01068A4}" dt="2022-04-26T07:45:42.043" v="165" actId="20577"/>
      <pc:docMkLst>
        <pc:docMk/>
      </pc:docMkLst>
      <pc:sldChg chg="modSp mod">
        <pc:chgData name="曹 续生" userId="2e8ad9b410724c18" providerId="LiveId" clId="{05BC6B67-6437-5444-97ED-3559B01068A4}" dt="2022-04-26T06:09:50.583" v="155" actId="20577"/>
        <pc:sldMkLst>
          <pc:docMk/>
          <pc:sldMk cId="3440280556" sldId="256"/>
        </pc:sldMkLst>
        <pc:spChg chg="mod">
          <ac:chgData name="曹 续生" userId="2e8ad9b410724c18" providerId="LiveId" clId="{05BC6B67-6437-5444-97ED-3559B01068A4}" dt="2022-04-26T06:09:50.583" v="155" actId="20577"/>
          <ac:spMkLst>
            <pc:docMk/>
            <pc:sldMk cId="3440280556" sldId="256"/>
            <ac:spMk id="16" creationId="{00000000-0000-0000-0000-000000000000}"/>
          </ac:spMkLst>
        </pc:spChg>
      </pc:sldChg>
      <pc:sldChg chg="addSp modSp mod">
        <pc:chgData name="曹 续生" userId="2e8ad9b410724c18" providerId="LiveId" clId="{05BC6B67-6437-5444-97ED-3559B01068A4}" dt="2022-04-26T07:45:42.043" v="165" actId="20577"/>
        <pc:sldMkLst>
          <pc:docMk/>
          <pc:sldMk cId="2602993393" sldId="257"/>
        </pc:sldMkLst>
        <pc:spChg chg="mod">
          <ac:chgData name="曹 续生" userId="2e8ad9b410724c18" providerId="LiveId" clId="{05BC6B67-6437-5444-97ED-3559B01068A4}" dt="2022-04-26T06:09:55.006" v="156" actId="20577"/>
          <ac:spMkLst>
            <pc:docMk/>
            <pc:sldMk cId="2602993393" sldId="257"/>
            <ac:spMk id="13" creationId="{00000000-0000-0000-0000-000000000000}"/>
          </ac:spMkLst>
        </pc:spChg>
        <pc:spChg chg="mod">
          <ac:chgData name="曹 续生" userId="2e8ad9b410724c18" providerId="LiveId" clId="{05BC6B67-6437-5444-97ED-3559B01068A4}" dt="2022-04-26T06:09:57.774" v="157" actId="20577"/>
          <ac:spMkLst>
            <pc:docMk/>
            <pc:sldMk cId="2602993393" sldId="257"/>
            <ac:spMk id="14" creationId="{00000000-0000-0000-0000-000000000000}"/>
          </ac:spMkLst>
        </pc:spChg>
        <pc:spChg chg="add mod">
          <ac:chgData name="曹 续生" userId="2e8ad9b410724c18" providerId="LiveId" clId="{05BC6B67-6437-5444-97ED-3559B01068A4}" dt="2022-04-26T06:08:02.804" v="57" actId="20577"/>
          <ac:spMkLst>
            <pc:docMk/>
            <pc:sldMk cId="2602993393" sldId="257"/>
            <ac:spMk id="18" creationId="{90986E48-B11B-554A-9E8C-DFD26E39A19A}"/>
          </ac:spMkLst>
        </pc:spChg>
        <pc:spChg chg="add mod">
          <ac:chgData name="曹 续生" userId="2e8ad9b410724c18" providerId="LiveId" clId="{05BC6B67-6437-5444-97ED-3559B01068A4}" dt="2022-04-26T06:08:09.744" v="82" actId="20577"/>
          <ac:spMkLst>
            <pc:docMk/>
            <pc:sldMk cId="2602993393" sldId="257"/>
            <ac:spMk id="19" creationId="{238569E9-E6EC-4443-854B-C23AD68213F5}"/>
          </ac:spMkLst>
        </pc:spChg>
        <pc:spChg chg="add mod">
          <ac:chgData name="曹 续生" userId="2e8ad9b410724c18" providerId="LiveId" clId="{05BC6B67-6437-5444-97ED-3559B01068A4}" dt="2022-04-26T07:45:42.043" v="165" actId="20577"/>
          <ac:spMkLst>
            <pc:docMk/>
            <pc:sldMk cId="2602993393" sldId="257"/>
            <ac:spMk id="20" creationId="{29ED4D9F-1EFA-5E46-9182-3CD6FA552760}"/>
          </ac:spMkLst>
        </pc:spChg>
      </pc:sldChg>
      <pc:sldChg chg="modSp mod">
        <pc:chgData name="曹 续生" userId="2e8ad9b410724c18" providerId="LiveId" clId="{05BC6B67-6437-5444-97ED-3559B01068A4}" dt="2022-04-26T06:07:34.900" v="53" actId="1076"/>
        <pc:sldMkLst>
          <pc:docMk/>
          <pc:sldMk cId="2626045689" sldId="295"/>
        </pc:sldMkLst>
        <pc:spChg chg="mod">
          <ac:chgData name="曹 续生" userId="2e8ad9b410724c18" providerId="LiveId" clId="{05BC6B67-6437-5444-97ED-3559B01068A4}" dt="2022-04-26T06:07:34.900" v="53" actId="1076"/>
          <ac:spMkLst>
            <pc:docMk/>
            <pc:sldMk cId="2626045689" sldId="295"/>
            <ac:spMk id="7" creationId="{22ACF6B1-C939-49F1-BB22-FA02ACC16316}"/>
          </ac:spMkLst>
        </pc:spChg>
      </pc:sldChg>
      <pc:sldChg chg="modSp mod">
        <pc:chgData name="曹 续生" userId="2e8ad9b410724c18" providerId="LiveId" clId="{05BC6B67-6437-5444-97ED-3559B01068A4}" dt="2022-04-26T06:08:40.927" v="85" actId="20577"/>
        <pc:sldMkLst>
          <pc:docMk/>
          <pc:sldMk cId="3097870151" sldId="317"/>
        </pc:sldMkLst>
        <pc:spChg chg="mod">
          <ac:chgData name="曹 续生" userId="2e8ad9b410724c18" providerId="LiveId" clId="{05BC6B67-6437-5444-97ED-3559B01068A4}" dt="2022-04-26T06:08:40.927" v="85" actId="20577"/>
          <ac:spMkLst>
            <pc:docMk/>
            <pc:sldMk cId="3097870151" sldId="317"/>
            <ac:spMk id="11" creationId="{68FACE82-1E7A-4B2A-BCEF-5E5C37D4D490}"/>
          </ac:spMkLst>
        </pc:spChg>
      </pc:sldChg>
      <pc:sldChg chg="addSp delSp modSp add mod">
        <pc:chgData name="曹 续生" userId="2e8ad9b410724c18" providerId="LiveId" clId="{05BC6B67-6437-5444-97ED-3559B01068A4}" dt="2022-04-26T06:09:42.510" v="154" actId="1076"/>
        <pc:sldMkLst>
          <pc:docMk/>
          <pc:sldMk cId="4171674821" sldId="321"/>
        </pc:sldMkLst>
        <pc:spChg chg="mod">
          <ac:chgData name="曹 续生" userId="2e8ad9b410724c18" providerId="LiveId" clId="{05BC6B67-6437-5444-97ED-3559B01068A4}" dt="2022-04-26T06:09:33.427" v="144" actId="20577"/>
          <ac:spMkLst>
            <pc:docMk/>
            <pc:sldMk cId="4171674821" sldId="321"/>
            <ac:spMk id="4" creationId="{00000000-0000-0000-0000-000000000000}"/>
          </ac:spMkLst>
        </pc:spChg>
        <pc:spChg chg="mod">
          <ac:chgData name="曹 续生" userId="2e8ad9b410724c18" providerId="LiveId" clId="{05BC6B67-6437-5444-97ED-3559B01068A4}" dt="2022-04-26T06:09:42.510" v="154" actId="1076"/>
          <ac:spMkLst>
            <pc:docMk/>
            <pc:sldMk cId="4171674821" sldId="321"/>
            <ac:spMk id="5" creationId="{00000000-0000-0000-0000-000000000000}"/>
          </ac:spMkLst>
        </pc:spChg>
        <pc:spChg chg="add mod">
          <ac:chgData name="曹 续生" userId="2e8ad9b410724c18" providerId="LiveId" clId="{05BC6B67-6437-5444-97ED-3559B01068A4}" dt="2022-04-26T06:07:28.992" v="52" actId="1076"/>
          <ac:spMkLst>
            <pc:docMk/>
            <pc:sldMk cId="4171674821" sldId="321"/>
            <ac:spMk id="9" creationId="{BBF49CF9-13DA-B141-B5B5-62F45E79E187}"/>
          </ac:spMkLst>
        </pc:spChg>
        <pc:spChg chg="del">
          <ac:chgData name="曹 续生" userId="2e8ad9b410724c18" providerId="LiveId" clId="{05BC6B67-6437-5444-97ED-3559B01068A4}" dt="2022-04-26T06:05:36.235" v="2" actId="478"/>
          <ac:spMkLst>
            <pc:docMk/>
            <pc:sldMk cId="4171674821" sldId="321"/>
            <ac:spMk id="12" creationId="{3978CDFD-7772-425B-9F38-B5A895C1BAF2}"/>
          </ac:spMkLst>
        </pc:spChg>
        <pc:picChg chg="del">
          <ac:chgData name="曹 续生" userId="2e8ad9b410724c18" providerId="LiveId" clId="{05BC6B67-6437-5444-97ED-3559B01068A4}" dt="2022-04-26T06:05:38.232" v="3" actId="478"/>
          <ac:picMkLst>
            <pc:docMk/>
            <pc:sldMk cId="4171674821" sldId="321"/>
            <ac:picMk id="7" creationId="{3DA256D8-6811-445E-82A8-19335A9A0A0D}"/>
          </ac:picMkLst>
        </pc:picChg>
      </pc:sldChg>
      <pc:sldChg chg="modSp add mod ord">
        <pc:chgData name="曹 续生" userId="2e8ad9b410724c18" providerId="LiveId" clId="{05BC6B67-6437-5444-97ED-3559B01068A4}" dt="2022-04-26T06:09:27.929" v="127" actId="20577"/>
        <pc:sldMkLst>
          <pc:docMk/>
          <pc:sldMk cId="1465683110" sldId="322"/>
        </pc:sldMkLst>
        <pc:spChg chg="mod">
          <ac:chgData name="曹 续生" userId="2e8ad9b410724c18" providerId="LiveId" clId="{05BC6B67-6437-5444-97ED-3559B01068A4}" dt="2022-04-26T06:08:59.144" v="89" actId="20577"/>
          <ac:spMkLst>
            <pc:docMk/>
            <pc:sldMk cId="1465683110" sldId="322"/>
            <ac:spMk id="7" creationId="{00000000-0000-0000-0000-000000000000}"/>
          </ac:spMkLst>
        </pc:spChg>
        <pc:spChg chg="mod">
          <ac:chgData name="曹 续生" userId="2e8ad9b410724c18" providerId="LiveId" clId="{05BC6B67-6437-5444-97ED-3559B01068A4}" dt="2022-04-26T06:09:06.641" v="110" actId="20577"/>
          <ac:spMkLst>
            <pc:docMk/>
            <pc:sldMk cId="1465683110" sldId="322"/>
            <ac:spMk id="8" creationId="{00000000-0000-0000-0000-000000000000}"/>
          </ac:spMkLst>
        </pc:spChg>
        <pc:spChg chg="mod">
          <ac:chgData name="曹 续生" userId="2e8ad9b410724c18" providerId="LiveId" clId="{05BC6B67-6437-5444-97ED-3559B01068A4}" dt="2022-04-26T06:09:27.929" v="127" actId="20577"/>
          <ac:spMkLst>
            <pc:docMk/>
            <pc:sldMk cId="1465683110" sldId="322"/>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97201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99511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322554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68076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5068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25680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2640363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1680568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62450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9650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19149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17326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248590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356345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momodel.cn/docs/#/zh-cn/%E5%9C%A8GPU%E6%88%96CPU%E8%B5%84%E6%BA%90%E4%B8%8A%E8%AE%AD%E7%BB%83%E6%9C%BA%E5%99%A8%E5%AD%A6%E4%B9%A0%E6%A8%A1%E5%9E%8B"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539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31901" y="2238584"/>
            <a:ext cx="752819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实验五：</a:t>
            </a:r>
            <a:r>
              <a:rPr lang="en-US" altLang="zh-CN" sz="4800" dirty="0">
                <a:solidFill>
                  <a:srgbClr val="1C4885"/>
                </a:solidFill>
                <a:latin typeface="FZZhengHeiS-DB-GB" panose="02000000000000000000" pitchFamily="2" charset="0"/>
                <a:ea typeface="FZZhengHeiS-DB-GB" panose="02000000000000000000" pitchFamily="2" charset="0"/>
              </a:rPr>
              <a:t>K-means</a:t>
            </a:r>
            <a:r>
              <a:rPr lang="zh-CN" altLang="en-US" sz="4800" dirty="0">
                <a:solidFill>
                  <a:srgbClr val="1C4885"/>
                </a:solidFill>
                <a:latin typeface="FZZhengHeiS-DB-GB" panose="02000000000000000000" pitchFamily="2" charset="0"/>
                <a:ea typeface="FZZhengHeiS-DB-GB" panose="02000000000000000000" pitchFamily="2" charset="0"/>
              </a:rPr>
              <a:t> 异常检测</a:t>
            </a:r>
          </a:p>
        </p:txBody>
      </p:sp>
      <p:sp>
        <p:nvSpPr>
          <p:cNvPr id="17" name="文本框 16"/>
          <p:cNvSpPr txBox="1"/>
          <p:nvPr/>
        </p:nvSpPr>
        <p:spPr>
          <a:xfrm>
            <a:off x="3549318" y="4186456"/>
            <a:ext cx="5093363" cy="646331"/>
          </a:xfrm>
          <a:prstGeom prst="rect">
            <a:avLst/>
          </a:prstGeom>
          <a:noFill/>
        </p:spPr>
        <p:txBody>
          <a:bodyPr wrap="square" rtlCol="0">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实验时间：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28</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2023</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18" name="直接连接符 17"/>
          <p:cNvCxnSpPr/>
          <p:nvPr/>
        </p:nvCxnSpPr>
        <p:spPr>
          <a:xfrm>
            <a:off x="5278107" y="383695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158154" y="3244334"/>
            <a:ext cx="1628707"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202124"/>
                </a:solidFill>
                <a:latin typeface="Arial Unicode MS"/>
              </a:rPr>
              <a:t>异常数据检测</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3984FB77-D949-4907-BDEB-0C22090CD862}"/>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en-US" altLang="zh-CN" sz="4400" dirty="0">
                <a:solidFill>
                  <a:srgbClr val="1C4885"/>
                </a:solidFill>
                <a:latin typeface="FZZhengHeiS-DB-GB" panose="02000000000000000000" pitchFamily="2" charset="0"/>
                <a:ea typeface="FZZhengHeiS-DB-GB" panose="02000000000000000000" pitchFamily="2" charset="0"/>
              </a:rPr>
              <a:t>PCA</a:t>
            </a:r>
            <a:r>
              <a:rPr lang="zh-CN" altLang="en-US" sz="4400" dirty="0">
                <a:solidFill>
                  <a:srgbClr val="1C4885"/>
                </a:solidFill>
                <a:latin typeface="FZZhengHeiS-DB-GB" panose="02000000000000000000" pitchFamily="2" charset="0"/>
                <a:ea typeface="FZZhengHeiS-DB-GB" panose="02000000000000000000" pitchFamily="2" charset="0"/>
              </a:rPr>
              <a:t>与</a:t>
            </a:r>
            <a:r>
              <a:rPr lang="en-US" altLang="zh-CN" sz="4400" dirty="0">
                <a:solidFill>
                  <a:srgbClr val="1C4885"/>
                </a:solidFill>
                <a:latin typeface="FZZhengHeiS-DB-GB" panose="02000000000000000000" pitchFamily="2" charset="0"/>
                <a:ea typeface="FZZhengHeiS-DB-GB" panose="02000000000000000000" pitchFamily="2" charset="0"/>
              </a:rPr>
              <a:t>K-means</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268262" cy="338554"/>
          </a:xfrm>
          <a:prstGeom prst="rect">
            <a:avLst/>
          </a:prstGeom>
          <a:noFill/>
        </p:spPr>
        <p:txBody>
          <a:bodyPr wrap="square" rtlCol="0">
            <a:spAutoFit/>
          </a:bodyPr>
          <a:lstStyle/>
          <a:p>
            <a:r>
              <a:rPr lang="en-US" altLang="zh-CN" sz="1600" dirty="0">
                <a:latin typeface="FuturaBookC" pitchFamily="2" charset="-52"/>
              </a:rPr>
              <a:t>PCA &amp; </a:t>
            </a:r>
            <a:r>
              <a:rPr lang="en-US" altLang="zh-CN" sz="1600" dirty="0" err="1">
                <a:latin typeface="FuturaBookC" pitchFamily="2" charset="-52"/>
              </a:rPr>
              <a:t>Kmeans</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0CF8E651-A21A-472B-9D3C-3E7F50B8BC6E}"/>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1734102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PCA</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417047" cy="307777"/>
          </a:xfrm>
          <a:prstGeom prst="rect">
            <a:avLst/>
          </a:prstGeom>
          <a:noFill/>
        </p:spPr>
        <p:txBody>
          <a:bodyPr wrap="square" rtlCol="0">
            <a:spAutoFit/>
          </a:bodyPr>
          <a:lstStyle/>
          <a:p>
            <a:pPr algn="dist"/>
            <a:r>
              <a:rPr lang="en-US" altLang="zh-CN" sz="1400" b="0" i="0" dirty="0">
                <a:solidFill>
                  <a:srgbClr val="121212"/>
                </a:solidFill>
                <a:effectLst/>
                <a:latin typeface="-apple-system"/>
              </a:rPr>
              <a:t>Principal Component Analysis</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8" name="图片 7">
            <a:extLst>
              <a:ext uri="{FF2B5EF4-FFF2-40B4-BE49-F238E27FC236}">
                <a16:creationId xmlns:a16="http://schemas.microsoft.com/office/drawing/2014/main" id="{9975CCD5-5022-4938-BC5A-7DB1CB453CF7}"/>
              </a:ext>
            </a:extLst>
          </p:cNvPr>
          <p:cNvPicPr>
            <a:picLocks noChangeAspect="1"/>
          </p:cNvPicPr>
          <p:nvPr/>
        </p:nvPicPr>
        <p:blipFill>
          <a:blip r:embed="rId4"/>
          <a:stretch>
            <a:fillRect/>
          </a:stretch>
        </p:blipFill>
        <p:spPr>
          <a:xfrm>
            <a:off x="2452687" y="3093357"/>
            <a:ext cx="7286625" cy="2628900"/>
          </a:xfrm>
          <a:prstGeom prst="rect">
            <a:avLst/>
          </a:prstGeom>
        </p:spPr>
      </p:pic>
      <p:sp>
        <p:nvSpPr>
          <p:cNvPr id="9" name="文本框 8">
            <a:extLst>
              <a:ext uri="{FF2B5EF4-FFF2-40B4-BE49-F238E27FC236}">
                <a16:creationId xmlns:a16="http://schemas.microsoft.com/office/drawing/2014/main" id="{1D73DFB5-F53D-9E41-B98C-43A3E3CEBB6C}"/>
              </a:ext>
            </a:extLst>
          </p:cNvPr>
          <p:cNvSpPr txBox="1"/>
          <p:nvPr/>
        </p:nvSpPr>
        <p:spPr>
          <a:xfrm>
            <a:off x="2106965" y="1636921"/>
            <a:ext cx="7978068" cy="923330"/>
          </a:xfrm>
          <a:prstGeom prst="rect">
            <a:avLst/>
          </a:prstGeom>
          <a:noFill/>
        </p:spPr>
        <p:txBody>
          <a:bodyPr wrap="square">
            <a:spAutoFit/>
          </a:bodyPr>
          <a:lstStyle/>
          <a:p>
            <a:r>
              <a:rPr lang="en" altLang="zh-CN" b="0" i="0" dirty="0">
                <a:effectLst/>
                <a:latin typeface="-apple-system"/>
              </a:rPr>
              <a:t>PCA </a:t>
            </a:r>
            <a:r>
              <a:rPr lang="zh-CN" altLang="en-US" b="0" i="0" dirty="0">
                <a:effectLst/>
                <a:latin typeface="-apple-system"/>
              </a:rPr>
              <a:t>通过对数据特征的变换，寻找特征空间中，数据分布方差最大的方向，称为特征方向或主成分方向，选择其中特征值较大的几个特征方向，将数据点投影到这些方向上，完成数据降维。</a:t>
            </a:r>
            <a:endParaRPr lang="zh-CN" altLang="en-US" dirty="0"/>
          </a:p>
        </p:txBody>
      </p:sp>
    </p:spTree>
    <p:extLst>
      <p:ext uri="{BB962C8B-B14F-4D97-AF65-F5344CB8AC3E}">
        <p14:creationId xmlns:p14="http://schemas.microsoft.com/office/powerpoint/2010/main" val="114919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PCA</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417047" cy="307777"/>
          </a:xfrm>
          <a:prstGeom prst="rect">
            <a:avLst/>
          </a:prstGeom>
          <a:noFill/>
        </p:spPr>
        <p:txBody>
          <a:bodyPr wrap="square" rtlCol="0">
            <a:spAutoFit/>
          </a:bodyPr>
          <a:lstStyle/>
          <a:p>
            <a:pPr algn="dist"/>
            <a:r>
              <a:rPr lang="en-US" altLang="zh-CN" sz="1400" b="0" i="0" dirty="0">
                <a:solidFill>
                  <a:srgbClr val="121212"/>
                </a:solidFill>
                <a:effectLst/>
                <a:latin typeface="-apple-system"/>
              </a:rPr>
              <a:t>Principal Component Analysis</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10" name="图片 9">
            <a:extLst>
              <a:ext uri="{FF2B5EF4-FFF2-40B4-BE49-F238E27FC236}">
                <a16:creationId xmlns:a16="http://schemas.microsoft.com/office/drawing/2014/main" id="{06C18964-83DB-EB40-8C3B-36F1B704D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858" y="1705711"/>
            <a:ext cx="4209142" cy="3984294"/>
          </a:xfrm>
          <a:prstGeom prst="rect">
            <a:avLst/>
          </a:prstGeom>
        </p:spPr>
      </p:pic>
      <p:pic>
        <p:nvPicPr>
          <p:cNvPr id="3" name="图片 2">
            <a:extLst>
              <a:ext uri="{FF2B5EF4-FFF2-40B4-BE49-F238E27FC236}">
                <a16:creationId xmlns:a16="http://schemas.microsoft.com/office/drawing/2014/main" id="{A081ADBB-A62B-1C40-8BCF-ABEEECF43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893" y="1930258"/>
            <a:ext cx="7668664" cy="3535200"/>
          </a:xfrm>
          <a:prstGeom prst="rect">
            <a:avLst/>
          </a:prstGeom>
        </p:spPr>
      </p:pic>
      <p:sp>
        <p:nvSpPr>
          <p:cNvPr id="13" name="文本框 12">
            <a:extLst>
              <a:ext uri="{FF2B5EF4-FFF2-40B4-BE49-F238E27FC236}">
                <a16:creationId xmlns:a16="http://schemas.microsoft.com/office/drawing/2014/main" id="{1B0ABDBC-E029-534C-9ADA-C2CFDE225B89}"/>
              </a:ext>
            </a:extLst>
          </p:cNvPr>
          <p:cNvSpPr txBox="1"/>
          <p:nvPr/>
        </p:nvSpPr>
        <p:spPr>
          <a:xfrm>
            <a:off x="516893" y="1448653"/>
            <a:ext cx="6096000" cy="369332"/>
          </a:xfrm>
          <a:prstGeom prst="rect">
            <a:avLst/>
          </a:prstGeom>
          <a:noFill/>
        </p:spPr>
        <p:txBody>
          <a:bodyPr wrap="square">
            <a:spAutoFit/>
          </a:bodyPr>
          <a:lstStyle/>
          <a:p>
            <a:r>
              <a:rPr lang="zh-CN" altLang="en-US" b="0" i="0" dirty="0">
                <a:effectLst/>
                <a:latin typeface="-apple-system"/>
              </a:rPr>
              <a:t>使用 </a:t>
            </a:r>
            <a:r>
              <a:rPr lang="en" altLang="zh-CN" dirty="0" err="1"/>
              <a:t>sklearn</a:t>
            </a:r>
            <a:r>
              <a:rPr lang="en" altLang="zh-CN" b="0" i="0" dirty="0">
                <a:effectLst/>
                <a:latin typeface="-apple-system"/>
              </a:rPr>
              <a:t> </a:t>
            </a:r>
            <a:r>
              <a:rPr lang="zh-CN" altLang="en-US" b="0" i="0" dirty="0">
                <a:effectLst/>
                <a:latin typeface="-apple-system"/>
              </a:rPr>
              <a:t>包中的 </a:t>
            </a:r>
            <a:r>
              <a:rPr lang="en" altLang="zh-CN" dirty="0"/>
              <a:t>PCA</a:t>
            </a:r>
            <a:r>
              <a:rPr lang="en" altLang="zh-CN" b="0" i="0" dirty="0">
                <a:effectLst/>
                <a:latin typeface="-apple-system"/>
              </a:rPr>
              <a:t> </a:t>
            </a:r>
            <a:r>
              <a:rPr lang="zh-CN" altLang="en-US" b="0" i="0" dirty="0">
                <a:effectLst/>
                <a:latin typeface="-apple-system"/>
              </a:rPr>
              <a:t>方法可以方便的进行特征降维。</a:t>
            </a:r>
            <a:endParaRPr lang="zh-CN" altLang="en-US" dirty="0"/>
          </a:p>
        </p:txBody>
      </p:sp>
    </p:spTree>
    <p:extLst>
      <p:ext uri="{BB962C8B-B14F-4D97-AF65-F5344CB8AC3E}">
        <p14:creationId xmlns:p14="http://schemas.microsoft.com/office/powerpoint/2010/main" val="608183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K-means</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1428004" cy="307777"/>
          </a:xfrm>
          <a:prstGeom prst="rect">
            <a:avLst/>
          </a:prstGeom>
          <a:noFill/>
        </p:spPr>
        <p:txBody>
          <a:bodyPr wrap="square" rtlCol="0">
            <a:spAutoFit/>
          </a:bodyPr>
          <a:lstStyle/>
          <a:p>
            <a:pPr algn="dist"/>
            <a:r>
              <a:rPr lang="en-US" altLang="zh-CN" sz="1400" dirty="0">
                <a:latin typeface="FuturaBookC" pitchFamily="2" charset="-52"/>
              </a:rPr>
              <a:t>routines</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11" name="文本框 10">
            <a:extLst>
              <a:ext uri="{FF2B5EF4-FFF2-40B4-BE49-F238E27FC236}">
                <a16:creationId xmlns:a16="http://schemas.microsoft.com/office/drawing/2014/main" id="{53760F9C-F0E3-4A5E-8037-93335B6203C2}"/>
              </a:ext>
            </a:extLst>
          </p:cNvPr>
          <p:cNvSpPr txBox="1"/>
          <p:nvPr/>
        </p:nvSpPr>
        <p:spPr>
          <a:xfrm>
            <a:off x="2423419" y="2238135"/>
            <a:ext cx="6774287" cy="2117246"/>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实现步骤：</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随机初始化聚类中心</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计算每个样本与中心的距离并分配类别</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计算新的样本中心</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AutoNum type="arabicPeriod"/>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重复步骤</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直到聚类中心不再移动或达到其他终止条件</a:t>
            </a:r>
          </a:p>
        </p:txBody>
      </p:sp>
    </p:spTree>
    <p:extLst>
      <p:ext uri="{BB962C8B-B14F-4D97-AF65-F5344CB8AC3E}">
        <p14:creationId xmlns:p14="http://schemas.microsoft.com/office/powerpoint/2010/main" val="196817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K-means</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1428004" cy="307777"/>
          </a:xfrm>
          <a:prstGeom prst="rect">
            <a:avLst/>
          </a:prstGeom>
          <a:noFill/>
        </p:spPr>
        <p:txBody>
          <a:bodyPr wrap="square" rtlCol="0">
            <a:spAutoFit/>
          </a:bodyPr>
          <a:lstStyle/>
          <a:p>
            <a:pPr algn="dist"/>
            <a:r>
              <a:rPr lang="en-US" altLang="zh-CN" sz="1400" dirty="0">
                <a:latin typeface="FuturaBookC" pitchFamily="2" charset="-52"/>
              </a:rPr>
              <a:t>routines</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3" name="图片 2">
            <a:extLst>
              <a:ext uri="{FF2B5EF4-FFF2-40B4-BE49-F238E27FC236}">
                <a16:creationId xmlns:a16="http://schemas.microsoft.com/office/drawing/2014/main" id="{7AC78A6C-6E62-FB4F-89BF-35F129158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971" y="1793929"/>
            <a:ext cx="3561029" cy="3458154"/>
          </a:xfrm>
          <a:prstGeom prst="rect">
            <a:avLst/>
          </a:prstGeom>
        </p:spPr>
      </p:pic>
      <p:pic>
        <p:nvPicPr>
          <p:cNvPr id="8" name="图片 7">
            <a:extLst>
              <a:ext uri="{FF2B5EF4-FFF2-40B4-BE49-F238E27FC236}">
                <a16:creationId xmlns:a16="http://schemas.microsoft.com/office/drawing/2014/main" id="{E5D8C7D3-E151-FA4F-B42B-594187ECAA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657" y="2077474"/>
            <a:ext cx="8839448" cy="2891063"/>
          </a:xfrm>
          <a:prstGeom prst="rect">
            <a:avLst/>
          </a:prstGeom>
        </p:spPr>
      </p:pic>
    </p:spTree>
    <p:extLst>
      <p:ext uri="{BB962C8B-B14F-4D97-AF65-F5344CB8AC3E}">
        <p14:creationId xmlns:p14="http://schemas.microsoft.com/office/powerpoint/2010/main" val="4267437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作业要求</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r>
              <a:rPr lang="en-US" altLang="zh-CN" sz="1600" b="0" i="0" dirty="0">
                <a:solidFill>
                  <a:srgbClr val="202124"/>
                </a:solidFill>
                <a:effectLst/>
                <a:latin typeface="arial" panose="020B0604020202020204" pitchFamily="34" charset="0"/>
              </a:rPr>
              <a:t>word vectorization</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26148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作业要求</a:t>
            </a:r>
          </a:p>
        </p:txBody>
      </p:sp>
      <p:sp>
        <p:nvSpPr>
          <p:cNvPr id="5" name="文本框 4"/>
          <p:cNvSpPr txBox="1"/>
          <p:nvPr/>
        </p:nvSpPr>
        <p:spPr>
          <a:xfrm>
            <a:off x="904649" y="840662"/>
            <a:ext cx="2361063" cy="307777"/>
          </a:xfrm>
          <a:prstGeom prst="rect">
            <a:avLst/>
          </a:prstGeom>
          <a:noFill/>
        </p:spPr>
        <p:txBody>
          <a:bodyPr wrap="square" rtlCol="0">
            <a:spAutoFit/>
          </a:bodyPr>
          <a:lstStyle/>
          <a:p>
            <a:pPr algn="dist"/>
            <a:r>
              <a:rPr lang="en-US" altLang="zh-CN" sz="1400" dirty="0">
                <a:latin typeface="FuturaBookC" pitchFamily="2" charset="-52"/>
              </a:rPr>
              <a:t>requirements</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0C24A9E2-497B-0E42-86AF-28D2D54840A7}"/>
              </a:ext>
            </a:extLst>
          </p:cNvPr>
          <p:cNvSpPr txBox="1"/>
          <p:nvPr/>
        </p:nvSpPr>
        <p:spPr>
          <a:xfrm>
            <a:off x="1964684" y="1396906"/>
            <a:ext cx="8262632" cy="4620432"/>
          </a:xfrm>
          <a:prstGeom prst="rect">
            <a:avLst/>
          </a:prstGeom>
          <a:noFill/>
        </p:spPr>
        <p:txBody>
          <a:bodyPr wrap="square">
            <a:spAutoFit/>
          </a:bodyPr>
          <a:lstStyle/>
          <a:p>
            <a:pPr algn="l">
              <a:lnSpc>
                <a:spcPct val="150000"/>
              </a:lnSpc>
              <a:buFont typeface="+mj-lt"/>
              <a:buAutoNum type="arabicPeriod"/>
            </a:pPr>
            <a:r>
              <a:rPr lang="zh-CN" altLang="en-US" b="0" i="0" dirty="0">
                <a:effectLst/>
                <a:latin typeface="-apple-system"/>
              </a:rPr>
              <a:t>请完成 </a:t>
            </a:r>
            <a:r>
              <a:rPr lang="en" altLang="zh-CN" b="0" i="0" dirty="0" err="1">
                <a:effectLst/>
                <a:latin typeface="-apple-system"/>
              </a:rPr>
              <a:t>preprocess_data</a:t>
            </a:r>
            <a:r>
              <a:rPr lang="zh-CN" altLang="en" b="0" i="0" dirty="0">
                <a:effectLst/>
                <a:latin typeface="-apple-system"/>
              </a:rPr>
              <a:t>、</a:t>
            </a:r>
            <a:r>
              <a:rPr lang="en" altLang="zh-CN" b="0" i="0" dirty="0" err="1">
                <a:effectLst/>
                <a:latin typeface="-apple-system"/>
              </a:rPr>
              <a:t>get_distance</a:t>
            </a:r>
            <a:r>
              <a:rPr lang="zh-CN" altLang="en" b="0" i="0" dirty="0">
                <a:effectLst/>
                <a:latin typeface="-apple-system"/>
              </a:rPr>
              <a:t>、</a:t>
            </a:r>
            <a:r>
              <a:rPr lang="en" altLang="zh-CN" b="0" i="0" dirty="0" err="1">
                <a:effectLst/>
                <a:latin typeface="-apple-system"/>
              </a:rPr>
              <a:t>get_anomaly</a:t>
            </a:r>
            <a:r>
              <a:rPr lang="en" altLang="zh-CN" b="0" i="0" dirty="0">
                <a:effectLst/>
                <a:latin typeface="-apple-system"/>
              </a:rPr>
              <a:t> </a:t>
            </a:r>
            <a:r>
              <a:rPr lang="zh-CN" altLang="en-US" b="0" i="0" dirty="0">
                <a:effectLst/>
                <a:latin typeface="-apple-system"/>
              </a:rPr>
              <a:t>函数的相关改进，调整超参数，并完成训练。</a:t>
            </a:r>
          </a:p>
          <a:p>
            <a:pPr algn="l">
              <a:lnSpc>
                <a:spcPct val="150000"/>
              </a:lnSpc>
              <a:buFont typeface="+mj-lt"/>
              <a:buAutoNum type="arabicPeriod"/>
            </a:pPr>
            <a:r>
              <a:rPr lang="zh-CN" altLang="en-US" b="0" i="0" dirty="0">
                <a:effectLst/>
                <a:latin typeface="-apple-system"/>
              </a:rPr>
              <a:t>测试提交时请导入必要的包和第三方库 </a:t>
            </a:r>
            <a:r>
              <a:rPr lang="en-US" altLang="zh-CN" b="0" i="0" dirty="0">
                <a:effectLst/>
                <a:latin typeface="-apple-system"/>
              </a:rPr>
              <a:t>(</a:t>
            </a:r>
            <a:r>
              <a:rPr lang="zh-CN" altLang="en-US" b="0" i="0" dirty="0">
                <a:effectLst/>
                <a:latin typeface="-apple-system"/>
              </a:rPr>
              <a:t>包括此文件中曾经导入过的</a:t>
            </a:r>
            <a:r>
              <a:rPr lang="en-US" altLang="zh-CN" b="0" i="0" dirty="0">
                <a:effectLst/>
                <a:latin typeface="-apple-system"/>
              </a:rPr>
              <a:t>)</a:t>
            </a:r>
            <a:r>
              <a:rPr lang="zh-CN" altLang="en-US" b="0" i="0" dirty="0">
                <a:effectLst/>
                <a:latin typeface="-apple-system"/>
              </a:rPr>
              <a:t>。</a:t>
            </a:r>
          </a:p>
          <a:p>
            <a:pPr algn="l">
              <a:lnSpc>
                <a:spcPct val="150000"/>
              </a:lnSpc>
              <a:buFont typeface="+mj-lt"/>
              <a:buAutoNum type="arabicPeriod"/>
            </a:pPr>
            <a:r>
              <a:rPr lang="zh-CN" altLang="en-US" b="0" i="0" dirty="0">
                <a:effectLst/>
                <a:latin typeface="-apple-system"/>
              </a:rPr>
              <a:t>点击左侧栏提交结果后点击生成文件则需勾选 </a:t>
            </a:r>
            <a:r>
              <a:rPr lang="en" altLang="zh-CN" b="0" i="0" dirty="0" err="1">
                <a:effectLst/>
                <a:latin typeface="-apple-system"/>
              </a:rPr>
              <a:t>preprocess_data</a:t>
            </a:r>
            <a:r>
              <a:rPr lang="en" altLang="zh-CN" b="0" i="0" dirty="0">
                <a:effectLst/>
                <a:latin typeface="-apple-system"/>
              </a:rPr>
              <a:t>()</a:t>
            </a:r>
            <a:r>
              <a:rPr lang="zh-CN" altLang="en" b="0" i="0" dirty="0">
                <a:effectLst/>
                <a:latin typeface="-apple-system"/>
              </a:rPr>
              <a:t>、</a:t>
            </a:r>
            <a:r>
              <a:rPr lang="en" altLang="zh-CN" b="0" i="0" dirty="0" err="1">
                <a:effectLst/>
                <a:latin typeface="-apple-system"/>
              </a:rPr>
              <a:t>get_distance</a:t>
            </a:r>
            <a:r>
              <a:rPr lang="en" altLang="zh-CN" b="0" i="0" dirty="0">
                <a:effectLst/>
                <a:latin typeface="-apple-system"/>
              </a:rPr>
              <a:t>()</a:t>
            </a:r>
            <a:r>
              <a:rPr lang="zh-CN" altLang="en" b="0" i="0" dirty="0">
                <a:effectLst/>
                <a:latin typeface="-apple-system"/>
              </a:rPr>
              <a:t>、</a:t>
            </a:r>
            <a:r>
              <a:rPr lang="en" altLang="zh-CN" b="0" i="0" dirty="0" err="1">
                <a:effectLst/>
                <a:latin typeface="-apple-system"/>
              </a:rPr>
              <a:t>get_anomaly</a:t>
            </a:r>
            <a:r>
              <a:rPr lang="en" altLang="zh-CN" b="0" i="0" dirty="0">
                <a:effectLst/>
                <a:latin typeface="-apple-system"/>
              </a:rPr>
              <a:t>() </a:t>
            </a:r>
            <a:r>
              <a:rPr lang="zh-CN" altLang="en-US" b="0" i="0" dirty="0">
                <a:effectLst/>
                <a:latin typeface="-apple-system"/>
              </a:rPr>
              <a:t>和 </a:t>
            </a:r>
            <a:r>
              <a:rPr lang="en" altLang="zh-CN" b="0" i="0" dirty="0">
                <a:effectLst/>
                <a:latin typeface="-apple-system"/>
              </a:rPr>
              <a:t>predict()</a:t>
            </a:r>
            <a:r>
              <a:rPr lang="zh-CN" altLang="en-US" b="0" i="0" dirty="0">
                <a:effectLst/>
                <a:latin typeface="-apple-system"/>
              </a:rPr>
              <a:t>函数及导入相关包的 </a:t>
            </a:r>
            <a:r>
              <a:rPr lang="en" altLang="zh-CN" b="0" i="0" dirty="0">
                <a:effectLst/>
                <a:latin typeface="-apple-system"/>
              </a:rPr>
              <a:t>cell</a:t>
            </a:r>
            <a:r>
              <a:rPr lang="zh-CN" altLang="en" b="0" i="0" dirty="0">
                <a:effectLst/>
                <a:latin typeface="-apple-system"/>
              </a:rPr>
              <a:t>， </a:t>
            </a:r>
            <a:r>
              <a:rPr lang="zh-CN" altLang="en-US" b="0" i="0" dirty="0">
                <a:effectLst/>
                <a:latin typeface="-apple-system"/>
              </a:rPr>
              <a:t>转化为 </a:t>
            </a:r>
            <a:r>
              <a:rPr lang="en" altLang="zh-CN" b="0" i="0" dirty="0" err="1">
                <a:effectLst/>
                <a:latin typeface="-apple-system"/>
              </a:rPr>
              <a:t>py</a:t>
            </a:r>
            <a:r>
              <a:rPr lang="en" altLang="zh-CN" b="0" i="0" dirty="0">
                <a:effectLst/>
                <a:latin typeface="-apple-system"/>
              </a:rPr>
              <a:t> </a:t>
            </a:r>
            <a:r>
              <a:rPr lang="zh-CN" altLang="en-US" b="0" i="0" dirty="0">
                <a:effectLst/>
                <a:latin typeface="-apple-system"/>
              </a:rPr>
              <a:t>文件后进行系统测试，测试通过后即可提交。</a:t>
            </a:r>
          </a:p>
          <a:p>
            <a:pPr algn="l">
              <a:lnSpc>
                <a:spcPct val="150000"/>
              </a:lnSpc>
              <a:buFont typeface="+mj-lt"/>
              <a:buAutoNum type="arabicPeriod"/>
            </a:pPr>
            <a:r>
              <a:rPr lang="zh-CN" altLang="en-US" b="0" i="0" dirty="0">
                <a:effectLst/>
                <a:latin typeface="-apple-system"/>
              </a:rPr>
              <a:t>请加载你认为训练最佳的模型，即请按要求填写模型路径。</a:t>
            </a:r>
          </a:p>
          <a:p>
            <a:pPr algn="l">
              <a:lnSpc>
                <a:spcPct val="150000"/>
              </a:lnSpc>
              <a:buFont typeface="+mj-lt"/>
              <a:buAutoNum type="arabicPeriod"/>
            </a:pPr>
            <a:r>
              <a:rPr lang="zh-CN" altLang="en-US" b="1" i="0" dirty="0">
                <a:effectLst/>
                <a:latin typeface="-apple-system"/>
              </a:rPr>
              <a:t>测试提交时服务端会调用 </a:t>
            </a:r>
            <a:r>
              <a:rPr lang="en" altLang="zh-CN" b="1" i="0" dirty="0" err="1">
                <a:effectLst/>
                <a:latin typeface="-apple-system"/>
              </a:rPr>
              <a:t>preprocess_data</a:t>
            </a:r>
            <a:r>
              <a:rPr lang="en" altLang="zh-CN" b="1" i="0" dirty="0">
                <a:effectLst/>
                <a:latin typeface="-apple-system"/>
              </a:rPr>
              <a:t>()</a:t>
            </a:r>
            <a:r>
              <a:rPr lang="zh-CN" altLang="en" b="1" i="0" dirty="0">
                <a:effectLst/>
                <a:latin typeface="-apple-system"/>
              </a:rPr>
              <a:t>、</a:t>
            </a:r>
            <a:r>
              <a:rPr lang="en" altLang="zh-CN" b="1" i="0" dirty="0" err="1">
                <a:effectLst/>
                <a:latin typeface="-apple-system"/>
              </a:rPr>
              <a:t>get_distance</a:t>
            </a:r>
            <a:r>
              <a:rPr lang="en" altLang="zh-CN" b="1" i="0" dirty="0">
                <a:effectLst/>
                <a:latin typeface="-apple-system"/>
              </a:rPr>
              <a:t>()</a:t>
            </a:r>
            <a:r>
              <a:rPr lang="zh-CN" altLang="en" b="1" i="0" dirty="0">
                <a:effectLst/>
                <a:latin typeface="-apple-system"/>
              </a:rPr>
              <a:t>、</a:t>
            </a:r>
            <a:r>
              <a:rPr lang="en" altLang="zh-CN" b="1" i="0" dirty="0" err="1">
                <a:effectLst/>
                <a:latin typeface="-apple-system"/>
              </a:rPr>
              <a:t>get_anomaly</a:t>
            </a:r>
            <a:r>
              <a:rPr lang="en" altLang="zh-CN" b="1" i="0" dirty="0">
                <a:effectLst/>
                <a:latin typeface="-apple-system"/>
              </a:rPr>
              <a:t>() </a:t>
            </a:r>
            <a:r>
              <a:rPr lang="zh-CN" altLang="en-US" b="1" i="0" dirty="0">
                <a:effectLst/>
                <a:latin typeface="-apple-system"/>
              </a:rPr>
              <a:t>和 </a:t>
            </a:r>
            <a:r>
              <a:rPr lang="en" altLang="zh-CN" b="1" i="0" dirty="0">
                <a:effectLst/>
                <a:latin typeface="-apple-system"/>
              </a:rPr>
              <a:t>predict()</a:t>
            </a:r>
            <a:r>
              <a:rPr lang="zh-CN" altLang="en-US" b="1" i="0" dirty="0">
                <a:effectLst/>
                <a:latin typeface="-apple-system"/>
              </a:rPr>
              <a:t>函数，请不要修改该函数的输入输出及其数据类型。</a:t>
            </a:r>
            <a:endParaRPr lang="zh-CN" altLang="en-US" b="0" i="0" dirty="0">
              <a:effectLst/>
              <a:latin typeface="-apple-system"/>
            </a:endParaRPr>
          </a:p>
          <a:p>
            <a:pPr algn="l">
              <a:lnSpc>
                <a:spcPct val="150000"/>
              </a:lnSpc>
              <a:buFont typeface="+mj-lt"/>
              <a:buAutoNum type="arabicPeriod"/>
            </a:pPr>
            <a:r>
              <a:rPr lang="zh-CN" altLang="en-US" b="0" i="0" dirty="0">
                <a:effectLst/>
                <a:latin typeface="-apple-system"/>
              </a:rPr>
              <a:t>测试提交时记得填写你的模型路径及名称</a:t>
            </a:r>
            <a:r>
              <a:rPr lang="en-US" altLang="zh-CN" b="0" i="0" dirty="0">
                <a:effectLst/>
                <a:latin typeface="-apple-system"/>
              </a:rPr>
              <a:t>, </a:t>
            </a:r>
            <a:r>
              <a:rPr lang="zh-CN" altLang="en-US" b="0" i="0" dirty="0">
                <a:effectLst/>
                <a:latin typeface="-apple-system"/>
              </a:rPr>
              <a:t>如果</a:t>
            </a:r>
            <a:r>
              <a:rPr lang="zh-CN" altLang="en-US" dirty="0">
                <a:latin typeface="-apple-system"/>
              </a:rPr>
              <a:t>采用</a:t>
            </a:r>
            <a:r>
              <a:rPr lang="zh-CN" altLang="en-US" dirty="0">
                <a:latin typeface="-apple-system"/>
                <a:hlinkClick r:id="rId4">
                  <a:extLst>
                    <a:ext uri="{A12FA001-AC4F-418D-AE19-62706E023703}">
                      <ahyp:hlinkClr xmlns:ahyp="http://schemas.microsoft.com/office/drawing/2018/hyperlinkcolor" val="tx"/>
                    </a:ext>
                  </a:extLst>
                </a:hlinkClick>
              </a:rPr>
              <a:t>离线任务</a:t>
            </a:r>
            <a:r>
              <a:rPr lang="zh-CN" altLang="en-US" dirty="0">
                <a:latin typeface="-apple-system"/>
              </a:rPr>
              <a:t>请</a:t>
            </a:r>
            <a:r>
              <a:rPr lang="zh-CN" altLang="en-US" b="0" i="0" dirty="0">
                <a:effectLst/>
                <a:latin typeface="-apple-system"/>
              </a:rPr>
              <a:t>将模型保存在 </a:t>
            </a:r>
            <a:r>
              <a:rPr lang="en" altLang="zh-CN" b="1" i="0" dirty="0">
                <a:effectLst/>
                <a:latin typeface="-apple-system"/>
              </a:rPr>
              <a:t>results</a:t>
            </a:r>
            <a:r>
              <a:rPr lang="en" altLang="zh-CN" b="0" i="0" dirty="0">
                <a:effectLst/>
                <a:latin typeface="-apple-system"/>
              </a:rPr>
              <a:t> </a:t>
            </a:r>
            <a:r>
              <a:rPr lang="zh-CN" altLang="en-US" b="0" i="0" dirty="0">
                <a:effectLst/>
                <a:latin typeface="-apple-system"/>
              </a:rPr>
              <a:t>文件夹下。</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评分标准</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r>
              <a:rPr lang="en-US" altLang="zh-CN" sz="1600" b="0" i="0" dirty="0">
                <a:solidFill>
                  <a:srgbClr val="202124"/>
                </a:solidFill>
                <a:effectLst/>
                <a:latin typeface="arial" panose="020B0604020202020204" pitchFamily="34" charset="0"/>
              </a:rPr>
              <a:t>Grading</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1465683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评分标准</a:t>
            </a:r>
          </a:p>
        </p:txBody>
      </p:sp>
      <p:sp>
        <p:nvSpPr>
          <p:cNvPr id="5" name="文本框 4"/>
          <p:cNvSpPr txBox="1"/>
          <p:nvPr/>
        </p:nvSpPr>
        <p:spPr>
          <a:xfrm>
            <a:off x="1011528" y="839573"/>
            <a:ext cx="1268534" cy="307777"/>
          </a:xfrm>
          <a:prstGeom prst="rect">
            <a:avLst/>
          </a:prstGeom>
          <a:noFill/>
        </p:spPr>
        <p:txBody>
          <a:bodyPr wrap="square" rtlCol="0">
            <a:spAutoFit/>
          </a:bodyPr>
          <a:lstStyle/>
          <a:p>
            <a:pPr algn="dist"/>
            <a:r>
              <a:rPr lang="en-US" altLang="zh-CN" sz="1400" dirty="0">
                <a:latin typeface="FuturaBookC" pitchFamily="2" charset="-52"/>
              </a:rPr>
              <a:t>Grading</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BBF49CF9-13DA-B141-B5B5-62F45E79E187}"/>
              </a:ext>
            </a:extLst>
          </p:cNvPr>
          <p:cNvSpPr txBox="1"/>
          <p:nvPr/>
        </p:nvSpPr>
        <p:spPr>
          <a:xfrm>
            <a:off x="3047011" y="2060708"/>
            <a:ext cx="6097978" cy="2031325"/>
          </a:xfrm>
          <a:prstGeom prst="rect">
            <a:avLst/>
          </a:prstGeom>
          <a:noFill/>
        </p:spPr>
        <p:txBody>
          <a:bodyPr wrap="square">
            <a:spAutoFit/>
          </a:bodyPr>
          <a:lstStyle/>
          <a:p>
            <a:r>
              <a:rPr lang="zh-CN" altLang="en-US" dirty="0"/>
              <a:t>Kmeans的评分标准是利用kmeans算法找出异常点。</a:t>
            </a:r>
            <a:endParaRPr lang="en-US" altLang="zh-CN" dirty="0"/>
          </a:p>
          <a:p>
            <a:r>
              <a:rPr lang="zh-CN" altLang="en-US" dirty="0"/>
              <a:t>通过测试后的基础分数是50分。</a:t>
            </a:r>
            <a:endParaRPr lang="en-US" altLang="zh-CN" dirty="0"/>
          </a:p>
          <a:p>
            <a:endParaRPr lang="en-US" altLang="zh-CN" dirty="0"/>
          </a:p>
          <a:p>
            <a:r>
              <a:rPr lang="en-US" altLang="zh-CN" dirty="0"/>
              <a:t>count&lt;=10</a:t>
            </a:r>
            <a:r>
              <a:rPr lang="zh-CN" altLang="en-US" dirty="0"/>
              <a:t>，</a:t>
            </a:r>
            <a:r>
              <a:rPr lang="en-US" altLang="zh-CN" dirty="0"/>
              <a:t>    </a:t>
            </a:r>
            <a:r>
              <a:rPr lang="zh-CN" altLang="en-US" dirty="0"/>
              <a:t>分数为50+2*count</a:t>
            </a:r>
            <a:r>
              <a:rPr lang="en-US" altLang="zh-CN" dirty="0"/>
              <a:t>;</a:t>
            </a:r>
          </a:p>
          <a:p>
            <a:r>
              <a:rPr lang="zh-CN" altLang="en-US" dirty="0"/>
              <a:t>count&lt;=20时，分数为70 + (count - 10)</a:t>
            </a:r>
            <a:r>
              <a:rPr lang="en-US" altLang="zh-CN" dirty="0"/>
              <a:t>;</a:t>
            </a:r>
          </a:p>
          <a:p>
            <a:r>
              <a:rPr lang="zh-CN" altLang="en-US" dirty="0"/>
              <a:t>count&gt;20时，</a:t>
            </a:r>
            <a:r>
              <a:rPr lang="en-US" altLang="zh-CN" dirty="0"/>
              <a:t>  </a:t>
            </a:r>
            <a:r>
              <a:rPr lang="zh-CN" altLang="en-US" dirty="0"/>
              <a:t>分数为80 + (count - 20) * 1.5。</a:t>
            </a:r>
            <a:endParaRPr lang="en-US" altLang="zh-CN" dirty="0"/>
          </a:p>
          <a:p>
            <a:r>
              <a:rPr lang="zh-CN" altLang="en-US" dirty="0"/>
              <a:t>count&gt;30时，</a:t>
            </a:r>
            <a:r>
              <a:rPr lang="en-US" altLang="zh-CN" dirty="0"/>
              <a:t>  </a:t>
            </a:r>
            <a:r>
              <a:rPr lang="zh-CN" altLang="en-US" dirty="0"/>
              <a:t>结果要减去miss值（就是误判断的异常值点）</a:t>
            </a:r>
          </a:p>
        </p:txBody>
      </p:sp>
    </p:spTree>
    <p:extLst>
      <p:ext uri="{BB962C8B-B14F-4D97-AF65-F5344CB8AC3E}">
        <p14:creationId xmlns:p14="http://schemas.microsoft.com/office/powerpoint/2010/main" val="4171674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1B335BA-BD35-4B2D-A195-73F97F204BD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22ACF6B1-C939-49F1-BB22-FA02ACC16316}"/>
              </a:ext>
            </a:extLst>
          </p:cNvPr>
          <p:cNvSpPr txBox="1"/>
          <p:nvPr/>
        </p:nvSpPr>
        <p:spPr>
          <a:xfrm>
            <a:off x="4520582" y="2191479"/>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extLst>
      <p:ext uri="{BB962C8B-B14F-4D97-AF65-F5344CB8AC3E}">
        <p14:creationId xmlns:p14="http://schemas.microsoft.com/office/powerpoint/2010/main" val="2626045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3249648" y="296545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实验介绍</a:t>
            </a:r>
          </a:p>
        </p:txBody>
      </p:sp>
      <p:sp>
        <p:nvSpPr>
          <p:cNvPr id="11" name="文本框 10"/>
          <p:cNvSpPr txBox="1"/>
          <p:nvPr/>
        </p:nvSpPr>
        <p:spPr>
          <a:xfrm>
            <a:off x="3249648" y="3405851"/>
            <a:ext cx="2680886" cy="307777"/>
          </a:xfrm>
          <a:prstGeom prst="rect">
            <a:avLst/>
          </a:prstGeom>
          <a:noFill/>
        </p:spPr>
        <p:txBody>
          <a:bodyPr wrap="square" rtlCol="0">
            <a:spAutoFit/>
          </a:bodyPr>
          <a:lstStyle/>
          <a:p>
            <a:r>
              <a:rPr lang="en-US" altLang="zh-CN" sz="1400" dirty="0">
                <a:latin typeface="FuturaBookC" pitchFamily="2" charset="-52"/>
              </a:rPr>
              <a:t>Experiment description</a:t>
            </a:r>
            <a:endParaRPr lang="zh-CN" altLang="en-US" sz="1400" dirty="0">
              <a:latin typeface="FuturaBookC" pitchFamily="2" charset="-52"/>
            </a:endParaRPr>
          </a:p>
        </p:txBody>
      </p:sp>
      <p:sp>
        <p:nvSpPr>
          <p:cNvPr id="12" name="椭圆 11"/>
          <p:cNvSpPr/>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899058" y="2967335"/>
            <a:ext cx="3701845" cy="461665"/>
          </a:xfrm>
          <a:prstGeom prst="rect">
            <a:avLst/>
          </a:prstGeom>
          <a:noFill/>
        </p:spPr>
        <p:txBody>
          <a:bodyPr wrap="square" rtlCol="0">
            <a:spAutoFit/>
          </a:bodyPr>
          <a:lstStyle/>
          <a:p>
            <a:pPr algn="just"/>
            <a:r>
              <a:rPr lang="en-US" altLang="zh-CN" sz="2400" dirty="0">
                <a:latin typeface="FZZhengHeiS-DB-GB" panose="02000000000000000000" pitchFamily="2" charset="0"/>
                <a:ea typeface="FZZhengHeiS-DB-GB" panose="02000000000000000000" pitchFamily="2" charset="0"/>
              </a:rPr>
              <a:t>PCA</a:t>
            </a:r>
            <a:r>
              <a:rPr lang="zh-CN" altLang="en-US" sz="2400" dirty="0">
                <a:latin typeface="FZZhengHeiS-DB-GB" panose="02000000000000000000" pitchFamily="2" charset="0"/>
                <a:ea typeface="FZZhengHeiS-DB-GB" panose="02000000000000000000" pitchFamily="2" charset="0"/>
              </a:rPr>
              <a:t>与</a:t>
            </a:r>
            <a:r>
              <a:rPr lang="en-US" altLang="zh-CN" sz="2400" dirty="0">
                <a:latin typeface="FZZhengHeiS-DB-GB" panose="02000000000000000000" pitchFamily="2" charset="0"/>
                <a:ea typeface="FZZhengHeiS-DB-GB" panose="02000000000000000000" pitchFamily="2" charset="0"/>
              </a:rPr>
              <a:t>K-means</a:t>
            </a:r>
            <a:endParaRPr lang="zh-CN" altLang="en-US" sz="2400" dirty="0">
              <a:latin typeface="FZZhengHeiS-DB-GB" panose="02000000000000000000" pitchFamily="2" charset="0"/>
              <a:ea typeface="FZZhengHeiS-DB-GB" panose="02000000000000000000" pitchFamily="2" charset="0"/>
            </a:endParaRPr>
          </a:p>
        </p:txBody>
      </p:sp>
      <p:sp>
        <p:nvSpPr>
          <p:cNvPr id="14" name="文本框 13"/>
          <p:cNvSpPr txBox="1"/>
          <p:nvPr/>
        </p:nvSpPr>
        <p:spPr>
          <a:xfrm>
            <a:off x="7961405" y="3405850"/>
            <a:ext cx="2680572" cy="307777"/>
          </a:xfrm>
          <a:prstGeom prst="rect">
            <a:avLst/>
          </a:prstGeom>
          <a:noFill/>
        </p:spPr>
        <p:txBody>
          <a:bodyPr wrap="square" rtlCol="0">
            <a:spAutoFit/>
          </a:bodyPr>
          <a:lstStyle/>
          <a:p>
            <a:r>
              <a:rPr lang="en-US" altLang="zh-CN" sz="1400" dirty="0">
                <a:latin typeface="FuturaBookC" pitchFamily="2" charset="-52"/>
              </a:rPr>
              <a:t>PCA &amp; K-means</a:t>
            </a:r>
            <a:endParaRPr lang="zh-CN" altLang="en-US" sz="1400" dirty="0">
              <a:latin typeface="FuturaBookC" pitchFamily="2" charset="-52"/>
            </a:endParaRPr>
          </a:p>
        </p:txBody>
      </p:sp>
      <p:sp>
        <p:nvSpPr>
          <p:cNvPr id="15" name="椭圆 14"/>
          <p:cNvSpPr/>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3249648" y="399529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作业要求</a:t>
            </a:r>
          </a:p>
        </p:txBody>
      </p:sp>
      <p:sp>
        <p:nvSpPr>
          <p:cNvPr id="17" name="文本框 16"/>
          <p:cNvSpPr txBox="1"/>
          <p:nvPr/>
        </p:nvSpPr>
        <p:spPr>
          <a:xfrm>
            <a:off x="3249648" y="4427747"/>
            <a:ext cx="3370960" cy="307777"/>
          </a:xfrm>
          <a:prstGeom prst="rect">
            <a:avLst/>
          </a:prstGeom>
          <a:noFill/>
        </p:spPr>
        <p:txBody>
          <a:bodyPr wrap="square" rtlCol="0">
            <a:spAutoFit/>
          </a:bodyPr>
          <a:lstStyle/>
          <a:p>
            <a:r>
              <a:rPr lang="en-US" altLang="zh-CN" sz="1400" b="0" i="0" dirty="0">
                <a:solidFill>
                  <a:srgbClr val="202124"/>
                </a:solidFill>
                <a:effectLst/>
                <a:latin typeface="arial" panose="020B0604020202020204" pitchFamily="34" charset="0"/>
              </a:rPr>
              <a:t>requirements</a:t>
            </a:r>
            <a:endParaRPr lang="zh-CN" altLang="en-US" sz="1400" dirty="0">
              <a:latin typeface="FuturaBookC" pitchFamily="2" charset="-52"/>
            </a:endParaRPr>
          </a:p>
        </p:txBody>
      </p:sp>
      <p:pic>
        <p:nvPicPr>
          <p:cNvPr id="2" name="图片 1">
            <a:extLst>
              <a:ext uri="{FF2B5EF4-FFF2-40B4-BE49-F238E27FC236}">
                <a16:creationId xmlns:a16="http://schemas.microsoft.com/office/drawing/2014/main" id="{009B4208-C389-49C5-AA67-9AF11DE1DF7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18" name="椭圆 17">
            <a:extLst>
              <a:ext uri="{FF2B5EF4-FFF2-40B4-BE49-F238E27FC236}">
                <a16:creationId xmlns:a16="http://schemas.microsoft.com/office/drawing/2014/main" id="{90986E48-B11B-554A-9E8C-DFD26E39A19A}"/>
              </a:ext>
            </a:extLst>
          </p:cNvPr>
          <p:cNvSpPr/>
          <p:nvPr/>
        </p:nvSpPr>
        <p:spPr>
          <a:xfrm>
            <a:off x="7134562" y="400996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a:extLst>
              <a:ext uri="{FF2B5EF4-FFF2-40B4-BE49-F238E27FC236}">
                <a16:creationId xmlns:a16="http://schemas.microsoft.com/office/drawing/2014/main" id="{238569E9-E6EC-4443-854B-C23AD68213F5}"/>
              </a:ext>
            </a:extLst>
          </p:cNvPr>
          <p:cNvSpPr txBox="1"/>
          <p:nvPr/>
        </p:nvSpPr>
        <p:spPr>
          <a:xfrm>
            <a:off x="7899058" y="4002628"/>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评分标准</a:t>
            </a:r>
          </a:p>
        </p:txBody>
      </p:sp>
      <p:sp>
        <p:nvSpPr>
          <p:cNvPr id="20" name="文本框 19">
            <a:extLst>
              <a:ext uri="{FF2B5EF4-FFF2-40B4-BE49-F238E27FC236}">
                <a16:creationId xmlns:a16="http://schemas.microsoft.com/office/drawing/2014/main" id="{29ED4D9F-1EFA-5E46-9182-3CD6FA552760}"/>
              </a:ext>
            </a:extLst>
          </p:cNvPr>
          <p:cNvSpPr txBox="1"/>
          <p:nvPr/>
        </p:nvSpPr>
        <p:spPr>
          <a:xfrm>
            <a:off x="7899058" y="4435084"/>
            <a:ext cx="3370960" cy="307777"/>
          </a:xfrm>
          <a:prstGeom prst="rect">
            <a:avLst/>
          </a:prstGeom>
          <a:noFill/>
        </p:spPr>
        <p:txBody>
          <a:bodyPr wrap="square" rtlCol="0">
            <a:spAutoFit/>
          </a:bodyPr>
          <a:lstStyle/>
          <a:p>
            <a:r>
              <a:rPr lang="en-US" altLang="zh-CN" sz="1400" b="0" i="0" dirty="0">
                <a:solidFill>
                  <a:srgbClr val="202124"/>
                </a:solidFill>
                <a:effectLst/>
                <a:latin typeface="arial" panose="020B0604020202020204" pitchFamily="34" charset="0"/>
              </a:rPr>
              <a:t>Grading</a:t>
            </a:r>
            <a:endParaRPr lang="zh-CN" altLang="en-US" sz="1400" dirty="0">
              <a:latin typeface="FuturaBookC" pitchFamily="2" charset="-52"/>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实验介绍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7" y="3843713"/>
            <a:ext cx="2120660" cy="338554"/>
          </a:xfrm>
          <a:prstGeom prst="rect">
            <a:avLst/>
          </a:prstGeom>
          <a:noFill/>
        </p:spPr>
        <p:txBody>
          <a:bodyPr wrap="square" rtlCol="0">
            <a:spAutoFit/>
          </a:bodyPr>
          <a:lstStyle/>
          <a:p>
            <a:pPr algn="dist"/>
            <a:r>
              <a:rPr lang="en-US" altLang="zh-CN" sz="1600" dirty="0">
                <a:latin typeface="FuturaBookC" pitchFamily="2" charset="-52"/>
              </a:rPr>
              <a:t>Experiment description</a:t>
            </a:r>
            <a:endParaRPr lang="zh-CN" altLang="en-US" sz="1600" dirty="0">
              <a:latin typeface="FuturaBookC" pitchFamily="2" charset="-52"/>
            </a:endParaRPr>
          </a:p>
        </p:txBody>
      </p:sp>
      <p:pic>
        <p:nvPicPr>
          <p:cNvPr id="13" name="图片 12">
            <a:extLst>
              <a:ext uri="{FF2B5EF4-FFF2-40B4-BE49-F238E27FC236}">
                <a16:creationId xmlns:a16="http://schemas.microsoft.com/office/drawing/2014/main" id="{8278C6A8-4ABA-469F-8EAB-C8A7E00A8D83}"/>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实验背景</a:t>
            </a:r>
          </a:p>
        </p:txBody>
      </p:sp>
      <p:sp>
        <p:nvSpPr>
          <p:cNvPr id="5" name="文本框 4"/>
          <p:cNvSpPr txBox="1"/>
          <p:nvPr/>
        </p:nvSpPr>
        <p:spPr>
          <a:xfrm>
            <a:off x="904649" y="840662"/>
            <a:ext cx="1959731" cy="307777"/>
          </a:xfrm>
          <a:prstGeom prst="rect">
            <a:avLst/>
          </a:prstGeom>
          <a:noFill/>
        </p:spPr>
        <p:txBody>
          <a:bodyPr wrap="square" rtlCol="0">
            <a:spAutoFit/>
          </a:bodyPr>
          <a:lstStyle/>
          <a:p>
            <a:pPr algn="dist"/>
            <a:r>
              <a:rPr lang="en-US" altLang="zh-CN" sz="1400" dirty="0">
                <a:latin typeface="FuturaBookC" pitchFamily="2" charset="-52"/>
              </a:rPr>
              <a:t>Experiment Background</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1F75933E-510A-4664-A302-18A8CAB69B28}"/>
              </a:ext>
            </a:extLst>
          </p:cNvPr>
          <p:cNvSpPr txBox="1"/>
          <p:nvPr/>
        </p:nvSpPr>
        <p:spPr>
          <a:xfrm>
            <a:off x="796413" y="2389660"/>
            <a:ext cx="9876780" cy="2541401"/>
          </a:xfrm>
          <a:prstGeom prst="rect">
            <a:avLst/>
          </a:prstGeom>
          <a:noFill/>
        </p:spPr>
        <p:txBody>
          <a:bodyPr wrap="square" rtlCol="0">
            <a:spAutoFit/>
          </a:bodyPr>
          <a:lstStyle/>
          <a:p>
            <a:pPr>
              <a:lnSpc>
                <a:spcPct val="150000"/>
              </a:lnSpc>
            </a:pPr>
            <a:r>
              <a:rPr lang="zh-CN" altLang="en-US" b="0" i="0" dirty="0">
                <a:effectLst/>
                <a:latin typeface="-apple-system"/>
              </a:rPr>
              <a:t>异常值检测（</a:t>
            </a:r>
            <a:r>
              <a:rPr lang="en" altLang="zh-CN" b="0" i="0" dirty="0">
                <a:effectLst/>
                <a:latin typeface="-apple-system"/>
              </a:rPr>
              <a:t>outlier detection </a:t>
            </a:r>
            <a:r>
              <a:rPr lang="zh-CN" altLang="en" b="0" i="0" dirty="0">
                <a:effectLst/>
                <a:latin typeface="-apple-system"/>
              </a:rPr>
              <a:t>）</a:t>
            </a:r>
            <a:r>
              <a:rPr lang="zh-CN" altLang="en-US" b="0" i="0" dirty="0">
                <a:effectLst/>
                <a:latin typeface="-apple-system"/>
              </a:rPr>
              <a:t>是一种数据挖掘过程，用于发现数据集中的异常值并确定异常值的详细信息。</a:t>
            </a:r>
            <a:br>
              <a:rPr lang="zh-CN" altLang="en-US" dirty="0"/>
            </a:br>
            <a:r>
              <a:rPr lang="zh-CN" altLang="en-US" b="0" i="0" dirty="0">
                <a:effectLst/>
                <a:latin typeface="-apple-system"/>
              </a:rPr>
              <a:t>当前数据容量大、数据类型多样、获取数据速度快；但是数据也比较复杂，数据的质量有待商榷；而数据容量大意味着手动标记异常值成本高、效率低下；因此能够自动检测异常值至关重要。</a:t>
            </a:r>
            <a:br>
              <a:rPr lang="zh-CN" altLang="en-US" dirty="0"/>
            </a:br>
            <a:r>
              <a:rPr lang="zh-CN" altLang="en-US" b="0" i="0" dirty="0">
                <a:effectLst/>
                <a:latin typeface="-apple-system"/>
              </a:rPr>
              <a:t>自动异常检测具有广泛的应用，例如信用卡欺诈检测、系统健康监测、故障检测以及传感器网络中的事件检测系统等。</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01821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基础数据</a:t>
            </a:r>
          </a:p>
        </p:txBody>
      </p:sp>
      <p:sp>
        <p:nvSpPr>
          <p:cNvPr id="5" name="文本框 4"/>
          <p:cNvSpPr txBox="1"/>
          <p:nvPr/>
        </p:nvSpPr>
        <p:spPr>
          <a:xfrm>
            <a:off x="904650" y="840662"/>
            <a:ext cx="1627056" cy="307777"/>
          </a:xfrm>
          <a:prstGeom prst="rect">
            <a:avLst/>
          </a:prstGeom>
          <a:noFill/>
        </p:spPr>
        <p:txBody>
          <a:bodyPr wrap="square" rtlCol="0">
            <a:spAutoFit/>
          </a:bodyPr>
          <a:lstStyle/>
          <a:p>
            <a:pPr algn="dist"/>
            <a:r>
              <a:rPr lang="en-US" altLang="zh-CN" sz="1400" dirty="0">
                <a:latin typeface="FuturaBookC" pitchFamily="2" charset="-52"/>
              </a:rPr>
              <a:t>Basic data</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8" name="图片 7">
            <a:extLst>
              <a:ext uri="{FF2B5EF4-FFF2-40B4-BE49-F238E27FC236}">
                <a16:creationId xmlns:a16="http://schemas.microsoft.com/office/drawing/2014/main" id="{9E72C745-B1F8-4C7B-A3C8-63A95B86595A}"/>
              </a:ext>
            </a:extLst>
          </p:cNvPr>
          <p:cNvPicPr>
            <a:picLocks noChangeAspect="1"/>
          </p:cNvPicPr>
          <p:nvPr/>
        </p:nvPicPr>
        <p:blipFill>
          <a:blip r:embed="rId4"/>
          <a:stretch>
            <a:fillRect/>
          </a:stretch>
        </p:blipFill>
        <p:spPr>
          <a:xfrm>
            <a:off x="1399793" y="3024516"/>
            <a:ext cx="4495800" cy="2066925"/>
          </a:xfrm>
          <a:prstGeom prst="rect">
            <a:avLst/>
          </a:prstGeom>
        </p:spPr>
      </p:pic>
      <p:sp>
        <p:nvSpPr>
          <p:cNvPr id="9" name="文本框 8">
            <a:extLst>
              <a:ext uri="{FF2B5EF4-FFF2-40B4-BE49-F238E27FC236}">
                <a16:creationId xmlns:a16="http://schemas.microsoft.com/office/drawing/2014/main" id="{1F75933E-510A-4664-A302-18A8CAB69B28}"/>
              </a:ext>
            </a:extLst>
          </p:cNvPr>
          <p:cNvSpPr txBox="1"/>
          <p:nvPr/>
        </p:nvSpPr>
        <p:spPr>
          <a:xfrm>
            <a:off x="7135795" y="3204908"/>
            <a:ext cx="3537398" cy="1286250"/>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CPC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：每次点击的成本</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CPM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：每千次点击的成本</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Timestamp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：时间戳</a:t>
            </a:r>
          </a:p>
        </p:txBody>
      </p:sp>
      <p:sp>
        <p:nvSpPr>
          <p:cNvPr id="2" name="文本框 1">
            <a:extLst>
              <a:ext uri="{FF2B5EF4-FFF2-40B4-BE49-F238E27FC236}">
                <a16:creationId xmlns:a16="http://schemas.microsoft.com/office/drawing/2014/main" id="{C86A8C6D-1710-C745-AF83-A0C980039559}"/>
              </a:ext>
            </a:extLst>
          </p:cNvPr>
          <p:cNvSpPr txBox="1"/>
          <p:nvPr/>
        </p:nvSpPr>
        <p:spPr>
          <a:xfrm>
            <a:off x="1399793" y="1650480"/>
            <a:ext cx="8262650" cy="646331"/>
          </a:xfrm>
          <a:prstGeom prst="rect">
            <a:avLst/>
          </a:prstGeom>
          <a:noFill/>
        </p:spPr>
        <p:txBody>
          <a:bodyPr wrap="square" rtlCol="0">
            <a:spAutoFit/>
          </a:bodyPr>
          <a:lstStyle/>
          <a:p>
            <a:r>
              <a:rPr lang="zh-CN" altLang="en-US" b="0" i="0" dirty="0">
                <a:effectLst/>
                <a:latin typeface="-apple-system"/>
              </a:rPr>
              <a:t>本次实验使用的数据集用于异常点检测，数据集统计的是 </a:t>
            </a:r>
            <a:r>
              <a:rPr lang="en-US" altLang="zh-CN" dirty="0"/>
              <a:t>2011 </a:t>
            </a:r>
            <a:r>
              <a:rPr lang="zh-CN" altLang="en-US" dirty="0"/>
              <a:t>年 </a:t>
            </a:r>
            <a:r>
              <a:rPr lang="en-US" altLang="zh-CN" dirty="0"/>
              <a:t>7 </a:t>
            </a:r>
            <a:r>
              <a:rPr lang="zh-CN" altLang="en-US" dirty="0"/>
              <a:t>月</a:t>
            </a:r>
            <a:r>
              <a:rPr lang="zh-CN" altLang="en-US" b="0" i="0" dirty="0">
                <a:effectLst/>
                <a:latin typeface="-apple-system"/>
              </a:rPr>
              <a:t> 至 </a:t>
            </a:r>
            <a:r>
              <a:rPr lang="en-US" altLang="zh-CN" dirty="0"/>
              <a:t>2011 </a:t>
            </a:r>
            <a:r>
              <a:rPr lang="zh-CN" altLang="en-US" dirty="0"/>
              <a:t>年 </a:t>
            </a:r>
            <a:r>
              <a:rPr lang="en-US" altLang="zh-CN" dirty="0"/>
              <a:t>9 </a:t>
            </a:r>
            <a:r>
              <a:rPr lang="zh-CN" altLang="en-US" dirty="0"/>
              <a:t>月</a:t>
            </a:r>
            <a:r>
              <a:rPr lang="zh-CN" altLang="en-US" b="0" i="0" dirty="0">
                <a:effectLst/>
                <a:latin typeface="-apple-system"/>
              </a:rPr>
              <a:t> 时间段内，某网络广告的综合的曝光率。</a:t>
            </a:r>
            <a:endParaRPr kumimoji="1" lang="zh-CN" altLang="en-US" dirty="0"/>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可视化</a:t>
            </a:r>
          </a:p>
        </p:txBody>
      </p:sp>
      <p:sp>
        <p:nvSpPr>
          <p:cNvPr id="5" name="文本框 4"/>
          <p:cNvSpPr txBox="1"/>
          <p:nvPr/>
        </p:nvSpPr>
        <p:spPr>
          <a:xfrm>
            <a:off x="904650" y="840662"/>
            <a:ext cx="1627056" cy="307777"/>
          </a:xfrm>
          <a:prstGeom prst="rect">
            <a:avLst/>
          </a:prstGeom>
          <a:noFill/>
        </p:spPr>
        <p:txBody>
          <a:bodyPr wrap="square" rtlCol="0">
            <a:spAutoFit/>
          </a:bodyPr>
          <a:lstStyle/>
          <a:p>
            <a:pPr algn="dist"/>
            <a:r>
              <a:rPr lang="en-US" altLang="zh-CN" sz="1400" dirty="0">
                <a:latin typeface="FuturaBookC" pitchFamily="2" charset="-52"/>
              </a:rPr>
              <a:t>visualization</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10" name="图片 9">
            <a:extLst>
              <a:ext uri="{FF2B5EF4-FFF2-40B4-BE49-F238E27FC236}">
                <a16:creationId xmlns:a16="http://schemas.microsoft.com/office/drawing/2014/main" id="{E0F9C36A-5155-449F-9876-ED03443E1BF3}"/>
              </a:ext>
            </a:extLst>
          </p:cNvPr>
          <p:cNvPicPr>
            <a:picLocks noChangeAspect="1"/>
          </p:cNvPicPr>
          <p:nvPr/>
        </p:nvPicPr>
        <p:blipFill>
          <a:blip r:embed="rId4"/>
          <a:stretch>
            <a:fillRect/>
          </a:stretch>
        </p:blipFill>
        <p:spPr>
          <a:xfrm>
            <a:off x="1902209" y="1920495"/>
            <a:ext cx="8770984" cy="4360089"/>
          </a:xfrm>
          <a:prstGeom prst="rect">
            <a:avLst/>
          </a:prstGeom>
        </p:spPr>
      </p:pic>
      <p:sp>
        <p:nvSpPr>
          <p:cNvPr id="8" name="文本框 7">
            <a:extLst>
              <a:ext uri="{FF2B5EF4-FFF2-40B4-BE49-F238E27FC236}">
                <a16:creationId xmlns:a16="http://schemas.microsoft.com/office/drawing/2014/main" id="{DE84E22E-0D87-0147-86FC-EA127BFADB3A}"/>
              </a:ext>
            </a:extLst>
          </p:cNvPr>
          <p:cNvSpPr txBox="1"/>
          <p:nvPr/>
        </p:nvSpPr>
        <p:spPr>
          <a:xfrm>
            <a:off x="4020981" y="1346311"/>
            <a:ext cx="6097836" cy="369332"/>
          </a:xfrm>
          <a:prstGeom prst="rect">
            <a:avLst/>
          </a:prstGeom>
          <a:noFill/>
        </p:spPr>
        <p:txBody>
          <a:bodyPr wrap="square">
            <a:spAutoFit/>
          </a:bodyPr>
          <a:lstStyle/>
          <a:p>
            <a:r>
              <a:rPr lang="zh-CN" altLang="en-US" dirty="0"/>
              <a:t>按照时间轴绘制 cpc 和 cpm 指标数据</a:t>
            </a:r>
          </a:p>
        </p:txBody>
      </p:sp>
    </p:spTree>
    <p:extLst>
      <p:ext uri="{BB962C8B-B14F-4D97-AF65-F5344CB8AC3E}">
        <p14:creationId xmlns:p14="http://schemas.microsoft.com/office/powerpoint/2010/main" val="482803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可视化</a:t>
            </a:r>
          </a:p>
        </p:txBody>
      </p:sp>
      <p:sp>
        <p:nvSpPr>
          <p:cNvPr id="5" name="文本框 4"/>
          <p:cNvSpPr txBox="1"/>
          <p:nvPr/>
        </p:nvSpPr>
        <p:spPr>
          <a:xfrm>
            <a:off x="904650" y="840662"/>
            <a:ext cx="1627056" cy="307777"/>
          </a:xfrm>
          <a:prstGeom prst="rect">
            <a:avLst/>
          </a:prstGeom>
          <a:noFill/>
        </p:spPr>
        <p:txBody>
          <a:bodyPr wrap="square" rtlCol="0">
            <a:spAutoFit/>
          </a:bodyPr>
          <a:lstStyle/>
          <a:p>
            <a:pPr algn="dist"/>
            <a:r>
              <a:rPr lang="en-US" altLang="zh-CN" sz="1400" dirty="0">
                <a:latin typeface="FuturaBookC" pitchFamily="2" charset="-52"/>
              </a:rPr>
              <a:t>visualization</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7" name="图片 6">
            <a:extLst>
              <a:ext uri="{FF2B5EF4-FFF2-40B4-BE49-F238E27FC236}">
                <a16:creationId xmlns:a16="http://schemas.microsoft.com/office/drawing/2014/main" id="{4E5C56FA-B3A4-4F41-BA01-FAB8040D652B}"/>
              </a:ext>
            </a:extLst>
          </p:cNvPr>
          <p:cNvPicPr>
            <a:picLocks noChangeAspect="1"/>
          </p:cNvPicPr>
          <p:nvPr/>
        </p:nvPicPr>
        <p:blipFill>
          <a:blip r:embed="rId4"/>
          <a:stretch>
            <a:fillRect/>
          </a:stretch>
        </p:blipFill>
        <p:spPr>
          <a:xfrm>
            <a:off x="1196535" y="1833562"/>
            <a:ext cx="4638675" cy="3190875"/>
          </a:xfrm>
          <a:prstGeom prst="rect">
            <a:avLst/>
          </a:prstGeom>
        </p:spPr>
      </p:pic>
      <p:sp>
        <p:nvSpPr>
          <p:cNvPr id="8" name="文本框 7">
            <a:extLst>
              <a:ext uri="{FF2B5EF4-FFF2-40B4-BE49-F238E27FC236}">
                <a16:creationId xmlns:a16="http://schemas.microsoft.com/office/drawing/2014/main" id="{F0CF682F-5622-4167-AC9A-4A17B9E8116C}"/>
              </a:ext>
            </a:extLst>
          </p:cNvPr>
          <p:cNvSpPr txBox="1"/>
          <p:nvPr/>
        </p:nvSpPr>
        <p:spPr>
          <a:xfrm>
            <a:off x="1639267" y="5244410"/>
            <a:ext cx="3348507" cy="307777"/>
          </a:xfrm>
          <a:prstGeom prst="rect">
            <a:avLst/>
          </a:prstGeom>
          <a:noFill/>
        </p:spPr>
        <p:txBody>
          <a:bodyPr wrap="square" rtlCol="0">
            <a:spAutoFit/>
          </a:bodyPr>
          <a:lstStyle/>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二维的可视化，横轴为</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CPC</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纵轴为</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CPM</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a:extLst>
              <a:ext uri="{FF2B5EF4-FFF2-40B4-BE49-F238E27FC236}">
                <a16:creationId xmlns:a16="http://schemas.microsoft.com/office/drawing/2014/main" id="{8F4C5053-57EA-43C5-8550-1A02026E7AAC}"/>
              </a:ext>
            </a:extLst>
          </p:cNvPr>
          <p:cNvPicPr>
            <a:picLocks noChangeAspect="1"/>
          </p:cNvPicPr>
          <p:nvPr/>
        </p:nvPicPr>
        <p:blipFill>
          <a:blip r:embed="rId5"/>
          <a:stretch>
            <a:fillRect/>
          </a:stretch>
        </p:blipFill>
        <p:spPr>
          <a:xfrm>
            <a:off x="6244068" y="1809749"/>
            <a:ext cx="4429125" cy="3238500"/>
          </a:xfrm>
          <a:prstGeom prst="rect">
            <a:avLst/>
          </a:prstGeom>
        </p:spPr>
      </p:pic>
      <p:sp>
        <p:nvSpPr>
          <p:cNvPr id="11" name="文本框 10">
            <a:extLst>
              <a:ext uri="{FF2B5EF4-FFF2-40B4-BE49-F238E27FC236}">
                <a16:creationId xmlns:a16="http://schemas.microsoft.com/office/drawing/2014/main" id="{68FACE82-1E7A-4B2A-BCEF-5E5C37D4D490}"/>
              </a:ext>
            </a:extLst>
          </p:cNvPr>
          <p:cNvSpPr txBox="1"/>
          <p:nvPr/>
        </p:nvSpPr>
        <p:spPr>
          <a:xfrm>
            <a:off x="7077283" y="5235262"/>
            <a:ext cx="3348507" cy="307777"/>
          </a:xfrm>
          <a:prstGeom prst="rect">
            <a:avLst/>
          </a:prstGeom>
          <a:noFill/>
        </p:spPr>
        <p:txBody>
          <a:bodyPr wrap="square" rtlCol="0">
            <a:spAutoFit/>
          </a:bodyPr>
          <a:lstStyle/>
          <a:p>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CPC</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CPM</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呈弱相关</a:t>
            </a:r>
          </a:p>
        </p:txBody>
      </p:sp>
      <p:sp>
        <p:nvSpPr>
          <p:cNvPr id="12" name="文本框 11">
            <a:extLst>
              <a:ext uri="{FF2B5EF4-FFF2-40B4-BE49-F238E27FC236}">
                <a16:creationId xmlns:a16="http://schemas.microsoft.com/office/drawing/2014/main" id="{590B950E-55C1-4746-A1F8-F7AB85B90C01}"/>
              </a:ext>
            </a:extLst>
          </p:cNvPr>
          <p:cNvSpPr txBox="1"/>
          <p:nvPr/>
        </p:nvSpPr>
        <p:spPr>
          <a:xfrm>
            <a:off x="979447" y="5543039"/>
            <a:ext cx="6097836" cy="307777"/>
          </a:xfrm>
          <a:prstGeom prst="rect">
            <a:avLst/>
          </a:prstGeom>
          <a:noFill/>
        </p:spPr>
        <p:txBody>
          <a:bodyPr wrap="square">
            <a:spAutoFit/>
          </a:bodyPr>
          <a:lstStyle/>
          <a:p>
            <a:r>
              <a:rPr lang="zh-CN" altLang="en-US" sz="1400" b="0" i="0" dirty="0">
                <a:effectLst/>
                <a:latin typeface="-apple-system"/>
              </a:rPr>
              <a:t>图中红点位置的横坐标是 </a:t>
            </a:r>
            <a:r>
              <a:rPr lang="en" altLang="zh-CN" sz="1400" b="0" i="0" dirty="0" err="1">
                <a:effectLst/>
                <a:latin typeface="-apple-system"/>
              </a:rPr>
              <a:t>cpc</a:t>
            </a:r>
            <a:r>
              <a:rPr lang="en" altLang="zh-CN" sz="1400" b="0" i="0" dirty="0">
                <a:effectLst/>
                <a:latin typeface="-apple-system"/>
              </a:rPr>
              <a:t> </a:t>
            </a:r>
            <a:r>
              <a:rPr lang="zh-CN" altLang="en-US" sz="1400" b="0" i="0" dirty="0">
                <a:effectLst/>
                <a:latin typeface="-apple-system"/>
              </a:rPr>
              <a:t>的平均值，纵坐标是 </a:t>
            </a:r>
            <a:r>
              <a:rPr lang="en" altLang="zh-CN" sz="1400" b="0" i="0" dirty="0" err="1">
                <a:effectLst/>
                <a:latin typeface="-apple-system"/>
              </a:rPr>
              <a:t>cpm</a:t>
            </a:r>
            <a:r>
              <a:rPr lang="en" altLang="zh-CN" sz="1400" b="0" i="0" dirty="0">
                <a:effectLst/>
                <a:latin typeface="-apple-system"/>
              </a:rPr>
              <a:t> </a:t>
            </a:r>
            <a:r>
              <a:rPr lang="zh-CN" altLang="en-US" sz="1400" b="0" i="0" dirty="0">
                <a:effectLst/>
                <a:latin typeface="-apple-system"/>
              </a:rPr>
              <a:t>的平均值。</a:t>
            </a:r>
            <a:endParaRPr lang="zh-CN" altLang="en-US" sz="1400" dirty="0"/>
          </a:p>
        </p:txBody>
      </p:sp>
    </p:spTree>
    <p:extLst>
      <p:ext uri="{BB962C8B-B14F-4D97-AF65-F5344CB8AC3E}">
        <p14:creationId xmlns:p14="http://schemas.microsoft.com/office/powerpoint/2010/main" val="3097870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存在问题</a:t>
            </a:r>
          </a:p>
        </p:txBody>
      </p:sp>
      <p:sp>
        <p:nvSpPr>
          <p:cNvPr id="5" name="文本框 4"/>
          <p:cNvSpPr txBox="1"/>
          <p:nvPr/>
        </p:nvSpPr>
        <p:spPr>
          <a:xfrm>
            <a:off x="904650" y="840662"/>
            <a:ext cx="1552106" cy="307777"/>
          </a:xfrm>
          <a:prstGeom prst="rect">
            <a:avLst/>
          </a:prstGeom>
          <a:noFill/>
        </p:spPr>
        <p:txBody>
          <a:bodyPr wrap="square" rtlCol="0">
            <a:spAutoFit/>
          </a:bodyPr>
          <a:lstStyle/>
          <a:p>
            <a:pPr algn="dist"/>
            <a:r>
              <a:rPr lang="en-US" altLang="zh-CN" sz="1400" dirty="0">
                <a:latin typeface="FuturaBookC" pitchFamily="2" charset="-52"/>
              </a:rPr>
              <a:t>Problems</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3" name="图片 2">
            <a:extLst>
              <a:ext uri="{FF2B5EF4-FFF2-40B4-BE49-F238E27FC236}">
                <a16:creationId xmlns:a16="http://schemas.microsoft.com/office/drawing/2014/main" id="{B6424C98-77CA-4D4C-A93E-7E85343A2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41" y="1841500"/>
            <a:ext cx="4711700" cy="3175000"/>
          </a:xfrm>
          <a:prstGeom prst="rect">
            <a:avLst/>
          </a:prstGeom>
        </p:spPr>
      </p:pic>
      <p:sp>
        <p:nvSpPr>
          <p:cNvPr id="14" name="文本框 13">
            <a:extLst>
              <a:ext uri="{FF2B5EF4-FFF2-40B4-BE49-F238E27FC236}">
                <a16:creationId xmlns:a16="http://schemas.microsoft.com/office/drawing/2014/main" id="{3F750EC2-006D-A146-A818-9E782DB2BDEF}"/>
              </a:ext>
            </a:extLst>
          </p:cNvPr>
          <p:cNvSpPr txBox="1"/>
          <p:nvPr/>
        </p:nvSpPr>
        <p:spPr>
          <a:xfrm>
            <a:off x="5801860" y="1629547"/>
            <a:ext cx="6097836" cy="3789435"/>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b="0" i="0" dirty="0">
                <a:effectLst/>
                <a:latin typeface="-apple-system"/>
              </a:rPr>
              <a:t>当前的数据特征为 </a:t>
            </a:r>
            <a:r>
              <a:rPr lang="en-US" altLang="zh-CN" b="0" i="0" dirty="0">
                <a:effectLst/>
                <a:latin typeface="-apple-system"/>
              </a:rPr>
              <a:t>2 </a:t>
            </a:r>
            <a:r>
              <a:rPr lang="zh-CN" altLang="en-US" b="0" i="0" dirty="0">
                <a:effectLst/>
                <a:latin typeface="-apple-system"/>
              </a:rPr>
              <a:t>维，我们容易可视化特征，可以观察到数据是一个聚类，可以计算数据的中心点，但当数据的</a:t>
            </a:r>
            <a:r>
              <a:rPr lang="zh-CN" altLang="en-US" b="1" i="0" dirty="0">
                <a:solidFill>
                  <a:srgbClr val="FF0000"/>
                </a:solidFill>
                <a:effectLst/>
                <a:latin typeface="-apple-system"/>
              </a:rPr>
              <a:t>特征数量</a:t>
            </a:r>
            <a:r>
              <a:rPr lang="zh-CN" altLang="en-US" b="0" i="0" dirty="0">
                <a:effectLst/>
                <a:latin typeface="-apple-system"/>
              </a:rPr>
              <a:t>大于</a:t>
            </a:r>
            <a:r>
              <a:rPr lang="en-US" altLang="zh-CN" b="0" i="0" dirty="0">
                <a:effectLst/>
                <a:latin typeface="-apple-system"/>
              </a:rPr>
              <a:t>3</a:t>
            </a:r>
            <a:r>
              <a:rPr lang="zh-CN" altLang="en-US" b="0" i="0" dirty="0">
                <a:effectLst/>
                <a:latin typeface="-apple-system"/>
              </a:rPr>
              <a:t>，无法有效的可视化，无法得知当前分布情况是否是一个簇？</a:t>
            </a:r>
          </a:p>
          <a:p>
            <a:pPr marL="285750" indent="-285750" algn="l">
              <a:lnSpc>
                <a:spcPct val="150000"/>
              </a:lnSpc>
              <a:buFont typeface="Arial" panose="020B0604020202020204" pitchFamily="34" charset="0"/>
              <a:buChar char="•"/>
            </a:pPr>
            <a:r>
              <a:rPr lang="zh-CN" altLang="en-US" b="0" i="0" dirty="0">
                <a:effectLst/>
                <a:latin typeface="-apple-system"/>
              </a:rPr>
              <a:t>只使用</a:t>
            </a:r>
            <a:r>
              <a:rPr lang="zh-CN" altLang="en-US" b="1" i="0" dirty="0">
                <a:solidFill>
                  <a:srgbClr val="FF0000"/>
                </a:solidFill>
                <a:effectLst/>
                <a:latin typeface="-apple-system"/>
              </a:rPr>
              <a:t>一个簇</a:t>
            </a:r>
            <a:r>
              <a:rPr lang="zh-CN" altLang="en-US" b="0" i="0" dirty="0">
                <a:effectLst/>
                <a:latin typeface="-apple-system"/>
              </a:rPr>
              <a:t>来衡量数据集是否是合理的？如果确实存在其他潜在的隐藏变量左右了可以观测到的特征的联合分布，存在一个远离大多点的簇是合理的，例如我们数据中右下角的簇，只使用一个簇划分数据有时可能会损失重要的信息。</a:t>
            </a:r>
          </a:p>
        </p:txBody>
      </p:sp>
      <p:sp>
        <p:nvSpPr>
          <p:cNvPr id="16" name="文本框 15">
            <a:extLst>
              <a:ext uri="{FF2B5EF4-FFF2-40B4-BE49-F238E27FC236}">
                <a16:creationId xmlns:a16="http://schemas.microsoft.com/office/drawing/2014/main" id="{6F920658-5344-5742-A5A8-4D8BCFEED342}"/>
              </a:ext>
            </a:extLst>
          </p:cNvPr>
          <p:cNvSpPr txBox="1"/>
          <p:nvPr/>
        </p:nvSpPr>
        <p:spPr>
          <a:xfrm>
            <a:off x="410823" y="5111205"/>
            <a:ext cx="6097836" cy="307777"/>
          </a:xfrm>
          <a:prstGeom prst="rect">
            <a:avLst/>
          </a:prstGeom>
          <a:noFill/>
        </p:spPr>
        <p:txBody>
          <a:bodyPr wrap="square">
            <a:spAutoFit/>
          </a:bodyPr>
          <a:lstStyle/>
          <a:p>
            <a:r>
              <a:rPr lang="zh-CN" altLang="en-US" sz="1400" b="0" i="0" dirty="0">
                <a:effectLst/>
                <a:latin typeface="-apple-system"/>
              </a:rPr>
              <a:t>距离平均值点的距离越大，说明该点是异常点的可能性就越大。</a:t>
            </a:r>
            <a:endParaRPr lang="zh-CN" altLang="en-US" sz="1400" dirty="0"/>
          </a:p>
        </p:txBody>
      </p:sp>
    </p:spTree>
    <p:extLst>
      <p:ext uri="{BB962C8B-B14F-4D97-AF65-F5344CB8AC3E}">
        <p14:creationId xmlns:p14="http://schemas.microsoft.com/office/powerpoint/2010/main" val="318449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特征工程</a:t>
            </a:r>
          </a:p>
        </p:txBody>
      </p:sp>
      <p:sp>
        <p:nvSpPr>
          <p:cNvPr id="5" name="文本框 4"/>
          <p:cNvSpPr txBox="1"/>
          <p:nvPr/>
        </p:nvSpPr>
        <p:spPr>
          <a:xfrm>
            <a:off x="904650" y="840662"/>
            <a:ext cx="2056264" cy="307777"/>
          </a:xfrm>
          <a:prstGeom prst="rect">
            <a:avLst/>
          </a:prstGeom>
          <a:noFill/>
        </p:spPr>
        <p:txBody>
          <a:bodyPr wrap="square" rtlCol="0">
            <a:spAutoFit/>
          </a:bodyPr>
          <a:lstStyle/>
          <a:p>
            <a:pPr algn="dist"/>
            <a:r>
              <a:rPr lang="en-US" altLang="zh-CN" sz="1400" dirty="0">
                <a:latin typeface="FuturaBookC" pitchFamily="2" charset="-52"/>
              </a:rPr>
              <a:t>Feature engineering</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10" name="图片 9">
            <a:extLst>
              <a:ext uri="{FF2B5EF4-FFF2-40B4-BE49-F238E27FC236}">
                <a16:creationId xmlns:a16="http://schemas.microsoft.com/office/drawing/2014/main" id="{91604AD1-E215-4A1D-AC84-D3365B847F50}"/>
              </a:ext>
            </a:extLst>
          </p:cNvPr>
          <p:cNvPicPr>
            <a:picLocks noChangeAspect="1"/>
          </p:cNvPicPr>
          <p:nvPr/>
        </p:nvPicPr>
        <p:blipFill>
          <a:blip r:embed="rId4"/>
          <a:stretch>
            <a:fillRect/>
          </a:stretch>
        </p:blipFill>
        <p:spPr>
          <a:xfrm>
            <a:off x="3629025" y="1352823"/>
            <a:ext cx="4933950" cy="3743325"/>
          </a:xfrm>
          <a:prstGeom prst="rect">
            <a:avLst/>
          </a:prstGeom>
        </p:spPr>
      </p:pic>
      <p:sp>
        <p:nvSpPr>
          <p:cNvPr id="12" name="文本框 11">
            <a:extLst>
              <a:ext uri="{FF2B5EF4-FFF2-40B4-BE49-F238E27FC236}">
                <a16:creationId xmlns:a16="http://schemas.microsoft.com/office/drawing/2014/main" id="{016479EA-8D85-45CE-AE7B-E638191742D9}"/>
              </a:ext>
            </a:extLst>
          </p:cNvPr>
          <p:cNvSpPr txBox="1"/>
          <p:nvPr/>
        </p:nvSpPr>
        <p:spPr>
          <a:xfrm>
            <a:off x="4962659" y="5288326"/>
            <a:ext cx="2266682" cy="307777"/>
          </a:xfrm>
          <a:prstGeom prst="rect">
            <a:avLst/>
          </a:prstGeom>
          <a:noFill/>
        </p:spPr>
        <p:txBody>
          <a:bodyPr wrap="square" rtlCol="0">
            <a:spAutoFit/>
          </a:bodyPr>
          <a:lstStyle/>
          <a:p>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构造额外的特征进行分析</a:t>
            </a:r>
          </a:p>
        </p:txBody>
      </p:sp>
    </p:spTree>
    <p:extLst>
      <p:ext uri="{BB962C8B-B14F-4D97-AF65-F5344CB8AC3E}">
        <p14:creationId xmlns:p14="http://schemas.microsoft.com/office/powerpoint/2010/main" val="1618505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20025</TotalTime>
  <Words>866</Words>
  <Application>Microsoft Macintosh PowerPoint</Application>
  <PresentationFormat>宽屏</PresentationFormat>
  <Paragraphs>107</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-apple-system</vt:lpstr>
      <vt:lpstr>等线</vt:lpstr>
      <vt:lpstr>等线 Light</vt:lpstr>
      <vt:lpstr>微软雅黑</vt:lpstr>
      <vt:lpstr>Arial Unicode MS</vt:lpstr>
      <vt:lpstr>FuturaBookC</vt:lpstr>
      <vt:lpstr>FZZhengHeiS-DB-GB</vt:lpstr>
      <vt:lpstr>Arial</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D ZP</cp:lastModifiedBy>
  <cp:revision>90</cp:revision>
  <dcterms:created xsi:type="dcterms:W3CDTF">2018-02-27T12:12:58Z</dcterms:created>
  <dcterms:modified xsi:type="dcterms:W3CDTF">2023-04-27T19:46:20Z</dcterms:modified>
</cp:coreProperties>
</file>