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9" r:id="rId3"/>
    <p:sldId id="329" r:id="rId4"/>
    <p:sldId id="290" r:id="rId5"/>
    <p:sldId id="330" r:id="rId6"/>
    <p:sldId id="331" r:id="rId7"/>
    <p:sldId id="332" r:id="rId8"/>
    <p:sldId id="333" r:id="rId9"/>
    <p:sldId id="334" r:id="rId10"/>
    <p:sldId id="335" r:id="rId11"/>
    <p:sldId id="340" r:id="rId12"/>
    <p:sldId id="336" r:id="rId13"/>
    <p:sldId id="341" r:id="rId14"/>
    <p:sldId id="337" r:id="rId15"/>
    <p:sldId id="338" r:id="rId16"/>
    <p:sldId id="339" r:id="rId17"/>
    <p:sldId id="342" r:id="rId18"/>
    <p:sldId id="343" r:id="rId19"/>
    <p:sldId id="344" r:id="rId20"/>
    <p:sldId id="345" r:id="rId21"/>
    <p:sldId id="349" r:id="rId22"/>
    <p:sldId id="350" r:id="rId23"/>
    <p:sldId id="351" r:id="rId24"/>
    <p:sldId id="352" r:id="rId25"/>
    <p:sldId id="353" r:id="rId26"/>
    <p:sldId id="354" r:id="rId27"/>
    <p:sldId id="347" r:id="rId28"/>
    <p:sldId id="348" r:id="rId29"/>
    <p:sldId id="355" r:id="rId30"/>
    <p:sldId id="356" r:id="rId31"/>
    <p:sldId id="357" r:id="rId32"/>
    <p:sldId id="358" r:id="rId33"/>
    <p:sldId id="363" r:id="rId34"/>
    <p:sldId id="364" r:id="rId35"/>
    <p:sldId id="365" r:id="rId36"/>
    <p:sldId id="366" r:id="rId37"/>
    <p:sldId id="359" r:id="rId38"/>
    <p:sldId id="367" r:id="rId39"/>
    <p:sldId id="368" r:id="rId40"/>
    <p:sldId id="369" r:id="rId41"/>
    <p:sldId id="370" r:id="rId42"/>
    <p:sldId id="371" r:id="rId43"/>
    <p:sldId id="372" r:id="rId44"/>
    <p:sldId id="325" r:id="rId45"/>
    <p:sldId id="373" r:id="rId46"/>
    <p:sldId id="374" r:id="rId47"/>
    <p:sldId id="375" r:id="rId48"/>
    <p:sldId id="326" r:id="rId49"/>
    <p:sldId id="32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46" autoAdjust="0"/>
  </p:normalViewPr>
  <p:slideViewPr>
    <p:cSldViewPr snapToGrid="0" showGuides="1">
      <p:cViewPr varScale="1">
        <p:scale>
          <a:sx n="67" d="100"/>
          <a:sy n="67" d="100"/>
        </p:scale>
        <p:origin x="1628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各位老师、助教学姐以及同学们，大家好！今天很荣幸能在这里分享我的</a:t>
            </a:r>
            <a:r>
              <a:rPr lang="en-US" altLang="zh-CN" dirty="0"/>
              <a:t>Lab3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除此之外，文件还将数据写入注册表项，命名为</a:t>
            </a:r>
            <a:r>
              <a:rPr lang="en-US" altLang="zh-CN" dirty="0" err="1"/>
              <a:t>VideoDriver</a:t>
            </a:r>
            <a:r>
              <a:rPr lang="zh-CN" altLang="en-US" dirty="0"/>
              <a:t>。分析可知，该文件将</a:t>
            </a:r>
            <a:r>
              <a:rPr lang="en-US" altLang="zh-CN" dirty="0"/>
              <a:t>vmx32to64.exe</a:t>
            </a:r>
            <a:r>
              <a:rPr lang="zh-CN" altLang="en-US" dirty="0"/>
              <a:t>写入到了开机启动的项目中。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32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ApateDNS</a:t>
            </a:r>
            <a:r>
              <a:rPr lang="zh-CN" altLang="en-US" dirty="0"/>
              <a:t>，可以看到恶意代码执行了</a:t>
            </a:r>
            <a:r>
              <a:rPr lang="en-US" altLang="zh-CN" dirty="0"/>
              <a:t>DNS</a:t>
            </a:r>
            <a:r>
              <a:rPr lang="zh-CN" altLang="en-US" dirty="0"/>
              <a:t>请求，持续访问</a:t>
            </a:r>
            <a:r>
              <a:rPr lang="en-US" altLang="zh-CN" dirty="0"/>
              <a:t>www.praticalmalwareanalysis.com</a:t>
            </a:r>
            <a:r>
              <a:rPr lang="zh-CN" altLang="en-US" dirty="0"/>
              <a:t>。打开</a:t>
            </a:r>
            <a:r>
              <a:rPr lang="en-US" altLang="zh-CN" dirty="0" err="1"/>
              <a:t>WireShark</a:t>
            </a:r>
            <a:r>
              <a:rPr lang="zh-CN" altLang="en-US" dirty="0"/>
              <a:t>可以看到，向该域名对应的服务器源源不断发送数据包。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1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6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PEview</a:t>
            </a:r>
            <a:r>
              <a:rPr lang="zh-CN" altLang="en-US" dirty="0"/>
              <a:t>查看其导出函数，可以看到</a:t>
            </a:r>
            <a:r>
              <a:rPr lang="en-US" altLang="zh-CN" dirty="0"/>
              <a:t>Install</a:t>
            </a:r>
            <a:r>
              <a:rPr lang="zh-CN" altLang="en-US" dirty="0"/>
              <a:t>、</a:t>
            </a:r>
            <a:r>
              <a:rPr lang="en-US" altLang="zh-CN" dirty="0" err="1"/>
              <a:t>ServiceMain</a:t>
            </a:r>
            <a:r>
              <a:rPr lang="zh-CN" altLang="en-US" dirty="0"/>
              <a:t>等函数，推测恶意代码会安装成一个服务，从而使其能够正常运行。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5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接着使用</a:t>
            </a:r>
            <a:r>
              <a:rPr lang="en-US" altLang="zh-CN" dirty="0"/>
              <a:t>Strings</a:t>
            </a:r>
            <a:r>
              <a:rPr lang="zh-CN" altLang="en-US" dirty="0"/>
              <a:t>查看恶意代码的字符串列表，发现</a:t>
            </a:r>
            <a:r>
              <a:rPr lang="en-US" altLang="zh-CN" dirty="0"/>
              <a:t>Intranet Network Awareness (INA+)</a:t>
            </a:r>
            <a:r>
              <a:rPr lang="zh-CN" altLang="en-US" dirty="0"/>
              <a:t>等字符串，更加证实了上述推测。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0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Dependency Walker</a:t>
            </a:r>
            <a:r>
              <a:rPr lang="zh-CN" altLang="en-US" dirty="0"/>
              <a:t>打开文件，查看其导入函数。可以看到一些如</a:t>
            </a:r>
            <a:r>
              <a:rPr lang="en-US" altLang="zh-CN" dirty="0" err="1"/>
              <a:t>CreateService</a:t>
            </a:r>
            <a:r>
              <a:rPr lang="zh-CN" altLang="en-US" dirty="0"/>
              <a:t>等与服务有关的函数，如</a:t>
            </a:r>
            <a:r>
              <a:rPr lang="en-US" altLang="zh-CN" dirty="0" err="1"/>
              <a:t>RegSetValue</a:t>
            </a:r>
            <a:r>
              <a:rPr lang="zh-CN" altLang="en-US" dirty="0"/>
              <a:t>等与注册表操作有关的函数，如</a:t>
            </a:r>
            <a:r>
              <a:rPr lang="en-US" altLang="zh-CN" dirty="0" err="1"/>
              <a:t>HttpSendRequest</a:t>
            </a:r>
            <a:r>
              <a:rPr lang="zh-CN" altLang="en-US" dirty="0"/>
              <a:t>等与网络有关的函数。综上，分析该恶意代码使用导出函数将自身注册为一个服务，然后运行。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75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下面进行动态分析。在运行</a:t>
            </a:r>
            <a:r>
              <a:rPr lang="en-US" altLang="zh-CN" dirty="0" err="1"/>
              <a:t>dll</a:t>
            </a:r>
            <a:r>
              <a:rPr lang="zh-CN" altLang="en-US" dirty="0"/>
              <a:t>文件前，使用</a:t>
            </a:r>
            <a:r>
              <a:rPr lang="en-US" altLang="zh-CN" dirty="0" err="1"/>
              <a:t>Regshot</a:t>
            </a:r>
            <a:r>
              <a:rPr lang="zh-CN" altLang="en-US" dirty="0"/>
              <a:t>进行快照，便于比对文件运行前后的变化情况。快照后，利用</a:t>
            </a:r>
            <a:r>
              <a:rPr lang="en-US" altLang="zh-CN" dirty="0"/>
              <a:t>rundll32.exe Lab03-02.dll,InstallA</a:t>
            </a:r>
            <a:r>
              <a:rPr lang="zh-CN" altLang="en-US" dirty="0"/>
              <a:t>安装这个</a:t>
            </a:r>
            <a:r>
              <a:rPr lang="en-US" altLang="zh-CN" dirty="0" err="1"/>
              <a:t>dll</a:t>
            </a:r>
            <a:r>
              <a:rPr lang="zh-CN" altLang="en-US" dirty="0"/>
              <a:t>文件。接着再进行一次快照，利用</a:t>
            </a:r>
            <a:r>
              <a:rPr lang="en-US" altLang="zh-CN" dirty="0" err="1"/>
              <a:t>Regshot</a:t>
            </a:r>
            <a:r>
              <a:rPr lang="zh-CN" altLang="en-US" dirty="0"/>
              <a:t>对这两次快照进行对比，可以看到恶意代码为自己安装了一个</a:t>
            </a:r>
            <a:r>
              <a:rPr lang="en-US" altLang="zh-CN" dirty="0"/>
              <a:t>IPRIP</a:t>
            </a:r>
            <a:r>
              <a:rPr lang="zh-CN" altLang="en-US" dirty="0"/>
              <a:t>服务，且将其加入到开机启动项目中。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41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接着使用</a:t>
            </a:r>
            <a:r>
              <a:rPr lang="en-US" altLang="zh-CN" dirty="0"/>
              <a:t>net start IPRIP</a:t>
            </a:r>
            <a:r>
              <a:rPr lang="zh-CN" altLang="en-US" dirty="0"/>
              <a:t>运行该服务。借助服务台可以看到，恶意代码的的确确启动了该服务。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8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下面借助</a:t>
            </a:r>
            <a:r>
              <a:rPr lang="en-US" altLang="zh-CN" dirty="0"/>
              <a:t>Process Explorer</a:t>
            </a:r>
            <a:r>
              <a:rPr lang="zh-CN" altLang="en-US" dirty="0"/>
              <a:t>，查找“</a:t>
            </a:r>
            <a:r>
              <a:rPr lang="en-US" altLang="zh-CN" dirty="0"/>
              <a:t>Lab03-02.dll”</a:t>
            </a:r>
            <a:r>
              <a:rPr lang="zh-CN" altLang="en-US" dirty="0"/>
              <a:t>，可以看到该恶意代码依附于“</a:t>
            </a:r>
            <a:r>
              <a:rPr lang="en-US" altLang="zh-CN" dirty="0"/>
              <a:t>svchost.exe”</a:t>
            </a:r>
            <a:r>
              <a:rPr lang="zh-CN" altLang="en-US" dirty="0"/>
              <a:t>运行，同时可以看到，该进程的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1164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首先是实验环境与实验工具。本着安全第一的原则，我选择了将实验的主体放在虚拟机上运行，利用包括但不限于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PETools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PEiD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Strings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等静态分析工具及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ProcessMonitor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1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ProcessExplorer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等动态分析工具进行分析，然后利用</a:t>
            </a:r>
            <a:r>
              <a:rPr lang="en-US" altLang="zh-CN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检测引擎检索病毒样本。</a:t>
            </a:r>
            <a:endParaRPr lang="en-US" altLang="zh-CN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13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借助</a:t>
            </a:r>
            <a:r>
              <a:rPr lang="en-US" altLang="zh-CN" dirty="0" err="1"/>
              <a:t>ApateDNS</a:t>
            </a:r>
            <a:r>
              <a:rPr lang="zh-CN" altLang="en-US" dirty="0"/>
              <a:t>可以看到，恶意代码对</a:t>
            </a:r>
            <a:r>
              <a:rPr lang="en-US" altLang="zh-CN" dirty="0"/>
              <a:t>practicalmalwareanalysis.com</a:t>
            </a:r>
            <a:r>
              <a:rPr lang="zh-CN" altLang="en-US" dirty="0"/>
              <a:t>进行了访问。借助</a:t>
            </a:r>
            <a:r>
              <a:rPr lang="en-US" altLang="zh-CN" dirty="0" err="1"/>
              <a:t>WireShark</a:t>
            </a:r>
            <a:r>
              <a:rPr lang="zh-CN" altLang="en-US" dirty="0"/>
              <a:t>我们可以看到，恶意代码与该域名进行数据交互请求。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31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99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65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5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65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49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PEiD</a:t>
            </a:r>
            <a:r>
              <a:rPr lang="zh-CN" altLang="en-US" dirty="0"/>
              <a:t>打开该文件，可以看到该文件并没有加壳迹象。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21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接着使用</a:t>
            </a:r>
            <a:r>
              <a:rPr lang="en-US" altLang="zh-CN" dirty="0"/>
              <a:t>Strings</a:t>
            </a:r>
            <a:r>
              <a:rPr lang="zh-CN" altLang="en-US" dirty="0"/>
              <a:t>查看该文件字符串，可以发现，该文件中含有大量的字母</a:t>
            </a:r>
            <a:r>
              <a:rPr lang="en-US" altLang="zh-CN" dirty="0"/>
              <a:t>A</a:t>
            </a:r>
            <a:r>
              <a:rPr lang="zh-CN" altLang="en-US" dirty="0"/>
              <a:t>，可以作为</a:t>
            </a:r>
            <a:r>
              <a:rPr lang="en-US" altLang="zh-CN" dirty="0" err="1"/>
              <a:t>yara</a:t>
            </a:r>
            <a:r>
              <a:rPr lang="zh-CN" altLang="en-US" dirty="0"/>
              <a:t>检测的一个规则。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34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下面进行动态分析。启动</a:t>
            </a:r>
            <a:r>
              <a:rPr lang="en-US" altLang="zh-CN" dirty="0"/>
              <a:t>Process Explorer</a:t>
            </a:r>
            <a:r>
              <a:rPr lang="zh-CN" altLang="en-US" dirty="0"/>
              <a:t>和</a:t>
            </a:r>
            <a:r>
              <a:rPr lang="en-US" altLang="zh-CN" dirty="0"/>
              <a:t>Process Monitor</a:t>
            </a:r>
            <a:r>
              <a:rPr lang="zh-CN" altLang="en-US" dirty="0"/>
              <a:t>监测工具进行动态检测。运行</a:t>
            </a:r>
            <a:r>
              <a:rPr lang="en-US" altLang="zh-CN" dirty="0"/>
              <a:t>Lab03-03.exe</a:t>
            </a:r>
            <a:r>
              <a:rPr lang="zh-CN" altLang="en-US" dirty="0"/>
              <a:t>，观察</a:t>
            </a:r>
            <a:r>
              <a:rPr lang="en-US" altLang="zh-CN" dirty="0"/>
              <a:t>Process Explorer</a:t>
            </a:r>
            <a:r>
              <a:rPr lang="zh-CN" altLang="en-US" dirty="0"/>
              <a:t>，可以看到，该文件除创建自己的进程外，还创建了一个子进程</a:t>
            </a:r>
            <a:r>
              <a:rPr lang="en-US" altLang="zh-CN" dirty="0"/>
              <a:t>svchost.exe</a:t>
            </a:r>
            <a:r>
              <a:rPr lang="zh-CN" altLang="en-US" dirty="0"/>
              <a:t>，而</a:t>
            </a:r>
            <a:r>
              <a:rPr lang="en-US" altLang="zh-CN" dirty="0"/>
              <a:t>Lab03-03.exe</a:t>
            </a:r>
            <a:r>
              <a:rPr lang="zh-CN" altLang="en-US" dirty="0"/>
              <a:t>则自行退出，仅剩子进程独立运行。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2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接着，对虚拟机进行了如下操作，包括对虚拟机进行快照，便于状态的恢复；启动</a:t>
            </a:r>
            <a:r>
              <a:rPr lang="en-US" altLang="zh-CN" dirty="0" err="1"/>
              <a:t>ApateDNS</a:t>
            </a:r>
            <a:r>
              <a:rPr lang="zh-CN" altLang="en-US" dirty="0"/>
              <a:t>，启动</a:t>
            </a:r>
            <a:r>
              <a:rPr lang="en-US" altLang="zh-CN" dirty="0" err="1"/>
              <a:t>ProcessMonitor</a:t>
            </a:r>
            <a:r>
              <a:rPr lang="zh-CN" altLang="en-US" dirty="0"/>
              <a:t>、</a:t>
            </a:r>
            <a:r>
              <a:rPr lang="en-US" altLang="zh-CN" dirty="0" err="1"/>
              <a:t>ProcessExplorer</a:t>
            </a:r>
            <a:r>
              <a:rPr lang="zh-CN" altLang="en-US" dirty="0"/>
              <a:t>、</a:t>
            </a:r>
            <a:r>
              <a:rPr lang="en-US" altLang="zh-CN" dirty="0" err="1"/>
              <a:t>WireShark</a:t>
            </a:r>
            <a:r>
              <a:rPr lang="zh-CN" altLang="en-US" dirty="0"/>
              <a:t>等进行监测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3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下面对该进程进行进一步分析。查看磁盘与内存中的字符串，可以发现内存中多出了</a:t>
            </a:r>
            <a:r>
              <a:rPr lang="en-US" altLang="zh-CN" dirty="0"/>
              <a:t>practicalmalwareanalysis.log </a:t>
            </a:r>
            <a:r>
              <a:rPr lang="zh-CN" altLang="en-US" dirty="0"/>
              <a:t>和</a:t>
            </a:r>
            <a:r>
              <a:rPr lang="en-US" altLang="zh-CN" dirty="0"/>
              <a:t>[SHIFT]</a:t>
            </a:r>
            <a:r>
              <a:rPr lang="zh-CN" altLang="en-US" dirty="0"/>
              <a:t>、</a:t>
            </a:r>
            <a:r>
              <a:rPr lang="en-US" altLang="zh-CN" dirty="0"/>
              <a:t>[ENTER]</a:t>
            </a:r>
            <a:r>
              <a:rPr lang="zh-CN" altLang="en-US" dirty="0"/>
              <a:t>、</a:t>
            </a:r>
            <a:r>
              <a:rPr lang="en-US" altLang="zh-CN" dirty="0"/>
              <a:t>[BACKSPACE]</a:t>
            </a:r>
            <a:r>
              <a:rPr lang="zh-CN" altLang="en-US" dirty="0"/>
              <a:t>等不该出现的字符串。基于以上字符，推测是一个敲击键盘的记录器。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23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下面进行验证。打开</a:t>
            </a:r>
            <a:r>
              <a:rPr lang="en-US" altLang="zh-CN" dirty="0"/>
              <a:t>Process Monitor</a:t>
            </a:r>
            <a:r>
              <a:rPr lang="zh-CN" altLang="en-US" dirty="0"/>
              <a:t>，添加过滤。建立一个记事本，使用键盘键入几个字符，观察</a:t>
            </a:r>
            <a:r>
              <a:rPr lang="en-US" altLang="zh-CN" dirty="0"/>
              <a:t>Process Monitor</a:t>
            </a:r>
            <a:r>
              <a:rPr lang="zh-CN" altLang="en-US" dirty="0"/>
              <a:t>，可以看到多了许多</a:t>
            </a:r>
            <a:r>
              <a:rPr lang="en-US" altLang="zh-CN" dirty="0" err="1"/>
              <a:t>CreateFile</a:t>
            </a:r>
            <a:r>
              <a:rPr lang="zh-CN" altLang="en-US" dirty="0"/>
              <a:t>和</a:t>
            </a:r>
            <a:r>
              <a:rPr lang="en-US" altLang="zh-CN" dirty="0" err="1"/>
              <a:t>WriteFile</a:t>
            </a:r>
            <a:r>
              <a:rPr lang="zh-CN" altLang="en-US" dirty="0"/>
              <a:t>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44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同时也可以看到文件创建的路径，按照该路径去打开，可以看到</a:t>
            </a:r>
            <a:r>
              <a:rPr lang="en-US" altLang="zh-CN" dirty="0"/>
              <a:t>practicalmalwareanalysis.log</a:t>
            </a:r>
            <a:r>
              <a:rPr lang="zh-CN" altLang="en-US" dirty="0"/>
              <a:t>文件。打开该日志文件，可以看到刚才写在记事本中的内容。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28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76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24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78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PEiD</a:t>
            </a:r>
            <a:r>
              <a:rPr lang="zh-CN" altLang="en-US" dirty="0"/>
              <a:t>打开文件，可以看到该文件并没有加壳迹象。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43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下面使用</a:t>
            </a:r>
            <a:r>
              <a:rPr lang="en-US" altLang="zh-CN" dirty="0"/>
              <a:t>Strings</a:t>
            </a:r>
            <a:r>
              <a:rPr lang="zh-CN" altLang="en-US" dirty="0"/>
              <a:t>分析其字符串，可以看到，有许多如</a:t>
            </a:r>
            <a:r>
              <a:rPr lang="en-US" altLang="zh-CN" dirty="0"/>
              <a:t>-cc</a:t>
            </a:r>
            <a:r>
              <a:rPr lang="zh-CN" altLang="en-US" dirty="0"/>
              <a:t>、</a:t>
            </a:r>
            <a:r>
              <a:rPr lang="en-US" altLang="zh-CN" dirty="0"/>
              <a:t>-re</a:t>
            </a:r>
            <a:r>
              <a:rPr lang="zh-CN" altLang="en-US" dirty="0"/>
              <a:t>、</a:t>
            </a:r>
            <a:r>
              <a:rPr lang="en-US" altLang="zh-CN" dirty="0"/>
              <a:t>-in</a:t>
            </a:r>
            <a:r>
              <a:rPr lang="zh-CN" altLang="en-US" dirty="0"/>
              <a:t>、</a:t>
            </a:r>
            <a:r>
              <a:rPr lang="en-US" altLang="zh-CN" dirty="0"/>
              <a:t>k:%s h:%s p:%s per:%s</a:t>
            </a:r>
            <a:r>
              <a:rPr lang="zh-CN" altLang="en-US" dirty="0"/>
              <a:t>等命令行参数；如：</a:t>
            </a:r>
            <a:r>
              <a:rPr lang="en-US" altLang="zh-CN" dirty="0"/>
              <a:t>cmd.exe</a:t>
            </a:r>
            <a:r>
              <a:rPr lang="zh-CN" altLang="en-US" dirty="0"/>
              <a:t>、</a:t>
            </a:r>
            <a:r>
              <a:rPr lang="en-US" altLang="zh-CN" dirty="0"/>
              <a:t>/c del</a:t>
            </a:r>
            <a:r>
              <a:rPr lang="zh-CN" altLang="en-US" dirty="0"/>
              <a:t>、</a:t>
            </a:r>
            <a:r>
              <a:rPr lang="en-US" altLang="zh-CN" dirty="0"/>
              <a:t>CMD</a:t>
            </a:r>
            <a:r>
              <a:rPr lang="zh-CN" altLang="en-US" dirty="0"/>
              <a:t>、</a:t>
            </a:r>
            <a:r>
              <a:rPr lang="en-US" altLang="zh-CN" dirty="0"/>
              <a:t>SLEEP</a:t>
            </a:r>
            <a:r>
              <a:rPr lang="zh-CN" altLang="en-US" dirty="0"/>
              <a:t>、</a:t>
            </a:r>
            <a:r>
              <a:rPr lang="en-US" altLang="zh-CN" dirty="0"/>
              <a:t>DOWNLOAD</a:t>
            </a:r>
            <a:r>
              <a:rPr lang="zh-CN" altLang="en-US" dirty="0"/>
              <a:t>、</a:t>
            </a:r>
            <a:r>
              <a:rPr lang="en-US" altLang="zh-CN" dirty="0"/>
              <a:t>UPLOAD</a:t>
            </a:r>
            <a:r>
              <a:rPr lang="zh-CN" altLang="en-US" dirty="0"/>
              <a:t>等与系统命令有关的字符串以及域名</a:t>
            </a:r>
            <a:r>
              <a:rPr lang="en-US" altLang="zh-CN" dirty="0"/>
              <a:t>http://www.practicalmalwareanalysis.com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4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接着使用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Dependency Walker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打开文件，可以看到文件中有几个可疑函数，如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DeleteFile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ShellExcute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1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接下来是实验正题部分。本次实验主要基于动态分析，但在动态分析之前需要先对其进行静态分析，掌握文件的整体情况。故而整体的实验思想为，先静态再动态。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/>
              <a:t>Lab3-1</a:t>
            </a:r>
            <a:r>
              <a:rPr lang="zh-CN" altLang="en-US" dirty="0"/>
              <a:t>。使用</a:t>
            </a:r>
            <a:r>
              <a:rPr lang="en-US" altLang="zh-CN" dirty="0" err="1"/>
              <a:t>PEiD</a:t>
            </a:r>
            <a:r>
              <a:rPr lang="zh-CN" altLang="en-US" dirty="0"/>
              <a:t>打开，检测加壳信息。如图所示，可以看到壳为</a:t>
            </a:r>
            <a:r>
              <a:rPr lang="en-US" altLang="zh-CN" dirty="0" err="1"/>
              <a:t>PEncrypt</a:t>
            </a:r>
            <a:r>
              <a:rPr lang="en-US" altLang="zh-CN" dirty="0"/>
              <a:t> 3.1 Final -&gt; </a:t>
            </a:r>
            <a:r>
              <a:rPr lang="en-US" altLang="zh-CN" dirty="0" err="1"/>
              <a:t>junkcode</a:t>
            </a:r>
            <a:r>
              <a:rPr lang="zh-CN" altLang="en-US" dirty="0"/>
              <a:t>。使用</a:t>
            </a:r>
            <a:r>
              <a:rPr lang="en-US" altLang="zh-CN" dirty="0"/>
              <a:t>Dependency Walker</a:t>
            </a:r>
            <a:r>
              <a:rPr lang="zh-CN" altLang="en-US" dirty="0"/>
              <a:t>打开文件，查看其导入函数。可以看到，仅有一个</a:t>
            </a:r>
            <a:r>
              <a:rPr lang="en-US" altLang="zh-CN" dirty="0" err="1"/>
              <a:t>ExitProcess</a:t>
            </a:r>
            <a:r>
              <a:rPr lang="zh-CN" altLang="en-US" dirty="0"/>
              <a:t>。而单凭这一个函数无法使这个程序正常运行，结合以上，确定该文件出现了加壳。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46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下面进行动态分析。启动</a:t>
            </a:r>
            <a:r>
              <a:rPr lang="en-US" altLang="zh-CN" dirty="0"/>
              <a:t>Process Monitor</a:t>
            </a:r>
            <a:r>
              <a:rPr lang="zh-CN" altLang="en-US" dirty="0"/>
              <a:t>监听程序。运行</a:t>
            </a:r>
            <a:r>
              <a:rPr lang="en-US" altLang="zh-CN" dirty="0"/>
              <a:t>Lab03-04.exe</a:t>
            </a:r>
            <a:r>
              <a:rPr lang="zh-CN" altLang="en-US" dirty="0"/>
              <a:t>，可以看到几秒后，文件消失了，打开回收站可以看到刚才打开的文件。在</a:t>
            </a:r>
            <a:r>
              <a:rPr lang="en-US" altLang="zh-CN" dirty="0"/>
              <a:t>Process Monitor</a:t>
            </a:r>
            <a:r>
              <a:rPr lang="zh-CN" altLang="en-US" dirty="0"/>
              <a:t>中添加过滤规则</a:t>
            </a:r>
            <a:r>
              <a:rPr lang="en-US" altLang="zh-CN" dirty="0"/>
              <a:t>Process Name is Lab03-04.exe</a:t>
            </a:r>
            <a:r>
              <a:rPr lang="zh-CN" altLang="en-US" dirty="0"/>
              <a:t>，可以看到与该文件有关的操作。经过分析可以看到，恶意代码执行了与文件或是注册表相关的操作。基于上述分析，猜测该恶意代码启动了一个新的进程，而该进程通过</a:t>
            </a:r>
            <a:r>
              <a:rPr lang="en-US" altLang="zh-CN" dirty="0"/>
              <a:t>cmd.exe</a:t>
            </a:r>
            <a:r>
              <a:rPr lang="zh-CN" altLang="en-US" dirty="0"/>
              <a:t>执行了命令完成了对自身文件的删除。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74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40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17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85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基于上述分析，编写了</a:t>
            </a:r>
            <a:r>
              <a:rPr lang="en-US" altLang="zh-CN" dirty="0" err="1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39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基于上述分析，编写了</a:t>
            </a:r>
            <a:r>
              <a:rPr lang="en-US" altLang="zh-CN" dirty="0" err="1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05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基于上述分析，编写了</a:t>
            </a:r>
            <a:r>
              <a:rPr lang="en-US" altLang="zh-CN" dirty="0" err="1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4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基于上述分析，编写了</a:t>
            </a:r>
            <a:r>
              <a:rPr lang="en-US" altLang="zh-CN" dirty="0" err="1"/>
              <a:t>yara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58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这是运行结果截图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90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以上就是我本次展示的全部内容，谢谢大家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2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下面使用</a:t>
            </a:r>
            <a:r>
              <a:rPr lang="en-US" altLang="zh-CN" dirty="0"/>
              <a:t>Strings</a:t>
            </a:r>
            <a:r>
              <a:rPr lang="zh-CN" altLang="en-US" dirty="0"/>
              <a:t>查看文件的字符串，如图所示，可以看到一些诸如</a:t>
            </a:r>
            <a:r>
              <a:rPr lang="en-US" altLang="zh-CN" dirty="0"/>
              <a:t>WinVMX32</a:t>
            </a:r>
            <a:r>
              <a:rPr lang="zh-CN" altLang="en-US" dirty="0"/>
              <a:t>、</a:t>
            </a:r>
            <a:r>
              <a:rPr lang="en-US" altLang="zh-CN" dirty="0" err="1"/>
              <a:t>VideoDriver</a:t>
            </a:r>
            <a:r>
              <a:rPr lang="zh-CN" altLang="en-US" dirty="0"/>
              <a:t>、</a:t>
            </a:r>
            <a:r>
              <a:rPr lang="en-US" altLang="zh-CN" dirty="0"/>
              <a:t>vmx32to64.exe</a:t>
            </a:r>
            <a:r>
              <a:rPr lang="zh-CN" altLang="en-US" dirty="0"/>
              <a:t>、注册表位置、注册表键值、</a:t>
            </a:r>
            <a:r>
              <a:rPr lang="en-US" altLang="zh-CN" dirty="0" err="1"/>
              <a:t>url</a:t>
            </a:r>
            <a:r>
              <a:rPr lang="zh-CN" altLang="en-US" dirty="0"/>
              <a:t>等信息。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9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下面进行动态分析。打开</a:t>
            </a:r>
            <a:r>
              <a:rPr lang="en-US" altLang="zh-CN" dirty="0"/>
              <a:t>Process Monitor</a:t>
            </a:r>
            <a:r>
              <a:rPr lang="zh-CN" altLang="en-US" dirty="0"/>
              <a:t>，设置过滤条件：</a:t>
            </a:r>
            <a:r>
              <a:rPr lang="en-US" altLang="zh-CN" dirty="0" err="1"/>
              <a:t>ProcessName</a:t>
            </a:r>
            <a:r>
              <a:rPr lang="en-US" altLang="zh-CN" dirty="0"/>
              <a:t> is Lab03-03.exe</a:t>
            </a:r>
            <a:r>
              <a:rPr lang="zh-CN" altLang="en-US" dirty="0"/>
              <a:t>，然后开启监听模式。</a:t>
            </a:r>
          </a:p>
          <a:p>
            <a:endParaRPr lang="zh-CN" altLang="en-US" dirty="0"/>
          </a:p>
          <a:p>
            <a:r>
              <a:rPr lang="zh-CN" altLang="en-US" dirty="0"/>
              <a:t>打开</a:t>
            </a:r>
            <a:r>
              <a:rPr lang="en-US" altLang="zh-CN" dirty="0"/>
              <a:t>Process Explorer</a:t>
            </a:r>
            <a:r>
              <a:rPr lang="zh-CN" altLang="en-US" dirty="0"/>
              <a:t>，然后运行</a:t>
            </a:r>
            <a:r>
              <a:rPr lang="en-US" altLang="zh-CN" dirty="0"/>
              <a:t>Lab03-01.exe</a:t>
            </a:r>
            <a:r>
              <a:rPr lang="zh-CN" altLang="en-US" dirty="0"/>
              <a:t>，可以看到其对应的进程。选择查看其</a:t>
            </a:r>
            <a:r>
              <a:rPr lang="en-US" altLang="zh-CN" dirty="0"/>
              <a:t>Handles</a:t>
            </a:r>
            <a:r>
              <a:rPr lang="zh-CN" altLang="en-US" dirty="0"/>
              <a:t>，可以看到已经创建了互斥量</a:t>
            </a:r>
            <a:r>
              <a:rPr lang="en-US" altLang="zh-CN" dirty="0"/>
              <a:t>WinVMX32</a:t>
            </a:r>
            <a:r>
              <a:rPr lang="zh-CN" altLang="en-US" dirty="0"/>
              <a:t>，与字符串分析结果一致。选择查看其</a:t>
            </a:r>
            <a:r>
              <a:rPr lang="en-US" altLang="zh-CN" dirty="0"/>
              <a:t>DLL</a:t>
            </a:r>
            <a:r>
              <a:rPr lang="zh-CN" altLang="en-US" dirty="0"/>
              <a:t>，可以看到一些与联网功能有关的动态链接库。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19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Process Monitor</a:t>
            </a:r>
            <a:r>
              <a:rPr lang="zh-CN" altLang="en-US" dirty="0"/>
              <a:t>，可以看到，此时已经监听到许多项目。进一步筛选，填入</a:t>
            </a:r>
            <a:r>
              <a:rPr lang="en-US" altLang="zh-CN" dirty="0"/>
              <a:t>Operation is </a:t>
            </a:r>
            <a:r>
              <a:rPr lang="en-US" altLang="zh-CN" dirty="0" err="1"/>
              <a:t>RegSetValue</a:t>
            </a:r>
            <a:r>
              <a:rPr lang="zh-CN" altLang="en-US" dirty="0"/>
              <a:t>和</a:t>
            </a:r>
            <a:r>
              <a:rPr lang="en-US" altLang="zh-CN" dirty="0"/>
              <a:t>Operation is </a:t>
            </a:r>
            <a:r>
              <a:rPr lang="en-US" altLang="zh-CN" dirty="0" err="1"/>
              <a:t>WriteFile</a:t>
            </a:r>
            <a:r>
              <a:rPr lang="zh-CN" altLang="en-US" dirty="0"/>
              <a:t>两个条件，可以检索到文件的相关操作记录。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点击查看相关操作记录，可以看到，文件向</a:t>
            </a:r>
            <a:r>
              <a:rPr lang="en-US" altLang="zh-CN" dirty="0"/>
              <a:t>C:\WINDOWS\system32\vmx32to64.exe</a:t>
            </a:r>
            <a:r>
              <a:rPr lang="zh-CN" altLang="en-US" dirty="0"/>
              <a:t>中写入了</a:t>
            </a:r>
            <a:r>
              <a:rPr lang="en-US" altLang="zh-CN" dirty="0"/>
              <a:t>7168</a:t>
            </a:r>
            <a:r>
              <a:rPr lang="zh-CN" altLang="en-US" dirty="0"/>
              <a:t>字节。按照其给定的路径，可以找到该文件。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9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将这个文件与</a:t>
            </a:r>
            <a:r>
              <a:rPr lang="en-US" altLang="zh-CN" dirty="0"/>
              <a:t>Lab03-01.exe</a:t>
            </a:r>
            <a:r>
              <a:rPr lang="zh-CN" altLang="en-US" dirty="0"/>
              <a:t>上传到</a:t>
            </a:r>
            <a:r>
              <a:rPr lang="en-US" altLang="zh-CN" dirty="0" err="1"/>
              <a:t>virustotal</a:t>
            </a:r>
            <a:r>
              <a:rPr lang="zh-CN" altLang="en-US" dirty="0"/>
              <a:t>进行分析，可以发现，二者的哈希值完全相同，因而有极大把握推测，二者内容一致。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CED3-255D-6AFA-DBF1-F14DC73B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77FB53-4296-9F40-3A82-2CFF7A48B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87692-3E54-850A-9805-D19C5EC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363B6-A1FB-6A83-E153-C58720F7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7EA27-B360-0354-8522-68F9A5B2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1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83052-2EBD-D8FD-22A4-1F57CFC7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924EF-9E65-707F-BBB6-2DDE69BE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62ED7-C693-1BEF-4697-668B1D4B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6CDA4-3CCC-4845-376C-936F6321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FAA3D-DE45-100D-0910-E6BE655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8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A01546-B6EC-49E1-1C68-579E17565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C0106-13E4-2663-3298-74FE97E1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16464-2E6F-DBF6-3222-E6045C57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62ABD-877B-D89E-206B-53A0BFD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B8F44-A6C6-EA55-1D77-BBB9819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7368DBF-576F-42F1-9FED-0EF5837868EB}"/>
              </a:ext>
            </a:extLst>
          </p:cNvPr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F95960C-FF81-46F8-97FA-52D16457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F6DC3CE-F050-482B-95F1-4AD01B3E0E29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F93642D-A295-4CB0-ABD7-5A71ED82A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D5FB-6387-03BA-14DE-1F89473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E6756-14CC-8781-9073-F892C378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007ED-C520-2627-FC77-4E4838C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B7A6D-2806-4A50-EFD9-F117AD0C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AEA1F-5FE3-9365-3443-8AF7A355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3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AF1CE-5B48-8CD6-5CCC-0C734B69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178F8-EBD1-692B-9775-6F6DA603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EB71-ACCE-6994-54D2-F2616079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6C797-6750-0B99-4902-0A023F7E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D7F93-7B6C-4FF8-7CC1-E0C283E9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1AAF4-C2C0-9746-5074-28DE307C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22926-AEB9-FF60-B643-1BD93A31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D18E2-D2C1-55E1-0E5E-66D3C698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C21D3-7BB4-0F42-2FE0-13E0A0C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643B2-2304-400F-5FD1-82B0E23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DCF4B-3B92-34FE-8A66-2317D8C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442BE-2DDA-6B46-12E9-81F27856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1C1BB-E6E1-BB6D-03CD-AE551535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C3B9E5-12CF-B66F-BC81-8287F182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6F119-5EF1-C2FE-60E0-779BEA789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86B4D-2029-46DF-92B5-F21F00881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6D83D-B0C8-303D-5A79-12952700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B315C-3E6B-39FC-2DC9-96813FBF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9223B2-E6ED-64EC-A5B5-64919EE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6540-590B-87B5-DC56-8BA06830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55C7E-EAAD-77CC-38AD-192F7918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50FE3-6174-F125-108E-CEEFDDB1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780E1-DB56-5BA7-E08D-5F1E5A6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18EC2-6D7B-2479-3D1D-1F7BF2B4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4D2DA-4BEB-3210-3ABF-6492522E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8BA7A-50EA-E1E1-FA63-29C9199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1BB4-927D-4A43-1ED1-8BDF82B3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B8D2C-4C56-09C6-8EAE-EAAC3AA8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BD618-40EE-A8C7-4161-F2A3332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A4525-A655-ABE4-D096-F7F278A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E2D86-9143-059F-1FA5-01A147D8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72EB-8C8F-40D6-8A20-17B99E38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7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A885-28D5-1265-6F1A-94BDD96B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D30554-1EEE-49CD-842D-6BD8E387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D1ECA-CE47-0203-9153-B9BB8DDA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85A80-0A9F-925C-9883-96E13F73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702D0-6020-2B2A-48A9-31FEA1DD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0247D-F2FC-FCFE-9645-35C35B46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019CA9-18BE-D0E1-4EB7-F209CA48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18859-5196-25FC-9FCC-16EF186D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77679-7C9B-F781-DE98-DBD759F0B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FD402-379A-4C4C-0654-E75F0D9B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7E227-B03F-4E20-4158-4E4C61C7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F213BB-BBCD-A894-AA42-D577A1D83CB3}"/>
              </a:ext>
            </a:extLst>
          </p:cNvPr>
          <p:cNvSpPr txBox="1"/>
          <p:nvPr/>
        </p:nvSpPr>
        <p:spPr>
          <a:xfrm>
            <a:off x="2172586" y="2826228"/>
            <a:ext cx="7846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恶意代码分析与防治技术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4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Lab3</a:t>
            </a:r>
            <a:endParaRPr lang="zh-CN" altLang="en-US" sz="4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A970F-4013-5A01-BECC-A9AC82D15A62}"/>
              </a:ext>
            </a:extLst>
          </p:cNvPr>
          <p:cNvSpPr txBox="1"/>
          <p:nvPr/>
        </p:nvSpPr>
        <p:spPr>
          <a:xfrm>
            <a:off x="4671237" y="5450958"/>
            <a:ext cx="284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刘修铭  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2112492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DB0E7BC3-6136-DA94-A45B-183FC1D5C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65008-90D4-C2B4-DEFC-D6B64438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935350"/>
            <a:ext cx="5946166" cy="37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AAD62-BBBD-EACD-BB21-F0AE7D84D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65" b="26074"/>
          <a:stretch/>
        </p:blipFill>
        <p:spPr>
          <a:xfrm>
            <a:off x="1749131" y="1745147"/>
            <a:ext cx="3435935" cy="3294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0A0157-E308-6AFB-24AC-E08105D97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76" b="36563"/>
          <a:stretch/>
        </p:blipFill>
        <p:spPr>
          <a:xfrm>
            <a:off x="6023686" y="1335088"/>
            <a:ext cx="5663489" cy="38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这个恶意代码在主机上的感染迹象特征是什么？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该恶意代码创建了一个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WinVMX32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的互斥量，并将恶意代码写入到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C:\Windows\System32\vmx32to64.exe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中，然后修改系统注册表，将其添加到系统开机启动项目中。</a:t>
            </a:r>
          </a:p>
        </p:txBody>
      </p:sp>
    </p:spTree>
    <p:extLst>
      <p:ext uri="{BB962C8B-B14F-4D97-AF65-F5344CB8AC3E}">
        <p14:creationId xmlns:p14="http://schemas.microsoft.com/office/powerpoint/2010/main" val="148174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这个恶意代码是否存在一些有用的网络特征码？如果存在，它们是什么？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该恶意代码持续访问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www.praticalmalwareanalysis.com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。借助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WireShark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可以看到，该恶意代码源源不断向该连接发送数据包。</a:t>
            </a:r>
          </a:p>
        </p:txBody>
      </p:sp>
    </p:spTree>
    <p:extLst>
      <p:ext uri="{BB962C8B-B14F-4D97-AF65-F5344CB8AC3E}">
        <p14:creationId xmlns:p14="http://schemas.microsoft.com/office/powerpoint/2010/main" val="350237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E4F403-AA77-ED28-ED37-7A75062F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64" y="1421969"/>
            <a:ext cx="6406867" cy="44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733C0-F6ED-C897-FD9D-66873871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47" y="1254555"/>
            <a:ext cx="6825306" cy="47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7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482B77-0753-432F-8A2F-33834F1C5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55" b="32359"/>
          <a:stretch/>
        </p:blipFill>
        <p:spPr>
          <a:xfrm>
            <a:off x="547345" y="1014816"/>
            <a:ext cx="11280366" cy="5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55889-0543-1FFE-4E43-A0779A56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10" y="1693190"/>
            <a:ext cx="8748979" cy="34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3E65C-6E76-57A0-67F1-17295ED7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1" y="1071366"/>
            <a:ext cx="7090564" cy="55824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B72F0C-7C33-A745-703C-4E31F23C0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030" r="20414"/>
          <a:stretch/>
        </p:blipFill>
        <p:spPr>
          <a:xfrm>
            <a:off x="0" y="2657475"/>
            <a:ext cx="6015838" cy="18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58FEB6-9E0A-799E-BBEE-3824CAA9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621" y="1279671"/>
            <a:ext cx="7510753" cy="50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实验环境及实验工具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1431850" y="1294111"/>
            <a:ext cx="8179983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已经关闭病毒防护的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Windows11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VMware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上部署的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 XP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0908A2-71B0-9111-CF21-C2D6F73EE7B5}"/>
              </a:ext>
            </a:extLst>
          </p:cNvPr>
          <p:cNvSpPr txBox="1"/>
          <p:nvPr/>
        </p:nvSpPr>
        <p:spPr>
          <a:xfrm>
            <a:off x="1431849" y="3429000"/>
            <a:ext cx="10438725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PETools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PEiD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Strings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等静态分析工具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ProcessMonitor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ProcessExplorer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等动态分析工具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Yara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检测引擎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8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5E021-0784-ECD5-C472-0F9166C9A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25" b="26375"/>
          <a:stretch/>
        </p:blipFill>
        <p:spPr>
          <a:xfrm>
            <a:off x="1285875" y="2431942"/>
            <a:ext cx="3457575" cy="1994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DBF96D-9775-7980-8302-DEA8AED0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865" y="1454741"/>
            <a:ext cx="6118974" cy="44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4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你怎样才能让这个恶意代码自行安装</a:t>
            </a: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rundll32.exe Lab03-02.dll,installA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rundll32.exe Lab03-02.dll,install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203746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在安装之后，你如何让这个恶意代码运行起来？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net start IPRIP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144644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你怎么能找到这个恶意代码是在哪个进程下运行的？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Process Explorer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工具，检索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Lab03-02.dll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，就可以看到该恶意代码是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svchost.exe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进程下运行。</a:t>
            </a:r>
          </a:p>
        </p:txBody>
      </p:sp>
    </p:spTree>
    <p:extLst>
      <p:ext uri="{BB962C8B-B14F-4D97-AF65-F5344CB8AC3E}">
        <p14:creationId xmlns:p14="http://schemas.microsoft.com/office/powerpoint/2010/main" val="156297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你可以在</a:t>
            </a:r>
            <a:r>
              <a:rPr lang="en-US" altLang="zh-CN" sz="32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procmon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工具中设置什么样的过滤器，才能收集这个恶意代码的信息？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由上面分析可知，该恶意代码依附运行的进程的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1164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，即设置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PID is 1164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即可收集该恶意代码的信息。</a:t>
            </a:r>
          </a:p>
        </p:txBody>
      </p:sp>
    </p:spTree>
    <p:extLst>
      <p:ext uri="{BB962C8B-B14F-4D97-AF65-F5344CB8AC3E}">
        <p14:creationId xmlns:p14="http://schemas.microsoft.com/office/powerpoint/2010/main" val="322803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这个恶意代码在主机上的感染迹象特征是什么？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该恶意代码安装了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IPRIP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服务，并将其写入注册表，添加到开机启动项目中。</a:t>
            </a:r>
          </a:p>
        </p:txBody>
      </p:sp>
    </p:spTree>
    <p:extLst>
      <p:ext uri="{BB962C8B-B14F-4D97-AF65-F5344CB8AC3E}">
        <p14:creationId xmlns:p14="http://schemas.microsoft.com/office/powerpoint/2010/main" val="265742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这个恶意代码是否存在一些有用的网络特征码？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由上面分析可知，该恶意代码对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practicalmalwareanalysis.com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进行了访问，并向其发送数据交互请求，使用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协议。做一个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GET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请求，请求的资源是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serve.html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，使用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%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ComputerName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% Windows XP 6.11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的用户代理。</a:t>
            </a:r>
          </a:p>
        </p:txBody>
      </p:sp>
    </p:spTree>
    <p:extLst>
      <p:ext uri="{BB962C8B-B14F-4D97-AF65-F5344CB8AC3E}">
        <p14:creationId xmlns:p14="http://schemas.microsoft.com/office/powerpoint/2010/main" val="143801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7B6CA-70CB-83FA-DD96-DF5A2251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61" y="1712078"/>
            <a:ext cx="6423277" cy="38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7F6C6-1700-3F68-F938-48989A34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67" y="1326557"/>
            <a:ext cx="6382207" cy="43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8C3A0B-70B8-8296-DC24-43713966C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4" y="1134498"/>
            <a:ext cx="6636942" cy="4515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C62D43-4BC3-2F9A-2EED-D19561160F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7"/>
          <a:stretch/>
        </p:blipFill>
        <p:spPr>
          <a:xfrm>
            <a:off x="5307253" y="1163637"/>
            <a:ext cx="6437071" cy="4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实验环境及实验工具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25CF9C-79D5-C1F1-6E82-204106CA08E2}"/>
              </a:ext>
            </a:extLst>
          </p:cNvPr>
          <p:cNvSpPr txBox="1"/>
          <p:nvPr/>
        </p:nvSpPr>
        <p:spPr>
          <a:xfrm>
            <a:off x="1431850" y="636886"/>
            <a:ext cx="10760150" cy="585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VMware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进行快照，便于恢复到运行前的状态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ApateDNS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，将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DNS Reply IP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设置为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127.0.0.1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Process Monitor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，并按照实验要求设置过滤条件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Process Explorer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netcat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nc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-l -p XXX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wireShark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抓取数据包</a:t>
            </a:r>
          </a:p>
        </p:txBody>
      </p:sp>
    </p:spTree>
    <p:extLst>
      <p:ext uri="{BB962C8B-B14F-4D97-AF65-F5344CB8AC3E}">
        <p14:creationId xmlns:p14="http://schemas.microsoft.com/office/powerpoint/2010/main" val="4026137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2EC5E9-3FC4-5A9B-F2B5-7900D7BCF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0" b="6402"/>
          <a:stretch/>
        </p:blipFill>
        <p:spPr>
          <a:xfrm>
            <a:off x="1562479" y="1016455"/>
            <a:ext cx="4533519" cy="5689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070151-ADA7-563B-D93A-3950F8BF5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" r="11318" b="7738"/>
          <a:stretch/>
        </p:blipFill>
        <p:spPr>
          <a:xfrm>
            <a:off x="6095998" y="1016454"/>
            <a:ext cx="4297413" cy="56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5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5F250-B8E3-74BD-41D6-B60C40121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609" b="57645"/>
          <a:stretch/>
        </p:blipFill>
        <p:spPr>
          <a:xfrm>
            <a:off x="1981200" y="1002804"/>
            <a:ext cx="8058150" cy="54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2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76293-FE80-72A3-A250-D26F69E46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6"/>
          <a:stretch/>
        </p:blipFill>
        <p:spPr>
          <a:xfrm>
            <a:off x="428628" y="1163637"/>
            <a:ext cx="5543550" cy="4285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492E00-4437-D141-D681-662F359B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63637"/>
            <a:ext cx="4733925" cy="45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当你使用</a:t>
            </a: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Process Explorer 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工具进行监视时，你注意到了什么？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文件运行时创建了一个子进程，接着结束掉自己的进程，留下了之前创建的子进程独立运行。</a:t>
            </a:r>
          </a:p>
        </p:txBody>
      </p:sp>
    </p:spTree>
    <p:extLst>
      <p:ext uri="{BB962C8B-B14F-4D97-AF65-F5344CB8AC3E}">
        <p14:creationId xmlns:p14="http://schemas.microsoft.com/office/powerpoint/2010/main" val="96475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你可以找出任何的内存修改行为吗？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通过上述分析可知，该恶意代码将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svchost.exe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留下运行，而该进程在内存与磁盘中的字符串存在区别。</a:t>
            </a:r>
          </a:p>
        </p:txBody>
      </p:sp>
    </p:spTree>
    <p:extLst>
      <p:ext uri="{BB962C8B-B14F-4D97-AF65-F5344CB8AC3E}">
        <p14:creationId xmlns:p14="http://schemas.microsoft.com/office/powerpoint/2010/main" val="233985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这个恶意代码在主机上的感染迹象特征是什么？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该恶意代码实现了一个键盘记录器，将键盘键入的信息保存到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practicalmalwareanalysis.log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3063444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这个恶意代码的目的是什么？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该恶意代码利用进程替换技术，将内存中的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svchost.exe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进程替换成一个键盘键入记录器，将键盘键入的信息记录在了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practicalmalwareanalysis.log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3592270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35CBD8-C0C8-78BF-95DC-90AB6CA2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57" y="1548189"/>
            <a:ext cx="6689217" cy="40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4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1D5384-90CC-AA60-75F6-B75F0A9C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93" y="1163637"/>
            <a:ext cx="6893814" cy="49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0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5956B-D88D-253B-F00C-CC39A67F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9" y="1258107"/>
            <a:ext cx="10414461" cy="46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DE4C25-7BE8-1611-BDD1-317EF26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" y="1628102"/>
            <a:ext cx="5664319" cy="3528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33ECA4-F855-7A70-6B9D-E764C034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266" y="1163637"/>
            <a:ext cx="7777734" cy="46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C6E44-729D-7F2B-2B09-8F38735B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32" y="2151276"/>
            <a:ext cx="8569195" cy="27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1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当你运行这个文件时，会发生什么呢？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文件会自己删除。</a:t>
            </a:r>
          </a:p>
        </p:txBody>
      </p:sp>
    </p:spTree>
    <p:extLst>
      <p:ext uri="{BB962C8B-B14F-4D97-AF65-F5344CB8AC3E}">
        <p14:creationId xmlns:p14="http://schemas.microsoft.com/office/powerpoint/2010/main" val="402569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是什么原因造成动态分析无法有效实施？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怀疑是因为缺少命令行参数或是程序内容有残缺。</a:t>
            </a:r>
          </a:p>
        </p:txBody>
      </p:sp>
    </p:spTree>
    <p:extLst>
      <p:ext uri="{BB962C8B-B14F-4D97-AF65-F5344CB8AC3E}">
        <p14:creationId xmlns:p14="http://schemas.microsoft.com/office/powerpoint/2010/main" val="3053250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77A9C8-F2F7-C046-D3C9-E534157735E3}"/>
              </a:ext>
            </a:extLst>
          </p:cNvPr>
          <p:cNvSpPr txBox="1"/>
          <p:nvPr/>
        </p:nvSpPr>
        <p:spPr>
          <a:xfrm>
            <a:off x="85726" y="1294111"/>
            <a:ext cx="12020549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是否有其他方式来运行这个程序？</a:t>
            </a: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尝试使用命令行并加入参数等方式运行程序，但依旧无法成功运行。</a:t>
            </a:r>
          </a:p>
        </p:txBody>
      </p:sp>
    </p:spTree>
    <p:extLst>
      <p:ext uri="{BB962C8B-B14F-4D97-AF65-F5344CB8AC3E}">
        <p14:creationId xmlns:p14="http://schemas.microsoft.com/office/powerpoint/2010/main" val="2789350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3E8F3-F365-891F-2F95-78D6A672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8BD87-05E5-F840-7F99-31DACC36D400}"/>
              </a:ext>
            </a:extLst>
          </p:cNvPr>
          <p:cNvSpPr/>
          <p:nvPr/>
        </p:nvSpPr>
        <p:spPr>
          <a:xfrm>
            <a:off x="85724" y="1075829"/>
            <a:ext cx="12239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rule Lab03_01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strings: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 = "vmx32to64.exe"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$s2 = "SOFTWARE\\Classes\\http\\shell\\open\\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commandV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$s3 = " www.practicalmalwareanalysis.com"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$s4 = "CONNECT %s:%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HTTP/1.0"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$s5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advpack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$s6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VideoDriver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$s7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AppData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74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$s8 = "6I*h&lt;8"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1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$s9 = 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StubPath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1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$s10 = "WinVMX32-"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$s11 = "Software\\Microsoft\\Active Setup\\Installed Components\\"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4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$s12 = "^-m-m&lt;|&lt;|&lt;|M"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condition: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uint16(0) == 0x5a4d and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filesize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 20KB and 8 of them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62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3E8F3-F365-891F-2F95-78D6A672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3-2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8BD87-05E5-F840-7F99-31DACC36D400}"/>
              </a:ext>
            </a:extLst>
          </p:cNvPr>
          <p:cNvSpPr/>
          <p:nvPr/>
        </p:nvSpPr>
        <p:spPr>
          <a:xfrm>
            <a:off x="0" y="1075829"/>
            <a:ext cx="1232534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rule Lab03_02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strings: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$x1 = "%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SystemRoot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%\\System32\\svchost.exe -k 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$x2 = "cmd.exe /c 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$s3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RegOpenKeyEx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(%s) KEY_QUERY_VALUE error ."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$s4 = "Lab03-02.dll"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$s5 = "practicalmalwareanalysis.com"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$s6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RegOpenKeyEx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(%s) KEY_QUERY_VALUE success."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$s7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GetModuleFileName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get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dll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path"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$s8 = "dW5zdXBwb3J0"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$s9 = "Y29ubmVjdA=="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$s10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OpenService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(%s) error 2"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$s11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OpenService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(%s) error 1"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$s12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CreateService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(%s) error %d"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$s13 = "You specify service name not in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Svchost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netsvcs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, must be one of following:"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$s14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RegQueryValueEx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Svchost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\\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netsvcs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$s15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netsvcs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$s16 = "serve.html"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$s17 = "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DependOnService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$s18 = ":$:2:K:U:\\:l:"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$s19 = "uninstall is starting"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$s20 = "uninstall success"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condition: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uint16(0) == 0x5a4d and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filesize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 70KB and 1 of ($x*) and 4 of them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2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3E8F3-F365-891F-2F95-78D6A672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3-3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8BD87-05E5-F840-7F99-31DACC36D400}"/>
              </a:ext>
            </a:extLst>
          </p:cNvPr>
          <p:cNvSpPr/>
          <p:nvPr/>
        </p:nvSpPr>
        <p:spPr>
          <a:xfrm>
            <a:off x="85724" y="1075829"/>
            <a:ext cx="122396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rule Lab03_03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strings: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 = "AAAAAAAAAAAAAAAAAAAAAAAAAAAAAAAAA"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$s2 = "AAAAAAAAAAAAAAAAAAAAAAAAAAAAAAAAAAAAAAAAAAAAAAAAAAAAAAAAAAAAAAAAAAAAAAAAAAAAAAAAAAAAAAAAAAAAAAAAAAAAAAAAAAAAAAAAAAAAAAAAAAAAAAAA"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$s3 = "AAAAAAAAAAAAAAAAAAAAAAAAAAAAAAAAAAAAAAAAAAAAAAAAAAAAAAAAAAAAAAAAAAAAAAAAAAAAAAAAAAAAAAAAAAAAAAAAAAAAAAAAAAAAAAAAAAAAAAAAAAAAAAAA"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$s4 = "AAAAAAAAAAAAAAAAAAAAAAAAAAAAAAAAAAAAAAAAAAAAAAAAAAAAAAAAAAAAAAAAAAAAAAAAAAAAAAAAAAAA"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$s5 = "AAAAAAAAAAAAAAAAAAAAAAAAAAAAAAAAAAAAAAAAAAAAAAAAAAAAAAAAAAAAAAAAAAAAAAAAAAAAAAAAAAAAAAAAAAAAAAAAAAAAAAAAAAAAAAAAAAAAAAAAAAAAAAAA"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$s6 = "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aAAAAAAAAAAAAAAAAAAAAAAA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$s7 = "\\svchost.exe"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$s8 = "AAAAAAAAAAAAAAAAAAAAAAAAAAAAAAAAAAA"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$s9 = "BAAAAAAAAAAAAAAAAAAAAAAAAAAAAAAAAAAAAAAAAAAAAAAAAAAAAAAAAAAAAAAAAAAAAAAAAAAAAAAAAAAAAAAAAAAAAAAAAAAAAAAAAAAAAAAAAAAAAAAAAAAAAAAA"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$s10 = "AAAAAAAAAAAAAAAAAAAAAAAAAAA"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$s11 = "AAAAAABAAAAA" ascii "AAAAAAAAAAAAAAAAAAAAAAAAAAAAAAAAAAAAAAAAAAAAAAAAAAAAAAAAAAAAAAAAAAAAAAAAAAAAAAAAAAAAAAAAAAAAAAAAAAAAAAAAAAAAAAAAAAAAAAAAAAAAAAAA"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$s13 = "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AAAqAAApAAAsAAArAAAuAAAtAAAwAAAvAAAyAAAxAAA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$s14 = "AAAAAAAAAAAAAAAAAAAAAAAAAAAAAAAAAAAAAAAAAAAAAAAAAAAAAAAAAAAAAAAAAAAAAAAAAAAAAAAAAAAAAAAAAAAAAAAAAAAAAAAAAAAAAAAAAAAAAAAAAAAAAAAA"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$s15 = "AAAAAAAAAAAAAAAAAAAAAAAAAAAAAAAAAAAAAAAAAAAAAAAAAAAAAAAAAAAAAAAAAAAAAAAAAAAq"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$s16 = "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wqpwLKla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/.5a$/.4&amp;)a21 \"$a'.3a5)3$ %a% 5 LKALK #/.3, -a13.&amp;3 ,a5$3,(/ 5(./LKAAAA"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$s17 = "- 22AA13 \"5(\" -, -6 3$ / -82(2o-.&amp;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AAAAaAAA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$s18 = "+A+A+A+A"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reversed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'A+A+A+A+'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$s19 = "(\"3.2.'5a"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hex encoded string '2Z'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$s20 = "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wqswLKla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/.5a$/.4&amp;)a21 \"$a'.3a25%(.a(/(5( -(; 5(./LKAAAA"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condition: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uint16(0) == 0x5a4d and </a:t>
            </a:r>
            <a:r>
              <a:rPr kumimoji="0" lang="en-US" altLang="zh-CN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filesize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 200KB and 8 of them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19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3E8F3-F365-891F-2F95-78D6A672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3-4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A8BD87-05E5-F840-7F99-31DACC36D400}"/>
              </a:ext>
            </a:extLst>
          </p:cNvPr>
          <p:cNvSpPr/>
          <p:nvPr/>
        </p:nvSpPr>
        <p:spPr>
          <a:xfrm>
            <a:off x="85724" y="1075829"/>
            <a:ext cx="122396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rule Lab03_04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strings: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 = "http://www.practicalmalwareanalysis.com"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$s2 = "%SYSTEMROOT%\\system32\\"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$s3 = " HTTP/1.0"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$s4 = " Manager Service"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$s5 = "UPLOAD"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1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$s6 = "DOWNLOAD"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26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$s7 = "command.com"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$s8 = "COMSPEC"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140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$s9 = "\"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WWSh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 /*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Goodware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String -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occured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1 times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$s10 = "SOFTWARE\\Microsoft \\XPS"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$s11 = "k:%s h:%s p:%s per:%s"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$s12 = " &gt;&gt; NUL"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$s13 = "/c del 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$s14 = "6KRich"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fullword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ascii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condition: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 uint16(0) == 0x5a4d and 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filesize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 200KB and 8 of them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09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Yara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FB7E0-819E-1B89-F728-0514AA39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4" y="2266627"/>
            <a:ext cx="9948672" cy="23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F213BB-BBCD-A894-AA42-D577A1D83CB3}"/>
              </a:ext>
            </a:extLst>
          </p:cNvPr>
          <p:cNvSpPr txBox="1"/>
          <p:nvPr/>
        </p:nvSpPr>
        <p:spPr>
          <a:xfrm>
            <a:off x="2172586" y="2470628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en-US" altLang="zh-CN" sz="6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3A970F-4013-5A01-BECC-A9AC82D15A62}"/>
              </a:ext>
            </a:extLst>
          </p:cNvPr>
          <p:cNvSpPr txBox="1"/>
          <p:nvPr/>
        </p:nvSpPr>
        <p:spPr>
          <a:xfrm>
            <a:off x="4671237" y="5450958"/>
            <a:ext cx="284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刘修铭   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2112492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20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30D11-C4B5-77F8-0D78-FCF219FF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4" y="1163636"/>
            <a:ext cx="6140831" cy="51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A9B8E-A430-A334-06F2-61200B63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3" y="1433889"/>
            <a:ext cx="5656545" cy="3917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FA2B67-A29D-EBEF-1308-86FC9F5A1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287"/>
          <a:stretch/>
        </p:blipFill>
        <p:spPr>
          <a:xfrm>
            <a:off x="6096000" y="1017124"/>
            <a:ext cx="5656545" cy="51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3212B6-0357-1F46-2EDD-A39D5929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02" y="1852854"/>
            <a:ext cx="9317107" cy="33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B0B03-BB53-7A25-B22D-325BC1E2D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71" t="8789" r="37265" b="9573"/>
          <a:stretch/>
        </p:blipFill>
        <p:spPr>
          <a:xfrm>
            <a:off x="2362200" y="1806575"/>
            <a:ext cx="3390900" cy="3171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9C1BC3-5EF9-47D6-CAE9-0B1A81D5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20" y="1381619"/>
            <a:ext cx="5257797" cy="40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E469-2F11-4BEA-9CA7-C3522A26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3-1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CE659-3C02-0F92-1AC8-32B8EF18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1" y="1163637"/>
            <a:ext cx="5846656" cy="4907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DFF103-6E57-D21F-EEFA-4CC283933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49" y="1163638"/>
            <a:ext cx="6328615" cy="49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3082</Words>
  <Application>Microsoft Office PowerPoint</Application>
  <PresentationFormat>宽屏</PresentationFormat>
  <Paragraphs>264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方正姚体</vt:lpstr>
      <vt:lpstr>华文中宋</vt:lpstr>
      <vt:lpstr>楷体</vt:lpstr>
      <vt:lpstr>Arial</vt:lpstr>
      <vt:lpstr>Courier New</vt:lpstr>
      <vt:lpstr>Open Sans</vt:lpstr>
      <vt:lpstr>Times New Roman</vt:lpstr>
      <vt:lpstr>Office 主题​​</vt:lpstr>
      <vt:lpstr>PowerPoint 演示文稿</vt:lpstr>
      <vt:lpstr>实验环境及实验工具</vt:lpstr>
      <vt:lpstr>实验环境及实验工具</vt:lpstr>
      <vt:lpstr>Lab 3-1</vt:lpstr>
      <vt:lpstr>Lab 3-1</vt:lpstr>
      <vt:lpstr>Lab 3-1</vt:lpstr>
      <vt:lpstr>Lab 3-1</vt:lpstr>
      <vt:lpstr>Lab 3-1</vt:lpstr>
      <vt:lpstr>Lab 3-1</vt:lpstr>
      <vt:lpstr>Lab 3-1</vt:lpstr>
      <vt:lpstr>Lab 3-1</vt:lpstr>
      <vt:lpstr>Q2</vt:lpstr>
      <vt:lpstr>Q3</vt:lpstr>
      <vt:lpstr>Lab 3-2</vt:lpstr>
      <vt:lpstr>Lab 3-2</vt:lpstr>
      <vt:lpstr>Lab 3-2</vt:lpstr>
      <vt:lpstr>Lab 3-2</vt:lpstr>
      <vt:lpstr>Lab 3-2</vt:lpstr>
      <vt:lpstr>Lab 3-2</vt:lpstr>
      <vt:lpstr>Lab 3-2</vt:lpstr>
      <vt:lpstr>Q1</vt:lpstr>
      <vt:lpstr>Q2</vt:lpstr>
      <vt:lpstr>Q3</vt:lpstr>
      <vt:lpstr>Q4</vt:lpstr>
      <vt:lpstr>Q5</vt:lpstr>
      <vt:lpstr>Q6</vt:lpstr>
      <vt:lpstr>Lab 3-3</vt:lpstr>
      <vt:lpstr>Lab 3-3</vt:lpstr>
      <vt:lpstr>Lab 3-3</vt:lpstr>
      <vt:lpstr>Lab 3-3</vt:lpstr>
      <vt:lpstr>Lab 3-3</vt:lpstr>
      <vt:lpstr>Lab 3-3</vt:lpstr>
      <vt:lpstr>Q1</vt:lpstr>
      <vt:lpstr>Q2</vt:lpstr>
      <vt:lpstr>Q3</vt:lpstr>
      <vt:lpstr>Q4</vt:lpstr>
      <vt:lpstr>Lab 3-4</vt:lpstr>
      <vt:lpstr>Lab 3-4</vt:lpstr>
      <vt:lpstr>Lab 3-4</vt:lpstr>
      <vt:lpstr>Lab 3-4</vt:lpstr>
      <vt:lpstr>Q1</vt:lpstr>
      <vt:lpstr>Q2</vt:lpstr>
      <vt:lpstr>Q3</vt:lpstr>
      <vt:lpstr>Lab 3-1</vt:lpstr>
      <vt:lpstr>Lab 3-2</vt:lpstr>
      <vt:lpstr>Lab 3-3</vt:lpstr>
      <vt:lpstr>Lab 3-4</vt:lpstr>
      <vt:lpstr>Yara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XiuMing Liu</cp:lastModifiedBy>
  <cp:revision>7</cp:revision>
  <dcterms:created xsi:type="dcterms:W3CDTF">2023-09-13T13:03:45Z</dcterms:created>
  <dcterms:modified xsi:type="dcterms:W3CDTF">2023-09-26T09:51:27Z</dcterms:modified>
</cp:coreProperties>
</file>