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89" r:id="rId3"/>
    <p:sldId id="329" r:id="rId4"/>
    <p:sldId id="376" r:id="rId5"/>
    <p:sldId id="290" r:id="rId6"/>
    <p:sldId id="330" r:id="rId7"/>
    <p:sldId id="331" r:id="rId8"/>
    <p:sldId id="377" r:id="rId9"/>
    <p:sldId id="378" r:id="rId10"/>
    <p:sldId id="336" r:id="rId11"/>
    <p:sldId id="379" r:id="rId12"/>
    <p:sldId id="341" r:id="rId13"/>
    <p:sldId id="337" r:id="rId14"/>
    <p:sldId id="380" r:id="rId15"/>
    <p:sldId id="381" r:id="rId16"/>
    <p:sldId id="382" r:id="rId17"/>
    <p:sldId id="383" r:id="rId18"/>
    <p:sldId id="384" r:id="rId19"/>
    <p:sldId id="385" r:id="rId20"/>
    <p:sldId id="386" r:id="rId21"/>
    <p:sldId id="387" r:id="rId22"/>
    <p:sldId id="388" r:id="rId23"/>
    <p:sldId id="389" r:id="rId24"/>
    <p:sldId id="349" r:id="rId25"/>
    <p:sldId id="350" r:id="rId26"/>
    <p:sldId id="351" r:id="rId27"/>
    <p:sldId id="352" r:id="rId28"/>
    <p:sldId id="353" r:id="rId29"/>
    <p:sldId id="354" r:id="rId30"/>
    <p:sldId id="347" r:id="rId31"/>
    <p:sldId id="390" r:id="rId32"/>
    <p:sldId id="391" r:id="rId33"/>
    <p:sldId id="392" r:id="rId34"/>
    <p:sldId id="393" r:id="rId35"/>
    <p:sldId id="394" r:id="rId36"/>
    <p:sldId id="395" r:id="rId37"/>
    <p:sldId id="399" r:id="rId38"/>
    <p:sldId id="402" r:id="rId39"/>
    <p:sldId id="403" r:id="rId40"/>
    <p:sldId id="404" r:id="rId41"/>
    <p:sldId id="405" r:id="rId42"/>
    <p:sldId id="400" r:id="rId43"/>
    <p:sldId id="406" r:id="rId44"/>
    <p:sldId id="359" r:id="rId45"/>
    <p:sldId id="407" r:id="rId46"/>
    <p:sldId id="408" r:id="rId47"/>
    <p:sldId id="370" r:id="rId48"/>
    <p:sldId id="371" r:id="rId49"/>
    <p:sldId id="372" r:id="rId50"/>
    <p:sldId id="409" r:id="rId51"/>
    <p:sldId id="410" r:id="rId52"/>
    <p:sldId id="411" r:id="rId53"/>
    <p:sldId id="325" r:id="rId54"/>
    <p:sldId id="373" r:id="rId55"/>
    <p:sldId id="374" r:id="rId56"/>
    <p:sldId id="375" r:id="rId57"/>
    <p:sldId id="326" r:id="rId58"/>
    <p:sldId id="412" r:id="rId59"/>
    <p:sldId id="413" r:id="rId60"/>
    <p:sldId id="32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46" autoAdjust="0"/>
  </p:normalViewPr>
  <p:slideViewPr>
    <p:cSldViewPr snapToGrid="0" showGuides="1">
      <p:cViewPr varScale="1">
        <p:scale>
          <a:sx n="67" d="100"/>
          <a:sy n="67" d="100"/>
        </p:scale>
        <p:origin x="1628" y="56"/>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F4940-F995-4833-9F27-C67385BAD60D}" type="datetimeFigureOut">
              <a:rPr lang="zh-CN" altLang="en-US" smtClean="0"/>
              <a:t>2023/10/21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C296E-2C0A-4FFE-AF18-6ACF9EA98876}" type="slidenum">
              <a:rPr lang="zh-CN" altLang="en-US" smtClean="0"/>
              <a:t>‹#›</a:t>
            </a:fld>
            <a:endParaRPr lang="zh-CN" altLang="en-US"/>
          </a:p>
        </p:txBody>
      </p:sp>
    </p:spTree>
    <p:extLst>
      <p:ext uri="{BB962C8B-B14F-4D97-AF65-F5344CB8AC3E}">
        <p14:creationId xmlns:p14="http://schemas.microsoft.com/office/powerpoint/2010/main" val="253922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各位老师、助教学姐以及同学们，大家好！今天很荣幸能在这里分享我的</a:t>
            </a:r>
            <a:r>
              <a:rPr lang="en-US" altLang="zh-CN" dirty="0"/>
              <a:t>Lab6</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a:t>
            </a:fld>
            <a:endParaRPr lang="zh-CN" altLang="en-US"/>
          </a:p>
        </p:txBody>
      </p:sp>
    </p:spTree>
    <p:extLst>
      <p:ext uri="{BB962C8B-B14F-4D97-AF65-F5344CB8AC3E}">
        <p14:creationId xmlns:p14="http://schemas.microsoft.com/office/powerpoint/2010/main" val="374254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由</a:t>
            </a:r>
            <a:r>
              <a:rPr lang="en-US" altLang="zh-CN" sz="1200" b="1" dirty="0">
                <a:latin typeface="华文中宋" panose="02010600040101010101" pitchFamily="2" charset="-122"/>
                <a:ea typeface="华文中宋" panose="02010600040101010101" pitchFamily="2" charset="-122"/>
              </a:rPr>
              <a:t>main</a:t>
            </a:r>
            <a:r>
              <a:rPr lang="zh-CN" altLang="en-US" sz="1200" b="1" dirty="0">
                <a:latin typeface="华文中宋" panose="02010600040101010101" pitchFamily="2" charset="-122"/>
                <a:ea typeface="华文中宋" panose="02010600040101010101" pitchFamily="2" charset="-122"/>
              </a:rPr>
              <a:t>函数调用的唯一子过程中发现的主要代码结构是什么？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位于</a:t>
            </a:r>
            <a:r>
              <a:rPr lang="en-US" altLang="zh-CN" sz="1200" dirty="0">
                <a:latin typeface="华文中宋" panose="02010600040101010101" pitchFamily="2" charset="-122"/>
                <a:ea typeface="华文中宋" panose="02010600040101010101" pitchFamily="2" charset="-122"/>
              </a:rPr>
              <a:t>0x00401000</a:t>
            </a:r>
            <a:r>
              <a:rPr lang="zh-CN" altLang="en-US" sz="1200" dirty="0">
                <a:latin typeface="华文中宋" panose="02010600040101010101" pitchFamily="2" charset="-122"/>
                <a:ea typeface="华文中宋" panose="02010600040101010101" pitchFamily="2" charset="-122"/>
              </a:rPr>
              <a:t>处的</a:t>
            </a:r>
            <a:r>
              <a:rPr lang="en-US" altLang="zh-CN" sz="1200" dirty="0">
                <a:latin typeface="华文中宋" panose="02010600040101010101" pitchFamily="2" charset="-122"/>
                <a:ea typeface="华文中宋" panose="02010600040101010101" pitchFamily="2" charset="-122"/>
              </a:rPr>
              <a:t>if</a:t>
            </a:r>
            <a:r>
              <a:rPr lang="zh-CN" altLang="en-US" sz="1200" dirty="0">
                <a:latin typeface="华文中宋" panose="02010600040101010101" pitchFamily="2" charset="-122"/>
                <a:ea typeface="华文中宋" panose="02010600040101010101" pitchFamily="2" charset="-122"/>
              </a:rPr>
              <a:t>语句。</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10</a:t>
            </a:fld>
            <a:endParaRPr lang="zh-CN" altLang="en-US"/>
          </a:p>
        </p:txBody>
      </p:sp>
    </p:spTree>
    <p:extLst>
      <p:ext uri="{BB962C8B-B14F-4D97-AF65-F5344CB8AC3E}">
        <p14:creationId xmlns:p14="http://schemas.microsoft.com/office/powerpoint/2010/main" val="279211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位于</a:t>
            </a:r>
            <a:r>
              <a:rPr lang="en-US" altLang="zh-CN" sz="1200" b="1" dirty="0">
                <a:latin typeface="华文中宋" panose="02010600040101010101" pitchFamily="2" charset="-122"/>
                <a:ea typeface="华文中宋" panose="02010600040101010101" pitchFamily="2" charset="-122"/>
              </a:rPr>
              <a:t>0x40105F</a:t>
            </a:r>
            <a:r>
              <a:rPr lang="zh-CN" altLang="en-US" sz="1200" b="1" dirty="0">
                <a:latin typeface="华文中宋" panose="02010600040101010101" pitchFamily="2" charset="-122"/>
                <a:ea typeface="华文中宋" panose="02010600040101010101" pitchFamily="2" charset="-122"/>
              </a:rPr>
              <a:t>的子过程是什么？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推测是</a:t>
            </a:r>
            <a:r>
              <a:rPr lang="en-US" altLang="zh-CN" sz="1200" dirty="0" err="1">
                <a:latin typeface="华文中宋" panose="02010600040101010101" pitchFamily="2" charset="-122"/>
                <a:ea typeface="华文中宋" panose="02010600040101010101" pitchFamily="2" charset="-122"/>
              </a:rPr>
              <a:t>printf</a:t>
            </a:r>
            <a:r>
              <a:rPr lang="zh-CN" altLang="en-US" sz="1200" dirty="0">
                <a:latin typeface="华文中宋" panose="02010600040101010101" pitchFamily="2" charset="-122"/>
                <a:ea typeface="华文中宋" panose="02010600040101010101" pitchFamily="2" charset="-122"/>
              </a:rPr>
              <a:t>打印过程。</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11</a:t>
            </a:fld>
            <a:endParaRPr lang="zh-CN" altLang="en-US"/>
          </a:p>
        </p:txBody>
      </p:sp>
    </p:spTree>
    <p:extLst>
      <p:ext uri="{BB962C8B-B14F-4D97-AF65-F5344CB8AC3E}">
        <p14:creationId xmlns:p14="http://schemas.microsoft.com/office/powerpoint/2010/main" val="221960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这个程序的目的是什么？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该函数会检查是否存在一个可用的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连接：如果存在，打印相应字符串结果并返回</a:t>
            </a:r>
            <a:r>
              <a:rPr lang="en-US" altLang="zh-CN" sz="1200" dirty="0">
                <a:latin typeface="华文中宋" panose="02010600040101010101" pitchFamily="2" charset="-122"/>
                <a:ea typeface="华文中宋" panose="02010600040101010101" pitchFamily="2" charset="-122"/>
              </a:rPr>
              <a:t>1</a:t>
            </a:r>
            <a:r>
              <a:rPr lang="zh-CN" altLang="en-US" sz="1200" dirty="0">
                <a:latin typeface="华文中宋" panose="02010600040101010101" pitchFamily="2" charset="-122"/>
                <a:ea typeface="华文中宋" panose="02010600040101010101" pitchFamily="2" charset="-122"/>
              </a:rPr>
              <a:t>，否则返回</a:t>
            </a:r>
            <a:r>
              <a:rPr lang="en-US" altLang="zh-CN" sz="1200" dirty="0">
                <a:latin typeface="华文中宋" panose="02010600040101010101" pitchFamily="2" charset="-122"/>
                <a:ea typeface="华文中宋" panose="02010600040101010101" pitchFamily="2" charset="-122"/>
              </a:rPr>
              <a:t>0</a:t>
            </a:r>
            <a:r>
              <a:rPr lang="zh-CN" altLang="en-US" sz="1200" dirty="0">
                <a:latin typeface="华文中宋" panose="02010600040101010101" pitchFamily="2" charset="-122"/>
                <a:ea typeface="华文中宋" panose="02010600040101010101" pitchFamily="2" charset="-122"/>
              </a:rPr>
              <a:t>，从而确定设备是否可以联网。</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12</a:t>
            </a:fld>
            <a:endParaRPr lang="zh-CN" altLang="en-US"/>
          </a:p>
        </p:txBody>
      </p:sp>
    </p:spTree>
    <p:extLst>
      <p:ext uri="{BB962C8B-B14F-4D97-AF65-F5344CB8AC3E}">
        <p14:creationId xmlns:p14="http://schemas.microsoft.com/office/powerpoint/2010/main" val="19154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使用</a:t>
            </a:r>
            <a:r>
              <a:rPr lang="en-US" altLang="zh-CN" b="0" i="0" dirty="0" err="1">
                <a:solidFill>
                  <a:srgbClr val="333333"/>
                </a:solidFill>
                <a:effectLst/>
                <a:latin typeface="Open Sans" panose="020B0606030504020204" pitchFamily="34" charset="0"/>
              </a:rPr>
              <a:t>PEiD</a:t>
            </a:r>
            <a:r>
              <a:rPr lang="zh-CN" altLang="en-US" b="0" i="0" dirty="0">
                <a:solidFill>
                  <a:srgbClr val="333333"/>
                </a:solidFill>
                <a:effectLst/>
                <a:latin typeface="Open Sans" panose="020B0606030504020204" pitchFamily="34" charset="0"/>
              </a:rPr>
              <a:t>打开文件，可以看到文件未加壳。</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13</a:t>
            </a:fld>
            <a:endParaRPr lang="zh-CN" altLang="en-US"/>
          </a:p>
        </p:txBody>
      </p:sp>
    </p:spTree>
    <p:extLst>
      <p:ext uri="{BB962C8B-B14F-4D97-AF65-F5344CB8AC3E}">
        <p14:creationId xmlns:p14="http://schemas.microsoft.com/office/powerpoint/2010/main" val="281625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Strings</a:t>
            </a:r>
            <a:r>
              <a:rPr lang="zh-CN" altLang="en-US" dirty="0"/>
              <a:t>查看恶意代码的字符串列表，发现</a:t>
            </a:r>
            <a:r>
              <a:rPr lang="en-US" altLang="zh-CN" dirty="0"/>
              <a:t>http://www.practicalmalwareanalysis.com/cc.htm</a:t>
            </a:r>
            <a:r>
              <a:rPr lang="zh-CN" altLang="en-US" dirty="0"/>
              <a:t>可以作为检测特征；同时，还看到三条错误信息，推测该恶意代码会打开网页并解析指令。</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14</a:t>
            </a:fld>
            <a:endParaRPr lang="zh-CN" altLang="en-US"/>
          </a:p>
        </p:txBody>
      </p:sp>
    </p:spTree>
    <p:extLst>
      <p:ext uri="{BB962C8B-B14F-4D97-AF65-F5344CB8AC3E}">
        <p14:creationId xmlns:p14="http://schemas.microsoft.com/office/powerpoint/2010/main" val="3325045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Dependency Walker</a:t>
            </a:r>
            <a:r>
              <a:rPr lang="zh-CN" altLang="en-US" dirty="0"/>
              <a:t>打开文件，查看其导入函数。可以看到其调用了</a:t>
            </a:r>
            <a:r>
              <a:rPr lang="en-US" altLang="zh-CN" dirty="0"/>
              <a:t>wininet.dll</a:t>
            </a:r>
            <a:r>
              <a:rPr lang="zh-CN" altLang="en-US" dirty="0"/>
              <a:t>，导入的函数均为联网相关的操作。</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15</a:t>
            </a:fld>
            <a:endParaRPr lang="zh-CN" altLang="en-US"/>
          </a:p>
        </p:txBody>
      </p:sp>
    </p:spTree>
    <p:extLst>
      <p:ext uri="{BB962C8B-B14F-4D97-AF65-F5344CB8AC3E}">
        <p14:creationId xmlns:p14="http://schemas.microsoft.com/office/powerpoint/2010/main" val="316024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下面利用</a:t>
            </a:r>
            <a:r>
              <a:rPr lang="en-US" altLang="zh-CN" dirty="0" err="1"/>
              <a:t>netcat</a:t>
            </a:r>
            <a:r>
              <a:rPr lang="zh-CN" altLang="en-US" dirty="0"/>
              <a:t>与</a:t>
            </a:r>
            <a:r>
              <a:rPr lang="en-US" altLang="zh-CN" dirty="0" err="1"/>
              <a:t>ApateDNS</a:t>
            </a:r>
            <a:r>
              <a:rPr lang="zh-CN" altLang="en-US" dirty="0"/>
              <a:t>进行监测，可以看到恶意代码向上面提到的</a:t>
            </a:r>
            <a:r>
              <a:rPr lang="en-US" altLang="zh-CN" dirty="0" err="1"/>
              <a:t>url</a:t>
            </a:r>
            <a:r>
              <a:rPr lang="zh-CN" altLang="en-US" dirty="0"/>
              <a:t>发送请求。</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16</a:t>
            </a:fld>
            <a:endParaRPr lang="zh-CN" altLang="en-US"/>
          </a:p>
        </p:txBody>
      </p:sp>
    </p:spTree>
    <p:extLst>
      <p:ext uri="{BB962C8B-B14F-4D97-AF65-F5344CB8AC3E}">
        <p14:creationId xmlns:p14="http://schemas.microsoft.com/office/powerpoint/2010/main" val="2299757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IDA</a:t>
            </a:r>
            <a:r>
              <a:rPr lang="zh-CN" altLang="en-US" dirty="0"/>
              <a:t>打开文件，可以看到</a:t>
            </a:r>
            <a:r>
              <a:rPr lang="en-US" altLang="zh-CN" dirty="0"/>
              <a:t>main</a:t>
            </a:r>
            <a:r>
              <a:rPr lang="zh-CN" altLang="en-US" dirty="0"/>
              <a:t>函数的起始地址是</a:t>
            </a:r>
            <a:r>
              <a:rPr lang="en-US" altLang="zh-CN" dirty="0"/>
              <a:t>0x00401040</a:t>
            </a:r>
            <a:r>
              <a:rPr lang="zh-CN" altLang="en-US" dirty="0"/>
              <a:t>。调用的第一个子过程为</a:t>
            </a:r>
            <a:r>
              <a:rPr lang="en-US" altLang="zh-CN" dirty="0"/>
              <a:t>sub_401000</a:t>
            </a:r>
            <a:r>
              <a:rPr lang="zh-CN" altLang="en-US" dirty="0"/>
              <a:t>函数，</a:t>
            </a:r>
            <a:r>
              <a:rPr lang="en-US" altLang="zh-CN" dirty="0"/>
              <a:t>main</a:t>
            </a:r>
            <a:r>
              <a:rPr lang="zh-CN" altLang="en-US" dirty="0"/>
              <a:t>函数还调用了两个没有在</a:t>
            </a:r>
            <a:r>
              <a:rPr lang="en-US" altLang="zh-CN" dirty="0"/>
              <a:t>Lab6-1</a:t>
            </a:r>
            <a:r>
              <a:rPr lang="zh-CN" altLang="en-US" dirty="0"/>
              <a:t>中出现的方法：</a:t>
            </a:r>
            <a:r>
              <a:rPr lang="en-US" altLang="zh-CN" dirty="0"/>
              <a:t>0x00401040 </a:t>
            </a:r>
            <a:r>
              <a:rPr lang="zh-CN" altLang="en-US" dirty="0"/>
              <a:t>和</a:t>
            </a:r>
            <a:r>
              <a:rPr lang="en-US" altLang="zh-CN" dirty="0"/>
              <a:t>0x0040117F</a:t>
            </a:r>
            <a:r>
              <a:rPr lang="zh-CN" altLang="en-US" dirty="0"/>
              <a:t>，在</a:t>
            </a:r>
            <a:r>
              <a:rPr lang="en-US" altLang="zh-CN" dirty="0"/>
              <a:t>0x0040117F </a:t>
            </a:r>
            <a:r>
              <a:rPr lang="zh-CN" altLang="en-US" dirty="0"/>
              <a:t>这个新的调用前，有两个参数被压入栈，其中之一是一个格式化字符串“</a:t>
            </a:r>
            <a:r>
              <a:rPr lang="en-US" altLang="zh-CN" dirty="0" err="1"/>
              <a:t>Sucess</a:t>
            </a:r>
            <a:r>
              <a:rPr lang="en-US" altLang="zh-CN" dirty="0"/>
              <a:t>: </a:t>
            </a:r>
            <a:r>
              <a:rPr lang="en-US" altLang="zh-CN" dirty="0" err="1"/>
              <a:t>Pased</a:t>
            </a:r>
            <a:r>
              <a:rPr lang="en-US" altLang="zh-CN" dirty="0"/>
              <a:t> command is %c\n”</a:t>
            </a:r>
            <a:r>
              <a:rPr lang="zh-CN" altLang="en-US" dirty="0"/>
              <a:t>，另一个参数是从前面对</a:t>
            </a:r>
            <a:r>
              <a:rPr lang="en-US" altLang="zh-CN" dirty="0"/>
              <a:t>0x00401040 </a:t>
            </a:r>
            <a:r>
              <a:rPr lang="zh-CN" altLang="en-US" dirty="0"/>
              <a:t>返回字符，像</a:t>
            </a:r>
            <a:r>
              <a:rPr lang="en-US" altLang="zh-CN" dirty="0"/>
              <a:t>%c </a:t>
            </a:r>
            <a:r>
              <a:rPr lang="zh-CN" altLang="en-US" dirty="0"/>
              <a:t>和</a:t>
            </a:r>
            <a:r>
              <a:rPr lang="en-US" altLang="zh-CN" dirty="0"/>
              <a:t>%d </a:t>
            </a:r>
            <a:r>
              <a:rPr lang="zh-CN" altLang="en-US" dirty="0"/>
              <a:t>这样的格式化字符串，可以推断在</a:t>
            </a:r>
            <a:r>
              <a:rPr lang="en-US" altLang="zh-CN" dirty="0"/>
              <a:t>0x0040117F </a:t>
            </a:r>
            <a:r>
              <a:rPr lang="zh-CN" altLang="en-US" dirty="0"/>
              <a:t>处调用了</a:t>
            </a:r>
            <a:r>
              <a:rPr lang="en-US" altLang="zh-CN" dirty="0" err="1"/>
              <a:t>printf</a:t>
            </a:r>
            <a:r>
              <a:rPr lang="zh-CN" altLang="en-US" dirty="0"/>
              <a:t>，</a:t>
            </a:r>
            <a:r>
              <a:rPr lang="en-US" altLang="zh-CN" dirty="0" err="1"/>
              <a:t>printf</a:t>
            </a:r>
            <a:r>
              <a:rPr lang="en-US" altLang="zh-CN" dirty="0"/>
              <a:t> </a:t>
            </a:r>
            <a:r>
              <a:rPr lang="zh-CN" altLang="en-US" dirty="0"/>
              <a:t>会打印该字符串，并把其中的</a:t>
            </a:r>
            <a:r>
              <a:rPr lang="en-US" altLang="zh-CN" dirty="0"/>
              <a:t>%c</a:t>
            </a:r>
            <a:r>
              <a:rPr lang="zh-CN" altLang="en-US" dirty="0"/>
              <a:t>替换成另一个被压入栈的参数。</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17</a:t>
            </a:fld>
            <a:endParaRPr lang="zh-CN" altLang="en-US"/>
          </a:p>
        </p:txBody>
      </p:sp>
    </p:spTree>
    <p:extLst>
      <p:ext uri="{BB962C8B-B14F-4D97-AF65-F5344CB8AC3E}">
        <p14:creationId xmlns:p14="http://schemas.microsoft.com/office/powerpoint/2010/main" val="3704920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接下来观察对</a:t>
            </a:r>
            <a:r>
              <a:rPr lang="en-US" altLang="zh-CN" dirty="0"/>
              <a:t>0x00401040</a:t>
            </a:r>
            <a:r>
              <a:rPr lang="zh-CN" altLang="en-US" dirty="0"/>
              <a:t>的调用，该函数包含了对我们在静态分析中发现的所有</a:t>
            </a:r>
            <a:r>
              <a:rPr lang="en-US" altLang="zh-CN" dirty="0" err="1"/>
              <a:t>WinINet</a:t>
            </a:r>
            <a:r>
              <a:rPr lang="en-US" altLang="zh-CN" dirty="0"/>
              <a:t> API</a:t>
            </a:r>
            <a:r>
              <a:rPr lang="zh-CN" altLang="en-US" dirty="0"/>
              <a:t>的调用：首先调用了</a:t>
            </a:r>
            <a:r>
              <a:rPr lang="en-US" altLang="zh-CN" dirty="0" err="1"/>
              <a:t>InternetOpen</a:t>
            </a:r>
            <a:r>
              <a:rPr lang="zh-CN" altLang="en-US" dirty="0"/>
              <a:t>，以初始化对</a:t>
            </a:r>
            <a:r>
              <a:rPr lang="en-US" altLang="zh-CN" dirty="0" err="1"/>
              <a:t>WinNet</a:t>
            </a:r>
            <a:r>
              <a:rPr lang="zh-CN" altLang="en-US" dirty="0"/>
              <a:t>库的使用，接下来调用</a:t>
            </a:r>
            <a:r>
              <a:rPr lang="en-US" altLang="zh-CN" dirty="0" err="1"/>
              <a:t>InternetOpenUrl</a:t>
            </a:r>
            <a:r>
              <a:rPr lang="zh-CN" altLang="en-US" dirty="0"/>
              <a:t>，来打开位于压入栈参数的静态网页，这个函数会引发在动态分析时看到的</a:t>
            </a:r>
            <a:r>
              <a:rPr lang="en-US" altLang="zh-CN" dirty="0"/>
              <a:t>DNS</a:t>
            </a:r>
            <a:r>
              <a:rPr lang="zh-CN" altLang="en-US" dirty="0"/>
              <a:t>请求，而</a:t>
            </a:r>
            <a:r>
              <a:rPr lang="en-US" altLang="zh-CN" dirty="0" err="1"/>
              <a:t>InternetCloseHandle</a:t>
            </a:r>
            <a:r>
              <a:rPr lang="zh-CN" altLang="en-US" dirty="0"/>
              <a:t>函数作用是关闭一个网络句柄。</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18</a:t>
            </a:fld>
            <a:endParaRPr lang="zh-CN" altLang="en-US"/>
          </a:p>
        </p:txBody>
      </p:sp>
    </p:spTree>
    <p:extLst>
      <p:ext uri="{BB962C8B-B14F-4D97-AF65-F5344CB8AC3E}">
        <p14:creationId xmlns:p14="http://schemas.microsoft.com/office/powerpoint/2010/main" val="46148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a:t>
            </a:r>
            <a:r>
              <a:rPr lang="en-US" altLang="zh-CN" dirty="0" err="1"/>
              <a:t>InternetOpenUrlA</a:t>
            </a:r>
            <a:r>
              <a:rPr lang="zh-CN" altLang="en-US" dirty="0"/>
              <a:t>的返回结果被赋给了</a:t>
            </a:r>
            <a:r>
              <a:rPr lang="en-US" altLang="zh-CN" dirty="0" err="1"/>
              <a:t>hFile</a:t>
            </a:r>
            <a:r>
              <a:rPr lang="zh-CN" altLang="en-US" dirty="0"/>
              <a:t>，并与</a:t>
            </a:r>
            <a:r>
              <a:rPr lang="en-US" altLang="zh-CN" dirty="0"/>
              <a:t>0</a:t>
            </a:r>
            <a:r>
              <a:rPr lang="zh-CN" altLang="en-US" dirty="0"/>
              <a:t>进行比较，如果不为</a:t>
            </a:r>
            <a:r>
              <a:rPr lang="en-US" altLang="zh-CN" dirty="0"/>
              <a:t>0</a:t>
            </a:r>
            <a:r>
              <a:rPr lang="zh-CN" altLang="en-US" dirty="0"/>
              <a:t>，</a:t>
            </a:r>
            <a:r>
              <a:rPr lang="en-US" altLang="zh-CN" dirty="0" err="1"/>
              <a:t>hFile</a:t>
            </a:r>
            <a:r>
              <a:rPr lang="zh-CN" altLang="en-US" dirty="0"/>
              <a:t>变量会被传给下一个函数，也就是</a:t>
            </a:r>
            <a:r>
              <a:rPr lang="en-US" altLang="zh-CN" dirty="0" err="1"/>
              <a:t>InternetReadFile</a:t>
            </a:r>
            <a:r>
              <a:rPr lang="zh-CN" altLang="en-US" dirty="0"/>
              <a:t>，</a:t>
            </a:r>
            <a:r>
              <a:rPr lang="en-US" altLang="zh-CN" dirty="0" err="1"/>
              <a:t>hFile</a:t>
            </a:r>
            <a:r>
              <a:rPr lang="zh-CN" altLang="en-US" dirty="0"/>
              <a:t>变量实际上是一个句柄，而这个句柄是用于访问</a:t>
            </a:r>
            <a:r>
              <a:rPr lang="en-US" altLang="zh-CN" dirty="0"/>
              <a:t>URL</a:t>
            </a:r>
            <a:r>
              <a:rPr lang="zh-CN" altLang="en-US" dirty="0"/>
              <a:t>。</a:t>
            </a:r>
            <a:r>
              <a:rPr lang="en-US" altLang="zh-CN" dirty="0" err="1"/>
              <a:t>InternerReadFile</a:t>
            </a:r>
            <a:r>
              <a:rPr lang="zh-CN" altLang="en-US" dirty="0"/>
              <a:t>用于从</a:t>
            </a:r>
            <a:r>
              <a:rPr lang="en-US" altLang="zh-CN" dirty="0" err="1"/>
              <a:t>InternetOpenUrlA</a:t>
            </a:r>
            <a:r>
              <a:rPr lang="zh-CN" altLang="en-US" dirty="0"/>
              <a:t>打开网页中读取内容，第二个参数</a:t>
            </a:r>
            <a:r>
              <a:rPr lang="en-US" altLang="zh-CN" dirty="0"/>
              <a:t>buffer</a:t>
            </a:r>
            <a:r>
              <a:rPr lang="zh-CN" altLang="en-US" dirty="0"/>
              <a:t>是一个保存数据的数组，最多读取</a:t>
            </a:r>
            <a:r>
              <a:rPr lang="en-US" altLang="zh-CN" dirty="0"/>
              <a:t>0x200</a:t>
            </a:r>
            <a:r>
              <a:rPr lang="zh-CN" altLang="en-US" dirty="0"/>
              <a:t>字节的数据。而已经知道这个函数是用来读取一个</a:t>
            </a:r>
            <a:r>
              <a:rPr lang="en-US" altLang="zh-CN" dirty="0"/>
              <a:t>HTML</a:t>
            </a:r>
            <a:r>
              <a:rPr lang="zh-CN" altLang="en-US" dirty="0"/>
              <a:t>网页的，故可以认为</a:t>
            </a:r>
            <a:r>
              <a:rPr lang="en-US" altLang="zh-CN" dirty="0"/>
              <a:t>Buffer</a:t>
            </a:r>
            <a:r>
              <a:rPr lang="zh-CN" altLang="en-US" dirty="0"/>
              <a:t>是一个字符数组，调用该函数之后检查返回值是否为</a:t>
            </a:r>
            <a:r>
              <a:rPr lang="en-US" altLang="zh-CN" dirty="0"/>
              <a:t>0</a:t>
            </a:r>
            <a:r>
              <a:rPr lang="zh-CN" altLang="en-US" dirty="0"/>
              <a:t>，如果为</a:t>
            </a:r>
            <a:r>
              <a:rPr lang="en-US" altLang="zh-CN" dirty="0"/>
              <a:t>0</a:t>
            </a:r>
            <a:r>
              <a:rPr lang="zh-CN" altLang="en-US" dirty="0"/>
              <a:t>则关闭该函数句柄并终止，否则，代码会马上将</a:t>
            </a:r>
            <a:r>
              <a:rPr lang="en-US" altLang="zh-CN" dirty="0"/>
              <a:t>buffer</a:t>
            </a:r>
            <a:r>
              <a:rPr lang="zh-CN" altLang="en-US" dirty="0"/>
              <a:t>逐一地每次与一个字符进行比较，每次取出内容到一个寄存器时，对</a:t>
            </a:r>
            <a:r>
              <a:rPr lang="en-US" altLang="zh-CN" dirty="0"/>
              <a:t>Buffer</a:t>
            </a:r>
            <a:r>
              <a:rPr lang="zh-CN" altLang="en-US" dirty="0"/>
              <a:t>的索引值都会增加</a:t>
            </a:r>
            <a:r>
              <a:rPr lang="en-US" altLang="zh-CN" dirty="0"/>
              <a:t>1</a:t>
            </a:r>
            <a:r>
              <a:rPr lang="zh-CN" altLang="en-US" dirty="0"/>
              <a:t>，然后取出来再比较。</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19</a:t>
            </a:fld>
            <a:endParaRPr lang="zh-CN" altLang="en-US"/>
          </a:p>
        </p:txBody>
      </p:sp>
    </p:spTree>
    <p:extLst>
      <p:ext uri="{BB962C8B-B14F-4D97-AF65-F5344CB8AC3E}">
        <p14:creationId xmlns:p14="http://schemas.microsoft.com/office/powerpoint/2010/main" val="118965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首先是实验环境与实验工具。本着安全第一的原则，我选择了将实验的主体放在虚拟机上运行，利用包括但不限于</a:t>
            </a:r>
            <a:r>
              <a:rPr lang="en-US" altLang="zh-CN" sz="1200" dirty="0" err="1">
                <a:latin typeface="华文中宋" panose="02010600040101010101" pitchFamily="2" charset="-122"/>
                <a:ea typeface="华文中宋" panose="02010600040101010101" pitchFamily="2" charset="-122"/>
              </a:rPr>
              <a:t>PETools</a:t>
            </a:r>
            <a:r>
              <a:rPr lang="zh-CN" altLang="en-US" sz="1200" dirty="0">
                <a:latin typeface="华文中宋" panose="02010600040101010101" pitchFamily="2" charset="-122"/>
                <a:ea typeface="华文中宋" panose="02010600040101010101" pitchFamily="2" charset="-122"/>
              </a:rPr>
              <a:t>、</a:t>
            </a:r>
            <a:r>
              <a:rPr lang="en-US" altLang="zh-CN" sz="1200" dirty="0" err="1">
                <a:latin typeface="华文中宋" panose="02010600040101010101" pitchFamily="2" charset="-122"/>
                <a:ea typeface="华文中宋" panose="02010600040101010101" pitchFamily="2" charset="-122"/>
              </a:rPr>
              <a:t>PEiD</a:t>
            </a:r>
            <a:r>
              <a:rPr lang="zh-CN" altLang="en-US" sz="1200" dirty="0">
                <a:latin typeface="华文中宋" panose="02010600040101010101" pitchFamily="2" charset="-122"/>
                <a:ea typeface="华文中宋" panose="02010600040101010101" pitchFamily="2" charset="-122"/>
              </a:rPr>
              <a:t>、</a:t>
            </a:r>
            <a:r>
              <a:rPr lang="en-US" altLang="zh-CN" sz="1200" dirty="0">
                <a:latin typeface="华文中宋" panose="02010600040101010101" pitchFamily="2" charset="-122"/>
                <a:ea typeface="华文中宋" panose="02010600040101010101" pitchFamily="2" charset="-122"/>
              </a:rPr>
              <a:t>Strings</a:t>
            </a:r>
            <a:r>
              <a:rPr lang="zh-CN" altLang="en-US" sz="1200" dirty="0">
                <a:latin typeface="华文中宋" panose="02010600040101010101" pitchFamily="2" charset="-122"/>
                <a:ea typeface="华文中宋" panose="02010600040101010101" pitchFamily="2" charset="-122"/>
              </a:rPr>
              <a:t>等静态分析工具及</a:t>
            </a:r>
            <a:r>
              <a:rPr lang="en-US" altLang="zh-CN" sz="1200" dirty="0" err="1">
                <a:latin typeface="华文中宋" panose="02010600040101010101" pitchFamily="2" charset="-122"/>
                <a:ea typeface="华文中宋" panose="02010600040101010101" pitchFamily="2" charset="-122"/>
              </a:rPr>
              <a:t>ProcessMonitor</a:t>
            </a:r>
            <a:r>
              <a:rPr lang="zh-CN" altLang="en-US" sz="1200" dirty="0">
                <a:latin typeface="华文中宋" panose="02010600040101010101" pitchFamily="2" charset="-122"/>
                <a:ea typeface="华文中宋" panose="02010600040101010101" pitchFamily="2" charset="-122"/>
              </a:rPr>
              <a:t>、</a:t>
            </a:r>
            <a:r>
              <a:rPr lang="en-US" altLang="zh-CN" sz="1200" dirty="0" err="1">
                <a:latin typeface="华文中宋" panose="02010600040101010101" pitchFamily="2" charset="-122"/>
                <a:ea typeface="华文中宋" panose="02010600040101010101" pitchFamily="2" charset="-122"/>
              </a:rPr>
              <a:t>ProcessExplorer</a:t>
            </a:r>
            <a:r>
              <a:rPr lang="zh-CN" altLang="en-US" sz="1200" dirty="0">
                <a:latin typeface="华文中宋" panose="02010600040101010101" pitchFamily="2" charset="-122"/>
                <a:ea typeface="华文中宋" panose="02010600040101010101" pitchFamily="2" charset="-122"/>
              </a:rPr>
              <a:t>等动态分析工具进行分析，然后利用</a:t>
            </a:r>
            <a:r>
              <a:rPr lang="en-US" altLang="zh-CN" sz="1200" dirty="0">
                <a:latin typeface="华文中宋" panose="02010600040101010101" pitchFamily="2" charset="-122"/>
                <a:ea typeface="华文中宋" panose="02010600040101010101" pitchFamily="2" charset="-122"/>
              </a:rPr>
              <a:t>Yara</a:t>
            </a:r>
            <a:r>
              <a:rPr lang="zh-CN" altLang="en-US" sz="1200" dirty="0">
                <a:latin typeface="华文中宋" panose="02010600040101010101" pitchFamily="2" charset="-122"/>
                <a:ea typeface="华文中宋" panose="02010600040101010101" pitchFamily="2" charset="-122"/>
              </a:rPr>
              <a:t>检测引擎检索病毒样本。</a:t>
            </a:r>
            <a:endParaRPr lang="en-US" altLang="zh-CN" sz="1200" dirty="0">
              <a:latin typeface="华文中宋" panose="02010600040101010101" pitchFamily="2" charset="-122"/>
              <a:ea typeface="华文中宋" panose="020106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a:t>
            </a:fld>
            <a:endParaRPr lang="zh-CN" altLang="en-US"/>
          </a:p>
        </p:txBody>
      </p:sp>
    </p:spTree>
    <p:extLst>
      <p:ext uri="{BB962C8B-B14F-4D97-AF65-F5344CB8AC3E}">
        <p14:creationId xmlns:p14="http://schemas.microsoft.com/office/powerpoint/2010/main" val="902513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有一条</a:t>
            </a:r>
            <a:r>
              <a:rPr lang="en-US" altLang="zh-CN" dirty="0" err="1"/>
              <a:t>cmp</a:t>
            </a:r>
            <a:r>
              <a:rPr lang="zh-CN" altLang="en-US" dirty="0"/>
              <a:t>指令来检查第一字符是否等于</a:t>
            </a:r>
            <a:r>
              <a:rPr lang="en-US" altLang="zh-CN" dirty="0"/>
              <a:t>0x3C</a:t>
            </a:r>
            <a:r>
              <a:rPr lang="zh-CN" altLang="en-US" dirty="0"/>
              <a:t>，对应的</a:t>
            </a:r>
            <a:r>
              <a:rPr lang="en-US" altLang="zh-CN" dirty="0"/>
              <a:t>ASCII </a:t>
            </a:r>
            <a:r>
              <a:rPr lang="zh-CN" altLang="en-US" dirty="0"/>
              <a:t>字符是</a:t>
            </a:r>
            <a:r>
              <a:rPr lang="en-US" altLang="zh-CN" dirty="0"/>
              <a:t>&lt;</a:t>
            </a:r>
            <a:r>
              <a:rPr lang="zh-CN" altLang="en-US" dirty="0"/>
              <a:t>，类似的后面的</a:t>
            </a:r>
            <a:r>
              <a:rPr lang="en-US" altLang="zh-CN" dirty="0"/>
              <a:t>21h</a:t>
            </a:r>
            <a:r>
              <a:rPr lang="zh-CN" altLang="en-US" dirty="0"/>
              <a:t>、</a:t>
            </a:r>
            <a:r>
              <a:rPr lang="en-US" altLang="zh-CN" dirty="0"/>
              <a:t>2Dh </a:t>
            </a:r>
            <a:r>
              <a:rPr lang="zh-CN" altLang="en-US" dirty="0"/>
              <a:t>和</a:t>
            </a:r>
            <a:r>
              <a:rPr lang="en-US" altLang="zh-CN" dirty="0"/>
              <a:t>2Dh</a:t>
            </a:r>
            <a:r>
              <a:rPr lang="zh-CN" altLang="en-US" dirty="0"/>
              <a:t>，将这些字符合并起来就是</a:t>
            </a:r>
            <a:r>
              <a:rPr lang="en-US" altLang="zh-CN" dirty="0"/>
              <a:t>&lt;!--</a:t>
            </a:r>
            <a:r>
              <a:rPr lang="zh-CN" altLang="en-US" dirty="0"/>
              <a:t>，它是</a:t>
            </a:r>
            <a:r>
              <a:rPr lang="en-US" altLang="zh-CN" dirty="0"/>
              <a:t>HTML </a:t>
            </a:r>
            <a:r>
              <a:rPr lang="zh-CN" altLang="en-US" dirty="0"/>
              <a:t>中注释开始的部分。同时注意到</a:t>
            </a:r>
            <a:r>
              <a:rPr lang="en-US" altLang="zh-CN" dirty="0"/>
              <a:t>buffer</a:t>
            </a:r>
            <a:r>
              <a:rPr lang="zh-CN" altLang="en-US" dirty="0"/>
              <a:t>以及后面的几个</a:t>
            </a:r>
            <a:r>
              <a:rPr lang="en-US" altLang="zh-CN" dirty="0"/>
              <a:t>var\_\*</a:t>
            </a:r>
            <a:r>
              <a:rPr lang="zh-CN" altLang="en-US" dirty="0"/>
              <a:t>，事实上</a:t>
            </a:r>
            <a:r>
              <a:rPr lang="en-US" altLang="zh-CN" dirty="0"/>
              <a:t>var\_\*</a:t>
            </a:r>
            <a:r>
              <a:rPr lang="zh-CN" altLang="en-US" dirty="0"/>
              <a:t>应当是一个偏移量，但是</a:t>
            </a:r>
            <a:r>
              <a:rPr lang="en-US" altLang="zh-CN" dirty="0"/>
              <a:t>IDA Pro</a:t>
            </a:r>
            <a:r>
              <a:rPr lang="zh-CN" altLang="en-US" dirty="0"/>
              <a:t>没有识别出来</a:t>
            </a:r>
            <a:r>
              <a:rPr lang="en-US" altLang="zh-CN" dirty="0"/>
              <a:t>Buffer</a:t>
            </a:r>
            <a:r>
              <a:rPr lang="zh-CN" altLang="en-US" dirty="0"/>
              <a:t>是</a:t>
            </a:r>
            <a:r>
              <a:rPr lang="en-US" altLang="zh-CN" dirty="0"/>
              <a:t>512</a:t>
            </a:r>
            <a:r>
              <a:rPr lang="zh-CN" altLang="en-US" dirty="0"/>
              <a:t>字节。</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20</a:t>
            </a:fld>
            <a:endParaRPr lang="zh-CN" altLang="en-US"/>
          </a:p>
        </p:txBody>
      </p:sp>
    </p:spTree>
    <p:extLst>
      <p:ext uri="{BB962C8B-B14F-4D97-AF65-F5344CB8AC3E}">
        <p14:creationId xmlns:p14="http://schemas.microsoft.com/office/powerpoint/2010/main" val="4104452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接着按下</a:t>
            </a:r>
            <a:r>
              <a:rPr lang="en-US" altLang="zh-CN" dirty="0"/>
              <a:t>`</a:t>
            </a:r>
            <a:r>
              <a:rPr lang="en-US" altLang="zh-CN" dirty="0" err="1"/>
              <a:t>Ctrl+K</a:t>
            </a:r>
            <a:r>
              <a:rPr lang="en-US" altLang="zh-CN" dirty="0"/>
              <a:t>`</a:t>
            </a:r>
            <a:r>
              <a:rPr lang="zh-CN" altLang="en-US" dirty="0"/>
              <a:t>，可以看到栈变量中的数据。</a:t>
            </a:r>
            <a:r>
              <a:rPr lang="zh-CN" altLang="en-US" b="0" i="0" dirty="0">
                <a:solidFill>
                  <a:srgbClr val="333333"/>
                </a:solidFill>
                <a:effectLst/>
                <a:latin typeface="Open Sans" panose="020B0606030504020204" pitchFamily="34" charset="0"/>
              </a:rPr>
              <a:t>右键设置</a:t>
            </a:r>
            <a:r>
              <a:rPr lang="en-US" altLang="zh-CN" b="0" i="0" dirty="0" err="1">
                <a:solidFill>
                  <a:srgbClr val="333333"/>
                </a:solidFill>
                <a:effectLst/>
                <a:latin typeface="Open Sans" panose="020B0606030504020204" pitchFamily="34" charset="0"/>
              </a:rPr>
              <a:t>Arrary</a:t>
            </a:r>
            <a:r>
              <a:rPr lang="en-US" altLang="zh-CN" b="0" i="0" dirty="0">
                <a:solidFill>
                  <a:srgbClr val="333333"/>
                </a:solidFill>
                <a:effectLst/>
                <a:latin typeface="Open Sans" panose="020B0606030504020204" pitchFamily="34" charset="0"/>
              </a:rPr>
              <a:t> size</a:t>
            </a:r>
            <a:r>
              <a:rPr lang="zh-CN" altLang="en-US" b="0" i="0" dirty="0">
                <a:solidFill>
                  <a:srgbClr val="333333"/>
                </a:solidFill>
                <a:effectLst/>
                <a:latin typeface="Open Sans" panose="020B0606030504020204" pitchFamily="34" charset="0"/>
              </a:rPr>
              <a:t>为</a:t>
            </a:r>
            <a:r>
              <a:rPr lang="en-US" altLang="zh-CN" b="0" i="0" dirty="0">
                <a:solidFill>
                  <a:srgbClr val="333333"/>
                </a:solidFill>
                <a:effectLst/>
                <a:latin typeface="Open Sans" panose="020B0606030504020204" pitchFamily="34" charset="0"/>
              </a:rPr>
              <a:t>512</a:t>
            </a:r>
            <a:r>
              <a:rPr lang="zh-CN" altLang="en-US" b="0" i="0" dirty="0">
                <a:solidFill>
                  <a:srgbClr val="333333"/>
                </a:solidFill>
                <a:effectLst/>
                <a:latin typeface="Open Sans" panose="020B0606030504020204" pitchFamily="34" charset="0"/>
              </a:rPr>
              <a:t>，可以得到参数信息。</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21</a:t>
            </a:fld>
            <a:endParaRPr lang="zh-CN" altLang="en-US"/>
          </a:p>
        </p:txBody>
      </p:sp>
    </p:spTree>
    <p:extLst>
      <p:ext uri="{BB962C8B-B14F-4D97-AF65-F5344CB8AC3E}">
        <p14:creationId xmlns:p14="http://schemas.microsoft.com/office/powerpoint/2010/main" val="2198944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原来的</a:t>
            </a:r>
            <a:r>
              <a:rPr lang="en-US" altLang="zh-CN" dirty="0"/>
              <a:t>var\_\*</a:t>
            </a:r>
            <a:r>
              <a:rPr lang="zh-CN" altLang="en-US" dirty="0"/>
              <a:t>也自动变成了</a:t>
            </a:r>
            <a:r>
              <a:rPr lang="en-US" altLang="zh-CN" dirty="0"/>
              <a:t>buffer</a:t>
            </a:r>
            <a:r>
              <a:rPr lang="zh-CN" altLang="en-US" dirty="0"/>
              <a:t>加上一个偏移量。所以图中这段内容就是比较</a:t>
            </a:r>
            <a:r>
              <a:rPr lang="en-US" altLang="zh-CN" dirty="0"/>
              <a:t>buffer[0:3] </a:t>
            </a:r>
            <a:r>
              <a:rPr lang="zh-CN" altLang="en-US" dirty="0"/>
              <a:t>的内容是否为注释开头“</a:t>
            </a:r>
            <a:r>
              <a:rPr lang="en-US" altLang="zh-CN" dirty="0"/>
              <a:t>&lt;!--”</a:t>
            </a:r>
            <a:r>
              <a:rPr lang="zh-CN" altLang="en-US" dirty="0"/>
              <a:t>，如果是，则将</a:t>
            </a:r>
            <a:r>
              <a:rPr lang="en-US" altLang="zh-CN" dirty="0"/>
              <a:t>Buffer[4]</a:t>
            </a:r>
            <a:r>
              <a:rPr lang="zh-CN" altLang="en-US" dirty="0"/>
              <a:t>的内容写入</a:t>
            </a:r>
            <a:r>
              <a:rPr lang="en-US" altLang="zh-CN" dirty="0"/>
              <a:t>al</a:t>
            </a:r>
            <a:r>
              <a:rPr lang="zh-CN" altLang="en-US" dirty="0"/>
              <a:t>。</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22</a:t>
            </a:fld>
            <a:endParaRPr lang="zh-CN" altLang="en-US"/>
          </a:p>
        </p:txBody>
      </p:sp>
    </p:spTree>
    <p:extLst>
      <p:ext uri="{BB962C8B-B14F-4D97-AF65-F5344CB8AC3E}">
        <p14:creationId xmlns:p14="http://schemas.microsoft.com/office/powerpoint/2010/main" val="28848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接着回到主函数中</a:t>
            </a:r>
            <a:r>
              <a:rPr lang="en-US" altLang="zh-CN" dirty="0"/>
              <a:t>sub_401040</a:t>
            </a:r>
            <a:r>
              <a:rPr lang="zh-CN" altLang="en-US" dirty="0"/>
              <a:t>处，继续向下执行，可以看到</a:t>
            </a:r>
            <a:r>
              <a:rPr lang="en-US" altLang="zh-CN" dirty="0"/>
              <a:t>al</a:t>
            </a:r>
            <a:r>
              <a:rPr lang="zh-CN" altLang="en-US" dirty="0"/>
              <a:t>的值赋给了</a:t>
            </a:r>
            <a:r>
              <a:rPr lang="en-US" altLang="zh-CN" dirty="0" err="1"/>
              <a:t>eax</a:t>
            </a:r>
            <a:r>
              <a:rPr lang="zh-CN" altLang="en-US" dirty="0"/>
              <a:t>，并判断</a:t>
            </a:r>
            <a:r>
              <a:rPr lang="en-US" altLang="zh-CN" dirty="0" err="1"/>
              <a:t>eax</a:t>
            </a:r>
            <a:r>
              <a:rPr lang="zh-CN" altLang="en-US" dirty="0"/>
              <a:t>是否为</a:t>
            </a:r>
            <a:r>
              <a:rPr lang="en-US" altLang="zh-CN" dirty="0"/>
              <a:t>0</a:t>
            </a:r>
            <a:r>
              <a:rPr lang="zh-CN" altLang="en-US" dirty="0"/>
              <a:t>，若非</a:t>
            </a:r>
            <a:r>
              <a:rPr lang="en-US" altLang="zh-CN" dirty="0"/>
              <a:t>0</a:t>
            </a:r>
            <a:r>
              <a:rPr lang="zh-CN" altLang="en-US" dirty="0"/>
              <a:t>（也即</a:t>
            </a:r>
            <a:r>
              <a:rPr lang="en-US" altLang="zh-CN" dirty="0"/>
              <a:t>buffer[4]</a:t>
            </a:r>
            <a:r>
              <a:rPr lang="zh-CN" altLang="en-US" dirty="0"/>
              <a:t>的字符有意义），则跳到</a:t>
            </a:r>
            <a:r>
              <a:rPr lang="en-US" altLang="zh-CN" dirty="0"/>
              <a:t>loc_40115C</a:t>
            </a:r>
            <a:r>
              <a:rPr lang="zh-CN" altLang="en-US" dirty="0"/>
              <a:t>，然后打印</a:t>
            </a:r>
            <a:r>
              <a:rPr lang="en-US" altLang="zh-CN" dirty="0" err="1"/>
              <a:t>eax</a:t>
            </a:r>
            <a:r>
              <a:rPr lang="zh-CN" altLang="en-US" dirty="0"/>
              <a:t>对应的字符“</a:t>
            </a:r>
            <a:r>
              <a:rPr lang="en-US" altLang="zh-CN" dirty="0"/>
              <a:t>Success: Parsed command is %c\n”</a:t>
            </a:r>
            <a:r>
              <a:rPr lang="zh-CN" altLang="en-US" dirty="0"/>
              <a:t>，其中“</a:t>
            </a:r>
            <a:r>
              <a:rPr lang="en-US" altLang="zh-CN" dirty="0"/>
              <a:t>%c”</a:t>
            </a:r>
            <a:r>
              <a:rPr lang="zh-CN" altLang="en-US" dirty="0"/>
              <a:t>就是</a:t>
            </a:r>
            <a:r>
              <a:rPr lang="en-US" altLang="zh-CN" dirty="0"/>
              <a:t>Buffer[4]</a:t>
            </a:r>
            <a:r>
              <a:rPr lang="zh-CN" altLang="en-US" dirty="0"/>
              <a:t>转换得到的字符。最后休眠（</a:t>
            </a:r>
            <a:r>
              <a:rPr lang="en-US" altLang="zh-CN" dirty="0"/>
              <a:t>Sleep</a:t>
            </a:r>
            <a:r>
              <a:rPr lang="zh-CN" altLang="en-US" dirty="0"/>
              <a:t>），传入的参数</a:t>
            </a:r>
            <a:r>
              <a:rPr lang="en-US" altLang="zh-CN" dirty="0"/>
              <a:t>0EA60h = 60000</a:t>
            </a:r>
            <a:r>
              <a:rPr lang="zh-CN" altLang="en-US" dirty="0"/>
              <a:t>毫秒，即</a:t>
            </a:r>
            <a:r>
              <a:rPr lang="en-US" altLang="zh-CN" dirty="0"/>
              <a:t>60 </a:t>
            </a:r>
            <a:r>
              <a:rPr lang="zh-CN" altLang="en-US" dirty="0"/>
              <a:t>秒。</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23</a:t>
            </a:fld>
            <a:endParaRPr lang="zh-CN" altLang="en-US"/>
          </a:p>
        </p:txBody>
      </p:sp>
    </p:spTree>
    <p:extLst>
      <p:ext uri="{BB962C8B-B14F-4D97-AF65-F5344CB8AC3E}">
        <p14:creationId xmlns:p14="http://schemas.microsoft.com/office/powerpoint/2010/main" val="190862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en-US" altLang="zh-CN" sz="1200" b="1" dirty="0">
                <a:latin typeface="华文中宋" panose="02010600040101010101" pitchFamily="2" charset="-122"/>
                <a:ea typeface="华文中宋" panose="02010600040101010101" pitchFamily="2" charset="-122"/>
              </a:rPr>
              <a:t>main</a:t>
            </a:r>
            <a:r>
              <a:rPr lang="zh-CN" altLang="en-US" sz="1200" b="1" dirty="0">
                <a:latin typeface="华文中宋" panose="02010600040101010101" pitchFamily="2" charset="-122"/>
                <a:ea typeface="华文中宋" panose="02010600040101010101" pitchFamily="2" charset="-122"/>
              </a:rPr>
              <a:t>函数调用的第一个子过程执行了什么操作？位于</a:t>
            </a:r>
            <a:r>
              <a:rPr lang="en-US" altLang="zh-CN" sz="1200" b="1" dirty="0">
                <a:latin typeface="华文中宋" panose="02010600040101010101" pitchFamily="2" charset="-122"/>
                <a:ea typeface="华文中宋" panose="02010600040101010101" pitchFamily="2" charset="-122"/>
              </a:rPr>
              <a:t>0x40105F</a:t>
            </a:r>
            <a:r>
              <a:rPr lang="zh-CN" altLang="en-US" sz="1200" b="1" dirty="0">
                <a:latin typeface="华文中宋" panose="02010600040101010101" pitchFamily="2" charset="-122"/>
                <a:ea typeface="华文中宋" panose="02010600040101010101" pitchFamily="2" charset="-122"/>
              </a:rPr>
              <a:t>的子过程是什么？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与</a:t>
            </a:r>
            <a:r>
              <a:rPr lang="en-US" altLang="zh-CN" sz="1200" dirty="0">
                <a:latin typeface="华文中宋" panose="02010600040101010101" pitchFamily="2" charset="-122"/>
                <a:ea typeface="华文中宋" panose="02010600040101010101" pitchFamily="2" charset="-122"/>
              </a:rPr>
              <a:t>Lab6-1</a:t>
            </a:r>
            <a:r>
              <a:rPr lang="zh-CN" altLang="en-US" sz="1200" dirty="0">
                <a:latin typeface="华文中宋" panose="02010600040101010101" pitchFamily="2" charset="-122"/>
                <a:ea typeface="华文中宋" panose="02010600040101010101" pitchFamily="2" charset="-122"/>
              </a:rPr>
              <a:t>一样，是一个</a:t>
            </a:r>
            <a:r>
              <a:rPr lang="en-US" altLang="zh-CN" sz="1200" dirty="0">
                <a:latin typeface="华文中宋" panose="02010600040101010101" pitchFamily="2" charset="-122"/>
                <a:ea typeface="华文中宋" panose="02010600040101010101" pitchFamily="2" charset="-122"/>
              </a:rPr>
              <a:t>if</a:t>
            </a:r>
            <a:r>
              <a:rPr lang="zh-CN" altLang="en-US" sz="1200" dirty="0">
                <a:latin typeface="华文中宋" panose="02010600040101010101" pitchFamily="2" charset="-122"/>
                <a:ea typeface="华文中宋" panose="02010600040101010101" pitchFamily="2" charset="-122"/>
              </a:rPr>
              <a:t>语句，检查是否存在可用的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24</a:t>
            </a:fld>
            <a:endParaRPr lang="zh-CN" altLang="en-US"/>
          </a:p>
        </p:txBody>
      </p:sp>
    </p:spTree>
    <p:extLst>
      <p:ext uri="{BB962C8B-B14F-4D97-AF65-F5344CB8AC3E}">
        <p14:creationId xmlns:p14="http://schemas.microsoft.com/office/powerpoint/2010/main" val="3242599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位于</a:t>
            </a:r>
            <a:r>
              <a:rPr lang="en-US" altLang="zh-CN" sz="1200" b="1" dirty="0">
                <a:latin typeface="华文中宋" panose="02010600040101010101" pitchFamily="2" charset="-122"/>
                <a:ea typeface="华文中宋" panose="02010600040101010101" pitchFamily="2" charset="-122"/>
              </a:rPr>
              <a:t>0x40117F</a:t>
            </a:r>
            <a:r>
              <a:rPr lang="zh-CN" altLang="en-US" sz="1200" b="1" dirty="0">
                <a:latin typeface="华文中宋" panose="02010600040101010101" pitchFamily="2" charset="-122"/>
                <a:ea typeface="华文中宋" panose="02010600040101010101" pitchFamily="2" charset="-122"/>
              </a:rPr>
              <a:t>的子过程是什么？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推测是</a:t>
            </a:r>
            <a:r>
              <a:rPr lang="en-US" altLang="zh-CN" sz="1200" dirty="0" err="1">
                <a:latin typeface="华文中宋" panose="02010600040101010101" pitchFamily="2" charset="-122"/>
                <a:ea typeface="华文中宋" panose="02010600040101010101" pitchFamily="2" charset="-122"/>
              </a:rPr>
              <a:t>printf</a:t>
            </a:r>
            <a:r>
              <a:rPr lang="zh-CN" altLang="en-US" sz="1200" dirty="0">
                <a:latin typeface="华文中宋" panose="02010600040101010101" pitchFamily="2" charset="-122"/>
                <a:ea typeface="华文中宋" panose="02010600040101010101" pitchFamily="2" charset="-122"/>
              </a:rPr>
              <a:t>打印过程。</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25</a:t>
            </a:fld>
            <a:endParaRPr lang="zh-CN" altLang="en-US"/>
          </a:p>
        </p:txBody>
      </p:sp>
    </p:spTree>
    <p:extLst>
      <p:ext uri="{BB962C8B-B14F-4D97-AF65-F5344CB8AC3E}">
        <p14:creationId xmlns:p14="http://schemas.microsoft.com/office/powerpoint/2010/main" val="1755340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被</a:t>
            </a:r>
            <a:r>
              <a:rPr lang="en-US" altLang="zh-CN" sz="1200" b="1" dirty="0">
                <a:latin typeface="华文中宋" panose="02010600040101010101" pitchFamily="2" charset="-122"/>
                <a:ea typeface="华文中宋" panose="02010600040101010101" pitchFamily="2" charset="-122"/>
              </a:rPr>
              <a:t>main</a:t>
            </a:r>
            <a:r>
              <a:rPr lang="zh-CN" altLang="en-US" sz="1200" b="1" dirty="0">
                <a:latin typeface="华文中宋" panose="02010600040101010101" pitchFamily="2" charset="-122"/>
                <a:ea typeface="华文中宋" panose="02010600040101010101" pitchFamily="2" charset="-122"/>
              </a:rPr>
              <a:t>函数调用的第二个子过程做了什么？</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这一部分的内容应该是尝试使用</a:t>
            </a:r>
            <a:r>
              <a:rPr lang="en-US" altLang="zh-CN" sz="1200" dirty="0">
                <a:latin typeface="华文中宋" panose="02010600040101010101" pitchFamily="2" charset="-122"/>
                <a:ea typeface="华文中宋" panose="02010600040101010101" pitchFamily="2" charset="-122"/>
              </a:rPr>
              <a:t>7.5</a:t>
            </a:r>
            <a:r>
              <a:rPr lang="zh-CN" altLang="en-US" sz="1200" dirty="0">
                <a:latin typeface="华文中宋" panose="02010600040101010101" pitchFamily="2" charset="-122"/>
                <a:ea typeface="华文中宋" panose="02010600040101010101" pitchFamily="2" charset="-122"/>
              </a:rPr>
              <a:t>版本的浏览器打开</a:t>
            </a:r>
            <a:r>
              <a:rPr lang="en-US" altLang="zh-CN" sz="1200" dirty="0">
                <a:latin typeface="华文中宋" panose="02010600040101010101" pitchFamily="2" charset="-122"/>
                <a:ea typeface="华文中宋" panose="02010600040101010101" pitchFamily="2" charset="-122"/>
              </a:rPr>
              <a:t>http://www.practicalmalwareanalysis.com</a:t>
            </a:r>
            <a:r>
              <a:rPr lang="zh-CN" altLang="en-US" sz="1200" dirty="0">
                <a:latin typeface="华文中宋" panose="02010600040101010101" pitchFamily="2" charset="-122"/>
                <a:ea typeface="华文中宋" panose="02010600040101010101" pitchFamily="2" charset="-122"/>
              </a:rPr>
              <a:t>这个</a:t>
            </a:r>
            <a:r>
              <a:rPr lang="en-US" altLang="zh-CN" sz="1200" dirty="0" err="1">
                <a:latin typeface="华文中宋" panose="02010600040101010101" pitchFamily="2" charset="-122"/>
                <a:ea typeface="华文中宋" panose="02010600040101010101" pitchFamily="2" charset="-122"/>
              </a:rPr>
              <a:t>url</a:t>
            </a:r>
            <a:r>
              <a:rPr lang="zh-CN" altLang="en-US" sz="1200" dirty="0">
                <a:latin typeface="华文中宋" panose="02010600040101010101" pitchFamily="2" charset="-122"/>
                <a:ea typeface="华文中宋" panose="02010600040101010101" pitchFamily="2" charset="-122"/>
              </a:rPr>
              <a:t>，然后查看是否打开成功：如果不成功就返回一条错误信息；之后不论成功与否都把刚刚打开的网络连接给关闭。</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26</a:t>
            </a:fld>
            <a:endParaRPr lang="zh-CN" altLang="en-US"/>
          </a:p>
        </p:txBody>
      </p:sp>
    </p:spTree>
    <p:extLst>
      <p:ext uri="{BB962C8B-B14F-4D97-AF65-F5344CB8AC3E}">
        <p14:creationId xmlns:p14="http://schemas.microsoft.com/office/powerpoint/2010/main" val="942365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在这个子过程中使用了什么类型的代码结构？</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字符数组和</a:t>
            </a:r>
            <a:r>
              <a:rPr lang="en-US" altLang="zh-CN" sz="1200" dirty="0">
                <a:latin typeface="华文中宋" panose="02010600040101010101" pitchFamily="2" charset="-122"/>
                <a:ea typeface="华文中宋" panose="02010600040101010101" pitchFamily="2" charset="-122"/>
              </a:rPr>
              <a:t>if</a:t>
            </a:r>
            <a:r>
              <a:rPr lang="zh-CN" altLang="en-US" sz="1200" dirty="0">
                <a:latin typeface="华文中宋" panose="02010600040101010101" pitchFamily="2" charset="-122"/>
                <a:ea typeface="华文中宋" panose="02010600040101010101" pitchFamily="2" charset="-122"/>
              </a:rPr>
              <a:t>结构。</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27</a:t>
            </a:fld>
            <a:endParaRPr lang="zh-CN" altLang="en-US"/>
          </a:p>
        </p:txBody>
      </p:sp>
    </p:spTree>
    <p:extLst>
      <p:ext uri="{BB962C8B-B14F-4D97-AF65-F5344CB8AC3E}">
        <p14:creationId xmlns:p14="http://schemas.microsoft.com/office/powerpoint/2010/main" val="2833465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在这程序中有任何基于网络的指示吗？</a:t>
            </a:r>
            <a:endParaRPr lang="en-US" altLang="zh-CN" sz="12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有。</a:t>
            </a:r>
            <a:endParaRPr lang="en-US" altLang="zh-CN" sz="1200" dirty="0">
              <a:latin typeface="华文中宋" panose="02010600040101010101" pitchFamily="2" charset="-122"/>
              <a:ea typeface="华文中宋" panose="02010600040101010101" pitchFamily="2" charset="-122"/>
            </a:endParaRPr>
          </a:p>
          <a:p>
            <a:pPr>
              <a:lnSpc>
                <a:spcPct val="200000"/>
              </a:lnSpc>
            </a:pPr>
            <a:r>
              <a:rPr lang="en-US" altLang="zh-CN" sz="1200" dirty="0" err="1">
                <a:latin typeface="华文中宋" panose="02010600040101010101" pitchFamily="2" charset="-122"/>
                <a:ea typeface="华文中宋" panose="02010600040101010101" pitchFamily="2" charset="-122"/>
              </a:rPr>
              <a:t>InternetOpen</a:t>
            </a:r>
            <a:r>
              <a:rPr lang="en-US" altLang="zh-CN" sz="1200" dirty="0">
                <a:latin typeface="华文中宋" panose="02010600040101010101" pitchFamily="2" charset="-122"/>
                <a:ea typeface="华文中宋" panose="02010600040101010101" pitchFamily="2" charset="-122"/>
              </a:rPr>
              <a:t> </a:t>
            </a:r>
            <a:r>
              <a:rPr lang="zh-CN" altLang="en-US" sz="1200" dirty="0">
                <a:latin typeface="华文中宋" panose="02010600040101010101" pitchFamily="2" charset="-122"/>
                <a:ea typeface="华文中宋" panose="02010600040101010101" pitchFamily="2" charset="-122"/>
              </a:rPr>
              <a:t>中使用</a:t>
            </a:r>
            <a:r>
              <a:rPr lang="en-US" altLang="zh-CN" sz="1200" dirty="0">
                <a:latin typeface="华文中宋" panose="02010600040101010101" pitchFamily="2" charset="-122"/>
                <a:ea typeface="华文中宋" panose="02010600040101010101" pitchFamily="2" charset="-122"/>
              </a:rPr>
              <a:t>User-Agent</a:t>
            </a:r>
            <a:r>
              <a:rPr lang="zh-CN" altLang="en-US" sz="1200" dirty="0">
                <a:latin typeface="华文中宋" panose="02010600040101010101" pitchFamily="2" charset="-122"/>
                <a:ea typeface="华文中宋" panose="02010600040101010101" pitchFamily="2" charset="-122"/>
              </a:rPr>
              <a:t>：“</a:t>
            </a:r>
            <a:r>
              <a:rPr lang="en-US" altLang="zh-CN" sz="1200" dirty="0">
                <a:latin typeface="华文中宋" panose="02010600040101010101" pitchFamily="2" charset="-122"/>
                <a:ea typeface="华文中宋" panose="02010600040101010101" pitchFamily="2" charset="-122"/>
              </a:rPr>
              <a:t>Internet Explorer 7.5/</a:t>
            </a:r>
            <a:r>
              <a:rPr lang="en-US" altLang="zh-CN" sz="1200" dirty="0" err="1">
                <a:latin typeface="华文中宋" panose="02010600040101010101" pitchFamily="2" charset="-122"/>
                <a:ea typeface="华文中宋" panose="02010600040101010101" pitchFamily="2" charset="-122"/>
              </a:rPr>
              <a:t>pma</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a:t>
            </a:r>
            <a:r>
              <a:rPr lang="en-US" altLang="zh-CN" sz="1200" dirty="0" err="1">
                <a:latin typeface="华文中宋" panose="02010600040101010101" pitchFamily="2" charset="-122"/>
                <a:ea typeface="华文中宋" panose="02010600040101010101" pitchFamily="2" charset="-122"/>
              </a:rPr>
              <a:t>InternetOpenUrl</a:t>
            </a:r>
            <a:r>
              <a:rPr lang="zh-CN" altLang="en-US" sz="1200" dirty="0">
                <a:latin typeface="华文中宋" panose="02010600040101010101" pitchFamily="2" charset="-122"/>
                <a:ea typeface="华文中宋" panose="02010600040101010101" pitchFamily="2" charset="-122"/>
              </a:rPr>
              <a:t>从远程主机下载文件：</a:t>
            </a:r>
            <a:r>
              <a:rPr lang="en-US" altLang="zh-CN" sz="1200" dirty="0">
                <a:latin typeface="华文中宋" panose="02010600040101010101" pitchFamily="2" charset="-122"/>
                <a:ea typeface="华文中宋" panose="02010600040101010101" pitchFamily="2" charset="-122"/>
              </a:rPr>
              <a:t>http://www.practicalmalwareanalysis.com/cc.htm</a:t>
            </a:r>
            <a:r>
              <a:rPr lang="zh-CN" altLang="en-US" sz="1200" dirty="0">
                <a:latin typeface="华文中宋" panose="02010600040101010101" pitchFamily="2" charset="-122"/>
                <a:ea typeface="华文中宋" panose="0201060004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28</a:t>
            </a:fld>
            <a:endParaRPr lang="zh-CN" altLang="en-US"/>
          </a:p>
        </p:txBody>
      </p:sp>
    </p:spTree>
    <p:extLst>
      <p:ext uri="{BB962C8B-B14F-4D97-AF65-F5344CB8AC3E}">
        <p14:creationId xmlns:p14="http://schemas.microsoft.com/office/powerpoint/2010/main" val="714165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400" b="1" dirty="0">
                <a:latin typeface="华文中宋" panose="02010600040101010101" pitchFamily="2" charset="-122"/>
                <a:ea typeface="华文中宋" panose="02010600040101010101" pitchFamily="2" charset="-122"/>
              </a:rPr>
              <a:t>这个恶意代码的目的是什么？</a:t>
            </a:r>
            <a:endParaRPr lang="en-US" altLang="zh-CN" sz="1400" b="1" dirty="0">
              <a:latin typeface="华文中宋" panose="02010600040101010101" pitchFamily="2" charset="-122"/>
              <a:ea typeface="华文中宋" panose="02010600040101010101" pitchFamily="2" charset="-122"/>
            </a:endParaRPr>
          </a:p>
          <a:p>
            <a:pPr>
              <a:lnSpc>
                <a:spcPct val="200000"/>
              </a:lnSpc>
            </a:pPr>
            <a:r>
              <a:rPr lang="zh-CN" altLang="en-US" sz="1200" dirty="0">
                <a:latin typeface="华文中宋" panose="02010600040101010101" pitchFamily="2" charset="-122"/>
                <a:ea typeface="华文中宋" panose="02010600040101010101" pitchFamily="2" charset="-122"/>
              </a:rPr>
              <a:t>恶意代码首先判断是否存在一个可用的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连接，如果不存在就终止运行；如果存在，则使用一个独特的用户代理尝试下载一个网页。该网页包含了一段由“</a:t>
            </a:r>
            <a:r>
              <a:rPr lang="en-US" altLang="zh-CN" sz="1200" dirty="0">
                <a:latin typeface="华文中宋" panose="02010600040101010101" pitchFamily="2" charset="-122"/>
                <a:ea typeface="华文中宋" panose="02010600040101010101" pitchFamily="2" charset="-122"/>
              </a:rPr>
              <a:t>&amp;</a:t>
            </a:r>
            <a:r>
              <a:rPr lang="en-US" altLang="zh-CN" sz="1200" dirty="0" err="1">
                <a:latin typeface="华文中宋" panose="02010600040101010101" pitchFamily="2" charset="-122"/>
                <a:ea typeface="华文中宋" panose="02010600040101010101" pitchFamily="2" charset="-122"/>
              </a:rPr>
              <a:t>lt</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开始的</a:t>
            </a:r>
            <a:r>
              <a:rPr lang="en-US" altLang="zh-CN" sz="1200" dirty="0">
                <a:latin typeface="华文中宋" panose="02010600040101010101" pitchFamily="2" charset="-122"/>
                <a:ea typeface="华文中宋" panose="02010600040101010101" pitchFamily="2" charset="-122"/>
              </a:rPr>
              <a:t>HTML</a:t>
            </a:r>
            <a:r>
              <a:rPr lang="zh-CN" altLang="en-US" sz="1200" dirty="0">
                <a:latin typeface="华文中宋" panose="02010600040101010101" pitchFamily="2" charset="-122"/>
                <a:ea typeface="华文中宋" panose="02010600040101010101" pitchFamily="2" charset="-122"/>
              </a:rPr>
              <a:t>注释，程序解析之后的那个字符，进行逐字比对，并打印“</a:t>
            </a:r>
            <a:r>
              <a:rPr lang="en-US" altLang="zh-CN" sz="1200" dirty="0">
                <a:latin typeface="华文中宋" panose="02010600040101010101" pitchFamily="2" charset="-122"/>
                <a:ea typeface="华文中宋" panose="02010600040101010101" pitchFamily="2" charset="-122"/>
              </a:rPr>
              <a:t>Success: </a:t>
            </a:r>
            <a:r>
              <a:rPr lang="en-US" altLang="zh-CN" sz="1200" dirty="0" err="1">
                <a:latin typeface="华文中宋" panose="02010600040101010101" pitchFamily="2" charset="-122"/>
                <a:ea typeface="华文中宋" panose="02010600040101010101" pitchFamily="2" charset="-122"/>
              </a:rPr>
              <a:t>Parsedcommandis</a:t>
            </a:r>
            <a:r>
              <a:rPr lang="en-US" altLang="zh-CN" sz="1200" dirty="0">
                <a:latin typeface="华文中宋" panose="02010600040101010101" pitchFamily="2" charset="-122"/>
                <a:ea typeface="华文中宋" panose="02010600040101010101" pitchFamily="2" charset="-122"/>
              </a:rPr>
              <a:t> %c\n”</a:t>
            </a:r>
            <a:r>
              <a:rPr lang="zh-CN" altLang="en-US" sz="1200" dirty="0">
                <a:latin typeface="华文中宋" panose="02010600040101010101" pitchFamily="2" charset="-122"/>
                <a:ea typeface="华文中宋" panose="02010600040101010101" pitchFamily="2" charset="-122"/>
              </a:rPr>
              <a:t>，其中</a:t>
            </a:r>
            <a:r>
              <a:rPr lang="en-US" altLang="zh-CN" sz="1200" dirty="0">
                <a:latin typeface="华文中宋" panose="02010600040101010101" pitchFamily="2" charset="-122"/>
                <a:ea typeface="华文中宋" panose="02010600040101010101" pitchFamily="2" charset="-122"/>
              </a:rPr>
              <a:t>%c</a:t>
            </a:r>
            <a:r>
              <a:rPr lang="zh-CN" altLang="en-US" sz="1200" dirty="0">
                <a:latin typeface="华文中宋" panose="02010600040101010101" pitchFamily="2" charset="-122"/>
                <a:ea typeface="华文中宋" panose="02010600040101010101" pitchFamily="2" charset="-122"/>
              </a:rPr>
              <a:t>就是从该字符。如果解析成功，程序会休眠</a:t>
            </a:r>
            <a:r>
              <a:rPr lang="en-US" altLang="zh-CN" sz="1200" dirty="0">
                <a:latin typeface="华文中宋" panose="02010600040101010101" pitchFamily="2" charset="-122"/>
                <a:ea typeface="华文中宋" panose="02010600040101010101" pitchFamily="2" charset="-122"/>
              </a:rPr>
              <a:t>60</a:t>
            </a:r>
            <a:r>
              <a:rPr lang="zh-CN" altLang="en-US" sz="1200" dirty="0">
                <a:latin typeface="华文中宋" panose="02010600040101010101" pitchFamily="2" charset="-122"/>
                <a:ea typeface="华文中宋" panose="02010600040101010101" pitchFamily="2" charset="-122"/>
              </a:rPr>
              <a:t>秒，然后终止运行。</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29</a:t>
            </a:fld>
            <a:endParaRPr lang="zh-CN" altLang="en-US"/>
          </a:p>
        </p:txBody>
      </p:sp>
    </p:spTree>
    <p:extLst>
      <p:ext uri="{BB962C8B-B14F-4D97-AF65-F5344CB8AC3E}">
        <p14:creationId xmlns:p14="http://schemas.microsoft.com/office/powerpoint/2010/main" val="157894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接着，对虚拟机进行了如下操作，包括对虚拟机进行快照，便于状态的恢复；启动</a:t>
            </a:r>
            <a:r>
              <a:rPr lang="en-US" altLang="zh-CN" dirty="0" err="1"/>
              <a:t>ApateDNS</a:t>
            </a:r>
            <a:r>
              <a:rPr lang="zh-CN" altLang="en-US" dirty="0"/>
              <a:t>，启动</a:t>
            </a:r>
            <a:r>
              <a:rPr lang="en-US" altLang="zh-CN" dirty="0" err="1"/>
              <a:t>ProcessMonitor</a:t>
            </a:r>
            <a:r>
              <a:rPr lang="zh-CN" altLang="en-US" dirty="0"/>
              <a:t>、</a:t>
            </a:r>
            <a:r>
              <a:rPr lang="en-US" altLang="zh-CN" dirty="0" err="1"/>
              <a:t>ProcessExplorer</a:t>
            </a:r>
            <a:r>
              <a:rPr lang="zh-CN" altLang="en-US" dirty="0"/>
              <a:t>、</a:t>
            </a:r>
            <a:r>
              <a:rPr lang="en-US" altLang="zh-CN" dirty="0" err="1"/>
              <a:t>WireShark</a:t>
            </a:r>
            <a:r>
              <a:rPr lang="zh-CN" altLang="en-US" dirty="0"/>
              <a:t>等进行监测</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a:t>
            </a:fld>
            <a:endParaRPr lang="zh-CN" altLang="en-US"/>
          </a:p>
        </p:txBody>
      </p:sp>
    </p:spTree>
    <p:extLst>
      <p:ext uri="{BB962C8B-B14F-4D97-AF65-F5344CB8AC3E}">
        <p14:creationId xmlns:p14="http://schemas.microsoft.com/office/powerpoint/2010/main" val="3632339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Strings</a:t>
            </a:r>
            <a:r>
              <a:rPr lang="zh-CN" altLang="en-US" dirty="0"/>
              <a:t>查看文件字符串，可以看到除了</a:t>
            </a:r>
            <a:r>
              <a:rPr lang="en-US" altLang="zh-CN" dirty="0"/>
              <a:t>Lab 6-2</a:t>
            </a:r>
            <a:r>
              <a:rPr lang="zh-CN" altLang="en-US" dirty="0"/>
              <a:t>中出现的和网络请求相关的部分，还多出了注册表和命令</a:t>
            </a:r>
            <a:r>
              <a:rPr lang="en-US" altLang="zh-CN" dirty="0"/>
              <a:t>Software\Microsoft\Windows\CurrentVersion\Run</a:t>
            </a:r>
            <a:r>
              <a:rPr lang="zh-CN" altLang="en-US" dirty="0"/>
              <a:t>是注册表中一个常用的</a:t>
            </a:r>
            <a:r>
              <a:rPr lang="en-US" altLang="zh-CN" dirty="0"/>
              <a:t>autorun</a:t>
            </a:r>
            <a:r>
              <a:rPr lang="zh-CN" altLang="en-US" dirty="0"/>
              <a:t>位置，</a:t>
            </a:r>
            <a:r>
              <a:rPr lang="en-US" altLang="zh-CN" dirty="0"/>
              <a:t>C:\Temp\cc.exe</a:t>
            </a:r>
            <a:r>
              <a:rPr lang="zh-CN" altLang="en-US" dirty="0"/>
              <a:t>则是一个目录和文件名，也许是一个有效特征，推测可能要读写注册表，并执行远程下载的恶意程序。</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30</a:t>
            </a:fld>
            <a:endParaRPr lang="zh-CN" altLang="en-US"/>
          </a:p>
        </p:txBody>
      </p:sp>
    </p:spTree>
    <p:extLst>
      <p:ext uri="{BB962C8B-B14F-4D97-AF65-F5344CB8AC3E}">
        <p14:creationId xmlns:p14="http://schemas.microsoft.com/office/powerpoint/2010/main" val="538121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Dependency Walker</a:t>
            </a:r>
            <a:r>
              <a:rPr lang="zh-CN" altLang="en-US" dirty="0"/>
              <a:t>查看导入函数，</a:t>
            </a:r>
            <a:r>
              <a:rPr lang="en-US" altLang="zh-CN" dirty="0"/>
              <a:t>wininet.dll</a:t>
            </a:r>
            <a:r>
              <a:rPr lang="zh-CN" altLang="en-US" dirty="0"/>
              <a:t>中</a:t>
            </a:r>
            <a:r>
              <a:rPr lang="en-US" altLang="zh-CN" dirty="0" err="1"/>
              <a:t>InternetGetConnectedState</a:t>
            </a:r>
            <a:r>
              <a:rPr lang="zh-CN" altLang="en-US" dirty="0"/>
              <a:t>、</a:t>
            </a:r>
            <a:r>
              <a:rPr lang="en-US" altLang="zh-CN" dirty="0" err="1"/>
              <a:t>InternetOpen</a:t>
            </a:r>
            <a:r>
              <a:rPr lang="zh-CN" altLang="en-US" dirty="0"/>
              <a:t>、</a:t>
            </a:r>
            <a:r>
              <a:rPr lang="en-US" altLang="zh-CN" dirty="0" err="1"/>
              <a:t>InternetOpenUrl</a:t>
            </a:r>
            <a:r>
              <a:rPr lang="zh-CN" altLang="en-US" dirty="0"/>
              <a:t>、</a:t>
            </a:r>
            <a:r>
              <a:rPr lang="en-US" altLang="zh-CN" dirty="0" err="1"/>
              <a:t>InternetReadFile</a:t>
            </a:r>
            <a:r>
              <a:rPr lang="en-US" altLang="zh-CN" dirty="0"/>
              <a:t> </a:t>
            </a:r>
            <a:r>
              <a:rPr lang="zh-CN" altLang="en-US" dirty="0"/>
              <a:t>和</a:t>
            </a:r>
            <a:r>
              <a:rPr lang="en-US" altLang="zh-CN" dirty="0" err="1"/>
              <a:t>InternetCloseHandle</a:t>
            </a:r>
            <a:r>
              <a:rPr lang="zh-CN" altLang="en-US" dirty="0"/>
              <a:t>，同</a:t>
            </a:r>
            <a:r>
              <a:rPr lang="en-US" altLang="zh-CN" dirty="0"/>
              <a:t>Lab6-2</a:t>
            </a:r>
            <a:r>
              <a:rPr lang="zh-CN" altLang="en-US" dirty="0"/>
              <a:t>类似。</a:t>
            </a:r>
            <a:r>
              <a:rPr lang="en-US" altLang="zh-CN" dirty="0"/>
              <a:t>advapi32.dll</a:t>
            </a:r>
            <a:r>
              <a:rPr lang="zh-CN" altLang="en-US" dirty="0"/>
              <a:t>中有</a:t>
            </a:r>
            <a:r>
              <a:rPr lang="en-US" altLang="zh-CN" dirty="0" err="1"/>
              <a:t>RegOpenKeyEx</a:t>
            </a:r>
            <a:r>
              <a:rPr lang="en-US" altLang="zh-CN" dirty="0"/>
              <a:t> </a:t>
            </a:r>
            <a:r>
              <a:rPr lang="zh-CN" altLang="en-US" dirty="0"/>
              <a:t>和</a:t>
            </a:r>
            <a:r>
              <a:rPr lang="en-US" altLang="zh-CN" dirty="0" err="1"/>
              <a:t>RegSetValueEx</a:t>
            </a:r>
            <a:r>
              <a:rPr lang="zh-CN" altLang="en-US" dirty="0"/>
              <a:t>，一起用于向注册表插入信息，在恶意代码将其自身或其他程序设置为随着系统开机就自启动以持久化运行时，通常会使用这两个函数。</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31</a:t>
            </a:fld>
            <a:endParaRPr lang="zh-CN" altLang="en-US"/>
          </a:p>
        </p:txBody>
      </p:sp>
    </p:spTree>
    <p:extLst>
      <p:ext uri="{BB962C8B-B14F-4D97-AF65-F5344CB8AC3E}">
        <p14:creationId xmlns:p14="http://schemas.microsoft.com/office/powerpoint/2010/main" val="573446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IDA</a:t>
            </a:r>
            <a:r>
              <a:rPr lang="zh-CN" altLang="en-US" dirty="0"/>
              <a:t>来加载这个可执行文件，其</a:t>
            </a:r>
            <a:r>
              <a:rPr lang="en-US" altLang="zh-CN" dirty="0"/>
              <a:t>main</a:t>
            </a:r>
            <a:r>
              <a:rPr lang="zh-CN" altLang="en-US" dirty="0"/>
              <a:t>函数看起来与</a:t>
            </a:r>
            <a:r>
              <a:rPr lang="en-US" altLang="zh-CN" dirty="0"/>
              <a:t>Lab6-2</a:t>
            </a:r>
            <a:r>
              <a:rPr lang="zh-CN" altLang="en-US" dirty="0"/>
              <a:t>很像，但多了一个</a:t>
            </a:r>
            <a:r>
              <a:rPr lang="en-US" altLang="zh-CN" dirty="0"/>
              <a:t>0x401130</a:t>
            </a:r>
            <a:r>
              <a:rPr lang="zh-CN" altLang="en-US" dirty="0"/>
              <a:t>的调用，其他部分，包括</a:t>
            </a:r>
            <a:r>
              <a:rPr lang="en-US" altLang="zh-CN" dirty="0"/>
              <a:t>0x401000</a:t>
            </a:r>
            <a:r>
              <a:rPr lang="zh-CN" altLang="en-US" dirty="0"/>
              <a:t>（检查</a:t>
            </a:r>
            <a:r>
              <a:rPr lang="en-US" altLang="zh-CN" dirty="0"/>
              <a:t>Internet </a:t>
            </a:r>
            <a:r>
              <a:rPr lang="zh-CN" altLang="en-US" dirty="0"/>
              <a:t>连接） 、</a:t>
            </a:r>
            <a:r>
              <a:rPr lang="en-US" altLang="zh-CN" dirty="0"/>
              <a:t>0x401040</a:t>
            </a:r>
            <a:r>
              <a:rPr lang="zh-CN" altLang="en-US" dirty="0"/>
              <a:t>（下载网页并解析</a:t>
            </a:r>
            <a:r>
              <a:rPr lang="en-US" altLang="zh-CN" dirty="0"/>
              <a:t>HTML </a:t>
            </a:r>
            <a:r>
              <a:rPr lang="zh-CN" altLang="en-US" dirty="0"/>
              <a:t>注释的调用则与</a:t>
            </a:r>
            <a:r>
              <a:rPr lang="en-US" altLang="zh-CN" dirty="0"/>
              <a:t>Lab6-2</a:t>
            </a:r>
            <a:r>
              <a:rPr lang="zh-CN" altLang="en-US" dirty="0"/>
              <a:t>中的一致。</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32</a:t>
            </a:fld>
            <a:endParaRPr lang="zh-CN" altLang="en-US"/>
          </a:p>
        </p:txBody>
      </p:sp>
    </p:spTree>
    <p:extLst>
      <p:ext uri="{BB962C8B-B14F-4D97-AF65-F5344CB8AC3E}">
        <p14:creationId xmlns:p14="http://schemas.microsoft.com/office/powerpoint/2010/main" val="2493198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传入的第一个参数是</a:t>
            </a:r>
            <a:r>
              <a:rPr lang="en-US" altLang="zh-CN" dirty="0"/>
              <a:t>char</a:t>
            </a:r>
            <a:r>
              <a:rPr lang="zh-CN" altLang="en-US" dirty="0"/>
              <a:t>类型，即此前读出的</a:t>
            </a:r>
            <a:r>
              <a:rPr lang="en-US" altLang="zh-CN" dirty="0"/>
              <a:t>HTML</a:t>
            </a:r>
            <a:r>
              <a:rPr lang="zh-CN" altLang="en-US" dirty="0"/>
              <a:t>字符。第二个参数是指向文件名字符串的指针（实际上是标准</a:t>
            </a:r>
            <a:r>
              <a:rPr lang="en-US" altLang="zh-CN" dirty="0"/>
              <a:t>main</a:t>
            </a:r>
            <a:r>
              <a:rPr lang="zh-CN" altLang="en-US" dirty="0"/>
              <a:t>函数的</a:t>
            </a:r>
            <a:r>
              <a:rPr lang="en-US" altLang="zh-CN" dirty="0" err="1"/>
              <a:t>argv</a:t>
            </a:r>
            <a:r>
              <a:rPr lang="en-US" altLang="zh-CN" dirty="0"/>
              <a:t>[0]</a:t>
            </a:r>
            <a:r>
              <a:rPr lang="zh-CN" altLang="en-US" dirty="0"/>
              <a:t>，即该程序自己的文件名）。</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33</a:t>
            </a:fld>
            <a:endParaRPr lang="zh-CN" altLang="en-US"/>
          </a:p>
        </p:txBody>
      </p:sp>
    </p:spTree>
    <p:extLst>
      <p:ext uri="{BB962C8B-B14F-4D97-AF65-F5344CB8AC3E}">
        <p14:creationId xmlns:p14="http://schemas.microsoft.com/office/powerpoint/2010/main" val="2316397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双击进入函数，进一步查看。</a:t>
            </a:r>
            <a:r>
              <a:rPr lang="en-US" altLang="zh-CN" dirty="0"/>
              <a:t>arg_0</a:t>
            </a:r>
            <a:r>
              <a:rPr lang="zh-CN" altLang="en-US" dirty="0"/>
              <a:t>是</a:t>
            </a:r>
            <a:r>
              <a:rPr lang="en-US" altLang="zh-CN" dirty="0"/>
              <a:t>IDA</a:t>
            </a:r>
            <a:r>
              <a:rPr lang="zh-CN" altLang="en-US" dirty="0"/>
              <a:t>自动生成的标签，表示第一个参数（最后一个压入栈中的参数）</a:t>
            </a:r>
            <a:r>
              <a:rPr lang="en-US" altLang="zh-CN" dirty="0"/>
              <a:t>,</a:t>
            </a:r>
            <a:r>
              <a:rPr lang="zh-CN" altLang="en-US" dirty="0"/>
              <a:t>将</a:t>
            </a:r>
            <a:r>
              <a:rPr lang="en-US" altLang="zh-CN" dirty="0"/>
              <a:t>arg_0</a:t>
            </a:r>
            <a:r>
              <a:rPr lang="zh-CN" altLang="en-US" dirty="0"/>
              <a:t>的值赋给</a:t>
            </a:r>
            <a:r>
              <a:rPr lang="en-US" altLang="zh-CN" dirty="0"/>
              <a:t>var_8,</a:t>
            </a:r>
            <a:r>
              <a:rPr lang="zh-CN" altLang="en-US" dirty="0"/>
              <a:t>将</a:t>
            </a:r>
            <a:r>
              <a:rPr lang="en-US" altLang="zh-CN" dirty="0"/>
              <a:t>var_8</a:t>
            </a:r>
            <a:r>
              <a:rPr lang="zh-CN" altLang="en-US" dirty="0"/>
              <a:t>自减</a:t>
            </a:r>
            <a:r>
              <a:rPr lang="en-US" altLang="zh-CN" dirty="0"/>
              <a:t>61h</a:t>
            </a:r>
            <a:r>
              <a:rPr lang="zh-CN" altLang="en-US" dirty="0"/>
              <a:t>（对应</a:t>
            </a:r>
            <a:r>
              <a:rPr lang="en-US" altLang="zh-CN" dirty="0"/>
              <a:t>ASCII </a:t>
            </a:r>
            <a:r>
              <a:rPr lang="zh-CN" altLang="en-US" dirty="0"/>
              <a:t>字符‘</a:t>
            </a:r>
            <a:r>
              <a:rPr lang="en-US" altLang="zh-CN" dirty="0"/>
              <a:t>a’</a:t>
            </a:r>
            <a:r>
              <a:rPr lang="zh-CN" altLang="en-US" dirty="0"/>
              <a:t>），若该字符减’</a:t>
            </a:r>
            <a:r>
              <a:rPr lang="en-US" altLang="zh-CN" dirty="0"/>
              <a:t>a’</a:t>
            </a:r>
            <a:r>
              <a:rPr lang="zh-CN" altLang="en-US" dirty="0"/>
              <a:t>大于</a:t>
            </a:r>
            <a:r>
              <a:rPr lang="en-US" altLang="zh-CN" dirty="0"/>
              <a:t>4</a:t>
            </a:r>
            <a:r>
              <a:rPr lang="zh-CN" altLang="en-US" dirty="0"/>
              <a:t>（非‘</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），则跳到</a:t>
            </a:r>
            <a:r>
              <a:rPr lang="en-US" altLang="zh-CN" dirty="0"/>
              <a:t>loc_4011E1</a:t>
            </a:r>
            <a:r>
              <a:rPr lang="zh-CN" altLang="en-US" dirty="0"/>
              <a:t>，否则，将该值赋给</a:t>
            </a:r>
            <a:r>
              <a:rPr lang="en-US" altLang="zh-CN" dirty="0" err="1"/>
              <a:t>edx</a:t>
            </a:r>
            <a:r>
              <a:rPr lang="zh-CN" altLang="en-US" dirty="0"/>
              <a:t>，进入</a:t>
            </a:r>
            <a:r>
              <a:rPr lang="en-US" altLang="zh-CN" dirty="0"/>
              <a:t>switch</a:t>
            </a:r>
            <a:r>
              <a:rPr lang="zh-CN" altLang="en-US" dirty="0"/>
              <a:t>语句。</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34</a:t>
            </a:fld>
            <a:endParaRPr lang="zh-CN" altLang="en-US"/>
          </a:p>
        </p:txBody>
      </p:sp>
    </p:spTree>
    <p:extLst>
      <p:ext uri="{BB962C8B-B14F-4D97-AF65-F5344CB8AC3E}">
        <p14:creationId xmlns:p14="http://schemas.microsoft.com/office/powerpoint/2010/main" val="3667458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off_4011F2</a:t>
            </a:r>
            <a:r>
              <a:rPr lang="zh-CN" altLang="en-US" dirty="0"/>
              <a:t>对应一张跳转表</a:t>
            </a:r>
            <a:r>
              <a:rPr lang="en-US" altLang="zh-CN" dirty="0"/>
              <a:t>(‘</a:t>
            </a:r>
            <a:r>
              <a:rPr lang="en-US" altLang="zh-CN" dirty="0" err="1"/>
              <a:t>a’~e</a:t>
            </a:r>
            <a:r>
              <a:rPr lang="en-US" altLang="zh-CN" dirty="0"/>
              <a:t>’</a:t>
            </a:r>
            <a:r>
              <a:rPr lang="zh-CN" altLang="en-US" dirty="0"/>
              <a:t>的分支</a:t>
            </a:r>
            <a:r>
              <a:rPr lang="en-US" altLang="zh-CN" dirty="0"/>
              <a:t>)</a:t>
            </a:r>
            <a:r>
              <a:rPr lang="zh-CN" altLang="en-US" dirty="0"/>
              <a:t>上</a:t>
            </a:r>
            <a:r>
              <a:rPr lang="en-US" altLang="zh-CN" dirty="0"/>
              <a:t>loc_4011E1</a:t>
            </a:r>
            <a:r>
              <a:rPr lang="zh-CN" altLang="en-US" dirty="0"/>
              <a:t>（</a:t>
            </a:r>
            <a:r>
              <a:rPr lang="en-US" altLang="zh-CN" dirty="0"/>
              <a:t>default </a:t>
            </a:r>
            <a:r>
              <a:rPr lang="zh-CN" altLang="en-US" dirty="0"/>
              <a:t>分支），共有</a:t>
            </a:r>
            <a:r>
              <a:rPr lang="en-US" altLang="zh-CN" dirty="0"/>
              <a:t>6</a:t>
            </a:r>
            <a:r>
              <a:rPr lang="zh-CN" altLang="en-US" dirty="0"/>
              <a:t>个分支。</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35</a:t>
            </a:fld>
            <a:endParaRPr lang="zh-CN" altLang="en-US"/>
          </a:p>
        </p:txBody>
      </p:sp>
    </p:spTree>
    <p:extLst>
      <p:ext uri="{BB962C8B-B14F-4D97-AF65-F5344CB8AC3E}">
        <p14:creationId xmlns:p14="http://schemas.microsoft.com/office/powerpoint/2010/main" val="91794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华文中宋" panose="02010600040101010101" pitchFamily="2" charset="-122"/>
                <a:ea typeface="华文中宋" panose="02010600040101010101" pitchFamily="2" charset="-122"/>
              </a:rPr>
              <a:t>这个函数能够做什么？</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由上述分析可知，该函数最重要的部分即为</a:t>
            </a:r>
            <a:r>
              <a:rPr lang="en-US" altLang="zh-CN" b="0" i="0" dirty="0">
                <a:solidFill>
                  <a:srgbClr val="333333"/>
                </a:solidFill>
                <a:effectLst/>
                <a:latin typeface="Open Sans" panose="020B0606030504020204" pitchFamily="34" charset="0"/>
              </a:rPr>
              <a:t>switch</a:t>
            </a:r>
            <a:r>
              <a:rPr lang="zh-CN" altLang="en-US" b="0" i="0" dirty="0">
                <a:solidFill>
                  <a:srgbClr val="333333"/>
                </a:solidFill>
                <a:effectLst/>
                <a:latin typeface="Open Sans" panose="020B0606030504020204" pitchFamily="34" charset="0"/>
              </a:rPr>
              <a:t>部分，下面就该部分进行重点分析。</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36</a:t>
            </a:fld>
            <a:endParaRPr lang="zh-CN" altLang="en-US"/>
          </a:p>
        </p:txBody>
      </p:sp>
    </p:spTree>
    <p:extLst>
      <p:ext uri="{BB962C8B-B14F-4D97-AF65-F5344CB8AC3E}">
        <p14:creationId xmlns:p14="http://schemas.microsoft.com/office/powerpoint/2010/main" val="2287100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华文中宋" panose="02010600040101010101" pitchFamily="2" charset="-122"/>
                <a:ea typeface="华文中宋" panose="02010600040101010101" pitchFamily="2" charset="-122"/>
              </a:rPr>
              <a:t>case 0</a:t>
            </a:r>
            <a:r>
              <a:rPr lang="zh-CN" altLang="en-US" sz="1200" dirty="0">
                <a:latin typeface="华文中宋" panose="02010600040101010101" pitchFamily="2" charset="-122"/>
                <a:ea typeface="华文中宋" panose="02010600040101010101" pitchFamily="2" charset="-122"/>
              </a:rPr>
              <a:t>，即字符为‘</a:t>
            </a:r>
            <a:r>
              <a:rPr lang="en-US" altLang="zh-CN" sz="1200" dirty="0">
                <a:latin typeface="华文中宋" panose="02010600040101010101" pitchFamily="2" charset="-122"/>
                <a:ea typeface="华文中宋" panose="02010600040101010101" pitchFamily="2" charset="-122"/>
              </a:rPr>
              <a:t>a’</a:t>
            </a:r>
            <a:r>
              <a:rPr lang="zh-CN" altLang="en-US" sz="1200" dirty="0">
                <a:latin typeface="华文中宋" panose="02010600040101010101" pitchFamily="2" charset="-122"/>
                <a:ea typeface="华文中宋" panose="02010600040101010101" pitchFamily="2" charset="-122"/>
              </a:rPr>
              <a:t>。调用</a:t>
            </a:r>
            <a:r>
              <a:rPr lang="en-US" altLang="zh-CN" sz="1200" dirty="0" err="1">
                <a:latin typeface="华文中宋" panose="02010600040101010101" pitchFamily="2" charset="-122"/>
                <a:ea typeface="华文中宋" panose="02010600040101010101" pitchFamily="2" charset="-122"/>
              </a:rPr>
              <a:t>CreateDirectory</a:t>
            </a:r>
            <a:r>
              <a:rPr lang="zh-CN" altLang="en-US" sz="1200" dirty="0">
                <a:latin typeface="华文中宋" panose="02010600040101010101" pitchFamily="2" charset="-122"/>
                <a:ea typeface="华文中宋" panose="02010600040101010101" pitchFamily="2" charset="-122"/>
              </a:rPr>
              <a:t>创建了一个文件夹“</a:t>
            </a:r>
            <a:r>
              <a:rPr lang="en-US" altLang="zh-CN" sz="1200" dirty="0">
                <a:latin typeface="华文中宋" panose="02010600040101010101" pitchFamily="2" charset="-122"/>
                <a:ea typeface="华文中宋" panose="02010600040101010101" pitchFamily="2" charset="-122"/>
              </a:rPr>
              <a:t>C:\Temp”</a:t>
            </a:r>
            <a:r>
              <a:rPr lang="zh-CN" altLang="en-US" sz="1200" dirty="0">
                <a:latin typeface="华文中宋" panose="02010600040101010101" pitchFamily="2" charset="-122"/>
                <a:ea typeface="华文中宋" panose="0201060004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37</a:t>
            </a:fld>
            <a:endParaRPr lang="zh-CN" altLang="en-US"/>
          </a:p>
        </p:txBody>
      </p:sp>
    </p:spTree>
    <p:extLst>
      <p:ext uri="{BB962C8B-B14F-4D97-AF65-F5344CB8AC3E}">
        <p14:creationId xmlns:p14="http://schemas.microsoft.com/office/powerpoint/2010/main" val="3167038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华文中宋" panose="02010600040101010101" pitchFamily="2" charset="-122"/>
                <a:ea typeface="华文中宋" panose="02010600040101010101" pitchFamily="2" charset="-122"/>
              </a:rPr>
              <a:t>case 1</a:t>
            </a:r>
            <a:r>
              <a:rPr lang="zh-CN" altLang="en-US" sz="1200" dirty="0">
                <a:latin typeface="华文中宋" panose="02010600040101010101" pitchFamily="2" charset="-122"/>
                <a:ea typeface="华文中宋" panose="02010600040101010101" pitchFamily="2" charset="-122"/>
              </a:rPr>
              <a:t>， 即字符串为‘</a:t>
            </a:r>
            <a:r>
              <a:rPr lang="en-US" altLang="zh-CN" sz="1200" dirty="0">
                <a:latin typeface="华文中宋" panose="02010600040101010101" pitchFamily="2" charset="-122"/>
                <a:ea typeface="华文中宋" panose="02010600040101010101" pitchFamily="2" charset="-122"/>
              </a:rPr>
              <a:t>b’ </a:t>
            </a:r>
            <a:r>
              <a:rPr lang="zh-CN" altLang="en-US" sz="1200" dirty="0">
                <a:latin typeface="华文中宋" panose="02010600040101010101" pitchFamily="2" charset="-122"/>
                <a:ea typeface="华文中宋" panose="02010600040101010101" pitchFamily="2" charset="-122"/>
              </a:rPr>
              <a:t>。调用</a:t>
            </a:r>
            <a:r>
              <a:rPr lang="en-US" altLang="zh-CN" sz="1200" dirty="0" err="1">
                <a:latin typeface="华文中宋" panose="02010600040101010101" pitchFamily="2" charset="-122"/>
                <a:ea typeface="华文中宋" panose="02010600040101010101" pitchFamily="2" charset="-122"/>
              </a:rPr>
              <a:t>CopyFile</a:t>
            </a:r>
            <a:r>
              <a:rPr lang="zh-CN" altLang="en-US" sz="1200" dirty="0">
                <a:latin typeface="华文中宋" panose="02010600040101010101" pitchFamily="2" charset="-122"/>
                <a:ea typeface="华文中宋" panose="02010600040101010101" pitchFamily="2" charset="-122"/>
              </a:rPr>
              <a:t>复制文件： 源文件是</a:t>
            </a:r>
            <a:r>
              <a:rPr lang="en-US" altLang="zh-CN" sz="1200" dirty="0" err="1">
                <a:latin typeface="华文中宋" panose="02010600040101010101" pitchFamily="2" charset="-122"/>
                <a:ea typeface="华文中宋" panose="02010600040101010101" pitchFamily="2" charset="-122"/>
              </a:rPr>
              <a:t>lpExistingFileName</a:t>
            </a:r>
            <a:r>
              <a:rPr lang="zh-CN" altLang="en-US" sz="1200" dirty="0">
                <a:latin typeface="华文中宋" panose="02010600040101010101" pitchFamily="2" charset="-122"/>
                <a:ea typeface="华文中宋" panose="02010600040101010101" pitchFamily="2" charset="-122"/>
              </a:rPr>
              <a:t>， 前文提过是</a:t>
            </a:r>
            <a:r>
              <a:rPr lang="en-US" altLang="zh-CN" sz="1200" dirty="0" err="1">
                <a:latin typeface="华文中宋" panose="02010600040101010101" pitchFamily="2" charset="-122"/>
                <a:ea typeface="华文中宋" panose="02010600040101010101" pitchFamily="2" charset="-122"/>
              </a:rPr>
              <a:t>argv</a:t>
            </a:r>
            <a:r>
              <a:rPr lang="en-US" altLang="zh-CN" sz="1200" dirty="0">
                <a:latin typeface="华文中宋" panose="02010600040101010101" pitchFamily="2" charset="-122"/>
                <a:ea typeface="华文中宋" panose="02010600040101010101" pitchFamily="2" charset="-122"/>
              </a:rPr>
              <a:t>[0]</a:t>
            </a:r>
            <a:r>
              <a:rPr lang="zh-CN" altLang="en-US" sz="1200" dirty="0">
                <a:latin typeface="华文中宋" panose="02010600040101010101" pitchFamily="2" charset="-122"/>
                <a:ea typeface="华文中宋" panose="02010600040101010101" pitchFamily="2" charset="-122"/>
              </a:rPr>
              <a:t>， 也即该程序自己的文件名“</a:t>
            </a:r>
            <a:r>
              <a:rPr lang="en-US" altLang="zh-CN" sz="1200" dirty="0">
                <a:latin typeface="华文中宋" panose="02010600040101010101" pitchFamily="2" charset="-122"/>
                <a:ea typeface="华文中宋" panose="02010600040101010101" pitchFamily="2" charset="-122"/>
              </a:rPr>
              <a:t>Lab06-03.exe”</a:t>
            </a:r>
            <a:r>
              <a:rPr lang="zh-CN" altLang="en-US" sz="1200" dirty="0">
                <a:latin typeface="华文中宋" panose="02010600040101010101" pitchFamily="2" charset="-122"/>
                <a:ea typeface="华文中宋" panose="02010600040101010101" pitchFamily="2" charset="-122"/>
              </a:rPr>
              <a:t>；目标文件是是“</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。即该分支将</a:t>
            </a:r>
            <a:r>
              <a:rPr lang="en-US" altLang="zh-CN" sz="1200" dirty="0">
                <a:latin typeface="华文中宋" panose="02010600040101010101" pitchFamily="2" charset="-122"/>
                <a:ea typeface="华文中宋" panose="02010600040101010101" pitchFamily="2" charset="-122"/>
              </a:rPr>
              <a:t>Lab06-03.exe</a:t>
            </a:r>
            <a:r>
              <a:rPr lang="zh-CN" altLang="en-US" sz="1200" dirty="0">
                <a:latin typeface="华文中宋" panose="02010600040101010101" pitchFamily="2" charset="-122"/>
                <a:ea typeface="华文中宋" panose="02010600040101010101" pitchFamily="2" charset="-122"/>
              </a:rPr>
              <a:t>复制到</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38</a:t>
            </a:fld>
            <a:endParaRPr lang="zh-CN" altLang="en-US"/>
          </a:p>
        </p:txBody>
      </p:sp>
    </p:spTree>
    <p:extLst>
      <p:ext uri="{BB962C8B-B14F-4D97-AF65-F5344CB8AC3E}">
        <p14:creationId xmlns:p14="http://schemas.microsoft.com/office/powerpoint/2010/main" val="3534459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sz="1200" dirty="0">
                <a:latin typeface="华文中宋" panose="02010600040101010101" pitchFamily="2" charset="-122"/>
                <a:ea typeface="华文中宋" panose="02010600040101010101" pitchFamily="2" charset="-122"/>
              </a:rPr>
              <a:t>case 3,</a:t>
            </a:r>
            <a:r>
              <a:rPr lang="zh-CN" altLang="en-US" sz="1200" dirty="0">
                <a:latin typeface="华文中宋" panose="02010600040101010101" pitchFamily="2" charset="-122"/>
                <a:ea typeface="华文中宋" panose="02010600040101010101" pitchFamily="2" charset="-122"/>
              </a:rPr>
              <a:t>即字符串为’</a:t>
            </a:r>
            <a:r>
              <a:rPr lang="en-US" altLang="zh-CN" sz="1200" dirty="0">
                <a:latin typeface="华文中宋" panose="02010600040101010101" pitchFamily="2" charset="-122"/>
                <a:ea typeface="华文中宋" panose="02010600040101010101" pitchFamily="2" charset="-122"/>
              </a:rPr>
              <a:t>d’, </a:t>
            </a:r>
            <a:r>
              <a:rPr lang="zh-CN" altLang="en-US" sz="1200" dirty="0">
                <a:latin typeface="华文中宋" panose="02010600040101010101" pitchFamily="2" charset="-122"/>
                <a:ea typeface="华文中宋" panose="02010600040101010101" pitchFamily="2" charset="-122"/>
              </a:rPr>
              <a:t>首先调用</a:t>
            </a:r>
            <a:r>
              <a:rPr lang="en-US" altLang="zh-CN" sz="1200" dirty="0" err="1">
                <a:latin typeface="华文中宋" panose="02010600040101010101" pitchFamily="2" charset="-122"/>
                <a:ea typeface="华文中宋" panose="02010600040101010101" pitchFamily="2" charset="-122"/>
              </a:rPr>
              <a:t>RegOpenKeyEx</a:t>
            </a:r>
            <a:r>
              <a:rPr lang="zh-CN" altLang="en-US" sz="1200" dirty="0">
                <a:latin typeface="华文中宋" panose="02010600040101010101" pitchFamily="2" charset="-122"/>
                <a:ea typeface="华文中宋" panose="02010600040101010101" pitchFamily="2" charset="-122"/>
              </a:rPr>
              <a:t>打开注册表键“</a:t>
            </a:r>
            <a:r>
              <a:rPr lang="en-US" altLang="zh-CN" sz="1200" dirty="0">
                <a:latin typeface="华文中宋" panose="02010600040101010101" pitchFamily="2" charset="-122"/>
                <a:ea typeface="华文中宋" panose="02010600040101010101" pitchFamily="2" charset="-122"/>
              </a:rPr>
              <a:t>Software\Microsoft\Windows\CurrentVersion\Run”</a:t>
            </a:r>
            <a:r>
              <a:rPr lang="zh-CN" altLang="en-US" sz="1200" dirty="0">
                <a:latin typeface="华文中宋" panose="02010600040101010101" pitchFamily="2" charset="-122"/>
                <a:ea typeface="华文中宋" panose="02010600040101010101" pitchFamily="2" charset="-122"/>
              </a:rPr>
              <a:t>，然后再在该键下创建一个新的键“</a:t>
            </a:r>
            <a:r>
              <a:rPr lang="en-US" altLang="zh-CN" sz="1200" dirty="0">
                <a:latin typeface="华文中宋" panose="02010600040101010101" pitchFamily="2" charset="-122"/>
                <a:ea typeface="华文中宋" panose="02010600040101010101" pitchFamily="2" charset="-122"/>
              </a:rPr>
              <a:t>...\Malware”</a:t>
            </a:r>
            <a:r>
              <a:rPr lang="zh-CN" altLang="en-US" sz="1200" dirty="0">
                <a:latin typeface="华文中宋" panose="02010600040101010101" pitchFamily="2" charset="-122"/>
                <a:ea typeface="华文中宋" panose="02010600040101010101" pitchFamily="2" charset="-122"/>
              </a:rPr>
              <a:t>，其值为“</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。这样系统启动时，如果</a:t>
            </a:r>
            <a:r>
              <a:rPr lang="en-US" altLang="zh-CN" sz="1200" dirty="0">
                <a:latin typeface="华文中宋" panose="02010600040101010101" pitchFamily="2" charset="-122"/>
                <a:ea typeface="华文中宋" panose="02010600040101010101" pitchFamily="2" charset="-122"/>
              </a:rPr>
              <a:t>C:\Temp\cc.exe</a:t>
            </a:r>
            <a:r>
              <a:rPr lang="zh-CN" altLang="en-US" sz="1200" dirty="0">
                <a:latin typeface="华文中宋" panose="02010600040101010101" pitchFamily="2" charset="-122"/>
                <a:ea typeface="华文中宋" panose="02010600040101010101" pitchFamily="2" charset="-122"/>
              </a:rPr>
              <a:t>存在，则也会跟随系统启动，自动运行。</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39</a:t>
            </a:fld>
            <a:endParaRPr lang="zh-CN" altLang="en-US"/>
          </a:p>
        </p:txBody>
      </p:sp>
    </p:spTree>
    <p:extLst>
      <p:ext uri="{BB962C8B-B14F-4D97-AF65-F5344CB8AC3E}">
        <p14:creationId xmlns:p14="http://schemas.microsoft.com/office/powerpoint/2010/main" val="312483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本次实验主要基于动态分析，但在动态分析之前需要先对其进行静态分析，掌握文件的整体情况。故而整体的实验思想为，先静态再动态。</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a:t>
            </a:fld>
            <a:endParaRPr lang="zh-CN" altLang="en-US"/>
          </a:p>
        </p:txBody>
      </p:sp>
    </p:spTree>
    <p:extLst>
      <p:ext uri="{BB962C8B-B14F-4D97-AF65-F5344CB8AC3E}">
        <p14:creationId xmlns:p14="http://schemas.microsoft.com/office/powerpoint/2010/main" val="3392178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sz="1200" dirty="0">
                <a:latin typeface="华文中宋" panose="02010600040101010101" pitchFamily="2" charset="-122"/>
                <a:ea typeface="华文中宋" panose="02010600040101010101" pitchFamily="2" charset="-122"/>
              </a:rPr>
              <a:t>case 4</a:t>
            </a:r>
            <a:r>
              <a:rPr lang="zh-CN" altLang="en-US" sz="1200" dirty="0">
                <a:latin typeface="华文中宋" panose="02010600040101010101" pitchFamily="2" charset="-122"/>
                <a:ea typeface="华文中宋" panose="02010600040101010101" pitchFamily="2" charset="-122"/>
              </a:rPr>
              <a:t>，即字符串为‘</a:t>
            </a:r>
            <a:r>
              <a:rPr lang="en-US" altLang="zh-CN" sz="1200" dirty="0">
                <a:latin typeface="华文中宋" panose="02010600040101010101" pitchFamily="2" charset="-122"/>
                <a:ea typeface="华文中宋" panose="02010600040101010101" pitchFamily="2" charset="-122"/>
              </a:rPr>
              <a:t>e’</a:t>
            </a:r>
            <a:r>
              <a:rPr lang="zh-CN" altLang="en-US" sz="1200" dirty="0">
                <a:latin typeface="华文中宋" panose="02010600040101010101" pitchFamily="2" charset="-122"/>
                <a:ea typeface="华文中宋" panose="02010600040101010101" pitchFamily="2" charset="-122"/>
              </a:rPr>
              <a:t>。调用</a:t>
            </a:r>
            <a:r>
              <a:rPr lang="en-US" altLang="zh-CN" sz="1200" dirty="0">
                <a:latin typeface="华文中宋" panose="02010600040101010101" pitchFamily="2" charset="-122"/>
                <a:ea typeface="华文中宋" panose="02010600040101010101" pitchFamily="2" charset="-122"/>
              </a:rPr>
              <a:t>Sleep</a:t>
            </a:r>
            <a:r>
              <a:rPr lang="zh-CN" altLang="en-US" sz="1200" dirty="0">
                <a:latin typeface="华文中宋" panose="02010600040101010101" pitchFamily="2" charset="-122"/>
                <a:ea typeface="华文中宋" panose="02010600040101010101" pitchFamily="2" charset="-122"/>
              </a:rPr>
              <a:t>休眠</a:t>
            </a:r>
            <a:r>
              <a:rPr lang="en-US" altLang="zh-CN" sz="1200" dirty="0">
                <a:latin typeface="华文中宋" panose="02010600040101010101" pitchFamily="2" charset="-122"/>
                <a:ea typeface="华文中宋" panose="02010600040101010101" pitchFamily="2" charset="-122"/>
              </a:rPr>
              <a:t>186A0h=100000</a:t>
            </a:r>
            <a:r>
              <a:rPr lang="zh-CN" altLang="en-US" sz="1200" dirty="0">
                <a:latin typeface="华文中宋" panose="02010600040101010101" pitchFamily="2" charset="-122"/>
                <a:ea typeface="华文中宋" panose="02010600040101010101" pitchFamily="2" charset="-122"/>
              </a:rPr>
              <a:t>毫秒，也即</a:t>
            </a:r>
            <a:r>
              <a:rPr lang="en-US" altLang="zh-CN" sz="1200" dirty="0">
                <a:latin typeface="华文中宋" panose="02010600040101010101" pitchFamily="2" charset="-122"/>
                <a:ea typeface="华文中宋" panose="02010600040101010101" pitchFamily="2" charset="-122"/>
              </a:rPr>
              <a:t>100</a:t>
            </a:r>
            <a:r>
              <a:rPr lang="zh-CN" altLang="en-US" sz="1200" dirty="0">
                <a:latin typeface="华文中宋" panose="02010600040101010101" pitchFamily="2" charset="-122"/>
                <a:ea typeface="华文中宋" panose="02010600040101010101" pitchFamily="2" charset="-122"/>
              </a:rPr>
              <a:t>秒。</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40</a:t>
            </a:fld>
            <a:endParaRPr lang="zh-CN" altLang="en-US"/>
          </a:p>
        </p:txBody>
      </p:sp>
    </p:spTree>
    <p:extLst>
      <p:ext uri="{BB962C8B-B14F-4D97-AF65-F5344CB8AC3E}">
        <p14:creationId xmlns:p14="http://schemas.microsoft.com/office/powerpoint/2010/main" val="1129543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a:latin typeface="华文中宋" panose="02010600040101010101" pitchFamily="2" charset="-122"/>
                <a:ea typeface="华文中宋" panose="02010600040101010101" pitchFamily="2" charset="-122"/>
              </a:rPr>
              <a:t>default case</a:t>
            </a:r>
            <a:r>
              <a:rPr lang="zh-CN" altLang="en-US" sz="1200" dirty="0">
                <a:latin typeface="华文中宋" panose="02010600040101010101" pitchFamily="2" charset="-122"/>
                <a:ea typeface="华文中宋" panose="02010600040101010101" pitchFamily="2" charset="-122"/>
              </a:rPr>
              <a:t>，即字符串非‘</a:t>
            </a:r>
            <a:r>
              <a:rPr lang="en-US" altLang="zh-CN" sz="1200" dirty="0" err="1">
                <a:latin typeface="华文中宋" panose="02010600040101010101" pitchFamily="2" charset="-122"/>
                <a:ea typeface="华文中宋" panose="02010600040101010101" pitchFamily="2" charset="-122"/>
              </a:rPr>
              <a:t>a’~‘d</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。则调用</a:t>
            </a:r>
            <a:r>
              <a:rPr lang="en-US" altLang="zh-CN" sz="1200" dirty="0">
                <a:latin typeface="华文中宋" panose="02010600040101010101" pitchFamily="2" charset="-122"/>
                <a:ea typeface="华文中宋" panose="02010600040101010101" pitchFamily="2" charset="-122"/>
              </a:rPr>
              <a:t>sub\_401271</a:t>
            </a:r>
            <a:r>
              <a:rPr lang="zh-CN" altLang="en-US" sz="1200" dirty="0">
                <a:latin typeface="华文中宋" panose="02010600040101010101" pitchFamily="2" charset="-122"/>
                <a:ea typeface="华文中宋" panose="02010600040101010101" pitchFamily="2" charset="-122"/>
              </a:rPr>
              <a:t>，打印字符串“</a:t>
            </a:r>
            <a:r>
              <a:rPr lang="en-US" altLang="zh-CN" sz="1200" dirty="0">
                <a:latin typeface="华文中宋" panose="02010600040101010101" pitchFamily="2" charset="-122"/>
                <a:ea typeface="华文中宋" panose="02010600040101010101" pitchFamily="2" charset="-122"/>
              </a:rPr>
              <a:t>Error 3.2: Not a valid command provided”</a:t>
            </a:r>
            <a:r>
              <a:rPr lang="zh-CN" altLang="en-US" sz="1200" dirty="0">
                <a:latin typeface="华文中宋" panose="02010600040101010101" pitchFamily="2" charset="-122"/>
                <a:ea typeface="华文中宋" panose="02010600040101010101" pitchFamily="2" charset="-122"/>
              </a:rPr>
              <a:t>。</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41</a:t>
            </a:fld>
            <a:endParaRPr lang="zh-CN" altLang="en-US"/>
          </a:p>
        </p:txBody>
      </p:sp>
    </p:spTree>
    <p:extLst>
      <p:ext uri="{BB962C8B-B14F-4D97-AF65-F5344CB8AC3E}">
        <p14:creationId xmlns:p14="http://schemas.microsoft.com/office/powerpoint/2010/main" val="2756840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600" b="1" dirty="0">
                <a:latin typeface="华文中宋" panose="02010600040101010101" pitchFamily="2" charset="-122"/>
                <a:ea typeface="华文中宋" panose="02010600040101010101" pitchFamily="2" charset="-122"/>
              </a:rPr>
              <a:t>这个恶意代码中有什么本地特征吗？</a:t>
            </a:r>
            <a:endParaRPr lang="en-US" altLang="zh-CN" sz="1600" b="1" dirty="0">
              <a:latin typeface="华文中宋" panose="02010600040101010101" pitchFamily="2" charset="-122"/>
              <a:ea typeface="华文中宋" panose="02010600040101010101" pitchFamily="2" charset="-122"/>
            </a:endParaRPr>
          </a:p>
          <a:p>
            <a:pPr>
              <a:lnSpc>
                <a:spcPct val="200000"/>
              </a:lnSpc>
            </a:pPr>
            <a:r>
              <a:rPr lang="zh-CN" altLang="en-US" sz="1600" dirty="0">
                <a:latin typeface="华文中宋" panose="02010600040101010101" pitchFamily="2" charset="-122"/>
                <a:ea typeface="华文中宋" panose="02010600040101010101" pitchFamily="2" charset="-122"/>
              </a:rPr>
              <a:t>注册表键</a:t>
            </a:r>
            <a:r>
              <a:rPr lang="en-US" altLang="zh-CN" sz="1200" dirty="0">
                <a:latin typeface="华文中宋" panose="02010600040101010101" pitchFamily="2" charset="-122"/>
                <a:ea typeface="华文中宋" panose="02010600040101010101" pitchFamily="2" charset="-122"/>
              </a:rPr>
              <a:t>Software\Microsoft\Windows\CurrentVersion\Run\Malware</a:t>
            </a:r>
            <a:r>
              <a:rPr lang="zh-CN" altLang="en-US" sz="1600" dirty="0">
                <a:latin typeface="华文中宋" panose="02010600040101010101" pitchFamily="2" charset="-122"/>
                <a:ea typeface="华文中宋" panose="02010600040101010101" pitchFamily="2" charset="-122"/>
              </a:rPr>
              <a:t>和本地文件</a:t>
            </a:r>
            <a:r>
              <a:rPr lang="en-US" altLang="zh-CN" sz="1600" dirty="0">
                <a:latin typeface="华文中宋" panose="02010600040101010101" pitchFamily="2" charset="-122"/>
                <a:ea typeface="华文中宋" panose="02010600040101010101" pitchFamily="2" charset="-122"/>
              </a:rPr>
              <a:t>C:\Temp\cc.exe</a:t>
            </a:r>
            <a:r>
              <a:rPr lang="zh-CN" altLang="en-US" sz="1600" dirty="0">
                <a:latin typeface="华文中宋" panose="02010600040101010101" pitchFamily="2" charset="-122"/>
                <a:ea typeface="华文中宋" panose="02010600040101010101" pitchFamily="2" charset="-122"/>
              </a:rPr>
              <a:t>都可以作为其本地特征。</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42</a:t>
            </a:fld>
            <a:endParaRPr lang="zh-CN" altLang="en-US"/>
          </a:p>
        </p:txBody>
      </p:sp>
    </p:spTree>
    <p:extLst>
      <p:ext uri="{BB962C8B-B14F-4D97-AF65-F5344CB8AC3E}">
        <p14:creationId xmlns:p14="http://schemas.microsoft.com/office/powerpoint/2010/main" val="3228081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sz="1200" b="1" dirty="0">
                <a:latin typeface="华文中宋" panose="02010600040101010101" pitchFamily="2" charset="-122"/>
                <a:ea typeface="华文中宋" panose="02010600040101010101" pitchFamily="2" charset="-122"/>
              </a:rPr>
              <a:t>这个恶意代码的目的是什么</a:t>
            </a:r>
            <a:r>
              <a:rPr lang="en-US" altLang="zh-CN" sz="1200" b="1" dirty="0">
                <a:latin typeface="华文中宋" panose="02010600040101010101" pitchFamily="2" charset="-122"/>
                <a:ea typeface="华文中宋" panose="02010600040101010101" pitchFamily="2" charset="-122"/>
              </a:rPr>
              <a:t>?</a:t>
            </a:r>
          </a:p>
          <a:p>
            <a:pPr>
              <a:lnSpc>
                <a:spcPct val="150000"/>
              </a:lnSpc>
            </a:pPr>
            <a:r>
              <a:rPr lang="zh-CN" altLang="en-US" sz="1200" dirty="0">
                <a:latin typeface="华文中宋" panose="02010600040101010101" pitchFamily="2" charset="-122"/>
                <a:ea typeface="华文中宋" panose="02010600040101010101" pitchFamily="2" charset="-122"/>
              </a:rPr>
              <a:t>该程序先检查是否存在有效的</a:t>
            </a:r>
            <a:r>
              <a:rPr lang="en-US" altLang="zh-CN" sz="1200" dirty="0">
                <a:latin typeface="华文中宋" panose="02010600040101010101" pitchFamily="2" charset="-122"/>
                <a:ea typeface="华文中宋" panose="02010600040101010101" pitchFamily="2" charset="-122"/>
              </a:rPr>
              <a:t>Internet</a:t>
            </a:r>
            <a:r>
              <a:rPr lang="zh-CN" altLang="en-US" sz="1200" dirty="0">
                <a:latin typeface="华文中宋" panose="02010600040101010101" pitchFamily="2" charset="-122"/>
                <a:ea typeface="华文中宋" panose="02010600040101010101" pitchFamily="2" charset="-122"/>
              </a:rPr>
              <a:t>连接。如果找不到，程序直接终止。否则，该程序会尝试下载一个网页，该网页包含了一段以“</a:t>
            </a:r>
            <a:r>
              <a:rPr lang="en-US" altLang="zh-CN" sz="1200" dirty="0">
                <a:latin typeface="华文中宋" panose="02010600040101010101" pitchFamily="2" charset="-122"/>
                <a:ea typeface="华文中宋" panose="02010600040101010101" pitchFamily="2" charset="-122"/>
              </a:rPr>
              <a:t>&lt;!--” </a:t>
            </a:r>
            <a:r>
              <a:rPr lang="zh-CN" altLang="en-US" sz="1200" dirty="0">
                <a:latin typeface="华文中宋" panose="02010600040101010101" pitchFamily="2" charset="-122"/>
                <a:ea typeface="华文中宋" panose="02010600040101010101" pitchFamily="2" charset="-122"/>
              </a:rPr>
              <a:t>开头的</a:t>
            </a:r>
            <a:r>
              <a:rPr lang="en-US" altLang="zh-CN" sz="1200" dirty="0">
                <a:latin typeface="华文中宋" panose="02010600040101010101" pitchFamily="2" charset="-122"/>
                <a:ea typeface="华文中宋" panose="02010600040101010101" pitchFamily="2" charset="-122"/>
              </a:rPr>
              <a:t>HTML</a:t>
            </a:r>
            <a:r>
              <a:rPr lang="zh-CN" altLang="en-US" sz="1200" dirty="0">
                <a:latin typeface="华文中宋" panose="02010600040101010101" pitchFamily="2" charset="-122"/>
                <a:ea typeface="华文中宋" panose="02010600040101010101" pitchFamily="2" charset="-122"/>
              </a:rPr>
              <a:t>注释。该注释的第一个字符被用于</a:t>
            </a:r>
            <a:r>
              <a:rPr lang="en-US" altLang="zh-CN" sz="1200" dirty="0">
                <a:latin typeface="华文中宋" panose="02010600040101010101" pitchFamily="2" charset="-122"/>
                <a:ea typeface="华文中宋" panose="02010600040101010101" pitchFamily="2" charset="-122"/>
              </a:rPr>
              <a:t>switch</a:t>
            </a:r>
            <a:r>
              <a:rPr lang="zh-CN" altLang="en-US" sz="1200" dirty="0">
                <a:latin typeface="华文中宋" panose="02010600040101010101" pitchFamily="2" charset="-122"/>
                <a:ea typeface="华文中宋" panose="02010600040101010101" pitchFamily="2" charset="-122"/>
              </a:rPr>
              <a:t>语句来决定程序在本地系统运行的下一步行为，包括是否删除一个文件、创建一个目录、设置一个注册表</a:t>
            </a:r>
            <a:r>
              <a:rPr lang="en-US" altLang="zh-CN" sz="1200" dirty="0">
                <a:latin typeface="华文中宋" panose="02010600040101010101" pitchFamily="2" charset="-122"/>
                <a:ea typeface="华文中宋" panose="02010600040101010101" pitchFamily="2" charset="-122"/>
              </a:rPr>
              <a:t>run</a:t>
            </a:r>
            <a:r>
              <a:rPr lang="zh-CN" altLang="en-US" sz="1200" dirty="0">
                <a:latin typeface="华文中宋" panose="02010600040101010101" pitchFamily="2" charset="-122"/>
                <a:ea typeface="华文中宋" panose="02010600040101010101" pitchFamily="2" charset="-122"/>
              </a:rPr>
              <a:t>键、复制一个文件或者休眠</a:t>
            </a:r>
            <a:r>
              <a:rPr lang="en-US" altLang="zh-CN" sz="1200" dirty="0">
                <a:latin typeface="华文中宋" panose="02010600040101010101" pitchFamily="2" charset="-122"/>
                <a:ea typeface="华文中宋" panose="02010600040101010101" pitchFamily="2" charset="-122"/>
              </a:rPr>
              <a:t>100</a:t>
            </a:r>
            <a:r>
              <a:rPr lang="zh-CN" altLang="en-US" sz="1200" dirty="0">
                <a:latin typeface="华文中宋" panose="02010600040101010101" pitchFamily="2" charset="-122"/>
                <a:ea typeface="华文中宋" panose="02010600040101010101" pitchFamily="2" charset="-122"/>
              </a:rPr>
              <a:t>秒。</a:t>
            </a:r>
          </a:p>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43</a:t>
            </a:fld>
            <a:endParaRPr lang="zh-CN" altLang="en-US"/>
          </a:p>
        </p:txBody>
      </p:sp>
    </p:spTree>
    <p:extLst>
      <p:ext uri="{BB962C8B-B14F-4D97-AF65-F5344CB8AC3E}">
        <p14:creationId xmlns:p14="http://schemas.microsoft.com/office/powerpoint/2010/main" val="3357711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IDA</a:t>
            </a:r>
            <a:r>
              <a:rPr lang="zh-CN" altLang="en-US" dirty="0"/>
              <a:t>打开文件，使用图视图打开，可以看到有一个明显的循环结构。</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44</a:t>
            </a:fld>
            <a:endParaRPr lang="zh-CN" altLang="en-US"/>
          </a:p>
        </p:txBody>
      </p:sp>
    </p:spTree>
    <p:extLst>
      <p:ext uri="{BB962C8B-B14F-4D97-AF65-F5344CB8AC3E}">
        <p14:creationId xmlns:p14="http://schemas.microsoft.com/office/powerpoint/2010/main" val="3702443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局部变量</a:t>
            </a:r>
            <a:r>
              <a:rPr lang="en-US" altLang="zh-CN" dirty="0" err="1"/>
              <a:t>var_C</a:t>
            </a:r>
            <a:r>
              <a:rPr lang="zh-CN" altLang="en-US" dirty="0"/>
              <a:t>用于循环计数，这个计数器初始化为</a:t>
            </a:r>
            <a:r>
              <a:rPr lang="en-US" altLang="zh-CN" dirty="0"/>
              <a:t>0</a:t>
            </a:r>
            <a:r>
              <a:rPr lang="zh-CN" altLang="en-US" dirty="0"/>
              <a:t>，每次跳回</a:t>
            </a:r>
            <a:r>
              <a:rPr lang="en-US" altLang="zh-CN" dirty="0"/>
              <a:t>0x401251</a:t>
            </a:r>
            <a:r>
              <a:rPr lang="zh-CN" altLang="en-US" dirty="0"/>
              <a:t>处递增，在</a:t>
            </a:r>
            <a:r>
              <a:rPr lang="en-US" altLang="zh-CN" dirty="0"/>
              <a:t>0x40125A</a:t>
            </a:r>
            <a:r>
              <a:rPr lang="zh-CN" altLang="en-US" dirty="0"/>
              <a:t>处检查，如果计数器</a:t>
            </a:r>
            <a:r>
              <a:rPr lang="en-US" altLang="zh-CN" dirty="0" err="1"/>
              <a:t>var_C</a:t>
            </a:r>
            <a:r>
              <a:rPr lang="zh-CN" altLang="en-US" dirty="0"/>
              <a:t>大于或等于</a:t>
            </a:r>
            <a:r>
              <a:rPr lang="en-US" altLang="zh-CN" dirty="0"/>
              <a:t>5A0h=1440</a:t>
            </a:r>
            <a:r>
              <a:rPr lang="zh-CN" altLang="en-US" dirty="0"/>
              <a:t>时，跳出循环，否则继续执行，将</a:t>
            </a:r>
            <a:r>
              <a:rPr lang="en-US" altLang="zh-CN" dirty="0" err="1"/>
              <a:t>var_C</a:t>
            </a:r>
            <a:r>
              <a:rPr lang="zh-CN" altLang="en-US" dirty="0"/>
              <a:t>压入栈，调用</a:t>
            </a:r>
            <a:r>
              <a:rPr lang="en-US" altLang="zh-CN" dirty="0"/>
              <a:t>0x401040</a:t>
            </a:r>
            <a:r>
              <a:rPr lang="zh-CN" altLang="en-US" dirty="0"/>
              <a:t>，然后执行</a:t>
            </a:r>
            <a:r>
              <a:rPr lang="en-US" altLang="zh-CN" dirty="0"/>
              <a:t>Sleep</a:t>
            </a:r>
            <a:r>
              <a:rPr lang="zh-CN" altLang="en-US" dirty="0"/>
              <a:t>休眠</a:t>
            </a:r>
            <a:r>
              <a:rPr lang="en-US" altLang="zh-CN" dirty="0"/>
              <a:t>1</a:t>
            </a:r>
            <a:r>
              <a:rPr lang="zh-CN" altLang="en-US" dirty="0"/>
              <a:t>分钟，最后计数器加</a:t>
            </a:r>
            <a:r>
              <a:rPr lang="en-US" altLang="zh-CN" dirty="0"/>
              <a:t>1</a:t>
            </a:r>
            <a:r>
              <a:rPr lang="zh-CN" altLang="en-US" dirty="0"/>
              <a:t>。上述过程会执行</a:t>
            </a:r>
            <a:r>
              <a:rPr lang="en-US" altLang="zh-CN" dirty="0"/>
              <a:t>1400</a:t>
            </a:r>
            <a:r>
              <a:rPr lang="zh-CN" altLang="en-US" dirty="0"/>
              <a:t>分钟，也就是</a:t>
            </a:r>
            <a:r>
              <a:rPr lang="en-US" altLang="zh-CN" dirty="0"/>
              <a:t>24</a:t>
            </a:r>
            <a:r>
              <a:rPr lang="zh-CN" altLang="en-US" dirty="0"/>
              <a:t>小时。</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45</a:t>
            </a:fld>
            <a:endParaRPr lang="zh-CN" altLang="en-US"/>
          </a:p>
        </p:txBody>
      </p:sp>
    </p:spTree>
    <p:extLst>
      <p:ext uri="{BB962C8B-B14F-4D97-AF65-F5344CB8AC3E}">
        <p14:creationId xmlns:p14="http://schemas.microsoft.com/office/powerpoint/2010/main" val="582555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a:t>
            </a:r>
            <a:r>
              <a:rPr lang="en-US" altLang="zh-CN" dirty="0"/>
              <a:t>arg_0</a:t>
            </a:r>
            <a:r>
              <a:rPr lang="zh-CN" altLang="en-US" dirty="0"/>
              <a:t>是唯一的参数，也只有</a:t>
            </a:r>
            <a:r>
              <a:rPr lang="en-US" altLang="zh-CN" dirty="0"/>
              <a:t>main</a:t>
            </a:r>
            <a:r>
              <a:rPr lang="zh-CN" altLang="en-US" dirty="0"/>
              <a:t>函数调用了</a:t>
            </a:r>
            <a:r>
              <a:rPr lang="en-US" altLang="zh-CN" dirty="0"/>
              <a:t>0x401040</a:t>
            </a:r>
            <a:r>
              <a:rPr lang="zh-CN" altLang="en-US" dirty="0"/>
              <a:t>，因此可以断定</a:t>
            </a:r>
            <a:r>
              <a:rPr lang="en-US" altLang="zh-CN" dirty="0"/>
              <a:t>arg_0</a:t>
            </a:r>
            <a:r>
              <a:rPr lang="zh-CN" altLang="en-US" dirty="0"/>
              <a:t>始终是从</a:t>
            </a:r>
            <a:r>
              <a:rPr lang="en-US" altLang="zh-CN" dirty="0"/>
              <a:t>main</a:t>
            </a:r>
            <a:r>
              <a:rPr lang="zh-CN" altLang="en-US" dirty="0"/>
              <a:t>函数中传入的计数（</a:t>
            </a:r>
            <a:r>
              <a:rPr lang="en-US" altLang="zh-CN" dirty="0" err="1"/>
              <a:t>var_C</a:t>
            </a:r>
            <a:r>
              <a:rPr lang="zh-CN" altLang="en-US" dirty="0"/>
              <a:t>）。</a:t>
            </a:r>
            <a:r>
              <a:rPr lang="en-US" altLang="zh-CN" dirty="0"/>
              <a:t>arg_0</a:t>
            </a:r>
            <a:r>
              <a:rPr lang="zh-CN" altLang="en-US" dirty="0"/>
              <a:t>与一个格式化字符串及一个目标地址一起被压入栈，然后可以看到</a:t>
            </a:r>
            <a:r>
              <a:rPr lang="en-US" altLang="zh-CN" dirty="0" err="1"/>
              <a:t>sprintf</a:t>
            </a:r>
            <a:r>
              <a:rPr lang="zh-CN" altLang="en-US" dirty="0"/>
              <a:t>被调用了，后者创建一个字符串，并将其存储在目的缓冲区， 也就是被标记为</a:t>
            </a:r>
            <a:r>
              <a:rPr lang="en-US" altLang="zh-CN" dirty="0" err="1"/>
              <a:t>szAgent</a:t>
            </a:r>
            <a:r>
              <a:rPr lang="zh-CN" altLang="en-US" dirty="0"/>
              <a:t>的局部变量中， </a:t>
            </a:r>
            <a:r>
              <a:rPr lang="en-US" altLang="zh-CN" dirty="0" err="1"/>
              <a:t>szAgent</a:t>
            </a:r>
            <a:r>
              <a:rPr lang="zh-CN" altLang="en-US" dirty="0"/>
              <a:t>被传给了</a:t>
            </a:r>
            <a:r>
              <a:rPr lang="en-US" altLang="zh-CN" dirty="0" err="1"/>
              <a:t>InternetOpenA</a:t>
            </a:r>
            <a:r>
              <a:rPr lang="zh-CN" altLang="en-US" dirty="0"/>
              <a:t>，也就是说，每次计数器递增了，</a:t>
            </a:r>
            <a:r>
              <a:rPr lang="en-US" altLang="zh-CN" dirty="0"/>
              <a:t>User-Agent</a:t>
            </a:r>
            <a:r>
              <a:rPr lang="zh-CN" altLang="en-US" dirty="0"/>
              <a:t>也会随之改变，这个机制可以被管理和监控</a:t>
            </a:r>
            <a:r>
              <a:rPr lang="en-US" altLang="zh-CN" dirty="0"/>
              <a:t>web</a:t>
            </a:r>
            <a:r>
              <a:rPr lang="zh-CN" altLang="en-US" dirty="0"/>
              <a:t>服务器的攻击者跟踪恶意代码运行了多长时间。</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46</a:t>
            </a:fld>
            <a:endParaRPr lang="zh-CN" altLang="en-US"/>
          </a:p>
        </p:txBody>
      </p:sp>
    </p:spTree>
    <p:extLst>
      <p:ext uri="{BB962C8B-B14F-4D97-AF65-F5344CB8AC3E}">
        <p14:creationId xmlns:p14="http://schemas.microsoft.com/office/powerpoint/2010/main" val="1569413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47</a:t>
            </a:fld>
            <a:endParaRPr lang="zh-CN" altLang="en-US"/>
          </a:p>
        </p:txBody>
      </p:sp>
    </p:spTree>
    <p:extLst>
      <p:ext uri="{BB962C8B-B14F-4D97-AF65-F5344CB8AC3E}">
        <p14:creationId xmlns:p14="http://schemas.microsoft.com/office/powerpoint/2010/main" val="3840040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48</a:t>
            </a:fld>
            <a:endParaRPr lang="zh-CN" altLang="en-US"/>
          </a:p>
        </p:txBody>
      </p:sp>
    </p:spTree>
    <p:extLst>
      <p:ext uri="{BB962C8B-B14F-4D97-AF65-F5344CB8AC3E}">
        <p14:creationId xmlns:p14="http://schemas.microsoft.com/office/powerpoint/2010/main" val="21997172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49</a:t>
            </a:fld>
            <a:endParaRPr lang="zh-CN" altLang="en-US"/>
          </a:p>
        </p:txBody>
      </p:sp>
    </p:spTree>
    <p:extLst>
      <p:ext uri="{BB962C8B-B14F-4D97-AF65-F5344CB8AC3E}">
        <p14:creationId xmlns:p14="http://schemas.microsoft.com/office/powerpoint/2010/main" val="113048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err="1"/>
              <a:t>PEiD</a:t>
            </a:r>
            <a:r>
              <a:rPr lang="zh-CN" altLang="en-US" dirty="0"/>
              <a:t>打开文件，可以看到文件未加壳。</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a:t>
            </a:fld>
            <a:endParaRPr lang="zh-CN" altLang="en-US"/>
          </a:p>
        </p:txBody>
      </p:sp>
    </p:spTree>
    <p:extLst>
      <p:ext uri="{BB962C8B-B14F-4D97-AF65-F5344CB8AC3E}">
        <p14:creationId xmlns:p14="http://schemas.microsoft.com/office/powerpoint/2010/main" val="3074246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50</a:t>
            </a:fld>
            <a:endParaRPr lang="zh-CN" altLang="en-US"/>
          </a:p>
        </p:txBody>
      </p:sp>
    </p:spTree>
    <p:extLst>
      <p:ext uri="{BB962C8B-B14F-4D97-AF65-F5344CB8AC3E}">
        <p14:creationId xmlns:p14="http://schemas.microsoft.com/office/powerpoint/2010/main" val="17560643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51</a:t>
            </a:fld>
            <a:endParaRPr lang="zh-CN" altLang="en-US"/>
          </a:p>
        </p:txBody>
      </p:sp>
    </p:spTree>
    <p:extLst>
      <p:ext uri="{BB962C8B-B14F-4D97-AF65-F5344CB8AC3E}">
        <p14:creationId xmlns:p14="http://schemas.microsoft.com/office/powerpoint/2010/main" val="3825117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52</a:t>
            </a:fld>
            <a:endParaRPr lang="zh-CN" altLang="en-US"/>
          </a:p>
        </p:txBody>
      </p:sp>
    </p:spTree>
    <p:extLst>
      <p:ext uri="{BB962C8B-B14F-4D97-AF65-F5344CB8AC3E}">
        <p14:creationId xmlns:p14="http://schemas.microsoft.com/office/powerpoint/2010/main" val="2003734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53</a:t>
            </a:fld>
            <a:endParaRPr lang="zh-CN" altLang="en-US"/>
          </a:p>
        </p:txBody>
      </p:sp>
    </p:spTree>
    <p:extLst>
      <p:ext uri="{BB962C8B-B14F-4D97-AF65-F5344CB8AC3E}">
        <p14:creationId xmlns:p14="http://schemas.microsoft.com/office/powerpoint/2010/main" val="33241393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54</a:t>
            </a:fld>
            <a:endParaRPr lang="zh-CN" altLang="en-US"/>
          </a:p>
        </p:txBody>
      </p:sp>
    </p:spTree>
    <p:extLst>
      <p:ext uri="{BB962C8B-B14F-4D97-AF65-F5344CB8AC3E}">
        <p14:creationId xmlns:p14="http://schemas.microsoft.com/office/powerpoint/2010/main" val="2193705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55</a:t>
            </a:fld>
            <a:endParaRPr lang="zh-CN" altLang="en-US"/>
          </a:p>
        </p:txBody>
      </p:sp>
    </p:spTree>
    <p:extLst>
      <p:ext uri="{BB962C8B-B14F-4D97-AF65-F5344CB8AC3E}">
        <p14:creationId xmlns:p14="http://schemas.microsoft.com/office/powerpoint/2010/main" val="9699644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基于上述分析，编写了</a:t>
            </a:r>
            <a:r>
              <a:rPr lang="en-US" altLang="zh-CN" dirty="0" err="1"/>
              <a:t>yara</a:t>
            </a:r>
            <a:r>
              <a:rPr lang="zh-CN" altLang="en-US" dirty="0"/>
              <a:t>规则</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56</a:t>
            </a:fld>
            <a:endParaRPr lang="zh-CN" altLang="en-US"/>
          </a:p>
        </p:txBody>
      </p:sp>
    </p:spTree>
    <p:extLst>
      <p:ext uri="{BB962C8B-B14F-4D97-AF65-F5344CB8AC3E}">
        <p14:creationId xmlns:p14="http://schemas.microsoft.com/office/powerpoint/2010/main" val="26946588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这是运行结果截图</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57</a:t>
            </a:fld>
            <a:endParaRPr lang="zh-CN" altLang="en-US"/>
          </a:p>
        </p:txBody>
      </p:sp>
    </p:spTree>
    <p:extLst>
      <p:ext uri="{BB962C8B-B14F-4D97-AF65-F5344CB8AC3E}">
        <p14:creationId xmlns:p14="http://schemas.microsoft.com/office/powerpoint/2010/main" val="21449905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遍历二进制文件中的所有函数，然后输出那些包含寄存器引用的调用（</a:t>
            </a:r>
            <a:r>
              <a:rPr lang="en-US" altLang="zh-CN" b="0" i="0" dirty="0">
                <a:solidFill>
                  <a:srgbClr val="374151"/>
                </a:solidFill>
                <a:effectLst/>
                <a:latin typeface="Söhne"/>
              </a:rPr>
              <a:t>call</a:t>
            </a:r>
            <a:r>
              <a:rPr lang="zh-CN" altLang="en-US" b="0" i="0" dirty="0">
                <a:solidFill>
                  <a:srgbClr val="374151"/>
                </a:solidFill>
                <a:effectLst/>
                <a:latin typeface="Söhne"/>
              </a:rPr>
              <a:t>）或跳转（</a:t>
            </a:r>
            <a:r>
              <a:rPr lang="en-US" altLang="zh-CN" b="0" i="0" dirty="0" err="1">
                <a:solidFill>
                  <a:srgbClr val="374151"/>
                </a:solidFill>
                <a:effectLst/>
                <a:latin typeface="Söhne"/>
              </a:rPr>
              <a:t>jmp</a:t>
            </a:r>
            <a:r>
              <a:rPr lang="zh-CN" altLang="en-US" b="0" i="0" dirty="0">
                <a:solidFill>
                  <a:srgbClr val="374151"/>
                </a:solidFill>
                <a:effectLst/>
                <a:latin typeface="Söhne"/>
              </a:rPr>
              <a:t>）指令的地址和反汇编指令。帮助理解二进制文件的结构和控制流。</a:t>
            </a:r>
            <a:endParaRPr lang="zh-CN" altLang="en-US" dirty="0"/>
          </a:p>
        </p:txBody>
      </p:sp>
      <p:sp>
        <p:nvSpPr>
          <p:cNvPr id="4" name="灯片编号占位符 3"/>
          <p:cNvSpPr>
            <a:spLocks noGrp="1"/>
          </p:cNvSpPr>
          <p:nvPr>
            <p:ph type="sldNum" sz="quarter" idx="5"/>
          </p:nvPr>
        </p:nvSpPr>
        <p:spPr/>
        <p:txBody>
          <a:bodyPr/>
          <a:lstStyle/>
          <a:p>
            <a:fld id="{6EDC296E-2C0A-4FFE-AF18-6ACF9EA98876}" type="slidenum">
              <a:rPr lang="zh-CN" altLang="en-US" smtClean="0"/>
              <a:t>58</a:t>
            </a:fld>
            <a:endParaRPr lang="zh-CN" altLang="en-US"/>
          </a:p>
        </p:txBody>
      </p:sp>
    </p:spTree>
    <p:extLst>
      <p:ext uri="{BB962C8B-B14F-4D97-AF65-F5344CB8AC3E}">
        <p14:creationId xmlns:p14="http://schemas.microsoft.com/office/powerpoint/2010/main" val="3360200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这是运行结果截图</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59</a:t>
            </a:fld>
            <a:endParaRPr lang="zh-CN" altLang="en-US"/>
          </a:p>
        </p:txBody>
      </p:sp>
    </p:spTree>
    <p:extLst>
      <p:ext uri="{BB962C8B-B14F-4D97-AF65-F5344CB8AC3E}">
        <p14:creationId xmlns:p14="http://schemas.microsoft.com/office/powerpoint/2010/main" val="357868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接着使用</a:t>
            </a:r>
            <a:r>
              <a:rPr lang="en-US" altLang="zh-CN" dirty="0"/>
              <a:t>Strings</a:t>
            </a:r>
            <a:r>
              <a:rPr lang="zh-CN" altLang="en-US" dirty="0"/>
              <a:t>查看文件的字符串，可以看到“</a:t>
            </a:r>
            <a:r>
              <a:rPr lang="en-US" altLang="zh-CN" dirty="0"/>
              <a:t>Error 1.1L No Internet”</a:t>
            </a:r>
            <a:r>
              <a:rPr lang="zh-CN" altLang="en-US" dirty="0"/>
              <a:t>、“</a:t>
            </a:r>
            <a:r>
              <a:rPr lang="en-US" altLang="zh-CN" dirty="0"/>
              <a:t>Success: Internet Connection”</a:t>
            </a:r>
            <a:r>
              <a:rPr lang="zh-CN" altLang="en-US" dirty="0"/>
              <a:t>等，推测该恶意代码会检测系统中是否存在可用的</a:t>
            </a:r>
            <a:r>
              <a:rPr lang="en-US" altLang="zh-CN" dirty="0"/>
              <a:t>Internet </a:t>
            </a:r>
            <a:r>
              <a:rPr lang="zh-CN" altLang="en-US" dirty="0"/>
              <a:t>连接。</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6</a:t>
            </a:fld>
            <a:endParaRPr lang="zh-CN" altLang="en-US"/>
          </a:p>
        </p:txBody>
      </p:sp>
    </p:spTree>
    <p:extLst>
      <p:ext uri="{BB962C8B-B14F-4D97-AF65-F5344CB8AC3E}">
        <p14:creationId xmlns:p14="http://schemas.microsoft.com/office/powerpoint/2010/main" val="3530892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以上就是我本次展示的全部内容，谢谢大家</a:t>
            </a:r>
            <a:r>
              <a:rPr lang="en-US" altLang="zh-CN"/>
              <a:t>~</a:t>
            </a:r>
            <a:endParaRPr lang="zh-CN" altLang="en-US"/>
          </a:p>
        </p:txBody>
      </p:sp>
      <p:sp>
        <p:nvSpPr>
          <p:cNvPr id="4" name="灯片编号占位符 3"/>
          <p:cNvSpPr>
            <a:spLocks noGrp="1"/>
          </p:cNvSpPr>
          <p:nvPr>
            <p:ph type="sldNum" sz="quarter" idx="5"/>
          </p:nvPr>
        </p:nvSpPr>
        <p:spPr/>
        <p:txBody>
          <a:bodyPr/>
          <a:lstStyle/>
          <a:p>
            <a:fld id="{6EDC296E-2C0A-4FFE-AF18-6ACF9EA98876}" type="slidenum">
              <a:rPr lang="zh-CN" altLang="en-US" smtClean="0"/>
              <a:t>60</a:t>
            </a:fld>
            <a:endParaRPr lang="zh-CN" altLang="en-US"/>
          </a:p>
        </p:txBody>
      </p:sp>
    </p:spTree>
    <p:extLst>
      <p:ext uri="{BB962C8B-B14F-4D97-AF65-F5344CB8AC3E}">
        <p14:creationId xmlns:p14="http://schemas.microsoft.com/office/powerpoint/2010/main" val="23345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下面使用</a:t>
            </a:r>
            <a:r>
              <a:rPr lang="en-US" altLang="zh-CN" dirty="0"/>
              <a:t>Dependency Walker</a:t>
            </a:r>
            <a:r>
              <a:rPr lang="zh-CN" altLang="en-US" dirty="0"/>
              <a:t>查看导入表，可以看到</a:t>
            </a:r>
            <a:r>
              <a:rPr lang="en-US" altLang="zh-CN" dirty="0"/>
              <a:t>wininet.dll</a:t>
            </a:r>
            <a:r>
              <a:rPr lang="zh-CN" altLang="en-US" dirty="0"/>
              <a:t>中的</a:t>
            </a:r>
            <a:r>
              <a:rPr lang="en-US" altLang="zh-CN" dirty="0" err="1"/>
              <a:t>InternetGetConeectedState</a:t>
            </a:r>
            <a:r>
              <a:rPr lang="zh-CN" altLang="en-US" dirty="0"/>
              <a:t>，经查询可知，该函数的作用是获得本地系统的网络连接状态。</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7</a:t>
            </a:fld>
            <a:endParaRPr lang="zh-CN" altLang="en-US"/>
          </a:p>
        </p:txBody>
      </p:sp>
    </p:spTree>
    <p:extLst>
      <p:ext uri="{BB962C8B-B14F-4D97-AF65-F5344CB8AC3E}">
        <p14:creationId xmlns:p14="http://schemas.microsoft.com/office/powerpoint/2010/main" val="162381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IDA</a:t>
            </a:r>
            <a:r>
              <a:rPr lang="zh-CN" altLang="en-US" dirty="0"/>
              <a:t>打开文件，切换视图，可以看到</a:t>
            </a:r>
            <a:r>
              <a:rPr lang="en-US" altLang="zh-CN" dirty="0"/>
              <a:t>main</a:t>
            </a:r>
            <a:r>
              <a:rPr lang="zh-CN" altLang="en-US" dirty="0"/>
              <a:t>函数首先调用了</a:t>
            </a:r>
            <a:r>
              <a:rPr lang="en-US" altLang="zh-CN" dirty="0"/>
              <a:t>sub_401000</a:t>
            </a:r>
            <a:r>
              <a:rPr lang="zh-CN" altLang="en-US" dirty="0"/>
              <a:t>函数，</a:t>
            </a:r>
            <a:r>
              <a:rPr lang="en-US" altLang="zh-CN" dirty="0" err="1"/>
              <a:t>eax</a:t>
            </a:r>
            <a:r>
              <a:rPr lang="zh-CN" altLang="en-US" dirty="0"/>
              <a:t>中保存着该函数的返回地址，根据该返回地址进行判断跳转，故而重点分析该函数。</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8</a:t>
            </a:fld>
            <a:endParaRPr lang="zh-CN" altLang="en-US"/>
          </a:p>
        </p:txBody>
      </p:sp>
    </p:spTree>
    <p:extLst>
      <p:ext uri="{BB962C8B-B14F-4D97-AF65-F5344CB8AC3E}">
        <p14:creationId xmlns:p14="http://schemas.microsoft.com/office/powerpoint/2010/main" val="1334157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双击该函数可以看到，若存在网络连接，则将字符串“</a:t>
            </a:r>
            <a:r>
              <a:rPr lang="en-US" altLang="zh-CN" dirty="0" err="1"/>
              <a:t>Sucess</a:t>
            </a:r>
            <a:r>
              <a:rPr lang="en-US" altLang="zh-CN" dirty="0"/>
              <a:t>: Internet Connection\n” </a:t>
            </a:r>
            <a:r>
              <a:rPr lang="zh-CN" altLang="en-US" dirty="0"/>
              <a:t>作为参数传给</a:t>
            </a:r>
            <a:r>
              <a:rPr lang="en-US" altLang="zh-CN" dirty="0"/>
              <a:t>sub_40105F</a:t>
            </a:r>
            <a:r>
              <a:rPr lang="zh-CN" altLang="en-US" dirty="0"/>
              <a:t>函数；若不存在，则将字符串“</a:t>
            </a:r>
            <a:r>
              <a:rPr lang="en-US" altLang="zh-CN" dirty="0"/>
              <a:t>Error: 1.1 No Internet\n”</a:t>
            </a:r>
            <a:r>
              <a:rPr lang="zh-CN" altLang="en-US" dirty="0"/>
              <a:t>作为参数传给</a:t>
            </a:r>
            <a:r>
              <a:rPr lang="en-US" altLang="zh-CN" dirty="0"/>
              <a:t>sub_40105F</a:t>
            </a:r>
            <a:r>
              <a:rPr lang="zh-CN" altLang="en-US" dirty="0"/>
              <a:t>函数，推断函数</a:t>
            </a:r>
            <a:r>
              <a:rPr lang="en-US" altLang="zh-CN" dirty="0"/>
              <a:t>sub_0x40105F</a:t>
            </a:r>
            <a:r>
              <a:rPr lang="zh-CN" altLang="en-US" dirty="0"/>
              <a:t>的作用是打印字符串。</a:t>
            </a:r>
          </a:p>
        </p:txBody>
      </p:sp>
      <p:sp>
        <p:nvSpPr>
          <p:cNvPr id="4" name="灯片编号占位符 3"/>
          <p:cNvSpPr>
            <a:spLocks noGrp="1"/>
          </p:cNvSpPr>
          <p:nvPr>
            <p:ph type="sldNum" sz="quarter" idx="5"/>
          </p:nvPr>
        </p:nvSpPr>
        <p:spPr/>
        <p:txBody>
          <a:bodyPr/>
          <a:lstStyle/>
          <a:p>
            <a:fld id="{6EDC296E-2C0A-4FFE-AF18-6ACF9EA98876}" type="slidenum">
              <a:rPr lang="zh-CN" altLang="en-US" smtClean="0"/>
              <a:t>9</a:t>
            </a:fld>
            <a:endParaRPr lang="zh-CN" altLang="en-US"/>
          </a:p>
        </p:txBody>
      </p:sp>
    </p:spTree>
    <p:extLst>
      <p:ext uri="{BB962C8B-B14F-4D97-AF65-F5344CB8AC3E}">
        <p14:creationId xmlns:p14="http://schemas.microsoft.com/office/powerpoint/2010/main" val="134623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DCED3-255D-6AFA-DBF1-F14DC73B38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77FB53-4296-9F40-3A82-2CFF7A48B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C87692-3E54-850A-9805-D19C5EC492B4}"/>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0B8363B6-A1FB-6A83-E153-C58720F765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B7EA27-B360-0354-8522-68F9A5B2440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75181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3052-2EBD-D8FD-22A4-1F57CFC708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E924EF-9E65-707F-BBB6-2DDE69BE78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262ED7-C693-1BEF-4697-668B1D4B077E}"/>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E906CDA4-3CCC-4845-376C-936F632127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FAA3D-DE45-100D-0910-E6BE6551032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70648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A01546-B6EC-49E1-1C68-579E175653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CC0106-13E4-2663-3298-74FE97E15F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416464-2E6F-DBF6-3222-E6045C57D2CA}"/>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5A162ABD-877B-D89E-206B-53A0BFD6D5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3B8F44-A6C6-EA55-1D77-BBB98191A155}"/>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08819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7368DBF-576F-42F1-9FED-0EF5837868EB}"/>
              </a:ext>
            </a:extLst>
          </p:cNvPr>
          <p:cNvSpPr txBox="1"/>
          <p:nvPr userDrawn="1"/>
        </p:nvSpPr>
        <p:spPr>
          <a:xfrm>
            <a:off x="4178298" y="6329918"/>
            <a:ext cx="3835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schemeClr val="bg1">
                    <a:lumMod val="85000"/>
                  </a:schemeClr>
                </a:solidFill>
                <a:latin typeface="方正姚体" panose="02010601030101010101" pitchFamily="2" charset="-122"/>
                <a:ea typeface="方正姚体" panose="02010601030101010101" pitchFamily="2" charset="-122"/>
              </a:rPr>
              <a:t>— </a:t>
            </a:r>
            <a:r>
              <a:rPr lang="zh-CN" altLang="en-US" b="1" dirty="0">
                <a:solidFill>
                  <a:schemeClr val="bg1">
                    <a:lumMod val="85000"/>
                  </a:schemeClr>
                </a:solidFill>
                <a:latin typeface="方正姚体" panose="02010601030101010101" pitchFamily="2" charset="-122"/>
                <a:ea typeface="方正姚体" panose="02010601030101010101" pitchFamily="2" charset="-122"/>
              </a:rPr>
              <a:t>允公允能 日新月异 </a:t>
            </a:r>
            <a:r>
              <a:rPr lang="en-US" altLang="zh-CN" b="1" dirty="0">
                <a:solidFill>
                  <a:schemeClr val="bg1">
                    <a:lumMod val="85000"/>
                  </a:schemeClr>
                </a:solidFill>
                <a:latin typeface="方正姚体" panose="02010601030101010101" pitchFamily="2" charset="-122"/>
                <a:ea typeface="方正姚体" panose="02010601030101010101" pitchFamily="2" charset="-122"/>
              </a:rPr>
              <a:t>—</a:t>
            </a:r>
            <a:endParaRPr lang="zh-CN" altLang="en-US" b="1" dirty="0">
              <a:solidFill>
                <a:schemeClr val="bg1">
                  <a:lumMod val="85000"/>
                </a:schemeClr>
              </a:solidFill>
              <a:latin typeface="方正姚体" panose="02010601030101010101" pitchFamily="2" charset="-122"/>
              <a:ea typeface="方正姚体" panose="02010601030101010101" pitchFamily="2" charset="-122"/>
            </a:endParaRPr>
          </a:p>
        </p:txBody>
      </p:sp>
      <p:sp>
        <p:nvSpPr>
          <p:cNvPr id="11" name="标题 1">
            <a:extLst>
              <a:ext uri="{FF2B5EF4-FFF2-40B4-BE49-F238E27FC236}">
                <a16:creationId xmlns:a16="http://schemas.microsoft.com/office/drawing/2014/main" id="{6F95960C-FF81-46F8-97FA-52D16457B312}"/>
              </a:ext>
            </a:extLst>
          </p:cNvPr>
          <p:cNvSpPr>
            <a:spLocks noGrp="1"/>
          </p:cNvSpPr>
          <p:nvPr>
            <p:ph type="title"/>
          </p:nvPr>
        </p:nvSpPr>
        <p:spPr>
          <a:xfrm>
            <a:off x="838200" y="296862"/>
            <a:ext cx="5257798" cy="866775"/>
          </a:xfrm>
        </p:spPr>
        <p:txBody>
          <a:bodyPr>
            <a:normAutofit/>
          </a:bodyPr>
          <a:lstStyle>
            <a:lvl1pPr>
              <a:defRPr sz="3200" b="1"/>
            </a:lvl1pPr>
          </a:lstStyle>
          <a:p>
            <a:r>
              <a:rPr lang="zh-CN" altLang="en-US" dirty="0"/>
              <a:t>单击此处编辑母版标题样式</a:t>
            </a:r>
          </a:p>
        </p:txBody>
      </p:sp>
      <p:cxnSp>
        <p:nvCxnSpPr>
          <p:cNvPr id="12" name="直接连接符 11">
            <a:extLst>
              <a:ext uri="{FF2B5EF4-FFF2-40B4-BE49-F238E27FC236}">
                <a16:creationId xmlns:a16="http://schemas.microsoft.com/office/drawing/2014/main" id="{1F6DC3CE-F050-482B-95F1-4AD01B3E0E29}"/>
              </a:ext>
            </a:extLst>
          </p:cNvPr>
          <p:cNvCxnSpPr>
            <a:cxnSpLocks/>
          </p:cNvCxnSpPr>
          <p:nvPr userDrawn="1"/>
        </p:nvCxnSpPr>
        <p:spPr>
          <a:xfrm>
            <a:off x="673100" y="365125"/>
            <a:ext cx="0" cy="587375"/>
          </a:xfrm>
          <a:prstGeom prst="line">
            <a:avLst/>
          </a:prstGeom>
          <a:ln w="57150">
            <a:solidFill>
              <a:srgbClr val="7E0C6E"/>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8F93642D-A295-4CB0-ABD7-5A71ED82A5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5241" y="259609"/>
            <a:ext cx="2403659" cy="692891"/>
          </a:xfrm>
          <a:prstGeom prst="rect">
            <a:avLst/>
          </a:prstGeom>
        </p:spPr>
      </p:pic>
    </p:spTree>
    <p:extLst>
      <p:ext uri="{BB962C8B-B14F-4D97-AF65-F5344CB8AC3E}">
        <p14:creationId xmlns:p14="http://schemas.microsoft.com/office/powerpoint/2010/main" val="290038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0D5FB-6387-03BA-14DE-1F89473D9C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5E6756-14CC-8781-9073-F892C378B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9007ED-C520-2627-FC77-4E4838CD27D0}"/>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276B7A6D-2806-4A50-EFD9-F117AD0C8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CAEA1F-5FE3-9365-3443-8AF7A355C49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24523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AF1CE-5B48-8CD6-5CCC-0C734B69B7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178F8-EBD1-692B-9775-6F6DA6032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10EB71-ACCE-6994-54D2-F2616079A5E1}"/>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F846C797-6750-0B99-4902-0A023F7E7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D7F93-7B6C-4FF8-7CC1-E0C283E9B199}"/>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89310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1AAF4-C2C0-9746-5074-28DE307C3F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422926-AEB9-FF60-B643-1BD93A315D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0D18E2-D2C1-55E1-0E5E-66D3C698CF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8C21D3-7BB4-0F42-2FE0-13E0A0CCCA9D}"/>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51E643B2-2304-400F-5FD1-82B0E234D4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DCF4B-3B92-34FE-8A66-2317D8C6ACC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299447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442BE-2DDA-6B46-12E9-81F27856B6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31C1BB-E6E1-BB6D-03CD-AE5515353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C3B9E5-12CF-B66F-BC81-8287F1824B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D6F119-5EF1-C2FE-60E0-779BEA789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B86B4D-2029-46DF-92B5-F21F008818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C6D83D-B0C8-303D-5A79-12952700A9EB}"/>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8" name="页脚占位符 7">
            <a:extLst>
              <a:ext uri="{FF2B5EF4-FFF2-40B4-BE49-F238E27FC236}">
                <a16:creationId xmlns:a16="http://schemas.microsoft.com/office/drawing/2014/main" id="{D51B315C-3E6B-39FC-2DC9-96813FBF42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9223B2-E6ED-64EC-A5B5-64919EE944D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28216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36540-590B-87B5-DC56-8BA0683036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A655C7E-EAAD-77CC-38AD-192F79185721}"/>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4" name="页脚占位符 3">
            <a:extLst>
              <a:ext uri="{FF2B5EF4-FFF2-40B4-BE49-F238E27FC236}">
                <a16:creationId xmlns:a16="http://schemas.microsoft.com/office/drawing/2014/main" id="{0E950FE3-6174-F125-108E-CEEFDDB117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8780E1-DB56-5BA7-E08D-5F1E5A638C3D}"/>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4778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918EC2-6D7B-2479-3D1D-1F7BF2B4A0ED}"/>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3" name="页脚占位符 2">
            <a:extLst>
              <a:ext uri="{FF2B5EF4-FFF2-40B4-BE49-F238E27FC236}">
                <a16:creationId xmlns:a16="http://schemas.microsoft.com/office/drawing/2014/main" id="{4C84D2DA-4BEB-3210-3ABF-6492522ECC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58BA7A-50EA-E1E1-FA63-29C91996D4C1}"/>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3478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51BB4-927D-4A43-1ED1-8BDF82B3DA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3B8D2C-4C56-09C6-8EAE-EAAC3AA87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EBD618-40EE-A8C7-4161-F2A333263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FA4525-A655-ABE4-D096-F7F278A2D4A6}"/>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840E2D86-9143-059F-1FA5-01A147D8B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DD72EB-8C8F-40D6-8A20-17B99E384A5B}"/>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348457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5A885-28D5-1265-6F1A-94BDD96B3E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D30554-1EEE-49CD-842D-6BD8E3879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ED1ECA-CE47-0203-9153-B9BB8DDA4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985A80-0A9F-925C-9883-96E13F73C7EC}"/>
              </a:ext>
            </a:extLst>
          </p:cNvPr>
          <p:cNvSpPr>
            <a:spLocks noGrp="1"/>
          </p:cNvSpPr>
          <p:nvPr>
            <p:ph type="dt" sz="half" idx="10"/>
          </p:nvPr>
        </p:nvSpPr>
        <p:spPr/>
        <p:txBody>
          <a:bodyPr/>
          <a:lstStyle/>
          <a:p>
            <a:fld id="{565B0915-895C-4C44-A1DD-A55731EAB444}"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ECC702D0-6020-2B2A-48A9-31FEA1DDA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40247D-F2FC-FCFE-9645-35C35B460CF2}"/>
              </a:ext>
            </a:extLst>
          </p:cNvPr>
          <p:cNvSpPr>
            <a:spLocks noGrp="1"/>
          </p:cNvSpPr>
          <p:nvPr>
            <p:ph type="sldNum" sz="quarter" idx="12"/>
          </p:nvPr>
        </p:nvSpPr>
        <p:spPr/>
        <p:txBody>
          <a:body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9964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019CA9-18BE-D0E1-4EB7-F209CA485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718859-5196-25FC-9FCC-16EF186D3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D77679-7C9B-F781-DE98-DBD759F0B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0915-895C-4C44-A1DD-A55731EAB444}"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6C9FD402-379A-4C4C-0654-E75F0D9B0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D7E227-B03F-4E20-4158-4E4C61C7F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85088-3920-4DE5-A6A8-9E9F9926DED3}" type="slidenum">
              <a:rPr lang="zh-CN" altLang="en-US" smtClean="0"/>
              <a:t>‹#›</a:t>
            </a:fld>
            <a:endParaRPr lang="zh-CN" altLang="en-US"/>
          </a:p>
        </p:txBody>
      </p:sp>
    </p:spTree>
    <p:extLst>
      <p:ext uri="{BB962C8B-B14F-4D97-AF65-F5344CB8AC3E}">
        <p14:creationId xmlns:p14="http://schemas.microsoft.com/office/powerpoint/2010/main" val="127967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826228"/>
            <a:ext cx="7846828" cy="1446550"/>
          </a:xfrm>
          <a:prstGeom prst="rect">
            <a:avLst/>
          </a:prstGeom>
          <a:noFill/>
        </p:spPr>
        <p:txBody>
          <a:bodyPr wrap="square" rtlCol="0">
            <a:spAutoFit/>
          </a:bodyPr>
          <a:lstStyle/>
          <a:p>
            <a:pPr algn="ctr"/>
            <a:r>
              <a:rPr lang="zh-CN" altLang="en-US" sz="4400" b="1" dirty="0">
                <a:latin typeface="楷体" panose="02010609060101010101" pitchFamily="49" charset="-122"/>
                <a:ea typeface="楷体" panose="02010609060101010101" pitchFamily="49" charset="-122"/>
              </a:rPr>
              <a:t>恶意代码分析与防治技术</a:t>
            </a:r>
            <a:endParaRPr lang="en-US" altLang="zh-CN" sz="4400" b="1" dirty="0">
              <a:latin typeface="楷体" panose="02010609060101010101" pitchFamily="49" charset="-122"/>
              <a:ea typeface="楷体" panose="02010609060101010101" pitchFamily="49" charset="-122"/>
            </a:endParaRPr>
          </a:p>
          <a:p>
            <a:pPr algn="ctr"/>
            <a:r>
              <a:rPr lang="en-US" altLang="zh-CN" sz="4400" b="1" dirty="0">
                <a:latin typeface="Times New Roman" panose="02020603050405020304" pitchFamily="18" charset="0"/>
                <a:ea typeface="楷体" panose="02010609060101010101" pitchFamily="49" charset="-122"/>
                <a:cs typeface="Times New Roman" panose="02020603050405020304" pitchFamily="18" charset="0"/>
              </a:rPr>
              <a:t>Lab6</a:t>
            </a:r>
            <a:endParaRPr lang="zh-CN" altLang="en-US" sz="4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0F3A970F-4013-5A01-BECC-A9AC82D15A62}"/>
              </a:ext>
            </a:extLst>
          </p:cNvPr>
          <p:cNvSpPr txBox="1"/>
          <p:nvPr/>
        </p:nvSpPr>
        <p:spPr>
          <a:xfrm>
            <a:off x="4671237" y="5450958"/>
            <a:ext cx="2849526"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endParaRPr lang="zh-CN" altLang="en-US" sz="2400" b="1" dirty="0">
              <a:latin typeface="华文中宋" panose="02010600040101010101" pitchFamily="2" charset="-122"/>
              <a:ea typeface="华文中宋" panose="02010600040101010101" pitchFamily="2" charset="-122"/>
            </a:endParaRPr>
          </a:p>
        </p:txBody>
      </p:sp>
      <p:pic>
        <p:nvPicPr>
          <p:cNvPr id="7" name="图形 6">
            <a:extLst>
              <a:ext uri="{FF2B5EF4-FFF2-40B4-BE49-F238E27FC236}">
                <a16:creationId xmlns:a16="http://schemas.microsoft.com/office/drawing/2014/main" id="{DB0E7BC3-6136-DA94-A45B-183FC1D5C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1025" y="704402"/>
            <a:ext cx="1469951" cy="1469951"/>
          </a:xfrm>
          <a:prstGeom prst="rect">
            <a:avLst/>
          </a:prstGeom>
        </p:spPr>
      </p:pic>
    </p:spTree>
    <p:extLst>
      <p:ext uri="{BB962C8B-B14F-4D97-AF65-F5344CB8AC3E}">
        <p14:creationId xmlns:p14="http://schemas.microsoft.com/office/powerpoint/2010/main" val="236000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Q1</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由</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函数调用的唯一子过程中发现的主要代码结构是什么？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位于</a:t>
            </a:r>
            <a:r>
              <a:rPr lang="en-US" altLang="zh-CN" sz="3200" dirty="0">
                <a:latin typeface="华文中宋" panose="02010600040101010101" pitchFamily="2" charset="-122"/>
                <a:ea typeface="华文中宋" panose="02010600040101010101" pitchFamily="2" charset="-122"/>
              </a:rPr>
              <a:t>0x00401000</a:t>
            </a:r>
            <a:r>
              <a:rPr lang="zh-CN" altLang="en-US" sz="3200" dirty="0">
                <a:latin typeface="华文中宋" panose="02010600040101010101" pitchFamily="2" charset="-122"/>
                <a:ea typeface="华文中宋" panose="02010600040101010101" pitchFamily="2" charset="-122"/>
              </a:rPr>
              <a:t>处的</a:t>
            </a:r>
            <a:r>
              <a:rPr lang="en-US" altLang="zh-CN" sz="3200" dirty="0">
                <a:latin typeface="华文中宋" panose="02010600040101010101" pitchFamily="2" charset="-122"/>
                <a:ea typeface="华文中宋" panose="02010600040101010101" pitchFamily="2" charset="-122"/>
              </a:rPr>
              <a:t>if</a:t>
            </a:r>
            <a:r>
              <a:rPr lang="zh-CN" altLang="en-US" sz="3200" dirty="0">
                <a:latin typeface="华文中宋" panose="02010600040101010101" pitchFamily="2" charset="-122"/>
                <a:ea typeface="华文中宋" panose="02010600040101010101" pitchFamily="2" charset="-122"/>
              </a:rPr>
              <a:t>语句。</a:t>
            </a:r>
          </a:p>
        </p:txBody>
      </p:sp>
    </p:spTree>
    <p:extLst>
      <p:ext uri="{BB962C8B-B14F-4D97-AF65-F5344CB8AC3E}">
        <p14:creationId xmlns:p14="http://schemas.microsoft.com/office/powerpoint/2010/main" val="148174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Q2</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位于</a:t>
            </a:r>
            <a:r>
              <a:rPr lang="en-US" altLang="zh-CN" sz="3200" b="1" dirty="0">
                <a:latin typeface="华文中宋" panose="02010600040101010101" pitchFamily="2" charset="-122"/>
                <a:ea typeface="华文中宋" panose="02010600040101010101" pitchFamily="2" charset="-122"/>
              </a:rPr>
              <a:t>0x40105F</a:t>
            </a:r>
            <a:r>
              <a:rPr lang="zh-CN" altLang="en-US" sz="3200" b="1" dirty="0">
                <a:latin typeface="华文中宋" panose="02010600040101010101" pitchFamily="2" charset="-122"/>
                <a:ea typeface="华文中宋" panose="02010600040101010101" pitchFamily="2" charset="-122"/>
              </a:rPr>
              <a:t>的子过程是什么？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推测是</a:t>
            </a:r>
            <a:r>
              <a:rPr lang="en-US" altLang="zh-CN" sz="3200" dirty="0" err="1">
                <a:latin typeface="华文中宋" panose="02010600040101010101" pitchFamily="2" charset="-122"/>
                <a:ea typeface="华文中宋" panose="02010600040101010101" pitchFamily="2" charset="-122"/>
              </a:rPr>
              <a:t>printf</a:t>
            </a:r>
            <a:r>
              <a:rPr lang="zh-CN" altLang="en-US" sz="3200" dirty="0">
                <a:latin typeface="华文中宋" panose="02010600040101010101" pitchFamily="2" charset="-122"/>
                <a:ea typeface="华文中宋" panose="02010600040101010101" pitchFamily="2" charset="-122"/>
              </a:rPr>
              <a:t>打印过程。</a:t>
            </a:r>
          </a:p>
        </p:txBody>
      </p:sp>
    </p:spTree>
    <p:extLst>
      <p:ext uri="{BB962C8B-B14F-4D97-AF65-F5344CB8AC3E}">
        <p14:creationId xmlns:p14="http://schemas.microsoft.com/office/powerpoint/2010/main" val="111192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388311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这个程序的目的是什么？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该函数会检查是否存在一个可用的</a:t>
            </a:r>
            <a:r>
              <a:rPr lang="en-US" altLang="zh-CN" sz="3200" dirty="0">
                <a:latin typeface="华文中宋" panose="02010600040101010101" pitchFamily="2" charset="-122"/>
                <a:ea typeface="华文中宋" panose="02010600040101010101" pitchFamily="2" charset="-122"/>
              </a:rPr>
              <a:t>Internet</a:t>
            </a:r>
            <a:r>
              <a:rPr lang="zh-CN" altLang="en-US" sz="3200" dirty="0">
                <a:latin typeface="华文中宋" panose="02010600040101010101" pitchFamily="2" charset="-122"/>
                <a:ea typeface="华文中宋" panose="02010600040101010101" pitchFamily="2" charset="-122"/>
              </a:rPr>
              <a:t>连接：如果存在，打印相应字符串结果并返回</a:t>
            </a:r>
            <a:r>
              <a:rPr lang="en-US" altLang="zh-CN" sz="3200" dirty="0">
                <a:latin typeface="华文中宋" panose="02010600040101010101" pitchFamily="2" charset="-122"/>
                <a:ea typeface="华文中宋" panose="02010600040101010101" pitchFamily="2" charset="-122"/>
              </a:rPr>
              <a:t>1</a:t>
            </a:r>
            <a:r>
              <a:rPr lang="zh-CN" altLang="en-US" sz="3200" dirty="0">
                <a:latin typeface="华文中宋" panose="02010600040101010101" pitchFamily="2" charset="-122"/>
                <a:ea typeface="华文中宋" panose="02010600040101010101" pitchFamily="2" charset="-122"/>
              </a:rPr>
              <a:t>，否则返回</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，从而确定设备是否可以联网。</a:t>
            </a:r>
          </a:p>
        </p:txBody>
      </p:sp>
    </p:spTree>
    <p:extLst>
      <p:ext uri="{BB962C8B-B14F-4D97-AF65-F5344CB8AC3E}">
        <p14:creationId xmlns:p14="http://schemas.microsoft.com/office/powerpoint/2010/main" val="350237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5" name="图片 4">
            <a:extLst>
              <a:ext uri="{FF2B5EF4-FFF2-40B4-BE49-F238E27FC236}">
                <a16:creationId xmlns:a16="http://schemas.microsoft.com/office/drawing/2014/main" id="{52364ADC-0432-6B99-9867-F2C2754FBFAC}"/>
              </a:ext>
            </a:extLst>
          </p:cNvPr>
          <p:cNvPicPr>
            <a:picLocks noChangeAspect="1"/>
          </p:cNvPicPr>
          <p:nvPr/>
        </p:nvPicPr>
        <p:blipFill>
          <a:blip r:embed="rId3"/>
          <a:stretch>
            <a:fillRect/>
          </a:stretch>
        </p:blipFill>
        <p:spPr>
          <a:xfrm>
            <a:off x="3107811" y="1531264"/>
            <a:ext cx="5976374" cy="3795471"/>
          </a:xfrm>
          <a:prstGeom prst="rect">
            <a:avLst/>
          </a:prstGeom>
        </p:spPr>
      </p:pic>
      <p:sp>
        <p:nvSpPr>
          <p:cNvPr id="6" name="文本框 5">
            <a:extLst>
              <a:ext uri="{FF2B5EF4-FFF2-40B4-BE49-F238E27FC236}">
                <a16:creationId xmlns:a16="http://schemas.microsoft.com/office/drawing/2014/main" id="{C0C44E78-0130-FD92-E6BF-FC7EE41900D9}"/>
              </a:ext>
            </a:extLst>
          </p:cNvPr>
          <p:cNvSpPr txBox="1"/>
          <p:nvPr/>
        </p:nvSpPr>
        <p:spPr>
          <a:xfrm>
            <a:off x="7221036" y="3506956"/>
            <a:ext cx="3859835" cy="1015663"/>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未加壳</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929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3821EF28-9B46-E4E8-7354-624ADB8809FA}"/>
              </a:ext>
            </a:extLst>
          </p:cNvPr>
          <p:cNvPicPr>
            <a:picLocks noChangeAspect="1"/>
          </p:cNvPicPr>
          <p:nvPr/>
        </p:nvPicPr>
        <p:blipFill>
          <a:blip r:embed="rId3"/>
          <a:stretch>
            <a:fillRect/>
          </a:stretch>
        </p:blipFill>
        <p:spPr>
          <a:xfrm>
            <a:off x="3256483" y="1163637"/>
            <a:ext cx="5820842" cy="4657176"/>
          </a:xfrm>
          <a:prstGeom prst="rect">
            <a:avLst/>
          </a:prstGeom>
        </p:spPr>
      </p:pic>
    </p:spTree>
    <p:extLst>
      <p:ext uri="{BB962C8B-B14F-4D97-AF65-F5344CB8AC3E}">
        <p14:creationId xmlns:p14="http://schemas.microsoft.com/office/powerpoint/2010/main" val="316232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AC5A2DC6-B5C0-BA10-F738-C7FB54003F7E}"/>
              </a:ext>
            </a:extLst>
          </p:cNvPr>
          <p:cNvPicPr>
            <a:picLocks noChangeAspect="1"/>
          </p:cNvPicPr>
          <p:nvPr/>
        </p:nvPicPr>
        <p:blipFill rotWithShape="1">
          <a:blip r:embed="rId3"/>
          <a:srcRect r="15869"/>
          <a:stretch/>
        </p:blipFill>
        <p:spPr>
          <a:xfrm>
            <a:off x="396229" y="1660336"/>
            <a:ext cx="11399541" cy="2949763"/>
          </a:xfrm>
          <a:prstGeom prst="rect">
            <a:avLst/>
          </a:prstGeom>
        </p:spPr>
      </p:pic>
    </p:spTree>
    <p:extLst>
      <p:ext uri="{BB962C8B-B14F-4D97-AF65-F5344CB8AC3E}">
        <p14:creationId xmlns:p14="http://schemas.microsoft.com/office/powerpoint/2010/main" val="107269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36BC6843-039D-7400-6E91-82979DAB89B0}"/>
              </a:ext>
            </a:extLst>
          </p:cNvPr>
          <p:cNvPicPr>
            <a:picLocks noChangeAspect="1"/>
          </p:cNvPicPr>
          <p:nvPr/>
        </p:nvPicPr>
        <p:blipFill>
          <a:blip r:embed="rId3"/>
          <a:stretch>
            <a:fillRect/>
          </a:stretch>
        </p:blipFill>
        <p:spPr>
          <a:xfrm>
            <a:off x="480822" y="2304888"/>
            <a:ext cx="5426671" cy="2409987"/>
          </a:xfrm>
          <a:prstGeom prst="rect">
            <a:avLst/>
          </a:prstGeom>
        </p:spPr>
      </p:pic>
      <p:pic>
        <p:nvPicPr>
          <p:cNvPr id="6" name="图片 5">
            <a:extLst>
              <a:ext uri="{FF2B5EF4-FFF2-40B4-BE49-F238E27FC236}">
                <a16:creationId xmlns:a16="http://schemas.microsoft.com/office/drawing/2014/main" id="{9D921224-1C3A-D2E8-3449-163B802ABD15}"/>
              </a:ext>
            </a:extLst>
          </p:cNvPr>
          <p:cNvPicPr>
            <a:picLocks noChangeAspect="1"/>
          </p:cNvPicPr>
          <p:nvPr/>
        </p:nvPicPr>
        <p:blipFill>
          <a:blip r:embed="rId4"/>
          <a:stretch>
            <a:fillRect/>
          </a:stretch>
        </p:blipFill>
        <p:spPr>
          <a:xfrm>
            <a:off x="6284509" y="2304888"/>
            <a:ext cx="5261969" cy="2409987"/>
          </a:xfrm>
          <a:prstGeom prst="rect">
            <a:avLst/>
          </a:prstGeom>
        </p:spPr>
      </p:pic>
    </p:spTree>
    <p:extLst>
      <p:ext uri="{BB962C8B-B14F-4D97-AF65-F5344CB8AC3E}">
        <p14:creationId xmlns:p14="http://schemas.microsoft.com/office/powerpoint/2010/main" val="224525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4588F196-5674-4319-A549-26AEF6CE941A}"/>
              </a:ext>
            </a:extLst>
          </p:cNvPr>
          <p:cNvPicPr>
            <a:picLocks noChangeAspect="1"/>
          </p:cNvPicPr>
          <p:nvPr/>
        </p:nvPicPr>
        <p:blipFill>
          <a:blip r:embed="rId3"/>
          <a:stretch>
            <a:fillRect/>
          </a:stretch>
        </p:blipFill>
        <p:spPr>
          <a:xfrm>
            <a:off x="2133180" y="987532"/>
            <a:ext cx="7925640" cy="5384693"/>
          </a:xfrm>
          <a:prstGeom prst="rect">
            <a:avLst/>
          </a:prstGeom>
        </p:spPr>
      </p:pic>
    </p:spTree>
    <p:extLst>
      <p:ext uri="{BB962C8B-B14F-4D97-AF65-F5344CB8AC3E}">
        <p14:creationId xmlns:p14="http://schemas.microsoft.com/office/powerpoint/2010/main" val="399749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A2983375-5DB3-2E33-0358-71E35DA36230}"/>
              </a:ext>
            </a:extLst>
          </p:cNvPr>
          <p:cNvPicPr>
            <a:picLocks noChangeAspect="1"/>
          </p:cNvPicPr>
          <p:nvPr/>
        </p:nvPicPr>
        <p:blipFill>
          <a:blip r:embed="rId3"/>
          <a:stretch>
            <a:fillRect/>
          </a:stretch>
        </p:blipFill>
        <p:spPr>
          <a:xfrm>
            <a:off x="1418618" y="1163637"/>
            <a:ext cx="9354764" cy="4783649"/>
          </a:xfrm>
          <a:prstGeom prst="rect">
            <a:avLst/>
          </a:prstGeom>
        </p:spPr>
      </p:pic>
    </p:spTree>
    <p:extLst>
      <p:ext uri="{BB962C8B-B14F-4D97-AF65-F5344CB8AC3E}">
        <p14:creationId xmlns:p14="http://schemas.microsoft.com/office/powerpoint/2010/main" val="288902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D1179309-9AAA-A823-19E4-15FF114A6E7E}"/>
              </a:ext>
            </a:extLst>
          </p:cNvPr>
          <p:cNvPicPr>
            <a:picLocks noChangeAspect="1"/>
          </p:cNvPicPr>
          <p:nvPr/>
        </p:nvPicPr>
        <p:blipFill>
          <a:blip r:embed="rId3"/>
          <a:stretch>
            <a:fillRect/>
          </a:stretch>
        </p:blipFill>
        <p:spPr>
          <a:xfrm>
            <a:off x="1431785" y="1403242"/>
            <a:ext cx="9328425" cy="4435583"/>
          </a:xfrm>
          <a:prstGeom prst="rect">
            <a:avLst/>
          </a:prstGeom>
        </p:spPr>
      </p:pic>
    </p:spTree>
    <p:extLst>
      <p:ext uri="{BB962C8B-B14F-4D97-AF65-F5344CB8AC3E}">
        <p14:creationId xmlns:p14="http://schemas.microsoft.com/office/powerpoint/2010/main" val="57619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实验环境及实验工具</a:t>
            </a:r>
          </a:p>
        </p:txBody>
      </p:sp>
      <p:sp>
        <p:nvSpPr>
          <p:cNvPr id="3" name="文本框 2">
            <a:extLst>
              <a:ext uri="{FF2B5EF4-FFF2-40B4-BE49-F238E27FC236}">
                <a16:creationId xmlns:a16="http://schemas.microsoft.com/office/drawing/2014/main" id="{BF25CF9C-79D5-C1F1-6E82-204106CA08E2}"/>
              </a:ext>
            </a:extLst>
          </p:cNvPr>
          <p:cNvSpPr txBox="1"/>
          <p:nvPr/>
        </p:nvSpPr>
        <p:spPr>
          <a:xfrm>
            <a:off x="1431850" y="1294111"/>
            <a:ext cx="8179983" cy="1913344"/>
          </a:xfrm>
          <a:prstGeom prst="rect">
            <a:avLst/>
          </a:prstGeom>
          <a:noFill/>
        </p:spPr>
        <p:txBody>
          <a:bodyPr wrap="square" rtlCol="0">
            <a:spAutoFit/>
          </a:bodyPr>
          <a:lstStyle/>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已经关闭病毒防护的</a:t>
            </a:r>
            <a:r>
              <a:rPr lang="en-US" altLang="zh-CN" sz="3200" dirty="0">
                <a:latin typeface="华文中宋" panose="02010600040101010101" pitchFamily="2" charset="-122"/>
                <a:ea typeface="华文中宋" panose="02010600040101010101" pitchFamily="2" charset="-122"/>
              </a:rPr>
              <a:t>Windows11</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在</a:t>
            </a:r>
            <a:r>
              <a:rPr lang="en-US" altLang="zh-CN" sz="3200" dirty="0">
                <a:latin typeface="华文中宋" panose="02010600040101010101" pitchFamily="2" charset="-122"/>
                <a:ea typeface="华文中宋" panose="02010600040101010101" pitchFamily="2" charset="-122"/>
              </a:rPr>
              <a:t>VMware</a:t>
            </a:r>
            <a:r>
              <a:rPr lang="zh-CN" altLang="en-US" sz="3200" dirty="0">
                <a:latin typeface="华文中宋" panose="02010600040101010101" pitchFamily="2" charset="-122"/>
                <a:ea typeface="华文中宋" panose="02010600040101010101" pitchFamily="2" charset="-122"/>
              </a:rPr>
              <a:t>上部署的</a:t>
            </a:r>
            <a:r>
              <a:rPr lang="en-US" altLang="zh-CN" sz="3200" dirty="0">
                <a:latin typeface="华文中宋" panose="02010600040101010101" pitchFamily="2" charset="-122"/>
                <a:ea typeface="华文中宋" panose="02010600040101010101" pitchFamily="2" charset="-122"/>
              </a:rPr>
              <a:t>Windows XP</a:t>
            </a:r>
            <a:r>
              <a:rPr lang="zh-CN" altLang="en-US" sz="3200" dirty="0">
                <a:latin typeface="华文中宋" panose="02010600040101010101" pitchFamily="2" charset="-122"/>
                <a:ea typeface="华文中宋" panose="02010600040101010101" pitchFamily="2" charset="-122"/>
              </a:rPr>
              <a:t>虚拟机</a:t>
            </a:r>
          </a:p>
        </p:txBody>
      </p:sp>
      <p:sp>
        <p:nvSpPr>
          <p:cNvPr id="5" name="文本框 4">
            <a:extLst>
              <a:ext uri="{FF2B5EF4-FFF2-40B4-BE49-F238E27FC236}">
                <a16:creationId xmlns:a16="http://schemas.microsoft.com/office/drawing/2014/main" id="{8A0908A2-71B0-9111-CF21-C2D6F73EE7B5}"/>
              </a:ext>
            </a:extLst>
          </p:cNvPr>
          <p:cNvSpPr txBox="1"/>
          <p:nvPr/>
        </p:nvSpPr>
        <p:spPr>
          <a:xfrm>
            <a:off x="1431849" y="3429000"/>
            <a:ext cx="10438725" cy="2898229"/>
          </a:xfrm>
          <a:prstGeom prst="rect">
            <a:avLst/>
          </a:prstGeom>
          <a:noFill/>
        </p:spPr>
        <p:txBody>
          <a:bodyPr wrap="square" rtlCol="0">
            <a:spAutoFit/>
          </a:bodyPr>
          <a:lstStyle/>
          <a:p>
            <a:pPr marL="342900" indent="-342900">
              <a:lnSpc>
                <a:spcPct val="200000"/>
              </a:lnSpc>
              <a:buAutoNum type="arabicPeriod"/>
            </a:pPr>
            <a:r>
              <a:rPr lang="en-US" altLang="zh-CN" sz="3200" dirty="0" err="1">
                <a:latin typeface="华文中宋" panose="02010600040101010101" pitchFamily="2" charset="-122"/>
                <a:ea typeface="华文中宋" panose="02010600040101010101" pitchFamily="2" charset="-122"/>
              </a:rPr>
              <a:t>PETools</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PEiD</a:t>
            </a:r>
            <a:r>
              <a:rPr lang="zh-CN" altLang="en-US" sz="3200" dirty="0">
                <a:latin typeface="华文中宋" panose="02010600040101010101" pitchFamily="2" charset="-122"/>
                <a:ea typeface="华文中宋" panose="02010600040101010101" pitchFamily="2" charset="-122"/>
              </a:rPr>
              <a:t>、</a:t>
            </a:r>
            <a:r>
              <a:rPr lang="en-US" altLang="zh-CN" sz="3200" dirty="0">
                <a:latin typeface="华文中宋" panose="02010600040101010101" pitchFamily="2" charset="-122"/>
                <a:ea typeface="华文中宋" panose="02010600040101010101" pitchFamily="2" charset="-122"/>
              </a:rPr>
              <a:t>Strings</a:t>
            </a:r>
            <a:r>
              <a:rPr lang="zh-CN" altLang="en-US" sz="3200" dirty="0">
                <a:latin typeface="华文中宋" panose="02010600040101010101" pitchFamily="2" charset="-122"/>
                <a:ea typeface="华文中宋" panose="02010600040101010101" pitchFamily="2" charset="-122"/>
              </a:rPr>
              <a:t>等静态分析工具</a:t>
            </a:r>
            <a:endParaRPr lang="en-US" altLang="zh-CN" sz="3200" dirty="0">
              <a:latin typeface="华文中宋" panose="02010600040101010101" pitchFamily="2" charset="-122"/>
              <a:ea typeface="华文中宋" panose="02010600040101010101" pitchFamily="2" charset="-122"/>
            </a:endParaRPr>
          </a:p>
          <a:p>
            <a:pPr marL="342900" indent="-342900">
              <a:lnSpc>
                <a:spcPct val="200000"/>
              </a:lnSpc>
              <a:buAutoNum type="arabicPeriod"/>
            </a:pPr>
            <a:r>
              <a:rPr lang="en-US" altLang="zh-CN" sz="3200" dirty="0" err="1">
                <a:latin typeface="华文中宋" panose="02010600040101010101" pitchFamily="2" charset="-122"/>
                <a:ea typeface="华文中宋" panose="02010600040101010101" pitchFamily="2" charset="-122"/>
              </a:rPr>
              <a:t>ProcessMonitor</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ProcessExplorer</a:t>
            </a:r>
            <a:r>
              <a:rPr lang="zh-CN" altLang="en-US" sz="3200" dirty="0">
                <a:latin typeface="华文中宋" panose="02010600040101010101" pitchFamily="2" charset="-122"/>
                <a:ea typeface="华文中宋" panose="02010600040101010101" pitchFamily="2" charset="-122"/>
              </a:rPr>
              <a:t>等动态分析工具</a:t>
            </a:r>
            <a:endParaRPr lang="en-US" altLang="zh-CN" sz="3200" dirty="0">
              <a:latin typeface="华文中宋" panose="02010600040101010101" pitchFamily="2" charset="-122"/>
              <a:ea typeface="华文中宋" panose="02010600040101010101" pitchFamily="2" charset="-122"/>
            </a:endParaRPr>
          </a:p>
          <a:p>
            <a:pPr marL="342900" indent="-342900">
              <a:lnSpc>
                <a:spcPct val="200000"/>
              </a:lnSpc>
              <a:buAutoNum type="arabicPeriod"/>
            </a:pPr>
            <a:r>
              <a:rPr lang="en-US" altLang="zh-CN" sz="3200" dirty="0">
                <a:latin typeface="华文中宋" panose="02010600040101010101" pitchFamily="2" charset="-122"/>
                <a:ea typeface="华文中宋" panose="02010600040101010101" pitchFamily="2" charset="-122"/>
              </a:rPr>
              <a:t>Yara</a:t>
            </a:r>
            <a:r>
              <a:rPr lang="zh-CN" altLang="en-US" sz="3200" dirty="0">
                <a:latin typeface="华文中宋" panose="02010600040101010101" pitchFamily="2" charset="-122"/>
                <a:ea typeface="华文中宋" panose="02010600040101010101" pitchFamily="2" charset="-122"/>
              </a:rPr>
              <a:t>检测引擎</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4588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430A5059-B51D-1800-C704-EAD42D6D4396}"/>
              </a:ext>
            </a:extLst>
          </p:cNvPr>
          <p:cNvPicPr>
            <a:picLocks noChangeAspect="1"/>
          </p:cNvPicPr>
          <p:nvPr/>
        </p:nvPicPr>
        <p:blipFill>
          <a:blip r:embed="rId3"/>
          <a:stretch>
            <a:fillRect/>
          </a:stretch>
        </p:blipFill>
        <p:spPr>
          <a:xfrm>
            <a:off x="301294" y="1643143"/>
            <a:ext cx="11589412" cy="3571714"/>
          </a:xfrm>
          <a:prstGeom prst="rect">
            <a:avLst/>
          </a:prstGeom>
        </p:spPr>
      </p:pic>
    </p:spTree>
    <p:extLst>
      <p:ext uri="{BB962C8B-B14F-4D97-AF65-F5344CB8AC3E}">
        <p14:creationId xmlns:p14="http://schemas.microsoft.com/office/powerpoint/2010/main" val="1697179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5" name="图片 4">
            <a:extLst>
              <a:ext uri="{FF2B5EF4-FFF2-40B4-BE49-F238E27FC236}">
                <a16:creationId xmlns:a16="http://schemas.microsoft.com/office/drawing/2014/main" id="{1F203ECC-939F-F9D6-D9F3-2BD5E1655A64}"/>
              </a:ext>
            </a:extLst>
          </p:cNvPr>
          <p:cNvPicPr>
            <a:picLocks noChangeAspect="1"/>
          </p:cNvPicPr>
          <p:nvPr/>
        </p:nvPicPr>
        <p:blipFill>
          <a:blip r:embed="rId3"/>
          <a:stretch>
            <a:fillRect/>
          </a:stretch>
        </p:blipFill>
        <p:spPr>
          <a:xfrm>
            <a:off x="392354" y="2600574"/>
            <a:ext cx="4560646" cy="1656851"/>
          </a:xfrm>
          <a:prstGeom prst="rect">
            <a:avLst/>
          </a:prstGeom>
        </p:spPr>
      </p:pic>
      <p:pic>
        <p:nvPicPr>
          <p:cNvPr id="7" name="图片 6">
            <a:extLst>
              <a:ext uri="{FF2B5EF4-FFF2-40B4-BE49-F238E27FC236}">
                <a16:creationId xmlns:a16="http://schemas.microsoft.com/office/drawing/2014/main" id="{76D9C792-43B6-458B-CCE7-95E4E6AC2E64}"/>
              </a:ext>
            </a:extLst>
          </p:cNvPr>
          <p:cNvPicPr>
            <a:picLocks noChangeAspect="1"/>
          </p:cNvPicPr>
          <p:nvPr/>
        </p:nvPicPr>
        <p:blipFill>
          <a:blip r:embed="rId4"/>
          <a:stretch>
            <a:fillRect/>
          </a:stretch>
        </p:blipFill>
        <p:spPr>
          <a:xfrm>
            <a:off x="5636742" y="2180579"/>
            <a:ext cx="6269431" cy="2496842"/>
          </a:xfrm>
          <a:prstGeom prst="rect">
            <a:avLst/>
          </a:prstGeom>
        </p:spPr>
      </p:pic>
    </p:spTree>
    <p:extLst>
      <p:ext uri="{BB962C8B-B14F-4D97-AF65-F5344CB8AC3E}">
        <p14:creationId xmlns:p14="http://schemas.microsoft.com/office/powerpoint/2010/main" val="151666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1D3EE97D-19B0-8D6B-0CD5-2B6F408F98D2}"/>
              </a:ext>
            </a:extLst>
          </p:cNvPr>
          <p:cNvPicPr>
            <a:picLocks noChangeAspect="1"/>
          </p:cNvPicPr>
          <p:nvPr/>
        </p:nvPicPr>
        <p:blipFill>
          <a:blip r:embed="rId3"/>
          <a:stretch>
            <a:fillRect/>
          </a:stretch>
        </p:blipFill>
        <p:spPr>
          <a:xfrm>
            <a:off x="770534" y="1487837"/>
            <a:ext cx="10650931" cy="3882325"/>
          </a:xfrm>
          <a:prstGeom prst="rect">
            <a:avLst/>
          </a:prstGeom>
        </p:spPr>
      </p:pic>
    </p:spTree>
    <p:extLst>
      <p:ext uri="{BB962C8B-B14F-4D97-AF65-F5344CB8AC3E}">
        <p14:creationId xmlns:p14="http://schemas.microsoft.com/office/powerpoint/2010/main" val="234269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6-2</a:t>
            </a:r>
            <a:endParaRPr lang="zh-CN" altLang="en-US" dirty="0"/>
          </a:p>
        </p:txBody>
      </p:sp>
      <p:pic>
        <p:nvPicPr>
          <p:cNvPr id="4" name="图片 3">
            <a:extLst>
              <a:ext uri="{FF2B5EF4-FFF2-40B4-BE49-F238E27FC236}">
                <a16:creationId xmlns:a16="http://schemas.microsoft.com/office/drawing/2014/main" id="{0B48FB34-5D47-85EC-EDCF-43CFFD6489E7}"/>
              </a:ext>
            </a:extLst>
          </p:cNvPr>
          <p:cNvPicPr>
            <a:picLocks noChangeAspect="1"/>
          </p:cNvPicPr>
          <p:nvPr/>
        </p:nvPicPr>
        <p:blipFill>
          <a:blip r:embed="rId3"/>
          <a:stretch>
            <a:fillRect/>
          </a:stretch>
        </p:blipFill>
        <p:spPr>
          <a:xfrm>
            <a:off x="1899434" y="1820243"/>
            <a:ext cx="8393132" cy="3675682"/>
          </a:xfrm>
          <a:prstGeom prst="rect">
            <a:avLst/>
          </a:prstGeom>
        </p:spPr>
      </p:pic>
    </p:spTree>
    <p:extLst>
      <p:ext uri="{BB962C8B-B14F-4D97-AF65-F5344CB8AC3E}">
        <p14:creationId xmlns:p14="http://schemas.microsoft.com/office/powerpoint/2010/main" val="2967495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Q1</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2898229"/>
          </a:xfrm>
          <a:prstGeom prst="rect">
            <a:avLst/>
          </a:prstGeom>
          <a:noFill/>
        </p:spPr>
        <p:txBody>
          <a:bodyPr wrap="square" rtlCol="0">
            <a:spAutoFit/>
          </a:bodyPr>
          <a:lstStyle/>
          <a:p>
            <a:pPr>
              <a:lnSpc>
                <a:spcPct val="200000"/>
              </a:lnSpc>
            </a:pP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函数调用的第一个子过程执行了什么操作？位于</a:t>
            </a:r>
            <a:r>
              <a:rPr lang="en-US" altLang="zh-CN" sz="3200" b="1" dirty="0">
                <a:latin typeface="华文中宋" panose="02010600040101010101" pitchFamily="2" charset="-122"/>
                <a:ea typeface="华文中宋" panose="02010600040101010101" pitchFamily="2" charset="-122"/>
              </a:rPr>
              <a:t>0x40105F</a:t>
            </a:r>
            <a:r>
              <a:rPr lang="zh-CN" altLang="en-US" sz="3200" b="1" dirty="0">
                <a:latin typeface="华文中宋" panose="02010600040101010101" pitchFamily="2" charset="-122"/>
                <a:ea typeface="华文中宋" panose="02010600040101010101" pitchFamily="2" charset="-122"/>
              </a:rPr>
              <a:t>的子过程是什么？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与</a:t>
            </a:r>
            <a:r>
              <a:rPr lang="en-US" altLang="zh-CN" sz="3200" dirty="0">
                <a:latin typeface="华文中宋" panose="02010600040101010101" pitchFamily="2" charset="-122"/>
                <a:ea typeface="华文中宋" panose="02010600040101010101" pitchFamily="2" charset="-122"/>
              </a:rPr>
              <a:t>Lab6-1</a:t>
            </a:r>
            <a:r>
              <a:rPr lang="zh-CN" altLang="en-US" sz="3200" dirty="0">
                <a:latin typeface="华文中宋" panose="02010600040101010101" pitchFamily="2" charset="-122"/>
                <a:ea typeface="华文中宋" panose="02010600040101010101" pitchFamily="2" charset="-122"/>
              </a:rPr>
              <a:t>一样，是一个</a:t>
            </a:r>
            <a:r>
              <a:rPr lang="en-US" altLang="zh-CN" sz="3200" dirty="0">
                <a:latin typeface="华文中宋" panose="02010600040101010101" pitchFamily="2" charset="-122"/>
                <a:ea typeface="华文中宋" panose="02010600040101010101" pitchFamily="2" charset="-122"/>
              </a:rPr>
              <a:t>if</a:t>
            </a:r>
            <a:r>
              <a:rPr lang="zh-CN" altLang="en-US" sz="3200" dirty="0">
                <a:latin typeface="华文中宋" panose="02010600040101010101" pitchFamily="2" charset="-122"/>
                <a:ea typeface="华文中宋" panose="02010600040101010101" pitchFamily="2" charset="-122"/>
              </a:rPr>
              <a:t>语句，检查是否存在可用的</a:t>
            </a:r>
            <a:r>
              <a:rPr lang="en-US" altLang="zh-CN" sz="3200" dirty="0">
                <a:latin typeface="华文中宋" panose="02010600040101010101" pitchFamily="2" charset="-122"/>
                <a:ea typeface="华文中宋" panose="02010600040101010101" pitchFamily="2" charset="-122"/>
              </a:rPr>
              <a:t>Internet</a:t>
            </a:r>
            <a:r>
              <a:rPr lang="zh-CN" altLang="en-US" sz="3200" dirty="0">
                <a:latin typeface="华文中宋" panose="02010600040101010101" pitchFamily="2" charset="-122"/>
                <a:ea typeface="华文中宋" panose="02010600040101010101" pitchFamily="2" charset="-122"/>
              </a:rPr>
              <a:t>连接。</a:t>
            </a:r>
          </a:p>
        </p:txBody>
      </p:sp>
    </p:spTree>
    <p:extLst>
      <p:ext uri="{BB962C8B-B14F-4D97-AF65-F5344CB8AC3E}">
        <p14:creationId xmlns:p14="http://schemas.microsoft.com/office/powerpoint/2010/main" val="203746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Q2</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位于</a:t>
            </a:r>
            <a:r>
              <a:rPr lang="en-US" altLang="zh-CN" sz="3200" b="1" dirty="0">
                <a:latin typeface="华文中宋" panose="02010600040101010101" pitchFamily="2" charset="-122"/>
                <a:ea typeface="华文中宋" panose="02010600040101010101" pitchFamily="2" charset="-122"/>
              </a:rPr>
              <a:t>0x40117F</a:t>
            </a:r>
            <a:r>
              <a:rPr lang="zh-CN" altLang="en-US" sz="3200" b="1" dirty="0">
                <a:latin typeface="华文中宋" panose="02010600040101010101" pitchFamily="2" charset="-122"/>
                <a:ea typeface="华文中宋" panose="02010600040101010101" pitchFamily="2" charset="-122"/>
              </a:rPr>
              <a:t>的子过程是什么？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推测是</a:t>
            </a:r>
            <a:r>
              <a:rPr lang="en-US" altLang="zh-CN" sz="3200" dirty="0" err="1">
                <a:latin typeface="华文中宋" panose="02010600040101010101" pitchFamily="2" charset="-122"/>
                <a:ea typeface="华文中宋" panose="02010600040101010101" pitchFamily="2" charset="-122"/>
              </a:rPr>
              <a:t>printf</a:t>
            </a:r>
            <a:r>
              <a:rPr lang="zh-CN" altLang="en-US" sz="3200" dirty="0">
                <a:latin typeface="华文中宋" panose="02010600040101010101" pitchFamily="2" charset="-122"/>
                <a:ea typeface="华文中宋" panose="02010600040101010101" pitchFamily="2" charset="-122"/>
              </a:rPr>
              <a:t>打印过程。</a:t>
            </a:r>
          </a:p>
        </p:txBody>
      </p:sp>
    </p:spTree>
    <p:extLst>
      <p:ext uri="{BB962C8B-B14F-4D97-AF65-F5344CB8AC3E}">
        <p14:creationId xmlns:p14="http://schemas.microsoft.com/office/powerpoint/2010/main" val="144644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486799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被</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函数调用的第二个子过程做了什么？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这一部分的内容应该是尝试使用</a:t>
            </a:r>
            <a:r>
              <a:rPr lang="en-US" altLang="zh-CN" sz="3200" dirty="0">
                <a:latin typeface="华文中宋" panose="02010600040101010101" pitchFamily="2" charset="-122"/>
                <a:ea typeface="华文中宋" panose="02010600040101010101" pitchFamily="2" charset="-122"/>
              </a:rPr>
              <a:t>7.5</a:t>
            </a:r>
            <a:r>
              <a:rPr lang="zh-CN" altLang="en-US" sz="3200" dirty="0">
                <a:latin typeface="华文中宋" panose="02010600040101010101" pitchFamily="2" charset="-122"/>
                <a:ea typeface="华文中宋" panose="02010600040101010101" pitchFamily="2" charset="-122"/>
              </a:rPr>
              <a:t>版本的浏览器打开</a:t>
            </a:r>
            <a:r>
              <a:rPr lang="en-US" altLang="zh-CN" sz="3200" dirty="0">
                <a:latin typeface="华文中宋" panose="02010600040101010101" pitchFamily="2" charset="-122"/>
                <a:ea typeface="华文中宋" panose="02010600040101010101" pitchFamily="2" charset="-122"/>
              </a:rPr>
              <a:t>http://www.practicalmalwareanalysis.com</a:t>
            </a:r>
            <a:r>
              <a:rPr lang="zh-CN" altLang="en-US" sz="3200" dirty="0">
                <a:latin typeface="华文中宋" panose="02010600040101010101" pitchFamily="2" charset="-122"/>
                <a:ea typeface="华文中宋" panose="02010600040101010101" pitchFamily="2" charset="-122"/>
              </a:rPr>
              <a:t>这个</a:t>
            </a:r>
            <a:r>
              <a:rPr lang="en-US" altLang="zh-CN" sz="3200" dirty="0" err="1">
                <a:latin typeface="华文中宋" panose="02010600040101010101" pitchFamily="2" charset="-122"/>
                <a:ea typeface="华文中宋" panose="02010600040101010101" pitchFamily="2" charset="-122"/>
              </a:rPr>
              <a:t>url</a:t>
            </a:r>
            <a:r>
              <a:rPr lang="zh-CN" altLang="en-US" sz="3200" dirty="0">
                <a:latin typeface="华文中宋" panose="02010600040101010101" pitchFamily="2" charset="-122"/>
                <a:ea typeface="华文中宋" panose="02010600040101010101" pitchFamily="2" charset="-122"/>
              </a:rPr>
              <a:t>，然后查看是否打开成功：如果不成功就返回一条错误信息；之后不论成功与否都把刚刚打开的网络连接给关闭。</a:t>
            </a:r>
          </a:p>
        </p:txBody>
      </p:sp>
    </p:spTree>
    <p:extLst>
      <p:ext uri="{BB962C8B-B14F-4D97-AF65-F5344CB8AC3E}">
        <p14:creationId xmlns:p14="http://schemas.microsoft.com/office/powerpoint/2010/main" val="1562977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在这个子过程中使用了什么类型的代码结构？</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字符数组和</a:t>
            </a:r>
            <a:r>
              <a:rPr lang="en-US" altLang="zh-CN" sz="3200" dirty="0">
                <a:latin typeface="华文中宋" panose="02010600040101010101" pitchFamily="2" charset="-122"/>
                <a:ea typeface="华文中宋" panose="02010600040101010101" pitchFamily="2" charset="-122"/>
              </a:rPr>
              <a:t>if</a:t>
            </a:r>
            <a:r>
              <a:rPr lang="zh-CN" altLang="en-US" sz="3200" dirty="0">
                <a:latin typeface="华文中宋" panose="02010600040101010101" pitchFamily="2" charset="-122"/>
                <a:ea typeface="华文中宋" panose="02010600040101010101" pitchFamily="2" charset="-122"/>
              </a:rPr>
              <a:t>结构。</a:t>
            </a:r>
          </a:p>
        </p:txBody>
      </p:sp>
    </p:spTree>
    <p:extLst>
      <p:ext uri="{BB962C8B-B14F-4D97-AF65-F5344CB8AC3E}">
        <p14:creationId xmlns:p14="http://schemas.microsoft.com/office/powerpoint/2010/main" val="322803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Q5</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486799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在这程序中有任何基于网络的指示吗？</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有。</a:t>
            </a:r>
            <a:endParaRPr lang="en-US" altLang="zh-CN" sz="3200" dirty="0">
              <a:latin typeface="华文中宋" panose="02010600040101010101" pitchFamily="2" charset="-122"/>
              <a:ea typeface="华文中宋" panose="02010600040101010101" pitchFamily="2" charset="-122"/>
            </a:endParaRPr>
          </a:p>
          <a:p>
            <a:pPr>
              <a:lnSpc>
                <a:spcPct val="200000"/>
              </a:lnSpc>
            </a:pPr>
            <a:r>
              <a:rPr lang="en-US" altLang="zh-CN" sz="3200" dirty="0" err="1">
                <a:latin typeface="华文中宋" panose="02010600040101010101" pitchFamily="2" charset="-122"/>
                <a:ea typeface="华文中宋" panose="02010600040101010101" pitchFamily="2" charset="-122"/>
              </a:rPr>
              <a:t>InternetOpen</a:t>
            </a:r>
            <a:r>
              <a:rPr lang="en-US" altLang="zh-CN" sz="3200" dirty="0">
                <a:latin typeface="华文中宋" panose="02010600040101010101" pitchFamily="2" charset="-122"/>
                <a:ea typeface="华文中宋" panose="02010600040101010101" pitchFamily="2" charset="-122"/>
              </a:rPr>
              <a:t> </a:t>
            </a:r>
            <a:r>
              <a:rPr lang="zh-CN" altLang="en-US" sz="3200" dirty="0">
                <a:latin typeface="华文中宋" panose="02010600040101010101" pitchFamily="2" charset="-122"/>
                <a:ea typeface="华文中宋" panose="02010600040101010101" pitchFamily="2" charset="-122"/>
              </a:rPr>
              <a:t>中使用</a:t>
            </a:r>
            <a:r>
              <a:rPr lang="en-US" altLang="zh-CN" sz="3200" dirty="0">
                <a:latin typeface="华文中宋" panose="02010600040101010101" pitchFamily="2" charset="-122"/>
                <a:ea typeface="华文中宋" panose="02010600040101010101" pitchFamily="2" charset="-122"/>
              </a:rPr>
              <a:t>User-Agent</a:t>
            </a:r>
            <a:r>
              <a:rPr lang="zh-CN" altLang="en-US" sz="3200" dirty="0">
                <a:latin typeface="华文中宋" panose="02010600040101010101" pitchFamily="2" charset="-122"/>
                <a:ea typeface="华文中宋" panose="02010600040101010101" pitchFamily="2" charset="-122"/>
              </a:rPr>
              <a:t>：“</a:t>
            </a:r>
            <a:r>
              <a:rPr lang="en-US" altLang="zh-CN" sz="3200" dirty="0">
                <a:latin typeface="华文中宋" panose="02010600040101010101" pitchFamily="2" charset="-122"/>
                <a:ea typeface="华文中宋" panose="02010600040101010101" pitchFamily="2" charset="-122"/>
              </a:rPr>
              <a:t>Internet Explorer 7.5/</a:t>
            </a:r>
            <a:r>
              <a:rPr lang="en-US" altLang="zh-CN" sz="3200" dirty="0" err="1">
                <a:latin typeface="华文中宋" panose="02010600040101010101" pitchFamily="2" charset="-122"/>
                <a:ea typeface="华文中宋" panose="02010600040101010101" pitchFamily="2" charset="-122"/>
              </a:rPr>
              <a:t>pma</a:t>
            </a:r>
            <a:r>
              <a:rPr lang="en-US" altLang="zh-CN" sz="3200" dirty="0">
                <a:latin typeface="华文中宋" panose="02010600040101010101" pitchFamily="2" charset="-122"/>
                <a:ea typeface="华文中宋" panose="02010600040101010101" pitchFamily="2" charset="-122"/>
              </a:rPr>
              <a:t>”</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InternetOpenUrl</a:t>
            </a:r>
            <a:r>
              <a:rPr lang="zh-CN" altLang="en-US" sz="3200" dirty="0">
                <a:latin typeface="华文中宋" panose="02010600040101010101" pitchFamily="2" charset="-122"/>
                <a:ea typeface="华文中宋" panose="02010600040101010101" pitchFamily="2" charset="-122"/>
              </a:rPr>
              <a:t>从远程主机下载文件：</a:t>
            </a:r>
            <a:r>
              <a:rPr lang="en-US" altLang="zh-CN" sz="3200" dirty="0">
                <a:latin typeface="华文中宋" panose="02010600040101010101" pitchFamily="2" charset="-122"/>
                <a:ea typeface="华文中宋" panose="02010600040101010101" pitchFamily="2" charset="-122"/>
              </a:rPr>
              <a:t>http://www.practicalmalwareanalysis.com/cc.htm</a:t>
            </a:r>
            <a:r>
              <a:rPr lang="zh-CN" altLang="en-US" sz="320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65742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5255926"/>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2800" dirty="0">
                <a:latin typeface="华文中宋" panose="02010600040101010101" pitchFamily="2" charset="-122"/>
                <a:ea typeface="华文中宋" panose="02010600040101010101" pitchFamily="2" charset="-122"/>
              </a:rPr>
              <a:t>恶意代码首先判断是否存在一个可用的</a:t>
            </a:r>
            <a:r>
              <a:rPr lang="en-US" altLang="zh-CN" sz="2800" dirty="0">
                <a:latin typeface="华文中宋" panose="02010600040101010101" pitchFamily="2" charset="-122"/>
                <a:ea typeface="华文中宋" panose="02010600040101010101" pitchFamily="2" charset="-122"/>
              </a:rPr>
              <a:t>Internet</a:t>
            </a:r>
            <a:r>
              <a:rPr lang="zh-CN" altLang="en-US" sz="2800" dirty="0">
                <a:latin typeface="华文中宋" panose="02010600040101010101" pitchFamily="2" charset="-122"/>
                <a:ea typeface="华文中宋" panose="02010600040101010101" pitchFamily="2" charset="-122"/>
              </a:rPr>
              <a:t>连接，如果不存在就终止运行；如果存在，则使用一个独特的用户代理尝试下载一个网页。该网页包含了一段由“</a:t>
            </a:r>
            <a:r>
              <a:rPr lang="en-US" altLang="zh-CN" sz="2800" dirty="0">
                <a:latin typeface="华文中宋" panose="02010600040101010101" pitchFamily="2" charset="-122"/>
                <a:ea typeface="华文中宋" panose="02010600040101010101" pitchFamily="2" charset="-122"/>
              </a:rPr>
              <a:t>&amp;</a:t>
            </a:r>
            <a:r>
              <a:rPr lang="en-US" altLang="zh-CN" sz="2800" dirty="0" err="1">
                <a:latin typeface="华文中宋" panose="02010600040101010101" pitchFamily="2" charset="-122"/>
                <a:ea typeface="华文中宋" panose="02010600040101010101" pitchFamily="2" charset="-122"/>
              </a:rPr>
              <a:t>lt</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开始的</a:t>
            </a:r>
            <a:r>
              <a:rPr lang="en-US" altLang="zh-CN" sz="2800" dirty="0">
                <a:latin typeface="华文中宋" panose="02010600040101010101" pitchFamily="2" charset="-122"/>
                <a:ea typeface="华文中宋" panose="02010600040101010101" pitchFamily="2" charset="-122"/>
              </a:rPr>
              <a:t>HTML</a:t>
            </a:r>
            <a:r>
              <a:rPr lang="zh-CN" altLang="en-US" sz="2800" dirty="0">
                <a:latin typeface="华文中宋" panose="02010600040101010101" pitchFamily="2" charset="-122"/>
                <a:ea typeface="华文中宋" panose="02010600040101010101" pitchFamily="2" charset="-122"/>
              </a:rPr>
              <a:t>注释，程序解析之后的那个字符，进行逐字比对，并打印“</a:t>
            </a:r>
            <a:r>
              <a:rPr lang="en-US" altLang="zh-CN" sz="2800" dirty="0">
                <a:latin typeface="华文中宋" panose="02010600040101010101" pitchFamily="2" charset="-122"/>
                <a:ea typeface="华文中宋" panose="02010600040101010101" pitchFamily="2" charset="-122"/>
              </a:rPr>
              <a:t>Success: </a:t>
            </a:r>
            <a:r>
              <a:rPr lang="en-US" altLang="zh-CN" sz="2800" dirty="0" err="1">
                <a:latin typeface="华文中宋" panose="02010600040101010101" pitchFamily="2" charset="-122"/>
                <a:ea typeface="华文中宋" panose="02010600040101010101" pitchFamily="2" charset="-122"/>
              </a:rPr>
              <a:t>Parsedcommandis</a:t>
            </a:r>
            <a:r>
              <a:rPr lang="en-US" altLang="zh-CN" sz="2800" dirty="0">
                <a:latin typeface="华文中宋" panose="02010600040101010101" pitchFamily="2" charset="-122"/>
                <a:ea typeface="华文中宋" panose="02010600040101010101" pitchFamily="2" charset="-122"/>
              </a:rPr>
              <a:t> %c\n”</a:t>
            </a:r>
            <a:r>
              <a:rPr lang="zh-CN" altLang="en-US" sz="2800" dirty="0">
                <a:latin typeface="华文中宋" panose="02010600040101010101" pitchFamily="2" charset="-122"/>
                <a:ea typeface="华文中宋" panose="02010600040101010101" pitchFamily="2" charset="-122"/>
              </a:rPr>
              <a:t>，其中</a:t>
            </a:r>
            <a:r>
              <a:rPr lang="en-US" altLang="zh-CN" sz="2800" dirty="0">
                <a:latin typeface="华文中宋" panose="02010600040101010101" pitchFamily="2" charset="-122"/>
                <a:ea typeface="华文中宋" panose="02010600040101010101" pitchFamily="2" charset="-122"/>
              </a:rPr>
              <a:t>%c</a:t>
            </a:r>
            <a:r>
              <a:rPr lang="zh-CN" altLang="en-US" sz="2800" dirty="0">
                <a:latin typeface="华文中宋" panose="02010600040101010101" pitchFamily="2" charset="-122"/>
                <a:ea typeface="华文中宋" panose="02010600040101010101" pitchFamily="2" charset="-122"/>
              </a:rPr>
              <a:t>就是从该字符。如果解析成功，程序会休眠</a:t>
            </a:r>
            <a:r>
              <a:rPr lang="en-US" altLang="zh-CN" sz="2800" dirty="0">
                <a:latin typeface="华文中宋" panose="02010600040101010101" pitchFamily="2" charset="-122"/>
                <a:ea typeface="华文中宋" panose="02010600040101010101" pitchFamily="2" charset="-122"/>
              </a:rPr>
              <a:t>60</a:t>
            </a:r>
            <a:r>
              <a:rPr lang="zh-CN" altLang="en-US" sz="2800" dirty="0">
                <a:latin typeface="华文中宋" panose="02010600040101010101" pitchFamily="2" charset="-122"/>
                <a:ea typeface="华文中宋" panose="02010600040101010101" pitchFamily="2" charset="-122"/>
              </a:rPr>
              <a:t>秒，然后终止运行。</a:t>
            </a:r>
          </a:p>
        </p:txBody>
      </p:sp>
    </p:spTree>
    <p:extLst>
      <p:ext uri="{BB962C8B-B14F-4D97-AF65-F5344CB8AC3E}">
        <p14:creationId xmlns:p14="http://schemas.microsoft.com/office/powerpoint/2010/main" val="143801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实验环境及实验工具</a:t>
            </a:r>
          </a:p>
        </p:txBody>
      </p:sp>
      <p:sp>
        <p:nvSpPr>
          <p:cNvPr id="3" name="文本框 2">
            <a:extLst>
              <a:ext uri="{FF2B5EF4-FFF2-40B4-BE49-F238E27FC236}">
                <a16:creationId xmlns:a16="http://schemas.microsoft.com/office/drawing/2014/main" id="{BF25CF9C-79D5-C1F1-6E82-204106CA08E2}"/>
              </a:ext>
            </a:extLst>
          </p:cNvPr>
          <p:cNvSpPr txBox="1"/>
          <p:nvPr/>
        </p:nvSpPr>
        <p:spPr>
          <a:xfrm>
            <a:off x="1431850" y="636886"/>
            <a:ext cx="10760150" cy="5852884"/>
          </a:xfrm>
          <a:prstGeom prst="rect">
            <a:avLst/>
          </a:prstGeom>
          <a:noFill/>
        </p:spPr>
        <p:txBody>
          <a:bodyPr wrap="square" rtlCol="0">
            <a:spAutoFit/>
          </a:bodyPr>
          <a:lstStyle/>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对</a:t>
            </a:r>
            <a:r>
              <a:rPr lang="en-US" altLang="zh-CN" sz="3200" dirty="0">
                <a:latin typeface="华文中宋" panose="02010600040101010101" pitchFamily="2" charset="-122"/>
                <a:ea typeface="华文中宋" panose="02010600040101010101" pitchFamily="2" charset="-122"/>
              </a:rPr>
              <a:t>VMware</a:t>
            </a:r>
            <a:r>
              <a:rPr lang="zh-CN" altLang="en-US" sz="3200" dirty="0">
                <a:latin typeface="华文中宋" panose="02010600040101010101" pitchFamily="2" charset="-122"/>
                <a:ea typeface="华文中宋" panose="02010600040101010101" pitchFamily="2" charset="-122"/>
              </a:rPr>
              <a:t>进行快照，便于恢复到运行前的状态</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ApateDNS</a:t>
            </a:r>
            <a:r>
              <a:rPr lang="zh-CN" altLang="en-US" sz="3200" dirty="0">
                <a:latin typeface="华文中宋" panose="02010600040101010101" pitchFamily="2" charset="-122"/>
                <a:ea typeface="华文中宋" panose="02010600040101010101" pitchFamily="2" charset="-122"/>
              </a:rPr>
              <a:t>，将</a:t>
            </a:r>
            <a:r>
              <a:rPr lang="en-US" altLang="zh-CN" sz="3200" dirty="0">
                <a:latin typeface="华文中宋" panose="02010600040101010101" pitchFamily="2" charset="-122"/>
                <a:ea typeface="华文中宋" panose="02010600040101010101" pitchFamily="2" charset="-122"/>
              </a:rPr>
              <a:t>DNS Reply IP</a:t>
            </a:r>
            <a:r>
              <a:rPr lang="zh-CN" altLang="en-US" sz="3200" dirty="0">
                <a:latin typeface="华文中宋" panose="02010600040101010101" pitchFamily="2" charset="-122"/>
                <a:ea typeface="华文中宋" panose="02010600040101010101" pitchFamily="2" charset="-122"/>
              </a:rPr>
              <a:t>设置为</a:t>
            </a:r>
            <a:r>
              <a:rPr lang="en-US" altLang="zh-CN" sz="3200" dirty="0">
                <a:latin typeface="华文中宋" panose="02010600040101010101" pitchFamily="2" charset="-122"/>
                <a:ea typeface="华文中宋" panose="02010600040101010101" pitchFamily="2" charset="-122"/>
              </a:rPr>
              <a:t>127.0.0.1</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a:latin typeface="华文中宋" panose="02010600040101010101" pitchFamily="2" charset="-122"/>
                <a:ea typeface="华文中宋" panose="02010600040101010101" pitchFamily="2" charset="-122"/>
              </a:rPr>
              <a:t>Process Monitor</a:t>
            </a:r>
            <a:r>
              <a:rPr lang="zh-CN" altLang="en-US" sz="3200" dirty="0">
                <a:latin typeface="华文中宋" panose="02010600040101010101" pitchFamily="2" charset="-122"/>
                <a:ea typeface="华文中宋" panose="02010600040101010101" pitchFamily="2" charset="-122"/>
              </a:rPr>
              <a:t>，并按照实验要求设置过滤条件</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a:latin typeface="华文中宋" panose="02010600040101010101" pitchFamily="2" charset="-122"/>
                <a:ea typeface="华文中宋" panose="02010600040101010101" pitchFamily="2" charset="-122"/>
              </a:rPr>
              <a:t>Process Explorer</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netcat</a:t>
            </a:r>
            <a:r>
              <a:rPr lang="zh-CN" altLang="en-US" sz="3200" dirty="0">
                <a:latin typeface="华文中宋" panose="02010600040101010101" pitchFamily="2" charset="-122"/>
                <a:ea typeface="华文中宋" panose="02010600040101010101" pitchFamily="2" charset="-122"/>
              </a:rPr>
              <a:t>：</a:t>
            </a:r>
            <a:r>
              <a:rPr lang="en-US" altLang="zh-CN" sz="3200" dirty="0" err="1">
                <a:latin typeface="华文中宋" panose="02010600040101010101" pitchFamily="2" charset="-122"/>
                <a:ea typeface="华文中宋" panose="02010600040101010101" pitchFamily="2" charset="-122"/>
              </a:rPr>
              <a:t>nc</a:t>
            </a:r>
            <a:r>
              <a:rPr lang="en-US" altLang="zh-CN" sz="3200" dirty="0">
                <a:latin typeface="华文中宋" panose="02010600040101010101" pitchFamily="2" charset="-122"/>
                <a:ea typeface="华文中宋" panose="02010600040101010101" pitchFamily="2" charset="-122"/>
              </a:rPr>
              <a:t>-l -p XXX</a:t>
            </a:r>
          </a:p>
          <a:p>
            <a:pPr marL="342900" indent="-342900">
              <a:lnSpc>
                <a:spcPct val="200000"/>
              </a:lnSpc>
              <a:buAutoNum type="arabicPeriod"/>
            </a:pPr>
            <a:r>
              <a:rPr lang="zh-CN" altLang="en-US" sz="3200" dirty="0">
                <a:latin typeface="华文中宋" panose="02010600040101010101" pitchFamily="2" charset="-122"/>
                <a:ea typeface="华文中宋" panose="02010600040101010101" pitchFamily="2" charset="-122"/>
              </a:rPr>
              <a:t>启动</a:t>
            </a:r>
            <a:r>
              <a:rPr lang="en-US" altLang="zh-CN" sz="3200" dirty="0" err="1">
                <a:latin typeface="华文中宋" panose="02010600040101010101" pitchFamily="2" charset="-122"/>
                <a:ea typeface="华文中宋" panose="02010600040101010101" pitchFamily="2" charset="-122"/>
              </a:rPr>
              <a:t>wireShark</a:t>
            </a:r>
            <a:r>
              <a:rPr lang="zh-CN" altLang="en-US" sz="3200" dirty="0">
                <a:latin typeface="华文中宋" panose="02010600040101010101" pitchFamily="2" charset="-122"/>
                <a:ea typeface="华文中宋" panose="02010600040101010101" pitchFamily="2" charset="-122"/>
              </a:rPr>
              <a:t>抓取数据包</a:t>
            </a:r>
          </a:p>
        </p:txBody>
      </p:sp>
    </p:spTree>
    <p:extLst>
      <p:ext uri="{BB962C8B-B14F-4D97-AF65-F5344CB8AC3E}">
        <p14:creationId xmlns:p14="http://schemas.microsoft.com/office/powerpoint/2010/main" val="4026137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5" name="图片 4">
            <a:extLst>
              <a:ext uri="{FF2B5EF4-FFF2-40B4-BE49-F238E27FC236}">
                <a16:creationId xmlns:a16="http://schemas.microsoft.com/office/drawing/2014/main" id="{44BC4A14-D66E-D36A-C641-6CAB08BB0734}"/>
              </a:ext>
            </a:extLst>
          </p:cNvPr>
          <p:cNvPicPr>
            <a:picLocks noChangeAspect="1"/>
          </p:cNvPicPr>
          <p:nvPr/>
        </p:nvPicPr>
        <p:blipFill>
          <a:blip r:embed="rId3"/>
          <a:stretch>
            <a:fillRect/>
          </a:stretch>
        </p:blipFill>
        <p:spPr>
          <a:xfrm>
            <a:off x="3402633" y="1163637"/>
            <a:ext cx="5386730" cy="4279712"/>
          </a:xfrm>
          <a:prstGeom prst="rect">
            <a:avLst/>
          </a:prstGeom>
        </p:spPr>
      </p:pic>
    </p:spTree>
    <p:extLst>
      <p:ext uri="{BB962C8B-B14F-4D97-AF65-F5344CB8AC3E}">
        <p14:creationId xmlns:p14="http://schemas.microsoft.com/office/powerpoint/2010/main" val="3411877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4" name="图片 3">
            <a:extLst>
              <a:ext uri="{FF2B5EF4-FFF2-40B4-BE49-F238E27FC236}">
                <a16:creationId xmlns:a16="http://schemas.microsoft.com/office/drawing/2014/main" id="{505E3FEB-E960-82A2-A1CF-69659E928CC7}"/>
              </a:ext>
            </a:extLst>
          </p:cNvPr>
          <p:cNvPicPr>
            <a:picLocks noChangeAspect="1"/>
          </p:cNvPicPr>
          <p:nvPr/>
        </p:nvPicPr>
        <p:blipFill rotWithShape="1">
          <a:blip r:embed="rId3"/>
          <a:srcRect r="28060"/>
          <a:stretch/>
        </p:blipFill>
        <p:spPr>
          <a:xfrm>
            <a:off x="466725" y="1163637"/>
            <a:ext cx="11468100" cy="2463589"/>
          </a:xfrm>
          <a:prstGeom prst="rect">
            <a:avLst/>
          </a:prstGeom>
        </p:spPr>
      </p:pic>
      <p:pic>
        <p:nvPicPr>
          <p:cNvPr id="6" name="图片 5">
            <a:extLst>
              <a:ext uri="{FF2B5EF4-FFF2-40B4-BE49-F238E27FC236}">
                <a16:creationId xmlns:a16="http://schemas.microsoft.com/office/drawing/2014/main" id="{5C7DF00F-407B-095B-D17D-803A46C097B0}"/>
              </a:ext>
            </a:extLst>
          </p:cNvPr>
          <p:cNvPicPr>
            <a:picLocks noChangeAspect="1"/>
          </p:cNvPicPr>
          <p:nvPr/>
        </p:nvPicPr>
        <p:blipFill rotWithShape="1">
          <a:blip r:embed="rId4"/>
          <a:srcRect r="29598"/>
          <a:stretch/>
        </p:blipFill>
        <p:spPr>
          <a:xfrm>
            <a:off x="361950" y="3627226"/>
            <a:ext cx="11468100" cy="2605832"/>
          </a:xfrm>
          <a:prstGeom prst="rect">
            <a:avLst/>
          </a:prstGeom>
        </p:spPr>
      </p:pic>
    </p:spTree>
    <p:extLst>
      <p:ext uri="{BB962C8B-B14F-4D97-AF65-F5344CB8AC3E}">
        <p14:creationId xmlns:p14="http://schemas.microsoft.com/office/powerpoint/2010/main" val="3932985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E66EB8D6-5A83-8BDD-38A6-DC006946C376}"/>
              </a:ext>
            </a:extLst>
          </p:cNvPr>
          <p:cNvSpPr>
            <a:spLocks noGrp="1"/>
          </p:cNvSpPr>
          <p:nvPr>
            <p:ph type="title"/>
          </p:nvPr>
        </p:nvSpPr>
        <p:spPr>
          <a:xfrm>
            <a:off x="838200" y="296862"/>
            <a:ext cx="5257798" cy="866775"/>
          </a:xfrm>
        </p:spPr>
        <p:txBody>
          <a:bodyPr/>
          <a:lstStyle/>
          <a:p>
            <a:r>
              <a:rPr lang="en-US" altLang="zh-CN" dirty="0"/>
              <a:t>Q1</a:t>
            </a:r>
            <a:endParaRPr lang="zh-CN" altLang="en-US" dirty="0"/>
          </a:p>
        </p:txBody>
      </p:sp>
      <p:sp>
        <p:nvSpPr>
          <p:cNvPr id="11" name="文本框 10">
            <a:extLst>
              <a:ext uri="{FF2B5EF4-FFF2-40B4-BE49-F238E27FC236}">
                <a16:creationId xmlns:a16="http://schemas.microsoft.com/office/drawing/2014/main" id="{92583736-F5DD-3CC2-56B1-530505F7E3A7}"/>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比较在</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函数与实验</a:t>
            </a:r>
            <a:r>
              <a:rPr lang="en-US" altLang="zh-CN" sz="3200" b="1" dirty="0">
                <a:latin typeface="华文中宋" panose="02010600040101010101" pitchFamily="2" charset="-122"/>
                <a:ea typeface="华文中宋" panose="02010600040101010101" pitchFamily="2" charset="-122"/>
              </a:rPr>
              <a:t>6-2 </a:t>
            </a:r>
            <a:r>
              <a:rPr lang="zh-CN" altLang="en-US" sz="3200" b="1" dirty="0">
                <a:latin typeface="华文中宋" panose="02010600040101010101" pitchFamily="2" charset="-122"/>
                <a:ea typeface="华文中宋" panose="02010600040101010101" pitchFamily="2" charset="-122"/>
              </a:rPr>
              <a:t>的</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函数的调用。从</a:t>
            </a:r>
            <a:r>
              <a:rPr lang="en-US" altLang="zh-CN" sz="3200" b="1" dirty="0">
                <a:latin typeface="华文中宋" panose="02010600040101010101" pitchFamily="2" charset="-122"/>
                <a:ea typeface="华文中宋" panose="02010600040101010101" pitchFamily="2" charset="-122"/>
              </a:rPr>
              <a:t>main</a:t>
            </a:r>
            <a:r>
              <a:rPr lang="zh-CN" altLang="en-US" sz="3200" b="1" dirty="0">
                <a:latin typeface="华文中宋" panose="02010600040101010101" pitchFamily="2" charset="-122"/>
                <a:ea typeface="华文中宋" panose="02010600040101010101" pitchFamily="2" charset="-122"/>
              </a:rPr>
              <a:t>中调用的新的函数是什么？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D92E9636-98EE-0B17-F0A3-09C28654195F}"/>
              </a:ext>
            </a:extLst>
          </p:cNvPr>
          <p:cNvPicPr>
            <a:picLocks noChangeAspect="1"/>
          </p:cNvPicPr>
          <p:nvPr/>
        </p:nvPicPr>
        <p:blipFill>
          <a:blip r:embed="rId3"/>
          <a:stretch>
            <a:fillRect/>
          </a:stretch>
        </p:blipFill>
        <p:spPr>
          <a:xfrm>
            <a:off x="1575435" y="1238169"/>
            <a:ext cx="8365528" cy="4381662"/>
          </a:xfrm>
          <a:prstGeom prst="rect">
            <a:avLst/>
          </a:prstGeom>
        </p:spPr>
      </p:pic>
      <p:sp>
        <p:nvSpPr>
          <p:cNvPr id="13" name="文本框 12">
            <a:extLst>
              <a:ext uri="{FF2B5EF4-FFF2-40B4-BE49-F238E27FC236}">
                <a16:creationId xmlns:a16="http://schemas.microsoft.com/office/drawing/2014/main" id="{15927078-37AE-9E0F-DE82-ADAF774169F2}"/>
              </a:ext>
            </a:extLst>
          </p:cNvPr>
          <p:cNvSpPr txBox="1"/>
          <p:nvPr/>
        </p:nvSpPr>
        <p:spPr>
          <a:xfrm>
            <a:off x="60960" y="2501397"/>
            <a:ext cx="12192000" cy="2062103"/>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用</a:t>
            </a:r>
            <a:r>
              <a:rPr lang="en-US" altLang="zh-CN" sz="3200" dirty="0">
                <a:latin typeface="华文中宋" panose="02010600040101010101" pitchFamily="2" charset="-122"/>
                <a:ea typeface="华文中宋" panose="02010600040101010101" pitchFamily="2" charset="-122"/>
              </a:rPr>
              <a:t>IDA</a:t>
            </a:r>
            <a:r>
              <a:rPr lang="zh-CN" altLang="en-US" sz="3200" dirty="0">
                <a:latin typeface="华文中宋" panose="02010600040101010101" pitchFamily="2" charset="-122"/>
                <a:ea typeface="华文中宋" panose="02010600040101010101" pitchFamily="2" charset="-122"/>
              </a:rPr>
              <a:t>来加载这个可执行文件，其</a:t>
            </a:r>
            <a:r>
              <a:rPr lang="en-US" altLang="zh-CN" sz="3200" dirty="0">
                <a:latin typeface="华文中宋" panose="02010600040101010101" pitchFamily="2" charset="-122"/>
                <a:ea typeface="华文中宋" panose="02010600040101010101" pitchFamily="2" charset="-122"/>
              </a:rPr>
              <a:t>main</a:t>
            </a:r>
            <a:r>
              <a:rPr lang="zh-CN" altLang="en-US" sz="3200" dirty="0">
                <a:latin typeface="华文中宋" panose="02010600040101010101" pitchFamily="2" charset="-122"/>
                <a:ea typeface="华文中宋" panose="02010600040101010101" pitchFamily="2" charset="-122"/>
              </a:rPr>
              <a:t>函数看起来与</a:t>
            </a:r>
            <a:r>
              <a:rPr lang="en-US" altLang="zh-CN" sz="3200" dirty="0">
                <a:latin typeface="华文中宋" panose="02010600040101010101" pitchFamily="2" charset="-122"/>
                <a:ea typeface="华文中宋" panose="02010600040101010101" pitchFamily="2" charset="-122"/>
              </a:rPr>
              <a:t>Lab6-2</a:t>
            </a:r>
            <a:r>
              <a:rPr lang="zh-CN" altLang="en-US" sz="3200" dirty="0">
                <a:latin typeface="华文中宋" panose="02010600040101010101" pitchFamily="2" charset="-122"/>
                <a:ea typeface="华文中宋" panose="02010600040101010101" pitchFamily="2" charset="-122"/>
              </a:rPr>
              <a:t>很像，但多了一个</a:t>
            </a:r>
            <a:r>
              <a:rPr lang="en-US" altLang="zh-CN" sz="3200" dirty="0">
                <a:latin typeface="华文中宋" panose="02010600040101010101" pitchFamily="2" charset="-122"/>
                <a:ea typeface="华文中宋" panose="02010600040101010101" pitchFamily="2" charset="-122"/>
              </a:rPr>
              <a:t>0x401130</a:t>
            </a:r>
            <a:r>
              <a:rPr lang="zh-CN" altLang="en-US" sz="3200" dirty="0">
                <a:latin typeface="华文中宋" panose="02010600040101010101" pitchFamily="2" charset="-122"/>
                <a:ea typeface="华文中宋" panose="02010600040101010101" pitchFamily="2" charset="-122"/>
              </a:rPr>
              <a:t>的调用，其他部分，包括</a:t>
            </a:r>
            <a:r>
              <a:rPr lang="en-US" altLang="zh-CN" sz="3200" dirty="0">
                <a:latin typeface="华文中宋" panose="02010600040101010101" pitchFamily="2" charset="-122"/>
                <a:ea typeface="华文中宋" panose="02010600040101010101" pitchFamily="2" charset="-122"/>
              </a:rPr>
              <a:t>0x401000</a:t>
            </a:r>
            <a:r>
              <a:rPr lang="zh-CN" altLang="en-US" sz="3200" dirty="0">
                <a:latin typeface="华文中宋" panose="02010600040101010101" pitchFamily="2" charset="-122"/>
                <a:ea typeface="华文中宋" panose="02010600040101010101" pitchFamily="2" charset="-122"/>
              </a:rPr>
              <a:t>（检查</a:t>
            </a:r>
            <a:r>
              <a:rPr lang="en-US" altLang="zh-CN" sz="3200" dirty="0">
                <a:latin typeface="华文中宋" panose="02010600040101010101" pitchFamily="2" charset="-122"/>
                <a:ea typeface="华文中宋" panose="02010600040101010101" pitchFamily="2" charset="-122"/>
              </a:rPr>
              <a:t>Internet </a:t>
            </a:r>
            <a:r>
              <a:rPr lang="zh-CN" altLang="en-US" sz="3200" dirty="0">
                <a:latin typeface="华文中宋" panose="02010600040101010101" pitchFamily="2" charset="-122"/>
                <a:ea typeface="华文中宋" panose="02010600040101010101" pitchFamily="2" charset="-122"/>
              </a:rPr>
              <a:t>连接） 、</a:t>
            </a:r>
            <a:r>
              <a:rPr lang="en-US" altLang="zh-CN" sz="3200" dirty="0">
                <a:latin typeface="华文中宋" panose="02010600040101010101" pitchFamily="2" charset="-122"/>
                <a:ea typeface="华文中宋" panose="02010600040101010101" pitchFamily="2" charset="-122"/>
              </a:rPr>
              <a:t>0x401040</a:t>
            </a:r>
            <a:r>
              <a:rPr lang="zh-CN" altLang="en-US" sz="3200" dirty="0">
                <a:latin typeface="华文中宋" panose="02010600040101010101" pitchFamily="2" charset="-122"/>
                <a:ea typeface="华文中宋" panose="02010600040101010101" pitchFamily="2" charset="-122"/>
              </a:rPr>
              <a:t>（下载网页并解析</a:t>
            </a:r>
            <a:r>
              <a:rPr lang="en-US" altLang="zh-CN" sz="3200" dirty="0">
                <a:latin typeface="华文中宋" panose="02010600040101010101" pitchFamily="2" charset="-122"/>
                <a:ea typeface="华文中宋" panose="02010600040101010101" pitchFamily="2" charset="-122"/>
              </a:rPr>
              <a:t>HTML </a:t>
            </a:r>
            <a:r>
              <a:rPr lang="zh-CN" altLang="en-US" sz="3200" dirty="0">
                <a:latin typeface="华文中宋" panose="02010600040101010101" pitchFamily="2" charset="-122"/>
                <a:ea typeface="华文中宋" panose="02010600040101010101" pitchFamily="2" charset="-122"/>
              </a:rPr>
              <a:t>注释的调用则与</a:t>
            </a:r>
            <a:r>
              <a:rPr lang="en-US" altLang="zh-CN" sz="3200" dirty="0">
                <a:latin typeface="华文中宋" panose="02010600040101010101" pitchFamily="2" charset="-122"/>
                <a:ea typeface="华文中宋" panose="02010600040101010101" pitchFamily="2" charset="-122"/>
              </a:rPr>
              <a:t>Lab6-2</a:t>
            </a:r>
            <a:r>
              <a:rPr lang="zh-CN" altLang="en-US" sz="3200" dirty="0">
                <a:latin typeface="华文中宋" panose="02010600040101010101" pitchFamily="2" charset="-122"/>
                <a:ea typeface="华文中宋" panose="02010600040101010101" pitchFamily="2" charset="-122"/>
              </a:rPr>
              <a:t>中的一致。</a:t>
            </a:r>
          </a:p>
        </p:txBody>
      </p:sp>
    </p:spTree>
    <p:extLst>
      <p:ext uri="{BB962C8B-B14F-4D97-AF65-F5344CB8AC3E}">
        <p14:creationId xmlns:p14="http://schemas.microsoft.com/office/powerpoint/2010/main" val="25728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Q2</a:t>
            </a:r>
            <a:endParaRPr lang="zh-CN" altLang="en-US" dirty="0"/>
          </a:p>
        </p:txBody>
      </p:sp>
      <p:sp>
        <p:nvSpPr>
          <p:cNvPr id="5" name="文本框 4">
            <a:extLst>
              <a:ext uri="{FF2B5EF4-FFF2-40B4-BE49-F238E27FC236}">
                <a16:creationId xmlns:a16="http://schemas.microsoft.com/office/drawing/2014/main" id="{DB9C464A-9067-04E9-65DF-BD5FE35C6BAC}"/>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这个新的函数使用的参数是什么？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CD93194B-FF1A-0EE7-BC16-5FFD2B455831}"/>
              </a:ext>
            </a:extLst>
          </p:cNvPr>
          <p:cNvPicPr>
            <a:picLocks noChangeAspect="1"/>
          </p:cNvPicPr>
          <p:nvPr/>
        </p:nvPicPr>
        <p:blipFill>
          <a:blip r:embed="rId3"/>
          <a:stretch>
            <a:fillRect/>
          </a:stretch>
        </p:blipFill>
        <p:spPr>
          <a:xfrm>
            <a:off x="1016064" y="1856245"/>
            <a:ext cx="10159867" cy="2553830"/>
          </a:xfrm>
          <a:prstGeom prst="rect">
            <a:avLst/>
          </a:prstGeom>
        </p:spPr>
      </p:pic>
      <p:sp>
        <p:nvSpPr>
          <p:cNvPr id="7" name="文本框 6">
            <a:extLst>
              <a:ext uri="{FF2B5EF4-FFF2-40B4-BE49-F238E27FC236}">
                <a16:creationId xmlns:a16="http://schemas.microsoft.com/office/drawing/2014/main" id="{4D1C48C0-BCA0-756C-E751-4CEAEBAABAF8}"/>
              </a:ext>
            </a:extLst>
          </p:cNvPr>
          <p:cNvSpPr txBox="1"/>
          <p:nvPr/>
        </p:nvSpPr>
        <p:spPr>
          <a:xfrm>
            <a:off x="60960" y="2501397"/>
            <a:ext cx="12192000" cy="1569660"/>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传入的第一个参数是</a:t>
            </a:r>
            <a:r>
              <a:rPr lang="en-US" altLang="zh-CN" sz="3200" dirty="0">
                <a:latin typeface="华文中宋" panose="02010600040101010101" pitchFamily="2" charset="-122"/>
                <a:ea typeface="华文中宋" panose="02010600040101010101" pitchFamily="2" charset="-122"/>
              </a:rPr>
              <a:t>char</a:t>
            </a:r>
            <a:r>
              <a:rPr lang="zh-CN" altLang="en-US" sz="3200" dirty="0">
                <a:latin typeface="华文中宋" panose="02010600040101010101" pitchFamily="2" charset="-122"/>
                <a:ea typeface="华文中宋" panose="02010600040101010101" pitchFamily="2" charset="-122"/>
              </a:rPr>
              <a:t>类型，即此前读出的</a:t>
            </a:r>
            <a:r>
              <a:rPr lang="en-US" altLang="zh-CN" sz="3200" dirty="0">
                <a:latin typeface="华文中宋" panose="02010600040101010101" pitchFamily="2" charset="-122"/>
                <a:ea typeface="华文中宋" panose="02010600040101010101" pitchFamily="2" charset="-122"/>
              </a:rPr>
              <a:t>HTML</a:t>
            </a:r>
            <a:r>
              <a:rPr lang="zh-CN" altLang="en-US" sz="3200" dirty="0">
                <a:latin typeface="华文中宋" panose="02010600040101010101" pitchFamily="2" charset="-122"/>
                <a:ea typeface="华文中宋" panose="02010600040101010101" pitchFamily="2" charset="-122"/>
              </a:rPr>
              <a:t>字符。第二个参数是指向文件名字符串的指针（实际上是标准</a:t>
            </a:r>
            <a:r>
              <a:rPr lang="en-US" altLang="zh-CN" sz="3200" dirty="0">
                <a:latin typeface="华文中宋" panose="02010600040101010101" pitchFamily="2" charset="-122"/>
                <a:ea typeface="华文中宋" panose="02010600040101010101" pitchFamily="2" charset="-122"/>
              </a:rPr>
              <a:t>main</a:t>
            </a:r>
            <a:r>
              <a:rPr lang="zh-CN" altLang="en-US" sz="3200" dirty="0">
                <a:latin typeface="华文中宋" panose="02010600040101010101" pitchFamily="2" charset="-122"/>
                <a:ea typeface="华文中宋" panose="02010600040101010101" pitchFamily="2" charset="-122"/>
              </a:rPr>
              <a:t>函数的</a:t>
            </a:r>
            <a:r>
              <a:rPr lang="en-US" altLang="zh-CN" sz="3200" dirty="0" err="1">
                <a:latin typeface="华文中宋" panose="02010600040101010101" pitchFamily="2" charset="-122"/>
                <a:ea typeface="华文中宋" panose="02010600040101010101" pitchFamily="2" charset="-122"/>
              </a:rPr>
              <a:t>argv</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，即该程序自己的文件名）。</a:t>
            </a:r>
          </a:p>
        </p:txBody>
      </p:sp>
    </p:spTree>
    <p:extLst>
      <p:ext uri="{BB962C8B-B14F-4D97-AF65-F5344CB8AC3E}">
        <p14:creationId xmlns:p14="http://schemas.microsoft.com/office/powerpoint/2010/main" val="194704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6" name="文本框 5">
            <a:extLst>
              <a:ext uri="{FF2B5EF4-FFF2-40B4-BE49-F238E27FC236}">
                <a16:creationId xmlns:a16="http://schemas.microsoft.com/office/drawing/2014/main" id="{5BEB1F2E-76D4-3E11-A786-1AB0113AC3C1}"/>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这个函数包含的主要代码结构是什么？</a:t>
            </a:r>
            <a:endParaRPr lang="en-US" altLang="zh-CN" sz="3200" b="1"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967E9229-7CE3-4088-5AA7-CA4095492F8B}"/>
              </a:ext>
            </a:extLst>
          </p:cNvPr>
          <p:cNvPicPr>
            <a:picLocks noChangeAspect="1"/>
          </p:cNvPicPr>
          <p:nvPr/>
        </p:nvPicPr>
        <p:blipFill>
          <a:blip r:embed="rId3"/>
          <a:stretch>
            <a:fillRect/>
          </a:stretch>
        </p:blipFill>
        <p:spPr>
          <a:xfrm>
            <a:off x="909637" y="983511"/>
            <a:ext cx="10372725" cy="5344531"/>
          </a:xfrm>
          <a:prstGeom prst="rect">
            <a:avLst/>
          </a:prstGeom>
        </p:spPr>
      </p:pic>
      <p:sp>
        <p:nvSpPr>
          <p:cNvPr id="5" name="文本框 4">
            <a:extLst>
              <a:ext uri="{FF2B5EF4-FFF2-40B4-BE49-F238E27FC236}">
                <a16:creationId xmlns:a16="http://schemas.microsoft.com/office/drawing/2014/main" id="{D1171A6D-C6D2-12F2-DD17-F5C5BDA487CC}"/>
              </a:ext>
            </a:extLst>
          </p:cNvPr>
          <p:cNvSpPr txBox="1"/>
          <p:nvPr/>
        </p:nvSpPr>
        <p:spPr>
          <a:xfrm>
            <a:off x="207339" y="1506706"/>
            <a:ext cx="5888661" cy="1015663"/>
          </a:xfrm>
          <a:prstGeom prst="rect">
            <a:avLst/>
          </a:prstGeom>
          <a:noFill/>
        </p:spPr>
        <p:txBody>
          <a:bodyPr wrap="square" rtlCol="0">
            <a:spAutoFit/>
          </a:bodyPr>
          <a:lstStyle/>
          <a:p>
            <a:pPr algn="ctr"/>
            <a:r>
              <a:rPr lang="en-US" altLang="zh-CN" sz="6000" dirty="0">
                <a:latin typeface="华文中宋" panose="02010600040101010101" pitchFamily="2" charset="-122"/>
                <a:ea typeface="华文中宋" panose="02010600040101010101" pitchFamily="2" charset="-122"/>
              </a:rPr>
              <a:t>switch</a:t>
            </a:r>
            <a:r>
              <a:rPr lang="zh-CN" altLang="en-US" sz="6000" dirty="0">
                <a:latin typeface="华文中宋" panose="02010600040101010101" pitchFamily="2" charset="-122"/>
                <a:ea typeface="华文中宋" panose="02010600040101010101" pitchFamily="2" charset="-122"/>
              </a:rPr>
              <a:t>判断结构</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915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6-3</a:t>
            </a:r>
            <a:endParaRPr lang="zh-CN" altLang="en-US" dirty="0"/>
          </a:p>
        </p:txBody>
      </p:sp>
      <p:pic>
        <p:nvPicPr>
          <p:cNvPr id="4" name="图片 3">
            <a:extLst>
              <a:ext uri="{FF2B5EF4-FFF2-40B4-BE49-F238E27FC236}">
                <a16:creationId xmlns:a16="http://schemas.microsoft.com/office/drawing/2014/main" id="{28B67996-0157-5D39-10F3-5AEDBD55CBD2}"/>
              </a:ext>
            </a:extLst>
          </p:cNvPr>
          <p:cNvPicPr>
            <a:picLocks noChangeAspect="1"/>
          </p:cNvPicPr>
          <p:nvPr/>
        </p:nvPicPr>
        <p:blipFill>
          <a:blip r:embed="rId3"/>
          <a:stretch>
            <a:fillRect/>
          </a:stretch>
        </p:blipFill>
        <p:spPr>
          <a:xfrm>
            <a:off x="838200" y="2574413"/>
            <a:ext cx="10149179" cy="1709173"/>
          </a:xfrm>
          <a:prstGeom prst="rect">
            <a:avLst/>
          </a:prstGeom>
        </p:spPr>
      </p:pic>
    </p:spTree>
    <p:extLst>
      <p:ext uri="{BB962C8B-B14F-4D97-AF65-F5344CB8AC3E}">
        <p14:creationId xmlns:p14="http://schemas.microsoft.com/office/powerpoint/2010/main" val="56569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3" name="文本框 2">
            <a:extLst>
              <a:ext uri="{FF2B5EF4-FFF2-40B4-BE49-F238E27FC236}">
                <a16:creationId xmlns:a16="http://schemas.microsoft.com/office/drawing/2014/main" id="{CC85D1E3-394C-0ABE-1B9D-A4AA1180F52A}"/>
              </a:ext>
            </a:extLst>
          </p:cNvPr>
          <p:cNvSpPr txBox="1"/>
          <p:nvPr/>
        </p:nvSpPr>
        <p:spPr>
          <a:xfrm>
            <a:off x="85726" y="1294111"/>
            <a:ext cx="12020549" cy="92845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这个函数能够做什么？</a:t>
            </a:r>
            <a:endParaRPr lang="en-US" altLang="zh-CN" sz="3200" b="1" dirty="0">
              <a:latin typeface="华文中宋" panose="02010600040101010101" pitchFamily="2" charset="-122"/>
              <a:ea typeface="华文中宋" panose="02010600040101010101" pitchFamily="2" charset="-122"/>
            </a:endParaRPr>
          </a:p>
        </p:txBody>
      </p:sp>
      <p:sp>
        <p:nvSpPr>
          <p:cNvPr id="4" name="文本框 3">
            <a:extLst>
              <a:ext uri="{FF2B5EF4-FFF2-40B4-BE49-F238E27FC236}">
                <a16:creationId xmlns:a16="http://schemas.microsoft.com/office/drawing/2014/main" id="{34F72311-CAE9-947A-20F0-098FDE3F045A}"/>
              </a:ext>
            </a:extLst>
          </p:cNvPr>
          <p:cNvSpPr txBox="1"/>
          <p:nvPr/>
        </p:nvSpPr>
        <p:spPr>
          <a:xfrm>
            <a:off x="60960" y="2501397"/>
            <a:ext cx="12192000" cy="1077218"/>
          </a:xfrm>
          <a:prstGeom prst="rect">
            <a:avLst/>
          </a:prstGeom>
          <a:solidFill>
            <a:schemeClr val="bg1"/>
          </a:solid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由上述分析可知，该函数最重要的部分即为</a:t>
            </a:r>
            <a:r>
              <a:rPr lang="en-US" altLang="zh-CN" sz="3200" dirty="0">
                <a:latin typeface="华文中宋" panose="02010600040101010101" pitchFamily="2" charset="-122"/>
                <a:ea typeface="华文中宋" panose="02010600040101010101" pitchFamily="2" charset="-122"/>
              </a:rPr>
              <a:t>switch</a:t>
            </a:r>
            <a:r>
              <a:rPr lang="zh-CN" altLang="en-US" sz="3200" dirty="0">
                <a:latin typeface="华文中宋" panose="02010600040101010101" pitchFamily="2" charset="-122"/>
                <a:ea typeface="华文中宋" panose="02010600040101010101" pitchFamily="2" charset="-122"/>
              </a:rPr>
              <a:t>部分，下面就该部分进行重点分析。</a:t>
            </a:r>
          </a:p>
        </p:txBody>
      </p:sp>
    </p:spTree>
    <p:extLst>
      <p:ext uri="{BB962C8B-B14F-4D97-AF65-F5344CB8AC3E}">
        <p14:creationId xmlns:p14="http://schemas.microsoft.com/office/powerpoint/2010/main" val="424467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pic>
        <p:nvPicPr>
          <p:cNvPr id="6" name="图片 5">
            <a:extLst>
              <a:ext uri="{FF2B5EF4-FFF2-40B4-BE49-F238E27FC236}">
                <a16:creationId xmlns:a16="http://schemas.microsoft.com/office/drawing/2014/main" id="{E5F7D41A-791C-FF32-BED7-8F7BD347297F}"/>
              </a:ext>
            </a:extLst>
          </p:cNvPr>
          <p:cNvPicPr>
            <a:picLocks noChangeAspect="1"/>
          </p:cNvPicPr>
          <p:nvPr/>
        </p:nvPicPr>
        <p:blipFill>
          <a:blip r:embed="rId3"/>
          <a:stretch>
            <a:fillRect/>
          </a:stretch>
        </p:blipFill>
        <p:spPr>
          <a:xfrm>
            <a:off x="214312" y="2237084"/>
            <a:ext cx="11763375" cy="1861088"/>
          </a:xfrm>
          <a:prstGeom prst="rect">
            <a:avLst/>
          </a:prstGeom>
        </p:spPr>
      </p:pic>
      <p:sp>
        <p:nvSpPr>
          <p:cNvPr id="7" name="文本框 6">
            <a:extLst>
              <a:ext uri="{FF2B5EF4-FFF2-40B4-BE49-F238E27FC236}">
                <a16:creationId xmlns:a16="http://schemas.microsoft.com/office/drawing/2014/main" id="{240E164A-B322-7DE8-D535-B50B6EDA97E2}"/>
              </a:ext>
            </a:extLst>
          </p:cNvPr>
          <p:cNvSpPr txBox="1"/>
          <p:nvPr/>
        </p:nvSpPr>
        <p:spPr>
          <a:xfrm>
            <a:off x="60960" y="1161752"/>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0</a:t>
            </a:r>
            <a:r>
              <a:rPr lang="zh-CN" altLang="en-US" sz="3200" dirty="0">
                <a:latin typeface="华文中宋" panose="02010600040101010101" pitchFamily="2" charset="-122"/>
                <a:ea typeface="华文中宋" panose="02010600040101010101" pitchFamily="2" charset="-122"/>
              </a:rPr>
              <a:t>，即字符为‘</a:t>
            </a:r>
            <a:r>
              <a:rPr lang="en-US" altLang="zh-CN" sz="3200" dirty="0">
                <a:latin typeface="华文中宋" panose="02010600040101010101" pitchFamily="2" charset="-122"/>
                <a:ea typeface="华文中宋" panose="02010600040101010101" pitchFamily="2" charset="-122"/>
              </a:rPr>
              <a:t>a’</a:t>
            </a:r>
            <a:r>
              <a:rPr lang="zh-CN" altLang="en-US" sz="3200" dirty="0">
                <a:latin typeface="华文中宋" panose="02010600040101010101" pitchFamily="2" charset="-122"/>
                <a:ea typeface="华文中宋" panose="02010600040101010101" pitchFamily="2" charset="-122"/>
              </a:rPr>
              <a:t>。调用</a:t>
            </a:r>
            <a:r>
              <a:rPr lang="en-US" altLang="zh-CN" sz="3200" dirty="0" err="1">
                <a:latin typeface="华文中宋" panose="02010600040101010101" pitchFamily="2" charset="-122"/>
                <a:ea typeface="华文中宋" panose="02010600040101010101" pitchFamily="2" charset="-122"/>
              </a:rPr>
              <a:t>CreateDirectory</a:t>
            </a:r>
            <a:r>
              <a:rPr lang="zh-CN" altLang="en-US" sz="3200" dirty="0">
                <a:latin typeface="华文中宋" panose="02010600040101010101" pitchFamily="2" charset="-122"/>
                <a:ea typeface="华文中宋" panose="02010600040101010101" pitchFamily="2" charset="-122"/>
              </a:rPr>
              <a:t>创建了一个文件夹“</a:t>
            </a:r>
            <a:r>
              <a:rPr lang="en-US" altLang="zh-CN" sz="3200" dirty="0">
                <a:latin typeface="华文中宋" panose="02010600040101010101" pitchFamily="2" charset="-122"/>
                <a:ea typeface="华文中宋" panose="02010600040101010101" pitchFamily="2" charset="-122"/>
              </a:rPr>
              <a:t>C:\Temp”</a:t>
            </a:r>
            <a:r>
              <a:rPr lang="zh-CN" altLang="en-US" sz="320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4167631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2554545"/>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1</a:t>
            </a:r>
            <a:r>
              <a:rPr lang="zh-CN" altLang="en-US" sz="3200" dirty="0">
                <a:latin typeface="华文中宋" panose="02010600040101010101" pitchFamily="2" charset="-122"/>
                <a:ea typeface="华文中宋" panose="02010600040101010101" pitchFamily="2" charset="-122"/>
              </a:rPr>
              <a:t>， 即字符串为‘</a:t>
            </a:r>
            <a:r>
              <a:rPr lang="en-US" altLang="zh-CN" sz="3200" dirty="0">
                <a:latin typeface="华文中宋" panose="02010600040101010101" pitchFamily="2" charset="-122"/>
                <a:ea typeface="华文中宋" panose="02010600040101010101" pitchFamily="2" charset="-122"/>
              </a:rPr>
              <a:t>b’ </a:t>
            </a:r>
            <a:r>
              <a:rPr lang="zh-CN" altLang="en-US" sz="3200" dirty="0">
                <a:latin typeface="华文中宋" panose="02010600040101010101" pitchFamily="2" charset="-122"/>
                <a:ea typeface="华文中宋" panose="02010600040101010101" pitchFamily="2" charset="-122"/>
              </a:rPr>
              <a:t>。调用</a:t>
            </a:r>
            <a:r>
              <a:rPr lang="en-US" altLang="zh-CN" sz="3200" dirty="0" err="1">
                <a:latin typeface="华文中宋" panose="02010600040101010101" pitchFamily="2" charset="-122"/>
                <a:ea typeface="华文中宋" panose="02010600040101010101" pitchFamily="2" charset="-122"/>
              </a:rPr>
              <a:t>CopyFile</a:t>
            </a:r>
            <a:r>
              <a:rPr lang="zh-CN" altLang="en-US" sz="3200" dirty="0">
                <a:latin typeface="华文中宋" panose="02010600040101010101" pitchFamily="2" charset="-122"/>
                <a:ea typeface="华文中宋" panose="02010600040101010101" pitchFamily="2" charset="-122"/>
              </a:rPr>
              <a:t>复制文件： 源文件是</a:t>
            </a:r>
            <a:r>
              <a:rPr lang="en-US" altLang="zh-CN" sz="3200" dirty="0" err="1">
                <a:latin typeface="华文中宋" panose="02010600040101010101" pitchFamily="2" charset="-122"/>
                <a:ea typeface="华文中宋" panose="02010600040101010101" pitchFamily="2" charset="-122"/>
              </a:rPr>
              <a:t>lpExistingFileName</a:t>
            </a:r>
            <a:r>
              <a:rPr lang="zh-CN" altLang="en-US" sz="3200" dirty="0">
                <a:latin typeface="华文中宋" panose="02010600040101010101" pitchFamily="2" charset="-122"/>
                <a:ea typeface="华文中宋" panose="02010600040101010101" pitchFamily="2" charset="-122"/>
              </a:rPr>
              <a:t>， 前文提过是</a:t>
            </a:r>
            <a:r>
              <a:rPr lang="en-US" altLang="zh-CN" sz="3200" dirty="0" err="1">
                <a:latin typeface="华文中宋" panose="02010600040101010101" pitchFamily="2" charset="-122"/>
                <a:ea typeface="华文中宋" panose="02010600040101010101" pitchFamily="2" charset="-122"/>
              </a:rPr>
              <a:t>argv</a:t>
            </a:r>
            <a:r>
              <a:rPr lang="en-US" altLang="zh-CN" sz="3200" dirty="0">
                <a:latin typeface="华文中宋" panose="02010600040101010101" pitchFamily="2" charset="-122"/>
                <a:ea typeface="华文中宋" panose="02010600040101010101" pitchFamily="2" charset="-122"/>
              </a:rPr>
              <a:t>[0]</a:t>
            </a:r>
            <a:r>
              <a:rPr lang="zh-CN" altLang="en-US" sz="3200" dirty="0">
                <a:latin typeface="华文中宋" panose="02010600040101010101" pitchFamily="2" charset="-122"/>
                <a:ea typeface="华文中宋" panose="02010600040101010101" pitchFamily="2" charset="-122"/>
              </a:rPr>
              <a:t>， 也即该程序自己的文件名“</a:t>
            </a:r>
            <a:r>
              <a:rPr lang="en-US" altLang="zh-CN" sz="3200" dirty="0">
                <a:latin typeface="华文中宋" panose="02010600040101010101" pitchFamily="2" charset="-122"/>
                <a:ea typeface="华文中宋" panose="02010600040101010101" pitchFamily="2" charset="-122"/>
              </a:rPr>
              <a:t>Lab06-03.exe”</a:t>
            </a:r>
            <a:r>
              <a:rPr lang="zh-CN" altLang="en-US" sz="3200" dirty="0">
                <a:latin typeface="华文中宋" panose="02010600040101010101" pitchFamily="2" charset="-122"/>
                <a:ea typeface="华文中宋" panose="02010600040101010101" pitchFamily="2" charset="-122"/>
              </a:rPr>
              <a:t>；目标文件是是“</a:t>
            </a:r>
            <a:r>
              <a:rPr lang="en-US" altLang="zh-CN" sz="3200" dirty="0">
                <a:latin typeface="华文中宋" panose="02010600040101010101" pitchFamily="2" charset="-122"/>
                <a:ea typeface="华文中宋" panose="02010600040101010101" pitchFamily="2" charset="-122"/>
              </a:rPr>
              <a:t>C:\Temp\cc.exe”</a:t>
            </a:r>
            <a:r>
              <a:rPr lang="zh-CN" altLang="en-US" sz="3200" dirty="0">
                <a:latin typeface="华文中宋" panose="02010600040101010101" pitchFamily="2" charset="-122"/>
                <a:ea typeface="华文中宋" panose="02010600040101010101" pitchFamily="2" charset="-122"/>
              </a:rPr>
              <a:t>。即该分支将</a:t>
            </a:r>
            <a:r>
              <a:rPr lang="en-US" altLang="zh-CN" sz="3200" dirty="0">
                <a:latin typeface="华文中宋" panose="02010600040101010101" pitchFamily="2" charset="-122"/>
                <a:ea typeface="华文中宋" panose="02010600040101010101" pitchFamily="2" charset="-122"/>
              </a:rPr>
              <a:t>Lab06-03.exe</a:t>
            </a:r>
            <a:r>
              <a:rPr lang="zh-CN" altLang="en-US" sz="3200" dirty="0">
                <a:latin typeface="华文中宋" panose="02010600040101010101" pitchFamily="2" charset="-122"/>
                <a:ea typeface="华文中宋" panose="02010600040101010101" pitchFamily="2" charset="-122"/>
              </a:rPr>
              <a:t>复制到</a:t>
            </a:r>
            <a:r>
              <a:rPr lang="en-US" altLang="zh-CN" sz="3200" dirty="0">
                <a:latin typeface="华文中宋" panose="02010600040101010101" pitchFamily="2" charset="-122"/>
                <a:ea typeface="华文中宋" panose="02010600040101010101" pitchFamily="2" charset="-122"/>
              </a:rPr>
              <a:t>C:\Temp\cc.exe</a:t>
            </a:r>
            <a:r>
              <a:rPr lang="zh-CN" altLang="en-US" sz="3200" dirty="0">
                <a:latin typeface="华文中宋" panose="02010600040101010101" pitchFamily="2" charset="-122"/>
                <a:ea typeface="华文中宋" panose="02010600040101010101" pitchFamily="2" charset="-122"/>
              </a:rPr>
              <a:t>。</a:t>
            </a:r>
          </a:p>
        </p:txBody>
      </p:sp>
      <p:pic>
        <p:nvPicPr>
          <p:cNvPr id="4" name="图片 3">
            <a:extLst>
              <a:ext uri="{FF2B5EF4-FFF2-40B4-BE49-F238E27FC236}">
                <a16:creationId xmlns:a16="http://schemas.microsoft.com/office/drawing/2014/main" id="{4597B2A6-9F72-F34B-64C7-4BE9C62CAA67}"/>
              </a:ext>
            </a:extLst>
          </p:cNvPr>
          <p:cNvPicPr>
            <a:picLocks noChangeAspect="1"/>
          </p:cNvPicPr>
          <p:nvPr/>
        </p:nvPicPr>
        <p:blipFill>
          <a:blip r:embed="rId3"/>
          <a:stretch>
            <a:fillRect/>
          </a:stretch>
        </p:blipFill>
        <p:spPr>
          <a:xfrm>
            <a:off x="241490" y="3906238"/>
            <a:ext cx="11709016" cy="1865912"/>
          </a:xfrm>
          <a:prstGeom prst="rect">
            <a:avLst/>
          </a:prstGeom>
        </p:spPr>
      </p:pic>
    </p:spTree>
    <p:extLst>
      <p:ext uri="{BB962C8B-B14F-4D97-AF65-F5344CB8AC3E}">
        <p14:creationId xmlns:p14="http://schemas.microsoft.com/office/powerpoint/2010/main" val="231570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569660"/>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2400" dirty="0">
                <a:latin typeface="华文中宋" panose="02010600040101010101" pitchFamily="2" charset="-122"/>
                <a:ea typeface="华文中宋" panose="02010600040101010101" pitchFamily="2" charset="-122"/>
              </a:rPr>
              <a:t>case 3,</a:t>
            </a:r>
            <a:r>
              <a:rPr lang="zh-CN" altLang="en-US" sz="2400" dirty="0">
                <a:latin typeface="华文中宋" panose="02010600040101010101" pitchFamily="2" charset="-122"/>
                <a:ea typeface="华文中宋" panose="02010600040101010101" pitchFamily="2" charset="-122"/>
              </a:rPr>
              <a:t>即字符串为’</a:t>
            </a:r>
            <a:r>
              <a:rPr lang="en-US" altLang="zh-CN" sz="2400" dirty="0">
                <a:latin typeface="华文中宋" panose="02010600040101010101" pitchFamily="2" charset="-122"/>
                <a:ea typeface="华文中宋" panose="02010600040101010101" pitchFamily="2" charset="-122"/>
              </a:rPr>
              <a:t>d’, </a:t>
            </a:r>
            <a:r>
              <a:rPr lang="zh-CN" altLang="en-US" sz="2400" dirty="0">
                <a:latin typeface="华文中宋" panose="02010600040101010101" pitchFamily="2" charset="-122"/>
                <a:ea typeface="华文中宋" panose="02010600040101010101" pitchFamily="2" charset="-122"/>
              </a:rPr>
              <a:t>首先调用</a:t>
            </a:r>
            <a:r>
              <a:rPr lang="en-US" altLang="zh-CN" sz="2400" dirty="0" err="1">
                <a:latin typeface="华文中宋" panose="02010600040101010101" pitchFamily="2" charset="-122"/>
                <a:ea typeface="华文中宋" panose="02010600040101010101" pitchFamily="2" charset="-122"/>
              </a:rPr>
              <a:t>RegOpenKeyEx</a:t>
            </a:r>
            <a:r>
              <a:rPr lang="zh-CN" altLang="en-US" sz="2400" dirty="0">
                <a:latin typeface="华文中宋" panose="02010600040101010101" pitchFamily="2" charset="-122"/>
                <a:ea typeface="华文中宋" panose="02010600040101010101" pitchFamily="2" charset="-122"/>
              </a:rPr>
              <a:t>打开注册表键“</a:t>
            </a:r>
            <a:r>
              <a:rPr lang="en-US" altLang="zh-CN" sz="2400" dirty="0">
                <a:latin typeface="华文中宋" panose="02010600040101010101" pitchFamily="2" charset="-122"/>
                <a:ea typeface="华文中宋" panose="02010600040101010101" pitchFamily="2" charset="-122"/>
              </a:rPr>
              <a:t>Software\Microsoft\Windows\CurrentVersion\Run”</a:t>
            </a:r>
            <a:r>
              <a:rPr lang="zh-CN" altLang="en-US" sz="2400" dirty="0">
                <a:latin typeface="华文中宋" panose="02010600040101010101" pitchFamily="2" charset="-122"/>
                <a:ea typeface="华文中宋" panose="02010600040101010101" pitchFamily="2" charset="-122"/>
              </a:rPr>
              <a:t>，然后再在该键下创建一个新的键“</a:t>
            </a:r>
            <a:r>
              <a:rPr lang="en-US" altLang="zh-CN" sz="2400" dirty="0">
                <a:latin typeface="华文中宋" panose="02010600040101010101" pitchFamily="2" charset="-122"/>
                <a:ea typeface="华文中宋" panose="02010600040101010101" pitchFamily="2" charset="-122"/>
              </a:rPr>
              <a:t>...\Malware”</a:t>
            </a:r>
            <a:r>
              <a:rPr lang="zh-CN" altLang="en-US" sz="2400" dirty="0">
                <a:latin typeface="华文中宋" panose="02010600040101010101" pitchFamily="2" charset="-122"/>
                <a:ea typeface="华文中宋" panose="02010600040101010101" pitchFamily="2" charset="-122"/>
              </a:rPr>
              <a:t>，其值为“</a:t>
            </a:r>
            <a:r>
              <a:rPr lang="en-US" altLang="zh-CN" sz="2400" dirty="0">
                <a:latin typeface="华文中宋" panose="02010600040101010101" pitchFamily="2" charset="-122"/>
                <a:ea typeface="华文中宋" panose="02010600040101010101" pitchFamily="2" charset="-122"/>
              </a:rPr>
              <a:t>C:\Temp\cc.exe”</a:t>
            </a:r>
            <a:r>
              <a:rPr lang="zh-CN" altLang="en-US" sz="2400" dirty="0">
                <a:latin typeface="华文中宋" panose="02010600040101010101" pitchFamily="2" charset="-122"/>
                <a:ea typeface="华文中宋" panose="02010600040101010101" pitchFamily="2" charset="-122"/>
              </a:rPr>
              <a:t>。这样系统启动时，如果</a:t>
            </a:r>
            <a:r>
              <a:rPr lang="en-US" altLang="zh-CN" sz="2400" dirty="0">
                <a:latin typeface="华文中宋" panose="02010600040101010101" pitchFamily="2" charset="-122"/>
                <a:ea typeface="华文中宋" panose="02010600040101010101" pitchFamily="2" charset="-122"/>
              </a:rPr>
              <a:t>C:\Temp\cc.exe</a:t>
            </a:r>
            <a:r>
              <a:rPr lang="zh-CN" altLang="en-US" sz="2400" dirty="0">
                <a:latin typeface="华文中宋" panose="02010600040101010101" pitchFamily="2" charset="-122"/>
                <a:ea typeface="华文中宋" panose="02010600040101010101" pitchFamily="2" charset="-122"/>
              </a:rPr>
              <a:t>存在，则也会跟随系统启动，自动运行。</a:t>
            </a:r>
          </a:p>
        </p:txBody>
      </p:sp>
      <p:pic>
        <p:nvPicPr>
          <p:cNvPr id="5" name="图片 4">
            <a:extLst>
              <a:ext uri="{FF2B5EF4-FFF2-40B4-BE49-F238E27FC236}">
                <a16:creationId xmlns:a16="http://schemas.microsoft.com/office/drawing/2014/main" id="{0FD974B6-04BE-BB15-207C-B571EB70B5EC}"/>
              </a:ext>
            </a:extLst>
          </p:cNvPr>
          <p:cNvPicPr>
            <a:picLocks noChangeAspect="1"/>
          </p:cNvPicPr>
          <p:nvPr/>
        </p:nvPicPr>
        <p:blipFill>
          <a:blip r:embed="rId3"/>
          <a:stretch>
            <a:fillRect/>
          </a:stretch>
        </p:blipFill>
        <p:spPr>
          <a:xfrm>
            <a:off x="1752257" y="2647571"/>
            <a:ext cx="8687486" cy="4117543"/>
          </a:xfrm>
          <a:prstGeom prst="rect">
            <a:avLst/>
          </a:prstGeom>
        </p:spPr>
      </p:pic>
    </p:spTree>
    <p:extLst>
      <p:ext uri="{BB962C8B-B14F-4D97-AF65-F5344CB8AC3E}">
        <p14:creationId xmlns:p14="http://schemas.microsoft.com/office/powerpoint/2010/main" val="305418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zh-CN" altLang="en-US" dirty="0"/>
              <a:t>分析思想</a:t>
            </a:r>
          </a:p>
        </p:txBody>
      </p:sp>
      <p:grpSp>
        <p:nvGrpSpPr>
          <p:cNvPr id="7" name="组合 6">
            <a:extLst>
              <a:ext uri="{FF2B5EF4-FFF2-40B4-BE49-F238E27FC236}">
                <a16:creationId xmlns:a16="http://schemas.microsoft.com/office/drawing/2014/main" id="{C02070C8-8934-63D6-644C-8E67AA301F4D}"/>
              </a:ext>
            </a:extLst>
          </p:cNvPr>
          <p:cNvGrpSpPr/>
          <p:nvPr/>
        </p:nvGrpSpPr>
        <p:grpSpPr>
          <a:xfrm>
            <a:off x="2706650" y="2146904"/>
            <a:ext cx="6778700" cy="2049843"/>
            <a:chOff x="2241475" y="2188782"/>
            <a:chExt cx="6264350" cy="1660070"/>
          </a:xfrm>
        </p:grpSpPr>
        <p:sp>
          <p:nvSpPr>
            <p:cNvPr id="3" name="文本框 2">
              <a:extLst>
                <a:ext uri="{FF2B5EF4-FFF2-40B4-BE49-F238E27FC236}">
                  <a16:creationId xmlns:a16="http://schemas.microsoft.com/office/drawing/2014/main" id="{BF25CF9C-79D5-C1F1-6E82-204106CA08E2}"/>
                </a:ext>
              </a:extLst>
            </p:cNvPr>
            <p:cNvSpPr txBox="1"/>
            <p:nvPr/>
          </p:nvSpPr>
          <p:spPr>
            <a:xfrm>
              <a:off x="6603925" y="2188782"/>
              <a:ext cx="1901900" cy="1660070"/>
            </a:xfrm>
            <a:prstGeom prst="rect">
              <a:avLst/>
            </a:prstGeom>
            <a:noFill/>
          </p:spPr>
          <p:txBody>
            <a:bodyPr wrap="square" rtlCol="0">
              <a:spAutoFit/>
            </a:bodyPr>
            <a:lstStyle/>
            <a:p>
              <a:pPr algn="ctr">
                <a:lnSpc>
                  <a:spcPct val="200000"/>
                </a:lnSpc>
              </a:pPr>
              <a:r>
                <a:rPr lang="zh-CN" altLang="en-US" sz="6000" dirty="0">
                  <a:latin typeface="华文中宋" panose="02010600040101010101" pitchFamily="2" charset="-122"/>
                  <a:ea typeface="华文中宋" panose="02010600040101010101" pitchFamily="2" charset="-122"/>
                </a:rPr>
                <a:t>动态</a:t>
              </a:r>
              <a:endParaRPr lang="zh-CN" altLang="en-US" sz="3200"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88622D9B-3C2C-EC27-B26E-41F81A56845A}"/>
                </a:ext>
              </a:extLst>
            </p:cNvPr>
            <p:cNvSpPr txBox="1"/>
            <p:nvPr/>
          </p:nvSpPr>
          <p:spPr>
            <a:xfrm>
              <a:off x="2241475" y="2188782"/>
              <a:ext cx="2130500" cy="1660070"/>
            </a:xfrm>
            <a:prstGeom prst="rect">
              <a:avLst/>
            </a:prstGeom>
            <a:noFill/>
          </p:spPr>
          <p:txBody>
            <a:bodyPr wrap="square" rtlCol="0">
              <a:spAutoFit/>
            </a:bodyPr>
            <a:lstStyle/>
            <a:p>
              <a:pPr algn="ctr">
                <a:lnSpc>
                  <a:spcPct val="200000"/>
                </a:lnSpc>
              </a:pPr>
              <a:r>
                <a:rPr lang="zh-CN" altLang="en-US" sz="6000" dirty="0">
                  <a:latin typeface="华文中宋" panose="02010600040101010101" pitchFamily="2" charset="-122"/>
                  <a:ea typeface="华文中宋" panose="02010600040101010101" pitchFamily="2" charset="-122"/>
                </a:rPr>
                <a:t>静态</a:t>
              </a:r>
            </a:p>
          </p:txBody>
        </p:sp>
        <p:sp>
          <p:nvSpPr>
            <p:cNvPr id="6" name="箭头: 右 5">
              <a:extLst>
                <a:ext uri="{FF2B5EF4-FFF2-40B4-BE49-F238E27FC236}">
                  <a16:creationId xmlns:a16="http://schemas.microsoft.com/office/drawing/2014/main" id="{DA9267E9-A353-B350-62E2-40B876F94F5B}"/>
                </a:ext>
              </a:extLst>
            </p:cNvPr>
            <p:cNvSpPr/>
            <p:nvPr/>
          </p:nvSpPr>
          <p:spPr>
            <a:xfrm>
              <a:off x="4783100" y="2669497"/>
              <a:ext cx="1409700" cy="1009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607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case 4</a:t>
            </a:r>
            <a:r>
              <a:rPr lang="zh-CN" altLang="en-US" sz="3200" dirty="0">
                <a:latin typeface="华文中宋" panose="02010600040101010101" pitchFamily="2" charset="-122"/>
                <a:ea typeface="华文中宋" panose="02010600040101010101" pitchFamily="2" charset="-122"/>
              </a:rPr>
              <a:t>，即字符串为‘</a:t>
            </a:r>
            <a:r>
              <a:rPr lang="en-US" altLang="zh-CN" sz="3200" dirty="0">
                <a:latin typeface="华文中宋" panose="02010600040101010101" pitchFamily="2" charset="-122"/>
                <a:ea typeface="华文中宋" panose="02010600040101010101" pitchFamily="2" charset="-122"/>
              </a:rPr>
              <a:t>e’</a:t>
            </a:r>
            <a:r>
              <a:rPr lang="zh-CN" altLang="en-US" sz="3200" dirty="0">
                <a:latin typeface="华文中宋" panose="02010600040101010101" pitchFamily="2" charset="-122"/>
                <a:ea typeface="华文中宋" panose="02010600040101010101" pitchFamily="2" charset="-122"/>
              </a:rPr>
              <a:t>。调用</a:t>
            </a:r>
            <a:r>
              <a:rPr lang="en-US" altLang="zh-CN" sz="3200" dirty="0">
                <a:latin typeface="华文中宋" panose="02010600040101010101" pitchFamily="2" charset="-122"/>
                <a:ea typeface="华文中宋" panose="02010600040101010101" pitchFamily="2" charset="-122"/>
              </a:rPr>
              <a:t>Sleep</a:t>
            </a:r>
            <a:r>
              <a:rPr lang="zh-CN" altLang="en-US" sz="3200" dirty="0">
                <a:latin typeface="华文中宋" panose="02010600040101010101" pitchFamily="2" charset="-122"/>
                <a:ea typeface="华文中宋" panose="02010600040101010101" pitchFamily="2" charset="-122"/>
              </a:rPr>
              <a:t>休眠</a:t>
            </a:r>
            <a:r>
              <a:rPr lang="en-US" altLang="zh-CN" sz="3200" dirty="0">
                <a:latin typeface="华文中宋" panose="02010600040101010101" pitchFamily="2" charset="-122"/>
                <a:ea typeface="华文中宋" panose="02010600040101010101" pitchFamily="2" charset="-122"/>
              </a:rPr>
              <a:t>186A0h=100000</a:t>
            </a:r>
            <a:r>
              <a:rPr lang="zh-CN" altLang="en-US" sz="3200" dirty="0">
                <a:latin typeface="华文中宋" panose="02010600040101010101" pitchFamily="2" charset="-122"/>
                <a:ea typeface="华文中宋" panose="02010600040101010101" pitchFamily="2" charset="-122"/>
              </a:rPr>
              <a:t>毫秒，也即</a:t>
            </a:r>
            <a:r>
              <a:rPr lang="en-US" altLang="zh-CN" sz="3200" dirty="0">
                <a:latin typeface="华文中宋" panose="02010600040101010101" pitchFamily="2" charset="-122"/>
                <a:ea typeface="华文中宋" panose="02010600040101010101" pitchFamily="2" charset="-122"/>
              </a:rPr>
              <a:t>100</a:t>
            </a:r>
            <a:r>
              <a:rPr lang="zh-CN" altLang="en-US" sz="3200" dirty="0">
                <a:latin typeface="华文中宋" panose="02010600040101010101" pitchFamily="2" charset="-122"/>
                <a:ea typeface="华文中宋" panose="02010600040101010101" pitchFamily="2" charset="-122"/>
              </a:rPr>
              <a:t>秒。</a:t>
            </a:r>
          </a:p>
        </p:txBody>
      </p:sp>
      <p:pic>
        <p:nvPicPr>
          <p:cNvPr id="4" name="图片 3">
            <a:extLst>
              <a:ext uri="{FF2B5EF4-FFF2-40B4-BE49-F238E27FC236}">
                <a16:creationId xmlns:a16="http://schemas.microsoft.com/office/drawing/2014/main" id="{D097845D-761E-1BAE-151E-78F991447954}"/>
              </a:ext>
            </a:extLst>
          </p:cNvPr>
          <p:cNvPicPr>
            <a:picLocks noChangeAspect="1"/>
          </p:cNvPicPr>
          <p:nvPr/>
        </p:nvPicPr>
        <p:blipFill>
          <a:blip r:embed="rId3"/>
          <a:stretch>
            <a:fillRect/>
          </a:stretch>
        </p:blipFill>
        <p:spPr>
          <a:xfrm>
            <a:off x="60960" y="2441640"/>
            <a:ext cx="11919963" cy="1974720"/>
          </a:xfrm>
          <a:prstGeom prst="rect">
            <a:avLst/>
          </a:prstGeom>
        </p:spPr>
      </p:pic>
    </p:spTree>
    <p:extLst>
      <p:ext uri="{BB962C8B-B14F-4D97-AF65-F5344CB8AC3E}">
        <p14:creationId xmlns:p14="http://schemas.microsoft.com/office/powerpoint/2010/main" val="2833295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7" name="文本框 6">
            <a:extLst>
              <a:ext uri="{FF2B5EF4-FFF2-40B4-BE49-F238E27FC236}">
                <a16:creationId xmlns:a16="http://schemas.microsoft.com/office/drawing/2014/main" id="{240E164A-B322-7DE8-D535-B50B6EDA97E2}"/>
              </a:ext>
            </a:extLst>
          </p:cNvPr>
          <p:cNvSpPr txBox="1"/>
          <p:nvPr/>
        </p:nvSpPr>
        <p:spPr>
          <a:xfrm>
            <a:off x="60960" y="1163637"/>
            <a:ext cx="12192000" cy="1077218"/>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altLang="zh-CN" sz="3200" dirty="0">
                <a:latin typeface="华文中宋" panose="02010600040101010101" pitchFamily="2" charset="-122"/>
                <a:ea typeface="华文中宋" panose="02010600040101010101" pitchFamily="2" charset="-122"/>
              </a:rPr>
              <a:t>default case</a:t>
            </a:r>
            <a:r>
              <a:rPr lang="zh-CN" altLang="en-US" sz="3200" dirty="0">
                <a:latin typeface="华文中宋" panose="02010600040101010101" pitchFamily="2" charset="-122"/>
                <a:ea typeface="华文中宋" panose="02010600040101010101" pitchFamily="2" charset="-122"/>
              </a:rPr>
              <a:t>，即字符串非‘</a:t>
            </a:r>
            <a:r>
              <a:rPr lang="en-US" altLang="zh-CN" sz="3200" dirty="0" err="1">
                <a:latin typeface="华文中宋" panose="02010600040101010101" pitchFamily="2" charset="-122"/>
                <a:ea typeface="华文中宋" panose="02010600040101010101" pitchFamily="2" charset="-122"/>
              </a:rPr>
              <a:t>a’~‘d</a:t>
            </a:r>
            <a:r>
              <a:rPr lang="en-US" altLang="zh-CN" sz="3200" dirty="0">
                <a:latin typeface="华文中宋" panose="02010600040101010101" pitchFamily="2" charset="-122"/>
                <a:ea typeface="华文中宋" panose="02010600040101010101" pitchFamily="2" charset="-122"/>
              </a:rPr>
              <a:t>’</a:t>
            </a:r>
            <a:r>
              <a:rPr lang="zh-CN" altLang="en-US" sz="3200" dirty="0">
                <a:latin typeface="华文中宋" panose="02010600040101010101" pitchFamily="2" charset="-122"/>
                <a:ea typeface="华文中宋" panose="02010600040101010101" pitchFamily="2" charset="-122"/>
              </a:rPr>
              <a:t>。则调用</a:t>
            </a:r>
            <a:r>
              <a:rPr lang="en-US" altLang="zh-CN" sz="3200" dirty="0">
                <a:latin typeface="华文中宋" panose="02010600040101010101" pitchFamily="2" charset="-122"/>
                <a:ea typeface="华文中宋" panose="02010600040101010101" pitchFamily="2" charset="-122"/>
              </a:rPr>
              <a:t>sub\_401271</a:t>
            </a:r>
            <a:r>
              <a:rPr lang="zh-CN" altLang="en-US" sz="3200" dirty="0">
                <a:latin typeface="华文中宋" panose="02010600040101010101" pitchFamily="2" charset="-122"/>
                <a:ea typeface="华文中宋" panose="02010600040101010101" pitchFamily="2" charset="-122"/>
              </a:rPr>
              <a:t>，打印字符串“</a:t>
            </a:r>
            <a:r>
              <a:rPr lang="en-US" altLang="zh-CN" sz="3200" dirty="0">
                <a:latin typeface="华文中宋" panose="02010600040101010101" pitchFamily="2" charset="-122"/>
                <a:ea typeface="华文中宋" panose="02010600040101010101" pitchFamily="2" charset="-122"/>
              </a:rPr>
              <a:t>Error 3.2: Not a valid command provided”</a:t>
            </a:r>
            <a:r>
              <a:rPr lang="zh-CN" altLang="en-US" sz="3200" dirty="0">
                <a:latin typeface="华文中宋" panose="02010600040101010101" pitchFamily="2" charset="-122"/>
                <a:ea typeface="华文中宋" panose="02010600040101010101" pitchFamily="2" charset="-122"/>
              </a:rPr>
              <a:t>。</a:t>
            </a:r>
          </a:p>
        </p:txBody>
      </p:sp>
      <p:pic>
        <p:nvPicPr>
          <p:cNvPr id="5" name="图片 4">
            <a:extLst>
              <a:ext uri="{FF2B5EF4-FFF2-40B4-BE49-F238E27FC236}">
                <a16:creationId xmlns:a16="http://schemas.microsoft.com/office/drawing/2014/main" id="{662379A6-15DB-5CA2-327A-8EC7494AC931}"/>
              </a:ext>
            </a:extLst>
          </p:cNvPr>
          <p:cNvPicPr>
            <a:picLocks noChangeAspect="1"/>
          </p:cNvPicPr>
          <p:nvPr/>
        </p:nvPicPr>
        <p:blipFill>
          <a:blip r:embed="rId3"/>
          <a:stretch>
            <a:fillRect/>
          </a:stretch>
        </p:blipFill>
        <p:spPr>
          <a:xfrm>
            <a:off x="1063385" y="2276825"/>
            <a:ext cx="10065229" cy="4284313"/>
          </a:xfrm>
          <a:prstGeom prst="rect">
            <a:avLst/>
          </a:prstGeom>
        </p:spPr>
      </p:pic>
    </p:spTree>
    <p:extLst>
      <p:ext uri="{BB962C8B-B14F-4D97-AF65-F5344CB8AC3E}">
        <p14:creationId xmlns:p14="http://schemas.microsoft.com/office/powerpoint/2010/main" val="3419468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Q5</a:t>
            </a:r>
            <a:endParaRPr lang="zh-CN" altLang="en-US" dirty="0"/>
          </a:p>
        </p:txBody>
      </p:sp>
      <p:sp>
        <p:nvSpPr>
          <p:cNvPr id="3" name="文本框 2">
            <a:extLst>
              <a:ext uri="{FF2B5EF4-FFF2-40B4-BE49-F238E27FC236}">
                <a16:creationId xmlns:a16="http://schemas.microsoft.com/office/drawing/2014/main" id="{47E34D84-59B8-ADFC-EDFA-5E12A49C7554}"/>
              </a:ext>
            </a:extLst>
          </p:cNvPr>
          <p:cNvSpPr txBox="1"/>
          <p:nvPr/>
        </p:nvSpPr>
        <p:spPr>
          <a:xfrm>
            <a:off x="85726" y="1294111"/>
            <a:ext cx="12020549" cy="289822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这个恶意代码中有什么本地特征吗？</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注册表键</a:t>
            </a:r>
            <a:r>
              <a:rPr lang="en-US" altLang="zh-CN" sz="2400" dirty="0">
                <a:latin typeface="华文中宋" panose="02010600040101010101" pitchFamily="2" charset="-122"/>
                <a:ea typeface="华文中宋" panose="02010600040101010101" pitchFamily="2" charset="-122"/>
              </a:rPr>
              <a:t>Software\Microsoft\Windows\CurrentVersion\Run\Malware</a:t>
            </a:r>
            <a:r>
              <a:rPr lang="zh-CN" altLang="en-US" sz="3200" dirty="0">
                <a:latin typeface="华文中宋" panose="02010600040101010101" pitchFamily="2" charset="-122"/>
                <a:ea typeface="华文中宋" panose="02010600040101010101" pitchFamily="2" charset="-122"/>
              </a:rPr>
              <a:t>和本地文件</a:t>
            </a:r>
            <a:r>
              <a:rPr lang="en-US" altLang="zh-CN" sz="3200" dirty="0">
                <a:latin typeface="华文中宋" panose="02010600040101010101" pitchFamily="2" charset="-122"/>
                <a:ea typeface="华文中宋" panose="02010600040101010101" pitchFamily="2" charset="-122"/>
              </a:rPr>
              <a:t>C:\Temp\cc.exe</a:t>
            </a:r>
            <a:r>
              <a:rPr lang="zh-CN" altLang="en-US" sz="3200" dirty="0">
                <a:latin typeface="华文中宋" panose="02010600040101010101" pitchFamily="2" charset="-122"/>
                <a:ea typeface="华文中宋" panose="02010600040101010101" pitchFamily="2" charset="-122"/>
              </a:rPr>
              <a:t>都可以作为其本地特征。</a:t>
            </a:r>
          </a:p>
        </p:txBody>
      </p:sp>
    </p:spTree>
    <p:extLst>
      <p:ext uri="{BB962C8B-B14F-4D97-AF65-F5344CB8AC3E}">
        <p14:creationId xmlns:p14="http://schemas.microsoft.com/office/powerpoint/2010/main" val="3669256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47E34D84-59B8-ADFC-EDFA-5E12A49C7554}"/>
              </a:ext>
            </a:extLst>
          </p:cNvPr>
          <p:cNvSpPr txBox="1"/>
          <p:nvPr/>
        </p:nvSpPr>
        <p:spPr>
          <a:xfrm>
            <a:off x="85726" y="1294111"/>
            <a:ext cx="12020549" cy="5421997"/>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r>
              <a:rPr lang="en-US" altLang="zh-CN" sz="3200" b="1" dirty="0">
                <a:latin typeface="华文中宋" panose="02010600040101010101" pitchFamily="2" charset="-122"/>
                <a:ea typeface="华文中宋" panose="02010600040101010101" pitchFamily="2" charset="-122"/>
              </a:rPr>
              <a:t>?</a:t>
            </a:r>
          </a:p>
          <a:p>
            <a:pPr>
              <a:lnSpc>
                <a:spcPct val="150000"/>
              </a:lnSpc>
            </a:pPr>
            <a:r>
              <a:rPr lang="zh-CN" altLang="en-US" sz="3200" dirty="0">
                <a:latin typeface="华文中宋" panose="02010600040101010101" pitchFamily="2" charset="-122"/>
                <a:ea typeface="华文中宋" panose="02010600040101010101" pitchFamily="2" charset="-122"/>
              </a:rPr>
              <a:t>该程序先检查是否存在有效的</a:t>
            </a:r>
            <a:r>
              <a:rPr lang="en-US" altLang="zh-CN" sz="3200" dirty="0">
                <a:latin typeface="华文中宋" panose="02010600040101010101" pitchFamily="2" charset="-122"/>
                <a:ea typeface="华文中宋" panose="02010600040101010101" pitchFamily="2" charset="-122"/>
              </a:rPr>
              <a:t>Internet</a:t>
            </a:r>
            <a:r>
              <a:rPr lang="zh-CN" altLang="en-US" sz="3200" dirty="0">
                <a:latin typeface="华文中宋" panose="02010600040101010101" pitchFamily="2" charset="-122"/>
                <a:ea typeface="华文中宋" panose="02010600040101010101" pitchFamily="2" charset="-122"/>
              </a:rPr>
              <a:t>连接。如果找不到，程序直接终止。否则，该程序会尝试下载一个网页，该网页包含了一段以“</a:t>
            </a:r>
            <a:r>
              <a:rPr lang="en-US" altLang="zh-CN" sz="3200" dirty="0">
                <a:latin typeface="华文中宋" panose="02010600040101010101" pitchFamily="2" charset="-122"/>
                <a:ea typeface="华文中宋" panose="02010600040101010101" pitchFamily="2" charset="-122"/>
              </a:rPr>
              <a:t>&lt;!--” </a:t>
            </a:r>
            <a:r>
              <a:rPr lang="zh-CN" altLang="en-US" sz="3200" dirty="0">
                <a:latin typeface="华文中宋" panose="02010600040101010101" pitchFamily="2" charset="-122"/>
                <a:ea typeface="华文中宋" panose="02010600040101010101" pitchFamily="2" charset="-122"/>
              </a:rPr>
              <a:t>开头的</a:t>
            </a:r>
            <a:r>
              <a:rPr lang="en-US" altLang="zh-CN" sz="3200" dirty="0">
                <a:latin typeface="华文中宋" panose="02010600040101010101" pitchFamily="2" charset="-122"/>
                <a:ea typeface="华文中宋" panose="02010600040101010101" pitchFamily="2" charset="-122"/>
              </a:rPr>
              <a:t>HTML</a:t>
            </a:r>
            <a:r>
              <a:rPr lang="zh-CN" altLang="en-US" sz="3200" dirty="0">
                <a:latin typeface="华文中宋" panose="02010600040101010101" pitchFamily="2" charset="-122"/>
                <a:ea typeface="华文中宋" panose="02010600040101010101" pitchFamily="2" charset="-122"/>
              </a:rPr>
              <a:t>注释。该注释的第一个字符被用于</a:t>
            </a:r>
            <a:r>
              <a:rPr lang="en-US" altLang="zh-CN" sz="3200" dirty="0">
                <a:latin typeface="华文中宋" panose="02010600040101010101" pitchFamily="2" charset="-122"/>
                <a:ea typeface="华文中宋" panose="02010600040101010101" pitchFamily="2" charset="-122"/>
              </a:rPr>
              <a:t>switch</a:t>
            </a:r>
            <a:r>
              <a:rPr lang="zh-CN" altLang="en-US" sz="3200" dirty="0">
                <a:latin typeface="华文中宋" panose="02010600040101010101" pitchFamily="2" charset="-122"/>
                <a:ea typeface="华文中宋" panose="02010600040101010101" pitchFamily="2" charset="-122"/>
              </a:rPr>
              <a:t>语句来决定程序在本地系统运行的下一步行为，包括是否删除一个文件、创建一个目录、设置一个注册表</a:t>
            </a:r>
            <a:r>
              <a:rPr lang="en-US" altLang="zh-CN" sz="3200" dirty="0">
                <a:latin typeface="华文中宋" panose="02010600040101010101" pitchFamily="2" charset="-122"/>
                <a:ea typeface="华文中宋" panose="02010600040101010101" pitchFamily="2" charset="-122"/>
              </a:rPr>
              <a:t>run</a:t>
            </a:r>
            <a:r>
              <a:rPr lang="zh-CN" altLang="en-US" sz="3200" dirty="0">
                <a:latin typeface="华文中宋" panose="02010600040101010101" pitchFamily="2" charset="-122"/>
                <a:ea typeface="华文中宋" panose="02010600040101010101" pitchFamily="2" charset="-122"/>
              </a:rPr>
              <a:t>键、复制一个文件或者休眠</a:t>
            </a:r>
            <a:r>
              <a:rPr lang="en-US" altLang="zh-CN" sz="3200" dirty="0">
                <a:latin typeface="华文中宋" panose="02010600040101010101" pitchFamily="2" charset="-122"/>
                <a:ea typeface="华文中宋" panose="02010600040101010101" pitchFamily="2" charset="-122"/>
              </a:rPr>
              <a:t>100</a:t>
            </a:r>
            <a:r>
              <a:rPr lang="zh-CN" altLang="en-US" sz="3200" dirty="0">
                <a:latin typeface="华文中宋" panose="02010600040101010101" pitchFamily="2" charset="-122"/>
                <a:ea typeface="华文中宋" panose="02010600040101010101" pitchFamily="2" charset="-122"/>
              </a:rPr>
              <a:t>秒。</a:t>
            </a:r>
          </a:p>
        </p:txBody>
      </p:sp>
    </p:spTree>
    <p:extLst>
      <p:ext uri="{BB962C8B-B14F-4D97-AF65-F5344CB8AC3E}">
        <p14:creationId xmlns:p14="http://schemas.microsoft.com/office/powerpoint/2010/main" val="575933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5" name="图片 4">
            <a:extLst>
              <a:ext uri="{FF2B5EF4-FFF2-40B4-BE49-F238E27FC236}">
                <a16:creationId xmlns:a16="http://schemas.microsoft.com/office/drawing/2014/main" id="{5D75C720-323A-B4BF-C12E-2374AF5099F9}"/>
              </a:ext>
            </a:extLst>
          </p:cNvPr>
          <p:cNvPicPr>
            <a:picLocks noChangeAspect="1"/>
          </p:cNvPicPr>
          <p:nvPr/>
        </p:nvPicPr>
        <p:blipFill>
          <a:blip r:embed="rId3"/>
          <a:stretch>
            <a:fillRect/>
          </a:stretch>
        </p:blipFill>
        <p:spPr>
          <a:xfrm>
            <a:off x="1512760" y="1163637"/>
            <a:ext cx="9166479" cy="5107220"/>
          </a:xfrm>
          <a:prstGeom prst="rect">
            <a:avLst/>
          </a:prstGeom>
        </p:spPr>
      </p:pic>
    </p:spTree>
    <p:extLst>
      <p:ext uri="{BB962C8B-B14F-4D97-AF65-F5344CB8AC3E}">
        <p14:creationId xmlns:p14="http://schemas.microsoft.com/office/powerpoint/2010/main" val="304044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4" name="图片 3">
            <a:extLst>
              <a:ext uri="{FF2B5EF4-FFF2-40B4-BE49-F238E27FC236}">
                <a16:creationId xmlns:a16="http://schemas.microsoft.com/office/drawing/2014/main" id="{76B4D031-C00F-9148-5866-2AB550743692}"/>
              </a:ext>
            </a:extLst>
          </p:cNvPr>
          <p:cNvPicPr>
            <a:picLocks noChangeAspect="1"/>
          </p:cNvPicPr>
          <p:nvPr/>
        </p:nvPicPr>
        <p:blipFill>
          <a:blip r:embed="rId3"/>
          <a:stretch>
            <a:fillRect/>
          </a:stretch>
        </p:blipFill>
        <p:spPr>
          <a:xfrm>
            <a:off x="1527652" y="900839"/>
            <a:ext cx="9136696" cy="5842861"/>
          </a:xfrm>
          <a:prstGeom prst="rect">
            <a:avLst/>
          </a:prstGeom>
        </p:spPr>
      </p:pic>
    </p:spTree>
    <p:extLst>
      <p:ext uri="{BB962C8B-B14F-4D97-AF65-F5344CB8AC3E}">
        <p14:creationId xmlns:p14="http://schemas.microsoft.com/office/powerpoint/2010/main" val="362250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6-4</a:t>
            </a:r>
            <a:endParaRPr lang="zh-CN" altLang="en-US" dirty="0"/>
          </a:p>
        </p:txBody>
      </p:sp>
      <p:pic>
        <p:nvPicPr>
          <p:cNvPr id="4" name="图片 3">
            <a:extLst>
              <a:ext uri="{FF2B5EF4-FFF2-40B4-BE49-F238E27FC236}">
                <a16:creationId xmlns:a16="http://schemas.microsoft.com/office/drawing/2014/main" id="{8826208F-26EB-DDF3-90E1-107BC481667C}"/>
              </a:ext>
            </a:extLst>
          </p:cNvPr>
          <p:cNvPicPr>
            <a:picLocks noChangeAspect="1"/>
          </p:cNvPicPr>
          <p:nvPr/>
        </p:nvPicPr>
        <p:blipFill>
          <a:blip r:embed="rId3"/>
          <a:stretch>
            <a:fillRect/>
          </a:stretch>
        </p:blipFill>
        <p:spPr>
          <a:xfrm>
            <a:off x="1696821" y="913108"/>
            <a:ext cx="8798357" cy="5873325"/>
          </a:xfrm>
          <a:prstGeom prst="rect">
            <a:avLst/>
          </a:prstGeom>
        </p:spPr>
      </p:pic>
    </p:spTree>
    <p:extLst>
      <p:ext uri="{BB962C8B-B14F-4D97-AF65-F5344CB8AC3E}">
        <p14:creationId xmlns:p14="http://schemas.microsoft.com/office/powerpoint/2010/main" val="2725514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Q1</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388311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在实验</a:t>
            </a:r>
            <a:r>
              <a:rPr lang="en-US" altLang="zh-CN" sz="3200" b="1" dirty="0">
                <a:latin typeface="华文中宋" panose="02010600040101010101" pitchFamily="2" charset="-122"/>
                <a:ea typeface="华文中宋" panose="02010600040101010101" pitchFamily="2" charset="-122"/>
              </a:rPr>
              <a:t>6-3 </a:t>
            </a:r>
            <a:r>
              <a:rPr lang="zh-CN" altLang="en-US" sz="3200" b="1" dirty="0">
                <a:latin typeface="华文中宋" panose="02010600040101010101" pitchFamily="2" charset="-122"/>
                <a:ea typeface="华文中宋" panose="02010600040101010101" pitchFamily="2" charset="-122"/>
              </a:rPr>
              <a:t>和</a:t>
            </a:r>
            <a:r>
              <a:rPr lang="en-US" altLang="zh-CN" sz="3200" b="1" dirty="0">
                <a:latin typeface="华文中宋" panose="02010600040101010101" pitchFamily="2" charset="-122"/>
                <a:ea typeface="华文中宋" panose="02010600040101010101" pitchFamily="2" charset="-122"/>
              </a:rPr>
              <a:t>6-4 </a:t>
            </a:r>
            <a:r>
              <a:rPr lang="zh-CN" altLang="en-US" sz="3200" b="1" dirty="0">
                <a:latin typeface="华文中宋" panose="02010600040101010101" pitchFamily="2" charset="-122"/>
                <a:ea typeface="华文中宋" panose="02010600040101010101" pitchFamily="2" charset="-122"/>
              </a:rPr>
              <a:t>的 </a:t>
            </a:r>
            <a:r>
              <a:rPr lang="en-US" altLang="zh-CN" sz="3200" b="1" dirty="0">
                <a:latin typeface="华文中宋" panose="02010600040101010101" pitchFamily="2" charset="-122"/>
                <a:ea typeface="华文中宋" panose="02010600040101010101" pitchFamily="2" charset="-122"/>
              </a:rPr>
              <a:t>main </a:t>
            </a:r>
            <a:r>
              <a:rPr lang="zh-CN" altLang="en-US" sz="3200" b="1" dirty="0">
                <a:latin typeface="华文中宋" panose="02010600040101010101" pitchFamily="2" charset="-122"/>
                <a:ea typeface="华文中宋" panose="02010600040101010101" pitchFamily="2" charset="-122"/>
              </a:rPr>
              <a:t>函数中的调用之间的区别是什么？</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在</a:t>
            </a:r>
            <a:r>
              <a:rPr lang="en-US" altLang="zh-CN" sz="3200" dirty="0">
                <a:latin typeface="华文中宋" panose="02010600040101010101" pitchFamily="2" charset="-122"/>
                <a:ea typeface="华文中宋" panose="02010600040101010101" pitchFamily="2" charset="-122"/>
              </a:rPr>
              <a:t>main</a:t>
            </a:r>
            <a:r>
              <a:rPr lang="zh-CN" altLang="en-US" sz="3200" dirty="0">
                <a:latin typeface="华文中宋" panose="02010600040101010101" pitchFamily="2" charset="-122"/>
                <a:ea typeface="华文中宋" panose="02010600040101010101" pitchFamily="2" charset="-122"/>
              </a:rPr>
              <a:t>函数中增加了一个循环，这个循环总共循环</a:t>
            </a:r>
            <a:r>
              <a:rPr lang="en-US" altLang="zh-CN" sz="3200" dirty="0">
                <a:latin typeface="华文中宋" panose="02010600040101010101" pitchFamily="2" charset="-122"/>
                <a:ea typeface="华文中宋" panose="02010600040101010101" pitchFamily="2" charset="-122"/>
              </a:rPr>
              <a:t>1440</a:t>
            </a:r>
            <a:r>
              <a:rPr lang="zh-CN" altLang="en-US" sz="3200" dirty="0">
                <a:latin typeface="华文中宋" panose="02010600040101010101" pitchFamily="2" charset="-122"/>
                <a:ea typeface="华文中宋" panose="02010600040101010101" pitchFamily="2" charset="-122"/>
              </a:rPr>
              <a:t>次，循环体内部是睡眠</a:t>
            </a:r>
            <a:r>
              <a:rPr lang="en-US" altLang="zh-CN" sz="3200" dirty="0">
                <a:latin typeface="华文中宋" panose="02010600040101010101" pitchFamily="2" charset="-122"/>
                <a:ea typeface="华文中宋" panose="02010600040101010101" pitchFamily="2" charset="-122"/>
              </a:rPr>
              <a:t>60</a:t>
            </a:r>
            <a:r>
              <a:rPr lang="zh-CN" altLang="en-US" sz="3200" dirty="0">
                <a:latin typeface="华文中宋" panose="02010600040101010101" pitchFamily="2" charset="-122"/>
                <a:ea typeface="华文中宋" panose="02010600040101010101" pitchFamily="2" charset="-122"/>
              </a:rPr>
              <a:t>秒，共计睡眠</a:t>
            </a:r>
            <a:r>
              <a:rPr lang="en-US" altLang="zh-CN" sz="3200" dirty="0">
                <a:latin typeface="华文中宋" panose="02010600040101010101" pitchFamily="2" charset="-122"/>
                <a:ea typeface="华文中宋" panose="02010600040101010101" pitchFamily="2" charset="-122"/>
              </a:rPr>
              <a:t>24h</a:t>
            </a:r>
            <a:r>
              <a:rPr lang="zh-CN" altLang="en-US" sz="3200" dirty="0">
                <a:latin typeface="华文中宋" panose="02010600040101010101" pitchFamily="2" charset="-122"/>
                <a:ea typeface="华文中宋" panose="02010600040101010101" pitchFamily="2" charset="-122"/>
              </a:rPr>
              <a:t>；同时本次的</a:t>
            </a:r>
            <a:r>
              <a:rPr lang="en-US" altLang="zh-CN" sz="3200" dirty="0" err="1">
                <a:latin typeface="华文中宋" panose="02010600040101010101" pitchFamily="2" charset="-122"/>
                <a:ea typeface="华文中宋" panose="02010600040101010101" pitchFamily="2" charset="-122"/>
              </a:rPr>
              <a:t>usr</a:t>
            </a:r>
            <a:r>
              <a:rPr lang="en-US" altLang="zh-CN" sz="3200" dirty="0">
                <a:latin typeface="华文中宋" panose="02010600040101010101" pitchFamily="2" charset="-122"/>
                <a:ea typeface="华文中宋" panose="02010600040101010101" pitchFamily="2" charset="-122"/>
              </a:rPr>
              <a:t>-agent</a:t>
            </a:r>
            <a:r>
              <a:rPr lang="zh-CN" altLang="en-US" sz="3200" dirty="0">
                <a:latin typeface="华文中宋" panose="02010600040101010101" pitchFamily="2" charset="-122"/>
                <a:ea typeface="华文中宋" panose="02010600040101010101" pitchFamily="2" charset="-122"/>
              </a:rPr>
              <a:t>会随着循环体计数器的变化而变化。</a:t>
            </a:r>
          </a:p>
        </p:txBody>
      </p:sp>
    </p:spTree>
    <p:extLst>
      <p:ext uri="{BB962C8B-B14F-4D97-AF65-F5344CB8AC3E}">
        <p14:creationId xmlns:p14="http://schemas.microsoft.com/office/powerpoint/2010/main" val="4025690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Q2</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什么新的代码结构已经被添加到 </a:t>
            </a:r>
            <a:r>
              <a:rPr lang="en-US" altLang="zh-CN" sz="3200" b="1" dirty="0">
                <a:latin typeface="华文中宋" panose="02010600040101010101" pitchFamily="2" charset="-122"/>
                <a:ea typeface="华文中宋" panose="02010600040101010101" pitchFamily="2" charset="-122"/>
              </a:rPr>
              <a:t>main </a:t>
            </a:r>
            <a:r>
              <a:rPr lang="zh-CN" altLang="en-US" sz="3200" b="1" dirty="0">
                <a:latin typeface="华文中宋" panose="02010600040101010101" pitchFamily="2" charset="-122"/>
                <a:ea typeface="华文中宋" panose="02010600040101010101" pitchFamily="2" charset="-122"/>
              </a:rPr>
              <a:t>中？</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en-US" altLang="zh-CN" sz="3200" dirty="0">
                <a:latin typeface="华文中宋" panose="02010600040101010101" pitchFamily="2" charset="-122"/>
                <a:ea typeface="华文中宋" panose="02010600040101010101" pitchFamily="2" charset="-122"/>
              </a:rPr>
              <a:t>for</a:t>
            </a:r>
            <a:r>
              <a:rPr lang="zh-CN" altLang="en-US" sz="3200" dirty="0">
                <a:latin typeface="华文中宋" panose="02010600040101010101" pitchFamily="2" charset="-122"/>
                <a:ea typeface="华文中宋" panose="02010600040101010101" pitchFamily="2" charset="-122"/>
              </a:rPr>
              <a:t>循环。</a:t>
            </a:r>
          </a:p>
        </p:txBody>
      </p:sp>
    </p:spTree>
    <p:extLst>
      <p:ext uri="{BB962C8B-B14F-4D97-AF65-F5344CB8AC3E}">
        <p14:creationId xmlns:p14="http://schemas.microsoft.com/office/powerpoint/2010/main" val="3053250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Q3</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2898229"/>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这个实验的解析</a:t>
            </a:r>
            <a:r>
              <a:rPr lang="en-US" altLang="zh-CN" sz="3200" b="1" dirty="0">
                <a:latin typeface="华文中宋" panose="02010600040101010101" pitchFamily="2" charset="-122"/>
                <a:ea typeface="华文中宋" panose="02010600040101010101" pitchFamily="2" charset="-122"/>
              </a:rPr>
              <a:t>HTML</a:t>
            </a:r>
            <a:r>
              <a:rPr lang="zh-CN" altLang="en-US" sz="3200" b="1" dirty="0">
                <a:latin typeface="华文中宋" panose="02010600040101010101" pitchFamily="2" charset="-122"/>
                <a:ea typeface="华文中宋" panose="02010600040101010101" pitchFamily="2" charset="-122"/>
              </a:rPr>
              <a:t>的函数和前面实验中的那些有什么区别？</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本次对</a:t>
            </a:r>
            <a:r>
              <a:rPr lang="en-US" altLang="zh-CN" sz="3200" dirty="0">
                <a:latin typeface="华文中宋" panose="02010600040101010101" pitchFamily="2" charset="-122"/>
                <a:ea typeface="华文中宋" panose="02010600040101010101" pitchFamily="2" charset="-122"/>
              </a:rPr>
              <a:t>HTML</a:t>
            </a:r>
            <a:r>
              <a:rPr lang="zh-CN" altLang="en-US" sz="3200" dirty="0">
                <a:latin typeface="华文中宋" panose="02010600040101010101" pitchFamily="2" charset="-122"/>
                <a:ea typeface="华文中宋" panose="02010600040101010101" pitchFamily="2" charset="-122"/>
              </a:rPr>
              <a:t>进行解析时，</a:t>
            </a:r>
            <a:r>
              <a:rPr lang="en-US" altLang="zh-CN" sz="3200" dirty="0" err="1">
                <a:latin typeface="华文中宋" panose="02010600040101010101" pitchFamily="2" charset="-122"/>
                <a:ea typeface="华文中宋" panose="02010600040101010101" pitchFamily="2" charset="-122"/>
              </a:rPr>
              <a:t>usr</a:t>
            </a:r>
            <a:r>
              <a:rPr lang="en-US" altLang="zh-CN" sz="3200" dirty="0">
                <a:latin typeface="华文中宋" panose="02010600040101010101" pitchFamily="2" charset="-122"/>
                <a:ea typeface="华文中宋" panose="02010600040101010101" pitchFamily="2" charset="-122"/>
              </a:rPr>
              <a:t>-agent</a:t>
            </a:r>
            <a:r>
              <a:rPr lang="zh-CN" altLang="en-US" sz="3200" dirty="0">
                <a:latin typeface="华文中宋" panose="02010600040101010101" pitchFamily="2" charset="-122"/>
                <a:ea typeface="华文中宋" panose="02010600040101010101" pitchFamily="2" charset="-122"/>
              </a:rPr>
              <a:t>不像之前那样是固定的，而是会随着加入的</a:t>
            </a:r>
            <a:r>
              <a:rPr lang="en-US" altLang="zh-CN" sz="3200" dirty="0">
                <a:latin typeface="华文中宋" panose="02010600040101010101" pitchFamily="2" charset="-122"/>
                <a:ea typeface="华文中宋" panose="02010600040101010101" pitchFamily="2" charset="-122"/>
              </a:rPr>
              <a:t>for</a:t>
            </a:r>
            <a:r>
              <a:rPr lang="zh-CN" altLang="en-US" sz="3200" dirty="0">
                <a:latin typeface="华文中宋" panose="02010600040101010101" pitchFamily="2" charset="-122"/>
                <a:ea typeface="华文中宋" panose="02010600040101010101" pitchFamily="2" charset="-122"/>
              </a:rPr>
              <a:t>循环的计数器发生变化。</a:t>
            </a:r>
          </a:p>
        </p:txBody>
      </p:sp>
    </p:spTree>
    <p:extLst>
      <p:ext uri="{BB962C8B-B14F-4D97-AF65-F5344CB8AC3E}">
        <p14:creationId xmlns:p14="http://schemas.microsoft.com/office/powerpoint/2010/main" val="278935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16C58153-3E1F-C524-5A92-4030DD7E9231}"/>
              </a:ext>
            </a:extLst>
          </p:cNvPr>
          <p:cNvPicPr>
            <a:picLocks noChangeAspect="1"/>
          </p:cNvPicPr>
          <p:nvPr/>
        </p:nvPicPr>
        <p:blipFill>
          <a:blip r:embed="rId3"/>
          <a:stretch>
            <a:fillRect/>
          </a:stretch>
        </p:blipFill>
        <p:spPr>
          <a:xfrm>
            <a:off x="2084889" y="2041255"/>
            <a:ext cx="4707522" cy="2940319"/>
          </a:xfrm>
          <a:prstGeom prst="rect">
            <a:avLst/>
          </a:prstGeom>
        </p:spPr>
      </p:pic>
      <p:sp>
        <p:nvSpPr>
          <p:cNvPr id="5" name="文本框 4">
            <a:extLst>
              <a:ext uri="{FF2B5EF4-FFF2-40B4-BE49-F238E27FC236}">
                <a16:creationId xmlns:a16="http://schemas.microsoft.com/office/drawing/2014/main" id="{21473C3C-5F7D-792E-D8ED-CFB24F594E55}"/>
              </a:ext>
            </a:extLst>
          </p:cNvPr>
          <p:cNvSpPr txBox="1"/>
          <p:nvPr/>
        </p:nvSpPr>
        <p:spPr>
          <a:xfrm>
            <a:off x="6792411" y="2849731"/>
            <a:ext cx="3859835" cy="1015663"/>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未加壳</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6529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Q4</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这个程序会运行多久？（假设它已经连接到互联网。</a:t>
            </a:r>
            <a:r>
              <a:rPr lang="en-US" altLang="zh-CN" sz="3200" b="1" dirty="0">
                <a:latin typeface="华文中宋" panose="02010600040101010101" pitchFamily="2" charset="-122"/>
                <a:ea typeface="华文中宋" panose="02010600040101010101" pitchFamily="2" charset="-122"/>
              </a:rPr>
              <a:t>)</a:t>
            </a:r>
          </a:p>
          <a:p>
            <a:pPr>
              <a:lnSpc>
                <a:spcPct val="200000"/>
              </a:lnSpc>
            </a:pPr>
            <a:r>
              <a:rPr lang="zh-CN" altLang="en-US" sz="3200" dirty="0">
                <a:latin typeface="华文中宋" panose="02010600040101010101" pitchFamily="2" charset="-122"/>
                <a:ea typeface="华文中宋" panose="02010600040101010101" pitchFamily="2" charset="-122"/>
              </a:rPr>
              <a:t>至少</a:t>
            </a:r>
            <a:r>
              <a:rPr lang="en-US" altLang="zh-CN" sz="3200" dirty="0">
                <a:latin typeface="华文中宋" panose="02010600040101010101" pitchFamily="2" charset="-122"/>
                <a:ea typeface="华文中宋" panose="02010600040101010101" pitchFamily="2" charset="-122"/>
              </a:rPr>
              <a:t>24</a:t>
            </a:r>
            <a:r>
              <a:rPr lang="zh-CN" altLang="en-US" sz="3200" dirty="0">
                <a:latin typeface="华文中宋" panose="02010600040101010101" pitchFamily="2" charset="-122"/>
                <a:ea typeface="华文中宋" panose="02010600040101010101" pitchFamily="2" charset="-122"/>
              </a:rPr>
              <a:t>小时。</a:t>
            </a:r>
          </a:p>
        </p:txBody>
      </p:sp>
    </p:spTree>
    <p:extLst>
      <p:ext uri="{BB962C8B-B14F-4D97-AF65-F5344CB8AC3E}">
        <p14:creationId xmlns:p14="http://schemas.microsoft.com/office/powerpoint/2010/main" val="1896632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Q5</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1913344"/>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在这个恶意代码中有什么新的基于网络的迹象吗？</a:t>
            </a:r>
            <a:endParaRPr lang="en-US" altLang="zh-CN" sz="3200" b="1" dirty="0">
              <a:latin typeface="华文中宋" panose="02010600040101010101" pitchFamily="2" charset="-122"/>
              <a:ea typeface="华文中宋" panose="02010600040101010101" pitchFamily="2" charset="-122"/>
            </a:endParaRPr>
          </a:p>
          <a:p>
            <a:pPr>
              <a:lnSpc>
                <a:spcPct val="200000"/>
              </a:lnSpc>
            </a:pPr>
            <a:r>
              <a:rPr lang="zh-CN" altLang="en-US" sz="3200" dirty="0">
                <a:latin typeface="华文中宋" panose="02010600040101010101" pitchFamily="2" charset="-122"/>
                <a:ea typeface="华文中宋" panose="02010600040101010101" pitchFamily="2" charset="-122"/>
              </a:rPr>
              <a:t>本次的</a:t>
            </a:r>
            <a:r>
              <a:rPr lang="en-US" altLang="zh-CN" sz="3200" dirty="0" err="1">
                <a:latin typeface="华文中宋" panose="02010600040101010101" pitchFamily="2" charset="-122"/>
                <a:ea typeface="华文中宋" panose="02010600040101010101" pitchFamily="2" charset="-122"/>
              </a:rPr>
              <a:t>usr</a:t>
            </a:r>
            <a:r>
              <a:rPr lang="en-US" altLang="zh-CN" sz="3200" dirty="0">
                <a:latin typeface="华文中宋" panose="02010600040101010101" pitchFamily="2" charset="-122"/>
                <a:ea typeface="华文中宋" panose="02010600040101010101" pitchFamily="2" charset="-122"/>
              </a:rPr>
              <a:t>-agent</a:t>
            </a:r>
            <a:r>
              <a:rPr lang="zh-CN" altLang="en-US" sz="3200" dirty="0">
                <a:latin typeface="华文中宋" panose="02010600040101010101" pitchFamily="2" charset="-122"/>
                <a:ea typeface="华文中宋" panose="02010600040101010101" pitchFamily="2" charset="-122"/>
              </a:rPr>
              <a:t>会发生变化。</a:t>
            </a:r>
          </a:p>
        </p:txBody>
      </p:sp>
    </p:spTree>
    <p:extLst>
      <p:ext uri="{BB962C8B-B14F-4D97-AF65-F5344CB8AC3E}">
        <p14:creationId xmlns:p14="http://schemas.microsoft.com/office/powerpoint/2010/main" val="1410889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Q6</a:t>
            </a:r>
            <a:endParaRPr lang="zh-CN" altLang="en-US" dirty="0"/>
          </a:p>
        </p:txBody>
      </p:sp>
      <p:sp>
        <p:nvSpPr>
          <p:cNvPr id="3" name="文本框 2">
            <a:extLst>
              <a:ext uri="{FF2B5EF4-FFF2-40B4-BE49-F238E27FC236}">
                <a16:creationId xmlns:a16="http://schemas.microsoft.com/office/drawing/2014/main" id="{9577A9C8-F2F7-C046-D3C9-E534157735E3}"/>
              </a:ext>
            </a:extLst>
          </p:cNvPr>
          <p:cNvSpPr txBox="1"/>
          <p:nvPr/>
        </p:nvSpPr>
        <p:spPr>
          <a:xfrm>
            <a:off x="85726" y="1294111"/>
            <a:ext cx="12020549" cy="4524315"/>
          </a:xfrm>
          <a:prstGeom prst="rect">
            <a:avLst/>
          </a:prstGeom>
          <a:noFill/>
        </p:spPr>
        <p:txBody>
          <a:bodyPr wrap="square" rtlCol="0">
            <a:spAutoFit/>
          </a:bodyPr>
          <a:lstStyle/>
          <a:p>
            <a:pPr>
              <a:lnSpc>
                <a:spcPct val="200000"/>
              </a:lnSpc>
            </a:pPr>
            <a:r>
              <a:rPr lang="zh-CN" altLang="en-US" sz="3200" b="1" dirty="0">
                <a:latin typeface="华文中宋" panose="02010600040101010101" pitchFamily="2" charset="-122"/>
                <a:ea typeface="华文中宋" panose="02010600040101010101" pitchFamily="2" charset="-122"/>
              </a:rPr>
              <a:t>这个恶意代码的目的是什么？</a:t>
            </a:r>
            <a:endParaRPr lang="en-US" altLang="zh-CN" sz="3200" b="1" dirty="0">
              <a:latin typeface="华文中宋" panose="02010600040101010101" pitchFamily="2" charset="-122"/>
              <a:ea typeface="华文中宋" panose="02010600040101010101" pitchFamily="2" charset="-122"/>
            </a:endParaRPr>
          </a:p>
          <a:p>
            <a:r>
              <a:rPr lang="zh-CN" altLang="en-US" sz="2800" dirty="0">
                <a:latin typeface="华文中宋" panose="02010600040101010101" pitchFamily="2" charset="-122"/>
                <a:ea typeface="华文中宋" panose="02010600040101010101" pitchFamily="2" charset="-122"/>
              </a:rPr>
              <a:t>该恶意代码会使用</a:t>
            </a:r>
            <a:r>
              <a:rPr lang="en-US" altLang="zh-CN" sz="2800" dirty="0">
                <a:latin typeface="华文中宋" panose="02010600040101010101" pitchFamily="2" charset="-122"/>
                <a:ea typeface="华文中宋" panose="02010600040101010101" pitchFamily="2" charset="-122"/>
              </a:rPr>
              <a:t>if</a:t>
            </a:r>
            <a:r>
              <a:rPr lang="zh-CN" altLang="en-US" sz="2800" dirty="0">
                <a:latin typeface="华文中宋" panose="02010600040101010101" pitchFamily="2" charset="-122"/>
                <a:ea typeface="华文中宋" panose="02010600040101010101" pitchFamily="2" charset="-122"/>
              </a:rPr>
              <a:t>结构，检查是否存在可用的</a:t>
            </a:r>
            <a:r>
              <a:rPr lang="en-US" altLang="zh-CN" sz="2800" dirty="0">
                <a:latin typeface="华文中宋" panose="02010600040101010101" pitchFamily="2" charset="-122"/>
                <a:ea typeface="华文中宋" panose="02010600040101010101" pitchFamily="2" charset="-122"/>
              </a:rPr>
              <a:t>Internet</a:t>
            </a:r>
            <a:r>
              <a:rPr lang="zh-CN" altLang="en-US" sz="2800" dirty="0">
                <a:latin typeface="华文中宋" panose="02010600040101010101" pitchFamily="2" charset="-122"/>
                <a:ea typeface="华文中宋" panose="02010600040101010101" pitchFamily="2" charset="-122"/>
              </a:rPr>
              <a:t>连接，如果连接不存在，程序终止运行，否则，程序使用一个独特的</a:t>
            </a:r>
            <a:r>
              <a:rPr lang="en-US" altLang="zh-CN" sz="2800" dirty="0">
                <a:latin typeface="华文中宋" panose="02010600040101010101" pitchFamily="2" charset="-122"/>
                <a:ea typeface="华文中宋" panose="02010600040101010101" pitchFamily="2" charset="-122"/>
              </a:rPr>
              <a:t>User-Agent</a:t>
            </a:r>
            <a:r>
              <a:rPr lang="zh-CN" altLang="en-US" sz="2800" dirty="0">
                <a:latin typeface="华文中宋" panose="02010600040101010101" pitchFamily="2" charset="-122"/>
                <a:ea typeface="华文中宋" panose="02010600040101010101" pitchFamily="2" charset="-122"/>
              </a:rPr>
              <a:t>下载一个网页，这个</a:t>
            </a:r>
            <a:r>
              <a:rPr lang="en-US" altLang="zh-CN" sz="2800" dirty="0">
                <a:latin typeface="华文中宋" panose="02010600040101010101" pitchFamily="2" charset="-122"/>
                <a:ea typeface="华文中宋" panose="02010600040101010101" pitchFamily="2" charset="-122"/>
              </a:rPr>
              <a:t>User-Agent</a:t>
            </a:r>
            <a:r>
              <a:rPr lang="zh-CN" altLang="en-US" sz="2800" dirty="0">
                <a:latin typeface="华文中宋" panose="02010600040101010101" pitchFamily="2" charset="-122"/>
                <a:ea typeface="华文中宋" panose="02010600040101010101" pitchFamily="2" charset="-122"/>
              </a:rPr>
              <a:t>中包含了一个循环结构的计数器，该计数器中是程序已经运行的时间，下载的网页里包含</a:t>
            </a:r>
            <a:r>
              <a:rPr lang="en-US" altLang="zh-CN" sz="2800" dirty="0">
                <a:latin typeface="华文中宋" panose="02010600040101010101" pitchFamily="2" charset="-122"/>
                <a:ea typeface="华文中宋" panose="02010600040101010101" pitchFamily="2" charset="-122"/>
              </a:rPr>
              <a:t>HTML</a:t>
            </a:r>
            <a:r>
              <a:rPr lang="zh-CN" altLang="en-US" sz="2800" dirty="0">
                <a:latin typeface="华文中宋" panose="02010600040101010101" pitchFamily="2" charset="-122"/>
                <a:ea typeface="华文中宋" panose="02010600040101010101" pitchFamily="2" charset="-122"/>
              </a:rPr>
              <a:t>注释，会被读到一个字符数组里，并与”</a:t>
            </a:r>
            <a:r>
              <a:rPr lang="en-US" altLang="zh-CN" sz="2800" dirty="0">
                <a:latin typeface="华文中宋" panose="02010600040101010101" pitchFamily="2" charset="-122"/>
                <a:ea typeface="华文中宋" panose="02010600040101010101" pitchFamily="2" charset="-122"/>
              </a:rPr>
              <a:t>&lt;!--“</a:t>
            </a:r>
            <a:r>
              <a:rPr lang="zh-CN" altLang="en-US" sz="2800" dirty="0">
                <a:latin typeface="华文中宋" panose="02010600040101010101" pitchFamily="2" charset="-122"/>
                <a:ea typeface="华文中宋" panose="02010600040101010101" pitchFamily="2" charset="-122"/>
              </a:rPr>
              <a:t>一一进行比较，然后从注释中抽取下一个字符，用于一个</a:t>
            </a:r>
            <a:r>
              <a:rPr lang="en-US" altLang="zh-CN" sz="2800" dirty="0">
                <a:latin typeface="华文中宋" panose="02010600040101010101" pitchFamily="2" charset="-122"/>
                <a:ea typeface="华文中宋" panose="02010600040101010101" pitchFamily="2" charset="-122"/>
              </a:rPr>
              <a:t>switch</a:t>
            </a:r>
            <a:r>
              <a:rPr lang="zh-CN" altLang="en-US" sz="2800" dirty="0">
                <a:latin typeface="华文中宋" panose="02010600040101010101" pitchFamily="2" charset="-122"/>
                <a:ea typeface="华文中宋" panose="02010600040101010101" pitchFamily="2" charset="-122"/>
              </a:rPr>
              <a:t>结构来决定接下来在本地系统的行为，这些行为是已经硬编码的，包括删除一个文件、创建一个文件夹、设置一个注册表</a:t>
            </a:r>
            <a:r>
              <a:rPr lang="en-US" altLang="zh-CN" sz="2800" dirty="0">
                <a:latin typeface="华文中宋" panose="02010600040101010101" pitchFamily="2" charset="-122"/>
                <a:ea typeface="华文中宋" panose="02010600040101010101" pitchFamily="2" charset="-122"/>
              </a:rPr>
              <a:t>run</a:t>
            </a:r>
            <a:r>
              <a:rPr lang="zh-CN" altLang="en-US" sz="2800" dirty="0">
                <a:latin typeface="华文中宋" panose="02010600040101010101" pitchFamily="2" charset="-122"/>
                <a:ea typeface="华文中宋" panose="02010600040101010101" pitchFamily="2" charset="-122"/>
              </a:rPr>
              <a:t>键、复制一个文件以及休眠</a:t>
            </a:r>
            <a:r>
              <a:rPr lang="en-US" altLang="zh-CN" sz="2800" dirty="0">
                <a:latin typeface="华文中宋" panose="02010600040101010101" pitchFamily="2" charset="-122"/>
                <a:ea typeface="华文中宋" panose="02010600040101010101" pitchFamily="2" charset="-122"/>
              </a:rPr>
              <a:t>100s</a:t>
            </a:r>
            <a:r>
              <a:rPr lang="zh-CN" altLang="en-US" sz="2800" dirty="0">
                <a:latin typeface="华文中宋" panose="02010600040101010101" pitchFamily="2" charset="-122"/>
                <a:ea typeface="华文中宋" panose="02010600040101010101" pitchFamily="2" charset="-122"/>
              </a:rPr>
              <a:t>。该程序会运行</a:t>
            </a:r>
            <a:r>
              <a:rPr lang="en-US" altLang="zh-CN" sz="2800" dirty="0">
                <a:latin typeface="华文中宋" panose="02010600040101010101" pitchFamily="2" charset="-122"/>
                <a:ea typeface="华文中宋" panose="02010600040101010101" pitchFamily="2" charset="-122"/>
              </a:rPr>
              <a:t>1400</a:t>
            </a:r>
            <a:r>
              <a:rPr lang="zh-CN" altLang="en-US" sz="2800" dirty="0">
                <a:latin typeface="华文中宋" panose="02010600040101010101" pitchFamily="2" charset="-122"/>
                <a:ea typeface="华文中宋" panose="02010600040101010101" pitchFamily="2" charset="-122"/>
              </a:rPr>
              <a:t>分钟后终止。</a:t>
            </a:r>
          </a:p>
        </p:txBody>
      </p:sp>
    </p:spTree>
    <p:extLst>
      <p:ext uri="{BB962C8B-B14F-4D97-AF65-F5344CB8AC3E}">
        <p14:creationId xmlns:p14="http://schemas.microsoft.com/office/powerpoint/2010/main" val="430574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6-1</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317009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"Error 1.1: No Internet"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"Success: Internet Connection"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InternetGetConnectedState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482262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6-2</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0" y="1075829"/>
            <a:ext cx="12325349" cy="286232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"http://www.practicalmalwareanalysis.com/cc.htm"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"Error 2.3: Fail to get command"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"Internet Explorer 7.5/</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pma</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158624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6-3</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286232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"Software\\Microsoft\\Windows\\CurrentVersion\\Run"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"C:\\Temp\\cc.exe"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$string3 = "C:\\Temp"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011619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Lab 6-4</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258532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rule lab0604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strings: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$string1 = "Success: Parsed command is %c"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$string2 = "DDDDDDDDDDDDDD"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condition: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filesize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&lt; 100KB and uint16(0) == 0x5A4D and uint16(uint16(0x3C)) == 0x00004550 and all of them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2438909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normAutofit/>
          </a:bodyPr>
          <a:lstStyle/>
          <a:p>
            <a:r>
              <a:rPr lang="en-US" altLang="zh-CN" dirty="0"/>
              <a:t>Yara</a:t>
            </a:r>
            <a:endParaRPr lang="zh-CN" altLang="en-US" dirty="0"/>
          </a:p>
        </p:txBody>
      </p:sp>
      <p:pic>
        <p:nvPicPr>
          <p:cNvPr id="5" name="图片 4">
            <a:extLst>
              <a:ext uri="{FF2B5EF4-FFF2-40B4-BE49-F238E27FC236}">
                <a16:creationId xmlns:a16="http://schemas.microsoft.com/office/drawing/2014/main" id="{8B89D905-4344-DAC7-5EEE-88E61C849977}"/>
              </a:ext>
            </a:extLst>
          </p:cNvPr>
          <p:cNvPicPr>
            <a:picLocks noChangeAspect="1"/>
          </p:cNvPicPr>
          <p:nvPr/>
        </p:nvPicPr>
        <p:blipFill>
          <a:blip r:embed="rId3"/>
          <a:stretch>
            <a:fillRect/>
          </a:stretch>
        </p:blipFill>
        <p:spPr>
          <a:xfrm>
            <a:off x="0" y="2507820"/>
            <a:ext cx="12192000" cy="1842360"/>
          </a:xfrm>
          <a:prstGeom prst="rect">
            <a:avLst/>
          </a:prstGeom>
        </p:spPr>
      </p:pic>
    </p:spTree>
    <p:extLst>
      <p:ext uri="{BB962C8B-B14F-4D97-AF65-F5344CB8AC3E}">
        <p14:creationId xmlns:p14="http://schemas.microsoft.com/office/powerpoint/2010/main" val="3954937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3E8F3-F365-891F-2F95-78D6A6721667}"/>
              </a:ext>
            </a:extLst>
          </p:cNvPr>
          <p:cNvSpPr>
            <a:spLocks noGrp="1"/>
          </p:cNvSpPr>
          <p:nvPr>
            <p:ph type="title"/>
          </p:nvPr>
        </p:nvSpPr>
        <p:spPr/>
        <p:txBody>
          <a:bodyPr>
            <a:normAutofit/>
          </a:bodyPr>
          <a:lstStyle/>
          <a:p>
            <a:r>
              <a:rPr lang="en-US" altLang="zh-CN" dirty="0"/>
              <a:t>IDA Python</a:t>
            </a:r>
            <a:endParaRPr lang="zh-CN" altLang="en-US" dirty="0"/>
          </a:p>
        </p:txBody>
      </p:sp>
      <p:sp>
        <p:nvSpPr>
          <p:cNvPr id="6" name="矩形 5">
            <a:extLst>
              <a:ext uri="{FF2B5EF4-FFF2-40B4-BE49-F238E27FC236}">
                <a16:creationId xmlns:a16="http://schemas.microsoft.com/office/drawing/2014/main" id="{EAA8BD87-05E5-F840-7F99-31DACC36D400}"/>
              </a:ext>
            </a:extLst>
          </p:cNvPr>
          <p:cNvSpPr/>
          <p:nvPr/>
        </p:nvSpPr>
        <p:spPr>
          <a:xfrm>
            <a:off x="85724" y="1075829"/>
            <a:ext cx="12239625" cy="34163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import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a:t>
            </a:r>
            <a:endPar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in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idautils.Functions</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flags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idc.GetFunctionFlags</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flags &amp; FUNC_LIB or flags &amp; FUNC_THUNK: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continue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dism_addr</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list(</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idautils.FuncItems</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func</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for line in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dism_addr</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m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idc.GetMnem</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m == 'call' or m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jmp</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op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idc.GetOpType</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if op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o_reg</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print '0x%x %s' % (</a:t>
            </a:r>
            <a:r>
              <a:rPr kumimoji="0" lang="en-US" altLang="zh-CN"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line,idc.GetDisasm</a:t>
            </a:r>
            <a:r>
              <a:rPr kumimoji="0" lang="en-US" altLang="zh-CN"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(line))</a:t>
            </a:r>
            <a:endParaRPr kumimoji="0" lang="zh-CN" altLang="en-US"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414833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normAutofit/>
          </a:bodyPr>
          <a:lstStyle/>
          <a:p>
            <a:r>
              <a:rPr lang="en-US" altLang="zh-CN" dirty="0"/>
              <a:t>IDA Python</a:t>
            </a:r>
            <a:endParaRPr lang="zh-CN" altLang="en-US" dirty="0"/>
          </a:p>
        </p:txBody>
      </p:sp>
      <p:pic>
        <p:nvPicPr>
          <p:cNvPr id="4" name="图片 3">
            <a:extLst>
              <a:ext uri="{FF2B5EF4-FFF2-40B4-BE49-F238E27FC236}">
                <a16:creationId xmlns:a16="http://schemas.microsoft.com/office/drawing/2014/main" id="{75AC790C-E15E-6680-33AF-7F4F360EACFE}"/>
              </a:ext>
            </a:extLst>
          </p:cNvPr>
          <p:cNvPicPr>
            <a:picLocks noChangeAspect="1"/>
          </p:cNvPicPr>
          <p:nvPr/>
        </p:nvPicPr>
        <p:blipFill>
          <a:blip r:embed="rId3"/>
          <a:stretch>
            <a:fillRect/>
          </a:stretch>
        </p:blipFill>
        <p:spPr>
          <a:xfrm>
            <a:off x="3423676" y="1550799"/>
            <a:ext cx="5344644" cy="2909484"/>
          </a:xfrm>
          <a:prstGeom prst="rect">
            <a:avLst/>
          </a:prstGeom>
        </p:spPr>
      </p:pic>
    </p:spTree>
    <p:extLst>
      <p:ext uri="{BB962C8B-B14F-4D97-AF65-F5344CB8AC3E}">
        <p14:creationId xmlns:p14="http://schemas.microsoft.com/office/powerpoint/2010/main" val="321716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5" name="图片 4">
            <a:extLst>
              <a:ext uri="{FF2B5EF4-FFF2-40B4-BE49-F238E27FC236}">
                <a16:creationId xmlns:a16="http://schemas.microsoft.com/office/drawing/2014/main" id="{DE5D3BB5-AF62-37C9-7652-65E64873E6B3}"/>
              </a:ext>
            </a:extLst>
          </p:cNvPr>
          <p:cNvPicPr>
            <a:picLocks noChangeAspect="1"/>
          </p:cNvPicPr>
          <p:nvPr/>
        </p:nvPicPr>
        <p:blipFill>
          <a:blip r:embed="rId3"/>
          <a:stretch>
            <a:fillRect/>
          </a:stretch>
        </p:blipFill>
        <p:spPr>
          <a:xfrm>
            <a:off x="2781069" y="1163637"/>
            <a:ext cx="6629857" cy="4514885"/>
          </a:xfrm>
          <a:prstGeom prst="rect">
            <a:avLst/>
          </a:prstGeom>
        </p:spPr>
      </p:pic>
      <p:sp>
        <p:nvSpPr>
          <p:cNvPr id="6" name="文本框 5">
            <a:extLst>
              <a:ext uri="{FF2B5EF4-FFF2-40B4-BE49-F238E27FC236}">
                <a16:creationId xmlns:a16="http://schemas.microsoft.com/office/drawing/2014/main" id="{6D9E748E-7013-1CD6-48A1-B9330ABB0832}"/>
              </a:ext>
            </a:extLst>
          </p:cNvPr>
          <p:cNvSpPr txBox="1"/>
          <p:nvPr/>
        </p:nvSpPr>
        <p:spPr>
          <a:xfrm>
            <a:off x="4306612" y="3935412"/>
            <a:ext cx="5437689" cy="1446550"/>
          </a:xfrm>
          <a:prstGeom prst="rect">
            <a:avLst/>
          </a:prstGeom>
          <a:noFill/>
        </p:spPr>
        <p:txBody>
          <a:bodyPr wrap="square" rtlCol="0">
            <a:spAutoFit/>
          </a:bodyPr>
          <a:lstStyle/>
          <a:p>
            <a:pPr algn="ctr"/>
            <a:r>
              <a:rPr lang="zh-CN" altLang="en-US" sz="4400" dirty="0">
                <a:solidFill>
                  <a:schemeClr val="bg1"/>
                </a:solidFill>
                <a:latin typeface="华文中宋" panose="02010600040101010101" pitchFamily="2" charset="-122"/>
                <a:ea typeface="华文中宋" panose="02010600040101010101" pitchFamily="2" charset="-122"/>
              </a:rPr>
              <a:t>检测</a:t>
            </a:r>
            <a:endParaRPr lang="en-US" altLang="zh-CN" sz="4400" dirty="0">
              <a:solidFill>
                <a:schemeClr val="bg1"/>
              </a:solidFill>
              <a:latin typeface="华文中宋" panose="02010600040101010101" pitchFamily="2" charset="-122"/>
              <a:ea typeface="华文中宋" panose="02010600040101010101" pitchFamily="2" charset="-122"/>
            </a:endParaRPr>
          </a:p>
          <a:p>
            <a:pPr algn="ctr"/>
            <a:r>
              <a:rPr lang="en-US" altLang="zh-CN" sz="4400" dirty="0">
                <a:solidFill>
                  <a:schemeClr val="bg1"/>
                </a:solidFill>
                <a:latin typeface="华文中宋" panose="02010600040101010101" pitchFamily="2" charset="-122"/>
                <a:ea typeface="华文中宋" panose="02010600040101010101" pitchFamily="2" charset="-122"/>
              </a:rPr>
              <a:t>Internet</a:t>
            </a:r>
            <a:r>
              <a:rPr lang="zh-CN" altLang="en-US" sz="4400" dirty="0">
                <a:solidFill>
                  <a:schemeClr val="bg1"/>
                </a:solidFill>
                <a:latin typeface="华文中宋" panose="02010600040101010101" pitchFamily="2" charset="-122"/>
                <a:ea typeface="华文中宋" panose="02010600040101010101" pitchFamily="2" charset="-122"/>
              </a:rPr>
              <a:t>连接</a:t>
            </a:r>
            <a:endParaRPr lang="zh-CN" altLang="en-US" sz="2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395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F213BB-BBCD-A894-AA42-D577A1D83CB3}"/>
              </a:ext>
            </a:extLst>
          </p:cNvPr>
          <p:cNvSpPr txBox="1"/>
          <p:nvPr/>
        </p:nvSpPr>
        <p:spPr>
          <a:xfrm>
            <a:off x="2172586" y="2470628"/>
            <a:ext cx="7846828" cy="1107996"/>
          </a:xfrm>
          <a:prstGeom prst="rect">
            <a:avLst/>
          </a:prstGeom>
          <a:noFill/>
        </p:spPr>
        <p:txBody>
          <a:bodyPr wrap="square" rtlCol="0">
            <a:spAutoFit/>
          </a:bodyPr>
          <a:lstStyle/>
          <a:p>
            <a:pPr algn="ctr"/>
            <a:r>
              <a:rPr lang="zh-CN" altLang="en-US" sz="6600" b="1" dirty="0">
                <a:latin typeface="楷体" panose="02010609060101010101" pitchFamily="49" charset="-122"/>
                <a:ea typeface="楷体" panose="02010609060101010101" pitchFamily="49" charset="-122"/>
              </a:rPr>
              <a:t>谢谢大家！</a:t>
            </a:r>
            <a:endParaRPr lang="en-US" altLang="zh-CN" sz="66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0F3A970F-4013-5A01-BECC-A9AC82D15A62}"/>
              </a:ext>
            </a:extLst>
          </p:cNvPr>
          <p:cNvSpPr txBox="1"/>
          <p:nvPr/>
        </p:nvSpPr>
        <p:spPr>
          <a:xfrm>
            <a:off x="4671237" y="5450958"/>
            <a:ext cx="2849526" cy="461665"/>
          </a:xfrm>
          <a:prstGeom prst="rect">
            <a:avLst/>
          </a:prstGeom>
          <a:noFill/>
        </p:spPr>
        <p:txBody>
          <a:bodyPr wrap="square" rtlCol="0">
            <a:spAutoFit/>
          </a:bodyPr>
          <a:lstStyle/>
          <a:p>
            <a:pPr algn="ctr"/>
            <a:r>
              <a:rPr lang="zh-CN" altLang="en-US" sz="2400" b="1" dirty="0">
                <a:latin typeface="华文中宋" panose="02010600040101010101" pitchFamily="2" charset="-122"/>
                <a:ea typeface="华文中宋" panose="02010600040101010101" pitchFamily="2" charset="-122"/>
              </a:rPr>
              <a:t>刘修铭   </a:t>
            </a:r>
            <a:r>
              <a:rPr lang="en-US" altLang="zh-CN" sz="2400" b="1" dirty="0">
                <a:latin typeface="华文中宋" panose="02010600040101010101" pitchFamily="2" charset="-122"/>
                <a:ea typeface="华文中宋" panose="02010600040101010101" pitchFamily="2" charset="-122"/>
              </a:rPr>
              <a:t>2112492</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1120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AF2F6272-AF59-6E67-85B8-50E7BEF824A5}"/>
              </a:ext>
            </a:extLst>
          </p:cNvPr>
          <p:cNvPicPr>
            <a:picLocks noChangeAspect="1"/>
          </p:cNvPicPr>
          <p:nvPr/>
        </p:nvPicPr>
        <p:blipFill>
          <a:blip r:embed="rId3"/>
          <a:stretch>
            <a:fillRect/>
          </a:stretch>
        </p:blipFill>
        <p:spPr>
          <a:xfrm>
            <a:off x="838200" y="1807489"/>
            <a:ext cx="10484834" cy="3243021"/>
          </a:xfrm>
          <a:prstGeom prst="rect">
            <a:avLst/>
          </a:prstGeom>
        </p:spPr>
      </p:pic>
      <p:sp>
        <p:nvSpPr>
          <p:cNvPr id="9" name="文本框 8">
            <a:extLst>
              <a:ext uri="{FF2B5EF4-FFF2-40B4-BE49-F238E27FC236}">
                <a16:creationId xmlns:a16="http://schemas.microsoft.com/office/drawing/2014/main" id="{3D5C1C7E-A7C8-17A0-2540-F988F807E27F}"/>
              </a:ext>
            </a:extLst>
          </p:cNvPr>
          <p:cNvSpPr txBox="1"/>
          <p:nvPr/>
        </p:nvSpPr>
        <p:spPr>
          <a:xfrm>
            <a:off x="4604232" y="3917295"/>
            <a:ext cx="3859835" cy="1938992"/>
          </a:xfrm>
          <a:prstGeom prst="rect">
            <a:avLst/>
          </a:prstGeom>
          <a:noFill/>
        </p:spPr>
        <p:txBody>
          <a:bodyPr wrap="square" rtlCol="0">
            <a:spAutoFit/>
          </a:bodyPr>
          <a:lstStyle/>
          <a:p>
            <a:pPr algn="ctr"/>
            <a:r>
              <a:rPr lang="zh-CN" altLang="en-US" sz="6000" dirty="0">
                <a:latin typeface="华文中宋" panose="02010600040101010101" pitchFamily="2" charset="-122"/>
                <a:ea typeface="华文中宋" panose="02010600040101010101" pitchFamily="2" charset="-122"/>
              </a:rPr>
              <a:t>获取网络连接状态</a:t>
            </a:r>
            <a:endParaRPr lang="zh-CN" altLang="en-US"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51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9D63FB23-80C1-EE8C-E391-81749E382FDD}"/>
              </a:ext>
            </a:extLst>
          </p:cNvPr>
          <p:cNvPicPr>
            <a:picLocks noChangeAspect="1"/>
          </p:cNvPicPr>
          <p:nvPr/>
        </p:nvPicPr>
        <p:blipFill>
          <a:blip r:embed="rId3"/>
          <a:stretch>
            <a:fillRect/>
          </a:stretch>
        </p:blipFill>
        <p:spPr>
          <a:xfrm>
            <a:off x="3707891" y="1163637"/>
            <a:ext cx="4950333" cy="5153583"/>
          </a:xfrm>
          <a:prstGeom prst="rect">
            <a:avLst/>
          </a:prstGeom>
        </p:spPr>
      </p:pic>
    </p:spTree>
    <p:extLst>
      <p:ext uri="{BB962C8B-B14F-4D97-AF65-F5344CB8AC3E}">
        <p14:creationId xmlns:p14="http://schemas.microsoft.com/office/powerpoint/2010/main" val="21002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E469-2F11-4BEA-9CA7-C3522A26469F}"/>
              </a:ext>
            </a:extLst>
          </p:cNvPr>
          <p:cNvSpPr>
            <a:spLocks noGrp="1"/>
          </p:cNvSpPr>
          <p:nvPr>
            <p:ph type="title"/>
          </p:nvPr>
        </p:nvSpPr>
        <p:spPr/>
        <p:txBody>
          <a:bodyPr/>
          <a:lstStyle/>
          <a:p>
            <a:r>
              <a:rPr lang="en-US" altLang="zh-CN" dirty="0"/>
              <a:t>Lab 6-1</a:t>
            </a:r>
            <a:endParaRPr lang="zh-CN" altLang="en-US" dirty="0"/>
          </a:p>
        </p:txBody>
      </p:sp>
      <p:pic>
        <p:nvPicPr>
          <p:cNvPr id="4" name="图片 3">
            <a:extLst>
              <a:ext uri="{FF2B5EF4-FFF2-40B4-BE49-F238E27FC236}">
                <a16:creationId xmlns:a16="http://schemas.microsoft.com/office/drawing/2014/main" id="{DD332FF5-4263-AB41-76C7-47B1BADDC665}"/>
              </a:ext>
            </a:extLst>
          </p:cNvPr>
          <p:cNvPicPr>
            <a:picLocks noChangeAspect="1"/>
          </p:cNvPicPr>
          <p:nvPr/>
        </p:nvPicPr>
        <p:blipFill>
          <a:blip r:embed="rId3"/>
          <a:stretch>
            <a:fillRect/>
          </a:stretch>
        </p:blipFill>
        <p:spPr>
          <a:xfrm>
            <a:off x="1332285" y="1853661"/>
            <a:ext cx="9527426" cy="3794663"/>
          </a:xfrm>
          <a:prstGeom prst="rect">
            <a:avLst/>
          </a:prstGeom>
        </p:spPr>
      </p:pic>
    </p:spTree>
    <p:extLst>
      <p:ext uri="{BB962C8B-B14F-4D97-AF65-F5344CB8AC3E}">
        <p14:creationId xmlns:p14="http://schemas.microsoft.com/office/powerpoint/2010/main" val="9863403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4375</Words>
  <Application>Microsoft Office PowerPoint</Application>
  <PresentationFormat>宽屏</PresentationFormat>
  <Paragraphs>303</Paragraphs>
  <Slides>60</Slides>
  <Notes>60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Söhne</vt:lpstr>
      <vt:lpstr>等线</vt:lpstr>
      <vt:lpstr>等线 Light</vt:lpstr>
      <vt:lpstr>方正姚体</vt:lpstr>
      <vt:lpstr>华文中宋</vt:lpstr>
      <vt:lpstr>楷体</vt:lpstr>
      <vt:lpstr>Arial</vt:lpstr>
      <vt:lpstr>Courier New</vt:lpstr>
      <vt:lpstr>Open Sans</vt:lpstr>
      <vt:lpstr>Times New Roman</vt:lpstr>
      <vt:lpstr>Office 主题​​</vt:lpstr>
      <vt:lpstr>PowerPoint 演示文稿</vt:lpstr>
      <vt:lpstr>实验环境及实验工具</vt:lpstr>
      <vt:lpstr>实验环境及实验工具</vt:lpstr>
      <vt:lpstr>分析思想</vt:lpstr>
      <vt:lpstr>Lab 6-1</vt:lpstr>
      <vt:lpstr>Lab 6-1</vt:lpstr>
      <vt:lpstr>Lab 6-1</vt:lpstr>
      <vt:lpstr>Lab 6-1</vt:lpstr>
      <vt:lpstr>Lab 6-1</vt:lpstr>
      <vt:lpstr>Q1</vt:lpstr>
      <vt:lpstr>Q2</vt:lpstr>
      <vt:lpstr>Q3</vt:lpstr>
      <vt:lpstr>Lab 6-2</vt:lpstr>
      <vt:lpstr>Lab 6-2</vt:lpstr>
      <vt:lpstr>Lab 6-2</vt:lpstr>
      <vt:lpstr>Lab 6-2</vt:lpstr>
      <vt:lpstr>Lab 6-2</vt:lpstr>
      <vt:lpstr>Lab 6-2</vt:lpstr>
      <vt:lpstr>Lab 6-2</vt:lpstr>
      <vt:lpstr>Lab 6-2</vt:lpstr>
      <vt:lpstr>Lab 6-2</vt:lpstr>
      <vt:lpstr>Lab 6-2</vt:lpstr>
      <vt:lpstr>Lab 6-2</vt:lpstr>
      <vt:lpstr>Q1</vt:lpstr>
      <vt:lpstr>Q2</vt:lpstr>
      <vt:lpstr>Q3</vt:lpstr>
      <vt:lpstr>Q4</vt:lpstr>
      <vt:lpstr>Q5</vt:lpstr>
      <vt:lpstr>Q6</vt:lpstr>
      <vt:lpstr>Lab 6-3</vt:lpstr>
      <vt:lpstr>Lab 6-3</vt:lpstr>
      <vt:lpstr>Q1</vt:lpstr>
      <vt:lpstr>Q2</vt:lpstr>
      <vt:lpstr>Q3</vt:lpstr>
      <vt:lpstr>Lab 6-3</vt:lpstr>
      <vt:lpstr>Q4</vt:lpstr>
      <vt:lpstr>Q4</vt:lpstr>
      <vt:lpstr>Q4</vt:lpstr>
      <vt:lpstr>Q4</vt:lpstr>
      <vt:lpstr>Q4</vt:lpstr>
      <vt:lpstr>Q4</vt:lpstr>
      <vt:lpstr>Q5</vt:lpstr>
      <vt:lpstr>Q6</vt:lpstr>
      <vt:lpstr>Lab 6-4</vt:lpstr>
      <vt:lpstr>Lab 6-4</vt:lpstr>
      <vt:lpstr>Lab 6-4</vt:lpstr>
      <vt:lpstr>Q1</vt:lpstr>
      <vt:lpstr>Q2</vt:lpstr>
      <vt:lpstr>Q3</vt:lpstr>
      <vt:lpstr>Q4</vt:lpstr>
      <vt:lpstr>Q5</vt:lpstr>
      <vt:lpstr>Q6</vt:lpstr>
      <vt:lpstr>Lab 6-1</vt:lpstr>
      <vt:lpstr>Lab 6-2</vt:lpstr>
      <vt:lpstr>Lab 6-3</vt:lpstr>
      <vt:lpstr>Lab 6-4</vt:lpstr>
      <vt:lpstr>Yara</vt:lpstr>
      <vt:lpstr>IDA Python</vt:lpstr>
      <vt:lpstr>IDA Python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XiuMing Liu</dc:creator>
  <cp:lastModifiedBy>XiuMing Liu</cp:lastModifiedBy>
  <cp:revision>10</cp:revision>
  <dcterms:created xsi:type="dcterms:W3CDTF">2023-09-13T13:03:45Z</dcterms:created>
  <dcterms:modified xsi:type="dcterms:W3CDTF">2023-10-21T09:06:56Z</dcterms:modified>
</cp:coreProperties>
</file>