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5"/>
  </p:notesMasterIdLst>
  <p:sldIdLst>
    <p:sldId id="414" r:id="rId3"/>
    <p:sldId id="416" r:id="rId4"/>
    <p:sldId id="333" r:id="rId5"/>
    <p:sldId id="402" r:id="rId6"/>
    <p:sldId id="407" r:id="rId7"/>
    <p:sldId id="388" r:id="rId8"/>
    <p:sldId id="410" r:id="rId9"/>
    <p:sldId id="391" r:id="rId10"/>
    <p:sldId id="411" r:id="rId11"/>
    <p:sldId id="412" r:id="rId12"/>
    <p:sldId id="413" r:id="rId13"/>
    <p:sldId id="41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EDFF6-6ADC-4E5F-AA26-52B36F912E05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CF90-A22B-4D90-BB9E-3B6B10DCF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35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48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02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54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25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52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018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524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002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566A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818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5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0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4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05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4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5713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69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83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26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11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21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7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28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36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19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837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960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75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55C8-AE69-4E21-A89B-5B65A1D3839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F74461-4736-4690-B145-2FA410602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系统加载与中断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235F68F-C28D-4DC2-8D0E-FAA4A826A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2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778DA-1FC6-4235-ABB5-0E23012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8C664-70C0-4707-B5C4-79A82A28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为什么程序的链接地址和加载地址要统一？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addressA</a:t>
            </a:r>
            <a:r>
              <a:rPr lang="en-US" altLang="zh-CN" dirty="0"/>
              <a:t> </a:t>
            </a:r>
            <a:r>
              <a:rPr lang="zh-CN" altLang="en-US" dirty="0"/>
              <a:t>是在</a:t>
            </a:r>
            <a:r>
              <a:rPr lang="en-US" altLang="zh-CN" dirty="0"/>
              <a:t>a=5</a:t>
            </a:r>
            <a:r>
              <a:rPr lang="zh-CN" altLang="en-US" dirty="0"/>
              <a:t>这一句进行</a:t>
            </a:r>
            <a:r>
              <a:rPr lang="zh-CN" altLang="en-US" dirty="0">
                <a:solidFill>
                  <a:srgbClr val="FF0000"/>
                </a:solidFill>
              </a:rPr>
              <a:t>编译和链接</a:t>
            </a:r>
            <a:r>
              <a:rPr lang="zh-CN" altLang="en-US" dirty="0"/>
              <a:t>的时候确定的</a:t>
            </a:r>
            <a:endParaRPr lang="en-US" altLang="zh-CN" dirty="0"/>
          </a:p>
          <a:p>
            <a:r>
              <a:rPr lang="en-US" altLang="zh-CN" dirty="0"/>
              <a:t>Store</a:t>
            </a:r>
            <a:r>
              <a:rPr lang="zh-CN" altLang="en-US" dirty="0"/>
              <a:t>指令中使用的地址，不会再次发生变化</a:t>
            </a:r>
            <a:endParaRPr lang="en-US" altLang="zh-CN" dirty="0"/>
          </a:p>
          <a:p>
            <a:r>
              <a:rPr lang="zh-CN" altLang="en-US" dirty="0"/>
              <a:t>因此程序的加载地址不能改变，或者需要调整</a:t>
            </a:r>
            <a:r>
              <a:rPr lang="en-US" altLang="zh-CN" dirty="0" err="1"/>
              <a:t>addressA</a:t>
            </a:r>
            <a:endParaRPr lang="zh-CN" altLang="en-US" dirty="0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6E0CE7A6-1BFB-4422-915A-33F43FF011F0}"/>
              </a:ext>
            </a:extLst>
          </p:cNvPr>
          <p:cNvSpPr/>
          <p:nvPr/>
        </p:nvSpPr>
        <p:spPr>
          <a:xfrm>
            <a:off x="6753619" y="2126571"/>
            <a:ext cx="2123768" cy="1574872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obj2.o: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bar: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set r1 0x05;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store  r1,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[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addressA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]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push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subi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ori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4FB518B3-3050-4A12-8F72-6FAE17F8479F}"/>
              </a:ext>
            </a:extLst>
          </p:cNvPr>
          <p:cNvSpPr/>
          <p:nvPr/>
        </p:nvSpPr>
        <p:spPr>
          <a:xfrm>
            <a:off x="709066" y="2126571"/>
            <a:ext cx="2123768" cy="1117767"/>
          </a:xfrm>
          <a:prstGeom prst="snip1Rect">
            <a:avLst/>
          </a:prstGeom>
          <a:solidFill>
            <a:srgbClr val="DEE0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obj2.c: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bar(){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int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 = 5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;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}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2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A96EA-1E94-4C6F-9CBD-FD480C79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9BE84-D663-4C7A-9FB6-7A782BBB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中断入口的设置</a:t>
            </a:r>
            <a:endParaRPr lang="en-US" altLang="zh-CN" dirty="0"/>
          </a:p>
          <a:p>
            <a:pPr lvl="1"/>
            <a:r>
              <a:rPr lang="en-US" altLang="zh-CN" dirty="0"/>
              <a:t>kern/</a:t>
            </a:r>
            <a:r>
              <a:rPr lang="en-US" altLang="zh-CN" dirty="0" err="1"/>
              <a:t>init</a:t>
            </a:r>
            <a:r>
              <a:rPr lang="en-US" altLang="zh-CN" dirty="0"/>
              <a:t>/</a:t>
            </a:r>
            <a:r>
              <a:rPr lang="en-US" altLang="zh-CN" dirty="0" err="1"/>
              <a:t>init.c</a:t>
            </a:r>
            <a:r>
              <a:rPr lang="en-US" altLang="zh-CN" dirty="0"/>
              <a:t> </a:t>
            </a:r>
            <a:r>
              <a:rPr lang="en-US" altLang="zh-CN" dirty="0" err="1"/>
              <a:t>idt_init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中断向量表</a:t>
            </a:r>
            <a:endParaRPr lang="en-US" altLang="zh-CN" dirty="0"/>
          </a:p>
          <a:p>
            <a:pPr lvl="1"/>
            <a:r>
              <a:rPr lang="en-US" altLang="zh-CN" dirty="0" err="1"/>
              <a:t>stvec</a:t>
            </a:r>
            <a:r>
              <a:rPr lang="en-US" altLang="zh-CN" dirty="0"/>
              <a:t>  __</a:t>
            </a:r>
            <a:r>
              <a:rPr lang="en-US" altLang="zh-CN" dirty="0" err="1"/>
              <a:t>all_traps</a:t>
            </a:r>
            <a:endParaRPr lang="en-US" altLang="zh-CN" dirty="0"/>
          </a:p>
          <a:p>
            <a:pPr lvl="1"/>
            <a:r>
              <a:rPr lang="en-US" altLang="zh-CN" dirty="0" err="1"/>
              <a:t>trap_frame</a:t>
            </a:r>
            <a:r>
              <a:rPr lang="zh-CN" altLang="en-US" dirty="0"/>
              <a:t>是什么？用什么描述的？</a:t>
            </a:r>
            <a:endParaRPr lang="en-US" altLang="zh-CN" dirty="0"/>
          </a:p>
          <a:p>
            <a:pPr lvl="1"/>
            <a:r>
              <a:rPr lang="zh-CN" altLang="en-US" dirty="0"/>
              <a:t>真的有“中断向量”吗？</a:t>
            </a:r>
            <a:endParaRPr lang="en-US" altLang="zh-CN" dirty="0"/>
          </a:p>
          <a:p>
            <a:pPr lvl="1"/>
            <a:r>
              <a:rPr lang="en-US" altLang="zh-CN" dirty="0"/>
              <a:t>kern/trap/</a:t>
            </a:r>
            <a:r>
              <a:rPr lang="en-US" altLang="zh-CN" dirty="0" err="1"/>
              <a:t>trap.c</a:t>
            </a:r>
            <a:endParaRPr lang="en-US" altLang="zh-CN" dirty="0"/>
          </a:p>
          <a:p>
            <a:pPr lvl="1"/>
            <a:r>
              <a:rPr lang="zh-CN" altLang="en-US" dirty="0"/>
              <a:t>上下文，到底是什么？</a:t>
            </a:r>
          </a:p>
        </p:txBody>
      </p:sp>
    </p:spTree>
    <p:extLst>
      <p:ext uri="{BB962C8B-B14F-4D97-AF65-F5344CB8AC3E}">
        <p14:creationId xmlns:p14="http://schemas.microsoft.com/office/powerpoint/2010/main" val="419249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3349D4-6F64-45E1-A25D-D16919F74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请从</a:t>
            </a:r>
            <a:r>
              <a:rPr lang="en-US" altLang="zh-CN" dirty="0"/>
              <a:t>lab1</a:t>
            </a:r>
            <a:r>
              <a:rPr lang="zh-CN" altLang="en-US"/>
              <a:t>相关的代码中找到答案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D6F3D94-6B18-43E8-B79C-B11E4FB5A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0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B820E-9365-474F-937A-A96EC262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41528-537C-4C45-8D5A-CB636603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是怎么存储的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是怎么编译链接的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是怎么加载的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/>
              <a:t>运行的时候的“时间片”是怎么来的</a:t>
            </a:r>
          </a:p>
        </p:txBody>
      </p:sp>
    </p:spTree>
    <p:extLst>
      <p:ext uri="{BB962C8B-B14F-4D97-AF65-F5344CB8AC3E}">
        <p14:creationId xmlns:p14="http://schemas.microsoft.com/office/powerpoint/2010/main" val="161209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9D371-E8D6-4F91-B616-72A7AD7E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加载内核之</a:t>
            </a:r>
            <a:r>
              <a:rPr lang="en-US" altLang="zh-CN" dirty="0"/>
              <a:t>OS</a:t>
            </a:r>
            <a:r>
              <a:rPr lang="zh-CN" altLang="en-US" dirty="0"/>
              <a:t>是怎么存储的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BC87F-CD10-4866-AE2A-080C5A0D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</p:spTree>
    <p:extLst>
      <p:ext uri="{BB962C8B-B14F-4D97-AF65-F5344CB8AC3E}">
        <p14:creationId xmlns:p14="http://schemas.microsoft.com/office/powerpoint/2010/main" val="9638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19DCBFBF-09AB-45FE-BA07-032F61F386EB}"/>
              </a:ext>
            </a:extLst>
          </p:cNvPr>
          <p:cNvSpPr/>
          <p:nvPr/>
        </p:nvSpPr>
        <p:spPr>
          <a:xfrm>
            <a:off x="0" y="989952"/>
            <a:ext cx="9144000" cy="428626"/>
          </a:xfrm>
          <a:prstGeom prst="rect">
            <a:avLst/>
          </a:prstGeom>
          <a:solidFill>
            <a:srgbClr val="7F0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C8DBB9-E28F-41A0-BF2A-A6E3C2575282}"/>
              </a:ext>
            </a:extLst>
          </p:cNvPr>
          <p:cNvSpPr txBox="1"/>
          <p:nvPr/>
        </p:nvSpPr>
        <p:spPr>
          <a:xfrm>
            <a:off x="96202" y="1031140"/>
            <a:ext cx="9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黑体简体" panose="03000509000000000000" pitchFamily="65" charset="-122"/>
              </a:rPr>
              <a:t>链接器</a:t>
            </a:r>
          </a:p>
        </p:txBody>
      </p:sp>
      <p:pic>
        <p:nvPicPr>
          <p:cNvPr id="39" name="Picture 2" descr="https://timgsa.baidu.com/timg?image&amp;quality=80&amp;size=b9999_10000&amp;sec=1526526253&amp;di=0fdf74be32549a46a1f8a554e4444ad3&amp;imgtype=jpg&amp;er=1&amp;src=http%3A%2F%2Fb.hiphotos.baidu.com%2Fzhidao%2Fpic%2Fitem%2F9f2f070828381f30c8b141f2a9014c086f06f0c5.jpg">
            <a:extLst>
              <a:ext uri="{FF2B5EF4-FFF2-40B4-BE49-F238E27FC236}">
                <a16:creationId xmlns:a16="http://schemas.microsoft.com/office/drawing/2014/main" id="{F843F7BA-81FE-4A8A-8C9C-78456B8E82AD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30" t="896" r="1180" b="960"/>
          <a:stretch/>
        </p:blipFill>
        <p:spPr bwMode="auto">
          <a:xfrm>
            <a:off x="8084690" y="907509"/>
            <a:ext cx="759542" cy="6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A0DBBDC9-AB20-43A5-A386-8898B1E5FFA6}"/>
              </a:ext>
            </a:extLst>
          </p:cNvPr>
          <p:cNvSpPr/>
          <p:nvPr/>
        </p:nvSpPr>
        <p:spPr>
          <a:xfrm>
            <a:off x="709066" y="1635377"/>
            <a:ext cx="2123768" cy="1117767"/>
          </a:xfrm>
          <a:prstGeom prst="snip1Rect">
            <a:avLst/>
          </a:prstGeom>
          <a:solidFill>
            <a:srgbClr val="DEE0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obj1.c: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foo1(){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bar();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}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70FBD45-F073-4249-9B8B-186F26F1F032}"/>
              </a:ext>
            </a:extLst>
          </p:cNvPr>
          <p:cNvSpPr/>
          <p:nvPr/>
        </p:nvSpPr>
        <p:spPr>
          <a:xfrm>
            <a:off x="709066" y="2896920"/>
            <a:ext cx="2123768" cy="1117767"/>
          </a:xfrm>
          <a:prstGeom prst="snip1Rect">
            <a:avLst/>
          </a:prstGeom>
          <a:solidFill>
            <a:srgbClr val="DEE0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obj2.c: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bar(){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}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8C4EF4B7-F0E5-4B95-9AE6-7AC2880C504F}"/>
              </a:ext>
            </a:extLst>
          </p:cNvPr>
          <p:cNvSpPr/>
          <p:nvPr/>
        </p:nvSpPr>
        <p:spPr>
          <a:xfrm>
            <a:off x="709066" y="4158464"/>
            <a:ext cx="2123768" cy="1117767"/>
          </a:xfrm>
          <a:prstGeom prst="snip1Rect">
            <a:avLst/>
          </a:prstGeom>
          <a:solidFill>
            <a:srgbClr val="DEE08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obj3.c: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foo2(){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bar();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}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8D508875-9363-4289-B45D-F5CAC0D0B17D}"/>
              </a:ext>
            </a:extLst>
          </p:cNvPr>
          <p:cNvSpPr/>
          <p:nvPr/>
        </p:nvSpPr>
        <p:spPr>
          <a:xfrm>
            <a:off x="3786649" y="2420580"/>
            <a:ext cx="2013155" cy="1737884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Compiler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B139FC-36F4-4114-9B15-BC5DDF05C8F8}"/>
              </a:ext>
            </a:extLst>
          </p:cNvPr>
          <p:cNvCxnSpPr>
            <a:stCxn id="27" idx="0"/>
          </p:cNvCxnSpPr>
          <p:nvPr/>
        </p:nvCxnSpPr>
        <p:spPr>
          <a:xfrm>
            <a:off x="2832834" y="2194260"/>
            <a:ext cx="953815" cy="702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DC5732-9355-4A7B-9B8B-F1C4C4BB834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832834" y="3312027"/>
            <a:ext cx="953815" cy="143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DBBF29-1E86-408C-AB60-53795C725AA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832834" y="3723822"/>
            <a:ext cx="953815" cy="993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217AAB48-E838-4831-ABD5-AFEDBADF49F9}"/>
              </a:ext>
            </a:extLst>
          </p:cNvPr>
          <p:cNvSpPr/>
          <p:nvPr/>
        </p:nvSpPr>
        <p:spPr>
          <a:xfrm>
            <a:off x="6753619" y="1635377"/>
            <a:ext cx="2123768" cy="111776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obj1.o: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foo1: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andi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call [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bar_slot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]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xori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93BB7CF0-3888-49D1-84AC-D7DDB25C9EB7}"/>
              </a:ext>
            </a:extLst>
          </p:cNvPr>
          <p:cNvSpPr/>
          <p:nvPr/>
        </p:nvSpPr>
        <p:spPr>
          <a:xfrm>
            <a:off x="6753619" y="2896920"/>
            <a:ext cx="2123768" cy="111776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obj2.o: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bar: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push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subi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ori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DC3E31B2-7C73-499A-8D08-ED161C6A50A9}"/>
              </a:ext>
            </a:extLst>
          </p:cNvPr>
          <p:cNvSpPr/>
          <p:nvPr/>
        </p:nvSpPr>
        <p:spPr>
          <a:xfrm>
            <a:off x="6753619" y="4158464"/>
            <a:ext cx="2123768" cy="111776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obj3.o: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foo2: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mov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call [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bar_slot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]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addi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    ...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438AC8-A19D-482D-8FDF-5F02EA066FD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611761" y="2194260"/>
            <a:ext cx="1141857" cy="7026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E6BBD6-0573-4038-B0DD-A7E794B63DC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799804" y="3240139"/>
            <a:ext cx="953815" cy="2156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003723-5CCB-4B92-A788-D630BA0B6A79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611761" y="3881850"/>
            <a:ext cx="1141857" cy="8354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187D74E-BE0F-41F5-BB32-8A0FF6E37CFB}"/>
              </a:ext>
            </a:extLst>
          </p:cNvPr>
          <p:cNvSpPr txBox="1"/>
          <p:nvPr/>
        </p:nvSpPr>
        <p:spPr>
          <a:xfrm>
            <a:off x="3403763" y="1684345"/>
            <a:ext cx="2559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 simple example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Adobe Gothic Std B" panose="020B0800000000000000" pitchFamily="34" charset="-128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ECFB2C1-A587-45B2-92F4-F74120C73EE1}"/>
              </a:ext>
            </a:extLst>
          </p:cNvPr>
          <p:cNvSpPr/>
          <p:nvPr/>
        </p:nvSpPr>
        <p:spPr>
          <a:xfrm>
            <a:off x="7558549" y="2194260"/>
            <a:ext cx="766568" cy="292687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E54BBD0-C9E9-496C-A5EB-8C7E74CF7477}"/>
              </a:ext>
            </a:extLst>
          </p:cNvPr>
          <p:cNvSpPr/>
          <p:nvPr/>
        </p:nvSpPr>
        <p:spPr>
          <a:xfrm>
            <a:off x="7558549" y="4717347"/>
            <a:ext cx="766568" cy="292687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774424-A8B1-42C5-8171-2733274B474F}"/>
              </a:ext>
            </a:extLst>
          </p:cNvPr>
          <p:cNvSpPr txBox="1"/>
          <p:nvPr/>
        </p:nvSpPr>
        <p:spPr>
          <a:xfrm>
            <a:off x="3403762" y="4426482"/>
            <a:ext cx="283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外部符号虚拟地址的留白（因为文件各自独立编译，只能看到当前文件中的符号，外部符号只能留白），等待链接器填充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35B4E53-E93F-4DAC-8937-4380A34411BF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182690" y="2340604"/>
            <a:ext cx="1375860" cy="2523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A63756C-27A3-42B9-AC58-E262EF3838D0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6182690" y="4861124"/>
            <a:ext cx="1375860" cy="25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35" grpId="0" animBg="1"/>
      <p:bldP spid="36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121C95DF-BC10-40C2-BE24-2BF0D1FA076F}"/>
              </a:ext>
            </a:extLst>
          </p:cNvPr>
          <p:cNvSpPr/>
          <p:nvPr/>
        </p:nvSpPr>
        <p:spPr>
          <a:xfrm>
            <a:off x="0" y="989952"/>
            <a:ext cx="9144000" cy="428626"/>
          </a:xfrm>
          <a:prstGeom prst="rect">
            <a:avLst/>
          </a:prstGeom>
          <a:solidFill>
            <a:srgbClr val="7F0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A0DBBDC9-AB20-43A5-A386-8898B1E5FFA6}"/>
              </a:ext>
            </a:extLst>
          </p:cNvPr>
          <p:cNvSpPr/>
          <p:nvPr/>
        </p:nvSpPr>
        <p:spPr>
          <a:xfrm>
            <a:off x="592960" y="1603676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70FBD45-F073-4249-9B8B-186F26F1F032}"/>
              </a:ext>
            </a:extLst>
          </p:cNvPr>
          <p:cNvSpPr/>
          <p:nvPr/>
        </p:nvSpPr>
        <p:spPr>
          <a:xfrm>
            <a:off x="596311" y="2933237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8C4EF4B7-F0E5-4B95-9AE6-7AC2880C504F}"/>
              </a:ext>
            </a:extLst>
          </p:cNvPr>
          <p:cNvSpPr/>
          <p:nvPr/>
        </p:nvSpPr>
        <p:spPr>
          <a:xfrm>
            <a:off x="586944" y="4262798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361E9C7-3D07-4FEF-9C95-FA536C709DA2}"/>
              </a:ext>
            </a:extLst>
          </p:cNvPr>
          <p:cNvSpPr/>
          <p:nvPr/>
        </p:nvSpPr>
        <p:spPr>
          <a:xfrm>
            <a:off x="3707158" y="2906099"/>
            <a:ext cx="1516205" cy="12714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Linker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A142E0-43A7-4512-B89E-09B4C18252BF}"/>
              </a:ext>
            </a:extLst>
          </p:cNvPr>
          <p:cNvSpPr/>
          <p:nvPr/>
        </p:nvSpPr>
        <p:spPr>
          <a:xfrm>
            <a:off x="592960" y="1603676"/>
            <a:ext cx="810018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obj1.o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DDB827-DFE4-42C3-B0C3-B65212ABDB32}"/>
              </a:ext>
            </a:extLst>
          </p:cNvPr>
          <p:cNvSpPr/>
          <p:nvPr/>
        </p:nvSpPr>
        <p:spPr>
          <a:xfrm>
            <a:off x="586943" y="2933237"/>
            <a:ext cx="810018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obj2.o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E8B4D-82CA-4AB6-82C3-831D83E40BAA}"/>
              </a:ext>
            </a:extLst>
          </p:cNvPr>
          <p:cNvSpPr/>
          <p:nvPr/>
        </p:nvSpPr>
        <p:spPr>
          <a:xfrm>
            <a:off x="586944" y="4262798"/>
            <a:ext cx="810018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obj3.o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A6A984-2BA5-49F0-9DAF-D18E6326A91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53003" y="2026430"/>
            <a:ext cx="1676198" cy="1065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9CA2DD-44F9-458B-8089-BCE99B22829C}"/>
              </a:ext>
            </a:extLst>
          </p:cNvPr>
          <p:cNvCxnSpPr>
            <a:stCxn id="33" idx="6"/>
          </p:cNvCxnSpPr>
          <p:nvPr/>
        </p:nvCxnSpPr>
        <p:spPr>
          <a:xfrm>
            <a:off x="5223362" y="3541827"/>
            <a:ext cx="1844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807CA2-CD6F-4683-9F2D-73232C1E379E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2244212" y="3358924"/>
            <a:ext cx="1462946" cy="182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AB79B4F-449F-4A0B-A3E6-A3028304C86E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2244211" y="3991355"/>
            <a:ext cx="1684990" cy="687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851D8BC-6BD5-452B-9F3A-03E794A10A92}"/>
              </a:ext>
            </a:extLst>
          </p:cNvPr>
          <p:cNvSpPr txBox="1"/>
          <p:nvPr/>
        </p:nvSpPr>
        <p:spPr>
          <a:xfrm>
            <a:off x="5508679" y="3222382"/>
            <a:ext cx="104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combine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流程图: 资料带 30">
            <a:extLst>
              <a:ext uri="{FF2B5EF4-FFF2-40B4-BE49-F238E27FC236}">
                <a16:creationId xmlns:a16="http://schemas.microsoft.com/office/drawing/2014/main" id="{C176C001-1F88-4D2A-97AF-EA81E44A4173}"/>
              </a:ext>
            </a:extLst>
          </p:cNvPr>
          <p:cNvSpPr/>
          <p:nvPr/>
        </p:nvSpPr>
        <p:spPr>
          <a:xfrm>
            <a:off x="7173289" y="1696648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Memory segment 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0ADC02-3AD7-45C1-BA53-9A0482936E35}"/>
              </a:ext>
            </a:extLst>
          </p:cNvPr>
          <p:cNvSpPr txBox="1"/>
          <p:nvPr/>
        </p:nvSpPr>
        <p:spPr>
          <a:xfrm>
            <a:off x="7613898" y="2394323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..</a:t>
            </a:r>
          </a:p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流程图: 资料带 35">
            <a:extLst>
              <a:ext uri="{FF2B5EF4-FFF2-40B4-BE49-F238E27FC236}">
                <a16:creationId xmlns:a16="http://schemas.microsoft.com/office/drawing/2014/main" id="{5F134F82-E7DE-4FA4-A62E-9BFF5E032955}"/>
              </a:ext>
            </a:extLst>
          </p:cNvPr>
          <p:cNvSpPr/>
          <p:nvPr/>
        </p:nvSpPr>
        <p:spPr>
          <a:xfrm>
            <a:off x="7173289" y="2757154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Memory segment 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E22A38-E347-4B97-B0E8-3CC8281CCF98}"/>
              </a:ext>
            </a:extLst>
          </p:cNvPr>
          <p:cNvSpPr txBox="1"/>
          <p:nvPr/>
        </p:nvSpPr>
        <p:spPr>
          <a:xfrm>
            <a:off x="7613898" y="3454829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..</a:t>
            </a:r>
          </a:p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流程图: 资料带 39">
            <a:extLst>
              <a:ext uri="{FF2B5EF4-FFF2-40B4-BE49-F238E27FC236}">
                <a16:creationId xmlns:a16="http://schemas.microsoft.com/office/drawing/2014/main" id="{0A1EC723-45EE-4153-8B9D-39E069227528}"/>
              </a:ext>
            </a:extLst>
          </p:cNvPr>
          <p:cNvSpPr/>
          <p:nvPr/>
        </p:nvSpPr>
        <p:spPr>
          <a:xfrm>
            <a:off x="7173289" y="3859555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Memory segment 3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E62AE-004C-4F83-9BDE-3C2099F6C3DE}"/>
              </a:ext>
            </a:extLst>
          </p:cNvPr>
          <p:cNvSpPr txBox="1"/>
          <p:nvPr/>
        </p:nvSpPr>
        <p:spPr>
          <a:xfrm>
            <a:off x="7613898" y="4557231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..</a:t>
            </a:r>
          </a:p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181CFAF-CA9C-450D-8781-E9144B1B971D}"/>
              </a:ext>
            </a:extLst>
          </p:cNvPr>
          <p:cNvSpPr/>
          <p:nvPr/>
        </p:nvSpPr>
        <p:spPr>
          <a:xfrm>
            <a:off x="7103106" y="1603676"/>
            <a:ext cx="1222513" cy="395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0D136-1FD1-4AA3-BAF1-9EE2612ED04D}"/>
              </a:ext>
            </a:extLst>
          </p:cNvPr>
          <p:cNvSpPr txBox="1"/>
          <p:nvPr/>
        </p:nvSpPr>
        <p:spPr>
          <a:xfrm>
            <a:off x="6941278" y="5553846"/>
            <a:ext cx="15751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Virtual Address Space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80955C-989F-40EE-98CB-2B0BB8F70335}"/>
              </a:ext>
            </a:extLst>
          </p:cNvPr>
          <p:cNvSpPr txBox="1"/>
          <p:nvPr/>
        </p:nvSpPr>
        <p:spPr>
          <a:xfrm>
            <a:off x="3358474" y="4437508"/>
            <a:ext cx="283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链接器把编译好的目标文件摆放到虚拟地址空间中，即可以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确定每个变量的位置（虚拟地址）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，并填充原有留白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934589-E72A-40B6-B81A-776792F5767A}"/>
              </a:ext>
            </a:extLst>
          </p:cNvPr>
          <p:cNvSpPr txBox="1"/>
          <p:nvPr/>
        </p:nvSpPr>
        <p:spPr>
          <a:xfrm>
            <a:off x="96202" y="1031140"/>
            <a:ext cx="9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黑体简体" panose="03000509000000000000" pitchFamily="65" charset="-122"/>
              </a:rPr>
              <a:t>链接器</a:t>
            </a:r>
          </a:p>
        </p:txBody>
      </p:sp>
      <p:pic>
        <p:nvPicPr>
          <p:cNvPr id="49" name="Picture 2" descr="https://timgsa.baidu.com/timg?image&amp;quality=80&amp;size=b9999_10000&amp;sec=1526526253&amp;di=0fdf74be32549a46a1f8a554e4444ad3&amp;imgtype=jpg&amp;er=1&amp;src=http%3A%2F%2Fb.hiphotos.baidu.com%2Fzhidao%2Fpic%2Fitem%2F9f2f070828381f30c8b141f2a9014c086f06f0c5.jpg">
            <a:extLst>
              <a:ext uri="{FF2B5EF4-FFF2-40B4-BE49-F238E27FC236}">
                <a16:creationId xmlns:a16="http://schemas.microsoft.com/office/drawing/2014/main" id="{A4EAAF55-114B-4676-A851-0522F45DAAD7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30" t="896" r="1180" b="960"/>
          <a:stretch/>
        </p:blipFill>
        <p:spPr bwMode="auto">
          <a:xfrm>
            <a:off x="8084690" y="907509"/>
            <a:ext cx="759542" cy="6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A0DBBDC9-AB20-43A5-A386-8898B1E5FFA6}"/>
              </a:ext>
            </a:extLst>
          </p:cNvPr>
          <p:cNvSpPr/>
          <p:nvPr/>
        </p:nvSpPr>
        <p:spPr>
          <a:xfrm>
            <a:off x="591134" y="1603676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70FBD45-F073-4249-9B8B-186F26F1F032}"/>
              </a:ext>
            </a:extLst>
          </p:cNvPr>
          <p:cNvSpPr/>
          <p:nvPr/>
        </p:nvSpPr>
        <p:spPr>
          <a:xfrm>
            <a:off x="594485" y="2933237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8C4EF4B7-F0E5-4B95-9AE6-7AC2880C504F}"/>
              </a:ext>
            </a:extLst>
          </p:cNvPr>
          <p:cNvSpPr/>
          <p:nvPr/>
        </p:nvSpPr>
        <p:spPr>
          <a:xfrm>
            <a:off x="585118" y="4262798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361E9C7-3D07-4FEF-9C95-FA536C709DA2}"/>
              </a:ext>
            </a:extLst>
          </p:cNvPr>
          <p:cNvSpPr/>
          <p:nvPr/>
        </p:nvSpPr>
        <p:spPr>
          <a:xfrm>
            <a:off x="3705332" y="2906099"/>
            <a:ext cx="1516205" cy="12714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Linker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A142E0-43A7-4512-B89E-09B4C18252BF}"/>
              </a:ext>
            </a:extLst>
          </p:cNvPr>
          <p:cNvSpPr/>
          <p:nvPr/>
        </p:nvSpPr>
        <p:spPr>
          <a:xfrm>
            <a:off x="591134" y="1603676"/>
            <a:ext cx="929996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obj1.o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DDB827-DFE4-42C3-B0C3-B65212ABDB32}"/>
              </a:ext>
            </a:extLst>
          </p:cNvPr>
          <p:cNvSpPr/>
          <p:nvPr/>
        </p:nvSpPr>
        <p:spPr>
          <a:xfrm>
            <a:off x="585117" y="2933237"/>
            <a:ext cx="936013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obj2.o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E8B4D-82CA-4AB6-82C3-831D83E40BAA}"/>
              </a:ext>
            </a:extLst>
          </p:cNvPr>
          <p:cNvSpPr/>
          <p:nvPr/>
        </p:nvSpPr>
        <p:spPr>
          <a:xfrm>
            <a:off x="585118" y="4262798"/>
            <a:ext cx="936011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obj3.o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443CE8-11A7-487B-BD75-D6B46B3A2CA8}"/>
              </a:ext>
            </a:extLst>
          </p:cNvPr>
          <p:cNvSpPr/>
          <p:nvPr/>
        </p:nvSpPr>
        <p:spPr>
          <a:xfrm>
            <a:off x="6819531" y="2906099"/>
            <a:ext cx="1943059" cy="1714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 code segment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02854A-53DA-428D-B1E7-31B34595A9BB}"/>
              </a:ext>
            </a:extLst>
          </p:cNvPr>
          <p:cNvSpPr/>
          <p:nvPr/>
        </p:nvSpPr>
        <p:spPr>
          <a:xfrm>
            <a:off x="6819530" y="2906099"/>
            <a:ext cx="1397544" cy="278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Executable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A6A984-2BA5-49F0-9DAF-D18E6326A91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51177" y="2026430"/>
            <a:ext cx="1676198" cy="1065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9CA2DD-44F9-458B-8089-BCE99B22829C}"/>
              </a:ext>
            </a:extLst>
          </p:cNvPr>
          <p:cNvCxnSpPr>
            <a:stCxn id="33" idx="6"/>
          </p:cNvCxnSpPr>
          <p:nvPr/>
        </p:nvCxnSpPr>
        <p:spPr>
          <a:xfrm>
            <a:off x="5221537" y="3541827"/>
            <a:ext cx="1844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807CA2-CD6F-4683-9F2D-73232C1E379E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2242387" y="3358924"/>
            <a:ext cx="1462946" cy="182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AB79B4F-449F-4A0B-A3E6-A3028304C86E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2242386" y="3991355"/>
            <a:ext cx="1684990" cy="6876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851D8BC-6BD5-452B-9F3A-03E794A10A92}"/>
              </a:ext>
            </a:extLst>
          </p:cNvPr>
          <p:cNvSpPr txBox="1"/>
          <p:nvPr/>
        </p:nvSpPr>
        <p:spPr>
          <a:xfrm>
            <a:off x="5506854" y="3222382"/>
            <a:ext cx="123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combine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CC2B98-5527-42D4-85D5-D79E0D991965}"/>
              </a:ext>
            </a:extLst>
          </p:cNvPr>
          <p:cNvSpPr/>
          <p:nvPr/>
        </p:nvSpPr>
        <p:spPr>
          <a:xfrm>
            <a:off x="0" y="989952"/>
            <a:ext cx="9144000" cy="428626"/>
          </a:xfrm>
          <a:prstGeom prst="rect">
            <a:avLst/>
          </a:prstGeom>
          <a:solidFill>
            <a:srgbClr val="7F0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B8D1A4-4EDD-424D-886A-03A8A300BE14}"/>
              </a:ext>
            </a:extLst>
          </p:cNvPr>
          <p:cNvSpPr txBox="1"/>
          <p:nvPr/>
        </p:nvSpPr>
        <p:spPr>
          <a:xfrm>
            <a:off x="96202" y="1031140"/>
            <a:ext cx="9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黑体简体" panose="03000509000000000000" pitchFamily="65" charset="-122"/>
              </a:rPr>
              <a:t>链接器</a:t>
            </a:r>
          </a:p>
        </p:txBody>
      </p:sp>
      <p:pic>
        <p:nvPicPr>
          <p:cNvPr id="21" name="Picture 2" descr="https://timgsa.baidu.com/timg?image&amp;quality=80&amp;size=b9999_10000&amp;sec=1526526253&amp;di=0fdf74be32549a46a1f8a554e4444ad3&amp;imgtype=jpg&amp;er=1&amp;src=http%3A%2F%2Fb.hiphotos.baidu.com%2Fzhidao%2Fpic%2Fitem%2F9f2f070828381f30c8b141f2a9014c086f06f0c5.jpg">
            <a:extLst>
              <a:ext uri="{FF2B5EF4-FFF2-40B4-BE49-F238E27FC236}">
                <a16:creationId xmlns:a16="http://schemas.microsoft.com/office/drawing/2014/main" id="{AAFD8781-1B8C-4F3D-AD55-8E95991A7B58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30" t="896" r="1180" b="960"/>
          <a:stretch/>
        </p:blipFill>
        <p:spPr bwMode="auto">
          <a:xfrm>
            <a:off x="8084690" y="907509"/>
            <a:ext cx="759542" cy="6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0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A0DBBDC9-AB20-43A5-A386-8898B1E5FFA6}"/>
              </a:ext>
            </a:extLst>
          </p:cNvPr>
          <p:cNvSpPr/>
          <p:nvPr/>
        </p:nvSpPr>
        <p:spPr>
          <a:xfrm>
            <a:off x="591134" y="1603676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070FBD45-F073-4249-9B8B-186F26F1F032}"/>
              </a:ext>
            </a:extLst>
          </p:cNvPr>
          <p:cNvSpPr/>
          <p:nvPr/>
        </p:nvSpPr>
        <p:spPr>
          <a:xfrm>
            <a:off x="594485" y="2933237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8C4EF4B7-F0E5-4B95-9AE6-7AC2880C504F}"/>
              </a:ext>
            </a:extLst>
          </p:cNvPr>
          <p:cNvSpPr/>
          <p:nvPr/>
        </p:nvSpPr>
        <p:spPr>
          <a:xfrm>
            <a:off x="585118" y="4262798"/>
            <a:ext cx="2123768" cy="12707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code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data section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symbol table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relocations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- ...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361E9C7-3D07-4FEF-9C95-FA536C709DA2}"/>
              </a:ext>
            </a:extLst>
          </p:cNvPr>
          <p:cNvSpPr/>
          <p:nvPr/>
        </p:nvSpPr>
        <p:spPr>
          <a:xfrm>
            <a:off x="3705332" y="2906099"/>
            <a:ext cx="1516205" cy="12714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Linker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A142E0-43A7-4512-B89E-09B4C18252BF}"/>
              </a:ext>
            </a:extLst>
          </p:cNvPr>
          <p:cNvSpPr/>
          <p:nvPr/>
        </p:nvSpPr>
        <p:spPr>
          <a:xfrm>
            <a:off x="591133" y="1603676"/>
            <a:ext cx="911287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obj1.o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DDB827-DFE4-42C3-B0C3-B65212ABDB32}"/>
              </a:ext>
            </a:extLst>
          </p:cNvPr>
          <p:cNvSpPr/>
          <p:nvPr/>
        </p:nvSpPr>
        <p:spPr>
          <a:xfrm>
            <a:off x="585118" y="2933237"/>
            <a:ext cx="926658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obj2.o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0E8B4D-82CA-4AB6-82C3-831D83E40BAA}"/>
              </a:ext>
            </a:extLst>
          </p:cNvPr>
          <p:cNvSpPr/>
          <p:nvPr/>
        </p:nvSpPr>
        <p:spPr>
          <a:xfrm>
            <a:off x="585118" y="4262798"/>
            <a:ext cx="926657" cy="3163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obj3.o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443CE8-11A7-487B-BD75-D6B46B3A2CA8}"/>
              </a:ext>
            </a:extLst>
          </p:cNvPr>
          <p:cNvSpPr/>
          <p:nvPr/>
        </p:nvSpPr>
        <p:spPr>
          <a:xfrm>
            <a:off x="6819531" y="2906099"/>
            <a:ext cx="1943059" cy="1714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 code segment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02854A-53DA-428D-B1E7-31B34595A9BB}"/>
              </a:ext>
            </a:extLst>
          </p:cNvPr>
          <p:cNvSpPr/>
          <p:nvPr/>
        </p:nvSpPr>
        <p:spPr>
          <a:xfrm>
            <a:off x="6819530" y="2906099"/>
            <a:ext cx="1482020" cy="278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Executable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9CA2DD-44F9-458B-8089-BCE99B22829C}"/>
              </a:ext>
            </a:extLst>
          </p:cNvPr>
          <p:cNvCxnSpPr>
            <a:stCxn id="33" idx="6"/>
          </p:cNvCxnSpPr>
          <p:nvPr/>
        </p:nvCxnSpPr>
        <p:spPr>
          <a:xfrm>
            <a:off x="5221537" y="3541827"/>
            <a:ext cx="1844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ECC2B98-5527-42D4-85D5-D79E0D991965}"/>
              </a:ext>
            </a:extLst>
          </p:cNvPr>
          <p:cNvSpPr/>
          <p:nvPr/>
        </p:nvSpPr>
        <p:spPr>
          <a:xfrm>
            <a:off x="0" y="989952"/>
            <a:ext cx="9144000" cy="428626"/>
          </a:xfrm>
          <a:prstGeom prst="rect">
            <a:avLst/>
          </a:prstGeom>
          <a:solidFill>
            <a:srgbClr val="7F0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B8D1A4-4EDD-424D-886A-03A8A300BE14}"/>
              </a:ext>
            </a:extLst>
          </p:cNvPr>
          <p:cNvSpPr txBox="1"/>
          <p:nvPr/>
        </p:nvSpPr>
        <p:spPr>
          <a:xfrm>
            <a:off x="96202" y="1031140"/>
            <a:ext cx="9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黑体简体" panose="03000509000000000000" pitchFamily="65" charset="-122"/>
              </a:rPr>
              <a:t>链接器</a:t>
            </a:r>
          </a:p>
        </p:txBody>
      </p:sp>
      <p:pic>
        <p:nvPicPr>
          <p:cNvPr id="21" name="Picture 2" descr="https://timgsa.baidu.com/timg?image&amp;quality=80&amp;size=b9999_10000&amp;sec=1526526253&amp;di=0fdf74be32549a46a1f8a554e4444ad3&amp;imgtype=jpg&amp;er=1&amp;src=http%3A%2F%2Fb.hiphotos.baidu.com%2Fzhidao%2Fpic%2Fitem%2F9f2f070828381f30c8b141f2a9014c086f06f0c5.jpg">
            <a:extLst>
              <a:ext uri="{FF2B5EF4-FFF2-40B4-BE49-F238E27FC236}">
                <a16:creationId xmlns:a16="http://schemas.microsoft.com/office/drawing/2014/main" id="{AAFD8781-1B8C-4F3D-AD55-8E95991A7B58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30" t="896" r="1180" b="960"/>
          <a:stretch/>
        </p:blipFill>
        <p:spPr bwMode="auto">
          <a:xfrm>
            <a:off x="8084690" y="907509"/>
            <a:ext cx="759542" cy="6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5BB50-0503-48ED-9A9E-AE3592EF25CF}"/>
              </a:ext>
            </a:extLst>
          </p:cNvPr>
          <p:cNvSpPr txBox="1"/>
          <p:nvPr/>
        </p:nvSpPr>
        <p:spPr>
          <a:xfrm>
            <a:off x="3238482" y="1627782"/>
            <a:ext cx="18449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foo1: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andi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call [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bar_slot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]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xori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...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01959B-480F-453D-A092-8C5414F8395F}"/>
              </a:ext>
            </a:extLst>
          </p:cNvPr>
          <p:cNvSpPr txBox="1"/>
          <p:nvPr/>
        </p:nvSpPr>
        <p:spPr>
          <a:xfrm>
            <a:off x="6344679" y="1603677"/>
            <a:ext cx="18449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foo1: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andi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call 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bar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xori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...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CD0DC7-75E0-45F9-BE34-1E2018BAD4E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21534" y="2157675"/>
            <a:ext cx="1123145" cy="11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27D21B2-6C20-4710-9D5B-C5743C740BDF}"/>
              </a:ext>
            </a:extLst>
          </p:cNvPr>
          <p:cNvSpPr txBox="1"/>
          <p:nvPr/>
        </p:nvSpPr>
        <p:spPr>
          <a:xfrm>
            <a:off x="3238482" y="4791412"/>
            <a:ext cx="18449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foo2: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mov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call [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bar_slot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]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addi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...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C87515-64D1-4293-A302-50ACBEDB76C6}"/>
              </a:ext>
            </a:extLst>
          </p:cNvPr>
          <p:cNvSpPr txBox="1"/>
          <p:nvPr/>
        </p:nvSpPr>
        <p:spPr>
          <a:xfrm>
            <a:off x="6385504" y="4885477"/>
            <a:ext cx="18449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foo2: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mov ...	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call 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bar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</a:t>
            </a:r>
            <a:r>
              <a:rPr kumimoji="0" lang="en-US" altLang="zh-CN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addi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...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    ...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BAB67B1-5BBA-427B-8CAF-B599A0F991FA}"/>
              </a:ext>
            </a:extLst>
          </p:cNvPr>
          <p:cNvCxnSpPr>
            <a:cxnSpLocks/>
          </p:cNvCxnSpPr>
          <p:nvPr/>
        </p:nvCxnSpPr>
        <p:spPr>
          <a:xfrm>
            <a:off x="5221534" y="5484008"/>
            <a:ext cx="1123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41089C0-0B69-4D74-8DA8-D291BEA1F5B5}"/>
              </a:ext>
            </a:extLst>
          </p:cNvPr>
          <p:cNvSpPr txBox="1"/>
          <p:nvPr/>
        </p:nvSpPr>
        <p:spPr>
          <a:xfrm>
            <a:off x="5390880" y="2950399"/>
            <a:ext cx="131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fix-up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(relocate)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82D5D7D-E53C-4C30-8D6F-060910F76D91}"/>
              </a:ext>
            </a:extLst>
          </p:cNvPr>
          <p:cNvCxnSpPr>
            <a:cxnSpLocks/>
          </p:cNvCxnSpPr>
          <p:nvPr/>
        </p:nvCxnSpPr>
        <p:spPr>
          <a:xfrm>
            <a:off x="2241822" y="2408280"/>
            <a:ext cx="1685550" cy="715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1529083-5F9B-4F16-AF3B-3C1A08843B1E}"/>
              </a:ext>
            </a:extLst>
          </p:cNvPr>
          <p:cNvCxnSpPr>
            <a:cxnSpLocks/>
          </p:cNvCxnSpPr>
          <p:nvPr/>
        </p:nvCxnSpPr>
        <p:spPr>
          <a:xfrm>
            <a:off x="2213725" y="2590280"/>
            <a:ext cx="1713647" cy="533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5BBCAEF-318C-4112-ABDA-BC90E30259F2}"/>
              </a:ext>
            </a:extLst>
          </p:cNvPr>
          <p:cNvCxnSpPr>
            <a:cxnSpLocks/>
          </p:cNvCxnSpPr>
          <p:nvPr/>
        </p:nvCxnSpPr>
        <p:spPr>
          <a:xfrm flipV="1">
            <a:off x="2241823" y="3573646"/>
            <a:ext cx="1463507" cy="170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E96BE07-7411-4B70-9911-D15A7FCB2CD1}"/>
              </a:ext>
            </a:extLst>
          </p:cNvPr>
          <p:cNvCxnSpPr>
            <a:cxnSpLocks/>
          </p:cNvCxnSpPr>
          <p:nvPr/>
        </p:nvCxnSpPr>
        <p:spPr>
          <a:xfrm flipV="1">
            <a:off x="2212274" y="3573646"/>
            <a:ext cx="1493055" cy="345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687541F-223F-470B-B8AE-58A83CE80823}"/>
              </a:ext>
            </a:extLst>
          </p:cNvPr>
          <p:cNvCxnSpPr>
            <a:cxnSpLocks/>
          </p:cNvCxnSpPr>
          <p:nvPr/>
        </p:nvCxnSpPr>
        <p:spPr>
          <a:xfrm flipV="1">
            <a:off x="2219308" y="3994696"/>
            <a:ext cx="1715098" cy="1066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7A94487-B8B7-47CE-BFF6-2C52122573F4}"/>
              </a:ext>
            </a:extLst>
          </p:cNvPr>
          <p:cNvCxnSpPr>
            <a:cxnSpLocks/>
          </p:cNvCxnSpPr>
          <p:nvPr/>
        </p:nvCxnSpPr>
        <p:spPr>
          <a:xfrm flipV="1">
            <a:off x="2131081" y="4023174"/>
            <a:ext cx="1796291" cy="1225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1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F682A20-7EE0-4DB9-8BA7-D533A4DA8F6F}"/>
              </a:ext>
            </a:extLst>
          </p:cNvPr>
          <p:cNvSpPr/>
          <p:nvPr/>
        </p:nvSpPr>
        <p:spPr>
          <a:xfrm>
            <a:off x="0" y="989952"/>
            <a:ext cx="9144000" cy="428626"/>
          </a:xfrm>
          <a:prstGeom prst="rect">
            <a:avLst/>
          </a:prstGeom>
          <a:solidFill>
            <a:srgbClr val="7F0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8B6195-5FF4-4ABD-A4CD-FBC9F9C691FC}"/>
              </a:ext>
            </a:extLst>
          </p:cNvPr>
          <p:cNvSpPr txBox="1"/>
          <p:nvPr/>
        </p:nvSpPr>
        <p:spPr>
          <a:xfrm>
            <a:off x="96202" y="1031140"/>
            <a:ext cx="9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黑体简体" panose="03000509000000000000" pitchFamily="65" charset="-122"/>
              </a:rPr>
              <a:t>链接器</a:t>
            </a:r>
          </a:p>
        </p:txBody>
      </p:sp>
      <p:pic>
        <p:nvPicPr>
          <p:cNvPr id="28" name="Picture 2" descr="https://timgsa.baidu.com/timg?image&amp;quality=80&amp;size=b9999_10000&amp;sec=1526526253&amp;di=0fdf74be32549a46a1f8a554e4444ad3&amp;imgtype=jpg&amp;er=1&amp;src=http%3A%2F%2Fb.hiphotos.baidu.com%2Fzhidao%2Fpic%2Fitem%2F9f2f070828381f30c8b141f2a9014c086f06f0c5.jpg">
            <a:extLst>
              <a:ext uri="{FF2B5EF4-FFF2-40B4-BE49-F238E27FC236}">
                <a16:creationId xmlns:a16="http://schemas.microsoft.com/office/drawing/2014/main" id="{142275C4-1C95-46B1-8339-7F467259D173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0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30" t="896" r="1180" b="960"/>
          <a:stretch/>
        </p:blipFill>
        <p:spPr bwMode="auto">
          <a:xfrm>
            <a:off x="8084690" y="907509"/>
            <a:ext cx="759542" cy="6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361E9C7-3D07-4FEF-9C95-FA536C709DA2}"/>
              </a:ext>
            </a:extLst>
          </p:cNvPr>
          <p:cNvSpPr/>
          <p:nvPr/>
        </p:nvSpPr>
        <p:spPr>
          <a:xfrm>
            <a:off x="96202" y="2870797"/>
            <a:ext cx="1516205" cy="12714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Linker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443CE8-11A7-487B-BD75-D6B46B3A2CA8}"/>
              </a:ext>
            </a:extLst>
          </p:cNvPr>
          <p:cNvSpPr/>
          <p:nvPr/>
        </p:nvSpPr>
        <p:spPr>
          <a:xfrm>
            <a:off x="2260158" y="2870797"/>
            <a:ext cx="1943059" cy="1714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 code segment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- data segment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02854A-53DA-428D-B1E7-31B34595A9BB}"/>
              </a:ext>
            </a:extLst>
          </p:cNvPr>
          <p:cNvSpPr/>
          <p:nvPr/>
        </p:nvSpPr>
        <p:spPr>
          <a:xfrm>
            <a:off x="2260157" y="2877060"/>
            <a:ext cx="1366127" cy="278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Executable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9CA2DD-44F9-458B-8089-BCE99B22829C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612407" y="3506526"/>
            <a:ext cx="647752" cy="1118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资料带 21">
            <a:extLst>
              <a:ext uri="{FF2B5EF4-FFF2-40B4-BE49-F238E27FC236}">
                <a16:creationId xmlns:a16="http://schemas.microsoft.com/office/drawing/2014/main" id="{53B532D0-EFD8-46F2-BD50-FF33C73FC2E4}"/>
              </a:ext>
            </a:extLst>
          </p:cNvPr>
          <p:cNvSpPr/>
          <p:nvPr/>
        </p:nvSpPr>
        <p:spPr>
          <a:xfrm>
            <a:off x="4385209" y="1658804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Memory segment 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6073C4-EA88-487C-B567-3F1BA12CF3A9}"/>
              </a:ext>
            </a:extLst>
          </p:cNvPr>
          <p:cNvSpPr txBox="1"/>
          <p:nvPr/>
        </p:nvSpPr>
        <p:spPr>
          <a:xfrm>
            <a:off x="4825818" y="2356479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..</a:t>
            </a:r>
          </a:p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流程图: 资料带 24">
            <a:extLst>
              <a:ext uri="{FF2B5EF4-FFF2-40B4-BE49-F238E27FC236}">
                <a16:creationId xmlns:a16="http://schemas.microsoft.com/office/drawing/2014/main" id="{23D24DDA-4B7E-46C0-80E8-3177508F5EF3}"/>
              </a:ext>
            </a:extLst>
          </p:cNvPr>
          <p:cNvSpPr/>
          <p:nvPr/>
        </p:nvSpPr>
        <p:spPr>
          <a:xfrm>
            <a:off x="4385209" y="2719310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Memory segment 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4A87A7-7354-4890-AFAC-4B83E015FFCD}"/>
              </a:ext>
            </a:extLst>
          </p:cNvPr>
          <p:cNvSpPr txBox="1"/>
          <p:nvPr/>
        </p:nvSpPr>
        <p:spPr>
          <a:xfrm>
            <a:off x="4825818" y="3416985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..</a:t>
            </a:r>
          </a:p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流程图: 资料带 33">
            <a:extLst>
              <a:ext uri="{FF2B5EF4-FFF2-40B4-BE49-F238E27FC236}">
                <a16:creationId xmlns:a16="http://schemas.microsoft.com/office/drawing/2014/main" id="{1CE2C7B4-ACA8-4D75-939E-FC024A1D95E8}"/>
              </a:ext>
            </a:extLst>
          </p:cNvPr>
          <p:cNvSpPr/>
          <p:nvPr/>
        </p:nvSpPr>
        <p:spPr>
          <a:xfrm>
            <a:off x="4385209" y="3821712"/>
            <a:ext cx="1076633" cy="739571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Memory segment 3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1E04C4-DF6A-4652-B3AB-F7169F8FDF84}"/>
              </a:ext>
            </a:extLst>
          </p:cNvPr>
          <p:cNvSpPr txBox="1"/>
          <p:nvPr/>
        </p:nvSpPr>
        <p:spPr>
          <a:xfrm>
            <a:off x="4825818" y="4519387"/>
            <a:ext cx="195416" cy="41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..</a:t>
            </a:r>
          </a:p>
          <a:p>
            <a:pPr marL="0" marR="0" lvl="0" indent="0" algn="ctr" defTabSz="685800" rtl="0" eaLnBrk="1" fontAlgn="auto" latinLnBrk="0" hangingPunct="1">
              <a:lnSpc>
                <a:spcPts val="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8332A53-6B79-4E9E-B27D-37D9F9166D10}"/>
              </a:ext>
            </a:extLst>
          </p:cNvPr>
          <p:cNvSpPr/>
          <p:nvPr/>
        </p:nvSpPr>
        <p:spPr>
          <a:xfrm>
            <a:off x="4315026" y="1522715"/>
            <a:ext cx="1222513" cy="40013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B83D9F-A3C4-4D17-8ADF-2D481F59D080}"/>
              </a:ext>
            </a:extLst>
          </p:cNvPr>
          <p:cNvSpPr txBox="1"/>
          <p:nvPr/>
        </p:nvSpPr>
        <p:spPr>
          <a:xfrm>
            <a:off x="4153198" y="5516002"/>
            <a:ext cx="15751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Virtual Address Space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3CE5F5-CD8B-46E4-9EF9-6FB7B87B74EF}"/>
              </a:ext>
            </a:extLst>
          </p:cNvPr>
          <p:cNvSpPr txBox="1"/>
          <p:nvPr/>
        </p:nvSpPr>
        <p:spPr>
          <a:xfrm>
            <a:off x="1169275" y="4634781"/>
            <a:ext cx="283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链接器最终调整好了所有的地址和地址引用，得到了一个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可执行的地址空间镜像（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image)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946795B-2B5C-4D06-B63B-45C3AD843559}"/>
              </a:ext>
            </a:extLst>
          </p:cNvPr>
          <p:cNvCxnSpPr>
            <a:cxnSpLocks/>
          </p:cNvCxnSpPr>
          <p:nvPr/>
        </p:nvCxnSpPr>
        <p:spPr>
          <a:xfrm>
            <a:off x="5707231" y="3455804"/>
            <a:ext cx="11061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3430512-274D-459C-9C05-B25A6066F597}"/>
              </a:ext>
            </a:extLst>
          </p:cNvPr>
          <p:cNvSpPr/>
          <p:nvPr/>
        </p:nvSpPr>
        <p:spPr>
          <a:xfrm>
            <a:off x="7059292" y="2793272"/>
            <a:ext cx="1516205" cy="1271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Executable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2E6F25-3A83-46AB-80CC-FE174FA2C2BA}"/>
              </a:ext>
            </a:extLst>
          </p:cNvPr>
          <p:cNvSpPr/>
          <p:nvPr/>
        </p:nvSpPr>
        <p:spPr>
          <a:xfrm>
            <a:off x="7231146" y="3055185"/>
            <a:ext cx="1172497" cy="74763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6FB39F1-0409-4E80-9369-662D9C1129BC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6716350" y="3802815"/>
            <a:ext cx="1101044" cy="11415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2D7FBD6-47C1-4420-9987-7F0B7D73E1B0}"/>
              </a:ext>
            </a:extLst>
          </p:cNvPr>
          <p:cNvSpPr txBox="1"/>
          <p:nvPr/>
        </p:nvSpPr>
        <p:spPr>
          <a:xfrm>
            <a:off x="5487043" y="5019448"/>
            <a:ext cx="3370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Adobe Gothic Std B" panose="020B0800000000000000" pitchFamily="34" charset="-128"/>
                <a:cs typeface="+mn-cs"/>
              </a:rPr>
              <a:t>ELF executable format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016BEB-A3ED-4E3B-9657-8492FAB4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50" y="2169093"/>
            <a:ext cx="3028950" cy="23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44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9D371-E8D6-4F91-B616-72A7AD7E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加载内核之</a:t>
            </a:r>
            <a:r>
              <a:rPr lang="en-US" altLang="zh-CN" dirty="0"/>
              <a:t>OS</a:t>
            </a:r>
            <a:r>
              <a:rPr lang="zh-CN" altLang="en-US" dirty="0"/>
              <a:t>是怎么存储的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BC87F-CD10-4866-AE2A-080C5A0D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文件格式的加载过程应该如何实现？</a:t>
            </a:r>
            <a:endParaRPr lang="en-US" altLang="zh-CN" dirty="0"/>
          </a:p>
          <a:p>
            <a:r>
              <a:rPr lang="en-US" altLang="zh-CN" dirty="0"/>
              <a:t>Qemu4.1.1</a:t>
            </a:r>
            <a:r>
              <a:rPr lang="zh-CN" altLang="en-US" dirty="0"/>
              <a:t>当中有一部分</a:t>
            </a:r>
            <a:endParaRPr lang="en-US" altLang="zh-CN" dirty="0"/>
          </a:p>
          <a:p>
            <a:pPr lvl="1"/>
            <a:r>
              <a:rPr lang="en-US" altLang="zh-CN" dirty="0" err="1"/>
              <a:t>hw</a:t>
            </a:r>
            <a:r>
              <a:rPr lang="en-US" altLang="zh-CN" dirty="0"/>
              <a:t>/</a:t>
            </a:r>
            <a:r>
              <a:rPr lang="en-US" altLang="zh-CN" dirty="0" err="1"/>
              <a:t>riscv</a:t>
            </a:r>
            <a:r>
              <a:rPr lang="en-US" altLang="zh-CN" dirty="0"/>
              <a:t>/</a:t>
            </a:r>
            <a:r>
              <a:rPr lang="en-US" altLang="zh-CN" dirty="0" err="1"/>
              <a:t>virt.c</a:t>
            </a:r>
            <a:r>
              <a:rPr lang="en-US" altLang="zh-CN" dirty="0"/>
              <a:t>  </a:t>
            </a:r>
            <a:r>
              <a:rPr lang="en-US" altLang="zh-CN" dirty="0" err="1"/>
              <a:t>riscv_load_kernel</a:t>
            </a:r>
            <a:endParaRPr lang="en-US" altLang="zh-CN" dirty="0"/>
          </a:p>
          <a:p>
            <a:r>
              <a:rPr lang="en-US" altLang="zh-CN" dirty="0" err="1"/>
              <a:t>OpenSBI</a:t>
            </a:r>
            <a:r>
              <a:rPr lang="zh-CN" altLang="en-US" dirty="0"/>
              <a:t>中也有一部分</a:t>
            </a:r>
            <a:endParaRPr lang="en-US" altLang="zh-CN" dirty="0"/>
          </a:p>
          <a:p>
            <a:pPr lvl="1"/>
            <a:r>
              <a:rPr lang="zh-CN" altLang="en-US" dirty="0"/>
              <a:t>正常的内核加载</a:t>
            </a:r>
            <a:endParaRPr lang="en-US" altLang="zh-CN" dirty="0"/>
          </a:p>
          <a:p>
            <a:r>
              <a:rPr lang="zh-CN" altLang="en-US" dirty="0"/>
              <a:t>每个操作系统当中都应该有这一部分，完成双击运行前的准备</a:t>
            </a:r>
          </a:p>
        </p:txBody>
      </p:sp>
    </p:spTree>
    <p:extLst>
      <p:ext uri="{BB962C8B-B14F-4D97-AF65-F5344CB8AC3E}">
        <p14:creationId xmlns:p14="http://schemas.microsoft.com/office/powerpoint/2010/main" val="3464154060"/>
      </p:ext>
    </p:extLst>
  </p:cSld>
  <p:clrMapOvr>
    <a:masterClrMapping/>
  </p:clrMapOvr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752</Words>
  <Application>Microsoft Office PowerPoint</Application>
  <PresentationFormat>全屏显示(4:3)</PresentationFormat>
  <Paragraphs>211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Adobe Gothic Std B</vt:lpstr>
      <vt:lpstr>等线</vt:lpstr>
      <vt:lpstr>等线 Light</vt:lpstr>
      <vt:lpstr>方正黑体简体</vt:lpstr>
      <vt:lpstr>黑体</vt:lpstr>
      <vt:lpstr>华文细黑</vt:lpstr>
      <vt:lpstr>微软雅黑</vt:lpstr>
      <vt:lpstr>Arial</vt:lpstr>
      <vt:lpstr>Consolas</vt:lpstr>
      <vt:lpstr>Wingdings</vt:lpstr>
      <vt:lpstr>精美ppt模板(中国风) (1)</vt:lpstr>
      <vt:lpstr>1_Office 主题​​</vt:lpstr>
      <vt:lpstr>系统加载与中断</vt:lpstr>
      <vt:lpstr>内容提纲</vt:lpstr>
      <vt:lpstr>加载内核之OS是怎么存储的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加载内核之OS是怎么存储的</vt:lpstr>
      <vt:lpstr>小问题</vt:lpstr>
      <vt:lpstr>中断</vt:lpstr>
      <vt:lpstr>请从lab1相关的代码中找到答案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系统加载与中断</dc:title>
  <dc:creator>Xiaoli Gong</dc:creator>
  <cp:lastModifiedBy>Xiaoli Gong</cp:lastModifiedBy>
  <cp:revision>7</cp:revision>
  <dcterms:created xsi:type="dcterms:W3CDTF">2023-09-11T05:04:20Z</dcterms:created>
  <dcterms:modified xsi:type="dcterms:W3CDTF">2023-09-11T10:16:29Z</dcterms:modified>
</cp:coreProperties>
</file>