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6" r:id="rId2"/>
    <p:sldMasterId id="2147483701" r:id="rId3"/>
  </p:sldMasterIdLst>
  <p:notesMasterIdLst>
    <p:notesMasterId r:id="rId40"/>
  </p:notesMasterIdLst>
  <p:sldIdLst>
    <p:sldId id="285" r:id="rId4"/>
    <p:sldId id="286" r:id="rId5"/>
    <p:sldId id="315" r:id="rId6"/>
    <p:sldId id="316" r:id="rId7"/>
    <p:sldId id="318" r:id="rId8"/>
    <p:sldId id="319" r:id="rId9"/>
    <p:sldId id="325" r:id="rId10"/>
    <p:sldId id="326" r:id="rId11"/>
    <p:sldId id="327" r:id="rId12"/>
    <p:sldId id="328" r:id="rId13"/>
    <p:sldId id="288" r:id="rId14"/>
    <p:sldId id="332" r:id="rId15"/>
    <p:sldId id="290" r:id="rId16"/>
    <p:sldId id="291" r:id="rId17"/>
    <p:sldId id="320" r:id="rId18"/>
    <p:sldId id="321" r:id="rId19"/>
    <p:sldId id="322" r:id="rId20"/>
    <p:sldId id="323" r:id="rId21"/>
    <p:sldId id="324" r:id="rId22"/>
    <p:sldId id="301" r:id="rId23"/>
    <p:sldId id="329" r:id="rId24"/>
    <p:sldId id="330" r:id="rId25"/>
    <p:sldId id="293" r:id="rId26"/>
    <p:sldId id="294" r:id="rId27"/>
    <p:sldId id="295" r:id="rId28"/>
    <p:sldId id="296" r:id="rId29"/>
    <p:sldId id="297" r:id="rId30"/>
    <p:sldId id="331" r:id="rId31"/>
    <p:sldId id="333" r:id="rId32"/>
    <p:sldId id="402" r:id="rId33"/>
    <p:sldId id="407" r:id="rId34"/>
    <p:sldId id="388" r:id="rId35"/>
    <p:sldId id="410" r:id="rId36"/>
    <p:sldId id="391" r:id="rId37"/>
    <p:sldId id="411" r:id="rId38"/>
    <p:sldId id="41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BBC25F4-250A-4D8D-90E7-D48154E8F723}">
          <p14:sldIdLst>
            <p14:sldId id="285"/>
            <p14:sldId id="286"/>
            <p14:sldId id="315"/>
            <p14:sldId id="316"/>
            <p14:sldId id="318"/>
            <p14:sldId id="319"/>
            <p14:sldId id="325"/>
            <p14:sldId id="326"/>
            <p14:sldId id="327"/>
            <p14:sldId id="328"/>
            <p14:sldId id="288"/>
            <p14:sldId id="332"/>
            <p14:sldId id="290"/>
            <p14:sldId id="291"/>
            <p14:sldId id="320"/>
            <p14:sldId id="321"/>
            <p14:sldId id="322"/>
            <p14:sldId id="323"/>
            <p14:sldId id="324"/>
            <p14:sldId id="301"/>
            <p14:sldId id="329"/>
            <p14:sldId id="330"/>
            <p14:sldId id="293"/>
            <p14:sldId id="294"/>
            <p14:sldId id="295"/>
            <p14:sldId id="296"/>
            <p14:sldId id="297"/>
            <p14:sldId id="331"/>
            <p14:sldId id="333"/>
            <p14:sldId id="402"/>
            <p14:sldId id="407"/>
            <p14:sldId id="388"/>
            <p14:sldId id="410"/>
            <p14:sldId id="391"/>
            <p14:sldId id="411"/>
            <p14:sldId id="4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15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FABF1-B95B-4F51-9AD6-3B8990A733C2}"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DC3C-67BB-4489-8836-140FAA2ED8E4}" type="slidenum">
              <a:rPr lang="zh-CN" altLang="en-US" smtClean="0"/>
              <a:t>‹#›</a:t>
            </a:fld>
            <a:endParaRPr lang="zh-CN" altLang="en-US"/>
          </a:p>
        </p:txBody>
      </p:sp>
    </p:spTree>
    <p:extLst>
      <p:ext uri="{BB962C8B-B14F-4D97-AF65-F5344CB8AC3E}">
        <p14:creationId xmlns:p14="http://schemas.microsoft.com/office/powerpoint/2010/main" val="190790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FF99AFCA-564A-4C12-8F2C-452327F6F25C}" type="slidenum">
              <a:rPr lang="en-US" altLang="zh-CN" sz="1200">
                <a:ea typeface="华文细黑" panose="02010600040101010101" pitchFamily="2" charset="-122"/>
              </a:rPr>
              <a:pPr algn="r" eaLnBrk="1" hangingPunct="1">
                <a:buFont typeface="Arial" panose="020B0604020202020204" pitchFamily="34" charset="0"/>
                <a:buNone/>
              </a:pPr>
              <a:t>3</a:t>
            </a:fld>
            <a:endParaRPr lang="en-US" altLang="zh-CN" sz="1200">
              <a:ea typeface="华文细黑" panose="02010600040101010101" pitchFamily="2" charset="-122"/>
            </a:endParaRPr>
          </a:p>
        </p:txBody>
      </p:sp>
    </p:spTree>
    <p:extLst>
      <p:ext uri="{BB962C8B-B14F-4D97-AF65-F5344CB8AC3E}">
        <p14:creationId xmlns:p14="http://schemas.microsoft.com/office/powerpoint/2010/main" val="412118162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167B91B1-9BBC-412C-9816-8FEAF182A80F}" type="slidenum">
              <a:rPr lang="en-US" altLang="zh-CN" sz="1200">
                <a:ea typeface="华文细黑" panose="02010600040101010101" pitchFamily="2" charset="-122"/>
              </a:rPr>
              <a:pPr algn="r" eaLnBrk="1" hangingPunct="1">
                <a:buFont typeface="Arial" panose="020B0604020202020204" pitchFamily="34" charset="0"/>
                <a:buNone/>
              </a:pPr>
              <a:t>4</a:t>
            </a:fld>
            <a:endParaRPr lang="en-US" altLang="zh-CN" sz="1200">
              <a:ea typeface="华文细黑" panose="02010600040101010101" pitchFamily="2" charset="-122"/>
            </a:endParaRPr>
          </a:p>
        </p:txBody>
      </p:sp>
    </p:spTree>
    <p:extLst>
      <p:ext uri="{BB962C8B-B14F-4D97-AF65-F5344CB8AC3E}">
        <p14:creationId xmlns:p14="http://schemas.microsoft.com/office/powerpoint/2010/main" val="368498812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016A0108-AD6C-4992-BC0D-6F38CEF6D896}" type="slidenum">
              <a:rPr lang="en-US" altLang="zh-CN" sz="1200">
                <a:ea typeface="华文细黑" panose="02010600040101010101" pitchFamily="2" charset="-122"/>
              </a:rPr>
              <a:pPr algn="r" eaLnBrk="1" hangingPunct="1">
                <a:buFont typeface="Arial" panose="020B0604020202020204" pitchFamily="34" charset="0"/>
                <a:buNone/>
              </a:pPr>
              <a:t>5</a:t>
            </a:fld>
            <a:endParaRPr lang="en-US" altLang="zh-CN" sz="1200">
              <a:ea typeface="华文细黑" panose="02010600040101010101" pitchFamily="2" charset="-122"/>
            </a:endParaRPr>
          </a:p>
        </p:txBody>
      </p:sp>
    </p:spTree>
    <p:extLst>
      <p:ext uri="{BB962C8B-B14F-4D97-AF65-F5344CB8AC3E}">
        <p14:creationId xmlns:p14="http://schemas.microsoft.com/office/powerpoint/2010/main" val="331071052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64635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4448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7102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6854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76125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341440"/>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1566A"/>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3955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083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193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077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01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5870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4031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3648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254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341438"/>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02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185709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66316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210144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060624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2606776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3864702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2458349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39464785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704104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7159416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27289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00" r:id="rId14"/>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1A655C8-AE69-4E21-A89B-5B65A1D3839F}" type="datetimeFigureOut">
              <a:rPr lang="zh-CN" altLang="en-US" smtClean="0"/>
              <a:t>2023/9/11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27E7F2-5219-4CFE-9761-A1F400978E76}" type="slidenum">
              <a:rPr lang="zh-CN" altLang="en-US" smtClean="0"/>
              <a:t>‹#›</a:t>
            </a:fld>
            <a:endParaRPr lang="zh-CN" altLang="en-US"/>
          </a:p>
        </p:txBody>
      </p:sp>
    </p:spTree>
    <p:extLst>
      <p:ext uri="{BB962C8B-B14F-4D97-AF65-F5344CB8AC3E}">
        <p14:creationId xmlns:p14="http://schemas.microsoft.com/office/powerpoint/2010/main" val="156411352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iki.osdev.org/ELF" TargetMode="External"/><Relationship Id="rId2" Type="http://schemas.openxmlformats.org/officeDocument/2006/relationships/hyperlink" Target="https://en.wikipedia.org/wiki/Timeline_of_operating_syste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iki.osdev.org/EL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4.xml"/><Relationship Id="rId5" Type="http://schemas.openxmlformats.org/officeDocument/2006/relationships/image" Target="../media/image24.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t>Lab1:</a:t>
            </a:r>
            <a:r>
              <a:rPr lang="zh-CN" altLang="en-US" dirty="0"/>
              <a:t>系统上电启动</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mc:AlternateContent xmlns:mc="http://schemas.openxmlformats.org/markup-compatibility/2006" xmlns:p14="http://schemas.microsoft.com/office/powerpoint/2010/main">
    <mc:Choice Requires="p14">
      <p:transition spd="slow" p14:dur="2000" advTm="46692"/>
    </mc:Choice>
    <mc:Fallback xmlns="">
      <p:transition spd="slow" advTm="466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5" dirty="0">
                <a:latin typeface="微软雅黑"/>
                <a:cs typeface="微软雅黑"/>
              </a:rPr>
              <a:t>x86</a:t>
            </a:r>
            <a:r>
              <a:rPr lang="zh-CN" altLang="en-US" spc="-5" dirty="0"/>
              <a:t>启动顺序 </a:t>
            </a:r>
            <a:r>
              <a:rPr lang="en-US" altLang="zh-CN" dirty="0"/>
              <a:t>–</a:t>
            </a:r>
            <a:r>
              <a:rPr lang="zh-CN" altLang="en-US" spc="-70" dirty="0"/>
              <a:t> </a:t>
            </a:r>
            <a:r>
              <a:rPr lang="zh-CN" altLang="en-US" dirty="0"/>
              <a:t>第一条指令</a:t>
            </a:r>
          </a:p>
        </p:txBody>
      </p:sp>
      <p:sp>
        <p:nvSpPr>
          <p:cNvPr id="3" name="内容占位符 2"/>
          <p:cNvSpPr>
            <a:spLocks noGrp="1"/>
          </p:cNvSpPr>
          <p:nvPr>
            <p:ph idx="1"/>
          </p:nvPr>
        </p:nvSpPr>
        <p:spPr/>
        <p:txBody>
          <a:bodyPr/>
          <a:lstStyle/>
          <a:p>
            <a:pPr marL="314325" indent="-301625">
              <a:lnSpc>
                <a:spcPct val="100000"/>
              </a:lnSpc>
              <a:buSzPct val="90000"/>
              <a:buFont typeface="Arial"/>
              <a:buChar char="■"/>
              <a:tabLst>
                <a:tab pos="314960" algn="l"/>
              </a:tabLst>
            </a:pPr>
            <a:r>
              <a:rPr lang="en-US" altLang="zh-CN" dirty="0">
                <a:latin typeface="微软雅黑"/>
                <a:cs typeface="微软雅黑"/>
              </a:rPr>
              <a:t>CS = </a:t>
            </a:r>
            <a:r>
              <a:rPr lang="en-US" altLang="zh-CN" spc="-5" dirty="0">
                <a:latin typeface="微软雅黑"/>
                <a:cs typeface="微软雅黑"/>
              </a:rPr>
              <a:t>F000H, </a:t>
            </a:r>
            <a:r>
              <a:rPr lang="en-US" altLang="zh-CN" dirty="0">
                <a:latin typeface="微软雅黑"/>
                <a:cs typeface="微软雅黑"/>
              </a:rPr>
              <a:t>EIP =</a:t>
            </a:r>
            <a:r>
              <a:rPr lang="en-US" altLang="zh-CN" spc="-70" dirty="0">
                <a:latin typeface="微软雅黑"/>
                <a:cs typeface="微软雅黑"/>
              </a:rPr>
              <a:t> </a:t>
            </a:r>
            <a:r>
              <a:rPr lang="en-US" altLang="zh-CN" dirty="0">
                <a:latin typeface="微软雅黑"/>
                <a:cs typeface="微软雅黑"/>
              </a:rPr>
              <a:t>0000FFF0H</a:t>
            </a:r>
          </a:p>
          <a:p>
            <a:pPr marL="12700">
              <a:lnSpc>
                <a:spcPct val="100000"/>
              </a:lnSpc>
            </a:pPr>
            <a:r>
              <a:rPr lang="zh-CN" altLang="en-US" dirty="0"/>
              <a:t>实际地址是</a:t>
            </a:r>
            <a:r>
              <a:rPr lang="en-US" altLang="zh-CN" dirty="0">
                <a:latin typeface="微软雅黑"/>
                <a:cs typeface="微软雅黑"/>
              </a:rPr>
              <a:t>:</a:t>
            </a:r>
            <a:endParaRPr lang="zh-CN" altLang="en-US" sz="2800" dirty="0">
              <a:latin typeface="微软雅黑"/>
              <a:cs typeface="微软雅黑"/>
            </a:endParaRPr>
          </a:p>
          <a:p>
            <a:pPr marL="811530">
              <a:lnSpc>
                <a:spcPct val="100000"/>
              </a:lnSpc>
              <a:spcBef>
                <a:spcPts val="55"/>
              </a:spcBef>
            </a:pPr>
            <a:r>
              <a:rPr lang="en-US" altLang="zh-CN" sz="2800" dirty="0">
                <a:latin typeface="微软雅黑"/>
                <a:cs typeface="微软雅黑"/>
              </a:rPr>
              <a:t>Base + EIP = </a:t>
            </a:r>
            <a:r>
              <a:rPr lang="en-US" altLang="zh-CN" sz="2800" spc="-5" dirty="0">
                <a:latin typeface="微软雅黑"/>
                <a:cs typeface="微软雅黑"/>
              </a:rPr>
              <a:t>FFFF0000H </a:t>
            </a:r>
            <a:r>
              <a:rPr lang="en-US" altLang="zh-CN" sz="2800" dirty="0">
                <a:latin typeface="微软雅黑"/>
                <a:cs typeface="微软雅黑"/>
              </a:rPr>
              <a:t>+ </a:t>
            </a:r>
            <a:r>
              <a:rPr lang="en-US" altLang="zh-CN" sz="2800" spc="-5" dirty="0">
                <a:latin typeface="微软雅黑"/>
                <a:cs typeface="微软雅黑"/>
              </a:rPr>
              <a:t>0000FFF0H </a:t>
            </a:r>
            <a:r>
              <a:rPr lang="en-US" altLang="zh-CN" sz="2800" dirty="0">
                <a:latin typeface="微软雅黑"/>
                <a:cs typeface="微软雅黑"/>
              </a:rPr>
              <a:t>=</a:t>
            </a:r>
            <a:r>
              <a:rPr lang="en-US" altLang="zh-CN" sz="2800" spc="-80" dirty="0">
                <a:latin typeface="微软雅黑"/>
                <a:cs typeface="微软雅黑"/>
              </a:rPr>
              <a:t> </a:t>
            </a:r>
            <a:r>
              <a:rPr lang="en-US" altLang="zh-CN" sz="2800" spc="-5" dirty="0">
                <a:latin typeface="微软雅黑"/>
                <a:cs typeface="微软雅黑"/>
              </a:rPr>
              <a:t>FFFFFFF0H</a:t>
            </a:r>
            <a:endParaRPr lang="en-US" altLang="zh-CN" sz="2800" dirty="0">
              <a:latin typeface="微软雅黑"/>
              <a:cs typeface="微软雅黑"/>
            </a:endParaRPr>
          </a:p>
          <a:p>
            <a:pPr marL="811530">
              <a:lnSpc>
                <a:spcPct val="100000"/>
              </a:lnSpc>
            </a:pPr>
            <a:r>
              <a:rPr lang="zh-CN" altLang="en-US" sz="2400" spc="-5" dirty="0"/>
              <a:t>这是</a:t>
            </a:r>
            <a:r>
              <a:rPr lang="en-US" altLang="zh-CN" sz="2400" spc="-5" dirty="0">
                <a:latin typeface="微软雅黑"/>
                <a:cs typeface="微软雅黑"/>
              </a:rPr>
              <a:t>BIOS</a:t>
            </a:r>
            <a:r>
              <a:rPr lang="zh-CN" altLang="en-US" sz="2400" spc="-5" dirty="0"/>
              <a:t>的</a:t>
            </a:r>
            <a:r>
              <a:rPr lang="en-US" altLang="zh-CN" sz="2400" spc="-5" dirty="0">
                <a:latin typeface="微软雅黑"/>
                <a:cs typeface="微软雅黑"/>
              </a:rPr>
              <a:t>EPROM </a:t>
            </a:r>
            <a:r>
              <a:rPr lang="en-US" altLang="zh-CN" sz="2400" dirty="0">
                <a:latin typeface="微软雅黑"/>
                <a:cs typeface="微软雅黑"/>
              </a:rPr>
              <a:t>(Erasable Programmable</a:t>
            </a:r>
            <a:r>
              <a:rPr lang="en-US" altLang="zh-CN" sz="2400" spc="-25" dirty="0">
                <a:latin typeface="微软雅黑"/>
                <a:cs typeface="微软雅黑"/>
              </a:rPr>
              <a:t> </a:t>
            </a:r>
            <a:r>
              <a:rPr lang="en-US" altLang="zh-CN" sz="2400" spc="-15" dirty="0">
                <a:latin typeface="微软雅黑"/>
                <a:cs typeface="微软雅黑"/>
              </a:rPr>
              <a:t>Read</a:t>
            </a:r>
            <a:r>
              <a:rPr lang="en-US" altLang="zh-CN" sz="2400" dirty="0">
                <a:latin typeface="微软雅黑"/>
                <a:cs typeface="微软雅黑"/>
              </a:rPr>
              <a:t> </a:t>
            </a:r>
            <a:r>
              <a:rPr lang="en-US" altLang="zh-CN" sz="2400" spc="-5" dirty="0">
                <a:latin typeface="微软雅黑"/>
                <a:cs typeface="微软雅黑"/>
              </a:rPr>
              <a:t>Only </a:t>
            </a:r>
            <a:r>
              <a:rPr lang="en-US" altLang="zh-CN" sz="2400" spc="5" dirty="0">
                <a:latin typeface="微软雅黑"/>
                <a:cs typeface="微软雅黑"/>
              </a:rPr>
              <a:t>Memory)</a:t>
            </a:r>
            <a:r>
              <a:rPr lang="en-US" altLang="zh-CN" sz="2400" spc="-50" dirty="0">
                <a:latin typeface="微软雅黑"/>
                <a:cs typeface="微软雅黑"/>
              </a:rPr>
              <a:t> </a:t>
            </a:r>
            <a:r>
              <a:rPr lang="zh-CN" altLang="en-US" sz="2400" spc="-5" dirty="0"/>
              <a:t>所在地</a:t>
            </a:r>
            <a:endParaRPr lang="zh-CN" altLang="en-US" sz="2400" dirty="0">
              <a:latin typeface="微软雅黑"/>
              <a:cs typeface="微软雅黑"/>
            </a:endParaRPr>
          </a:p>
          <a:p>
            <a:pPr marL="12700">
              <a:lnSpc>
                <a:spcPts val="2375"/>
              </a:lnSpc>
            </a:pPr>
            <a:r>
              <a:rPr lang="zh-CN" altLang="en-US" dirty="0"/>
              <a:t>当</a:t>
            </a:r>
            <a:r>
              <a:rPr lang="en-US" altLang="zh-CN" dirty="0">
                <a:latin typeface="微软雅黑"/>
                <a:cs typeface="微软雅黑"/>
              </a:rPr>
              <a:t>CS</a:t>
            </a:r>
            <a:r>
              <a:rPr lang="zh-CN" altLang="en-US" dirty="0"/>
              <a:t>被新值加载，则地址转换规则将开始起作用</a:t>
            </a:r>
            <a:endParaRPr lang="zh-CN" altLang="en-US" sz="2800" dirty="0">
              <a:latin typeface="微软雅黑"/>
              <a:cs typeface="微软雅黑"/>
            </a:endParaRPr>
          </a:p>
          <a:p>
            <a:pPr marL="12700">
              <a:lnSpc>
                <a:spcPct val="100000"/>
              </a:lnSpc>
            </a:pPr>
            <a:r>
              <a:rPr lang="zh-CN" altLang="en-US" dirty="0"/>
              <a:t>通常第一条指令是一条长跳转指令</a:t>
            </a:r>
            <a:r>
              <a:rPr lang="en-US" altLang="zh-CN" dirty="0">
                <a:latin typeface="微软雅黑"/>
                <a:cs typeface="微软雅黑"/>
              </a:rPr>
              <a:t>(</a:t>
            </a:r>
            <a:r>
              <a:rPr lang="zh-CN" altLang="en-US" dirty="0"/>
              <a:t>这样</a:t>
            </a:r>
            <a:r>
              <a:rPr lang="en-US" altLang="zh-CN" dirty="0">
                <a:latin typeface="微软雅黑"/>
                <a:cs typeface="微软雅黑"/>
              </a:rPr>
              <a:t>CS</a:t>
            </a:r>
            <a:r>
              <a:rPr lang="zh-CN" altLang="en-US" dirty="0"/>
              <a:t>和</a:t>
            </a:r>
            <a:r>
              <a:rPr lang="en-US" altLang="zh-CN" dirty="0">
                <a:latin typeface="微软雅黑"/>
                <a:cs typeface="微软雅黑"/>
              </a:rPr>
              <a:t>EIP</a:t>
            </a:r>
            <a:r>
              <a:rPr lang="zh-CN" altLang="en-US" dirty="0"/>
              <a:t>都会更新</a:t>
            </a:r>
            <a:r>
              <a:rPr lang="en-US" altLang="zh-CN" dirty="0">
                <a:latin typeface="微软雅黑"/>
                <a:cs typeface="微软雅黑"/>
              </a:rPr>
              <a:t>)</a:t>
            </a:r>
            <a:r>
              <a:rPr lang="zh-CN" altLang="en-US" sz="2800" dirty="0">
                <a:latin typeface="微软雅黑"/>
                <a:cs typeface="微软雅黑"/>
              </a:rPr>
              <a:t>，</a:t>
            </a:r>
            <a:r>
              <a:rPr lang="zh-CN" altLang="en-US" dirty="0"/>
              <a:t>跳转到</a:t>
            </a:r>
            <a:r>
              <a:rPr lang="en-US" altLang="zh-CN" dirty="0">
                <a:latin typeface="微软雅黑"/>
                <a:cs typeface="微软雅黑"/>
              </a:rPr>
              <a:t>BIOS</a:t>
            </a:r>
            <a:r>
              <a:rPr lang="zh-CN" altLang="en-US" dirty="0"/>
              <a:t>代码中执行</a:t>
            </a:r>
          </a:p>
          <a:p>
            <a:endParaRPr lang="zh-CN" altLang="en-US" dirty="0"/>
          </a:p>
        </p:txBody>
      </p:sp>
    </p:spTree>
    <p:extLst>
      <p:ext uri="{BB962C8B-B14F-4D97-AF65-F5344CB8AC3E}">
        <p14:creationId xmlns:p14="http://schemas.microsoft.com/office/powerpoint/2010/main" val="353183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5" y="332658"/>
            <a:ext cx="8207375" cy="574675"/>
          </a:xfrm>
        </p:spPr>
        <p:txBody>
          <a:bodyPr/>
          <a:lstStyle/>
          <a:p>
            <a:r>
              <a:rPr lang="en-US" altLang="zh-CN" dirty="0"/>
              <a:t>QEMU</a:t>
            </a:r>
            <a:r>
              <a:rPr lang="zh-CN" altLang="en-US" dirty="0"/>
              <a:t>模拟</a:t>
            </a:r>
          </a:p>
        </p:txBody>
      </p:sp>
      <p:sp>
        <p:nvSpPr>
          <p:cNvPr id="12" name="文本框 11">
            <a:extLst>
              <a:ext uri="{FF2B5EF4-FFF2-40B4-BE49-F238E27FC236}">
                <a16:creationId xmlns:a16="http://schemas.microsoft.com/office/drawing/2014/main" id="{63DF4116-E162-6448-9D3A-5AEA3D2AE71B}"/>
              </a:ext>
            </a:extLst>
          </p:cNvPr>
          <p:cNvSpPr txBox="1"/>
          <p:nvPr/>
        </p:nvSpPr>
        <p:spPr>
          <a:xfrm>
            <a:off x="224723" y="1075427"/>
            <a:ext cx="5461299" cy="4247317"/>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latin typeface="微软雅黑" panose="020B0503020204020204" pitchFamily="34" charset="-122"/>
                <a:ea typeface="微软雅黑" panose="020B0503020204020204" pitchFamily="34" charset="-122"/>
              </a:rPr>
              <a:t>QEMU是一个大型的开源C程序，</a:t>
            </a:r>
            <a:r>
              <a:rPr lang="zh-CN" altLang="en-US" b="0" i="0" dirty="0">
                <a:effectLst/>
                <a:latin typeface="微软雅黑" panose="020B0503020204020204" pitchFamily="34" charset="-122"/>
                <a:ea typeface="微软雅黑" panose="020B0503020204020204" pitchFamily="34" charset="-122"/>
              </a:rPr>
              <a:t>模拟一台 </a:t>
            </a:r>
            <a:r>
              <a:rPr lang="en-US" altLang="zh-CN" b="0" i="0" dirty="0">
                <a:effectLst/>
                <a:latin typeface="微软雅黑" panose="020B0503020204020204" pitchFamily="34" charset="-122"/>
                <a:ea typeface="微软雅黑" panose="020B0503020204020204" pitchFamily="34" charset="-122"/>
              </a:rPr>
              <a:t>64 </a:t>
            </a:r>
            <a:r>
              <a:rPr lang="zh-CN" altLang="en-US" b="0" i="0" dirty="0">
                <a:effectLst/>
                <a:latin typeface="微软雅黑" panose="020B0503020204020204" pitchFamily="34" charset="-122"/>
                <a:ea typeface="微软雅黑" panose="020B0503020204020204" pitchFamily="34" charset="-122"/>
              </a:rPr>
              <a:t>位 </a:t>
            </a:r>
            <a:r>
              <a:rPr lang="en-US" altLang="zh-CN" b="0" i="0" dirty="0">
                <a:effectLst/>
                <a:latin typeface="微软雅黑" panose="020B0503020204020204" pitchFamily="34" charset="-122"/>
                <a:ea typeface="微软雅黑" panose="020B0503020204020204" pitchFamily="34" charset="-122"/>
              </a:rPr>
              <a:t>RISC-V </a:t>
            </a:r>
            <a:r>
              <a:rPr lang="zh-CN" altLang="en-US" b="0" i="0" dirty="0">
                <a:effectLst/>
                <a:latin typeface="微软雅黑" panose="020B0503020204020204" pitchFamily="34" charset="-122"/>
                <a:ea typeface="微软雅黑" panose="020B0503020204020204" pitchFamily="34" charset="-122"/>
              </a:rPr>
              <a:t>架构</a:t>
            </a:r>
            <a:r>
              <a:rPr lang="zh-CN" altLang="en-US" b="0" i="0">
                <a:effectLst/>
                <a:latin typeface="微软雅黑" panose="020B0503020204020204" pitchFamily="34" charset="-122"/>
                <a:ea typeface="微软雅黑" panose="020B0503020204020204" pitchFamily="34" charset="-122"/>
              </a:rPr>
              <a:t>的计算机</a:t>
            </a:r>
            <a:r>
              <a:rPr lang="zh-CN" altLang="en-US">
                <a:latin typeface="微软雅黑" panose="020B0503020204020204" pitchFamily="34" charset="-122"/>
                <a:ea typeface="微软雅黑" panose="020B0503020204020204" pitchFamily="34" charset="-122"/>
              </a:rPr>
              <a:t>，</a:t>
            </a:r>
            <a:r>
              <a:rPr lang="zh-CN" altLang="en-US" b="0" i="0">
                <a:effectLst/>
                <a:latin typeface="微软雅黑" panose="020B0503020204020204" pitchFamily="34" charset="-122"/>
                <a:ea typeface="微软雅黑" panose="020B0503020204020204" pitchFamily="34" charset="-122"/>
              </a:rPr>
              <a:t>它</a:t>
            </a:r>
            <a:r>
              <a:rPr lang="zh-CN" altLang="en-US" b="0" i="0" dirty="0">
                <a:effectLst/>
                <a:latin typeface="微软雅黑" panose="020B0503020204020204" pitchFamily="34" charset="-122"/>
                <a:ea typeface="微软雅黑" panose="020B0503020204020204" pitchFamily="34" charset="-122"/>
              </a:rPr>
              <a:t>包含一个 </a:t>
            </a:r>
            <a:r>
              <a:rPr lang="en-US" altLang="zh-CN" b="0" i="0" dirty="0">
                <a:effectLst/>
                <a:latin typeface="微软雅黑" panose="020B0503020204020204" pitchFamily="34" charset="-122"/>
                <a:ea typeface="微软雅黑" panose="020B0503020204020204" pitchFamily="34" charset="-122"/>
              </a:rPr>
              <a:t>CPU </a:t>
            </a:r>
            <a:r>
              <a:rPr lang="zh-CN" altLang="en-US" b="0" i="0" dirty="0">
                <a:effectLst/>
                <a:latin typeface="微软雅黑" panose="020B0503020204020204" pitchFamily="34" charset="-122"/>
                <a:ea typeface="微软雅黑" panose="020B0503020204020204" pitchFamily="34" charset="-122"/>
              </a:rPr>
              <a:t>、一条物理内存以及若干 </a:t>
            </a:r>
            <a:r>
              <a:rPr lang="en-US" altLang="zh-CN" b="0" i="0" dirty="0">
                <a:effectLst/>
                <a:latin typeface="微软雅黑" panose="020B0503020204020204" pitchFamily="34" charset="-122"/>
                <a:ea typeface="微软雅黑" panose="020B0503020204020204" pitchFamily="34" charset="-122"/>
              </a:rPr>
              <a:t>I/O </a:t>
            </a:r>
            <a:r>
              <a:rPr lang="zh-CN" altLang="en-US" b="0" i="0" dirty="0">
                <a:effectLst/>
                <a:latin typeface="微软雅黑" panose="020B0503020204020204" pitchFamily="34" charset="-122"/>
                <a:ea typeface="微软雅黑" panose="020B0503020204020204" pitchFamily="34" charset="-122"/>
              </a:rPr>
              <a:t>外设。它的具体配置（比如 </a:t>
            </a:r>
            <a:r>
              <a:rPr lang="en-US" altLang="zh-CN" b="0" i="0" dirty="0">
                <a:effectLst/>
                <a:latin typeface="微软雅黑" panose="020B0503020204020204" pitchFamily="34" charset="-122"/>
                <a:ea typeface="微软雅黑" panose="020B0503020204020204" pitchFamily="34" charset="-122"/>
              </a:rPr>
              <a:t>CPU </a:t>
            </a:r>
            <a:r>
              <a:rPr lang="zh-CN" altLang="en-US" b="0" i="0" dirty="0">
                <a:effectLst/>
                <a:latin typeface="微软雅黑" panose="020B0503020204020204" pitchFamily="34" charset="-122"/>
                <a:ea typeface="微软雅黑" panose="020B0503020204020204" pitchFamily="34" charset="-122"/>
              </a:rPr>
              <a:t>的核数或是物理内存的大小）均可由用户自由调整。</a:t>
            </a:r>
            <a:endParaRPr lang="en-US" altLang="zh-CN" b="0" i="0" dirty="0">
              <a:effectLst/>
              <a:latin typeface="微软雅黑" panose="020B0503020204020204" pitchFamily="34" charset="-122"/>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b="0" i="0" dirty="0">
              <a:effectLst/>
              <a:latin typeface="微软雅黑" panose="020B0503020204020204" pitchFamily="34" charset="-122"/>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b="0" i="0" dirty="0">
                <a:effectLst/>
                <a:latin typeface="微软雅黑" panose="020B0503020204020204" pitchFamily="34" charset="-122"/>
                <a:ea typeface="微软雅黑" panose="020B0503020204020204" pitchFamily="34" charset="-122"/>
              </a:rPr>
              <a:t>作为模拟器，在宿主机看来它只是一个用户程序</a:t>
            </a:r>
            <a:r>
              <a:rPr kumimoji="0" lang="zh-CN" altLang="en-US" sz="1800" b="0" i="0" u="none" strike="noStrike" cap="none" normalizeH="0" baseline="0" dirty="0">
                <a:ln>
                  <a:noFill/>
                </a:ln>
                <a:effectLst/>
                <a:latin typeface="微软雅黑" panose="020B0503020204020204" pitchFamily="34" charset="-122"/>
                <a:ea typeface="微软雅黑" panose="020B0503020204020204" pitchFamily="34" charset="-122"/>
              </a:rPr>
              <a:t>，</a:t>
            </a:r>
            <a:r>
              <a:rPr kumimoji="0" lang="zh-CN" altLang="zh-CN" sz="1800" b="0" i="0" u="none" strike="noStrike" cap="none" normalizeH="0" baseline="0" dirty="0">
                <a:ln>
                  <a:noFill/>
                </a:ln>
                <a:effectLst/>
                <a:latin typeface="微软雅黑" panose="020B0503020204020204" pitchFamily="34" charset="-122"/>
                <a:ea typeface="微软雅黑" panose="020B0503020204020204" pitchFamily="34" charset="-122"/>
              </a:rPr>
              <a:t>在QEMU的主循环中，只在做一件事情：</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effectLst/>
                <a:latin typeface="微软雅黑" panose="020B0503020204020204" pitchFamily="34" charset="-122"/>
                <a:ea typeface="微软雅黑" panose="020B0503020204020204" pitchFamily="34" charset="-122"/>
              </a:rPr>
              <a:t>读取4字节或者8字节的RISC-V指令。</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effectLst/>
                <a:latin typeface="微软雅黑" panose="020B0503020204020204" pitchFamily="34" charset="-122"/>
                <a:ea typeface="微软雅黑" panose="020B0503020204020204" pitchFamily="34" charset="-122"/>
              </a:rPr>
              <a:t>解析RISC-V指令，找出对应的操作码（opcode）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effectLst/>
                <a:latin typeface="微软雅黑" panose="020B0503020204020204" pitchFamily="34" charset="-122"/>
                <a:ea typeface="微软雅黑" panose="020B0503020204020204" pitchFamily="34" charset="-122"/>
              </a:rPr>
              <a:t>之后，在软件中执行相应的指令。</a:t>
            </a:r>
          </a:p>
          <a:p>
            <a:endParaRPr lang="zh-CN" altLang="en-US" dirty="0"/>
          </a:p>
        </p:txBody>
      </p:sp>
      <p:sp>
        <p:nvSpPr>
          <p:cNvPr id="3" name="矩形: 圆角 2">
            <a:extLst>
              <a:ext uri="{FF2B5EF4-FFF2-40B4-BE49-F238E27FC236}">
                <a16:creationId xmlns:a16="http://schemas.microsoft.com/office/drawing/2014/main" id="{23161780-FDBB-4F9D-951D-AF4C3BAC3025}"/>
              </a:ext>
            </a:extLst>
          </p:cNvPr>
          <p:cNvSpPr/>
          <p:nvPr/>
        </p:nvSpPr>
        <p:spPr bwMode="auto">
          <a:xfrm>
            <a:off x="6144016" y="1691014"/>
            <a:ext cx="2377684" cy="4572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u="none" strike="noStrike" cap="none" normalizeH="0" baseline="0" dirty="0">
                <a:ln>
                  <a:noFill/>
                </a:ln>
                <a:solidFill>
                  <a:schemeClr val="tx1"/>
                </a:solidFill>
                <a:effectLst/>
                <a:latin typeface="Arial" pitchFamily="34" charset="0"/>
                <a:ea typeface="宋体" pitchFamily="2" charset="-122"/>
              </a:rPr>
              <a:t>RISCV-</a:t>
            </a:r>
            <a:r>
              <a:rPr kumimoji="0" lang="zh-CN" altLang="en-US" sz="1800" b="1" u="none" strike="noStrike" cap="none" normalizeH="0" baseline="0" dirty="0">
                <a:ln>
                  <a:noFill/>
                </a:ln>
                <a:solidFill>
                  <a:schemeClr val="tx1"/>
                </a:solidFill>
                <a:effectLst/>
                <a:latin typeface="Arial" pitchFamily="34" charset="0"/>
                <a:ea typeface="宋体" pitchFamily="2" charset="-122"/>
              </a:rPr>
              <a:t>指令</a:t>
            </a:r>
          </a:p>
        </p:txBody>
      </p:sp>
      <p:sp>
        <p:nvSpPr>
          <p:cNvPr id="8" name="矩形: 圆角 7">
            <a:extLst>
              <a:ext uri="{FF2B5EF4-FFF2-40B4-BE49-F238E27FC236}">
                <a16:creationId xmlns:a16="http://schemas.microsoft.com/office/drawing/2014/main" id="{A7BE2774-B7B0-4B8B-84F0-54BADEEA8873}"/>
              </a:ext>
            </a:extLst>
          </p:cNvPr>
          <p:cNvSpPr/>
          <p:nvPr/>
        </p:nvSpPr>
        <p:spPr bwMode="auto">
          <a:xfrm>
            <a:off x="6144016" y="3860104"/>
            <a:ext cx="2377684" cy="457200"/>
          </a:xfrm>
          <a:prstGeom prst="roundRect">
            <a:avLst/>
          </a:prstGeom>
          <a:solidFill>
            <a:srgbClr val="00B0F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u="none" strike="noStrike" cap="none" normalizeH="0" baseline="0" dirty="0">
                <a:ln>
                  <a:noFill/>
                </a:ln>
                <a:solidFill>
                  <a:schemeClr val="tx1"/>
                </a:solidFill>
                <a:effectLst/>
                <a:latin typeface="Arial" pitchFamily="34" charset="0"/>
                <a:ea typeface="宋体" pitchFamily="2" charset="-122"/>
              </a:rPr>
              <a:t>X86</a:t>
            </a:r>
            <a:r>
              <a:rPr kumimoji="0" lang="zh-CN" altLang="en-US" sz="1800" b="1" u="none" strike="noStrike" cap="none" normalizeH="0" baseline="0" dirty="0">
                <a:ln>
                  <a:noFill/>
                </a:ln>
                <a:solidFill>
                  <a:schemeClr val="tx1"/>
                </a:solidFill>
                <a:effectLst/>
                <a:latin typeface="Arial" pitchFamily="34" charset="0"/>
                <a:ea typeface="宋体" pitchFamily="2" charset="-122"/>
              </a:rPr>
              <a:t>处理器</a:t>
            </a:r>
          </a:p>
        </p:txBody>
      </p:sp>
      <p:sp>
        <p:nvSpPr>
          <p:cNvPr id="10" name="矩形: 圆角 9">
            <a:extLst>
              <a:ext uri="{FF2B5EF4-FFF2-40B4-BE49-F238E27FC236}">
                <a16:creationId xmlns:a16="http://schemas.microsoft.com/office/drawing/2014/main" id="{C5E96EDA-041A-483D-9D4E-951D4DBC2D47}"/>
              </a:ext>
            </a:extLst>
          </p:cNvPr>
          <p:cNvSpPr/>
          <p:nvPr/>
        </p:nvSpPr>
        <p:spPr bwMode="auto">
          <a:xfrm>
            <a:off x="6144016" y="2619223"/>
            <a:ext cx="2377684" cy="750278"/>
          </a:xfrm>
          <a:prstGeom prst="roundRect">
            <a:avLst/>
          </a:prstGeom>
          <a:solidFill>
            <a:srgbClr val="92D05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u="none" strike="noStrike" cap="none" normalizeH="0" baseline="0" dirty="0">
                <a:ln>
                  <a:noFill/>
                </a:ln>
                <a:solidFill>
                  <a:schemeClr val="tx1"/>
                </a:solidFill>
                <a:effectLst/>
                <a:latin typeface="Arial" pitchFamily="34" charset="0"/>
                <a:ea typeface="宋体" pitchFamily="2" charset="-122"/>
              </a:rPr>
              <a:t>指令翻译器</a:t>
            </a:r>
            <a:endParaRPr kumimoji="0" lang="en-US" altLang="zh-CN" sz="1800" b="1" u="none" strike="noStrike" cap="none" normalizeH="0" baseline="0" dirty="0">
              <a:ln>
                <a:noFill/>
              </a:ln>
              <a:solidFill>
                <a:schemeClr val="tx1"/>
              </a:solidFill>
              <a:effectLst/>
              <a:latin typeface="Arial"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b="1" dirty="0">
                <a:latin typeface="Arial" pitchFamily="34" charset="0"/>
                <a:ea typeface="宋体" pitchFamily="2" charset="-122"/>
              </a:rPr>
              <a:t>地址转换器</a:t>
            </a:r>
            <a:endParaRPr kumimoji="0" lang="zh-CN" altLang="en-US" sz="1800" b="1" u="none" strike="noStrike" cap="none" normalizeH="0" baseline="0" dirty="0">
              <a:ln>
                <a:noFill/>
              </a:ln>
              <a:solidFill>
                <a:schemeClr val="tx1"/>
              </a:solidFill>
              <a:effectLst/>
              <a:latin typeface="Arial" pitchFamily="34" charset="0"/>
              <a:ea typeface="宋体" pitchFamily="2" charset="-122"/>
            </a:endParaRPr>
          </a:p>
        </p:txBody>
      </p:sp>
    </p:spTree>
    <p:custDataLst>
      <p:tags r:id="rId1"/>
    </p:custDataLst>
    <p:extLst>
      <p:ext uri="{BB962C8B-B14F-4D97-AF65-F5344CB8AC3E}">
        <p14:creationId xmlns:p14="http://schemas.microsoft.com/office/powerpoint/2010/main" val="243243172"/>
      </p:ext>
    </p:extLst>
  </p:cSld>
  <p:clrMapOvr>
    <a:masterClrMapping/>
  </p:clrMapOvr>
  <mc:AlternateContent xmlns:mc="http://schemas.openxmlformats.org/markup-compatibility/2006" xmlns:p14="http://schemas.microsoft.com/office/powerpoint/2010/main">
    <mc:Choice Requires="p14">
      <p:transition spd="slow" p14:dur="2000" advTm="121717"/>
    </mc:Choice>
    <mc:Fallback xmlns="">
      <p:transition spd="slow" advTm="12171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6026D-411C-44A9-90AA-08E4135D05F9}"/>
              </a:ext>
            </a:extLst>
          </p:cNvPr>
          <p:cNvSpPr>
            <a:spLocks noGrp="1"/>
          </p:cNvSpPr>
          <p:nvPr>
            <p:ph type="title"/>
          </p:nvPr>
        </p:nvSpPr>
        <p:spPr/>
        <p:txBody>
          <a:bodyPr/>
          <a:lstStyle/>
          <a:p>
            <a:r>
              <a:rPr lang="en-US" altLang="zh-CN" dirty="0"/>
              <a:t>Show me the code</a:t>
            </a:r>
            <a:endParaRPr lang="zh-CN" altLang="en-US" dirty="0"/>
          </a:p>
        </p:txBody>
      </p:sp>
      <p:sp>
        <p:nvSpPr>
          <p:cNvPr id="3" name="内容占位符 2">
            <a:extLst>
              <a:ext uri="{FF2B5EF4-FFF2-40B4-BE49-F238E27FC236}">
                <a16:creationId xmlns:a16="http://schemas.microsoft.com/office/drawing/2014/main" id="{C54373B2-8E0F-4BB8-B904-287AD1D8B7DE}"/>
              </a:ext>
            </a:extLst>
          </p:cNvPr>
          <p:cNvSpPr>
            <a:spLocks noGrp="1"/>
          </p:cNvSpPr>
          <p:nvPr>
            <p:ph idx="1"/>
          </p:nvPr>
        </p:nvSpPr>
        <p:spPr/>
        <p:txBody>
          <a:bodyPr/>
          <a:lstStyle/>
          <a:p>
            <a:r>
              <a:rPr lang="en-US" altLang="zh-CN" dirty="0" err="1"/>
              <a:t>hw</a:t>
            </a:r>
            <a:r>
              <a:rPr lang="en-US" altLang="zh-CN" dirty="0"/>
              <a:t>/</a:t>
            </a:r>
            <a:r>
              <a:rPr lang="en-US" altLang="zh-CN" dirty="0" err="1"/>
              <a:t>riscv</a:t>
            </a:r>
            <a:r>
              <a:rPr lang="en-US" altLang="zh-CN" dirty="0"/>
              <a:t>/</a:t>
            </a:r>
            <a:r>
              <a:rPr lang="en-US" altLang="zh-CN" dirty="0" err="1"/>
              <a:t>virt.c</a:t>
            </a:r>
            <a:endParaRPr lang="zh-CN" altLang="en-US" dirty="0"/>
          </a:p>
        </p:txBody>
      </p:sp>
    </p:spTree>
    <p:extLst>
      <p:ext uri="{BB962C8B-B14F-4D97-AF65-F5344CB8AC3E}">
        <p14:creationId xmlns:p14="http://schemas.microsoft.com/office/powerpoint/2010/main" val="335632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090" y="348157"/>
            <a:ext cx="8207375" cy="574675"/>
          </a:xfrm>
        </p:spPr>
        <p:txBody>
          <a:bodyPr/>
          <a:lstStyle/>
          <a:p>
            <a:r>
              <a:rPr lang="en-US" altLang="zh-CN" spc="-5" dirty="0">
                <a:latin typeface="微软雅黑"/>
              </a:rPr>
              <a:t>RISC-V</a:t>
            </a:r>
            <a:r>
              <a:rPr lang="zh-CN" altLang="en-US" spc="-5" dirty="0"/>
              <a:t>启动流程 </a:t>
            </a:r>
            <a:endParaRPr lang="zh-CN" altLang="en-US" dirty="0"/>
          </a:p>
        </p:txBody>
      </p:sp>
      <p:sp>
        <p:nvSpPr>
          <p:cNvPr id="8" name="Rectangle 3">
            <a:extLst>
              <a:ext uri="{FF2B5EF4-FFF2-40B4-BE49-F238E27FC236}">
                <a16:creationId xmlns:a16="http://schemas.microsoft.com/office/drawing/2014/main" id="{21D4B63A-D618-27B2-C9B3-A8C53EBAA15B}"/>
              </a:ext>
            </a:extLst>
          </p:cNvPr>
          <p:cNvSpPr>
            <a:spLocks noChangeArrowheads="1"/>
          </p:cNvSpPr>
          <p:nvPr/>
        </p:nvSpPr>
        <p:spPr bwMode="auto">
          <a:xfrm>
            <a:off x="228090" y="1076432"/>
            <a:ext cx="5052570" cy="46138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virt 平台上，物理内存的起始物理地址为 0x80000000 ，物理内存的默认大小为 128MiB </a:t>
            </a:r>
            <a:r>
              <a:rPr kumimoji="0" lang="zh-CN" altLang="en-US" b="0" i="0" u="none" strike="noStrike" cap="none" normalizeH="0" baseline="0" dirty="0">
                <a:ln>
                  <a:noFill/>
                </a:ln>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我们只会用到最低的 8MiB 物理内存，对应的物理地址区间为 [0x80000000,0x80800000) 。</a:t>
            </a:r>
            <a:endParaRPr kumimoji="0" lang="en-US" altLang="zh-CN"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 Qemu</a:t>
            </a:r>
            <a:r>
              <a:rPr kumimoji="0" lang="zh-CN" altLang="en-US" b="0" i="0" u="none" strike="noStrike" cap="none" normalizeH="0" baseline="0" dirty="0">
                <a:ln>
                  <a:noFill/>
                </a:ln>
                <a:effectLst/>
                <a:latin typeface="微软雅黑" panose="020B0503020204020204" pitchFamily="34" charset="-122"/>
                <a:ea typeface="微软雅黑" panose="020B0503020204020204" pitchFamily="34" charset="-122"/>
              </a:rPr>
              <a:t>启动后</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 ，在 Qemu 开始执行任何指令之前，首先两个文件将被加载到 Qemu 的物理内存中：即作为 bootloader 的 </a:t>
            </a:r>
            <a:r>
              <a:rPr lang="en-US" altLang="zh-CN" dirty="0">
                <a:latin typeface="微软雅黑" panose="020B0503020204020204" pitchFamily="34" charset="-122"/>
                <a:ea typeface="微软雅黑" panose="020B0503020204020204" pitchFamily="34" charset="-122"/>
              </a:rPr>
              <a:t>open</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sbi.bin 被加载到物理内存以物理地址 0x80000000 开头的区域上，同时内核镜像 os.bin 被加载到以物理地址 0x80200000 开头的区域上。 </a:t>
            </a:r>
          </a:p>
        </p:txBody>
      </p:sp>
      <p:pic>
        <p:nvPicPr>
          <p:cNvPr id="9" name="图片 8">
            <a:extLst>
              <a:ext uri="{FF2B5EF4-FFF2-40B4-BE49-F238E27FC236}">
                <a16:creationId xmlns:a16="http://schemas.microsoft.com/office/drawing/2014/main" id="{AC918BEE-F35C-AB0B-5D26-D6C0901B2C04}"/>
              </a:ext>
            </a:extLst>
          </p:cNvPr>
          <p:cNvPicPr>
            <a:picLocks noChangeAspect="1"/>
          </p:cNvPicPr>
          <p:nvPr/>
        </p:nvPicPr>
        <p:blipFill>
          <a:blip r:embed="rId2"/>
          <a:stretch>
            <a:fillRect/>
          </a:stretch>
        </p:blipFill>
        <p:spPr>
          <a:xfrm>
            <a:off x="5600700" y="1019719"/>
            <a:ext cx="3027998" cy="4727319"/>
          </a:xfrm>
          <a:prstGeom prst="rect">
            <a:avLst/>
          </a:prstGeom>
        </p:spPr>
      </p:pic>
    </p:spTree>
    <p:extLst>
      <p:ext uri="{BB962C8B-B14F-4D97-AF65-F5344CB8AC3E}">
        <p14:creationId xmlns:p14="http://schemas.microsoft.com/office/powerpoint/2010/main" val="4222441498"/>
      </p:ext>
    </p:extLst>
  </p:cSld>
  <p:clrMapOvr>
    <a:masterClrMapping/>
  </p:clrMapOvr>
  <mc:AlternateContent xmlns:mc="http://schemas.openxmlformats.org/markup-compatibility/2006" xmlns:p14="http://schemas.microsoft.com/office/powerpoint/2010/main">
    <mc:Choice Requires="p14">
      <p:transition spd="slow" p14:dur="2000" advTm="132007"/>
    </mc:Choice>
    <mc:Fallback xmlns="">
      <p:transition spd="slow" advTm="1320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5" dirty="0">
                <a:latin typeface="微软雅黑"/>
              </a:rPr>
              <a:t>RISC-V</a:t>
            </a:r>
            <a:r>
              <a:rPr lang="zh-CN" altLang="en-US" spc="-5" dirty="0"/>
              <a:t>启动顺序 </a:t>
            </a:r>
            <a:r>
              <a:rPr lang="zh-CN" altLang="en-US" spc="-55" dirty="0"/>
              <a:t> </a:t>
            </a:r>
            <a:endParaRPr lang="zh-CN" altLang="en-US" dirty="0"/>
          </a:p>
        </p:txBody>
      </p:sp>
      <p:sp>
        <p:nvSpPr>
          <p:cNvPr id="9" name="文本框 8">
            <a:extLst>
              <a:ext uri="{FF2B5EF4-FFF2-40B4-BE49-F238E27FC236}">
                <a16:creationId xmlns:a16="http://schemas.microsoft.com/office/drawing/2014/main" id="{D41D6B5A-62B0-E7CD-52F7-1C599F13E3ED}"/>
              </a:ext>
            </a:extLst>
          </p:cNvPr>
          <p:cNvSpPr txBox="1"/>
          <p:nvPr/>
        </p:nvSpPr>
        <p:spPr>
          <a:xfrm>
            <a:off x="376874" y="1725970"/>
            <a:ext cx="8207375" cy="2951898"/>
          </a:xfrm>
          <a:prstGeom prst="rect">
            <a:avLst/>
          </a:prstGeom>
          <a:noFill/>
        </p:spPr>
        <p:txBody>
          <a:bodyPr wrap="square">
            <a:spAutoFit/>
          </a:bodyPr>
          <a:lstStyle/>
          <a:p>
            <a:pPr algn="just" eaLnBrk="0" fontAlgn="base" hangingPunct="0">
              <a:lnSpc>
                <a:spcPct val="150000"/>
              </a:lnSpc>
              <a:spcBef>
                <a:spcPct val="0"/>
              </a:spcBef>
              <a:spcAft>
                <a:spcPct val="0"/>
              </a:spcAft>
            </a:pP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第一阶段：将必要的文件载入到 Qemu 物理内存之后</a:t>
            </a:r>
            <a:r>
              <a:rPr lang="zh-CN" altLang="en-US" dirty="0">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Qemu CPU 的程序计数器（PC, Program Counter）会被初始化为 0x1000 ，因此 Qemu 实际执行的第一条指令位于物理地址 0x1000 ，接下来它将执行寥寥数条指令并跳转到物理地址 0x80000000 对应的指令处并进入第二阶段。该地址 0x80000000 被写死在 Qemu 中，作为 Qemu 的使用者，我们在不触及 Qemu 源代码的情况下无法进行更改 </a:t>
            </a:r>
          </a:p>
          <a:p>
            <a:pPr algn="just" eaLnBrk="0" fontAlgn="base" hangingPunct="0">
              <a:lnSpc>
                <a:spcPct val="150000"/>
              </a:lnSpc>
              <a:spcBef>
                <a:spcPct val="0"/>
              </a:spcBef>
              <a:spcAft>
                <a:spcPct val="0"/>
              </a:spcAft>
            </a:pPr>
            <a:endPar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3" name="Rectangle 1">
            <a:extLst>
              <a:ext uri="{FF2B5EF4-FFF2-40B4-BE49-F238E27FC236}">
                <a16:creationId xmlns:a16="http://schemas.microsoft.com/office/drawing/2014/main" id="{FBEAF56F-8705-9092-CFA7-7F385DB5778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87541"/>
      </p:ext>
    </p:extLst>
  </p:cSld>
  <p:clrMapOvr>
    <a:masterClrMapping/>
  </p:clrMapOvr>
  <mc:AlternateContent xmlns:mc="http://schemas.openxmlformats.org/markup-compatibility/2006" xmlns:p14="http://schemas.microsoft.com/office/powerpoint/2010/main">
    <mc:Choice Requires="p14">
      <p:transition spd="slow" p14:dur="2000" advTm="144816"/>
    </mc:Choice>
    <mc:Fallback xmlns="">
      <p:transition spd="slow" advTm="1448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13D1F-2443-539B-8F15-9857237F9AC6}"/>
              </a:ext>
            </a:extLst>
          </p:cNvPr>
          <p:cNvSpPr>
            <a:spLocks noGrp="1"/>
          </p:cNvSpPr>
          <p:nvPr>
            <p:ph type="title"/>
          </p:nvPr>
        </p:nvSpPr>
        <p:spPr/>
        <p:txBody>
          <a:bodyPr/>
          <a:lstStyle/>
          <a:p>
            <a:r>
              <a:rPr lang="en-US" altLang="zh-CN" spc="-5" dirty="0">
                <a:latin typeface="微软雅黑"/>
              </a:rPr>
              <a:t>RISC-V</a:t>
            </a:r>
            <a:r>
              <a:rPr lang="zh-CN" altLang="en-US" spc="-5" dirty="0"/>
              <a:t>启动顺序</a:t>
            </a:r>
            <a:endParaRPr lang="zh-CN" altLang="en-US" dirty="0"/>
          </a:p>
        </p:txBody>
      </p:sp>
      <p:sp>
        <p:nvSpPr>
          <p:cNvPr id="5" name="文本框 4">
            <a:extLst>
              <a:ext uri="{FF2B5EF4-FFF2-40B4-BE49-F238E27FC236}">
                <a16:creationId xmlns:a16="http://schemas.microsoft.com/office/drawing/2014/main" id="{83DD5A1A-5722-3DA7-4F5B-69BF2752C16B}"/>
              </a:ext>
            </a:extLst>
          </p:cNvPr>
          <p:cNvSpPr txBox="1"/>
          <p:nvPr/>
        </p:nvSpPr>
        <p:spPr>
          <a:xfrm>
            <a:off x="-1703264" y="4688102"/>
            <a:ext cx="184731" cy="369332"/>
          </a:xfrm>
          <a:prstGeom prst="rect">
            <a:avLst/>
          </a:prstGeom>
          <a:noFill/>
        </p:spPr>
        <p:txBody>
          <a:bodyPr wrap="square" rtlCol="0">
            <a:spAutoFit/>
          </a:bodyPr>
          <a:lstStyle/>
          <a:p>
            <a:endParaRPr lang="zh-CN" altLang="en-US" dirty="0"/>
          </a:p>
        </p:txBody>
      </p:sp>
      <p:sp>
        <p:nvSpPr>
          <p:cNvPr id="7" name="Rectangle 3">
            <a:extLst>
              <a:ext uri="{FF2B5EF4-FFF2-40B4-BE49-F238E27FC236}">
                <a16:creationId xmlns:a16="http://schemas.microsoft.com/office/drawing/2014/main" id="{3FAD2FC8-76A6-F544-D6EA-BDF76B22820B}"/>
              </a:ext>
            </a:extLst>
          </p:cNvPr>
          <p:cNvSpPr>
            <a:spLocks noChangeArrowheads="1"/>
          </p:cNvSpPr>
          <p:nvPr/>
        </p:nvSpPr>
        <p:spPr bwMode="auto">
          <a:xfrm>
            <a:off x="291112" y="1661531"/>
            <a:ext cx="8264981" cy="21209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第二阶段：由于 Qemu 的第一阶段固定跳转到 0x80000000 ，我们将负责第二阶段的 bootloader </a:t>
            </a:r>
            <a:r>
              <a:rPr lang="en-US" altLang="zh-CN" dirty="0">
                <a:latin typeface="微软雅黑" panose="020B0503020204020204" pitchFamily="34" charset="-122"/>
                <a:ea typeface="微软雅黑" panose="020B0503020204020204" pitchFamily="34" charset="-122"/>
              </a:rPr>
              <a:t>opensbi</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.bin 放在以物理地址 0x80000000 开头的物理内存中，这样就能保证 0x80000000 处正好保存 bootloader 的第一条指令。在这一阶段，bootloader 负责对计算机进行一些初始化工作，并跳转到下一阶段软件的入口，在 Qemu 上即可实现将计算机控制权移交给我们的内核镜像 os.bin 。</a:t>
            </a:r>
          </a:p>
        </p:txBody>
      </p:sp>
    </p:spTree>
    <p:extLst>
      <p:ext uri="{BB962C8B-B14F-4D97-AF65-F5344CB8AC3E}">
        <p14:creationId xmlns:p14="http://schemas.microsoft.com/office/powerpoint/2010/main" val="284170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47E7B-4616-9ED8-C194-E7E0A563669F}"/>
              </a:ext>
            </a:extLst>
          </p:cNvPr>
          <p:cNvSpPr>
            <a:spLocks noGrp="1"/>
          </p:cNvSpPr>
          <p:nvPr>
            <p:ph type="title"/>
          </p:nvPr>
        </p:nvSpPr>
        <p:spPr/>
        <p:txBody>
          <a:bodyPr/>
          <a:lstStyle/>
          <a:p>
            <a:r>
              <a:rPr lang="en-US" altLang="zh-CN" spc="-5" dirty="0">
                <a:latin typeface="微软雅黑"/>
              </a:rPr>
              <a:t>RISC-V</a:t>
            </a:r>
            <a:r>
              <a:rPr lang="zh-CN" altLang="en-US" spc="-5" dirty="0"/>
              <a:t>启动顺序</a:t>
            </a:r>
            <a:endParaRPr lang="zh-CN" altLang="en-US" dirty="0"/>
          </a:p>
        </p:txBody>
      </p:sp>
      <p:sp>
        <p:nvSpPr>
          <p:cNvPr id="5" name="Rectangle 2">
            <a:extLst>
              <a:ext uri="{FF2B5EF4-FFF2-40B4-BE49-F238E27FC236}">
                <a16:creationId xmlns:a16="http://schemas.microsoft.com/office/drawing/2014/main" id="{71CC12BD-C78A-A077-EFBB-9FFE5060EEA4}"/>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CA741478-F2B8-E34A-C691-B721039CECF2}"/>
              </a:ext>
            </a:extLst>
          </p:cNvPr>
          <p:cNvSpPr txBox="1"/>
          <p:nvPr/>
        </p:nvSpPr>
        <p:spPr>
          <a:xfrm>
            <a:off x="369254" y="1507584"/>
            <a:ext cx="7894065" cy="2120902"/>
          </a:xfrm>
          <a:prstGeom prst="rect">
            <a:avLst/>
          </a:prstGeom>
          <a:noFill/>
        </p:spPr>
        <p:txBody>
          <a:bodyPr wrap="square">
            <a:spAutoFit/>
          </a:bodyPr>
          <a:lstStyle/>
          <a:p>
            <a:pPr eaLnBrk="0" fontAlgn="base" hangingPunct="0">
              <a:lnSpc>
                <a:spcPct val="150000"/>
              </a:lnSpc>
              <a:spcBef>
                <a:spcPct val="0"/>
              </a:spcBef>
              <a:spcAft>
                <a:spcPct val="0"/>
              </a:spcAft>
            </a:pP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第三阶段：为了正确地和上一阶段的 </a:t>
            </a:r>
            <a:r>
              <a:rPr kumimoji="0" lang="en-US" altLang="zh-CN" b="0" i="0" u="none" strike="noStrike" cap="none" normalizeH="0" baseline="0" dirty="0">
                <a:ln>
                  <a:noFill/>
                </a:ln>
                <a:effectLst/>
                <a:latin typeface="微软雅黑" panose="020B0503020204020204" pitchFamily="34" charset="-122"/>
                <a:ea typeface="微软雅黑" panose="020B0503020204020204" pitchFamily="34" charset="-122"/>
              </a:rPr>
              <a:t>Open</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SBI 对接，我们需要保证内核的第一条指令位于物理地址 0x80200000 处。为此，我们需要将内核镜像预先加载到 Qemu 物理内存以地址 0x80200000 开头的区域上。一旦 CPU 开始执行内核的第一条指令，证明计算机的控制权已经被移交给我们的内核，</a:t>
            </a:r>
            <a:r>
              <a:rPr kumimoji="0" lang="zh-CN" altLang="en-US" b="0" i="0" u="none" strike="noStrike" cap="none" normalizeH="0" baseline="0" dirty="0">
                <a:ln>
                  <a:noFill/>
                </a:ln>
                <a:effectLst/>
                <a:latin typeface="微软雅黑" panose="020B0503020204020204" pitchFamily="34" charset="-122"/>
                <a:ea typeface="微软雅黑" panose="020B0503020204020204" pitchFamily="34" charset="-122"/>
              </a:rPr>
              <a:t>也就完成了加载操作系统的目标</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0071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FA234-D3F5-3BD8-44EB-0939757D1876}"/>
              </a:ext>
            </a:extLst>
          </p:cNvPr>
          <p:cNvSpPr>
            <a:spLocks noGrp="1"/>
          </p:cNvSpPr>
          <p:nvPr>
            <p:ph type="title"/>
          </p:nvPr>
        </p:nvSpPr>
        <p:spPr/>
        <p:txBody>
          <a:bodyPr/>
          <a:lstStyle/>
          <a:p>
            <a:r>
              <a:rPr lang="zh-CN" altLang="en-US" dirty="0"/>
              <a:t>内存布局</a:t>
            </a:r>
          </a:p>
        </p:txBody>
      </p:sp>
      <p:sp>
        <p:nvSpPr>
          <p:cNvPr id="5" name="文本框 4">
            <a:extLst>
              <a:ext uri="{FF2B5EF4-FFF2-40B4-BE49-F238E27FC236}">
                <a16:creationId xmlns:a16="http://schemas.microsoft.com/office/drawing/2014/main" id="{C7D00931-2505-AB71-C390-24FBBD8C3356}"/>
              </a:ext>
            </a:extLst>
          </p:cNvPr>
          <p:cNvSpPr txBox="1"/>
          <p:nvPr/>
        </p:nvSpPr>
        <p:spPr>
          <a:xfrm>
            <a:off x="331154" y="1330990"/>
            <a:ext cx="4157026" cy="4196020"/>
          </a:xfrm>
          <a:prstGeom prst="rect">
            <a:avLst/>
          </a:prstGeom>
          <a:noFill/>
        </p:spPr>
        <p:txBody>
          <a:bodyPr wrap="square">
            <a:spAutoFit/>
          </a:bodyPr>
          <a:lstStyle/>
          <a:p>
            <a:pPr algn="just">
              <a:lnSpc>
                <a:spcPct val="150000"/>
              </a:lnSpc>
            </a:pPr>
            <a:r>
              <a:rPr lang="zh-CN" altLang="en-US" b="0" i="0" dirty="0">
                <a:solidFill>
                  <a:srgbClr val="404040"/>
                </a:solidFill>
                <a:effectLst/>
                <a:latin typeface="微软雅黑" panose="020B0503020204020204" pitchFamily="34" charset="-122"/>
                <a:ea typeface="微软雅黑" panose="020B0503020204020204" pitchFamily="34" charset="-122"/>
              </a:rPr>
              <a:t>可执行文件至少可以分成代码和数据两部分，在程序运行起来的时候它们的功能并不相同：代码部分由一条条可以被 </a:t>
            </a:r>
            <a:r>
              <a:rPr lang="en-US" altLang="zh-CN" b="0" i="0" dirty="0">
                <a:solidFill>
                  <a:srgbClr val="404040"/>
                </a:solidFill>
                <a:effectLst/>
                <a:latin typeface="微软雅黑" panose="020B0503020204020204" pitchFamily="34" charset="-122"/>
                <a:ea typeface="微软雅黑" panose="020B0503020204020204" pitchFamily="34" charset="-122"/>
              </a:rPr>
              <a:t>CPU </a:t>
            </a:r>
            <a:r>
              <a:rPr lang="zh-CN" altLang="en-US" b="0" i="0" dirty="0">
                <a:solidFill>
                  <a:srgbClr val="404040"/>
                </a:solidFill>
                <a:effectLst/>
                <a:latin typeface="微软雅黑" panose="020B0503020204020204" pitchFamily="34" charset="-122"/>
                <a:ea typeface="微软雅黑" panose="020B0503020204020204" pitchFamily="34" charset="-122"/>
              </a:rPr>
              <a:t>解码并执行的指令组成，而数据部分只是被 </a:t>
            </a:r>
            <a:r>
              <a:rPr lang="en-US" altLang="zh-CN" b="0" i="0" dirty="0">
                <a:solidFill>
                  <a:srgbClr val="404040"/>
                </a:solidFill>
                <a:effectLst/>
                <a:latin typeface="微软雅黑" panose="020B0503020204020204" pitchFamily="34" charset="-122"/>
                <a:ea typeface="微软雅黑" panose="020B0503020204020204" pitchFamily="34" charset="-122"/>
              </a:rPr>
              <a:t>CPU </a:t>
            </a:r>
            <a:r>
              <a:rPr lang="zh-CN" altLang="en-US" b="0" i="0" dirty="0">
                <a:solidFill>
                  <a:srgbClr val="404040"/>
                </a:solidFill>
                <a:effectLst/>
                <a:latin typeface="微软雅黑" panose="020B0503020204020204" pitchFamily="34" charset="-122"/>
                <a:ea typeface="微软雅黑" panose="020B0503020204020204" pitchFamily="34" charset="-122"/>
              </a:rPr>
              <a:t>视作可读写的内存空间。事实上我们还可以根据其功能进一步把两个部分划分为更小的单位： </a:t>
            </a:r>
            <a:r>
              <a:rPr lang="zh-CN" altLang="en-US" b="1" i="0" dirty="0">
                <a:solidFill>
                  <a:srgbClr val="404040"/>
                </a:solidFill>
                <a:effectLst/>
                <a:latin typeface="微软雅黑" panose="020B0503020204020204" pitchFamily="34" charset="-122"/>
                <a:ea typeface="微软雅黑" panose="020B0503020204020204" pitchFamily="34" charset="-122"/>
              </a:rPr>
              <a:t>段</a:t>
            </a:r>
            <a:r>
              <a:rPr lang="zh-CN" altLang="en-US" b="0" i="0" dirty="0">
                <a:solidFill>
                  <a:srgbClr val="404040"/>
                </a:solidFill>
                <a:effectLst/>
                <a:latin typeface="微软雅黑" panose="020B0503020204020204" pitchFamily="34" charset="-122"/>
                <a:ea typeface="微软雅黑" panose="020B0503020204020204" pitchFamily="34" charset="-122"/>
              </a:rPr>
              <a:t> </a:t>
            </a:r>
            <a:r>
              <a:rPr lang="en-US" altLang="zh-CN" b="0" i="0" dirty="0">
                <a:solidFill>
                  <a:srgbClr val="404040"/>
                </a:solidFill>
                <a:effectLst/>
                <a:latin typeface="微软雅黑" panose="020B0503020204020204" pitchFamily="34" charset="-122"/>
                <a:ea typeface="微软雅黑" panose="020B0503020204020204" pitchFamily="34" charset="-122"/>
              </a:rPr>
              <a:t>(Section) </a:t>
            </a:r>
            <a:r>
              <a:rPr lang="zh-CN" altLang="en-US" b="0" i="0" dirty="0">
                <a:solidFill>
                  <a:srgbClr val="404040"/>
                </a:solidFill>
                <a:effectLst/>
                <a:latin typeface="微软雅黑" panose="020B0503020204020204" pitchFamily="34" charset="-122"/>
                <a:ea typeface="微软雅黑" panose="020B0503020204020204" pitchFamily="34" charset="-122"/>
              </a:rPr>
              <a:t>。不同的段会被编译器放置在内存不同的位置上，这构成了程序的 </a:t>
            </a:r>
            <a:r>
              <a:rPr lang="zh-CN" altLang="en-US" b="1" i="0" dirty="0">
                <a:solidFill>
                  <a:srgbClr val="404040"/>
                </a:solidFill>
                <a:effectLst/>
                <a:latin typeface="微软雅黑" panose="020B0503020204020204" pitchFamily="34" charset="-122"/>
                <a:ea typeface="微软雅黑" panose="020B0503020204020204" pitchFamily="34" charset="-122"/>
              </a:rPr>
              <a:t>内存布局</a:t>
            </a:r>
            <a:r>
              <a:rPr lang="zh-CN" altLang="en-US" b="0" i="0" dirty="0">
                <a:solidFill>
                  <a:srgbClr val="404040"/>
                </a:solidFill>
                <a:effectLst/>
                <a:latin typeface="微软雅黑" panose="020B0503020204020204" pitchFamily="34" charset="-122"/>
                <a:ea typeface="微软雅黑" panose="020B0503020204020204" pitchFamily="34" charset="-122"/>
              </a:rPr>
              <a:t> </a:t>
            </a:r>
            <a:r>
              <a:rPr lang="en-US" altLang="zh-CN" b="0" i="0" dirty="0">
                <a:solidFill>
                  <a:srgbClr val="404040"/>
                </a:solidFill>
                <a:effectLst/>
                <a:latin typeface="微软雅黑" panose="020B0503020204020204" pitchFamily="34" charset="-122"/>
                <a:ea typeface="微软雅黑" panose="020B0503020204020204" pitchFamily="34" charset="-122"/>
              </a:rPr>
              <a:t>(Memory Layout)</a:t>
            </a:r>
            <a:r>
              <a:rPr lang="zh-CN" altLang="en-US" b="0" i="0" dirty="0">
                <a:solidFill>
                  <a:srgbClr val="404040"/>
                </a:solidFill>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3076" name="Picture 4">
            <a:extLst>
              <a:ext uri="{FF2B5EF4-FFF2-40B4-BE49-F238E27FC236}">
                <a16:creationId xmlns:a16="http://schemas.microsoft.com/office/drawing/2014/main" id="{937E1528-5D75-728A-BA3E-89D412AF7F6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80" r="15038"/>
          <a:stretch/>
        </p:blipFill>
        <p:spPr bwMode="auto">
          <a:xfrm>
            <a:off x="4572000" y="1436232"/>
            <a:ext cx="4507619" cy="409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0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2E555-CF93-B9C6-D221-150B71413DC1}"/>
              </a:ext>
            </a:extLst>
          </p:cNvPr>
          <p:cNvSpPr>
            <a:spLocks noGrp="1"/>
          </p:cNvSpPr>
          <p:nvPr>
            <p:ph type="title"/>
          </p:nvPr>
        </p:nvSpPr>
        <p:spPr>
          <a:xfrm>
            <a:off x="338774" y="273561"/>
            <a:ext cx="8207375" cy="574675"/>
          </a:xfrm>
        </p:spPr>
        <p:txBody>
          <a:bodyPr/>
          <a:lstStyle/>
          <a:p>
            <a:r>
              <a:rPr lang="en-US" altLang="zh-CN" dirty="0"/>
              <a:t>ELF</a:t>
            </a:r>
            <a:r>
              <a:rPr lang="zh-CN" altLang="en-US" dirty="0"/>
              <a:t>文件</a:t>
            </a:r>
          </a:p>
        </p:txBody>
      </p:sp>
      <p:sp>
        <p:nvSpPr>
          <p:cNvPr id="5" name="文本框 4">
            <a:extLst>
              <a:ext uri="{FF2B5EF4-FFF2-40B4-BE49-F238E27FC236}">
                <a16:creationId xmlns:a16="http://schemas.microsoft.com/office/drawing/2014/main" id="{9BD19EBB-1B88-7052-08EF-B524CC6000E8}"/>
              </a:ext>
            </a:extLst>
          </p:cNvPr>
          <p:cNvSpPr txBox="1"/>
          <p:nvPr/>
        </p:nvSpPr>
        <p:spPr>
          <a:xfrm>
            <a:off x="137806" y="1032655"/>
            <a:ext cx="8609309" cy="1200329"/>
          </a:xfrm>
          <a:prstGeom prst="rect">
            <a:avLst/>
          </a:prstGeom>
          <a:noFill/>
        </p:spPr>
        <p:txBody>
          <a:bodyPr wrap="square">
            <a:spAutoFit/>
          </a:bodyPr>
          <a:lstStyle/>
          <a:p>
            <a:r>
              <a:rPr lang="zh-CN" altLang="en-US" b="0" i="0" dirty="0">
                <a:solidFill>
                  <a:srgbClr val="404040"/>
                </a:solidFill>
                <a:effectLst/>
                <a:latin typeface="微软雅黑" panose="020B0503020204020204" pitchFamily="34" charset="-122"/>
                <a:ea typeface="微软雅黑" panose="020B0503020204020204" pitchFamily="34" charset="-122"/>
              </a:rPr>
              <a:t>内核可执行文件完全符合我们对于内存布局的要求，但是我们不能将其直接提交给 </a:t>
            </a:r>
            <a:r>
              <a:rPr lang="en-US" altLang="zh-CN" b="0" i="0" dirty="0">
                <a:solidFill>
                  <a:srgbClr val="404040"/>
                </a:solidFill>
                <a:effectLst/>
                <a:latin typeface="微软雅黑" panose="020B0503020204020204" pitchFamily="34" charset="-122"/>
                <a:ea typeface="微软雅黑" panose="020B0503020204020204" pitchFamily="34" charset="-122"/>
              </a:rPr>
              <a:t>Qemu </a:t>
            </a:r>
            <a:r>
              <a:rPr lang="zh-CN" altLang="en-US" b="0" i="0" dirty="0">
                <a:solidFill>
                  <a:srgbClr val="404040"/>
                </a:solidFill>
                <a:effectLst/>
                <a:latin typeface="微软雅黑" panose="020B0503020204020204" pitchFamily="34" charset="-122"/>
                <a:ea typeface="微软雅黑" panose="020B0503020204020204" pitchFamily="34" charset="-122"/>
              </a:rPr>
              <a:t>，因为它除了实际会被用到的代码和数据段之外还有一些多余的元数据，这些元数据无法被 </a:t>
            </a:r>
            <a:r>
              <a:rPr lang="en-US" altLang="zh-CN" b="0" i="0" dirty="0">
                <a:solidFill>
                  <a:srgbClr val="404040"/>
                </a:solidFill>
                <a:effectLst/>
                <a:latin typeface="微软雅黑" panose="020B0503020204020204" pitchFamily="34" charset="-122"/>
                <a:ea typeface="微软雅黑" panose="020B0503020204020204" pitchFamily="34" charset="-122"/>
              </a:rPr>
              <a:t>Qemu </a:t>
            </a:r>
            <a:r>
              <a:rPr lang="zh-CN" altLang="en-US" b="0" i="0" dirty="0">
                <a:solidFill>
                  <a:srgbClr val="404040"/>
                </a:solidFill>
                <a:effectLst/>
                <a:latin typeface="微软雅黑" panose="020B0503020204020204" pitchFamily="34" charset="-122"/>
                <a:ea typeface="微软雅黑" panose="020B0503020204020204" pitchFamily="34" charset="-122"/>
              </a:rPr>
              <a:t>在加载文件时利用，且会使代码和数据段被加载到错误的位置。如下图所示：</a:t>
            </a:r>
            <a:endParaRPr lang="zh-CN" alt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13EB62DA-25DB-3AED-96F7-07444853D279}"/>
              </a:ext>
            </a:extLst>
          </p:cNvPr>
          <p:cNvPicPr>
            <a:picLocks noChangeAspect="1"/>
          </p:cNvPicPr>
          <p:nvPr/>
        </p:nvPicPr>
        <p:blipFill>
          <a:blip r:embed="rId2"/>
          <a:stretch>
            <a:fillRect/>
          </a:stretch>
        </p:blipFill>
        <p:spPr>
          <a:xfrm>
            <a:off x="1377712" y="2292466"/>
            <a:ext cx="6211807" cy="2135309"/>
          </a:xfrm>
          <a:prstGeom prst="rect">
            <a:avLst/>
          </a:prstGeom>
        </p:spPr>
      </p:pic>
      <p:sp>
        <p:nvSpPr>
          <p:cNvPr id="12" name="文本框 11">
            <a:extLst>
              <a:ext uri="{FF2B5EF4-FFF2-40B4-BE49-F238E27FC236}">
                <a16:creationId xmlns:a16="http://schemas.microsoft.com/office/drawing/2014/main" id="{9BA37998-83E5-D486-63A5-C06A9D69BA36}"/>
              </a:ext>
            </a:extLst>
          </p:cNvPr>
          <p:cNvSpPr txBox="1"/>
          <p:nvPr/>
        </p:nvSpPr>
        <p:spPr>
          <a:xfrm>
            <a:off x="77861" y="4259579"/>
            <a:ext cx="8988278" cy="1754326"/>
          </a:xfrm>
          <a:prstGeom prst="rect">
            <a:avLst/>
          </a:prstGeom>
          <a:noFill/>
        </p:spPr>
        <p:txBody>
          <a:bodyPr wrap="square">
            <a:spAutoFit/>
          </a:bodyPr>
          <a:lstStyle/>
          <a:p>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图中红色的区域表示内核可执行文件中的元数据，深蓝色的区域表示各个段（包括代码段和数据段），而浅蓝色区域则表示内核被执行的第一条指令，它位于深蓝色区域开头。</a:t>
            </a:r>
            <a:endParaRPr lang="en-US" altLang="zh-CN" dirty="0">
              <a:latin typeface="微软雅黑" panose="020B0503020204020204" pitchFamily="34" charset="-122"/>
              <a:ea typeface="微软雅黑" panose="020B0503020204020204" pitchFamily="34" charset="-122"/>
            </a:endParaRPr>
          </a:p>
          <a:p>
            <a:endParaRPr kumimoji="0" lang="en-US" altLang="zh-CN" b="0" i="0" u="none" strike="noStrike" cap="none" normalizeH="0" baseline="0" dirty="0">
              <a:ln>
                <a:noFill/>
              </a:ln>
              <a:effectLs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当直接将</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内核可执行文件 os 加载到 Qemu 内存的 0x80200000 处，由于内核可执行文件的开头是一段元数据，这会导致 Qemu 内存 0x80200000 处无法找到内核第一条指令，也就意味着 </a:t>
            </a:r>
            <a:r>
              <a:rPr lang="en-US" altLang="zh-CN" dirty="0">
                <a:latin typeface="微软雅黑" panose="020B0503020204020204" pitchFamily="34" charset="-122"/>
                <a:ea typeface="微软雅黑" panose="020B0503020204020204" pitchFamily="34" charset="-122"/>
              </a:rPr>
              <a:t>Open</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SBI 无法正常将计算机控制权转交给内核</a:t>
            </a:r>
            <a:r>
              <a:rPr kumimoji="0" lang="zh-CN" altLang="zh-CN" b="0" i="0" u="none" strike="noStrike" cap="none" normalizeH="0" baseline="0" dirty="0">
                <a:ln>
                  <a:noFill/>
                </a:ln>
                <a:solidFill>
                  <a:srgbClr val="404040"/>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154841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57679-A835-B6FC-0BDE-078EDA0B4D26}"/>
              </a:ext>
            </a:extLst>
          </p:cNvPr>
          <p:cNvSpPr>
            <a:spLocks noGrp="1"/>
          </p:cNvSpPr>
          <p:nvPr>
            <p:ph type="title"/>
          </p:nvPr>
        </p:nvSpPr>
        <p:spPr/>
        <p:txBody>
          <a:bodyPr/>
          <a:lstStyle/>
          <a:p>
            <a:r>
              <a:rPr lang="en-US" altLang="zh-CN" dirty="0"/>
              <a:t>Bin</a:t>
            </a:r>
            <a:r>
              <a:rPr lang="zh-CN" altLang="en-US" dirty="0"/>
              <a:t>文件</a:t>
            </a:r>
          </a:p>
        </p:txBody>
      </p:sp>
      <p:sp>
        <p:nvSpPr>
          <p:cNvPr id="5" name="文本框 4">
            <a:extLst>
              <a:ext uri="{FF2B5EF4-FFF2-40B4-BE49-F238E27FC236}">
                <a16:creationId xmlns:a16="http://schemas.microsoft.com/office/drawing/2014/main" id="{353BDC8A-ED78-C046-C46B-8A15F6AD8CD3}"/>
              </a:ext>
            </a:extLst>
          </p:cNvPr>
          <p:cNvSpPr txBox="1"/>
          <p:nvPr/>
        </p:nvSpPr>
        <p:spPr>
          <a:xfrm>
            <a:off x="407352" y="1112737"/>
            <a:ext cx="8207375"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微软雅黑" panose="020B0503020204020204" pitchFamily="34" charset="-122"/>
                <a:ea typeface="微软雅黑" panose="020B0503020204020204" pitchFamily="34" charset="-122"/>
              </a:rPr>
              <a:t>因此，我们通过</a:t>
            </a:r>
            <a:r>
              <a:rPr lang="en-US" altLang="zh-CN" dirty="0" err="1">
                <a:latin typeface="微软雅黑" panose="020B0503020204020204" pitchFamily="34" charset="-122"/>
                <a:ea typeface="微软雅黑" panose="020B0503020204020204" pitchFamily="34" charset="-122"/>
              </a:rPr>
              <a:t>objcopy</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将元数据丢弃得到的内核镜像 os.bin </a:t>
            </a:r>
            <a:r>
              <a:rPr lang="zh-CN" altLang="en-US" dirty="0">
                <a:latin typeface="微软雅黑" panose="020B0503020204020204" pitchFamily="34" charset="-122"/>
                <a:ea typeface="微软雅黑" panose="020B0503020204020204" pitchFamily="34" charset="-122"/>
              </a:rPr>
              <a:t>，如</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图示的下半部分中， os.bin 被加载到 Qemu 之后，则可以在 0x80200000 处正确找到内核第一条指令</a:t>
            </a:r>
            <a:r>
              <a:rPr lang="zh-CN" altLang="en-US" dirty="0">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也就意味着 </a:t>
            </a:r>
            <a:r>
              <a:rPr lang="en-US" altLang="zh-CN" dirty="0">
                <a:latin typeface="微软雅黑" panose="020B0503020204020204" pitchFamily="34" charset="-122"/>
                <a:ea typeface="微软雅黑" panose="020B0503020204020204" pitchFamily="34" charset="-122"/>
              </a:rPr>
              <a:t>Open</a:t>
            </a:r>
            <a:r>
              <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rPr>
              <a:t>SBI 正常将计算机控制权转交给内核</a:t>
            </a:r>
            <a:r>
              <a:rPr kumimoji="0" lang="zh-CN" altLang="zh-CN" b="0" i="0" u="none" strike="noStrike" cap="none" normalizeH="0" baseline="0" dirty="0">
                <a:ln>
                  <a:noFill/>
                </a:ln>
                <a:solidFill>
                  <a:srgbClr val="404040"/>
                </a:solidFill>
                <a:effectLst/>
                <a:latin typeface="微软雅黑" panose="020B0503020204020204" pitchFamily="34" charset="-122"/>
                <a:ea typeface="微软雅黑" panose="020B0503020204020204" pitchFamily="34" charset="-122"/>
              </a:rPr>
              <a:t>。</a:t>
            </a:r>
            <a:endParaRPr kumimoji="0" lang="zh-CN" altLang="zh-CN" b="0" i="0" u="none" strike="noStrike" cap="none" normalizeH="0" baseline="0" dirty="0">
              <a:ln>
                <a:noFill/>
              </a:ln>
              <a:effectLst/>
              <a:latin typeface="微软雅黑" panose="020B0503020204020204" pitchFamily="34" charset="-122"/>
              <a:ea typeface="微软雅黑" panose="020B0503020204020204" pitchFamily="34" charset="-122"/>
            </a:endParaRPr>
          </a:p>
        </p:txBody>
      </p:sp>
      <p:pic>
        <p:nvPicPr>
          <p:cNvPr id="5122" name="Picture 2">
            <a:extLst>
              <a:ext uri="{FF2B5EF4-FFF2-40B4-BE49-F238E27FC236}">
                <a16:creationId xmlns:a16="http://schemas.microsoft.com/office/drawing/2014/main" id="{A90406E9-D9EC-8E11-EB0C-70727778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671" y="2256692"/>
            <a:ext cx="5989320" cy="348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87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p:txBody>
          <a:bodyPr/>
          <a:lstStyle/>
          <a:p>
            <a:r>
              <a:rPr lang="en-US" altLang="zh-CN" dirty="0"/>
              <a:t>RISC-V</a:t>
            </a:r>
            <a:r>
              <a:rPr lang="zh-CN" altLang="en-US" dirty="0"/>
              <a:t>处理器上电启动的过程</a:t>
            </a:r>
            <a:endParaRPr lang="en-US" altLang="zh-CN" dirty="0"/>
          </a:p>
          <a:p>
            <a:r>
              <a:rPr lang="zh-CN" altLang="en-US" dirty="0"/>
              <a:t>操作系统内核的加载过程</a:t>
            </a:r>
            <a:endParaRPr lang="en-US" altLang="zh-CN" dirty="0"/>
          </a:p>
        </p:txBody>
      </p:sp>
    </p:spTree>
    <p:extLst>
      <p:ext uri="{BB962C8B-B14F-4D97-AF65-F5344CB8AC3E}">
        <p14:creationId xmlns:p14="http://schemas.microsoft.com/office/powerpoint/2010/main" val="2738710413"/>
      </p:ext>
    </p:extLst>
  </p:cSld>
  <p:clrMapOvr>
    <a:masterClrMapping/>
  </p:clrMapOvr>
  <mc:AlternateContent xmlns:mc="http://schemas.openxmlformats.org/markup-compatibility/2006" xmlns:p14="http://schemas.microsoft.com/office/powerpoint/2010/main">
    <mc:Choice Requires="p14">
      <p:transition spd="slow" p14:dur="2000" advTm="31252"/>
    </mc:Choice>
    <mc:Fallback xmlns="">
      <p:transition spd="slow" advTm="312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7466" y="2070355"/>
            <a:ext cx="7366914" cy="2305568"/>
          </a:xfrm>
          <a:prstGeom prst="rect">
            <a:avLst/>
          </a:prstGeom>
        </p:spPr>
        <p:txBody>
          <a:bodyPr vert="horz" wrap="square" lIns="0" tIns="0" rIns="0" bIns="0" rtlCol="0">
            <a:spAutoFit/>
          </a:bodyPr>
          <a:lstStyle/>
          <a:p>
            <a:pPr marL="355600" indent="-342900">
              <a:buFont typeface="Arial"/>
              <a:buChar char="■"/>
              <a:tabLst>
                <a:tab pos="309245" algn="l"/>
              </a:tabLst>
            </a:pPr>
            <a:endParaRPr lang="en-US" dirty="0">
              <a:latin typeface="微软雅黑"/>
              <a:cs typeface="微软雅黑"/>
            </a:endParaRPr>
          </a:p>
          <a:p>
            <a:pPr marL="308610" indent="-295910">
              <a:lnSpc>
                <a:spcPct val="150000"/>
              </a:lnSpc>
              <a:buFont typeface="Arial"/>
              <a:buChar char="■"/>
              <a:tabLst>
                <a:tab pos="309245" algn="l"/>
              </a:tabLst>
            </a:pPr>
            <a:r>
              <a:rPr lang="en-US" altLang="zh-CN" b="1" dirty="0">
                <a:solidFill>
                  <a:srgbClr val="11566A"/>
                </a:solidFill>
                <a:latin typeface="微软雅黑"/>
                <a:cs typeface="微软雅黑"/>
              </a:rPr>
              <a:t>An </a:t>
            </a:r>
            <a:r>
              <a:rPr lang="en-US" altLang="zh-CN" b="1" spc="-5" dirty="0">
                <a:solidFill>
                  <a:srgbClr val="11566A"/>
                </a:solidFill>
                <a:latin typeface="微软雅黑"/>
                <a:cs typeface="微软雅黑"/>
              </a:rPr>
              <a:t>introduction </a:t>
            </a:r>
            <a:r>
              <a:rPr lang="en-US" altLang="zh-CN" b="1" spc="-10" dirty="0">
                <a:solidFill>
                  <a:srgbClr val="11566A"/>
                </a:solidFill>
                <a:latin typeface="微软雅黑"/>
                <a:cs typeface="微软雅黑"/>
              </a:rPr>
              <a:t>to </a:t>
            </a:r>
            <a:r>
              <a:rPr lang="en-US" altLang="zh-CN" b="1" spc="-5" dirty="0">
                <a:solidFill>
                  <a:srgbClr val="11566A"/>
                </a:solidFill>
                <a:latin typeface="微软雅黑"/>
                <a:hlinkClick r:id="rId2">
                  <a:extLst>
                    <a:ext uri="{A12FA001-AC4F-418D-AE19-62706E023703}">
                      <ahyp:hlinkClr xmlns:ahyp="http://schemas.microsoft.com/office/drawing/2018/hyperlinkcolor" val="tx"/>
                    </a:ext>
                  </a:extLst>
                </a:hlinkClick>
              </a:rPr>
              <a:t>https://en.wikipedia.org/wiki/Timeline_of_operating_systems</a:t>
            </a:r>
            <a:endParaRPr b="1" dirty="0">
              <a:latin typeface="微软雅黑"/>
              <a:cs typeface="微软雅黑"/>
            </a:endParaRPr>
          </a:p>
          <a:p>
            <a:pPr marL="355600" marR="5080" indent="-342900">
              <a:lnSpc>
                <a:spcPct val="150000"/>
              </a:lnSpc>
              <a:spcBef>
                <a:spcPts val="20"/>
              </a:spcBef>
              <a:buFont typeface="Arial"/>
              <a:buChar char="■"/>
              <a:tabLst>
                <a:tab pos="309245" algn="l"/>
              </a:tabLst>
            </a:pPr>
            <a:r>
              <a:rPr lang="en-US" altLang="zh-CN" b="1" dirty="0">
                <a:solidFill>
                  <a:srgbClr val="11566A"/>
                </a:solidFill>
                <a:latin typeface="微软雅黑"/>
                <a:cs typeface="微软雅黑"/>
              </a:rPr>
              <a:t>An </a:t>
            </a:r>
            <a:r>
              <a:rPr lang="en-US" altLang="zh-CN" b="1" spc="-5" dirty="0">
                <a:solidFill>
                  <a:srgbClr val="11566A"/>
                </a:solidFill>
                <a:latin typeface="微软雅黑"/>
                <a:cs typeface="微软雅黑"/>
              </a:rPr>
              <a:t>introduction </a:t>
            </a:r>
            <a:r>
              <a:rPr lang="en-US" altLang="zh-CN" b="1" spc="-10" dirty="0">
                <a:solidFill>
                  <a:srgbClr val="11566A"/>
                </a:solidFill>
                <a:latin typeface="微软雅黑"/>
                <a:cs typeface="微软雅黑"/>
              </a:rPr>
              <a:t>to Qemu </a:t>
            </a:r>
            <a:r>
              <a:rPr lang="en-US" altLang="zh-CN" b="1" spc="-10" dirty="0" err="1">
                <a:solidFill>
                  <a:srgbClr val="11566A"/>
                </a:solidFill>
                <a:latin typeface="微软雅黑"/>
                <a:cs typeface="微软雅黑"/>
              </a:rPr>
              <a:t>Virt</a:t>
            </a:r>
            <a:r>
              <a:rPr lang="en-US" altLang="zh-CN" b="1" dirty="0">
                <a:solidFill>
                  <a:srgbClr val="11566A"/>
                </a:solidFill>
                <a:latin typeface="微软雅黑"/>
                <a:cs typeface="微软雅黑"/>
              </a:rPr>
              <a:t>:</a:t>
            </a:r>
            <a:r>
              <a:rPr lang="en-US" altLang="zh-CN" b="1" spc="-25" dirty="0">
                <a:solidFill>
                  <a:srgbClr val="11566A"/>
                </a:solidFill>
                <a:latin typeface="微软雅黑"/>
                <a:cs typeface="微软雅黑"/>
              </a:rPr>
              <a:t> </a:t>
            </a:r>
            <a:r>
              <a:rPr lang="en-US" altLang="zh-CN" b="1" spc="-5" dirty="0">
                <a:solidFill>
                  <a:srgbClr val="11566A"/>
                </a:solidFill>
                <a:latin typeface="微软雅黑"/>
              </a:rPr>
              <a:t>https://www.qemu.org/docs/master/system/riscv/virt.html</a:t>
            </a:r>
            <a:endParaRPr lang="en-US" b="1" spc="-5" dirty="0">
              <a:solidFill>
                <a:srgbClr val="11566A"/>
              </a:solidFill>
              <a:latin typeface="微软雅黑"/>
            </a:endParaRPr>
          </a:p>
          <a:p>
            <a:pPr marL="308610" indent="-295910">
              <a:lnSpc>
                <a:spcPct val="150000"/>
              </a:lnSpc>
              <a:buFont typeface="Arial"/>
              <a:buChar char="■"/>
              <a:tabLst>
                <a:tab pos="309245" algn="l"/>
              </a:tabLst>
            </a:pPr>
            <a:r>
              <a:rPr lang="en-US" b="1" dirty="0">
                <a:solidFill>
                  <a:srgbClr val="11566A"/>
                </a:solidFill>
                <a:latin typeface="微软雅黑"/>
                <a:cs typeface="微软雅黑"/>
              </a:rPr>
              <a:t>An </a:t>
            </a:r>
            <a:r>
              <a:rPr lang="en-US" b="1" spc="-5" dirty="0">
                <a:solidFill>
                  <a:srgbClr val="11566A"/>
                </a:solidFill>
                <a:latin typeface="微软雅黑"/>
                <a:cs typeface="微软雅黑"/>
              </a:rPr>
              <a:t>introduction </a:t>
            </a:r>
            <a:r>
              <a:rPr lang="en-US" b="1" spc="-10" dirty="0">
                <a:solidFill>
                  <a:srgbClr val="11566A"/>
                </a:solidFill>
                <a:latin typeface="微软雅黑"/>
                <a:cs typeface="微软雅黑"/>
              </a:rPr>
              <a:t>to </a:t>
            </a:r>
            <a:r>
              <a:rPr lang="en-US" b="1" dirty="0">
                <a:solidFill>
                  <a:srgbClr val="11566A"/>
                </a:solidFill>
                <a:latin typeface="微软雅黑"/>
                <a:cs typeface="微软雅黑"/>
              </a:rPr>
              <a:t>ELF format:</a:t>
            </a:r>
            <a:r>
              <a:rPr lang="en-US" b="1" spc="-25" dirty="0">
                <a:solidFill>
                  <a:srgbClr val="11566A"/>
                </a:solidFill>
                <a:latin typeface="微软雅黑"/>
                <a:cs typeface="微软雅黑"/>
              </a:rPr>
              <a:t> </a:t>
            </a:r>
            <a:r>
              <a:rPr lang="en-US" b="1" spc="-5" dirty="0">
                <a:solidFill>
                  <a:srgbClr val="11566A"/>
                </a:solidFill>
                <a:latin typeface="微软雅黑"/>
                <a:hlinkClick r:id="rId3">
                  <a:extLst>
                    <a:ext uri="{A12FA001-AC4F-418D-AE19-62706E023703}">
                      <ahyp:hlinkClr xmlns:ahyp="http://schemas.microsoft.com/office/drawing/2018/hyperlinkcolor" val="tx"/>
                    </a:ext>
                  </a:extLst>
                </a:hlinkClick>
              </a:rPr>
              <a:t>http://wiki.osdev.org/ELF</a:t>
            </a:r>
            <a:endParaRPr lang="en-US" b="1" spc="-5" dirty="0">
              <a:solidFill>
                <a:srgbClr val="11566A"/>
              </a:solidFill>
              <a:latin typeface="微软雅黑"/>
            </a:endParaRPr>
          </a:p>
        </p:txBody>
      </p:sp>
      <p:sp>
        <p:nvSpPr>
          <p:cNvPr id="3" name="object 3"/>
          <p:cNvSpPr txBox="1">
            <a:spLocks noGrp="1"/>
          </p:cNvSpPr>
          <p:nvPr>
            <p:ph type="title"/>
          </p:nvPr>
        </p:nvSpPr>
        <p:spPr>
          <a:xfrm>
            <a:off x="468315" y="1269496"/>
            <a:ext cx="8207375" cy="415498"/>
          </a:xfrm>
          <a:prstGeom prst="rect">
            <a:avLst/>
          </a:prstGeom>
        </p:spPr>
        <p:txBody>
          <a:bodyPr vert="horz" wrap="square" lIns="0" tIns="0" rIns="0" bIns="0" numCol="1" rtlCol="0" anchor="ctr" anchorCtr="0" compatLnSpc="1">
            <a:prstTxWarp prst="textNoShape">
              <a:avLst/>
            </a:prstTxWarp>
            <a:spAutoFit/>
          </a:bodyPr>
          <a:lstStyle/>
          <a:p>
            <a:pPr marL="1902460"/>
            <a:r>
              <a:rPr lang="en-US" altLang="zh-CN" spc="-5" dirty="0" err="1">
                <a:latin typeface="微软雅黑"/>
              </a:rPr>
              <a:t>RISCV</a:t>
            </a:r>
            <a:r>
              <a:rPr spc="-5" dirty="0" err="1"/>
              <a:t>启动顺序</a:t>
            </a:r>
            <a:r>
              <a:rPr spc="-5" dirty="0"/>
              <a:t> </a:t>
            </a:r>
            <a:r>
              <a:rPr dirty="0"/>
              <a:t>–</a:t>
            </a:r>
            <a:r>
              <a:rPr spc="-75" dirty="0"/>
              <a:t> </a:t>
            </a:r>
            <a:r>
              <a:rPr dirty="0"/>
              <a:t>参考资料</a:t>
            </a:r>
          </a:p>
        </p:txBody>
      </p:sp>
    </p:spTree>
    <p:extLst>
      <p:ext uri="{BB962C8B-B14F-4D97-AF65-F5344CB8AC3E}">
        <p14:creationId xmlns:p14="http://schemas.microsoft.com/office/powerpoint/2010/main" val="3358418865"/>
      </p:ext>
    </p:extLst>
  </p:cSld>
  <p:clrMapOvr>
    <a:masterClrMapping/>
  </p:clrMapOvr>
  <mc:AlternateContent xmlns:mc="http://schemas.openxmlformats.org/markup-compatibility/2006" xmlns:p14="http://schemas.microsoft.com/office/powerpoint/2010/main">
    <mc:Choice Requires="p14">
      <p:transition spd="slow" p14:dur="2000" advTm="17478"/>
    </mc:Choice>
    <mc:Fallback xmlns="">
      <p:transition spd="slow" advTm="1747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EA934-5CD6-4C0B-8F5F-2E027875FA63}"/>
              </a:ext>
            </a:extLst>
          </p:cNvPr>
          <p:cNvSpPr>
            <a:spLocks noGrp="1"/>
          </p:cNvSpPr>
          <p:nvPr>
            <p:ph type="ctrTitle"/>
          </p:nvPr>
        </p:nvSpPr>
        <p:spPr/>
        <p:txBody>
          <a:bodyPr/>
          <a:lstStyle/>
          <a:p>
            <a:r>
              <a:rPr lang="zh-CN" altLang="en-US" dirty="0"/>
              <a:t>延伸阅读：</a:t>
            </a:r>
            <a:r>
              <a:rPr lang="en-US" altLang="zh-CN" dirty="0"/>
              <a:t>X86</a:t>
            </a:r>
            <a:r>
              <a:rPr lang="zh-CN" altLang="en-US" dirty="0"/>
              <a:t>是如何启动的</a:t>
            </a:r>
          </a:p>
        </p:txBody>
      </p:sp>
      <p:sp>
        <p:nvSpPr>
          <p:cNvPr id="4" name="副标题 3">
            <a:extLst>
              <a:ext uri="{FF2B5EF4-FFF2-40B4-BE49-F238E27FC236}">
                <a16:creationId xmlns:a16="http://schemas.microsoft.com/office/drawing/2014/main" id="{15D8538F-AB7E-42B0-BB6F-9BA114E50BB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2153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实模式与保护模式</a:t>
            </a:r>
          </a:p>
        </p:txBody>
      </p:sp>
      <p:sp>
        <p:nvSpPr>
          <p:cNvPr id="3" name="内容占位符 2"/>
          <p:cNvSpPr>
            <a:spLocks noGrp="1"/>
          </p:cNvSpPr>
          <p:nvPr>
            <p:ph idx="1"/>
          </p:nvPr>
        </p:nvSpPr>
        <p:spPr/>
        <p:txBody>
          <a:bodyPr>
            <a:normAutofit fontScale="92500"/>
          </a:bodyPr>
          <a:lstStyle/>
          <a:p>
            <a:r>
              <a:rPr lang="zh-CN" altLang="en-US" sz="2400" dirty="0"/>
              <a:t>实模式</a:t>
            </a:r>
            <a:endParaRPr lang="en-US" altLang="zh-CN" sz="2400" dirty="0"/>
          </a:p>
          <a:p>
            <a:pPr lvl="1"/>
            <a:r>
              <a:rPr lang="zh-CN" altLang="en-US" sz="1400" b="0" dirty="0"/>
              <a:t>（即实地址访问模式）它是</a:t>
            </a:r>
            <a:r>
              <a:rPr lang="en-US" altLang="zh-CN" sz="1400" b="0" dirty="0"/>
              <a:t>Intel</a:t>
            </a:r>
            <a:r>
              <a:rPr lang="zh-CN" altLang="en-US" sz="1400" b="0" dirty="0"/>
              <a:t>公司</a:t>
            </a:r>
            <a:r>
              <a:rPr lang="en-US" altLang="zh-CN" sz="1400" b="0" dirty="0"/>
              <a:t>80286</a:t>
            </a:r>
            <a:r>
              <a:rPr lang="zh-CN" altLang="en-US" sz="1400" b="0" dirty="0"/>
              <a:t>及以后的</a:t>
            </a:r>
            <a:r>
              <a:rPr lang="en-US" altLang="zh-CN" sz="1400" b="0" dirty="0"/>
              <a:t>x86(80386,80486</a:t>
            </a:r>
            <a:r>
              <a:rPr lang="zh-CN" altLang="en-US" sz="1400" b="0" dirty="0"/>
              <a:t>和</a:t>
            </a:r>
            <a:r>
              <a:rPr lang="en-US" altLang="zh-CN" sz="1400" b="0" dirty="0"/>
              <a:t>80586</a:t>
            </a:r>
            <a:r>
              <a:rPr lang="zh-CN" altLang="en-US" sz="1400" b="0" dirty="0"/>
              <a:t>等</a:t>
            </a:r>
            <a:r>
              <a:rPr lang="en-US" altLang="zh-CN" sz="1400" b="0" dirty="0"/>
              <a:t>)</a:t>
            </a:r>
            <a:r>
              <a:rPr lang="zh-CN" altLang="en-US" sz="1400" b="0" dirty="0"/>
              <a:t>兼容处理器（</a:t>
            </a:r>
            <a:r>
              <a:rPr lang="en-US" altLang="zh-CN" sz="1400" b="0" dirty="0"/>
              <a:t>CPU</a:t>
            </a:r>
            <a:r>
              <a:rPr lang="zh-CN" altLang="en-US" sz="1400" b="0" dirty="0"/>
              <a:t>）的一种操作模式。实模式被特殊定义为</a:t>
            </a:r>
            <a:r>
              <a:rPr lang="en-US" altLang="zh-CN" sz="1400" b="0" dirty="0"/>
              <a:t>20</a:t>
            </a:r>
            <a:r>
              <a:rPr lang="zh-CN" altLang="en-US" sz="1400" b="0" dirty="0"/>
              <a:t>位地址内存可访问空间上，这就意味着它的容量是</a:t>
            </a:r>
            <a:r>
              <a:rPr lang="en-US" altLang="zh-CN" sz="1400" b="0" dirty="0"/>
              <a:t>2</a:t>
            </a:r>
            <a:r>
              <a:rPr lang="zh-CN" altLang="en-US" sz="1400" b="0" dirty="0"/>
              <a:t>的</a:t>
            </a:r>
            <a:r>
              <a:rPr lang="en-US" altLang="zh-CN" sz="1400" b="0" dirty="0"/>
              <a:t>20</a:t>
            </a:r>
            <a:r>
              <a:rPr lang="zh-CN" altLang="en-US" sz="1400" b="0" dirty="0"/>
              <a:t>次幂（</a:t>
            </a:r>
            <a:r>
              <a:rPr lang="en-US" altLang="zh-CN" sz="1400" b="0" dirty="0"/>
              <a:t>1M</a:t>
            </a:r>
            <a:r>
              <a:rPr lang="zh-CN" altLang="en-US" sz="1400" b="0" dirty="0"/>
              <a:t>）的可访问内存空间（物理内存和</a:t>
            </a:r>
            <a:r>
              <a:rPr lang="en-US" altLang="zh-CN" sz="1400" b="0" dirty="0"/>
              <a:t>BIOS-ROM</a:t>
            </a:r>
            <a:r>
              <a:rPr lang="zh-CN" altLang="en-US" sz="1400" b="0" dirty="0"/>
              <a:t>），软件可通过这些地址直接访问</a:t>
            </a:r>
            <a:r>
              <a:rPr lang="en-US" altLang="zh-CN" sz="1400" b="0" dirty="0"/>
              <a:t>BIOS</a:t>
            </a:r>
            <a:r>
              <a:rPr lang="zh-CN" altLang="en-US" sz="1400" b="0" dirty="0"/>
              <a:t>程序和外围硬件。实模式下处理器没有硬件级的内存保护概念和多道任务的工作模式。但是为了向下兼容，所以</a:t>
            </a:r>
            <a:r>
              <a:rPr lang="en-US" altLang="zh-CN" sz="1400" b="0" dirty="0"/>
              <a:t>80286</a:t>
            </a:r>
            <a:r>
              <a:rPr lang="zh-CN" altLang="en-US" sz="1400" b="0" dirty="0"/>
              <a:t>及以后的</a:t>
            </a:r>
            <a:r>
              <a:rPr lang="en-US" altLang="zh-CN" sz="1400" b="0" dirty="0"/>
              <a:t>x86</a:t>
            </a:r>
            <a:r>
              <a:rPr lang="zh-CN" altLang="en-US" sz="1400" b="0" dirty="0"/>
              <a:t>系列兼容处理器仍然是开机启动时工作在实模式下。</a:t>
            </a:r>
            <a:r>
              <a:rPr lang="en-US" altLang="zh-CN" sz="1400" b="0" dirty="0"/>
              <a:t>80186</a:t>
            </a:r>
            <a:r>
              <a:rPr lang="zh-CN" altLang="en-US" sz="1400" b="0" dirty="0"/>
              <a:t>和早期的处理器仅有一种操作模式，就是后来我们所定义的实模式。实模式虽然能访问到</a:t>
            </a:r>
            <a:r>
              <a:rPr lang="en-US" altLang="zh-CN" sz="1400" b="0" dirty="0"/>
              <a:t>1M</a:t>
            </a:r>
            <a:r>
              <a:rPr lang="zh-CN" altLang="en-US" sz="1400" b="0" dirty="0"/>
              <a:t>的地址空间，但是由于</a:t>
            </a:r>
            <a:r>
              <a:rPr lang="en-US" altLang="zh-CN" sz="1400" b="0" dirty="0"/>
              <a:t>BIOS</a:t>
            </a:r>
            <a:r>
              <a:rPr lang="zh-CN" altLang="en-US" sz="1400" b="0" dirty="0"/>
              <a:t>的映射作用（即</a:t>
            </a:r>
            <a:r>
              <a:rPr lang="en-US" altLang="zh-CN" sz="1400" b="0" dirty="0"/>
              <a:t>BIOS</a:t>
            </a:r>
            <a:r>
              <a:rPr lang="zh-CN" altLang="en-US" sz="1400" b="0" dirty="0"/>
              <a:t>占用了部分空间地址资源），所以真正能使用的物理内存空间（内存条），也就是在</a:t>
            </a:r>
            <a:r>
              <a:rPr lang="en-US" altLang="zh-CN" sz="1400" b="0" dirty="0"/>
              <a:t>640k</a:t>
            </a:r>
            <a:r>
              <a:rPr lang="zh-CN" altLang="en-US" sz="1400" b="0" dirty="0"/>
              <a:t>到</a:t>
            </a:r>
            <a:r>
              <a:rPr lang="en-US" altLang="zh-CN" sz="1400" b="0" dirty="0"/>
              <a:t>924k</a:t>
            </a:r>
            <a:r>
              <a:rPr lang="zh-CN" altLang="en-US" sz="1400" b="0" dirty="0"/>
              <a:t>之间。</a:t>
            </a:r>
            <a:r>
              <a:rPr lang="en-US" altLang="zh-CN" sz="1400" b="0" dirty="0"/>
              <a:t>1M</a:t>
            </a:r>
            <a:r>
              <a:rPr lang="zh-CN" altLang="en-US" sz="1400" b="0" dirty="0"/>
              <a:t>地址空间组成是由</a:t>
            </a:r>
            <a:r>
              <a:rPr lang="en-US" altLang="zh-CN" sz="1400" b="0" dirty="0"/>
              <a:t>16</a:t>
            </a:r>
            <a:r>
              <a:rPr lang="zh-CN" altLang="en-US" sz="1400" b="0" dirty="0"/>
              <a:t>位的段地址和</a:t>
            </a:r>
            <a:r>
              <a:rPr lang="en-US" altLang="zh-CN" sz="1400" b="0" dirty="0"/>
              <a:t>16</a:t>
            </a:r>
            <a:r>
              <a:rPr lang="zh-CN" altLang="en-US" sz="1400" b="0" dirty="0"/>
              <a:t>位的段内偏移地址组成的。用公式表示为：物理地址</a:t>
            </a:r>
            <a:r>
              <a:rPr lang="en-US" altLang="zh-CN" sz="1400" b="0" dirty="0"/>
              <a:t>=</a:t>
            </a:r>
            <a:r>
              <a:rPr lang="zh-CN" altLang="en-US" sz="1400" b="0" dirty="0"/>
              <a:t>左移</a:t>
            </a:r>
            <a:r>
              <a:rPr lang="en-US" altLang="zh-CN" sz="1400" b="0" dirty="0"/>
              <a:t>4</a:t>
            </a:r>
            <a:r>
              <a:rPr lang="zh-CN" altLang="en-US" sz="1400" b="0" dirty="0"/>
              <a:t>位的段地址</a:t>
            </a:r>
            <a:r>
              <a:rPr lang="en-US" altLang="zh-CN" sz="1400" b="0" dirty="0"/>
              <a:t>+</a:t>
            </a:r>
            <a:r>
              <a:rPr lang="zh-CN" altLang="en-US" sz="1400" b="0" dirty="0"/>
              <a:t>偏移地址。</a:t>
            </a:r>
            <a:endParaRPr lang="en-US" altLang="zh-CN" sz="1400" b="0" dirty="0"/>
          </a:p>
          <a:p>
            <a:r>
              <a:rPr lang="zh-CN" altLang="en-US" sz="2400" dirty="0"/>
              <a:t>保护模式</a:t>
            </a:r>
            <a:endParaRPr lang="en-US" altLang="zh-CN" sz="2400" dirty="0"/>
          </a:p>
          <a:p>
            <a:pPr lvl="1"/>
            <a:r>
              <a:rPr lang="zh-CN" altLang="en-US" sz="1400" b="0" dirty="0"/>
              <a:t>经常缩写为</a:t>
            </a:r>
            <a:r>
              <a:rPr lang="en-US" altLang="zh-CN" sz="1400" b="0" dirty="0"/>
              <a:t>p-mode,</a:t>
            </a:r>
            <a:r>
              <a:rPr lang="zh-CN" altLang="en-US" sz="1400" b="0" dirty="0"/>
              <a:t>在</a:t>
            </a:r>
            <a:r>
              <a:rPr lang="en-US" altLang="zh-CN" sz="1400" b="0" dirty="0"/>
              <a:t>Intel </a:t>
            </a:r>
            <a:r>
              <a:rPr lang="en-US" altLang="zh-CN" sz="1400" b="0" dirty="0" err="1"/>
              <a:t>iAPX</a:t>
            </a:r>
            <a:r>
              <a:rPr lang="en-US" altLang="zh-CN" sz="1400" b="0" dirty="0"/>
              <a:t> 286</a:t>
            </a:r>
            <a:r>
              <a:rPr lang="zh-CN" altLang="en-US" sz="1400" b="0" dirty="0"/>
              <a:t>程序员参考手册中（</a:t>
            </a:r>
            <a:r>
              <a:rPr lang="en-US" altLang="zh-CN" sz="1400" b="0" dirty="0" err="1"/>
              <a:t>iAPX</a:t>
            </a:r>
            <a:r>
              <a:rPr lang="en-US" altLang="zh-CN" sz="1400" b="0" dirty="0"/>
              <a:t> 286</a:t>
            </a:r>
            <a:r>
              <a:rPr lang="zh-CN" altLang="en-US" sz="1400" b="0" dirty="0"/>
              <a:t>是</a:t>
            </a:r>
            <a:r>
              <a:rPr lang="en-US" altLang="zh-CN" sz="1400" b="0" dirty="0"/>
              <a:t>Intel 80286</a:t>
            </a:r>
            <a:r>
              <a:rPr lang="zh-CN" altLang="en-US" sz="1400" b="0" dirty="0"/>
              <a:t>的另一种叫法）它又被称作为虚拟地址保护模式。经管在</a:t>
            </a:r>
            <a:r>
              <a:rPr lang="en-US" altLang="zh-CN" sz="1400" b="0" dirty="0"/>
              <a:t>Intel 80286</a:t>
            </a:r>
            <a:r>
              <a:rPr lang="zh-CN" altLang="en-US" sz="1400" b="0" dirty="0"/>
              <a:t>手册中已经提出了虚地址保护模式，但实际上它只是一个指引，真正的</a:t>
            </a:r>
            <a:r>
              <a:rPr lang="en-US" altLang="zh-CN" sz="1400" b="0" dirty="0"/>
              <a:t>32</a:t>
            </a:r>
            <a:r>
              <a:rPr lang="zh-CN" altLang="en-US" sz="1400" b="0" dirty="0"/>
              <a:t>位地址出现在</a:t>
            </a:r>
            <a:r>
              <a:rPr lang="en-US" altLang="zh-CN" sz="1400" b="0" dirty="0"/>
              <a:t>Intel 80386</a:t>
            </a:r>
            <a:r>
              <a:rPr lang="zh-CN" altLang="en-US" sz="1400" b="0" dirty="0"/>
              <a:t>上。保护模式本身是</a:t>
            </a:r>
            <a:r>
              <a:rPr lang="en-US" altLang="zh-CN" sz="1400" b="0" dirty="0"/>
              <a:t>80286</a:t>
            </a:r>
            <a:r>
              <a:rPr lang="zh-CN" altLang="en-US" sz="1400" b="0" dirty="0"/>
              <a:t>及以后兼容处理器序列之后产成的一种操作模式，它具有许多特性设计为提高系统的多道任务和系统的稳定性。例如内存的保护，分页机制和硬件虚拟存储的支持。现代多数的</a:t>
            </a:r>
            <a:r>
              <a:rPr lang="en-US" altLang="zh-CN" sz="1400" b="0" dirty="0"/>
              <a:t>x86</a:t>
            </a:r>
            <a:r>
              <a:rPr lang="zh-CN" altLang="en-US" sz="1400" b="0" dirty="0"/>
              <a:t>处理器操作系统都运行在保护模式下，包括</a:t>
            </a:r>
            <a:r>
              <a:rPr lang="en-US" altLang="zh-CN" sz="1400" b="0" dirty="0"/>
              <a:t>Linux, Free BSD, </a:t>
            </a:r>
            <a:r>
              <a:rPr lang="zh-CN" altLang="en-US" sz="1400" b="0" dirty="0"/>
              <a:t>和</a:t>
            </a:r>
            <a:r>
              <a:rPr lang="en-US" altLang="zh-CN" sz="1400" b="0" dirty="0"/>
              <a:t>Windows 3.0</a:t>
            </a:r>
            <a:r>
              <a:rPr lang="zh-CN" altLang="en-US" sz="1400" b="0" dirty="0"/>
              <a:t>（它也运行在实模式下，为了和</a:t>
            </a:r>
            <a:r>
              <a:rPr lang="en-US" altLang="zh-CN" sz="1400" b="0" dirty="0"/>
              <a:t>Windows 2.x</a:t>
            </a:r>
            <a:r>
              <a:rPr lang="zh-CN" altLang="en-US" sz="1400" b="0" dirty="0"/>
              <a:t>应用程序兼容）及以后的版本。</a:t>
            </a:r>
            <a:endParaRPr lang="zh-CN" altLang="en-US" sz="1050" dirty="0"/>
          </a:p>
        </p:txBody>
      </p:sp>
    </p:spTree>
    <p:extLst>
      <p:ext uri="{BB962C8B-B14F-4D97-AF65-F5344CB8AC3E}">
        <p14:creationId xmlns:p14="http://schemas.microsoft.com/office/powerpoint/2010/main" val="271432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5" dirty="0">
                <a:latin typeface="微软雅黑"/>
                <a:cs typeface="微软雅黑"/>
              </a:rPr>
              <a:t>x86</a:t>
            </a:r>
            <a:r>
              <a:rPr lang="zh-CN" altLang="en-US" spc="-5" dirty="0"/>
              <a:t>启动顺序 </a:t>
            </a:r>
            <a:r>
              <a:rPr lang="en-US" altLang="zh-CN" dirty="0"/>
              <a:t>–</a:t>
            </a:r>
            <a:r>
              <a:rPr lang="zh-CN" altLang="en-US" spc="-30" dirty="0"/>
              <a:t> </a:t>
            </a:r>
            <a:r>
              <a:rPr lang="zh-CN" altLang="en-US" spc="-5" dirty="0"/>
              <a:t>从</a:t>
            </a:r>
            <a:r>
              <a:rPr lang="en-US" altLang="zh-CN" spc="-5" dirty="0">
                <a:latin typeface="微软雅黑"/>
                <a:cs typeface="微软雅黑"/>
              </a:rPr>
              <a:t>bootloader</a:t>
            </a:r>
            <a:r>
              <a:rPr lang="zh-CN" altLang="en-US" spc="-5" dirty="0"/>
              <a:t>到</a:t>
            </a:r>
            <a:r>
              <a:rPr lang="en-US" altLang="zh-CN" spc="-5" dirty="0">
                <a:latin typeface="微软雅黑"/>
                <a:cs typeface="微软雅黑"/>
              </a:rPr>
              <a:t>OS</a:t>
            </a:r>
            <a:endParaRPr lang="zh-CN" altLang="en-US" dirty="0"/>
          </a:p>
        </p:txBody>
      </p:sp>
      <p:sp>
        <p:nvSpPr>
          <p:cNvPr id="3" name="内容占位符 2"/>
          <p:cNvSpPr>
            <a:spLocks noGrp="1"/>
          </p:cNvSpPr>
          <p:nvPr>
            <p:ph idx="1"/>
          </p:nvPr>
        </p:nvSpPr>
        <p:spPr/>
        <p:txBody>
          <a:bodyPr/>
          <a:lstStyle/>
          <a:p>
            <a:r>
              <a:rPr lang="en-US" altLang="zh-CN" dirty="0"/>
              <a:t>bootloader</a:t>
            </a:r>
            <a:r>
              <a:rPr lang="zh-CN" altLang="en-US" dirty="0"/>
              <a:t>做的事情</a:t>
            </a:r>
            <a:r>
              <a:rPr lang="en-US" altLang="zh-CN" dirty="0"/>
              <a:t>:</a:t>
            </a:r>
          </a:p>
          <a:p>
            <a:pPr lvl="1"/>
            <a:r>
              <a:rPr lang="zh-CN" altLang="en-US" dirty="0"/>
              <a:t>使能保护模式（</a:t>
            </a:r>
            <a:r>
              <a:rPr lang="en-US" altLang="zh-CN" dirty="0"/>
              <a:t>protection mode</a:t>
            </a:r>
            <a:r>
              <a:rPr lang="zh-CN" altLang="en-US" dirty="0"/>
              <a:t>） </a:t>
            </a:r>
            <a:r>
              <a:rPr lang="en-US" altLang="zh-CN" dirty="0"/>
              <a:t>&amp; </a:t>
            </a:r>
            <a:r>
              <a:rPr lang="zh-CN" altLang="en-US" dirty="0"/>
              <a:t>段机制（</a:t>
            </a:r>
            <a:r>
              <a:rPr lang="en-US" altLang="zh-CN" dirty="0"/>
              <a:t>segment-level protection</a:t>
            </a:r>
            <a:r>
              <a:rPr lang="zh-CN" altLang="en-US" dirty="0"/>
              <a:t>）</a:t>
            </a:r>
          </a:p>
          <a:p>
            <a:pPr lvl="1"/>
            <a:r>
              <a:rPr lang="zh-CN" altLang="en-US" dirty="0"/>
              <a:t>从硬盘上读取</a:t>
            </a:r>
            <a:r>
              <a:rPr lang="en-US" altLang="zh-CN" dirty="0"/>
              <a:t>kernel in ELF </a:t>
            </a:r>
            <a:r>
              <a:rPr lang="zh-CN" altLang="en-US" dirty="0"/>
              <a:t>格式的</a:t>
            </a:r>
            <a:r>
              <a:rPr lang="en-US" altLang="zh-CN" dirty="0" err="1"/>
              <a:t>ucore</a:t>
            </a:r>
            <a:r>
              <a:rPr lang="en-US" altLang="zh-CN" dirty="0"/>
              <a:t> kernel (</a:t>
            </a:r>
            <a:r>
              <a:rPr lang="zh-CN" altLang="en-US" dirty="0"/>
              <a:t>跟在</a:t>
            </a:r>
            <a:r>
              <a:rPr lang="en-US" altLang="zh-CN" dirty="0"/>
              <a:t>MBR</a:t>
            </a:r>
            <a:r>
              <a:rPr lang="zh-CN" altLang="en-US" dirty="0"/>
              <a:t>后面的扇区</a:t>
            </a:r>
            <a:r>
              <a:rPr lang="en-US" altLang="zh-CN" dirty="0"/>
              <a:t>)</a:t>
            </a:r>
            <a:r>
              <a:rPr lang="zh-CN" altLang="en-US" dirty="0"/>
              <a:t>并放到内存中固定位置</a:t>
            </a:r>
          </a:p>
          <a:p>
            <a:pPr lvl="1"/>
            <a:r>
              <a:rPr lang="zh-CN" altLang="en-US" dirty="0"/>
              <a:t>跳转到</a:t>
            </a:r>
            <a:r>
              <a:rPr lang="en-US" altLang="zh-CN" dirty="0"/>
              <a:t> OS</a:t>
            </a:r>
            <a:r>
              <a:rPr lang="zh-CN" altLang="en-US" dirty="0"/>
              <a:t>的入口点（</a:t>
            </a:r>
            <a:r>
              <a:rPr lang="en-US" altLang="zh-CN" dirty="0"/>
              <a:t>entry point</a:t>
            </a:r>
            <a:r>
              <a:rPr lang="zh-CN" altLang="en-US" dirty="0"/>
              <a:t>）执行，这时控制 权到了</a:t>
            </a:r>
            <a:r>
              <a:rPr lang="en-US" altLang="zh-CN" dirty="0"/>
              <a:t> OS</a:t>
            </a:r>
            <a:r>
              <a:rPr lang="zh-CN" altLang="en-US" dirty="0"/>
              <a:t>中</a:t>
            </a:r>
          </a:p>
          <a:p>
            <a:endParaRPr lang="zh-CN" altLang="en-US" dirty="0"/>
          </a:p>
        </p:txBody>
      </p:sp>
    </p:spTree>
    <p:extLst>
      <p:ext uri="{BB962C8B-B14F-4D97-AF65-F5344CB8AC3E}">
        <p14:creationId xmlns:p14="http://schemas.microsoft.com/office/powerpoint/2010/main" val="41652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315" y="1102670"/>
            <a:ext cx="8207375" cy="461665"/>
          </a:xfrm>
          <a:prstGeom prst="rect">
            <a:avLst/>
          </a:prstGeom>
        </p:spPr>
        <p:txBody>
          <a:bodyPr vert="horz" wrap="square" lIns="0" tIns="0" rIns="0" bIns="0" numCol="1" rtlCol="0" anchor="ctr" anchorCtr="0" compatLnSpc="1">
            <a:prstTxWarp prst="textNoShape">
              <a:avLst/>
            </a:prstTxWarp>
            <a:spAutoFit/>
          </a:bodyPr>
          <a:lstStyle/>
          <a:p>
            <a:pPr marL="1974850"/>
            <a:r>
              <a:rPr spc="-5" dirty="0"/>
              <a:t>x86启动顺序 </a:t>
            </a:r>
            <a:r>
              <a:rPr dirty="0"/>
              <a:t>–</a:t>
            </a:r>
            <a:r>
              <a:rPr spc="-85" dirty="0"/>
              <a:t> </a:t>
            </a:r>
            <a:r>
              <a:rPr dirty="0"/>
              <a:t>段机制</a:t>
            </a:r>
          </a:p>
        </p:txBody>
      </p:sp>
      <p:sp>
        <p:nvSpPr>
          <p:cNvPr id="3" name="object 3"/>
          <p:cNvSpPr/>
          <p:nvPr/>
        </p:nvSpPr>
        <p:spPr>
          <a:xfrm>
            <a:off x="1450847" y="1773174"/>
            <a:ext cx="6361176" cy="29230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562860" y="4763323"/>
            <a:ext cx="3957320" cy="218008"/>
          </a:xfrm>
          <a:prstGeom prst="rect">
            <a:avLst/>
          </a:prstGeom>
        </p:spPr>
        <p:txBody>
          <a:bodyPr vert="horz" wrap="square" lIns="0" tIns="0" rIns="0" bIns="0" rtlCol="0">
            <a:spAutoFit/>
          </a:bodyPr>
          <a:lstStyle/>
          <a:p>
            <a:pPr marL="12700">
              <a:lnSpc>
                <a:spcPts val="1700"/>
              </a:lnSpc>
            </a:pPr>
            <a:r>
              <a:rPr sz="1600" b="1" spc="-5" dirty="0">
                <a:solidFill>
                  <a:srgbClr val="11566A"/>
                </a:solidFill>
                <a:latin typeface="微软雅黑"/>
                <a:cs typeface="微软雅黑"/>
              </a:rPr>
              <a:t>摘自"IA-32</a:t>
            </a:r>
            <a:r>
              <a:rPr sz="1600" b="1" spc="-45" dirty="0">
                <a:solidFill>
                  <a:srgbClr val="11566A"/>
                </a:solidFill>
                <a:latin typeface="微软雅黑"/>
                <a:cs typeface="微软雅黑"/>
              </a:rPr>
              <a:t> </a:t>
            </a:r>
            <a:r>
              <a:rPr sz="1600" b="1" spc="-5" dirty="0">
                <a:solidFill>
                  <a:srgbClr val="11566A"/>
                </a:solidFill>
                <a:latin typeface="微软雅黑"/>
                <a:cs typeface="微软雅黑"/>
              </a:rPr>
              <a:t>Intel体系结构软件开发者手册"</a:t>
            </a:r>
            <a:endParaRPr sz="1600">
              <a:latin typeface="微软雅黑"/>
              <a:cs typeface="微软雅黑"/>
            </a:endParaRPr>
          </a:p>
        </p:txBody>
      </p:sp>
    </p:spTree>
    <p:extLst>
      <p:ext uri="{BB962C8B-B14F-4D97-AF65-F5344CB8AC3E}">
        <p14:creationId xmlns:p14="http://schemas.microsoft.com/office/powerpoint/2010/main" val="20520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1975" y="1773174"/>
            <a:ext cx="6480048" cy="292303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8315" y="1102670"/>
            <a:ext cx="8207375" cy="461665"/>
          </a:xfrm>
          <a:prstGeom prst="rect">
            <a:avLst/>
          </a:prstGeom>
        </p:spPr>
        <p:txBody>
          <a:bodyPr vert="horz" wrap="square" lIns="0" tIns="0" rIns="0" bIns="0" numCol="1" rtlCol="0" anchor="ctr" anchorCtr="0" compatLnSpc="1">
            <a:prstTxWarp prst="textNoShape">
              <a:avLst/>
            </a:prstTxWarp>
            <a:spAutoFit/>
          </a:bodyPr>
          <a:lstStyle/>
          <a:p>
            <a:pPr marL="1974850"/>
            <a:r>
              <a:rPr spc="-5" dirty="0"/>
              <a:t>x86启动顺序 </a:t>
            </a:r>
            <a:r>
              <a:rPr dirty="0"/>
              <a:t>–</a:t>
            </a:r>
            <a:r>
              <a:rPr spc="-85" dirty="0"/>
              <a:t> </a:t>
            </a:r>
            <a:r>
              <a:rPr dirty="0"/>
              <a:t>段机制</a:t>
            </a:r>
          </a:p>
        </p:txBody>
      </p:sp>
      <p:sp>
        <p:nvSpPr>
          <p:cNvPr id="4" name="object 4"/>
          <p:cNvSpPr txBox="1"/>
          <p:nvPr/>
        </p:nvSpPr>
        <p:spPr>
          <a:xfrm>
            <a:off x="2562860" y="4763323"/>
            <a:ext cx="3957320" cy="218008"/>
          </a:xfrm>
          <a:prstGeom prst="rect">
            <a:avLst/>
          </a:prstGeom>
        </p:spPr>
        <p:txBody>
          <a:bodyPr vert="horz" wrap="square" lIns="0" tIns="0" rIns="0" bIns="0" rtlCol="0">
            <a:spAutoFit/>
          </a:bodyPr>
          <a:lstStyle/>
          <a:p>
            <a:pPr marL="12700">
              <a:lnSpc>
                <a:spcPts val="1700"/>
              </a:lnSpc>
            </a:pPr>
            <a:r>
              <a:rPr sz="1600" b="1" spc="-5" dirty="0">
                <a:solidFill>
                  <a:srgbClr val="11566A"/>
                </a:solidFill>
                <a:latin typeface="微软雅黑"/>
                <a:cs typeface="微软雅黑"/>
              </a:rPr>
              <a:t>摘自"IA-32</a:t>
            </a:r>
            <a:r>
              <a:rPr sz="1600" b="1" spc="-45" dirty="0">
                <a:solidFill>
                  <a:srgbClr val="11566A"/>
                </a:solidFill>
                <a:latin typeface="微软雅黑"/>
                <a:cs typeface="微软雅黑"/>
              </a:rPr>
              <a:t> </a:t>
            </a:r>
            <a:r>
              <a:rPr sz="1600" b="1" spc="-5" dirty="0">
                <a:solidFill>
                  <a:srgbClr val="11566A"/>
                </a:solidFill>
                <a:latin typeface="微软雅黑"/>
                <a:cs typeface="微软雅黑"/>
              </a:rPr>
              <a:t>Intel体系结构软件开发者手册"</a:t>
            </a:r>
            <a:endParaRPr sz="1600">
              <a:latin typeface="微软雅黑"/>
              <a:cs typeface="微软雅黑"/>
            </a:endParaRPr>
          </a:p>
        </p:txBody>
      </p:sp>
    </p:spTree>
    <p:extLst>
      <p:ext uri="{BB962C8B-B14F-4D97-AF65-F5344CB8AC3E}">
        <p14:creationId xmlns:p14="http://schemas.microsoft.com/office/powerpoint/2010/main" val="1279792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8003" y="5596687"/>
            <a:ext cx="3957320" cy="246221"/>
          </a:xfrm>
          <a:prstGeom prst="rect">
            <a:avLst/>
          </a:prstGeom>
        </p:spPr>
        <p:txBody>
          <a:bodyPr vert="horz" wrap="square" lIns="0" tIns="0" rIns="0" bIns="0" rtlCol="0">
            <a:spAutoFit/>
          </a:bodyPr>
          <a:lstStyle/>
          <a:p>
            <a:pPr marL="12700"/>
            <a:r>
              <a:rPr sz="1600" b="1" spc="-5" dirty="0">
                <a:solidFill>
                  <a:srgbClr val="11566A"/>
                </a:solidFill>
                <a:latin typeface="微软雅黑"/>
                <a:cs typeface="微软雅黑"/>
              </a:rPr>
              <a:t>摘自"IA-32</a:t>
            </a:r>
            <a:r>
              <a:rPr sz="1600" b="1" spc="-35" dirty="0">
                <a:solidFill>
                  <a:srgbClr val="11566A"/>
                </a:solidFill>
                <a:latin typeface="微软雅黑"/>
                <a:cs typeface="微软雅黑"/>
              </a:rPr>
              <a:t> </a:t>
            </a:r>
            <a:r>
              <a:rPr sz="1600" b="1" spc="-5" dirty="0">
                <a:solidFill>
                  <a:srgbClr val="11566A"/>
                </a:solidFill>
                <a:latin typeface="微软雅黑"/>
                <a:cs typeface="微软雅黑"/>
              </a:rPr>
              <a:t>Intel体系结构软件开发者手册"</a:t>
            </a:r>
            <a:endParaRPr sz="1600">
              <a:latin typeface="微软雅黑"/>
              <a:cs typeface="微软雅黑"/>
            </a:endParaRPr>
          </a:p>
        </p:txBody>
      </p:sp>
      <p:sp>
        <p:nvSpPr>
          <p:cNvPr id="3" name="object 3"/>
          <p:cNvSpPr txBox="1">
            <a:spLocks noGrp="1"/>
          </p:cNvSpPr>
          <p:nvPr>
            <p:ph type="title"/>
          </p:nvPr>
        </p:nvSpPr>
        <p:spPr>
          <a:xfrm>
            <a:off x="468315" y="1269496"/>
            <a:ext cx="8207375" cy="415498"/>
          </a:xfrm>
          <a:prstGeom prst="rect">
            <a:avLst/>
          </a:prstGeom>
        </p:spPr>
        <p:txBody>
          <a:bodyPr vert="horz" wrap="square" lIns="0" tIns="0" rIns="0" bIns="0" numCol="1" rtlCol="0" anchor="ctr" anchorCtr="0" compatLnSpc="1">
            <a:prstTxWarp prst="textNoShape">
              <a:avLst/>
            </a:prstTxWarp>
            <a:spAutoFit/>
          </a:bodyPr>
          <a:lstStyle/>
          <a:p>
            <a:pPr marL="1974850"/>
            <a:r>
              <a:rPr spc="-5" dirty="0">
                <a:latin typeface="微软雅黑"/>
                <a:cs typeface="微软雅黑"/>
              </a:rPr>
              <a:t>x86</a:t>
            </a:r>
            <a:r>
              <a:rPr spc="-5" dirty="0"/>
              <a:t>启动顺序 </a:t>
            </a:r>
            <a:r>
              <a:rPr dirty="0"/>
              <a:t>–</a:t>
            </a:r>
            <a:r>
              <a:rPr spc="-85" dirty="0"/>
              <a:t> </a:t>
            </a:r>
            <a:r>
              <a:rPr dirty="0"/>
              <a:t>段机制</a:t>
            </a:r>
          </a:p>
        </p:txBody>
      </p:sp>
      <p:sp>
        <p:nvSpPr>
          <p:cNvPr id="4" name="object 4"/>
          <p:cNvSpPr/>
          <p:nvPr/>
        </p:nvSpPr>
        <p:spPr>
          <a:xfrm>
            <a:off x="969263" y="1629919"/>
            <a:ext cx="1840992" cy="126491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67455" y="3103626"/>
            <a:ext cx="4008120" cy="243992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70025" y="2994660"/>
            <a:ext cx="1841500" cy="2308860"/>
          </a:xfrm>
          <a:prstGeom prst="rect">
            <a:avLst/>
          </a:prstGeom>
          <a:ln w="19812">
            <a:solidFill>
              <a:srgbClr val="11566A"/>
            </a:solidFill>
          </a:ln>
        </p:spPr>
        <p:txBody>
          <a:bodyPr vert="horz" wrap="square" lIns="0" tIns="29209" rIns="0" bIns="0" rtlCol="0">
            <a:spAutoFit/>
          </a:bodyPr>
          <a:lstStyle/>
          <a:p>
            <a:pPr marL="80645">
              <a:spcBef>
                <a:spcPts val="229"/>
              </a:spcBef>
            </a:pPr>
            <a:r>
              <a:rPr sz="1600" spc="-5" dirty="0">
                <a:latin typeface="Times New Roman"/>
                <a:cs typeface="Times New Roman"/>
              </a:rPr>
              <a:t>Loading</a:t>
            </a:r>
            <a:r>
              <a:rPr sz="1600" spc="-70" dirty="0">
                <a:latin typeface="Times New Roman"/>
                <a:cs typeface="Times New Roman"/>
              </a:rPr>
              <a:t> </a:t>
            </a:r>
            <a:r>
              <a:rPr sz="1600" spc="-30" dirty="0">
                <a:latin typeface="Times New Roman"/>
                <a:cs typeface="Times New Roman"/>
              </a:rPr>
              <a:t>GDT:</a:t>
            </a:r>
            <a:endParaRPr sz="1600">
              <a:latin typeface="Times New Roman"/>
              <a:cs typeface="Times New Roman"/>
            </a:endParaRPr>
          </a:p>
          <a:p>
            <a:pPr marL="80645" marR="454659">
              <a:lnSpc>
                <a:spcPct val="200000"/>
              </a:lnSpc>
              <a:spcBef>
                <a:spcPts val="130"/>
              </a:spcBef>
            </a:pPr>
            <a:r>
              <a:rPr sz="1400" spc="-5" dirty="0">
                <a:latin typeface="Courier New"/>
                <a:cs typeface="Courier New"/>
              </a:rPr>
              <a:t>lgdt</a:t>
            </a:r>
            <a:r>
              <a:rPr sz="1400" spc="-60" dirty="0">
                <a:latin typeface="Courier New"/>
                <a:cs typeface="Courier New"/>
              </a:rPr>
              <a:t> </a:t>
            </a:r>
            <a:r>
              <a:rPr sz="1400" spc="-10" dirty="0">
                <a:latin typeface="Courier New"/>
                <a:cs typeface="Courier New"/>
              </a:rPr>
              <a:t>gdtdesc  </a:t>
            </a:r>
            <a:r>
              <a:rPr sz="1400" spc="-5" dirty="0">
                <a:latin typeface="Courier New"/>
                <a:cs typeface="Courier New"/>
              </a:rPr>
              <a:t>gdt:</a:t>
            </a:r>
            <a:endParaRPr sz="1400">
              <a:latin typeface="Courier New"/>
              <a:cs typeface="Courier New"/>
            </a:endParaRPr>
          </a:p>
          <a:p>
            <a:pPr marL="507365"/>
            <a:r>
              <a:rPr sz="1400" spc="-5" dirty="0">
                <a:latin typeface="Courier New"/>
                <a:cs typeface="Courier New"/>
              </a:rPr>
              <a:t>……</a:t>
            </a:r>
            <a:endParaRPr sz="1400">
              <a:latin typeface="Courier New"/>
              <a:cs typeface="Courier New"/>
            </a:endParaRPr>
          </a:p>
          <a:p>
            <a:pPr>
              <a:spcBef>
                <a:spcPts val="14"/>
              </a:spcBef>
            </a:pPr>
            <a:endParaRPr sz="1450">
              <a:latin typeface="Times New Roman"/>
              <a:cs typeface="Times New Roman"/>
            </a:endParaRPr>
          </a:p>
          <a:p>
            <a:pPr marL="80645"/>
            <a:r>
              <a:rPr sz="1400" spc="-5" dirty="0">
                <a:latin typeface="Courier New"/>
                <a:cs typeface="Courier New"/>
              </a:rPr>
              <a:t>gdtdesc:</a:t>
            </a:r>
            <a:endParaRPr sz="1400">
              <a:latin typeface="Courier New"/>
              <a:cs typeface="Courier New"/>
            </a:endParaRPr>
          </a:p>
          <a:p>
            <a:pPr marL="507365"/>
            <a:r>
              <a:rPr sz="1400" spc="-5" dirty="0">
                <a:latin typeface="Courier New"/>
                <a:cs typeface="Courier New"/>
              </a:rPr>
              <a:t>.word</a:t>
            </a:r>
            <a:r>
              <a:rPr sz="1400" spc="-80" dirty="0">
                <a:latin typeface="Courier New"/>
                <a:cs typeface="Courier New"/>
              </a:rPr>
              <a:t> </a:t>
            </a:r>
            <a:r>
              <a:rPr sz="1400" spc="-10" dirty="0">
                <a:latin typeface="Courier New"/>
                <a:cs typeface="Courier New"/>
              </a:rPr>
              <a:t>0x17</a:t>
            </a:r>
            <a:endParaRPr sz="1400">
              <a:latin typeface="Courier New"/>
              <a:cs typeface="Courier New"/>
            </a:endParaRPr>
          </a:p>
          <a:p>
            <a:pPr marL="507365"/>
            <a:r>
              <a:rPr sz="1400" spc="-5" dirty="0">
                <a:latin typeface="Courier New"/>
                <a:cs typeface="Courier New"/>
              </a:rPr>
              <a:t>.long</a:t>
            </a:r>
            <a:r>
              <a:rPr sz="1400" spc="-95" dirty="0">
                <a:latin typeface="Courier New"/>
                <a:cs typeface="Courier New"/>
              </a:rPr>
              <a:t> </a:t>
            </a:r>
            <a:r>
              <a:rPr sz="1400" spc="-10" dirty="0">
                <a:latin typeface="Courier New"/>
                <a:cs typeface="Courier New"/>
              </a:rPr>
              <a:t>gdt</a:t>
            </a:r>
            <a:endParaRPr sz="1400">
              <a:latin typeface="Courier New"/>
              <a:cs typeface="Courier New"/>
            </a:endParaRPr>
          </a:p>
        </p:txBody>
      </p:sp>
      <p:sp>
        <p:nvSpPr>
          <p:cNvPr id="7" name="object 7"/>
          <p:cNvSpPr/>
          <p:nvPr/>
        </p:nvSpPr>
        <p:spPr>
          <a:xfrm>
            <a:off x="3275076" y="1628395"/>
            <a:ext cx="3235452" cy="138226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348229" y="2077974"/>
            <a:ext cx="3095625" cy="775970"/>
          </a:xfrm>
          <a:custGeom>
            <a:avLst/>
            <a:gdLst/>
            <a:ahLst/>
            <a:cxnLst/>
            <a:rect l="l" t="t" r="r" b="b"/>
            <a:pathLst>
              <a:path w="3095625" h="775969">
                <a:moveTo>
                  <a:pt x="0" y="775715"/>
                </a:moveTo>
                <a:lnTo>
                  <a:pt x="3095244" y="775715"/>
                </a:lnTo>
                <a:lnTo>
                  <a:pt x="3095244" y="0"/>
                </a:lnTo>
                <a:lnTo>
                  <a:pt x="0" y="0"/>
                </a:lnTo>
                <a:lnTo>
                  <a:pt x="0" y="775715"/>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27165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0634" y="1156358"/>
            <a:ext cx="4961255" cy="415498"/>
          </a:xfrm>
          <a:prstGeom prst="rect">
            <a:avLst/>
          </a:prstGeom>
        </p:spPr>
        <p:txBody>
          <a:bodyPr vert="horz" wrap="square" lIns="0" tIns="0" rIns="0" bIns="0" numCol="1" rtlCol="0" anchor="ctr" anchorCtr="0" compatLnSpc="1">
            <a:prstTxWarp prst="textNoShape">
              <a:avLst/>
            </a:prstTxWarp>
            <a:spAutoFit/>
          </a:bodyPr>
          <a:lstStyle/>
          <a:p>
            <a:pPr marL="12700"/>
            <a:r>
              <a:rPr spc="-5" dirty="0">
                <a:latin typeface="微软雅黑"/>
                <a:cs typeface="微软雅黑"/>
              </a:rPr>
              <a:t>x86</a:t>
            </a:r>
            <a:r>
              <a:rPr spc="-5" dirty="0"/>
              <a:t>启动顺序 </a:t>
            </a:r>
            <a:r>
              <a:rPr dirty="0"/>
              <a:t>–</a:t>
            </a:r>
            <a:r>
              <a:rPr spc="-60" dirty="0"/>
              <a:t> </a:t>
            </a:r>
            <a:r>
              <a:rPr spc="-5" dirty="0"/>
              <a:t>使能保护模式</a:t>
            </a:r>
          </a:p>
        </p:txBody>
      </p:sp>
      <p:sp>
        <p:nvSpPr>
          <p:cNvPr id="3" name="object 3"/>
          <p:cNvSpPr/>
          <p:nvPr/>
        </p:nvSpPr>
        <p:spPr>
          <a:xfrm>
            <a:off x="2284476" y="1651254"/>
            <a:ext cx="3883152" cy="30236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179" y="1844802"/>
            <a:ext cx="3167380" cy="1943100"/>
          </a:xfrm>
          <a:custGeom>
            <a:avLst/>
            <a:gdLst/>
            <a:ahLst/>
            <a:cxnLst/>
            <a:rect l="l" t="t" r="r" b="b"/>
            <a:pathLst>
              <a:path w="3167379" h="1943100">
                <a:moveTo>
                  <a:pt x="0" y="1943100"/>
                </a:moveTo>
                <a:lnTo>
                  <a:pt x="3166872" y="1943100"/>
                </a:lnTo>
                <a:lnTo>
                  <a:pt x="3166872" y="0"/>
                </a:lnTo>
                <a:lnTo>
                  <a:pt x="0" y="0"/>
                </a:lnTo>
                <a:lnTo>
                  <a:pt x="0" y="1943100"/>
                </a:lnTo>
                <a:close/>
              </a:path>
            </a:pathLst>
          </a:custGeom>
          <a:solidFill>
            <a:srgbClr val="FFFFFF"/>
          </a:solidFill>
        </p:spPr>
        <p:txBody>
          <a:bodyPr wrap="square" lIns="0" tIns="0" rIns="0" bIns="0" rtlCol="0"/>
          <a:lstStyle/>
          <a:p>
            <a:endParaRPr/>
          </a:p>
        </p:txBody>
      </p:sp>
      <p:sp>
        <p:nvSpPr>
          <p:cNvPr id="5" name="object 5"/>
          <p:cNvSpPr txBox="1"/>
          <p:nvPr/>
        </p:nvSpPr>
        <p:spPr>
          <a:xfrm>
            <a:off x="906577" y="4713682"/>
            <a:ext cx="7540625" cy="862965"/>
          </a:xfrm>
          <a:prstGeom prst="rect">
            <a:avLst/>
          </a:prstGeom>
        </p:spPr>
        <p:txBody>
          <a:bodyPr vert="horz" wrap="square" lIns="0" tIns="0" rIns="0" bIns="0" rtlCol="0">
            <a:spAutoFit/>
          </a:bodyPr>
          <a:lstStyle/>
          <a:p>
            <a:pPr marL="1396365"/>
            <a:r>
              <a:rPr sz="1600" b="1" spc="-5" dirty="0">
                <a:solidFill>
                  <a:srgbClr val="11566A"/>
                </a:solidFill>
                <a:latin typeface="微软雅黑"/>
                <a:cs typeface="微软雅黑"/>
              </a:rPr>
              <a:t>摘自"IA-32</a:t>
            </a:r>
            <a:r>
              <a:rPr sz="1600" b="1" spc="-40" dirty="0">
                <a:solidFill>
                  <a:srgbClr val="11566A"/>
                </a:solidFill>
                <a:latin typeface="微软雅黑"/>
                <a:cs typeface="微软雅黑"/>
              </a:rPr>
              <a:t> </a:t>
            </a:r>
            <a:r>
              <a:rPr sz="1600" b="1" spc="-5" dirty="0">
                <a:solidFill>
                  <a:srgbClr val="11566A"/>
                </a:solidFill>
                <a:latin typeface="微软雅黑"/>
                <a:cs typeface="微软雅黑"/>
              </a:rPr>
              <a:t>Intel体系结构软件开发者手册"</a:t>
            </a:r>
            <a:endParaRPr sz="1600">
              <a:latin typeface="微软雅黑"/>
              <a:cs typeface="微软雅黑"/>
            </a:endParaRPr>
          </a:p>
          <a:p>
            <a:pPr marL="274320" indent="-261620">
              <a:lnSpc>
                <a:spcPts val="1825"/>
              </a:lnSpc>
              <a:spcBef>
                <a:spcPts val="1085"/>
              </a:spcBef>
              <a:buFont typeface="Arial"/>
              <a:buChar char="■"/>
              <a:tabLst>
                <a:tab pos="274955" algn="l"/>
              </a:tabLst>
            </a:pPr>
            <a:r>
              <a:rPr sz="1600" b="1" spc="-10" dirty="0">
                <a:solidFill>
                  <a:srgbClr val="11566A"/>
                </a:solidFill>
                <a:latin typeface="微软雅黑"/>
                <a:cs typeface="微软雅黑"/>
              </a:rPr>
              <a:t>使能保护模式（protection </a:t>
            </a:r>
            <a:r>
              <a:rPr sz="1600" b="1" spc="-5" dirty="0">
                <a:solidFill>
                  <a:srgbClr val="11566A"/>
                </a:solidFill>
                <a:latin typeface="微软雅黑"/>
                <a:cs typeface="微软雅黑"/>
              </a:rPr>
              <a:t>mode）, </a:t>
            </a:r>
            <a:r>
              <a:rPr sz="1600" b="1" spc="-10" dirty="0">
                <a:solidFill>
                  <a:srgbClr val="11566A"/>
                </a:solidFill>
                <a:latin typeface="微软雅黑"/>
                <a:cs typeface="微软雅黑"/>
              </a:rPr>
              <a:t>bootloader/OS </a:t>
            </a:r>
            <a:r>
              <a:rPr sz="1600" b="1" spc="-5" dirty="0">
                <a:solidFill>
                  <a:srgbClr val="11566A"/>
                </a:solidFill>
                <a:latin typeface="微软雅黑"/>
                <a:cs typeface="微软雅黑"/>
              </a:rPr>
              <a:t>要设置 CR0的bit 0</a:t>
            </a:r>
            <a:r>
              <a:rPr sz="1600" b="1" spc="225" dirty="0">
                <a:solidFill>
                  <a:srgbClr val="11566A"/>
                </a:solidFill>
                <a:latin typeface="微软雅黑"/>
                <a:cs typeface="微软雅黑"/>
              </a:rPr>
              <a:t> </a:t>
            </a:r>
            <a:r>
              <a:rPr sz="1600" b="1" spc="-5" dirty="0">
                <a:solidFill>
                  <a:srgbClr val="11566A"/>
                </a:solidFill>
                <a:latin typeface="微软雅黑"/>
                <a:cs typeface="微软雅黑"/>
              </a:rPr>
              <a:t>(PE)</a:t>
            </a:r>
            <a:endParaRPr sz="1600">
              <a:latin typeface="微软雅黑"/>
              <a:cs typeface="微软雅黑"/>
            </a:endParaRPr>
          </a:p>
          <a:p>
            <a:pPr marL="274320" indent="-261620">
              <a:lnSpc>
                <a:spcPts val="1825"/>
              </a:lnSpc>
              <a:buFont typeface="Arial"/>
              <a:buChar char="■"/>
              <a:tabLst>
                <a:tab pos="274955" algn="l"/>
              </a:tabLst>
            </a:pPr>
            <a:r>
              <a:rPr sz="1600" b="1" spc="-10" dirty="0">
                <a:solidFill>
                  <a:srgbClr val="11566A"/>
                </a:solidFill>
                <a:latin typeface="微软雅黑"/>
                <a:cs typeface="微软雅黑"/>
              </a:rPr>
              <a:t>段机制（Segment-level </a:t>
            </a:r>
            <a:r>
              <a:rPr sz="1600" b="1" spc="-5" dirty="0">
                <a:solidFill>
                  <a:srgbClr val="11566A"/>
                </a:solidFill>
                <a:latin typeface="微软雅黑"/>
                <a:cs typeface="微软雅黑"/>
              </a:rPr>
              <a:t>protection）在保护模式下是自动使能的</a:t>
            </a:r>
            <a:endParaRPr sz="1600">
              <a:latin typeface="微软雅黑"/>
              <a:cs typeface="微软雅黑"/>
            </a:endParaRPr>
          </a:p>
        </p:txBody>
      </p:sp>
    </p:spTree>
    <p:extLst>
      <p:ext uri="{BB962C8B-B14F-4D97-AF65-F5344CB8AC3E}">
        <p14:creationId xmlns:p14="http://schemas.microsoft.com/office/powerpoint/2010/main" val="47822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7466" y="2093215"/>
            <a:ext cx="6993255" cy="2214245"/>
          </a:xfrm>
          <a:prstGeom prst="rect">
            <a:avLst/>
          </a:prstGeom>
        </p:spPr>
        <p:txBody>
          <a:bodyPr vert="horz" wrap="square" lIns="0" tIns="0" rIns="0" bIns="0" rtlCol="0">
            <a:spAutoFit/>
          </a:bodyPr>
          <a:lstStyle/>
          <a:p>
            <a:pPr marL="355600" indent="-342900">
              <a:buFont typeface="Arial"/>
              <a:buChar char="■"/>
              <a:tabLst>
                <a:tab pos="309245" algn="l"/>
              </a:tabLst>
            </a:pPr>
            <a:r>
              <a:rPr b="1" dirty="0">
                <a:solidFill>
                  <a:srgbClr val="11566A"/>
                </a:solidFill>
                <a:latin typeface="微软雅黑"/>
                <a:cs typeface="微软雅黑"/>
              </a:rPr>
              <a:t>Chap. 2.5 </a:t>
            </a:r>
            <a:r>
              <a:rPr b="1" spc="-5" dirty="0">
                <a:solidFill>
                  <a:srgbClr val="11566A"/>
                </a:solidFill>
                <a:latin typeface="微软雅黑"/>
                <a:cs typeface="微软雅黑"/>
              </a:rPr>
              <a:t>(Control </a:t>
            </a:r>
            <a:r>
              <a:rPr b="1" spc="-10" dirty="0">
                <a:solidFill>
                  <a:srgbClr val="11566A"/>
                </a:solidFill>
                <a:latin typeface="微软雅黑"/>
                <a:cs typeface="微软雅黑"/>
              </a:rPr>
              <a:t>Registers) </a:t>
            </a:r>
            <a:r>
              <a:rPr b="1" spc="-5" dirty="0">
                <a:solidFill>
                  <a:srgbClr val="11566A"/>
                </a:solidFill>
                <a:latin typeface="微软雅黑"/>
                <a:cs typeface="微软雅黑"/>
              </a:rPr>
              <a:t>), </a:t>
            </a:r>
            <a:r>
              <a:rPr b="1" spc="-30" dirty="0">
                <a:solidFill>
                  <a:srgbClr val="11566A"/>
                </a:solidFill>
                <a:latin typeface="微软雅黑"/>
                <a:cs typeface="微软雅黑"/>
              </a:rPr>
              <a:t>Vol. </a:t>
            </a:r>
            <a:r>
              <a:rPr b="1" dirty="0">
                <a:solidFill>
                  <a:srgbClr val="11566A"/>
                </a:solidFill>
                <a:latin typeface="微软雅黑"/>
                <a:cs typeface="微软雅黑"/>
              </a:rPr>
              <a:t>3, </a:t>
            </a:r>
            <a:r>
              <a:rPr b="1" spc="-10" dirty="0">
                <a:solidFill>
                  <a:srgbClr val="11566A"/>
                </a:solidFill>
                <a:latin typeface="微软雅黑"/>
                <a:cs typeface="微软雅黑"/>
              </a:rPr>
              <a:t>Intel® </a:t>
            </a:r>
            <a:r>
              <a:rPr b="1" dirty="0">
                <a:solidFill>
                  <a:srgbClr val="11566A"/>
                </a:solidFill>
                <a:latin typeface="微软雅黑"/>
                <a:cs typeface="微软雅黑"/>
              </a:rPr>
              <a:t>and</a:t>
            </a:r>
            <a:r>
              <a:rPr b="1" spc="105" dirty="0">
                <a:solidFill>
                  <a:srgbClr val="11566A"/>
                </a:solidFill>
                <a:latin typeface="微软雅黑"/>
                <a:cs typeface="微软雅黑"/>
              </a:rPr>
              <a:t> </a:t>
            </a:r>
            <a:r>
              <a:rPr b="1" dirty="0">
                <a:solidFill>
                  <a:srgbClr val="11566A"/>
                </a:solidFill>
                <a:latin typeface="微软雅黑"/>
                <a:cs typeface="微软雅黑"/>
              </a:rPr>
              <a:t>IA-32</a:t>
            </a:r>
            <a:endParaRPr>
              <a:latin typeface="微软雅黑"/>
              <a:cs typeface="微软雅黑"/>
            </a:endParaRPr>
          </a:p>
          <a:p>
            <a:pPr marL="355600">
              <a:lnSpc>
                <a:spcPts val="2140"/>
              </a:lnSpc>
              <a:spcBef>
                <a:spcPts val="35"/>
              </a:spcBef>
            </a:pPr>
            <a:r>
              <a:rPr b="1" spc="-5" dirty="0">
                <a:solidFill>
                  <a:srgbClr val="11566A"/>
                </a:solidFill>
                <a:latin typeface="微软雅黑"/>
                <a:cs typeface="微软雅黑"/>
              </a:rPr>
              <a:t>Architectures </a:t>
            </a:r>
            <a:r>
              <a:rPr b="1" dirty="0">
                <a:solidFill>
                  <a:srgbClr val="11566A"/>
                </a:solidFill>
                <a:latin typeface="微软雅黑"/>
                <a:cs typeface="微软雅黑"/>
              </a:rPr>
              <a:t>Software </a:t>
            </a:r>
            <a:r>
              <a:rPr b="1" spc="-10" dirty="0">
                <a:solidFill>
                  <a:srgbClr val="11566A"/>
                </a:solidFill>
                <a:latin typeface="微软雅黑"/>
                <a:cs typeface="微软雅黑"/>
              </a:rPr>
              <a:t>Developer’s</a:t>
            </a:r>
            <a:r>
              <a:rPr b="1" spc="-25" dirty="0">
                <a:solidFill>
                  <a:srgbClr val="11566A"/>
                </a:solidFill>
                <a:latin typeface="微软雅黑"/>
                <a:cs typeface="微软雅黑"/>
              </a:rPr>
              <a:t> </a:t>
            </a:r>
            <a:r>
              <a:rPr b="1" dirty="0">
                <a:solidFill>
                  <a:srgbClr val="11566A"/>
                </a:solidFill>
                <a:latin typeface="微软雅黑"/>
                <a:cs typeface="微软雅黑"/>
              </a:rPr>
              <a:t>Manual</a:t>
            </a:r>
            <a:endParaRPr>
              <a:latin typeface="微软雅黑"/>
              <a:cs typeface="微软雅黑"/>
            </a:endParaRPr>
          </a:p>
          <a:p>
            <a:pPr marL="308610" indent="-295910">
              <a:lnSpc>
                <a:spcPts val="2140"/>
              </a:lnSpc>
              <a:buFont typeface="Arial"/>
              <a:buChar char="■"/>
              <a:tabLst>
                <a:tab pos="309245" algn="l"/>
              </a:tabLst>
            </a:pPr>
            <a:r>
              <a:rPr b="1" spc="-5" dirty="0">
                <a:solidFill>
                  <a:srgbClr val="11566A"/>
                </a:solidFill>
                <a:latin typeface="微软雅黑"/>
                <a:cs typeface="微软雅黑"/>
              </a:rPr>
              <a:t>Chap. </a:t>
            </a:r>
            <a:r>
              <a:rPr b="1" dirty="0">
                <a:solidFill>
                  <a:srgbClr val="11566A"/>
                </a:solidFill>
                <a:latin typeface="微软雅黑"/>
                <a:cs typeface="微软雅黑"/>
              </a:rPr>
              <a:t>3 </a:t>
            </a:r>
            <a:r>
              <a:rPr b="1" spc="-5" dirty="0">
                <a:solidFill>
                  <a:srgbClr val="11566A"/>
                </a:solidFill>
                <a:latin typeface="微软雅黑"/>
                <a:cs typeface="微软雅黑"/>
              </a:rPr>
              <a:t>(Protected-Mode </a:t>
            </a:r>
            <a:r>
              <a:rPr b="1" spc="10" dirty="0">
                <a:solidFill>
                  <a:srgbClr val="11566A"/>
                </a:solidFill>
                <a:latin typeface="微软雅黑"/>
                <a:cs typeface="微软雅黑"/>
              </a:rPr>
              <a:t>Memory </a:t>
            </a:r>
            <a:r>
              <a:rPr b="1" spc="-5" dirty="0">
                <a:solidFill>
                  <a:srgbClr val="11566A"/>
                </a:solidFill>
                <a:latin typeface="微软雅黑"/>
                <a:cs typeface="微软雅黑"/>
              </a:rPr>
              <a:t>Management), </a:t>
            </a:r>
            <a:r>
              <a:rPr b="1" spc="-30" dirty="0">
                <a:solidFill>
                  <a:srgbClr val="11566A"/>
                </a:solidFill>
                <a:latin typeface="微软雅黑"/>
                <a:cs typeface="微软雅黑"/>
              </a:rPr>
              <a:t>Vol.</a:t>
            </a:r>
            <a:r>
              <a:rPr b="1" spc="-35" dirty="0">
                <a:solidFill>
                  <a:srgbClr val="11566A"/>
                </a:solidFill>
                <a:latin typeface="微软雅黑"/>
                <a:cs typeface="微软雅黑"/>
              </a:rPr>
              <a:t> </a:t>
            </a:r>
            <a:r>
              <a:rPr b="1" dirty="0">
                <a:solidFill>
                  <a:srgbClr val="11566A"/>
                </a:solidFill>
                <a:latin typeface="微软雅黑"/>
                <a:cs typeface="微软雅黑"/>
              </a:rPr>
              <a:t>3,</a:t>
            </a:r>
            <a:endParaRPr>
              <a:latin typeface="微软雅黑"/>
              <a:cs typeface="微软雅黑"/>
            </a:endParaRPr>
          </a:p>
          <a:p>
            <a:pPr marL="355600">
              <a:spcBef>
                <a:spcPts val="35"/>
              </a:spcBef>
            </a:pPr>
            <a:r>
              <a:rPr b="1" spc="-10" dirty="0">
                <a:solidFill>
                  <a:srgbClr val="11566A"/>
                </a:solidFill>
                <a:latin typeface="微软雅黑"/>
                <a:cs typeface="微软雅黑"/>
              </a:rPr>
              <a:t>Intel® </a:t>
            </a:r>
            <a:r>
              <a:rPr b="1" dirty="0">
                <a:solidFill>
                  <a:srgbClr val="11566A"/>
                </a:solidFill>
                <a:latin typeface="微软雅黑"/>
                <a:cs typeface="微软雅黑"/>
              </a:rPr>
              <a:t>and IA-32 </a:t>
            </a:r>
            <a:r>
              <a:rPr b="1" spc="-5" dirty="0">
                <a:solidFill>
                  <a:srgbClr val="11566A"/>
                </a:solidFill>
                <a:latin typeface="微软雅黑"/>
                <a:cs typeface="微软雅黑"/>
              </a:rPr>
              <a:t>Architectures </a:t>
            </a:r>
            <a:r>
              <a:rPr b="1" dirty="0">
                <a:solidFill>
                  <a:srgbClr val="11566A"/>
                </a:solidFill>
                <a:latin typeface="微软雅黑"/>
                <a:cs typeface="微软雅黑"/>
              </a:rPr>
              <a:t>Software</a:t>
            </a:r>
            <a:r>
              <a:rPr b="1" spc="95" dirty="0">
                <a:solidFill>
                  <a:srgbClr val="11566A"/>
                </a:solidFill>
                <a:latin typeface="微软雅黑"/>
                <a:cs typeface="微软雅黑"/>
              </a:rPr>
              <a:t> </a:t>
            </a:r>
            <a:r>
              <a:rPr b="1" spc="-10" dirty="0">
                <a:solidFill>
                  <a:srgbClr val="11566A"/>
                </a:solidFill>
                <a:latin typeface="微软雅黑"/>
                <a:cs typeface="微软雅黑"/>
              </a:rPr>
              <a:t>Developer’s</a:t>
            </a:r>
            <a:endParaRPr>
              <a:latin typeface="微软雅黑"/>
              <a:cs typeface="微软雅黑"/>
            </a:endParaRPr>
          </a:p>
          <a:p>
            <a:pPr marL="355600">
              <a:lnSpc>
                <a:spcPts val="2140"/>
              </a:lnSpc>
            </a:pPr>
            <a:r>
              <a:rPr b="1" spc="-5" dirty="0">
                <a:solidFill>
                  <a:srgbClr val="11566A"/>
                </a:solidFill>
                <a:latin typeface="微软雅黑"/>
                <a:cs typeface="微软雅黑"/>
              </a:rPr>
              <a:t>Manual</a:t>
            </a:r>
            <a:endParaRPr>
              <a:latin typeface="微软雅黑"/>
              <a:cs typeface="微软雅黑"/>
            </a:endParaRPr>
          </a:p>
          <a:p>
            <a:pPr marL="355600" marR="5080" indent="-342900">
              <a:lnSpc>
                <a:spcPts val="2200"/>
              </a:lnSpc>
              <a:spcBef>
                <a:spcPts val="20"/>
              </a:spcBef>
              <a:buFont typeface="Arial"/>
              <a:buChar char="■"/>
              <a:tabLst>
                <a:tab pos="309245" algn="l"/>
              </a:tabLst>
            </a:pPr>
            <a:r>
              <a:rPr b="1" spc="-5" dirty="0">
                <a:solidFill>
                  <a:srgbClr val="11566A"/>
                </a:solidFill>
                <a:latin typeface="微软雅黑"/>
                <a:cs typeface="微软雅黑"/>
              </a:rPr>
              <a:t>Chap. </a:t>
            </a:r>
            <a:r>
              <a:rPr b="1" dirty="0">
                <a:solidFill>
                  <a:srgbClr val="11566A"/>
                </a:solidFill>
                <a:latin typeface="微软雅黑"/>
                <a:cs typeface="微软雅黑"/>
              </a:rPr>
              <a:t>9.l </a:t>
            </a:r>
            <a:r>
              <a:rPr b="1" spc="-5" dirty="0">
                <a:solidFill>
                  <a:srgbClr val="11566A"/>
                </a:solidFill>
                <a:latin typeface="微软雅黑"/>
                <a:cs typeface="微软雅黑"/>
              </a:rPr>
              <a:t>(Initialization </a:t>
            </a:r>
            <a:r>
              <a:rPr b="1" dirty="0">
                <a:solidFill>
                  <a:srgbClr val="11566A"/>
                </a:solidFill>
                <a:latin typeface="微软雅黑"/>
                <a:cs typeface="微软雅黑"/>
              </a:rPr>
              <a:t>Overview), </a:t>
            </a:r>
            <a:r>
              <a:rPr b="1" spc="-35" dirty="0">
                <a:solidFill>
                  <a:srgbClr val="11566A"/>
                </a:solidFill>
                <a:latin typeface="微软雅黑"/>
                <a:cs typeface="微软雅黑"/>
              </a:rPr>
              <a:t>Vol. </a:t>
            </a:r>
            <a:r>
              <a:rPr b="1" dirty="0">
                <a:solidFill>
                  <a:srgbClr val="11566A"/>
                </a:solidFill>
                <a:latin typeface="微软雅黑"/>
                <a:cs typeface="微软雅黑"/>
              </a:rPr>
              <a:t>3, </a:t>
            </a:r>
            <a:r>
              <a:rPr b="1" spc="-5" dirty="0">
                <a:solidFill>
                  <a:srgbClr val="11566A"/>
                </a:solidFill>
                <a:latin typeface="微软雅黑"/>
                <a:cs typeface="微软雅黑"/>
              </a:rPr>
              <a:t>Intel® </a:t>
            </a:r>
            <a:r>
              <a:rPr b="1" dirty="0">
                <a:solidFill>
                  <a:srgbClr val="11566A"/>
                </a:solidFill>
                <a:latin typeface="微软雅黑"/>
                <a:cs typeface="微软雅黑"/>
              </a:rPr>
              <a:t>and IA-32  </a:t>
            </a:r>
            <a:r>
              <a:rPr b="1" spc="-5" dirty="0">
                <a:solidFill>
                  <a:srgbClr val="11566A"/>
                </a:solidFill>
                <a:latin typeface="微软雅黑"/>
                <a:cs typeface="微软雅黑"/>
              </a:rPr>
              <a:t>Architectures </a:t>
            </a:r>
            <a:r>
              <a:rPr b="1" dirty="0">
                <a:solidFill>
                  <a:srgbClr val="11566A"/>
                </a:solidFill>
                <a:latin typeface="微软雅黑"/>
                <a:cs typeface="微软雅黑"/>
              </a:rPr>
              <a:t>Software </a:t>
            </a:r>
            <a:r>
              <a:rPr b="1" spc="-10" dirty="0">
                <a:solidFill>
                  <a:srgbClr val="11566A"/>
                </a:solidFill>
                <a:latin typeface="微软雅黑"/>
                <a:cs typeface="微软雅黑"/>
              </a:rPr>
              <a:t>Developer’s</a:t>
            </a:r>
            <a:r>
              <a:rPr b="1" spc="-25" dirty="0">
                <a:solidFill>
                  <a:srgbClr val="11566A"/>
                </a:solidFill>
                <a:latin typeface="微软雅黑"/>
                <a:cs typeface="微软雅黑"/>
              </a:rPr>
              <a:t> </a:t>
            </a:r>
            <a:r>
              <a:rPr b="1" dirty="0">
                <a:solidFill>
                  <a:srgbClr val="11566A"/>
                </a:solidFill>
                <a:latin typeface="微软雅黑"/>
                <a:cs typeface="微软雅黑"/>
              </a:rPr>
              <a:t>Manual</a:t>
            </a:r>
            <a:endParaRPr>
              <a:latin typeface="微软雅黑"/>
              <a:cs typeface="微软雅黑"/>
            </a:endParaRPr>
          </a:p>
          <a:p>
            <a:pPr marL="308610" indent="-295910">
              <a:lnSpc>
                <a:spcPts val="2045"/>
              </a:lnSpc>
              <a:buFont typeface="Arial"/>
              <a:buChar char="■"/>
              <a:tabLst>
                <a:tab pos="309245" algn="l"/>
              </a:tabLst>
            </a:pPr>
            <a:r>
              <a:rPr b="1" dirty="0">
                <a:solidFill>
                  <a:srgbClr val="11566A"/>
                </a:solidFill>
                <a:latin typeface="微软雅黑"/>
                <a:cs typeface="微软雅黑"/>
              </a:rPr>
              <a:t>An </a:t>
            </a:r>
            <a:r>
              <a:rPr b="1" spc="-5" dirty="0">
                <a:solidFill>
                  <a:srgbClr val="11566A"/>
                </a:solidFill>
                <a:latin typeface="微软雅黑"/>
                <a:cs typeface="微软雅黑"/>
              </a:rPr>
              <a:t>introduction </a:t>
            </a:r>
            <a:r>
              <a:rPr b="1" spc="-10" dirty="0">
                <a:solidFill>
                  <a:srgbClr val="11566A"/>
                </a:solidFill>
                <a:latin typeface="微软雅黑"/>
                <a:cs typeface="微软雅黑"/>
              </a:rPr>
              <a:t>to </a:t>
            </a:r>
            <a:r>
              <a:rPr b="1" dirty="0">
                <a:solidFill>
                  <a:srgbClr val="11566A"/>
                </a:solidFill>
                <a:latin typeface="微软雅黑"/>
                <a:cs typeface="微软雅黑"/>
              </a:rPr>
              <a:t>ELF format:</a:t>
            </a:r>
            <a:r>
              <a:rPr b="1" spc="-25" dirty="0">
                <a:solidFill>
                  <a:srgbClr val="11566A"/>
                </a:solidFill>
                <a:latin typeface="微软雅黑"/>
                <a:cs typeface="微软雅黑"/>
              </a:rPr>
              <a:t> </a:t>
            </a:r>
            <a:r>
              <a:rPr b="1" u="heavy" spc="-5" dirty="0">
                <a:solidFill>
                  <a:srgbClr val="0000FF"/>
                </a:solidFill>
                <a:latin typeface="微软雅黑"/>
                <a:cs typeface="微软雅黑"/>
                <a:hlinkClick r:id="rId2"/>
              </a:rPr>
              <a:t>http://wiki.osdev.org/ELF</a:t>
            </a:r>
            <a:endParaRPr>
              <a:latin typeface="微软雅黑"/>
              <a:cs typeface="微软雅黑"/>
            </a:endParaRPr>
          </a:p>
        </p:txBody>
      </p:sp>
      <p:sp>
        <p:nvSpPr>
          <p:cNvPr id="3" name="object 3"/>
          <p:cNvSpPr txBox="1">
            <a:spLocks noGrp="1"/>
          </p:cNvSpPr>
          <p:nvPr>
            <p:ph type="title"/>
          </p:nvPr>
        </p:nvSpPr>
        <p:spPr>
          <a:xfrm>
            <a:off x="468315" y="1269496"/>
            <a:ext cx="8207375" cy="415498"/>
          </a:xfrm>
          <a:prstGeom prst="rect">
            <a:avLst/>
          </a:prstGeom>
        </p:spPr>
        <p:txBody>
          <a:bodyPr vert="horz" wrap="square" lIns="0" tIns="0" rIns="0" bIns="0" numCol="1" rtlCol="0" anchor="ctr" anchorCtr="0" compatLnSpc="1">
            <a:prstTxWarp prst="textNoShape">
              <a:avLst/>
            </a:prstTxWarp>
            <a:spAutoFit/>
          </a:bodyPr>
          <a:lstStyle/>
          <a:p>
            <a:pPr marL="1902460"/>
            <a:r>
              <a:rPr spc="-5" dirty="0">
                <a:latin typeface="微软雅黑"/>
                <a:cs typeface="微软雅黑"/>
              </a:rPr>
              <a:t>x86</a:t>
            </a:r>
            <a:r>
              <a:rPr spc="-5" dirty="0"/>
              <a:t>启动顺序 </a:t>
            </a:r>
            <a:r>
              <a:rPr dirty="0"/>
              <a:t>–</a:t>
            </a:r>
            <a:r>
              <a:rPr spc="-75" dirty="0"/>
              <a:t> </a:t>
            </a:r>
            <a:r>
              <a:rPr dirty="0"/>
              <a:t>参考资料</a:t>
            </a:r>
          </a:p>
        </p:txBody>
      </p:sp>
      <p:sp>
        <p:nvSpPr>
          <p:cNvPr id="4" name="文本框 3">
            <a:extLst>
              <a:ext uri="{FF2B5EF4-FFF2-40B4-BE49-F238E27FC236}">
                <a16:creationId xmlns:a16="http://schemas.microsoft.com/office/drawing/2014/main" id="{8EC2A74C-E85D-4A76-A7E2-1054EDE352A2}"/>
              </a:ext>
            </a:extLst>
          </p:cNvPr>
          <p:cNvSpPr txBox="1"/>
          <p:nvPr/>
        </p:nvSpPr>
        <p:spPr>
          <a:xfrm>
            <a:off x="1540701" y="5398718"/>
            <a:ext cx="5874707" cy="369332"/>
          </a:xfrm>
          <a:prstGeom prst="rect">
            <a:avLst/>
          </a:prstGeom>
          <a:noFill/>
        </p:spPr>
        <p:txBody>
          <a:bodyPr wrap="square" rtlCol="0">
            <a:spAutoFit/>
          </a:bodyPr>
          <a:lstStyle/>
          <a:p>
            <a:r>
              <a:rPr lang="zh-CN" altLang="en-US" dirty="0"/>
              <a:t>请试图结合</a:t>
            </a:r>
            <a:r>
              <a:rPr lang="en-US" altLang="zh-CN" dirty="0" err="1"/>
              <a:t>ChatGPT</a:t>
            </a:r>
            <a:r>
              <a:rPr lang="zh-CN" altLang="en-US" dirty="0"/>
              <a:t>找到</a:t>
            </a:r>
            <a:r>
              <a:rPr lang="en-US" altLang="zh-CN" dirty="0"/>
              <a:t>X86</a:t>
            </a:r>
            <a:r>
              <a:rPr lang="zh-CN" altLang="en-US" dirty="0"/>
              <a:t>的启动细节</a:t>
            </a:r>
          </a:p>
        </p:txBody>
      </p:sp>
    </p:spTree>
    <p:extLst>
      <p:ext uri="{BB962C8B-B14F-4D97-AF65-F5344CB8AC3E}">
        <p14:creationId xmlns:p14="http://schemas.microsoft.com/office/powerpoint/2010/main" val="3852727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9D371-E8D6-4F91-B616-72A7AD7E123A}"/>
              </a:ext>
            </a:extLst>
          </p:cNvPr>
          <p:cNvSpPr>
            <a:spLocks noGrp="1"/>
          </p:cNvSpPr>
          <p:nvPr>
            <p:ph type="title"/>
          </p:nvPr>
        </p:nvSpPr>
        <p:spPr/>
        <p:txBody>
          <a:bodyPr/>
          <a:lstStyle/>
          <a:p>
            <a:r>
              <a:rPr lang="zh-CN" altLang="en-US" dirty="0"/>
              <a:t>加载内核之</a:t>
            </a:r>
            <a:r>
              <a:rPr lang="en-US" altLang="zh-CN" dirty="0"/>
              <a:t>OS</a:t>
            </a:r>
            <a:r>
              <a:rPr lang="zh-CN" altLang="en-US" dirty="0"/>
              <a:t>是怎么存储的</a:t>
            </a:r>
          </a:p>
        </p:txBody>
      </p:sp>
      <p:sp>
        <p:nvSpPr>
          <p:cNvPr id="3" name="内容占位符 2">
            <a:extLst>
              <a:ext uri="{FF2B5EF4-FFF2-40B4-BE49-F238E27FC236}">
                <a16:creationId xmlns:a16="http://schemas.microsoft.com/office/drawing/2014/main" id="{96FBC87F-CD10-4866-AE2A-080C5A0DEC3E}"/>
              </a:ext>
            </a:extLst>
          </p:cNvPr>
          <p:cNvSpPr>
            <a:spLocks noGrp="1"/>
          </p:cNvSpPr>
          <p:nvPr>
            <p:ph idx="1"/>
          </p:nvPr>
        </p:nvSpPr>
        <p:spPr/>
        <p:txBody>
          <a:bodyPr/>
          <a:lstStyle/>
          <a:p>
            <a:r>
              <a:rPr lang="en-US" altLang="zh-CN" dirty="0"/>
              <a:t>ELF</a:t>
            </a:r>
            <a:r>
              <a:rPr lang="zh-CN" altLang="en-US" dirty="0"/>
              <a:t>文件格式</a:t>
            </a:r>
          </a:p>
        </p:txBody>
      </p:sp>
    </p:spTree>
    <p:extLst>
      <p:ext uri="{BB962C8B-B14F-4D97-AF65-F5344CB8AC3E}">
        <p14:creationId xmlns:p14="http://schemas.microsoft.com/office/powerpoint/2010/main" val="9638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a:t>系统引导</a:t>
            </a:r>
          </a:p>
        </p:txBody>
      </p:sp>
      <p:pic>
        <p:nvPicPr>
          <p:cNvPr id="60419" name="内容占位符 6" descr="冯氏结构.jp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28680" r="-28680"/>
          <a:stretch>
            <a:fillRect/>
          </a:stretch>
        </p:blipFill>
        <p:spPr/>
      </p:pic>
      <p:sp>
        <p:nvSpPr>
          <p:cNvPr id="60420" name="文本框 7"/>
          <p:cNvSpPr txBox="1">
            <a:spLocks noChangeArrowheads="1"/>
          </p:cNvSpPr>
          <p:nvPr/>
        </p:nvSpPr>
        <p:spPr bwMode="auto">
          <a:xfrm>
            <a:off x="250825" y="5300663"/>
            <a:ext cx="3097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36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sz="3200"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28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r>
              <a:rPr lang="zh-CN" altLang="en-US" sz="2400">
                <a:ea typeface="宋体" panose="02010600030101010101" pitchFamily="2" charset="-122"/>
              </a:rPr>
              <a:t>程序从哪里来？</a:t>
            </a:r>
            <a:endParaRPr lang="en-US" altLang="zh-CN" sz="2400">
              <a:ea typeface="宋体" panose="02010600030101010101" pitchFamily="2" charset="-122"/>
            </a:endParaRPr>
          </a:p>
          <a:p>
            <a:pPr eaLnBrk="1" hangingPunct="1">
              <a:lnSpc>
                <a:spcPct val="100000"/>
              </a:lnSpc>
              <a:spcBef>
                <a:spcPct val="0"/>
              </a:spcBef>
              <a:buClrTx/>
              <a:buFont typeface="Arial" panose="020B0604020202020204" pitchFamily="34" charset="0"/>
              <a:buNone/>
            </a:pPr>
            <a:r>
              <a:rPr lang="zh-CN" altLang="en-US" sz="2400">
                <a:ea typeface="宋体" panose="02010600030101010101" pitchFamily="2" charset="-122"/>
              </a:rPr>
              <a:t>程序从哪里开始？</a:t>
            </a:r>
          </a:p>
        </p:txBody>
      </p:sp>
    </p:spTree>
    <p:extLst>
      <p:ext uri="{BB962C8B-B14F-4D97-AF65-F5344CB8AC3E}">
        <p14:creationId xmlns:p14="http://schemas.microsoft.com/office/powerpoint/2010/main" val="3326375685"/>
      </p:ext>
    </p:extLst>
  </p:cSld>
  <p:clrMapOvr>
    <a:masterClrMapping/>
  </p:clrMapOvr>
  <mc:AlternateContent xmlns:mc="http://schemas.openxmlformats.org/markup-compatibility/2006" xmlns:p14="http://schemas.microsoft.com/office/powerpoint/2010/main">
    <mc:Choice Requires="p14">
      <p:transition spd="slow" p14:dur="2000" advTm="8516"/>
    </mc:Choice>
    <mc:Fallback xmlns="">
      <p:transition spd="slow" advTm="851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19DCBFBF-09AB-45FE-BA07-032F61F386EB}"/>
              </a:ext>
            </a:extLst>
          </p:cNvPr>
          <p:cNvSpPr/>
          <p:nvPr/>
        </p:nvSpPr>
        <p:spPr>
          <a:xfrm>
            <a:off x="0" y="989952"/>
            <a:ext cx="9144000" cy="428626"/>
          </a:xfrm>
          <a:prstGeom prst="rect">
            <a:avLst/>
          </a:prstGeom>
          <a:solidFill>
            <a:srgbClr val="7F0B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33" name="文本框 32">
            <a:extLst>
              <a:ext uri="{FF2B5EF4-FFF2-40B4-BE49-F238E27FC236}">
                <a16:creationId xmlns:a16="http://schemas.microsoft.com/office/drawing/2014/main" id="{DFC8DBB9-E28F-41A0-BF2A-A6E3C2575282}"/>
              </a:ext>
            </a:extLst>
          </p:cNvPr>
          <p:cNvSpPr txBox="1"/>
          <p:nvPr/>
        </p:nvSpPr>
        <p:spPr>
          <a:xfrm>
            <a:off x="96202" y="1031140"/>
            <a:ext cx="981484" cy="369332"/>
          </a:xfrm>
          <a:prstGeom prst="rect">
            <a:avLst/>
          </a:prstGeom>
          <a:noFill/>
        </p:spPr>
        <p:txBody>
          <a:bodyPr wrap="square" rtlCol="0">
            <a:spAutoFit/>
          </a:bodyPr>
          <a:lstStyle/>
          <a:p>
            <a:pPr algn="ctr" defTabSz="685800">
              <a:defRPr/>
            </a:pPr>
            <a:r>
              <a:rPr lang="zh-CN" altLang="en-US" b="1" dirty="0">
                <a:solidFill>
                  <a:prstClr val="white"/>
                </a:solidFill>
                <a:latin typeface="微软雅黑" panose="020B0503020204020204" pitchFamily="34" charset="-122"/>
                <a:ea typeface="微软雅黑" panose="020B0503020204020204" pitchFamily="34" charset="-122"/>
                <a:sym typeface="方正黑体简体" panose="03000509000000000000" pitchFamily="65" charset="-122"/>
              </a:rPr>
              <a:t>链接器</a:t>
            </a:r>
          </a:p>
        </p:txBody>
      </p:sp>
      <p:pic>
        <p:nvPicPr>
          <p:cNvPr id="39" name="Picture 2" descr="https://timgsa.baidu.com/timg?image&amp;quality=80&amp;size=b9999_10000&amp;sec=1526526253&amp;di=0fdf74be32549a46a1f8a554e4444ad3&amp;imgtype=jpg&amp;er=1&amp;src=http%3A%2F%2Fb.hiphotos.baidu.com%2Fzhidao%2Fpic%2Fitem%2F9f2f070828381f30c8b141f2a9014c086f06f0c5.jpg">
            <a:extLst>
              <a:ext uri="{FF2B5EF4-FFF2-40B4-BE49-F238E27FC236}">
                <a16:creationId xmlns:a16="http://schemas.microsoft.com/office/drawing/2014/main" id="{F843F7BA-81FE-4A8A-8C9C-78456B8E82AD}"/>
              </a:ext>
            </a:extLst>
          </p:cNvPr>
          <p:cNvPicPr>
            <a:picLocks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44406" r="100000"/>
                    </a14:imgEffect>
                  </a14:imgLayer>
                </a14:imgProps>
              </a:ext>
              <a:ext uri="{28A0092B-C50C-407E-A947-70E740481C1C}">
                <a14:useLocalDpi xmlns:a14="http://schemas.microsoft.com/office/drawing/2010/main" val="0"/>
              </a:ext>
            </a:extLst>
          </a:blip>
          <a:srcRect l="49030" t="896" r="1180" b="960"/>
          <a:stretch/>
        </p:blipFill>
        <p:spPr bwMode="auto">
          <a:xfrm>
            <a:off x="8084690" y="907509"/>
            <a:ext cx="759542" cy="654979"/>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剪去单角 26">
            <a:extLst>
              <a:ext uri="{FF2B5EF4-FFF2-40B4-BE49-F238E27FC236}">
                <a16:creationId xmlns:a16="http://schemas.microsoft.com/office/drawing/2014/main" id="{A0DBBDC9-AB20-43A5-A386-8898B1E5FFA6}"/>
              </a:ext>
            </a:extLst>
          </p:cNvPr>
          <p:cNvSpPr/>
          <p:nvPr/>
        </p:nvSpPr>
        <p:spPr>
          <a:xfrm>
            <a:off x="709066" y="1635377"/>
            <a:ext cx="2123768" cy="1117767"/>
          </a:xfrm>
          <a:prstGeom prst="snip1Rect">
            <a:avLst/>
          </a:prstGeom>
          <a:solidFill>
            <a:srgbClr val="DEE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obj1.c:</a:t>
            </a:r>
          </a:p>
          <a:p>
            <a:pPr defTabSz="685800"/>
            <a:r>
              <a:rPr lang="en-US" altLang="zh-CN" sz="900" dirty="0">
                <a:solidFill>
                  <a:prstClr val="black"/>
                </a:solidFill>
                <a:latin typeface="Consolas" panose="020B0609020204030204" pitchFamily="49" charset="0"/>
                <a:ea typeface="Adobe Gothic Std B" panose="020B0800000000000000" pitchFamily="34" charset="-128"/>
              </a:rPr>
              <a:t>    foo1(){</a:t>
            </a:r>
          </a:p>
          <a:p>
            <a:pPr defTabSz="685800"/>
            <a:r>
              <a:rPr lang="en-US" altLang="zh-CN" sz="900" dirty="0">
                <a:solidFill>
                  <a:prstClr val="black"/>
                </a:solidFill>
                <a:latin typeface="Consolas" panose="020B0609020204030204" pitchFamily="49" charset="0"/>
                <a:ea typeface="Adobe Gothic Std B" panose="020B0800000000000000" pitchFamily="34" charset="-128"/>
              </a:rPr>
              <a:t>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8" name="矩形: 剪去单角 27">
            <a:extLst>
              <a:ext uri="{FF2B5EF4-FFF2-40B4-BE49-F238E27FC236}">
                <a16:creationId xmlns:a16="http://schemas.microsoft.com/office/drawing/2014/main" id="{070FBD45-F073-4249-9B8B-186F26F1F032}"/>
              </a:ext>
            </a:extLst>
          </p:cNvPr>
          <p:cNvSpPr/>
          <p:nvPr/>
        </p:nvSpPr>
        <p:spPr>
          <a:xfrm>
            <a:off x="709066" y="2896920"/>
            <a:ext cx="2123768" cy="1117767"/>
          </a:xfrm>
          <a:prstGeom prst="snip1Rect">
            <a:avLst/>
          </a:prstGeom>
          <a:solidFill>
            <a:srgbClr val="DEE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obj2.c:</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32" name="矩形: 剪去单角 31">
            <a:extLst>
              <a:ext uri="{FF2B5EF4-FFF2-40B4-BE49-F238E27FC236}">
                <a16:creationId xmlns:a16="http://schemas.microsoft.com/office/drawing/2014/main" id="{8C4EF4B7-F0E5-4B95-9AE6-7AC2880C504F}"/>
              </a:ext>
            </a:extLst>
          </p:cNvPr>
          <p:cNvSpPr/>
          <p:nvPr/>
        </p:nvSpPr>
        <p:spPr>
          <a:xfrm>
            <a:off x="709066" y="4158464"/>
            <a:ext cx="2123768" cy="1117767"/>
          </a:xfrm>
          <a:prstGeom prst="snip1Rect">
            <a:avLst/>
          </a:prstGeom>
          <a:solidFill>
            <a:srgbClr val="DEE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obj3.c:</a:t>
            </a:r>
          </a:p>
          <a:p>
            <a:pPr defTabSz="685800"/>
            <a:r>
              <a:rPr lang="en-US" altLang="zh-CN" sz="900" dirty="0">
                <a:solidFill>
                  <a:prstClr val="black"/>
                </a:solidFill>
                <a:latin typeface="Consolas" panose="020B0609020204030204" pitchFamily="49" charset="0"/>
                <a:ea typeface="Adobe Gothic Std B" panose="020B0800000000000000" pitchFamily="34" charset="-128"/>
              </a:rPr>
              <a:t>    foo2(){</a:t>
            </a:r>
          </a:p>
          <a:p>
            <a:pPr defTabSz="685800"/>
            <a:r>
              <a:rPr lang="en-US" altLang="zh-CN" sz="900" dirty="0">
                <a:solidFill>
                  <a:prstClr val="black"/>
                </a:solidFill>
                <a:latin typeface="Consolas" panose="020B0609020204030204" pitchFamily="49" charset="0"/>
                <a:ea typeface="Adobe Gothic Std B" panose="020B0800000000000000" pitchFamily="34" charset="-128"/>
              </a:rPr>
              <a:t>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2700" dirty="0">
              <a:solidFill>
                <a:prstClr val="black"/>
              </a:solidFill>
              <a:latin typeface="Consolas" panose="020B0609020204030204" pitchFamily="49" charset="0"/>
              <a:ea typeface="等线" panose="02010600030101010101" pitchFamily="2" charset="-122"/>
            </a:endParaRPr>
          </a:p>
        </p:txBody>
      </p:sp>
      <p:sp>
        <p:nvSpPr>
          <p:cNvPr id="2" name="爆炸形: 8 pt  1">
            <a:extLst>
              <a:ext uri="{FF2B5EF4-FFF2-40B4-BE49-F238E27FC236}">
                <a16:creationId xmlns:a16="http://schemas.microsoft.com/office/drawing/2014/main" id="{8D508875-9363-4289-B45D-F5CAC0D0B17D}"/>
              </a:ext>
            </a:extLst>
          </p:cNvPr>
          <p:cNvSpPr/>
          <p:nvPr/>
        </p:nvSpPr>
        <p:spPr>
          <a:xfrm>
            <a:off x="3786649" y="2420580"/>
            <a:ext cx="2013155" cy="1737884"/>
          </a:xfrm>
          <a:prstGeom prst="irregularSeal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1500" dirty="0">
                <a:solidFill>
                  <a:prstClr val="white"/>
                </a:solidFill>
                <a:latin typeface="Consolas" panose="020B0609020204030204" pitchFamily="49" charset="0"/>
                <a:ea typeface="Adobe Gothic Std B" panose="020B0800000000000000" pitchFamily="34" charset="-128"/>
              </a:rPr>
              <a:t>Compiler</a:t>
            </a:r>
            <a:endParaRPr lang="zh-CN" altLang="en-US" sz="1500" dirty="0">
              <a:solidFill>
                <a:prstClr val="white"/>
              </a:solidFill>
              <a:latin typeface="Consolas" panose="020B0609020204030204" pitchFamily="49" charset="0"/>
              <a:ea typeface="等线" panose="02010600030101010101" pitchFamily="2" charset="-122"/>
            </a:endParaRPr>
          </a:p>
        </p:txBody>
      </p:sp>
      <p:cxnSp>
        <p:nvCxnSpPr>
          <p:cNvPr id="5" name="直接箭头连接符 4">
            <a:extLst>
              <a:ext uri="{FF2B5EF4-FFF2-40B4-BE49-F238E27FC236}">
                <a16:creationId xmlns:a16="http://schemas.microsoft.com/office/drawing/2014/main" id="{69B139FC-36F4-4114-9B15-BC5DDF05C8F8}"/>
              </a:ext>
            </a:extLst>
          </p:cNvPr>
          <p:cNvCxnSpPr>
            <a:stCxn id="27" idx="0"/>
          </p:cNvCxnSpPr>
          <p:nvPr/>
        </p:nvCxnSpPr>
        <p:spPr>
          <a:xfrm>
            <a:off x="2832834" y="2194260"/>
            <a:ext cx="953815" cy="7026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41DC5732-9355-4A7B-9B8B-F1C4C4BB8344}"/>
              </a:ext>
            </a:extLst>
          </p:cNvPr>
          <p:cNvCxnSpPr>
            <a:cxnSpLocks/>
            <a:stCxn id="28" idx="0"/>
          </p:cNvCxnSpPr>
          <p:nvPr/>
        </p:nvCxnSpPr>
        <p:spPr>
          <a:xfrm flipV="1">
            <a:off x="2832834" y="3312027"/>
            <a:ext cx="953815" cy="1437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F9DBBF29-1E86-408C-AB60-53795C725AA0}"/>
              </a:ext>
            </a:extLst>
          </p:cNvPr>
          <p:cNvCxnSpPr>
            <a:cxnSpLocks/>
            <a:stCxn id="32" idx="0"/>
          </p:cNvCxnSpPr>
          <p:nvPr/>
        </p:nvCxnSpPr>
        <p:spPr>
          <a:xfrm flipV="1">
            <a:off x="2832834" y="3723822"/>
            <a:ext cx="953815" cy="99352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0" name="矩形: 剪去单角 19">
            <a:extLst>
              <a:ext uri="{FF2B5EF4-FFF2-40B4-BE49-F238E27FC236}">
                <a16:creationId xmlns:a16="http://schemas.microsoft.com/office/drawing/2014/main" id="{217AAB48-E838-4831-ABD5-AFEDBADF49F9}"/>
              </a:ext>
            </a:extLst>
          </p:cNvPr>
          <p:cNvSpPr/>
          <p:nvPr/>
        </p:nvSpPr>
        <p:spPr>
          <a:xfrm>
            <a:off x="6753619" y="1635377"/>
            <a:ext cx="2123768" cy="111776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obj1.o:</a:t>
            </a:r>
          </a:p>
          <a:p>
            <a:pPr defTabSz="685800"/>
            <a:r>
              <a:rPr lang="en-US" altLang="zh-CN" sz="900" dirty="0">
                <a:solidFill>
                  <a:prstClr val="black"/>
                </a:solidFill>
                <a:latin typeface="Consolas" panose="020B0609020204030204" pitchFamily="49" charset="0"/>
                <a:ea typeface="Adobe Gothic Std B" panose="020B0800000000000000" pitchFamily="34" charset="-128"/>
              </a:rPr>
              <a:t>    foo1:</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andi</a:t>
            </a:r>
            <a:r>
              <a:rPr lang="en-US" altLang="zh-CN" sz="900" dirty="0">
                <a:solidFill>
                  <a:prstClr val="black"/>
                </a:solidFill>
                <a:latin typeface="Consolas" panose="020B0609020204030204" pitchFamily="49" charset="0"/>
                <a:ea typeface="Adobe Gothic Std B" panose="020B0800000000000000" pitchFamily="34" charset="-128"/>
              </a:rPr>
              <a:t>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call [</a:t>
            </a:r>
            <a:r>
              <a:rPr lang="en-US" altLang="zh-CN" sz="900" dirty="0" err="1">
                <a:solidFill>
                  <a:prstClr val="black"/>
                </a:solidFill>
                <a:latin typeface="Consolas" panose="020B0609020204030204" pitchFamily="49" charset="0"/>
                <a:ea typeface="Adobe Gothic Std B" panose="020B0800000000000000" pitchFamily="34" charset="-128"/>
              </a:rPr>
              <a:t>bar_slot</a:t>
            </a:r>
            <a:r>
              <a:rPr lang="en-US" altLang="zh-CN" sz="900" dirty="0">
                <a:solidFill>
                  <a:prstClr val="black"/>
                </a:solidFill>
                <a:latin typeface="Consolas" panose="020B0609020204030204" pitchFamily="49" charset="0"/>
                <a:ea typeface="Adobe Gothic Std B" panose="020B0800000000000000" pitchFamily="34" charset="-128"/>
              </a:rPr>
              <a:t>]</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xori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1" name="矩形: 剪去单角 20">
            <a:extLst>
              <a:ext uri="{FF2B5EF4-FFF2-40B4-BE49-F238E27FC236}">
                <a16:creationId xmlns:a16="http://schemas.microsoft.com/office/drawing/2014/main" id="{93BB7CF0-3888-49D1-84AC-D7DDB25C9EB7}"/>
              </a:ext>
            </a:extLst>
          </p:cNvPr>
          <p:cNvSpPr/>
          <p:nvPr/>
        </p:nvSpPr>
        <p:spPr>
          <a:xfrm>
            <a:off x="6753619" y="2896920"/>
            <a:ext cx="2123768" cy="111776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obj2.o:</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push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subi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ori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2" name="矩形: 剪去单角 21">
            <a:extLst>
              <a:ext uri="{FF2B5EF4-FFF2-40B4-BE49-F238E27FC236}">
                <a16:creationId xmlns:a16="http://schemas.microsoft.com/office/drawing/2014/main" id="{DC3E31B2-7C73-499A-8D08-ED161C6A50A9}"/>
              </a:ext>
            </a:extLst>
          </p:cNvPr>
          <p:cNvSpPr/>
          <p:nvPr/>
        </p:nvSpPr>
        <p:spPr>
          <a:xfrm>
            <a:off x="6753619" y="4158464"/>
            <a:ext cx="2123768" cy="111776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obj3.o:</a:t>
            </a:r>
          </a:p>
          <a:p>
            <a:pPr defTabSz="685800"/>
            <a:r>
              <a:rPr lang="en-US" altLang="zh-CN" sz="900" dirty="0">
                <a:solidFill>
                  <a:prstClr val="black"/>
                </a:solidFill>
                <a:latin typeface="Consolas" panose="020B0609020204030204" pitchFamily="49" charset="0"/>
                <a:ea typeface="Adobe Gothic Std B" panose="020B0800000000000000" pitchFamily="34" charset="-128"/>
              </a:rPr>
              <a:t>    foo2:</a:t>
            </a:r>
          </a:p>
          <a:p>
            <a:pPr defTabSz="685800"/>
            <a:r>
              <a:rPr lang="en-US" altLang="zh-CN" sz="900" dirty="0">
                <a:solidFill>
                  <a:prstClr val="black"/>
                </a:solidFill>
                <a:latin typeface="Consolas" panose="020B0609020204030204" pitchFamily="49" charset="0"/>
                <a:ea typeface="Adobe Gothic Std B" panose="020B0800000000000000" pitchFamily="34" charset="-128"/>
              </a:rPr>
              <a:t>        mov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call [</a:t>
            </a:r>
            <a:r>
              <a:rPr lang="en-US" altLang="zh-CN" sz="900" dirty="0" err="1">
                <a:solidFill>
                  <a:prstClr val="black"/>
                </a:solidFill>
                <a:latin typeface="Consolas" panose="020B0609020204030204" pitchFamily="49" charset="0"/>
                <a:ea typeface="Adobe Gothic Std B" panose="020B0800000000000000" pitchFamily="34" charset="-128"/>
              </a:rPr>
              <a:t>bar_slot</a:t>
            </a:r>
            <a:r>
              <a:rPr lang="en-US" altLang="zh-CN" sz="900" dirty="0">
                <a:solidFill>
                  <a:prstClr val="black"/>
                </a:solidFill>
                <a:latin typeface="Consolas" panose="020B0609020204030204" pitchFamily="49" charset="0"/>
                <a:ea typeface="Adobe Gothic Std B" panose="020B0800000000000000" pitchFamily="34" charset="-128"/>
              </a:rPr>
              <a:t>]</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addi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2700" dirty="0">
              <a:solidFill>
                <a:prstClr val="black"/>
              </a:solidFill>
              <a:latin typeface="Consolas" panose="020B0609020204030204" pitchFamily="49" charset="0"/>
              <a:ea typeface="等线" panose="02010600030101010101" pitchFamily="2" charset="-122"/>
            </a:endParaRPr>
          </a:p>
        </p:txBody>
      </p:sp>
      <p:cxnSp>
        <p:nvCxnSpPr>
          <p:cNvPr id="23" name="直接箭头连接符 22">
            <a:extLst>
              <a:ext uri="{FF2B5EF4-FFF2-40B4-BE49-F238E27FC236}">
                <a16:creationId xmlns:a16="http://schemas.microsoft.com/office/drawing/2014/main" id="{AF438AC8-A19D-482D-8FDF-5F02EA066FD5}"/>
              </a:ext>
            </a:extLst>
          </p:cNvPr>
          <p:cNvCxnSpPr>
            <a:cxnSpLocks/>
            <a:endCxn id="20" idx="2"/>
          </p:cNvCxnSpPr>
          <p:nvPr/>
        </p:nvCxnSpPr>
        <p:spPr>
          <a:xfrm flipV="1">
            <a:off x="5611761" y="2194260"/>
            <a:ext cx="1141857" cy="7026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4FE6BBD6-0573-4038-B0DD-A7E794B63DCF}"/>
              </a:ext>
            </a:extLst>
          </p:cNvPr>
          <p:cNvCxnSpPr>
            <a:cxnSpLocks/>
            <a:endCxn id="21" idx="2"/>
          </p:cNvCxnSpPr>
          <p:nvPr/>
        </p:nvCxnSpPr>
        <p:spPr>
          <a:xfrm>
            <a:off x="5799804" y="3240139"/>
            <a:ext cx="953815" cy="21566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4F003723-5CCB-4B92-A788-D630BA0B6A79}"/>
              </a:ext>
            </a:extLst>
          </p:cNvPr>
          <p:cNvCxnSpPr>
            <a:cxnSpLocks/>
            <a:endCxn id="22" idx="2"/>
          </p:cNvCxnSpPr>
          <p:nvPr/>
        </p:nvCxnSpPr>
        <p:spPr>
          <a:xfrm>
            <a:off x="5611761" y="3881850"/>
            <a:ext cx="1141857" cy="83549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A187D74E-BE0F-41F5-BB32-8A0FF6E37CFB}"/>
              </a:ext>
            </a:extLst>
          </p:cNvPr>
          <p:cNvSpPr txBox="1"/>
          <p:nvPr/>
        </p:nvSpPr>
        <p:spPr>
          <a:xfrm>
            <a:off x="3403763" y="1684345"/>
            <a:ext cx="2559336" cy="415498"/>
          </a:xfrm>
          <a:prstGeom prst="rect">
            <a:avLst/>
          </a:prstGeom>
          <a:noFill/>
        </p:spPr>
        <p:txBody>
          <a:bodyPr wrap="square" rtlCol="0">
            <a:spAutoFit/>
          </a:bodyPr>
          <a:lstStyle/>
          <a:p>
            <a:pPr defTabSz="685800"/>
            <a:r>
              <a:rPr lang="en-US" altLang="zh-CN" sz="2100" dirty="0">
                <a:solidFill>
                  <a:prstClr val="black"/>
                </a:solidFill>
                <a:latin typeface="Consolas" panose="020B0609020204030204" pitchFamily="49" charset="0"/>
                <a:ea typeface="Adobe Gothic Std B" panose="020B0800000000000000" pitchFamily="34" charset="-128"/>
              </a:rPr>
              <a:t>a simple example</a:t>
            </a:r>
            <a:endParaRPr lang="zh-CN" altLang="en-US" sz="2100" dirty="0">
              <a:solidFill>
                <a:prstClr val="black"/>
              </a:solidFill>
              <a:latin typeface="Consolas" panose="020B0609020204030204" pitchFamily="49" charset="0"/>
              <a:ea typeface="Adobe Gothic Std B" panose="020B0800000000000000" pitchFamily="34" charset="-128"/>
            </a:endParaRPr>
          </a:p>
        </p:txBody>
      </p:sp>
      <p:sp>
        <p:nvSpPr>
          <p:cNvPr id="35" name="椭圆 34">
            <a:extLst>
              <a:ext uri="{FF2B5EF4-FFF2-40B4-BE49-F238E27FC236}">
                <a16:creationId xmlns:a16="http://schemas.microsoft.com/office/drawing/2014/main" id="{4ECFB2C1-A587-45B2-92F4-F74120C73EE1}"/>
              </a:ext>
            </a:extLst>
          </p:cNvPr>
          <p:cNvSpPr/>
          <p:nvPr/>
        </p:nvSpPr>
        <p:spPr>
          <a:xfrm>
            <a:off x="7558549" y="2194260"/>
            <a:ext cx="766568" cy="292687"/>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a:ea typeface="等线" panose="02010600030101010101" pitchFamily="2" charset="-122"/>
            </a:endParaRPr>
          </a:p>
        </p:txBody>
      </p:sp>
      <p:sp>
        <p:nvSpPr>
          <p:cNvPr id="36" name="椭圆 35">
            <a:extLst>
              <a:ext uri="{FF2B5EF4-FFF2-40B4-BE49-F238E27FC236}">
                <a16:creationId xmlns:a16="http://schemas.microsoft.com/office/drawing/2014/main" id="{1E54BBD0-C9E9-496C-A5EB-8C7E74CF7477}"/>
              </a:ext>
            </a:extLst>
          </p:cNvPr>
          <p:cNvSpPr/>
          <p:nvPr/>
        </p:nvSpPr>
        <p:spPr>
          <a:xfrm>
            <a:off x="7558549" y="4717347"/>
            <a:ext cx="766568" cy="292687"/>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a:ea typeface="等线" panose="02010600030101010101" pitchFamily="2" charset="-122"/>
            </a:endParaRPr>
          </a:p>
        </p:txBody>
      </p:sp>
      <p:sp>
        <p:nvSpPr>
          <p:cNvPr id="26" name="文本框 25">
            <a:extLst>
              <a:ext uri="{FF2B5EF4-FFF2-40B4-BE49-F238E27FC236}">
                <a16:creationId xmlns:a16="http://schemas.microsoft.com/office/drawing/2014/main" id="{DB774424-A8B1-42C5-8171-2733274B474F}"/>
              </a:ext>
            </a:extLst>
          </p:cNvPr>
          <p:cNvSpPr txBox="1"/>
          <p:nvPr/>
        </p:nvSpPr>
        <p:spPr>
          <a:xfrm>
            <a:off x="3403762" y="4426482"/>
            <a:ext cx="2835950" cy="1477328"/>
          </a:xfrm>
          <a:prstGeom prst="rect">
            <a:avLst/>
          </a:prstGeom>
          <a:noFill/>
        </p:spPr>
        <p:txBody>
          <a:bodyPr wrap="square" rtlCol="0">
            <a:spAutoFit/>
          </a:bodyPr>
          <a:lstStyle/>
          <a:p>
            <a:pPr defTabSz="685800"/>
            <a:r>
              <a:rPr lang="zh-CN" altLang="en-US" b="1" dirty="0">
                <a:solidFill>
                  <a:prstClr val="black"/>
                </a:solidFill>
                <a:latin typeface="微软雅黑" panose="020B0503020204020204" pitchFamily="34" charset="-122"/>
                <a:ea typeface="微软雅黑" panose="020B0503020204020204" pitchFamily="34" charset="-122"/>
              </a:rPr>
              <a:t>外部符号虚拟地址的留白（因为文件各自独立编译，只能看到当前文件中的符号，外部符号只能留白），等待链接器填充</a:t>
            </a:r>
          </a:p>
        </p:txBody>
      </p:sp>
      <p:cxnSp>
        <p:nvCxnSpPr>
          <p:cNvPr id="37" name="直接箭头连接符 36">
            <a:extLst>
              <a:ext uri="{FF2B5EF4-FFF2-40B4-BE49-F238E27FC236}">
                <a16:creationId xmlns:a16="http://schemas.microsoft.com/office/drawing/2014/main" id="{F35B4E53-E93F-4DAC-8937-4380A34411BF}"/>
              </a:ext>
            </a:extLst>
          </p:cNvPr>
          <p:cNvCxnSpPr>
            <a:cxnSpLocks/>
            <a:stCxn id="35" idx="2"/>
          </p:cNvCxnSpPr>
          <p:nvPr/>
        </p:nvCxnSpPr>
        <p:spPr>
          <a:xfrm flipH="1">
            <a:off x="6182690" y="2340604"/>
            <a:ext cx="1375860" cy="2523086"/>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5A63756C-27A3-42B9-AC58-E262EF3838D0}"/>
              </a:ext>
            </a:extLst>
          </p:cNvPr>
          <p:cNvCxnSpPr>
            <a:cxnSpLocks/>
            <a:stCxn id="36" idx="2"/>
          </p:cNvCxnSpPr>
          <p:nvPr/>
        </p:nvCxnSpPr>
        <p:spPr>
          <a:xfrm flipH="1" flipV="1">
            <a:off x="6182690" y="4861124"/>
            <a:ext cx="1375860" cy="2567"/>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526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35" grpId="0" animBg="1"/>
      <p:bldP spid="36" grpId="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121C95DF-BC10-40C2-BE24-2BF0D1FA076F}"/>
              </a:ext>
            </a:extLst>
          </p:cNvPr>
          <p:cNvSpPr/>
          <p:nvPr/>
        </p:nvSpPr>
        <p:spPr>
          <a:xfrm>
            <a:off x="0" y="989952"/>
            <a:ext cx="9144000" cy="428626"/>
          </a:xfrm>
          <a:prstGeom prst="rect">
            <a:avLst/>
          </a:prstGeom>
          <a:solidFill>
            <a:srgbClr val="7F0B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27" name="矩形: 剪去单角 26">
            <a:extLst>
              <a:ext uri="{FF2B5EF4-FFF2-40B4-BE49-F238E27FC236}">
                <a16:creationId xmlns:a16="http://schemas.microsoft.com/office/drawing/2014/main" id="{A0DBBDC9-AB20-43A5-A386-8898B1E5FFA6}"/>
              </a:ext>
            </a:extLst>
          </p:cNvPr>
          <p:cNvSpPr/>
          <p:nvPr/>
        </p:nvSpPr>
        <p:spPr>
          <a:xfrm>
            <a:off x="592960" y="1603676"/>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28" name="矩形: 剪去单角 27">
            <a:extLst>
              <a:ext uri="{FF2B5EF4-FFF2-40B4-BE49-F238E27FC236}">
                <a16:creationId xmlns:a16="http://schemas.microsoft.com/office/drawing/2014/main" id="{070FBD45-F073-4249-9B8B-186F26F1F032}"/>
              </a:ext>
            </a:extLst>
          </p:cNvPr>
          <p:cNvSpPr/>
          <p:nvPr/>
        </p:nvSpPr>
        <p:spPr>
          <a:xfrm>
            <a:off x="596311" y="2933237"/>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2" name="矩形: 剪去单角 31">
            <a:extLst>
              <a:ext uri="{FF2B5EF4-FFF2-40B4-BE49-F238E27FC236}">
                <a16:creationId xmlns:a16="http://schemas.microsoft.com/office/drawing/2014/main" id="{8C4EF4B7-F0E5-4B95-9AE6-7AC2880C504F}"/>
              </a:ext>
            </a:extLst>
          </p:cNvPr>
          <p:cNvSpPr/>
          <p:nvPr/>
        </p:nvSpPr>
        <p:spPr>
          <a:xfrm>
            <a:off x="586944" y="4262798"/>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3" name="椭圆 32">
            <a:extLst>
              <a:ext uri="{FF2B5EF4-FFF2-40B4-BE49-F238E27FC236}">
                <a16:creationId xmlns:a16="http://schemas.microsoft.com/office/drawing/2014/main" id="{5361E9C7-3D07-4FEF-9C95-FA536C709DA2}"/>
              </a:ext>
            </a:extLst>
          </p:cNvPr>
          <p:cNvSpPr/>
          <p:nvPr/>
        </p:nvSpPr>
        <p:spPr>
          <a:xfrm>
            <a:off x="3707158" y="2906099"/>
            <a:ext cx="1516205" cy="1271457"/>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Linker</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 name="矩形 1">
            <a:extLst>
              <a:ext uri="{FF2B5EF4-FFF2-40B4-BE49-F238E27FC236}">
                <a16:creationId xmlns:a16="http://schemas.microsoft.com/office/drawing/2014/main" id="{AAA142E0-43A7-4512-B89E-09B4C18252BF}"/>
              </a:ext>
            </a:extLst>
          </p:cNvPr>
          <p:cNvSpPr/>
          <p:nvPr/>
        </p:nvSpPr>
        <p:spPr>
          <a:xfrm>
            <a:off x="592960" y="1603676"/>
            <a:ext cx="810018"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obj1.o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2" name="矩形 11">
            <a:extLst>
              <a:ext uri="{FF2B5EF4-FFF2-40B4-BE49-F238E27FC236}">
                <a16:creationId xmlns:a16="http://schemas.microsoft.com/office/drawing/2014/main" id="{41DDB827-DFE4-42C3-B0C3-B65212ABDB32}"/>
              </a:ext>
            </a:extLst>
          </p:cNvPr>
          <p:cNvSpPr/>
          <p:nvPr/>
        </p:nvSpPr>
        <p:spPr>
          <a:xfrm>
            <a:off x="586943" y="2933237"/>
            <a:ext cx="810018"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obj2.o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3" name="矩形 12">
            <a:extLst>
              <a:ext uri="{FF2B5EF4-FFF2-40B4-BE49-F238E27FC236}">
                <a16:creationId xmlns:a16="http://schemas.microsoft.com/office/drawing/2014/main" id="{260E8B4D-82CA-4AB6-82C3-831D83E40BAA}"/>
              </a:ext>
            </a:extLst>
          </p:cNvPr>
          <p:cNvSpPr/>
          <p:nvPr/>
        </p:nvSpPr>
        <p:spPr>
          <a:xfrm>
            <a:off x="586944" y="4262798"/>
            <a:ext cx="810018"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obj3.o</a:t>
            </a:r>
            <a:endParaRPr lang="zh-CN" altLang="en-US" sz="1500" dirty="0">
              <a:solidFill>
                <a:prstClr val="black"/>
              </a:solidFill>
              <a:latin typeface="Consolas" panose="020B0609020204030204" pitchFamily="49" charset="0"/>
              <a:ea typeface="等线" panose="02010600030101010101" pitchFamily="2" charset="-122"/>
            </a:endParaRPr>
          </a:p>
        </p:txBody>
      </p:sp>
      <p:cxnSp>
        <p:nvCxnSpPr>
          <p:cNvPr id="5" name="直接箭头连接符 4">
            <a:extLst>
              <a:ext uri="{FF2B5EF4-FFF2-40B4-BE49-F238E27FC236}">
                <a16:creationId xmlns:a16="http://schemas.microsoft.com/office/drawing/2014/main" id="{31A6A984-2BA5-49F0-9DAF-D18E6326A910}"/>
              </a:ext>
            </a:extLst>
          </p:cNvPr>
          <p:cNvCxnSpPr>
            <a:cxnSpLocks/>
            <a:endCxn id="33" idx="1"/>
          </p:cNvCxnSpPr>
          <p:nvPr/>
        </p:nvCxnSpPr>
        <p:spPr>
          <a:xfrm>
            <a:off x="2253003" y="2026430"/>
            <a:ext cx="1676198" cy="10658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879CA2DD-44F9-458B-8089-BCE99B22829C}"/>
              </a:ext>
            </a:extLst>
          </p:cNvPr>
          <p:cNvCxnSpPr>
            <a:stCxn id="33" idx="6"/>
          </p:cNvCxnSpPr>
          <p:nvPr/>
        </p:nvCxnSpPr>
        <p:spPr>
          <a:xfrm>
            <a:off x="5223362" y="3541827"/>
            <a:ext cx="1844988"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AB807CA2-CD6F-4683-9F2D-73232C1E379E}"/>
              </a:ext>
            </a:extLst>
          </p:cNvPr>
          <p:cNvCxnSpPr>
            <a:cxnSpLocks/>
            <a:endCxn id="33" idx="2"/>
          </p:cNvCxnSpPr>
          <p:nvPr/>
        </p:nvCxnSpPr>
        <p:spPr>
          <a:xfrm>
            <a:off x="2244212" y="3358924"/>
            <a:ext cx="1462946" cy="182903"/>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BAB79B4F-449F-4A0B-A3E6-A3028304C86E}"/>
              </a:ext>
            </a:extLst>
          </p:cNvPr>
          <p:cNvCxnSpPr>
            <a:cxnSpLocks/>
            <a:endCxn id="33" idx="3"/>
          </p:cNvCxnSpPr>
          <p:nvPr/>
        </p:nvCxnSpPr>
        <p:spPr>
          <a:xfrm flipV="1">
            <a:off x="2244211" y="3991355"/>
            <a:ext cx="1684990" cy="687644"/>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9851D8BC-6BD5-452B-9F3A-03E794A10A92}"/>
              </a:ext>
            </a:extLst>
          </p:cNvPr>
          <p:cNvSpPr txBox="1"/>
          <p:nvPr/>
        </p:nvSpPr>
        <p:spPr>
          <a:xfrm>
            <a:off x="5508679" y="3222382"/>
            <a:ext cx="1045151" cy="646331"/>
          </a:xfrm>
          <a:prstGeom prst="rect">
            <a:avLst/>
          </a:prstGeom>
          <a:noFill/>
        </p:spPr>
        <p:txBody>
          <a:bodyPr wrap="square" rtlCol="0">
            <a:spAutoFit/>
          </a:bodyPr>
          <a:lstStyle/>
          <a:p>
            <a:pPr defTabSz="685800"/>
            <a:r>
              <a:rPr lang="en-US" altLang="zh-CN" dirty="0">
                <a:solidFill>
                  <a:prstClr val="black"/>
                </a:solidFill>
                <a:latin typeface="Consolas" panose="020B0609020204030204" pitchFamily="49" charset="0"/>
                <a:ea typeface="Adobe Gothic Std B" panose="020B0800000000000000" pitchFamily="34" charset="-128"/>
              </a:rPr>
              <a:t>combine</a:t>
            </a:r>
            <a:endParaRPr lang="zh-CN" altLang="en-US" dirty="0">
              <a:solidFill>
                <a:prstClr val="black"/>
              </a:solidFill>
              <a:latin typeface="Consolas" panose="020B0609020204030204" pitchFamily="49" charset="0"/>
              <a:ea typeface="等线" panose="02010600030101010101" pitchFamily="2" charset="-122"/>
            </a:endParaRPr>
          </a:p>
        </p:txBody>
      </p:sp>
      <p:sp>
        <p:nvSpPr>
          <p:cNvPr id="31" name="流程图: 资料带 30">
            <a:extLst>
              <a:ext uri="{FF2B5EF4-FFF2-40B4-BE49-F238E27FC236}">
                <a16:creationId xmlns:a16="http://schemas.microsoft.com/office/drawing/2014/main" id="{C176C001-1F88-4D2A-97AF-EA81E44A4173}"/>
              </a:ext>
            </a:extLst>
          </p:cNvPr>
          <p:cNvSpPr/>
          <p:nvPr/>
        </p:nvSpPr>
        <p:spPr>
          <a:xfrm>
            <a:off x="7173289" y="1696648"/>
            <a:ext cx="1076633" cy="739571"/>
          </a:xfrm>
          <a:prstGeom prst="flowChartPunchedTap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1</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4" name="文本框 33">
            <a:extLst>
              <a:ext uri="{FF2B5EF4-FFF2-40B4-BE49-F238E27FC236}">
                <a16:creationId xmlns:a16="http://schemas.microsoft.com/office/drawing/2014/main" id="{090ADC02-3AD7-45C1-BA53-9A0482936E35}"/>
              </a:ext>
            </a:extLst>
          </p:cNvPr>
          <p:cNvSpPr txBox="1"/>
          <p:nvPr/>
        </p:nvSpPr>
        <p:spPr>
          <a:xfrm>
            <a:off x="7613898" y="2394323"/>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6" name="流程图: 资料带 35">
            <a:extLst>
              <a:ext uri="{FF2B5EF4-FFF2-40B4-BE49-F238E27FC236}">
                <a16:creationId xmlns:a16="http://schemas.microsoft.com/office/drawing/2014/main" id="{5F134F82-E7DE-4FA4-A62E-9BFF5E032955}"/>
              </a:ext>
            </a:extLst>
          </p:cNvPr>
          <p:cNvSpPr/>
          <p:nvPr/>
        </p:nvSpPr>
        <p:spPr>
          <a:xfrm>
            <a:off x="7173289" y="2757154"/>
            <a:ext cx="1076633" cy="739571"/>
          </a:xfrm>
          <a:prstGeom prst="flowChartPunchedTap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2</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8" name="文本框 37">
            <a:extLst>
              <a:ext uri="{FF2B5EF4-FFF2-40B4-BE49-F238E27FC236}">
                <a16:creationId xmlns:a16="http://schemas.microsoft.com/office/drawing/2014/main" id="{92E22A38-E347-4B97-B0E8-3CC8281CCF98}"/>
              </a:ext>
            </a:extLst>
          </p:cNvPr>
          <p:cNvSpPr txBox="1"/>
          <p:nvPr/>
        </p:nvSpPr>
        <p:spPr>
          <a:xfrm>
            <a:off x="7613898" y="3454829"/>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40" name="流程图: 资料带 39">
            <a:extLst>
              <a:ext uri="{FF2B5EF4-FFF2-40B4-BE49-F238E27FC236}">
                <a16:creationId xmlns:a16="http://schemas.microsoft.com/office/drawing/2014/main" id="{0A1EC723-45EE-4153-8B9D-39E069227528}"/>
              </a:ext>
            </a:extLst>
          </p:cNvPr>
          <p:cNvSpPr/>
          <p:nvPr/>
        </p:nvSpPr>
        <p:spPr>
          <a:xfrm>
            <a:off x="7173289" y="3859555"/>
            <a:ext cx="1076633" cy="739571"/>
          </a:xfrm>
          <a:prstGeom prst="flowChartPunchedTape">
            <a:avLst/>
          </a:prstGeom>
          <a:solidFill>
            <a:schemeClr val="accent4">
              <a:lumMod val="40000"/>
              <a:lumOff val="60000"/>
            </a:schemeClr>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3</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41" name="文本框 40">
            <a:extLst>
              <a:ext uri="{FF2B5EF4-FFF2-40B4-BE49-F238E27FC236}">
                <a16:creationId xmlns:a16="http://schemas.microsoft.com/office/drawing/2014/main" id="{963E62AE-004C-4F83-9BDE-3C2099F6C3DE}"/>
              </a:ext>
            </a:extLst>
          </p:cNvPr>
          <p:cNvSpPr txBox="1"/>
          <p:nvPr/>
        </p:nvSpPr>
        <p:spPr>
          <a:xfrm>
            <a:off x="7613898" y="4557231"/>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42" name="矩形 41">
            <a:extLst>
              <a:ext uri="{FF2B5EF4-FFF2-40B4-BE49-F238E27FC236}">
                <a16:creationId xmlns:a16="http://schemas.microsoft.com/office/drawing/2014/main" id="{D181CFAF-CA9C-450D-8781-E9144B1B971D}"/>
              </a:ext>
            </a:extLst>
          </p:cNvPr>
          <p:cNvSpPr/>
          <p:nvPr/>
        </p:nvSpPr>
        <p:spPr>
          <a:xfrm>
            <a:off x="7103106" y="1603676"/>
            <a:ext cx="1222513" cy="39582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43" name="文本框 42">
            <a:extLst>
              <a:ext uri="{FF2B5EF4-FFF2-40B4-BE49-F238E27FC236}">
                <a16:creationId xmlns:a16="http://schemas.microsoft.com/office/drawing/2014/main" id="{6110D136-1FD1-4AA3-BAF1-9EE2612ED04D}"/>
              </a:ext>
            </a:extLst>
          </p:cNvPr>
          <p:cNvSpPr txBox="1"/>
          <p:nvPr/>
        </p:nvSpPr>
        <p:spPr>
          <a:xfrm>
            <a:off x="6941278" y="5553846"/>
            <a:ext cx="1575174" cy="507831"/>
          </a:xfrm>
          <a:prstGeom prst="rect">
            <a:avLst/>
          </a:prstGeom>
          <a:noFill/>
        </p:spPr>
        <p:txBody>
          <a:bodyPr wrap="square">
            <a:spAutoFit/>
          </a:bodyPr>
          <a:lstStyle/>
          <a:p>
            <a:pPr algn="ctr" defTabSz="685800"/>
            <a:r>
              <a:rPr lang="en-US" altLang="zh-CN" sz="1350" dirty="0">
                <a:solidFill>
                  <a:prstClr val="black"/>
                </a:solidFill>
                <a:latin typeface="Consolas" panose="020B0609020204030204" pitchFamily="49" charset="0"/>
                <a:ea typeface="Adobe Gothic Std B" panose="020B0800000000000000" pitchFamily="34" charset="-128"/>
              </a:rPr>
              <a:t>Virtual Address Space</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DC80955C-989F-40EE-98CB-2B0BB8F70335}"/>
              </a:ext>
            </a:extLst>
          </p:cNvPr>
          <p:cNvSpPr txBox="1"/>
          <p:nvPr/>
        </p:nvSpPr>
        <p:spPr>
          <a:xfrm>
            <a:off x="3358474" y="4437508"/>
            <a:ext cx="2835950" cy="1477328"/>
          </a:xfrm>
          <a:prstGeom prst="rect">
            <a:avLst/>
          </a:prstGeom>
          <a:noFill/>
        </p:spPr>
        <p:txBody>
          <a:bodyPr wrap="square" rtlCol="0">
            <a:spAutoFit/>
          </a:bodyPr>
          <a:lstStyle/>
          <a:p>
            <a:pPr defTabSz="685800"/>
            <a:r>
              <a:rPr lang="zh-CN" altLang="en-US" b="1" dirty="0">
                <a:solidFill>
                  <a:prstClr val="black"/>
                </a:solidFill>
                <a:latin typeface="微软雅黑" panose="020B0503020204020204" pitchFamily="34" charset="-122"/>
                <a:ea typeface="微软雅黑" panose="020B0503020204020204" pitchFamily="34" charset="-122"/>
              </a:rPr>
              <a:t>链接器把编译好的目标文件摆放到虚拟地址空间中，即可以</a:t>
            </a:r>
            <a:r>
              <a:rPr lang="zh-CN" altLang="en-US" b="1" dirty="0">
                <a:solidFill>
                  <a:srgbClr val="FF0000"/>
                </a:solidFill>
                <a:latin typeface="微软雅黑" panose="020B0503020204020204" pitchFamily="34" charset="-122"/>
                <a:ea typeface="微软雅黑" panose="020B0503020204020204" pitchFamily="34" charset="-122"/>
              </a:rPr>
              <a:t>确定每个变量的位置（虚拟地址）</a:t>
            </a:r>
            <a:r>
              <a:rPr lang="zh-CN" altLang="en-US" b="1" dirty="0">
                <a:solidFill>
                  <a:prstClr val="black"/>
                </a:solidFill>
                <a:latin typeface="微软雅黑" panose="020B0503020204020204" pitchFamily="34" charset="-122"/>
                <a:ea typeface="微软雅黑" panose="020B0503020204020204" pitchFamily="34" charset="-122"/>
              </a:rPr>
              <a:t>，并填充原有留白</a:t>
            </a:r>
          </a:p>
        </p:txBody>
      </p:sp>
      <p:sp>
        <p:nvSpPr>
          <p:cNvPr id="48" name="文本框 47">
            <a:extLst>
              <a:ext uri="{FF2B5EF4-FFF2-40B4-BE49-F238E27FC236}">
                <a16:creationId xmlns:a16="http://schemas.microsoft.com/office/drawing/2014/main" id="{24934589-E72A-40B6-B81A-776792F5767A}"/>
              </a:ext>
            </a:extLst>
          </p:cNvPr>
          <p:cNvSpPr txBox="1"/>
          <p:nvPr/>
        </p:nvSpPr>
        <p:spPr>
          <a:xfrm>
            <a:off x="96202" y="1031140"/>
            <a:ext cx="981484" cy="369332"/>
          </a:xfrm>
          <a:prstGeom prst="rect">
            <a:avLst/>
          </a:prstGeom>
          <a:noFill/>
        </p:spPr>
        <p:txBody>
          <a:bodyPr wrap="square" rtlCol="0">
            <a:spAutoFit/>
          </a:bodyPr>
          <a:lstStyle/>
          <a:p>
            <a:pPr algn="ctr" defTabSz="685800">
              <a:defRPr/>
            </a:pPr>
            <a:r>
              <a:rPr lang="zh-CN" altLang="en-US" b="1" dirty="0">
                <a:solidFill>
                  <a:prstClr val="white"/>
                </a:solidFill>
                <a:latin typeface="微软雅黑" panose="020B0503020204020204" pitchFamily="34" charset="-122"/>
                <a:ea typeface="微软雅黑" panose="020B0503020204020204" pitchFamily="34" charset="-122"/>
                <a:sym typeface="方正黑体简体" panose="03000509000000000000" pitchFamily="65" charset="-122"/>
              </a:rPr>
              <a:t>链接器</a:t>
            </a:r>
          </a:p>
        </p:txBody>
      </p:sp>
      <p:pic>
        <p:nvPicPr>
          <p:cNvPr id="49" name="Picture 2" descr="https://timgsa.baidu.com/timg?image&amp;quality=80&amp;size=b9999_10000&amp;sec=1526526253&amp;di=0fdf74be32549a46a1f8a554e4444ad3&amp;imgtype=jpg&amp;er=1&amp;src=http%3A%2F%2Fb.hiphotos.baidu.com%2Fzhidao%2Fpic%2Fitem%2F9f2f070828381f30c8b141f2a9014c086f06f0c5.jpg">
            <a:extLst>
              <a:ext uri="{FF2B5EF4-FFF2-40B4-BE49-F238E27FC236}">
                <a16:creationId xmlns:a16="http://schemas.microsoft.com/office/drawing/2014/main" id="{A4EAAF55-114B-4676-A851-0522F45DAAD7}"/>
              </a:ext>
            </a:extLst>
          </p:cNvPr>
          <p:cNvPicPr>
            <a:picLocks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44406" r="100000"/>
                    </a14:imgEffect>
                  </a14:imgLayer>
                </a14:imgProps>
              </a:ext>
              <a:ext uri="{28A0092B-C50C-407E-A947-70E740481C1C}">
                <a14:useLocalDpi xmlns:a14="http://schemas.microsoft.com/office/drawing/2010/main" val="0"/>
              </a:ext>
            </a:extLst>
          </a:blip>
          <a:srcRect l="49030" t="896" r="1180" b="960"/>
          <a:stretch/>
        </p:blipFill>
        <p:spPr bwMode="auto">
          <a:xfrm>
            <a:off x="8084690" y="907509"/>
            <a:ext cx="759542" cy="65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4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剪去单角 26">
            <a:extLst>
              <a:ext uri="{FF2B5EF4-FFF2-40B4-BE49-F238E27FC236}">
                <a16:creationId xmlns:a16="http://schemas.microsoft.com/office/drawing/2014/main" id="{A0DBBDC9-AB20-43A5-A386-8898B1E5FFA6}"/>
              </a:ext>
            </a:extLst>
          </p:cNvPr>
          <p:cNvSpPr/>
          <p:nvPr/>
        </p:nvSpPr>
        <p:spPr>
          <a:xfrm>
            <a:off x="591134" y="1603676"/>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28" name="矩形: 剪去单角 27">
            <a:extLst>
              <a:ext uri="{FF2B5EF4-FFF2-40B4-BE49-F238E27FC236}">
                <a16:creationId xmlns:a16="http://schemas.microsoft.com/office/drawing/2014/main" id="{070FBD45-F073-4249-9B8B-186F26F1F032}"/>
              </a:ext>
            </a:extLst>
          </p:cNvPr>
          <p:cNvSpPr/>
          <p:nvPr/>
        </p:nvSpPr>
        <p:spPr>
          <a:xfrm>
            <a:off x="594485" y="2933237"/>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2" name="矩形: 剪去单角 31">
            <a:extLst>
              <a:ext uri="{FF2B5EF4-FFF2-40B4-BE49-F238E27FC236}">
                <a16:creationId xmlns:a16="http://schemas.microsoft.com/office/drawing/2014/main" id="{8C4EF4B7-F0E5-4B95-9AE6-7AC2880C504F}"/>
              </a:ext>
            </a:extLst>
          </p:cNvPr>
          <p:cNvSpPr/>
          <p:nvPr/>
        </p:nvSpPr>
        <p:spPr>
          <a:xfrm>
            <a:off x="585118" y="4262798"/>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3" name="椭圆 32">
            <a:extLst>
              <a:ext uri="{FF2B5EF4-FFF2-40B4-BE49-F238E27FC236}">
                <a16:creationId xmlns:a16="http://schemas.microsoft.com/office/drawing/2014/main" id="{5361E9C7-3D07-4FEF-9C95-FA536C709DA2}"/>
              </a:ext>
            </a:extLst>
          </p:cNvPr>
          <p:cNvSpPr/>
          <p:nvPr/>
        </p:nvSpPr>
        <p:spPr>
          <a:xfrm>
            <a:off x="3705332" y="2906099"/>
            <a:ext cx="1516205" cy="1271457"/>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Linker</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 name="矩形 1">
            <a:extLst>
              <a:ext uri="{FF2B5EF4-FFF2-40B4-BE49-F238E27FC236}">
                <a16:creationId xmlns:a16="http://schemas.microsoft.com/office/drawing/2014/main" id="{AAA142E0-43A7-4512-B89E-09B4C18252BF}"/>
              </a:ext>
            </a:extLst>
          </p:cNvPr>
          <p:cNvSpPr/>
          <p:nvPr/>
        </p:nvSpPr>
        <p:spPr>
          <a:xfrm>
            <a:off x="591134" y="1603676"/>
            <a:ext cx="929996"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obj1.o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2" name="矩形 11">
            <a:extLst>
              <a:ext uri="{FF2B5EF4-FFF2-40B4-BE49-F238E27FC236}">
                <a16:creationId xmlns:a16="http://schemas.microsoft.com/office/drawing/2014/main" id="{41DDB827-DFE4-42C3-B0C3-B65212ABDB32}"/>
              </a:ext>
            </a:extLst>
          </p:cNvPr>
          <p:cNvSpPr/>
          <p:nvPr/>
        </p:nvSpPr>
        <p:spPr>
          <a:xfrm>
            <a:off x="585117" y="2933237"/>
            <a:ext cx="936013"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obj2.o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3" name="矩形 12">
            <a:extLst>
              <a:ext uri="{FF2B5EF4-FFF2-40B4-BE49-F238E27FC236}">
                <a16:creationId xmlns:a16="http://schemas.microsoft.com/office/drawing/2014/main" id="{260E8B4D-82CA-4AB6-82C3-831D83E40BAA}"/>
              </a:ext>
            </a:extLst>
          </p:cNvPr>
          <p:cNvSpPr/>
          <p:nvPr/>
        </p:nvSpPr>
        <p:spPr>
          <a:xfrm>
            <a:off x="585118" y="4262798"/>
            <a:ext cx="936011"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obj3.o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5" name="矩形 14">
            <a:extLst>
              <a:ext uri="{FF2B5EF4-FFF2-40B4-BE49-F238E27FC236}">
                <a16:creationId xmlns:a16="http://schemas.microsoft.com/office/drawing/2014/main" id="{21443CE8-11A7-487B-BD75-D6B46B3A2CA8}"/>
              </a:ext>
            </a:extLst>
          </p:cNvPr>
          <p:cNvSpPr/>
          <p:nvPr/>
        </p:nvSpPr>
        <p:spPr>
          <a:xfrm>
            <a:off x="6819531" y="2906099"/>
            <a:ext cx="1943059" cy="1714204"/>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r>
              <a:rPr lang="en-US" altLang="zh-CN" sz="1500" dirty="0">
                <a:solidFill>
                  <a:prstClr val="black"/>
                </a:solidFill>
                <a:latin typeface="Consolas" panose="020B0609020204030204" pitchFamily="49" charset="0"/>
                <a:ea typeface="等线" panose="02010600030101010101" pitchFamily="2" charset="-122"/>
              </a:rPr>
              <a:t>- code segment</a:t>
            </a:r>
          </a:p>
          <a:p>
            <a:pPr defTabSz="685800"/>
            <a:endParaRPr lang="en-US" altLang="zh-CN" sz="1500" dirty="0">
              <a:solidFill>
                <a:prstClr val="black"/>
              </a:solidFill>
              <a:latin typeface="Consolas" panose="020B0609020204030204" pitchFamily="49" charset="0"/>
              <a:ea typeface="等线" panose="02010600030101010101" pitchFamily="2" charset="-122"/>
            </a:endParaRPr>
          </a:p>
        </p:txBody>
      </p:sp>
      <p:sp>
        <p:nvSpPr>
          <p:cNvPr id="18" name="矩形 17">
            <a:extLst>
              <a:ext uri="{FF2B5EF4-FFF2-40B4-BE49-F238E27FC236}">
                <a16:creationId xmlns:a16="http://schemas.microsoft.com/office/drawing/2014/main" id="{B502854A-53DA-428D-B1E7-31B34595A9BB}"/>
              </a:ext>
            </a:extLst>
          </p:cNvPr>
          <p:cNvSpPr/>
          <p:nvPr/>
        </p:nvSpPr>
        <p:spPr>
          <a:xfrm>
            <a:off x="6819530" y="2906099"/>
            <a:ext cx="1397544" cy="2782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Executable</a:t>
            </a:r>
            <a:endParaRPr lang="zh-CN" altLang="en-US" sz="1500" dirty="0">
              <a:solidFill>
                <a:prstClr val="black"/>
              </a:solidFill>
              <a:latin typeface="Consolas" panose="020B0609020204030204" pitchFamily="49" charset="0"/>
              <a:ea typeface="等线" panose="02010600030101010101" pitchFamily="2" charset="-122"/>
            </a:endParaRPr>
          </a:p>
        </p:txBody>
      </p:sp>
      <p:cxnSp>
        <p:nvCxnSpPr>
          <p:cNvPr id="5" name="直接箭头连接符 4">
            <a:extLst>
              <a:ext uri="{FF2B5EF4-FFF2-40B4-BE49-F238E27FC236}">
                <a16:creationId xmlns:a16="http://schemas.microsoft.com/office/drawing/2014/main" id="{31A6A984-2BA5-49F0-9DAF-D18E6326A910}"/>
              </a:ext>
            </a:extLst>
          </p:cNvPr>
          <p:cNvCxnSpPr>
            <a:cxnSpLocks/>
            <a:endCxn id="33" idx="1"/>
          </p:cNvCxnSpPr>
          <p:nvPr/>
        </p:nvCxnSpPr>
        <p:spPr>
          <a:xfrm>
            <a:off x="2251177" y="2026430"/>
            <a:ext cx="1676198" cy="10658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879CA2DD-44F9-458B-8089-BCE99B22829C}"/>
              </a:ext>
            </a:extLst>
          </p:cNvPr>
          <p:cNvCxnSpPr>
            <a:stCxn id="33" idx="6"/>
          </p:cNvCxnSpPr>
          <p:nvPr/>
        </p:nvCxnSpPr>
        <p:spPr>
          <a:xfrm>
            <a:off x="5221537" y="3541827"/>
            <a:ext cx="1844988"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AB807CA2-CD6F-4683-9F2D-73232C1E379E}"/>
              </a:ext>
            </a:extLst>
          </p:cNvPr>
          <p:cNvCxnSpPr>
            <a:cxnSpLocks/>
            <a:endCxn id="33" idx="2"/>
          </p:cNvCxnSpPr>
          <p:nvPr/>
        </p:nvCxnSpPr>
        <p:spPr>
          <a:xfrm>
            <a:off x="2242387" y="3358924"/>
            <a:ext cx="1462946" cy="182903"/>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BAB79B4F-449F-4A0B-A3E6-A3028304C86E}"/>
              </a:ext>
            </a:extLst>
          </p:cNvPr>
          <p:cNvCxnSpPr>
            <a:cxnSpLocks/>
            <a:endCxn id="33" idx="3"/>
          </p:cNvCxnSpPr>
          <p:nvPr/>
        </p:nvCxnSpPr>
        <p:spPr>
          <a:xfrm flipV="1">
            <a:off x="2242386" y="3991355"/>
            <a:ext cx="1684990" cy="687644"/>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9851D8BC-6BD5-452B-9F3A-03E794A10A92}"/>
              </a:ext>
            </a:extLst>
          </p:cNvPr>
          <p:cNvSpPr txBox="1"/>
          <p:nvPr/>
        </p:nvSpPr>
        <p:spPr>
          <a:xfrm>
            <a:off x="5506854" y="3222382"/>
            <a:ext cx="1230887" cy="369332"/>
          </a:xfrm>
          <a:prstGeom prst="rect">
            <a:avLst/>
          </a:prstGeom>
          <a:noFill/>
        </p:spPr>
        <p:txBody>
          <a:bodyPr wrap="square" rtlCol="0">
            <a:spAutoFit/>
          </a:bodyPr>
          <a:lstStyle/>
          <a:p>
            <a:pPr defTabSz="685800"/>
            <a:r>
              <a:rPr lang="en-US" altLang="zh-CN" dirty="0">
                <a:solidFill>
                  <a:prstClr val="black"/>
                </a:solidFill>
                <a:latin typeface="Consolas" panose="020B0609020204030204" pitchFamily="49" charset="0"/>
                <a:ea typeface="Adobe Gothic Std B" panose="020B0800000000000000" pitchFamily="34" charset="-128"/>
              </a:rPr>
              <a:t>combine</a:t>
            </a:r>
            <a:endParaRPr lang="zh-CN" altLang="en-US" dirty="0">
              <a:solidFill>
                <a:prstClr val="black"/>
              </a:solidFill>
              <a:latin typeface="Consolas" panose="020B0609020204030204" pitchFamily="49" charset="0"/>
              <a:ea typeface="等线" panose="02010600030101010101" pitchFamily="2" charset="-122"/>
            </a:endParaRPr>
          </a:p>
        </p:txBody>
      </p:sp>
      <p:sp>
        <p:nvSpPr>
          <p:cNvPr id="19" name="矩形 18">
            <a:extLst>
              <a:ext uri="{FF2B5EF4-FFF2-40B4-BE49-F238E27FC236}">
                <a16:creationId xmlns:a16="http://schemas.microsoft.com/office/drawing/2014/main" id="{BECC2B98-5527-42D4-85D5-D79E0D991965}"/>
              </a:ext>
            </a:extLst>
          </p:cNvPr>
          <p:cNvSpPr/>
          <p:nvPr/>
        </p:nvSpPr>
        <p:spPr>
          <a:xfrm>
            <a:off x="0" y="989952"/>
            <a:ext cx="9144000" cy="428626"/>
          </a:xfrm>
          <a:prstGeom prst="rect">
            <a:avLst/>
          </a:prstGeom>
          <a:solidFill>
            <a:srgbClr val="7F0B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20" name="文本框 19">
            <a:extLst>
              <a:ext uri="{FF2B5EF4-FFF2-40B4-BE49-F238E27FC236}">
                <a16:creationId xmlns:a16="http://schemas.microsoft.com/office/drawing/2014/main" id="{8AB8D1A4-4EDD-424D-886A-03A8A300BE14}"/>
              </a:ext>
            </a:extLst>
          </p:cNvPr>
          <p:cNvSpPr txBox="1"/>
          <p:nvPr/>
        </p:nvSpPr>
        <p:spPr>
          <a:xfrm>
            <a:off x="96202" y="1031140"/>
            <a:ext cx="981484" cy="369332"/>
          </a:xfrm>
          <a:prstGeom prst="rect">
            <a:avLst/>
          </a:prstGeom>
          <a:noFill/>
        </p:spPr>
        <p:txBody>
          <a:bodyPr wrap="square" rtlCol="0">
            <a:spAutoFit/>
          </a:bodyPr>
          <a:lstStyle/>
          <a:p>
            <a:pPr algn="ctr" defTabSz="685800">
              <a:defRPr/>
            </a:pPr>
            <a:r>
              <a:rPr lang="zh-CN" altLang="en-US" b="1" dirty="0">
                <a:solidFill>
                  <a:prstClr val="white"/>
                </a:solidFill>
                <a:latin typeface="微软雅黑" panose="020B0503020204020204" pitchFamily="34" charset="-122"/>
                <a:ea typeface="微软雅黑" panose="020B0503020204020204" pitchFamily="34" charset="-122"/>
                <a:sym typeface="方正黑体简体" panose="03000509000000000000" pitchFamily="65" charset="-122"/>
              </a:rPr>
              <a:t>链接器</a:t>
            </a:r>
          </a:p>
        </p:txBody>
      </p:sp>
      <p:pic>
        <p:nvPicPr>
          <p:cNvPr id="21" name="Picture 2" descr="https://timgsa.baidu.com/timg?image&amp;quality=80&amp;size=b9999_10000&amp;sec=1526526253&amp;di=0fdf74be32549a46a1f8a554e4444ad3&amp;imgtype=jpg&amp;er=1&amp;src=http%3A%2F%2Fb.hiphotos.baidu.com%2Fzhidao%2Fpic%2Fitem%2F9f2f070828381f30c8b141f2a9014c086f06f0c5.jpg">
            <a:extLst>
              <a:ext uri="{FF2B5EF4-FFF2-40B4-BE49-F238E27FC236}">
                <a16:creationId xmlns:a16="http://schemas.microsoft.com/office/drawing/2014/main" id="{AAFD8781-1B8C-4F3D-AD55-8E95991A7B58}"/>
              </a:ext>
            </a:extLst>
          </p:cNvPr>
          <p:cNvPicPr>
            <a:picLocks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44406" r="100000"/>
                    </a14:imgEffect>
                  </a14:imgLayer>
                </a14:imgProps>
              </a:ext>
              <a:ext uri="{28A0092B-C50C-407E-A947-70E740481C1C}">
                <a14:useLocalDpi xmlns:a14="http://schemas.microsoft.com/office/drawing/2010/main" val="0"/>
              </a:ext>
            </a:extLst>
          </a:blip>
          <a:srcRect l="49030" t="896" r="1180" b="960"/>
          <a:stretch/>
        </p:blipFill>
        <p:spPr bwMode="auto">
          <a:xfrm>
            <a:off x="8084690" y="907509"/>
            <a:ext cx="759542" cy="65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200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剪去单角 26">
            <a:extLst>
              <a:ext uri="{FF2B5EF4-FFF2-40B4-BE49-F238E27FC236}">
                <a16:creationId xmlns:a16="http://schemas.microsoft.com/office/drawing/2014/main" id="{A0DBBDC9-AB20-43A5-A386-8898B1E5FFA6}"/>
              </a:ext>
            </a:extLst>
          </p:cNvPr>
          <p:cNvSpPr/>
          <p:nvPr/>
        </p:nvSpPr>
        <p:spPr>
          <a:xfrm>
            <a:off x="591134" y="1603676"/>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28" name="矩形: 剪去单角 27">
            <a:extLst>
              <a:ext uri="{FF2B5EF4-FFF2-40B4-BE49-F238E27FC236}">
                <a16:creationId xmlns:a16="http://schemas.microsoft.com/office/drawing/2014/main" id="{070FBD45-F073-4249-9B8B-186F26F1F032}"/>
              </a:ext>
            </a:extLst>
          </p:cNvPr>
          <p:cNvSpPr/>
          <p:nvPr/>
        </p:nvSpPr>
        <p:spPr>
          <a:xfrm>
            <a:off x="594485" y="2933237"/>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2" name="矩形: 剪去单角 31">
            <a:extLst>
              <a:ext uri="{FF2B5EF4-FFF2-40B4-BE49-F238E27FC236}">
                <a16:creationId xmlns:a16="http://schemas.microsoft.com/office/drawing/2014/main" id="{8C4EF4B7-F0E5-4B95-9AE6-7AC2880C504F}"/>
              </a:ext>
            </a:extLst>
          </p:cNvPr>
          <p:cNvSpPr/>
          <p:nvPr/>
        </p:nvSpPr>
        <p:spPr>
          <a:xfrm>
            <a:off x="585118" y="4262798"/>
            <a:ext cx="2123768" cy="1270787"/>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70C0"/>
                </a:solidFill>
                <a:latin typeface="Consolas" panose="020B0609020204030204" pitchFamily="49" charset="0"/>
                <a:ea typeface="Adobe Gothic Std B" panose="020B0800000000000000" pitchFamily="34" charset="-128"/>
              </a:rPr>
              <a:t>code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00B050"/>
                </a:solidFill>
                <a:latin typeface="Consolas" panose="020B0609020204030204" pitchFamily="49" charset="0"/>
                <a:ea typeface="Adobe Gothic Std B" panose="020B0800000000000000" pitchFamily="34" charset="-128"/>
              </a:rPr>
              <a:t>data section</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ED7D31">
                    <a:lumMod val="75000"/>
                  </a:srgbClr>
                </a:solidFill>
                <a:latin typeface="Consolas" panose="020B0609020204030204" pitchFamily="49" charset="0"/>
                <a:ea typeface="Adobe Gothic Std B" panose="020B0800000000000000" pitchFamily="34" charset="-128"/>
              </a:rPr>
              <a:t>symbol table</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r>
              <a:rPr lang="en-US" altLang="zh-CN" sz="1200" dirty="0">
                <a:solidFill>
                  <a:srgbClr val="7030A0"/>
                </a:solidFill>
                <a:latin typeface="Consolas" panose="020B0609020204030204" pitchFamily="49" charset="0"/>
                <a:ea typeface="Adobe Gothic Std B" panose="020B0800000000000000" pitchFamily="34" charset="-128"/>
              </a:rPr>
              <a:t>relocations</a:t>
            </a:r>
          </a:p>
          <a:p>
            <a:pPr defTabSz="685800"/>
            <a:r>
              <a:rPr lang="en-US" altLang="zh-CN" sz="1200" dirty="0">
                <a:solidFill>
                  <a:prstClr val="black"/>
                </a:solidFill>
                <a:latin typeface="Consolas" panose="020B0609020204030204" pitchFamily="49" charset="0"/>
                <a:ea typeface="Adobe Gothic Std B" panose="020B0800000000000000" pitchFamily="34" charset="-128"/>
              </a:rPr>
              <a:t>- ...</a:t>
            </a:r>
          </a:p>
        </p:txBody>
      </p:sp>
      <p:sp>
        <p:nvSpPr>
          <p:cNvPr id="33" name="椭圆 32">
            <a:extLst>
              <a:ext uri="{FF2B5EF4-FFF2-40B4-BE49-F238E27FC236}">
                <a16:creationId xmlns:a16="http://schemas.microsoft.com/office/drawing/2014/main" id="{5361E9C7-3D07-4FEF-9C95-FA536C709DA2}"/>
              </a:ext>
            </a:extLst>
          </p:cNvPr>
          <p:cNvSpPr/>
          <p:nvPr/>
        </p:nvSpPr>
        <p:spPr>
          <a:xfrm>
            <a:off x="3705332" y="2906099"/>
            <a:ext cx="1516205" cy="1271457"/>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Linker</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2" name="矩形 1">
            <a:extLst>
              <a:ext uri="{FF2B5EF4-FFF2-40B4-BE49-F238E27FC236}">
                <a16:creationId xmlns:a16="http://schemas.microsoft.com/office/drawing/2014/main" id="{AAA142E0-43A7-4512-B89E-09B4C18252BF}"/>
              </a:ext>
            </a:extLst>
          </p:cNvPr>
          <p:cNvSpPr/>
          <p:nvPr/>
        </p:nvSpPr>
        <p:spPr>
          <a:xfrm>
            <a:off x="591133" y="1603676"/>
            <a:ext cx="911287"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obj1.o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2" name="矩形 11">
            <a:extLst>
              <a:ext uri="{FF2B5EF4-FFF2-40B4-BE49-F238E27FC236}">
                <a16:creationId xmlns:a16="http://schemas.microsoft.com/office/drawing/2014/main" id="{41DDB827-DFE4-42C3-B0C3-B65212ABDB32}"/>
              </a:ext>
            </a:extLst>
          </p:cNvPr>
          <p:cNvSpPr/>
          <p:nvPr/>
        </p:nvSpPr>
        <p:spPr>
          <a:xfrm>
            <a:off x="585118" y="2933237"/>
            <a:ext cx="926658"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obj2.o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3" name="矩形 12">
            <a:extLst>
              <a:ext uri="{FF2B5EF4-FFF2-40B4-BE49-F238E27FC236}">
                <a16:creationId xmlns:a16="http://schemas.microsoft.com/office/drawing/2014/main" id="{260E8B4D-82CA-4AB6-82C3-831D83E40BAA}"/>
              </a:ext>
            </a:extLst>
          </p:cNvPr>
          <p:cNvSpPr/>
          <p:nvPr/>
        </p:nvSpPr>
        <p:spPr>
          <a:xfrm>
            <a:off x="585118" y="4262798"/>
            <a:ext cx="926657" cy="3163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obj3.o</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5" name="矩形 14">
            <a:extLst>
              <a:ext uri="{FF2B5EF4-FFF2-40B4-BE49-F238E27FC236}">
                <a16:creationId xmlns:a16="http://schemas.microsoft.com/office/drawing/2014/main" id="{21443CE8-11A7-487B-BD75-D6B46B3A2CA8}"/>
              </a:ext>
            </a:extLst>
          </p:cNvPr>
          <p:cNvSpPr/>
          <p:nvPr/>
        </p:nvSpPr>
        <p:spPr>
          <a:xfrm>
            <a:off x="6819531" y="2906099"/>
            <a:ext cx="1943059" cy="1714204"/>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r>
              <a:rPr lang="en-US" altLang="zh-CN" sz="1500" dirty="0">
                <a:solidFill>
                  <a:prstClr val="black"/>
                </a:solidFill>
                <a:latin typeface="Consolas" panose="020B0609020204030204" pitchFamily="49" charset="0"/>
                <a:ea typeface="等线" panose="02010600030101010101" pitchFamily="2" charset="-122"/>
              </a:rPr>
              <a:t>- code segment</a:t>
            </a:r>
          </a:p>
          <a:p>
            <a:pPr defTabSz="685800"/>
            <a:endParaRPr lang="en-US" altLang="zh-CN" sz="1500" dirty="0">
              <a:solidFill>
                <a:prstClr val="black"/>
              </a:solidFill>
              <a:latin typeface="Consolas" panose="020B0609020204030204" pitchFamily="49" charset="0"/>
              <a:ea typeface="等线" panose="02010600030101010101" pitchFamily="2" charset="-122"/>
            </a:endParaRPr>
          </a:p>
        </p:txBody>
      </p:sp>
      <p:sp>
        <p:nvSpPr>
          <p:cNvPr id="18" name="矩形 17">
            <a:extLst>
              <a:ext uri="{FF2B5EF4-FFF2-40B4-BE49-F238E27FC236}">
                <a16:creationId xmlns:a16="http://schemas.microsoft.com/office/drawing/2014/main" id="{B502854A-53DA-428D-B1E7-31B34595A9BB}"/>
              </a:ext>
            </a:extLst>
          </p:cNvPr>
          <p:cNvSpPr/>
          <p:nvPr/>
        </p:nvSpPr>
        <p:spPr>
          <a:xfrm>
            <a:off x="6819530" y="2906099"/>
            <a:ext cx="1482020" cy="2782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Executable</a:t>
            </a:r>
            <a:endParaRPr lang="zh-CN" altLang="en-US" sz="1500" dirty="0">
              <a:solidFill>
                <a:prstClr val="black"/>
              </a:solidFill>
              <a:latin typeface="Consolas" panose="020B0609020204030204" pitchFamily="49" charset="0"/>
              <a:ea typeface="等线" panose="02010600030101010101" pitchFamily="2" charset="-122"/>
            </a:endParaRPr>
          </a:p>
        </p:txBody>
      </p:sp>
      <p:cxnSp>
        <p:nvCxnSpPr>
          <p:cNvPr id="26" name="直接箭头连接符 25">
            <a:extLst>
              <a:ext uri="{FF2B5EF4-FFF2-40B4-BE49-F238E27FC236}">
                <a16:creationId xmlns:a16="http://schemas.microsoft.com/office/drawing/2014/main" id="{879CA2DD-44F9-458B-8089-BCE99B22829C}"/>
              </a:ext>
            </a:extLst>
          </p:cNvPr>
          <p:cNvCxnSpPr>
            <a:stCxn id="33" idx="6"/>
          </p:cNvCxnSpPr>
          <p:nvPr/>
        </p:nvCxnSpPr>
        <p:spPr>
          <a:xfrm>
            <a:off x="5221537" y="3541827"/>
            <a:ext cx="1844988"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BECC2B98-5527-42D4-85D5-D79E0D991965}"/>
              </a:ext>
            </a:extLst>
          </p:cNvPr>
          <p:cNvSpPr/>
          <p:nvPr/>
        </p:nvSpPr>
        <p:spPr>
          <a:xfrm>
            <a:off x="0" y="989952"/>
            <a:ext cx="9144000" cy="428626"/>
          </a:xfrm>
          <a:prstGeom prst="rect">
            <a:avLst/>
          </a:prstGeom>
          <a:solidFill>
            <a:srgbClr val="7F0B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20" name="文本框 19">
            <a:extLst>
              <a:ext uri="{FF2B5EF4-FFF2-40B4-BE49-F238E27FC236}">
                <a16:creationId xmlns:a16="http://schemas.microsoft.com/office/drawing/2014/main" id="{8AB8D1A4-4EDD-424D-886A-03A8A300BE14}"/>
              </a:ext>
            </a:extLst>
          </p:cNvPr>
          <p:cNvSpPr txBox="1"/>
          <p:nvPr/>
        </p:nvSpPr>
        <p:spPr>
          <a:xfrm>
            <a:off x="96202" y="1031140"/>
            <a:ext cx="981484" cy="369332"/>
          </a:xfrm>
          <a:prstGeom prst="rect">
            <a:avLst/>
          </a:prstGeom>
          <a:noFill/>
        </p:spPr>
        <p:txBody>
          <a:bodyPr wrap="square" rtlCol="0">
            <a:spAutoFit/>
          </a:bodyPr>
          <a:lstStyle/>
          <a:p>
            <a:pPr algn="ctr" defTabSz="685800">
              <a:defRPr/>
            </a:pPr>
            <a:r>
              <a:rPr lang="zh-CN" altLang="en-US" b="1" dirty="0">
                <a:solidFill>
                  <a:prstClr val="white"/>
                </a:solidFill>
                <a:latin typeface="微软雅黑" panose="020B0503020204020204" pitchFamily="34" charset="-122"/>
                <a:ea typeface="微软雅黑" panose="020B0503020204020204" pitchFamily="34" charset="-122"/>
                <a:sym typeface="方正黑体简体" panose="03000509000000000000" pitchFamily="65" charset="-122"/>
              </a:rPr>
              <a:t>链接器</a:t>
            </a:r>
          </a:p>
        </p:txBody>
      </p:sp>
      <p:pic>
        <p:nvPicPr>
          <p:cNvPr id="21" name="Picture 2" descr="https://timgsa.baidu.com/timg?image&amp;quality=80&amp;size=b9999_10000&amp;sec=1526526253&amp;di=0fdf74be32549a46a1f8a554e4444ad3&amp;imgtype=jpg&amp;er=1&amp;src=http%3A%2F%2Fb.hiphotos.baidu.com%2Fzhidao%2Fpic%2Fitem%2F9f2f070828381f30c8b141f2a9014c086f06f0c5.jpg">
            <a:extLst>
              <a:ext uri="{FF2B5EF4-FFF2-40B4-BE49-F238E27FC236}">
                <a16:creationId xmlns:a16="http://schemas.microsoft.com/office/drawing/2014/main" id="{AAFD8781-1B8C-4F3D-AD55-8E95991A7B58}"/>
              </a:ext>
            </a:extLst>
          </p:cNvPr>
          <p:cNvPicPr>
            <a:picLocks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44406" r="100000"/>
                    </a14:imgEffect>
                  </a14:imgLayer>
                </a14:imgProps>
              </a:ext>
              <a:ext uri="{28A0092B-C50C-407E-A947-70E740481C1C}">
                <a14:useLocalDpi xmlns:a14="http://schemas.microsoft.com/office/drawing/2010/main" val="0"/>
              </a:ext>
            </a:extLst>
          </a:blip>
          <a:srcRect l="49030" t="896" r="1180" b="960"/>
          <a:stretch/>
        </p:blipFill>
        <p:spPr bwMode="auto">
          <a:xfrm>
            <a:off x="8084690" y="907509"/>
            <a:ext cx="759542" cy="65497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B985BB50-0503-48ED-9A9E-AE3592EF25CF}"/>
              </a:ext>
            </a:extLst>
          </p:cNvPr>
          <p:cNvSpPr txBox="1"/>
          <p:nvPr/>
        </p:nvSpPr>
        <p:spPr>
          <a:xfrm>
            <a:off x="3238482" y="1627782"/>
            <a:ext cx="1844988" cy="1338828"/>
          </a:xfrm>
          <a:prstGeom prst="rect">
            <a:avLst/>
          </a:prstGeom>
          <a:noFill/>
        </p:spPr>
        <p:txBody>
          <a:bodyPr wrap="square" rtlCol="0">
            <a:spAutoFit/>
          </a:bodyPr>
          <a:lstStyle/>
          <a:p>
            <a:pPr defTabSz="685800"/>
            <a:r>
              <a:rPr lang="en-US" altLang="zh-CN" sz="1350" dirty="0">
                <a:solidFill>
                  <a:prstClr val="black"/>
                </a:solidFill>
                <a:latin typeface="Consolas" panose="020B0609020204030204" pitchFamily="49" charset="0"/>
                <a:ea typeface="Adobe Gothic Std B" panose="020B0800000000000000" pitchFamily="34" charset="-128"/>
              </a:rPr>
              <a:t>foo1:</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andi</a:t>
            </a:r>
            <a:r>
              <a:rPr lang="en-US" altLang="zh-CN" sz="1350" dirty="0">
                <a:solidFill>
                  <a:prstClr val="black"/>
                </a:solidFill>
                <a:latin typeface="Consolas" panose="020B0609020204030204" pitchFamily="49" charset="0"/>
                <a:ea typeface="Adobe Gothic Std B" panose="020B0800000000000000" pitchFamily="34" charset="-128"/>
              </a:rPr>
              <a:t> ...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call [</a:t>
            </a:r>
            <a:r>
              <a:rPr lang="en-US" altLang="zh-CN" sz="1350" dirty="0" err="1">
                <a:solidFill>
                  <a:prstClr val="black"/>
                </a:solidFill>
                <a:latin typeface="Consolas" panose="020B0609020204030204" pitchFamily="49" charset="0"/>
                <a:ea typeface="Adobe Gothic Std B" panose="020B0800000000000000" pitchFamily="34" charset="-128"/>
              </a:rPr>
              <a:t>bar_slot</a:t>
            </a:r>
            <a:r>
              <a:rPr lang="en-US" altLang="zh-CN" sz="1350" dirty="0">
                <a:solidFill>
                  <a:prstClr val="black"/>
                </a:solidFill>
                <a:latin typeface="Consolas" panose="020B0609020204030204" pitchFamily="49" charset="0"/>
                <a:ea typeface="Adobe Gothic Std B" panose="020B0800000000000000" pitchFamily="34" charset="-128"/>
              </a:rPr>
              <a:t>]</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xori</a:t>
            </a:r>
            <a:r>
              <a:rPr lang="en-US" altLang="zh-CN" sz="1350" dirty="0">
                <a:solidFill>
                  <a:prstClr val="black"/>
                </a:solidFill>
                <a:latin typeface="Consolas" panose="020B0609020204030204" pitchFamily="49" charset="0"/>
                <a:ea typeface="Adobe Gothic Std B" panose="020B0800000000000000" pitchFamily="34" charset="-128"/>
              </a:rPr>
              <a:t>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endParaRPr lang="zh-CN" altLang="en-US" sz="1350" dirty="0">
              <a:solidFill>
                <a:prstClr val="black"/>
              </a:solidFill>
              <a:latin typeface="等线"/>
              <a:ea typeface="等线" panose="02010600030101010101" pitchFamily="2" charset="-122"/>
            </a:endParaRPr>
          </a:p>
        </p:txBody>
      </p:sp>
      <p:sp>
        <p:nvSpPr>
          <p:cNvPr id="23" name="文本框 22">
            <a:extLst>
              <a:ext uri="{FF2B5EF4-FFF2-40B4-BE49-F238E27FC236}">
                <a16:creationId xmlns:a16="http://schemas.microsoft.com/office/drawing/2014/main" id="{6501959B-480F-453D-A092-8C5414F8395F}"/>
              </a:ext>
            </a:extLst>
          </p:cNvPr>
          <p:cNvSpPr txBox="1"/>
          <p:nvPr/>
        </p:nvSpPr>
        <p:spPr>
          <a:xfrm>
            <a:off x="6344679" y="1603677"/>
            <a:ext cx="1844988" cy="1131079"/>
          </a:xfrm>
          <a:prstGeom prst="rect">
            <a:avLst/>
          </a:prstGeom>
          <a:noFill/>
        </p:spPr>
        <p:txBody>
          <a:bodyPr wrap="square" rtlCol="0">
            <a:spAutoFit/>
          </a:bodyPr>
          <a:lstStyle/>
          <a:p>
            <a:pPr defTabSz="685800"/>
            <a:r>
              <a:rPr lang="en-US" altLang="zh-CN" sz="1350" dirty="0">
                <a:solidFill>
                  <a:prstClr val="black"/>
                </a:solidFill>
                <a:latin typeface="Consolas" panose="020B0609020204030204" pitchFamily="49" charset="0"/>
                <a:ea typeface="Adobe Gothic Std B" panose="020B0800000000000000" pitchFamily="34" charset="-128"/>
              </a:rPr>
              <a:t>foo1:</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andi</a:t>
            </a:r>
            <a:r>
              <a:rPr lang="en-US" altLang="zh-CN" sz="1350" dirty="0">
                <a:solidFill>
                  <a:prstClr val="black"/>
                </a:solidFill>
                <a:latin typeface="Consolas" panose="020B0609020204030204" pitchFamily="49" charset="0"/>
                <a:ea typeface="Adobe Gothic Std B" panose="020B0800000000000000" pitchFamily="34" charset="-128"/>
              </a:rPr>
              <a:t> ...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call </a:t>
            </a:r>
            <a:r>
              <a:rPr lang="en-US" altLang="zh-CN" sz="1350" dirty="0">
                <a:solidFill>
                  <a:srgbClr val="FF0000"/>
                </a:solidFill>
                <a:latin typeface="Consolas" panose="020B0609020204030204" pitchFamily="49" charset="0"/>
                <a:ea typeface="Adobe Gothic Std B" panose="020B0800000000000000" pitchFamily="34" charset="-128"/>
              </a:rPr>
              <a:t>bar</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xori</a:t>
            </a:r>
            <a:r>
              <a:rPr lang="en-US" altLang="zh-CN" sz="1350" dirty="0">
                <a:solidFill>
                  <a:prstClr val="black"/>
                </a:solidFill>
                <a:latin typeface="Consolas" panose="020B0609020204030204" pitchFamily="49" charset="0"/>
                <a:ea typeface="Adobe Gothic Std B" panose="020B0800000000000000" pitchFamily="34" charset="-128"/>
              </a:rPr>
              <a:t>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endParaRPr lang="zh-CN" altLang="en-US" sz="1350" dirty="0">
              <a:solidFill>
                <a:prstClr val="black"/>
              </a:solidFill>
              <a:latin typeface="等线"/>
              <a:ea typeface="等线" panose="02010600030101010101" pitchFamily="2" charset="-122"/>
            </a:endParaRPr>
          </a:p>
        </p:txBody>
      </p:sp>
      <p:cxnSp>
        <p:nvCxnSpPr>
          <p:cNvPr id="24" name="直接箭头连接符 23">
            <a:extLst>
              <a:ext uri="{FF2B5EF4-FFF2-40B4-BE49-F238E27FC236}">
                <a16:creationId xmlns:a16="http://schemas.microsoft.com/office/drawing/2014/main" id="{D7CD0DC7-75E0-45F9-BE34-1E2018BAD4EC}"/>
              </a:ext>
            </a:extLst>
          </p:cNvPr>
          <p:cNvCxnSpPr>
            <a:cxnSpLocks/>
            <a:endCxn id="23" idx="1"/>
          </p:cNvCxnSpPr>
          <p:nvPr/>
        </p:nvCxnSpPr>
        <p:spPr>
          <a:xfrm>
            <a:off x="5221534" y="2157675"/>
            <a:ext cx="1123145" cy="11542"/>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127D21B2-6C20-4710-9D5B-C5743C740BDF}"/>
              </a:ext>
            </a:extLst>
          </p:cNvPr>
          <p:cNvSpPr txBox="1"/>
          <p:nvPr/>
        </p:nvSpPr>
        <p:spPr>
          <a:xfrm>
            <a:off x="3238482" y="4791412"/>
            <a:ext cx="1844988" cy="1338828"/>
          </a:xfrm>
          <a:prstGeom prst="rect">
            <a:avLst/>
          </a:prstGeom>
          <a:noFill/>
        </p:spPr>
        <p:txBody>
          <a:bodyPr wrap="square" rtlCol="0">
            <a:spAutoFit/>
          </a:bodyPr>
          <a:lstStyle/>
          <a:p>
            <a:pPr defTabSz="685800"/>
            <a:r>
              <a:rPr lang="en-US" altLang="zh-CN" sz="1350" dirty="0">
                <a:solidFill>
                  <a:prstClr val="black"/>
                </a:solidFill>
                <a:latin typeface="Consolas" panose="020B0609020204030204" pitchFamily="49" charset="0"/>
                <a:ea typeface="Adobe Gothic Std B" panose="020B0800000000000000" pitchFamily="34" charset="-128"/>
              </a:rPr>
              <a:t>foo2:</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mov ...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call [</a:t>
            </a:r>
            <a:r>
              <a:rPr lang="en-US" altLang="zh-CN" sz="1350" dirty="0" err="1">
                <a:solidFill>
                  <a:prstClr val="black"/>
                </a:solidFill>
                <a:latin typeface="Consolas" panose="020B0609020204030204" pitchFamily="49" charset="0"/>
                <a:ea typeface="Adobe Gothic Std B" panose="020B0800000000000000" pitchFamily="34" charset="-128"/>
              </a:rPr>
              <a:t>bar_slot</a:t>
            </a:r>
            <a:r>
              <a:rPr lang="en-US" altLang="zh-CN" sz="1350" dirty="0">
                <a:solidFill>
                  <a:prstClr val="black"/>
                </a:solidFill>
                <a:latin typeface="Consolas" panose="020B0609020204030204" pitchFamily="49" charset="0"/>
                <a:ea typeface="Adobe Gothic Std B" panose="020B0800000000000000" pitchFamily="34" charset="-128"/>
              </a:rPr>
              <a:t>]</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addi</a:t>
            </a:r>
            <a:r>
              <a:rPr lang="en-US" altLang="zh-CN" sz="1350" dirty="0">
                <a:solidFill>
                  <a:prstClr val="black"/>
                </a:solidFill>
                <a:latin typeface="Consolas" panose="020B0609020204030204" pitchFamily="49" charset="0"/>
                <a:ea typeface="Adobe Gothic Std B" panose="020B0800000000000000" pitchFamily="34" charset="-128"/>
              </a:rPr>
              <a:t>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endParaRPr lang="zh-CN" altLang="en-US" sz="3600" dirty="0">
              <a:solidFill>
                <a:prstClr val="black"/>
              </a:solidFill>
              <a:latin typeface="Consolas" panose="020B0609020204030204" pitchFamily="49" charset="0"/>
              <a:ea typeface="等线" panose="02010600030101010101" pitchFamily="2" charset="-122"/>
            </a:endParaRPr>
          </a:p>
        </p:txBody>
      </p:sp>
      <p:sp>
        <p:nvSpPr>
          <p:cNvPr id="29" name="文本框 28">
            <a:extLst>
              <a:ext uri="{FF2B5EF4-FFF2-40B4-BE49-F238E27FC236}">
                <a16:creationId xmlns:a16="http://schemas.microsoft.com/office/drawing/2014/main" id="{2FC87515-64D1-4293-A302-50ACBEDB76C6}"/>
              </a:ext>
            </a:extLst>
          </p:cNvPr>
          <p:cNvSpPr txBox="1"/>
          <p:nvPr/>
        </p:nvSpPr>
        <p:spPr>
          <a:xfrm>
            <a:off x="6385504" y="4885477"/>
            <a:ext cx="1844988" cy="1131079"/>
          </a:xfrm>
          <a:prstGeom prst="rect">
            <a:avLst/>
          </a:prstGeom>
          <a:noFill/>
        </p:spPr>
        <p:txBody>
          <a:bodyPr wrap="square" rtlCol="0">
            <a:spAutoFit/>
          </a:bodyPr>
          <a:lstStyle/>
          <a:p>
            <a:pPr defTabSz="685800"/>
            <a:r>
              <a:rPr lang="en-US" altLang="zh-CN" sz="1350" dirty="0">
                <a:solidFill>
                  <a:prstClr val="black"/>
                </a:solidFill>
                <a:latin typeface="Consolas" panose="020B0609020204030204" pitchFamily="49" charset="0"/>
                <a:ea typeface="Adobe Gothic Std B" panose="020B0800000000000000" pitchFamily="34" charset="-128"/>
              </a:rPr>
              <a:t>foo2:</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mov ...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call </a:t>
            </a:r>
            <a:r>
              <a:rPr lang="en-US" altLang="zh-CN" sz="1350" dirty="0">
                <a:solidFill>
                  <a:srgbClr val="FF0000"/>
                </a:solidFill>
                <a:latin typeface="Consolas" panose="020B0609020204030204" pitchFamily="49" charset="0"/>
                <a:ea typeface="Adobe Gothic Std B" panose="020B0800000000000000" pitchFamily="34" charset="-128"/>
              </a:rPr>
              <a:t>bar</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r>
              <a:rPr lang="en-US" altLang="zh-CN" sz="1350" dirty="0" err="1">
                <a:solidFill>
                  <a:prstClr val="black"/>
                </a:solidFill>
                <a:latin typeface="Consolas" panose="020B0609020204030204" pitchFamily="49" charset="0"/>
                <a:ea typeface="Adobe Gothic Std B" panose="020B0800000000000000" pitchFamily="34" charset="-128"/>
              </a:rPr>
              <a:t>addi</a:t>
            </a:r>
            <a:r>
              <a:rPr lang="en-US" altLang="zh-CN" sz="1350" dirty="0">
                <a:solidFill>
                  <a:prstClr val="black"/>
                </a:solidFill>
                <a:latin typeface="Consolas" panose="020B0609020204030204" pitchFamily="49" charset="0"/>
                <a:ea typeface="Adobe Gothic Std B" panose="020B0800000000000000" pitchFamily="34" charset="-128"/>
              </a:rPr>
              <a:t> ...</a:t>
            </a:r>
          </a:p>
          <a:p>
            <a:pPr defTabSz="685800"/>
            <a:r>
              <a:rPr lang="en-US" altLang="zh-CN" sz="1350" dirty="0">
                <a:solidFill>
                  <a:prstClr val="black"/>
                </a:solidFill>
                <a:latin typeface="Consolas" panose="020B0609020204030204" pitchFamily="49" charset="0"/>
                <a:ea typeface="Adobe Gothic Std B" panose="020B0800000000000000" pitchFamily="34" charset="-128"/>
              </a:rPr>
              <a:t>    ...</a:t>
            </a:r>
            <a:endParaRPr lang="zh-CN" altLang="en-US" sz="3600" dirty="0">
              <a:solidFill>
                <a:prstClr val="black"/>
              </a:solidFill>
              <a:latin typeface="Consolas" panose="020B0609020204030204" pitchFamily="49" charset="0"/>
              <a:ea typeface="等线" panose="02010600030101010101" pitchFamily="2" charset="-122"/>
            </a:endParaRPr>
          </a:p>
        </p:txBody>
      </p:sp>
      <p:cxnSp>
        <p:nvCxnSpPr>
          <p:cNvPr id="30" name="直接箭头连接符 29">
            <a:extLst>
              <a:ext uri="{FF2B5EF4-FFF2-40B4-BE49-F238E27FC236}">
                <a16:creationId xmlns:a16="http://schemas.microsoft.com/office/drawing/2014/main" id="{4BAB67B1-5BBA-427B-8CAF-B599A0F991FA}"/>
              </a:ext>
            </a:extLst>
          </p:cNvPr>
          <p:cNvCxnSpPr>
            <a:cxnSpLocks/>
          </p:cNvCxnSpPr>
          <p:nvPr/>
        </p:nvCxnSpPr>
        <p:spPr>
          <a:xfrm>
            <a:off x="5221534" y="5484008"/>
            <a:ext cx="1123145"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541089C0-0B69-4D74-8DA8-D291BEA1F5B5}"/>
              </a:ext>
            </a:extLst>
          </p:cNvPr>
          <p:cNvSpPr txBox="1"/>
          <p:nvPr/>
        </p:nvSpPr>
        <p:spPr>
          <a:xfrm>
            <a:off x="5390880" y="2950399"/>
            <a:ext cx="1312676" cy="646331"/>
          </a:xfrm>
          <a:prstGeom prst="rect">
            <a:avLst/>
          </a:prstGeom>
          <a:noFill/>
        </p:spPr>
        <p:txBody>
          <a:bodyPr wrap="square" rtlCol="0">
            <a:spAutoFit/>
          </a:bodyPr>
          <a:lstStyle/>
          <a:p>
            <a:pPr algn="ctr" defTabSz="685800"/>
            <a:r>
              <a:rPr lang="en-US" altLang="zh-CN" dirty="0">
                <a:solidFill>
                  <a:prstClr val="black"/>
                </a:solidFill>
                <a:latin typeface="Consolas" panose="020B0609020204030204" pitchFamily="49" charset="0"/>
                <a:ea typeface="Adobe Gothic Std B" panose="020B0800000000000000" pitchFamily="34" charset="-128"/>
              </a:rPr>
              <a:t>fix-up</a:t>
            </a:r>
          </a:p>
          <a:p>
            <a:pPr algn="ctr" defTabSz="685800"/>
            <a:r>
              <a:rPr lang="en-US" altLang="zh-CN" dirty="0">
                <a:solidFill>
                  <a:prstClr val="black"/>
                </a:solidFill>
                <a:latin typeface="Consolas" panose="020B0609020204030204" pitchFamily="49" charset="0"/>
                <a:ea typeface="Adobe Gothic Std B" panose="020B0800000000000000" pitchFamily="34" charset="-128"/>
              </a:rPr>
              <a:t>(relocate)</a:t>
            </a:r>
            <a:endParaRPr lang="zh-CN" altLang="en-US" dirty="0">
              <a:solidFill>
                <a:prstClr val="black"/>
              </a:solidFill>
              <a:latin typeface="Consolas" panose="020B0609020204030204" pitchFamily="49" charset="0"/>
              <a:ea typeface="等线" panose="02010600030101010101" pitchFamily="2" charset="-122"/>
            </a:endParaRPr>
          </a:p>
        </p:txBody>
      </p:sp>
      <p:cxnSp>
        <p:nvCxnSpPr>
          <p:cNvPr id="34" name="直接箭头连接符 33">
            <a:extLst>
              <a:ext uri="{FF2B5EF4-FFF2-40B4-BE49-F238E27FC236}">
                <a16:creationId xmlns:a16="http://schemas.microsoft.com/office/drawing/2014/main" id="{282D5D7D-E53C-4C30-8D6F-060910F76D91}"/>
              </a:ext>
            </a:extLst>
          </p:cNvPr>
          <p:cNvCxnSpPr>
            <a:cxnSpLocks/>
          </p:cNvCxnSpPr>
          <p:nvPr/>
        </p:nvCxnSpPr>
        <p:spPr>
          <a:xfrm>
            <a:off x="2241822" y="2408280"/>
            <a:ext cx="1685550" cy="71583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61529083-5F9B-4F16-AF3B-3C1A08843B1E}"/>
              </a:ext>
            </a:extLst>
          </p:cNvPr>
          <p:cNvCxnSpPr>
            <a:cxnSpLocks/>
          </p:cNvCxnSpPr>
          <p:nvPr/>
        </p:nvCxnSpPr>
        <p:spPr>
          <a:xfrm>
            <a:off x="2213725" y="2590280"/>
            <a:ext cx="1713647" cy="53383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35BBCAEF-318C-4112-ABDA-BC90E30259F2}"/>
              </a:ext>
            </a:extLst>
          </p:cNvPr>
          <p:cNvCxnSpPr>
            <a:cxnSpLocks/>
          </p:cNvCxnSpPr>
          <p:nvPr/>
        </p:nvCxnSpPr>
        <p:spPr>
          <a:xfrm flipV="1">
            <a:off x="2241823" y="3573646"/>
            <a:ext cx="1463507" cy="17068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FE96BE07-7411-4B70-9911-D15A7FCB2CD1}"/>
              </a:ext>
            </a:extLst>
          </p:cNvPr>
          <p:cNvCxnSpPr>
            <a:cxnSpLocks/>
          </p:cNvCxnSpPr>
          <p:nvPr/>
        </p:nvCxnSpPr>
        <p:spPr>
          <a:xfrm flipV="1">
            <a:off x="2212274" y="3573646"/>
            <a:ext cx="1493055" cy="345882"/>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A687541F-223F-470B-B8AE-58A83CE80823}"/>
              </a:ext>
            </a:extLst>
          </p:cNvPr>
          <p:cNvCxnSpPr>
            <a:cxnSpLocks/>
          </p:cNvCxnSpPr>
          <p:nvPr/>
        </p:nvCxnSpPr>
        <p:spPr>
          <a:xfrm flipV="1">
            <a:off x="2219308" y="3994696"/>
            <a:ext cx="1715098" cy="1066844"/>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C7A94487-B8B7-47CE-BFF6-2C52122573F4}"/>
              </a:ext>
            </a:extLst>
          </p:cNvPr>
          <p:cNvCxnSpPr>
            <a:cxnSpLocks/>
          </p:cNvCxnSpPr>
          <p:nvPr/>
        </p:nvCxnSpPr>
        <p:spPr>
          <a:xfrm flipV="1">
            <a:off x="2131081" y="4023174"/>
            <a:ext cx="1796291" cy="1225914"/>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311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AF682A20-7EE0-4DB9-8BA7-D533A4DA8F6F}"/>
              </a:ext>
            </a:extLst>
          </p:cNvPr>
          <p:cNvSpPr/>
          <p:nvPr/>
        </p:nvSpPr>
        <p:spPr>
          <a:xfrm>
            <a:off x="0" y="989952"/>
            <a:ext cx="9144000" cy="428626"/>
          </a:xfrm>
          <a:prstGeom prst="rect">
            <a:avLst/>
          </a:prstGeom>
          <a:solidFill>
            <a:srgbClr val="7F0B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27" name="文本框 26">
            <a:extLst>
              <a:ext uri="{FF2B5EF4-FFF2-40B4-BE49-F238E27FC236}">
                <a16:creationId xmlns:a16="http://schemas.microsoft.com/office/drawing/2014/main" id="{1D8B6195-5FF4-4ABD-A4CD-FBC9F9C691FC}"/>
              </a:ext>
            </a:extLst>
          </p:cNvPr>
          <p:cNvSpPr txBox="1"/>
          <p:nvPr/>
        </p:nvSpPr>
        <p:spPr>
          <a:xfrm>
            <a:off x="96202" y="1031140"/>
            <a:ext cx="981484" cy="369332"/>
          </a:xfrm>
          <a:prstGeom prst="rect">
            <a:avLst/>
          </a:prstGeom>
          <a:noFill/>
        </p:spPr>
        <p:txBody>
          <a:bodyPr wrap="square" rtlCol="0">
            <a:spAutoFit/>
          </a:bodyPr>
          <a:lstStyle/>
          <a:p>
            <a:pPr algn="ctr" defTabSz="685800">
              <a:defRPr/>
            </a:pPr>
            <a:r>
              <a:rPr lang="zh-CN" altLang="en-US" b="1" dirty="0">
                <a:solidFill>
                  <a:prstClr val="white"/>
                </a:solidFill>
                <a:latin typeface="微软雅黑" panose="020B0503020204020204" pitchFamily="34" charset="-122"/>
                <a:ea typeface="微软雅黑" panose="020B0503020204020204" pitchFamily="34" charset="-122"/>
                <a:sym typeface="方正黑体简体" panose="03000509000000000000" pitchFamily="65" charset="-122"/>
              </a:rPr>
              <a:t>链接器</a:t>
            </a:r>
          </a:p>
        </p:txBody>
      </p:sp>
      <p:pic>
        <p:nvPicPr>
          <p:cNvPr id="28" name="Picture 2" descr="https://timgsa.baidu.com/timg?image&amp;quality=80&amp;size=b9999_10000&amp;sec=1526526253&amp;di=0fdf74be32549a46a1f8a554e4444ad3&amp;imgtype=jpg&amp;er=1&amp;src=http%3A%2F%2Fb.hiphotos.baidu.com%2Fzhidao%2Fpic%2Fitem%2F9f2f070828381f30c8b141f2a9014c086f06f0c5.jpg">
            <a:extLst>
              <a:ext uri="{FF2B5EF4-FFF2-40B4-BE49-F238E27FC236}">
                <a16:creationId xmlns:a16="http://schemas.microsoft.com/office/drawing/2014/main" id="{142275C4-1C95-46B1-8339-7F467259D173}"/>
              </a:ext>
            </a:extLst>
          </p:cNvPr>
          <p:cNvPicPr>
            <a:picLocks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44406" r="100000"/>
                    </a14:imgEffect>
                  </a14:imgLayer>
                </a14:imgProps>
              </a:ext>
              <a:ext uri="{28A0092B-C50C-407E-A947-70E740481C1C}">
                <a14:useLocalDpi xmlns:a14="http://schemas.microsoft.com/office/drawing/2010/main" val="0"/>
              </a:ext>
            </a:extLst>
          </a:blip>
          <a:srcRect l="49030" t="896" r="1180" b="960"/>
          <a:stretch/>
        </p:blipFill>
        <p:spPr bwMode="auto">
          <a:xfrm>
            <a:off x="8084690" y="907509"/>
            <a:ext cx="759542" cy="654979"/>
          </a:xfrm>
          <a:prstGeom prst="rect">
            <a:avLst/>
          </a:prstGeom>
          <a:noFill/>
          <a:extLst>
            <a:ext uri="{909E8E84-426E-40DD-AFC4-6F175D3DCCD1}">
              <a14:hiddenFill xmlns:a14="http://schemas.microsoft.com/office/drawing/2010/main">
                <a:solidFill>
                  <a:srgbClr val="FFFFFF"/>
                </a:solidFill>
              </a14:hiddenFill>
            </a:ext>
          </a:extLst>
        </p:spPr>
      </p:pic>
      <p:sp>
        <p:nvSpPr>
          <p:cNvPr id="33" name="椭圆 32">
            <a:extLst>
              <a:ext uri="{FF2B5EF4-FFF2-40B4-BE49-F238E27FC236}">
                <a16:creationId xmlns:a16="http://schemas.microsoft.com/office/drawing/2014/main" id="{5361E9C7-3D07-4FEF-9C95-FA536C709DA2}"/>
              </a:ext>
            </a:extLst>
          </p:cNvPr>
          <p:cNvSpPr/>
          <p:nvPr/>
        </p:nvSpPr>
        <p:spPr>
          <a:xfrm>
            <a:off x="96202" y="2870797"/>
            <a:ext cx="1516205" cy="1271457"/>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Linker</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15" name="矩形 14">
            <a:extLst>
              <a:ext uri="{FF2B5EF4-FFF2-40B4-BE49-F238E27FC236}">
                <a16:creationId xmlns:a16="http://schemas.microsoft.com/office/drawing/2014/main" id="{21443CE8-11A7-487B-BD75-D6B46B3A2CA8}"/>
              </a:ext>
            </a:extLst>
          </p:cNvPr>
          <p:cNvSpPr/>
          <p:nvPr/>
        </p:nvSpPr>
        <p:spPr>
          <a:xfrm>
            <a:off x="2260158" y="2870797"/>
            <a:ext cx="1943059" cy="1714204"/>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endParaRPr lang="en-US" altLang="zh-CN" sz="1500" dirty="0">
              <a:solidFill>
                <a:prstClr val="black"/>
              </a:solidFill>
              <a:latin typeface="Consolas" panose="020B0609020204030204" pitchFamily="49" charset="0"/>
              <a:ea typeface="等线" panose="02010600030101010101" pitchFamily="2" charset="-122"/>
            </a:endParaRPr>
          </a:p>
          <a:p>
            <a:pPr defTabSz="685800"/>
            <a:r>
              <a:rPr lang="en-US" altLang="zh-CN" sz="1500" dirty="0">
                <a:solidFill>
                  <a:prstClr val="black"/>
                </a:solidFill>
                <a:latin typeface="Consolas" panose="020B0609020204030204" pitchFamily="49" charset="0"/>
                <a:ea typeface="等线" panose="02010600030101010101" pitchFamily="2" charset="-122"/>
              </a:rPr>
              <a:t>- code segment</a:t>
            </a:r>
          </a:p>
          <a:p>
            <a:pPr defTabSz="685800"/>
            <a:r>
              <a:rPr lang="en-US" altLang="zh-CN" sz="1500" dirty="0">
                <a:solidFill>
                  <a:prstClr val="black"/>
                </a:solidFill>
                <a:latin typeface="Consolas" panose="020B0609020204030204" pitchFamily="49" charset="0"/>
                <a:ea typeface="等线" panose="02010600030101010101" pitchFamily="2" charset="-122"/>
              </a:rPr>
              <a:t>- data segment</a:t>
            </a:r>
          </a:p>
          <a:p>
            <a:pPr defTabSz="685800"/>
            <a:endParaRPr lang="en-US" altLang="zh-CN" sz="1500" dirty="0">
              <a:solidFill>
                <a:prstClr val="black"/>
              </a:solidFill>
              <a:latin typeface="Consolas" panose="020B0609020204030204" pitchFamily="49" charset="0"/>
              <a:ea typeface="等线" panose="02010600030101010101" pitchFamily="2" charset="-122"/>
            </a:endParaRPr>
          </a:p>
        </p:txBody>
      </p:sp>
      <p:sp>
        <p:nvSpPr>
          <p:cNvPr id="18" name="矩形 17">
            <a:extLst>
              <a:ext uri="{FF2B5EF4-FFF2-40B4-BE49-F238E27FC236}">
                <a16:creationId xmlns:a16="http://schemas.microsoft.com/office/drawing/2014/main" id="{B502854A-53DA-428D-B1E7-31B34595A9BB}"/>
              </a:ext>
            </a:extLst>
          </p:cNvPr>
          <p:cNvSpPr/>
          <p:nvPr/>
        </p:nvSpPr>
        <p:spPr>
          <a:xfrm>
            <a:off x="2260157" y="2877060"/>
            <a:ext cx="1366127" cy="2782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Adobe Gothic Std B" panose="020B0800000000000000" pitchFamily="34" charset="-128"/>
              </a:rPr>
              <a:t>Executable</a:t>
            </a:r>
            <a:endParaRPr lang="zh-CN" altLang="en-US" sz="1500" dirty="0">
              <a:solidFill>
                <a:prstClr val="black"/>
              </a:solidFill>
              <a:latin typeface="Consolas" panose="020B0609020204030204" pitchFamily="49" charset="0"/>
              <a:ea typeface="等线" panose="02010600030101010101" pitchFamily="2" charset="-122"/>
            </a:endParaRPr>
          </a:p>
        </p:txBody>
      </p:sp>
      <p:cxnSp>
        <p:nvCxnSpPr>
          <p:cNvPr id="26" name="直接箭头连接符 25">
            <a:extLst>
              <a:ext uri="{FF2B5EF4-FFF2-40B4-BE49-F238E27FC236}">
                <a16:creationId xmlns:a16="http://schemas.microsoft.com/office/drawing/2014/main" id="{879CA2DD-44F9-458B-8089-BCE99B22829C}"/>
              </a:ext>
            </a:extLst>
          </p:cNvPr>
          <p:cNvCxnSpPr>
            <a:cxnSpLocks/>
            <a:stCxn id="33" idx="6"/>
          </p:cNvCxnSpPr>
          <p:nvPr/>
        </p:nvCxnSpPr>
        <p:spPr>
          <a:xfrm>
            <a:off x="1612407" y="3506526"/>
            <a:ext cx="647752" cy="111815"/>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流程图: 资料带 21">
            <a:extLst>
              <a:ext uri="{FF2B5EF4-FFF2-40B4-BE49-F238E27FC236}">
                <a16:creationId xmlns:a16="http://schemas.microsoft.com/office/drawing/2014/main" id="{53B532D0-EFD8-46F2-BD50-FF33C73FC2E4}"/>
              </a:ext>
            </a:extLst>
          </p:cNvPr>
          <p:cNvSpPr/>
          <p:nvPr/>
        </p:nvSpPr>
        <p:spPr>
          <a:xfrm>
            <a:off x="4385209" y="1658804"/>
            <a:ext cx="1076633" cy="739571"/>
          </a:xfrm>
          <a:prstGeom prst="flowChartPunchedTap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1</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23" name="文本框 22">
            <a:extLst>
              <a:ext uri="{FF2B5EF4-FFF2-40B4-BE49-F238E27FC236}">
                <a16:creationId xmlns:a16="http://schemas.microsoft.com/office/drawing/2014/main" id="{AF6073C4-EA88-487C-B567-3F1BA12CF3A9}"/>
              </a:ext>
            </a:extLst>
          </p:cNvPr>
          <p:cNvSpPr txBox="1"/>
          <p:nvPr/>
        </p:nvSpPr>
        <p:spPr>
          <a:xfrm>
            <a:off x="4825818" y="2356479"/>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25" name="流程图: 资料带 24">
            <a:extLst>
              <a:ext uri="{FF2B5EF4-FFF2-40B4-BE49-F238E27FC236}">
                <a16:creationId xmlns:a16="http://schemas.microsoft.com/office/drawing/2014/main" id="{23D24DDA-4B7E-46C0-80E8-3177508F5EF3}"/>
              </a:ext>
            </a:extLst>
          </p:cNvPr>
          <p:cNvSpPr/>
          <p:nvPr/>
        </p:nvSpPr>
        <p:spPr>
          <a:xfrm>
            <a:off x="4385209" y="2719310"/>
            <a:ext cx="1076633" cy="739571"/>
          </a:xfrm>
          <a:prstGeom prst="flowChartPunchedTap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2</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1" name="文本框 30">
            <a:extLst>
              <a:ext uri="{FF2B5EF4-FFF2-40B4-BE49-F238E27FC236}">
                <a16:creationId xmlns:a16="http://schemas.microsoft.com/office/drawing/2014/main" id="{874A87A7-7354-4890-AFAC-4B83E015FFCD}"/>
              </a:ext>
            </a:extLst>
          </p:cNvPr>
          <p:cNvSpPr txBox="1"/>
          <p:nvPr/>
        </p:nvSpPr>
        <p:spPr>
          <a:xfrm>
            <a:off x="4825818" y="3416985"/>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4" name="流程图: 资料带 33">
            <a:extLst>
              <a:ext uri="{FF2B5EF4-FFF2-40B4-BE49-F238E27FC236}">
                <a16:creationId xmlns:a16="http://schemas.microsoft.com/office/drawing/2014/main" id="{1CE2C7B4-ACA8-4D75-939E-FC024A1D95E8}"/>
              </a:ext>
            </a:extLst>
          </p:cNvPr>
          <p:cNvSpPr/>
          <p:nvPr/>
        </p:nvSpPr>
        <p:spPr>
          <a:xfrm>
            <a:off x="4385209" y="3821712"/>
            <a:ext cx="1076633" cy="739571"/>
          </a:xfrm>
          <a:prstGeom prst="flowChartPunchedTape">
            <a:avLst/>
          </a:prstGeom>
          <a:solidFill>
            <a:schemeClr val="accent4">
              <a:lumMod val="40000"/>
              <a:lumOff val="60000"/>
            </a:schemeClr>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Memory segment 3</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6" name="文本框 35">
            <a:extLst>
              <a:ext uri="{FF2B5EF4-FFF2-40B4-BE49-F238E27FC236}">
                <a16:creationId xmlns:a16="http://schemas.microsoft.com/office/drawing/2014/main" id="{691E04C4-DF6A-4652-B3AB-F7169F8FDF84}"/>
              </a:ext>
            </a:extLst>
          </p:cNvPr>
          <p:cNvSpPr txBox="1"/>
          <p:nvPr/>
        </p:nvSpPr>
        <p:spPr>
          <a:xfrm>
            <a:off x="4825818" y="4519387"/>
            <a:ext cx="195416" cy="419025"/>
          </a:xfrm>
          <a:prstGeom prst="rect">
            <a:avLst/>
          </a:prstGeom>
          <a:noFill/>
        </p:spPr>
        <p:txBody>
          <a:bodyPr wrap="square" rtlCol="0">
            <a:spAutoFit/>
          </a:bodyPr>
          <a:lstStyle/>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p>
          <a:p>
            <a:pPr algn="ctr" defTabSz="685800">
              <a:lnSpc>
                <a:spcPts val="795"/>
              </a:lnSpc>
            </a:pPr>
            <a:r>
              <a:rPr lang="en-US" altLang="zh-CN" sz="1350" dirty="0">
                <a:solidFill>
                  <a:prstClr val="black"/>
                </a:solidFill>
                <a:latin typeface="Consolas" panose="020B0609020204030204" pitchFamily="49" charset="0"/>
                <a:ea typeface="等线" panose="02010600030101010101" pitchFamily="2" charset="-122"/>
              </a:rPr>
              <a:t>.</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8" name="矩形 37">
            <a:extLst>
              <a:ext uri="{FF2B5EF4-FFF2-40B4-BE49-F238E27FC236}">
                <a16:creationId xmlns:a16="http://schemas.microsoft.com/office/drawing/2014/main" id="{08332A53-6B79-4E9E-B27D-37D9F9166D10}"/>
              </a:ext>
            </a:extLst>
          </p:cNvPr>
          <p:cNvSpPr/>
          <p:nvPr/>
        </p:nvSpPr>
        <p:spPr>
          <a:xfrm>
            <a:off x="4315026" y="1522715"/>
            <a:ext cx="1222513" cy="400139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a:ea typeface="等线" panose="02010600030101010101" pitchFamily="2" charset="-122"/>
            </a:endParaRPr>
          </a:p>
        </p:txBody>
      </p:sp>
      <p:sp>
        <p:nvSpPr>
          <p:cNvPr id="40" name="文本框 39">
            <a:extLst>
              <a:ext uri="{FF2B5EF4-FFF2-40B4-BE49-F238E27FC236}">
                <a16:creationId xmlns:a16="http://schemas.microsoft.com/office/drawing/2014/main" id="{95B83D9F-A3C4-4D17-8ADF-2D481F59D080}"/>
              </a:ext>
            </a:extLst>
          </p:cNvPr>
          <p:cNvSpPr txBox="1"/>
          <p:nvPr/>
        </p:nvSpPr>
        <p:spPr>
          <a:xfrm>
            <a:off x="4153198" y="5516002"/>
            <a:ext cx="1575174" cy="507831"/>
          </a:xfrm>
          <a:prstGeom prst="rect">
            <a:avLst/>
          </a:prstGeom>
          <a:noFill/>
        </p:spPr>
        <p:txBody>
          <a:bodyPr wrap="square">
            <a:spAutoFit/>
          </a:bodyPr>
          <a:lstStyle/>
          <a:p>
            <a:pPr algn="ctr" defTabSz="685800"/>
            <a:r>
              <a:rPr lang="en-US" altLang="zh-CN" sz="1350" dirty="0">
                <a:solidFill>
                  <a:prstClr val="black"/>
                </a:solidFill>
                <a:latin typeface="Consolas" panose="020B0609020204030204" pitchFamily="49" charset="0"/>
                <a:ea typeface="Adobe Gothic Std B" panose="020B0800000000000000" pitchFamily="34" charset="-128"/>
              </a:rPr>
              <a:t>Virtual Address Space</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41" name="文本框 40">
            <a:extLst>
              <a:ext uri="{FF2B5EF4-FFF2-40B4-BE49-F238E27FC236}">
                <a16:creationId xmlns:a16="http://schemas.microsoft.com/office/drawing/2014/main" id="{513CE5F5-CD8B-46E4-9EF9-6FB7B87B74EF}"/>
              </a:ext>
            </a:extLst>
          </p:cNvPr>
          <p:cNvSpPr txBox="1"/>
          <p:nvPr/>
        </p:nvSpPr>
        <p:spPr>
          <a:xfrm>
            <a:off x="1169275" y="4634781"/>
            <a:ext cx="2835950" cy="1200329"/>
          </a:xfrm>
          <a:prstGeom prst="rect">
            <a:avLst/>
          </a:prstGeom>
          <a:noFill/>
        </p:spPr>
        <p:txBody>
          <a:bodyPr wrap="square" rtlCol="0">
            <a:spAutoFit/>
          </a:bodyPr>
          <a:lstStyle/>
          <a:p>
            <a:pPr defTabSz="685800"/>
            <a:r>
              <a:rPr lang="zh-CN" altLang="en-US" b="1" dirty="0">
                <a:solidFill>
                  <a:prstClr val="black"/>
                </a:solidFill>
                <a:latin typeface="微软雅黑" panose="020B0503020204020204" pitchFamily="34" charset="-122"/>
                <a:ea typeface="微软雅黑" panose="020B0503020204020204" pitchFamily="34" charset="-122"/>
              </a:rPr>
              <a:t>链接器最终调整好了所有的地址和地址引用，得到了一个</a:t>
            </a:r>
            <a:r>
              <a:rPr lang="zh-CN" altLang="en-US" b="1" dirty="0">
                <a:solidFill>
                  <a:srgbClr val="FF0000"/>
                </a:solidFill>
                <a:latin typeface="微软雅黑" panose="020B0503020204020204" pitchFamily="34" charset="-122"/>
                <a:ea typeface="微软雅黑" panose="020B0503020204020204" pitchFamily="34" charset="-122"/>
              </a:rPr>
              <a:t>可执行的地址空间镜像（</a:t>
            </a:r>
            <a:r>
              <a:rPr lang="en-US" altLang="zh-CN" b="1" dirty="0">
                <a:solidFill>
                  <a:srgbClr val="FF0000"/>
                </a:solidFill>
                <a:latin typeface="微软雅黑" panose="020B0503020204020204" pitchFamily="34" charset="-122"/>
                <a:ea typeface="微软雅黑" panose="020B0503020204020204" pitchFamily="34" charset="-122"/>
              </a:rPr>
              <a:t>image)</a:t>
            </a:r>
            <a:endParaRPr lang="zh-CN" altLang="en-US" b="1" dirty="0">
              <a:solidFill>
                <a:srgbClr val="FF0000"/>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F946795B-2B5C-4D06-B63B-45C3AD843559}"/>
              </a:ext>
            </a:extLst>
          </p:cNvPr>
          <p:cNvCxnSpPr>
            <a:cxnSpLocks/>
          </p:cNvCxnSpPr>
          <p:nvPr/>
        </p:nvCxnSpPr>
        <p:spPr>
          <a:xfrm>
            <a:off x="5707231" y="3455804"/>
            <a:ext cx="110612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矩形 42">
            <a:extLst>
              <a:ext uri="{FF2B5EF4-FFF2-40B4-BE49-F238E27FC236}">
                <a16:creationId xmlns:a16="http://schemas.microsoft.com/office/drawing/2014/main" id="{33430512-274D-459C-9C05-B25A6066F597}"/>
              </a:ext>
            </a:extLst>
          </p:cNvPr>
          <p:cNvSpPr/>
          <p:nvPr/>
        </p:nvSpPr>
        <p:spPr>
          <a:xfrm>
            <a:off x="7059292" y="2793272"/>
            <a:ext cx="1516205" cy="1271458"/>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1500" dirty="0">
                <a:solidFill>
                  <a:prstClr val="black"/>
                </a:solidFill>
                <a:latin typeface="Consolas" panose="020B0609020204030204" pitchFamily="49" charset="0"/>
                <a:ea typeface="等线" panose="02010600030101010101" pitchFamily="2" charset="-122"/>
              </a:rPr>
              <a:t>Executable</a:t>
            </a:r>
          </a:p>
        </p:txBody>
      </p:sp>
      <p:sp>
        <p:nvSpPr>
          <p:cNvPr id="44" name="椭圆 43">
            <a:extLst>
              <a:ext uri="{FF2B5EF4-FFF2-40B4-BE49-F238E27FC236}">
                <a16:creationId xmlns:a16="http://schemas.microsoft.com/office/drawing/2014/main" id="{612E6F25-3A83-46AB-80CC-FE174FA2C2BA}"/>
              </a:ext>
            </a:extLst>
          </p:cNvPr>
          <p:cNvSpPr/>
          <p:nvPr/>
        </p:nvSpPr>
        <p:spPr>
          <a:xfrm>
            <a:off x="7231146" y="3055185"/>
            <a:ext cx="1172497" cy="747631"/>
          </a:xfrm>
          <a:prstGeom prst="ellipse">
            <a:avLst/>
          </a:prstGeom>
          <a:noFill/>
          <a:ln w="254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a:endParaRPr lang="zh-CN" altLang="en-US" sz="1350" dirty="0">
              <a:solidFill>
                <a:prstClr val="white"/>
              </a:solidFill>
              <a:latin typeface="等线"/>
              <a:ea typeface="等线" panose="02010600030101010101" pitchFamily="2" charset="-122"/>
            </a:endParaRPr>
          </a:p>
        </p:txBody>
      </p:sp>
      <p:cxnSp>
        <p:nvCxnSpPr>
          <p:cNvPr id="45" name="直接连接符 44">
            <a:extLst>
              <a:ext uri="{FF2B5EF4-FFF2-40B4-BE49-F238E27FC236}">
                <a16:creationId xmlns:a16="http://schemas.microsoft.com/office/drawing/2014/main" id="{A6FB39F1-0409-4E80-9369-662D9C1129BC}"/>
              </a:ext>
            </a:extLst>
          </p:cNvPr>
          <p:cNvCxnSpPr>
            <a:cxnSpLocks/>
            <a:endCxn id="44" idx="4"/>
          </p:cNvCxnSpPr>
          <p:nvPr/>
        </p:nvCxnSpPr>
        <p:spPr>
          <a:xfrm flipV="1">
            <a:off x="6716350" y="3802815"/>
            <a:ext cx="1101044" cy="11415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72D7FBD6-47C1-4420-9987-7F0B7D73E1B0}"/>
              </a:ext>
            </a:extLst>
          </p:cNvPr>
          <p:cNvSpPr txBox="1"/>
          <p:nvPr/>
        </p:nvSpPr>
        <p:spPr>
          <a:xfrm>
            <a:off x="5487043" y="5019448"/>
            <a:ext cx="3370007" cy="415498"/>
          </a:xfrm>
          <a:prstGeom prst="rect">
            <a:avLst/>
          </a:prstGeom>
          <a:noFill/>
        </p:spPr>
        <p:txBody>
          <a:bodyPr wrap="square" rtlCol="0">
            <a:spAutoFit/>
          </a:bodyPr>
          <a:lstStyle/>
          <a:p>
            <a:pPr algn="ctr" defTabSz="685800"/>
            <a:r>
              <a:rPr lang="en-US" altLang="zh-CN" sz="2100" dirty="0">
                <a:solidFill>
                  <a:prstClr val="black"/>
                </a:solidFill>
                <a:latin typeface="Consolas" panose="020B0609020204030204" pitchFamily="49" charset="0"/>
                <a:ea typeface="Adobe Gothic Std B" panose="020B0800000000000000" pitchFamily="34" charset="-128"/>
              </a:rPr>
              <a:t>ELF executable format</a:t>
            </a:r>
            <a:endParaRPr lang="zh-CN" altLang="en-US" sz="2100" dirty="0">
              <a:solidFill>
                <a:prstClr val="black"/>
              </a:solidFill>
              <a:latin typeface="Consolas" panose="020B0609020204030204" pitchFamily="49" charset="0"/>
              <a:ea typeface="等线" panose="02010600030101010101" pitchFamily="2" charset="-122"/>
            </a:endParaRPr>
          </a:p>
        </p:txBody>
      </p:sp>
      <p:pic>
        <p:nvPicPr>
          <p:cNvPr id="2050" name="Picture 2">
            <a:extLst>
              <a:ext uri="{FF2B5EF4-FFF2-40B4-BE49-F238E27FC236}">
                <a16:creationId xmlns:a16="http://schemas.microsoft.com/office/drawing/2014/main" id="{11016BEB-A3ED-4E3B-9657-8492FAB46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2450" y="2169093"/>
            <a:ext cx="3028950" cy="2350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1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animBg="1"/>
      <p:bldP spid="44" grpId="0" animBg="1"/>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9D371-E8D6-4F91-B616-72A7AD7E123A}"/>
              </a:ext>
            </a:extLst>
          </p:cNvPr>
          <p:cNvSpPr>
            <a:spLocks noGrp="1"/>
          </p:cNvSpPr>
          <p:nvPr>
            <p:ph type="title"/>
          </p:nvPr>
        </p:nvSpPr>
        <p:spPr/>
        <p:txBody>
          <a:bodyPr/>
          <a:lstStyle/>
          <a:p>
            <a:r>
              <a:rPr lang="zh-CN" altLang="en-US" dirty="0"/>
              <a:t>加载内核之</a:t>
            </a:r>
            <a:r>
              <a:rPr lang="en-US" altLang="zh-CN" dirty="0"/>
              <a:t>OS</a:t>
            </a:r>
            <a:r>
              <a:rPr lang="zh-CN" altLang="en-US" dirty="0"/>
              <a:t>是怎么存储的</a:t>
            </a:r>
          </a:p>
        </p:txBody>
      </p:sp>
      <p:sp>
        <p:nvSpPr>
          <p:cNvPr id="3" name="内容占位符 2">
            <a:extLst>
              <a:ext uri="{FF2B5EF4-FFF2-40B4-BE49-F238E27FC236}">
                <a16:creationId xmlns:a16="http://schemas.microsoft.com/office/drawing/2014/main" id="{96FBC87F-CD10-4866-AE2A-080C5A0DEC3E}"/>
              </a:ext>
            </a:extLst>
          </p:cNvPr>
          <p:cNvSpPr>
            <a:spLocks noGrp="1"/>
          </p:cNvSpPr>
          <p:nvPr>
            <p:ph idx="1"/>
          </p:nvPr>
        </p:nvSpPr>
        <p:spPr/>
        <p:txBody>
          <a:bodyPr/>
          <a:lstStyle/>
          <a:p>
            <a:r>
              <a:rPr lang="en-US" altLang="zh-CN" dirty="0"/>
              <a:t>ELF</a:t>
            </a:r>
            <a:r>
              <a:rPr lang="zh-CN" altLang="en-US" dirty="0"/>
              <a:t>文件格式的加载过程应该如何实现？</a:t>
            </a:r>
            <a:endParaRPr lang="en-US" altLang="zh-CN" dirty="0"/>
          </a:p>
          <a:p>
            <a:r>
              <a:rPr lang="en-US" altLang="zh-CN" dirty="0"/>
              <a:t>Qemu4.1.1</a:t>
            </a:r>
            <a:r>
              <a:rPr lang="zh-CN" altLang="en-US" dirty="0"/>
              <a:t>当中有一部分</a:t>
            </a:r>
            <a:endParaRPr lang="en-US" altLang="zh-CN" dirty="0"/>
          </a:p>
          <a:p>
            <a:pPr lvl="1"/>
            <a:r>
              <a:rPr lang="en-US" altLang="zh-CN" dirty="0" err="1"/>
              <a:t>hw</a:t>
            </a:r>
            <a:r>
              <a:rPr lang="en-US" altLang="zh-CN" dirty="0"/>
              <a:t>/</a:t>
            </a:r>
            <a:r>
              <a:rPr lang="en-US" altLang="zh-CN" dirty="0" err="1"/>
              <a:t>riscv</a:t>
            </a:r>
            <a:r>
              <a:rPr lang="en-US" altLang="zh-CN" dirty="0"/>
              <a:t>/</a:t>
            </a:r>
            <a:r>
              <a:rPr lang="en-US" altLang="zh-CN" dirty="0" err="1"/>
              <a:t>virt.c</a:t>
            </a:r>
            <a:r>
              <a:rPr lang="en-US" altLang="zh-CN" dirty="0"/>
              <a:t>  </a:t>
            </a:r>
            <a:r>
              <a:rPr lang="en-US" altLang="zh-CN" dirty="0" err="1"/>
              <a:t>riscv_load_kernel</a:t>
            </a:r>
            <a:endParaRPr lang="en-US" altLang="zh-CN" dirty="0"/>
          </a:p>
          <a:p>
            <a:r>
              <a:rPr lang="en-US" altLang="zh-CN" dirty="0" err="1"/>
              <a:t>OpenSBI</a:t>
            </a:r>
            <a:r>
              <a:rPr lang="zh-CN" altLang="en-US" dirty="0"/>
              <a:t>中也有一部分</a:t>
            </a:r>
            <a:endParaRPr lang="en-US" altLang="zh-CN" dirty="0"/>
          </a:p>
          <a:p>
            <a:pPr lvl="1"/>
            <a:r>
              <a:rPr lang="zh-CN" altLang="en-US" dirty="0"/>
              <a:t>正常的内核加载</a:t>
            </a:r>
            <a:endParaRPr lang="en-US" altLang="zh-CN" dirty="0"/>
          </a:p>
          <a:p>
            <a:r>
              <a:rPr lang="zh-CN" altLang="en-US" dirty="0"/>
              <a:t>每个操作系统当中都应该有这一部分，完成双击运行前的准备</a:t>
            </a:r>
          </a:p>
        </p:txBody>
      </p:sp>
    </p:spTree>
    <p:extLst>
      <p:ext uri="{BB962C8B-B14F-4D97-AF65-F5344CB8AC3E}">
        <p14:creationId xmlns:p14="http://schemas.microsoft.com/office/powerpoint/2010/main" val="3464154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778DA-1FC6-4235-ABB5-0E230127F5A8}"/>
              </a:ext>
            </a:extLst>
          </p:cNvPr>
          <p:cNvSpPr>
            <a:spLocks noGrp="1"/>
          </p:cNvSpPr>
          <p:nvPr>
            <p:ph type="title"/>
          </p:nvPr>
        </p:nvSpPr>
        <p:spPr/>
        <p:txBody>
          <a:bodyPr/>
          <a:lstStyle/>
          <a:p>
            <a:r>
              <a:rPr lang="zh-CN" altLang="en-US" dirty="0"/>
              <a:t>小问题</a:t>
            </a:r>
          </a:p>
        </p:txBody>
      </p:sp>
      <p:sp>
        <p:nvSpPr>
          <p:cNvPr id="3" name="内容占位符 2">
            <a:extLst>
              <a:ext uri="{FF2B5EF4-FFF2-40B4-BE49-F238E27FC236}">
                <a16:creationId xmlns:a16="http://schemas.microsoft.com/office/drawing/2014/main" id="{EAD8C664-70C0-4707-B5C4-79A82A28481A}"/>
              </a:ext>
            </a:extLst>
          </p:cNvPr>
          <p:cNvSpPr>
            <a:spLocks noGrp="1"/>
          </p:cNvSpPr>
          <p:nvPr>
            <p:ph idx="1"/>
          </p:nvPr>
        </p:nvSpPr>
        <p:spPr/>
        <p:txBody>
          <a:bodyPr>
            <a:normAutofit fontScale="92500" lnSpcReduction="10000"/>
          </a:bodyPr>
          <a:lstStyle/>
          <a:p>
            <a:r>
              <a:rPr lang="zh-CN" altLang="en-US" dirty="0"/>
              <a:t>为什么程序的链接地址和加载地址要统一？</a:t>
            </a:r>
            <a:endParaRPr lang="en-US" altLang="zh-CN" dirty="0"/>
          </a:p>
          <a:p>
            <a:endParaRPr lang="en-US" altLang="zh-CN" dirty="0"/>
          </a:p>
          <a:p>
            <a:endParaRPr lang="en-US" altLang="zh-CN" dirty="0"/>
          </a:p>
          <a:p>
            <a:endParaRPr lang="en-US" altLang="zh-CN" dirty="0"/>
          </a:p>
          <a:p>
            <a:endParaRPr lang="en-US" altLang="zh-CN" dirty="0"/>
          </a:p>
          <a:p>
            <a:r>
              <a:rPr lang="en-US" altLang="zh-CN" dirty="0" err="1"/>
              <a:t>addressA</a:t>
            </a:r>
            <a:r>
              <a:rPr lang="en-US" altLang="zh-CN" dirty="0"/>
              <a:t> </a:t>
            </a:r>
            <a:r>
              <a:rPr lang="zh-CN" altLang="en-US" dirty="0"/>
              <a:t>是在</a:t>
            </a:r>
            <a:r>
              <a:rPr lang="en-US" altLang="zh-CN" dirty="0"/>
              <a:t>a=5</a:t>
            </a:r>
            <a:r>
              <a:rPr lang="zh-CN" altLang="en-US" dirty="0"/>
              <a:t>这一句进行</a:t>
            </a:r>
            <a:r>
              <a:rPr lang="zh-CN" altLang="en-US" dirty="0">
                <a:solidFill>
                  <a:srgbClr val="FF0000"/>
                </a:solidFill>
              </a:rPr>
              <a:t>编译和链接</a:t>
            </a:r>
            <a:r>
              <a:rPr lang="zh-CN" altLang="en-US" dirty="0"/>
              <a:t>的时候确定的</a:t>
            </a:r>
            <a:endParaRPr lang="en-US" altLang="zh-CN" dirty="0"/>
          </a:p>
          <a:p>
            <a:r>
              <a:rPr lang="en-US" altLang="zh-CN" dirty="0"/>
              <a:t>Store</a:t>
            </a:r>
            <a:r>
              <a:rPr lang="zh-CN" altLang="en-US" dirty="0"/>
              <a:t>指令中使用的地址，不会再次发生变化</a:t>
            </a:r>
            <a:endParaRPr lang="en-US" altLang="zh-CN" dirty="0"/>
          </a:p>
          <a:p>
            <a:r>
              <a:rPr lang="zh-CN" altLang="en-US" dirty="0"/>
              <a:t>因此程序的加载地址不能改变，或者需要调整</a:t>
            </a:r>
            <a:r>
              <a:rPr lang="en-US" altLang="zh-CN" dirty="0" err="1"/>
              <a:t>addressA</a:t>
            </a:r>
            <a:endParaRPr lang="zh-CN" altLang="en-US" dirty="0"/>
          </a:p>
        </p:txBody>
      </p:sp>
      <p:sp>
        <p:nvSpPr>
          <p:cNvPr id="4" name="矩形: 剪去单角 3">
            <a:extLst>
              <a:ext uri="{FF2B5EF4-FFF2-40B4-BE49-F238E27FC236}">
                <a16:creationId xmlns:a16="http://schemas.microsoft.com/office/drawing/2014/main" id="{6E0CE7A6-1BFB-4422-915A-33F43FF011F0}"/>
              </a:ext>
            </a:extLst>
          </p:cNvPr>
          <p:cNvSpPr/>
          <p:nvPr/>
        </p:nvSpPr>
        <p:spPr>
          <a:xfrm>
            <a:off x="6753619" y="2126571"/>
            <a:ext cx="2123768" cy="1574872"/>
          </a:xfrm>
          <a:prstGeom prst="snip1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obj2.o:</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set r1 0x05;</a:t>
            </a:r>
          </a:p>
          <a:p>
            <a:pPr defTabSz="685800"/>
            <a:r>
              <a:rPr lang="en-US" altLang="zh-CN" sz="900" dirty="0">
                <a:solidFill>
                  <a:prstClr val="black"/>
                </a:solidFill>
                <a:latin typeface="Consolas" panose="020B0609020204030204" pitchFamily="49" charset="0"/>
                <a:ea typeface="Adobe Gothic Std B" panose="020B0800000000000000" pitchFamily="34" charset="-128"/>
              </a:rPr>
              <a:t>        store  r1, </a:t>
            </a:r>
            <a:r>
              <a:rPr lang="en-US" altLang="zh-CN" sz="900" dirty="0">
                <a:solidFill>
                  <a:srgbClr val="FF0000"/>
                </a:solidFill>
                <a:latin typeface="Consolas" panose="020B0609020204030204" pitchFamily="49" charset="0"/>
                <a:ea typeface="Adobe Gothic Std B" panose="020B0800000000000000" pitchFamily="34" charset="-128"/>
              </a:rPr>
              <a:t>[</a:t>
            </a:r>
            <a:r>
              <a:rPr lang="en-US" altLang="zh-CN" sz="900" dirty="0" err="1">
                <a:solidFill>
                  <a:srgbClr val="FF0000"/>
                </a:solidFill>
                <a:latin typeface="Consolas" panose="020B0609020204030204" pitchFamily="49" charset="0"/>
                <a:ea typeface="Adobe Gothic Std B" panose="020B0800000000000000" pitchFamily="34" charset="-128"/>
              </a:rPr>
              <a:t>addressA</a:t>
            </a:r>
            <a:r>
              <a:rPr lang="en-US" altLang="zh-CN" sz="900" dirty="0">
                <a:solidFill>
                  <a:srgbClr val="FF0000"/>
                </a:solidFill>
                <a:latin typeface="Consolas" panose="020B0609020204030204" pitchFamily="49" charset="0"/>
                <a:ea typeface="Adobe Gothic Std B" panose="020B0800000000000000" pitchFamily="34" charset="-128"/>
              </a:rPr>
              <a:t>]</a:t>
            </a:r>
          </a:p>
          <a:p>
            <a:pPr defTabSz="685800"/>
            <a:r>
              <a:rPr lang="en-US" altLang="zh-CN" sz="900" dirty="0">
                <a:solidFill>
                  <a:prstClr val="black"/>
                </a:solidFill>
                <a:latin typeface="Consolas" panose="020B0609020204030204" pitchFamily="49" charset="0"/>
                <a:ea typeface="Adobe Gothic Std B" panose="020B0800000000000000" pitchFamily="34" charset="-128"/>
              </a:rPr>
              <a:t>        push ...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subi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r>
              <a:rPr lang="en-US" altLang="zh-CN" sz="900" dirty="0" err="1">
                <a:solidFill>
                  <a:prstClr val="black"/>
                </a:solidFill>
                <a:latin typeface="Consolas" panose="020B0609020204030204" pitchFamily="49" charset="0"/>
                <a:ea typeface="Adobe Gothic Std B" panose="020B0800000000000000" pitchFamily="34" charset="-128"/>
              </a:rPr>
              <a:t>ori</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
        <p:nvSpPr>
          <p:cNvPr id="5" name="矩形: 剪去单角 4">
            <a:extLst>
              <a:ext uri="{FF2B5EF4-FFF2-40B4-BE49-F238E27FC236}">
                <a16:creationId xmlns:a16="http://schemas.microsoft.com/office/drawing/2014/main" id="{4FB518B3-3050-4A12-8F72-6FAE17F8479F}"/>
              </a:ext>
            </a:extLst>
          </p:cNvPr>
          <p:cNvSpPr/>
          <p:nvPr/>
        </p:nvSpPr>
        <p:spPr>
          <a:xfrm>
            <a:off x="709066" y="2126571"/>
            <a:ext cx="2123768" cy="1117767"/>
          </a:xfrm>
          <a:prstGeom prst="snip1Rect">
            <a:avLst/>
          </a:prstGeom>
          <a:solidFill>
            <a:srgbClr val="DEE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685800"/>
            <a:r>
              <a:rPr lang="en-US" altLang="zh-CN" sz="1500" dirty="0">
                <a:solidFill>
                  <a:prstClr val="black"/>
                </a:solidFill>
                <a:latin typeface="Consolas" panose="020B0609020204030204" pitchFamily="49" charset="0"/>
                <a:ea typeface="Adobe Gothic Std B" panose="020B0800000000000000" pitchFamily="34" charset="-128"/>
              </a:rPr>
              <a:t>obj2.c:</a:t>
            </a:r>
          </a:p>
          <a:p>
            <a:pPr defTabSz="685800"/>
            <a:r>
              <a:rPr lang="en-US" altLang="zh-CN" sz="900" dirty="0">
                <a:solidFill>
                  <a:prstClr val="black"/>
                </a:solidFill>
                <a:latin typeface="Consolas" panose="020B0609020204030204" pitchFamily="49" charset="0"/>
                <a:ea typeface="Adobe Gothic Std B" panose="020B0800000000000000" pitchFamily="34" charset="-128"/>
              </a:rPr>
              <a:t>    bar(){</a:t>
            </a:r>
          </a:p>
          <a:p>
            <a:pPr defTabSz="685800"/>
            <a:r>
              <a:rPr lang="en-US" altLang="zh-CN" sz="900" dirty="0">
                <a:solidFill>
                  <a:prstClr val="black"/>
                </a:solidFill>
                <a:latin typeface="Consolas" panose="020B0609020204030204" pitchFamily="49" charset="0"/>
                <a:ea typeface="Adobe Gothic Std B" panose="020B0800000000000000" pitchFamily="34" charset="-128"/>
              </a:rPr>
              <a:t>        int </a:t>
            </a:r>
            <a:r>
              <a:rPr lang="en-US" altLang="zh-CN" sz="900" dirty="0">
                <a:solidFill>
                  <a:srgbClr val="FF0000"/>
                </a:solidFill>
                <a:latin typeface="Consolas" panose="020B0609020204030204" pitchFamily="49" charset="0"/>
                <a:ea typeface="Adobe Gothic Std B" panose="020B0800000000000000" pitchFamily="34" charset="-128"/>
              </a:rPr>
              <a:t>a = 5</a:t>
            </a:r>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p>
          <a:p>
            <a:pPr defTabSz="685800"/>
            <a:r>
              <a:rPr lang="en-US" altLang="zh-CN" sz="900" dirty="0">
                <a:solidFill>
                  <a:prstClr val="black"/>
                </a:solidFill>
                <a:latin typeface="Consolas" panose="020B0609020204030204" pitchFamily="49" charset="0"/>
                <a:ea typeface="Adobe Gothic Std B" panose="020B0800000000000000" pitchFamily="34" charset="-128"/>
              </a:rPr>
              <a:t>    }</a:t>
            </a:r>
            <a:endParaRPr lang="zh-CN" altLang="en-US" sz="150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389723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lstStyle/>
          <a:p>
            <a:r>
              <a:rPr lang="zh-CN" altLang="en-US"/>
              <a:t>存储器</a:t>
            </a:r>
          </a:p>
        </p:txBody>
      </p:sp>
      <p:pic>
        <p:nvPicPr>
          <p:cNvPr id="62467" name="内容占位符 3" descr="dram.jpg"/>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03983662"/>
      </p:ext>
    </p:extLst>
  </p:cSld>
  <p:clrMapOvr>
    <a:masterClrMapping/>
  </p:clrMapOvr>
  <mc:AlternateContent xmlns:mc="http://schemas.openxmlformats.org/markup-compatibility/2006" xmlns:p14="http://schemas.microsoft.com/office/powerpoint/2010/main">
    <mc:Choice Requires="p14">
      <p:transition spd="slow" p14:dur="2000" advTm="16103"/>
    </mc:Choice>
    <mc:Fallback xmlns="">
      <p:transition spd="slow" advTm="161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p:txBody>
          <a:bodyPr/>
          <a:lstStyle/>
          <a:p>
            <a:r>
              <a:rPr lang="zh-CN" altLang="en-US"/>
              <a:t>存储器－－掉电不丢失</a:t>
            </a:r>
          </a:p>
        </p:txBody>
      </p:sp>
      <p:pic>
        <p:nvPicPr>
          <p:cNvPr id="65539" name="内容占位符 4" descr="硬盘.jpg"/>
          <p:cNvPicPr>
            <a:picLocks noGrp="1" noChangeAspect="1" noChangeArrowheads="1"/>
          </p:cNvPicPr>
          <p:nvPr>
            <p:ph idx="4294967295"/>
          </p:nvPr>
        </p:nvPicPr>
        <p:blipFill>
          <a:blip r:embed="rId4" cstate="print">
            <a:extLst>
              <a:ext uri="{28A0092B-C50C-407E-A947-70E740481C1C}">
                <a14:useLocalDpi xmlns:a14="http://schemas.microsoft.com/office/drawing/2010/main" val="0"/>
              </a:ext>
            </a:extLst>
          </a:blip>
          <a:srcRect l="-11917" r="-11917"/>
          <a:stretch>
            <a:fillRect/>
          </a:stretch>
        </p:blipFill>
        <p:spPr>
          <a:xfrm>
            <a:off x="971550" y="1916113"/>
            <a:ext cx="3959225" cy="2397125"/>
          </a:xfrm>
        </p:spPr>
      </p:pic>
      <p:pic>
        <p:nvPicPr>
          <p:cNvPr id="65540" name="图片 5" descr="U盘.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3068638"/>
            <a:ext cx="3579813"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6" descr="SD卡.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1341438"/>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图片 7" descr="疑问.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221163"/>
            <a:ext cx="17272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06004573"/>
      </p:ext>
    </p:extLst>
  </p:cSld>
  <p:clrMapOvr>
    <a:masterClrMapping/>
  </p:clrMapOvr>
  <mc:AlternateContent xmlns:mc="http://schemas.openxmlformats.org/markup-compatibility/2006" xmlns:p14="http://schemas.microsoft.com/office/powerpoint/2010/main">
    <mc:Choice Requires="p14">
      <p:transition spd="slow" p14:dur="2000" advTm="53124"/>
    </mc:Choice>
    <mc:Fallback xmlns="">
      <p:transition spd="slow" advTm="5312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checkerboard(across)">
                                      <p:cBhvr>
                                        <p:cTn id="7"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lstStyle/>
          <a:p>
            <a:r>
              <a:rPr lang="zh-CN" altLang="en-US" dirty="0"/>
              <a:t>一种特殊的存储芯片</a:t>
            </a:r>
          </a:p>
        </p:txBody>
      </p:sp>
      <p:sp>
        <p:nvSpPr>
          <p:cNvPr id="55299" name="内容占位符 2"/>
          <p:cNvSpPr>
            <a:spLocks noGrp="1"/>
          </p:cNvSpPr>
          <p:nvPr>
            <p:ph idx="4294967295"/>
          </p:nvPr>
        </p:nvSpPr>
        <p:spPr/>
        <p:txBody>
          <a:bodyPr/>
          <a:lstStyle/>
          <a:p>
            <a:r>
              <a:rPr lang="zh-CN" altLang="en-US" dirty="0"/>
              <a:t>掉电不丢失</a:t>
            </a:r>
            <a:endParaRPr lang="en-US" altLang="zh-CN" dirty="0"/>
          </a:p>
          <a:p>
            <a:r>
              <a:rPr lang="zh-CN" altLang="en-US" dirty="0"/>
              <a:t>读取的方式和</a:t>
            </a:r>
            <a:r>
              <a:rPr lang="en-US" altLang="zh-CN" dirty="0"/>
              <a:t>ram</a:t>
            </a:r>
            <a:r>
              <a:rPr lang="zh-CN" altLang="en-US" dirty="0"/>
              <a:t>一致</a:t>
            </a:r>
            <a:endParaRPr lang="en-US" altLang="zh-CN" dirty="0"/>
          </a:p>
          <a:p>
            <a:r>
              <a:rPr lang="zh-CN" altLang="en-US" dirty="0"/>
              <a:t>所在的地址与复位地址相同</a:t>
            </a:r>
            <a:endParaRPr lang="en-US" altLang="zh-CN" dirty="0"/>
          </a:p>
          <a:p>
            <a:r>
              <a:rPr lang="en-US" altLang="zh-CN" dirty="0"/>
              <a:t>ROM</a:t>
            </a:r>
          </a:p>
          <a:p>
            <a:r>
              <a:rPr lang="en-US" altLang="zh-CN" dirty="0" err="1"/>
              <a:t>Eeprom</a:t>
            </a:r>
            <a:endParaRPr lang="en-US" altLang="zh-CN" dirty="0"/>
          </a:p>
          <a:p>
            <a:r>
              <a:rPr lang="en-US" altLang="zh-CN" dirty="0"/>
              <a:t>Nor Flash</a:t>
            </a:r>
            <a:endParaRPr lang="zh-CN" altLang="en-US" dirty="0"/>
          </a:p>
        </p:txBody>
      </p:sp>
    </p:spTree>
    <p:custDataLst>
      <p:tags r:id="rId1"/>
    </p:custDataLst>
    <p:extLst>
      <p:ext uri="{BB962C8B-B14F-4D97-AF65-F5344CB8AC3E}">
        <p14:creationId xmlns:p14="http://schemas.microsoft.com/office/powerpoint/2010/main" val="1953035300"/>
      </p:ext>
    </p:extLst>
  </p:cSld>
  <p:clrMapOvr>
    <a:masterClrMapping/>
  </p:clrMapOvr>
  <mc:AlternateContent xmlns:mc="http://schemas.openxmlformats.org/markup-compatibility/2006" xmlns:p14="http://schemas.microsoft.com/office/powerpoint/2010/main">
    <mc:Choice Requires="p14">
      <p:transition spd="slow" p14:dur="2000" advTm="67567"/>
    </mc:Choice>
    <mc:Fallback xmlns="">
      <p:transition spd="slow" advTm="6756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anim calcmode="lin" valueType="num">
                                      <p:cBhvr additive="base">
                                        <p:cTn id="7"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4" end="4"/>
                                            </p:txEl>
                                          </p:spTgt>
                                        </p:tgtEl>
                                        <p:attrNameLst>
                                          <p:attrName>style.visibility</p:attrName>
                                        </p:attrNameLst>
                                      </p:cBhvr>
                                      <p:to>
                                        <p:strVal val="visible"/>
                                      </p:to>
                                    </p:set>
                                    <p:anim calcmode="lin" valueType="num">
                                      <p:cBhvr additive="base">
                                        <p:cTn id="1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9">
                                            <p:txEl>
                                              <p:pRg st="5" end="5"/>
                                            </p:txEl>
                                          </p:spTgt>
                                        </p:tgtEl>
                                        <p:attrNameLst>
                                          <p:attrName>style.visibility</p:attrName>
                                        </p:attrNameLst>
                                      </p:cBhvr>
                                      <p:to>
                                        <p:strVal val="visible"/>
                                      </p:to>
                                    </p:set>
                                    <p:anim calcmode="lin" valueType="num">
                                      <p:cBhvr additive="base">
                                        <p:cTn id="15"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U, RAM and Hard Drive – What's the difference?">
            <a:extLst>
              <a:ext uri="{FF2B5EF4-FFF2-40B4-BE49-F238E27FC236}">
                <a16:creationId xmlns:a16="http://schemas.microsoft.com/office/drawing/2014/main" id="{C60F7D6C-423F-4AD8-917A-701184F51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90" y="1628775"/>
            <a:ext cx="6096000" cy="36004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
            <a:extLst>
              <a:ext uri="{FF2B5EF4-FFF2-40B4-BE49-F238E27FC236}">
                <a16:creationId xmlns:a16="http://schemas.microsoft.com/office/drawing/2014/main" id="{5DD4A4F4-572E-4B6A-AC0D-1F852FD0C6B8}"/>
              </a:ext>
            </a:extLst>
          </p:cNvPr>
          <p:cNvSpPr/>
          <p:nvPr/>
        </p:nvSpPr>
        <p:spPr bwMode="auto">
          <a:xfrm>
            <a:off x="5699342" y="2386208"/>
            <a:ext cx="2116899" cy="87055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u="none" strike="noStrike" cap="none" normalizeH="0" baseline="0" dirty="0">
                <a:ln>
                  <a:noFill/>
                </a:ln>
                <a:solidFill>
                  <a:srgbClr val="FF0000"/>
                </a:solidFill>
                <a:effectLst/>
                <a:latin typeface="Arial" pitchFamily="34" charset="0"/>
                <a:ea typeface="宋体" pitchFamily="2" charset="-122"/>
              </a:rPr>
              <a:t>BIOS in X86</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b="1" dirty="0" err="1">
                <a:solidFill>
                  <a:srgbClr val="FF0000"/>
                </a:solidFill>
                <a:latin typeface="Arial" pitchFamily="34" charset="0"/>
                <a:ea typeface="宋体" pitchFamily="2" charset="-122"/>
              </a:rPr>
              <a:t>OpenSBI</a:t>
            </a:r>
            <a:r>
              <a:rPr lang="en-US" altLang="zh-CN" b="1" dirty="0">
                <a:solidFill>
                  <a:srgbClr val="FF0000"/>
                </a:solidFill>
                <a:latin typeface="Arial" pitchFamily="34" charset="0"/>
                <a:ea typeface="宋体" pitchFamily="2" charset="-122"/>
              </a:rPr>
              <a:t> in RV</a:t>
            </a:r>
            <a:endParaRPr kumimoji="0" lang="en-US" altLang="zh-CN" sz="1800" b="1" u="none" strike="noStrike" cap="none" normalizeH="0" baseline="0" dirty="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370958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tp.chinafix.com/forum/201608/22/095414pumh02url1z5rm53.jpg">
            <a:extLst>
              <a:ext uri="{FF2B5EF4-FFF2-40B4-BE49-F238E27FC236}">
                <a16:creationId xmlns:a16="http://schemas.microsoft.com/office/drawing/2014/main" id="{A5C5D27F-ED52-4F97-B63F-F36BD1358E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72" y="920663"/>
            <a:ext cx="3931607" cy="524214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
            <a:extLst>
              <a:ext uri="{FF2B5EF4-FFF2-40B4-BE49-F238E27FC236}">
                <a16:creationId xmlns:a16="http://schemas.microsoft.com/office/drawing/2014/main" id="{716F2873-27F0-4F4D-A22D-C30757F2461A}"/>
              </a:ext>
            </a:extLst>
          </p:cNvPr>
          <p:cNvSpPr/>
          <p:nvPr/>
        </p:nvSpPr>
        <p:spPr bwMode="auto">
          <a:xfrm>
            <a:off x="3724147" y="1503123"/>
            <a:ext cx="688932" cy="845507"/>
          </a:xfrm>
          <a:prstGeom prst="roundRect">
            <a:avLst/>
          </a:prstGeom>
          <a:noFill/>
          <a:ln w="38100"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1" i="1" u="none" strike="noStrike" cap="none" normalizeH="0" baseline="0">
              <a:ln>
                <a:noFill/>
              </a:ln>
              <a:solidFill>
                <a:schemeClr val="tx1"/>
              </a:solidFill>
              <a:effectLst/>
              <a:latin typeface="Arial" pitchFamily="34" charset="0"/>
              <a:ea typeface="宋体" pitchFamily="2" charset="-122"/>
            </a:endParaRPr>
          </a:p>
        </p:txBody>
      </p:sp>
      <p:sp>
        <p:nvSpPr>
          <p:cNvPr id="4" name="标题 1">
            <a:extLst>
              <a:ext uri="{FF2B5EF4-FFF2-40B4-BE49-F238E27FC236}">
                <a16:creationId xmlns:a16="http://schemas.microsoft.com/office/drawing/2014/main" id="{99F33F35-A610-4832-B398-6B47EAF9DFDD}"/>
              </a:ext>
            </a:extLst>
          </p:cNvPr>
          <p:cNvSpPr txBox="1">
            <a:spLocks/>
          </p:cNvSpPr>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a:lstStyle>
          <a:p>
            <a:r>
              <a:rPr lang="zh-CN" altLang="en-US" kern="0" dirty="0"/>
              <a:t>主板上的</a:t>
            </a:r>
            <a:r>
              <a:rPr lang="en-US" altLang="zh-CN" kern="0" dirty="0"/>
              <a:t>BIOS/SBI</a:t>
            </a:r>
            <a:r>
              <a:rPr lang="zh-CN" altLang="en-US" kern="0" dirty="0"/>
              <a:t>存储芯片</a:t>
            </a:r>
          </a:p>
        </p:txBody>
      </p:sp>
      <p:pic>
        <p:nvPicPr>
          <p:cNvPr id="5" name="Picture 6">
            <a:extLst>
              <a:ext uri="{FF2B5EF4-FFF2-40B4-BE49-F238E27FC236}">
                <a16:creationId xmlns:a16="http://schemas.microsoft.com/office/drawing/2014/main" id="{21BFFA1F-DACB-468F-B555-E0BADA286D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95" r="13130" b="5934"/>
          <a:stretch/>
        </p:blipFill>
        <p:spPr bwMode="auto">
          <a:xfrm rot="5400000">
            <a:off x="4009882" y="1539411"/>
            <a:ext cx="5330790" cy="320447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4120DBD-A9DA-4A9B-B4D7-F890E5FDA857}"/>
              </a:ext>
            </a:extLst>
          </p:cNvPr>
          <p:cNvSpPr txBox="1"/>
          <p:nvPr/>
        </p:nvSpPr>
        <p:spPr>
          <a:xfrm>
            <a:off x="5647596" y="5781390"/>
            <a:ext cx="2754823" cy="338554"/>
          </a:xfrm>
          <a:prstGeom prst="rect">
            <a:avLst/>
          </a:prstGeom>
          <a:noFill/>
        </p:spPr>
        <p:txBody>
          <a:bodyPr wrap="square">
            <a:spAutoFit/>
          </a:bodyPr>
          <a:lstStyle/>
          <a:p>
            <a:pPr algn="l"/>
            <a:r>
              <a:rPr lang="en-US" altLang="zh-CN" sz="1600" b="1" i="0" dirty="0" err="1">
                <a:solidFill>
                  <a:srgbClr val="212529"/>
                </a:solidFill>
                <a:effectLst/>
                <a:latin typeface="Sofia Pro"/>
              </a:rPr>
              <a:t>HiFive</a:t>
            </a:r>
            <a:r>
              <a:rPr lang="en-US" altLang="zh-CN" sz="1600" b="1" i="0" dirty="0">
                <a:solidFill>
                  <a:srgbClr val="212529"/>
                </a:solidFill>
                <a:effectLst/>
                <a:latin typeface="Sofia Pro"/>
              </a:rPr>
              <a:t> Unmatched</a:t>
            </a:r>
            <a:r>
              <a:rPr lang="zh-CN" altLang="en-US" sz="1600" b="1" i="0" dirty="0">
                <a:solidFill>
                  <a:srgbClr val="212529"/>
                </a:solidFill>
                <a:effectLst/>
                <a:latin typeface="Sofia Pro"/>
              </a:rPr>
              <a:t>开发板</a:t>
            </a:r>
            <a:endParaRPr lang="en-US" altLang="zh-CN" sz="1600" b="1" i="0" dirty="0">
              <a:solidFill>
                <a:srgbClr val="212529"/>
              </a:solidFill>
              <a:effectLst/>
              <a:latin typeface="Sofia Pro"/>
            </a:endParaRPr>
          </a:p>
        </p:txBody>
      </p:sp>
      <p:sp>
        <p:nvSpPr>
          <p:cNvPr id="3" name="矩形: 圆角 2">
            <a:extLst>
              <a:ext uri="{FF2B5EF4-FFF2-40B4-BE49-F238E27FC236}">
                <a16:creationId xmlns:a16="http://schemas.microsoft.com/office/drawing/2014/main" id="{A6F2B89B-B279-4201-B4A4-23328B7EB0C6}"/>
              </a:ext>
            </a:extLst>
          </p:cNvPr>
          <p:cNvSpPr/>
          <p:nvPr/>
        </p:nvSpPr>
        <p:spPr bwMode="auto">
          <a:xfrm>
            <a:off x="5647596" y="920663"/>
            <a:ext cx="1592448" cy="574675"/>
          </a:xfrm>
          <a:prstGeom prst="roundRect">
            <a:avLst/>
          </a:prstGeom>
          <a:noFill/>
          <a:ln w="2857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1" i="1"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3108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启动流程追踪</a:t>
            </a:r>
            <a:r>
              <a:rPr lang="en-US" altLang="zh-CN" dirty="0"/>
              <a:t>1</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object 3"/>
          <p:cNvSpPr/>
          <p:nvPr/>
        </p:nvSpPr>
        <p:spPr>
          <a:xfrm>
            <a:off x="1260347" y="1773174"/>
            <a:ext cx="6623304" cy="3328416"/>
          </a:xfrm>
          <a:prstGeom prst="rect">
            <a:avLst/>
          </a:prstGeom>
          <a:blipFill>
            <a:blip r:embed="rId2" cstate="print"/>
            <a:stretch>
              <a:fillRect/>
            </a:stretch>
          </a:blipFill>
        </p:spPr>
        <p:txBody>
          <a:bodyPr wrap="square" lIns="0" tIns="0" rIns="0" bIns="0" rtlCol="0"/>
          <a:lstStyle/>
          <a:p>
            <a:endParaRPr/>
          </a:p>
        </p:txBody>
      </p:sp>
      <p:sp>
        <p:nvSpPr>
          <p:cNvPr id="5" name="object 8"/>
          <p:cNvSpPr txBox="1"/>
          <p:nvPr/>
        </p:nvSpPr>
        <p:spPr>
          <a:xfrm>
            <a:off x="2418969" y="5140706"/>
            <a:ext cx="3957320" cy="246221"/>
          </a:xfrm>
          <a:prstGeom prst="rect">
            <a:avLst/>
          </a:prstGeom>
        </p:spPr>
        <p:txBody>
          <a:bodyPr vert="horz" wrap="square" lIns="0" tIns="0" rIns="0" bIns="0" rtlCol="0">
            <a:spAutoFit/>
          </a:bodyPr>
          <a:lstStyle/>
          <a:p>
            <a:pPr marL="12700"/>
            <a:r>
              <a:rPr sz="1600" b="1" spc="-5" dirty="0">
                <a:solidFill>
                  <a:srgbClr val="11566A"/>
                </a:solidFill>
                <a:latin typeface="微软雅黑"/>
                <a:cs typeface="微软雅黑"/>
              </a:rPr>
              <a:t>摘自"IA-32</a:t>
            </a:r>
            <a:r>
              <a:rPr sz="1600" b="1" spc="-40" dirty="0">
                <a:solidFill>
                  <a:srgbClr val="11566A"/>
                </a:solidFill>
                <a:latin typeface="微软雅黑"/>
                <a:cs typeface="微软雅黑"/>
              </a:rPr>
              <a:t> </a:t>
            </a:r>
            <a:r>
              <a:rPr sz="1600" b="1" spc="-5" dirty="0">
                <a:solidFill>
                  <a:srgbClr val="11566A"/>
                </a:solidFill>
                <a:latin typeface="微软雅黑"/>
                <a:cs typeface="微软雅黑"/>
              </a:rPr>
              <a:t>Intel体系结构软件开发者手册"</a:t>
            </a:r>
            <a:endParaRPr sz="1600">
              <a:latin typeface="微软雅黑"/>
              <a:cs typeface="微软雅黑"/>
            </a:endParaRPr>
          </a:p>
        </p:txBody>
      </p:sp>
      <p:sp>
        <p:nvSpPr>
          <p:cNvPr id="6" name="椭圆 5"/>
          <p:cNvSpPr/>
          <p:nvPr/>
        </p:nvSpPr>
        <p:spPr bwMode="auto">
          <a:xfrm>
            <a:off x="870155" y="2315497"/>
            <a:ext cx="7359445" cy="553064"/>
          </a:xfrm>
          <a:prstGeom prst="ellipse">
            <a:avLst/>
          </a:prstGeom>
          <a:noFill/>
          <a:ln w="38100"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1" i="1"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6267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7"/>
</p:tagLst>
</file>

<file path=ppt/tags/tag2.xml><?xml version="1.0" encoding="utf-8"?>
<p:tagLst xmlns:a="http://schemas.openxmlformats.org/drawingml/2006/main" xmlns:r="http://schemas.openxmlformats.org/officeDocument/2006/relationships" xmlns:p="http://schemas.openxmlformats.org/presentationml/2006/main">
  <p:tag name="TIMING" val="|22.3"/>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2497</Words>
  <Application>Microsoft Office PowerPoint</Application>
  <PresentationFormat>全屏显示(4:3)</PresentationFormat>
  <Paragraphs>300</Paragraphs>
  <Slides>36</Slides>
  <Notes>8</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36</vt:i4>
      </vt:variant>
    </vt:vector>
  </HeadingPairs>
  <TitlesOfParts>
    <vt:vector size="54" baseType="lpstr">
      <vt:lpstr>Adobe Gothic Std B</vt:lpstr>
      <vt:lpstr>Lato</vt:lpstr>
      <vt:lpstr>Sofia Pro</vt:lpstr>
      <vt:lpstr>等线</vt:lpstr>
      <vt:lpstr>等线 Light</vt:lpstr>
      <vt:lpstr>方正黑体简体</vt:lpstr>
      <vt:lpstr>黑体</vt:lpstr>
      <vt:lpstr>华文细黑</vt:lpstr>
      <vt:lpstr>宋体</vt:lpstr>
      <vt:lpstr>微软雅黑</vt:lpstr>
      <vt:lpstr>Arial</vt:lpstr>
      <vt:lpstr>Consolas</vt:lpstr>
      <vt:lpstr>Courier New</vt:lpstr>
      <vt:lpstr>Times New Roman</vt:lpstr>
      <vt:lpstr>Wingdings</vt:lpstr>
      <vt:lpstr>精美ppt模板(中国风) (1)</vt:lpstr>
      <vt:lpstr>1_精美ppt模板(中国风) (1)</vt:lpstr>
      <vt:lpstr>Office 主题​​</vt:lpstr>
      <vt:lpstr>Lab1:系统上电启动</vt:lpstr>
      <vt:lpstr>实验内容</vt:lpstr>
      <vt:lpstr>系统引导</vt:lpstr>
      <vt:lpstr>存储器</vt:lpstr>
      <vt:lpstr>存储器－－掉电不丢失</vt:lpstr>
      <vt:lpstr>一种特殊的存储芯片</vt:lpstr>
      <vt:lpstr>PowerPoint 演示文稿</vt:lpstr>
      <vt:lpstr>PowerPoint 演示文稿</vt:lpstr>
      <vt:lpstr>启动流程追踪1</vt:lpstr>
      <vt:lpstr>x86启动顺序 – 第一条指令</vt:lpstr>
      <vt:lpstr>QEMU模拟</vt:lpstr>
      <vt:lpstr>Show me the code</vt:lpstr>
      <vt:lpstr>RISC-V启动流程 </vt:lpstr>
      <vt:lpstr>RISC-V启动顺序  </vt:lpstr>
      <vt:lpstr>RISC-V启动顺序</vt:lpstr>
      <vt:lpstr>RISC-V启动顺序</vt:lpstr>
      <vt:lpstr>内存布局</vt:lpstr>
      <vt:lpstr>ELF文件</vt:lpstr>
      <vt:lpstr>Bin文件</vt:lpstr>
      <vt:lpstr>RISCV启动顺序 – 参考资料</vt:lpstr>
      <vt:lpstr>延伸阅读：X86是如何启动的</vt:lpstr>
      <vt:lpstr>实模式与保护模式</vt:lpstr>
      <vt:lpstr>x86启动顺序 – 从bootloader到OS</vt:lpstr>
      <vt:lpstr>x86启动顺序 – 段机制</vt:lpstr>
      <vt:lpstr>x86启动顺序 – 段机制</vt:lpstr>
      <vt:lpstr>x86启动顺序 – 段机制</vt:lpstr>
      <vt:lpstr>x86启动顺序 – 使能保护模式</vt:lpstr>
      <vt:lpstr>x86启动顺序 – 参考资料</vt:lpstr>
      <vt:lpstr>加载内核之OS是怎么存储的</vt:lpstr>
      <vt:lpstr>PowerPoint 演示文稿</vt:lpstr>
      <vt:lpstr>PowerPoint 演示文稿</vt:lpstr>
      <vt:lpstr>PowerPoint 演示文稿</vt:lpstr>
      <vt:lpstr>PowerPoint 演示文稿</vt:lpstr>
      <vt:lpstr>PowerPoint 演示文稿</vt:lpstr>
      <vt:lpstr>加载内核之OS是怎么存储的</vt:lpstr>
      <vt:lpstr>小问题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2020-09-29T12:13:20Z</dcterms:created>
  <dcterms:modified xsi:type="dcterms:W3CDTF">2023-09-11T05:03:46Z</dcterms:modified>
</cp:coreProperties>
</file>