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536" r:id="rId6"/>
    <p:sldId id="537" r:id="rId7"/>
    <p:sldId id="261" r:id="rId8"/>
    <p:sldId id="538" r:id="rId9"/>
    <p:sldId id="268" r:id="rId10"/>
    <p:sldId id="539" r:id="rId11"/>
    <p:sldId id="540" r:id="rId12"/>
    <p:sldId id="541" r:id="rId13"/>
    <p:sldId id="262" r:id="rId14"/>
    <p:sldId id="263" r:id="rId15"/>
    <p:sldId id="264" r:id="rId16"/>
    <p:sldId id="265" r:id="rId17"/>
    <p:sldId id="266" r:id="rId18"/>
    <p:sldId id="272" r:id="rId19"/>
    <p:sldId id="271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6" autoAdjust="0"/>
  </p:normalViewPr>
  <p:slideViewPr>
    <p:cSldViewPr snapToGrid="0">
      <p:cViewPr varScale="1">
        <p:scale>
          <a:sx n="72" d="100"/>
          <a:sy n="72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0698-239D-4AC0-B1DA-CC362320107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50C28-833D-4EFF-8D55-02DA21D5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9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人工智能：广义的概念，希望机器能够像人一样思考，拥有人类一样的智能</a:t>
            </a:r>
            <a:endParaRPr lang="en-US" altLang="zh-CN" dirty="0"/>
          </a:p>
          <a:p>
            <a:r>
              <a:rPr lang="zh-CN" altLang="en-US" dirty="0"/>
              <a:t>需要</a:t>
            </a:r>
            <a:endParaRPr lang="en-US" altLang="zh-CN" dirty="0"/>
          </a:p>
          <a:p>
            <a:r>
              <a:rPr lang="zh-CN" altLang="en-US" dirty="0"/>
              <a:t>知识工程：通过计算机系统，将碎片化的信息整合成对人类有意义的“知识”</a:t>
            </a:r>
            <a:endParaRPr lang="en-US" altLang="zh-CN" dirty="0"/>
          </a:p>
          <a:p>
            <a:r>
              <a:rPr lang="zh-CN" altLang="en-US" dirty="0"/>
              <a:t>需要</a:t>
            </a:r>
            <a:endParaRPr lang="en-US" altLang="zh-CN" dirty="0"/>
          </a:p>
          <a:p>
            <a:r>
              <a:rPr lang="zh-CN" altLang="en-US" dirty="0"/>
              <a:t>知识表示：将知识表示成计算机能够读懂的知识结构和编码，让计算机能够读懂复杂的问题</a:t>
            </a:r>
            <a:endParaRPr lang="en-US" altLang="zh-CN" dirty="0"/>
          </a:p>
          <a:p>
            <a:r>
              <a:rPr lang="zh-CN" altLang="en-US" dirty="0"/>
              <a:t>需要</a:t>
            </a:r>
            <a:endParaRPr lang="en-US" altLang="zh-CN" dirty="0"/>
          </a:p>
          <a:p>
            <a:r>
              <a:rPr lang="zh-CN" altLang="en-US" dirty="0"/>
              <a:t>知识图谱：用计算机的图结构，来表示存储大规模语义网络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0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数据：爬虫（授权数据、公开数据）、</a:t>
            </a:r>
            <a:r>
              <a:rPr lang="en-US" altLang="zh-CN" dirty="0"/>
              <a:t>API</a:t>
            </a:r>
            <a:r>
              <a:rPr lang="zh-CN" altLang="en-US" dirty="0"/>
              <a:t>（三方数据）、</a:t>
            </a:r>
            <a:r>
              <a:rPr lang="en-US" altLang="zh-CN" dirty="0"/>
              <a:t>DB</a:t>
            </a:r>
            <a:r>
              <a:rPr lang="zh-CN" altLang="en-US" dirty="0"/>
              <a:t>（业务数据）</a:t>
            </a:r>
            <a:endParaRPr lang="en-US" altLang="zh-CN" dirty="0"/>
          </a:p>
          <a:p>
            <a:r>
              <a:rPr lang="zh-CN" altLang="en-US" dirty="0"/>
              <a:t>数据持久化，</a:t>
            </a:r>
            <a:r>
              <a:rPr lang="en-US" altLang="zh-CN" dirty="0"/>
              <a:t>(</a:t>
            </a:r>
            <a:r>
              <a:rPr lang="zh-CN" altLang="en-US" dirty="0"/>
              <a:t>信息抽取</a:t>
            </a:r>
            <a:r>
              <a:rPr lang="en-US" altLang="zh-CN" dirty="0"/>
              <a:t>)</a:t>
            </a:r>
            <a:r>
              <a:rPr lang="zh-CN" altLang="en-US" dirty="0"/>
              <a:t>数据均保存到 </a:t>
            </a:r>
            <a:r>
              <a:rPr lang="en-US" altLang="zh-CN" dirty="0"/>
              <a:t>MySQL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可选：借助 </a:t>
            </a:r>
            <a:r>
              <a:rPr lang="en-US" altLang="zh-CN" dirty="0"/>
              <a:t>MySQL Bin log</a:t>
            </a:r>
          </a:p>
          <a:p>
            <a:r>
              <a:rPr lang="zh-CN" altLang="en-US" dirty="0"/>
              <a:t>数据导入</a:t>
            </a:r>
            <a:r>
              <a:rPr lang="en-US" altLang="zh-CN" dirty="0"/>
              <a:t>(KG</a:t>
            </a:r>
            <a:r>
              <a:rPr lang="zh-CN" altLang="en-US" dirty="0"/>
              <a:t>设计、抽取关系</a:t>
            </a:r>
            <a:r>
              <a:rPr lang="en-US" altLang="zh-CN" dirty="0"/>
              <a:t>)</a:t>
            </a:r>
            <a:r>
              <a:rPr lang="en-US" altLang="zh-CN" dirty="0">
                <a:sym typeface="Wingdings" panose="05000000000000000000" pitchFamily="2" charset="2"/>
              </a:rPr>
              <a:t>Neo4J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规则引擎</a:t>
            </a:r>
            <a:r>
              <a:rPr lang="en-US" altLang="zh-CN" dirty="0">
                <a:sym typeface="Wingdings" panose="05000000000000000000" pitchFamily="2" charset="2"/>
              </a:rPr>
              <a:t>Restful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8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黑格尔</a:t>
            </a:r>
            <a:r>
              <a:rPr lang="en-US" altLang="zh-CN" dirty="0"/>
              <a:t>《</a:t>
            </a:r>
            <a:r>
              <a:rPr lang="zh-CN" altLang="en-US" dirty="0"/>
              <a:t>小逻辑</a:t>
            </a:r>
            <a:r>
              <a:rPr lang="en-US" altLang="zh-CN" dirty="0"/>
              <a:t>》</a:t>
            </a:r>
            <a:r>
              <a:rPr lang="zh-CN" altLang="en-US" dirty="0"/>
              <a:t>，实体：能够独立存在的，作为一切属性的基础和万物本质的东西。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1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数据结构中，经典的图，特点：所有的节点、边都只具有一种类型 </a:t>
            </a:r>
            <a:endParaRPr lang="en-US" altLang="zh-CN" dirty="0"/>
          </a:p>
          <a:p>
            <a:r>
              <a:rPr lang="zh-CN" altLang="en-US" dirty="0"/>
              <a:t>右边：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图中包含多种类型的节点、多种类型的边，各自只用不同的颜色表示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5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实体和概念间：</a:t>
            </a:r>
            <a:endParaRPr lang="en-US" altLang="zh-CN" dirty="0"/>
          </a:p>
          <a:p>
            <a:r>
              <a:rPr lang="zh-CN" altLang="en-US" dirty="0"/>
              <a:t>柏拉图和哲学家的一个实例</a:t>
            </a:r>
            <a:endParaRPr lang="en-US" altLang="zh-CN" dirty="0"/>
          </a:p>
          <a:p>
            <a:r>
              <a:rPr lang="zh-CN" altLang="en-US" dirty="0"/>
              <a:t>概念间：</a:t>
            </a:r>
            <a:endParaRPr lang="en-US" altLang="zh-CN" dirty="0"/>
          </a:p>
          <a:p>
            <a:r>
              <a:rPr lang="zh-CN" altLang="en-US" dirty="0"/>
              <a:t>唯心主义哲学家是哲学家的一个子类</a:t>
            </a:r>
            <a:endParaRPr lang="en-US" altLang="zh-CN" dirty="0"/>
          </a:p>
          <a:p>
            <a:r>
              <a:rPr lang="zh-CN" altLang="en-US" dirty="0"/>
              <a:t>实体间</a:t>
            </a:r>
            <a:endParaRPr lang="en-US" altLang="zh-CN" dirty="0"/>
          </a:p>
          <a:p>
            <a:r>
              <a:rPr lang="zh-CN" altLang="en-US" dirty="0"/>
              <a:t>苏格拉底和柏拉图是师生关系</a:t>
            </a:r>
            <a:endParaRPr lang="en-US" altLang="zh-CN" dirty="0"/>
          </a:p>
          <a:p>
            <a:r>
              <a:rPr lang="zh-CN" altLang="en-US" dirty="0"/>
              <a:t>柏拉图的代表作是</a:t>
            </a:r>
            <a:r>
              <a:rPr lang="en-US" altLang="zh-CN" dirty="0"/>
              <a:t>《</a:t>
            </a:r>
            <a:r>
              <a:rPr lang="zh-CN" altLang="en-US" dirty="0"/>
              <a:t>理想国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本体论，是语义网络的特别重要的概念，一般提到本体论，就是指向语义网络。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知识图谱，类似一般的图，只不过，节点和边类型更多些。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消歧分析：将不同名但是同一实体，识别出来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数据筛选：决定哪些数据需要进入</a:t>
            </a:r>
            <a:r>
              <a:rPr lang="en-US" altLang="zh-CN" dirty="0"/>
              <a:t>/</a:t>
            </a:r>
            <a:r>
              <a:rPr lang="zh-CN" altLang="en-US" dirty="0"/>
              <a:t>不进入知识图谱系统中，基于</a:t>
            </a:r>
            <a:r>
              <a:rPr lang="en-US" altLang="zh-CN" dirty="0"/>
              <a:t>KG</a:t>
            </a:r>
            <a:r>
              <a:rPr lang="zh-CN" altLang="en-US" dirty="0"/>
              <a:t>的性能</a:t>
            </a:r>
            <a:endParaRPr lang="en-US" altLang="zh-CN" dirty="0"/>
          </a:p>
          <a:p>
            <a:r>
              <a:rPr lang="en-US" altLang="zh-CN" dirty="0"/>
              <a:t>KG Design</a:t>
            </a:r>
            <a:r>
              <a:rPr lang="zh-CN" altLang="en-US" dirty="0"/>
              <a:t>：很重要，耗时最多</a:t>
            </a: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KG</a:t>
            </a:r>
            <a:r>
              <a:rPr lang="zh-CN" altLang="en-US" dirty="0"/>
              <a:t>：开始，需要批量导入、考虑效率；运行中，增量导入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应用：算法模型、封装到应用层框架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7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风险控制：判断用户风险，决定是否贷款，挖掘团体欺诈</a:t>
            </a:r>
            <a:endParaRPr lang="en-US" altLang="zh-CN" dirty="0"/>
          </a:p>
          <a:p>
            <a:r>
              <a:rPr lang="zh-CN" altLang="en-US" dirty="0"/>
              <a:t>节点：人、申请、电话</a:t>
            </a:r>
            <a:endParaRPr lang="en-US" altLang="zh-CN" dirty="0"/>
          </a:p>
          <a:p>
            <a:r>
              <a:rPr lang="zh-CN" altLang="en-US" dirty="0"/>
              <a:t>关系：朋友、接打电话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挖掘：事件和股票、公司之间的关系；股票间的上涨是否有关系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1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刻画知识点之间的关系，前导课、后续课的课程关系，结合算法诊断学生的学习情况，多应用于智慧、个性化教育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50C28-833D-4EFF-8D55-02DA21D513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5DBB-3450-A262-877C-58C2AC79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5F742-8EC3-6477-5A38-0A06203D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0C806-3544-7271-46E6-D895B036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3ABD0-81F2-964B-4D4D-8843E89F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CB4F-D457-BE8A-6B80-60A33AC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0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17CE-5E99-8C81-046F-41D59FB1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BA9E5-D42E-4319-EB10-85AEF56CE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7AAF2-47D0-FDE7-DFC7-E4A54EF4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79511-2C7E-68AB-AAD9-8CB65B6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75FF1-20B0-718C-6B66-2F81F3C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8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E97D8-B22B-B39E-197A-19575E53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371FA-1AB5-5C78-0102-DF510A09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D9FDD-10B9-30F6-146F-B84670A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567C1-B628-4C39-3DED-35C021C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CFB3-8ACE-9AAE-F86A-3FA2845B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94970-8EA7-D491-8B37-6E0F380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BEC7B-BAC6-A7F5-0A53-88E23C5A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84F2E-AFA8-C7FF-3E17-5B7D0A78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94AB-BA6A-2C0E-D32E-3E83A6EB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250B-E0E6-A499-61D7-DF39CD8B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A71D6-C2F3-6FC6-23AC-C46FDCD8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99D1F-36B7-DB8E-801C-501BF644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C96FB-0C40-D37E-1C1D-F54CD1D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AEF96-EB9A-E42A-2B93-3D8078F9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5154D-E085-437A-6CD0-521E4083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9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5DE28-24E9-D4BF-82F6-00E65AC9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D2640-F343-B98B-B387-DED4111F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547B1-C42C-CFCC-7560-1D7E6B90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BAF28-C95F-BCC3-EF40-7BF8B032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FE371-2F09-46AB-D658-60AB74C3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7A3F4-2FE9-E33E-AA7F-CE49291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B5CF-5C92-4C9F-13DA-5FE10F58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A0AB9-9AC2-FE16-8A95-9028C9D6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60092-7E15-EFBB-CDF0-33238155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C1138-15DA-035F-51C0-D5D4842B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71A260-E611-CE76-2BFE-74F4300D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86730-5CAE-4AC0-B204-85F6D0D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D40505-735C-5677-586E-9B499998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A6F69-0A63-D3B1-A7AE-A7CB772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C470-05C3-D247-48AA-E4F79647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C377B-FEEE-4D28-62A8-1A089576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76630-F1B5-3967-FDA2-D04BF466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C3E8F-CBB0-BA48-84AD-9FA2FEDC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EDCA01-DA9E-FEC4-BE90-1B704F2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511956-9573-6D34-5415-961AABD0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DF1B8-7132-95FF-9826-52245BF6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61D4-AB1C-0C25-8E23-5082028E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D702-F62B-849A-B345-FF9B4898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813DB-40C4-C3F3-D464-487F22B0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0D3E-3019-0EF6-B19F-90F0D35D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29D80-3E3B-AE92-3E1D-9442FAD4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1AF29-B73A-FE93-D27F-78C754EC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F552D-28CB-BA5D-8923-3A8184A0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396EB3-F0C3-C39A-CA27-FEE7C576F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E96F1-0198-E117-41FE-3F2B8117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85393-D7F8-F7E2-610F-F6508845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94F74-9811-A7BE-C89A-AA091285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11A8F-DC92-98A8-0A4D-4FE35F66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1AC82-E455-10FB-F705-FE41F450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72AD7-56CC-A6E1-B9D7-B499C1A3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D4720-F5EF-1F4D-CCDE-0547F490E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C89C-DB0C-4B45-8BBD-8D5038BDBC2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96B9D-8A89-DB77-F778-E045157A0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5B960-0CC6-6517-F502-1B64495E9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5B26-D804-4494-A553-A282F201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9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F2444-574B-3624-24BD-C6EC627E4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知识图谱概述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87243E-044C-3FF8-8C59-CF1905F29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Knowledge Graph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2ACC-E7AB-5324-C8C0-5AE0783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知识图谱与传统语义网络的区别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215C2-0BC0-80CB-0B3F-77F4031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规模巨大</a:t>
            </a:r>
            <a:endParaRPr lang="en-US" altLang="zh-CN" dirty="0"/>
          </a:p>
          <a:p>
            <a:pPr lvl="1"/>
            <a:r>
              <a:rPr lang="zh-CN" altLang="en-US" dirty="0"/>
              <a:t>是大知识的典型代表</a:t>
            </a:r>
            <a:endParaRPr lang="en-US" altLang="zh-CN" dirty="0"/>
          </a:p>
          <a:p>
            <a:pPr lvl="1"/>
            <a:r>
              <a:rPr lang="zh-CN" altLang="en-US" dirty="0"/>
              <a:t>强调对于实体的覆盖</a:t>
            </a:r>
            <a:endParaRPr lang="en-US" altLang="zh-CN" dirty="0"/>
          </a:p>
          <a:p>
            <a:pPr lvl="2"/>
            <a:r>
              <a:rPr lang="en-US" altLang="zh-CN" dirty="0"/>
              <a:t>Google</a:t>
            </a:r>
            <a:r>
              <a:rPr lang="zh-CN" altLang="en-US" dirty="0"/>
              <a:t>知识图谱</a:t>
            </a:r>
            <a:r>
              <a:rPr lang="en-US" altLang="zh-CN" dirty="0"/>
              <a:t>2012</a:t>
            </a:r>
            <a:r>
              <a:rPr lang="zh-CN" altLang="en-US" dirty="0"/>
              <a:t>年发布之初，有</a:t>
            </a:r>
            <a:r>
              <a:rPr lang="en-US" altLang="zh-CN" dirty="0"/>
              <a:t>5</a:t>
            </a:r>
            <a:r>
              <a:rPr lang="zh-CN" altLang="en-US" dirty="0"/>
              <a:t>亿个实体和</a:t>
            </a:r>
            <a:r>
              <a:rPr lang="en-US" altLang="zh-CN" dirty="0"/>
              <a:t>10</a:t>
            </a:r>
            <a:r>
              <a:rPr lang="zh-CN" altLang="en-US" dirty="0"/>
              <a:t>亿多条关系</a:t>
            </a:r>
            <a:endParaRPr lang="en-US" altLang="zh-CN" dirty="0"/>
          </a:p>
          <a:p>
            <a:r>
              <a:rPr lang="zh-CN" altLang="en-US" dirty="0"/>
              <a:t>语义丰富</a:t>
            </a:r>
            <a:endParaRPr lang="en-US" altLang="zh-CN" dirty="0"/>
          </a:p>
          <a:p>
            <a:pPr lvl="1"/>
            <a:r>
              <a:rPr lang="zh-CN" altLang="en-US" dirty="0"/>
              <a:t>富含各类语义关系</a:t>
            </a:r>
            <a:endParaRPr lang="en-US" altLang="zh-CN" dirty="0"/>
          </a:p>
          <a:p>
            <a:pPr lvl="2"/>
            <a:r>
              <a:rPr lang="en-US" altLang="zh-CN" dirty="0" err="1"/>
              <a:t>Dbpedia</a:t>
            </a:r>
            <a:r>
              <a:rPr lang="zh-CN" altLang="en-US" dirty="0"/>
              <a:t>包含</a:t>
            </a:r>
            <a:r>
              <a:rPr lang="en-US" altLang="zh-CN" dirty="0"/>
              <a:t>1000</a:t>
            </a:r>
            <a:r>
              <a:rPr lang="zh-CN" altLang="en-US" dirty="0"/>
              <a:t>多种常见的语义关系，互联后，可以基本覆盖现实中常见的语义关系</a:t>
            </a:r>
            <a:endParaRPr lang="en-US" altLang="zh-CN" dirty="0"/>
          </a:p>
          <a:p>
            <a:pPr lvl="1"/>
            <a:r>
              <a:rPr lang="zh-CN" altLang="en-US" dirty="0"/>
              <a:t>语义关系建模多样</a:t>
            </a:r>
            <a:endParaRPr lang="en-US" altLang="zh-CN" dirty="0"/>
          </a:p>
          <a:p>
            <a:pPr lvl="2"/>
            <a:r>
              <a:rPr lang="zh-CN" altLang="en-US" dirty="0"/>
              <a:t>一个语义关系可赋值权重</a:t>
            </a:r>
            <a:r>
              <a:rPr lang="en-US" altLang="zh-CN" dirty="0"/>
              <a:t>/</a:t>
            </a:r>
            <a:r>
              <a:rPr lang="zh-CN" altLang="en-US" dirty="0"/>
              <a:t>概率，更精确表达语义</a:t>
            </a:r>
            <a:endParaRPr lang="en-US" altLang="zh-CN" dirty="0"/>
          </a:p>
          <a:p>
            <a:r>
              <a:rPr lang="zh-CN" altLang="en-US" dirty="0"/>
              <a:t>质量精良</a:t>
            </a:r>
            <a:endParaRPr lang="en-US" altLang="zh-CN" dirty="0"/>
          </a:p>
          <a:p>
            <a:pPr lvl="1"/>
            <a:r>
              <a:rPr lang="zh-CN" altLang="en-US" dirty="0"/>
              <a:t>知识图谱中的图数据可以表示为三元组，借助</a:t>
            </a:r>
            <a:r>
              <a:rPr lang="en-US" altLang="zh-CN" dirty="0"/>
              <a:t>RDF(Resource Description Framework)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/>
            <a:r>
              <a:rPr lang="zh-CN" altLang="en-US" dirty="0"/>
              <a:t>图数据、</a:t>
            </a:r>
            <a:r>
              <a:rPr lang="en-US" altLang="zh-CN" dirty="0"/>
              <a:t>RDF</a:t>
            </a:r>
            <a:r>
              <a:rPr lang="zh-CN" altLang="en-US" dirty="0"/>
              <a:t>在均在数据库领域中被充分研究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2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806B-4E7E-176E-A2F1-34953FF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知识图谱和本体论的关系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CDE68-3CCD-18D8-FAC0-61FF77EC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本体论（源于哲学），侧重于对存在进行规定和刻画</a:t>
            </a:r>
            <a:endParaRPr lang="en-US" altLang="zh-CN" dirty="0"/>
          </a:p>
          <a:p>
            <a:r>
              <a:rPr lang="zh-CN" altLang="en-US" dirty="0"/>
              <a:t>知识图谱（计算机领域、人工智能领域）</a:t>
            </a:r>
            <a:endParaRPr lang="en-US" altLang="zh-CN" dirty="0"/>
          </a:p>
          <a:p>
            <a:pPr lvl="1"/>
            <a:r>
              <a:rPr lang="zh-CN" altLang="en-US" dirty="0"/>
              <a:t>人工智能领域中：知识的共享及复用</a:t>
            </a:r>
            <a:endParaRPr lang="en-US" altLang="zh-CN" dirty="0"/>
          </a:p>
          <a:p>
            <a:pPr lvl="1"/>
            <a:r>
              <a:rPr lang="zh-CN" altLang="en-US" dirty="0"/>
              <a:t>计算机领域中：侧重表达认知的概念框架，表达概念之间的语义关系</a:t>
            </a:r>
            <a:endParaRPr lang="en-US" altLang="zh-CN" dirty="0"/>
          </a:p>
          <a:p>
            <a:r>
              <a:rPr lang="zh-CN" altLang="en-US" dirty="0"/>
              <a:t>本体刻画了认知一个领域的基本框架</a:t>
            </a:r>
            <a:endParaRPr lang="en-US" altLang="zh-CN" dirty="0"/>
          </a:p>
          <a:p>
            <a:pPr lvl="1"/>
            <a:r>
              <a:rPr lang="zh-CN" altLang="en-US" dirty="0"/>
              <a:t>框架是认知的核心，没有框架无法支撑机器对于世界或者某个特定领域的理解</a:t>
            </a:r>
            <a:endParaRPr lang="en-US" altLang="zh-CN" dirty="0"/>
          </a:p>
          <a:p>
            <a:pPr lvl="1"/>
            <a:r>
              <a:rPr lang="zh-CN" altLang="en-US" dirty="0"/>
              <a:t>人类（领域专家，包括垂直领域专家和技术专家）为机器定义本体，是不可推卸也不愿推卸的责任</a:t>
            </a:r>
          </a:p>
        </p:txBody>
      </p:sp>
    </p:spTree>
    <p:extLst>
      <p:ext uri="{BB962C8B-B14F-4D97-AF65-F5344CB8AC3E}">
        <p14:creationId xmlns:p14="http://schemas.microsoft.com/office/powerpoint/2010/main" val="2265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E7B70-0B81-5CBD-D142-4BCC1E72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知识图谱的广义概念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92B5-875D-220D-431C-421667B7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大数据知识工程（</a:t>
            </a:r>
            <a:r>
              <a:rPr lang="en-US" altLang="zh-CN" dirty="0"/>
              <a:t>Big Data Knowledge Engineering</a:t>
            </a:r>
            <a:r>
              <a:rPr lang="zh-CN" altLang="en-US" dirty="0"/>
              <a:t>，</a:t>
            </a:r>
            <a:r>
              <a:rPr lang="en-US" altLang="zh-CN" dirty="0" err="1"/>
              <a:t>BigKE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大数据时代，催生知识图谱</a:t>
            </a:r>
            <a:endParaRPr lang="en-US" altLang="zh-CN" dirty="0"/>
          </a:p>
          <a:p>
            <a:pPr lvl="1"/>
            <a:r>
              <a:rPr lang="zh-CN" altLang="en-US" dirty="0"/>
              <a:t>知识图谱是大数据知识工程的代表性进展</a:t>
            </a:r>
            <a:endParaRPr lang="en-US" altLang="zh-CN" dirty="0"/>
          </a:p>
          <a:p>
            <a:r>
              <a:rPr lang="zh-CN" altLang="en-US" dirty="0"/>
              <a:t>人工智能的基本目标是让机器具备像人一样的理性思考或行事能力</a:t>
            </a:r>
          </a:p>
          <a:p>
            <a:r>
              <a:rPr lang="en-US" altLang="zh-CN" dirty="0"/>
              <a:t>1977</a:t>
            </a:r>
            <a:r>
              <a:rPr lang="zh-CN" altLang="en-US" dirty="0"/>
              <a:t>年</a:t>
            </a:r>
            <a:r>
              <a:rPr lang="en-US" altLang="zh-CN" dirty="0"/>
              <a:t>UCAI</a:t>
            </a:r>
            <a:r>
              <a:rPr lang="zh-CN" altLang="en-US" dirty="0"/>
              <a:t>，</a:t>
            </a:r>
            <a:r>
              <a:rPr lang="en-US" altLang="zh-CN" dirty="0"/>
              <a:t>Edward Feigenbaum</a:t>
            </a:r>
            <a:r>
              <a:rPr lang="zh-CN" altLang="en-US" dirty="0"/>
              <a:t>提出知识工程</a:t>
            </a:r>
            <a:endParaRPr lang="en-US" altLang="zh-CN" dirty="0"/>
          </a:p>
          <a:p>
            <a:r>
              <a:rPr lang="zh-CN" altLang="en-US" dirty="0"/>
              <a:t>知识工程的重要分支是知识表示</a:t>
            </a:r>
            <a:endParaRPr lang="en-US" altLang="zh-CN" dirty="0"/>
          </a:p>
          <a:p>
            <a:r>
              <a:rPr lang="zh-CN" altLang="en-US" dirty="0"/>
              <a:t>知识表示的一个重要方式是知识图谱</a:t>
            </a:r>
            <a:endParaRPr lang="en-US" altLang="zh-CN" dirty="0"/>
          </a:p>
          <a:p>
            <a:pPr lvl="1"/>
            <a:r>
              <a:rPr lang="zh-CN" altLang="en-US" dirty="0"/>
              <a:t>此外，还有：谓词逻辑、产生式逻辑、本体、框架、决策树、贝叶斯网络、马尔可夫逻辑网等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50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49A0-6B70-5487-E7EC-E4AD179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构建知识图谱系统所涉及到的技术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73CE5-E50B-D1C3-FA44-C5B68B009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数据获取</a:t>
            </a:r>
            <a:endParaRPr lang="en-US" altLang="zh-CN" dirty="0"/>
          </a:p>
          <a:p>
            <a:pPr lvl="1"/>
            <a:r>
              <a:rPr lang="zh-CN" altLang="en-US" dirty="0"/>
              <a:t>数据爬取（爬虫）</a:t>
            </a:r>
            <a:endParaRPr lang="en-US" altLang="zh-CN" dirty="0"/>
          </a:p>
          <a:p>
            <a:pPr lvl="1"/>
            <a:r>
              <a:rPr lang="zh-CN" altLang="en-US" dirty="0"/>
              <a:t>数据库读取</a:t>
            </a:r>
            <a:endParaRPr lang="en-US" altLang="zh-CN" dirty="0"/>
          </a:p>
          <a:p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zh-CN" altLang="en-US" dirty="0"/>
              <a:t>数据清洗</a:t>
            </a:r>
            <a:endParaRPr lang="en-US" altLang="zh-CN" dirty="0"/>
          </a:p>
          <a:p>
            <a:pPr lvl="1"/>
            <a:r>
              <a:rPr lang="zh-CN" altLang="en-US" dirty="0"/>
              <a:t>知识抽取、消歧分析等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AEE9A83-B453-15EF-CBAB-8449C45E9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导入数据到知识图谱</a:t>
            </a:r>
            <a:endParaRPr lang="en-US" altLang="zh-CN" dirty="0"/>
          </a:p>
          <a:p>
            <a:pPr lvl="1"/>
            <a:r>
              <a:rPr lang="zh-CN" altLang="en-US" dirty="0"/>
              <a:t>数据筛选</a:t>
            </a:r>
            <a:endParaRPr lang="en-US" altLang="zh-CN" dirty="0"/>
          </a:p>
          <a:p>
            <a:pPr lvl="1"/>
            <a:r>
              <a:rPr lang="zh-CN" altLang="en-US" dirty="0"/>
              <a:t>知识图谱设计</a:t>
            </a:r>
            <a:endParaRPr lang="en-US" altLang="zh-CN" dirty="0"/>
          </a:p>
          <a:p>
            <a:pPr lvl="1"/>
            <a:r>
              <a:rPr lang="zh-CN" altLang="en-US" dirty="0"/>
              <a:t>批量导入</a:t>
            </a:r>
            <a:endParaRPr lang="en-US" altLang="zh-CN" dirty="0"/>
          </a:p>
          <a:p>
            <a:pPr lvl="1"/>
            <a:r>
              <a:rPr lang="zh-CN" altLang="en-US" dirty="0"/>
              <a:t>增量导入</a:t>
            </a:r>
            <a:endParaRPr lang="en-US" altLang="zh-CN" dirty="0"/>
          </a:p>
          <a:p>
            <a:r>
              <a:rPr lang="zh-CN" altLang="en-US" dirty="0"/>
              <a:t>应用层的搭建</a:t>
            </a:r>
            <a:endParaRPr lang="en-US" altLang="zh-CN" dirty="0"/>
          </a:p>
          <a:p>
            <a:pPr lvl="1"/>
            <a:r>
              <a:rPr lang="zh-CN" altLang="en-US" dirty="0"/>
              <a:t>各类模型搭建</a:t>
            </a:r>
            <a:endParaRPr lang="en-US" altLang="zh-CN" dirty="0"/>
          </a:p>
          <a:p>
            <a:pPr lvl="1"/>
            <a:r>
              <a:rPr lang="zh-CN" altLang="en-US" dirty="0"/>
              <a:t>微服务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5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335C-0FC1-D54A-4FF0-8EAD4328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知识图谱主流应用</a:t>
            </a:r>
            <a:r>
              <a:rPr lang="en-US" altLang="zh-CN" dirty="0"/>
              <a:t>1</a:t>
            </a:r>
            <a:r>
              <a:rPr lang="zh-CN" altLang="en-US" dirty="0"/>
              <a:t>：风控知识图谱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487FC7-6864-156A-A82C-3A3157FE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8354" y="1476172"/>
            <a:ext cx="9495292" cy="5050244"/>
          </a:xfrm>
        </p:spPr>
      </p:pic>
    </p:spTree>
    <p:extLst>
      <p:ext uri="{BB962C8B-B14F-4D97-AF65-F5344CB8AC3E}">
        <p14:creationId xmlns:p14="http://schemas.microsoft.com/office/powerpoint/2010/main" val="289530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ADF9B-A66C-9C0B-3BC4-5B2575B7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知识图谱主流应用</a:t>
            </a:r>
            <a:r>
              <a:rPr lang="en-US" altLang="zh-CN" dirty="0"/>
              <a:t>2</a:t>
            </a:r>
            <a:r>
              <a:rPr lang="zh-CN" altLang="en-US" dirty="0"/>
              <a:t>：证券知识图谱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5A4B11-2F66-69A7-234F-BBEF057F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081" y="1413696"/>
            <a:ext cx="7583838" cy="5175196"/>
          </a:xfrm>
        </p:spPr>
      </p:pic>
    </p:spTree>
    <p:extLst>
      <p:ext uri="{BB962C8B-B14F-4D97-AF65-F5344CB8AC3E}">
        <p14:creationId xmlns:p14="http://schemas.microsoft.com/office/powerpoint/2010/main" val="25738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B315-CA00-4194-66E9-164E5565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知识图谱主流应用</a:t>
            </a:r>
            <a:r>
              <a:rPr lang="en-US" altLang="zh-CN" dirty="0"/>
              <a:t>3</a:t>
            </a:r>
            <a:r>
              <a:rPr lang="zh-CN" altLang="en-US" dirty="0"/>
              <a:t>：教育知识图谱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A08F34-3919-4C4C-0719-D936CF76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007" y="2185261"/>
            <a:ext cx="10355986" cy="3632066"/>
          </a:xfrm>
        </p:spPr>
      </p:pic>
    </p:spTree>
    <p:extLst>
      <p:ext uri="{BB962C8B-B14F-4D97-AF65-F5344CB8AC3E}">
        <p14:creationId xmlns:p14="http://schemas.microsoft.com/office/powerpoint/2010/main" val="96602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43D3-313D-7824-5DD0-5A1EB96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其他常见主流应用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00ED0-F224-3F23-9CB4-C87B3E54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endParaRPr lang="en-US" altLang="zh-CN" dirty="0"/>
          </a:p>
          <a:p>
            <a:r>
              <a:rPr lang="zh-CN" altLang="en-US" dirty="0"/>
              <a:t>聊天机器人</a:t>
            </a:r>
            <a:endParaRPr lang="en-US" altLang="zh-CN" dirty="0"/>
          </a:p>
          <a:p>
            <a:r>
              <a:rPr lang="zh-CN" altLang="en-US" dirty="0"/>
              <a:t>法律</a:t>
            </a:r>
            <a:endParaRPr lang="en-US" altLang="zh-CN" dirty="0"/>
          </a:p>
          <a:p>
            <a:r>
              <a:rPr lang="zh-CN" altLang="en-US" dirty="0"/>
              <a:t>医疗</a:t>
            </a:r>
          </a:p>
        </p:txBody>
      </p:sp>
    </p:spTree>
    <p:extLst>
      <p:ext uri="{BB962C8B-B14F-4D97-AF65-F5344CB8AC3E}">
        <p14:creationId xmlns:p14="http://schemas.microsoft.com/office/powerpoint/2010/main" val="256698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7AF6-0B31-90F1-16FB-1ECAF85E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从通用到领域</a:t>
            </a:r>
            <a:r>
              <a:rPr lang="en-US" altLang="zh-CN" dirty="0"/>
              <a:t>/</a:t>
            </a:r>
            <a:r>
              <a:rPr lang="zh-CN" altLang="en-US" dirty="0"/>
              <a:t>行业应用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72FAD4-51E6-C5E1-9CF6-3114E590FE25}"/>
              </a:ext>
            </a:extLst>
          </p:cNvPr>
          <p:cNvGrpSpPr/>
          <p:nvPr/>
        </p:nvGrpSpPr>
        <p:grpSpPr>
          <a:xfrm>
            <a:off x="975790" y="1729418"/>
            <a:ext cx="10478287" cy="4174731"/>
            <a:chOff x="975790" y="1729418"/>
            <a:chExt cx="10478287" cy="41747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6B1D72-E8E3-909C-DE7E-36994031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90" y="3213354"/>
              <a:ext cx="2336800" cy="10922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B2163F-4B4A-1F01-80C5-D3ABEE5EA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874" y="1857375"/>
              <a:ext cx="2102633" cy="83430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20C9F9-AA98-5FF0-AA8F-15E195A72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939" y="4827227"/>
              <a:ext cx="2102633" cy="769577"/>
            </a:xfrm>
            <a:prstGeom prst="rect">
              <a:avLst/>
            </a:prstGeom>
          </p:spPr>
        </p:pic>
        <p:sp>
          <p:nvSpPr>
            <p:cNvPr id="8" name="右箭头 13">
              <a:extLst>
                <a:ext uri="{FF2B5EF4-FFF2-40B4-BE49-F238E27FC236}">
                  <a16:creationId xmlns:a16="http://schemas.microsoft.com/office/drawing/2014/main" id="{572BEBF3-5E8C-7436-3F6B-06625B72C575}"/>
                </a:ext>
              </a:extLst>
            </p:cNvPr>
            <p:cNvSpPr/>
            <p:nvPr/>
          </p:nvSpPr>
          <p:spPr>
            <a:xfrm>
              <a:off x="4045612" y="2925471"/>
              <a:ext cx="1465004" cy="1271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A7209A-C50A-4BA3-FC6B-AEB68DC454E2}"/>
                </a:ext>
              </a:extLst>
            </p:cNvPr>
            <p:cNvSpPr txBox="1"/>
            <p:nvPr/>
          </p:nvSpPr>
          <p:spPr>
            <a:xfrm>
              <a:off x="1528783" y="2691681"/>
              <a:ext cx="16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Google</a:t>
              </a:r>
              <a:r>
                <a:rPr kumimoji="1" lang="zh-Hans" altLang="en-US" dirty="0"/>
                <a:t> </a:t>
              </a:r>
              <a:r>
                <a:rPr kumimoji="1" lang="en-US" altLang="zh-Hans" dirty="0"/>
                <a:t>KG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BB10BC7-6031-024C-5539-B6804CC92F3C}"/>
                </a:ext>
              </a:extLst>
            </p:cNvPr>
            <p:cNvSpPr txBox="1"/>
            <p:nvPr/>
          </p:nvSpPr>
          <p:spPr>
            <a:xfrm>
              <a:off x="1283655" y="4197058"/>
              <a:ext cx="16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Baidu</a:t>
              </a:r>
              <a:r>
                <a:rPr kumimoji="1" lang="zh-CN" altLang="en-US" dirty="0"/>
                <a:t>知识图谱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DF5FD9-C40A-A9A6-59D0-B8407C1F13F1}"/>
                </a:ext>
              </a:extLst>
            </p:cNvPr>
            <p:cNvSpPr txBox="1"/>
            <p:nvPr/>
          </p:nvSpPr>
          <p:spPr>
            <a:xfrm>
              <a:off x="1377997" y="5503332"/>
              <a:ext cx="153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Sogou</a:t>
              </a:r>
              <a:r>
                <a:rPr kumimoji="1" lang="zh-CN" altLang="en-US" dirty="0"/>
                <a:t>知立方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CE487208-AEEC-4891-57F9-A714C2023E82}"/>
                </a:ext>
              </a:extLst>
            </p:cNvPr>
            <p:cNvSpPr/>
            <p:nvPr/>
          </p:nvSpPr>
          <p:spPr>
            <a:xfrm>
              <a:off x="6243638" y="1729418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77C029-5B38-81EE-5DB1-649C8F260326}"/>
                </a:ext>
              </a:extLst>
            </p:cNvPr>
            <p:cNvSpPr txBox="1"/>
            <p:nvPr/>
          </p:nvSpPr>
          <p:spPr>
            <a:xfrm>
              <a:off x="6272214" y="2556139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农业知识图谱</a:t>
              </a:r>
            </a:p>
          </p:txBody>
        </p:sp>
        <p:sp>
          <p:nvSpPr>
            <p:cNvPr id="14" name="圆角矩形 20">
              <a:extLst>
                <a:ext uri="{FF2B5EF4-FFF2-40B4-BE49-F238E27FC236}">
                  <a16:creationId xmlns:a16="http://schemas.microsoft.com/office/drawing/2014/main" id="{C083E23D-81D2-5951-416C-ECA577BE5E0B}"/>
                </a:ext>
              </a:extLst>
            </p:cNvPr>
            <p:cNvSpPr/>
            <p:nvPr/>
          </p:nvSpPr>
          <p:spPr>
            <a:xfrm>
              <a:off x="8070189" y="1729418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8D0FFF5-6FE1-B95B-5759-3FCA4A140AC4}"/>
                </a:ext>
              </a:extLst>
            </p:cNvPr>
            <p:cNvSpPr txBox="1"/>
            <p:nvPr/>
          </p:nvSpPr>
          <p:spPr>
            <a:xfrm>
              <a:off x="8098765" y="2556139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金融知识图谱</a:t>
              </a:r>
            </a:p>
          </p:txBody>
        </p:sp>
        <p:sp>
          <p:nvSpPr>
            <p:cNvPr id="16" name="圆角矩形 22">
              <a:extLst>
                <a:ext uri="{FF2B5EF4-FFF2-40B4-BE49-F238E27FC236}">
                  <a16:creationId xmlns:a16="http://schemas.microsoft.com/office/drawing/2014/main" id="{F7AB7A74-44DF-D7D1-779B-0F561C38B2B1}"/>
                </a:ext>
              </a:extLst>
            </p:cNvPr>
            <p:cNvSpPr/>
            <p:nvPr/>
          </p:nvSpPr>
          <p:spPr>
            <a:xfrm>
              <a:off x="9868164" y="1729418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E13CB53-D885-C101-803C-8AA207CEAD12}"/>
                </a:ext>
              </a:extLst>
            </p:cNvPr>
            <p:cNvSpPr txBox="1"/>
            <p:nvPr/>
          </p:nvSpPr>
          <p:spPr>
            <a:xfrm>
              <a:off x="9896740" y="2556139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医学知识图谱</a:t>
              </a:r>
            </a:p>
          </p:txBody>
        </p:sp>
        <p:sp>
          <p:nvSpPr>
            <p:cNvPr id="18" name="圆角矩形 24">
              <a:extLst>
                <a:ext uri="{FF2B5EF4-FFF2-40B4-BE49-F238E27FC236}">
                  <a16:creationId xmlns:a16="http://schemas.microsoft.com/office/drawing/2014/main" id="{B79AD5F2-96A1-62E2-FFE6-E260F377E45E}"/>
                </a:ext>
              </a:extLst>
            </p:cNvPr>
            <p:cNvSpPr/>
            <p:nvPr/>
          </p:nvSpPr>
          <p:spPr>
            <a:xfrm>
              <a:off x="6243638" y="3218757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F3CB1EB-12AB-3F62-F63B-DF26E853171F}"/>
                </a:ext>
              </a:extLst>
            </p:cNvPr>
            <p:cNvSpPr txBox="1"/>
            <p:nvPr/>
          </p:nvSpPr>
          <p:spPr>
            <a:xfrm>
              <a:off x="6272214" y="4045478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电信知识图谱</a:t>
              </a:r>
            </a:p>
          </p:txBody>
        </p:sp>
        <p:sp>
          <p:nvSpPr>
            <p:cNvPr id="20" name="圆角矩形 26">
              <a:extLst>
                <a:ext uri="{FF2B5EF4-FFF2-40B4-BE49-F238E27FC236}">
                  <a16:creationId xmlns:a16="http://schemas.microsoft.com/office/drawing/2014/main" id="{E5D70B1D-4AAE-A58F-2B6B-B3ACA23878AD}"/>
                </a:ext>
              </a:extLst>
            </p:cNvPr>
            <p:cNvSpPr/>
            <p:nvPr/>
          </p:nvSpPr>
          <p:spPr>
            <a:xfrm>
              <a:off x="8070189" y="3218757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087191-C539-25D1-BCE7-08B34E97448C}"/>
                </a:ext>
              </a:extLst>
            </p:cNvPr>
            <p:cNvSpPr txBox="1"/>
            <p:nvPr/>
          </p:nvSpPr>
          <p:spPr>
            <a:xfrm>
              <a:off x="8098765" y="4045478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军事知识图谱</a:t>
              </a:r>
            </a:p>
          </p:txBody>
        </p:sp>
        <p:sp>
          <p:nvSpPr>
            <p:cNvPr id="22" name="圆角矩形 28">
              <a:extLst>
                <a:ext uri="{FF2B5EF4-FFF2-40B4-BE49-F238E27FC236}">
                  <a16:creationId xmlns:a16="http://schemas.microsoft.com/office/drawing/2014/main" id="{A4A1F631-428D-CE99-593F-E7BB50841A73}"/>
                </a:ext>
              </a:extLst>
            </p:cNvPr>
            <p:cNvSpPr/>
            <p:nvPr/>
          </p:nvSpPr>
          <p:spPr>
            <a:xfrm>
              <a:off x="9868164" y="3213354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20AE19-23F0-5F02-62B4-C90107DDCF77}"/>
                </a:ext>
              </a:extLst>
            </p:cNvPr>
            <p:cNvSpPr txBox="1"/>
            <p:nvPr/>
          </p:nvSpPr>
          <p:spPr>
            <a:xfrm>
              <a:off x="9868164" y="4045478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电商知识图谱</a:t>
              </a:r>
            </a:p>
          </p:txBody>
        </p:sp>
        <p:sp>
          <p:nvSpPr>
            <p:cNvPr id="24" name="圆角矩形 30">
              <a:extLst>
                <a:ext uri="{FF2B5EF4-FFF2-40B4-BE49-F238E27FC236}">
                  <a16:creationId xmlns:a16="http://schemas.microsoft.com/office/drawing/2014/main" id="{A2B2CAEC-47D7-3585-0CDA-9BEFB287541F}"/>
                </a:ext>
              </a:extLst>
            </p:cNvPr>
            <p:cNvSpPr/>
            <p:nvPr/>
          </p:nvSpPr>
          <p:spPr>
            <a:xfrm>
              <a:off x="6272214" y="4708096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4BFFCEE-BFA4-D7CA-02AF-D288A884EA3A}"/>
                </a:ext>
              </a:extLst>
            </p:cNvPr>
            <p:cNvSpPr txBox="1"/>
            <p:nvPr/>
          </p:nvSpPr>
          <p:spPr>
            <a:xfrm>
              <a:off x="6300790" y="5534817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代码知识图谱</a:t>
              </a:r>
            </a:p>
          </p:txBody>
        </p:sp>
        <p:sp>
          <p:nvSpPr>
            <p:cNvPr id="26" name="圆角矩形 32">
              <a:extLst>
                <a:ext uri="{FF2B5EF4-FFF2-40B4-BE49-F238E27FC236}">
                  <a16:creationId xmlns:a16="http://schemas.microsoft.com/office/drawing/2014/main" id="{124AF13F-1B29-A100-9826-77F06EC3C1A4}"/>
                </a:ext>
              </a:extLst>
            </p:cNvPr>
            <p:cNvSpPr/>
            <p:nvPr/>
          </p:nvSpPr>
          <p:spPr>
            <a:xfrm>
              <a:off x="9839588" y="4682014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1B2CD3-AB77-922C-6B9A-7B4F46B37BFF}"/>
                </a:ext>
              </a:extLst>
            </p:cNvPr>
            <p:cNvSpPr txBox="1"/>
            <p:nvPr/>
          </p:nvSpPr>
          <p:spPr>
            <a:xfrm>
              <a:off x="9868164" y="5508735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航天知识图谱</a:t>
              </a:r>
            </a:p>
          </p:txBody>
        </p:sp>
        <p:sp>
          <p:nvSpPr>
            <p:cNvPr id="28" name="圆角矩形 34">
              <a:extLst>
                <a:ext uri="{FF2B5EF4-FFF2-40B4-BE49-F238E27FC236}">
                  <a16:creationId xmlns:a16="http://schemas.microsoft.com/office/drawing/2014/main" id="{4DADAFC8-5AD8-A956-BC2E-90D2DD6C57F0}"/>
                </a:ext>
              </a:extLst>
            </p:cNvPr>
            <p:cNvSpPr/>
            <p:nvPr/>
          </p:nvSpPr>
          <p:spPr>
            <a:xfrm>
              <a:off x="8098765" y="4708096"/>
              <a:ext cx="1557337" cy="8213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FE8C11F-A62E-E424-8973-A592380F6BE0}"/>
                </a:ext>
              </a:extLst>
            </p:cNvPr>
            <p:cNvSpPr txBox="1"/>
            <p:nvPr/>
          </p:nvSpPr>
          <p:spPr>
            <a:xfrm>
              <a:off x="8127341" y="5534817"/>
              <a:ext cx="155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教育知识图谱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2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20D2-CA56-AFE9-266C-ACEBFB2A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技术发展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41BDF-996A-E254-A03A-F8992C1C95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应用场景：</a:t>
            </a:r>
          </a:p>
          <a:p>
            <a:pPr lvl="1"/>
            <a:r>
              <a:rPr lang="zh-CN" altLang="en-US" dirty="0"/>
              <a:t>通用 </a:t>
            </a:r>
            <a:r>
              <a:rPr lang="en-US" altLang="zh-CN" dirty="0"/>
              <a:t>vs </a:t>
            </a:r>
            <a:r>
              <a:rPr lang="zh-CN" altLang="en-US" dirty="0"/>
              <a:t>领域</a:t>
            </a:r>
            <a:r>
              <a:rPr lang="en-US" altLang="zh-CN" dirty="0"/>
              <a:t>/</a:t>
            </a:r>
            <a:r>
              <a:rPr lang="zh-CN" altLang="en-US" dirty="0"/>
              <a:t>行业应用</a:t>
            </a:r>
          </a:p>
          <a:p>
            <a:pPr lvl="1"/>
            <a:r>
              <a:rPr lang="zh-CN" altLang="en-US" dirty="0"/>
              <a:t>从搜索延伸至推荐、问答等复杂任务</a:t>
            </a:r>
          </a:p>
          <a:p>
            <a:pPr lvl="1"/>
            <a:r>
              <a:rPr lang="zh-CN" altLang="en-US" dirty="0"/>
              <a:t>从简单关系发现到深层关系推理</a:t>
            </a:r>
          </a:p>
          <a:p>
            <a:pPr lvl="1"/>
            <a:r>
              <a:rPr lang="zh-CN" altLang="en-US" dirty="0"/>
              <a:t>从回答</a:t>
            </a:r>
            <a:r>
              <a:rPr lang="en-US" altLang="zh-CN" dirty="0"/>
              <a:t>what</a:t>
            </a:r>
            <a:r>
              <a:rPr lang="zh-CN" altLang="en-US" dirty="0"/>
              <a:t>问题到回答</a:t>
            </a:r>
            <a:r>
              <a:rPr lang="en-US" altLang="zh-CN" dirty="0"/>
              <a:t>why</a:t>
            </a:r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从关键词交互到更自然的人机对话式交互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4CA07C-EA51-55D2-1B70-84B3A5467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技术生态：</a:t>
            </a:r>
          </a:p>
          <a:p>
            <a:pPr lvl="1"/>
            <a:r>
              <a:rPr lang="zh-CN" altLang="en-US" dirty="0"/>
              <a:t>机器学习</a:t>
            </a:r>
          </a:p>
          <a:p>
            <a:pPr lvl="1"/>
            <a:r>
              <a:rPr lang="zh-CN" altLang="en-US" dirty="0"/>
              <a:t>深度学习</a:t>
            </a:r>
          </a:p>
          <a:p>
            <a:pPr lvl="1"/>
            <a:r>
              <a:rPr lang="zh-CN" altLang="en-US" dirty="0"/>
              <a:t>自然语言处理</a:t>
            </a:r>
          </a:p>
          <a:p>
            <a:pPr lvl="1"/>
            <a:r>
              <a:rPr lang="zh-CN" altLang="en-US" dirty="0"/>
              <a:t>数据挖掘</a:t>
            </a:r>
          </a:p>
          <a:p>
            <a:pPr lvl="1"/>
            <a:r>
              <a:rPr lang="zh-CN" altLang="en-US" dirty="0"/>
              <a:t>知识图谱</a:t>
            </a:r>
          </a:p>
        </p:txBody>
      </p:sp>
    </p:spTree>
    <p:extLst>
      <p:ext uri="{BB962C8B-B14F-4D97-AF65-F5344CB8AC3E}">
        <p14:creationId xmlns:p14="http://schemas.microsoft.com/office/powerpoint/2010/main" val="204031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F517A-C181-C059-CAAE-353885C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5B96B-60D4-5989-B82C-8228163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涉及技术</a:t>
            </a:r>
            <a:endParaRPr lang="en-US" altLang="zh-CN" dirty="0"/>
          </a:p>
          <a:p>
            <a:r>
              <a:rPr lang="zh-CN" altLang="en-US" dirty="0"/>
              <a:t>主流应用</a:t>
            </a:r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93099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A117-9461-EF93-EC2B-72D7FA14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知识图谱构建架构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1E853-F280-97E4-46E2-88C4929E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  <a:endParaRPr lang="en-US" altLang="zh-CN" dirty="0"/>
          </a:p>
          <a:p>
            <a:pPr lvl="1"/>
            <a:r>
              <a:rPr lang="zh-CN" altLang="en-US" dirty="0"/>
              <a:t>数据持久化</a:t>
            </a:r>
            <a:endParaRPr lang="en-US" altLang="zh-CN" dirty="0"/>
          </a:p>
          <a:p>
            <a:r>
              <a:rPr lang="zh-CN" altLang="en-US" dirty="0"/>
              <a:t>实体识别</a:t>
            </a:r>
            <a:endParaRPr lang="en-US" altLang="zh-CN" dirty="0"/>
          </a:p>
          <a:p>
            <a:pPr lvl="1"/>
            <a:r>
              <a:rPr lang="zh-CN" altLang="en-US" dirty="0"/>
              <a:t>实体入库</a:t>
            </a:r>
            <a:endParaRPr lang="en-US" altLang="zh-CN" dirty="0"/>
          </a:p>
          <a:p>
            <a:r>
              <a:rPr lang="zh-CN" altLang="en-US" dirty="0"/>
              <a:t>抽取关系</a:t>
            </a:r>
            <a:endParaRPr lang="en-US" altLang="zh-CN" dirty="0"/>
          </a:p>
          <a:p>
            <a:pPr lvl="1"/>
            <a:r>
              <a:rPr lang="zh-CN" altLang="en-US" dirty="0"/>
              <a:t>关系入库</a:t>
            </a:r>
            <a:endParaRPr lang="en-US" altLang="zh-CN" dirty="0"/>
          </a:p>
          <a:p>
            <a:r>
              <a:rPr lang="zh-CN" altLang="en-US" dirty="0"/>
              <a:t>可视化展示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67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4B3A-D4E4-8137-7160-DB5446B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学科发展里程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99115A-573B-48A1-CB8F-7DDD0937FBA9}"/>
              </a:ext>
            </a:extLst>
          </p:cNvPr>
          <p:cNvGrpSpPr/>
          <p:nvPr/>
        </p:nvGrpSpPr>
        <p:grpSpPr>
          <a:xfrm>
            <a:off x="1497086" y="1690688"/>
            <a:ext cx="9197827" cy="4402466"/>
            <a:chOff x="1514129" y="1371600"/>
            <a:chExt cx="9197827" cy="44024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96724CB-A44E-711E-AF28-468135EB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659" y="1371600"/>
              <a:ext cx="9166297" cy="14291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B9111C-3730-FE79-33F2-C6BEF2024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4129" y="2829101"/>
              <a:ext cx="9166297" cy="2944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73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9287-BB71-555E-E11C-170813F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诞生背景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70D92-F137-B12F-009A-954EE628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0182" y="1825625"/>
            <a:ext cx="4324028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搜索核心诉求：</a:t>
            </a:r>
            <a:endParaRPr lang="en-US" altLang="zh-CN" dirty="0"/>
          </a:p>
          <a:p>
            <a:pPr lvl="1"/>
            <a:r>
              <a:rPr lang="zh-CN" altLang="en-US" dirty="0"/>
              <a:t>让搜索通往答案</a:t>
            </a:r>
            <a:endParaRPr lang="en-US" altLang="zh-CN" dirty="0"/>
          </a:p>
          <a:p>
            <a:r>
              <a:rPr lang="zh-CN" altLang="en-US" dirty="0"/>
              <a:t>传统知识系统的问题：</a:t>
            </a:r>
          </a:p>
          <a:p>
            <a:pPr lvl="1"/>
            <a:r>
              <a:rPr lang="zh-CN" altLang="en-US" dirty="0"/>
              <a:t>无法理解关键字</a:t>
            </a:r>
          </a:p>
          <a:p>
            <a:pPr lvl="1"/>
            <a:r>
              <a:rPr lang="zh-CN" altLang="en-US" dirty="0"/>
              <a:t>无法精确回答</a:t>
            </a:r>
          </a:p>
          <a:p>
            <a:r>
              <a:rPr lang="zh-CN" altLang="en-US" dirty="0"/>
              <a:t>根本原因：</a:t>
            </a:r>
          </a:p>
          <a:p>
            <a:pPr lvl="1"/>
            <a:r>
              <a:rPr lang="zh-CN" altLang="en-US" dirty="0"/>
              <a:t>缺乏大规模背景知识</a:t>
            </a:r>
          </a:p>
          <a:p>
            <a:pPr lvl="1"/>
            <a:r>
              <a:rPr lang="zh-CN" altLang="en-US" dirty="0"/>
              <a:t>传统知识表达难以满足需求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174548-ACBD-2F99-08B8-837BE820D0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725" y="2497175"/>
            <a:ext cx="7059478" cy="30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43B7-94B8-A6FE-09CB-CF4B2684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什么是知识图谱？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C3D1-BA6C-D11A-7E94-B839B415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Google</a:t>
            </a:r>
            <a:r>
              <a:rPr lang="zh-CN" altLang="en-US" dirty="0"/>
              <a:t>公司提出“知识图谱（</a:t>
            </a:r>
            <a:r>
              <a:rPr lang="en-US" altLang="zh-CN" dirty="0"/>
              <a:t>Knowledge Graph - KG</a:t>
            </a:r>
            <a:r>
              <a:rPr lang="zh-CN" altLang="en-US" dirty="0"/>
              <a:t>）”</a:t>
            </a:r>
            <a:endParaRPr lang="en-US" altLang="zh-CN" dirty="0"/>
          </a:p>
          <a:p>
            <a:pPr lvl="1"/>
            <a:r>
              <a:rPr lang="zh-CN" altLang="en-US" dirty="0"/>
              <a:t>初期特指</a:t>
            </a:r>
            <a:r>
              <a:rPr lang="en-US" altLang="zh-CN" dirty="0"/>
              <a:t>Google</a:t>
            </a:r>
            <a:r>
              <a:rPr lang="zh-CN" altLang="en-US" dirty="0"/>
              <a:t>公司为了支撑其语义搜索而建立的知识库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年我国学科目录调整，增加了“知识图谱”方向</a:t>
            </a:r>
            <a:endParaRPr lang="en-US" altLang="zh-CN" dirty="0"/>
          </a:p>
          <a:p>
            <a:r>
              <a:rPr lang="zh-CN" altLang="en-US" dirty="0"/>
              <a:t>狭义：</a:t>
            </a:r>
            <a:endParaRPr lang="en-US" altLang="zh-CN" dirty="0"/>
          </a:p>
          <a:p>
            <a:pPr lvl="1"/>
            <a:r>
              <a:rPr lang="zh-CN" altLang="en-US" dirty="0"/>
              <a:t>特指一类知识表示，本质上一种大规模语义网络</a:t>
            </a:r>
            <a:endParaRPr lang="en-US" altLang="zh-CN" dirty="0"/>
          </a:p>
          <a:p>
            <a:r>
              <a:rPr lang="zh-CN" altLang="en-US" dirty="0"/>
              <a:t>广义：</a:t>
            </a:r>
            <a:endParaRPr lang="en-US" altLang="zh-CN" dirty="0"/>
          </a:p>
          <a:p>
            <a:pPr lvl="1"/>
            <a:r>
              <a:rPr lang="zh-CN" altLang="en-US" dirty="0"/>
              <a:t>大数据时代知识工程一系列技术的总称</a:t>
            </a:r>
            <a:endParaRPr lang="en-US" altLang="zh-CN" dirty="0"/>
          </a:p>
          <a:p>
            <a:pPr lvl="1"/>
            <a:r>
              <a:rPr lang="zh-CN" altLang="en-US" dirty="0"/>
              <a:t>在一定程度上指代：大数据知识工程学科</a:t>
            </a:r>
          </a:p>
        </p:txBody>
      </p:sp>
    </p:spTree>
    <p:extLst>
      <p:ext uri="{BB962C8B-B14F-4D97-AF65-F5344CB8AC3E}">
        <p14:creationId xmlns:p14="http://schemas.microsoft.com/office/powerpoint/2010/main" val="1653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5991-3018-B973-DF6F-85E28031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知识图谱作为语义网络的内涵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44C31-141F-066D-36A2-23D48C23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知识图谱是一种大规模语义网络，包含：</a:t>
            </a:r>
            <a:endParaRPr lang="en-US" altLang="zh-CN" dirty="0"/>
          </a:p>
          <a:p>
            <a:pPr lvl="1"/>
            <a:r>
              <a:rPr lang="zh-CN" altLang="en-US" dirty="0"/>
              <a:t>实体（</a:t>
            </a:r>
            <a:r>
              <a:rPr lang="en-US" altLang="zh-CN" dirty="0"/>
              <a:t>Entity</a:t>
            </a:r>
            <a:r>
              <a:rPr lang="zh-CN" altLang="en-US" dirty="0"/>
              <a:t>）、概念（</a:t>
            </a:r>
            <a:r>
              <a:rPr lang="en-US" altLang="zh-CN" dirty="0"/>
              <a:t>Concept</a:t>
            </a:r>
            <a:r>
              <a:rPr lang="zh-CN" altLang="en-US" dirty="0"/>
              <a:t>）及其之间的各种语义关系。</a:t>
            </a:r>
            <a:endParaRPr lang="en-US" altLang="zh-CN" dirty="0"/>
          </a:p>
          <a:p>
            <a:r>
              <a:rPr lang="zh-CN" altLang="en-US" dirty="0"/>
              <a:t>掌握要点：</a:t>
            </a:r>
            <a:endParaRPr lang="en-US" altLang="zh-CN" dirty="0"/>
          </a:p>
          <a:p>
            <a:pPr lvl="1"/>
            <a:r>
              <a:rPr lang="zh-CN" altLang="en-US" dirty="0"/>
              <a:t>本质是语义网络：图形化形式通过点和边表达知识的方式</a:t>
            </a:r>
            <a:endParaRPr lang="en-US" altLang="zh-CN" dirty="0"/>
          </a:p>
          <a:p>
            <a:pPr lvl="2"/>
            <a:r>
              <a:rPr lang="zh-CN" altLang="en-US" dirty="0"/>
              <a:t>多关系图（</a:t>
            </a:r>
            <a:r>
              <a:rPr lang="en-US" altLang="zh-CN" dirty="0" err="1"/>
              <a:t>nulti</a:t>
            </a:r>
            <a:r>
              <a:rPr lang="en-US" altLang="zh-CN" dirty="0"/>
              <a:t>-relational graph</a:t>
            </a:r>
            <a:r>
              <a:rPr lang="zh-CN" altLang="en-US" dirty="0"/>
              <a:t>），由多种类型的节点和多种类型的边来组成</a:t>
            </a:r>
            <a:endParaRPr lang="en-US" altLang="zh-CN" dirty="0"/>
          </a:p>
          <a:p>
            <a:pPr lvl="1"/>
            <a:r>
              <a:rPr lang="zh-CN" altLang="en-US" dirty="0"/>
              <a:t>与传统语义网络（本体论）的根本区别在于知识图谱是大规模的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42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062F0-1E6D-BAA3-B5D9-8935ACB7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知识图谱包含多种类型的节点和边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7070AB-9FC4-68D2-4F7F-E653FC3F4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781" y="1416244"/>
            <a:ext cx="8162438" cy="5170100"/>
          </a:xfrm>
        </p:spPr>
      </p:pic>
    </p:spTree>
    <p:extLst>
      <p:ext uri="{BB962C8B-B14F-4D97-AF65-F5344CB8AC3E}">
        <p14:creationId xmlns:p14="http://schemas.microsoft.com/office/powerpoint/2010/main" val="285115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A07DE-E090-632D-AE36-AD384B1B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语义网络的点和边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1811F-A92D-1E8D-70AB-311BFD5E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语义网络的基本元素是点和边</a:t>
            </a:r>
            <a:endParaRPr lang="en-US" altLang="zh-CN" dirty="0"/>
          </a:p>
          <a:p>
            <a:r>
              <a:rPr lang="zh-CN" altLang="en-US" dirty="0"/>
              <a:t>点可以表示实体（</a:t>
            </a:r>
            <a:r>
              <a:rPr lang="en-US" altLang="zh-CN" dirty="0"/>
              <a:t>Object/Instance</a:t>
            </a:r>
            <a:r>
              <a:rPr lang="zh-CN" altLang="en-US" dirty="0"/>
              <a:t>）、概念（</a:t>
            </a:r>
            <a:r>
              <a:rPr lang="en-US" altLang="zh-CN" dirty="0"/>
              <a:t>Type/Category/Class</a:t>
            </a:r>
            <a:r>
              <a:rPr lang="zh-CN" altLang="en-US" dirty="0"/>
              <a:t>）、值（每个实体的</a:t>
            </a:r>
            <a:r>
              <a:rPr lang="en-US" altLang="zh-CN" dirty="0"/>
              <a:t>value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边，分为属性（</a:t>
            </a:r>
            <a:r>
              <a:rPr lang="en-US" altLang="zh-CN" dirty="0" err="1"/>
              <a:t>Peoperty</a:t>
            </a:r>
            <a:r>
              <a:rPr lang="zh-CN" altLang="en-US" dirty="0"/>
              <a:t>）与关系（</a:t>
            </a:r>
            <a:r>
              <a:rPr lang="en-US" altLang="zh-CN" dirty="0"/>
              <a:t>Relation</a:t>
            </a:r>
            <a:r>
              <a:rPr lang="zh-CN" altLang="en-US" dirty="0"/>
              <a:t>）两类</a:t>
            </a:r>
            <a:endParaRPr lang="en-US" altLang="zh-CN" dirty="0"/>
          </a:p>
          <a:p>
            <a:pPr lvl="1"/>
            <a:r>
              <a:rPr lang="zh-CN" altLang="en-US" dirty="0"/>
              <a:t>关系是一类特殊的属性，当实体的某个属性值也是一个实体时，这个属性本质上就是关系。</a:t>
            </a:r>
            <a:endParaRPr lang="en-US" altLang="zh-CN" dirty="0"/>
          </a:p>
          <a:p>
            <a:pPr lvl="1"/>
            <a:r>
              <a:rPr lang="zh-CN" altLang="en-US" dirty="0"/>
              <a:t>边按照其两端的节点的类型不同，可分为：</a:t>
            </a:r>
            <a:endParaRPr lang="en-US" altLang="zh-CN" dirty="0"/>
          </a:p>
          <a:p>
            <a:pPr lvl="2"/>
            <a:r>
              <a:rPr lang="zh-CN" altLang="en-US" dirty="0"/>
              <a:t>概念之间的子类（</a:t>
            </a:r>
            <a:r>
              <a:rPr lang="en-US" altLang="zh-CN" dirty="0" err="1"/>
              <a:t>subclassOf</a:t>
            </a:r>
            <a:r>
              <a:rPr lang="zh-CN" altLang="en-US" dirty="0"/>
              <a:t>）关系</a:t>
            </a:r>
            <a:endParaRPr lang="en-US" altLang="zh-CN" dirty="0"/>
          </a:p>
          <a:p>
            <a:pPr lvl="2"/>
            <a:r>
              <a:rPr lang="zh-CN" altLang="en-US" dirty="0"/>
              <a:t>实体与概念之间的实例（</a:t>
            </a:r>
            <a:r>
              <a:rPr lang="en-US" altLang="zh-CN" dirty="0" err="1"/>
              <a:t>instanceOf</a:t>
            </a:r>
            <a:r>
              <a:rPr lang="zh-CN" altLang="en-US" dirty="0"/>
              <a:t>）关系</a:t>
            </a:r>
            <a:endParaRPr lang="en-US" altLang="zh-CN" dirty="0"/>
          </a:p>
          <a:p>
            <a:pPr lvl="2"/>
            <a:r>
              <a:rPr lang="zh-CN" altLang="en-US" dirty="0"/>
              <a:t>实体之间的各种属性与关系</a:t>
            </a:r>
            <a:endParaRPr lang="en-US" altLang="zh-CN" dirty="0"/>
          </a:p>
          <a:p>
            <a:r>
              <a:rPr lang="zh-CN" altLang="en-US" dirty="0"/>
              <a:t>注意区分属性与关系：</a:t>
            </a:r>
            <a:endParaRPr lang="en-US" altLang="zh-CN" dirty="0"/>
          </a:p>
          <a:p>
            <a:pPr lvl="1"/>
            <a:r>
              <a:rPr lang="zh-CN" altLang="en-US" dirty="0"/>
              <a:t>关系用于知识图谱上的多步遍历以及沿着语义关系的长程推理</a:t>
            </a:r>
            <a:endParaRPr lang="en-US" altLang="zh-CN" dirty="0"/>
          </a:p>
          <a:p>
            <a:pPr lvl="1"/>
            <a:r>
              <a:rPr lang="zh-CN" altLang="en-US" dirty="0"/>
              <a:t>知识图谱上的推理操作一旦遇到一个属性，意味着推理的结束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5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7CF-ADFB-B8B7-F9DA-6C5A0B70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知识图谱是语义网络</a:t>
            </a:r>
            <a:r>
              <a:rPr lang="en-US" altLang="zh-CN" dirty="0"/>
              <a:t>(semantic network 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0A73C-964C-B781-50EC-4BB0838C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由概念、实体和语义关系构成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E0C5B2-1C4C-23FC-14CB-E62BEFD2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62" y="2439989"/>
            <a:ext cx="6401947" cy="40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1363</Words>
  <Application>Microsoft Office PowerPoint</Application>
  <PresentationFormat>宽屏</PresentationFormat>
  <Paragraphs>184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知识图谱概述</vt:lpstr>
      <vt:lpstr>主要内容</vt:lpstr>
      <vt:lpstr>学科发展里程</vt:lpstr>
      <vt:lpstr>诞生背景</vt:lpstr>
      <vt:lpstr>什么是知识图谱？</vt:lpstr>
      <vt:lpstr>知识图谱作为语义网络的内涵</vt:lpstr>
      <vt:lpstr>知识图谱包含多种类型的节点和边</vt:lpstr>
      <vt:lpstr>语义网络的点和边</vt:lpstr>
      <vt:lpstr>知识图谱是语义网络(semantic network )</vt:lpstr>
      <vt:lpstr>知识图谱与传统语义网络的区别</vt:lpstr>
      <vt:lpstr>知识图谱和本体论的关系</vt:lpstr>
      <vt:lpstr>知识图谱的广义概念</vt:lpstr>
      <vt:lpstr>构建知识图谱系统所涉及到的技术</vt:lpstr>
      <vt:lpstr>知识图谱主流应用1：风控知识图谱</vt:lpstr>
      <vt:lpstr>知识图谱主流应用2：证券知识图谱</vt:lpstr>
      <vt:lpstr>知识图谱主流应用3：教育知识图谱</vt:lpstr>
      <vt:lpstr>其他常见主流应用</vt:lpstr>
      <vt:lpstr>从通用到领域/行业应用</vt:lpstr>
      <vt:lpstr>技术发展</vt:lpstr>
      <vt:lpstr>知识图谱构建架构图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知识图谱概述</dc:title>
  <dc:creator>李 伟</dc:creator>
  <cp:lastModifiedBy>李 伟</cp:lastModifiedBy>
  <cp:revision>4</cp:revision>
  <dcterms:created xsi:type="dcterms:W3CDTF">2023-07-01T20:58:00Z</dcterms:created>
  <dcterms:modified xsi:type="dcterms:W3CDTF">2023-07-04T19:39:57Z</dcterms:modified>
</cp:coreProperties>
</file>