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00" r:id="rId4"/>
    <p:sldId id="295" r:id="rId5"/>
    <p:sldId id="296" r:id="rId6"/>
    <p:sldId id="297" r:id="rId7"/>
    <p:sldId id="298" r:id="rId8"/>
    <p:sldId id="299" r:id="rId9"/>
    <p:sldId id="281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92" r:id="rId18"/>
    <p:sldId id="293" r:id="rId19"/>
    <p:sldId id="29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2" r:id="rId36"/>
    <p:sldId id="283" r:id="rId37"/>
    <p:sldId id="284" r:id="rId38"/>
    <p:sldId id="285" r:id="rId39"/>
    <p:sldId id="280" r:id="rId40"/>
    <p:sldId id="286" r:id="rId41"/>
    <p:sldId id="287" r:id="rId42"/>
    <p:sldId id="288" r:id="rId43"/>
    <p:sldId id="289" r:id="rId44"/>
    <p:sldId id="290" r:id="rId45"/>
    <p:sldId id="291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6EDF9C8-99EA-47DB-BCC7-7E48484E3077}">
          <p14:sldIdLst>
            <p14:sldId id="256"/>
            <p14:sldId id="257"/>
          </p14:sldIdLst>
        </p14:section>
        <p14:section name="摘要部分" id="{11B1AD22-20EE-44E1-A79A-D53CB4A876EC}">
          <p14:sldIdLst>
            <p14:sldId id="300"/>
          </p14:sldIdLst>
        </p14:section>
        <p14:section name="面向HTML5的JavaScript图表库" id="{1C651B61-C687-42E2-968F-CB5890BD4A76}">
          <p14:sldIdLst>
            <p14:sldId id="295"/>
            <p14:sldId id="296"/>
            <p14:sldId id="297"/>
            <p14:sldId id="298"/>
            <p14:sldId id="299"/>
          </p14:sldIdLst>
        </p14:section>
        <p14:section name="ECharts 介绍" id="{5731333F-1CAF-4FF7-8D8C-6FDAFC23BAFC}">
          <p14:sldIdLst>
            <p14:sldId id="281"/>
            <p14:sldId id="258"/>
            <p14:sldId id="259"/>
            <p14:sldId id="260"/>
            <p14:sldId id="261"/>
            <p14:sldId id="262"/>
            <p14:sldId id="263"/>
            <p14:sldId id="264"/>
            <p14:sldId id="292"/>
            <p14:sldId id="293"/>
            <p14:sldId id="294"/>
            <p14:sldId id="265"/>
          </p14:sldIdLst>
        </p14:section>
        <p14:section name="ECharts 下载" id="{0AA436BD-58EE-403C-8F61-8B576FC29654}">
          <p14:sldIdLst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ECharts 使用" id="{19E02F27-E874-4198-A957-79826479F6C6}">
          <p14:sldIdLst>
            <p14:sldId id="273"/>
            <p14:sldId id="274"/>
            <p14:sldId id="275"/>
            <p14:sldId id="276"/>
          </p14:sldIdLst>
        </p14:section>
        <p14:section name="常见图表样例" id="{9D3E1CD5-30FA-4598-BBE5-CFE731701DD5}">
          <p14:sldIdLst>
            <p14:sldId id="277"/>
            <p14:sldId id="278"/>
            <p14:sldId id="279"/>
            <p14:sldId id="282"/>
            <p14:sldId id="283"/>
            <p14:sldId id="284"/>
            <p14:sldId id="285"/>
            <p14:sldId id="280"/>
            <p14:sldId id="286"/>
            <p14:sldId id="287"/>
          </p14:sldIdLst>
        </p14:section>
        <p14:section name="学习建议" id="{E3D5DA62-3D7A-4A10-B924-A23FEA57AB2F}">
          <p14:sldIdLst>
            <p14:sldId id="288"/>
            <p14:sldId id="289"/>
          </p14:sldIdLst>
        </p14:section>
        <p14:section name="案例演练" id="{B375000D-FED0-4CFA-9E36-EFCF46EC5DFA}">
          <p14:sldIdLst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1090" autoAdjust="0"/>
  </p:normalViewPr>
  <p:slideViewPr>
    <p:cSldViewPr snapToGrid="0">
      <p:cViewPr varScale="1">
        <p:scale>
          <a:sx n="58" d="100"/>
          <a:sy n="58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B9E82-2269-4BDA-951A-FF9428946D68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B2E28-AFA8-43DE-8BFE-6DAB68ED7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9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B2E28-AFA8-43DE-8BFE-6DAB68ED7BD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79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 </a:t>
            </a:r>
            <a:r>
              <a:rPr lang="en-US" altLang="zh-CN" dirty="0"/>
              <a:t>ECharts 3 </a:t>
            </a:r>
            <a:r>
              <a:rPr lang="zh-CN" altLang="en-US" dirty="0"/>
              <a:t>开始不再强制使用 </a:t>
            </a:r>
            <a:r>
              <a:rPr lang="en-US" altLang="zh-CN" dirty="0"/>
              <a:t>AMD </a:t>
            </a:r>
            <a:r>
              <a:rPr lang="zh-CN" altLang="en-US" dirty="0"/>
              <a:t>的方式按需方式引入，代码中不再需要内置 </a:t>
            </a:r>
            <a:r>
              <a:rPr lang="en-US" altLang="zh-CN" dirty="0"/>
              <a:t>AMD </a:t>
            </a:r>
            <a:r>
              <a:rPr lang="zh-CN" altLang="en-US" dirty="0"/>
              <a:t>加载器。</a:t>
            </a:r>
            <a:endParaRPr lang="en-US" altLang="zh-CN" dirty="0"/>
          </a:p>
          <a:p>
            <a:r>
              <a:rPr lang="zh-CN" altLang="en-US" dirty="0"/>
              <a:t>只需要要普通的 </a:t>
            </a:r>
            <a:r>
              <a:rPr lang="en-US" altLang="zh-CN" dirty="0"/>
              <a:t>JavaScript </a:t>
            </a:r>
            <a:r>
              <a:rPr lang="zh-CN" altLang="en-US" dirty="0"/>
              <a:t>库一样用 </a:t>
            </a:r>
            <a:r>
              <a:rPr lang="en-US" altLang="zh-CN" dirty="0"/>
              <a:t>script </a:t>
            </a:r>
            <a:r>
              <a:rPr lang="zh-CN" altLang="en-US" dirty="0"/>
              <a:t>标签引入。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B2E28-AFA8-43DE-8BFE-6DAB68ED7BD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4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B2E28-AFA8-43DE-8BFE-6DAB68ED7BD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8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75EC1-51BE-4469-997A-92D8051A5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93EE7C-0CC8-4330-A3CA-172691A45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6694F-F1AB-4F17-A38C-897580A0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AC7A-79E4-4D61-A965-B8F93988D4AA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97BDA-556C-4016-81B8-D8D4CF54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41369-1CB0-427F-BCBE-57090D07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78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C8067-B11C-4DCC-B55F-677F6C3A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B053A5-F0F4-430C-B9AC-8BE317CA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8E45-1A55-414F-BE21-88DF87B1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A5C-B692-4241-86AB-DDDC186C28BA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DAF34-EBFE-4C03-AC4F-56C19015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7D2B2-B147-4D5E-87D1-A6524B4A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65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8F9EE8-773B-4DE7-B19F-290BCB81C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3B1182-150C-4513-B196-EA1512266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F80CE-CED8-47DC-B3B2-DA04DA46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944B-B843-4ABD-AD73-CAE4FB32731F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B0C00-2307-4710-9757-16EB4DA3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0B3F9-BCA6-45C7-9041-ED88FF6F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6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B752F-4D42-4A4D-B8A4-710154DB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1B364-EC65-4AF8-81C8-9D5EC2B9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4FA44-3A93-48D7-AF8C-464BA3BE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E4FD9-81C0-4573-8475-33BA16BE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A27B8-BE23-40AE-BA14-C701CA35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6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7139F-126B-4754-AB20-4265958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D1D0AD-1711-4780-9C8D-2C023FF98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8E717-B8A4-4FB5-BD00-C51994AE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D62B-2678-4DF3-B5B8-08D8ECC51466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F7C3D-F850-4CC8-921D-1EDDFF30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9512F-6A86-46B1-B0AF-582B2508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33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E5151-FDE9-4B17-90C3-56B4B59E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F15B6-0143-46D1-A55F-B19EB178B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5545A1-72AA-464E-9835-0A6D2CCBB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4DFB02-07E3-4E02-9E60-408FD9A2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C427-1C80-4824-B255-526588E077A0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447A67-F1E6-4B5D-A6D4-4B7696E7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647EF-F6EF-457F-8EA2-273546C0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81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2F802-21A7-4779-BD49-AE247DF8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D960F2-4A5B-47F1-B9E0-19C87316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39C9D3-8DC8-4C99-82BC-EEFC4E935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A5990D-F31A-4B08-A5B7-CE29B1A85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CF6B47-F715-40B0-AD78-9DFE2AD68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5A802A-F595-444F-A88F-EC7D0C1B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E99C-24DE-4265-B4B5-9E17AD72871B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E0C6EE-D763-4E93-87F2-B87999A1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AC0D1A-4AD3-4507-ABB1-D9E96698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8E562-2036-4191-9430-9FCA7F74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D5C705-F7BE-41D4-BC01-46B822AD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18A-0DB7-4E5D-B129-95FDC6D607F7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673106-DD90-4638-A4C9-E6785953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A0B3A1-BD48-4E42-A862-8E2EFF11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6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58A50-1EBB-44FE-B4C0-7766D603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2F29-8626-4C24-AEB5-E762D3873D6C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D52409-5D65-49E1-A067-86A09EE2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B514D-A725-44CB-9419-B738B66C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5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F7E15-C9CE-449B-8C2B-25387BA9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BBE9A-E7B3-4C3E-9F4B-5F103C2DB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B6FEC-7F75-4F94-8338-CE200538F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8A3EC-F950-4D19-A025-8053A1EC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53B0-00E1-4918-B3F0-A76BBF645A83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20CBA6-4143-44AF-A7C7-EDC8B6E7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7A1D15-A978-4A3C-8ACE-0785055A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88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7E051-F8AE-40F2-AE8D-0F869218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35F53B-967B-4984-9F9C-F09D92104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86730A-A3C8-478F-B49E-BA734CD7C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F3AAB5-DC86-4FCF-A403-B8F191D9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BF7E-C0EA-4A25-8239-539451B52414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343599-DBF7-4546-B3D2-CFDD311F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0A84E-9EA8-4488-B0D2-B5813EA9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1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5CE30B-7B26-45F6-8E5C-5296A9AE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DE82C-4BE9-46E6-B2BB-78F2F770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B4C47-8F2E-4635-A480-42E91BA3E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C779D-CF80-4D8F-A55A-A6179785CD00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2B8E2-32DC-45E7-8DB4-FE599021D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D13FA-963B-4813-87D7-62C2DC323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DB252-7015-4284-9668-DD345EDDE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9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charts.apache.org/zh/index.html" TargetMode="External"/><Relationship Id="rId2" Type="http://schemas.openxmlformats.org/officeDocument/2006/relationships/hyperlink" Target="https://echarts.baidu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che/incubator-echart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charts.baidu.com/option.html#titl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charts.baidu.com/download.html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2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21.xml"/><Relationship Id="rId5" Type="http://schemas.openxmlformats.org/officeDocument/2006/relationships/image" Target="../media/image4.png"/><Relationship Id="rId15" Type="http://schemas.openxmlformats.org/officeDocument/2006/relationships/slide" Target="slide44.xml"/><Relationship Id="rId10" Type="http://schemas.openxmlformats.org/officeDocument/2006/relationships/slide" Target="slide9.xml"/><Relationship Id="rId4" Type="http://schemas.openxmlformats.org/officeDocument/2006/relationships/image" Target="../media/image3.png"/><Relationship Id="rId9" Type="http://schemas.openxmlformats.org/officeDocument/2006/relationships/slide" Target="slide4.xml"/><Relationship Id="rId14" Type="http://schemas.openxmlformats.org/officeDocument/2006/relationships/slide" Target="slide4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swei/d3js_doc" TargetMode="External"/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charts" TargetMode="External"/><Relationship Id="rId2" Type="http://schemas.openxmlformats.org/officeDocument/2006/relationships/hyperlink" Target="http://www.google-char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ijd.net/archive/computer/google/google_chart_api/api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hartjs.cn/" TargetMode="External"/><Relationship Id="rId2" Type="http://schemas.openxmlformats.org/officeDocument/2006/relationships/hyperlink" Target="https://www.chartj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ghcharts.com/" TargetMode="External"/><Relationship Id="rId2" Type="http://schemas.openxmlformats.org/officeDocument/2006/relationships/hyperlink" Target="https://www.highcharts.com.c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charts.baidu.com/option.html#title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4EB2-3840-4B31-96EE-0009DE149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ECharts 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0A857-BDC6-487E-8854-B14700F88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https://echarts.baidu.com/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Apache ECharts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96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895D8-FA44-4BEA-A89E-F8B94EC8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A2623-39F5-484A-A41B-FF444B07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ECharts</a:t>
            </a:r>
            <a:r>
              <a:rPr lang="zh-CN" altLang="en-US" dirty="0"/>
              <a:t>，前端的数据可视化组件。</a:t>
            </a:r>
            <a:endParaRPr lang="en-US" altLang="zh-CN" dirty="0"/>
          </a:p>
          <a:p>
            <a:pPr lvl="1"/>
            <a:r>
              <a:rPr lang="zh-CN" altLang="en-US" dirty="0"/>
              <a:t>一个纯</a:t>
            </a:r>
            <a:r>
              <a:rPr lang="en-US" altLang="zh-CN" dirty="0"/>
              <a:t>JavaScript</a:t>
            </a:r>
            <a:r>
              <a:rPr lang="zh-CN" altLang="en-US" dirty="0"/>
              <a:t>的图表库。</a:t>
            </a:r>
          </a:p>
          <a:p>
            <a:r>
              <a:rPr lang="zh-CN" altLang="en-US" dirty="0"/>
              <a:t>兼容当前绝大部分浏览器（</a:t>
            </a:r>
            <a:r>
              <a:rPr lang="en-US" altLang="zh-CN" dirty="0"/>
              <a:t>IE8/9/10/11,Chrome,Firefox,Safari</a:t>
            </a:r>
            <a:r>
              <a:rPr lang="zh-CN" altLang="en-US" dirty="0"/>
              <a:t>等）。</a:t>
            </a:r>
            <a:endParaRPr lang="en-US" altLang="zh-CN" dirty="0"/>
          </a:p>
          <a:p>
            <a:r>
              <a:rPr lang="zh-CN" altLang="en-US" dirty="0"/>
              <a:t>运行在桌面端和移动设备上。</a:t>
            </a:r>
            <a:endParaRPr lang="en-US" altLang="zh-CN" dirty="0"/>
          </a:p>
          <a:p>
            <a:r>
              <a:rPr lang="zh-CN" altLang="en-US" dirty="0"/>
              <a:t>底层依赖轻量级的</a:t>
            </a:r>
            <a:r>
              <a:rPr lang="en-US" altLang="zh-CN" dirty="0"/>
              <a:t>Canvas</a:t>
            </a:r>
            <a:r>
              <a:rPr lang="zh-CN" altLang="en-US" dirty="0"/>
              <a:t>类库</a:t>
            </a:r>
            <a:r>
              <a:rPr lang="en-US" altLang="zh-CN" dirty="0"/>
              <a:t>ZRender</a:t>
            </a:r>
            <a:endParaRPr lang="zh-CN" altLang="en-US" dirty="0"/>
          </a:p>
          <a:p>
            <a:r>
              <a:rPr lang="zh-CN" altLang="en-US" dirty="0"/>
              <a:t>提供直观、生动、可交互、高度个性化定制的数据可视化图表：</a:t>
            </a:r>
            <a:endParaRPr lang="en-US" altLang="zh-CN" dirty="0"/>
          </a:p>
          <a:p>
            <a:pPr lvl="1"/>
            <a:r>
              <a:rPr lang="zh-CN" altLang="en-US" dirty="0"/>
              <a:t>折线图、柱形图、饼图、散点图、</a:t>
            </a:r>
            <a:endParaRPr lang="en-US" altLang="zh-CN" dirty="0"/>
          </a:p>
          <a:p>
            <a:pPr lvl="1"/>
            <a:r>
              <a:rPr lang="zh-CN" altLang="en-US" dirty="0"/>
              <a:t>地图、雷达图、</a:t>
            </a:r>
            <a:r>
              <a:rPr lang="en-US" altLang="zh-CN" dirty="0"/>
              <a:t>K</a:t>
            </a:r>
            <a:r>
              <a:rPr lang="zh-CN" altLang="en-US" dirty="0"/>
              <a:t>线图、箱线图、热力图、关系图、矩形树图、</a:t>
            </a:r>
            <a:endParaRPr lang="en-US" altLang="zh-CN" dirty="0"/>
          </a:p>
          <a:p>
            <a:pPr lvl="1"/>
            <a:r>
              <a:rPr lang="zh-CN" altLang="en-US" dirty="0"/>
              <a:t>平行坐标、桑基图、漏斗图、仪表盘等图表。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4CBBE-F755-4479-8856-6D4DAB4A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A55D-9305-4621-9EB7-E4715054E69E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59D89-F40A-4D2A-ACC5-923713B0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660C4-1A09-4A54-8480-14F0AC4D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7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6D05B-D885-4800-8697-73992BD3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主要图表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84C951-47D2-49D5-B32D-E57D0D9A5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1132" y="1507945"/>
            <a:ext cx="5595367" cy="4351338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B195F7-546A-458D-B935-58506C71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1418-F1F3-45C3-B116-E708BA9E1C51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6DD6E2-2495-41E0-BC6E-61F97B75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BA7678-B463-41F9-B59A-47A13013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B524D5-C5A4-4BC9-80AD-C2BFEB0B0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6724055" cy="397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4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0656C-C63F-42CC-AE3C-0CF0326D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081C0-E429-49C0-A318-516473392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echarts.js</a:t>
            </a:r>
            <a:r>
              <a:rPr lang="zh-CN" altLang="en-US" dirty="0"/>
              <a:t>作为百度的开源项目，优点：</a:t>
            </a:r>
          </a:p>
          <a:p>
            <a:pPr lvl="1"/>
            <a:r>
              <a:rPr lang="en-US" altLang="zh-CN" dirty="0"/>
              <a:t>echarts.js</a:t>
            </a:r>
            <a:r>
              <a:rPr lang="zh-CN" altLang="en-US" dirty="0"/>
              <a:t>容易使用</a:t>
            </a:r>
          </a:p>
          <a:p>
            <a:pPr lvl="2"/>
            <a:r>
              <a:rPr lang="en-US" altLang="zh-CN" dirty="0"/>
              <a:t>echarts.js</a:t>
            </a:r>
            <a:r>
              <a:rPr lang="zh-CN" altLang="en-US" dirty="0"/>
              <a:t>的官方文档比较详细，而且官网中提供大量的使用示例供大家使用</a:t>
            </a:r>
          </a:p>
          <a:p>
            <a:pPr lvl="1"/>
            <a:r>
              <a:rPr lang="en-US" altLang="zh-CN" dirty="0"/>
              <a:t>echarts.js</a:t>
            </a:r>
            <a:r>
              <a:rPr lang="zh-CN" altLang="en-US" dirty="0"/>
              <a:t>支持按需求打包</a:t>
            </a:r>
          </a:p>
          <a:p>
            <a:pPr lvl="2"/>
            <a:r>
              <a:rPr lang="en-US" altLang="zh-CN" dirty="0"/>
              <a:t>echarts.js</a:t>
            </a:r>
            <a:r>
              <a:rPr lang="zh-CN" altLang="en-US" dirty="0"/>
              <a:t>官网提供了在线构建的工具，</a:t>
            </a:r>
            <a:endParaRPr lang="en-US" altLang="zh-CN" dirty="0"/>
          </a:p>
          <a:p>
            <a:pPr lvl="2"/>
            <a:r>
              <a:rPr lang="zh-CN" altLang="en-US" dirty="0"/>
              <a:t>可以在线构建项目时，选择项目所需要使用到的模块，从而达到减小</a:t>
            </a:r>
            <a:r>
              <a:rPr lang="en-US" altLang="zh-CN" dirty="0"/>
              <a:t>JS</a:t>
            </a:r>
            <a:r>
              <a:rPr lang="zh-CN" altLang="en-US" dirty="0"/>
              <a:t>文件的体积</a:t>
            </a:r>
          </a:p>
          <a:p>
            <a:pPr lvl="1"/>
            <a:r>
              <a:rPr lang="en-US" altLang="zh-CN" dirty="0"/>
              <a:t>echarts.js</a:t>
            </a:r>
            <a:r>
              <a:rPr lang="zh-CN" altLang="en-US" dirty="0"/>
              <a:t>开源</a:t>
            </a:r>
          </a:p>
          <a:p>
            <a:pPr lvl="2"/>
            <a:r>
              <a:rPr lang="zh-CN" altLang="en-US" dirty="0"/>
              <a:t>支持中国地图功能</a:t>
            </a:r>
          </a:p>
          <a:p>
            <a:pPr lvl="2"/>
            <a:r>
              <a:rPr lang="zh-CN" altLang="en-US" dirty="0"/>
              <a:t>这个在其他的一些框架中是没有的，但是需要额外的下载方法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AC15C-3DE2-4133-B0FB-60FCF76D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2D9D-FDBD-4F0F-ADC2-C23C6F2434A7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DEEF5-B6A2-4966-82C9-2B5EE1D1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8A977-B8F1-4F83-940E-1679163F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0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4C28B-A952-4950-8A52-27E8BA76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劣势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BA962-963D-4458-B065-F392B70BD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echarts.js</a:t>
            </a:r>
            <a:r>
              <a:rPr lang="zh-CN" altLang="en-US" dirty="0"/>
              <a:t>存在的缺点：</a:t>
            </a:r>
          </a:p>
          <a:p>
            <a:pPr lvl="1"/>
            <a:r>
              <a:rPr lang="en-US" altLang="zh-CN" dirty="0"/>
              <a:t>echarts.js</a:t>
            </a:r>
            <a:r>
              <a:rPr lang="zh-CN" altLang="en-US" dirty="0"/>
              <a:t>的体积较大</a:t>
            </a:r>
          </a:p>
          <a:p>
            <a:pPr lvl="2"/>
            <a:r>
              <a:rPr lang="zh-CN" altLang="en-US" dirty="0"/>
              <a:t>一个基础的</a:t>
            </a:r>
            <a:r>
              <a:rPr lang="en-US" altLang="zh-CN" dirty="0"/>
              <a:t>echarts.js</a:t>
            </a:r>
            <a:r>
              <a:rPr lang="zh-CN" altLang="en-US" dirty="0"/>
              <a:t>都要</a:t>
            </a:r>
            <a:r>
              <a:rPr lang="en-US" altLang="zh-CN" dirty="0"/>
              <a:t>400K</a:t>
            </a:r>
            <a:r>
              <a:rPr lang="zh-CN" altLang="en-US" dirty="0"/>
              <a:t>左右，相对于</a:t>
            </a:r>
            <a:r>
              <a:rPr lang="en-US" altLang="zh-CN" dirty="0"/>
              <a:t>D3.js</a:t>
            </a:r>
            <a:r>
              <a:rPr lang="zh-CN" altLang="en-US" dirty="0"/>
              <a:t>和</a:t>
            </a:r>
            <a:r>
              <a:rPr lang="en-US" altLang="zh-CN" dirty="0"/>
              <a:t>hightcharts.js</a:t>
            </a:r>
            <a:r>
              <a:rPr lang="zh-CN" altLang="en-US" dirty="0"/>
              <a:t>比较大</a:t>
            </a:r>
          </a:p>
          <a:p>
            <a:pPr lvl="1"/>
            <a:r>
              <a:rPr lang="en-US" altLang="zh-CN" dirty="0"/>
              <a:t>echarts.js</a:t>
            </a:r>
            <a:r>
              <a:rPr lang="zh-CN" altLang="en-US" dirty="0"/>
              <a:t>的可定制性差</a:t>
            </a:r>
          </a:p>
          <a:p>
            <a:pPr lvl="2"/>
            <a:r>
              <a:rPr lang="en-US" altLang="zh-CN" dirty="0"/>
              <a:t>hightcharts.js</a:t>
            </a:r>
            <a:r>
              <a:rPr lang="zh-CN" altLang="en-US" dirty="0"/>
              <a:t>也是如此，</a:t>
            </a:r>
          </a:p>
          <a:p>
            <a:pPr lvl="2"/>
            <a:r>
              <a:rPr lang="zh-CN" altLang="en-US" dirty="0"/>
              <a:t>数据可视化框架是高度的封装，在使用的时候只需要设置一下配置即可，</a:t>
            </a:r>
          </a:p>
          <a:p>
            <a:pPr lvl="2"/>
            <a:r>
              <a:rPr lang="zh-CN" altLang="en-US" dirty="0"/>
              <a:t>如果是要绘制配置中不支持的图表，只能放弃，或者尝试着使用其他的框架。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F83FF-7B7B-4E64-B314-46B859BD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68F8-C45E-41BA-8005-80BF5481532E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587E8-33C1-4706-A99F-8E071BD4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34FCE-474F-419A-985B-0345280E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9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018C4-C316-45C1-A013-69844119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8DA19-AF69-4724-96EF-8C4CC522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从大的方向上面来看，</a:t>
            </a:r>
            <a:r>
              <a:rPr lang="en-US" altLang="zh-CN" dirty="0"/>
              <a:t>echarts.js</a:t>
            </a:r>
            <a:r>
              <a:rPr lang="zh-CN" altLang="en-US" dirty="0"/>
              <a:t>值得去了解学习使用。</a:t>
            </a:r>
            <a:endParaRPr lang="en-US" altLang="zh-CN" dirty="0"/>
          </a:p>
          <a:p>
            <a:r>
              <a:rPr lang="en-US" altLang="zh-CN" dirty="0"/>
              <a:t>echarts.js</a:t>
            </a:r>
            <a:r>
              <a:rPr lang="zh-CN" altLang="en-US" dirty="0"/>
              <a:t>得到了百度团队的重视，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上面的更新比较的频繁，</a:t>
            </a:r>
            <a:endParaRPr lang="en-US" altLang="zh-CN" dirty="0"/>
          </a:p>
          <a:p>
            <a:pPr lvl="1"/>
            <a:r>
              <a:rPr lang="zh-CN" altLang="en-US" dirty="0"/>
              <a:t>不会出现一些比较严重的</a:t>
            </a:r>
            <a:r>
              <a:rPr lang="en-US" altLang="zh-CN" dirty="0"/>
              <a:t>bug</a:t>
            </a:r>
            <a:r>
              <a:rPr lang="zh-CN" altLang="en-US" dirty="0"/>
              <a:t>之类的，</a:t>
            </a:r>
            <a:endParaRPr lang="en-US" altLang="zh-CN" dirty="0"/>
          </a:p>
          <a:p>
            <a:pPr lvl="1"/>
            <a:r>
              <a:rPr lang="zh-CN" altLang="en-US" dirty="0"/>
              <a:t>响应及时。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https://github.com/apache/incubator-echarts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框架的配置文件相当的详细。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6EFF6-7EFC-4DE9-BAC1-98FA0947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D05E-04A1-433E-A5BF-21B314A44A62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57175-1FA3-42E6-BDED-C9C3CF62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E7B2E-6AF1-4777-9CC4-2B0F2395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2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C337B-E67B-4E14-9167-20572F89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配置项简介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79960-C6CC-4025-B6CF-2E68475CC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ECharts</a:t>
            </a:r>
            <a:r>
              <a:rPr lang="zh-CN" altLang="en-US" dirty="0"/>
              <a:t>框架的配置内容很是多，框架的配置文件参数比较多，</a:t>
            </a:r>
            <a:endParaRPr lang="en-US" altLang="zh-CN" dirty="0"/>
          </a:p>
          <a:p>
            <a:pPr lvl="1"/>
            <a:r>
              <a:rPr lang="zh-CN" altLang="en-US" dirty="0"/>
              <a:t>建议不要尝试着把这个框架中的方法都给记住，不太可能。</a:t>
            </a:r>
          </a:p>
          <a:p>
            <a:r>
              <a:rPr lang="zh-CN" altLang="en-US" dirty="0"/>
              <a:t>建议的切入点：通过理解配置项（</a:t>
            </a:r>
            <a:r>
              <a:rPr lang="en-US" altLang="zh-CN" dirty="0"/>
              <a:t>ECharts</a:t>
            </a:r>
            <a:r>
              <a:rPr lang="zh-CN" altLang="en-US" dirty="0"/>
              <a:t>核心）了解其分类。</a:t>
            </a:r>
            <a:endParaRPr lang="en-US" altLang="zh-CN" dirty="0"/>
          </a:p>
          <a:p>
            <a:pPr lvl="1"/>
            <a:r>
              <a:rPr lang="en-US" altLang="zh-CN" dirty="0"/>
              <a:t>ECharts</a:t>
            </a:r>
            <a:r>
              <a:rPr lang="zh-CN" altLang="en-US" dirty="0"/>
              <a:t>的图形化呈现主要是通过配置方法来实现的</a:t>
            </a:r>
            <a:r>
              <a:rPr lang="en-US" altLang="zh-CN" dirty="0"/>
              <a:t>(setOption)</a:t>
            </a:r>
          </a:p>
          <a:p>
            <a:r>
              <a:rPr lang="en-US" altLang="zh-CN" dirty="0"/>
              <a:t>ECharts </a:t>
            </a:r>
            <a:r>
              <a:rPr lang="zh-CN" altLang="en-US" dirty="0"/>
              <a:t>实施步骤：</a:t>
            </a:r>
            <a:endParaRPr lang="en-US" altLang="zh-CN" dirty="0"/>
          </a:p>
          <a:p>
            <a:pPr lvl="1"/>
            <a:r>
              <a:rPr lang="zh-CN" altLang="en-US" dirty="0"/>
              <a:t>生成容纳可视化图形的容器组件（标签）</a:t>
            </a:r>
            <a:endParaRPr lang="en-US" altLang="zh-CN" dirty="0"/>
          </a:p>
          <a:p>
            <a:pPr lvl="1"/>
            <a:r>
              <a:rPr lang="zh-CN" altLang="en-US" dirty="0"/>
              <a:t>初始化图形标签</a:t>
            </a:r>
          </a:p>
          <a:p>
            <a:pPr lvl="1"/>
            <a:r>
              <a:rPr lang="zh-CN" altLang="en-US" dirty="0"/>
              <a:t>通过配置方法</a:t>
            </a:r>
            <a:r>
              <a:rPr lang="en-US" altLang="zh-CN" dirty="0"/>
              <a:t>(setOption)</a:t>
            </a:r>
            <a:r>
              <a:rPr lang="zh-CN" altLang="en-US" dirty="0"/>
              <a:t>赋值配置项到初始化后的图形标签容器中</a:t>
            </a:r>
          </a:p>
          <a:p>
            <a:r>
              <a:rPr lang="zh-CN" altLang="en-US" dirty="0"/>
              <a:t>详细的配置文件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https://echarts.baidu.com/option.html#title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A6245-7087-45D5-B9EE-0B49E3C7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9AE0-90AC-48FD-8978-98967B0008E1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6BD53-9F1D-40E6-919E-80E9CC9B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4D8DC-A7C8-4668-A756-93F3E567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80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18D4E-259C-463D-BAF7-FE85CD38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常见配置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64DAD5-D0D5-4882-B18F-5710196B6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64667" cy="4351338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Title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标题组件，包含了主标题和副标题</a:t>
            </a:r>
          </a:p>
          <a:p>
            <a:r>
              <a:rPr lang="en-US" altLang="zh-CN" dirty="0"/>
              <a:t>Legend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图例组件</a:t>
            </a:r>
          </a:p>
          <a:p>
            <a:r>
              <a:rPr lang="en-US" altLang="zh-CN" dirty="0"/>
              <a:t>grid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布局</a:t>
            </a:r>
          </a:p>
          <a:p>
            <a:r>
              <a:rPr lang="en-US" altLang="zh-CN" dirty="0"/>
              <a:t>Tooltip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鼠标悬停的提示内容</a:t>
            </a:r>
          </a:p>
          <a:p>
            <a:r>
              <a:rPr lang="en-US" altLang="zh-CN" dirty="0"/>
              <a:t>xAxis: </a:t>
            </a:r>
          </a:p>
          <a:p>
            <a:pPr lvl="1"/>
            <a:r>
              <a:rPr lang="zh-CN" altLang="en-US" dirty="0"/>
              <a:t>坐标系</a:t>
            </a:r>
            <a:r>
              <a:rPr lang="en-US" altLang="zh-CN" dirty="0"/>
              <a:t>X</a:t>
            </a:r>
            <a:r>
              <a:rPr lang="zh-CN" altLang="en-US" dirty="0"/>
              <a:t>轴</a:t>
            </a:r>
          </a:p>
          <a:p>
            <a:r>
              <a:rPr lang="en-US" altLang="zh-CN" dirty="0"/>
              <a:t>yAxis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坐标系</a:t>
            </a:r>
            <a:r>
              <a:rPr lang="en-US" altLang="zh-CN" dirty="0"/>
              <a:t>Y</a:t>
            </a:r>
            <a:r>
              <a:rPr lang="zh-CN" altLang="en-US" dirty="0"/>
              <a:t>轴</a:t>
            </a:r>
          </a:p>
          <a:p>
            <a:r>
              <a:rPr lang="en-US" altLang="zh-CN" dirty="0"/>
              <a:t>Series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ECharts</a:t>
            </a:r>
            <a:r>
              <a:rPr lang="zh-CN" altLang="en-US" dirty="0"/>
              <a:t>必不可少的部分用于指定图表的类型（饼图、柱形图）及数据。</a:t>
            </a:r>
          </a:p>
        </p:txBody>
      </p:sp>
      <p:pic>
        <p:nvPicPr>
          <p:cNvPr id="7" name="内容占位符 7">
            <a:extLst>
              <a:ext uri="{FF2B5EF4-FFF2-40B4-BE49-F238E27FC236}">
                <a16:creationId xmlns:a16="http://schemas.microsoft.com/office/drawing/2014/main" id="{12882528-3608-4C3D-A482-F0B2134A4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865" y="0"/>
            <a:ext cx="3734673" cy="6858000"/>
          </a:xfrm>
          <a:prstGeom prst="rect">
            <a:avLst/>
          </a:prstGeom>
        </p:spPr>
      </p:pic>
      <p:sp>
        <p:nvSpPr>
          <p:cNvPr id="8" name="日期占位符 7">
            <a:extLst>
              <a:ext uri="{FF2B5EF4-FFF2-40B4-BE49-F238E27FC236}">
                <a16:creationId xmlns:a16="http://schemas.microsoft.com/office/drawing/2014/main" id="{1805809D-0901-4227-851F-04DC67E8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5AC2-C910-454C-8C7D-CD20B40D6FCB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EE72F6D1-D6A6-4715-AC7A-15B3B22F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1D8B2C1-1AAC-425A-B563-509656E6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5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85F2B96-B5D6-4709-833E-DDA50DDC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414337"/>
            <a:ext cx="11687175" cy="60293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B85433-1B39-469E-AF34-726B029F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常见配置项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8DB9E-958A-4753-9D90-07B130E7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C427-1C80-4824-B255-526588E077A0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0FBF24-112F-412C-B27B-ACD3ADD7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A4B7C-D4AB-4E08-93C8-D30C46DC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4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E640D28-7999-4958-AA3C-FB7313808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47637"/>
            <a:ext cx="11925300" cy="65627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655BE40-71E1-4F54-AE6D-BC7D20DF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常见配置项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65FF28-5FB7-4691-874F-9676250F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C427-1C80-4824-B255-526588E077A0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28D8F4-8209-4191-B970-8E222F14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620638-6230-44DA-9004-D63EE4E9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363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6079F40-C361-43D9-B163-ADE5BBF05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887"/>
            <a:ext cx="12192000" cy="59842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BF41FA0-38B5-4489-9FDA-AB8D5CE7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常见配置项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E9E0A6-ABD4-4BA6-A3E9-8CFA1100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C427-1C80-4824-B255-526588E077A0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1BA803-FC2F-4C41-B5A3-D351F26C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C2424-0A04-4D3B-9A7A-C99CF82E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5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E0CFB-7B4D-46BB-86FC-90DEDAE5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3EC23-263C-48CD-8AE8-39F367A1C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面向</a:t>
            </a:r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JavaScript</a:t>
            </a:r>
            <a:r>
              <a:rPr lang="zh-CN" altLang="en-US" dirty="0"/>
              <a:t>图表库</a:t>
            </a:r>
            <a:endParaRPr lang="en-US" altLang="zh-CN" dirty="0"/>
          </a:p>
          <a:p>
            <a:r>
              <a:rPr lang="en-US" altLang="zh-CN" dirty="0"/>
              <a:t>ECharts </a:t>
            </a:r>
            <a:r>
              <a:rPr lang="zh-CN" altLang="en-US" dirty="0"/>
              <a:t>介绍</a:t>
            </a:r>
            <a:endParaRPr lang="en-US" altLang="zh-CN" dirty="0"/>
          </a:p>
          <a:p>
            <a:pPr lvl="1"/>
            <a:r>
              <a:rPr lang="zh-CN" altLang="en-US" dirty="0"/>
              <a:t>需要关注的核心点</a:t>
            </a:r>
            <a:endParaRPr lang="en-US" altLang="zh-CN" dirty="0"/>
          </a:p>
          <a:p>
            <a:r>
              <a:rPr lang="en-US" altLang="zh-CN" dirty="0"/>
              <a:t>ECharts </a:t>
            </a:r>
            <a:r>
              <a:rPr lang="zh-CN" altLang="en-US" dirty="0"/>
              <a:t>下载</a:t>
            </a:r>
            <a:endParaRPr lang="en-US" altLang="zh-CN" dirty="0"/>
          </a:p>
          <a:p>
            <a:pPr lvl="1"/>
            <a:r>
              <a:rPr lang="zh-CN" altLang="en-US" dirty="0"/>
              <a:t>三种，介绍其中的普通下载、在线定制下载</a:t>
            </a:r>
            <a:endParaRPr lang="en-US" altLang="zh-CN" dirty="0"/>
          </a:p>
          <a:p>
            <a:r>
              <a:rPr lang="en-US" altLang="zh-CN" dirty="0"/>
              <a:t>ECharts </a:t>
            </a:r>
            <a:r>
              <a:rPr lang="zh-CN" altLang="en-US" dirty="0"/>
              <a:t>使用</a:t>
            </a:r>
            <a:endParaRPr lang="en-US" altLang="zh-CN" dirty="0"/>
          </a:p>
          <a:p>
            <a:r>
              <a:rPr lang="zh-CN" altLang="en-US" dirty="0"/>
              <a:t>常用图表样例</a:t>
            </a:r>
            <a:endParaRPr lang="en-US" altLang="zh-CN" dirty="0"/>
          </a:p>
          <a:p>
            <a:r>
              <a:rPr lang="zh-CN" altLang="en-US" dirty="0"/>
              <a:t>案例演练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07806-DB26-40BE-B96F-89D33024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0A22-538C-46E8-8159-AEEDF77E3312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73220-B0DD-451D-8A10-62784979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C404B-0D98-4A7B-B335-7DB3190B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89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5C133-6193-4C44-A418-B41B2DA3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图表类型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E4EC86-C3B6-4DCF-94F0-8375E20CA0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line</a:t>
            </a:r>
            <a:r>
              <a:rPr lang="zh-CN" altLang="en-US" dirty="0"/>
              <a:t>：折线面积图</a:t>
            </a:r>
          </a:p>
          <a:p>
            <a:r>
              <a:rPr lang="en-US" altLang="zh-CN" dirty="0"/>
              <a:t>bar</a:t>
            </a:r>
            <a:r>
              <a:rPr lang="zh-CN" altLang="en-US" dirty="0"/>
              <a:t>：柱形条状图</a:t>
            </a:r>
          </a:p>
          <a:p>
            <a:r>
              <a:rPr lang="en-US" altLang="zh-CN" dirty="0"/>
              <a:t>pie</a:t>
            </a:r>
            <a:r>
              <a:rPr lang="zh-CN" altLang="en-US" dirty="0"/>
              <a:t>：饼图</a:t>
            </a:r>
          </a:p>
          <a:p>
            <a:r>
              <a:rPr lang="en-US" altLang="zh-CN" dirty="0"/>
              <a:t>scatter</a:t>
            </a:r>
            <a:r>
              <a:rPr lang="zh-CN" altLang="en-US" dirty="0"/>
              <a:t>：散点（气泡）图</a:t>
            </a:r>
          </a:p>
          <a:p>
            <a:r>
              <a:rPr lang="en-US" altLang="zh-CN" dirty="0"/>
              <a:t>effectScatter</a:t>
            </a:r>
            <a:r>
              <a:rPr lang="zh-CN" altLang="en-US" dirty="0"/>
              <a:t>：带有涟漪特效动画的散点（气泡）图</a:t>
            </a:r>
          </a:p>
          <a:p>
            <a:r>
              <a:rPr lang="en-US" altLang="zh-CN" dirty="0"/>
              <a:t>radar</a:t>
            </a:r>
            <a:r>
              <a:rPr lang="zh-CN" altLang="en-US" dirty="0"/>
              <a:t>：雷达图</a:t>
            </a:r>
          </a:p>
          <a:p>
            <a:r>
              <a:rPr lang="en-US" altLang="zh-CN" dirty="0"/>
              <a:t>.........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9BA3B1-7E66-4926-9E08-D44073EBA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523" y="0"/>
            <a:ext cx="3921907" cy="6849628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34AFFB-42E4-46A3-A0A7-B046DFF7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139B-822E-4211-9DFB-86AFB4C9CF8B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47A944-F002-45B8-A5E3-9865D5B9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A3E20F-75B7-4A45-A05A-4721FD70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0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4AEFCC-6444-44E8-9800-145740D7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下载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729A64-AA01-40B0-83A1-78B4928D9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https://echarts.baidu.com/download.html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三种方式：</a:t>
            </a:r>
            <a:r>
              <a:rPr lang="en-US" altLang="zh-CN" dirty="0" err="1"/>
              <a:t>npm</a:t>
            </a:r>
            <a:r>
              <a:rPr lang="zh-CN" altLang="en-US" dirty="0"/>
              <a:t>、</a:t>
            </a:r>
            <a:r>
              <a:rPr lang="zh-CN" altLang="en-US" b="1" dirty="0"/>
              <a:t>普通下载</a:t>
            </a:r>
            <a:r>
              <a:rPr lang="zh-CN" altLang="en-US" dirty="0"/>
              <a:t>、</a:t>
            </a:r>
            <a:r>
              <a:rPr lang="zh-CN" altLang="en-US" b="1" dirty="0"/>
              <a:t>定制下载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D2D78A3-5B23-499E-9DE8-C2301FF2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734B-0223-4C7E-ACC6-B05D797201BF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ACC32375-40EC-417A-B8AB-E5599F97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17AF152-3D66-4E57-BB0D-8DE26711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257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3FFE8-683A-4D1A-9DC2-6C89D756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普通下载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161B4-C62E-4C86-B8D0-6FF76D049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普通下载（该方式下载下来的</a:t>
            </a:r>
            <a:r>
              <a:rPr lang="en-US" altLang="zh-CN" dirty="0" err="1"/>
              <a:t>Echarts</a:t>
            </a:r>
            <a:r>
              <a:rPr lang="zh-CN" altLang="en-US" dirty="0"/>
              <a:t>图表库所有内容都放在一个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en-US" dirty="0"/>
              <a:t>后缀的文件里面）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FD0DBD-A447-408F-A7FA-42D88CF2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47" y="2979762"/>
            <a:ext cx="7875905" cy="2761615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1F76C-77EB-4A11-B90F-20DCC8C0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E83D-12D7-4BEA-90AD-B5F06B1F4BC5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7EB90D-EBFF-4080-85B0-3A06B120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0DF1B3-27B6-40E3-96FF-6E9A6B21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46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161EB-491F-45FE-8199-4FD771C8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在线定制下载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7415E-969F-4888-B880-7C1AC315C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自定义在线构建下载（在线定制）</a:t>
            </a:r>
          </a:p>
          <a:p>
            <a:pPr lvl="1"/>
            <a:r>
              <a:rPr lang="zh-CN" altLang="en-US" dirty="0"/>
              <a:t>（此方式下载的</a:t>
            </a:r>
            <a:r>
              <a:rPr lang="en-US" altLang="zh-CN" dirty="0" err="1"/>
              <a:t>Echarts</a:t>
            </a:r>
            <a:r>
              <a:rPr lang="zh-CN" altLang="en-US" dirty="0"/>
              <a:t>图表库所有内容都放在一个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en-US" dirty="0"/>
              <a:t>后缀的文件里面）</a:t>
            </a:r>
          </a:p>
          <a:p>
            <a:r>
              <a:rPr lang="zh-CN" altLang="en-US" dirty="0"/>
              <a:t>步骤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选择图表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选择坐标系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选择组件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其它选项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下载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FAFEA-C7E4-4A3A-AC92-CC1EA143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3A3-6480-48E1-A1F3-52EFBF36C924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60CB1-04F4-4029-A1CC-8F528587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38249-6312-4A89-BC44-FCC39F4B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1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7CFD4-B8D6-484F-8B17-DF5EB5F4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– </a:t>
            </a:r>
            <a:r>
              <a:rPr lang="zh-CN" altLang="en-US" dirty="0"/>
              <a:t>选择图表</a:t>
            </a:r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561D608D-A1DB-44EE-92D6-596F04EA3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529" y="1825625"/>
            <a:ext cx="5488942" cy="4351338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8BB2A2-1EDC-4EE3-A50A-1C45A6DF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E195-3D5E-4140-9E8F-87CE693273D6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C9EC99-446F-41C0-AEE4-5024655F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861DAD-101D-4FC8-A653-2E3FB229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65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F964E-0C9E-4C64-AC5A-D3588E70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– </a:t>
            </a:r>
            <a:r>
              <a:rPr lang="zh-CN" altLang="en-US" dirty="0"/>
              <a:t>选择坐标系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4EEE2A-DCEE-4A23-95F5-5A2F9CB1A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714" y="2367960"/>
            <a:ext cx="8028571" cy="3266667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9E264C-43A5-4D16-A3F2-A3BD6CB9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B55D-1746-4A9D-BC73-2FF39D3FC015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279780-F392-4EF3-A531-71D963C5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D6CF4C-B3BD-4BA9-9114-7D18B4E6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2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3D7CC-F11D-470E-A9FB-5AD1A8E6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– </a:t>
            </a:r>
            <a:r>
              <a:rPr lang="zh-CN" altLang="en-US" dirty="0"/>
              <a:t>选择组件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D14B67-9395-4656-9639-12B37A137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524" y="2053675"/>
            <a:ext cx="9380952" cy="3895238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B5013-011C-481D-BF00-0AC959E9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01CF-115C-4D3F-9082-B2DB0AE2DB59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980C3-16D5-4C51-9663-A9BB0F82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33D35F-BDD9-414C-97BE-F15AC921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01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183B2-0158-4EFE-8350-434D0338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– </a:t>
            </a:r>
            <a:r>
              <a:rPr lang="zh-CN" altLang="en-US" dirty="0"/>
              <a:t>其他选项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B9A9E6D-951D-44D7-8C97-A415AFC16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047" y="1858437"/>
            <a:ext cx="7961905" cy="4285714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1A8A68-B73C-4B96-A4DA-A5A38111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24A3-0A7F-45F3-A938-A95D929BAFA7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6AF394-C7EA-4BE7-820B-7DAEF333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571CB-2985-47EE-B7C0-05B2BE05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21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20B094-D2FE-4C51-94A6-57E6B858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使用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18F101-D0D6-4590-861F-B80B2941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3036765" cy="150018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引用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准备</a:t>
            </a:r>
            <a:r>
              <a:rPr lang="en-US" altLang="zh-CN" dirty="0" err="1"/>
              <a:t>dom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初始化</a:t>
            </a:r>
            <a:r>
              <a:rPr lang="en-US" altLang="zh-CN" dirty="0" err="1"/>
              <a:t>echarts</a:t>
            </a:r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BCC8D0FF-2914-4BEB-B2DF-94C0BAD031F8}"/>
              </a:ext>
            </a:extLst>
          </p:cNvPr>
          <p:cNvSpPr txBox="1">
            <a:spLocks/>
          </p:cNvSpPr>
          <p:nvPr/>
        </p:nvSpPr>
        <p:spPr>
          <a:xfrm>
            <a:off x="3868615" y="4659705"/>
            <a:ext cx="3036765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 </a:t>
            </a:r>
            <a:r>
              <a:rPr lang="zh-CN" altLang="en-US" dirty="0"/>
              <a:t>设置配置项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显示图表</a:t>
            </a:r>
            <a:endParaRPr lang="en-US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0BA410-5D76-405F-B23A-BC2DA60D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D213-B247-4359-A23D-C1D292276E0B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CF52FE-4122-466D-8F6E-B53EC3F7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1DB2BF-75E9-4810-B238-A2E7FEB2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00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B52BB-2AE8-4299-B2C8-E59C872E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064D5-5CFB-4FB5-B530-B8375489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引用下载好的</a:t>
            </a:r>
            <a:r>
              <a:rPr lang="en-US" altLang="zh-CN" dirty="0"/>
              <a:t>ECharts</a:t>
            </a:r>
            <a:r>
              <a:rPr lang="zh-CN" altLang="en-US" dirty="0"/>
              <a:t>库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准备一个有固定宽高的</a:t>
            </a:r>
            <a:r>
              <a:rPr lang="en-US" altLang="zh-CN" dirty="0" err="1"/>
              <a:t>dom</a:t>
            </a:r>
            <a:r>
              <a:rPr lang="zh-CN" altLang="en-US" dirty="0"/>
              <a:t>容器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初始化</a:t>
            </a:r>
            <a:r>
              <a:rPr lang="en-US" altLang="zh-CN" dirty="0" err="1"/>
              <a:t>echarts</a:t>
            </a:r>
            <a:r>
              <a:rPr lang="zh-CN" altLang="en-US" dirty="0"/>
              <a:t>获取</a:t>
            </a:r>
            <a:r>
              <a:rPr lang="en-US" altLang="zh-CN" dirty="0" err="1"/>
              <a:t>dom</a:t>
            </a:r>
            <a:r>
              <a:rPr lang="zh-CN" altLang="en-US" dirty="0"/>
              <a:t>容器的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71FC33-8071-4367-BE01-F9946FC97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3687"/>
            <a:ext cx="11087070" cy="7934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304510-7AEB-40EF-8FDA-0E7BCAE7D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01294"/>
            <a:ext cx="11164476" cy="7934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40D7C4-F66D-4BCA-9BD7-3733AB9AC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08" y="5567125"/>
            <a:ext cx="11505054" cy="867312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AD4681-80AC-40C5-9FFC-9B717E3D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1235-728B-4AD3-94F8-A43471221686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25BE1A-87CC-4935-BA4D-D3CF5EA1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BD0D58-103C-4629-8930-7F796EB6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2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8A6A4-71C7-4FA2-9D6C-92BF89AE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1B954-939A-4AB2-90C5-E128E3EF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C43BD-B976-4BA3-A6E6-A2A41262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30271-B196-4FC6-AFD3-847BB828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3</a:t>
            </a:fld>
            <a:endParaRPr lang="zh-CN" altLang="en-US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8" name="摘要缩放定位 7">
                <a:extLst>
                  <a:ext uri="{FF2B5EF4-FFF2-40B4-BE49-F238E27FC236}">
                    <a16:creationId xmlns:a16="http://schemas.microsoft.com/office/drawing/2014/main" id="{60E20D30-AC28-4EC0-AD5A-79C08AD6D8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7006249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1C651B61-C687-42E2-968F-CB5890BD4A76}">
                    <psuz:zmPr id="{8FD684E4-9AE6-4486-A2D9-82F45FB63AD3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2692" y="800426"/>
                          <a:ext cx="2366010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731333F-1CAF-4FF7-8D8C-6FDAFC23BAFC}">
                    <psuz:zmPr id="{EABB5D9D-DB64-4B41-A15F-516EB68ECA60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47427" y="800426"/>
                          <a:ext cx="2366010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AA436BD-58EE-403C-8F61-8B576FC29654}">
                    <psuz:zmPr id="{2BF0F73F-8CCB-475B-959E-32C00EBD3A56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02162" y="800426"/>
                          <a:ext cx="2366010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9E02F27-E874-4198-A957-79826479F6C6}">
                    <psuz:zmPr id="{768223E5-3308-427F-9A4B-2AEBB857E035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56897" y="800426"/>
                          <a:ext cx="2366010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D3E1CD5-30FA-4598-BBE5-CFE731701DD5}">
                    <psuz:zmPr id="{0E44CD58-5829-4820-81D3-70FF2BEB2D2C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2692" y="2220031"/>
                          <a:ext cx="2366010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3D5DA62-3D7A-4A10-B924-A23FEA57AB2F}">
                    <psuz:zmPr id="{EBD75FDA-8EA6-4B6A-ACEB-38FFFDC7B09C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47427" y="2220031"/>
                          <a:ext cx="2366010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375000D-FED0-4CFA-9E36-EFCF46EC5DFA}">
                    <psuz:zmPr id="{FC8C4768-2CD8-4C61-97EE-8246BBB7EEF5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02162" y="2220031"/>
                          <a:ext cx="2366010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8" name="摘要缩放定位 7">
                <a:extLst>
                  <a:ext uri="{FF2B5EF4-FFF2-40B4-BE49-F238E27FC236}">
                    <a16:creationId xmlns:a16="http://schemas.microsoft.com/office/drawing/2014/main" id="{60E20D30-AC28-4EC0-AD5A-79C08AD6D8F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图片 3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30892" y="2626051"/>
                  <a:ext cx="2366010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图片 7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85627" y="2626051"/>
                  <a:ext cx="2366010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图片 9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40362" y="2626051"/>
                  <a:ext cx="2366010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图片 10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95097" y="2626051"/>
                  <a:ext cx="2366010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图片 11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30892" y="4045656"/>
                  <a:ext cx="2366010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图片 12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85627" y="4045656"/>
                  <a:ext cx="2366010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图片 13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40362" y="4045656"/>
                  <a:ext cx="2366010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701930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494B-DC27-413D-B6DF-3A67F7B1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4BF0B-05FC-4CA8-BC92-CB9B6947E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/>
              <a:t>配置图表的配置项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1E7A7BA-5074-4711-BDD2-A22AA55EC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76"/>
          <a:stretch/>
        </p:blipFill>
        <p:spPr>
          <a:xfrm>
            <a:off x="4348235" y="1027905"/>
            <a:ext cx="7819247" cy="5149058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7CABD-DD65-488D-B0AF-92E47D2E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B3D4-39B6-47DD-A93A-301038C6F207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7584BA-6C26-43E4-B13A-85330AB8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475EAD-0505-4970-AF09-80B8A479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96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AAF01-4AE9-4A4C-AAF2-B03B8596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CE3A7-D88D-4930-A298-BF40A964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dirty="0"/>
              <a:t>显示图表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AC68B2-175E-4547-AF8E-EE19DE954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90" y="2388431"/>
            <a:ext cx="9232186" cy="7064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DB5B17-3A6C-4C09-8654-7235B7DCC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500" y="3348797"/>
            <a:ext cx="7056999" cy="3144078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18BE899-1BF6-4B80-8A63-55AF2EDE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554-369D-446D-8D4C-CB2C9B9638D7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4443971-F3A0-4286-B465-93B7ECF3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09170C6-4CAC-4B6B-8EFC-680F2E18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73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9E26969-B359-4859-957D-2E706069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常见图表样例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0D6EBED-1F97-4600-AEB2-770253757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2A8FF-1795-4BF6-9E40-4057369E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AF5D-E0DD-489E-9533-25D803757280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7A408-5BFD-4E07-A1FC-32536F98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AECDC-4129-4E5F-9C80-05B23B58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636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52A3E-7471-4EE4-BA95-35FE836C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饼图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94B86-BC9D-4209-A753-F835AD1F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E73A-5547-457C-925C-4E3889BA982F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E7085-04FF-451F-8FFF-BDEAC131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AEB6C-9ACC-4AA2-82B6-ED2856F7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8BAAFA3-DCF1-4A1D-9137-6F6904C5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385" y="79619"/>
            <a:ext cx="6724015" cy="38379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230D506-D376-4B78-9944-792C3BB6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285" y="3799449"/>
            <a:ext cx="4438015" cy="2973070"/>
          </a:xfrm>
          <a:prstGeom prst="rect">
            <a:avLst/>
          </a:prstGeom>
        </p:spPr>
      </p:pic>
      <p:pic>
        <p:nvPicPr>
          <p:cNvPr id="12" name="内容占位符 7">
            <a:extLst>
              <a:ext uri="{FF2B5EF4-FFF2-40B4-BE49-F238E27FC236}">
                <a16:creationId xmlns:a16="http://schemas.microsoft.com/office/drawing/2014/main" id="{F944B3A8-D18A-47DD-B9EA-7436C6C95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068" y="2008973"/>
            <a:ext cx="5000000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34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286BA-7EFC-49B5-B6DA-E284B8F0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南丁格尔图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8C1A0-4556-4C24-8FCB-B42655B5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1FDC-3000-4314-B5CA-183F6285554D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DE9E2-F299-47DF-9D39-2DE10508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F2755-EB8B-424E-B526-302DA0A4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F95387F9-1997-4EB9-B833-3FB414FDC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428" y="2115579"/>
            <a:ext cx="7857143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8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FBF42-B115-44DD-87DB-5D16C18F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南丁格尔图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C67DE-EC9F-40BD-90D2-0219AAE4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F86F0-75D0-4FCF-8B77-5786D048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1CE01-3667-4A99-B8C7-E33017C2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E7762A8C-2F74-4207-9D1F-3580B9E9E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952" y="2125103"/>
            <a:ext cx="7838095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34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A819B-CB11-4196-9100-ADEB8DE5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漏斗图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4E64B-4FE7-43D7-9CF5-5F06BC36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A9990-87A9-44BE-8A36-FFF6B783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6B76E-D3AA-4FCA-B1DE-91E2F945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12D7DA-FDFC-4252-AF69-7543D92B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27" y="59055"/>
            <a:ext cx="7590790" cy="35617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E5D744-7EE9-4461-9671-D41A540A9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127" y="3496310"/>
            <a:ext cx="7362190" cy="33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46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C9C21-EFE2-4107-AD68-30148612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仪表盘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0B067-2C79-4497-8214-5B0D8456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B8517-BF2B-4F2C-9CE0-9453285F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A0909-6D40-4CE2-B92E-176E40AC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1E44D28C-AAFF-4623-891C-09A985C08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333" y="2172722"/>
            <a:ext cx="7933333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2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4F196EE0-4C4F-4298-A511-3CDAF4BB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26" y="1411605"/>
            <a:ext cx="6829425" cy="3400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669BA8-BF22-4806-9E83-B602D3550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06" y="3111817"/>
            <a:ext cx="5438140" cy="36855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C4FD741-98A6-4A5A-A668-1A2FBAF4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雷达图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5C9ED-4E17-4B53-9BB4-3A426A1E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330A6-8E12-49C1-A0C9-2255DA96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A0B51-CD0D-4EAB-B23D-1DAFE378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012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48957-D6DA-458D-A3EB-0F0A00A3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雷达图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E961-1462-4CB2-AEEB-8726F2D3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03E8-FDAD-4554-8142-BB05884C39D9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50820-A758-4F42-AA92-60A758D5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9160A-8314-484F-9540-1A4F2CB6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184AA4A7-F175-4787-9BB8-250C090BB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952" y="1920341"/>
            <a:ext cx="8438095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1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71F4462-0E81-4EF4-8E1D-13D757C2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</a:t>
            </a:r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JavaScript</a:t>
            </a:r>
            <a:r>
              <a:rPr lang="zh-CN" altLang="en-US" dirty="0"/>
              <a:t>图表库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7457A7D-A428-41FC-954B-171EFFFB3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还有很多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51C7D-D9A7-4212-8D4E-28ABAB78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CD355-1BD5-478A-9ED3-EB0C0BE7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B8270-46A0-437D-9C74-EDF9B68A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930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A45B9CD2-C718-48A9-8A28-4E652521B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1272064"/>
            <a:ext cx="7086600" cy="3657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D6FA61-8669-425F-A9B5-BA58DF3AB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60" y="3194209"/>
            <a:ext cx="7152640" cy="358076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3E5798C-B5DE-4498-9BE8-46E16B65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折线图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D748C-9234-444A-9C90-E64B2205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90919-A078-425F-AAF5-F317315B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2307C-BC98-4BAD-B331-725B96AE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809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48E40-432C-432D-94A0-A3BD3EC2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折线图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DF7A3-0F2E-4B8F-A90B-7BA0BF3C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2ACDC-CC23-4427-B892-16D600F2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AFA9E-6FFC-49D8-A55B-68C39359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8D521188-7313-48BE-B4DB-C185D1579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809" y="2091770"/>
            <a:ext cx="6352381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07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DF93A7F-872F-467E-AD68-9D6D0BCE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学习建议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C4B627-D401-4F8C-9128-682D3A3E0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58B33-D222-490C-A91B-2260FB68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46256-EB44-4015-92B6-DE5739C3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420E1-7436-41AD-84E5-9E584C36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51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08730-B349-4AE5-B94E-B9BCF6D3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D16-FA7D-480B-8A21-B4D80F09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echarts的学习</a:t>
            </a:r>
            <a:endParaRPr lang="en-US" altLang="zh-CN" dirty="0"/>
          </a:p>
          <a:p>
            <a:pPr lvl="1"/>
            <a:r>
              <a:rPr lang="zh-CN" altLang="en-US" dirty="0"/>
              <a:t>先了解一下框架大致的分类，</a:t>
            </a:r>
            <a:endParaRPr lang="en-US" altLang="zh-CN" dirty="0"/>
          </a:p>
          <a:p>
            <a:pPr lvl="1"/>
            <a:r>
              <a:rPr lang="zh-CN" altLang="en-US" dirty="0"/>
              <a:t>然后阅览全部的API文档，对框架有一个全局的认识，</a:t>
            </a:r>
            <a:endParaRPr lang="en-US" altLang="zh-CN" dirty="0"/>
          </a:p>
          <a:p>
            <a:pPr lvl="1"/>
            <a:r>
              <a:rPr lang="zh-CN" altLang="en-US" dirty="0"/>
              <a:t>然后实践，</a:t>
            </a:r>
            <a:endParaRPr lang="en-US" altLang="zh-CN" dirty="0"/>
          </a:p>
          <a:p>
            <a:pPr lvl="2"/>
            <a:r>
              <a:rPr lang="zh-CN" altLang="en-US" dirty="0"/>
              <a:t>示例只是这一步的辅助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B5283-B5EC-49BC-BC75-ABA162A5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DAB14-5CEF-4F37-B799-11FDD74B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2A4A1-6547-45C0-B6C8-864FF2DA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41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62EE646-29E4-462C-8046-997AD014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案例演练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01487FD-7481-4487-9844-CA5544FFD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AA109-FA58-44E9-A1A7-124362DD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15D77-AAFC-4132-BED6-64C872CC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935B2-5B7D-4C22-8613-CCADEE80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177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A46AC-9641-48F1-A3A1-10372365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by step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BA7D9-ABA8-4A7C-8DC5-39EC8CC6E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参看</a:t>
            </a:r>
            <a:endParaRPr lang="en-US" altLang="zh-CN" dirty="0"/>
          </a:p>
          <a:p>
            <a:pPr lvl="1"/>
            <a:r>
              <a:rPr lang="en-US" altLang="zh-CN" dirty="0"/>
              <a:t>ECharts </a:t>
            </a:r>
            <a:r>
              <a:rPr lang="zh-CN" altLang="en-US" dirty="0"/>
              <a:t>可视化讲稿</a:t>
            </a:r>
            <a:r>
              <a:rPr lang="en-US" altLang="zh-CN"/>
              <a:t>.docx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A7CC2-C4CC-4C4A-BDAC-49DDA755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CAA61-6F03-49AC-9B66-BE7715FC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25A4C-826D-40DC-94F0-DA285963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6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47770-775D-4C9E-A25D-AFF51B79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D3.js – Data-Driven Documents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754BA-50AF-484B-8D43-F814AE3D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开源项目</a:t>
            </a:r>
            <a:endParaRPr lang="en-US" altLang="zh-CN" dirty="0"/>
          </a:p>
          <a:p>
            <a:r>
              <a:rPr lang="zh-CN" altLang="en-US" dirty="0"/>
              <a:t>提供很多其他现有库没有的强大的功能</a:t>
            </a:r>
            <a:endParaRPr lang="en-US" altLang="zh-CN" dirty="0"/>
          </a:p>
          <a:p>
            <a:r>
              <a:rPr lang="en-US" altLang="zh-CN" dirty="0"/>
              <a:t>D3.js</a:t>
            </a:r>
            <a:r>
              <a:rPr lang="zh-CN" altLang="en-US" dirty="0"/>
              <a:t>图表使用</a:t>
            </a:r>
            <a:r>
              <a:rPr lang="en-US" altLang="zh-CN" dirty="0"/>
              <a:t>HTML+SVG+CSS</a:t>
            </a:r>
            <a:r>
              <a:rPr lang="zh-CN" altLang="en-US" dirty="0"/>
              <a:t>渲染。</a:t>
            </a:r>
            <a:endParaRPr lang="en-US" altLang="zh-CN" dirty="0"/>
          </a:p>
          <a:p>
            <a:r>
              <a:rPr lang="zh-CN" altLang="en-US" dirty="0"/>
              <a:t>不支持旧版本的浏览器</a:t>
            </a:r>
            <a:endParaRPr lang="en-US" altLang="zh-CN" dirty="0"/>
          </a:p>
          <a:p>
            <a:r>
              <a:rPr lang="zh-CN" altLang="en-US" dirty="0"/>
              <a:t>官网：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https://d3js.org/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中文文档： </a:t>
            </a:r>
            <a:r>
              <a:rPr lang="en-US" altLang="zh-CN" dirty="0">
                <a:hlinkClick r:id="rId3"/>
              </a:rPr>
              <a:t>https://github.com/xswei/d3js_doc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7DB5D-F253-4EDB-88B7-C0DA2005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60AFE-E76D-4D81-B978-35318498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E5ED2-C20E-4B9A-BFF7-06475ADC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07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DE215-C2B3-420F-AB6C-C81B043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Google Charts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C6106-1114-46A2-9AB9-2A9873E1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开源项目。</a:t>
            </a:r>
            <a:endParaRPr lang="en-US" altLang="zh-CN" dirty="0"/>
          </a:p>
          <a:p>
            <a:r>
              <a:rPr lang="zh-CN" altLang="en-US" dirty="0"/>
              <a:t>可以更简单的创建图表。</a:t>
            </a:r>
            <a:endParaRPr lang="en-US" altLang="zh-CN" dirty="0"/>
          </a:p>
          <a:p>
            <a:r>
              <a:rPr lang="zh-CN" altLang="en-US" dirty="0"/>
              <a:t>提供很多内置的图表，如：条形图、日历图、饼图等等。</a:t>
            </a:r>
            <a:endParaRPr lang="en-US" altLang="zh-CN" dirty="0"/>
          </a:p>
          <a:p>
            <a:r>
              <a:rPr lang="zh-CN" altLang="en-US" dirty="0"/>
              <a:t>提供很多定制项可以定制图表外观。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HTML5/SVG</a:t>
            </a:r>
            <a:r>
              <a:rPr lang="zh-CN" altLang="en-US" dirty="0"/>
              <a:t>渲染来支持跨浏览器兼容性，</a:t>
            </a:r>
            <a:endParaRPr lang="en-US" altLang="zh-CN" dirty="0"/>
          </a:p>
          <a:p>
            <a:r>
              <a:rPr lang="zh-CN" altLang="en-US" dirty="0"/>
              <a:t>可以跨平台移植到</a:t>
            </a:r>
            <a:r>
              <a:rPr lang="en-US" altLang="zh-CN" dirty="0"/>
              <a:t>iPads</a:t>
            </a:r>
            <a:r>
              <a:rPr lang="zh-CN" altLang="en-US" dirty="0"/>
              <a:t>、</a:t>
            </a:r>
            <a:r>
              <a:rPr lang="en-US" altLang="zh-CN" dirty="0"/>
              <a:t>iPhones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包含支持旧版本</a:t>
            </a:r>
            <a:r>
              <a:rPr lang="en-US" altLang="zh-CN" dirty="0"/>
              <a:t>IE</a:t>
            </a:r>
            <a:r>
              <a:rPr lang="zh-CN" altLang="en-US" dirty="0"/>
              <a:t>的</a:t>
            </a:r>
            <a:r>
              <a:rPr lang="en-US" altLang="zh-CN" dirty="0"/>
              <a:t>VML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官网：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http://www.google-chart.com/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hlinkClick r:id="rId3"/>
              </a:rPr>
              <a:t>https://github.com/google/charts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hlinkClick r:id="rId4"/>
              </a:rPr>
              <a:t>https://www.haijd.net/archive/computer/google/google_chart_api/api.html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99009-5C0E-43D1-B941-0641A9E5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BAFAD-C3ED-4DB3-A8B7-38B5DB1A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75458-7CF5-438D-AD57-823D6526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7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96C27-3ADD-4678-AD0A-E3C85E60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ChartJS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52C1C-A278-4325-862E-25D7FCF9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开源项目。</a:t>
            </a:r>
            <a:endParaRPr lang="en-US" altLang="zh-CN" dirty="0"/>
          </a:p>
          <a:p>
            <a:r>
              <a:rPr lang="zh-CN" altLang="en-US" dirty="0"/>
              <a:t>漂亮的平面设计风格。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canvas</a:t>
            </a:r>
            <a:r>
              <a:rPr lang="zh-CN" altLang="en-US" dirty="0"/>
              <a:t>属性渲染，支持旧版本的浏览器（如</a:t>
            </a:r>
            <a:r>
              <a:rPr lang="en-US" altLang="zh-CN" dirty="0"/>
              <a:t>IE7/8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默认是响应式的，良好的适应手机端和平板端。 </a:t>
            </a:r>
            <a:endParaRPr lang="en-US" altLang="zh-CN" dirty="0"/>
          </a:p>
          <a:p>
            <a:r>
              <a:rPr lang="zh-CN" altLang="en-US" dirty="0"/>
              <a:t>官网：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https://www.chartjs.org/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hlinkClick r:id="rId3"/>
              </a:rPr>
              <a:t>http://chartjs.cn/</a:t>
            </a:r>
            <a:r>
              <a:rPr lang="en-US" altLang="zh-CN" dirty="0"/>
              <a:t>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B36C0-7F0F-4873-A5DD-8678AF0B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E3BA5-D87B-4E20-B727-4159E33E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2EAC0-DD5A-4138-B262-71C2EB03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5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84815-3876-4CD3-8C3D-184D11DF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Highcharts</a:t>
            </a:r>
            <a:r>
              <a:rPr lang="en-US" altLang="zh-CN" dirty="0"/>
              <a:t> JS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AA9F2-836D-4186-BEEC-531E24F44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个人免费使用，企业购买需要许可证。</a:t>
            </a:r>
            <a:endParaRPr lang="en-US" altLang="zh-CN" dirty="0"/>
          </a:p>
          <a:p>
            <a:r>
              <a:rPr lang="zh-CN" altLang="en-US" dirty="0"/>
              <a:t>非常流行的图形图标库。</a:t>
            </a:r>
            <a:endParaRPr lang="en-US" altLang="zh-CN" dirty="0"/>
          </a:p>
          <a:p>
            <a:r>
              <a:rPr lang="zh-CN" altLang="en-US" dirty="0"/>
              <a:t>预置很多动画效果。</a:t>
            </a:r>
            <a:endParaRPr lang="en-US" altLang="zh-CN" dirty="0"/>
          </a:p>
          <a:p>
            <a:r>
              <a:rPr lang="zh-CN" altLang="en-US" dirty="0"/>
              <a:t>内置很多图形，如：</a:t>
            </a:r>
            <a:r>
              <a:rPr lang="en-US" altLang="zh-CN" dirty="0"/>
              <a:t>spline</a:t>
            </a:r>
            <a:r>
              <a:rPr lang="zh-CN" altLang="en-US" dirty="0"/>
              <a:t>、</a:t>
            </a:r>
            <a:r>
              <a:rPr lang="en-US" altLang="zh-CN" dirty="0"/>
              <a:t>area</a:t>
            </a:r>
            <a:r>
              <a:rPr lang="zh-CN" altLang="en-US" dirty="0"/>
              <a:t>、</a:t>
            </a:r>
            <a:r>
              <a:rPr lang="en-US" altLang="zh-CN" dirty="0" err="1"/>
              <a:t>areaspline</a:t>
            </a:r>
            <a:r>
              <a:rPr lang="zh-CN" altLang="en-US" dirty="0"/>
              <a:t>、</a:t>
            </a:r>
            <a:r>
              <a:rPr lang="en-US" altLang="zh-CN" dirty="0"/>
              <a:t>column</a:t>
            </a:r>
            <a:r>
              <a:rPr lang="zh-CN" altLang="en-US" dirty="0"/>
              <a:t>、</a:t>
            </a:r>
            <a:r>
              <a:rPr lang="en-US" altLang="zh-CN" dirty="0"/>
              <a:t>bar</a:t>
            </a:r>
            <a:r>
              <a:rPr lang="zh-CN" altLang="en-US" dirty="0"/>
              <a:t>、</a:t>
            </a:r>
            <a:r>
              <a:rPr lang="en-US" altLang="zh-CN" dirty="0"/>
              <a:t>pie</a:t>
            </a:r>
            <a:r>
              <a:rPr lang="zh-CN" altLang="en-US" dirty="0"/>
              <a:t>、</a:t>
            </a:r>
            <a:r>
              <a:rPr lang="en-US" altLang="zh-CN" dirty="0"/>
              <a:t>scatter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兼容</a:t>
            </a:r>
            <a:r>
              <a:rPr lang="en-US" altLang="zh-CN" dirty="0"/>
              <a:t>IE6</a:t>
            </a:r>
            <a:r>
              <a:rPr lang="zh-CN" altLang="en-US" dirty="0"/>
              <a:t>等旧版浏览器</a:t>
            </a:r>
            <a:endParaRPr lang="en-US" altLang="zh-CN" dirty="0"/>
          </a:p>
          <a:p>
            <a:pPr lvl="1"/>
            <a:r>
              <a:rPr lang="zh-CN" altLang="en-US" dirty="0"/>
              <a:t>标准浏览器使用</a:t>
            </a:r>
            <a:r>
              <a:rPr lang="en-US" altLang="zh-CN" dirty="0"/>
              <a:t>SVG</a:t>
            </a:r>
            <a:r>
              <a:rPr lang="zh-CN" altLang="en-US" dirty="0"/>
              <a:t>渲染，旧版本浏览器使用</a:t>
            </a:r>
            <a:r>
              <a:rPr lang="en-US" altLang="zh-CN" dirty="0"/>
              <a:t>VML</a:t>
            </a:r>
            <a:r>
              <a:rPr lang="zh-CN" altLang="en-US" dirty="0"/>
              <a:t>渲染。</a:t>
            </a:r>
            <a:endParaRPr lang="en-US" altLang="zh-CN" dirty="0"/>
          </a:p>
          <a:p>
            <a:r>
              <a:rPr lang="zh-CN" altLang="en-US" dirty="0"/>
              <a:t>官网：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https://www.highcharts.com.cn/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hlinkClick r:id="rId3"/>
              </a:rPr>
              <a:t>https://www.highcharts.com/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D5158-6A59-4D53-84AC-2D3B74E7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AAA-28E0-4C97-BB0B-0F892DBE678F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DDB9D-B106-4B05-AE5E-0CA522EE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F5DC9-46E6-49B5-BF74-49B8B6A8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86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2ABB49-7C59-484A-AB68-07B25BF5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ECharts </a:t>
            </a:r>
            <a:r>
              <a:rPr lang="zh-CN" altLang="en-US" dirty="0"/>
              <a:t>介绍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1A542C-7D3F-43A5-B138-8AC3AFA76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关键：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配置项：</a:t>
            </a:r>
            <a:r>
              <a:rPr lang="en-US" altLang="zh-CN" dirty="0">
                <a:hlinkClick r:id="rId2"/>
              </a:rPr>
              <a:t> https://echarts.baidu.com/option.html#title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3A02B1C-D694-4E50-B5B6-01E72AA8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D66D-DE49-40A1-8EA3-10BCD828AFBE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BB05F9F-05C5-41EA-8A03-E95219C3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ECharts 4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D075EF5-E2E8-46E3-81B2-36EE0BA2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B252-7015-4284-9668-DD345EDDEE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81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1438</Words>
  <Application>Microsoft Office PowerPoint</Application>
  <PresentationFormat>宽屏</PresentationFormat>
  <Paragraphs>324</Paragraphs>
  <Slides>45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9" baseType="lpstr">
      <vt:lpstr>等线</vt:lpstr>
      <vt:lpstr>等线 Light</vt:lpstr>
      <vt:lpstr>Arial</vt:lpstr>
      <vt:lpstr>Office 主题​​</vt:lpstr>
      <vt:lpstr>ECharts 4</vt:lpstr>
      <vt:lpstr>主要内容</vt:lpstr>
      <vt:lpstr>主要内容</vt:lpstr>
      <vt:lpstr>面向HTML5的JavaScript图表库</vt:lpstr>
      <vt:lpstr>D3.js – Data-Driven Documents</vt:lpstr>
      <vt:lpstr>Google Charts</vt:lpstr>
      <vt:lpstr>ChartJS</vt:lpstr>
      <vt:lpstr>Highcharts JS</vt:lpstr>
      <vt:lpstr>ECharts 介绍</vt:lpstr>
      <vt:lpstr>ECharts 介绍</vt:lpstr>
      <vt:lpstr>ECharts 主要图表</vt:lpstr>
      <vt:lpstr>ECharts 优势</vt:lpstr>
      <vt:lpstr>ECharts 劣势</vt:lpstr>
      <vt:lpstr>小结</vt:lpstr>
      <vt:lpstr>ECharts 配置项简介</vt:lpstr>
      <vt:lpstr>常见配置</vt:lpstr>
      <vt:lpstr>常见配置项</vt:lpstr>
      <vt:lpstr>常见配置项</vt:lpstr>
      <vt:lpstr>常见配置项</vt:lpstr>
      <vt:lpstr>图表类型</vt:lpstr>
      <vt:lpstr>ECharts 下载</vt:lpstr>
      <vt:lpstr>普通下载</vt:lpstr>
      <vt:lpstr>在线定制下载</vt:lpstr>
      <vt:lpstr>1 – 选择图表</vt:lpstr>
      <vt:lpstr>2 – 选择坐标系</vt:lpstr>
      <vt:lpstr>3 – 选择组件</vt:lpstr>
      <vt:lpstr>4 – 其他选项</vt:lpstr>
      <vt:lpstr>ECharts 使用</vt:lpstr>
      <vt:lpstr>ECharts 使用</vt:lpstr>
      <vt:lpstr>ECharts 使用</vt:lpstr>
      <vt:lpstr>ECharts 使用</vt:lpstr>
      <vt:lpstr>常见图表样例</vt:lpstr>
      <vt:lpstr>饼图</vt:lpstr>
      <vt:lpstr>南丁格尔图</vt:lpstr>
      <vt:lpstr>南丁格尔图</vt:lpstr>
      <vt:lpstr>漏斗图</vt:lpstr>
      <vt:lpstr>仪表盘</vt:lpstr>
      <vt:lpstr>雷达图</vt:lpstr>
      <vt:lpstr>雷达图</vt:lpstr>
      <vt:lpstr>折线图</vt:lpstr>
      <vt:lpstr>折线图</vt:lpstr>
      <vt:lpstr>学习建议</vt:lpstr>
      <vt:lpstr>建议</vt:lpstr>
      <vt:lpstr>案例演练</vt:lpstr>
      <vt:lpstr>step by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ECharts</dc:title>
  <dc:creator>李 伟</dc:creator>
  <cp:lastModifiedBy>李 伟</cp:lastModifiedBy>
  <cp:revision>32</cp:revision>
  <dcterms:created xsi:type="dcterms:W3CDTF">2019-08-08T13:24:29Z</dcterms:created>
  <dcterms:modified xsi:type="dcterms:W3CDTF">2023-07-11T00:26:04Z</dcterms:modified>
</cp:coreProperties>
</file>