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319" r:id="rId2"/>
    <p:sldId id="390" r:id="rId3"/>
    <p:sldId id="320" r:id="rId4"/>
    <p:sldId id="399" r:id="rId5"/>
    <p:sldId id="400" r:id="rId6"/>
    <p:sldId id="428" r:id="rId7"/>
    <p:sldId id="398" r:id="rId8"/>
    <p:sldId id="401" r:id="rId9"/>
    <p:sldId id="429" r:id="rId10"/>
    <p:sldId id="3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21233A-D88B-4568-A90B-5A7572F7E822}">
          <p14:sldIdLst>
            <p14:sldId id="319"/>
            <p14:sldId id="390"/>
            <p14:sldId id="320"/>
            <p14:sldId id="399"/>
            <p14:sldId id="400"/>
            <p14:sldId id="428"/>
            <p14:sldId id="398"/>
            <p14:sldId id="401"/>
            <p14:sldId id="429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E6"/>
    <a:srgbClr val="26AB8E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6700" autoAdjust="0"/>
  </p:normalViewPr>
  <p:slideViewPr>
    <p:cSldViewPr snapToGrid="0">
      <p:cViewPr varScale="1">
        <p:scale>
          <a:sx n="76" d="100"/>
          <a:sy n="76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96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3F6213-C815-42B1-A655-A586D7DA8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B25AA-4D97-4E25-93BD-36429E74A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53711-15F5-4973-8E6F-266950AA9A6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EEB51-C029-4D27-B979-5C76743BF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4C5AD8-0A22-46CE-88DA-E6F50AF736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192F-F744-4FD0-B0EC-DBB62284D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89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29DA5-8C33-4A72-B46C-15941327533A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C86A-79F3-42BF-8600-05C9C61A3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6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3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8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0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1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5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C86A-79F3-42BF-8600-05C9C61A34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0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A8634927-0626-4DB2-A479-1C273AADDAA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课程主题图片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94A3FB4-88D3-403E-9106-39B92C8142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4161" y="1842891"/>
            <a:ext cx="4489808" cy="739436"/>
          </a:xfrm>
        </p:spPr>
        <p:txBody>
          <a:bodyPr>
            <a:normAutofit/>
          </a:bodyPr>
          <a:lstStyle>
            <a:lvl1pPr marL="0" indent="0" algn="r">
              <a:buNone/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课程名称</a:t>
            </a:r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94C6620D-A98E-4272-A632-A88E07D03F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4161" y="3059282"/>
            <a:ext cx="4489807" cy="1216392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endParaRPr lang="en-US" altLang="zh-CN" dirty="0"/>
          </a:p>
          <a:p>
            <a:pPr lvl="0"/>
            <a:r>
              <a:rPr lang="zh-CN" altLang="en-US" dirty="0"/>
              <a:t>章名称</a:t>
            </a:r>
          </a:p>
        </p:txBody>
      </p:sp>
    </p:spTree>
    <p:extLst>
      <p:ext uri="{BB962C8B-B14F-4D97-AF65-F5344CB8AC3E}">
        <p14:creationId xmlns:p14="http://schemas.microsoft.com/office/powerpoint/2010/main" val="8156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3F1D99-D64A-411A-9D5A-7E0A372A8769}"/>
              </a:ext>
            </a:extLst>
          </p:cNvPr>
          <p:cNvSpPr/>
          <p:nvPr userDrawn="1"/>
        </p:nvSpPr>
        <p:spPr bwMode="auto">
          <a:xfrm>
            <a:off x="0" y="0"/>
            <a:ext cx="12192000" cy="7448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2017AD-02A0-4DC4-80BD-483023D7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185" y="103304"/>
            <a:ext cx="8395537" cy="5028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章：章名称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904D-FE14-4D56-8433-B92AF792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179" y="6534604"/>
            <a:ext cx="2743200" cy="250648"/>
          </a:xfrm>
          <a:prstGeom prst="rect">
            <a:avLst/>
          </a:prstGeom>
        </p:spPr>
        <p:txBody>
          <a:bodyPr/>
          <a:lstStyle/>
          <a:p>
            <a:fld id="{436E5C40-052E-4CBD-9645-428D0A06F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5DD1310-A585-4F48-A9CD-9FAAB6611F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184" y="992329"/>
            <a:ext cx="11795195" cy="5398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SzPct val="75000"/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 编辑母版文本样式</a:t>
            </a:r>
          </a:p>
        </p:txBody>
      </p:sp>
      <p:pic>
        <p:nvPicPr>
          <p:cNvPr id="10" name="Picture 2" descr="http://www.chinasofti.com/r/cms/www/default/images/logo.png">
            <a:extLst>
              <a:ext uri="{FF2B5EF4-FFF2-40B4-BE49-F238E27FC236}">
                <a16:creationId xmlns:a16="http://schemas.microsoft.com/office/drawing/2014/main" id="{016F4F30-4F13-4774-B63A-1755FD0D77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36"/>
          <a:stretch/>
        </p:blipFill>
        <p:spPr bwMode="auto">
          <a:xfrm>
            <a:off x="10988974" y="86688"/>
            <a:ext cx="98840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5B86F3E-D201-4948-BB4A-D193EE86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038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zh-CN" altLang="en-US" dirty="0"/>
              <a:t>人工智能概论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69AA2E2-0F00-44EA-A867-73949CA3D44E}"/>
              </a:ext>
            </a:extLst>
          </p:cNvPr>
          <p:cNvSpPr/>
          <p:nvPr userDrawn="1"/>
        </p:nvSpPr>
        <p:spPr bwMode="auto">
          <a:xfrm>
            <a:off x="0" y="0"/>
            <a:ext cx="12192000" cy="7448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5" y="103304"/>
            <a:ext cx="8395537" cy="5028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4179" y="6534604"/>
            <a:ext cx="2743200" cy="250648"/>
          </a:xfrm>
          <a:prstGeom prst="rect">
            <a:avLst/>
          </a:prstGeom>
        </p:spPr>
        <p:txBody>
          <a:bodyPr/>
          <a:lstStyle/>
          <a:p>
            <a:fld id="{436E5C40-052E-4CBD-9645-428D0A06F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idx="1"/>
          </p:nvPr>
        </p:nvSpPr>
        <p:spPr>
          <a:xfrm>
            <a:off x="182184" y="992329"/>
            <a:ext cx="11795195" cy="5398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1" name="Picture 2" descr="http://www.chinasofti.com/r/cms/www/default/images/logo.png">
            <a:extLst>
              <a:ext uri="{FF2B5EF4-FFF2-40B4-BE49-F238E27FC236}">
                <a16:creationId xmlns:a16="http://schemas.microsoft.com/office/drawing/2014/main" id="{D4FC7514-83D7-41D0-803C-6A53241175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36"/>
          <a:stretch/>
        </p:blipFill>
        <p:spPr bwMode="auto">
          <a:xfrm>
            <a:off x="10988974" y="86688"/>
            <a:ext cx="98840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0D45808-2F85-4BBA-8B21-814C638A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038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zh-CN" altLang="en-US" dirty="0"/>
              <a:t>人工智能概论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3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B2D1-B9A5-4254-8BF9-E596AD5E2EB1}" type="datetime1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人工智能概论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5C40-052E-4CBD-9645-428D0A06F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8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6DEAA1ED-B784-486F-815D-35F66369CB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r="2040"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E73C0-7BBB-431D-8656-9FE07A6B8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375" y="3112317"/>
            <a:ext cx="5751125" cy="150853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54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C1A76A7-F458-4774-B366-AED9879A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63" y="103188"/>
            <a:ext cx="8394700" cy="503237"/>
          </a:xfrm>
        </p:spPr>
        <p:txBody>
          <a:bodyPr/>
          <a:lstStyle/>
          <a:p>
            <a:r>
              <a:rPr lang="zh-CN" altLang="en-US" dirty="0"/>
              <a:t>结尾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7E689A-97FE-46AF-89B7-533540907812}"/>
              </a:ext>
            </a:extLst>
          </p:cNvPr>
          <p:cNvSpPr txBox="1"/>
          <p:nvPr/>
        </p:nvSpPr>
        <p:spPr>
          <a:xfrm>
            <a:off x="2077212" y="3112907"/>
            <a:ext cx="803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+mj-ea"/>
                <a:ea typeface="+mj-ea"/>
              </a:rPr>
              <a:t>Thank You </a:t>
            </a:r>
            <a:r>
              <a:rPr lang="zh-CN" altLang="en-US" sz="4800" b="1" dirty="0">
                <a:latin typeface="+mj-ea"/>
                <a:ea typeface="+mj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987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F3-64F8-480E-8341-6F20B385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3A46-AABC-4ED4-9A61-5FBA1389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实验简介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和</a:t>
            </a:r>
            <a:r>
              <a:rPr lang="en-US" altLang="zh-CN" dirty="0" err="1"/>
              <a:t>Conda</a:t>
            </a:r>
            <a:r>
              <a:rPr lang="zh-CN" altLang="en-US" dirty="0"/>
              <a:t>安装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r>
              <a:rPr lang="zh-CN" altLang="en-US" dirty="0"/>
              <a:t>中编写和运行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管理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r>
              <a:rPr lang="zh-CN" altLang="en-US" dirty="0"/>
              <a:t>的内核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使用</a:t>
            </a:r>
            <a:r>
              <a:rPr lang="en-US" altLang="zh-CN" dirty="0"/>
              <a:t>Markdown</a:t>
            </a:r>
            <a:r>
              <a:rPr lang="zh-CN" altLang="en-US" dirty="0"/>
              <a:t>编写简单文本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管理工作区文件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7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F3-64F8-480E-8341-6F20B385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3A46-AABC-4ED4-9A61-5FBA1389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实验目的和要求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掌握使用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pip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Helvetica Neue"/>
              </a:rPr>
              <a:t>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安装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Helvetica Neue"/>
              </a:rPr>
              <a:t>Jupyter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 Lab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掌握在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Helvetica Neue"/>
              </a:rPr>
              <a:t>Jupyter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 Lab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中编写和运行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代码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管理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Helvetica Neue"/>
              </a:rPr>
              <a:t>Jupyter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 Lab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的内核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掌握使用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Markdown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编写简单文本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管理工作区文件</a:t>
            </a: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能够引用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代码文件</a:t>
            </a:r>
          </a:p>
          <a:p>
            <a:r>
              <a:rPr lang="zh-CN" altLang="en-US" dirty="0">
                <a:solidFill>
                  <a:srgbClr val="4D4D4D"/>
                </a:solidFill>
                <a:latin typeface="Helvetica Neue"/>
              </a:rPr>
              <a:t>实验方法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	</a:t>
            </a:r>
            <a:endParaRPr lang="en-US" altLang="zh-CN" b="0" i="0" dirty="0">
              <a:solidFill>
                <a:srgbClr val="4D4D4D"/>
              </a:solidFill>
              <a:effectLst/>
              <a:latin typeface="Helvetica Neue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本实验支持在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Helvetica Neue"/>
              </a:rPr>
              <a:t>Jupyter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Helvetica Neue"/>
              </a:rPr>
              <a:t>环境下进行。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28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F3-64F8-480E-8341-6F20B385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和</a:t>
            </a:r>
            <a:r>
              <a:rPr lang="en-US" altLang="zh-CN" dirty="0" err="1"/>
              <a:t>Conda</a:t>
            </a:r>
            <a:r>
              <a:rPr lang="zh-CN" altLang="en-US" dirty="0"/>
              <a:t>安装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3A46-AABC-4ED4-9A61-5FBA1389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pip</a:t>
            </a:r>
            <a:r>
              <a:rPr lang="zh-CN" altLang="en-US" dirty="0"/>
              <a:t>下载并安装</a:t>
            </a:r>
            <a:r>
              <a:rPr lang="en-US" altLang="zh-CN" dirty="0" err="1"/>
              <a:t>JupyterLab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zh-CN" altLang="en-US" dirty="0"/>
              <a:t>下载并安装</a:t>
            </a:r>
            <a:r>
              <a:rPr lang="en-US" altLang="zh-CN" dirty="0" err="1"/>
              <a:t>JupyterLab</a:t>
            </a:r>
            <a:endParaRPr lang="en-US" altLang="zh-CN" dirty="0"/>
          </a:p>
          <a:p>
            <a:endParaRPr lang="en-US" altLang="zh-CN" b="0" i="0" dirty="0">
              <a:solidFill>
                <a:srgbClr val="4D4D4D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4D4D4D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4D4D4D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46AF23B-A634-4B18-B76D-5DD492FDC0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14"/>
          <a:stretch/>
        </p:blipFill>
        <p:spPr bwMode="auto">
          <a:xfrm>
            <a:off x="328782" y="1635457"/>
            <a:ext cx="2624144" cy="168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35DF0F-8B16-4C3D-B367-611CCCC4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82" y="1916034"/>
            <a:ext cx="3068856" cy="11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FA8B2DC-C8FD-4530-9370-33928896A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94" y="1562857"/>
            <a:ext cx="4319905" cy="175641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E89A5802-D2F1-4EC4-B3FF-FF5233F7AD3A}"/>
              </a:ext>
            </a:extLst>
          </p:cNvPr>
          <p:cNvSpPr/>
          <p:nvPr/>
        </p:nvSpPr>
        <p:spPr>
          <a:xfrm>
            <a:off x="3028426" y="2583809"/>
            <a:ext cx="271156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8D17E35C-7A8F-46D9-A269-48402C010C4A}"/>
              </a:ext>
            </a:extLst>
          </p:cNvPr>
          <p:cNvSpPr/>
          <p:nvPr/>
        </p:nvSpPr>
        <p:spPr>
          <a:xfrm>
            <a:off x="6429870" y="2503908"/>
            <a:ext cx="271156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86283D2-FF3B-4155-82BD-CC0944CD70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24"/>
          <a:stretch/>
        </p:blipFill>
        <p:spPr bwMode="auto">
          <a:xfrm>
            <a:off x="388140" y="4142028"/>
            <a:ext cx="3835094" cy="16838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7B6806-215B-4CB0-8DC5-C7E0B4D7B6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3"/>
          <a:stretch/>
        </p:blipFill>
        <p:spPr bwMode="auto">
          <a:xfrm>
            <a:off x="4555890" y="4705634"/>
            <a:ext cx="2583141" cy="64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44DC3DB-E25D-45A6-A699-6E5662AAA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29" y="4497526"/>
            <a:ext cx="4319905" cy="12274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AB2E010C-4FFC-48AA-99DC-17E6875923E4}"/>
              </a:ext>
            </a:extLst>
          </p:cNvPr>
          <p:cNvSpPr/>
          <p:nvPr/>
        </p:nvSpPr>
        <p:spPr>
          <a:xfrm>
            <a:off x="4256275" y="4924213"/>
            <a:ext cx="266574" cy="25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52B8D629-6CB8-479F-B1A2-5A3FBB2EC8DE}"/>
              </a:ext>
            </a:extLst>
          </p:cNvPr>
          <p:cNvSpPr/>
          <p:nvPr/>
        </p:nvSpPr>
        <p:spPr>
          <a:xfrm>
            <a:off x="7216452" y="4945621"/>
            <a:ext cx="271156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F3-64F8-480E-8341-6F20B385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85" y="103304"/>
            <a:ext cx="8894703" cy="502871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r>
              <a:rPr lang="zh-CN" altLang="en-US" dirty="0"/>
              <a:t>中编写和运行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3A46-AABC-4ED4-9A61-5FBA1389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Helvetica Neue"/>
              </a:rPr>
              <a:t>创建</a:t>
            </a:r>
            <a:r>
              <a:rPr lang="en-US" altLang="zh-CN" b="1" dirty="0">
                <a:solidFill>
                  <a:srgbClr val="4D4D4D"/>
                </a:solidFill>
                <a:latin typeface="Helvetica Neue"/>
              </a:rPr>
              <a:t>Notebook</a:t>
            </a:r>
          </a:p>
          <a:p>
            <a:endParaRPr lang="en-US" altLang="zh-CN" b="1" dirty="0">
              <a:solidFill>
                <a:srgbClr val="4D4D4D"/>
              </a:solidFill>
              <a:latin typeface="Helvetica Neue"/>
            </a:endParaRPr>
          </a:p>
          <a:p>
            <a:endParaRPr lang="en-US" altLang="zh-CN" b="1" dirty="0">
              <a:solidFill>
                <a:srgbClr val="4D4D4D"/>
              </a:solidFill>
              <a:latin typeface="Helvetica Neue"/>
            </a:endParaRPr>
          </a:p>
          <a:p>
            <a:endParaRPr lang="en-US" altLang="zh-CN" b="1" dirty="0">
              <a:solidFill>
                <a:srgbClr val="4D4D4D"/>
              </a:solidFill>
              <a:latin typeface="Helvetica Neue"/>
            </a:endParaRPr>
          </a:p>
          <a:p>
            <a:endParaRPr lang="en-US" altLang="zh-CN" b="1" dirty="0">
              <a:solidFill>
                <a:srgbClr val="4D4D4D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D4D4D"/>
                </a:solidFill>
                <a:latin typeface="Helvetica Neue"/>
              </a:rPr>
              <a:t>运行</a:t>
            </a:r>
            <a:r>
              <a:rPr lang="en-US" altLang="zh-CN" b="1" dirty="0">
                <a:solidFill>
                  <a:srgbClr val="4D4D4D"/>
                </a:solidFill>
                <a:latin typeface="Helvetica Neue"/>
              </a:rPr>
              <a:t>Python</a:t>
            </a:r>
            <a:r>
              <a:rPr lang="zh-CN" altLang="en-US" b="1" dirty="0">
                <a:solidFill>
                  <a:srgbClr val="4D4D4D"/>
                </a:solidFill>
                <a:latin typeface="Helvetica Neue"/>
              </a:rPr>
              <a:t>代码</a:t>
            </a:r>
            <a:endParaRPr lang="zh-CN" altLang="zh-CN" b="1" dirty="0">
              <a:solidFill>
                <a:srgbClr val="4D4D4D"/>
              </a:solidFill>
              <a:latin typeface="Helvetica Neue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3646C0-3E4B-4E73-9F1E-D7DB10A97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2" y="1610687"/>
            <a:ext cx="2174246" cy="17365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B20B90-070D-4515-B739-03488B73E1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26" b="48858"/>
          <a:stretch/>
        </p:blipFill>
        <p:spPr bwMode="auto">
          <a:xfrm>
            <a:off x="3574639" y="1872297"/>
            <a:ext cx="3599815" cy="1284605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496687BD-8040-45FF-A228-A6F98A773BBA}"/>
              </a:ext>
            </a:extLst>
          </p:cNvPr>
          <p:cNvSpPr/>
          <p:nvPr/>
        </p:nvSpPr>
        <p:spPr>
          <a:xfrm>
            <a:off x="2936147" y="2457974"/>
            <a:ext cx="44461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F841CCD-4731-401E-823E-CE2419A29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5" y="4419397"/>
            <a:ext cx="4319905" cy="12630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96FCBCC-2CDF-4CB0-B2CC-4BDF29EC17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43"/>
          <a:stretch/>
        </p:blipFill>
        <p:spPr bwMode="auto">
          <a:xfrm>
            <a:off x="6287144" y="4419397"/>
            <a:ext cx="4318635" cy="15703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DCC66126-5103-4C89-90E6-F4602F5FA399}"/>
              </a:ext>
            </a:extLst>
          </p:cNvPr>
          <p:cNvSpPr/>
          <p:nvPr/>
        </p:nvSpPr>
        <p:spPr>
          <a:xfrm>
            <a:off x="5290761" y="5034126"/>
            <a:ext cx="444616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6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F3-64F8-480E-8341-6F20B385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85" y="103304"/>
            <a:ext cx="9624545" cy="502871"/>
          </a:xfrm>
        </p:spPr>
        <p:txBody>
          <a:bodyPr>
            <a:normAutofit/>
          </a:bodyPr>
          <a:lstStyle/>
          <a:p>
            <a:r>
              <a:rPr lang="zh-CN" altLang="en-US" dirty="0"/>
              <a:t>管理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r>
              <a:rPr lang="zh-CN" altLang="en-US" dirty="0"/>
              <a:t>的内核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3A46-AABC-4ED4-9A61-5FBA1389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修改内核。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09D7BBD-39FE-4368-8305-EE039837C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8" y="1720541"/>
            <a:ext cx="4319905" cy="29806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883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F3-64F8-480E-8341-6F20B385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85" y="103304"/>
            <a:ext cx="10002050" cy="502871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Markdown</a:t>
            </a:r>
            <a:r>
              <a:rPr lang="zh-CN" altLang="en-US" dirty="0"/>
              <a:t>编写简单文本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3A46-AABC-4ED4-9A61-5FBA1389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Helvetica Neue"/>
              </a:rPr>
              <a:t>下拉选择</a:t>
            </a:r>
            <a:r>
              <a:rPr lang="en-US" altLang="zh-CN" dirty="0">
                <a:solidFill>
                  <a:srgbClr val="4D4D4D"/>
                </a:solidFill>
                <a:latin typeface="Helvetica Neue"/>
              </a:rPr>
              <a:t>Markdown</a:t>
            </a:r>
            <a:r>
              <a:rPr lang="zh-CN" altLang="en-US" dirty="0">
                <a:solidFill>
                  <a:srgbClr val="4D4D4D"/>
                </a:solidFill>
                <a:latin typeface="Helvetica Neue"/>
              </a:rPr>
              <a:t>，</a:t>
            </a:r>
            <a:r>
              <a:rPr lang="zh-CN" altLang="zh-CN" dirty="0">
                <a:solidFill>
                  <a:srgbClr val="4D4D4D"/>
                </a:solidFill>
                <a:latin typeface="Helvetica Neue"/>
              </a:rPr>
              <a:t>输入简单的</a:t>
            </a:r>
            <a:r>
              <a:rPr lang="en-US" altLang="zh-CN" dirty="0">
                <a:solidFill>
                  <a:srgbClr val="4D4D4D"/>
                </a:solidFill>
                <a:latin typeface="Helvetica Neue"/>
              </a:rPr>
              <a:t>Markdown</a:t>
            </a:r>
            <a:r>
              <a:rPr lang="zh-CN" altLang="zh-CN" dirty="0">
                <a:solidFill>
                  <a:srgbClr val="4D4D4D"/>
                </a:solidFill>
                <a:latin typeface="Helvetica Neue"/>
              </a:rPr>
              <a:t>文本</a:t>
            </a:r>
            <a:r>
              <a:rPr lang="zh-CN" altLang="en-US" dirty="0">
                <a:solidFill>
                  <a:srgbClr val="4D4D4D"/>
                </a:solidFill>
                <a:latin typeface="Helvetica Neue"/>
              </a:rPr>
              <a:t>，查看显示效果。</a:t>
            </a:r>
            <a:endParaRPr lang="zh-CN" altLang="zh-CN" dirty="0">
              <a:solidFill>
                <a:srgbClr val="4D4D4D"/>
              </a:solidFill>
              <a:latin typeface="Helvetica Neue"/>
            </a:endParaRPr>
          </a:p>
          <a:p>
            <a:endParaRPr lang="en-US" altLang="zh-CN" dirty="0">
              <a:solidFill>
                <a:srgbClr val="4D4D4D"/>
              </a:solidFill>
              <a:latin typeface="Helvetica Neue"/>
            </a:endParaRPr>
          </a:p>
          <a:p>
            <a:endParaRPr lang="en-US" altLang="zh-CN" dirty="0">
              <a:solidFill>
                <a:srgbClr val="4D4D4D"/>
              </a:solidFill>
              <a:latin typeface="Helvetica Neue"/>
            </a:endParaRPr>
          </a:p>
          <a:p>
            <a:endParaRPr lang="en-US" altLang="zh-CN" dirty="0">
              <a:solidFill>
                <a:srgbClr val="4D4D4D"/>
              </a:solidFill>
              <a:latin typeface="Helvetica Neue"/>
            </a:endParaRPr>
          </a:p>
          <a:p>
            <a:endParaRPr lang="en-US" altLang="zh-CN" dirty="0">
              <a:solidFill>
                <a:srgbClr val="4D4D4D"/>
              </a:solidFill>
              <a:latin typeface="Helvetica Neue"/>
            </a:endParaRPr>
          </a:p>
          <a:p>
            <a:endParaRPr lang="en-US" altLang="zh-CN" dirty="0">
              <a:solidFill>
                <a:srgbClr val="4D4D4D"/>
              </a:solidFill>
              <a:latin typeface="Helvetica Neue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E92136-B067-4E89-A6E2-8DD890BEB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20" t="15185" r="1090" b="57371"/>
          <a:stretch/>
        </p:blipFill>
        <p:spPr bwMode="auto">
          <a:xfrm>
            <a:off x="647563" y="1595537"/>
            <a:ext cx="4319905" cy="1184275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CCB4D9-2C21-409C-966A-9F62AAD633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537"/>
            <a:ext cx="5060042" cy="2984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10C1D44-A2AB-4DD6-AFD9-2076A0E07216}"/>
              </a:ext>
            </a:extLst>
          </p:cNvPr>
          <p:cNvSpPr/>
          <p:nvPr/>
        </p:nvSpPr>
        <p:spPr>
          <a:xfrm>
            <a:off x="5183210" y="2041581"/>
            <a:ext cx="747807" cy="47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851530-5442-49C4-B539-99EBAB936A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" r="1558" b="11371"/>
          <a:stretch/>
        </p:blipFill>
        <p:spPr bwMode="auto">
          <a:xfrm>
            <a:off x="647563" y="3087963"/>
            <a:ext cx="4318635" cy="2966085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箭头: 左 12">
            <a:extLst>
              <a:ext uri="{FF2B5EF4-FFF2-40B4-BE49-F238E27FC236}">
                <a16:creationId xmlns:a16="http://schemas.microsoft.com/office/drawing/2014/main" id="{A1D0D814-CD9C-420E-A026-0B46CECECA5D}"/>
              </a:ext>
            </a:extLst>
          </p:cNvPr>
          <p:cNvSpPr/>
          <p:nvPr/>
        </p:nvSpPr>
        <p:spPr>
          <a:xfrm>
            <a:off x="5083728" y="3867325"/>
            <a:ext cx="847289" cy="47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7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F3-64F8-480E-8341-6F20B385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管理工作区文件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3A46-AABC-4ED4-9A61-5FBA1389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文件浏览区，可以创建文件夹、上传文件、刷新文件列表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打开学习文档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5C202B-3954-4484-A6E7-406B2C8558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6" y="1574713"/>
            <a:ext cx="3119094" cy="18660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3A4B70-081E-4F67-B349-A2D4E5CB9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86" y="1574713"/>
            <a:ext cx="2677724" cy="21047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533ACA-4605-4213-A730-72DFFDF3FE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94" t="14141" r="36293" b="35266"/>
          <a:stretch/>
        </p:blipFill>
        <p:spPr bwMode="auto">
          <a:xfrm>
            <a:off x="552489" y="4117418"/>
            <a:ext cx="3599815" cy="2012315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1C5D81-C2ED-4001-95A0-054AF450E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86" y="3909760"/>
            <a:ext cx="3157199" cy="24276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8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CCF3-64F8-480E-8341-6F20B385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r>
              <a:rPr lang="en-US" altLang="zh-CN" dirty="0"/>
              <a:t>Python</a:t>
            </a:r>
            <a:r>
              <a:rPr lang="zh-CN" altLang="en-US" dirty="0"/>
              <a:t>代码文件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3A46-AABC-4ED4-9A61-5FBA1389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安装</a:t>
            </a:r>
            <a:r>
              <a:rPr lang="en-US" altLang="zh-CN" dirty="0"/>
              <a:t>import-</a:t>
            </a:r>
            <a:r>
              <a:rPr lang="en-US" altLang="zh-CN" dirty="0" err="1"/>
              <a:t>ipynb</a:t>
            </a:r>
            <a:r>
              <a:rPr lang="zh-CN" altLang="en-US" dirty="0"/>
              <a:t>，引用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r>
              <a:rPr lang="zh-CN" altLang="en-US" dirty="0"/>
              <a:t>文件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退出</a:t>
            </a:r>
            <a:r>
              <a:rPr lang="en-US" altLang="zh-CN" dirty="0" err="1"/>
              <a:t>JupyterLab</a:t>
            </a:r>
            <a:endParaRPr lang="en-US" altLang="zh-CN" dirty="0"/>
          </a:p>
          <a:p>
            <a:pPr lvl="1"/>
            <a:r>
              <a:rPr lang="zh-CN" altLang="en-US" dirty="0"/>
              <a:t>保存所有文档，选择“</a:t>
            </a:r>
            <a:r>
              <a:rPr lang="en-US" altLang="zh-CN" dirty="0"/>
              <a:t>File”</a:t>
            </a:r>
            <a:r>
              <a:rPr lang="zh-CN" altLang="en-US" dirty="0"/>
              <a:t>单击“</a:t>
            </a:r>
            <a:r>
              <a:rPr lang="en-US" altLang="zh-CN" dirty="0"/>
              <a:t>Save All”</a:t>
            </a:r>
          </a:p>
          <a:p>
            <a:pPr lvl="1"/>
            <a:r>
              <a:rPr lang="zh-CN" altLang="en-US" dirty="0"/>
              <a:t>直接关闭网页是无法退出的，找到之前的那个控制台，按两下</a:t>
            </a:r>
            <a:r>
              <a:rPr lang="en-US" altLang="zh-CN" dirty="0"/>
              <a:t>Ctrl + c </a:t>
            </a:r>
            <a:r>
              <a:rPr lang="zh-CN" altLang="en-US" dirty="0"/>
              <a:t>退出。</a:t>
            </a:r>
            <a:endParaRPr lang="en-US" altLang="zh-CN" dirty="0"/>
          </a:p>
          <a:p>
            <a:pPr lvl="1"/>
            <a:r>
              <a:rPr lang="zh-CN" altLang="en-US" dirty="0"/>
              <a:t>最后关闭网页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51A4B-D2C3-4D97-9560-B21F256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C40-052E-4CBD-9645-428D0A06F65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913F-6757-4292-95F4-15E5DF8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安装和使用</a:t>
            </a:r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DFE9D1-C566-43A9-BD96-BF8F38F5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6" y="1857173"/>
            <a:ext cx="5029200" cy="220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832529-5057-45CF-9C28-5EC72709B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4" y="1613576"/>
            <a:ext cx="5274310" cy="12376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D1646C-357E-49C7-89B9-DD009FEF6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9"/>
          <a:stretch/>
        </p:blipFill>
        <p:spPr bwMode="auto">
          <a:xfrm>
            <a:off x="6370634" y="3429000"/>
            <a:ext cx="4890135" cy="16452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93521281-92F9-4686-A45F-1A06ADD47FDE}"/>
              </a:ext>
            </a:extLst>
          </p:cNvPr>
          <p:cNvSpPr/>
          <p:nvPr/>
        </p:nvSpPr>
        <p:spPr>
          <a:xfrm>
            <a:off x="5696125" y="2273417"/>
            <a:ext cx="578840" cy="33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5392795-A3E2-4E9D-AB74-4BB0EF831145}"/>
              </a:ext>
            </a:extLst>
          </p:cNvPr>
          <p:cNvSpPr/>
          <p:nvPr/>
        </p:nvSpPr>
        <p:spPr>
          <a:xfrm>
            <a:off x="8483477" y="2982985"/>
            <a:ext cx="494950" cy="386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9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6057</TotalTime>
  <Words>286</Words>
  <Application>Microsoft Office PowerPoint</Application>
  <PresentationFormat>宽屏</PresentationFormat>
  <Paragraphs>94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Helvetica Neue</vt:lpstr>
      <vt:lpstr>Microsoft YaHei Light</vt:lpstr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  <vt:lpstr>目录</vt:lpstr>
      <vt:lpstr>实验简介</vt:lpstr>
      <vt:lpstr>使用pip和Conda安装Jupyter Lab</vt:lpstr>
      <vt:lpstr>在Jupyter Lab中编写和运行Python代码</vt:lpstr>
      <vt:lpstr>管理Jupyter Lab的内核</vt:lpstr>
      <vt:lpstr>使用Markdown编写简单文本</vt:lpstr>
      <vt:lpstr>管理工作区文件</vt:lpstr>
      <vt:lpstr>引用Python代码文件</vt:lpstr>
      <vt:lpstr>结尾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Zhou</dc:creator>
  <cp:lastModifiedBy>sunnykexie@qq.com</cp:lastModifiedBy>
  <cp:revision>1120</cp:revision>
  <dcterms:created xsi:type="dcterms:W3CDTF">2017-03-10T02:25:58Z</dcterms:created>
  <dcterms:modified xsi:type="dcterms:W3CDTF">2021-10-09T08:17:34Z</dcterms:modified>
</cp:coreProperties>
</file>