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1"/>
  </p:notesMasterIdLst>
  <p:sldIdLst>
    <p:sldId id="256" r:id="rId2"/>
    <p:sldId id="257" r:id="rId3"/>
    <p:sldId id="442" r:id="rId4"/>
    <p:sldId id="410"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17" r:id="rId22"/>
    <p:sldId id="260" r:id="rId23"/>
    <p:sldId id="261" r:id="rId24"/>
    <p:sldId id="262" r:id="rId25"/>
    <p:sldId id="263" r:id="rId26"/>
    <p:sldId id="264"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437" r:id="rId66"/>
    <p:sldId id="312" r:id="rId67"/>
    <p:sldId id="313" r:id="rId68"/>
    <p:sldId id="438" r:id="rId69"/>
    <p:sldId id="439" r:id="rId70"/>
    <p:sldId id="314" r:id="rId71"/>
    <p:sldId id="315" r:id="rId72"/>
    <p:sldId id="316" r:id="rId73"/>
    <p:sldId id="317" r:id="rId74"/>
    <p:sldId id="318" r:id="rId75"/>
    <p:sldId id="319" r:id="rId76"/>
    <p:sldId id="320" r:id="rId77"/>
    <p:sldId id="321" r:id="rId78"/>
    <p:sldId id="440"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84" r:id="rId142"/>
    <p:sldId id="385" r:id="rId143"/>
    <p:sldId id="386" r:id="rId144"/>
    <p:sldId id="387" r:id="rId145"/>
    <p:sldId id="388" r:id="rId146"/>
    <p:sldId id="389" r:id="rId147"/>
    <p:sldId id="390" r:id="rId148"/>
    <p:sldId id="391" r:id="rId149"/>
    <p:sldId id="392" r:id="rId150"/>
    <p:sldId id="393" r:id="rId151"/>
    <p:sldId id="419"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265" r:id="rId168"/>
    <p:sldId id="418" r:id="rId169"/>
    <p:sldId id="441" r:id="rId1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EA793A-DA6F-4C5E-8C76-57703DF28199}">
          <p14:sldIdLst>
            <p14:sldId id="256"/>
            <p14:sldId id="257"/>
          </p14:sldIdLst>
        </p14:section>
        <p14:section name="摘要部分" id="{FB980B54-3729-4C70-B9B6-79587BFFA2DE}">
          <p14:sldIdLst>
            <p14:sldId id="442"/>
          </p14:sldIdLst>
        </p14:section>
        <p14:section name="什么是好的软件项目？" id="{019EAC0D-A0D0-4247-A7FF-D3BD9A6420DF}">
          <p14:sldIdLst>
            <p14:sldId id="410"/>
            <p14:sldId id="420"/>
            <p14:sldId id="421"/>
            <p14:sldId id="422"/>
            <p14:sldId id="423"/>
            <p14:sldId id="424"/>
            <p14:sldId id="425"/>
            <p14:sldId id="426"/>
            <p14:sldId id="427"/>
            <p14:sldId id="428"/>
            <p14:sldId id="429"/>
            <p14:sldId id="430"/>
            <p14:sldId id="431"/>
            <p14:sldId id="432"/>
            <p14:sldId id="433"/>
            <p14:sldId id="434"/>
            <p14:sldId id="435"/>
            <p14:sldId id="417"/>
          </p14:sldIdLst>
        </p14:section>
        <p14:section name="一、团队建设与项目计划" id="{49A9383B-B423-4E81-BF6F-FA3A1293FA78}">
          <p14:sldIdLst>
            <p14:sldId id="260"/>
            <p14:sldId id="261"/>
            <p14:sldId id="262"/>
            <p14:sldId id="263"/>
            <p14:sldId id="264"/>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90"/>
            <p14:sldId id="291"/>
          </p14:sldIdLst>
        </p14:section>
        <p14:section name="二、需求管理与配置管理" id="{F7FD6BF6-F57D-41F7-8BBE-3E3D555B2433}">
          <p14:sldIdLst>
            <p14:sldId id="292"/>
            <p14:sldId id="293"/>
            <p14:sldId id="294"/>
            <p14:sldId id="295"/>
            <p14:sldId id="296"/>
            <p14:sldId id="297"/>
            <p14:sldId id="298"/>
            <p14:sldId id="299"/>
            <p14:sldId id="300"/>
            <p14:sldId id="301"/>
            <p14:sldId id="302"/>
            <p14:sldId id="303"/>
            <p14:sldId id="304"/>
            <p14:sldId id="305"/>
            <p14:sldId id="306"/>
            <p14:sldId id="307"/>
            <p14:sldId id="437"/>
            <p14:sldId id="312"/>
            <p14:sldId id="313"/>
            <p14:sldId id="438"/>
            <p14:sldId id="439"/>
            <p14:sldId id="314"/>
            <p14:sldId id="315"/>
            <p14:sldId id="316"/>
            <p14:sldId id="317"/>
            <p14:sldId id="318"/>
            <p14:sldId id="319"/>
            <p14:sldId id="320"/>
            <p14:sldId id="321"/>
            <p14:sldId id="440"/>
          </p14:sldIdLst>
        </p14:section>
        <p14:section name="三、项目规范与软件设计" id="{E0B24B23-3426-47BA-83D3-F7DB9C4D4F34}">
          <p14:sldIdLst>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 name="四、进度管理与风险管理" id="{FC125236-EEEB-4A21-B385-E5ED907A10CE}">
          <p14:sldIdLst>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 name="五、软件测试与缺陷管理" id="{795B9AC5-6BFF-45BA-B092-5B4411755FE8}">
          <p14:sldIdLst>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Lst>
        </p14:section>
        <p14:section name="六、验收交付与过程改进" id="{12806078-E23B-45C0-9372-3F6F2E3EE273}">
          <p14:sldIdLst>
            <p14:sldId id="392"/>
            <p14:sldId id="393"/>
            <p14:sldId id="419"/>
            <p14:sldId id="395"/>
            <p14:sldId id="396"/>
            <p14:sldId id="397"/>
            <p14:sldId id="398"/>
            <p14:sldId id="399"/>
            <p14:sldId id="400"/>
            <p14:sldId id="401"/>
            <p14:sldId id="402"/>
            <p14:sldId id="403"/>
            <p14:sldId id="404"/>
            <p14:sldId id="405"/>
            <p14:sldId id="406"/>
            <p14:sldId id="407"/>
            <p14:sldId id="408"/>
            <p14:sldId id="409"/>
          </p14:sldIdLst>
        </p14:section>
        <p14:section name="实训目标" id="{4CD2B685-2F67-4585-88EF-61889590EE73}">
          <p14:sldIdLst>
            <p14:sldId id="265"/>
            <p14:sldId id="418"/>
          </p14:sldIdLst>
        </p14:section>
        <p14:section name="意已成空" id="{6A8A35FD-B18F-41D8-B329-851926CC5C39}">
          <p14:sldIdLst>
            <p14:sldId id="4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7" autoAdjust="0"/>
    <p:restoredTop sz="80355" autoAdjust="0"/>
  </p:normalViewPr>
  <p:slideViewPr>
    <p:cSldViewPr>
      <p:cViewPr varScale="1">
        <p:scale>
          <a:sx n="91" d="100"/>
          <a:sy n="91" d="100"/>
        </p:scale>
        <p:origin x="204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71811-C48D-478A-B836-0FCB33F5204B}" type="datetimeFigureOut">
              <a:rPr lang="zh-CN" altLang="en-US" smtClean="0"/>
              <a:t>2023/6/25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34CD2-3EDC-4870-BCBB-8F727EC06504}" type="slidenum">
              <a:rPr lang="zh-CN" altLang="en-US" smtClean="0"/>
              <a:t>‹#›</a:t>
            </a:fld>
            <a:endParaRPr lang="zh-CN" altLang="en-US"/>
          </a:p>
        </p:txBody>
      </p:sp>
    </p:spTree>
    <p:extLst>
      <p:ext uri="{BB962C8B-B14F-4D97-AF65-F5344CB8AC3E}">
        <p14:creationId xmlns:p14="http://schemas.microsoft.com/office/powerpoint/2010/main" val="359106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可行性分析</a:t>
            </a:r>
            <a:endParaRPr lang="en-US" altLang="zh-CN" dirty="0"/>
          </a:p>
          <a:p>
            <a:r>
              <a:rPr lang="zh-CN" altLang="en-US" dirty="0"/>
              <a:t>需求分析</a:t>
            </a:r>
            <a:endParaRPr lang="en-US" altLang="zh-CN" dirty="0"/>
          </a:p>
          <a:p>
            <a:r>
              <a:rPr lang="zh-CN" altLang="en-US" dirty="0"/>
              <a:t>设计（概要设计、详细设计）</a:t>
            </a:r>
            <a:endParaRPr lang="en-US" altLang="zh-CN" dirty="0"/>
          </a:p>
          <a:p>
            <a:r>
              <a:rPr lang="zh-CN" altLang="en-US" dirty="0"/>
              <a:t>编码开发</a:t>
            </a:r>
            <a:endParaRPr lang="en-US" altLang="zh-CN" dirty="0"/>
          </a:p>
          <a:p>
            <a:r>
              <a:rPr lang="zh-CN" altLang="en-US" dirty="0"/>
              <a:t>测试（单元测试、集成测试、系统测试、验收测试 </a:t>
            </a:r>
            <a:r>
              <a:rPr lang="en-US" altLang="zh-CN" dirty="0"/>
              <a:t>– </a:t>
            </a:r>
            <a:r>
              <a:rPr lang="zh-CN" altLang="en-US" dirty="0"/>
              <a:t>还可能包含性能测试、安全测试等等）</a:t>
            </a:r>
            <a:endParaRPr lang="en-US" altLang="zh-CN" dirty="0"/>
          </a:p>
          <a:p>
            <a:r>
              <a:rPr lang="zh-CN" altLang="en-US" dirty="0"/>
              <a:t>实施交付</a:t>
            </a:r>
            <a:endParaRPr lang="en-US" altLang="zh-CN" dirty="0"/>
          </a:p>
          <a:p>
            <a:r>
              <a:rPr lang="zh-CN" altLang="en-US" dirty="0"/>
              <a:t>后期维护</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1</a:t>
            </a:fld>
            <a:endParaRPr lang="zh-CN" altLang="en-US"/>
          </a:p>
        </p:txBody>
      </p:sp>
    </p:spTree>
    <p:extLst>
      <p:ext uri="{BB962C8B-B14F-4D97-AF65-F5344CB8AC3E}">
        <p14:creationId xmlns:p14="http://schemas.microsoft.com/office/powerpoint/2010/main" val="8641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简单的实施就好么？</a:t>
            </a:r>
            <a:endParaRPr lang="en-US" altLang="zh-CN" dirty="0"/>
          </a:p>
          <a:p>
            <a:endParaRPr lang="en-US" altLang="zh-CN" dirty="0"/>
          </a:p>
          <a:p>
            <a:r>
              <a:rPr lang="zh-CN" altLang="en-US" dirty="0"/>
              <a:t>问：如何部署和实施软件项目？</a:t>
            </a:r>
            <a:endParaRPr lang="en-US" altLang="zh-CN" dirty="0"/>
          </a:p>
          <a:p>
            <a:r>
              <a:rPr lang="zh-CN" altLang="en-US" dirty="0"/>
              <a:t>答：就放到客户那里就行了。</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13</a:t>
            </a:fld>
            <a:endParaRPr lang="zh-CN" altLang="en-US"/>
          </a:p>
        </p:txBody>
      </p:sp>
    </p:spTree>
    <p:extLst>
      <p:ext uri="{BB962C8B-B14F-4D97-AF65-F5344CB8AC3E}">
        <p14:creationId xmlns:p14="http://schemas.microsoft.com/office/powerpoint/2010/main" val="64880738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CDE62-05F0-48A3-AFF7-C5D0D04A5C94}" type="slidenum">
              <a:rPr lang="zh-CN" altLang="en-US"/>
              <a:pPr/>
              <a:t>128</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8FE8D-43BE-4726-82ED-6BDA7CEBB5E3}" type="slidenum">
              <a:rPr lang="zh-CN" altLang="en-US"/>
              <a:pPr/>
              <a:t>129</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03254-42B3-426F-94F4-A1B556F1CF56}" type="slidenum">
              <a:rPr lang="zh-CN" altLang="en-US"/>
              <a:pPr/>
              <a:t>130</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10D5F-BA63-4417-9E3D-D13498173D8E}" type="slidenum">
              <a:rPr lang="zh-CN" altLang="en-US"/>
              <a:pPr/>
              <a:t>131</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0B18F-29F5-4BCE-96EE-2BB1E69BA6A2}" type="slidenum">
              <a:rPr lang="zh-CN" altLang="en-US"/>
              <a:pPr/>
              <a:t>132</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89EB6-7C11-42F6-ACEB-531EA238089B}" type="slidenum">
              <a:rPr lang="zh-CN" altLang="en-US"/>
              <a:pPr/>
              <a:t>133</a:t>
            </a:fld>
            <a:endParaRPr lang="en-US" altLang="zh-CN"/>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5CE13-A1C0-4933-AE5A-E59314FBFAF6}" type="slidenum">
              <a:rPr lang="zh-CN" altLang="en-US"/>
              <a:pPr/>
              <a:t>134</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C6D93-61D9-4AAD-BF45-53EC5EAC47AF}" type="slidenum">
              <a:rPr lang="zh-CN" altLang="en-US"/>
              <a:pPr/>
              <a:t>135</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B346E-BE7E-450A-B5BE-18AACDCCE408}" type="slidenum">
              <a:rPr lang="zh-CN" altLang="en-US"/>
              <a:pPr/>
              <a:t>136</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E70EA-352F-4D20-8BF3-5D5C34227ED3}" type="slidenum">
              <a:rPr lang="zh-CN" altLang="en-US"/>
              <a:pPr/>
              <a:t>138</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说白了， 就是什么都没做， 甚至导致客户项目的取消。 </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14</a:t>
            </a:fld>
            <a:endParaRPr lang="zh-CN" altLang="en-US"/>
          </a:p>
        </p:txBody>
      </p:sp>
    </p:spTree>
    <p:extLst>
      <p:ext uri="{BB962C8B-B14F-4D97-AF65-F5344CB8AC3E}">
        <p14:creationId xmlns:p14="http://schemas.microsoft.com/office/powerpoint/2010/main" val="38098283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5E5A1-D8A6-400E-B96D-35DAE67D3692}" type="slidenum">
              <a:rPr lang="zh-CN" altLang="en-US"/>
              <a:pPr/>
              <a:t>139</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a:xfrm>
            <a:off x="685800" y="4343400"/>
            <a:ext cx="5486400" cy="4114800"/>
          </a:xfrm>
        </p:spPr>
        <p:txBody>
          <a:bodyPr/>
          <a:lstStyle/>
          <a:p>
            <a:pPr marL="228600" indent="-228600">
              <a:lnSpc>
                <a:spcPct val="80000"/>
              </a:lnSpc>
            </a:pPr>
            <a:endParaRPr lang="zh-CN" altLang="en-US" sz="1000"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134CD2-3EDC-4870-BCBB-8F727EC06504}" type="slidenum">
              <a:rPr lang="zh-CN" altLang="en-US" smtClean="0"/>
              <a:t>140</a:t>
            </a:fld>
            <a:endParaRPr lang="zh-CN" altLang="en-US"/>
          </a:p>
        </p:txBody>
      </p:sp>
    </p:spTree>
    <p:extLst>
      <p:ext uri="{BB962C8B-B14F-4D97-AF65-F5344CB8AC3E}">
        <p14:creationId xmlns:p14="http://schemas.microsoft.com/office/powerpoint/2010/main" val="277355692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77DCD-68B2-47CF-A5E3-86E0BF46E531}" type="slidenum">
              <a:rPr lang="zh-CN" altLang="en-US"/>
              <a:pPr/>
              <a:t>141</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F98DE-8589-46F1-B7D1-FE59D77C44B4}" type="slidenum">
              <a:rPr lang="zh-CN" altLang="en-US"/>
              <a:pPr/>
              <a:t>143</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xfrm>
            <a:off x="685800" y="4343400"/>
            <a:ext cx="5486400" cy="4114800"/>
          </a:xfrm>
        </p:spPr>
        <p:txBody>
          <a:bodyPr/>
          <a:lstStyle/>
          <a:p>
            <a:pPr marL="228600" indent="-228600">
              <a:lnSpc>
                <a:spcPct val="80000"/>
              </a:lnSpc>
            </a:pPr>
            <a:endParaRPr lang="zh-CN" altLang="en-US" sz="1000"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B4502-4DCF-4F6D-909C-A2010F1A8F90}" type="slidenum">
              <a:rPr lang="zh-CN" altLang="en-US"/>
              <a:pPr/>
              <a:t>145</a:t>
            </a:fld>
            <a:endParaRPr lang="en-US" altLang="zh-CN"/>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526334-601B-4C1A-839F-DCF9994B0C54}" type="slidenum">
              <a:rPr lang="zh-CN" altLang="en-US"/>
              <a:pPr/>
              <a:t>146</a:t>
            </a:fld>
            <a:endParaRPr lang="en-US" altLang="zh-CN"/>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95755-ADB2-4E6F-ABCF-05B0A76AF81D}" type="slidenum">
              <a:rPr lang="zh-CN" altLang="en-US"/>
              <a:pPr/>
              <a:t>147</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40DDB-C49B-4CDC-B21A-77D67FEB5C22}" type="slidenum">
              <a:rPr lang="zh-CN" altLang="en-US"/>
              <a:pPr/>
              <a:t>148</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0ACAB-36D0-4B3B-8AE1-8B7EEC7FBA8F}" type="slidenum">
              <a:rPr lang="zh-CN" altLang="en-US"/>
              <a:pPr/>
              <a:t>150</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2EC76-AFE4-4D75-A189-CEBA6DF6DC73}" type="slidenum">
              <a:rPr lang="zh-CN" altLang="en-US"/>
              <a:pPr/>
              <a:t>152</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为什么会这样？</a:t>
            </a:r>
            <a:endParaRPr lang="en-US" altLang="zh-CN" dirty="0"/>
          </a:p>
          <a:p>
            <a:endParaRPr lang="en-US" altLang="zh-CN" dirty="0"/>
          </a:p>
          <a:p>
            <a:r>
              <a:rPr lang="zh-CN" altLang="en-US" dirty="0"/>
              <a:t>市场销售人员和项目开发团队站的立场和角度是完全不一样的，这本身就是两个比较独立的团队，销售使命是卖出软件，肯定对软件项目本身进行了大量的包装，通过精彩的描述，这个软件会变得无所不能，简直是全方位多功能一体化解决方案，高端大气上档次。</a:t>
            </a:r>
            <a:endParaRPr lang="en-US" altLang="zh-CN" dirty="0"/>
          </a:p>
          <a:p>
            <a:endParaRPr lang="zh-CN" altLang="en-US" dirty="0"/>
          </a:p>
          <a:p>
            <a:r>
              <a:rPr lang="zh-CN" altLang="en-US" b="1" dirty="0"/>
              <a:t>问题分析</a:t>
            </a:r>
            <a:r>
              <a:rPr lang="zh-CN" altLang="en-US" dirty="0"/>
              <a:t>：</a:t>
            </a:r>
          </a:p>
          <a:p>
            <a:r>
              <a:rPr lang="zh-CN" altLang="en-US" dirty="0"/>
              <a:t>销售人员大部分时候是说的多而倾听的少，希望能给用户提供一揽子计划，可是却忽略了，客户的认知是有限的（他们的认知提高是要有一个过程），一揽子计划还不如一个实实在在的解决当前的问题来的更有效。</a:t>
            </a:r>
          </a:p>
          <a:p>
            <a:r>
              <a:rPr lang="zh-CN" altLang="en-US" dirty="0"/>
              <a:t>销售团队中的售前人员应该同样站在软件项目开发和交付团队的角度，合理理性的去介绍产品，同时结合用户的实际情况、当前需求、制订合理的具有总体高度的建议方案。而非简单粗暴的什么都可以。</a:t>
            </a:r>
          </a:p>
          <a:p>
            <a:endParaRPr lang="zh-CN" altLang="en-US"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16</a:t>
            </a:fld>
            <a:endParaRPr lang="zh-CN" altLang="en-US"/>
          </a:p>
        </p:txBody>
      </p:sp>
    </p:spTree>
    <p:extLst>
      <p:ext uri="{BB962C8B-B14F-4D97-AF65-F5344CB8AC3E}">
        <p14:creationId xmlns:p14="http://schemas.microsoft.com/office/powerpoint/2010/main" val="233880077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0A9CD-F60C-499C-9681-09144805A744}" type="slidenum">
              <a:rPr lang="zh-CN" altLang="en-US"/>
              <a:pPr/>
              <a:t>153</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F3AD7-2D95-43E1-9011-0B8C71EFA558}" type="slidenum">
              <a:rPr lang="zh-CN" altLang="en-US"/>
              <a:pPr/>
              <a:t>154</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a:xfrm>
            <a:off x="685800" y="4343400"/>
            <a:ext cx="5486400" cy="4114800"/>
          </a:xfrm>
        </p:spPr>
        <p:txBody>
          <a:bodyPr/>
          <a:lstStyle/>
          <a:p>
            <a:pPr>
              <a:lnSpc>
                <a:spcPct val="80000"/>
              </a:lnSpc>
            </a:pPr>
            <a:endParaRPr lang="zh-CN" altLang="en-US" sz="900"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794C1E-E45C-4CCD-8243-ADA23F051DA2}" type="slidenum">
              <a:rPr lang="zh-CN" altLang="en-US"/>
              <a:pPr/>
              <a:t>156</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49938-864F-4F25-AFCA-DA8963932DC3}" type="slidenum">
              <a:rPr lang="zh-CN" altLang="en-US"/>
              <a:pPr/>
              <a:t>157</a:t>
            </a:fld>
            <a:endParaRPr lang="en-US" altLang="zh-CN"/>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5BB17-E8B9-4F4B-8B45-6C7B001748AC}" type="slidenum">
              <a:rPr lang="zh-CN" altLang="en-US"/>
              <a:pPr/>
              <a:t>158</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5E939-ABA1-4161-93D4-9C9C5E9C71B0}" type="slidenum">
              <a:rPr lang="zh-CN" altLang="en-US"/>
              <a:pPr/>
              <a:t>159</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DFFDF-7E18-49D9-8443-022FDEAD594A}" type="slidenum">
              <a:rPr lang="zh-CN" altLang="en-US"/>
              <a:pPr/>
              <a:t>160</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a:xfrm>
            <a:off x="685800" y="4343400"/>
            <a:ext cx="5486400" cy="4114800"/>
          </a:xfrm>
        </p:spPr>
        <p:txBody>
          <a:bodyPr/>
          <a:lstStyle/>
          <a:p>
            <a:pPr>
              <a:lnSpc>
                <a:spcPct val="80000"/>
              </a:lnSpc>
            </a:pPr>
            <a:endParaRPr lang="zh-CN" altLang="en-US" sz="1000"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D26E9-2E76-4E61-B5E4-BB753840441E}" type="slidenum">
              <a:rPr lang="zh-CN" altLang="en-US"/>
              <a:pPr/>
              <a:t>161</a:t>
            </a:fld>
            <a:endParaRPr lang="en-US" altLang="zh-CN"/>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a:xfrm>
            <a:off x="685800" y="4343400"/>
            <a:ext cx="5486400" cy="4114800"/>
          </a:xfrm>
        </p:spPr>
        <p:txBody>
          <a:bodyPr/>
          <a:lstStyle/>
          <a:p>
            <a:pPr>
              <a:lnSpc>
                <a:spcPct val="80000"/>
              </a:lnSpc>
            </a:pPr>
            <a:endParaRPr lang="zh-CN" altLang="en-US" sz="800"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8F8AB-98DA-491E-9946-73A9478F069B}" type="slidenum">
              <a:rPr lang="zh-CN" altLang="en-US"/>
              <a:pPr/>
              <a:t>162</a:t>
            </a:fld>
            <a:endParaRPr lang="en-US" altLang="zh-CN"/>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a:xfrm>
            <a:off x="685800" y="4343400"/>
            <a:ext cx="5486400" cy="4114800"/>
          </a:xfrm>
        </p:spPr>
        <p:txBody>
          <a:bodyPr/>
          <a:lstStyle/>
          <a:p>
            <a:endParaRPr lang="zh-CN" altLang="en-US" sz="1000"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48B0E-B8FF-4B28-A849-6680CD3DE72E}" type="slidenum">
              <a:rPr lang="zh-CN" altLang="en-US"/>
              <a:pPr/>
              <a:t>163</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a:xfrm>
            <a:off x="685800" y="4343400"/>
            <a:ext cx="5486400" cy="4114800"/>
          </a:xfrm>
        </p:spPr>
        <p:txBody>
          <a:bodyPr/>
          <a:lstStyle/>
          <a:p>
            <a:pPr>
              <a:lnSpc>
                <a:spcPct val="90000"/>
              </a:lnSpc>
            </a:pPr>
            <a:endParaRPr lang="zh-CN" altLang="en-US" sz="9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呵呵</a:t>
            </a:r>
            <a:endParaRPr lang="en-US" altLang="zh-CN" dirty="0"/>
          </a:p>
          <a:p>
            <a:r>
              <a:rPr lang="zh-CN" altLang="en-US" dirty="0"/>
              <a:t>低调奢华有内涵</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17</a:t>
            </a:fld>
            <a:endParaRPr lang="zh-CN" altLang="en-US"/>
          </a:p>
        </p:txBody>
      </p:sp>
    </p:spTree>
    <p:extLst>
      <p:ext uri="{BB962C8B-B14F-4D97-AF65-F5344CB8AC3E}">
        <p14:creationId xmlns:p14="http://schemas.microsoft.com/office/powerpoint/2010/main" val="48911626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D66CB-F6CC-4A7B-8412-67754B11D8E4}" type="slidenum">
              <a:rPr lang="zh-CN" altLang="en-US"/>
              <a:pPr/>
              <a:t>164</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CC7A7-09F1-4A3C-B1CB-55FDDBCCE836}" type="slidenum">
              <a:rPr lang="zh-CN" altLang="en-US"/>
              <a:pPr/>
              <a:t>165</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9D6F6-A70C-43C6-80B4-C798A516A88C}" type="slidenum">
              <a:rPr lang="zh-CN" altLang="en-US"/>
              <a:pPr/>
              <a:t>167</a:t>
            </a:fld>
            <a:endParaRPr lang="en-US" altLang="zh-CN"/>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25331362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意已成空 </a:t>
            </a:r>
            <a:r>
              <a:rPr lang="en-US" altLang="zh-CN" dirty="0"/>
              <a:t>– 20180305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意已成空 </a:t>
            </a:r>
            <a:r>
              <a:rPr lang="en-US" altLang="zh-CN" dirty="0"/>
              <a:t>- 20180305</a:t>
            </a:r>
            <a:endParaRPr lang="zh-CN"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7134CD2-3EDC-4870-BCBB-8F727EC06504}" type="slidenum">
              <a:rPr lang="zh-CN" altLang="en-US" smtClean="0"/>
              <a:t>169</a:t>
            </a:fld>
            <a:endParaRPr lang="zh-CN" altLang="en-US"/>
          </a:p>
        </p:txBody>
      </p:sp>
    </p:spTree>
    <p:extLst>
      <p:ext uri="{BB962C8B-B14F-4D97-AF65-F5344CB8AC3E}">
        <p14:creationId xmlns:p14="http://schemas.microsoft.com/office/powerpoint/2010/main" val="727780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原来从头到尾做了一堆的无用功</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20</a:t>
            </a:fld>
            <a:endParaRPr lang="zh-CN" altLang="en-US"/>
          </a:p>
        </p:txBody>
      </p:sp>
    </p:spTree>
    <p:extLst>
      <p:ext uri="{BB962C8B-B14F-4D97-AF65-F5344CB8AC3E}">
        <p14:creationId xmlns:p14="http://schemas.microsoft.com/office/powerpoint/2010/main" val="254188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总结</a:t>
            </a:r>
            <a:r>
              <a:rPr lang="zh-CN" altLang="en-US" dirty="0"/>
              <a:t>：</a:t>
            </a:r>
          </a:p>
          <a:p>
            <a:r>
              <a:rPr lang="zh-CN" altLang="en-US" dirty="0"/>
              <a:t>一个完美成功的项目，是一场艰苦的拉锯战，只有战略制订的合理、战术应用的得当、战役认真打的响亮，最后才能获得完美的胜利。</a:t>
            </a:r>
          </a:p>
          <a:p>
            <a:r>
              <a:rPr lang="zh-CN" altLang="en-US" dirty="0"/>
              <a:t>需求的了解、理解、落地是一个层层过滤淬炼的过程，任何一个环节都必须认真小心有技巧有策略的智慧加理性的对待。</a:t>
            </a:r>
            <a:endParaRPr lang="en-US" altLang="zh-CN" dirty="0"/>
          </a:p>
          <a:p>
            <a:r>
              <a:rPr lang="zh-CN" altLang="en-US" dirty="0"/>
              <a:t>设计和开发过程中，更是需要注意，并可以借助一些工具完成实施过程。</a:t>
            </a:r>
          </a:p>
          <a:p>
            <a:r>
              <a:rPr lang="zh-CN" altLang="en-US" dirty="0"/>
              <a:t>培养用户的信息对等是项目成功沟通的保证，沟通不顺畅就会埋下项目失败的炸弹，矛盾的冲突就是引线。</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21</a:t>
            </a:fld>
            <a:endParaRPr lang="zh-CN" altLang="en-US"/>
          </a:p>
        </p:txBody>
      </p:sp>
    </p:spTree>
    <p:extLst>
      <p:ext uri="{BB962C8B-B14F-4D97-AF65-F5344CB8AC3E}">
        <p14:creationId xmlns:p14="http://schemas.microsoft.com/office/powerpoint/2010/main" val="2351840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B4170-8541-4C0C-A3FA-4115E93AF112}" type="slidenum">
              <a:rPr lang="zh-CN" altLang="en-US"/>
              <a:pPr/>
              <a:t>23</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AFF6D-DCBD-4F87-981A-44B7D5D1B498}" type="slidenum">
              <a:rPr lang="zh-CN" altLang="en-US"/>
              <a:pPr/>
              <a:t>24</a:t>
            </a:fld>
            <a:endParaRPr lang="en-US" altLang="zh-CN"/>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5800" y="4343400"/>
            <a:ext cx="5486400" cy="4114800"/>
          </a:xfrm>
        </p:spPr>
        <p:txBody>
          <a:bodyPr/>
          <a:lstStyle/>
          <a:p>
            <a:r>
              <a:rPr lang="zh-CN" altLang="en-US" dirty="0"/>
              <a:t>制订 和 制订 的区别： </a:t>
            </a:r>
            <a:endParaRPr lang="en-US" altLang="zh-CN" dirty="0"/>
          </a:p>
          <a:p>
            <a:r>
              <a:rPr lang="zh-CN" altLang="en-US" dirty="0"/>
              <a:t>　相同之处在于都是动词，都有表示创制、拟定的意思。</a:t>
            </a:r>
          </a:p>
          <a:p>
            <a:r>
              <a:rPr lang="zh-CN" altLang="en-US" dirty="0"/>
              <a:t>　区别是“制订”是动补型，“制订”是联合型。</a:t>
            </a:r>
          </a:p>
          <a:p>
            <a:r>
              <a:rPr lang="zh-CN" altLang="en-US" dirty="0"/>
              <a:t>　　“制订”偏重于做出最后决定，使完全确定下来。</a:t>
            </a:r>
          </a:p>
          <a:p>
            <a:r>
              <a:rPr lang="zh-CN" altLang="en-US" dirty="0"/>
              <a:t>　　“制订”偏重于从无到有的创制、草拟而后的订立。</a:t>
            </a:r>
          </a:p>
          <a:p>
            <a:r>
              <a:rPr lang="zh-CN" altLang="en-US" dirty="0"/>
              <a:t>　“制订”常与政策、法令、方针、路线等搭配，“制订”常与计划、方案等搭配。</a:t>
            </a: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from this day to the ending of the world, but we in it shall be remembered. We few, we happy few, we band of brothers; for he to-day that sheds his blood with me shall be my brother; be he ne’er so vile, this day shall gentle his condition: and gentlemen in England now a-bed shall think themselves accursed they were not here, and hold their </a:t>
            </a:r>
            <a:r>
              <a:rPr lang="en-US" altLang="zh-CN" b="0" i="0" dirty="0" err="1">
                <a:solidFill>
                  <a:srgbClr val="333333"/>
                </a:solidFill>
                <a:effectLst/>
                <a:latin typeface="Arial" panose="020B0604020202020204" pitchFamily="34" charset="0"/>
              </a:rPr>
              <a:t>manhoods</a:t>
            </a:r>
            <a:r>
              <a:rPr lang="en-US" altLang="zh-CN" b="0" i="0" dirty="0">
                <a:solidFill>
                  <a:srgbClr val="333333"/>
                </a:solidFill>
                <a:effectLst/>
                <a:latin typeface="Arial" panose="020B0604020202020204" pitchFamily="34" charset="0"/>
              </a:rPr>
              <a:t> cheap whiles any speaks, that fought with us upon Saint Crispin’s day!</a:t>
            </a:r>
            <a:endParaRPr lang="zh-CN" altLang="en-US" dirty="0"/>
          </a:p>
        </p:txBody>
      </p:sp>
      <p:sp>
        <p:nvSpPr>
          <p:cNvPr id="4" name="灯片编号占位符 3"/>
          <p:cNvSpPr>
            <a:spLocks noGrp="1"/>
          </p:cNvSpPr>
          <p:nvPr>
            <p:ph type="sldNum" sz="quarter" idx="5"/>
          </p:nvPr>
        </p:nvSpPr>
        <p:spPr/>
        <p:txBody>
          <a:bodyPr/>
          <a:lstStyle/>
          <a:p>
            <a:fld id="{07134CD2-3EDC-4870-BCBB-8F727EC06504}" type="slidenum">
              <a:rPr lang="zh-CN" altLang="en-US" smtClean="0"/>
              <a:t>25</a:t>
            </a:fld>
            <a:endParaRPr lang="zh-CN" altLang="en-US"/>
          </a:p>
        </p:txBody>
      </p:sp>
    </p:spTree>
    <p:extLst>
      <p:ext uri="{BB962C8B-B14F-4D97-AF65-F5344CB8AC3E}">
        <p14:creationId xmlns:p14="http://schemas.microsoft.com/office/powerpoint/2010/main" val="321965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7130BF-F9FD-4D12-9528-3EB682FFEC2C}" type="slidenum">
              <a:rPr lang="zh-CN" altLang="en-US"/>
              <a:pPr/>
              <a:t>26</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软件工程经典书籍：</a:t>
            </a:r>
            <a:endParaRPr lang="en-US" altLang="zh-CN" dirty="0"/>
          </a:p>
          <a:p>
            <a:r>
              <a:rPr lang="zh-CN" altLang="en-US" dirty="0"/>
              <a:t>人件</a:t>
            </a:r>
            <a:endParaRPr lang="en-US" altLang="zh-CN" dirty="0"/>
          </a:p>
          <a:p>
            <a:r>
              <a:rPr lang="zh-CN" altLang="en-US" dirty="0"/>
              <a:t>人月神话</a:t>
            </a:r>
            <a:endParaRPr lang="en-US" altLang="zh-CN" dirty="0"/>
          </a:p>
          <a:p>
            <a:r>
              <a:rPr lang="zh-CN" altLang="en-US" dirty="0"/>
              <a:t>最后期限</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2</a:t>
            </a:fld>
            <a:endParaRPr lang="zh-CN" altLang="en-US"/>
          </a:p>
        </p:txBody>
      </p:sp>
    </p:spTree>
    <p:extLst>
      <p:ext uri="{BB962C8B-B14F-4D97-AF65-F5344CB8AC3E}">
        <p14:creationId xmlns:p14="http://schemas.microsoft.com/office/powerpoint/2010/main" val="3859318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9C701-0DA2-4A5D-913D-5BAD61FB437B}" type="slidenum">
              <a:rPr lang="zh-CN" altLang="en-US"/>
              <a:pPr/>
              <a:t>28</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5800" y="4343400"/>
            <a:ext cx="5486400" cy="4114800"/>
          </a:xfrm>
        </p:spPr>
        <p:txBody>
          <a:bodyPr/>
          <a:lstStyle/>
          <a:p>
            <a:pPr lvl="1"/>
            <a:r>
              <a:rPr lang="zh-CN" altLang="en-US" dirty="0"/>
              <a:t>神舟飞船探月是项目</a:t>
            </a:r>
            <a:endParaRPr lang="en-US" altLang="zh-CN" dirty="0"/>
          </a:p>
          <a:p>
            <a:pPr lvl="1"/>
            <a:r>
              <a:rPr lang="en-US" altLang="zh-CN" dirty="0"/>
              <a:t>2022</a:t>
            </a:r>
            <a:r>
              <a:rPr lang="zh-CN" altLang="en-US" dirty="0"/>
              <a:t>年冬奥会的举办是项目</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D4642-CFE3-45F4-8950-261801CD7948}" type="slidenum">
              <a:rPr lang="zh-CN" altLang="en-US"/>
              <a:pPr/>
              <a:t>29</a:t>
            </a:fld>
            <a:endParaRPr lang="en-US" altLang="zh-CN"/>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A84FA-B602-4368-AF5A-A0BCB4F2B551}" type="slidenum">
              <a:rPr lang="zh-CN" altLang="en-US"/>
              <a:pPr/>
              <a:t>30</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DEE8A-6B5A-4B5E-8D15-D8DB4FBB2E8C}" type="slidenum">
              <a:rPr lang="zh-CN" altLang="en-US"/>
              <a:pPr/>
              <a:t>31</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82756-1399-48AF-ADF5-E53F5544B813}" type="slidenum">
              <a:rPr lang="zh-CN" altLang="en-US"/>
              <a:pPr/>
              <a:t>33</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CC98D2-0B66-4781-88A6-A41C678FA5D3}" type="slidenum">
              <a:rPr lang="zh-CN" altLang="en-US"/>
              <a:pPr/>
              <a:t>35</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E8765-DB55-4BA2-BF21-D49A1E347D22}" type="slidenum">
              <a:rPr lang="zh-CN" altLang="en-US"/>
              <a:pPr/>
              <a:t>36</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a:xfrm>
            <a:off x="685800" y="4343400"/>
            <a:ext cx="5486400" cy="4114800"/>
          </a:xfrm>
        </p:spPr>
        <p:txBody>
          <a:bodyPr/>
          <a:lstStyle/>
          <a:p>
            <a:endParaRPr lang="zh-CN" altLang="en-US" dirty="0"/>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51007-4D75-4192-8B66-0D799E64DABB}" type="slidenum">
              <a:rPr lang="zh-CN" altLang="en-US"/>
              <a:pPr/>
              <a:t>37</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a:xfrm>
            <a:off x="685800" y="4343400"/>
            <a:ext cx="5486400" cy="4114800"/>
          </a:xfrm>
        </p:spPr>
        <p:txBody>
          <a:bodyPr/>
          <a:lstStyle/>
          <a:p>
            <a:pPr>
              <a:lnSpc>
                <a:spcPct val="90000"/>
              </a:lnSpc>
            </a:pPr>
            <a:endParaRPr lang="zh-CN" altLang="en-US" sz="1000" b="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998EC-8743-4886-8807-0E8BC1DC829D}" type="slidenum">
              <a:rPr lang="zh-CN" altLang="en-US"/>
              <a:pPr/>
              <a:t>39</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xfrm>
            <a:off x="685800" y="4343400"/>
            <a:ext cx="5486400" cy="4114800"/>
          </a:xfrm>
        </p:spPr>
        <p:txBody>
          <a:bodyPr/>
          <a:lstStyle/>
          <a:p>
            <a:pPr>
              <a:lnSpc>
                <a:spcPct val="90000"/>
              </a:lnSpc>
            </a:pP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7540E3-8A39-434A-AD74-0222F034F8D2}" type="slidenum">
              <a:rPr lang="zh-CN" altLang="en-US"/>
              <a:pPr/>
              <a:t>41</a:t>
            </a:fld>
            <a:endParaRPr lang="en-US" altLang="zh-CN"/>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此漫画可以称之为“</a:t>
            </a:r>
            <a:r>
              <a:rPr lang="zh-CN" altLang="en-US" b="1" dirty="0">
                <a:effectLst/>
              </a:rPr>
              <a:t>见过的最富哲理的卡通之一</a:t>
            </a:r>
            <a:r>
              <a:rPr lang="zh-CN" altLang="en-US" dirty="0">
                <a:effectLst/>
              </a:rPr>
              <a:t>”。即使不懂得、没参与过软件项目开发，看到下面的漫画也不免能够从中看出一些讥讽含义。</a:t>
            </a:r>
            <a:endParaRPr lang="en-US" altLang="zh-CN" dirty="0">
              <a:effectLst/>
            </a:endParaRPr>
          </a:p>
          <a:p>
            <a:endParaRPr lang="zh-CN" altLang="en-US" dirty="0"/>
          </a:p>
          <a:p>
            <a:r>
              <a:rPr lang="zh-CN" altLang="en-US" dirty="0">
                <a:effectLst/>
              </a:rPr>
              <a:t>此漫画有多个版本，原来这漫画也和软件开发一样也有演进式的 </a:t>
            </a:r>
            <a:r>
              <a:rPr lang="en-US" altLang="zh-CN" dirty="0">
                <a:effectLst/>
              </a:rPr>
              <a:t>Version</a:t>
            </a:r>
            <a:r>
              <a:rPr lang="zh-CN" altLang="en-US" dirty="0">
                <a:effectLst/>
              </a:rPr>
              <a:t>。</a:t>
            </a:r>
            <a:endParaRPr lang="en-US" altLang="zh-CN" dirty="0">
              <a:effectLst/>
            </a:endParaRPr>
          </a:p>
          <a:p>
            <a:endParaRPr lang="en-US" altLang="zh-CN" dirty="0">
              <a:effectLst/>
            </a:endParaRPr>
          </a:p>
          <a:p>
            <a:r>
              <a:rPr lang="zh-CN" altLang="en-US" dirty="0">
                <a:effectLst/>
              </a:rPr>
              <a:t>揭示了整个需求分析、系统设计、系统测试等一系列软件工程的问题，说明软件项目开发中相关人员关注到的方面更多、更复杂，需要考虑的因素也更多。</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6</a:t>
            </a:fld>
            <a:endParaRPr lang="zh-CN" altLang="en-US"/>
          </a:p>
        </p:txBody>
      </p:sp>
    </p:spTree>
    <p:extLst>
      <p:ext uri="{BB962C8B-B14F-4D97-AF65-F5344CB8AC3E}">
        <p14:creationId xmlns:p14="http://schemas.microsoft.com/office/powerpoint/2010/main" val="3769299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BF78A-4EE7-4F6E-B89F-EB7D4F6C27B2}" type="slidenum">
              <a:rPr lang="zh-CN" altLang="en-US"/>
              <a:pPr/>
              <a:t>42</a:t>
            </a:fld>
            <a:endParaRPr lang="en-US" altLang="zh-CN"/>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6E437-41F7-4E24-BE9E-583B279785F8}" type="slidenum">
              <a:rPr lang="zh-CN" altLang="en-US"/>
              <a:pPr/>
              <a:t>43</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19B8B-DBC2-4C24-8DFA-F06B0C2B81BB}" type="slidenum">
              <a:rPr lang="zh-CN" altLang="en-US"/>
              <a:pPr/>
              <a:t>44</a:t>
            </a:fld>
            <a:endParaRPr lang="en-US"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194A1-95C6-4982-A1BB-62A53D958E6D}" type="slidenum">
              <a:rPr lang="zh-CN" altLang="en-US"/>
              <a:pPr/>
              <a:t>45</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9566-9AC2-4A1F-A33C-5B2CFCFABB6F}" type="slidenum">
              <a:rPr lang="zh-CN" altLang="en-US"/>
              <a:pPr/>
              <a:t>46</a:t>
            </a:fld>
            <a:endParaRPr lang="en-US" altLang="zh-CN"/>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384177-7232-4EC7-BF41-E5EB9935AB09}" type="slidenum">
              <a:rPr lang="zh-CN" altLang="en-US"/>
              <a:pPr/>
              <a:t>47</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EDEA1-759A-4E44-93E0-9EB001B43705}" type="slidenum">
              <a:rPr lang="zh-CN" altLang="en-US"/>
              <a:pPr/>
              <a:t>50</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E8AEB-D78B-4972-9FDC-25A5E8767223}" type="slidenum">
              <a:rPr lang="zh-CN" altLang="en-US"/>
              <a:pPr/>
              <a:t>51</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8415B-F839-4C4C-AE87-2701D565EC50}" type="slidenum">
              <a:rPr lang="zh-CN" altLang="en-US"/>
              <a:pPr/>
              <a:t>52</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B57F9-7719-436E-AE05-AF331505E3B2}" type="slidenum">
              <a:rPr lang="zh-CN" altLang="en-US"/>
              <a:pPr/>
              <a:t>53</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a:xfrm>
            <a:off x="685800" y="4343400"/>
            <a:ext cx="5486400" cy="4114800"/>
          </a:xfrm>
        </p:spPr>
        <p:txBody>
          <a:bodyPr/>
          <a:lstStyle/>
          <a:p>
            <a:pPr lvl="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需求分析中可能暴露出来的问题： 需求的获取</a:t>
            </a:r>
            <a:endParaRPr lang="en-US" altLang="zh-CN" dirty="0"/>
          </a:p>
          <a:p>
            <a:endParaRPr lang="en-US" altLang="zh-CN" dirty="0"/>
          </a:p>
          <a:p>
            <a:r>
              <a:rPr lang="zh-CN" altLang="en-US" dirty="0"/>
              <a:t>客户往往对自己的需求不十分清楚，从他们的需求描述中可以获得一些关键的特征信息，仅仅可以勾勒出一个大致的轮廓，不过这个轮廓具体是什么谁也不知道。</a:t>
            </a:r>
          </a:p>
          <a:p>
            <a:r>
              <a:rPr lang="zh-CN" altLang="en-US" dirty="0"/>
              <a:t>在软件的需求调研中，客户具有以下的</a:t>
            </a:r>
            <a:r>
              <a:rPr lang="zh-CN" altLang="en-US" b="1" dirty="0"/>
              <a:t>特点</a:t>
            </a:r>
            <a:r>
              <a:rPr lang="zh-CN" altLang="en-US" dirty="0"/>
              <a:t>：</a:t>
            </a:r>
          </a:p>
          <a:p>
            <a:r>
              <a:rPr lang="zh-CN" altLang="en-US" dirty="0"/>
              <a:t>认为你什么都能做，他们什么也都想做！</a:t>
            </a:r>
          </a:p>
          <a:p>
            <a:r>
              <a:rPr lang="zh-CN" altLang="en-US" dirty="0"/>
              <a:t>希望一切都很智能化，凡是需要判断的都需要交给电脑，凡是要输入的希望都可以百分百防错，同时恨不得对着电脑喊一声东西就出来！</a:t>
            </a:r>
          </a:p>
          <a:p>
            <a:endParaRPr lang="en-US" altLang="zh-CN" b="1" dirty="0"/>
          </a:p>
          <a:p>
            <a:r>
              <a:rPr lang="zh-CN" altLang="en-US" b="1" dirty="0"/>
              <a:t>问题分析</a:t>
            </a:r>
            <a:r>
              <a:rPr lang="zh-CN" altLang="en-US" dirty="0"/>
              <a:t>：</a:t>
            </a:r>
          </a:p>
          <a:p>
            <a:r>
              <a:rPr lang="zh-CN" altLang="en-US" dirty="0"/>
              <a:t>不能把客户对需求的描述不清楚原因归结在客户身上，要在需求调研上投入更多的智慧，客户的认知是有限的，此时需要对其进行扫盲运动，把他们培养成初步的信息对等体。</a:t>
            </a:r>
          </a:p>
          <a:p>
            <a:r>
              <a:rPr lang="zh-CN" altLang="en-US" dirty="0"/>
              <a:t>在调研过程中倾听的同时要加以引导，从专业的角度，抓住关键的需求反复的沟通，以便达成清晰的理解。</a:t>
            </a:r>
          </a:p>
          <a:p>
            <a:endParaRPr lang="zh-CN" altLang="en-US"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7</a:t>
            </a:fld>
            <a:endParaRPr lang="zh-CN" altLang="en-US"/>
          </a:p>
        </p:txBody>
      </p:sp>
    </p:spTree>
    <p:extLst>
      <p:ext uri="{BB962C8B-B14F-4D97-AF65-F5344CB8AC3E}">
        <p14:creationId xmlns:p14="http://schemas.microsoft.com/office/powerpoint/2010/main" val="2284245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96439B-EB6C-4CB3-81CE-D0ACAF34CFDB}" type="slidenum">
              <a:rPr lang="zh-CN" altLang="en-US" smtClean="0"/>
              <a:t>54</a:t>
            </a:fld>
            <a:endParaRPr lang="zh-CN" altLang="en-US"/>
          </a:p>
        </p:txBody>
      </p:sp>
    </p:spTree>
    <p:extLst>
      <p:ext uri="{BB962C8B-B14F-4D97-AF65-F5344CB8AC3E}">
        <p14:creationId xmlns:p14="http://schemas.microsoft.com/office/powerpoint/2010/main" val="169983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郭德纲、于谦 </a:t>
            </a:r>
            <a:r>
              <a:rPr lang="en-US" altLang="zh-CN" dirty="0"/>
              <a:t>– </a:t>
            </a:r>
            <a:r>
              <a:rPr lang="zh-CN" altLang="en-US" dirty="0"/>
              <a:t>“梦中婚”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baseline="0" dirty="0"/>
              <a:t>    </a:t>
            </a:r>
            <a:r>
              <a:rPr lang="zh-CN" altLang="en-US" b="0" dirty="0"/>
              <a:t>盖个七十米的烟囱</a:t>
            </a:r>
            <a:r>
              <a:rPr lang="en-US" altLang="zh-CN" b="0" dirty="0"/>
              <a:t>, </a:t>
            </a:r>
            <a:r>
              <a:rPr lang="zh-CN" altLang="en-US" b="0" dirty="0"/>
              <a:t>盖完一分钱没给</a:t>
            </a:r>
            <a:r>
              <a:rPr lang="en-US" altLang="zh-CN" b="0" dirty="0"/>
              <a:t>, </a:t>
            </a:r>
            <a:r>
              <a:rPr lang="zh-CN" altLang="en-US" b="0" dirty="0"/>
              <a:t>咋的呢？图纸看反了</a:t>
            </a:r>
            <a:r>
              <a:rPr lang="en-US" altLang="zh-CN" b="0" dirty="0"/>
              <a:t>, </a:t>
            </a:r>
            <a:r>
              <a:rPr lang="zh-CN" altLang="en-US" b="0" dirty="0"/>
              <a:t>人家是要打口井。</a:t>
            </a:r>
          </a:p>
          <a:p>
            <a:endParaRPr lang="zh-CN" altLang="en-US" dirty="0"/>
          </a:p>
        </p:txBody>
      </p:sp>
      <p:sp>
        <p:nvSpPr>
          <p:cNvPr id="4" name="灯片编号占位符 3"/>
          <p:cNvSpPr>
            <a:spLocks noGrp="1"/>
          </p:cNvSpPr>
          <p:nvPr>
            <p:ph type="sldNum" sz="quarter" idx="10"/>
          </p:nvPr>
        </p:nvSpPr>
        <p:spPr/>
        <p:txBody>
          <a:bodyPr/>
          <a:lstStyle/>
          <a:p>
            <a:fld id="{9696439B-EB6C-4CB3-81CE-D0ACAF34CFDB}" type="slidenum">
              <a:rPr lang="zh-CN" altLang="en-US" smtClean="0"/>
              <a:t>55</a:t>
            </a:fld>
            <a:endParaRPr lang="zh-CN" altLang="en-US"/>
          </a:p>
        </p:txBody>
      </p:sp>
    </p:spTree>
    <p:extLst>
      <p:ext uri="{BB962C8B-B14F-4D97-AF65-F5344CB8AC3E}">
        <p14:creationId xmlns:p14="http://schemas.microsoft.com/office/powerpoint/2010/main" val="284063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0BF04-1889-4F45-B657-2DD1FDAFBD18}" type="slidenum">
              <a:rPr lang="zh-CN" altLang="en-US"/>
              <a:pPr/>
              <a:t>56</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85351-ECCB-4407-A255-39F66001D16A}" type="slidenum">
              <a:rPr lang="zh-CN" altLang="en-US"/>
              <a:pPr/>
              <a:t>57</a:t>
            </a:fld>
            <a:endParaRPr lang="en-US" altLang="zh-CN"/>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a:xfrm>
            <a:off x="685800" y="4343400"/>
            <a:ext cx="5486400" cy="4114800"/>
          </a:xfrm>
        </p:spPr>
        <p:txBody>
          <a:bodyPr/>
          <a:lstStyle/>
          <a:p>
            <a:endParaRPr lang="zh-CN" altLang="en-US" sz="10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32F1E-52DE-459B-A4F4-CC4120899197}" type="slidenum">
              <a:rPr lang="zh-CN" altLang="en-US"/>
              <a:pPr/>
              <a:t>58</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2D7CA-F5DF-4ECB-8CE4-C5B997ABA2A5}" type="slidenum">
              <a:rPr lang="zh-CN" altLang="en-US"/>
              <a:pPr/>
              <a:t>59</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96439B-EB6C-4CB3-81CE-D0ACAF34CFDB}" type="slidenum">
              <a:rPr lang="zh-CN" altLang="en-US" smtClean="0"/>
              <a:t>60</a:t>
            </a:fld>
            <a:endParaRPr lang="zh-CN" altLang="en-US"/>
          </a:p>
        </p:txBody>
      </p:sp>
    </p:spTree>
    <p:extLst>
      <p:ext uri="{BB962C8B-B14F-4D97-AF65-F5344CB8AC3E}">
        <p14:creationId xmlns:p14="http://schemas.microsoft.com/office/powerpoint/2010/main" val="2348223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D2861-A444-484A-8446-D60935C4C2E4}" type="slidenum">
              <a:rPr lang="zh-CN" altLang="en-US"/>
              <a:pPr/>
              <a:t>62</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12EC3-AE40-4C6C-A1A4-334C37E6578C}" type="slidenum">
              <a:rPr lang="zh-CN" altLang="en-US"/>
              <a:pPr/>
              <a:t>64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用</a:t>
            </a:r>
            <a:r>
              <a:rPr lang="en-US" altLang="zh-CN" sz="1200" dirty="0"/>
              <a:t>Visio</a:t>
            </a:r>
            <a:r>
              <a:rPr lang="zh-CN" altLang="en-US" sz="1200" dirty="0"/>
              <a:t>画“权限管理系统”用例图</a:t>
            </a:r>
            <a:endParaRPr lang="en-US" altLang="zh-CN" sz="1200" dirty="0"/>
          </a:p>
          <a:p>
            <a:r>
              <a:rPr lang="en-US" altLang="zh-CN" dirty="0"/>
              <a:t>1</a:t>
            </a:r>
            <a:r>
              <a:rPr lang="zh-CN" altLang="en-US" dirty="0"/>
              <a:t>、定义系统边界</a:t>
            </a:r>
            <a:endParaRPr lang="en-US" altLang="zh-CN" dirty="0"/>
          </a:p>
          <a:p>
            <a:r>
              <a:rPr lang="zh-CN" altLang="en-US" dirty="0"/>
              <a:t>（</a:t>
            </a:r>
            <a:r>
              <a:rPr lang="en-US" altLang="zh-CN" dirty="0"/>
              <a:t>1</a:t>
            </a:r>
            <a:r>
              <a:rPr lang="zh-CN" altLang="en-US" dirty="0"/>
              <a:t>）启动</a:t>
            </a:r>
            <a:r>
              <a:rPr lang="en-US" altLang="zh-CN" dirty="0"/>
              <a:t>Visio</a:t>
            </a:r>
            <a:r>
              <a:rPr lang="zh-CN" altLang="en-US" dirty="0"/>
              <a:t>。“选择绘图类型”时，选“软件”→“</a:t>
            </a:r>
            <a:r>
              <a:rPr lang="en-US" altLang="zh-CN" dirty="0"/>
              <a:t>UML</a:t>
            </a:r>
            <a:r>
              <a:rPr lang="zh-CN" altLang="en-US" dirty="0"/>
              <a:t>模型图” </a:t>
            </a:r>
          </a:p>
          <a:p>
            <a:r>
              <a:rPr lang="zh-CN" altLang="en-US" dirty="0"/>
              <a:t>（</a:t>
            </a:r>
            <a:r>
              <a:rPr lang="en-US" altLang="zh-CN" dirty="0"/>
              <a:t>2</a:t>
            </a:r>
            <a:r>
              <a:rPr lang="zh-CN" altLang="en-US" dirty="0"/>
              <a:t>）在左侧的“形状”栏中选“</a:t>
            </a:r>
            <a:r>
              <a:rPr lang="en-US" altLang="zh-CN" dirty="0"/>
              <a:t>UML</a:t>
            </a:r>
            <a:r>
              <a:rPr lang="zh-CN" altLang="en-US" dirty="0"/>
              <a:t>用例”工具箱 </a:t>
            </a:r>
          </a:p>
          <a:p>
            <a:r>
              <a:rPr lang="zh-CN" altLang="en-US" dirty="0"/>
              <a:t>（</a:t>
            </a:r>
            <a:r>
              <a:rPr lang="en-US" altLang="zh-CN" dirty="0"/>
              <a:t>3</a:t>
            </a:r>
            <a:r>
              <a:rPr lang="zh-CN" altLang="en-US" dirty="0"/>
              <a:t>）添加系统边界，在“形状栏”→“</a:t>
            </a:r>
            <a:r>
              <a:rPr lang="en-US" altLang="zh-CN" dirty="0"/>
              <a:t>UML</a:t>
            </a:r>
            <a:r>
              <a:rPr lang="zh-CN" altLang="en-US" dirty="0"/>
              <a:t>用例”工具箱中，拖放“系统边界”图到画布中，将其名称改为“权限管理系统”。 </a:t>
            </a:r>
          </a:p>
          <a:p>
            <a:r>
              <a:rPr lang="en-US" altLang="zh-CN" dirty="0"/>
              <a:t>2</a:t>
            </a:r>
            <a:r>
              <a:rPr lang="zh-CN" altLang="en-US" dirty="0"/>
              <a:t>、找出与用例直接相关的参与者</a:t>
            </a:r>
            <a:endParaRPr lang="en-US" altLang="zh-CN" dirty="0"/>
          </a:p>
          <a:p>
            <a:r>
              <a:rPr lang="zh-CN" altLang="en-US" dirty="0"/>
              <a:t>（</a:t>
            </a:r>
            <a:r>
              <a:rPr lang="en-US" altLang="zh-CN" dirty="0"/>
              <a:t>1</a:t>
            </a:r>
            <a:r>
              <a:rPr lang="zh-CN" altLang="en-US" dirty="0"/>
              <a:t>）添加参与者，在“形状栏”→“</a:t>
            </a:r>
            <a:r>
              <a:rPr lang="en-US" altLang="zh-CN" dirty="0"/>
              <a:t>UML</a:t>
            </a:r>
            <a:r>
              <a:rPr lang="zh-CN" altLang="en-US" dirty="0"/>
              <a:t>用例”工具箱中，将两个参与者拖放到画布上，将其名称分别修改为“用户”和“系统管理员”。</a:t>
            </a:r>
          </a:p>
          <a:p>
            <a:r>
              <a:rPr lang="en-US" altLang="zh-CN" dirty="0"/>
              <a:t>3</a:t>
            </a:r>
            <a:r>
              <a:rPr lang="zh-CN" altLang="en-US" dirty="0"/>
              <a:t>、画出各个用例</a:t>
            </a:r>
            <a:endParaRPr lang="en-US" altLang="zh-CN" dirty="0"/>
          </a:p>
          <a:p>
            <a:r>
              <a:rPr lang="zh-CN" altLang="en-US" dirty="0"/>
              <a:t>（</a:t>
            </a:r>
            <a:r>
              <a:rPr lang="en-US" altLang="zh-CN" dirty="0"/>
              <a:t>1</a:t>
            </a:r>
            <a:r>
              <a:rPr lang="zh-CN" altLang="en-US" dirty="0"/>
              <a:t>）添加用例，在“形状栏”→“</a:t>
            </a:r>
            <a:r>
              <a:rPr lang="en-US" altLang="zh-CN" dirty="0"/>
              <a:t>UML</a:t>
            </a:r>
            <a:r>
              <a:rPr lang="zh-CN" altLang="en-US" dirty="0"/>
              <a:t>用例”工具箱中，将四个用例拖放到画布上，将其名称分别修改为“用户登录”、“生成菜单”、“用户管理”和“角色管理”。 </a:t>
            </a:r>
          </a:p>
          <a:p>
            <a:r>
              <a:rPr lang="en-US" altLang="zh-CN" dirty="0"/>
              <a:t>4</a:t>
            </a:r>
            <a:r>
              <a:rPr lang="zh-CN" altLang="en-US" dirty="0"/>
              <a:t>、确定参与者和用例之间的关系</a:t>
            </a:r>
            <a:endParaRPr lang="en-US" altLang="zh-CN" dirty="0"/>
          </a:p>
          <a:p>
            <a:r>
              <a:rPr lang="zh-CN" altLang="en-US" dirty="0"/>
              <a:t>（</a:t>
            </a:r>
            <a:r>
              <a:rPr lang="en-US" altLang="zh-CN" dirty="0"/>
              <a:t>1</a:t>
            </a:r>
            <a:r>
              <a:rPr lang="zh-CN" altLang="en-US" dirty="0"/>
              <a:t>）确定参与者和用例之间的关系，参与者“用户”与用例“用户登录”之间是“通信”关系；参与者“系统管理员”与用例“用户管理”和“角色管理”之间是“通信”关系；用例“用户登录”与用例“生成菜单”之间是“用”关系；参与者“系统管理员”与参与者“用户”之间是“泛化（继承）”关系，其中“泛化”关系在“</a:t>
            </a:r>
            <a:r>
              <a:rPr lang="en-US" altLang="zh-CN" dirty="0"/>
              <a:t>UML</a:t>
            </a:r>
            <a:r>
              <a:rPr lang="zh-CN" altLang="en-US" dirty="0"/>
              <a:t>静态结构”工具箱中。</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65</a:t>
            </a:fld>
            <a:endParaRPr lang="zh-CN" altLang="en-US"/>
          </a:p>
        </p:txBody>
      </p:sp>
    </p:spTree>
    <p:extLst>
      <p:ext uri="{BB962C8B-B14F-4D97-AF65-F5344CB8AC3E}">
        <p14:creationId xmlns:p14="http://schemas.microsoft.com/office/powerpoint/2010/main" val="42242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需求分析中的问题：描述需求 </a:t>
            </a:r>
            <a:endParaRPr lang="en-US" altLang="zh-CN" dirty="0"/>
          </a:p>
          <a:p>
            <a:endParaRPr lang="en-US" altLang="zh-CN" dirty="0"/>
          </a:p>
          <a:p>
            <a:r>
              <a:rPr lang="zh-CN" altLang="en-US" dirty="0"/>
              <a:t>项目经理或业务顾问，接受到客户的需求后开始变得异常的头痛，会感觉需求无法实现，但也不会按照着客户的原始需求直接开工，于是开始对之前获得的需求进行</a:t>
            </a:r>
            <a:r>
              <a:rPr lang="zh-CN" altLang="en-US" b="1" dirty="0"/>
              <a:t>自以为是的精简</a:t>
            </a:r>
            <a:r>
              <a:rPr lang="zh-CN" altLang="en-US" dirty="0"/>
              <a:t>、把模糊的轮廓变成更清晰的目标。</a:t>
            </a:r>
            <a:endParaRPr lang="en-US" altLang="zh-CN" dirty="0"/>
          </a:p>
          <a:p>
            <a:endParaRPr lang="zh-CN" altLang="en-US" dirty="0"/>
          </a:p>
          <a:p>
            <a:r>
              <a:rPr lang="zh-CN" altLang="en-US" b="1" dirty="0"/>
              <a:t>问题分析</a:t>
            </a:r>
            <a:r>
              <a:rPr lang="zh-CN" altLang="en-US" dirty="0"/>
              <a:t>：</a:t>
            </a:r>
          </a:p>
          <a:p>
            <a:r>
              <a:rPr lang="zh-CN" altLang="en-US" dirty="0"/>
              <a:t>项目经理往往会忽略哪些是重要的需求，哪些是次要的需求，任意的裁剪并不等于精简，结果只能使得目标偏离实际需求；</a:t>
            </a:r>
          </a:p>
          <a:p>
            <a:r>
              <a:rPr lang="zh-CN" altLang="en-US" dirty="0"/>
              <a:t>客户肯定看不懂也不会去看描述需求分析的专业文档方案，所以需要把一个复杂的问题，变成通俗的描述（想想白居易的典故）；项目经理需要有很强的</a:t>
            </a:r>
            <a:r>
              <a:rPr lang="en-US" altLang="zh-CN" dirty="0"/>
              <a:t>presentation</a:t>
            </a:r>
            <a:r>
              <a:rPr lang="zh-CN" altLang="en-US" dirty="0"/>
              <a:t>的能力，能够让客户知道软件到底要做什么，从而及早的收获反馈并完成反省调整。</a:t>
            </a:r>
          </a:p>
          <a:p>
            <a:endParaRPr lang="en-US" altLang="zh-CN"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8</a:t>
            </a:fld>
            <a:endParaRPr lang="zh-CN" altLang="en-US"/>
          </a:p>
        </p:txBody>
      </p:sp>
    </p:spTree>
    <p:extLst>
      <p:ext uri="{BB962C8B-B14F-4D97-AF65-F5344CB8AC3E}">
        <p14:creationId xmlns:p14="http://schemas.microsoft.com/office/powerpoint/2010/main" val="32434022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79AA1-EA14-4300-9666-8C9426AE9ABE}" type="slidenum">
              <a:rPr lang="zh-CN" altLang="en-US"/>
              <a:pPr/>
              <a:t>66</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xfrm>
            <a:off x="685800" y="4343400"/>
            <a:ext cx="5486400" cy="4114800"/>
          </a:xfrm>
        </p:spPr>
        <p:txBody>
          <a:bodyPr/>
          <a:lstStyle/>
          <a:p>
            <a:pPr marL="228600" indent="-228600"/>
            <a:r>
              <a:rPr lang="zh-CN" altLang="en-US" dirty="0"/>
              <a:t>一、 用例（元素）组成：</a:t>
            </a:r>
            <a:endParaRPr lang="en-US" altLang="zh-CN" dirty="0"/>
          </a:p>
          <a:p>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用例的唯一标识；</a:t>
            </a:r>
          </a:p>
          <a:p>
            <a:r>
              <a:rPr lang="en-US" altLang="zh-CN"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用例名称；</a:t>
            </a:r>
          </a:p>
          <a:p>
            <a:r>
              <a:rPr lang="en-US" altLang="zh-CN" sz="1200" kern="1200" dirty="0">
                <a:solidFill>
                  <a:schemeClr val="tx1"/>
                </a:solidFill>
                <a:effectLst/>
                <a:latin typeface="+mn-lt"/>
                <a:ea typeface="+mn-ea"/>
                <a:cs typeface="+mn-cs"/>
              </a:rPr>
              <a:t>3. </a:t>
            </a:r>
            <a:r>
              <a:rPr lang="zh-CN" altLang="en-US" sz="1200" kern="1200" dirty="0">
                <a:solidFill>
                  <a:schemeClr val="tx1"/>
                </a:solidFill>
                <a:effectLst/>
                <a:latin typeface="+mn-lt"/>
                <a:ea typeface="+mn-ea"/>
                <a:cs typeface="+mn-cs"/>
              </a:rPr>
              <a:t>行为者；</a:t>
            </a:r>
          </a:p>
          <a:p>
            <a:r>
              <a:rPr lang="en-US" altLang="zh-CN" sz="1200" kern="1200" dirty="0">
                <a:solidFill>
                  <a:schemeClr val="tx1"/>
                </a:solidFill>
                <a:effectLst/>
                <a:latin typeface="+mn-lt"/>
                <a:ea typeface="+mn-ea"/>
                <a:cs typeface="+mn-cs"/>
              </a:rPr>
              <a:t>4. </a:t>
            </a:r>
            <a:r>
              <a:rPr lang="zh-CN" altLang="en-US" sz="1200" kern="1200" dirty="0">
                <a:solidFill>
                  <a:schemeClr val="tx1"/>
                </a:solidFill>
                <a:effectLst/>
                <a:latin typeface="+mn-lt"/>
                <a:ea typeface="+mn-ea"/>
                <a:cs typeface="+mn-cs"/>
              </a:rPr>
              <a:t>用例的简述；</a:t>
            </a:r>
          </a:p>
          <a:p>
            <a:r>
              <a:rPr lang="en-US" altLang="zh-CN" sz="1200" kern="1200" dirty="0">
                <a:solidFill>
                  <a:schemeClr val="tx1"/>
                </a:solidFill>
                <a:effectLst/>
                <a:latin typeface="+mn-lt"/>
                <a:ea typeface="+mn-ea"/>
                <a:cs typeface="+mn-cs"/>
              </a:rPr>
              <a:t>5. </a:t>
            </a:r>
            <a:r>
              <a:rPr lang="zh-CN" altLang="en-US" sz="1200" kern="1200" dirty="0">
                <a:solidFill>
                  <a:schemeClr val="tx1"/>
                </a:solidFill>
                <a:effectLst/>
                <a:latin typeface="+mn-lt"/>
                <a:ea typeface="+mn-ea"/>
                <a:cs typeface="+mn-cs"/>
              </a:rPr>
              <a:t>前置条件；</a:t>
            </a:r>
          </a:p>
          <a:p>
            <a:r>
              <a:rPr lang="en-US" altLang="zh-CN" sz="1200" kern="1200" dirty="0">
                <a:solidFill>
                  <a:schemeClr val="tx1"/>
                </a:solidFill>
                <a:effectLst/>
                <a:latin typeface="+mn-lt"/>
                <a:ea typeface="+mn-ea"/>
                <a:cs typeface="+mn-cs"/>
              </a:rPr>
              <a:t>6. </a:t>
            </a:r>
            <a:r>
              <a:rPr lang="zh-CN" altLang="en-US" sz="1200" kern="1200" dirty="0">
                <a:solidFill>
                  <a:schemeClr val="tx1"/>
                </a:solidFill>
                <a:effectLst/>
                <a:latin typeface="+mn-lt"/>
                <a:ea typeface="+mn-ea"/>
                <a:cs typeface="+mn-cs"/>
              </a:rPr>
              <a:t>后置条件；</a:t>
            </a:r>
          </a:p>
          <a:p>
            <a:r>
              <a:rPr lang="en-US" altLang="zh-CN" sz="1200" kern="1200" dirty="0">
                <a:solidFill>
                  <a:schemeClr val="tx1"/>
                </a:solidFill>
                <a:effectLst/>
                <a:latin typeface="+mn-lt"/>
                <a:ea typeface="+mn-ea"/>
                <a:cs typeface="+mn-cs"/>
              </a:rPr>
              <a:t>7. </a:t>
            </a:r>
            <a:r>
              <a:rPr lang="zh-CN" altLang="en-US" sz="1200" kern="1200" dirty="0">
                <a:solidFill>
                  <a:schemeClr val="tx1"/>
                </a:solidFill>
                <a:effectLst/>
                <a:latin typeface="+mn-lt"/>
                <a:ea typeface="+mn-ea"/>
                <a:cs typeface="+mn-cs"/>
              </a:rPr>
              <a:t>流程，分主干和分支；</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描述供前置条件到后置条件的过程中，系统与用户之间有何种交互步骤，会借助时序图或者流程图；</a:t>
            </a:r>
          </a:p>
          <a:p>
            <a:r>
              <a:rPr lang="en-US" altLang="zh-CN" sz="1200" kern="1200" dirty="0">
                <a:solidFill>
                  <a:schemeClr val="tx1"/>
                </a:solidFill>
                <a:effectLst/>
                <a:latin typeface="+mn-lt"/>
                <a:ea typeface="+mn-ea"/>
                <a:cs typeface="+mn-cs"/>
              </a:rPr>
              <a:t>8. </a:t>
            </a:r>
            <a:r>
              <a:rPr lang="zh-CN" altLang="en-US" sz="1200" kern="1200" dirty="0">
                <a:solidFill>
                  <a:schemeClr val="tx1"/>
                </a:solidFill>
                <a:effectLst/>
                <a:latin typeface="+mn-lt"/>
                <a:ea typeface="+mn-ea"/>
                <a:cs typeface="+mn-cs"/>
              </a:rPr>
              <a:t>其他内容，比如限制条件、业务规则的描述；界面描述；额外的一些针对项目特定的需求。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二、用例描述模板</a:t>
            </a:r>
            <a:endParaRPr lang="en-US" altLang="zh-CN" sz="1200" kern="120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    </a:t>
            </a:r>
            <a:r>
              <a:rPr lang="zh-CN" altLang="en-US" dirty="0">
                <a:effectLst/>
              </a:rPr>
              <a:t>用例名称</a:t>
            </a:r>
            <a:endParaRPr lang="en-US" altLang="zh-CN" dirty="0">
              <a:effectLst/>
            </a:endParaRPr>
          </a:p>
          <a:p>
            <a:pPr lvl="1"/>
            <a:r>
              <a:rPr lang="zh-CN" altLang="en-US" dirty="0">
                <a:effectLst/>
              </a:rPr>
              <a:t>最新更新日期：</a:t>
            </a:r>
            <a:endParaRPr lang="zh-CN" altLang="en-US" dirty="0"/>
          </a:p>
          <a:p>
            <a:pPr lvl="1"/>
            <a:r>
              <a:rPr lang="zh-CN" altLang="en-US" dirty="0">
                <a:effectLst/>
              </a:rPr>
              <a:t>负责人：</a:t>
            </a:r>
            <a:endParaRPr lang="zh-CN" altLang="en-US" dirty="0"/>
          </a:p>
          <a:p>
            <a:pPr lvl="1"/>
            <a:r>
              <a:rPr lang="zh-CN" altLang="en-US" dirty="0">
                <a:effectLst/>
              </a:rPr>
              <a:t>用例描述：</a:t>
            </a:r>
            <a:endParaRPr lang="zh-CN" altLang="en-US" dirty="0"/>
          </a:p>
          <a:p>
            <a:pPr lvl="1"/>
            <a:r>
              <a:rPr lang="zh-CN" altLang="en-US" dirty="0">
                <a:effectLst/>
              </a:rPr>
              <a:t>用户界面设计：</a:t>
            </a:r>
            <a:endParaRPr lang="zh-CN" altLang="en-US" dirty="0"/>
          </a:p>
          <a:p>
            <a:pPr lvl="1"/>
            <a:r>
              <a:rPr lang="zh-CN" altLang="en-US" dirty="0">
                <a:effectLst/>
              </a:rPr>
              <a:t>用例场景：</a:t>
            </a:r>
            <a:endParaRPr lang="zh-CN" altLang="en-US" dirty="0"/>
          </a:p>
          <a:p>
            <a:pPr lvl="1"/>
            <a:r>
              <a:rPr lang="zh-CN" altLang="en-US" dirty="0">
                <a:effectLst/>
              </a:rPr>
              <a:t>用户：</a:t>
            </a:r>
            <a:endParaRPr lang="zh-CN" altLang="en-US" dirty="0"/>
          </a:p>
          <a:p>
            <a:pPr lvl="1"/>
            <a:r>
              <a:rPr lang="zh-CN" altLang="en-US" dirty="0">
                <a:effectLst/>
              </a:rPr>
              <a:t>前置条件：</a:t>
            </a:r>
            <a:endParaRPr lang="zh-CN" altLang="en-US" dirty="0"/>
          </a:p>
          <a:p>
            <a:pPr lvl="1"/>
            <a:r>
              <a:rPr lang="zh-CN" altLang="en-US" dirty="0">
                <a:effectLst/>
              </a:rPr>
              <a:t>主流程：</a:t>
            </a:r>
            <a:endParaRPr lang="zh-CN" altLang="en-US" dirty="0"/>
          </a:p>
          <a:p>
            <a:pPr lvl="1"/>
            <a:r>
              <a:rPr lang="zh-CN" altLang="en-US" dirty="0">
                <a:effectLst/>
              </a:rPr>
              <a:t>后置条件：</a:t>
            </a:r>
            <a:endParaRPr lang="zh-CN" altLang="en-US" dirty="0"/>
          </a:p>
          <a:p>
            <a:pPr lvl="1"/>
            <a:r>
              <a:rPr lang="zh-CN" altLang="en-US" dirty="0">
                <a:effectLst/>
              </a:rPr>
              <a:t>扩展流程：</a:t>
            </a:r>
            <a:endParaRPr lang="zh-CN" altLang="en-US" dirty="0"/>
          </a:p>
          <a:p>
            <a:pPr lvl="1"/>
            <a:r>
              <a:rPr lang="zh-CN" altLang="en-US" dirty="0">
                <a:effectLst/>
              </a:rPr>
              <a:t>输入项详列：</a:t>
            </a:r>
            <a:endParaRPr lang="zh-CN" altLang="en-US" dirty="0"/>
          </a:p>
          <a:p>
            <a:pPr lvl="1"/>
            <a:r>
              <a:rPr lang="zh-CN" altLang="en-US" dirty="0">
                <a:effectLst/>
              </a:rPr>
              <a:t>输出项详列：</a:t>
            </a:r>
            <a:endParaRPr lang="zh-CN" altLang="en-US" dirty="0"/>
          </a:p>
          <a:p>
            <a:pPr lvl="1"/>
            <a:r>
              <a:rPr lang="zh-CN" altLang="en-US" dirty="0">
                <a:effectLst/>
              </a:rPr>
              <a:t>关联用例</a:t>
            </a:r>
            <a:endParaRPr lang="en-US" altLang="zh-CN" dirty="0">
              <a:effectLst/>
            </a:endParaRPr>
          </a:p>
          <a:p>
            <a:pPr lvl="1"/>
            <a:r>
              <a:rPr lang="zh-CN" altLang="en-US" dirty="0">
                <a:effectLst/>
              </a:rPr>
              <a:t>补充规约：</a:t>
            </a:r>
            <a:br>
              <a:rPr lang="zh-CN" altLang="en-US" dirty="0">
                <a:effectLst/>
              </a:rPr>
            </a:br>
            <a:r>
              <a:rPr lang="zh-CN" altLang="en-US" dirty="0">
                <a:effectLst/>
              </a:rPr>
              <a:t>遗留问题和可能的解决方案：</a:t>
            </a:r>
            <a:endParaRPr lang="zh-CN" altLang="en-US" dirty="0"/>
          </a:p>
          <a:p>
            <a:endParaRPr lang="zh-CN" altLang="en-US" sz="1200" kern="1200" dirty="0">
              <a:solidFill>
                <a:schemeClr val="tx1"/>
              </a:solidFill>
              <a:effectLst/>
              <a:latin typeface="+mn-lt"/>
              <a:ea typeface="+mn-ea"/>
              <a:cs typeface="+mn-cs"/>
            </a:endParaRPr>
          </a:p>
          <a:p>
            <a:pPr marL="228600" indent="-22860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1380E-614D-45C9-BE1C-78647F4DAE5E}" type="slidenum">
              <a:rPr lang="zh-CN" altLang="en-US"/>
              <a:pPr/>
              <a:t>67</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具体写用例描述的建议：</a:t>
            </a:r>
          </a:p>
          <a:p>
            <a:r>
              <a:rPr lang="en-US" altLang="zh-CN" dirty="0"/>
              <a:t>1. </a:t>
            </a:r>
            <a:r>
              <a:rPr lang="zh-CN" altLang="en-US" dirty="0"/>
              <a:t>先写出所有用例的名称，对照业务流程，查漏补缺。</a:t>
            </a:r>
          </a:p>
          <a:p>
            <a:r>
              <a:rPr lang="en-US" altLang="zh-CN" dirty="0"/>
              <a:t>2. </a:t>
            </a:r>
            <a:r>
              <a:rPr lang="zh-CN" altLang="en-US" dirty="0"/>
              <a:t>其次些用例描述，明确定义该用例的功能、范围、大小。</a:t>
            </a:r>
          </a:p>
          <a:p>
            <a:r>
              <a:rPr lang="zh-CN" altLang="en-US" dirty="0"/>
              <a:t>  同时考虑该用例应该完成的主要功能，以及会遇到的所有分支、输入输出。</a:t>
            </a:r>
          </a:p>
          <a:p>
            <a:r>
              <a:rPr lang="en-US" altLang="zh-CN" dirty="0"/>
              <a:t>3. </a:t>
            </a:r>
            <a:r>
              <a:rPr lang="zh-CN" altLang="en-US" dirty="0"/>
              <a:t>需要注意：</a:t>
            </a:r>
          </a:p>
          <a:p>
            <a:r>
              <a:rPr lang="zh-CN" altLang="en-US" dirty="0"/>
              <a:t>  关注用例的用户和前置条件</a:t>
            </a:r>
          </a:p>
          <a:p>
            <a:r>
              <a:rPr lang="zh-CN" altLang="en-US" dirty="0"/>
              <a:t>  主流程要简短，分支流程应该比主流程多，而且复杂。</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68</a:t>
            </a:fld>
            <a:endParaRPr lang="zh-CN" altLang="en-US"/>
          </a:p>
        </p:txBody>
      </p:sp>
    </p:spTree>
    <p:extLst>
      <p:ext uri="{BB962C8B-B14F-4D97-AF65-F5344CB8AC3E}">
        <p14:creationId xmlns:p14="http://schemas.microsoft.com/office/powerpoint/2010/main" val="33550348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A31985-8D4C-4213-A440-908380B083A9}" type="slidenum">
              <a:rPr lang="zh-CN" altLang="en-US"/>
              <a:pPr/>
              <a:t>70</a:t>
            </a:fld>
            <a:endParaRPr lang="en-US" altLang="zh-CN"/>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779BF7-7EF1-43B2-8570-A9616A617ED2}" type="slidenum">
              <a:rPr lang="zh-CN" altLang="en-US"/>
              <a:pPr/>
              <a:t>71</a:t>
            </a:fld>
            <a:endParaRPr lang="en-US"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80A32-E30E-42D2-897E-311E37AA65A6}" type="slidenum">
              <a:rPr lang="zh-CN" altLang="en-US"/>
              <a:pPr/>
              <a:t>72</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a:xfrm>
            <a:off x="685800" y="4343400"/>
            <a:ext cx="5486400" cy="4114800"/>
          </a:xfrm>
        </p:spPr>
        <p:txBody>
          <a:bodyPr/>
          <a:lstStyle/>
          <a:p>
            <a:pPr lvl="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99C43-ACEB-4814-936F-401B1A3D2AF5}" type="slidenum">
              <a:rPr lang="zh-CN" altLang="en-US"/>
              <a:pPr/>
              <a:t>73</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a:xfrm>
            <a:off x="685800" y="4343400"/>
            <a:ext cx="5486400" cy="4114800"/>
          </a:xfrm>
        </p:spPr>
        <p:txBody>
          <a:bodyPr/>
          <a:lstStyle/>
          <a:p>
            <a:pPr lvl="1"/>
            <a:endParaRPr lang="en-US"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401E4-A7C0-4BAF-B224-E44128DE4B7E}" type="slidenum">
              <a:rPr lang="zh-CN" altLang="en-US"/>
              <a:pPr/>
              <a:t>74</a:t>
            </a:fld>
            <a:endParaRPr lang="en-US" altLang="zh-CN"/>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5E9EA-8F65-4C50-9DFA-46E3C62F6887}" type="slidenum">
              <a:rPr lang="zh-CN" altLang="en-US"/>
              <a:pPr/>
              <a:t>76</a:t>
            </a:fld>
            <a:endParaRPr lang="en-US" altLang="zh-CN"/>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a:xfrm>
            <a:off x="685800" y="4343400"/>
            <a:ext cx="5486400" cy="4114800"/>
          </a:xfrm>
        </p:spPr>
        <p:txBody>
          <a:bodyPr/>
          <a:lstStyle/>
          <a:p>
            <a:endParaRPr lang="zh-CN" altLang="en-US" b="1"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https://learngitbranching.js.org/?locale=zh_CN </a:t>
            </a:r>
            <a:endParaRPr lang="zh-CN" altLang="en-US" dirty="0"/>
          </a:p>
        </p:txBody>
      </p:sp>
      <p:sp>
        <p:nvSpPr>
          <p:cNvPr id="4" name="灯片编号占位符 3"/>
          <p:cNvSpPr>
            <a:spLocks noGrp="1"/>
          </p:cNvSpPr>
          <p:nvPr>
            <p:ph type="sldNum" sz="quarter" idx="5"/>
          </p:nvPr>
        </p:nvSpPr>
        <p:spPr/>
        <p:txBody>
          <a:bodyPr/>
          <a:lstStyle/>
          <a:p>
            <a:fld id="{07134CD2-3EDC-4870-BCBB-8F727EC06504}" type="slidenum">
              <a:rPr lang="zh-CN" altLang="en-US" smtClean="0"/>
              <a:t>78</a:t>
            </a:fld>
            <a:endParaRPr lang="zh-CN" altLang="en-US"/>
          </a:p>
        </p:txBody>
      </p:sp>
    </p:spTree>
    <p:extLst>
      <p:ext uri="{BB962C8B-B14F-4D97-AF65-F5344CB8AC3E}">
        <p14:creationId xmlns:p14="http://schemas.microsoft.com/office/powerpoint/2010/main" val="149094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系统架构</a:t>
            </a:r>
            <a:r>
              <a:rPr lang="en-US" altLang="zh-CN" dirty="0"/>
              <a:t>|</a:t>
            </a:r>
            <a:r>
              <a:rPr lang="zh-CN" altLang="en-US" dirty="0"/>
              <a:t>分析师设计的软件项目架构：</a:t>
            </a:r>
            <a:endParaRPr lang="en-US" altLang="zh-CN" dirty="0"/>
          </a:p>
          <a:p>
            <a:endParaRPr lang="en-US" altLang="zh-CN" dirty="0"/>
          </a:p>
          <a:p>
            <a:r>
              <a:rPr lang="zh-CN" altLang="en-US" dirty="0"/>
              <a:t>在获得需求分析方案书后，系统工程师需要对方案进行系统的转换和架构，为了实现需求分析方案书中的各种固化需求，系统分析</a:t>
            </a:r>
            <a:r>
              <a:rPr lang="en-US" altLang="zh-CN" dirty="0"/>
              <a:t>|</a:t>
            </a:r>
            <a:r>
              <a:rPr lang="zh-CN" altLang="en-US" dirty="0"/>
              <a:t>架构师开始编写开发规格说明书，会使用了大量的模块和技术框架来实现功能。导致原本还算清晰的需求变得开始有点冗余。</a:t>
            </a:r>
            <a:endParaRPr lang="en-US" altLang="zh-CN" dirty="0"/>
          </a:p>
          <a:p>
            <a:endParaRPr lang="en-US" altLang="zh-CN" b="1" dirty="0"/>
          </a:p>
          <a:p>
            <a:r>
              <a:rPr lang="zh-CN" altLang="en-US" b="1" dirty="0"/>
              <a:t>问题分析</a:t>
            </a:r>
            <a:r>
              <a:rPr lang="zh-CN" altLang="en-US" dirty="0"/>
              <a:t>：</a:t>
            </a:r>
          </a:p>
          <a:p>
            <a:r>
              <a:rPr lang="zh-CN" altLang="en-US" dirty="0"/>
              <a:t>需求方案的实现应该使用尽可能的简化系统，能够一个模块解决的问题绝不要多个模块，能够系统配置完成的功能绝对不要开发，能够一个服务器搞得定的负载绝不要</a:t>
            </a:r>
            <a:r>
              <a:rPr lang="en-US" altLang="zh-CN" dirty="0"/>
              <a:t>N</a:t>
            </a:r>
            <a:r>
              <a:rPr lang="zh-CN" altLang="en-US" dirty="0"/>
              <a:t>多个服务器。让操作简单，界面清晰，性能稳定是系统分析</a:t>
            </a:r>
            <a:r>
              <a:rPr lang="en-US" altLang="zh-CN" dirty="0"/>
              <a:t>|</a:t>
            </a:r>
            <a:r>
              <a:rPr lang="zh-CN" altLang="en-US" dirty="0"/>
              <a:t>架构师在进行软件设计中的基本职责。</a:t>
            </a:r>
          </a:p>
          <a:p>
            <a:endParaRPr lang="zh-CN" altLang="en-US"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9</a:t>
            </a:fld>
            <a:endParaRPr lang="zh-CN" altLang="en-US"/>
          </a:p>
        </p:txBody>
      </p:sp>
    </p:spTree>
    <p:extLst>
      <p:ext uri="{BB962C8B-B14F-4D97-AF65-F5344CB8AC3E}">
        <p14:creationId xmlns:p14="http://schemas.microsoft.com/office/powerpoint/2010/main" val="21332308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24B59-C216-403F-9047-2772BA90597B}" type="slidenum">
              <a:rPr lang="zh-CN" altLang="en-US"/>
              <a:pPr/>
              <a:t>80</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A45F7-C00F-420E-BCC1-9D334F88A997}" type="slidenum">
              <a:rPr lang="zh-CN" altLang="en-US"/>
              <a:pPr/>
              <a:t>81</a:t>
            </a:fld>
            <a:endParaRPr lang="en-US" altLang="zh-CN"/>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B2649-736F-4322-845A-CB21CC5CB8AF}" type="slidenum">
              <a:rPr lang="zh-CN" altLang="en-US"/>
              <a:pPr/>
              <a:t>82</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86F65-19F7-4912-890E-EADCBD6D7FAA}" type="slidenum">
              <a:rPr lang="zh-CN" altLang="en-US"/>
              <a:pPr/>
              <a:t>83</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28380-A42B-479B-87D2-DFE8DD79D6A3}" type="slidenum">
              <a:rPr lang="zh-CN" altLang="en-US"/>
              <a:pPr/>
              <a:t>84</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C56ED-74B9-4CFA-9510-D7908E6AC568}" type="slidenum">
              <a:rPr lang="zh-CN" altLang="en-US"/>
              <a:pPr/>
              <a:t>85</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F5B59-509D-42B8-82CA-27502642EE40}" type="slidenum">
              <a:rPr lang="zh-CN" altLang="en-US"/>
              <a:pPr/>
              <a:t>86</a:t>
            </a:fld>
            <a:endParaRPr lang="en-US" altLang="zh-CN"/>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8339D-39BE-4A1F-95A8-6686D291B9B0}" type="slidenum">
              <a:rPr lang="zh-CN" altLang="en-US"/>
              <a:pPr/>
              <a:t>88</a:t>
            </a:fld>
            <a:endParaRPr lang="en-US" altLang="zh-CN"/>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25063-214A-456F-8E46-2F2F7C2AAD19}" type="slidenum">
              <a:rPr lang="zh-CN" altLang="en-US"/>
              <a:pPr/>
              <a:t>89</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xfrm>
            <a:off x="685800" y="4343400"/>
            <a:ext cx="5486400" cy="4114800"/>
          </a:xfrm>
        </p:spPr>
        <p:txBody>
          <a:bodyPr/>
          <a:lstStyle/>
          <a:p>
            <a:endParaRPr lang="zh-CN" altLang="en-GB"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773E0-6C9C-4F0D-ABAD-7DE8F37C2EDC}" type="slidenum">
              <a:rPr lang="zh-CN" altLang="en-US"/>
              <a:pPr/>
              <a:t>90</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a:xfrm>
            <a:off x="685800" y="4343400"/>
            <a:ext cx="5486400" cy="4114800"/>
          </a:xfrm>
        </p:spPr>
        <p:txBody>
          <a:bodyPr/>
          <a:lstStyle/>
          <a:p>
            <a:endParaRPr lang="zh-CN" alt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软件开发编制阶段： </a:t>
            </a:r>
            <a:endParaRPr lang="en-US" altLang="zh-CN" dirty="0"/>
          </a:p>
          <a:p>
            <a:endParaRPr lang="en-US" altLang="zh-CN" dirty="0"/>
          </a:p>
          <a:p>
            <a:r>
              <a:rPr lang="zh-CN" altLang="en-US" dirty="0"/>
              <a:t>对于软件项目来说，必须完成功能需求的开发。</a:t>
            </a:r>
            <a:endParaRPr lang="en-US" altLang="zh-CN" dirty="0"/>
          </a:p>
          <a:p>
            <a:r>
              <a:rPr lang="zh-CN" altLang="en-US" dirty="0"/>
              <a:t>一般来说各个需求是复杂的独特的功能，但是大部分的程序员拿到的开发说明书中仅仅只有功能说明没有业务说明，同时大部分程序员也不关心背后的业务需求是什么，在他们眼中只有完美的代码，于是一个复杂的系统架构在他们手中开始变得简单和明了。程序员会花费大量的时间在代码的运行测试，而且不断的修补代码，有时候功能貌似很强大，却充满异常和不可扩展性。</a:t>
            </a:r>
            <a:endParaRPr lang="en-US" altLang="zh-CN" dirty="0"/>
          </a:p>
          <a:p>
            <a:endParaRPr lang="en-US" altLang="zh-CN" b="1" dirty="0"/>
          </a:p>
          <a:p>
            <a:r>
              <a:rPr lang="zh-CN" altLang="en-US" b="1" dirty="0"/>
              <a:t>问题分析</a:t>
            </a:r>
            <a:r>
              <a:rPr lang="zh-CN" altLang="en-US" dirty="0"/>
              <a:t>：</a:t>
            </a:r>
          </a:p>
          <a:p>
            <a:r>
              <a:rPr lang="zh-CN" altLang="en-US" dirty="0"/>
              <a:t>代码实现的功能前提是满足独特的功能，可用性、友好性、美观性、可扩展性都是开发规格上无法描述的潜在需求，好的程序员应该更多的理解功能后的真实需求，是谁在用，什么时候用，怎么用，而不是仅仅盯在最后一个点上而忽略过程的优化。</a:t>
            </a:r>
          </a:p>
          <a:p>
            <a:endParaRPr lang="zh-CN" altLang="en-US" dirty="0"/>
          </a:p>
        </p:txBody>
      </p:sp>
      <p:sp>
        <p:nvSpPr>
          <p:cNvPr id="4" name="灯片编号占位符 3"/>
          <p:cNvSpPr>
            <a:spLocks noGrp="1"/>
          </p:cNvSpPr>
          <p:nvPr>
            <p:ph type="sldNum" sz="quarter" idx="10"/>
          </p:nvPr>
        </p:nvSpPr>
        <p:spPr/>
        <p:txBody>
          <a:bodyPr/>
          <a:lstStyle/>
          <a:p>
            <a:fld id="{07134CD2-3EDC-4870-BCBB-8F727EC06504}" type="slidenum">
              <a:rPr lang="zh-CN" altLang="en-US" smtClean="0"/>
              <a:t>10</a:t>
            </a:fld>
            <a:endParaRPr lang="zh-CN" altLang="en-US"/>
          </a:p>
        </p:txBody>
      </p:sp>
    </p:spTree>
    <p:extLst>
      <p:ext uri="{BB962C8B-B14F-4D97-AF65-F5344CB8AC3E}">
        <p14:creationId xmlns:p14="http://schemas.microsoft.com/office/powerpoint/2010/main" val="23585016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85D8F-3B56-48CE-84F8-D62D992F4B4C}" type="slidenum">
              <a:rPr lang="zh-CN" altLang="en-US"/>
              <a:pPr/>
              <a:t>91</a:t>
            </a:fld>
            <a:endParaRPr lang="en-US" altLang="zh-CN"/>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a:xfrm>
            <a:off x="685800" y="4343400"/>
            <a:ext cx="5486400" cy="4114800"/>
          </a:xfrm>
        </p:spPr>
        <p:txBody>
          <a:bodyPr/>
          <a:lstStyle/>
          <a:p>
            <a:pPr>
              <a:lnSpc>
                <a:spcPct val="90000"/>
              </a:lnSpc>
            </a:pPr>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6123C-A2F3-460B-A8E4-1E74CE1EDE86}" type="slidenum">
              <a:rPr lang="zh-CN" altLang="en-US"/>
              <a:pPr/>
              <a:t>92</a:t>
            </a:fld>
            <a:endParaRPr lang="en-US" altLang="zh-CN"/>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2BD1F-E92C-4AC1-AB4C-AF8951509578}" type="slidenum">
              <a:rPr lang="zh-CN" altLang="en-US"/>
              <a:pPr/>
              <a:t>93</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44264-3007-47FA-96B0-E0448B35D1E1}" type="slidenum">
              <a:rPr lang="zh-CN" altLang="en-US"/>
              <a:pPr/>
              <a:t>94</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a:xfrm>
            <a:off x="685800" y="4343400"/>
            <a:ext cx="5486400" cy="4114800"/>
          </a:xfrm>
        </p:spPr>
        <p:txBody>
          <a:bodyPr/>
          <a:lstStyle/>
          <a:p>
            <a:pPr>
              <a:lnSpc>
                <a:spcPct val="80000"/>
              </a:lnSpc>
            </a:pPr>
            <a:endParaRPr lang="zh-CN" altLang="en-US" sz="1000"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0062C-D122-4DBA-AC02-C191F43A0170}" type="slidenum">
              <a:rPr lang="zh-CN" altLang="en-US"/>
              <a:pPr/>
              <a:t>96</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D6549-AA14-46B6-8650-05F0E568BD71}" type="slidenum">
              <a:rPr lang="zh-CN" altLang="en-US"/>
              <a:pPr/>
              <a:t>97</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B7F4E9-619C-4987-8F12-E9EBAF9EBCBA}" type="slidenum">
              <a:rPr lang="zh-CN" altLang="en-US"/>
              <a:pPr/>
              <a:t>98</a:t>
            </a:fld>
            <a:endParaRPr lang="en-US" altLang="zh-CN"/>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9BF6D-A1E8-46C4-A8AE-602A5ABE5356}" type="slidenum">
              <a:rPr lang="zh-CN" altLang="en-US"/>
              <a:pPr/>
              <a:t>100</a:t>
            </a:fld>
            <a:endParaRPr lang="en-US" altLang="zh-CN"/>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B187E-B5AA-4E66-8408-DEBE118B91F8}" type="slidenum">
              <a:rPr lang="zh-CN" altLang="en-US"/>
              <a:pPr/>
              <a:t>102</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a:xfrm>
            <a:off x="685800" y="4343400"/>
            <a:ext cx="5486400" cy="4114800"/>
          </a:xfrm>
        </p:spPr>
        <p:txBody>
          <a:bodyPr/>
          <a:lstStyle/>
          <a:p>
            <a:endParaRPr lang="zh-CN" altLang="en-US" b="1"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95244-2C49-4B73-83E4-27FE293FEBA5}" type="slidenum">
              <a:rPr lang="zh-CN" altLang="en-US"/>
              <a:pPr/>
              <a:t>104</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往往软件项目没有文档、没有文档、没有文档， 甚至没有注释。。。</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11</a:t>
            </a:fld>
            <a:endParaRPr lang="zh-CN" altLang="en-US"/>
          </a:p>
        </p:txBody>
      </p:sp>
    </p:spTree>
    <p:extLst>
      <p:ext uri="{BB962C8B-B14F-4D97-AF65-F5344CB8AC3E}">
        <p14:creationId xmlns:p14="http://schemas.microsoft.com/office/powerpoint/2010/main" val="21892888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3CFDA-13BA-4F08-896C-3778B656B590}" type="slidenum">
              <a:rPr lang="zh-CN" altLang="en-US"/>
              <a:pPr/>
              <a:t>105</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B32E4-04E1-48AF-B1DE-F86FDBC51E65}" type="slidenum">
              <a:rPr lang="zh-CN" altLang="en-US"/>
              <a:pPr/>
              <a:t>106</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a:xfrm>
            <a:off x="685800" y="4343400"/>
            <a:ext cx="5486400" cy="4114800"/>
          </a:xfrm>
        </p:spPr>
        <p:txBody>
          <a:bodyPr/>
          <a:lstStyle/>
          <a:p>
            <a:r>
              <a:rPr lang="zh-CN" altLang="en-US" dirty="0"/>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EBF04E-7EC9-4C29-B4A5-CF967F67A648}" type="slidenum">
              <a:rPr lang="zh-CN" altLang="en-US"/>
              <a:pPr/>
              <a:t>107</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3AEB7-E4AD-4203-AA21-46E217D37D94}" type="slidenum">
              <a:rPr lang="zh-CN" altLang="en-US"/>
              <a:pPr/>
              <a:t>108</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42C4C-99B3-487E-99CE-006CD2FD35B8}" type="slidenum">
              <a:rPr lang="zh-CN" altLang="en-US"/>
              <a:pPr/>
              <a:t>109</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a:xfrm>
            <a:off x="685800" y="4343400"/>
            <a:ext cx="5486400" cy="4114800"/>
          </a:xfrm>
        </p:spPr>
        <p:txBody>
          <a:bodyPr/>
          <a:lstStyle/>
          <a:p>
            <a:endParaRPr lang="en-US"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C3011-06F9-4190-B9B9-C4CC38D26426}" type="slidenum">
              <a:rPr lang="zh-CN" altLang="en-US"/>
              <a:pPr/>
              <a:t>112</a:t>
            </a:fld>
            <a:endParaRPr lang="en-US" altLang="zh-CN"/>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a:xfrm>
            <a:off x="685800" y="4343400"/>
            <a:ext cx="5486400" cy="4114800"/>
          </a:xfrm>
        </p:spPr>
        <p:txBody>
          <a:bodyPr/>
          <a:lstStyle/>
          <a:p>
            <a:pPr>
              <a:lnSpc>
                <a:spcPct val="90000"/>
              </a:lnSpc>
            </a:pPr>
            <a:endParaRPr lang="zh-CN" altLang="en-US" sz="1000"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EC386-FF76-4C51-AAA7-034D3052A72D}" type="slidenum">
              <a:rPr lang="zh-CN" altLang="en-US"/>
              <a:pPr/>
              <a:t>113</a:t>
            </a:fld>
            <a:endParaRPr lang="en-US" altLang="zh-CN"/>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6C820-AE31-40FC-BBBF-84C62648EA38}" type="slidenum">
              <a:rPr lang="zh-CN" altLang="en-US"/>
              <a:pPr/>
              <a:t>114</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8BD5B-C48F-40A2-925A-BF1443BF322A}" type="slidenum">
              <a:rPr lang="zh-CN" altLang="en-US"/>
              <a:pPr/>
              <a:t>115</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7790C-5124-4067-ABF5-C25DE88F7B29}" type="slidenum">
              <a:rPr lang="zh-CN" altLang="en-US"/>
              <a:pPr/>
              <a:t>116</a:t>
            </a:fld>
            <a:endParaRPr lang="en-US" altLang="zh-CN"/>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充满了绝望， 软件项目充满了</a:t>
            </a:r>
            <a:r>
              <a:rPr lang="en-US" altLang="zh-CN" dirty="0"/>
              <a:t>BUG</a:t>
            </a:r>
            <a:r>
              <a:rPr lang="zh-CN" altLang="en-US" dirty="0"/>
              <a:t>。。。</a:t>
            </a:r>
          </a:p>
        </p:txBody>
      </p:sp>
      <p:sp>
        <p:nvSpPr>
          <p:cNvPr id="4" name="灯片编号占位符 3"/>
          <p:cNvSpPr>
            <a:spLocks noGrp="1"/>
          </p:cNvSpPr>
          <p:nvPr>
            <p:ph type="sldNum" sz="quarter" idx="10"/>
          </p:nvPr>
        </p:nvSpPr>
        <p:spPr/>
        <p:txBody>
          <a:bodyPr/>
          <a:lstStyle/>
          <a:p>
            <a:fld id="{07134CD2-3EDC-4870-BCBB-8F727EC06504}" type="slidenum">
              <a:rPr lang="zh-CN" altLang="en-US" smtClean="0"/>
              <a:t>12</a:t>
            </a:fld>
            <a:endParaRPr lang="zh-CN" altLang="en-US"/>
          </a:p>
        </p:txBody>
      </p:sp>
    </p:spTree>
    <p:extLst>
      <p:ext uri="{BB962C8B-B14F-4D97-AF65-F5344CB8AC3E}">
        <p14:creationId xmlns:p14="http://schemas.microsoft.com/office/powerpoint/2010/main" val="34089460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601B4-B869-435C-8546-6B5B9C7A7A93}" type="slidenum">
              <a:rPr lang="zh-CN" altLang="en-US"/>
              <a:pPr/>
              <a:t>117</a:t>
            </a:fld>
            <a:endParaRPr lang="en-US" altLang="zh-CN"/>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a:xfrm>
            <a:off x="685800" y="4343400"/>
            <a:ext cx="5486400" cy="4114800"/>
          </a:xfrm>
        </p:spPr>
        <p:txBody>
          <a:bodyPr/>
          <a:lstStyle/>
          <a:p>
            <a:endParaRPr lang="zh-CN" altLang="en-US" sz="1000"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BAF4E-DECF-4D20-89B9-28B1BDAD796A}" type="slidenum">
              <a:rPr lang="zh-CN" altLang="en-US"/>
              <a:pPr/>
              <a:t>118</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673FB-633C-47CE-8584-5F8D3E5FA45F}" type="slidenum">
              <a:rPr lang="zh-CN" altLang="en-US"/>
              <a:pPr/>
              <a:t>119</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CAC66-FF5C-4653-A0DD-A25DCEACD501}" type="slidenum">
              <a:rPr lang="zh-CN" altLang="en-US"/>
              <a:pPr/>
              <a:t>120</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a:xfrm>
            <a:off x="685800" y="4343400"/>
            <a:ext cx="5486400" cy="4114800"/>
          </a:xfrm>
        </p:spPr>
        <p:txBody>
          <a:bodyPr/>
          <a:lstStyle/>
          <a:p>
            <a:endParaRPr lang="zh-CN" altLang="en-US" sz="1000"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4F397-96E7-4A9E-A47F-D83D39076ACB}" type="slidenum">
              <a:rPr lang="zh-CN" altLang="en-US"/>
              <a:pPr/>
              <a:t>121</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DE49D-5065-4AD9-B572-5E1FBCC3FF87}" type="slidenum">
              <a:rPr lang="zh-CN" altLang="en-US"/>
              <a:pPr/>
              <a:t>123</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5BE86-1057-4DE9-9B1B-DF6DA480A1EF}" type="slidenum">
              <a:rPr lang="zh-CN" altLang="en-US"/>
              <a:pPr/>
              <a:t>124</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2E3B8-F2C5-49D3-B876-E78046F9B0DF}" type="slidenum">
              <a:rPr lang="zh-CN" altLang="en-US"/>
              <a:pPr/>
              <a:t>125</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3FED8-C170-4AAD-AE2D-15C1827E1F3E}" type="slidenum">
              <a:rPr lang="zh-CN" altLang="en-US"/>
              <a:pPr/>
              <a:t>126</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E50972-E1D7-4FE5-BA1C-60499C7E9B07}" type="slidenum">
              <a:rPr lang="zh-CN" altLang="en-US"/>
              <a:pPr/>
              <a:t>127</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a:xfrm>
            <a:off x="685800" y="4343400"/>
            <a:ext cx="5486400" cy="4114800"/>
          </a:xfrm>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418CEB-F6D3-4226-B5A5-04D1BB4AE01A}" type="datetime1">
              <a:rPr lang="zh-CN" altLang="en-US" smtClean="0"/>
              <a:t>2023/6/25</a:t>
            </a:fld>
            <a:endParaRPr lang="zh-CN" altLang="en-US"/>
          </a:p>
        </p:txBody>
      </p:sp>
      <p:sp>
        <p:nvSpPr>
          <p:cNvPr id="5" name="页脚占位符 4"/>
          <p:cNvSpPr>
            <a:spLocks noGrp="1"/>
          </p:cNvSpPr>
          <p:nvPr>
            <p:ph type="ftr" sz="quarter" idx="11"/>
          </p:nvPr>
        </p:nvSpPr>
        <p:spPr/>
        <p:txBody>
          <a:bodyPr/>
          <a:lstStyle/>
          <a:p>
            <a:r>
              <a:rPr lang="zh-CN" altLang="en-US"/>
              <a:t>软件项目开发流程检视</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9E2C7B-CE93-4E5D-810A-093C73A849DD}" type="datetime1">
              <a:rPr lang="zh-CN" altLang="en-US" smtClean="0"/>
              <a:t>2023/6/25</a:t>
            </a:fld>
            <a:endParaRPr lang="zh-CN" altLang="en-US"/>
          </a:p>
        </p:txBody>
      </p:sp>
      <p:sp>
        <p:nvSpPr>
          <p:cNvPr id="5" name="页脚占位符 4"/>
          <p:cNvSpPr>
            <a:spLocks noGrp="1"/>
          </p:cNvSpPr>
          <p:nvPr>
            <p:ph type="ftr" sz="quarter" idx="11"/>
          </p:nvPr>
        </p:nvSpPr>
        <p:spPr/>
        <p:txBody>
          <a:bodyPr/>
          <a:lstStyle/>
          <a:p>
            <a:r>
              <a:rPr lang="zh-CN" altLang="en-US"/>
              <a:t>软件项目开发流程检视</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70AA7B-EB58-4F9C-A4DF-2536984AEBD1}" type="datetime1">
              <a:rPr lang="zh-CN" altLang="en-US" smtClean="0"/>
              <a:t>2023/6/25</a:t>
            </a:fld>
            <a:endParaRPr lang="zh-CN" altLang="en-US"/>
          </a:p>
        </p:txBody>
      </p:sp>
      <p:sp>
        <p:nvSpPr>
          <p:cNvPr id="5" name="页脚占位符 4"/>
          <p:cNvSpPr>
            <a:spLocks noGrp="1"/>
          </p:cNvSpPr>
          <p:nvPr>
            <p:ph type="ftr" sz="quarter" idx="11"/>
          </p:nvPr>
        </p:nvSpPr>
        <p:spPr/>
        <p:txBody>
          <a:bodyPr/>
          <a:lstStyle/>
          <a:p>
            <a:r>
              <a:rPr lang="zh-CN" altLang="en-US"/>
              <a:t>软件项目开发流程检视</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0" y="1276350"/>
            <a:ext cx="3889375"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97425" y="1276350"/>
            <a:ext cx="3889375"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97425" y="3976688"/>
            <a:ext cx="3889375"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25762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0" y="1276350"/>
            <a:ext cx="3889375"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7425" y="1276350"/>
            <a:ext cx="3889375"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791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243C4A-D344-463A-84CA-31034895C318}" type="datetime1">
              <a:rPr lang="zh-CN" altLang="en-US" smtClean="0"/>
              <a:t>2023/6/25</a:t>
            </a:fld>
            <a:endParaRPr lang="zh-CN" altLang="en-US"/>
          </a:p>
        </p:txBody>
      </p:sp>
      <p:sp>
        <p:nvSpPr>
          <p:cNvPr id="5" name="页脚占位符 4"/>
          <p:cNvSpPr>
            <a:spLocks noGrp="1"/>
          </p:cNvSpPr>
          <p:nvPr>
            <p:ph type="ftr" sz="quarter" idx="11"/>
          </p:nvPr>
        </p:nvSpPr>
        <p:spPr/>
        <p:txBody>
          <a:bodyPr/>
          <a:lstStyle/>
          <a:p>
            <a:r>
              <a:rPr lang="zh-CN" altLang="en-US"/>
              <a:t>软件项目开发流程检视</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D211D01-7A28-40DB-ADA3-0398113FC0FE}" type="datetime1">
              <a:rPr lang="zh-CN" altLang="en-US" smtClean="0"/>
              <a:t>2023/6/25</a:t>
            </a:fld>
            <a:endParaRPr lang="zh-CN" altLang="en-US"/>
          </a:p>
        </p:txBody>
      </p:sp>
      <p:sp>
        <p:nvSpPr>
          <p:cNvPr id="5" name="页脚占位符 4"/>
          <p:cNvSpPr>
            <a:spLocks noGrp="1"/>
          </p:cNvSpPr>
          <p:nvPr>
            <p:ph type="ftr" sz="quarter" idx="11"/>
          </p:nvPr>
        </p:nvSpPr>
        <p:spPr/>
        <p:txBody>
          <a:bodyPr/>
          <a:lstStyle/>
          <a:p>
            <a:r>
              <a:rPr lang="zh-CN" altLang="en-US"/>
              <a:t>软件项目开发流程检视</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112B649-A95E-4CD5-AE09-6D1BD9362D76}" type="datetime1">
              <a:rPr lang="zh-CN" altLang="en-US" smtClean="0"/>
              <a:t>2023/6/25</a:t>
            </a:fld>
            <a:endParaRPr lang="zh-CN" altLang="en-US"/>
          </a:p>
        </p:txBody>
      </p:sp>
      <p:sp>
        <p:nvSpPr>
          <p:cNvPr id="6" name="页脚占位符 5"/>
          <p:cNvSpPr>
            <a:spLocks noGrp="1"/>
          </p:cNvSpPr>
          <p:nvPr>
            <p:ph type="ftr" sz="quarter" idx="11"/>
          </p:nvPr>
        </p:nvSpPr>
        <p:spPr/>
        <p:txBody>
          <a:bodyPr/>
          <a:lstStyle/>
          <a:p>
            <a:r>
              <a:rPr lang="zh-CN" altLang="en-US"/>
              <a:t>软件项目开发流程检视</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D1914D2-4C64-4BE4-A031-086ECA8A37D6}" type="datetime1">
              <a:rPr lang="zh-CN" altLang="en-US" smtClean="0"/>
              <a:t>2023/6/25</a:t>
            </a:fld>
            <a:endParaRPr lang="zh-CN" altLang="en-US"/>
          </a:p>
        </p:txBody>
      </p:sp>
      <p:sp>
        <p:nvSpPr>
          <p:cNvPr id="8" name="页脚占位符 7"/>
          <p:cNvSpPr>
            <a:spLocks noGrp="1"/>
          </p:cNvSpPr>
          <p:nvPr>
            <p:ph type="ftr" sz="quarter" idx="11"/>
          </p:nvPr>
        </p:nvSpPr>
        <p:spPr/>
        <p:txBody>
          <a:bodyPr/>
          <a:lstStyle/>
          <a:p>
            <a:r>
              <a:rPr lang="zh-CN" altLang="en-US"/>
              <a:t>软件项目开发流程检视</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347A95D-D3B1-412E-990E-215E27665EE9}" type="datetime1">
              <a:rPr lang="zh-CN" altLang="en-US" smtClean="0"/>
              <a:t>2023/6/25</a:t>
            </a:fld>
            <a:endParaRPr lang="zh-CN" altLang="en-US"/>
          </a:p>
        </p:txBody>
      </p:sp>
      <p:sp>
        <p:nvSpPr>
          <p:cNvPr id="4" name="页脚占位符 3"/>
          <p:cNvSpPr>
            <a:spLocks noGrp="1"/>
          </p:cNvSpPr>
          <p:nvPr>
            <p:ph type="ftr" sz="quarter" idx="11"/>
          </p:nvPr>
        </p:nvSpPr>
        <p:spPr/>
        <p:txBody>
          <a:bodyPr/>
          <a:lstStyle/>
          <a:p>
            <a:r>
              <a:rPr lang="zh-CN" altLang="en-US"/>
              <a:t>软件项目开发流程检视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10F849-6FAB-4B40-ADCA-AF555E9B2B18}" type="datetime1">
              <a:rPr lang="zh-CN" altLang="en-US" smtClean="0"/>
              <a:t>2023/6/25</a:t>
            </a:fld>
            <a:endParaRPr lang="zh-CN" altLang="en-US"/>
          </a:p>
        </p:txBody>
      </p:sp>
      <p:sp>
        <p:nvSpPr>
          <p:cNvPr id="3" name="页脚占位符 2"/>
          <p:cNvSpPr>
            <a:spLocks noGrp="1"/>
          </p:cNvSpPr>
          <p:nvPr>
            <p:ph type="ftr" sz="quarter" idx="11"/>
          </p:nvPr>
        </p:nvSpPr>
        <p:spPr/>
        <p:txBody>
          <a:bodyPr/>
          <a:lstStyle/>
          <a:p>
            <a:r>
              <a:rPr lang="zh-CN" altLang="en-US"/>
              <a:t>软件项目开发流程检视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840FDD-936B-433F-B596-639AED81467E}" type="datetime1">
              <a:rPr lang="zh-CN" altLang="en-US" smtClean="0"/>
              <a:t>2023/6/25</a:t>
            </a:fld>
            <a:endParaRPr lang="zh-CN" altLang="en-US"/>
          </a:p>
        </p:txBody>
      </p:sp>
      <p:sp>
        <p:nvSpPr>
          <p:cNvPr id="6" name="页脚占位符 5"/>
          <p:cNvSpPr>
            <a:spLocks noGrp="1"/>
          </p:cNvSpPr>
          <p:nvPr>
            <p:ph type="ftr" sz="quarter" idx="11"/>
          </p:nvPr>
        </p:nvSpPr>
        <p:spPr/>
        <p:txBody>
          <a:bodyPr/>
          <a:lstStyle/>
          <a:p>
            <a:r>
              <a:rPr lang="zh-CN" altLang="en-US"/>
              <a:t>软件项目开发流程检视</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D5507FC-118D-4752-9C04-2CE65E492C33}" type="datetime1">
              <a:rPr lang="zh-CN" altLang="en-US" smtClean="0"/>
              <a:t>2023/6/25</a:t>
            </a:fld>
            <a:endParaRPr lang="zh-CN" altLang="en-US"/>
          </a:p>
        </p:txBody>
      </p:sp>
      <p:sp>
        <p:nvSpPr>
          <p:cNvPr id="6" name="页脚占位符 5"/>
          <p:cNvSpPr>
            <a:spLocks noGrp="1"/>
          </p:cNvSpPr>
          <p:nvPr>
            <p:ph type="ftr" sz="quarter" idx="11"/>
          </p:nvPr>
        </p:nvSpPr>
        <p:spPr/>
        <p:txBody>
          <a:bodyPr/>
          <a:lstStyle/>
          <a:p>
            <a:r>
              <a:rPr lang="zh-CN" altLang="en-US"/>
              <a:t>软件项目开发流程检视</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47B7B-0AE7-4991-8F7C-A4C401FEA864}" type="datetime1">
              <a:rPr lang="zh-CN" altLang="en-US" smtClean="0"/>
              <a:t>2023/6/25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软件项目开发流程检视</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baseline="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25000"/>
        </a:lnSpc>
        <a:spcBef>
          <a:spcPct val="20000"/>
        </a:spcBef>
        <a:buFont typeface="Arial" pitchFamily="34" charset="0"/>
        <a:buChar char="•"/>
        <a:defRPr sz="32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5000"/>
        </a:lnSpc>
        <a:spcBef>
          <a:spcPct val="20000"/>
        </a:spcBef>
        <a:buFont typeface="Arial" pitchFamily="34" charset="0"/>
        <a:buChar char="–"/>
        <a:defRPr sz="2800" kern="1200" baseline="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125000"/>
        </a:lnSpc>
        <a:spcBef>
          <a:spcPct val="20000"/>
        </a:spcBef>
        <a:buFont typeface="Arial" pitchFamily="34" charset="0"/>
        <a:buChar char="•"/>
        <a:defRPr sz="2400" kern="1200" baseline="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125000"/>
        </a:lnSpc>
        <a:spcBef>
          <a:spcPct val="20000"/>
        </a:spcBef>
        <a:buFont typeface="Arial" pitchFamily="34" charset="0"/>
        <a:buChar char="–"/>
        <a:defRPr sz="2000" kern="1200" baseline="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125000"/>
        </a:lnSpc>
        <a:spcBef>
          <a:spcPct val="20000"/>
        </a:spcBef>
        <a:buFont typeface="Arial" pitchFamily="34" charset="0"/>
        <a:buChar char="»"/>
        <a:defRPr sz="2000" kern="1200" baseline="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10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www.sucaiz.com/show/?id=96176&amp;ofid=3"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06.xml"/><Relationship Id="rId1" Type="http://schemas.openxmlformats.org/officeDocument/2006/relationships/slideLayout" Target="../slideLayouts/slideLayout13.xml"/><Relationship Id="rId4" Type="http://schemas.openxmlformats.org/officeDocument/2006/relationships/image" Target="../media/image63.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07.xml"/><Relationship Id="rId1" Type="http://schemas.openxmlformats.org/officeDocument/2006/relationships/slideLayout" Target="../slideLayouts/slideLayout4.xml"/><Relationship Id="rId4" Type="http://schemas.openxmlformats.org/officeDocument/2006/relationships/image" Target="../media/image64.wmf"/></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20.xml"/><Relationship Id="rId1" Type="http://schemas.openxmlformats.org/officeDocument/2006/relationships/slideLayout" Target="../slideLayouts/slideLayout2.xml"/><Relationship Id="rId5" Type="http://schemas.openxmlformats.org/officeDocument/2006/relationships/image" Target="../media/image69.jpeg"/><Relationship Id="rId4" Type="http://schemas.openxmlformats.org/officeDocument/2006/relationships/image" Target="../media/image68.jpe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79.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49.xml"/><Relationship Id="rId17" Type="http://schemas.openxmlformats.org/officeDocument/2006/relationships/slide" Target="slide167.xml"/><Relationship Id="rId2" Type="http://schemas.openxmlformats.org/officeDocument/2006/relationships/image" Target="../media/image1.png"/><Relationship Id="rId16" Type="http://schemas.openxmlformats.org/officeDocument/2006/relationships/slide" Target="slide14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122.xml"/><Relationship Id="rId10" Type="http://schemas.openxmlformats.org/officeDocument/2006/relationships/slide" Target="slide4.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slide" Target="slide10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image" Target="../media/image28.emf"/><Relationship Id="rId12" Type="http://schemas.openxmlformats.org/officeDocument/2006/relationships/oleObject" Target="../embeddings/oleObject5.bin"/><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oleObject" Target="../embeddings/oleObject2.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36.emf"/><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33.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9.bin"/><Relationship Id="rId14" Type="http://schemas.openxmlformats.org/officeDocument/2006/relationships/image" Target="../media/image3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eg"/></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learngitbranching.js.org/?locale=zh_C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png"/></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软件项目开发的生命周期检视</a:t>
            </a:r>
            <a:br>
              <a:rPr lang="en-US" altLang="zh-CN" dirty="0"/>
            </a:br>
            <a:br>
              <a:rPr lang="en-US" altLang="zh-CN" sz="2200" dirty="0"/>
            </a:br>
            <a:r>
              <a:rPr lang="zh-CN" altLang="en-US" sz="2200" dirty="0"/>
              <a:t>团队、流程、规范、工具、风险</a:t>
            </a:r>
          </a:p>
        </p:txBody>
      </p:sp>
      <p:sp>
        <p:nvSpPr>
          <p:cNvPr id="5" name="副标题 4"/>
          <p:cNvSpPr>
            <a:spLocks noGrp="1"/>
          </p:cNvSpPr>
          <p:nvPr>
            <p:ph type="subTitle" idx="1"/>
          </p:nvPr>
        </p:nvSpPr>
        <p:spPr/>
        <p:txBody>
          <a:bodyPr/>
          <a:lstStyle/>
          <a:p>
            <a:r>
              <a:rPr lang="zh-CN" altLang="en-US" dirty="0"/>
              <a:t>一个问题：</a:t>
            </a:r>
            <a:endParaRPr lang="en-US" altLang="zh-CN" dirty="0"/>
          </a:p>
          <a:p>
            <a:r>
              <a:rPr lang="zh-CN" altLang="en-US" dirty="0"/>
              <a:t>软件的生命周期？</a:t>
            </a:r>
          </a:p>
        </p:txBody>
      </p:sp>
    </p:spTree>
    <p:extLst>
      <p:ext uri="{BB962C8B-B14F-4D97-AF65-F5344CB8AC3E}">
        <p14:creationId xmlns:p14="http://schemas.microsoft.com/office/powerpoint/2010/main" val="119442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程序员开发的软件项目</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51299F3B-237B-E963-4286-763B9359ADCD}"/>
              </a:ext>
            </a:extLst>
          </p:cNvPr>
          <p:cNvSpPr>
            <a:spLocks noGrp="1"/>
          </p:cNvSpPr>
          <p:nvPr>
            <p:ph type="dt" sz="half" idx="10"/>
          </p:nvPr>
        </p:nvSpPr>
        <p:spPr/>
        <p:txBody>
          <a:bodyPr/>
          <a:lstStyle/>
          <a:p>
            <a:fld id="{BC1D1989-3298-4885-B263-6212517E3FB7}" type="datetime1">
              <a:rPr lang="zh-CN" altLang="en-US" smtClean="0"/>
              <a:t>2023/6/25</a:t>
            </a:fld>
            <a:endParaRPr lang="zh-CN" altLang="en-US"/>
          </a:p>
        </p:txBody>
      </p:sp>
      <p:sp>
        <p:nvSpPr>
          <p:cNvPr id="5" name="页脚占位符 4">
            <a:extLst>
              <a:ext uri="{FF2B5EF4-FFF2-40B4-BE49-F238E27FC236}">
                <a16:creationId xmlns:a16="http://schemas.microsoft.com/office/drawing/2014/main" id="{1BCFFC48-CDE4-1988-B586-21D6537F1C9C}"/>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5C5D9926-0511-C83F-905A-355EBE5B7737}"/>
              </a:ext>
            </a:extLst>
          </p:cNvPr>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553147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5" name="Rectangle 9"/>
          <p:cNvSpPr>
            <a:spLocks noGrp="1" noChangeArrowheads="1"/>
          </p:cNvSpPr>
          <p:nvPr>
            <p:ph type="title"/>
          </p:nvPr>
        </p:nvSpPr>
        <p:spPr/>
        <p:txBody>
          <a:bodyPr/>
          <a:lstStyle/>
          <a:p>
            <a:r>
              <a:rPr lang="zh-CN" altLang="en-US" dirty="0"/>
              <a:t>使用</a:t>
            </a:r>
            <a:r>
              <a:rPr lang="en-US" altLang="zh-CN" dirty="0"/>
              <a:t>Visio/Draw.io</a:t>
            </a:r>
            <a:r>
              <a:rPr lang="zh-CN" altLang="en-US" dirty="0"/>
              <a:t>工具画类图</a:t>
            </a:r>
          </a:p>
        </p:txBody>
      </p:sp>
      <p:sp>
        <p:nvSpPr>
          <p:cNvPr id="470019" name="Rectangle 3"/>
          <p:cNvSpPr>
            <a:spLocks noGrp="1" noChangeArrowheads="1"/>
          </p:cNvSpPr>
          <p:nvPr>
            <p:ph type="body" idx="1"/>
          </p:nvPr>
        </p:nvSpPr>
        <p:spPr/>
        <p:txBody>
          <a:bodyPr>
            <a:normAutofit fontScale="77500" lnSpcReduction="20000"/>
          </a:bodyPr>
          <a:lstStyle/>
          <a:p>
            <a:r>
              <a:rPr lang="en-US" altLang="zh-CN" dirty="0"/>
              <a:t>1</a:t>
            </a:r>
            <a:r>
              <a:rPr lang="zh-CN" altLang="en-US" dirty="0"/>
              <a:t>、打开</a:t>
            </a:r>
            <a:r>
              <a:rPr lang="en-US" altLang="zh-CN" dirty="0"/>
              <a:t>Visio</a:t>
            </a:r>
            <a:r>
              <a:rPr lang="zh-CN" altLang="en-US" dirty="0"/>
              <a:t>，新建</a:t>
            </a:r>
            <a:r>
              <a:rPr lang="en-US" altLang="zh-CN" dirty="0"/>
              <a:t>UML</a:t>
            </a:r>
            <a:r>
              <a:rPr lang="zh-CN" altLang="en-US" dirty="0"/>
              <a:t>模型图</a:t>
            </a:r>
          </a:p>
          <a:p>
            <a:r>
              <a:rPr lang="en-US" altLang="zh-CN" dirty="0"/>
              <a:t>2</a:t>
            </a:r>
            <a:r>
              <a:rPr lang="zh-CN" altLang="en-US" dirty="0"/>
              <a:t>、拖“类”到工作区</a:t>
            </a:r>
            <a:endParaRPr lang="en-US" altLang="zh-CN" dirty="0"/>
          </a:p>
          <a:p>
            <a:pPr lvl="1"/>
            <a:r>
              <a:rPr lang="zh-CN" altLang="en-US" dirty="0"/>
              <a:t>从左边的形状中选择“</a:t>
            </a:r>
            <a:r>
              <a:rPr lang="en-US" altLang="zh-CN" dirty="0"/>
              <a:t>UML</a:t>
            </a:r>
            <a:r>
              <a:rPr lang="zh-CN" altLang="en-US" dirty="0"/>
              <a:t>静态结构”，按住“类”的形状，拖到右边工作区，就在类图中增加了一个类。常用的形状还有“接口”、“泛化”和“依赖关系”。然后双击新建的类，设置属性，主要是类名、特性（即属性）和操作（即方法），这就完成了单个类的设计。创建接口的方法类似。</a:t>
            </a:r>
          </a:p>
          <a:p>
            <a:r>
              <a:rPr lang="en-US" altLang="zh-CN" dirty="0"/>
              <a:t>3</a:t>
            </a:r>
            <a:r>
              <a:rPr lang="zh-CN" altLang="en-US" dirty="0"/>
              <a:t>、建立类之间的依赖关系</a:t>
            </a:r>
            <a:endParaRPr lang="en-US" altLang="zh-CN" dirty="0"/>
          </a:p>
          <a:p>
            <a:pPr lvl="1"/>
            <a:r>
              <a:rPr lang="zh-CN" altLang="en-US" dirty="0"/>
              <a:t>从形状中拖“依赖关系”到工作区，然后选中“依赖关系”，可以将箭头和虚线的另一个端点拖到类的粘结点上 。建立“泛化”关系的方法类似。</a:t>
            </a:r>
          </a:p>
          <a:p>
            <a:endParaRPr lang="zh-CN" altLang="en-US" dirty="0"/>
          </a:p>
        </p:txBody>
      </p:sp>
      <p:sp>
        <p:nvSpPr>
          <p:cNvPr id="2" name="日期占位符 1">
            <a:extLst>
              <a:ext uri="{FF2B5EF4-FFF2-40B4-BE49-F238E27FC236}">
                <a16:creationId xmlns:a16="http://schemas.microsoft.com/office/drawing/2014/main" id="{DB357DAB-121D-A548-D24A-4AB02FBA69E9}"/>
              </a:ext>
            </a:extLst>
          </p:cNvPr>
          <p:cNvSpPr>
            <a:spLocks noGrp="1"/>
          </p:cNvSpPr>
          <p:nvPr>
            <p:ph type="dt" sz="half" idx="10"/>
          </p:nvPr>
        </p:nvSpPr>
        <p:spPr/>
        <p:txBody>
          <a:bodyPr/>
          <a:lstStyle/>
          <a:p>
            <a:fld id="{0F7A93B4-79B0-440E-8829-FFC409CC01F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8887E97-A78A-4CE7-AB4D-8455649417E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C438172-D254-9342-8FF7-84A13A86C16D}"/>
              </a:ext>
            </a:extLst>
          </p:cNvPr>
          <p:cNvSpPr>
            <a:spLocks noGrp="1"/>
          </p:cNvSpPr>
          <p:nvPr>
            <p:ph type="sldNum" sz="quarter" idx="12"/>
          </p:nvPr>
        </p:nvSpPr>
        <p:spPr/>
        <p:txBody>
          <a:bodyPr/>
          <a:lstStyle/>
          <a:p>
            <a:fld id="{0C913308-F349-4B6D-A68A-DD1791B4A57B}" type="slidenum">
              <a:rPr lang="zh-CN" altLang="en-US" smtClean="0"/>
              <a:t>100</a:t>
            </a:fld>
            <a:endParaRPr lang="zh-CN" altLang="en-US"/>
          </a:p>
        </p:txBody>
      </p:sp>
    </p:spTree>
    <p:extLst>
      <p:ext uri="{BB962C8B-B14F-4D97-AF65-F5344CB8AC3E}">
        <p14:creationId xmlns:p14="http://schemas.microsoft.com/office/powerpoint/2010/main" val="23204422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时序图</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对于类之间交互关系比较复杂的情况，设计师还常常以时序图的方式表达。</a:t>
            </a:r>
            <a:endParaRPr lang="en-US" altLang="zh-CN" dirty="0"/>
          </a:p>
          <a:p>
            <a:r>
              <a:rPr lang="zh-CN" altLang="en-US" dirty="0"/>
              <a:t>时序图：</a:t>
            </a:r>
            <a:endParaRPr lang="en-US" altLang="zh-CN" dirty="0"/>
          </a:p>
          <a:p>
            <a:pPr lvl="1"/>
            <a:r>
              <a:rPr lang="zh-CN" altLang="en-US" dirty="0"/>
              <a:t>纵向方向表示实现，上方为起始时间</a:t>
            </a:r>
            <a:endParaRPr lang="en-US" altLang="zh-CN" dirty="0"/>
          </a:p>
          <a:p>
            <a:pPr lvl="1"/>
            <a:r>
              <a:rPr lang="zh-CN" altLang="en-US" dirty="0"/>
              <a:t>横向方向是一组相互关联的对象</a:t>
            </a:r>
            <a:endParaRPr lang="en-US" altLang="zh-CN" dirty="0"/>
          </a:p>
          <a:p>
            <a:pPr lvl="1"/>
            <a:r>
              <a:rPr lang="zh-CN" altLang="en-US" dirty="0"/>
              <a:t>纵向虚线上的长方条表示对应对象的激活</a:t>
            </a:r>
            <a:endParaRPr lang="en-US" altLang="zh-CN" dirty="0"/>
          </a:p>
          <a:p>
            <a:pPr lvl="1"/>
            <a:r>
              <a:rPr lang="zh-CN" altLang="en-US" dirty="0"/>
              <a:t>实线箭头表示调用，旁边标注调用的方法的名字</a:t>
            </a:r>
            <a:endParaRPr lang="en-US" altLang="zh-CN" dirty="0"/>
          </a:p>
          <a:p>
            <a:pPr lvl="1"/>
            <a:r>
              <a:rPr lang="zh-CN" altLang="en-US" dirty="0"/>
              <a:t>虚线箭头表示调用的返回</a:t>
            </a:r>
            <a:endParaRPr lang="en-US" altLang="zh-CN" dirty="0"/>
          </a:p>
          <a:p>
            <a:r>
              <a:rPr lang="zh-CN" altLang="en-US" dirty="0"/>
              <a:t>时序图可以清楚表示：</a:t>
            </a:r>
            <a:endParaRPr lang="en-US" altLang="zh-CN" dirty="0"/>
          </a:p>
          <a:p>
            <a:pPr lvl="1"/>
            <a:r>
              <a:rPr lang="zh-CN" altLang="en-US" dirty="0"/>
              <a:t>谁调用谁的哪个方法，调用的顺序是什么样的</a:t>
            </a:r>
          </a:p>
          <a:p>
            <a:endParaRPr lang="zh-CN" altLang="en-US" dirty="0"/>
          </a:p>
        </p:txBody>
      </p:sp>
      <p:sp>
        <p:nvSpPr>
          <p:cNvPr id="4" name="日期占位符 3">
            <a:extLst>
              <a:ext uri="{FF2B5EF4-FFF2-40B4-BE49-F238E27FC236}">
                <a16:creationId xmlns:a16="http://schemas.microsoft.com/office/drawing/2014/main" id="{57DC4D00-9D80-315E-1A1E-11BE81A72793}"/>
              </a:ext>
            </a:extLst>
          </p:cNvPr>
          <p:cNvSpPr>
            <a:spLocks noGrp="1"/>
          </p:cNvSpPr>
          <p:nvPr>
            <p:ph type="dt" sz="half" idx="10"/>
          </p:nvPr>
        </p:nvSpPr>
        <p:spPr/>
        <p:txBody>
          <a:bodyPr/>
          <a:lstStyle/>
          <a:p>
            <a:fld id="{5CD9602B-D0AA-4FA2-A231-5EB54404BB39}" type="datetime1">
              <a:rPr lang="zh-CN" altLang="en-US" smtClean="0"/>
              <a:t>2023/6/25</a:t>
            </a:fld>
            <a:endParaRPr lang="zh-CN" altLang="en-US"/>
          </a:p>
        </p:txBody>
      </p:sp>
      <p:sp>
        <p:nvSpPr>
          <p:cNvPr id="5" name="页脚占位符 4">
            <a:extLst>
              <a:ext uri="{FF2B5EF4-FFF2-40B4-BE49-F238E27FC236}">
                <a16:creationId xmlns:a16="http://schemas.microsoft.com/office/drawing/2014/main" id="{C8083B52-F026-67CC-15ED-B74FC93FC147}"/>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2B04D756-A509-7569-752E-43989A16C7CD}"/>
              </a:ext>
            </a:extLst>
          </p:cNvPr>
          <p:cNvSpPr>
            <a:spLocks noGrp="1"/>
          </p:cNvSpPr>
          <p:nvPr>
            <p:ph type="sldNum" sz="quarter" idx="12"/>
          </p:nvPr>
        </p:nvSpPr>
        <p:spPr/>
        <p:txBody>
          <a:bodyPr/>
          <a:lstStyle/>
          <a:p>
            <a:fld id="{0C913308-F349-4B6D-A68A-DD1791B4A57B}" type="slidenum">
              <a:rPr lang="zh-CN" altLang="en-US" smtClean="0"/>
              <a:t>101</a:t>
            </a:fld>
            <a:endParaRPr lang="zh-CN" altLang="en-US"/>
          </a:p>
        </p:txBody>
      </p:sp>
    </p:spTree>
    <p:extLst>
      <p:ext uri="{BB962C8B-B14F-4D97-AF65-F5344CB8AC3E}">
        <p14:creationId xmlns:p14="http://schemas.microsoft.com/office/powerpoint/2010/main" val="11764451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71" name="Rectangle 7"/>
          <p:cNvSpPr>
            <a:spLocks noGrp="1" noChangeArrowheads="1"/>
          </p:cNvSpPr>
          <p:nvPr>
            <p:ph type="title"/>
          </p:nvPr>
        </p:nvSpPr>
        <p:spPr/>
        <p:txBody>
          <a:bodyPr/>
          <a:lstStyle/>
          <a:p>
            <a:r>
              <a:rPr lang="zh-CN" altLang="en-US"/>
              <a:t>软件详细设计</a:t>
            </a:r>
            <a:r>
              <a:rPr lang="en-US" altLang="zh-CN"/>
              <a:t>-</a:t>
            </a:r>
            <a:r>
              <a:rPr lang="zh-CN" altLang="en-US"/>
              <a:t>时序图</a:t>
            </a:r>
            <a:endParaRPr lang="en-US" altLang="zh-CN"/>
          </a:p>
        </p:txBody>
      </p:sp>
      <p:sp>
        <p:nvSpPr>
          <p:cNvPr id="472067" name="Rectangle 3"/>
          <p:cNvSpPr>
            <a:spLocks noGrp="1" noChangeArrowheads="1"/>
          </p:cNvSpPr>
          <p:nvPr>
            <p:ph type="body" idx="1"/>
          </p:nvPr>
        </p:nvSpPr>
        <p:spPr>
          <a:xfrm>
            <a:off x="457200" y="1628800"/>
            <a:ext cx="8229600" cy="4525963"/>
          </a:xfrm>
        </p:spPr>
        <p:txBody>
          <a:bodyPr/>
          <a:lstStyle/>
          <a:p>
            <a:r>
              <a:rPr lang="zh-CN" altLang="en-US"/>
              <a:t>系统时序图</a:t>
            </a:r>
          </a:p>
          <a:p>
            <a:pPr lvl="1"/>
            <a:r>
              <a:rPr lang="zh-CN" altLang="en-US"/>
              <a:t>纵向方向表示实现</a:t>
            </a:r>
          </a:p>
          <a:p>
            <a:pPr lvl="1"/>
            <a:r>
              <a:rPr lang="zh-CN" altLang="en-US"/>
              <a:t>横向方向是一组相互关联的对象</a:t>
            </a:r>
          </a:p>
          <a:p>
            <a:pPr lvl="1"/>
            <a:r>
              <a:rPr lang="zh-CN" altLang="en-US"/>
              <a:t>实现箭头表示调用</a:t>
            </a:r>
          </a:p>
          <a:p>
            <a:pPr lvl="1"/>
            <a:r>
              <a:rPr lang="zh-CN" altLang="en-US"/>
              <a:t>虚线箭头表示调用的返回</a:t>
            </a:r>
          </a:p>
          <a:p>
            <a:pPr lvl="1"/>
            <a:endParaRPr lang="zh-CN" altLang="en-US"/>
          </a:p>
        </p:txBody>
      </p:sp>
      <p:pic>
        <p:nvPicPr>
          <p:cNvPr id="472068" name="Picture 4" descr="图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9814"/>
          <a:stretch>
            <a:fillRect/>
          </a:stretch>
        </p:blipFill>
        <p:spPr bwMode="auto">
          <a:xfrm>
            <a:off x="1763713" y="2133302"/>
            <a:ext cx="5616575" cy="4464050"/>
          </a:xfrm>
          <a:prstGeom prst="rect">
            <a:avLst/>
          </a:prstGeom>
          <a:noFill/>
          <a:extLst>
            <a:ext uri="{909E8E84-426E-40dd-AFC4-6F175D3DCCD1}">
              <a14:hiddenFill xmlns="" xmlns:a14="http://schemas.microsoft.com/office/drawing/2010/main">
                <a:solidFill>
                  <a:srgbClr val="FFFFFF"/>
                </a:solidFill>
              </a14:hiddenFill>
            </a:ext>
          </a:extLst>
        </p:spPr>
      </p:pic>
      <p:sp>
        <p:nvSpPr>
          <p:cNvPr id="472069" name="AutoShape 5"/>
          <p:cNvSpPr>
            <a:spLocks noChangeArrowheads="1"/>
          </p:cNvSpPr>
          <p:nvPr/>
        </p:nvSpPr>
        <p:spPr bwMode="gray">
          <a:xfrm>
            <a:off x="395288" y="5011762"/>
            <a:ext cx="3455987" cy="122555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zh-CN" altLang="en-US" sz="2000" b="1" dirty="0">
                <a:ea typeface="黑体" pitchFamily="2" charset="-122"/>
              </a:rPr>
              <a:t>通过这个图可以清楚表示：</a:t>
            </a:r>
          </a:p>
          <a:p>
            <a:pPr algn="l" eaLnBrk="0" hangingPunct="0"/>
            <a:r>
              <a:rPr lang="zh-CN" altLang="en-US" sz="2000" b="1" dirty="0">
                <a:solidFill>
                  <a:srgbClr val="0000FF"/>
                </a:solidFill>
                <a:ea typeface="黑体" pitchFamily="2" charset="-122"/>
              </a:rPr>
              <a:t>谁调用谁的哪个方法，调用</a:t>
            </a:r>
          </a:p>
          <a:p>
            <a:pPr algn="l" eaLnBrk="0" hangingPunct="0"/>
            <a:r>
              <a:rPr lang="zh-CN" altLang="en-US" sz="2000" b="1" dirty="0">
                <a:solidFill>
                  <a:srgbClr val="0000FF"/>
                </a:solidFill>
                <a:ea typeface="黑体" pitchFamily="2" charset="-122"/>
              </a:rPr>
              <a:t>的顺序是什么样的。</a:t>
            </a:r>
            <a:r>
              <a:rPr lang="zh-CN" altLang="en-US" sz="2000" b="1" dirty="0">
                <a:ea typeface="黑体" pitchFamily="2" charset="-122"/>
              </a:rPr>
              <a:t> </a:t>
            </a:r>
          </a:p>
        </p:txBody>
      </p:sp>
      <p:sp>
        <p:nvSpPr>
          <p:cNvPr id="2" name="日期占位符 1">
            <a:extLst>
              <a:ext uri="{FF2B5EF4-FFF2-40B4-BE49-F238E27FC236}">
                <a16:creationId xmlns:a16="http://schemas.microsoft.com/office/drawing/2014/main" id="{99402B8E-FA25-E0C4-9686-7C383F411602}"/>
              </a:ext>
            </a:extLst>
          </p:cNvPr>
          <p:cNvSpPr>
            <a:spLocks noGrp="1"/>
          </p:cNvSpPr>
          <p:nvPr>
            <p:ph type="dt" sz="half" idx="10"/>
          </p:nvPr>
        </p:nvSpPr>
        <p:spPr/>
        <p:txBody>
          <a:bodyPr/>
          <a:lstStyle/>
          <a:p>
            <a:fld id="{3ABF25D9-9FA2-4CE1-BCBE-66480CF34D9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A32A3EC-D627-2487-C26C-E25D56CA9BF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322C6CEE-CF88-C396-0CCD-AE110A6C8A13}"/>
              </a:ext>
            </a:extLst>
          </p:cNvPr>
          <p:cNvSpPr>
            <a:spLocks noGrp="1"/>
          </p:cNvSpPr>
          <p:nvPr>
            <p:ph type="sldNum" sz="quarter" idx="12"/>
          </p:nvPr>
        </p:nvSpPr>
        <p:spPr/>
        <p:txBody>
          <a:bodyPr/>
          <a:lstStyle/>
          <a:p>
            <a:fld id="{0C913308-F349-4B6D-A68A-DD1791B4A57B}" type="slidenum">
              <a:rPr lang="zh-CN" altLang="en-US" smtClean="0"/>
              <a:t>102</a:t>
            </a:fld>
            <a:endParaRPr lang="zh-CN" altLang="en-US"/>
          </a:p>
        </p:txBody>
      </p:sp>
    </p:spTree>
    <p:extLst>
      <p:ext uri="{BB962C8B-B14F-4D97-AF65-F5344CB8AC3E}">
        <p14:creationId xmlns:p14="http://schemas.microsoft.com/office/powerpoint/2010/main" val="1101608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wipe(left)">
                                      <p:cBhvr>
                                        <p:cTn id="7" dur="500"/>
                                        <p:tgtEl>
                                          <p:spTgt spid="472067">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72068"/>
                                        </p:tgtEl>
                                        <p:attrNameLst>
                                          <p:attrName>style.visibility</p:attrName>
                                        </p:attrNameLst>
                                      </p:cBhvr>
                                      <p:to>
                                        <p:strVal val="visible"/>
                                      </p:to>
                                    </p:set>
                                    <p:animEffect transition="in" filter="checkerboard(across)">
                                      <p:cBhvr>
                                        <p:cTn id="11" dur="500"/>
                                        <p:tgtEl>
                                          <p:spTgt spid="4720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nodeType="clickEffect">
                                  <p:stCondLst>
                                    <p:cond delay="0"/>
                                  </p:stCondLst>
                                  <p:childTnLst>
                                    <p:animMotion origin="layout" path="M -1.38889E-6 -4.44444E-6 L 0.22049 0.04213 " pathEditMode="relative" rAng="0" ptsTypes="AA">
                                      <p:cBhvr>
                                        <p:cTn id="15" dur="1000" fill="hold"/>
                                        <p:tgtEl>
                                          <p:spTgt spid="472068"/>
                                        </p:tgtEl>
                                        <p:attrNameLst>
                                          <p:attrName>ppt_x</p:attrName>
                                          <p:attrName>ppt_y</p:attrName>
                                        </p:attrNameLst>
                                      </p:cBhvr>
                                      <p:rCtr x="11024" y="2106"/>
                                    </p:animMotion>
                                  </p:childTnLst>
                                </p:cTn>
                              </p:par>
                              <p:par>
                                <p:cTn id="16" presetID="6" presetClass="emph" presetSubtype="0" fill="hold" nodeType="withEffect">
                                  <p:stCondLst>
                                    <p:cond delay="0"/>
                                  </p:stCondLst>
                                  <p:childTnLst>
                                    <p:animScale>
                                      <p:cBhvr>
                                        <p:cTn id="17" dur="1000" fill="hold"/>
                                        <p:tgtEl>
                                          <p:spTgt spid="472068"/>
                                        </p:tgtEl>
                                      </p:cBhvr>
                                      <p:by x="75000" y="75000"/>
                                    </p:animScale>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472067">
                                            <p:txEl>
                                              <p:pRg st="1" end="1"/>
                                            </p:txEl>
                                          </p:spTgt>
                                        </p:tgtEl>
                                        <p:attrNameLst>
                                          <p:attrName>style.visibility</p:attrName>
                                        </p:attrNameLst>
                                      </p:cBhvr>
                                      <p:to>
                                        <p:strVal val="visible"/>
                                      </p:to>
                                    </p:set>
                                    <p:animEffect transition="in" filter="wipe(left)">
                                      <p:cBhvr>
                                        <p:cTn id="21" dur="500"/>
                                        <p:tgtEl>
                                          <p:spTgt spid="472067">
                                            <p:txEl>
                                              <p:pRg st="1" end="1"/>
                                            </p:txEl>
                                          </p:spTgt>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472067">
                                            <p:txEl>
                                              <p:pRg st="2" end="2"/>
                                            </p:txEl>
                                          </p:spTgt>
                                        </p:tgtEl>
                                        <p:attrNameLst>
                                          <p:attrName>style.visibility</p:attrName>
                                        </p:attrNameLst>
                                      </p:cBhvr>
                                      <p:to>
                                        <p:strVal val="visible"/>
                                      </p:to>
                                    </p:set>
                                    <p:animEffect transition="in" filter="wipe(left)">
                                      <p:cBhvr>
                                        <p:cTn id="25" dur="500"/>
                                        <p:tgtEl>
                                          <p:spTgt spid="472067">
                                            <p:txEl>
                                              <p:pRg st="2" end="2"/>
                                            </p:txEl>
                                          </p:spTgt>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472067">
                                            <p:txEl>
                                              <p:pRg st="3" end="3"/>
                                            </p:txEl>
                                          </p:spTgt>
                                        </p:tgtEl>
                                        <p:attrNameLst>
                                          <p:attrName>style.visibility</p:attrName>
                                        </p:attrNameLst>
                                      </p:cBhvr>
                                      <p:to>
                                        <p:strVal val="visible"/>
                                      </p:to>
                                    </p:set>
                                    <p:animEffect transition="in" filter="wipe(left)">
                                      <p:cBhvr>
                                        <p:cTn id="29" dur="500"/>
                                        <p:tgtEl>
                                          <p:spTgt spid="472067">
                                            <p:txEl>
                                              <p:pRg st="3" end="3"/>
                                            </p:txEl>
                                          </p:spTgt>
                                        </p:tgtEl>
                                      </p:cBhvr>
                                    </p:animEffect>
                                  </p:childTnLst>
                                </p:cTn>
                              </p:par>
                            </p:childTnLst>
                          </p:cTn>
                        </p:par>
                        <p:par>
                          <p:cTn id="30" fill="hold" nodeType="afterGroup">
                            <p:stCondLst>
                              <p:cond delay="2500"/>
                            </p:stCondLst>
                            <p:childTnLst>
                              <p:par>
                                <p:cTn id="31" presetID="22" presetClass="entr" presetSubtype="8" fill="hold" nodeType="afterEffect">
                                  <p:stCondLst>
                                    <p:cond delay="0"/>
                                  </p:stCondLst>
                                  <p:childTnLst>
                                    <p:set>
                                      <p:cBhvr>
                                        <p:cTn id="32" dur="1" fill="hold">
                                          <p:stCondLst>
                                            <p:cond delay="0"/>
                                          </p:stCondLst>
                                        </p:cTn>
                                        <p:tgtEl>
                                          <p:spTgt spid="472067">
                                            <p:txEl>
                                              <p:pRg st="4" end="4"/>
                                            </p:txEl>
                                          </p:spTgt>
                                        </p:tgtEl>
                                        <p:attrNameLst>
                                          <p:attrName>style.visibility</p:attrName>
                                        </p:attrNameLst>
                                      </p:cBhvr>
                                      <p:to>
                                        <p:strVal val="visible"/>
                                      </p:to>
                                    </p:set>
                                    <p:animEffect transition="in" filter="wipe(left)">
                                      <p:cBhvr>
                                        <p:cTn id="33" dur="500"/>
                                        <p:tgtEl>
                                          <p:spTgt spid="47206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72069"/>
                                        </p:tgtEl>
                                        <p:attrNameLst>
                                          <p:attrName>style.visibility</p:attrName>
                                        </p:attrNameLst>
                                      </p:cBhvr>
                                      <p:to>
                                        <p:strVal val="visible"/>
                                      </p:to>
                                    </p:set>
                                    <p:animEffect transition="in" filter="wipe(left)">
                                      <p:cBhvr>
                                        <p:cTn id="38" dur="500"/>
                                        <p:tgtEl>
                                          <p:spTgt spid="47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四、进度管理与风险管理</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841641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7" name="Rectangle 5"/>
          <p:cNvSpPr>
            <a:spLocks noGrp="1" noChangeArrowheads="1"/>
          </p:cNvSpPr>
          <p:nvPr>
            <p:ph type="title"/>
          </p:nvPr>
        </p:nvSpPr>
        <p:spPr/>
        <p:txBody>
          <a:bodyPr/>
          <a:lstStyle/>
          <a:p>
            <a:r>
              <a:rPr lang="zh-CN" altLang="en-US"/>
              <a:t>提问</a:t>
            </a:r>
            <a:endParaRPr lang="zh-CN" altLang="en-US" dirty="0"/>
          </a:p>
        </p:txBody>
      </p:sp>
      <p:sp>
        <p:nvSpPr>
          <p:cNvPr id="433155" name="Rectangle 3"/>
          <p:cNvSpPr>
            <a:spLocks noGrp="1" noChangeArrowheads="1"/>
          </p:cNvSpPr>
          <p:nvPr>
            <p:ph type="body" idx="1"/>
          </p:nvPr>
        </p:nvSpPr>
        <p:spPr/>
        <p:txBody>
          <a:bodyPr/>
          <a:lstStyle/>
          <a:p>
            <a:r>
              <a:rPr lang="zh-CN" altLang="en-US" dirty="0"/>
              <a:t>项目中，遇到过进度落后的情况么？怎么管理进度？</a:t>
            </a:r>
          </a:p>
          <a:p>
            <a:r>
              <a:rPr lang="zh-CN" altLang="en-US" dirty="0"/>
              <a:t>在项目中遇到风险，有哪些应对策略？</a:t>
            </a:r>
            <a:endParaRPr lang="en-US" altLang="zh-CN" dirty="0"/>
          </a:p>
          <a:p>
            <a:pPr lvl="1"/>
            <a:r>
              <a:rPr lang="zh-CN" altLang="en-US" dirty="0"/>
              <a:t>风险控制的例子</a:t>
            </a:r>
            <a:r>
              <a:rPr lang="en-US" altLang="zh-CN" dirty="0"/>
              <a:t>…</a:t>
            </a:r>
            <a:r>
              <a:rPr lang="zh-CN" altLang="en-US" dirty="0"/>
              <a:t>周</a:t>
            </a:r>
          </a:p>
          <a:p>
            <a:endParaRPr lang="zh-CN" altLang="en-US" dirty="0"/>
          </a:p>
        </p:txBody>
      </p:sp>
      <p:sp>
        <p:nvSpPr>
          <p:cNvPr id="2" name="日期占位符 1">
            <a:extLst>
              <a:ext uri="{FF2B5EF4-FFF2-40B4-BE49-F238E27FC236}">
                <a16:creationId xmlns:a16="http://schemas.microsoft.com/office/drawing/2014/main" id="{BB75BD5C-A86E-C440-C658-8852E5B43A7C}"/>
              </a:ext>
            </a:extLst>
          </p:cNvPr>
          <p:cNvSpPr>
            <a:spLocks noGrp="1"/>
          </p:cNvSpPr>
          <p:nvPr>
            <p:ph type="dt" sz="half" idx="10"/>
          </p:nvPr>
        </p:nvSpPr>
        <p:spPr/>
        <p:txBody>
          <a:bodyPr/>
          <a:lstStyle/>
          <a:p>
            <a:fld id="{AF8A815C-9971-4B3F-9FCB-924BEEE65967}"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34EA2BD-FF68-8817-0CB6-5ECCC3917C12}"/>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677B672-9C12-7F60-B384-46633508E5E7}"/>
              </a:ext>
            </a:extLst>
          </p:cNvPr>
          <p:cNvSpPr>
            <a:spLocks noGrp="1"/>
          </p:cNvSpPr>
          <p:nvPr>
            <p:ph type="sldNum" sz="quarter" idx="12"/>
          </p:nvPr>
        </p:nvSpPr>
        <p:spPr/>
        <p:txBody>
          <a:bodyPr/>
          <a:lstStyle/>
          <a:p>
            <a:fld id="{0C913308-F349-4B6D-A68A-DD1791B4A57B}" type="slidenum">
              <a:rPr lang="zh-CN" altLang="en-US" smtClean="0"/>
              <a:t>104</a:t>
            </a:fld>
            <a:endParaRPr lang="zh-CN" altLang="en-US"/>
          </a:p>
        </p:txBody>
      </p:sp>
    </p:spTree>
    <p:extLst>
      <p:ext uri="{BB962C8B-B14F-4D97-AF65-F5344CB8AC3E}">
        <p14:creationId xmlns:p14="http://schemas.microsoft.com/office/powerpoint/2010/main" val="10039279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建议</a:t>
            </a:r>
            <a:endParaRPr lang="zh-CN" altLang="en-US" dirty="0"/>
          </a:p>
        </p:txBody>
      </p:sp>
      <p:sp>
        <p:nvSpPr>
          <p:cNvPr id="435203" name="Rectangle 3"/>
          <p:cNvSpPr>
            <a:spLocks noGrp="1" noChangeArrowheads="1"/>
          </p:cNvSpPr>
          <p:nvPr>
            <p:ph type="body" idx="1"/>
          </p:nvPr>
        </p:nvSpPr>
        <p:spPr/>
        <p:txBody>
          <a:bodyPr/>
          <a:lstStyle/>
          <a:p>
            <a:r>
              <a:rPr lang="zh-CN" altLang="en-US" dirty="0"/>
              <a:t>可使用电子表格（</a:t>
            </a:r>
            <a:r>
              <a:rPr lang="en-US" altLang="zh-CN" dirty="0"/>
              <a:t>Excel</a:t>
            </a:r>
            <a:r>
              <a:rPr lang="zh-CN" altLang="en-US" dirty="0"/>
              <a:t>）追踪项目进度</a:t>
            </a:r>
          </a:p>
          <a:p>
            <a:endParaRPr lang="zh-CN" altLang="en-US" dirty="0"/>
          </a:p>
        </p:txBody>
      </p:sp>
      <p:sp>
        <p:nvSpPr>
          <p:cNvPr id="2" name="日期占位符 1">
            <a:extLst>
              <a:ext uri="{FF2B5EF4-FFF2-40B4-BE49-F238E27FC236}">
                <a16:creationId xmlns:a16="http://schemas.microsoft.com/office/drawing/2014/main" id="{CA0A7FC9-AC2F-0550-E07B-A49C2E6C4551}"/>
              </a:ext>
            </a:extLst>
          </p:cNvPr>
          <p:cNvSpPr>
            <a:spLocks noGrp="1"/>
          </p:cNvSpPr>
          <p:nvPr>
            <p:ph type="dt" sz="half" idx="10"/>
          </p:nvPr>
        </p:nvSpPr>
        <p:spPr/>
        <p:txBody>
          <a:bodyPr/>
          <a:lstStyle/>
          <a:p>
            <a:fld id="{9CB08966-F056-4A26-BEC5-F8992842E169}" type="datetime1">
              <a:rPr lang="zh-CN" altLang="en-US" smtClean="0"/>
              <a:t>2023/6/25</a:t>
            </a:fld>
            <a:endParaRPr lang="zh-CN" altLang="en-US"/>
          </a:p>
        </p:txBody>
      </p:sp>
      <p:sp>
        <p:nvSpPr>
          <p:cNvPr id="4" name="页脚占位符 3">
            <a:extLst>
              <a:ext uri="{FF2B5EF4-FFF2-40B4-BE49-F238E27FC236}">
                <a16:creationId xmlns:a16="http://schemas.microsoft.com/office/drawing/2014/main" id="{897A13BD-380D-FED2-94A6-C64F87435956}"/>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08E11133-60D1-9BCA-0A45-31B8796BC650}"/>
              </a:ext>
            </a:extLst>
          </p:cNvPr>
          <p:cNvSpPr>
            <a:spLocks noGrp="1"/>
          </p:cNvSpPr>
          <p:nvPr>
            <p:ph type="sldNum" sz="quarter" idx="12"/>
          </p:nvPr>
        </p:nvSpPr>
        <p:spPr/>
        <p:txBody>
          <a:bodyPr/>
          <a:lstStyle/>
          <a:p>
            <a:fld id="{0C913308-F349-4B6D-A68A-DD1791B4A57B}" type="slidenum">
              <a:rPr lang="zh-CN" altLang="en-US" smtClean="0"/>
              <a:t>105</a:t>
            </a:fld>
            <a:endParaRPr lang="zh-CN" altLang="en-US"/>
          </a:p>
        </p:txBody>
      </p:sp>
    </p:spTree>
    <p:extLst>
      <p:ext uri="{BB962C8B-B14F-4D97-AF65-F5344CB8AC3E}">
        <p14:creationId xmlns:p14="http://schemas.microsoft.com/office/powerpoint/2010/main" val="8699364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3" name="Rectangle 5"/>
          <p:cNvSpPr>
            <a:spLocks noGrp="1" noChangeArrowheads="1"/>
          </p:cNvSpPr>
          <p:nvPr>
            <p:ph type="title"/>
          </p:nvPr>
        </p:nvSpPr>
        <p:spPr/>
        <p:txBody>
          <a:bodyPr/>
          <a:lstStyle/>
          <a:p>
            <a:r>
              <a:rPr lang="zh-CN" altLang="en-US"/>
              <a:t>目标</a:t>
            </a:r>
            <a:endParaRPr lang="zh-CN" altLang="en-US" dirty="0"/>
          </a:p>
        </p:txBody>
      </p:sp>
      <p:sp>
        <p:nvSpPr>
          <p:cNvPr id="437251" name="Rectangle 3"/>
          <p:cNvSpPr>
            <a:spLocks noGrp="1" noChangeArrowheads="1"/>
          </p:cNvSpPr>
          <p:nvPr>
            <p:ph type="body" idx="1"/>
          </p:nvPr>
        </p:nvSpPr>
        <p:spPr/>
        <p:txBody>
          <a:bodyPr/>
          <a:lstStyle/>
          <a:p>
            <a:r>
              <a:rPr lang="zh-CN" altLang="en-US" dirty="0"/>
              <a:t>进度管理和风险管理的重要意义</a:t>
            </a:r>
          </a:p>
          <a:p>
            <a:r>
              <a:rPr lang="zh-CN" altLang="en-US" dirty="0"/>
              <a:t>使用</a:t>
            </a:r>
            <a:r>
              <a:rPr lang="en-US" altLang="zh-CN" dirty="0"/>
              <a:t>Excel</a:t>
            </a:r>
            <a:r>
              <a:rPr lang="zh-CN" altLang="en-US" dirty="0"/>
              <a:t>记录追踪项目进度</a:t>
            </a:r>
          </a:p>
        </p:txBody>
      </p:sp>
      <p:sp>
        <p:nvSpPr>
          <p:cNvPr id="2" name="日期占位符 1">
            <a:extLst>
              <a:ext uri="{FF2B5EF4-FFF2-40B4-BE49-F238E27FC236}">
                <a16:creationId xmlns:a16="http://schemas.microsoft.com/office/drawing/2014/main" id="{18F0F158-C1BE-F8E9-DE61-7F50C69CCE7F}"/>
              </a:ext>
            </a:extLst>
          </p:cNvPr>
          <p:cNvSpPr>
            <a:spLocks noGrp="1"/>
          </p:cNvSpPr>
          <p:nvPr>
            <p:ph type="dt" sz="half" idx="10"/>
          </p:nvPr>
        </p:nvSpPr>
        <p:spPr/>
        <p:txBody>
          <a:bodyPr/>
          <a:lstStyle/>
          <a:p>
            <a:fld id="{CC976C25-6A2D-4EEF-AB4B-32583FB172F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BCD1C0F-9E1F-61BF-8921-FEA51A51670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6AA3C86-F33B-5FDF-67D8-88BDCCDEBBC0}"/>
              </a:ext>
            </a:extLst>
          </p:cNvPr>
          <p:cNvSpPr>
            <a:spLocks noGrp="1"/>
          </p:cNvSpPr>
          <p:nvPr>
            <p:ph type="sldNum" sz="quarter" idx="12"/>
          </p:nvPr>
        </p:nvSpPr>
        <p:spPr/>
        <p:txBody>
          <a:bodyPr/>
          <a:lstStyle/>
          <a:p>
            <a:fld id="{0C913308-F349-4B6D-A68A-DD1791B4A57B}" type="slidenum">
              <a:rPr lang="zh-CN" altLang="en-US" smtClean="0"/>
              <a:t>106</a:t>
            </a:fld>
            <a:endParaRPr lang="zh-CN" altLang="en-US"/>
          </a:p>
        </p:txBody>
      </p:sp>
    </p:spTree>
    <p:extLst>
      <p:ext uri="{BB962C8B-B14F-4D97-AF65-F5344CB8AC3E}">
        <p14:creationId xmlns:p14="http://schemas.microsoft.com/office/powerpoint/2010/main" val="40418120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5" name="Rectangle 9"/>
          <p:cNvSpPr>
            <a:spLocks noGrp="1" noChangeArrowheads="1"/>
          </p:cNvSpPr>
          <p:nvPr>
            <p:ph type="title"/>
          </p:nvPr>
        </p:nvSpPr>
        <p:spPr>
          <a:xfrm>
            <a:off x="457200" y="197768"/>
            <a:ext cx="8229600" cy="1143000"/>
          </a:xfrm>
        </p:spPr>
        <p:txBody>
          <a:bodyPr/>
          <a:lstStyle/>
          <a:p>
            <a:r>
              <a:rPr lang="zh-CN" altLang="en-US" dirty="0"/>
              <a:t>为什么要做进度追踪</a:t>
            </a:r>
            <a:r>
              <a:rPr lang="en-US" altLang="zh-CN" dirty="0"/>
              <a:t>3-1</a:t>
            </a:r>
          </a:p>
        </p:txBody>
      </p:sp>
      <p:sp useBgFill="1">
        <p:nvSpPr>
          <p:cNvPr id="439299" name="Rectangle 3"/>
          <p:cNvSpPr>
            <a:spLocks noGrp="1" noChangeArrowheads="1"/>
          </p:cNvSpPr>
          <p:nvPr>
            <p:ph type="body" idx="1"/>
          </p:nvPr>
        </p:nvSpPr>
        <p:spPr>
          <a:xfrm>
            <a:off x="457200" y="1855365"/>
            <a:ext cx="8229600" cy="4525963"/>
          </a:xfrm>
        </p:spPr>
        <p:txBody>
          <a:bodyPr>
            <a:normAutofit fontScale="70000" lnSpcReduction="20000"/>
          </a:bodyPr>
          <a:lstStyle/>
          <a:p>
            <a:r>
              <a:rPr lang="zh-CN" altLang="en-US" dirty="0"/>
              <a:t>质量方面（符合需求和项目规范的程度）</a:t>
            </a:r>
          </a:p>
          <a:p>
            <a:pPr lvl="1"/>
            <a:r>
              <a:rPr lang="zh-CN" altLang="en-US" dirty="0"/>
              <a:t>相差甚远者</a:t>
            </a:r>
            <a:r>
              <a:rPr lang="en-US" altLang="zh-CN" dirty="0"/>
              <a:t>29%</a:t>
            </a:r>
          </a:p>
          <a:p>
            <a:pPr lvl="1"/>
            <a:r>
              <a:rPr lang="zh-CN" altLang="en-US" dirty="0"/>
              <a:t>完全达到规范要求</a:t>
            </a:r>
            <a:r>
              <a:rPr lang="en-US" altLang="zh-CN" dirty="0"/>
              <a:t>51%</a:t>
            </a:r>
          </a:p>
          <a:p>
            <a:pPr lvl="1"/>
            <a:r>
              <a:rPr lang="zh-CN" altLang="en-US" dirty="0"/>
              <a:t>实际执行超出规范要求</a:t>
            </a:r>
            <a:r>
              <a:rPr lang="en-US" altLang="zh-CN" dirty="0"/>
              <a:t>20% </a:t>
            </a:r>
          </a:p>
          <a:p>
            <a:r>
              <a:rPr lang="zh-CN" altLang="en-US" dirty="0"/>
              <a:t>进度方面</a:t>
            </a:r>
          </a:p>
          <a:p>
            <a:pPr lvl="1"/>
            <a:r>
              <a:rPr lang="zh-CN" altLang="en-US" dirty="0"/>
              <a:t>严重拖期</a:t>
            </a:r>
            <a:r>
              <a:rPr lang="en-US" altLang="zh-CN" dirty="0"/>
              <a:t>35%</a:t>
            </a:r>
          </a:p>
          <a:p>
            <a:pPr lvl="1"/>
            <a:r>
              <a:rPr lang="zh-CN" altLang="en-US" dirty="0"/>
              <a:t>一定程度拖期</a:t>
            </a:r>
            <a:r>
              <a:rPr lang="en-US" altLang="zh-CN" dirty="0"/>
              <a:t>34%</a:t>
            </a:r>
          </a:p>
          <a:p>
            <a:pPr lvl="1"/>
            <a:r>
              <a:rPr lang="zh-CN" altLang="en-US" dirty="0"/>
              <a:t>按时完成</a:t>
            </a:r>
            <a:r>
              <a:rPr lang="en-US" altLang="zh-CN" dirty="0"/>
              <a:t>22%</a:t>
            </a:r>
          </a:p>
          <a:p>
            <a:pPr lvl="1"/>
            <a:r>
              <a:rPr lang="zh-CN" altLang="en-US" dirty="0"/>
              <a:t>一定程度提前</a:t>
            </a:r>
            <a:r>
              <a:rPr lang="en-US" altLang="zh-CN" dirty="0"/>
              <a:t>8%</a:t>
            </a:r>
          </a:p>
          <a:p>
            <a:pPr lvl="1"/>
            <a:r>
              <a:rPr lang="zh-CN" altLang="en-US" dirty="0"/>
              <a:t>大量提前</a:t>
            </a:r>
            <a:r>
              <a:rPr lang="en-US" altLang="zh-CN" dirty="0"/>
              <a:t>1%</a:t>
            </a:r>
          </a:p>
          <a:p>
            <a:r>
              <a:rPr lang="zh-CN" altLang="en-US" dirty="0"/>
              <a:t>然后别忘了还有：朦胧件</a:t>
            </a:r>
            <a:endParaRPr lang="en-US" altLang="zh-CN" dirty="0"/>
          </a:p>
        </p:txBody>
      </p:sp>
      <p:sp>
        <p:nvSpPr>
          <p:cNvPr id="439300" name="AutoShape 4"/>
          <p:cNvSpPr>
            <a:spLocks noChangeArrowheads="1"/>
          </p:cNvSpPr>
          <p:nvPr/>
        </p:nvSpPr>
        <p:spPr bwMode="gray">
          <a:xfrm>
            <a:off x="1046163" y="1125538"/>
            <a:ext cx="6907212" cy="712787"/>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nSpc>
                <a:spcPct val="90000"/>
              </a:lnSpc>
              <a:spcBef>
                <a:spcPct val="20000"/>
              </a:spcBef>
            </a:pPr>
            <a:r>
              <a:rPr lang="zh-CN" altLang="en-US" b="1" dirty="0">
                <a:ea typeface="黑体" pitchFamily="2" charset="-122"/>
              </a:rPr>
              <a:t>在</a:t>
            </a:r>
            <a:r>
              <a:rPr lang="en-US" altLang="zh-CN" b="1" dirty="0">
                <a:ea typeface="黑体" pitchFamily="2" charset="-122"/>
              </a:rPr>
              <a:t>1997</a:t>
            </a:r>
            <a:r>
              <a:rPr lang="zh-CN" altLang="en-US" b="1" dirty="0">
                <a:ea typeface="黑体" pitchFamily="2" charset="-122"/>
              </a:rPr>
              <a:t>年，有研究机构曾对</a:t>
            </a:r>
            <a:r>
              <a:rPr lang="en-US" altLang="zh-CN" b="1" dirty="0">
                <a:ea typeface="黑体" pitchFamily="2" charset="-122"/>
              </a:rPr>
              <a:t>Dr. Frame</a:t>
            </a:r>
            <a:r>
              <a:rPr lang="zh-CN" altLang="en-US" b="1" dirty="0">
                <a:ea typeface="黑体" pitchFamily="2" charset="-122"/>
              </a:rPr>
              <a:t>美国项目管理协会成员</a:t>
            </a:r>
          </a:p>
          <a:p>
            <a:pPr>
              <a:lnSpc>
                <a:spcPct val="90000"/>
              </a:lnSpc>
              <a:spcBef>
                <a:spcPct val="20000"/>
              </a:spcBef>
            </a:pPr>
            <a:r>
              <a:rPr lang="zh-CN" altLang="en-US" b="1" dirty="0">
                <a:ea typeface="黑体" pitchFamily="2" charset="-122"/>
              </a:rPr>
              <a:t>的</a:t>
            </a:r>
            <a:r>
              <a:rPr lang="en-US" altLang="zh-CN" b="1" dirty="0">
                <a:ea typeface="黑体" pitchFamily="2" charset="-122"/>
              </a:rPr>
              <a:t>438</a:t>
            </a:r>
            <a:r>
              <a:rPr lang="zh-CN" altLang="en-US" b="1" dirty="0">
                <a:ea typeface="黑体" pitchFamily="2" charset="-122"/>
              </a:rPr>
              <a:t>位项目工作人员进行过一次调查。调查的结果如下：</a:t>
            </a:r>
            <a:endParaRPr lang="zh-CN" altLang="en-US" dirty="0">
              <a:ea typeface="黑体" pitchFamily="2" charset="-122"/>
            </a:endParaRPr>
          </a:p>
        </p:txBody>
      </p:sp>
      <p:sp>
        <p:nvSpPr>
          <p:cNvPr id="439301" name="AutoShape 5"/>
          <p:cNvSpPr>
            <a:spLocks noChangeArrowheads="1"/>
          </p:cNvSpPr>
          <p:nvPr/>
        </p:nvSpPr>
        <p:spPr bwMode="gray">
          <a:xfrm>
            <a:off x="1187450" y="6308725"/>
            <a:ext cx="6731000" cy="40640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ctr" eaLnBrk="0" hangingPunct="0"/>
            <a:r>
              <a:rPr lang="zh-CN" altLang="en-US" b="1" dirty="0">
                <a:ea typeface="黑体" pitchFamily="2" charset="-122"/>
              </a:rPr>
              <a:t>大多数的软件项目都不能</a:t>
            </a:r>
            <a:r>
              <a:rPr lang="zh-CN" altLang="en-US" b="1" dirty="0">
                <a:solidFill>
                  <a:srgbClr val="0000FF"/>
                </a:solidFill>
                <a:ea typeface="黑体" pitchFamily="2" charset="-122"/>
              </a:rPr>
              <a:t>按时按量</a:t>
            </a:r>
            <a:r>
              <a:rPr lang="zh-CN" altLang="en-US" b="1" dirty="0">
                <a:ea typeface="黑体" pitchFamily="2" charset="-122"/>
              </a:rPr>
              <a:t>的完成。这是为什么呢？</a:t>
            </a:r>
          </a:p>
        </p:txBody>
      </p:sp>
      <p:sp>
        <p:nvSpPr>
          <p:cNvPr id="2" name="日期占位符 1">
            <a:extLst>
              <a:ext uri="{FF2B5EF4-FFF2-40B4-BE49-F238E27FC236}">
                <a16:creationId xmlns:a16="http://schemas.microsoft.com/office/drawing/2014/main" id="{BF503DE6-1E5B-785B-71A5-1AE30524390D}"/>
              </a:ext>
            </a:extLst>
          </p:cNvPr>
          <p:cNvSpPr>
            <a:spLocks noGrp="1"/>
          </p:cNvSpPr>
          <p:nvPr>
            <p:ph type="dt" sz="half" idx="10"/>
          </p:nvPr>
        </p:nvSpPr>
        <p:spPr/>
        <p:txBody>
          <a:bodyPr/>
          <a:lstStyle/>
          <a:p>
            <a:fld id="{6E30FAA9-90D6-41CB-8F86-702D255B6374}"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A4BBCAF-9BE1-14C2-6A69-01C8BF606DD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53FD635-BA64-03CF-6752-D4C4F359108B}"/>
              </a:ext>
            </a:extLst>
          </p:cNvPr>
          <p:cNvSpPr>
            <a:spLocks noGrp="1"/>
          </p:cNvSpPr>
          <p:nvPr>
            <p:ph type="sldNum" sz="quarter" idx="12"/>
          </p:nvPr>
        </p:nvSpPr>
        <p:spPr/>
        <p:txBody>
          <a:bodyPr/>
          <a:lstStyle/>
          <a:p>
            <a:fld id="{0C913308-F349-4B6D-A68A-DD1791B4A57B}" type="slidenum">
              <a:rPr lang="zh-CN" altLang="en-US" smtClean="0"/>
              <a:t>107</a:t>
            </a:fld>
            <a:endParaRPr lang="zh-CN" altLang="en-US"/>
          </a:p>
        </p:txBody>
      </p:sp>
    </p:spTree>
    <p:extLst>
      <p:ext uri="{BB962C8B-B14F-4D97-AF65-F5344CB8AC3E}">
        <p14:creationId xmlns:p14="http://schemas.microsoft.com/office/powerpoint/2010/main" val="13511424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7" name="Rectangle 13"/>
          <p:cNvSpPr>
            <a:spLocks noGrp="1" noChangeArrowheads="1"/>
          </p:cNvSpPr>
          <p:nvPr>
            <p:ph type="title"/>
          </p:nvPr>
        </p:nvSpPr>
        <p:spPr/>
        <p:txBody>
          <a:bodyPr/>
          <a:lstStyle/>
          <a:p>
            <a:r>
              <a:rPr lang="zh-CN" altLang="en-US" dirty="0"/>
              <a:t>为什么要做进度追踪</a:t>
            </a:r>
            <a:r>
              <a:rPr lang="en-US" altLang="zh-CN" dirty="0"/>
              <a:t>3-2</a:t>
            </a:r>
          </a:p>
        </p:txBody>
      </p:sp>
      <p:sp>
        <p:nvSpPr>
          <p:cNvPr id="441347" name="Rectangle 3"/>
          <p:cNvSpPr>
            <a:spLocks noGrp="1" noChangeArrowheads="1"/>
          </p:cNvSpPr>
          <p:nvPr>
            <p:ph type="body" idx="1"/>
          </p:nvPr>
        </p:nvSpPr>
        <p:spPr/>
        <p:txBody>
          <a:bodyPr/>
          <a:lstStyle/>
          <a:p>
            <a:r>
              <a:rPr lang="zh-CN" altLang="en-US" dirty="0"/>
              <a:t>    例： 一个项目，一个任务分配下去后。</a:t>
            </a:r>
          </a:p>
          <a:p>
            <a:r>
              <a:rPr lang="zh-CN" altLang="en-US" dirty="0"/>
              <a:t>    过了一段时间，去问开发人员：</a:t>
            </a:r>
            <a:endParaRPr lang="en-US" altLang="zh-CN" dirty="0"/>
          </a:p>
          <a:p>
            <a:pPr lvl="1"/>
            <a:r>
              <a:rPr lang="zh-CN" altLang="en-US" dirty="0"/>
              <a:t>“完成多少了？”</a:t>
            </a:r>
          </a:p>
          <a:p>
            <a:r>
              <a:rPr lang="zh-CN" altLang="en-US" dirty="0"/>
              <a:t>    开发人员说</a:t>
            </a:r>
            <a:endParaRPr lang="en-US" altLang="zh-CN" dirty="0"/>
          </a:p>
          <a:p>
            <a:pPr lvl="1"/>
            <a:r>
              <a:rPr lang="zh-CN" altLang="en-US" dirty="0"/>
              <a:t>“还有一天就做完了。”  </a:t>
            </a:r>
          </a:p>
        </p:txBody>
      </p:sp>
      <p:sp>
        <p:nvSpPr>
          <p:cNvPr id="441348" name="AutoShape 4"/>
          <p:cNvSpPr>
            <a:spLocks noChangeArrowheads="1"/>
          </p:cNvSpPr>
          <p:nvPr/>
        </p:nvSpPr>
        <p:spPr bwMode="gray">
          <a:xfrm>
            <a:off x="1692275" y="1268760"/>
            <a:ext cx="5759450" cy="376237"/>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lnSpc>
                <a:spcPct val="90000"/>
              </a:lnSpc>
              <a:spcBef>
                <a:spcPct val="20000"/>
              </a:spcBef>
            </a:pPr>
            <a:r>
              <a:rPr lang="zh-CN" altLang="en-US" b="1" dirty="0">
                <a:ea typeface="黑体" pitchFamily="2" charset="-122"/>
              </a:rPr>
              <a:t>原因一：软件项目</a:t>
            </a:r>
            <a:r>
              <a:rPr lang="zh-CN" altLang="en-US" b="1" dirty="0">
                <a:solidFill>
                  <a:srgbClr val="0000FF"/>
                </a:solidFill>
                <a:ea typeface="黑体" pitchFamily="2" charset="-122"/>
              </a:rPr>
              <a:t>进度</a:t>
            </a:r>
            <a:r>
              <a:rPr lang="zh-CN" altLang="en-US" b="1" dirty="0">
                <a:ea typeface="黑体" pitchFamily="2" charset="-122"/>
              </a:rPr>
              <a:t>的“可视度”不如传统项目</a:t>
            </a:r>
            <a:r>
              <a:rPr lang="zh-CN" altLang="en-US" dirty="0">
                <a:ea typeface="黑体" pitchFamily="2" charset="-122"/>
              </a:rPr>
              <a:t> </a:t>
            </a:r>
          </a:p>
        </p:txBody>
      </p:sp>
      <p:pic>
        <p:nvPicPr>
          <p:cNvPr id="441350" name="Picture 6" descr="程序员表情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133600"/>
            <a:ext cx="2320925" cy="3527425"/>
          </a:xfrm>
          <a:prstGeom prst="rect">
            <a:avLst/>
          </a:prstGeom>
          <a:noFill/>
          <a:extLst>
            <a:ext uri="{909E8E84-426E-40dd-AFC4-6F175D3DCCD1}">
              <a14:hiddenFill xmlns="" xmlns:a14="http://schemas.microsoft.com/office/drawing/2010/main">
                <a:solidFill>
                  <a:srgbClr val="FFFFFF"/>
                </a:solidFill>
              </a14:hiddenFill>
            </a:ext>
          </a:extLst>
        </p:spPr>
      </p:pic>
      <p:pic>
        <p:nvPicPr>
          <p:cNvPr id="441351" name="Picture 7" descr="程序员表情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775" y="2682875"/>
            <a:ext cx="3313113" cy="2185988"/>
          </a:xfrm>
          <a:prstGeom prst="rect">
            <a:avLst/>
          </a:prstGeom>
          <a:noFill/>
          <a:extLst>
            <a:ext uri="{909E8E84-426E-40dd-AFC4-6F175D3DCCD1}">
              <a14:hiddenFill xmlns="" xmlns:a14="http://schemas.microsoft.com/office/drawing/2010/main">
                <a:solidFill>
                  <a:srgbClr val="FFFFFF"/>
                </a:solidFill>
              </a14:hiddenFill>
            </a:ext>
          </a:extLst>
        </p:spPr>
      </p:pic>
      <p:pic>
        <p:nvPicPr>
          <p:cNvPr id="441352" name="Picture 8" descr="程序员表情一"/>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2925663"/>
            <a:ext cx="2073275" cy="3095625"/>
          </a:xfrm>
          <a:prstGeom prst="rect">
            <a:avLst/>
          </a:prstGeom>
          <a:noFill/>
          <a:extLst>
            <a:ext uri="{909E8E84-426E-40dd-AFC4-6F175D3DCCD1}">
              <a14:hiddenFill xmlns="" xmlns:a14="http://schemas.microsoft.com/office/drawing/2010/main">
                <a:solidFill>
                  <a:srgbClr val="FFFFFF"/>
                </a:solidFill>
              </a14:hiddenFill>
            </a:ext>
          </a:extLst>
        </p:spPr>
      </p:pic>
      <p:sp>
        <p:nvSpPr>
          <p:cNvPr id="441353" name="Rectangle 9"/>
          <p:cNvSpPr>
            <a:spLocks noChangeArrowheads="1"/>
          </p:cNvSpPr>
          <p:nvPr/>
        </p:nvSpPr>
        <p:spPr bwMode="auto">
          <a:xfrm>
            <a:off x="827088" y="2349500"/>
            <a:ext cx="3035300" cy="2881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tx2"/>
              </a:buClr>
              <a:buFont typeface="Wingdings" pitchFamily="2" charset="2"/>
              <a:buNone/>
            </a:pPr>
            <a:r>
              <a:rPr lang="zh-CN" altLang="en-US" sz="2400" b="1">
                <a:ea typeface="黑体" pitchFamily="2" charset="-122"/>
              </a:rPr>
              <a:t>    过了一天又问，回</a:t>
            </a:r>
          </a:p>
          <a:p>
            <a:pPr marL="342900" indent="-342900" algn="l">
              <a:spcBef>
                <a:spcPct val="20000"/>
              </a:spcBef>
              <a:buClr>
                <a:schemeClr val="tx2"/>
              </a:buClr>
              <a:buFont typeface="Wingdings" pitchFamily="2" charset="2"/>
              <a:buNone/>
            </a:pPr>
            <a:r>
              <a:rPr lang="zh-CN" altLang="en-US" sz="2400" b="1">
                <a:ea typeface="黑体" pitchFamily="2" charset="-122"/>
              </a:rPr>
              <a:t>    答说，“</a:t>
            </a:r>
            <a:r>
              <a:rPr lang="zh-CN" altLang="en-US" sz="2400" b="1">
                <a:solidFill>
                  <a:srgbClr val="0000FF"/>
                </a:solidFill>
                <a:ea typeface="黑体" pitchFamily="2" charset="-122"/>
              </a:rPr>
              <a:t>下星期一提交</a:t>
            </a:r>
            <a:r>
              <a:rPr lang="zh-CN" altLang="en-US" sz="2400" b="1">
                <a:ea typeface="黑体" pitchFamily="2" charset="-122"/>
              </a:rPr>
              <a:t>”。 ”</a:t>
            </a:r>
            <a:r>
              <a:rPr lang="zh-CN" altLang="en-US" sz="2800" b="1">
                <a:ea typeface="黑体" pitchFamily="2" charset="-122"/>
              </a:rPr>
              <a:t>  </a:t>
            </a:r>
          </a:p>
        </p:txBody>
      </p:sp>
      <p:sp>
        <p:nvSpPr>
          <p:cNvPr id="441354" name="Rectangle 10"/>
          <p:cNvSpPr>
            <a:spLocks noChangeArrowheads="1"/>
          </p:cNvSpPr>
          <p:nvPr/>
        </p:nvSpPr>
        <p:spPr bwMode="auto">
          <a:xfrm>
            <a:off x="755650" y="2349500"/>
            <a:ext cx="3960813" cy="2881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tx2"/>
              </a:buClr>
              <a:buFont typeface="Wingdings" pitchFamily="2" charset="2"/>
              <a:buNone/>
            </a:pPr>
            <a:r>
              <a:rPr lang="zh-CN" altLang="en-US" sz="2400" b="1">
                <a:ea typeface="黑体" pitchFamily="2" charset="-122"/>
              </a:rPr>
              <a:t>    到了下星期一再问，回答说，“</a:t>
            </a:r>
            <a:r>
              <a:rPr lang="zh-CN" altLang="en-US" sz="2400" b="1">
                <a:solidFill>
                  <a:srgbClr val="0000FF"/>
                </a:solidFill>
                <a:ea typeface="黑体" pitchFamily="2" charset="-122"/>
              </a:rPr>
              <a:t>再两三天吧，有两个</a:t>
            </a:r>
            <a:r>
              <a:rPr lang="en-US" altLang="zh-CN" sz="2400" b="1">
                <a:solidFill>
                  <a:srgbClr val="0000FF"/>
                </a:solidFill>
                <a:ea typeface="黑体" pitchFamily="2" charset="-122"/>
              </a:rPr>
              <a:t>BUG</a:t>
            </a:r>
            <a:r>
              <a:rPr lang="zh-CN" altLang="en-US" sz="2400" b="1">
                <a:solidFill>
                  <a:srgbClr val="0000FF"/>
                </a:solidFill>
                <a:ea typeface="黑体" pitchFamily="2" charset="-122"/>
              </a:rPr>
              <a:t>（系统缺陷）要改过来</a:t>
            </a:r>
            <a:r>
              <a:rPr lang="en-US" altLang="zh-CN" sz="2400" b="1">
                <a:solidFill>
                  <a:srgbClr val="0000FF"/>
                </a:solidFill>
                <a:ea typeface="黑体" pitchFamily="2" charset="-122"/>
              </a:rPr>
              <a:t>...</a:t>
            </a:r>
            <a:r>
              <a:rPr lang="en-US" altLang="zh-CN" sz="2400" b="1">
                <a:ea typeface="黑体" pitchFamily="2" charset="-122"/>
              </a:rPr>
              <a:t> ” </a:t>
            </a:r>
          </a:p>
        </p:txBody>
      </p:sp>
      <p:sp>
        <p:nvSpPr>
          <p:cNvPr id="441355" name="AutoShape 11"/>
          <p:cNvSpPr>
            <a:spLocks noChangeArrowheads="1"/>
          </p:cNvSpPr>
          <p:nvPr/>
        </p:nvSpPr>
        <p:spPr bwMode="gray">
          <a:xfrm>
            <a:off x="971550" y="5759450"/>
            <a:ext cx="7196138" cy="40640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eaLnBrk="0" hangingPunct="0"/>
            <a:r>
              <a:rPr lang="zh-CN" altLang="en-US" b="1" dirty="0">
                <a:ea typeface="黑体" pitchFamily="2" charset="-122"/>
              </a:rPr>
              <a:t>一个包含几百个任务点的项目，你能否看出来当前进度是否滞后了？</a:t>
            </a:r>
            <a:r>
              <a:rPr lang="zh-CN" altLang="en-US" dirty="0">
                <a:ea typeface="黑体" pitchFamily="2" charset="-122"/>
              </a:rPr>
              <a:t> </a:t>
            </a:r>
          </a:p>
        </p:txBody>
      </p:sp>
      <p:sp>
        <p:nvSpPr>
          <p:cNvPr id="2" name="日期占位符 1">
            <a:extLst>
              <a:ext uri="{FF2B5EF4-FFF2-40B4-BE49-F238E27FC236}">
                <a16:creationId xmlns:a16="http://schemas.microsoft.com/office/drawing/2014/main" id="{453D7F8B-5FA8-D644-F52A-7BA5C2265706}"/>
              </a:ext>
            </a:extLst>
          </p:cNvPr>
          <p:cNvSpPr>
            <a:spLocks noGrp="1"/>
          </p:cNvSpPr>
          <p:nvPr>
            <p:ph type="dt" sz="half" idx="10"/>
          </p:nvPr>
        </p:nvSpPr>
        <p:spPr/>
        <p:txBody>
          <a:bodyPr/>
          <a:lstStyle/>
          <a:p>
            <a:fld id="{4833D0E8-7FE2-4112-A1A6-6B3B4F6B6F7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B24D0C5-B335-0679-E910-0B5397A4408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47DCE39-680C-035C-1E77-E857DF98F5B0}"/>
              </a:ext>
            </a:extLst>
          </p:cNvPr>
          <p:cNvSpPr>
            <a:spLocks noGrp="1"/>
          </p:cNvSpPr>
          <p:nvPr>
            <p:ph type="sldNum" sz="quarter" idx="12"/>
          </p:nvPr>
        </p:nvSpPr>
        <p:spPr/>
        <p:txBody>
          <a:bodyPr/>
          <a:lstStyle/>
          <a:p>
            <a:fld id="{0C913308-F349-4B6D-A68A-DD1791B4A57B}" type="slidenum">
              <a:rPr lang="zh-CN" altLang="en-US" smtClean="0"/>
              <a:t>108</a:t>
            </a:fld>
            <a:endParaRPr lang="zh-CN" altLang="en-US"/>
          </a:p>
        </p:txBody>
      </p:sp>
    </p:spTree>
    <p:extLst>
      <p:ext uri="{BB962C8B-B14F-4D97-AF65-F5344CB8AC3E}">
        <p14:creationId xmlns:p14="http://schemas.microsoft.com/office/powerpoint/2010/main" val="2593572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wipe(left)">
                                      <p:cBhvr>
                                        <p:cTn id="7" dur="500"/>
                                        <p:tgtEl>
                                          <p:spTgt spid="44134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1347">
                                            <p:txEl>
                                              <p:pRg st="0" end="0"/>
                                            </p:txEl>
                                          </p:spTgt>
                                        </p:tgtEl>
                                        <p:attrNameLst>
                                          <p:attrName>style.visibility</p:attrName>
                                        </p:attrNameLst>
                                      </p:cBhvr>
                                      <p:to>
                                        <p:strVal val="visible"/>
                                      </p:to>
                                    </p:set>
                                    <p:animEffect transition="in" filter="wipe(left)">
                                      <p:cBhvr>
                                        <p:cTn id="11" dur="500"/>
                                        <p:tgtEl>
                                          <p:spTgt spid="441347">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1347">
                                            <p:txEl>
                                              <p:pRg st="1" end="1"/>
                                            </p:txEl>
                                          </p:spTgt>
                                        </p:tgtEl>
                                        <p:attrNameLst>
                                          <p:attrName>style.visibility</p:attrName>
                                        </p:attrNameLst>
                                      </p:cBhvr>
                                      <p:to>
                                        <p:strVal val="visible"/>
                                      </p:to>
                                    </p:set>
                                    <p:animEffect transition="in" filter="wipe(left)">
                                      <p:cBhvr>
                                        <p:cTn id="15" dur="500"/>
                                        <p:tgtEl>
                                          <p:spTgt spid="441347">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41347">
                                            <p:txEl>
                                              <p:pRg st="2" end="2"/>
                                            </p:txEl>
                                          </p:spTgt>
                                        </p:tgtEl>
                                        <p:attrNameLst>
                                          <p:attrName>style.visibility</p:attrName>
                                        </p:attrNameLst>
                                      </p:cBhvr>
                                      <p:to>
                                        <p:strVal val="visible"/>
                                      </p:to>
                                    </p:set>
                                    <p:animEffect transition="in" filter="wipe(left)">
                                      <p:cBhvr>
                                        <p:cTn id="19" dur="500"/>
                                        <p:tgtEl>
                                          <p:spTgt spid="441347">
                                            <p:txEl>
                                              <p:pRg st="2" end="2"/>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41347">
                                            <p:txEl>
                                              <p:pRg st="3" end="3"/>
                                            </p:txEl>
                                          </p:spTgt>
                                        </p:tgtEl>
                                        <p:attrNameLst>
                                          <p:attrName>style.visibility</p:attrName>
                                        </p:attrNameLst>
                                      </p:cBhvr>
                                      <p:to>
                                        <p:strVal val="visible"/>
                                      </p:to>
                                    </p:set>
                                    <p:animEffect transition="in" filter="wipe(left)">
                                      <p:cBhvr>
                                        <p:cTn id="23" dur="500"/>
                                        <p:tgtEl>
                                          <p:spTgt spid="441347">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41347">
                                            <p:txEl>
                                              <p:pRg st="4" end="4"/>
                                            </p:txEl>
                                          </p:spTgt>
                                        </p:tgtEl>
                                        <p:attrNameLst>
                                          <p:attrName>style.visibility</p:attrName>
                                        </p:attrNameLst>
                                      </p:cBhvr>
                                      <p:to>
                                        <p:strVal val="visible"/>
                                      </p:to>
                                    </p:set>
                                    <p:animEffect transition="in" filter="wipe(left)">
                                      <p:cBhvr>
                                        <p:cTn id="27" dur="500"/>
                                        <p:tgtEl>
                                          <p:spTgt spid="441347">
                                            <p:txEl>
                                              <p:pRg st="4" end="4"/>
                                            </p:txEl>
                                          </p:spTgt>
                                        </p:tgtEl>
                                      </p:cBhvr>
                                    </p:animEffect>
                                  </p:childTnLst>
                                </p:cTn>
                              </p:par>
                            </p:childTnLst>
                          </p:cTn>
                        </p:par>
                        <p:par>
                          <p:cTn id="28" fill="hold" nodeType="afterGroup">
                            <p:stCondLst>
                              <p:cond delay="3000"/>
                            </p:stCondLst>
                            <p:childTnLst>
                              <p:par>
                                <p:cTn id="29" presetID="5" presetClass="entr" presetSubtype="10" fill="hold" nodeType="afterEffect">
                                  <p:stCondLst>
                                    <p:cond delay="0"/>
                                  </p:stCondLst>
                                  <p:childTnLst>
                                    <p:set>
                                      <p:cBhvr>
                                        <p:cTn id="30" dur="1" fill="hold">
                                          <p:stCondLst>
                                            <p:cond delay="0"/>
                                          </p:stCondLst>
                                        </p:cTn>
                                        <p:tgtEl>
                                          <p:spTgt spid="441352"/>
                                        </p:tgtEl>
                                        <p:attrNameLst>
                                          <p:attrName>style.visibility</p:attrName>
                                        </p:attrNameLst>
                                      </p:cBhvr>
                                      <p:to>
                                        <p:strVal val="visible"/>
                                      </p:to>
                                    </p:set>
                                    <p:animEffect transition="in" filter="checkerboard(across)">
                                      <p:cBhvr>
                                        <p:cTn id="31" dur="500"/>
                                        <p:tgtEl>
                                          <p:spTgt spid="4413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xit" presetSubtype="10" fill="hold" grpId="0" nodeType="clickEffect">
                                  <p:stCondLst>
                                    <p:cond delay="0"/>
                                  </p:stCondLst>
                                  <p:childTnLst>
                                    <p:animEffect transition="out" filter="checkerboard(across)">
                                      <p:cBhvr>
                                        <p:cTn id="35" dur="500"/>
                                        <p:tgtEl>
                                          <p:spTgt spid="441347">
                                            <p:txEl>
                                              <p:pRg st="0" end="0"/>
                                            </p:txEl>
                                          </p:spTgt>
                                        </p:tgtEl>
                                      </p:cBhvr>
                                    </p:animEffect>
                                    <p:set>
                                      <p:cBhvr>
                                        <p:cTn id="36" dur="1" fill="hold">
                                          <p:stCondLst>
                                            <p:cond delay="499"/>
                                          </p:stCondLst>
                                        </p:cTn>
                                        <p:tgtEl>
                                          <p:spTgt spid="441347">
                                            <p:txEl>
                                              <p:pRg st="0" end="0"/>
                                            </p:txEl>
                                          </p:spTgt>
                                        </p:tgtEl>
                                        <p:attrNameLst>
                                          <p:attrName>style.visibility</p:attrName>
                                        </p:attrNameLst>
                                      </p:cBhvr>
                                      <p:to>
                                        <p:strVal val="hidden"/>
                                      </p:to>
                                    </p:set>
                                  </p:childTnLst>
                                </p:cTn>
                              </p:par>
                              <p:par>
                                <p:cTn id="37" presetID="5" presetClass="exit" presetSubtype="10" fill="hold" grpId="0" nodeType="withEffect">
                                  <p:stCondLst>
                                    <p:cond delay="0"/>
                                  </p:stCondLst>
                                  <p:childTnLst>
                                    <p:animEffect transition="out" filter="checkerboard(across)">
                                      <p:cBhvr>
                                        <p:cTn id="38" dur="500"/>
                                        <p:tgtEl>
                                          <p:spTgt spid="441347">
                                            <p:txEl>
                                              <p:pRg st="1" end="1"/>
                                            </p:txEl>
                                          </p:spTgt>
                                        </p:tgtEl>
                                      </p:cBhvr>
                                    </p:animEffect>
                                    <p:set>
                                      <p:cBhvr>
                                        <p:cTn id="39" dur="1" fill="hold">
                                          <p:stCondLst>
                                            <p:cond delay="499"/>
                                          </p:stCondLst>
                                        </p:cTn>
                                        <p:tgtEl>
                                          <p:spTgt spid="441347">
                                            <p:txEl>
                                              <p:pRg st="1" end="1"/>
                                            </p:txEl>
                                          </p:spTgt>
                                        </p:tgtEl>
                                        <p:attrNameLst>
                                          <p:attrName>style.visibility</p:attrName>
                                        </p:attrNameLst>
                                      </p:cBhvr>
                                      <p:to>
                                        <p:strVal val="hidden"/>
                                      </p:to>
                                    </p:set>
                                  </p:childTnLst>
                                </p:cTn>
                              </p:par>
                              <p:par>
                                <p:cTn id="40" presetID="5" presetClass="exit" presetSubtype="10" fill="hold" grpId="0" nodeType="withEffect">
                                  <p:stCondLst>
                                    <p:cond delay="0"/>
                                  </p:stCondLst>
                                  <p:childTnLst>
                                    <p:animEffect transition="out" filter="checkerboard(across)">
                                      <p:cBhvr>
                                        <p:cTn id="41" dur="500"/>
                                        <p:tgtEl>
                                          <p:spTgt spid="441347">
                                            <p:txEl>
                                              <p:pRg st="2" end="2"/>
                                            </p:txEl>
                                          </p:spTgt>
                                        </p:tgtEl>
                                      </p:cBhvr>
                                    </p:animEffect>
                                    <p:set>
                                      <p:cBhvr>
                                        <p:cTn id="42" dur="1" fill="hold">
                                          <p:stCondLst>
                                            <p:cond delay="499"/>
                                          </p:stCondLst>
                                        </p:cTn>
                                        <p:tgtEl>
                                          <p:spTgt spid="441347">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441347">
                                            <p:txEl>
                                              <p:pRg st="3" end="3"/>
                                            </p:txEl>
                                          </p:spTgt>
                                        </p:tgtEl>
                                      </p:cBhvr>
                                    </p:animEffect>
                                    <p:set>
                                      <p:cBhvr>
                                        <p:cTn id="47" dur="1" fill="hold">
                                          <p:stCondLst>
                                            <p:cond delay="499"/>
                                          </p:stCondLst>
                                        </p:cTn>
                                        <p:tgtEl>
                                          <p:spTgt spid="441347">
                                            <p:txEl>
                                              <p:pRg st="3" end="3"/>
                                            </p:txEl>
                                          </p:spTgt>
                                        </p:tgtEl>
                                        <p:attrNameLst>
                                          <p:attrName>style.visibility</p:attrName>
                                        </p:attrNameLst>
                                      </p:cBhvr>
                                      <p:to>
                                        <p:strVal val="hidden"/>
                                      </p:to>
                                    </p:set>
                                  </p:childTnLst>
                                </p:cTn>
                              </p:par>
                              <p:par>
                                <p:cTn id="48" presetID="5" presetClass="exit" presetSubtype="10" fill="hold" grpId="0" nodeType="withEffect">
                                  <p:stCondLst>
                                    <p:cond delay="0"/>
                                  </p:stCondLst>
                                  <p:childTnLst>
                                    <p:animEffect transition="out" filter="checkerboard(across)">
                                      <p:cBhvr>
                                        <p:cTn id="49" dur="500"/>
                                        <p:tgtEl>
                                          <p:spTgt spid="441347">
                                            <p:txEl>
                                              <p:pRg st="4" end="4"/>
                                            </p:txEl>
                                          </p:spTgt>
                                        </p:tgtEl>
                                      </p:cBhvr>
                                    </p:animEffect>
                                    <p:set>
                                      <p:cBhvr>
                                        <p:cTn id="50" dur="1" fill="hold">
                                          <p:stCondLst>
                                            <p:cond delay="499"/>
                                          </p:stCondLst>
                                        </p:cTn>
                                        <p:tgtEl>
                                          <p:spTgt spid="441347">
                                            <p:txEl>
                                              <p:pRg st="4" end="4"/>
                                            </p:txEl>
                                          </p:spTgt>
                                        </p:tgtEl>
                                        <p:attrNameLst>
                                          <p:attrName>style.visibility</p:attrName>
                                        </p:attrNameLst>
                                      </p:cBhvr>
                                      <p:to>
                                        <p:strVal val="hidden"/>
                                      </p:to>
                                    </p:set>
                                  </p:childTnLst>
                                </p:cTn>
                              </p:par>
                              <p:par>
                                <p:cTn id="51" presetID="5" presetClass="exit" presetSubtype="10" fill="hold" nodeType="withEffect">
                                  <p:stCondLst>
                                    <p:cond delay="0"/>
                                  </p:stCondLst>
                                  <p:childTnLst>
                                    <p:animEffect transition="out" filter="checkerboard(across)">
                                      <p:cBhvr>
                                        <p:cTn id="52" dur="500"/>
                                        <p:tgtEl>
                                          <p:spTgt spid="441352"/>
                                        </p:tgtEl>
                                      </p:cBhvr>
                                    </p:animEffect>
                                    <p:set>
                                      <p:cBhvr>
                                        <p:cTn id="53" dur="1" fill="hold">
                                          <p:stCondLst>
                                            <p:cond delay="499"/>
                                          </p:stCondLst>
                                        </p:cTn>
                                        <p:tgtEl>
                                          <p:spTgt spid="441352"/>
                                        </p:tgtEl>
                                        <p:attrNameLst>
                                          <p:attrName>style.visibility</p:attrName>
                                        </p:attrNameLst>
                                      </p:cBhvr>
                                      <p:to>
                                        <p:strVal val="hidden"/>
                                      </p:to>
                                    </p:se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441353">
                                            <p:txEl>
                                              <p:pRg st="0" end="0"/>
                                            </p:txEl>
                                          </p:spTgt>
                                        </p:tgtEl>
                                        <p:attrNameLst>
                                          <p:attrName>style.visibility</p:attrName>
                                        </p:attrNameLst>
                                      </p:cBhvr>
                                      <p:to>
                                        <p:strVal val="visible"/>
                                      </p:to>
                                    </p:set>
                                    <p:animEffect transition="in" filter="wipe(left)">
                                      <p:cBhvr>
                                        <p:cTn id="57" dur="500"/>
                                        <p:tgtEl>
                                          <p:spTgt spid="441353">
                                            <p:txEl>
                                              <p:pRg st="0" end="0"/>
                                            </p:txEl>
                                          </p:spTgt>
                                        </p:tgtEl>
                                      </p:cBhvr>
                                    </p:animEffect>
                                  </p:childTnLst>
                                </p:cTn>
                              </p:par>
                            </p:childTnLst>
                          </p:cTn>
                        </p:par>
                        <p:par>
                          <p:cTn id="58" fill="hold" nodeType="afterGroup">
                            <p:stCondLst>
                              <p:cond delay="1000"/>
                            </p:stCondLst>
                            <p:childTnLst>
                              <p:par>
                                <p:cTn id="59" presetID="22" presetClass="entr" presetSubtype="8" fill="hold" nodeType="afterEffect">
                                  <p:stCondLst>
                                    <p:cond delay="0"/>
                                  </p:stCondLst>
                                  <p:childTnLst>
                                    <p:set>
                                      <p:cBhvr>
                                        <p:cTn id="60" dur="1" fill="hold">
                                          <p:stCondLst>
                                            <p:cond delay="0"/>
                                          </p:stCondLst>
                                        </p:cTn>
                                        <p:tgtEl>
                                          <p:spTgt spid="441353">
                                            <p:txEl>
                                              <p:pRg st="1" end="1"/>
                                            </p:txEl>
                                          </p:spTgt>
                                        </p:tgtEl>
                                        <p:attrNameLst>
                                          <p:attrName>style.visibility</p:attrName>
                                        </p:attrNameLst>
                                      </p:cBhvr>
                                      <p:to>
                                        <p:strVal val="visible"/>
                                      </p:to>
                                    </p:set>
                                    <p:animEffect transition="in" filter="wipe(left)">
                                      <p:cBhvr>
                                        <p:cTn id="61" dur="500"/>
                                        <p:tgtEl>
                                          <p:spTgt spid="441353">
                                            <p:txEl>
                                              <p:pRg st="1" end="1"/>
                                            </p:txEl>
                                          </p:spTgt>
                                        </p:tgtEl>
                                      </p:cBhvr>
                                    </p:animEffect>
                                  </p:childTnLst>
                                </p:cTn>
                              </p:par>
                            </p:childTnLst>
                          </p:cTn>
                        </p:par>
                        <p:par>
                          <p:cTn id="62" fill="hold" nodeType="afterGroup">
                            <p:stCondLst>
                              <p:cond delay="1500"/>
                            </p:stCondLst>
                            <p:childTnLst>
                              <p:par>
                                <p:cTn id="63" presetID="5" presetClass="entr" presetSubtype="10" fill="hold" nodeType="afterEffect">
                                  <p:stCondLst>
                                    <p:cond delay="0"/>
                                  </p:stCondLst>
                                  <p:childTnLst>
                                    <p:set>
                                      <p:cBhvr>
                                        <p:cTn id="64" dur="1" fill="hold">
                                          <p:stCondLst>
                                            <p:cond delay="0"/>
                                          </p:stCondLst>
                                        </p:cTn>
                                        <p:tgtEl>
                                          <p:spTgt spid="441350"/>
                                        </p:tgtEl>
                                        <p:attrNameLst>
                                          <p:attrName>style.visibility</p:attrName>
                                        </p:attrNameLst>
                                      </p:cBhvr>
                                      <p:to>
                                        <p:strVal val="visible"/>
                                      </p:to>
                                    </p:set>
                                    <p:animEffect transition="in" filter="checkerboard(across)">
                                      <p:cBhvr>
                                        <p:cTn id="65" dur="500"/>
                                        <p:tgtEl>
                                          <p:spTgt spid="44135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xit" presetSubtype="10" fill="hold" grpId="0" nodeType="clickEffect">
                                  <p:stCondLst>
                                    <p:cond delay="0"/>
                                  </p:stCondLst>
                                  <p:childTnLst>
                                    <p:animEffect transition="out" filter="checkerboard(across)">
                                      <p:cBhvr>
                                        <p:cTn id="69" dur="500"/>
                                        <p:tgtEl>
                                          <p:spTgt spid="441353">
                                            <p:txEl>
                                              <p:pRg st="0" end="0"/>
                                            </p:txEl>
                                          </p:spTgt>
                                        </p:tgtEl>
                                      </p:cBhvr>
                                    </p:animEffect>
                                    <p:set>
                                      <p:cBhvr>
                                        <p:cTn id="70" dur="1" fill="hold">
                                          <p:stCondLst>
                                            <p:cond delay="499"/>
                                          </p:stCondLst>
                                        </p:cTn>
                                        <p:tgtEl>
                                          <p:spTgt spid="441353">
                                            <p:txEl>
                                              <p:pRg st="0" end="0"/>
                                            </p:txEl>
                                          </p:spTgt>
                                        </p:tgtEl>
                                        <p:attrNameLst>
                                          <p:attrName>style.visibility</p:attrName>
                                        </p:attrNameLst>
                                      </p:cBhvr>
                                      <p:to>
                                        <p:strVal val="hidden"/>
                                      </p:to>
                                    </p:set>
                                  </p:childTnLst>
                                </p:cTn>
                              </p:par>
                              <p:par>
                                <p:cTn id="71" presetID="5" presetClass="exit" presetSubtype="10" fill="hold" grpId="0" nodeType="withEffect">
                                  <p:stCondLst>
                                    <p:cond delay="0"/>
                                  </p:stCondLst>
                                  <p:childTnLst>
                                    <p:animEffect transition="out" filter="checkerboard(across)">
                                      <p:cBhvr>
                                        <p:cTn id="72" dur="500"/>
                                        <p:tgtEl>
                                          <p:spTgt spid="441353">
                                            <p:txEl>
                                              <p:pRg st="1" end="1"/>
                                            </p:txEl>
                                          </p:spTgt>
                                        </p:tgtEl>
                                      </p:cBhvr>
                                    </p:animEffect>
                                    <p:set>
                                      <p:cBhvr>
                                        <p:cTn id="73" dur="1" fill="hold">
                                          <p:stCondLst>
                                            <p:cond delay="499"/>
                                          </p:stCondLst>
                                        </p:cTn>
                                        <p:tgtEl>
                                          <p:spTgt spid="441353">
                                            <p:txEl>
                                              <p:pRg st="1" end="1"/>
                                            </p:txEl>
                                          </p:spTgt>
                                        </p:tgtEl>
                                        <p:attrNameLst>
                                          <p:attrName>style.visibility</p:attrName>
                                        </p:attrNameLst>
                                      </p:cBhvr>
                                      <p:to>
                                        <p:strVal val="hidden"/>
                                      </p:to>
                                    </p:set>
                                  </p:childTnLst>
                                </p:cTn>
                              </p:par>
                              <p:par>
                                <p:cTn id="74" presetID="5" presetClass="exit" presetSubtype="10" fill="hold" nodeType="withEffect">
                                  <p:stCondLst>
                                    <p:cond delay="0"/>
                                  </p:stCondLst>
                                  <p:childTnLst>
                                    <p:animEffect transition="out" filter="checkerboard(across)">
                                      <p:cBhvr>
                                        <p:cTn id="75" dur="500"/>
                                        <p:tgtEl>
                                          <p:spTgt spid="441350"/>
                                        </p:tgtEl>
                                      </p:cBhvr>
                                    </p:animEffect>
                                    <p:set>
                                      <p:cBhvr>
                                        <p:cTn id="76" dur="1" fill="hold">
                                          <p:stCondLst>
                                            <p:cond delay="499"/>
                                          </p:stCondLst>
                                        </p:cTn>
                                        <p:tgtEl>
                                          <p:spTgt spid="441350"/>
                                        </p:tgtEl>
                                        <p:attrNameLst>
                                          <p:attrName>style.visibility</p:attrName>
                                        </p:attrNameLst>
                                      </p:cBhvr>
                                      <p:to>
                                        <p:strVal val="hidden"/>
                                      </p:to>
                                    </p:se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441354">
                                            <p:txEl>
                                              <p:pRg st="0" end="0"/>
                                            </p:txEl>
                                          </p:spTgt>
                                        </p:tgtEl>
                                        <p:attrNameLst>
                                          <p:attrName>style.visibility</p:attrName>
                                        </p:attrNameLst>
                                      </p:cBhvr>
                                      <p:to>
                                        <p:strVal val="visible"/>
                                      </p:to>
                                    </p:set>
                                    <p:animEffect transition="in" filter="wipe(left)">
                                      <p:cBhvr>
                                        <p:cTn id="80" dur="500"/>
                                        <p:tgtEl>
                                          <p:spTgt spid="441354">
                                            <p:txEl>
                                              <p:pRg st="0" end="0"/>
                                            </p:txEl>
                                          </p:spTgt>
                                        </p:tgtEl>
                                      </p:cBhvr>
                                    </p:animEffect>
                                  </p:childTnLst>
                                </p:cTn>
                              </p:par>
                            </p:childTnLst>
                          </p:cTn>
                        </p:par>
                        <p:par>
                          <p:cTn id="81" fill="hold" nodeType="afterGroup">
                            <p:stCondLst>
                              <p:cond delay="1000"/>
                            </p:stCondLst>
                            <p:childTnLst>
                              <p:par>
                                <p:cTn id="82" presetID="5" presetClass="entr" presetSubtype="10" fill="hold" nodeType="afterEffect">
                                  <p:stCondLst>
                                    <p:cond delay="0"/>
                                  </p:stCondLst>
                                  <p:childTnLst>
                                    <p:set>
                                      <p:cBhvr>
                                        <p:cTn id="83" dur="1" fill="hold">
                                          <p:stCondLst>
                                            <p:cond delay="0"/>
                                          </p:stCondLst>
                                        </p:cTn>
                                        <p:tgtEl>
                                          <p:spTgt spid="441351"/>
                                        </p:tgtEl>
                                        <p:attrNameLst>
                                          <p:attrName>style.visibility</p:attrName>
                                        </p:attrNameLst>
                                      </p:cBhvr>
                                      <p:to>
                                        <p:strVal val="visible"/>
                                      </p:to>
                                    </p:set>
                                    <p:animEffect transition="in" filter="checkerboard(across)">
                                      <p:cBhvr>
                                        <p:cTn id="84" dur="500"/>
                                        <p:tgtEl>
                                          <p:spTgt spid="44135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41355"/>
                                        </p:tgtEl>
                                        <p:attrNameLst>
                                          <p:attrName>style.visibility</p:attrName>
                                        </p:attrNameLst>
                                      </p:cBhvr>
                                      <p:to>
                                        <p:strVal val="visible"/>
                                      </p:to>
                                    </p:set>
                                    <p:animEffect transition="in" filter="wipe(left)">
                                      <p:cBhvr>
                                        <p:cTn id="89" dur="500"/>
                                        <p:tgtEl>
                                          <p:spTgt spid="4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p:bldP spid="441348" grpId="0" animBg="1"/>
      <p:bldP spid="441353" grpId="0" build="p"/>
      <p:bldP spid="44135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AutoShape 3"/>
          <p:cNvSpPr>
            <a:spLocks noChangeArrowheads="1"/>
          </p:cNvSpPr>
          <p:nvPr/>
        </p:nvSpPr>
        <p:spPr bwMode="gray">
          <a:xfrm>
            <a:off x="1619250" y="1511300"/>
            <a:ext cx="5975350" cy="376238"/>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lnSpc>
                <a:spcPct val="90000"/>
              </a:lnSpc>
              <a:spcBef>
                <a:spcPct val="20000"/>
              </a:spcBef>
            </a:pPr>
            <a:r>
              <a:rPr lang="zh-CN" altLang="en-US" b="1" dirty="0">
                <a:ea typeface="黑体" pitchFamily="2" charset="-122"/>
              </a:rPr>
              <a:t>原因二：软件项目</a:t>
            </a:r>
            <a:r>
              <a:rPr lang="zh-CN" altLang="en-US" b="1" dirty="0">
                <a:solidFill>
                  <a:srgbClr val="0000FF"/>
                </a:solidFill>
                <a:ea typeface="黑体" pitchFamily="2" charset="-122"/>
              </a:rPr>
              <a:t>质量</a:t>
            </a:r>
            <a:r>
              <a:rPr lang="zh-CN" altLang="en-US" b="1" dirty="0">
                <a:ea typeface="黑体" pitchFamily="2" charset="-122"/>
              </a:rPr>
              <a:t>的“可视度”不如传统项目</a:t>
            </a:r>
            <a:r>
              <a:rPr lang="zh-CN" altLang="en-US" dirty="0">
                <a:ea typeface="黑体" pitchFamily="2" charset="-122"/>
              </a:rPr>
              <a:t> </a:t>
            </a:r>
          </a:p>
        </p:txBody>
      </p:sp>
      <p:sp>
        <p:nvSpPr>
          <p:cNvPr id="443397" name="Rectangle 5"/>
          <p:cNvSpPr>
            <a:spLocks noChangeArrowheads="1"/>
          </p:cNvSpPr>
          <p:nvPr/>
        </p:nvSpPr>
        <p:spPr bwMode="auto">
          <a:xfrm>
            <a:off x="827088" y="2276475"/>
            <a:ext cx="3816350" cy="2664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tx2"/>
              </a:buClr>
              <a:buFont typeface="Wingdings" pitchFamily="2" charset="2"/>
              <a:buNone/>
            </a:pPr>
            <a:r>
              <a:rPr lang="zh-CN" altLang="en-US" sz="2400" b="1" dirty="0">
                <a:ea typeface="黑体" pitchFamily="2" charset="-122"/>
              </a:rPr>
              <a:t>    开发人员终于把这个模块完成并提交了。</a:t>
            </a:r>
          </a:p>
          <a:p>
            <a:pPr marL="342900" indent="-342900" algn="l">
              <a:spcBef>
                <a:spcPct val="20000"/>
              </a:spcBef>
              <a:buClr>
                <a:schemeClr val="tx2"/>
              </a:buClr>
              <a:buFont typeface="Wingdings" pitchFamily="2" charset="2"/>
              <a:buNone/>
            </a:pPr>
            <a:r>
              <a:rPr lang="zh-CN" altLang="en-US" sz="2400" b="1" dirty="0">
                <a:ea typeface="黑体" pitchFamily="2" charset="-122"/>
              </a:rPr>
              <a:t>    这时问开发人员：</a:t>
            </a:r>
            <a:endParaRPr lang="en-US" altLang="zh-CN" sz="2400" b="1" dirty="0">
              <a:ea typeface="黑体" pitchFamily="2" charset="-122"/>
            </a:endParaRPr>
          </a:p>
          <a:p>
            <a:pPr marL="342900" indent="-342900" algn="l">
              <a:spcBef>
                <a:spcPct val="20000"/>
              </a:spcBef>
              <a:buClr>
                <a:schemeClr val="tx2"/>
              </a:buClr>
              <a:buFont typeface="Wingdings" pitchFamily="2" charset="2"/>
              <a:buNone/>
            </a:pPr>
            <a:r>
              <a:rPr lang="en-US" altLang="zh-CN" sz="2400" b="1" dirty="0">
                <a:ea typeface="黑体" pitchFamily="2" charset="-122"/>
              </a:rPr>
              <a:t>	</a:t>
            </a:r>
            <a:r>
              <a:rPr lang="zh-CN" altLang="en-US" sz="2400" b="1" dirty="0">
                <a:ea typeface="黑体" pitchFamily="2" charset="-122"/>
              </a:rPr>
              <a:t>“</a:t>
            </a:r>
            <a:r>
              <a:rPr lang="zh-CN" altLang="en-US" sz="2400" b="1" dirty="0">
                <a:solidFill>
                  <a:srgbClr val="0000FF"/>
                </a:solidFill>
                <a:ea typeface="黑体" pitchFamily="2" charset="-122"/>
              </a:rPr>
              <a:t>做得是否符合需求？</a:t>
            </a:r>
            <a:r>
              <a:rPr lang="zh-CN" altLang="en-US" sz="2400" b="1" dirty="0">
                <a:ea typeface="黑体" pitchFamily="2" charset="-122"/>
              </a:rPr>
              <a:t>”</a:t>
            </a:r>
          </a:p>
          <a:p>
            <a:pPr marL="342900" indent="-342900" algn="l">
              <a:spcBef>
                <a:spcPct val="20000"/>
              </a:spcBef>
              <a:buClr>
                <a:schemeClr val="tx2"/>
              </a:buClr>
              <a:buFont typeface="Wingdings" pitchFamily="2" charset="2"/>
              <a:buNone/>
            </a:pPr>
            <a:r>
              <a:rPr lang="zh-CN" altLang="en-US" sz="2400" b="1" dirty="0">
                <a:ea typeface="黑体" pitchFamily="2" charset="-122"/>
              </a:rPr>
              <a:t>    开发人员回答说：</a:t>
            </a:r>
            <a:endParaRPr lang="en-US" altLang="zh-CN" sz="2400" b="1" dirty="0">
              <a:ea typeface="黑体" pitchFamily="2" charset="-122"/>
            </a:endParaRPr>
          </a:p>
          <a:p>
            <a:pPr marL="342900" indent="-342900" algn="l">
              <a:spcBef>
                <a:spcPct val="20000"/>
              </a:spcBef>
              <a:buClr>
                <a:schemeClr val="tx2"/>
              </a:buClr>
              <a:buFont typeface="Wingdings" pitchFamily="2" charset="2"/>
              <a:buNone/>
            </a:pPr>
            <a:r>
              <a:rPr lang="en-US" altLang="zh-CN" sz="2400" b="1" dirty="0">
                <a:ea typeface="黑体" pitchFamily="2" charset="-122"/>
              </a:rPr>
              <a:t>	</a:t>
            </a:r>
            <a:r>
              <a:rPr lang="zh-CN" altLang="en-US" sz="2400" b="1" dirty="0">
                <a:ea typeface="黑体" pitchFamily="2" charset="-122"/>
              </a:rPr>
              <a:t>“</a:t>
            </a:r>
            <a:r>
              <a:rPr lang="zh-CN" altLang="en-US" sz="2400" b="1" dirty="0">
                <a:solidFill>
                  <a:srgbClr val="0000FF"/>
                </a:solidFill>
                <a:ea typeface="黑体" pitchFamily="2" charset="-122"/>
              </a:rPr>
              <a:t>严格符合！</a:t>
            </a:r>
            <a:r>
              <a:rPr lang="zh-CN" altLang="en-US" sz="2400" b="1" dirty="0">
                <a:ea typeface="黑体" pitchFamily="2" charset="-122"/>
              </a:rPr>
              <a:t>”</a:t>
            </a:r>
            <a:r>
              <a:rPr lang="zh-CN" altLang="en-US" sz="2800" b="1" dirty="0">
                <a:ea typeface="黑体" pitchFamily="2" charset="-122"/>
              </a:rPr>
              <a:t>    </a:t>
            </a:r>
          </a:p>
        </p:txBody>
      </p:sp>
      <p:pic>
        <p:nvPicPr>
          <p:cNvPr id="443398" name="Picture 6" descr="人物表情四"/>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64163" y="2708275"/>
            <a:ext cx="3170237" cy="2833688"/>
          </a:xfrm>
          <a:prstGeom prst="rect">
            <a:avLst/>
          </a:prstGeom>
          <a:noFill/>
          <a:extLst>
            <a:ext uri="{909E8E84-426E-40dd-AFC4-6F175D3DCCD1}">
              <a14:hiddenFill xmlns="" xmlns:a14="http://schemas.microsoft.com/office/drawing/2010/main">
                <a:solidFill>
                  <a:srgbClr val="FFFFFF"/>
                </a:solidFill>
              </a14:hiddenFill>
            </a:ext>
          </a:extLst>
        </p:spPr>
      </p:pic>
      <p:sp>
        <p:nvSpPr>
          <p:cNvPr id="443399" name="AutoShape 7"/>
          <p:cNvSpPr>
            <a:spLocks noChangeArrowheads="1"/>
          </p:cNvSpPr>
          <p:nvPr/>
        </p:nvSpPr>
        <p:spPr bwMode="gray">
          <a:xfrm>
            <a:off x="5379078" y="1946812"/>
            <a:ext cx="3089275" cy="712787"/>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lnSpc>
                <a:spcPct val="90000"/>
              </a:lnSpc>
              <a:spcBef>
                <a:spcPct val="20000"/>
              </a:spcBef>
            </a:pPr>
            <a:r>
              <a:rPr lang="zh-CN" altLang="en-US" b="1">
                <a:ea typeface="黑体" pitchFamily="2" charset="-122"/>
              </a:rPr>
              <a:t>结果一测试，漏洞百出，</a:t>
            </a:r>
          </a:p>
          <a:p>
            <a:pPr algn="ctr">
              <a:lnSpc>
                <a:spcPct val="90000"/>
              </a:lnSpc>
              <a:spcBef>
                <a:spcPct val="20000"/>
              </a:spcBef>
            </a:pPr>
            <a:r>
              <a:rPr lang="zh-CN" altLang="en-US" b="1">
                <a:ea typeface="黑体" pitchFamily="2" charset="-122"/>
              </a:rPr>
              <a:t>又多花了一个星期修改</a:t>
            </a:r>
            <a:r>
              <a:rPr lang="zh-CN" altLang="en-US">
                <a:ea typeface="黑体" pitchFamily="2" charset="-122"/>
              </a:rPr>
              <a:t> </a:t>
            </a:r>
          </a:p>
        </p:txBody>
      </p:sp>
      <p:sp>
        <p:nvSpPr>
          <p:cNvPr id="443402" name="Rectangle 10"/>
          <p:cNvSpPr>
            <a:spLocks noGrp="1" noChangeArrowheads="1"/>
          </p:cNvSpPr>
          <p:nvPr>
            <p:ph type="title"/>
          </p:nvPr>
        </p:nvSpPr>
        <p:spPr/>
        <p:txBody>
          <a:bodyPr/>
          <a:lstStyle/>
          <a:p>
            <a:r>
              <a:rPr lang="zh-CN" altLang="en-US"/>
              <a:t>为什么要做进度追踪</a:t>
            </a:r>
            <a:r>
              <a:rPr lang="en-US" altLang="zh-CN"/>
              <a:t>3-3</a:t>
            </a:r>
          </a:p>
        </p:txBody>
      </p:sp>
      <p:sp>
        <p:nvSpPr>
          <p:cNvPr id="2" name="日期占位符 1">
            <a:extLst>
              <a:ext uri="{FF2B5EF4-FFF2-40B4-BE49-F238E27FC236}">
                <a16:creationId xmlns:a16="http://schemas.microsoft.com/office/drawing/2014/main" id="{D18D32CF-3911-C3F1-8A4F-4B9F12548D1E}"/>
              </a:ext>
            </a:extLst>
          </p:cNvPr>
          <p:cNvSpPr>
            <a:spLocks noGrp="1"/>
          </p:cNvSpPr>
          <p:nvPr>
            <p:ph type="dt" sz="half" idx="10"/>
          </p:nvPr>
        </p:nvSpPr>
        <p:spPr/>
        <p:txBody>
          <a:bodyPr/>
          <a:lstStyle/>
          <a:p>
            <a:fld id="{1DF43A2C-E349-41DD-8645-DEE43FCF616F}" type="datetime1">
              <a:rPr lang="zh-CN" altLang="en-US" smtClean="0"/>
              <a:t>2023/6/25</a:t>
            </a:fld>
            <a:endParaRPr lang="zh-CN" altLang="en-US"/>
          </a:p>
        </p:txBody>
      </p:sp>
      <p:sp>
        <p:nvSpPr>
          <p:cNvPr id="3" name="页脚占位符 2">
            <a:extLst>
              <a:ext uri="{FF2B5EF4-FFF2-40B4-BE49-F238E27FC236}">
                <a16:creationId xmlns:a16="http://schemas.microsoft.com/office/drawing/2014/main" id="{0DBCE613-5A58-B08A-68AD-6BF3369399F5}"/>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E176801-C7D1-DEAB-8F19-590A3163FE60}"/>
              </a:ext>
            </a:extLst>
          </p:cNvPr>
          <p:cNvSpPr>
            <a:spLocks noGrp="1"/>
          </p:cNvSpPr>
          <p:nvPr>
            <p:ph type="sldNum" sz="quarter" idx="12"/>
          </p:nvPr>
        </p:nvSpPr>
        <p:spPr/>
        <p:txBody>
          <a:bodyPr/>
          <a:lstStyle/>
          <a:p>
            <a:fld id="{0C913308-F349-4B6D-A68A-DD1791B4A57B}" type="slidenum">
              <a:rPr lang="zh-CN" altLang="en-US" smtClean="0"/>
              <a:t>109</a:t>
            </a:fld>
            <a:endParaRPr lang="zh-CN" altLang="en-US"/>
          </a:p>
        </p:txBody>
      </p:sp>
    </p:spTree>
    <p:extLst>
      <p:ext uri="{BB962C8B-B14F-4D97-AF65-F5344CB8AC3E}">
        <p14:creationId xmlns:p14="http://schemas.microsoft.com/office/powerpoint/2010/main" val="1693128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3395"/>
                                        </p:tgtEl>
                                        <p:attrNameLst>
                                          <p:attrName>style.visibility</p:attrName>
                                        </p:attrNameLst>
                                      </p:cBhvr>
                                      <p:to>
                                        <p:strVal val="visible"/>
                                      </p:to>
                                    </p:set>
                                    <p:animEffect transition="in" filter="wipe(left)">
                                      <p:cBhvr>
                                        <p:cTn id="7" dur="500"/>
                                        <p:tgtEl>
                                          <p:spTgt spid="44339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3397">
                                            <p:txEl>
                                              <p:pRg st="0" end="0"/>
                                            </p:txEl>
                                          </p:spTgt>
                                        </p:tgtEl>
                                        <p:attrNameLst>
                                          <p:attrName>style.visibility</p:attrName>
                                        </p:attrNameLst>
                                      </p:cBhvr>
                                      <p:to>
                                        <p:strVal val="visible"/>
                                      </p:to>
                                    </p:set>
                                    <p:animEffect transition="in" filter="wipe(left)">
                                      <p:cBhvr>
                                        <p:cTn id="11" dur="500"/>
                                        <p:tgtEl>
                                          <p:spTgt spid="443397">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3397">
                                            <p:txEl>
                                              <p:pRg st="1" end="1"/>
                                            </p:txEl>
                                          </p:spTgt>
                                        </p:tgtEl>
                                        <p:attrNameLst>
                                          <p:attrName>style.visibility</p:attrName>
                                        </p:attrNameLst>
                                      </p:cBhvr>
                                      <p:to>
                                        <p:strVal val="visible"/>
                                      </p:to>
                                    </p:set>
                                    <p:animEffect transition="in" filter="wipe(left)">
                                      <p:cBhvr>
                                        <p:cTn id="15" dur="500"/>
                                        <p:tgtEl>
                                          <p:spTgt spid="443397">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43397">
                                            <p:txEl>
                                              <p:pRg st="2" end="2"/>
                                            </p:txEl>
                                          </p:spTgt>
                                        </p:tgtEl>
                                        <p:attrNameLst>
                                          <p:attrName>style.visibility</p:attrName>
                                        </p:attrNameLst>
                                      </p:cBhvr>
                                      <p:to>
                                        <p:strVal val="visible"/>
                                      </p:to>
                                    </p:set>
                                    <p:animEffect transition="in" filter="wipe(left)">
                                      <p:cBhvr>
                                        <p:cTn id="19" dur="500"/>
                                        <p:tgtEl>
                                          <p:spTgt spid="443397">
                                            <p:txEl>
                                              <p:pRg st="2" end="2"/>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43397">
                                            <p:txEl>
                                              <p:pRg st="3" end="3"/>
                                            </p:txEl>
                                          </p:spTgt>
                                        </p:tgtEl>
                                        <p:attrNameLst>
                                          <p:attrName>style.visibility</p:attrName>
                                        </p:attrNameLst>
                                      </p:cBhvr>
                                      <p:to>
                                        <p:strVal val="visible"/>
                                      </p:to>
                                    </p:set>
                                    <p:animEffect transition="in" filter="wipe(left)">
                                      <p:cBhvr>
                                        <p:cTn id="23" dur="500"/>
                                        <p:tgtEl>
                                          <p:spTgt spid="443397">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43397">
                                            <p:txEl>
                                              <p:pRg st="4" end="4"/>
                                            </p:txEl>
                                          </p:spTgt>
                                        </p:tgtEl>
                                        <p:attrNameLst>
                                          <p:attrName>style.visibility</p:attrName>
                                        </p:attrNameLst>
                                      </p:cBhvr>
                                      <p:to>
                                        <p:strVal val="visible"/>
                                      </p:to>
                                    </p:set>
                                    <p:animEffect transition="in" filter="wipe(left)">
                                      <p:cBhvr>
                                        <p:cTn id="27" dur="500"/>
                                        <p:tgtEl>
                                          <p:spTgt spid="4433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3399"/>
                                        </p:tgtEl>
                                        <p:attrNameLst>
                                          <p:attrName>style.visibility</p:attrName>
                                        </p:attrNameLst>
                                      </p:cBhvr>
                                      <p:to>
                                        <p:strVal val="visible"/>
                                      </p:to>
                                    </p:set>
                                    <p:animEffect transition="in" filter="wipe(left)">
                                      <p:cBhvr>
                                        <p:cTn id="32" dur="500"/>
                                        <p:tgtEl>
                                          <p:spTgt spid="443399"/>
                                        </p:tgtEl>
                                      </p:cBhvr>
                                    </p:animEffect>
                                  </p:childTnLst>
                                </p:cTn>
                              </p:par>
                            </p:childTnLst>
                          </p:cTn>
                        </p:par>
                        <p:par>
                          <p:cTn id="33" fill="hold" nodeType="afterGroup">
                            <p:stCondLst>
                              <p:cond delay="500"/>
                            </p:stCondLst>
                            <p:childTnLst>
                              <p:par>
                                <p:cTn id="34" presetID="5" presetClass="entr" presetSubtype="10" fill="hold" nodeType="afterEffect">
                                  <p:stCondLst>
                                    <p:cond delay="0"/>
                                  </p:stCondLst>
                                  <p:childTnLst>
                                    <p:set>
                                      <p:cBhvr>
                                        <p:cTn id="35" dur="1" fill="hold">
                                          <p:stCondLst>
                                            <p:cond delay="0"/>
                                          </p:stCondLst>
                                        </p:cTn>
                                        <p:tgtEl>
                                          <p:spTgt spid="443398"/>
                                        </p:tgtEl>
                                        <p:attrNameLst>
                                          <p:attrName>style.visibility</p:attrName>
                                        </p:attrNameLst>
                                      </p:cBhvr>
                                      <p:to>
                                        <p:strVal val="visible"/>
                                      </p:to>
                                    </p:set>
                                    <p:animEffect transition="in" filter="checkerboard(across)">
                                      <p:cBhvr>
                                        <p:cTn id="36" dur="500"/>
                                        <p:tgtEl>
                                          <p:spTgt spid="443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animBg="1"/>
      <p:bldP spid="4433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QA</a:t>
            </a:r>
            <a:r>
              <a:rPr lang="zh-CN" altLang="en-US" dirty="0"/>
              <a:t>工程师看到的软件项目的文档</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13B98114-4CFE-A73F-8167-EDC38636CF16}"/>
              </a:ext>
            </a:extLst>
          </p:cNvPr>
          <p:cNvSpPr>
            <a:spLocks noGrp="1"/>
          </p:cNvSpPr>
          <p:nvPr>
            <p:ph type="dt" sz="half" idx="10"/>
          </p:nvPr>
        </p:nvSpPr>
        <p:spPr/>
        <p:txBody>
          <a:bodyPr/>
          <a:lstStyle/>
          <a:p>
            <a:fld id="{B3201F48-5539-4F2A-AA64-D2CC8BEC3FFC}" type="datetime1">
              <a:rPr lang="zh-CN" altLang="en-US" smtClean="0"/>
              <a:t>2023/6/25</a:t>
            </a:fld>
            <a:endParaRPr lang="zh-CN" altLang="en-US"/>
          </a:p>
        </p:txBody>
      </p:sp>
      <p:sp>
        <p:nvSpPr>
          <p:cNvPr id="5" name="页脚占位符 4">
            <a:extLst>
              <a:ext uri="{FF2B5EF4-FFF2-40B4-BE49-F238E27FC236}">
                <a16:creationId xmlns:a16="http://schemas.microsoft.com/office/drawing/2014/main" id="{A7DDBA2C-1FEE-C644-8437-D84F343275B1}"/>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60B49FED-315A-0700-1F72-B8324F507130}"/>
              </a:ext>
            </a:extLst>
          </p:cNvPr>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7369099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问题的原因是什么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因为软件是由一个个逻辑单元构成的，这些逻辑单元实际上都在开发人员的大脑中。</a:t>
            </a:r>
            <a:endParaRPr lang="en-US" altLang="zh-CN" dirty="0"/>
          </a:p>
          <a:p>
            <a:r>
              <a:rPr lang="zh-CN" altLang="en-US" dirty="0"/>
              <a:t>如果不采用专门的测试和追踪技术，很难直观地看到软件项目进行了多少，完成的质量如何。</a:t>
            </a:r>
          </a:p>
          <a:p>
            <a:r>
              <a:rPr lang="zh-CN" altLang="en-US" dirty="0"/>
              <a:t>即使可以了解某个功能点，某个模块的完成进度，又如何获得整体进度的信息呢？</a:t>
            </a:r>
          </a:p>
          <a:p>
            <a:r>
              <a:rPr lang="zh-CN" altLang="en-US" dirty="0"/>
              <a:t>怎样能知道系统是否可以如期交付呢？</a:t>
            </a:r>
          </a:p>
          <a:p>
            <a:r>
              <a:rPr lang="zh-CN" altLang="en-US" dirty="0"/>
              <a:t>当项目可能延期时，可以采取哪些措施来挽救呢？</a:t>
            </a:r>
          </a:p>
        </p:txBody>
      </p:sp>
      <p:sp>
        <p:nvSpPr>
          <p:cNvPr id="4" name="AutoShape 8"/>
          <p:cNvSpPr>
            <a:spLocks noChangeArrowheads="1"/>
          </p:cNvSpPr>
          <p:nvPr/>
        </p:nvSpPr>
        <p:spPr bwMode="gray">
          <a:xfrm>
            <a:off x="1978125" y="5938770"/>
            <a:ext cx="5186164" cy="40640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ctr" eaLnBrk="0" hangingPunct="0"/>
            <a:r>
              <a:rPr lang="zh-CN" altLang="en-US" b="1" dirty="0">
                <a:ea typeface="黑体" pitchFamily="2" charset="-122"/>
              </a:rPr>
              <a:t>要解决这些问题，就需要做软件项目</a:t>
            </a:r>
            <a:r>
              <a:rPr lang="zh-CN" altLang="en-US" b="1" dirty="0">
                <a:solidFill>
                  <a:srgbClr val="0000FF"/>
                </a:solidFill>
                <a:ea typeface="黑体" pitchFamily="2" charset="-122"/>
              </a:rPr>
              <a:t>进度管理</a:t>
            </a:r>
            <a:r>
              <a:rPr lang="zh-CN" altLang="en-US" b="1" dirty="0">
                <a:ea typeface="黑体" pitchFamily="2" charset="-122"/>
              </a:rPr>
              <a:t> ！</a:t>
            </a:r>
          </a:p>
        </p:txBody>
      </p:sp>
      <p:sp>
        <p:nvSpPr>
          <p:cNvPr id="5" name="日期占位符 4">
            <a:extLst>
              <a:ext uri="{FF2B5EF4-FFF2-40B4-BE49-F238E27FC236}">
                <a16:creationId xmlns:a16="http://schemas.microsoft.com/office/drawing/2014/main" id="{66A0381A-3229-33DE-493C-37425CE9BB33}"/>
              </a:ext>
            </a:extLst>
          </p:cNvPr>
          <p:cNvSpPr>
            <a:spLocks noGrp="1"/>
          </p:cNvSpPr>
          <p:nvPr>
            <p:ph type="dt" sz="half" idx="10"/>
          </p:nvPr>
        </p:nvSpPr>
        <p:spPr/>
        <p:txBody>
          <a:bodyPr/>
          <a:lstStyle/>
          <a:p>
            <a:fld id="{183F816B-5A02-4FEE-9F39-8A198A72FA19}" type="datetime1">
              <a:rPr lang="zh-CN" altLang="en-US" smtClean="0"/>
              <a:t>2023/6/25</a:t>
            </a:fld>
            <a:endParaRPr lang="zh-CN" altLang="en-US" dirty="0"/>
          </a:p>
        </p:txBody>
      </p:sp>
      <p:sp>
        <p:nvSpPr>
          <p:cNvPr id="6" name="页脚占位符 5">
            <a:extLst>
              <a:ext uri="{FF2B5EF4-FFF2-40B4-BE49-F238E27FC236}">
                <a16:creationId xmlns:a16="http://schemas.microsoft.com/office/drawing/2014/main" id="{97BD3970-E5D5-2E86-A6ED-1F0CEFC7E7BB}"/>
              </a:ext>
            </a:extLst>
          </p:cNvPr>
          <p:cNvSpPr>
            <a:spLocks noGrp="1"/>
          </p:cNvSpPr>
          <p:nvPr>
            <p:ph type="ftr" sz="quarter" idx="11"/>
          </p:nvPr>
        </p:nvSpPr>
        <p:spPr/>
        <p:txBody>
          <a:bodyPr/>
          <a:lstStyle/>
          <a:p>
            <a:r>
              <a:rPr lang="zh-CN" altLang="en-US"/>
              <a:t>软件项目开发流程检视</a:t>
            </a:r>
          </a:p>
        </p:txBody>
      </p:sp>
      <p:sp>
        <p:nvSpPr>
          <p:cNvPr id="7" name="灯片编号占位符 6">
            <a:extLst>
              <a:ext uri="{FF2B5EF4-FFF2-40B4-BE49-F238E27FC236}">
                <a16:creationId xmlns:a16="http://schemas.microsoft.com/office/drawing/2014/main" id="{2DFB3321-BB1F-993F-086B-2017DB2A7266}"/>
              </a:ext>
            </a:extLst>
          </p:cNvPr>
          <p:cNvSpPr>
            <a:spLocks noGrp="1"/>
          </p:cNvSpPr>
          <p:nvPr>
            <p:ph type="sldNum" sz="quarter" idx="12"/>
          </p:nvPr>
        </p:nvSpPr>
        <p:spPr/>
        <p:txBody>
          <a:bodyPr/>
          <a:lstStyle/>
          <a:p>
            <a:fld id="{0C913308-F349-4B6D-A68A-DD1791B4A57B}" type="slidenum">
              <a:rPr lang="zh-CN" altLang="en-US" smtClean="0"/>
              <a:t>110</a:t>
            </a:fld>
            <a:endParaRPr lang="zh-CN" altLang="en-US"/>
          </a:p>
        </p:txBody>
      </p:sp>
    </p:spTree>
    <p:extLst>
      <p:ext uri="{BB962C8B-B14F-4D97-AF65-F5344CB8AC3E}">
        <p14:creationId xmlns:p14="http://schemas.microsoft.com/office/powerpoint/2010/main" val="21405890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进度管理的要求</a:t>
            </a:r>
            <a:endParaRPr lang="zh-CN" altLang="en-US" dirty="0"/>
          </a:p>
        </p:txBody>
      </p:sp>
      <p:sp>
        <p:nvSpPr>
          <p:cNvPr id="3" name="内容占位符 2"/>
          <p:cNvSpPr>
            <a:spLocks noGrp="1"/>
          </p:cNvSpPr>
          <p:nvPr>
            <p:ph idx="1"/>
          </p:nvPr>
        </p:nvSpPr>
        <p:spPr/>
        <p:txBody>
          <a:bodyPr/>
          <a:lstStyle/>
          <a:p>
            <a:r>
              <a:rPr lang="zh-CN" altLang="en-US" dirty="0"/>
              <a:t>进度管理要不仅要对软件项目的进度负责，而且要对产品质量和成本负责。</a:t>
            </a:r>
            <a:endParaRPr lang="en-US" altLang="zh-CN" dirty="0"/>
          </a:p>
          <a:p>
            <a:r>
              <a:rPr lang="zh-CN" altLang="en-US" dirty="0"/>
              <a:t>做出来的东西没法用，等于没做？</a:t>
            </a:r>
            <a:endParaRPr lang="en-US" altLang="zh-CN" dirty="0"/>
          </a:p>
          <a:p>
            <a:r>
              <a:rPr lang="zh-CN" altLang="en-US" dirty="0"/>
              <a:t>问题：</a:t>
            </a:r>
            <a:endParaRPr lang="en-US" altLang="zh-CN" dirty="0"/>
          </a:p>
          <a:p>
            <a:pPr lvl="1"/>
            <a:r>
              <a:rPr lang="zh-CN" altLang="en-US" dirty="0"/>
              <a:t>什么是好的软件？什么是用户满意的软件？</a:t>
            </a:r>
          </a:p>
        </p:txBody>
      </p:sp>
      <p:sp>
        <p:nvSpPr>
          <p:cNvPr id="4" name="日期占位符 3">
            <a:extLst>
              <a:ext uri="{FF2B5EF4-FFF2-40B4-BE49-F238E27FC236}">
                <a16:creationId xmlns:a16="http://schemas.microsoft.com/office/drawing/2014/main" id="{3101AA98-1D11-B342-27C1-7DB23F0A252E}"/>
              </a:ext>
            </a:extLst>
          </p:cNvPr>
          <p:cNvSpPr>
            <a:spLocks noGrp="1"/>
          </p:cNvSpPr>
          <p:nvPr>
            <p:ph type="dt" sz="half" idx="10"/>
          </p:nvPr>
        </p:nvSpPr>
        <p:spPr/>
        <p:txBody>
          <a:bodyPr/>
          <a:lstStyle/>
          <a:p>
            <a:fld id="{A93F0685-AA53-4410-A850-7920B921EDF1}" type="datetime1">
              <a:rPr lang="zh-CN" altLang="en-US" smtClean="0"/>
              <a:t>2023/6/25</a:t>
            </a:fld>
            <a:endParaRPr lang="zh-CN" altLang="en-US"/>
          </a:p>
        </p:txBody>
      </p:sp>
      <p:sp>
        <p:nvSpPr>
          <p:cNvPr id="5" name="页脚占位符 4">
            <a:extLst>
              <a:ext uri="{FF2B5EF4-FFF2-40B4-BE49-F238E27FC236}">
                <a16:creationId xmlns:a16="http://schemas.microsoft.com/office/drawing/2014/main" id="{744A4AA1-272D-57B0-7AA0-8C3993D9FF91}"/>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0B4DFE0E-B061-301C-FA6A-6789F896B97B}"/>
              </a:ext>
            </a:extLst>
          </p:cNvPr>
          <p:cNvSpPr>
            <a:spLocks noGrp="1"/>
          </p:cNvSpPr>
          <p:nvPr>
            <p:ph type="sldNum" sz="quarter" idx="12"/>
          </p:nvPr>
        </p:nvSpPr>
        <p:spPr/>
        <p:txBody>
          <a:bodyPr/>
          <a:lstStyle/>
          <a:p>
            <a:fld id="{0C913308-F349-4B6D-A68A-DD1791B4A57B}" type="slidenum">
              <a:rPr lang="zh-CN" altLang="en-US" smtClean="0"/>
              <a:t>111</a:t>
            </a:fld>
            <a:endParaRPr lang="zh-CN" altLang="en-US"/>
          </a:p>
        </p:txBody>
      </p:sp>
    </p:spTree>
    <p:extLst>
      <p:ext uri="{BB962C8B-B14F-4D97-AF65-F5344CB8AC3E}">
        <p14:creationId xmlns:p14="http://schemas.microsoft.com/office/powerpoint/2010/main" val="24469763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6" name="Rectangle 6"/>
          <p:cNvSpPr>
            <a:spLocks noGrp="1" noChangeArrowheads="1"/>
          </p:cNvSpPr>
          <p:nvPr>
            <p:ph type="title"/>
          </p:nvPr>
        </p:nvSpPr>
        <p:spPr/>
        <p:txBody>
          <a:bodyPr/>
          <a:lstStyle/>
          <a:p>
            <a:r>
              <a:rPr lang="zh-CN" altLang="en-US"/>
              <a:t>什么是进度管理</a:t>
            </a:r>
          </a:p>
        </p:txBody>
      </p:sp>
      <p:sp>
        <p:nvSpPr>
          <p:cNvPr id="445443" name="Rectangle 3"/>
          <p:cNvSpPr>
            <a:spLocks noGrp="1" noChangeArrowheads="1"/>
          </p:cNvSpPr>
          <p:nvPr>
            <p:ph type="body" idx="1"/>
          </p:nvPr>
        </p:nvSpPr>
        <p:spPr/>
        <p:txBody>
          <a:bodyPr>
            <a:normAutofit fontScale="47500" lnSpcReduction="20000"/>
          </a:bodyPr>
          <a:lstStyle/>
          <a:p>
            <a:r>
              <a:rPr lang="zh-CN" altLang="en-US" dirty="0"/>
              <a:t>进度管理</a:t>
            </a:r>
          </a:p>
          <a:p>
            <a:pPr lvl="1"/>
            <a:r>
              <a:rPr lang="zh-CN" altLang="en-US" dirty="0"/>
              <a:t>在规定的时间内，制订出合理的进度计划</a:t>
            </a:r>
            <a:endParaRPr lang="en-US" altLang="zh-CN" dirty="0"/>
          </a:p>
          <a:p>
            <a:pPr lvl="2"/>
            <a:r>
              <a:rPr lang="zh-CN" altLang="en-US" dirty="0"/>
              <a:t>制订软件开发计划的时候，要有“有效追踪原则”，要求每个任务点一般“</a:t>
            </a:r>
            <a:r>
              <a:rPr lang="en-US" altLang="zh-CN" dirty="0"/>
              <a:t>1</a:t>
            </a:r>
            <a:r>
              <a:rPr lang="zh-CN" altLang="en-US" dirty="0"/>
              <a:t>到</a:t>
            </a:r>
            <a:r>
              <a:rPr lang="en-US" altLang="zh-CN" dirty="0"/>
              <a:t>3</a:t>
            </a:r>
            <a:r>
              <a:rPr lang="zh-CN" altLang="en-US" dirty="0"/>
              <a:t>天”可以完成。</a:t>
            </a:r>
            <a:endParaRPr lang="en-US" altLang="zh-CN" dirty="0"/>
          </a:p>
          <a:p>
            <a:pPr lvl="2"/>
            <a:r>
              <a:rPr lang="zh-CN" altLang="en-US" dirty="0"/>
              <a:t>这样就能及时发现哪个任务点延期提交了，从而做出调整。</a:t>
            </a:r>
          </a:p>
          <a:p>
            <a:pPr lvl="1"/>
            <a:r>
              <a:rPr lang="zh-CN" altLang="en-US" dirty="0"/>
              <a:t>在计划的执行过程中，检查实际进度是否与计划相一致</a:t>
            </a:r>
            <a:endParaRPr lang="en-US" altLang="zh-CN" dirty="0"/>
          </a:p>
          <a:p>
            <a:pPr lvl="2"/>
            <a:r>
              <a:rPr lang="zh-CN" altLang="en-US" dirty="0"/>
              <a:t>明确：怎样才算一个任务点“完成”了。</a:t>
            </a:r>
            <a:endParaRPr lang="en-US" altLang="zh-CN" dirty="0"/>
          </a:p>
          <a:p>
            <a:pPr lvl="2"/>
            <a:r>
              <a:rPr lang="zh-CN" altLang="en-US" dirty="0"/>
              <a:t>开发人员说“开发完成了”就是真的完成了么？</a:t>
            </a:r>
          </a:p>
          <a:p>
            <a:pPr lvl="2"/>
            <a:r>
              <a:rPr lang="en-US" altLang="zh-CN" dirty="0"/>
              <a:t>NO!</a:t>
            </a:r>
            <a:r>
              <a:rPr lang="zh-CN" altLang="en-US" dirty="0"/>
              <a:t>，一个任务点，当开发工程师完成编码后首先要自己运行程序，检查程序实现的功能点是否符合需求，代码是否符合规范。如果不符合就修改程序，直到自己满意了，再将工作成果提交到版本控制服务器上。这时候，只认为这个任务点的进度是百分之五十</a:t>
            </a:r>
            <a:r>
              <a:rPr lang="en-US" altLang="zh-CN" dirty="0"/>
              <a:t>!</a:t>
            </a:r>
          </a:p>
          <a:p>
            <a:pPr lvl="2"/>
            <a:r>
              <a:rPr lang="zh-CN" altLang="en-US" dirty="0"/>
              <a:t>项目组将按照发布计划定期将项目程序发布到测试服务器上，供测试工程师测试（用什么测？测试用例。测试用例，是什么，什么时候创立？）。如果测出</a:t>
            </a:r>
            <a:r>
              <a:rPr lang="en-US" altLang="zh-CN" dirty="0"/>
              <a:t>BUG</a:t>
            </a:r>
            <a:r>
              <a:rPr lang="zh-CN" altLang="en-US" dirty="0"/>
              <a:t>（正确的说法应该是“缺陷”），将创建“缺陷报告”，要求开发工程师修改，然后再发布，再返测。一直到测试工程师认为这个任务点对应的程序完全符合要求了，这时认为这个任务点的进度是百分之八十。</a:t>
            </a:r>
            <a:endParaRPr lang="en-US" altLang="zh-CN" dirty="0"/>
          </a:p>
          <a:p>
            <a:pPr lvl="2"/>
            <a:r>
              <a:rPr lang="zh-CN" altLang="en-US" dirty="0"/>
              <a:t>最后等业务负责人（可能是项目经理、需求工程师、业务咨询或者客户经理）确认验收，这时候才算这个任务点真正的完成了。</a:t>
            </a:r>
          </a:p>
          <a:p>
            <a:pPr lvl="1"/>
            <a:r>
              <a:rPr lang="zh-CN" altLang="en-US" dirty="0"/>
              <a:t>若出现偏差，要及时找出原因，采取补救措施</a:t>
            </a:r>
            <a:endParaRPr lang="en-US" altLang="zh-CN" dirty="0"/>
          </a:p>
          <a:p>
            <a:pPr lvl="2"/>
            <a:r>
              <a:rPr lang="zh-CN" altLang="en-US" dirty="0"/>
              <a:t>对软件项目的进度进行检查和监控，发现可能的或已经发生的进度滞后问题并采取措施调控。</a:t>
            </a:r>
          </a:p>
          <a:p>
            <a:pPr lvl="1"/>
            <a:r>
              <a:rPr lang="zh-CN" altLang="en-US" dirty="0"/>
              <a:t>如有必要，还要调整原进度计划，从而保证项目按时完成</a:t>
            </a:r>
            <a:endParaRPr lang="en-US" altLang="zh-CN" dirty="0"/>
          </a:p>
          <a:p>
            <a:pPr lvl="2"/>
            <a:r>
              <a:rPr lang="zh-CN" altLang="en-US" dirty="0"/>
              <a:t>人员、功能</a:t>
            </a:r>
            <a:r>
              <a:rPr lang="en-US" altLang="zh-CN" dirty="0"/>
              <a:t>…</a:t>
            </a:r>
            <a:endParaRPr lang="zh-CN" altLang="en-US" dirty="0"/>
          </a:p>
        </p:txBody>
      </p:sp>
      <p:pic>
        <p:nvPicPr>
          <p:cNvPr id="445444" name="Picture 4" descr="shalou2_013">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0881" y="620688"/>
            <a:ext cx="1425575" cy="144145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日期占位符 1">
            <a:extLst>
              <a:ext uri="{FF2B5EF4-FFF2-40B4-BE49-F238E27FC236}">
                <a16:creationId xmlns:a16="http://schemas.microsoft.com/office/drawing/2014/main" id="{F68F505B-CE89-BC4D-C5FF-CC305D44CCA0}"/>
              </a:ext>
            </a:extLst>
          </p:cNvPr>
          <p:cNvSpPr>
            <a:spLocks noGrp="1"/>
          </p:cNvSpPr>
          <p:nvPr>
            <p:ph type="dt" sz="half" idx="10"/>
          </p:nvPr>
        </p:nvSpPr>
        <p:spPr/>
        <p:txBody>
          <a:bodyPr/>
          <a:lstStyle/>
          <a:p>
            <a:fld id="{214F6FBA-EC49-48D6-9C33-6149DF0918E4}" type="datetime1">
              <a:rPr lang="zh-CN" altLang="en-US" smtClean="0"/>
              <a:t>2023/6/25</a:t>
            </a:fld>
            <a:endParaRPr lang="zh-CN" altLang="en-US"/>
          </a:p>
        </p:txBody>
      </p:sp>
      <p:sp>
        <p:nvSpPr>
          <p:cNvPr id="3" name="页脚占位符 2">
            <a:extLst>
              <a:ext uri="{FF2B5EF4-FFF2-40B4-BE49-F238E27FC236}">
                <a16:creationId xmlns:a16="http://schemas.microsoft.com/office/drawing/2014/main" id="{DD4C0A3D-7EE1-C14A-8552-EB4F3A49134A}"/>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8C8E7A2-32C7-9A0D-A4DE-E19D20A172A9}"/>
              </a:ext>
            </a:extLst>
          </p:cNvPr>
          <p:cNvSpPr>
            <a:spLocks noGrp="1"/>
          </p:cNvSpPr>
          <p:nvPr>
            <p:ph type="sldNum" sz="quarter" idx="12"/>
          </p:nvPr>
        </p:nvSpPr>
        <p:spPr/>
        <p:txBody>
          <a:bodyPr/>
          <a:lstStyle/>
          <a:p>
            <a:fld id="{0C913308-F349-4B6D-A68A-DD1791B4A57B}" type="slidenum">
              <a:rPr lang="zh-CN" altLang="en-US" smtClean="0"/>
              <a:t>112</a:t>
            </a:fld>
            <a:endParaRPr lang="zh-CN" altLang="en-US"/>
          </a:p>
        </p:txBody>
      </p:sp>
    </p:spTree>
    <p:extLst>
      <p:ext uri="{BB962C8B-B14F-4D97-AF65-F5344CB8AC3E}">
        <p14:creationId xmlns:p14="http://schemas.microsoft.com/office/powerpoint/2010/main" val="31639799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5" name="Rectangle 7"/>
          <p:cNvSpPr>
            <a:spLocks noGrp="1" noChangeArrowheads="1"/>
          </p:cNvSpPr>
          <p:nvPr>
            <p:ph type="title"/>
          </p:nvPr>
        </p:nvSpPr>
        <p:spPr/>
        <p:txBody>
          <a:bodyPr/>
          <a:lstStyle/>
          <a:p>
            <a:r>
              <a:rPr lang="zh-CN" altLang="en-US" dirty="0"/>
              <a:t>如何进行进度管理</a:t>
            </a:r>
            <a:r>
              <a:rPr lang="en-US" altLang="zh-CN" dirty="0"/>
              <a:t>3-1</a:t>
            </a:r>
          </a:p>
        </p:txBody>
      </p:sp>
      <p:sp>
        <p:nvSpPr>
          <p:cNvPr id="447491" name="Rectangle 3"/>
          <p:cNvSpPr>
            <a:spLocks noGrp="1" noChangeArrowheads="1"/>
          </p:cNvSpPr>
          <p:nvPr>
            <p:ph type="body" idx="1"/>
          </p:nvPr>
        </p:nvSpPr>
        <p:spPr/>
        <p:txBody>
          <a:bodyPr>
            <a:normAutofit fontScale="77500" lnSpcReduction="20000"/>
          </a:bodyPr>
          <a:lstStyle/>
          <a:p>
            <a:r>
              <a:rPr lang="zh-CN" altLang="en-US" dirty="0"/>
              <a:t>合理的计划</a:t>
            </a:r>
          </a:p>
          <a:p>
            <a:pPr lvl="1"/>
            <a:r>
              <a:rPr lang="zh-CN" altLang="en-US" dirty="0"/>
              <a:t>前提：</a:t>
            </a:r>
            <a:endParaRPr lang="en-US" altLang="zh-CN" dirty="0"/>
          </a:p>
          <a:p>
            <a:pPr lvl="2"/>
            <a:r>
              <a:rPr lang="zh-CN" altLang="en-US" dirty="0"/>
              <a:t>在获得开发工程师的承诺的基础上制订合理可行的软件开发计划</a:t>
            </a:r>
          </a:p>
          <a:p>
            <a:r>
              <a:rPr lang="zh-CN" altLang="en-US" dirty="0"/>
              <a:t>跟踪进度数据</a:t>
            </a:r>
          </a:p>
          <a:p>
            <a:pPr lvl="1"/>
            <a:r>
              <a:rPr lang="zh-CN" altLang="en-US" dirty="0"/>
              <a:t>跟踪每个任务点完成情况，随时了解每个任务点的进度数据</a:t>
            </a:r>
            <a:endParaRPr lang="en-US" altLang="zh-CN" dirty="0"/>
          </a:p>
          <a:p>
            <a:pPr lvl="1"/>
            <a:r>
              <a:rPr lang="zh-CN" altLang="en-US" dirty="0"/>
              <a:t>然后再根据各个任务点的权重，可以计算出整体项目的进度</a:t>
            </a:r>
            <a:endParaRPr lang="en-US" altLang="zh-CN" dirty="0"/>
          </a:p>
          <a:p>
            <a:pPr lvl="1"/>
            <a:r>
              <a:rPr lang="zh-CN" altLang="en-US" dirty="0"/>
              <a:t>虽然</a:t>
            </a:r>
            <a:r>
              <a:rPr lang="en-US" altLang="zh-CN" dirty="0"/>
              <a:t>4</a:t>
            </a:r>
            <a:r>
              <a:rPr lang="zh-CN" altLang="en-US" dirty="0"/>
              <a:t>个任务点已经“完成”了</a:t>
            </a:r>
            <a:r>
              <a:rPr lang="en-US" altLang="zh-CN" dirty="0"/>
              <a:t>3</a:t>
            </a:r>
            <a:r>
              <a:rPr lang="zh-CN" altLang="en-US" dirty="0"/>
              <a:t>个，但有两个未通过测试，所以进度。。。。。</a:t>
            </a:r>
          </a:p>
        </p:txBody>
      </p:sp>
      <p:sp>
        <p:nvSpPr>
          <p:cNvPr id="447492" name="AutoShape 4"/>
          <p:cNvSpPr>
            <a:spLocks noChangeArrowheads="1"/>
          </p:cNvSpPr>
          <p:nvPr/>
        </p:nvSpPr>
        <p:spPr bwMode="gray">
          <a:xfrm>
            <a:off x="1476375" y="5589240"/>
            <a:ext cx="6624638" cy="720725"/>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a:lnSpc>
                <a:spcPct val="120000"/>
              </a:lnSpc>
              <a:spcBef>
                <a:spcPct val="20000"/>
              </a:spcBef>
            </a:pPr>
            <a:r>
              <a:rPr lang="zh-CN" altLang="en-US" b="1" dirty="0">
                <a:ea typeface="黑体" pitchFamily="2" charset="-122"/>
              </a:rPr>
              <a:t>那么项目的整体进度是：</a:t>
            </a:r>
          </a:p>
          <a:p>
            <a:pPr algn="ctr">
              <a:lnSpc>
                <a:spcPct val="120000"/>
              </a:lnSpc>
              <a:spcBef>
                <a:spcPct val="20000"/>
              </a:spcBef>
            </a:pPr>
            <a:r>
              <a:rPr lang="en-US" altLang="zh-CN" b="1" dirty="0">
                <a:ea typeface="黑体" pitchFamily="2" charset="-122"/>
              </a:rPr>
              <a:t>50% * 25% + 50% * 25% + 100% * 25% + 0 * 25% = </a:t>
            </a:r>
            <a:r>
              <a:rPr lang="en-US" altLang="zh-CN" b="1" dirty="0">
                <a:solidFill>
                  <a:srgbClr val="0000FF"/>
                </a:solidFill>
                <a:ea typeface="黑体" pitchFamily="2" charset="-122"/>
              </a:rPr>
              <a:t>50%</a:t>
            </a:r>
            <a:r>
              <a:rPr lang="en-US" altLang="zh-CN" b="1" dirty="0">
                <a:ea typeface="黑体" pitchFamily="2" charset="-122"/>
              </a:rPr>
              <a:t> </a:t>
            </a:r>
          </a:p>
        </p:txBody>
      </p:sp>
      <p:sp>
        <p:nvSpPr>
          <p:cNvPr id="447493" name="AutoShape 5"/>
          <p:cNvSpPr>
            <a:spLocks noChangeArrowheads="1"/>
          </p:cNvSpPr>
          <p:nvPr/>
        </p:nvSpPr>
        <p:spPr bwMode="gray">
          <a:xfrm>
            <a:off x="1116013" y="4219575"/>
            <a:ext cx="7345362" cy="1150938"/>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lIns="36000" anchor="ctr"/>
          <a:lstStyle/>
          <a:p>
            <a:pPr lvl="1" algn="l">
              <a:lnSpc>
                <a:spcPct val="120000"/>
              </a:lnSpc>
              <a:spcBef>
                <a:spcPct val="20000"/>
              </a:spcBef>
            </a:pPr>
            <a:r>
              <a:rPr lang="zh-CN" altLang="en-US" b="1" dirty="0">
                <a:ea typeface="黑体" pitchFamily="2" charset="-122"/>
              </a:rPr>
              <a:t>比如，某项目包含</a:t>
            </a:r>
            <a:r>
              <a:rPr lang="en-US" altLang="zh-CN" b="1" dirty="0">
                <a:solidFill>
                  <a:srgbClr val="0000FF"/>
                </a:solidFill>
                <a:ea typeface="黑体" pitchFamily="2" charset="-122"/>
              </a:rPr>
              <a:t>A</a:t>
            </a:r>
            <a:r>
              <a:rPr lang="zh-CN" altLang="en-US" b="1" dirty="0">
                <a:solidFill>
                  <a:srgbClr val="0000FF"/>
                </a:solidFill>
                <a:ea typeface="黑体" pitchFamily="2" charset="-122"/>
              </a:rPr>
              <a:t>、</a:t>
            </a:r>
            <a:r>
              <a:rPr lang="en-US" altLang="zh-CN" b="1" dirty="0">
                <a:solidFill>
                  <a:srgbClr val="0000FF"/>
                </a:solidFill>
                <a:ea typeface="黑体" pitchFamily="2" charset="-122"/>
              </a:rPr>
              <a:t>B</a:t>
            </a:r>
            <a:r>
              <a:rPr lang="zh-CN" altLang="en-US" b="1" dirty="0">
                <a:solidFill>
                  <a:srgbClr val="0000FF"/>
                </a:solidFill>
                <a:ea typeface="黑体" pitchFamily="2" charset="-122"/>
              </a:rPr>
              <a:t>、</a:t>
            </a:r>
            <a:r>
              <a:rPr lang="en-US" altLang="zh-CN" b="1" dirty="0">
                <a:solidFill>
                  <a:srgbClr val="0000FF"/>
                </a:solidFill>
                <a:ea typeface="黑体" pitchFamily="2" charset="-122"/>
              </a:rPr>
              <a:t>C</a:t>
            </a:r>
            <a:r>
              <a:rPr lang="zh-CN" altLang="en-US" b="1" dirty="0">
                <a:ea typeface="黑体" pitchFamily="2" charset="-122"/>
              </a:rPr>
              <a:t>和</a:t>
            </a:r>
            <a:r>
              <a:rPr lang="en-US" altLang="zh-CN" b="1" dirty="0">
                <a:solidFill>
                  <a:srgbClr val="0000FF"/>
                </a:solidFill>
                <a:ea typeface="黑体" pitchFamily="2" charset="-122"/>
              </a:rPr>
              <a:t>D</a:t>
            </a:r>
            <a:r>
              <a:rPr lang="zh-CN" altLang="en-US" b="1" dirty="0">
                <a:ea typeface="黑体" pitchFamily="2" charset="-122"/>
              </a:rPr>
              <a:t>四个任务点。权重各为</a:t>
            </a:r>
            <a:r>
              <a:rPr lang="en-US" altLang="zh-CN" b="1" dirty="0">
                <a:ea typeface="黑体" pitchFamily="2" charset="-122"/>
              </a:rPr>
              <a:t>25% </a:t>
            </a:r>
            <a:r>
              <a:rPr lang="zh-CN" altLang="en-US" b="1" dirty="0">
                <a:ea typeface="黑体" pitchFamily="2" charset="-122"/>
              </a:rPr>
              <a:t>。</a:t>
            </a:r>
            <a:r>
              <a:rPr lang="en-US" altLang="zh-CN" b="1" dirty="0">
                <a:solidFill>
                  <a:srgbClr val="0000FF"/>
                </a:solidFill>
                <a:ea typeface="黑体" pitchFamily="2" charset="-122"/>
              </a:rPr>
              <a:t>A</a:t>
            </a:r>
            <a:r>
              <a:rPr lang="zh-CN" altLang="en-US" b="1" dirty="0">
                <a:solidFill>
                  <a:srgbClr val="0000FF"/>
                </a:solidFill>
                <a:ea typeface="黑体" pitchFamily="2" charset="-122"/>
              </a:rPr>
              <a:t>、</a:t>
            </a:r>
            <a:r>
              <a:rPr lang="en-US" altLang="zh-CN" b="1" dirty="0">
                <a:solidFill>
                  <a:srgbClr val="0000FF"/>
                </a:solidFill>
                <a:ea typeface="黑体" pitchFamily="2" charset="-122"/>
              </a:rPr>
              <a:t>B</a:t>
            </a:r>
            <a:r>
              <a:rPr lang="zh-CN" altLang="en-US" b="1" dirty="0">
                <a:ea typeface="黑体" pitchFamily="2" charset="-122"/>
              </a:rPr>
              <a:t>开发工程师</a:t>
            </a:r>
            <a:r>
              <a:rPr lang="zh-CN" altLang="en-US" b="1" dirty="0">
                <a:solidFill>
                  <a:srgbClr val="0000FF"/>
                </a:solidFill>
                <a:ea typeface="黑体" pitchFamily="2" charset="-122"/>
              </a:rPr>
              <a:t>已经提交，正在测试</a:t>
            </a:r>
            <a:r>
              <a:rPr lang="zh-CN" altLang="en-US" b="1" dirty="0">
                <a:ea typeface="黑体" pitchFamily="2" charset="-122"/>
              </a:rPr>
              <a:t>，进度为</a:t>
            </a:r>
            <a:r>
              <a:rPr lang="en-US" altLang="zh-CN" b="1" dirty="0">
                <a:solidFill>
                  <a:srgbClr val="0000FF"/>
                </a:solidFill>
                <a:ea typeface="黑体" pitchFamily="2" charset="-122"/>
              </a:rPr>
              <a:t>50%</a:t>
            </a:r>
            <a:r>
              <a:rPr lang="zh-CN" altLang="en-US" b="1" dirty="0">
                <a:ea typeface="黑体" pitchFamily="2" charset="-122"/>
              </a:rPr>
              <a:t>；</a:t>
            </a:r>
            <a:r>
              <a:rPr lang="en-US" altLang="zh-CN" b="1" dirty="0">
                <a:solidFill>
                  <a:srgbClr val="0000FF"/>
                </a:solidFill>
                <a:ea typeface="黑体" pitchFamily="2" charset="-122"/>
              </a:rPr>
              <a:t>C</a:t>
            </a:r>
            <a:r>
              <a:rPr lang="zh-CN" altLang="en-US" b="1" dirty="0">
                <a:solidFill>
                  <a:srgbClr val="0000FF"/>
                </a:solidFill>
                <a:ea typeface="黑体" pitchFamily="2" charset="-122"/>
              </a:rPr>
              <a:t>已经通过了项目经理确认，进度为</a:t>
            </a:r>
            <a:r>
              <a:rPr lang="en-US" altLang="zh-CN" b="1" dirty="0">
                <a:solidFill>
                  <a:srgbClr val="0000FF"/>
                </a:solidFill>
                <a:ea typeface="黑体" pitchFamily="2" charset="-122"/>
              </a:rPr>
              <a:t>100%</a:t>
            </a:r>
            <a:r>
              <a:rPr lang="zh-CN" altLang="en-US" b="1" dirty="0">
                <a:ea typeface="黑体" pitchFamily="2" charset="-122"/>
              </a:rPr>
              <a:t>；</a:t>
            </a:r>
            <a:r>
              <a:rPr lang="en-US" altLang="zh-CN" b="1" dirty="0">
                <a:solidFill>
                  <a:srgbClr val="0000FF"/>
                </a:solidFill>
                <a:ea typeface="黑体" pitchFamily="2" charset="-122"/>
              </a:rPr>
              <a:t>D</a:t>
            </a:r>
            <a:r>
              <a:rPr lang="zh-CN" altLang="en-US" b="1" dirty="0">
                <a:solidFill>
                  <a:srgbClr val="0000FF"/>
                </a:solidFill>
                <a:ea typeface="黑体" pitchFamily="2" charset="-122"/>
              </a:rPr>
              <a:t>还在开发过程中，进度为</a:t>
            </a:r>
            <a:r>
              <a:rPr lang="en-US" altLang="zh-CN" b="1" dirty="0">
                <a:solidFill>
                  <a:srgbClr val="0000FF"/>
                </a:solidFill>
                <a:ea typeface="黑体" pitchFamily="2" charset="-122"/>
              </a:rPr>
              <a:t>0%</a:t>
            </a:r>
            <a:r>
              <a:rPr lang="en-US" altLang="zh-CN" b="1" dirty="0">
                <a:ea typeface="黑体" pitchFamily="2" charset="-122"/>
              </a:rPr>
              <a:t> </a:t>
            </a:r>
          </a:p>
        </p:txBody>
      </p:sp>
      <p:sp>
        <p:nvSpPr>
          <p:cNvPr id="2" name="日期占位符 1">
            <a:extLst>
              <a:ext uri="{FF2B5EF4-FFF2-40B4-BE49-F238E27FC236}">
                <a16:creationId xmlns:a16="http://schemas.microsoft.com/office/drawing/2014/main" id="{963ABE83-4C07-9FCA-2251-F5750A5ABF9C}"/>
              </a:ext>
            </a:extLst>
          </p:cNvPr>
          <p:cNvSpPr>
            <a:spLocks noGrp="1"/>
          </p:cNvSpPr>
          <p:nvPr>
            <p:ph type="dt" sz="half" idx="10"/>
          </p:nvPr>
        </p:nvSpPr>
        <p:spPr/>
        <p:txBody>
          <a:bodyPr/>
          <a:lstStyle/>
          <a:p>
            <a:fld id="{1D2F83D6-6970-41C9-8AF5-78B02D55662D}" type="datetime1">
              <a:rPr lang="zh-CN" altLang="en-US" smtClean="0"/>
              <a:t>2023/6/25</a:t>
            </a:fld>
            <a:endParaRPr lang="zh-CN" altLang="en-US"/>
          </a:p>
        </p:txBody>
      </p:sp>
      <p:sp>
        <p:nvSpPr>
          <p:cNvPr id="3" name="页脚占位符 2">
            <a:extLst>
              <a:ext uri="{FF2B5EF4-FFF2-40B4-BE49-F238E27FC236}">
                <a16:creationId xmlns:a16="http://schemas.microsoft.com/office/drawing/2014/main" id="{8026313C-4304-BAB4-F8A2-5581D1B052D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0248471-8BFD-F397-0B92-09607676BDE1}"/>
              </a:ext>
            </a:extLst>
          </p:cNvPr>
          <p:cNvSpPr>
            <a:spLocks noGrp="1"/>
          </p:cNvSpPr>
          <p:nvPr>
            <p:ph type="sldNum" sz="quarter" idx="12"/>
          </p:nvPr>
        </p:nvSpPr>
        <p:spPr/>
        <p:txBody>
          <a:bodyPr/>
          <a:lstStyle/>
          <a:p>
            <a:fld id="{0C913308-F349-4B6D-A68A-DD1791B4A57B}" type="slidenum">
              <a:rPr lang="zh-CN" altLang="en-US" smtClean="0"/>
              <a:t>113</a:t>
            </a:fld>
            <a:endParaRPr lang="zh-CN" altLang="en-US"/>
          </a:p>
        </p:txBody>
      </p:sp>
    </p:spTree>
    <p:extLst>
      <p:ext uri="{BB962C8B-B14F-4D97-AF65-F5344CB8AC3E}">
        <p14:creationId xmlns:p14="http://schemas.microsoft.com/office/powerpoint/2010/main" val="184972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493"/>
                                        </p:tgtEl>
                                        <p:attrNameLst>
                                          <p:attrName>style.visibility</p:attrName>
                                        </p:attrNameLst>
                                      </p:cBhvr>
                                      <p:to>
                                        <p:strVal val="visible"/>
                                      </p:to>
                                    </p:set>
                                    <p:animEffect transition="in" filter="wipe(left)">
                                      <p:cBhvr>
                                        <p:cTn id="7" dur="500"/>
                                        <p:tgtEl>
                                          <p:spTgt spid="44749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7492"/>
                                        </p:tgtEl>
                                        <p:attrNameLst>
                                          <p:attrName>style.visibility</p:attrName>
                                        </p:attrNameLst>
                                      </p:cBhvr>
                                      <p:to>
                                        <p:strVal val="visible"/>
                                      </p:to>
                                    </p:set>
                                    <p:animEffect transition="in" filter="wipe(left)">
                                      <p:cBhvr>
                                        <p:cTn id="11" dur="1000"/>
                                        <p:tgtEl>
                                          <p:spTgt spid="447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nimBg="1"/>
      <p:bldP spid="44749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2" name="Rectangle 6"/>
          <p:cNvSpPr>
            <a:spLocks noGrp="1" noChangeArrowheads="1"/>
          </p:cNvSpPr>
          <p:nvPr>
            <p:ph type="title"/>
          </p:nvPr>
        </p:nvSpPr>
        <p:spPr/>
        <p:txBody>
          <a:bodyPr/>
          <a:lstStyle/>
          <a:p>
            <a:r>
              <a:rPr lang="zh-CN" altLang="en-US"/>
              <a:t>如何进行进度管理</a:t>
            </a:r>
            <a:r>
              <a:rPr lang="en-US" altLang="zh-CN"/>
              <a:t>3-2</a:t>
            </a:r>
          </a:p>
        </p:txBody>
      </p:sp>
      <p:sp>
        <p:nvSpPr>
          <p:cNvPr id="449539" name="Rectangle 3"/>
          <p:cNvSpPr>
            <a:spLocks noGrp="1" noChangeArrowheads="1"/>
          </p:cNvSpPr>
          <p:nvPr>
            <p:ph type="body" idx="1"/>
          </p:nvPr>
        </p:nvSpPr>
        <p:spPr/>
        <p:txBody>
          <a:bodyPr>
            <a:normAutofit fontScale="40000" lnSpcReduction="20000"/>
          </a:bodyPr>
          <a:lstStyle/>
          <a:p>
            <a:r>
              <a:rPr lang="zh-CN" altLang="en-US" dirty="0"/>
              <a:t>优先保证“关键路径”上任务点的完成</a:t>
            </a:r>
          </a:p>
          <a:p>
            <a:pPr lvl="1"/>
            <a:r>
              <a:rPr lang="zh-CN" altLang="en-US" dirty="0"/>
              <a:t>例：需求调研未完成前，设计无法开始</a:t>
            </a:r>
            <a:r>
              <a:rPr lang="en-US" altLang="zh-CN" dirty="0"/>
              <a:t>(</a:t>
            </a:r>
            <a:r>
              <a:rPr lang="zh-CN" altLang="en-US" dirty="0"/>
              <a:t>因为还不知道客户要什么</a:t>
            </a:r>
            <a:r>
              <a:rPr lang="en-US" altLang="zh-CN" dirty="0"/>
              <a:t>)</a:t>
            </a:r>
          </a:p>
          <a:p>
            <a:pPr lvl="1"/>
            <a:r>
              <a:rPr lang="zh-CN" altLang="en-US" dirty="0"/>
              <a:t>由于不同任务点之间存在着前后制约的关系，在某些任务点完成之前，特定的任务点是无法开始开发的。</a:t>
            </a:r>
            <a:endParaRPr lang="en-US" altLang="zh-CN" dirty="0"/>
          </a:p>
          <a:p>
            <a:pPr lvl="2"/>
            <a:r>
              <a:rPr lang="zh-CN" altLang="en-US" dirty="0"/>
              <a:t>比如：分层开发的过程中，在</a:t>
            </a:r>
            <a:r>
              <a:rPr lang="en-US" altLang="zh-CN" dirty="0"/>
              <a:t>DAO</a:t>
            </a:r>
            <a:r>
              <a:rPr lang="zh-CN" altLang="en-US" dirty="0"/>
              <a:t>类没有开发完成前，业务逻辑类的开发是无法开始的。</a:t>
            </a:r>
            <a:endParaRPr lang="en-US" altLang="zh-CN" dirty="0"/>
          </a:p>
          <a:p>
            <a:pPr lvl="1"/>
            <a:r>
              <a:rPr lang="zh-CN" altLang="en-US" dirty="0"/>
              <a:t>这样系统中存在先后关系的任务点就能串成一条条线，这条线上的任务点一定要“依次”完成的，而且每个任务点都有工时的要求（</a:t>
            </a:r>
            <a:r>
              <a:rPr lang="en-US" altLang="zh-CN" dirty="0"/>
              <a:t>1</a:t>
            </a:r>
            <a:r>
              <a:rPr lang="zh-CN" altLang="en-US" dirty="0"/>
              <a:t>天完成或</a:t>
            </a:r>
            <a:r>
              <a:rPr lang="en-US" altLang="zh-CN" dirty="0"/>
              <a:t>3</a:t>
            </a:r>
            <a:r>
              <a:rPr lang="zh-CN" altLang="en-US" dirty="0"/>
              <a:t>天完成）。这些线中最长的一条就决定了项目开发至少所需要的时间，这条线称为项目的“关键路径”。</a:t>
            </a:r>
            <a:endParaRPr lang="en-US" altLang="zh-CN" dirty="0"/>
          </a:p>
          <a:p>
            <a:r>
              <a:rPr lang="zh-CN" altLang="en-US" dirty="0"/>
              <a:t>当进度异常时，可以采取“快速跟进”和“赶工”</a:t>
            </a:r>
          </a:p>
          <a:p>
            <a:pPr lvl="1"/>
            <a:r>
              <a:rPr lang="zh-CN" altLang="en-US" dirty="0"/>
              <a:t>快速跟进</a:t>
            </a:r>
            <a:endParaRPr lang="en-US" altLang="zh-CN" dirty="0"/>
          </a:p>
          <a:p>
            <a:pPr lvl="2"/>
            <a:r>
              <a:rPr lang="zh-CN" altLang="en-US" dirty="0"/>
              <a:t>当两项（或多项）任务可以同时进行的时候，那就增加人手，让两项（或多项）任务同时进行，从而加快项目进度，</a:t>
            </a:r>
            <a:endParaRPr lang="en-US" altLang="zh-CN" dirty="0"/>
          </a:p>
          <a:p>
            <a:pPr lvl="2"/>
            <a:r>
              <a:rPr lang="zh-CN" altLang="en-US" dirty="0"/>
              <a:t>由于多项任务同时进行，增加了沟通和控制管理的难度，也容易带来风险。</a:t>
            </a:r>
          </a:p>
          <a:p>
            <a:pPr lvl="2"/>
            <a:r>
              <a:rPr lang="zh-CN" altLang="en-US" dirty="0"/>
              <a:t>    例：程序员</a:t>
            </a:r>
            <a:r>
              <a:rPr lang="en-US" altLang="zh-CN" dirty="0"/>
              <a:t>A</a:t>
            </a:r>
            <a:r>
              <a:rPr lang="zh-CN" altLang="en-US" dirty="0"/>
              <a:t>和程序员</a:t>
            </a:r>
            <a:r>
              <a:rPr lang="en-US" altLang="zh-CN" dirty="0"/>
              <a:t>B</a:t>
            </a:r>
            <a:r>
              <a:rPr lang="zh-CN" altLang="en-US" dirty="0"/>
              <a:t>的任务同时进行</a:t>
            </a:r>
          </a:p>
          <a:p>
            <a:pPr lvl="1"/>
            <a:r>
              <a:rPr lang="zh-CN" altLang="en-US" dirty="0"/>
              <a:t>赶工（好么？）</a:t>
            </a:r>
            <a:endParaRPr lang="en-US" altLang="zh-CN" dirty="0"/>
          </a:p>
          <a:p>
            <a:pPr lvl="2"/>
            <a:r>
              <a:rPr lang="zh-CN" altLang="en-US" dirty="0"/>
              <a:t>如果任务处在关键路径上，或由专人负责的，别人无法插手，那采取快速跟进的方法就不适合。</a:t>
            </a:r>
            <a:endParaRPr lang="en-US" altLang="zh-CN" dirty="0"/>
          </a:p>
          <a:p>
            <a:pPr lvl="2"/>
            <a:r>
              <a:rPr lang="zh-CN" altLang="en-US" dirty="0"/>
              <a:t>成本的增加（加班费，吃加班饭或提供配套的福利）。</a:t>
            </a:r>
          </a:p>
          <a:p>
            <a:pPr lvl="2"/>
            <a:r>
              <a:rPr lang="zh-CN" altLang="en-US" dirty="0"/>
              <a:t>    例：程序员</a:t>
            </a:r>
            <a:r>
              <a:rPr lang="en-US" altLang="zh-CN" dirty="0"/>
              <a:t>A</a:t>
            </a:r>
            <a:r>
              <a:rPr lang="zh-CN" altLang="en-US" dirty="0"/>
              <a:t>加班干活</a:t>
            </a:r>
            <a:endParaRPr lang="en-US" altLang="zh-CN" dirty="0"/>
          </a:p>
          <a:p>
            <a:pPr lvl="1"/>
            <a:endParaRPr lang="en-US" altLang="zh-CN" dirty="0"/>
          </a:p>
          <a:p>
            <a:pPr lvl="1"/>
            <a:r>
              <a:rPr lang="zh-CN" altLang="en-US" dirty="0"/>
              <a:t>人的精力有限，“快速跟进”的方式看上去更容易做到一些。因此在做项目计划的时候就要考虑到这方面的需要。</a:t>
            </a:r>
            <a:endParaRPr lang="en-US" altLang="zh-CN" dirty="0"/>
          </a:p>
          <a:p>
            <a:pPr lvl="1"/>
            <a:r>
              <a:rPr lang="zh-CN" altLang="en-US" dirty="0"/>
              <a:t>不要将某个任务点分配给“专人”来完成，在兼顾效率的基础上尽可能地让开发人员互相了解对方的工作内容，以便需要的时候可以互相顶换。</a:t>
            </a:r>
          </a:p>
          <a:p>
            <a:pPr lvl="1"/>
            <a:endParaRPr lang="zh-CN" altLang="en-US" dirty="0"/>
          </a:p>
        </p:txBody>
      </p:sp>
      <p:sp>
        <p:nvSpPr>
          <p:cNvPr id="2" name="日期占位符 1">
            <a:extLst>
              <a:ext uri="{FF2B5EF4-FFF2-40B4-BE49-F238E27FC236}">
                <a16:creationId xmlns:a16="http://schemas.microsoft.com/office/drawing/2014/main" id="{DDB5038C-C010-58FC-E3A5-2D9C9EA4BB41}"/>
              </a:ext>
            </a:extLst>
          </p:cNvPr>
          <p:cNvSpPr>
            <a:spLocks noGrp="1"/>
          </p:cNvSpPr>
          <p:nvPr>
            <p:ph type="dt" sz="half" idx="10"/>
          </p:nvPr>
        </p:nvSpPr>
        <p:spPr/>
        <p:txBody>
          <a:bodyPr/>
          <a:lstStyle/>
          <a:p>
            <a:fld id="{6C88C549-DA46-4F99-AEBA-B1158C53AF9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5988DA5-45D3-8401-0861-BFF66AD71B4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8B52CF64-539E-F021-F418-00E4F9C04CC9}"/>
              </a:ext>
            </a:extLst>
          </p:cNvPr>
          <p:cNvSpPr>
            <a:spLocks noGrp="1"/>
          </p:cNvSpPr>
          <p:nvPr>
            <p:ph type="sldNum" sz="quarter" idx="12"/>
          </p:nvPr>
        </p:nvSpPr>
        <p:spPr/>
        <p:txBody>
          <a:bodyPr/>
          <a:lstStyle/>
          <a:p>
            <a:fld id="{0C913308-F349-4B6D-A68A-DD1791B4A57B}" type="slidenum">
              <a:rPr lang="zh-CN" altLang="en-US" smtClean="0"/>
              <a:t>114</a:t>
            </a:fld>
            <a:endParaRPr lang="zh-CN" altLang="en-US"/>
          </a:p>
        </p:txBody>
      </p:sp>
    </p:spTree>
    <p:extLst>
      <p:ext uri="{BB962C8B-B14F-4D97-AF65-F5344CB8AC3E}">
        <p14:creationId xmlns:p14="http://schemas.microsoft.com/office/powerpoint/2010/main" val="30118265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1" name="Rectangle 7"/>
          <p:cNvSpPr>
            <a:spLocks noGrp="1" noChangeArrowheads="1"/>
          </p:cNvSpPr>
          <p:nvPr>
            <p:ph type="title"/>
          </p:nvPr>
        </p:nvSpPr>
        <p:spPr/>
        <p:txBody>
          <a:bodyPr/>
          <a:lstStyle/>
          <a:p>
            <a:r>
              <a:rPr lang="zh-CN" altLang="en-US"/>
              <a:t>如何进行进度管理</a:t>
            </a:r>
            <a:r>
              <a:rPr lang="en-US" altLang="zh-CN"/>
              <a:t>3-3</a:t>
            </a:r>
          </a:p>
        </p:txBody>
      </p:sp>
      <p:sp>
        <p:nvSpPr>
          <p:cNvPr id="451587" name="Rectangle 3"/>
          <p:cNvSpPr>
            <a:spLocks noGrp="1" noChangeArrowheads="1"/>
          </p:cNvSpPr>
          <p:nvPr>
            <p:ph type="body" idx="1"/>
          </p:nvPr>
        </p:nvSpPr>
        <p:spPr/>
        <p:txBody>
          <a:bodyPr/>
          <a:lstStyle/>
          <a:p>
            <a:r>
              <a:rPr lang="zh-CN" altLang="en-US" dirty="0"/>
              <a:t>项目中，采用的进度管理方法</a:t>
            </a:r>
          </a:p>
          <a:p>
            <a:pPr lvl="1"/>
            <a:r>
              <a:rPr lang="zh-CN" altLang="en-US" dirty="0"/>
              <a:t>每个任务有三个状态：未开始、已完成、延期</a:t>
            </a:r>
          </a:p>
          <a:p>
            <a:pPr lvl="1"/>
            <a:r>
              <a:rPr lang="zh-CN" altLang="en-US" dirty="0"/>
              <a:t>通过修改功能点和状态信息，就可以自动计算出每个人都总体进度和整个项目的总体进度</a:t>
            </a:r>
          </a:p>
        </p:txBody>
      </p:sp>
      <p:sp>
        <p:nvSpPr>
          <p:cNvPr id="2" name="日期占位符 1">
            <a:extLst>
              <a:ext uri="{FF2B5EF4-FFF2-40B4-BE49-F238E27FC236}">
                <a16:creationId xmlns:a16="http://schemas.microsoft.com/office/drawing/2014/main" id="{A4FB8601-9C3D-D6E9-0E07-6EC0AEBA38F8}"/>
              </a:ext>
            </a:extLst>
          </p:cNvPr>
          <p:cNvSpPr>
            <a:spLocks noGrp="1"/>
          </p:cNvSpPr>
          <p:nvPr>
            <p:ph type="dt" sz="half" idx="10"/>
          </p:nvPr>
        </p:nvSpPr>
        <p:spPr/>
        <p:txBody>
          <a:bodyPr/>
          <a:lstStyle/>
          <a:p>
            <a:fld id="{9326E7DA-8935-4D45-9DE1-444995D56DB7}"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0F1F330-1B2A-7FBF-C1BF-02BB2D4B3F45}"/>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8DEB95D-A266-0EE7-4CCA-742202FE1D36}"/>
              </a:ext>
            </a:extLst>
          </p:cNvPr>
          <p:cNvSpPr>
            <a:spLocks noGrp="1"/>
          </p:cNvSpPr>
          <p:nvPr>
            <p:ph type="sldNum" sz="quarter" idx="12"/>
          </p:nvPr>
        </p:nvSpPr>
        <p:spPr/>
        <p:txBody>
          <a:bodyPr/>
          <a:lstStyle/>
          <a:p>
            <a:fld id="{0C913308-F349-4B6D-A68A-DD1791B4A57B}" type="slidenum">
              <a:rPr lang="zh-CN" altLang="en-US" smtClean="0"/>
              <a:t>115</a:t>
            </a:fld>
            <a:endParaRPr lang="zh-CN" altLang="en-US"/>
          </a:p>
        </p:txBody>
      </p:sp>
    </p:spTree>
    <p:extLst>
      <p:ext uri="{BB962C8B-B14F-4D97-AF65-F5344CB8AC3E}">
        <p14:creationId xmlns:p14="http://schemas.microsoft.com/office/powerpoint/2010/main" val="11847786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4" name="AutoShape 4"/>
          <p:cNvSpPr>
            <a:spLocks noChangeArrowheads="1"/>
          </p:cNvSpPr>
          <p:nvPr/>
        </p:nvSpPr>
        <p:spPr bwMode="gray">
          <a:xfrm>
            <a:off x="412750" y="1412875"/>
            <a:ext cx="8389938" cy="1014413"/>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l"/>
            <a:r>
              <a:rPr lang="zh-CN" altLang="en-GB" b="1" dirty="0">
                <a:ea typeface="黑体" pitchFamily="2" charset="-122"/>
              </a:rPr>
              <a:t>可以很容易口算出来：</a:t>
            </a:r>
          </a:p>
          <a:p>
            <a:pPr algn="l"/>
            <a:r>
              <a:rPr lang="en-GB" altLang="zh-CN" b="1" dirty="0">
                <a:solidFill>
                  <a:srgbClr val="0000FF"/>
                </a:solidFill>
                <a:ea typeface="黑体" pitchFamily="2" charset="-122"/>
              </a:rPr>
              <a:t>5(</a:t>
            </a:r>
            <a:r>
              <a:rPr lang="zh-CN" altLang="en-GB" b="1" dirty="0">
                <a:solidFill>
                  <a:srgbClr val="0000FF"/>
                </a:solidFill>
                <a:ea typeface="黑体" pitchFamily="2" charset="-122"/>
              </a:rPr>
              <a:t>穿衣</a:t>
            </a:r>
            <a:r>
              <a:rPr lang="en-GB" altLang="zh-CN" b="1" dirty="0">
                <a:solidFill>
                  <a:srgbClr val="0000FF"/>
                </a:solidFill>
                <a:ea typeface="黑体" pitchFamily="2" charset="-122"/>
              </a:rPr>
              <a:t>) + 4(</a:t>
            </a:r>
            <a:r>
              <a:rPr lang="zh-CN" altLang="en-GB" b="1" dirty="0">
                <a:solidFill>
                  <a:srgbClr val="0000FF"/>
                </a:solidFill>
                <a:ea typeface="黑体" pitchFamily="2" charset="-122"/>
              </a:rPr>
              <a:t>洗脸</a:t>
            </a:r>
            <a:r>
              <a:rPr lang="en-GB" altLang="zh-CN" b="1" dirty="0">
                <a:solidFill>
                  <a:srgbClr val="0000FF"/>
                </a:solidFill>
                <a:ea typeface="黑体" pitchFamily="2" charset="-122"/>
              </a:rPr>
              <a:t>) + 10(</a:t>
            </a:r>
            <a:r>
              <a:rPr lang="zh-CN" altLang="en-GB" b="1" dirty="0">
                <a:solidFill>
                  <a:srgbClr val="0000FF"/>
                </a:solidFill>
                <a:ea typeface="黑体" pitchFamily="2" charset="-122"/>
              </a:rPr>
              <a:t>烧水</a:t>
            </a:r>
            <a:r>
              <a:rPr lang="en-GB" altLang="zh-CN" b="1" dirty="0">
                <a:solidFill>
                  <a:srgbClr val="0000FF"/>
                </a:solidFill>
                <a:ea typeface="黑体" pitchFamily="2" charset="-122"/>
              </a:rPr>
              <a:t>) + 5(</a:t>
            </a:r>
            <a:r>
              <a:rPr lang="zh-CN" altLang="en-GB" b="1" dirty="0">
                <a:solidFill>
                  <a:srgbClr val="0000FF"/>
                </a:solidFill>
                <a:ea typeface="黑体" pitchFamily="2" charset="-122"/>
              </a:rPr>
              <a:t>取奶</a:t>
            </a:r>
            <a:r>
              <a:rPr lang="en-GB" altLang="zh-CN" b="1" dirty="0">
                <a:solidFill>
                  <a:srgbClr val="0000FF"/>
                </a:solidFill>
                <a:ea typeface="黑体" pitchFamily="2" charset="-122"/>
              </a:rPr>
              <a:t>) + 5(</a:t>
            </a:r>
            <a:r>
              <a:rPr lang="zh-CN" altLang="en-GB" b="1" dirty="0">
                <a:solidFill>
                  <a:srgbClr val="0000FF"/>
                </a:solidFill>
                <a:ea typeface="黑体" pitchFamily="2" charset="-122"/>
              </a:rPr>
              <a:t>热奶</a:t>
            </a:r>
            <a:r>
              <a:rPr lang="en-GB" altLang="zh-CN" b="1" dirty="0">
                <a:solidFill>
                  <a:srgbClr val="0000FF"/>
                </a:solidFill>
                <a:ea typeface="黑体" pitchFamily="2" charset="-122"/>
              </a:rPr>
              <a:t>) + 5(</a:t>
            </a:r>
            <a:r>
              <a:rPr lang="zh-CN" altLang="en-GB" b="1" dirty="0">
                <a:solidFill>
                  <a:srgbClr val="0000FF"/>
                </a:solidFill>
                <a:ea typeface="黑体" pitchFamily="2" charset="-122"/>
              </a:rPr>
              <a:t>吃饭</a:t>
            </a:r>
            <a:r>
              <a:rPr lang="en-GB" altLang="zh-CN" b="1" dirty="0">
                <a:solidFill>
                  <a:srgbClr val="0000FF"/>
                </a:solidFill>
                <a:ea typeface="黑体" pitchFamily="2" charset="-122"/>
              </a:rPr>
              <a:t>)=34</a:t>
            </a:r>
            <a:r>
              <a:rPr lang="zh-CN" altLang="en-GB" b="1" dirty="0">
                <a:solidFill>
                  <a:srgbClr val="0000FF"/>
                </a:solidFill>
                <a:ea typeface="黑体" pitchFamily="2" charset="-122"/>
              </a:rPr>
              <a:t>分钟</a:t>
            </a:r>
          </a:p>
          <a:p>
            <a:pPr algn="l"/>
            <a:r>
              <a:rPr lang="zh-CN" altLang="en-GB" b="1" dirty="0">
                <a:ea typeface="黑体" pitchFamily="2" charset="-122"/>
              </a:rPr>
              <a:t>小李</a:t>
            </a:r>
            <a:r>
              <a:rPr lang="en-GB" altLang="zh-CN" b="1" dirty="0">
                <a:ea typeface="黑体" pitchFamily="2" charset="-122"/>
              </a:rPr>
              <a:t>7:00</a:t>
            </a:r>
            <a:r>
              <a:rPr lang="zh-CN" altLang="en-GB" b="1" dirty="0">
                <a:ea typeface="黑体" pitchFamily="2" charset="-122"/>
              </a:rPr>
              <a:t>起床，</a:t>
            </a:r>
            <a:r>
              <a:rPr lang="en-GB" altLang="zh-CN" b="1" dirty="0">
                <a:ea typeface="黑体" pitchFamily="2" charset="-122"/>
              </a:rPr>
              <a:t>7</a:t>
            </a:r>
            <a:r>
              <a:rPr lang="zh-CN" altLang="en-GB" b="1" dirty="0">
                <a:ea typeface="黑体" pitchFamily="2" charset="-122"/>
              </a:rPr>
              <a:t>：</a:t>
            </a:r>
            <a:r>
              <a:rPr lang="en-GB" altLang="zh-CN" b="1" dirty="0">
                <a:ea typeface="黑体" pitchFamily="2" charset="-122"/>
              </a:rPr>
              <a:t>34</a:t>
            </a:r>
            <a:r>
              <a:rPr lang="zh-CN" altLang="en-GB" b="1" dirty="0">
                <a:ea typeface="黑体" pitchFamily="2" charset="-122"/>
              </a:rPr>
              <a:t>就可以出门，刚好可以保证不迟到！</a:t>
            </a:r>
            <a:endParaRPr lang="zh-CN" altLang="en-US" dirty="0">
              <a:ea typeface="黑体" pitchFamily="2" charset="-122"/>
            </a:endParaRPr>
          </a:p>
        </p:txBody>
      </p:sp>
      <p:pic>
        <p:nvPicPr>
          <p:cNvPr id="455685" name="Picture 5" descr="小李在睡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997200"/>
            <a:ext cx="4392613" cy="2932113"/>
          </a:xfrm>
          <a:prstGeom prst="rect">
            <a:avLst/>
          </a:prstGeom>
          <a:noFill/>
          <a:extLst>
            <a:ext uri="{909E8E84-426E-40dd-AFC4-6F175D3DCCD1}">
              <a14:hiddenFill xmlns="" xmlns:a14="http://schemas.microsoft.com/office/drawing/2010/main">
                <a:solidFill>
                  <a:srgbClr val="FFFFFF"/>
                </a:solidFill>
              </a14:hiddenFill>
            </a:ext>
          </a:extLst>
        </p:spPr>
      </p:pic>
      <p:pic>
        <p:nvPicPr>
          <p:cNvPr id="455686" name="Picture 6" descr="小李睡过头"/>
          <p:cNvPicPr>
            <a:picLocks noChangeAspect="1" noChangeArrowheads="1"/>
          </p:cNvPicPr>
          <p:nvPr/>
        </p:nvPicPr>
        <p:blipFill>
          <a:blip r:embed="rId4">
            <a:extLst>
              <a:ext uri="{28A0092B-C50C-407E-A947-70E740481C1C}">
                <a14:useLocalDpi xmlns:a14="http://schemas.microsoft.com/office/drawing/2010/main" val="0"/>
              </a:ext>
            </a:extLst>
          </a:blip>
          <a:srcRect t="9482" r="565" b="5263"/>
          <a:stretch>
            <a:fillRect/>
          </a:stretch>
        </p:blipFill>
        <p:spPr bwMode="auto">
          <a:xfrm>
            <a:off x="5078413" y="3141663"/>
            <a:ext cx="2519362" cy="3240087"/>
          </a:xfrm>
          <a:prstGeom prst="rect">
            <a:avLst/>
          </a:prstGeom>
          <a:noFill/>
          <a:extLst>
            <a:ext uri="{909E8E84-426E-40dd-AFC4-6F175D3DCCD1}">
              <a14:hiddenFill xmlns="" xmlns:a14="http://schemas.microsoft.com/office/drawing/2010/main">
                <a:solidFill>
                  <a:srgbClr val="FFFFFF"/>
                </a:solidFill>
              </a14:hiddenFill>
            </a:ext>
          </a:extLst>
        </p:spPr>
      </p:pic>
      <p:sp>
        <p:nvSpPr>
          <p:cNvPr id="455687" name="AutoShape 7"/>
          <p:cNvSpPr>
            <a:spLocks noChangeArrowheads="1"/>
          </p:cNvSpPr>
          <p:nvPr/>
        </p:nvSpPr>
        <p:spPr bwMode="gray">
          <a:xfrm>
            <a:off x="831850" y="2265363"/>
            <a:ext cx="2941638" cy="131921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a:ea typeface="黑体" pitchFamily="2" charset="-122"/>
              </a:rPr>
              <a:t>但由于昨晚看书到很晚，</a:t>
            </a:r>
            <a:endParaRPr lang="en-US" altLang="zh-CN" b="1">
              <a:ea typeface="黑体" pitchFamily="2" charset="-122"/>
            </a:endParaRPr>
          </a:p>
          <a:p>
            <a:pPr algn="l" eaLnBrk="0" hangingPunct="0"/>
            <a:r>
              <a:rPr lang="zh-CN" altLang="en-US" b="1">
                <a:ea typeface="黑体" pitchFamily="2" charset="-122"/>
              </a:rPr>
              <a:t>小李</a:t>
            </a:r>
            <a:r>
              <a:rPr lang="en-US" altLang="zh-CN" b="1">
                <a:ea typeface="黑体" pitchFamily="2" charset="-122"/>
              </a:rPr>
              <a:t>7:10</a:t>
            </a:r>
            <a:r>
              <a:rPr lang="zh-CN" altLang="en-US" b="1">
                <a:ea typeface="黑体" pitchFamily="2" charset="-122"/>
              </a:rPr>
              <a:t>才起床，结果</a:t>
            </a:r>
          </a:p>
          <a:p>
            <a:pPr algn="l" eaLnBrk="0" hangingPunct="0"/>
            <a:r>
              <a:rPr lang="zh-CN" altLang="en-US" b="1">
                <a:ea typeface="黑体" pitchFamily="2" charset="-122"/>
              </a:rPr>
              <a:t>迟到了！小李没有意识</a:t>
            </a:r>
          </a:p>
          <a:p>
            <a:pPr algn="l" eaLnBrk="0" hangingPunct="0"/>
            <a:r>
              <a:rPr lang="zh-CN" altLang="en-US" b="1">
                <a:ea typeface="黑体" pitchFamily="2" charset="-122"/>
              </a:rPr>
              <a:t>到会存在这种</a:t>
            </a:r>
            <a:r>
              <a:rPr lang="zh-CN" altLang="en-US" b="1">
                <a:solidFill>
                  <a:srgbClr val="0000FF"/>
                </a:solidFill>
                <a:ea typeface="黑体" pitchFamily="2" charset="-122"/>
              </a:rPr>
              <a:t>风险</a:t>
            </a:r>
            <a:r>
              <a:rPr lang="zh-CN" altLang="en-US" b="1">
                <a:ea typeface="黑体" pitchFamily="2" charset="-122"/>
              </a:rPr>
              <a:t>！ </a:t>
            </a:r>
          </a:p>
        </p:txBody>
      </p:sp>
      <p:grpSp>
        <p:nvGrpSpPr>
          <p:cNvPr id="455688" name="Group 8"/>
          <p:cNvGrpSpPr>
            <a:grpSpLocks/>
          </p:cNvGrpSpPr>
          <p:nvPr/>
        </p:nvGrpSpPr>
        <p:grpSpPr bwMode="auto">
          <a:xfrm>
            <a:off x="1116013" y="2997200"/>
            <a:ext cx="7239000" cy="2232025"/>
            <a:chOff x="930" y="1616"/>
            <a:chExt cx="4560" cy="1406"/>
          </a:xfrm>
        </p:grpSpPr>
        <p:grpSp>
          <p:nvGrpSpPr>
            <p:cNvPr id="455689" name="Group 9"/>
            <p:cNvGrpSpPr>
              <a:grpSpLocks/>
            </p:cNvGrpSpPr>
            <p:nvPr/>
          </p:nvGrpSpPr>
          <p:grpSpPr bwMode="auto">
            <a:xfrm>
              <a:off x="930" y="1706"/>
              <a:ext cx="4560" cy="1225"/>
              <a:chOff x="930" y="1706"/>
              <a:chExt cx="4560" cy="1225"/>
            </a:xfrm>
          </p:grpSpPr>
          <p:sp>
            <p:nvSpPr>
              <p:cNvPr id="455690" name="Oval 10"/>
              <p:cNvSpPr>
                <a:spLocks noChangeArrowheads="1"/>
              </p:cNvSpPr>
              <p:nvPr/>
            </p:nvSpPr>
            <p:spPr bwMode="gray">
              <a:xfrm>
                <a:off x="930" y="2426"/>
                <a:ext cx="288" cy="288"/>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en-US" altLang="zh-CN" sz="2000" b="1">
                    <a:ea typeface="黑体" pitchFamily="2" charset="-122"/>
                  </a:rPr>
                  <a:t>1</a:t>
                </a:r>
              </a:p>
            </p:txBody>
          </p:sp>
          <p:sp>
            <p:nvSpPr>
              <p:cNvPr id="455691" name="Oval 11"/>
              <p:cNvSpPr>
                <a:spLocks noChangeArrowheads="1"/>
              </p:cNvSpPr>
              <p:nvPr/>
            </p:nvSpPr>
            <p:spPr bwMode="gray">
              <a:xfrm>
                <a:off x="1794" y="2474"/>
                <a:ext cx="288" cy="240"/>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en-US" altLang="zh-CN" sz="2000" b="1">
                    <a:ea typeface="黑体" pitchFamily="2" charset="-122"/>
                  </a:rPr>
                  <a:t>2</a:t>
                </a:r>
              </a:p>
            </p:txBody>
          </p:sp>
          <p:sp>
            <p:nvSpPr>
              <p:cNvPr id="455692" name="Oval 12"/>
              <p:cNvSpPr>
                <a:spLocks noChangeArrowheads="1"/>
              </p:cNvSpPr>
              <p:nvPr/>
            </p:nvSpPr>
            <p:spPr bwMode="gray">
              <a:xfrm>
                <a:off x="3330" y="2432"/>
                <a:ext cx="336" cy="288"/>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en-US" altLang="zh-CN" sz="2000" b="1">
                    <a:ea typeface="黑体" pitchFamily="2" charset="-122"/>
                  </a:rPr>
                  <a:t>4</a:t>
                </a:r>
              </a:p>
            </p:txBody>
          </p:sp>
          <p:sp>
            <p:nvSpPr>
              <p:cNvPr id="455693" name="Oval 13"/>
              <p:cNvSpPr>
                <a:spLocks noChangeArrowheads="1"/>
              </p:cNvSpPr>
              <p:nvPr/>
            </p:nvSpPr>
            <p:spPr bwMode="gray">
              <a:xfrm>
                <a:off x="2466" y="1706"/>
                <a:ext cx="288" cy="336"/>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en-US" altLang="zh-CN" sz="2000" b="1">
                    <a:ea typeface="黑体" pitchFamily="2" charset="-122"/>
                  </a:rPr>
                  <a:t>3</a:t>
                </a:r>
              </a:p>
            </p:txBody>
          </p:sp>
          <p:sp>
            <p:nvSpPr>
              <p:cNvPr id="455694" name="Oval 14"/>
              <p:cNvSpPr>
                <a:spLocks noChangeArrowheads="1"/>
              </p:cNvSpPr>
              <p:nvPr/>
            </p:nvSpPr>
            <p:spPr bwMode="gray">
              <a:xfrm>
                <a:off x="4290" y="2432"/>
                <a:ext cx="336" cy="288"/>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en-US" altLang="zh-CN" sz="2000" b="1">
                    <a:ea typeface="黑体" pitchFamily="2" charset="-122"/>
                  </a:rPr>
                  <a:t>5</a:t>
                </a:r>
              </a:p>
            </p:txBody>
          </p:sp>
          <p:sp>
            <p:nvSpPr>
              <p:cNvPr id="455695" name="Oval 15"/>
              <p:cNvSpPr>
                <a:spLocks noChangeArrowheads="1"/>
              </p:cNvSpPr>
              <p:nvPr/>
            </p:nvSpPr>
            <p:spPr bwMode="gray">
              <a:xfrm>
                <a:off x="5154" y="2432"/>
                <a:ext cx="336" cy="288"/>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l" eaLnBrk="0" hangingPunct="0"/>
                <a:r>
                  <a:rPr lang="en-US" altLang="zh-CN" sz="2000" b="1">
                    <a:ea typeface="黑体" pitchFamily="2" charset="-122"/>
                  </a:rPr>
                  <a:t>6</a:t>
                </a:r>
              </a:p>
            </p:txBody>
          </p:sp>
          <p:sp>
            <p:nvSpPr>
              <p:cNvPr id="455696" name="Line 16"/>
              <p:cNvSpPr>
                <a:spLocks noChangeShapeType="1"/>
              </p:cNvSpPr>
              <p:nvPr/>
            </p:nvSpPr>
            <p:spPr bwMode="auto">
              <a:xfrm>
                <a:off x="1202" y="2614"/>
                <a:ext cx="576" cy="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7" name="Line 17"/>
              <p:cNvSpPr>
                <a:spLocks noChangeShapeType="1"/>
              </p:cNvSpPr>
              <p:nvPr/>
            </p:nvSpPr>
            <p:spPr bwMode="auto">
              <a:xfrm>
                <a:off x="2082" y="2614"/>
                <a:ext cx="1248" cy="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8" name="Line 18"/>
              <p:cNvSpPr>
                <a:spLocks noChangeShapeType="1"/>
              </p:cNvSpPr>
              <p:nvPr/>
            </p:nvSpPr>
            <p:spPr bwMode="auto">
              <a:xfrm>
                <a:off x="3666" y="2614"/>
                <a:ext cx="624" cy="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99" name="Line 19"/>
              <p:cNvSpPr>
                <a:spLocks noChangeShapeType="1"/>
              </p:cNvSpPr>
              <p:nvPr/>
            </p:nvSpPr>
            <p:spPr bwMode="auto">
              <a:xfrm>
                <a:off x="4626" y="2614"/>
                <a:ext cx="522" cy="0"/>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00" name="Line 20"/>
              <p:cNvSpPr>
                <a:spLocks noChangeShapeType="1"/>
              </p:cNvSpPr>
              <p:nvPr/>
            </p:nvSpPr>
            <p:spPr bwMode="auto">
              <a:xfrm flipV="1">
                <a:off x="1986" y="1946"/>
                <a:ext cx="528" cy="528"/>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01" name="Line 21"/>
              <p:cNvSpPr>
                <a:spLocks noChangeShapeType="1"/>
              </p:cNvSpPr>
              <p:nvPr/>
            </p:nvSpPr>
            <p:spPr bwMode="auto">
              <a:xfrm>
                <a:off x="2754" y="1946"/>
                <a:ext cx="672" cy="528"/>
              </a:xfrm>
              <a:prstGeom prst="line">
                <a:avLst/>
              </a:prstGeom>
              <a:noFill/>
              <a:ln w="254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02" name="Text Box 22"/>
              <p:cNvSpPr txBox="1">
                <a:spLocks noChangeArrowheads="1"/>
              </p:cNvSpPr>
              <p:nvPr/>
            </p:nvSpPr>
            <p:spPr bwMode="auto">
              <a:xfrm>
                <a:off x="1066" y="2700"/>
                <a:ext cx="87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a:ea typeface="黑体" pitchFamily="2" charset="-122"/>
                  </a:rPr>
                  <a:t>穿衣</a:t>
                </a:r>
                <a:r>
                  <a:rPr kumimoji="1" lang="en-US" altLang="zh-CN" b="1">
                    <a:ea typeface="黑体" pitchFamily="2" charset="-122"/>
                  </a:rPr>
                  <a:t>(5</a:t>
                </a:r>
                <a:r>
                  <a:rPr kumimoji="1" lang="zh-CN" altLang="en-US" b="1">
                    <a:ea typeface="黑体" pitchFamily="2" charset="-122"/>
                  </a:rPr>
                  <a:t>分钟</a:t>
                </a:r>
                <a:r>
                  <a:rPr kumimoji="1" lang="en-US" altLang="zh-CN" b="1">
                    <a:ea typeface="黑体" pitchFamily="2" charset="-122"/>
                  </a:rPr>
                  <a:t>)</a:t>
                </a:r>
              </a:p>
            </p:txBody>
          </p:sp>
          <p:sp>
            <p:nvSpPr>
              <p:cNvPr id="455703" name="Text Box 23"/>
              <p:cNvSpPr txBox="1">
                <a:spLocks noChangeArrowheads="1"/>
              </p:cNvSpPr>
              <p:nvPr/>
            </p:nvSpPr>
            <p:spPr bwMode="auto">
              <a:xfrm>
                <a:off x="2109" y="2700"/>
                <a:ext cx="109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a:ea typeface="黑体" pitchFamily="2" charset="-122"/>
                  </a:rPr>
                  <a:t>烧开水</a:t>
                </a:r>
                <a:r>
                  <a:rPr kumimoji="1" lang="en-US" altLang="zh-CN" b="1">
                    <a:ea typeface="黑体" pitchFamily="2" charset="-122"/>
                  </a:rPr>
                  <a:t>(</a:t>
                </a:r>
                <a:r>
                  <a:rPr kumimoji="1" lang="en-US" altLang="zh-CN" b="1">
                    <a:solidFill>
                      <a:srgbClr val="0000FF"/>
                    </a:solidFill>
                    <a:ea typeface="黑体" pitchFamily="2" charset="-122"/>
                  </a:rPr>
                  <a:t>10</a:t>
                </a:r>
                <a:r>
                  <a:rPr kumimoji="1" lang="zh-CN" altLang="en-US" b="1">
                    <a:solidFill>
                      <a:srgbClr val="0000FF"/>
                    </a:solidFill>
                    <a:ea typeface="黑体" pitchFamily="2" charset="-122"/>
                  </a:rPr>
                  <a:t>分钟</a:t>
                </a:r>
                <a:r>
                  <a:rPr kumimoji="1" lang="en-US" altLang="zh-CN" b="1">
                    <a:ea typeface="黑体" pitchFamily="2" charset="-122"/>
                  </a:rPr>
                  <a:t>)</a:t>
                </a:r>
              </a:p>
            </p:txBody>
          </p:sp>
          <p:sp>
            <p:nvSpPr>
              <p:cNvPr id="455704" name="Text Box 24"/>
              <p:cNvSpPr txBox="1">
                <a:spLocks noChangeArrowheads="1"/>
              </p:cNvSpPr>
              <p:nvPr/>
            </p:nvSpPr>
            <p:spPr bwMode="auto">
              <a:xfrm>
                <a:off x="3515" y="2700"/>
                <a:ext cx="87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a:ea typeface="黑体" pitchFamily="2" charset="-122"/>
                  </a:rPr>
                  <a:t>热奶</a:t>
                </a:r>
                <a:r>
                  <a:rPr kumimoji="1" lang="en-US" altLang="zh-CN" b="1">
                    <a:ea typeface="黑体" pitchFamily="2" charset="-122"/>
                  </a:rPr>
                  <a:t>(5</a:t>
                </a:r>
                <a:r>
                  <a:rPr kumimoji="1" lang="zh-CN" altLang="en-US" b="1">
                    <a:ea typeface="黑体" pitchFamily="2" charset="-122"/>
                  </a:rPr>
                  <a:t>分钟</a:t>
                </a:r>
                <a:r>
                  <a:rPr kumimoji="1" lang="en-US" altLang="zh-CN" b="1">
                    <a:ea typeface="黑体" pitchFamily="2" charset="-122"/>
                  </a:rPr>
                  <a:t>)</a:t>
                </a:r>
              </a:p>
            </p:txBody>
          </p:sp>
          <p:sp>
            <p:nvSpPr>
              <p:cNvPr id="455705" name="Text Box 25"/>
              <p:cNvSpPr txBox="1">
                <a:spLocks noChangeArrowheads="1"/>
              </p:cNvSpPr>
              <p:nvPr/>
            </p:nvSpPr>
            <p:spPr bwMode="auto">
              <a:xfrm>
                <a:off x="4468" y="2700"/>
                <a:ext cx="87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a:ea typeface="黑体" pitchFamily="2" charset="-122"/>
                  </a:rPr>
                  <a:t>吃饭</a:t>
                </a:r>
                <a:r>
                  <a:rPr kumimoji="1" lang="en-US" altLang="zh-CN" b="1">
                    <a:ea typeface="黑体" pitchFamily="2" charset="-122"/>
                  </a:rPr>
                  <a:t>(5</a:t>
                </a:r>
                <a:r>
                  <a:rPr kumimoji="1" lang="zh-CN" altLang="en-US" b="1">
                    <a:ea typeface="黑体" pitchFamily="2" charset="-122"/>
                  </a:rPr>
                  <a:t>分钟</a:t>
                </a:r>
                <a:r>
                  <a:rPr kumimoji="1" lang="en-US" altLang="zh-CN" b="1">
                    <a:ea typeface="黑体" pitchFamily="2" charset="-122"/>
                  </a:rPr>
                  <a:t>)</a:t>
                </a:r>
              </a:p>
            </p:txBody>
          </p:sp>
          <p:sp>
            <p:nvSpPr>
              <p:cNvPr id="455706" name="Text Box 26"/>
              <p:cNvSpPr txBox="1">
                <a:spLocks noChangeArrowheads="1"/>
              </p:cNvSpPr>
              <p:nvPr/>
            </p:nvSpPr>
            <p:spPr bwMode="auto">
              <a:xfrm>
                <a:off x="1882" y="2069"/>
                <a:ext cx="95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a:ea typeface="黑体" pitchFamily="2" charset="-122"/>
                  </a:rPr>
                  <a:t>洗脸  </a:t>
                </a:r>
                <a:r>
                  <a:rPr kumimoji="1" lang="en-US" altLang="zh-CN" b="1">
                    <a:ea typeface="黑体" pitchFamily="2" charset="-122"/>
                  </a:rPr>
                  <a:t>(</a:t>
                </a:r>
                <a:r>
                  <a:rPr kumimoji="1" lang="en-US" altLang="zh-CN" b="1">
                    <a:solidFill>
                      <a:srgbClr val="0000FF"/>
                    </a:solidFill>
                    <a:ea typeface="黑体" pitchFamily="2" charset="-122"/>
                  </a:rPr>
                  <a:t>4</a:t>
                </a:r>
                <a:r>
                  <a:rPr kumimoji="1" lang="zh-CN" altLang="en-US" b="1">
                    <a:solidFill>
                      <a:srgbClr val="0000FF"/>
                    </a:solidFill>
                    <a:ea typeface="黑体" pitchFamily="2" charset="-122"/>
                  </a:rPr>
                  <a:t>分钟</a:t>
                </a:r>
                <a:r>
                  <a:rPr kumimoji="1" lang="en-US" altLang="zh-CN" b="1">
                    <a:ea typeface="黑体" pitchFamily="2" charset="-122"/>
                  </a:rPr>
                  <a:t>)</a:t>
                </a:r>
              </a:p>
            </p:txBody>
          </p:sp>
          <p:sp>
            <p:nvSpPr>
              <p:cNvPr id="455707" name="Text Box 27"/>
              <p:cNvSpPr txBox="1">
                <a:spLocks noChangeArrowheads="1"/>
              </p:cNvSpPr>
              <p:nvPr/>
            </p:nvSpPr>
            <p:spPr bwMode="auto">
              <a:xfrm>
                <a:off x="2750" y="2160"/>
                <a:ext cx="9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a:ea typeface="黑体" pitchFamily="2" charset="-122"/>
                  </a:rPr>
                  <a:t>取奶   </a:t>
                </a:r>
                <a:r>
                  <a:rPr kumimoji="1" lang="en-US" altLang="zh-CN" b="1">
                    <a:ea typeface="黑体" pitchFamily="2" charset="-122"/>
                  </a:rPr>
                  <a:t>(</a:t>
                </a:r>
                <a:r>
                  <a:rPr kumimoji="1" lang="en-US" altLang="zh-CN" b="1">
                    <a:solidFill>
                      <a:srgbClr val="0000FF"/>
                    </a:solidFill>
                    <a:ea typeface="黑体" pitchFamily="2" charset="-122"/>
                  </a:rPr>
                  <a:t>5</a:t>
                </a:r>
                <a:r>
                  <a:rPr kumimoji="1" lang="zh-CN" altLang="en-US" b="1">
                    <a:solidFill>
                      <a:srgbClr val="0000FF"/>
                    </a:solidFill>
                    <a:ea typeface="黑体" pitchFamily="2" charset="-122"/>
                  </a:rPr>
                  <a:t>分钟</a:t>
                </a:r>
                <a:r>
                  <a:rPr kumimoji="1" lang="en-US" altLang="zh-CN" b="1">
                    <a:ea typeface="黑体" pitchFamily="2" charset="-122"/>
                  </a:rPr>
                  <a:t>)</a:t>
                </a:r>
              </a:p>
            </p:txBody>
          </p:sp>
        </p:grpSp>
        <p:sp>
          <p:nvSpPr>
            <p:cNvPr id="455708" name="Rectangle 28"/>
            <p:cNvSpPr>
              <a:spLocks noChangeArrowheads="1"/>
            </p:cNvSpPr>
            <p:nvPr/>
          </p:nvSpPr>
          <p:spPr bwMode="auto">
            <a:xfrm>
              <a:off x="1792" y="1616"/>
              <a:ext cx="1950" cy="1406"/>
            </a:xfrm>
            <a:prstGeom prst="rect">
              <a:avLst/>
            </a:prstGeom>
            <a:noFill/>
            <a:ln w="12700" algn="ctr">
              <a:solidFill>
                <a:schemeClr val="tx1"/>
              </a:solidFill>
              <a:prstDash val="dash"/>
              <a:miter lim="800000"/>
              <a:headEnd/>
              <a:tailEnd/>
            </a:ln>
            <a:effectLst>
              <a:outerShdw dist="53882" dir="2700000" algn="ctr" rotWithShape="0">
                <a:schemeClr val="bg2">
                  <a:alpha val="50000"/>
                </a:schemeClr>
              </a:outerShdw>
            </a:effectLst>
            <a:extLst>
              <a:ext uri="{909E8E84-426E-40dd-AFC4-6F175D3DCCD1}">
                <a14:hiddenFill xmlns="" xmlns:a14="http://schemas.microsoft.com/office/drawing/2010/main">
                  <a:solidFill>
                    <a:srgbClr val="FFCC66"/>
                  </a:solidFill>
                </a14:hiddenFill>
              </a:ext>
            </a:extLst>
          </p:spPr>
          <p:txBody>
            <a:bodyPr anchor="ctr">
              <a:spAutoFit/>
            </a:bodyPr>
            <a:lstStyle/>
            <a:p>
              <a:endParaRPr lang="zh-CN" altLang="en-US"/>
            </a:p>
          </p:txBody>
        </p:sp>
      </p:grpSp>
      <p:sp>
        <p:nvSpPr>
          <p:cNvPr id="455709" name="AutoShape 29"/>
          <p:cNvSpPr>
            <a:spLocks noChangeArrowheads="1"/>
          </p:cNvSpPr>
          <p:nvPr/>
        </p:nvSpPr>
        <p:spPr bwMode="gray">
          <a:xfrm>
            <a:off x="911225" y="1812925"/>
            <a:ext cx="7394575" cy="709613"/>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l"/>
            <a:r>
              <a:rPr lang="zh-CN" altLang="en-GB" b="1">
                <a:ea typeface="黑体" pitchFamily="2" charset="-122"/>
              </a:rPr>
              <a:t>设想一下，如果此时小李做一下</a:t>
            </a:r>
            <a:r>
              <a:rPr lang="zh-CN" altLang="en-GB" b="1">
                <a:solidFill>
                  <a:srgbClr val="0000FF"/>
                </a:solidFill>
                <a:ea typeface="黑体" pitchFamily="2" charset="-122"/>
              </a:rPr>
              <a:t>风险管理</a:t>
            </a:r>
            <a:r>
              <a:rPr lang="zh-CN" altLang="en-GB" b="1">
                <a:ea typeface="黑体" pitchFamily="2" charset="-122"/>
              </a:rPr>
              <a:t>，先把开水烧上，</a:t>
            </a:r>
          </a:p>
          <a:p>
            <a:pPr algn="l"/>
            <a:r>
              <a:rPr lang="zh-CN" altLang="en-GB" b="1">
                <a:ea typeface="黑体" pitchFamily="2" charset="-122"/>
              </a:rPr>
              <a:t>同时洗脸、取奶。结果又会怎样？</a:t>
            </a:r>
            <a:endParaRPr lang="zh-CN" altLang="en-US">
              <a:ea typeface="黑体" pitchFamily="2" charset="-122"/>
            </a:endParaRPr>
          </a:p>
        </p:txBody>
      </p:sp>
      <p:sp>
        <p:nvSpPr>
          <p:cNvPr id="455710" name="AutoShape 30"/>
          <p:cNvSpPr>
            <a:spLocks noChangeArrowheads="1"/>
          </p:cNvSpPr>
          <p:nvPr/>
        </p:nvSpPr>
        <p:spPr bwMode="gray">
          <a:xfrm>
            <a:off x="687388" y="1517650"/>
            <a:ext cx="7697787" cy="1014413"/>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l"/>
            <a:r>
              <a:rPr lang="zh-CN" altLang="en-GB" b="1">
                <a:ea typeface="黑体" pitchFamily="2" charset="-122"/>
              </a:rPr>
              <a:t>此时，</a:t>
            </a:r>
          </a:p>
          <a:p>
            <a:pPr algn="l"/>
            <a:r>
              <a:rPr lang="en-GB" altLang="zh-CN" b="1">
                <a:solidFill>
                  <a:srgbClr val="0000FF"/>
                </a:solidFill>
                <a:ea typeface="黑体" pitchFamily="2" charset="-122"/>
              </a:rPr>
              <a:t>5(</a:t>
            </a:r>
            <a:r>
              <a:rPr lang="zh-CN" altLang="en-GB" b="1">
                <a:solidFill>
                  <a:srgbClr val="0000FF"/>
                </a:solidFill>
                <a:ea typeface="黑体" pitchFamily="2" charset="-122"/>
              </a:rPr>
              <a:t>穿衣</a:t>
            </a:r>
            <a:r>
              <a:rPr lang="en-GB" altLang="zh-CN" b="1">
                <a:solidFill>
                  <a:srgbClr val="0000FF"/>
                </a:solidFill>
                <a:ea typeface="黑体" pitchFamily="2" charset="-122"/>
              </a:rPr>
              <a:t>) + 10(</a:t>
            </a:r>
            <a:r>
              <a:rPr lang="zh-CN" altLang="en-GB" b="1">
                <a:solidFill>
                  <a:srgbClr val="0000FF"/>
                </a:solidFill>
                <a:ea typeface="黑体" pitchFamily="2" charset="-122"/>
              </a:rPr>
              <a:t>烧水、洗脸、取奶</a:t>
            </a:r>
            <a:r>
              <a:rPr lang="en-GB" altLang="zh-CN" b="1">
                <a:solidFill>
                  <a:srgbClr val="0000FF"/>
                </a:solidFill>
                <a:ea typeface="黑体" pitchFamily="2" charset="-122"/>
              </a:rPr>
              <a:t>) + 5(</a:t>
            </a:r>
            <a:r>
              <a:rPr lang="zh-CN" altLang="en-GB" b="1">
                <a:solidFill>
                  <a:srgbClr val="0000FF"/>
                </a:solidFill>
                <a:ea typeface="黑体" pitchFamily="2" charset="-122"/>
              </a:rPr>
              <a:t>热奶</a:t>
            </a:r>
            <a:r>
              <a:rPr lang="en-GB" altLang="zh-CN" b="1">
                <a:solidFill>
                  <a:srgbClr val="0000FF"/>
                </a:solidFill>
                <a:ea typeface="黑体" pitchFamily="2" charset="-122"/>
              </a:rPr>
              <a:t>) + 5(</a:t>
            </a:r>
            <a:r>
              <a:rPr lang="zh-CN" altLang="en-GB" b="1">
                <a:solidFill>
                  <a:srgbClr val="0000FF"/>
                </a:solidFill>
                <a:ea typeface="黑体" pitchFamily="2" charset="-122"/>
              </a:rPr>
              <a:t>吃饭</a:t>
            </a:r>
            <a:r>
              <a:rPr lang="en-GB" altLang="zh-CN" b="1">
                <a:solidFill>
                  <a:srgbClr val="0000FF"/>
                </a:solidFill>
                <a:ea typeface="黑体" pitchFamily="2" charset="-122"/>
              </a:rPr>
              <a:t>)=25</a:t>
            </a:r>
            <a:r>
              <a:rPr lang="zh-CN" altLang="en-GB" b="1">
                <a:solidFill>
                  <a:srgbClr val="0000FF"/>
                </a:solidFill>
                <a:ea typeface="黑体" pitchFamily="2" charset="-122"/>
              </a:rPr>
              <a:t>分钟</a:t>
            </a:r>
          </a:p>
          <a:p>
            <a:pPr algn="l"/>
            <a:r>
              <a:rPr lang="zh-CN" altLang="en-GB" b="1">
                <a:ea typeface="黑体" pitchFamily="2" charset="-122"/>
              </a:rPr>
              <a:t>小李</a:t>
            </a:r>
            <a:r>
              <a:rPr lang="en-GB" altLang="zh-CN" b="1">
                <a:ea typeface="黑体" pitchFamily="2" charset="-122"/>
              </a:rPr>
              <a:t>7:10</a:t>
            </a:r>
            <a:r>
              <a:rPr lang="zh-CN" altLang="en-GB" b="1">
                <a:ea typeface="黑体" pitchFamily="2" charset="-122"/>
              </a:rPr>
              <a:t>起床，</a:t>
            </a:r>
            <a:r>
              <a:rPr lang="en-GB" altLang="zh-CN" b="1">
                <a:ea typeface="黑体" pitchFamily="2" charset="-122"/>
              </a:rPr>
              <a:t>7:35</a:t>
            </a:r>
            <a:r>
              <a:rPr lang="zh-CN" altLang="en-GB" b="1">
                <a:ea typeface="黑体" pitchFamily="2" charset="-122"/>
              </a:rPr>
              <a:t>出门，准时上班！</a:t>
            </a:r>
            <a:endParaRPr lang="zh-CN" altLang="en-US">
              <a:ea typeface="黑体" pitchFamily="2" charset="-122"/>
            </a:endParaRPr>
          </a:p>
        </p:txBody>
      </p:sp>
      <p:pic>
        <p:nvPicPr>
          <p:cNvPr id="455711" name="Picture 31" descr="小李出门上班"/>
          <p:cNvPicPr>
            <a:picLocks noChangeAspect="1" noChangeArrowheads="1"/>
          </p:cNvPicPr>
          <p:nvPr/>
        </p:nvPicPr>
        <p:blipFill>
          <a:blip r:embed="rId5">
            <a:extLst>
              <a:ext uri="{28A0092B-C50C-407E-A947-70E740481C1C}">
                <a14:useLocalDpi xmlns:a14="http://schemas.microsoft.com/office/drawing/2010/main" val="0"/>
              </a:ext>
            </a:extLst>
          </a:blip>
          <a:srcRect b="7185"/>
          <a:stretch>
            <a:fillRect/>
          </a:stretch>
        </p:blipFill>
        <p:spPr bwMode="auto">
          <a:xfrm>
            <a:off x="1403350" y="2781300"/>
            <a:ext cx="2533650" cy="3527425"/>
          </a:xfrm>
          <a:prstGeom prst="rect">
            <a:avLst/>
          </a:prstGeom>
          <a:noFill/>
          <a:extLst>
            <a:ext uri="{909E8E84-426E-40dd-AFC4-6F175D3DCCD1}">
              <a14:hiddenFill xmlns="" xmlns:a14="http://schemas.microsoft.com/office/drawing/2010/main">
                <a:solidFill>
                  <a:srgbClr val="FFFFFF"/>
                </a:solidFill>
              </a14:hiddenFill>
            </a:ext>
          </a:extLst>
        </p:spPr>
      </p:pic>
      <p:sp>
        <p:nvSpPr>
          <p:cNvPr id="455712" name="AutoShape 32"/>
          <p:cNvSpPr>
            <a:spLocks noChangeArrowheads="1"/>
          </p:cNvSpPr>
          <p:nvPr/>
        </p:nvSpPr>
        <p:spPr bwMode="gray">
          <a:xfrm>
            <a:off x="5446713" y="4046538"/>
            <a:ext cx="2930525" cy="70961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ctr" eaLnBrk="0" hangingPunct="0"/>
            <a:r>
              <a:rPr lang="zh-CN" altLang="en-US" b="1" dirty="0">
                <a:ea typeface="黑体" pitchFamily="2" charset="-122"/>
              </a:rPr>
              <a:t>不怕一万，只怕万一，</a:t>
            </a:r>
          </a:p>
          <a:p>
            <a:pPr algn="ctr" eaLnBrk="0" hangingPunct="0"/>
            <a:r>
              <a:rPr lang="zh-CN" altLang="en-US" b="1" dirty="0">
                <a:ea typeface="黑体" pitchFamily="2" charset="-122"/>
              </a:rPr>
              <a:t>需要</a:t>
            </a:r>
            <a:r>
              <a:rPr lang="zh-CN" altLang="en-US" b="1" dirty="0">
                <a:solidFill>
                  <a:srgbClr val="0000FF"/>
                </a:solidFill>
                <a:ea typeface="黑体" pitchFamily="2" charset="-122"/>
              </a:rPr>
              <a:t>风险管理</a:t>
            </a:r>
            <a:r>
              <a:rPr lang="zh-CN" altLang="en-US" b="1" dirty="0">
                <a:ea typeface="黑体" pitchFamily="2" charset="-122"/>
              </a:rPr>
              <a:t>！ </a:t>
            </a:r>
          </a:p>
        </p:txBody>
      </p:sp>
      <p:sp>
        <p:nvSpPr>
          <p:cNvPr id="455713" name="Rectangle 33"/>
          <p:cNvSpPr>
            <a:spLocks noChangeArrowheads="1"/>
          </p:cNvSpPr>
          <p:nvPr/>
        </p:nvSpPr>
        <p:spPr bwMode="auto">
          <a:xfrm>
            <a:off x="1116013" y="2781300"/>
            <a:ext cx="2447925" cy="2376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tx2"/>
              </a:buClr>
              <a:buFont typeface="Wingdings" pitchFamily="2" charset="2"/>
              <a:buNone/>
            </a:pPr>
            <a:r>
              <a:rPr lang="zh-CN" altLang="en-US" sz="2400" b="1">
                <a:ea typeface="黑体" pitchFamily="2" charset="-122"/>
              </a:rPr>
              <a:t>穿衣服：</a:t>
            </a:r>
            <a:r>
              <a:rPr lang="en-US" altLang="zh-CN" sz="2400" b="1">
                <a:solidFill>
                  <a:srgbClr val="0000FF"/>
                </a:solidFill>
                <a:ea typeface="黑体" pitchFamily="2" charset="-122"/>
              </a:rPr>
              <a:t>5</a:t>
            </a:r>
            <a:r>
              <a:rPr lang="zh-CN" altLang="en-US" sz="2400" b="1">
                <a:solidFill>
                  <a:srgbClr val="0000FF"/>
                </a:solidFill>
                <a:ea typeface="黑体" pitchFamily="2" charset="-122"/>
              </a:rPr>
              <a:t>分钟</a:t>
            </a:r>
          </a:p>
          <a:p>
            <a:pPr marL="342900" indent="-342900" algn="l">
              <a:spcBef>
                <a:spcPct val="20000"/>
              </a:spcBef>
              <a:buClr>
                <a:schemeClr val="tx2"/>
              </a:buClr>
              <a:buFont typeface="Wingdings" pitchFamily="2" charset="2"/>
              <a:buNone/>
            </a:pPr>
            <a:r>
              <a:rPr lang="zh-CN" altLang="en-US" sz="2400" b="1">
                <a:ea typeface="黑体" pitchFamily="2" charset="-122"/>
              </a:rPr>
              <a:t>洗    脸：</a:t>
            </a:r>
            <a:r>
              <a:rPr lang="en-US" altLang="zh-CN" sz="2400" b="1">
                <a:solidFill>
                  <a:srgbClr val="0000FF"/>
                </a:solidFill>
                <a:ea typeface="黑体" pitchFamily="2" charset="-122"/>
              </a:rPr>
              <a:t>4</a:t>
            </a:r>
            <a:r>
              <a:rPr lang="zh-CN" altLang="en-US" sz="2400" b="1">
                <a:solidFill>
                  <a:srgbClr val="0000FF"/>
                </a:solidFill>
                <a:ea typeface="黑体" pitchFamily="2" charset="-122"/>
              </a:rPr>
              <a:t>分钟</a:t>
            </a:r>
          </a:p>
          <a:p>
            <a:pPr marL="342900" indent="-342900" algn="l">
              <a:spcBef>
                <a:spcPct val="20000"/>
              </a:spcBef>
              <a:buClr>
                <a:schemeClr val="tx2"/>
              </a:buClr>
              <a:buFont typeface="Wingdings" pitchFamily="2" charset="2"/>
              <a:buNone/>
            </a:pPr>
            <a:r>
              <a:rPr lang="zh-CN" altLang="en-US" sz="2400" b="1">
                <a:ea typeface="黑体" pitchFamily="2" charset="-122"/>
              </a:rPr>
              <a:t>烧开水：</a:t>
            </a:r>
            <a:r>
              <a:rPr lang="en-US" altLang="zh-CN" sz="2400" b="1">
                <a:solidFill>
                  <a:srgbClr val="0000FF"/>
                </a:solidFill>
                <a:ea typeface="黑体" pitchFamily="2" charset="-122"/>
              </a:rPr>
              <a:t>10</a:t>
            </a:r>
            <a:r>
              <a:rPr lang="zh-CN" altLang="en-US" sz="2400" b="1">
                <a:solidFill>
                  <a:srgbClr val="0000FF"/>
                </a:solidFill>
                <a:ea typeface="黑体" pitchFamily="2" charset="-122"/>
              </a:rPr>
              <a:t>分钟</a:t>
            </a:r>
          </a:p>
          <a:p>
            <a:pPr marL="342900" indent="-342900" algn="l">
              <a:spcBef>
                <a:spcPct val="20000"/>
              </a:spcBef>
              <a:buClr>
                <a:schemeClr val="tx2"/>
              </a:buClr>
              <a:buFont typeface="Wingdings" pitchFamily="2" charset="2"/>
              <a:buNone/>
            </a:pPr>
            <a:r>
              <a:rPr lang="zh-CN" altLang="en-US" sz="2400" b="1">
                <a:ea typeface="黑体" pitchFamily="2" charset="-122"/>
              </a:rPr>
              <a:t>取牛奶：</a:t>
            </a:r>
            <a:r>
              <a:rPr lang="en-US" altLang="zh-CN" sz="2400" b="1">
                <a:solidFill>
                  <a:srgbClr val="0000FF"/>
                </a:solidFill>
                <a:ea typeface="黑体" pitchFamily="2" charset="-122"/>
              </a:rPr>
              <a:t>5</a:t>
            </a:r>
            <a:r>
              <a:rPr lang="zh-CN" altLang="en-US" sz="2400" b="1">
                <a:solidFill>
                  <a:srgbClr val="0000FF"/>
                </a:solidFill>
                <a:ea typeface="黑体" pitchFamily="2" charset="-122"/>
              </a:rPr>
              <a:t>分钟</a:t>
            </a:r>
          </a:p>
          <a:p>
            <a:pPr marL="342900" indent="-342900" algn="l">
              <a:spcBef>
                <a:spcPct val="20000"/>
              </a:spcBef>
              <a:buClr>
                <a:schemeClr val="tx2"/>
              </a:buClr>
              <a:buFont typeface="Wingdings" pitchFamily="2" charset="2"/>
              <a:buNone/>
            </a:pPr>
            <a:r>
              <a:rPr lang="zh-CN" altLang="en-US" sz="2400" b="1">
                <a:ea typeface="黑体" pitchFamily="2" charset="-122"/>
              </a:rPr>
              <a:t>热牛奶：</a:t>
            </a:r>
            <a:r>
              <a:rPr lang="en-US" altLang="zh-CN" sz="2400" b="1">
                <a:solidFill>
                  <a:srgbClr val="0000FF"/>
                </a:solidFill>
                <a:ea typeface="黑体" pitchFamily="2" charset="-122"/>
              </a:rPr>
              <a:t>5</a:t>
            </a:r>
            <a:r>
              <a:rPr lang="zh-CN" altLang="en-US" sz="2400" b="1">
                <a:solidFill>
                  <a:srgbClr val="0000FF"/>
                </a:solidFill>
                <a:ea typeface="黑体" pitchFamily="2" charset="-122"/>
              </a:rPr>
              <a:t>分钟</a:t>
            </a:r>
          </a:p>
          <a:p>
            <a:pPr marL="342900" indent="-342900" algn="l">
              <a:spcBef>
                <a:spcPct val="20000"/>
              </a:spcBef>
              <a:buClr>
                <a:schemeClr val="tx2"/>
              </a:buClr>
              <a:buFont typeface="Wingdings" pitchFamily="2" charset="2"/>
              <a:buNone/>
            </a:pPr>
            <a:r>
              <a:rPr lang="zh-CN" altLang="en-US" sz="2400" b="1">
                <a:ea typeface="黑体" pitchFamily="2" charset="-122"/>
              </a:rPr>
              <a:t>吃早餐：</a:t>
            </a:r>
            <a:r>
              <a:rPr lang="en-US" altLang="zh-CN" sz="2400" b="1">
                <a:solidFill>
                  <a:srgbClr val="0000FF"/>
                </a:solidFill>
                <a:ea typeface="黑体" pitchFamily="2" charset="-122"/>
              </a:rPr>
              <a:t>5</a:t>
            </a:r>
            <a:r>
              <a:rPr lang="zh-CN" altLang="en-US" sz="2400" b="1">
                <a:solidFill>
                  <a:srgbClr val="0000FF"/>
                </a:solidFill>
                <a:ea typeface="黑体" pitchFamily="2" charset="-122"/>
              </a:rPr>
              <a:t>分钟</a:t>
            </a:r>
            <a:r>
              <a:rPr lang="zh-CN" altLang="en-US" sz="2800" b="1">
                <a:ea typeface="黑体" pitchFamily="2" charset="-122"/>
              </a:rPr>
              <a:t>  </a:t>
            </a:r>
          </a:p>
        </p:txBody>
      </p:sp>
      <p:sp>
        <p:nvSpPr>
          <p:cNvPr id="455714" name="AutoShape 34"/>
          <p:cNvSpPr>
            <a:spLocks noChangeArrowheads="1"/>
          </p:cNvSpPr>
          <p:nvPr/>
        </p:nvSpPr>
        <p:spPr bwMode="gray">
          <a:xfrm>
            <a:off x="914400" y="1268413"/>
            <a:ext cx="7315200" cy="709612"/>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l">
              <a:spcBef>
                <a:spcPct val="20000"/>
              </a:spcBef>
              <a:buClr>
                <a:schemeClr val="tx1"/>
              </a:buClr>
              <a:buSzPct val="75000"/>
              <a:buFont typeface="Wingdings" pitchFamily="2" charset="2"/>
              <a:buNone/>
            </a:pPr>
            <a:r>
              <a:rPr kumimoji="1" lang="zh-CN" altLang="en-US" b="1">
                <a:latin typeface="黑体" pitchFamily="2" charset="-122"/>
                <a:ea typeface="黑体" pitchFamily="2" charset="-122"/>
              </a:rPr>
              <a:t> 小李于早晨</a:t>
            </a:r>
            <a:r>
              <a:rPr kumimoji="1" lang="en-US" altLang="zh-CN" b="1">
                <a:ea typeface="黑体" pitchFamily="2" charset="-122"/>
              </a:rPr>
              <a:t>7:00</a:t>
            </a:r>
            <a:r>
              <a:rPr kumimoji="1" lang="zh-CN" altLang="en-US" b="1">
                <a:ea typeface="黑体" pitchFamily="2" charset="-122"/>
              </a:rPr>
              <a:t>起床，小李只有在</a:t>
            </a:r>
            <a:r>
              <a:rPr kumimoji="1" lang="en-US" altLang="zh-CN" b="1">
                <a:solidFill>
                  <a:srgbClr val="0000FF"/>
                </a:solidFill>
                <a:ea typeface="黑体" pitchFamily="2" charset="-122"/>
              </a:rPr>
              <a:t>7:35</a:t>
            </a:r>
            <a:r>
              <a:rPr kumimoji="1" lang="zh-CN" altLang="en-US" b="1">
                <a:solidFill>
                  <a:srgbClr val="0000FF"/>
                </a:solidFill>
                <a:ea typeface="黑体" pitchFamily="2" charset="-122"/>
              </a:rPr>
              <a:t>之前</a:t>
            </a:r>
            <a:r>
              <a:rPr kumimoji="1" lang="zh-CN" altLang="en-US" b="1">
                <a:ea typeface="黑体" pitchFamily="2" charset="-122"/>
              </a:rPr>
              <a:t>出门才能确保上班不迟到，她出门前的时间安排</a:t>
            </a:r>
            <a:r>
              <a:rPr kumimoji="1" lang="en-US" altLang="zh-CN" b="1">
                <a:ea typeface="黑体" pitchFamily="2" charset="-122"/>
              </a:rPr>
              <a:t>:</a:t>
            </a:r>
            <a:endParaRPr lang="en-US" altLang="zh-CN" b="1">
              <a:ea typeface="黑体" pitchFamily="2" charset="-122"/>
            </a:endParaRPr>
          </a:p>
        </p:txBody>
      </p:sp>
      <p:sp>
        <p:nvSpPr>
          <p:cNvPr id="455715" name="AutoShape 35"/>
          <p:cNvSpPr>
            <a:spLocks noChangeArrowheads="1"/>
          </p:cNvSpPr>
          <p:nvPr/>
        </p:nvSpPr>
        <p:spPr bwMode="gray">
          <a:xfrm>
            <a:off x="687388" y="5822633"/>
            <a:ext cx="2944812" cy="40862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ctr" eaLnBrk="0" hangingPunct="0"/>
            <a:r>
              <a:rPr lang="zh-CN" altLang="en-US" b="1" dirty="0">
                <a:ea typeface="黑体" pitchFamily="2" charset="-122"/>
              </a:rPr>
              <a:t>算算，能按时出门么？ </a:t>
            </a:r>
          </a:p>
        </p:txBody>
      </p:sp>
      <p:sp>
        <p:nvSpPr>
          <p:cNvPr id="455717" name="Rectangle 37"/>
          <p:cNvSpPr>
            <a:spLocks noGrp="1" noChangeArrowheads="1"/>
          </p:cNvSpPr>
          <p:nvPr>
            <p:ph type="title"/>
          </p:nvPr>
        </p:nvSpPr>
        <p:spPr/>
        <p:txBody>
          <a:bodyPr/>
          <a:lstStyle/>
          <a:p>
            <a:r>
              <a:rPr lang="zh-CN" altLang="en-US"/>
              <a:t>为什么要进行风险管理</a:t>
            </a:r>
            <a:r>
              <a:rPr lang="en-US" altLang="zh-CN"/>
              <a:t>2-1</a:t>
            </a:r>
          </a:p>
        </p:txBody>
      </p:sp>
      <p:sp>
        <p:nvSpPr>
          <p:cNvPr id="2" name="日期占位符 1">
            <a:extLst>
              <a:ext uri="{FF2B5EF4-FFF2-40B4-BE49-F238E27FC236}">
                <a16:creationId xmlns:a16="http://schemas.microsoft.com/office/drawing/2014/main" id="{6D30C85F-44CA-CB35-FCA4-E66B0B28B627}"/>
              </a:ext>
            </a:extLst>
          </p:cNvPr>
          <p:cNvSpPr>
            <a:spLocks noGrp="1"/>
          </p:cNvSpPr>
          <p:nvPr>
            <p:ph type="dt" sz="half" idx="10"/>
          </p:nvPr>
        </p:nvSpPr>
        <p:spPr/>
        <p:txBody>
          <a:bodyPr/>
          <a:lstStyle/>
          <a:p>
            <a:fld id="{DB89856E-37C7-47C5-B7B5-F0CFEB73068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41D7F3F-1B15-D51D-DECE-A58584238CB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88D35FB5-18DD-53F7-4214-D46CB91A919E}"/>
              </a:ext>
            </a:extLst>
          </p:cNvPr>
          <p:cNvSpPr>
            <a:spLocks noGrp="1"/>
          </p:cNvSpPr>
          <p:nvPr>
            <p:ph type="sldNum" sz="quarter" idx="12"/>
          </p:nvPr>
        </p:nvSpPr>
        <p:spPr/>
        <p:txBody>
          <a:bodyPr/>
          <a:lstStyle/>
          <a:p>
            <a:fld id="{0C913308-F349-4B6D-A68A-DD1791B4A57B}" type="slidenum">
              <a:rPr lang="zh-CN" altLang="en-US" smtClean="0"/>
              <a:t>116</a:t>
            </a:fld>
            <a:endParaRPr lang="zh-CN" altLang="en-US"/>
          </a:p>
        </p:txBody>
      </p:sp>
    </p:spTree>
    <p:extLst>
      <p:ext uri="{BB962C8B-B14F-4D97-AF65-F5344CB8AC3E}">
        <p14:creationId xmlns:p14="http://schemas.microsoft.com/office/powerpoint/2010/main" val="2852163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5714"/>
                                        </p:tgtEl>
                                        <p:attrNameLst>
                                          <p:attrName>style.visibility</p:attrName>
                                        </p:attrNameLst>
                                      </p:cBhvr>
                                      <p:to>
                                        <p:strVal val="visible"/>
                                      </p:to>
                                    </p:set>
                                    <p:animEffect transition="in" filter="wipe(left)">
                                      <p:cBhvr>
                                        <p:cTn id="7" dur="500"/>
                                        <p:tgtEl>
                                          <p:spTgt spid="45571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55685"/>
                                        </p:tgtEl>
                                        <p:attrNameLst>
                                          <p:attrName>style.visibility</p:attrName>
                                        </p:attrNameLst>
                                      </p:cBhvr>
                                      <p:to>
                                        <p:strVal val="visible"/>
                                      </p:to>
                                    </p:set>
                                    <p:animEffect transition="in" filter="checkerboard(across)">
                                      <p:cBhvr>
                                        <p:cTn id="11" dur="500"/>
                                        <p:tgtEl>
                                          <p:spTgt spid="45568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5713">
                                            <p:txEl>
                                              <p:pRg st="0" end="0"/>
                                            </p:txEl>
                                          </p:spTgt>
                                        </p:tgtEl>
                                        <p:attrNameLst>
                                          <p:attrName>style.visibility</p:attrName>
                                        </p:attrNameLst>
                                      </p:cBhvr>
                                      <p:to>
                                        <p:strVal val="visible"/>
                                      </p:to>
                                    </p:set>
                                    <p:animEffect transition="in" filter="wipe(left)">
                                      <p:cBhvr>
                                        <p:cTn id="15" dur="500"/>
                                        <p:tgtEl>
                                          <p:spTgt spid="455713">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5713">
                                            <p:txEl>
                                              <p:pRg st="1" end="1"/>
                                            </p:txEl>
                                          </p:spTgt>
                                        </p:tgtEl>
                                        <p:attrNameLst>
                                          <p:attrName>style.visibility</p:attrName>
                                        </p:attrNameLst>
                                      </p:cBhvr>
                                      <p:to>
                                        <p:strVal val="visible"/>
                                      </p:to>
                                    </p:set>
                                    <p:animEffect transition="in" filter="wipe(left)">
                                      <p:cBhvr>
                                        <p:cTn id="19" dur="500"/>
                                        <p:tgtEl>
                                          <p:spTgt spid="455713">
                                            <p:txEl>
                                              <p:pRg st="1" end="1"/>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55713">
                                            <p:txEl>
                                              <p:pRg st="2" end="2"/>
                                            </p:txEl>
                                          </p:spTgt>
                                        </p:tgtEl>
                                        <p:attrNameLst>
                                          <p:attrName>style.visibility</p:attrName>
                                        </p:attrNameLst>
                                      </p:cBhvr>
                                      <p:to>
                                        <p:strVal val="visible"/>
                                      </p:to>
                                    </p:set>
                                    <p:animEffect transition="in" filter="wipe(left)">
                                      <p:cBhvr>
                                        <p:cTn id="23" dur="500"/>
                                        <p:tgtEl>
                                          <p:spTgt spid="455713">
                                            <p:txEl>
                                              <p:pRg st="2" end="2"/>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55713">
                                            <p:txEl>
                                              <p:pRg st="3" end="3"/>
                                            </p:txEl>
                                          </p:spTgt>
                                        </p:tgtEl>
                                        <p:attrNameLst>
                                          <p:attrName>style.visibility</p:attrName>
                                        </p:attrNameLst>
                                      </p:cBhvr>
                                      <p:to>
                                        <p:strVal val="visible"/>
                                      </p:to>
                                    </p:set>
                                    <p:animEffect transition="in" filter="wipe(left)">
                                      <p:cBhvr>
                                        <p:cTn id="27" dur="500"/>
                                        <p:tgtEl>
                                          <p:spTgt spid="455713">
                                            <p:txEl>
                                              <p:pRg st="3" end="3"/>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55713">
                                            <p:txEl>
                                              <p:pRg st="4" end="4"/>
                                            </p:txEl>
                                          </p:spTgt>
                                        </p:tgtEl>
                                        <p:attrNameLst>
                                          <p:attrName>style.visibility</p:attrName>
                                        </p:attrNameLst>
                                      </p:cBhvr>
                                      <p:to>
                                        <p:strVal val="visible"/>
                                      </p:to>
                                    </p:set>
                                    <p:animEffect transition="in" filter="wipe(left)">
                                      <p:cBhvr>
                                        <p:cTn id="31" dur="500"/>
                                        <p:tgtEl>
                                          <p:spTgt spid="455713">
                                            <p:txEl>
                                              <p:pRg st="4" end="4"/>
                                            </p:txEl>
                                          </p:spTgt>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455713">
                                            <p:txEl>
                                              <p:pRg st="5" end="5"/>
                                            </p:txEl>
                                          </p:spTgt>
                                        </p:tgtEl>
                                        <p:attrNameLst>
                                          <p:attrName>style.visibility</p:attrName>
                                        </p:attrNameLst>
                                      </p:cBhvr>
                                      <p:to>
                                        <p:strVal val="visible"/>
                                      </p:to>
                                    </p:set>
                                    <p:animEffect transition="in" filter="wipe(left)">
                                      <p:cBhvr>
                                        <p:cTn id="35" dur="500"/>
                                        <p:tgtEl>
                                          <p:spTgt spid="455713">
                                            <p:txEl>
                                              <p:pRg st="5" end="5"/>
                                            </p:txEl>
                                          </p:spTgt>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55715"/>
                                        </p:tgtEl>
                                        <p:attrNameLst>
                                          <p:attrName>style.visibility</p:attrName>
                                        </p:attrNameLst>
                                      </p:cBhvr>
                                      <p:to>
                                        <p:strVal val="visible"/>
                                      </p:to>
                                    </p:set>
                                    <p:animEffect transition="in" filter="wipe(left)">
                                      <p:cBhvr>
                                        <p:cTn id="39" dur="500"/>
                                        <p:tgtEl>
                                          <p:spTgt spid="4557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xit" presetSubtype="10" fill="hold" grpId="1" nodeType="clickEffect">
                                  <p:stCondLst>
                                    <p:cond delay="0"/>
                                  </p:stCondLst>
                                  <p:childTnLst>
                                    <p:animEffect transition="out" filter="checkerboard(across)">
                                      <p:cBhvr>
                                        <p:cTn id="43" dur="500"/>
                                        <p:tgtEl>
                                          <p:spTgt spid="455715"/>
                                        </p:tgtEl>
                                      </p:cBhvr>
                                    </p:animEffect>
                                    <p:set>
                                      <p:cBhvr>
                                        <p:cTn id="44" dur="1" fill="hold">
                                          <p:stCondLst>
                                            <p:cond delay="499"/>
                                          </p:stCondLst>
                                        </p:cTn>
                                        <p:tgtEl>
                                          <p:spTgt spid="455715"/>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455714"/>
                                        </p:tgtEl>
                                      </p:cBhvr>
                                    </p:animEffect>
                                    <p:set>
                                      <p:cBhvr>
                                        <p:cTn id="47" dur="1" fill="hold">
                                          <p:stCondLst>
                                            <p:cond delay="499"/>
                                          </p:stCondLst>
                                        </p:cTn>
                                        <p:tgtEl>
                                          <p:spTgt spid="455714"/>
                                        </p:tgtEl>
                                        <p:attrNameLst>
                                          <p:attrName>style.visibility</p:attrName>
                                        </p:attrNameLst>
                                      </p:cBhvr>
                                      <p:to>
                                        <p:strVal val="hidden"/>
                                      </p:to>
                                    </p:set>
                                  </p:childTnLst>
                                </p:cTn>
                              </p:par>
                              <p:par>
                                <p:cTn id="48" presetID="5" presetClass="exit" presetSubtype="10" fill="hold" grpId="0" nodeType="withEffect">
                                  <p:stCondLst>
                                    <p:cond delay="0"/>
                                  </p:stCondLst>
                                  <p:childTnLst>
                                    <p:animEffect transition="out" filter="checkerboard(across)">
                                      <p:cBhvr>
                                        <p:cTn id="49" dur="500"/>
                                        <p:tgtEl>
                                          <p:spTgt spid="455713">
                                            <p:txEl>
                                              <p:pRg st="0" end="0"/>
                                            </p:txEl>
                                          </p:spTgt>
                                        </p:tgtEl>
                                      </p:cBhvr>
                                    </p:animEffect>
                                    <p:set>
                                      <p:cBhvr>
                                        <p:cTn id="50" dur="1" fill="hold">
                                          <p:stCondLst>
                                            <p:cond delay="499"/>
                                          </p:stCondLst>
                                        </p:cTn>
                                        <p:tgtEl>
                                          <p:spTgt spid="455713">
                                            <p:txEl>
                                              <p:pRg st="0" end="0"/>
                                            </p:txEl>
                                          </p:spTgt>
                                        </p:tgtEl>
                                        <p:attrNameLst>
                                          <p:attrName>style.visibility</p:attrName>
                                        </p:attrNameLst>
                                      </p:cBhvr>
                                      <p:to>
                                        <p:strVal val="hidden"/>
                                      </p:to>
                                    </p:set>
                                  </p:childTnLst>
                                </p:cTn>
                              </p:par>
                              <p:par>
                                <p:cTn id="51" presetID="5" presetClass="exit" presetSubtype="10" fill="hold" grpId="0" nodeType="withEffect">
                                  <p:stCondLst>
                                    <p:cond delay="0"/>
                                  </p:stCondLst>
                                  <p:childTnLst>
                                    <p:animEffect transition="out" filter="checkerboard(across)">
                                      <p:cBhvr>
                                        <p:cTn id="52" dur="500"/>
                                        <p:tgtEl>
                                          <p:spTgt spid="455713">
                                            <p:txEl>
                                              <p:pRg st="1" end="1"/>
                                            </p:txEl>
                                          </p:spTgt>
                                        </p:tgtEl>
                                      </p:cBhvr>
                                    </p:animEffect>
                                    <p:set>
                                      <p:cBhvr>
                                        <p:cTn id="53" dur="1" fill="hold">
                                          <p:stCondLst>
                                            <p:cond delay="499"/>
                                          </p:stCondLst>
                                        </p:cTn>
                                        <p:tgtEl>
                                          <p:spTgt spid="455713">
                                            <p:txEl>
                                              <p:pRg st="1" end="1"/>
                                            </p:txEl>
                                          </p:spTgt>
                                        </p:tgtEl>
                                        <p:attrNameLst>
                                          <p:attrName>style.visibility</p:attrName>
                                        </p:attrNameLst>
                                      </p:cBhvr>
                                      <p:to>
                                        <p:strVal val="hidden"/>
                                      </p:to>
                                    </p:set>
                                  </p:childTnLst>
                                </p:cTn>
                              </p:par>
                              <p:par>
                                <p:cTn id="54" presetID="5" presetClass="exit" presetSubtype="10" fill="hold" grpId="0" nodeType="withEffect">
                                  <p:stCondLst>
                                    <p:cond delay="0"/>
                                  </p:stCondLst>
                                  <p:childTnLst>
                                    <p:animEffect transition="out" filter="checkerboard(across)">
                                      <p:cBhvr>
                                        <p:cTn id="55" dur="500"/>
                                        <p:tgtEl>
                                          <p:spTgt spid="455713">
                                            <p:txEl>
                                              <p:pRg st="2" end="2"/>
                                            </p:txEl>
                                          </p:spTgt>
                                        </p:tgtEl>
                                      </p:cBhvr>
                                    </p:animEffect>
                                    <p:set>
                                      <p:cBhvr>
                                        <p:cTn id="56" dur="1" fill="hold">
                                          <p:stCondLst>
                                            <p:cond delay="499"/>
                                          </p:stCondLst>
                                        </p:cTn>
                                        <p:tgtEl>
                                          <p:spTgt spid="455713">
                                            <p:txEl>
                                              <p:pRg st="2" end="2"/>
                                            </p:txEl>
                                          </p:spTgt>
                                        </p:tgtEl>
                                        <p:attrNameLst>
                                          <p:attrName>style.visibility</p:attrName>
                                        </p:attrNameLst>
                                      </p:cBhvr>
                                      <p:to>
                                        <p:strVal val="hidden"/>
                                      </p:to>
                                    </p:set>
                                  </p:childTnLst>
                                </p:cTn>
                              </p:par>
                              <p:par>
                                <p:cTn id="57" presetID="5" presetClass="exit" presetSubtype="10" fill="hold" grpId="0" nodeType="withEffect">
                                  <p:stCondLst>
                                    <p:cond delay="0"/>
                                  </p:stCondLst>
                                  <p:childTnLst>
                                    <p:animEffect transition="out" filter="checkerboard(across)">
                                      <p:cBhvr>
                                        <p:cTn id="58" dur="500"/>
                                        <p:tgtEl>
                                          <p:spTgt spid="455713">
                                            <p:txEl>
                                              <p:pRg st="3" end="3"/>
                                            </p:txEl>
                                          </p:spTgt>
                                        </p:tgtEl>
                                      </p:cBhvr>
                                    </p:animEffect>
                                    <p:set>
                                      <p:cBhvr>
                                        <p:cTn id="59" dur="1" fill="hold">
                                          <p:stCondLst>
                                            <p:cond delay="499"/>
                                          </p:stCondLst>
                                        </p:cTn>
                                        <p:tgtEl>
                                          <p:spTgt spid="455713">
                                            <p:txEl>
                                              <p:pRg st="3" end="3"/>
                                            </p:txEl>
                                          </p:spTgt>
                                        </p:tgtEl>
                                        <p:attrNameLst>
                                          <p:attrName>style.visibility</p:attrName>
                                        </p:attrNameLst>
                                      </p:cBhvr>
                                      <p:to>
                                        <p:strVal val="hidden"/>
                                      </p:to>
                                    </p:set>
                                  </p:childTnLst>
                                </p:cTn>
                              </p:par>
                              <p:par>
                                <p:cTn id="60" presetID="5" presetClass="exit" presetSubtype="10" fill="hold" grpId="0" nodeType="withEffect">
                                  <p:stCondLst>
                                    <p:cond delay="0"/>
                                  </p:stCondLst>
                                  <p:childTnLst>
                                    <p:animEffect transition="out" filter="checkerboard(across)">
                                      <p:cBhvr>
                                        <p:cTn id="61" dur="500"/>
                                        <p:tgtEl>
                                          <p:spTgt spid="455713">
                                            <p:txEl>
                                              <p:pRg st="4" end="4"/>
                                            </p:txEl>
                                          </p:spTgt>
                                        </p:tgtEl>
                                      </p:cBhvr>
                                    </p:animEffect>
                                    <p:set>
                                      <p:cBhvr>
                                        <p:cTn id="62" dur="1" fill="hold">
                                          <p:stCondLst>
                                            <p:cond delay="499"/>
                                          </p:stCondLst>
                                        </p:cTn>
                                        <p:tgtEl>
                                          <p:spTgt spid="455713">
                                            <p:txEl>
                                              <p:pRg st="4" end="4"/>
                                            </p:txEl>
                                          </p:spTgt>
                                        </p:tgtEl>
                                        <p:attrNameLst>
                                          <p:attrName>style.visibility</p:attrName>
                                        </p:attrNameLst>
                                      </p:cBhvr>
                                      <p:to>
                                        <p:strVal val="hidden"/>
                                      </p:to>
                                    </p:set>
                                  </p:childTnLst>
                                </p:cTn>
                              </p:par>
                              <p:par>
                                <p:cTn id="63" presetID="5" presetClass="exit" presetSubtype="10" fill="hold" grpId="0" nodeType="withEffect">
                                  <p:stCondLst>
                                    <p:cond delay="0"/>
                                  </p:stCondLst>
                                  <p:childTnLst>
                                    <p:animEffect transition="out" filter="checkerboard(across)">
                                      <p:cBhvr>
                                        <p:cTn id="64" dur="500"/>
                                        <p:tgtEl>
                                          <p:spTgt spid="455713">
                                            <p:txEl>
                                              <p:pRg st="5" end="5"/>
                                            </p:txEl>
                                          </p:spTgt>
                                        </p:tgtEl>
                                      </p:cBhvr>
                                    </p:animEffect>
                                    <p:set>
                                      <p:cBhvr>
                                        <p:cTn id="65" dur="1" fill="hold">
                                          <p:stCondLst>
                                            <p:cond delay="499"/>
                                          </p:stCondLst>
                                        </p:cTn>
                                        <p:tgtEl>
                                          <p:spTgt spid="455713">
                                            <p:txEl>
                                              <p:pRg st="5" end="5"/>
                                            </p:txEl>
                                          </p:spTgt>
                                        </p:tgtEl>
                                        <p:attrNameLst>
                                          <p:attrName>style.visibility</p:attrName>
                                        </p:attrNameLst>
                                      </p:cBhvr>
                                      <p:to>
                                        <p:strVal val="hidden"/>
                                      </p:to>
                                    </p:set>
                                  </p:childTnLst>
                                </p:cTn>
                              </p:par>
                              <p:par>
                                <p:cTn id="66" presetID="5" presetClass="exit" presetSubtype="10" fill="hold" nodeType="withEffect">
                                  <p:stCondLst>
                                    <p:cond delay="0"/>
                                  </p:stCondLst>
                                  <p:childTnLst>
                                    <p:animEffect transition="out" filter="checkerboard(across)">
                                      <p:cBhvr>
                                        <p:cTn id="67" dur="500"/>
                                        <p:tgtEl>
                                          <p:spTgt spid="455685"/>
                                        </p:tgtEl>
                                      </p:cBhvr>
                                    </p:animEffect>
                                    <p:set>
                                      <p:cBhvr>
                                        <p:cTn id="68" dur="1" fill="hold">
                                          <p:stCondLst>
                                            <p:cond delay="499"/>
                                          </p:stCondLst>
                                        </p:cTn>
                                        <p:tgtEl>
                                          <p:spTgt spid="455685"/>
                                        </p:tgtEl>
                                        <p:attrNameLst>
                                          <p:attrName>style.visibility</p:attrName>
                                        </p:attrNameLst>
                                      </p:cBhvr>
                                      <p:to>
                                        <p:strVal val="hidden"/>
                                      </p:to>
                                    </p:se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455684"/>
                                        </p:tgtEl>
                                        <p:attrNameLst>
                                          <p:attrName>style.visibility</p:attrName>
                                        </p:attrNameLst>
                                      </p:cBhvr>
                                      <p:to>
                                        <p:strVal val="visible"/>
                                      </p:to>
                                    </p:set>
                                    <p:animEffect transition="in" filter="wipe(left)">
                                      <p:cBhvr>
                                        <p:cTn id="72" dur="500"/>
                                        <p:tgtEl>
                                          <p:spTgt spid="45568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nodeType="clickEffect">
                                  <p:stCondLst>
                                    <p:cond delay="0"/>
                                  </p:stCondLst>
                                  <p:childTnLst>
                                    <p:set>
                                      <p:cBhvr>
                                        <p:cTn id="76" dur="1" fill="hold">
                                          <p:stCondLst>
                                            <p:cond delay="0"/>
                                          </p:stCondLst>
                                        </p:cTn>
                                        <p:tgtEl>
                                          <p:spTgt spid="455686"/>
                                        </p:tgtEl>
                                        <p:attrNameLst>
                                          <p:attrName>style.visibility</p:attrName>
                                        </p:attrNameLst>
                                      </p:cBhvr>
                                      <p:to>
                                        <p:strVal val="visible"/>
                                      </p:to>
                                    </p:set>
                                    <p:animEffect transition="in" filter="checkerboard(across)">
                                      <p:cBhvr>
                                        <p:cTn id="77" dur="500"/>
                                        <p:tgtEl>
                                          <p:spTgt spid="455686"/>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455687"/>
                                        </p:tgtEl>
                                        <p:attrNameLst>
                                          <p:attrName>style.visibility</p:attrName>
                                        </p:attrNameLst>
                                      </p:cBhvr>
                                      <p:to>
                                        <p:strVal val="visible"/>
                                      </p:to>
                                    </p:set>
                                    <p:animEffect transition="in" filter="wipe(left)">
                                      <p:cBhvr>
                                        <p:cTn id="81" dur="500"/>
                                        <p:tgtEl>
                                          <p:spTgt spid="45568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 presetClass="exit" presetSubtype="10" fill="hold" nodeType="clickEffect">
                                  <p:stCondLst>
                                    <p:cond delay="0"/>
                                  </p:stCondLst>
                                  <p:childTnLst>
                                    <p:animEffect transition="out" filter="checkerboard(across)">
                                      <p:cBhvr>
                                        <p:cTn id="85" dur="500"/>
                                        <p:tgtEl>
                                          <p:spTgt spid="455686"/>
                                        </p:tgtEl>
                                      </p:cBhvr>
                                    </p:animEffect>
                                    <p:set>
                                      <p:cBhvr>
                                        <p:cTn id="86" dur="1" fill="hold">
                                          <p:stCondLst>
                                            <p:cond delay="499"/>
                                          </p:stCondLst>
                                        </p:cTn>
                                        <p:tgtEl>
                                          <p:spTgt spid="455686"/>
                                        </p:tgtEl>
                                        <p:attrNameLst>
                                          <p:attrName>style.visibility</p:attrName>
                                        </p:attrNameLst>
                                      </p:cBhvr>
                                      <p:to>
                                        <p:strVal val="hidden"/>
                                      </p:to>
                                    </p:set>
                                  </p:childTnLst>
                                </p:cTn>
                              </p:par>
                              <p:par>
                                <p:cTn id="87" presetID="5" presetClass="exit" presetSubtype="10" fill="hold" grpId="1" nodeType="withEffect">
                                  <p:stCondLst>
                                    <p:cond delay="0"/>
                                  </p:stCondLst>
                                  <p:childTnLst>
                                    <p:animEffect transition="out" filter="checkerboard(across)">
                                      <p:cBhvr>
                                        <p:cTn id="88" dur="500"/>
                                        <p:tgtEl>
                                          <p:spTgt spid="455687"/>
                                        </p:tgtEl>
                                      </p:cBhvr>
                                    </p:animEffect>
                                    <p:set>
                                      <p:cBhvr>
                                        <p:cTn id="89" dur="1" fill="hold">
                                          <p:stCondLst>
                                            <p:cond delay="499"/>
                                          </p:stCondLst>
                                        </p:cTn>
                                        <p:tgtEl>
                                          <p:spTgt spid="455687"/>
                                        </p:tgtEl>
                                        <p:attrNameLst>
                                          <p:attrName>style.visibility</p:attrName>
                                        </p:attrNameLst>
                                      </p:cBhvr>
                                      <p:to>
                                        <p:strVal val="hidden"/>
                                      </p:to>
                                    </p:set>
                                  </p:childTnLst>
                                </p:cTn>
                              </p:par>
                              <p:par>
                                <p:cTn id="90" presetID="5" presetClass="exit" presetSubtype="10" fill="hold" grpId="1" nodeType="withEffect">
                                  <p:stCondLst>
                                    <p:cond delay="0"/>
                                  </p:stCondLst>
                                  <p:childTnLst>
                                    <p:animEffect transition="out" filter="checkerboard(across)">
                                      <p:cBhvr>
                                        <p:cTn id="91" dur="500"/>
                                        <p:tgtEl>
                                          <p:spTgt spid="455684"/>
                                        </p:tgtEl>
                                      </p:cBhvr>
                                    </p:animEffect>
                                    <p:set>
                                      <p:cBhvr>
                                        <p:cTn id="92" dur="1" fill="hold">
                                          <p:stCondLst>
                                            <p:cond delay="499"/>
                                          </p:stCondLst>
                                        </p:cTn>
                                        <p:tgtEl>
                                          <p:spTgt spid="455684"/>
                                        </p:tgtEl>
                                        <p:attrNameLst>
                                          <p:attrName>style.visibility</p:attrName>
                                        </p:attrNameLst>
                                      </p:cBhvr>
                                      <p:to>
                                        <p:strVal val="hidden"/>
                                      </p:to>
                                    </p:set>
                                  </p:childTnLst>
                                </p:cTn>
                              </p:par>
                            </p:childTnLst>
                          </p:cTn>
                        </p:par>
                        <p:par>
                          <p:cTn id="93" fill="hold" nodeType="afterGroup">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455709"/>
                                        </p:tgtEl>
                                        <p:attrNameLst>
                                          <p:attrName>style.visibility</p:attrName>
                                        </p:attrNameLst>
                                      </p:cBhvr>
                                      <p:to>
                                        <p:strVal val="visible"/>
                                      </p:to>
                                    </p:set>
                                    <p:animEffect transition="in" filter="wipe(left)">
                                      <p:cBhvr>
                                        <p:cTn id="96" dur="500"/>
                                        <p:tgtEl>
                                          <p:spTgt spid="455709"/>
                                        </p:tgtEl>
                                      </p:cBhvr>
                                    </p:animEffect>
                                  </p:childTnLst>
                                </p:cTn>
                              </p:par>
                            </p:childTnLst>
                          </p:cTn>
                        </p:par>
                        <p:par>
                          <p:cTn id="97" fill="hold" nodeType="afterGroup">
                            <p:stCondLst>
                              <p:cond delay="1000"/>
                            </p:stCondLst>
                            <p:childTnLst>
                              <p:par>
                                <p:cTn id="98" presetID="5" presetClass="entr" presetSubtype="10" fill="hold" nodeType="afterEffect">
                                  <p:stCondLst>
                                    <p:cond delay="0"/>
                                  </p:stCondLst>
                                  <p:childTnLst>
                                    <p:set>
                                      <p:cBhvr>
                                        <p:cTn id="99" dur="1" fill="hold">
                                          <p:stCondLst>
                                            <p:cond delay="0"/>
                                          </p:stCondLst>
                                        </p:cTn>
                                        <p:tgtEl>
                                          <p:spTgt spid="455688"/>
                                        </p:tgtEl>
                                        <p:attrNameLst>
                                          <p:attrName>style.visibility</p:attrName>
                                        </p:attrNameLst>
                                      </p:cBhvr>
                                      <p:to>
                                        <p:strVal val="visible"/>
                                      </p:to>
                                    </p:set>
                                    <p:animEffect transition="in" filter="checkerboard(across)">
                                      <p:cBhvr>
                                        <p:cTn id="100" dur="500"/>
                                        <p:tgtEl>
                                          <p:spTgt spid="45568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 presetClass="exit" presetSubtype="10" fill="hold" nodeType="clickEffect">
                                  <p:stCondLst>
                                    <p:cond delay="0"/>
                                  </p:stCondLst>
                                  <p:childTnLst>
                                    <p:animEffect transition="out" filter="checkerboard(across)">
                                      <p:cBhvr>
                                        <p:cTn id="104" dur="500"/>
                                        <p:tgtEl>
                                          <p:spTgt spid="455688"/>
                                        </p:tgtEl>
                                      </p:cBhvr>
                                    </p:animEffect>
                                    <p:set>
                                      <p:cBhvr>
                                        <p:cTn id="105" dur="1" fill="hold">
                                          <p:stCondLst>
                                            <p:cond delay="499"/>
                                          </p:stCondLst>
                                        </p:cTn>
                                        <p:tgtEl>
                                          <p:spTgt spid="455688"/>
                                        </p:tgtEl>
                                        <p:attrNameLst>
                                          <p:attrName>style.visibility</p:attrName>
                                        </p:attrNameLst>
                                      </p:cBhvr>
                                      <p:to>
                                        <p:strVal val="hidden"/>
                                      </p:to>
                                    </p:set>
                                  </p:childTnLst>
                                </p:cTn>
                              </p:par>
                              <p:par>
                                <p:cTn id="106" presetID="5" presetClass="exit" presetSubtype="10" fill="hold" grpId="1" nodeType="withEffect">
                                  <p:stCondLst>
                                    <p:cond delay="0"/>
                                  </p:stCondLst>
                                  <p:childTnLst>
                                    <p:animEffect transition="out" filter="checkerboard(across)">
                                      <p:cBhvr>
                                        <p:cTn id="107" dur="500"/>
                                        <p:tgtEl>
                                          <p:spTgt spid="455709"/>
                                        </p:tgtEl>
                                      </p:cBhvr>
                                    </p:animEffect>
                                    <p:set>
                                      <p:cBhvr>
                                        <p:cTn id="108" dur="1" fill="hold">
                                          <p:stCondLst>
                                            <p:cond delay="499"/>
                                          </p:stCondLst>
                                        </p:cTn>
                                        <p:tgtEl>
                                          <p:spTgt spid="455709"/>
                                        </p:tgtEl>
                                        <p:attrNameLst>
                                          <p:attrName>style.visibility</p:attrName>
                                        </p:attrNameLst>
                                      </p:cBhvr>
                                      <p:to>
                                        <p:strVal val="hidden"/>
                                      </p:to>
                                    </p:se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455710"/>
                                        </p:tgtEl>
                                        <p:attrNameLst>
                                          <p:attrName>style.visibility</p:attrName>
                                        </p:attrNameLst>
                                      </p:cBhvr>
                                      <p:to>
                                        <p:strVal val="visible"/>
                                      </p:to>
                                    </p:set>
                                    <p:animEffect transition="in" filter="wipe(left)">
                                      <p:cBhvr>
                                        <p:cTn id="112" dur="500"/>
                                        <p:tgtEl>
                                          <p:spTgt spid="455710"/>
                                        </p:tgtEl>
                                      </p:cBhvr>
                                    </p:animEffect>
                                  </p:childTnLst>
                                </p:cTn>
                              </p:par>
                            </p:childTnLst>
                          </p:cTn>
                        </p:par>
                        <p:par>
                          <p:cTn id="113" fill="hold" nodeType="afterGroup">
                            <p:stCondLst>
                              <p:cond delay="1000"/>
                            </p:stCondLst>
                            <p:childTnLst>
                              <p:par>
                                <p:cTn id="114" presetID="5" presetClass="entr" presetSubtype="10" fill="hold" nodeType="afterEffect">
                                  <p:stCondLst>
                                    <p:cond delay="0"/>
                                  </p:stCondLst>
                                  <p:childTnLst>
                                    <p:set>
                                      <p:cBhvr>
                                        <p:cTn id="115" dur="1" fill="hold">
                                          <p:stCondLst>
                                            <p:cond delay="0"/>
                                          </p:stCondLst>
                                        </p:cTn>
                                        <p:tgtEl>
                                          <p:spTgt spid="455711"/>
                                        </p:tgtEl>
                                        <p:attrNameLst>
                                          <p:attrName>style.visibility</p:attrName>
                                        </p:attrNameLst>
                                      </p:cBhvr>
                                      <p:to>
                                        <p:strVal val="visible"/>
                                      </p:to>
                                    </p:set>
                                    <p:animEffect transition="in" filter="checkerboard(across)">
                                      <p:cBhvr>
                                        <p:cTn id="116" dur="500"/>
                                        <p:tgtEl>
                                          <p:spTgt spid="455711"/>
                                        </p:tgtEl>
                                      </p:cBhvr>
                                    </p:animEffect>
                                  </p:childTnLst>
                                </p:cTn>
                              </p:par>
                            </p:childTnLst>
                          </p:cTn>
                        </p:par>
                        <p:par>
                          <p:cTn id="117" fill="hold" nodeType="afterGroup">
                            <p:stCondLst>
                              <p:cond delay="1500"/>
                            </p:stCondLst>
                            <p:childTnLst>
                              <p:par>
                                <p:cTn id="118" presetID="22" presetClass="entr" presetSubtype="8" fill="hold" grpId="0" nodeType="afterEffect">
                                  <p:stCondLst>
                                    <p:cond delay="0"/>
                                  </p:stCondLst>
                                  <p:childTnLst>
                                    <p:set>
                                      <p:cBhvr>
                                        <p:cTn id="119" dur="1" fill="hold">
                                          <p:stCondLst>
                                            <p:cond delay="0"/>
                                          </p:stCondLst>
                                        </p:cTn>
                                        <p:tgtEl>
                                          <p:spTgt spid="455712"/>
                                        </p:tgtEl>
                                        <p:attrNameLst>
                                          <p:attrName>style.visibility</p:attrName>
                                        </p:attrNameLst>
                                      </p:cBhvr>
                                      <p:to>
                                        <p:strVal val="visible"/>
                                      </p:to>
                                    </p:set>
                                    <p:animEffect transition="in" filter="wipe(left)">
                                      <p:cBhvr>
                                        <p:cTn id="120" dur="500"/>
                                        <p:tgtEl>
                                          <p:spTgt spid="455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P spid="455684" grpId="1" animBg="1"/>
      <p:bldP spid="455687" grpId="0" animBg="1"/>
      <p:bldP spid="455687" grpId="1" animBg="1"/>
      <p:bldP spid="455709" grpId="0" animBg="1"/>
      <p:bldP spid="455709" grpId="1" animBg="1"/>
      <p:bldP spid="455710" grpId="0" animBg="1"/>
      <p:bldP spid="455712" grpId="0" animBg="1"/>
      <p:bldP spid="455713" grpId="0" build="p"/>
      <p:bldP spid="455714" grpId="0" animBg="1"/>
      <p:bldP spid="455714" grpId="1" animBg="1"/>
      <p:bldP spid="455715" grpId="0" animBg="1"/>
      <p:bldP spid="455715" grpId="1"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5" name="Rectangle 7"/>
          <p:cNvSpPr>
            <a:spLocks noGrp="1" noChangeArrowheads="1"/>
          </p:cNvSpPr>
          <p:nvPr>
            <p:ph type="title"/>
          </p:nvPr>
        </p:nvSpPr>
        <p:spPr/>
        <p:txBody>
          <a:bodyPr/>
          <a:lstStyle/>
          <a:p>
            <a:r>
              <a:rPr lang="zh-CN" altLang="en-US" dirty="0"/>
              <a:t>为什么要进行风险管理</a:t>
            </a:r>
            <a:r>
              <a:rPr lang="en-US" altLang="zh-CN" dirty="0"/>
              <a:t>2-2</a:t>
            </a:r>
          </a:p>
        </p:txBody>
      </p:sp>
      <p:sp>
        <p:nvSpPr>
          <p:cNvPr id="457731" name="Rectangle 3"/>
          <p:cNvSpPr>
            <a:spLocks noGrp="1" noChangeArrowheads="1"/>
          </p:cNvSpPr>
          <p:nvPr>
            <p:ph type="body" idx="1"/>
          </p:nvPr>
        </p:nvSpPr>
        <p:spPr/>
        <p:txBody>
          <a:bodyPr>
            <a:normAutofit fontScale="55000" lnSpcReduction="20000"/>
          </a:bodyPr>
          <a:lstStyle/>
          <a:p>
            <a:r>
              <a:rPr lang="zh-CN" altLang="en-US" dirty="0"/>
              <a:t>进度落后</a:t>
            </a:r>
          </a:p>
          <a:p>
            <a:pPr lvl="1"/>
            <a:r>
              <a:rPr lang="zh-CN" altLang="en-US" dirty="0"/>
              <a:t>合同上签订今年</a:t>
            </a:r>
            <a:r>
              <a:rPr lang="en-US" altLang="zh-CN" dirty="0"/>
              <a:t>9</a:t>
            </a:r>
            <a:r>
              <a:rPr lang="zh-CN" altLang="en-US" dirty="0"/>
              <a:t>月项目验收，现在都</a:t>
            </a:r>
            <a:r>
              <a:rPr lang="en-US" altLang="zh-CN" dirty="0"/>
              <a:t>8</a:t>
            </a:r>
            <a:r>
              <a:rPr lang="zh-CN" altLang="en-US" dirty="0"/>
              <a:t>月底了，测试人员又测出了几百个</a:t>
            </a:r>
            <a:r>
              <a:rPr lang="en-US" altLang="zh-CN" dirty="0"/>
              <a:t>Bug</a:t>
            </a:r>
            <a:r>
              <a:rPr lang="zh-CN" altLang="en-US" dirty="0"/>
              <a:t>。</a:t>
            </a:r>
            <a:endParaRPr lang="en-US" altLang="zh-CN" dirty="0"/>
          </a:p>
          <a:p>
            <a:pPr lvl="1"/>
            <a:r>
              <a:rPr lang="zh-CN" altLang="en-US" dirty="0"/>
              <a:t>整个项目组在剩下的时间里通宵达旦地干都未必能完工</a:t>
            </a:r>
          </a:p>
          <a:p>
            <a:r>
              <a:rPr lang="zh-CN" altLang="en-US" dirty="0"/>
              <a:t>需求膨胀</a:t>
            </a:r>
          </a:p>
          <a:p>
            <a:pPr lvl="1"/>
            <a:r>
              <a:rPr lang="zh-CN" altLang="en-US" dirty="0"/>
              <a:t>客户已经在需求规格说明书上签字了，项目稳扎稳打地进行着，项目组已经完成了概要设计，正准备开始详细设计。</a:t>
            </a:r>
            <a:endParaRPr lang="en-US" altLang="zh-CN" dirty="0"/>
          </a:p>
          <a:p>
            <a:pPr lvl="1"/>
            <a:r>
              <a:rPr lang="zh-CN" altLang="en-US" dirty="0"/>
              <a:t>这时，客户突然发来一封邮件，要求将系统的一些主要功能大改</a:t>
            </a:r>
          </a:p>
          <a:p>
            <a:r>
              <a:rPr lang="zh-CN" altLang="en-US" dirty="0"/>
              <a:t>人员流失</a:t>
            </a:r>
          </a:p>
          <a:p>
            <a:pPr lvl="1"/>
            <a:r>
              <a:rPr lang="zh-CN" altLang="en-US" dirty="0"/>
              <a:t>小王前两天情绪低落，大家都没有在意，今早上班时小王突然向项目经理提交了辞职信。小王可是项目组的主力，他走了之后，项目组中无人能接手他的工作</a:t>
            </a:r>
            <a:endParaRPr lang="en-US" altLang="zh-CN" dirty="0"/>
          </a:p>
          <a:p>
            <a:r>
              <a:rPr lang="zh-CN" altLang="en-US" dirty="0"/>
              <a:t>可能造成：</a:t>
            </a:r>
            <a:endParaRPr lang="en-US" altLang="zh-CN" dirty="0"/>
          </a:p>
          <a:p>
            <a:pPr lvl="1"/>
            <a:r>
              <a:rPr lang="zh-CN" altLang="en-US" dirty="0"/>
              <a:t>项目组一时手忙脚乱</a:t>
            </a:r>
            <a:endParaRPr lang="en-US" altLang="zh-CN" dirty="0"/>
          </a:p>
          <a:p>
            <a:pPr lvl="1"/>
            <a:r>
              <a:rPr lang="zh-CN" altLang="en-US" dirty="0"/>
              <a:t>整个项目全盘皆输</a:t>
            </a:r>
            <a:endParaRPr lang="en-US" altLang="zh-CN" dirty="0"/>
          </a:p>
          <a:p>
            <a:r>
              <a:rPr lang="zh-CN" altLang="en-US" dirty="0"/>
              <a:t>原因：</a:t>
            </a:r>
            <a:endParaRPr lang="en-US" altLang="zh-CN" dirty="0"/>
          </a:p>
          <a:p>
            <a:pPr lvl="1"/>
            <a:r>
              <a:rPr lang="zh-CN" altLang="en-US" dirty="0">
                <a:solidFill>
                  <a:srgbClr val="FF0000"/>
                </a:solidFill>
              </a:rPr>
              <a:t>信念的真诚性丝毫没有帮助</a:t>
            </a:r>
            <a:r>
              <a:rPr lang="en-US" altLang="zh-CN" dirty="0">
                <a:solidFill>
                  <a:srgbClr val="FF0000"/>
                </a:solidFill>
              </a:rPr>
              <a:t>…</a:t>
            </a:r>
            <a:endParaRPr lang="zh-CN" altLang="en-US" dirty="0">
              <a:solidFill>
                <a:srgbClr val="FF0000"/>
              </a:solidFill>
            </a:endParaRPr>
          </a:p>
        </p:txBody>
      </p:sp>
      <p:sp>
        <p:nvSpPr>
          <p:cNvPr id="457732" name="AutoShape 4"/>
          <p:cNvSpPr>
            <a:spLocks noChangeArrowheads="1"/>
          </p:cNvSpPr>
          <p:nvPr/>
        </p:nvSpPr>
        <p:spPr bwMode="gray">
          <a:xfrm>
            <a:off x="3061022" y="1269579"/>
            <a:ext cx="5759450" cy="503237"/>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lstStyle/>
          <a:p>
            <a:pPr algn="ctr">
              <a:spcBef>
                <a:spcPct val="20000"/>
              </a:spcBef>
              <a:buClr>
                <a:schemeClr val="tx1"/>
              </a:buClr>
              <a:buSzPct val="75000"/>
              <a:buFont typeface="Wingdings" pitchFamily="2" charset="2"/>
              <a:buNone/>
            </a:pPr>
            <a:r>
              <a:rPr kumimoji="1" lang="zh-CN" altLang="en-US" sz="2200" b="1" dirty="0">
                <a:latin typeface="黑体" pitchFamily="2" charset="-122"/>
                <a:ea typeface="黑体" pitchFamily="2" charset="-122"/>
              </a:rPr>
              <a:t>软件项目中同样存在着各种各样的风险！</a:t>
            </a:r>
            <a:endParaRPr lang="zh-CN" altLang="en-US" sz="2200" b="1" dirty="0">
              <a:ea typeface="黑体" pitchFamily="2" charset="-122"/>
            </a:endParaRPr>
          </a:p>
        </p:txBody>
      </p:sp>
      <p:sp>
        <p:nvSpPr>
          <p:cNvPr id="457733" name="AutoShape 5"/>
          <p:cNvSpPr>
            <a:spLocks noChangeArrowheads="1"/>
          </p:cNvSpPr>
          <p:nvPr/>
        </p:nvSpPr>
        <p:spPr bwMode="gray">
          <a:xfrm>
            <a:off x="2411413" y="6237288"/>
            <a:ext cx="4751387" cy="43180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lstStyle/>
          <a:p>
            <a:pPr algn="ctr" eaLnBrk="0" hangingPunct="0"/>
            <a:r>
              <a:rPr lang="zh-CN" altLang="en-US" sz="2000" b="1" dirty="0">
                <a:ea typeface="黑体" pitchFamily="2" charset="-122"/>
              </a:rPr>
              <a:t>要学会</a:t>
            </a:r>
            <a:r>
              <a:rPr lang="zh-CN" altLang="en-US" sz="2000" b="1" dirty="0">
                <a:solidFill>
                  <a:srgbClr val="0000FF"/>
                </a:solidFill>
                <a:ea typeface="黑体" pitchFamily="2" charset="-122"/>
              </a:rPr>
              <a:t>识别风险、管理风险</a:t>
            </a:r>
            <a:r>
              <a:rPr lang="zh-CN" altLang="en-US" sz="2000" b="1" dirty="0">
                <a:ea typeface="黑体" pitchFamily="2" charset="-122"/>
              </a:rPr>
              <a:t> </a:t>
            </a:r>
          </a:p>
        </p:txBody>
      </p:sp>
      <p:sp>
        <p:nvSpPr>
          <p:cNvPr id="2" name="日期占位符 1">
            <a:extLst>
              <a:ext uri="{FF2B5EF4-FFF2-40B4-BE49-F238E27FC236}">
                <a16:creationId xmlns:a16="http://schemas.microsoft.com/office/drawing/2014/main" id="{1A17366E-B34B-AF17-11F7-7119FDBCB409}"/>
              </a:ext>
            </a:extLst>
          </p:cNvPr>
          <p:cNvSpPr>
            <a:spLocks noGrp="1"/>
          </p:cNvSpPr>
          <p:nvPr>
            <p:ph type="dt" sz="half" idx="10"/>
          </p:nvPr>
        </p:nvSpPr>
        <p:spPr/>
        <p:txBody>
          <a:bodyPr/>
          <a:lstStyle/>
          <a:p>
            <a:fld id="{D1076942-50DE-4CB6-90DE-9DCB4880E0E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DE618CB2-F2F3-DB46-9D6C-23A0D7B1CA50}"/>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FCCF38EB-C14C-AEF3-FD12-0DB1BC4A058C}"/>
              </a:ext>
            </a:extLst>
          </p:cNvPr>
          <p:cNvSpPr>
            <a:spLocks noGrp="1"/>
          </p:cNvSpPr>
          <p:nvPr>
            <p:ph type="sldNum" sz="quarter" idx="12"/>
          </p:nvPr>
        </p:nvSpPr>
        <p:spPr/>
        <p:txBody>
          <a:bodyPr/>
          <a:lstStyle/>
          <a:p>
            <a:fld id="{0C913308-F349-4B6D-A68A-DD1791B4A57B}" type="slidenum">
              <a:rPr lang="zh-CN" altLang="en-US" smtClean="0"/>
              <a:t>117</a:t>
            </a:fld>
            <a:endParaRPr lang="zh-CN" altLang="en-US"/>
          </a:p>
        </p:txBody>
      </p:sp>
    </p:spTree>
    <p:extLst>
      <p:ext uri="{BB962C8B-B14F-4D97-AF65-F5344CB8AC3E}">
        <p14:creationId xmlns:p14="http://schemas.microsoft.com/office/powerpoint/2010/main" val="210212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2" name="Rectangle 6"/>
          <p:cNvSpPr>
            <a:spLocks noGrp="1" noChangeArrowheads="1"/>
          </p:cNvSpPr>
          <p:nvPr>
            <p:ph type="title"/>
          </p:nvPr>
        </p:nvSpPr>
        <p:spPr/>
        <p:txBody>
          <a:bodyPr/>
          <a:lstStyle/>
          <a:p>
            <a:r>
              <a:rPr lang="zh-CN" altLang="en-US"/>
              <a:t>什么是风险管理</a:t>
            </a:r>
          </a:p>
        </p:txBody>
      </p:sp>
      <p:sp>
        <p:nvSpPr>
          <p:cNvPr id="459779" name="Rectangle 3"/>
          <p:cNvSpPr>
            <a:spLocks noGrp="1" noChangeArrowheads="1"/>
          </p:cNvSpPr>
          <p:nvPr>
            <p:ph type="body" idx="1"/>
          </p:nvPr>
        </p:nvSpPr>
        <p:spPr/>
        <p:txBody>
          <a:bodyPr>
            <a:normAutofit fontScale="55000" lnSpcReduction="20000"/>
          </a:bodyPr>
          <a:lstStyle/>
          <a:p>
            <a:r>
              <a:rPr lang="zh-CN" altLang="en-US" dirty="0"/>
              <a:t>风险和风险管理的概念</a:t>
            </a:r>
          </a:p>
          <a:p>
            <a:pPr lvl="1"/>
            <a:r>
              <a:rPr lang="zh-CN" altLang="en-US" dirty="0"/>
              <a:t>确定：</a:t>
            </a:r>
          </a:p>
          <a:p>
            <a:pPr lvl="1"/>
            <a:r>
              <a:rPr lang="zh-CN" altLang="en-US" dirty="0"/>
              <a:t>    是指所有信息是可用的，对结果的预言比较有把握</a:t>
            </a:r>
          </a:p>
          <a:p>
            <a:pPr lvl="1"/>
            <a:r>
              <a:rPr lang="zh-CN" altLang="en-US" dirty="0"/>
              <a:t>不确定：</a:t>
            </a:r>
          </a:p>
          <a:p>
            <a:pPr lvl="1"/>
            <a:r>
              <a:rPr lang="zh-CN" altLang="en-US" dirty="0"/>
              <a:t>    即没有信息，对可能的结果一无所知</a:t>
            </a:r>
          </a:p>
          <a:p>
            <a:pPr lvl="1"/>
            <a:r>
              <a:rPr lang="zh-CN" altLang="en-US" dirty="0"/>
              <a:t>风险：</a:t>
            </a:r>
            <a:endParaRPr lang="en-US" altLang="zh-CN" dirty="0"/>
          </a:p>
          <a:p>
            <a:pPr lvl="1"/>
            <a:r>
              <a:rPr lang="zh-CN" altLang="en-US" dirty="0"/>
              <a:t>    一种不确定的事件或条件，一旦发生会对项目产生正面或负面的影响</a:t>
            </a:r>
            <a:endParaRPr lang="en-US" altLang="zh-CN" dirty="0"/>
          </a:p>
          <a:p>
            <a:pPr lvl="1"/>
            <a:r>
              <a:rPr lang="zh-CN" altLang="en-US" dirty="0"/>
              <a:t>软件项目最常见的风险是：</a:t>
            </a:r>
            <a:endParaRPr lang="en-US" altLang="zh-CN" dirty="0"/>
          </a:p>
          <a:p>
            <a:pPr lvl="2"/>
            <a:r>
              <a:rPr lang="zh-CN" altLang="en-US" dirty="0"/>
              <a:t>需求膨胀或变更，还有就是人员变动。（怎么办？）</a:t>
            </a:r>
            <a:endParaRPr lang="en-US" altLang="zh-CN" dirty="0"/>
          </a:p>
          <a:p>
            <a:pPr lvl="2"/>
            <a:r>
              <a:rPr lang="zh-CN" altLang="en-US" dirty="0"/>
              <a:t>人员变动包括人走、人来。新人加入团队在一定时间内肯定会造成效率的损失。（怎么办？）</a:t>
            </a:r>
            <a:endParaRPr lang="en-US" altLang="zh-CN" dirty="0"/>
          </a:p>
          <a:p>
            <a:r>
              <a:rPr lang="zh-CN" altLang="en-US" dirty="0"/>
              <a:t>软件项目风险管理工作的主要内容就是：</a:t>
            </a:r>
          </a:p>
          <a:p>
            <a:pPr lvl="1"/>
            <a:r>
              <a:rPr lang="zh-CN" altLang="en-US" dirty="0"/>
              <a:t>对项目中的不确定因素进行识别、分析、制订应对措施，并进行跟踪控制，以提高软件项目的成功几率。</a:t>
            </a:r>
          </a:p>
          <a:p>
            <a:pPr lvl="1"/>
            <a:endParaRPr lang="zh-CN" altLang="en-US" dirty="0"/>
          </a:p>
        </p:txBody>
      </p:sp>
      <p:sp>
        <p:nvSpPr>
          <p:cNvPr id="459780" name="AutoShape 4"/>
          <p:cNvSpPr>
            <a:spLocks noChangeArrowheads="1"/>
          </p:cNvSpPr>
          <p:nvPr/>
        </p:nvSpPr>
        <p:spPr bwMode="gray">
          <a:xfrm>
            <a:off x="1692275" y="5805264"/>
            <a:ext cx="6480175" cy="43180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lstStyle/>
          <a:p>
            <a:pPr algn="ctr" eaLnBrk="0" hangingPunct="0"/>
            <a:r>
              <a:rPr lang="zh-CN" altLang="en-US" sz="2000" b="1" dirty="0">
                <a:ea typeface="黑体" pitchFamily="2" charset="-122"/>
              </a:rPr>
              <a:t>风险管理，就是对风险进行识别、分析和应对的过程。 </a:t>
            </a:r>
          </a:p>
        </p:txBody>
      </p:sp>
      <p:sp>
        <p:nvSpPr>
          <p:cNvPr id="2" name="日期占位符 1">
            <a:extLst>
              <a:ext uri="{FF2B5EF4-FFF2-40B4-BE49-F238E27FC236}">
                <a16:creationId xmlns:a16="http://schemas.microsoft.com/office/drawing/2014/main" id="{B9D70449-5321-AF44-69C2-53F11085E51E}"/>
              </a:ext>
            </a:extLst>
          </p:cNvPr>
          <p:cNvSpPr>
            <a:spLocks noGrp="1"/>
          </p:cNvSpPr>
          <p:nvPr>
            <p:ph type="dt" sz="half" idx="10"/>
          </p:nvPr>
        </p:nvSpPr>
        <p:spPr/>
        <p:txBody>
          <a:bodyPr/>
          <a:lstStyle/>
          <a:p>
            <a:fld id="{C32BCC4B-D66B-4775-8441-6BE014E9C8E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571A634-36E7-1AE6-108F-9A77713D74E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09E8BEF-C12A-9CDE-B2C8-0AAC6B5D6688}"/>
              </a:ext>
            </a:extLst>
          </p:cNvPr>
          <p:cNvSpPr>
            <a:spLocks noGrp="1"/>
          </p:cNvSpPr>
          <p:nvPr>
            <p:ph type="sldNum" sz="quarter" idx="12"/>
          </p:nvPr>
        </p:nvSpPr>
        <p:spPr/>
        <p:txBody>
          <a:bodyPr/>
          <a:lstStyle/>
          <a:p>
            <a:fld id="{0C913308-F349-4B6D-A68A-DD1791B4A57B}" type="slidenum">
              <a:rPr lang="zh-CN" altLang="en-US" smtClean="0"/>
              <a:t>118</a:t>
            </a:fld>
            <a:endParaRPr lang="zh-CN" altLang="en-US"/>
          </a:p>
        </p:txBody>
      </p:sp>
    </p:spTree>
    <p:extLst>
      <p:ext uri="{BB962C8B-B14F-4D97-AF65-F5344CB8AC3E}">
        <p14:creationId xmlns:p14="http://schemas.microsoft.com/office/powerpoint/2010/main" val="169296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9" name="Rectangle 5"/>
          <p:cNvSpPr>
            <a:spLocks noGrp="1" noChangeArrowheads="1"/>
          </p:cNvSpPr>
          <p:nvPr>
            <p:ph type="title"/>
          </p:nvPr>
        </p:nvSpPr>
        <p:spPr/>
        <p:txBody>
          <a:bodyPr/>
          <a:lstStyle/>
          <a:p>
            <a:r>
              <a:rPr lang="zh-CN" altLang="en-US"/>
              <a:t>如何进行风险管理</a:t>
            </a:r>
            <a:r>
              <a:rPr lang="en-US" altLang="zh-CN"/>
              <a:t>2-1</a:t>
            </a:r>
          </a:p>
        </p:txBody>
      </p:sp>
      <p:sp>
        <p:nvSpPr>
          <p:cNvPr id="461827" name="Rectangle 3"/>
          <p:cNvSpPr>
            <a:spLocks noGrp="1" noChangeArrowheads="1"/>
          </p:cNvSpPr>
          <p:nvPr>
            <p:ph type="body" idx="1"/>
          </p:nvPr>
        </p:nvSpPr>
        <p:spPr/>
        <p:txBody>
          <a:bodyPr>
            <a:normAutofit fontScale="70000" lnSpcReduction="20000"/>
          </a:bodyPr>
          <a:lstStyle/>
          <a:p>
            <a:r>
              <a:rPr lang="zh-CN" altLang="en-US" dirty="0"/>
              <a:t>风险识别技术</a:t>
            </a:r>
          </a:p>
          <a:p>
            <a:pPr lvl="1"/>
            <a:r>
              <a:rPr lang="zh-CN" altLang="en-US" dirty="0"/>
              <a:t>对于已识别的风险，可以制订计划进行管理</a:t>
            </a:r>
          </a:p>
          <a:p>
            <a:pPr lvl="1"/>
            <a:r>
              <a:rPr lang="zh-CN" altLang="en-US" dirty="0"/>
              <a:t>对于未知风险，可以借助文件审核、收集信息（以头脑风暴、访谈、</a:t>
            </a:r>
            <a:r>
              <a:rPr lang="en-US" altLang="zh-CN" dirty="0"/>
              <a:t>SWOT</a:t>
            </a:r>
            <a:r>
              <a:rPr lang="zh-CN" altLang="en-US" dirty="0"/>
              <a:t>等方式）、做假设分析，以及采用专门的图解技术（如因果图、系统流程图、影响图）等方法来发现风险。</a:t>
            </a:r>
          </a:p>
          <a:p>
            <a:r>
              <a:rPr lang="zh-CN" altLang="en-US" dirty="0"/>
              <a:t>风险定性分析技术</a:t>
            </a:r>
          </a:p>
          <a:p>
            <a:pPr lvl="1"/>
            <a:r>
              <a:rPr lang="zh-CN" altLang="en-US" dirty="0"/>
              <a:t>对已经发现的风险，从发生的概率和如果发生造成的严重后果来分类、排序 </a:t>
            </a:r>
          </a:p>
          <a:p>
            <a:r>
              <a:rPr lang="zh-CN" altLang="en-US" dirty="0"/>
              <a:t>风险定量分析技术</a:t>
            </a:r>
          </a:p>
          <a:p>
            <a:pPr lvl="1"/>
            <a:r>
              <a:rPr lang="zh-CN" altLang="en-US" dirty="0"/>
              <a:t>对每项风险的发生概率和影响，以及整个项目的整体风险程度进行数值分析。</a:t>
            </a:r>
            <a:endParaRPr lang="en-US" altLang="zh-CN" dirty="0"/>
          </a:p>
          <a:p>
            <a:pPr lvl="1"/>
            <a:r>
              <a:rPr lang="zh-CN" altLang="en-US" dirty="0"/>
              <a:t>常采用的方法包括：访谈、敏感性分析、决策树等。</a:t>
            </a:r>
          </a:p>
        </p:txBody>
      </p:sp>
      <p:sp>
        <p:nvSpPr>
          <p:cNvPr id="2" name="日期占位符 1">
            <a:extLst>
              <a:ext uri="{FF2B5EF4-FFF2-40B4-BE49-F238E27FC236}">
                <a16:creationId xmlns:a16="http://schemas.microsoft.com/office/drawing/2014/main" id="{ED9B69BC-009E-AC5A-E2BD-D82BBD7E6201}"/>
              </a:ext>
            </a:extLst>
          </p:cNvPr>
          <p:cNvSpPr>
            <a:spLocks noGrp="1"/>
          </p:cNvSpPr>
          <p:nvPr>
            <p:ph type="dt" sz="half" idx="10"/>
          </p:nvPr>
        </p:nvSpPr>
        <p:spPr/>
        <p:txBody>
          <a:bodyPr/>
          <a:lstStyle/>
          <a:p>
            <a:fld id="{88B06191-83DF-48A4-A862-91251D7BC26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B19BBB7-CECF-5CCF-BBB3-AD1CB38BF87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8B20C248-4871-8776-A152-3D7F7545FC41}"/>
              </a:ext>
            </a:extLst>
          </p:cNvPr>
          <p:cNvSpPr>
            <a:spLocks noGrp="1"/>
          </p:cNvSpPr>
          <p:nvPr>
            <p:ph type="sldNum" sz="quarter" idx="12"/>
          </p:nvPr>
        </p:nvSpPr>
        <p:spPr/>
        <p:txBody>
          <a:bodyPr/>
          <a:lstStyle/>
          <a:p>
            <a:fld id="{0C913308-F349-4B6D-A68A-DD1791B4A57B}" type="slidenum">
              <a:rPr lang="zh-CN" altLang="en-US" smtClean="0"/>
              <a:t>119</a:t>
            </a:fld>
            <a:endParaRPr lang="zh-CN" altLang="en-US"/>
          </a:p>
        </p:txBody>
      </p:sp>
    </p:spTree>
    <p:extLst>
      <p:ext uri="{BB962C8B-B14F-4D97-AF65-F5344CB8AC3E}">
        <p14:creationId xmlns:p14="http://schemas.microsoft.com/office/powerpoint/2010/main" val="234239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测试工程看到软件项目之后的感受</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A2BE89D8-AF11-D403-774F-3626F6C20612}"/>
              </a:ext>
            </a:extLst>
          </p:cNvPr>
          <p:cNvSpPr>
            <a:spLocks noGrp="1"/>
          </p:cNvSpPr>
          <p:nvPr>
            <p:ph type="dt" sz="half" idx="10"/>
          </p:nvPr>
        </p:nvSpPr>
        <p:spPr/>
        <p:txBody>
          <a:bodyPr/>
          <a:lstStyle/>
          <a:p>
            <a:fld id="{F8BCB3E9-6F91-4323-A6FA-FC0971E88352}" type="datetime1">
              <a:rPr lang="zh-CN" altLang="en-US" smtClean="0"/>
              <a:t>2023/6/25</a:t>
            </a:fld>
            <a:endParaRPr lang="zh-CN" altLang="en-US"/>
          </a:p>
        </p:txBody>
      </p:sp>
      <p:sp>
        <p:nvSpPr>
          <p:cNvPr id="5" name="页脚占位符 4">
            <a:extLst>
              <a:ext uri="{FF2B5EF4-FFF2-40B4-BE49-F238E27FC236}">
                <a16:creationId xmlns:a16="http://schemas.microsoft.com/office/drawing/2014/main" id="{9928280C-76A7-A126-9FAF-D27FE9177D30}"/>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0A286FE8-6EE4-3FFA-C28A-8D03E75C70BB}"/>
              </a:ext>
            </a:extLst>
          </p:cNvPr>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4798708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7" name="Rectangle 5"/>
          <p:cNvSpPr>
            <a:spLocks noGrp="1" noChangeArrowheads="1"/>
          </p:cNvSpPr>
          <p:nvPr>
            <p:ph type="title"/>
          </p:nvPr>
        </p:nvSpPr>
        <p:spPr/>
        <p:txBody>
          <a:bodyPr/>
          <a:lstStyle/>
          <a:p>
            <a:r>
              <a:rPr lang="zh-CN" altLang="en-US"/>
              <a:t>如何进行风险管理</a:t>
            </a:r>
            <a:r>
              <a:rPr lang="en-US" altLang="zh-CN"/>
              <a:t>2-2</a:t>
            </a:r>
          </a:p>
        </p:txBody>
      </p:sp>
      <p:sp>
        <p:nvSpPr>
          <p:cNvPr id="463875" name="Rectangle 3"/>
          <p:cNvSpPr>
            <a:spLocks noGrp="1" noChangeArrowheads="1"/>
          </p:cNvSpPr>
          <p:nvPr>
            <p:ph type="body" idx="1"/>
          </p:nvPr>
        </p:nvSpPr>
        <p:spPr/>
        <p:txBody>
          <a:bodyPr>
            <a:normAutofit fontScale="62500" lnSpcReduction="20000"/>
          </a:bodyPr>
          <a:lstStyle/>
          <a:p>
            <a:r>
              <a:rPr lang="zh-CN" altLang="en-US" dirty="0"/>
              <a:t>应对策略</a:t>
            </a:r>
          </a:p>
          <a:p>
            <a:pPr lvl="1"/>
            <a:r>
              <a:rPr lang="zh-CN" altLang="en-US" dirty="0"/>
              <a:t>回避</a:t>
            </a:r>
          </a:p>
          <a:p>
            <a:pPr lvl="2"/>
            <a:r>
              <a:rPr lang="zh-CN" altLang="en-US" dirty="0"/>
              <a:t>某些不重要的功能先不实现，保证核心业务的稳定运行</a:t>
            </a:r>
          </a:p>
          <a:p>
            <a:pPr lvl="2"/>
            <a:r>
              <a:rPr lang="zh-CN" altLang="en-US" dirty="0"/>
              <a:t>增加资源（一般情况下指人手）</a:t>
            </a:r>
            <a:endParaRPr lang="en-US" altLang="zh-CN" dirty="0"/>
          </a:p>
          <a:p>
            <a:pPr lvl="2"/>
            <a:r>
              <a:rPr lang="zh-CN" altLang="en-US" dirty="0"/>
              <a:t>用熟悉的方法</a:t>
            </a:r>
          </a:p>
          <a:p>
            <a:pPr lvl="1"/>
            <a:r>
              <a:rPr lang="zh-CN" altLang="en-US" dirty="0"/>
              <a:t>转嫁</a:t>
            </a:r>
          </a:p>
          <a:p>
            <a:pPr lvl="2"/>
            <a:r>
              <a:rPr lang="zh-CN" altLang="en-US" dirty="0"/>
              <a:t>将本公司（部门）不擅长的项目，外包出去</a:t>
            </a:r>
          </a:p>
          <a:p>
            <a:pPr lvl="1"/>
            <a:r>
              <a:rPr lang="zh-CN" altLang="en-US" dirty="0"/>
              <a:t>减轻</a:t>
            </a:r>
          </a:p>
          <a:p>
            <a:pPr lvl="2"/>
            <a:r>
              <a:rPr lang="zh-CN" altLang="en-US" dirty="0"/>
              <a:t>对逾期的项目，一方面抓紧完成，一方面请求客户谅解</a:t>
            </a:r>
          </a:p>
          <a:p>
            <a:pPr lvl="1"/>
            <a:r>
              <a:rPr lang="zh-CN" altLang="en-US" dirty="0"/>
              <a:t>接收</a:t>
            </a:r>
          </a:p>
          <a:p>
            <a:pPr lvl="2"/>
            <a:r>
              <a:rPr lang="zh-CN" altLang="en-US" dirty="0"/>
              <a:t>对于“不可抗拒（比如地震）”的情况，只能“尽人事、安天命。”</a:t>
            </a:r>
            <a:endParaRPr lang="en-US" altLang="zh-CN" dirty="0"/>
          </a:p>
          <a:p>
            <a:pPr lvl="2"/>
            <a:r>
              <a:rPr lang="zh-CN" altLang="en-US" dirty="0"/>
              <a:t>制订应急计划，规划好当事情真正发生了，有哪些可以做的，尽可能地降低损失。</a:t>
            </a:r>
          </a:p>
          <a:p>
            <a:pPr lvl="2"/>
            <a:r>
              <a:rPr lang="zh-CN" altLang="en-US" dirty="0"/>
              <a:t>比如：备份策略</a:t>
            </a:r>
            <a:r>
              <a:rPr lang="en-US" altLang="zh-CN" dirty="0"/>
              <a:t>…</a:t>
            </a:r>
            <a:endParaRPr lang="zh-CN" altLang="en-US" dirty="0"/>
          </a:p>
        </p:txBody>
      </p:sp>
      <p:sp>
        <p:nvSpPr>
          <p:cNvPr id="2" name="日期占位符 1">
            <a:extLst>
              <a:ext uri="{FF2B5EF4-FFF2-40B4-BE49-F238E27FC236}">
                <a16:creationId xmlns:a16="http://schemas.microsoft.com/office/drawing/2014/main" id="{B166CD69-3DEE-171E-0248-D488CD3285B7}"/>
              </a:ext>
            </a:extLst>
          </p:cNvPr>
          <p:cNvSpPr>
            <a:spLocks noGrp="1"/>
          </p:cNvSpPr>
          <p:nvPr>
            <p:ph type="dt" sz="half" idx="10"/>
          </p:nvPr>
        </p:nvSpPr>
        <p:spPr/>
        <p:txBody>
          <a:bodyPr/>
          <a:lstStyle/>
          <a:p>
            <a:fld id="{FA54AFCB-0420-43AE-8487-E12E131AC94E}"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CA20691-4222-1CA3-A8C7-0FD4E6E0F35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1582FD2-A8F5-BEF5-03BD-8CB958869135}"/>
              </a:ext>
            </a:extLst>
          </p:cNvPr>
          <p:cNvSpPr>
            <a:spLocks noGrp="1"/>
          </p:cNvSpPr>
          <p:nvPr>
            <p:ph type="sldNum" sz="quarter" idx="12"/>
          </p:nvPr>
        </p:nvSpPr>
        <p:spPr/>
        <p:txBody>
          <a:bodyPr/>
          <a:lstStyle/>
          <a:p>
            <a:fld id="{0C913308-F349-4B6D-A68A-DD1791B4A57B}" type="slidenum">
              <a:rPr lang="zh-CN" altLang="en-US" smtClean="0"/>
              <a:t>120</a:t>
            </a:fld>
            <a:endParaRPr lang="zh-CN" altLang="en-US"/>
          </a:p>
        </p:txBody>
      </p:sp>
    </p:spTree>
    <p:extLst>
      <p:ext uri="{BB962C8B-B14F-4D97-AF65-F5344CB8AC3E}">
        <p14:creationId xmlns:p14="http://schemas.microsoft.com/office/powerpoint/2010/main" val="9418073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6" name="Rectangle 6"/>
          <p:cNvSpPr>
            <a:spLocks noGrp="1" noChangeArrowheads="1"/>
          </p:cNvSpPr>
          <p:nvPr>
            <p:ph type="title"/>
          </p:nvPr>
        </p:nvSpPr>
        <p:spPr/>
        <p:txBody>
          <a:bodyPr/>
          <a:lstStyle/>
          <a:p>
            <a:r>
              <a:rPr lang="zh-CN" altLang="en-US"/>
              <a:t>如何进行风险管理</a:t>
            </a:r>
          </a:p>
        </p:txBody>
      </p:sp>
      <p:sp>
        <p:nvSpPr>
          <p:cNvPr id="465923" name="Rectangle 3"/>
          <p:cNvSpPr>
            <a:spLocks noGrp="1" noChangeArrowheads="1"/>
          </p:cNvSpPr>
          <p:nvPr>
            <p:ph type="body" idx="1"/>
          </p:nvPr>
        </p:nvSpPr>
        <p:spPr/>
        <p:txBody>
          <a:bodyPr/>
          <a:lstStyle/>
          <a:p>
            <a:r>
              <a:rPr lang="zh-CN" altLang="en-US" dirty="0"/>
              <a:t>记录、跟踪</a:t>
            </a:r>
          </a:p>
          <a:p>
            <a:pPr lvl="1"/>
            <a:r>
              <a:rPr lang="zh-CN" altLang="en-US" dirty="0"/>
              <a:t>对于每个可能发生的危险，都要予以记录，并随时对风险的状况进行追踪 </a:t>
            </a:r>
            <a:endParaRPr lang="en-US" altLang="zh-CN" dirty="0"/>
          </a:p>
          <a:p>
            <a:pPr lvl="1"/>
            <a:r>
              <a:rPr lang="zh-CN" altLang="en-US" dirty="0"/>
              <a:t>给出预案：</a:t>
            </a:r>
            <a:endParaRPr lang="en-US" altLang="zh-CN" dirty="0"/>
          </a:p>
          <a:p>
            <a:pPr lvl="2"/>
            <a:r>
              <a:rPr lang="zh-CN" altLang="en-US" dirty="0"/>
              <a:t>包括：发生概率、危害程度、触发标志、应对措施、责任人、现在的状态。。。</a:t>
            </a:r>
          </a:p>
          <a:p>
            <a:endParaRPr lang="zh-CN" altLang="en-US" dirty="0"/>
          </a:p>
        </p:txBody>
      </p:sp>
      <p:sp>
        <p:nvSpPr>
          <p:cNvPr id="2" name="日期占位符 1">
            <a:extLst>
              <a:ext uri="{FF2B5EF4-FFF2-40B4-BE49-F238E27FC236}">
                <a16:creationId xmlns:a16="http://schemas.microsoft.com/office/drawing/2014/main" id="{8955AD76-B619-1327-5C31-258CD1D1A810}"/>
              </a:ext>
            </a:extLst>
          </p:cNvPr>
          <p:cNvSpPr>
            <a:spLocks noGrp="1"/>
          </p:cNvSpPr>
          <p:nvPr>
            <p:ph type="dt" sz="half" idx="10"/>
          </p:nvPr>
        </p:nvSpPr>
        <p:spPr/>
        <p:txBody>
          <a:bodyPr/>
          <a:lstStyle/>
          <a:p>
            <a:fld id="{186B715B-A49B-4A27-95BF-25EB30966E2D}"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DD342CE-5AA9-918E-7F36-5E58A35561AE}"/>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433B827-7D6B-0449-F449-3F581D335C40}"/>
              </a:ext>
            </a:extLst>
          </p:cNvPr>
          <p:cNvSpPr>
            <a:spLocks noGrp="1"/>
          </p:cNvSpPr>
          <p:nvPr>
            <p:ph type="sldNum" sz="quarter" idx="12"/>
          </p:nvPr>
        </p:nvSpPr>
        <p:spPr/>
        <p:txBody>
          <a:bodyPr/>
          <a:lstStyle/>
          <a:p>
            <a:fld id="{0C913308-F349-4B6D-A68A-DD1791B4A57B}" type="slidenum">
              <a:rPr lang="zh-CN" altLang="en-US" smtClean="0"/>
              <a:t>121</a:t>
            </a:fld>
            <a:endParaRPr lang="zh-CN" altLang="en-US"/>
          </a:p>
        </p:txBody>
      </p:sp>
    </p:spTree>
    <p:extLst>
      <p:ext uri="{BB962C8B-B14F-4D97-AF65-F5344CB8AC3E}">
        <p14:creationId xmlns:p14="http://schemas.microsoft.com/office/powerpoint/2010/main" val="26896758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五、软件测试与缺陷管理</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58369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7" name="Rectangle 5"/>
          <p:cNvSpPr>
            <a:spLocks noGrp="1" noChangeArrowheads="1"/>
          </p:cNvSpPr>
          <p:nvPr>
            <p:ph type="title"/>
          </p:nvPr>
        </p:nvSpPr>
        <p:spPr/>
        <p:txBody>
          <a:bodyPr/>
          <a:lstStyle/>
          <a:p>
            <a:r>
              <a:rPr lang="zh-CN" altLang="en-US"/>
              <a:t>想想</a:t>
            </a:r>
            <a:endParaRPr lang="zh-CN" altLang="en-US" dirty="0"/>
          </a:p>
        </p:txBody>
      </p:sp>
      <p:sp>
        <p:nvSpPr>
          <p:cNvPr id="433155" name="Rectangle 3"/>
          <p:cNvSpPr>
            <a:spLocks noGrp="1" noChangeArrowheads="1"/>
          </p:cNvSpPr>
          <p:nvPr>
            <p:ph type="body" idx="1"/>
          </p:nvPr>
        </p:nvSpPr>
        <p:spPr/>
        <p:txBody>
          <a:bodyPr/>
          <a:lstStyle/>
          <a:p>
            <a:r>
              <a:rPr lang="zh-CN" altLang="en-US"/>
              <a:t>测试报告一般有哪些内容？</a:t>
            </a:r>
          </a:p>
          <a:p>
            <a:endParaRPr lang="zh-CN" altLang="en-US" dirty="0"/>
          </a:p>
        </p:txBody>
      </p:sp>
      <p:sp>
        <p:nvSpPr>
          <p:cNvPr id="2" name="日期占位符 1">
            <a:extLst>
              <a:ext uri="{FF2B5EF4-FFF2-40B4-BE49-F238E27FC236}">
                <a16:creationId xmlns:a16="http://schemas.microsoft.com/office/drawing/2014/main" id="{709A6F8C-542F-79A4-DAB3-209E08078C1B}"/>
              </a:ext>
            </a:extLst>
          </p:cNvPr>
          <p:cNvSpPr>
            <a:spLocks noGrp="1"/>
          </p:cNvSpPr>
          <p:nvPr>
            <p:ph type="dt" sz="half" idx="10"/>
          </p:nvPr>
        </p:nvSpPr>
        <p:spPr/>
        <p:txBody>
          <a:bodyPr/>
          <a:lstStyle/>
          <a:p>
            <a:fld id="{403ED8F8-A0F8-437D-8506-7A670F43E9E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849DB71A-14C7-C971-719F-A5380BABDF7C}"/>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E9D26C95-59AF-0978-C38F-C99EC85B0BCB}"/>
              </a:ext>
            </a:extLst>
          </p:cNvPr>
          <p:cNvSpPr>
            <a:spLocks noGrp="1"/>
          </p:cNvSpPr>
          <p:nvPr>
            <p:ph type="sldNum" sz="quarter" idx="12"/>
          </p:nvPr>
        </p:nvSpPr>
        <p:spPr/>
        <p:txBody>
          <a:bodyPr/>
          <a:lstStyle/>
          <a:p>
            <a:fld id="{0C913308-F349-4B6D-A68A-DD1791B4A57B}" type="slidenum">
              <a:rPr lang="zh-CN" altLang="en-US" smtClean="0"/>
              <a:t>123</a:t>
            </a:fld>
            <a:endParaRPr lang="zh-CN" altLang="en-US"/>
          </a:p>
        </p:txBody>
      </p:sp>
    </p:spTree>
    <p:extLst>
      <p:ext uri="{BB962C8B-B14F-4D97-AF65-F5344CB8AC3E}">
        <p14:creationId xmlns:p14="http://schemas.microsoft.com/office/powerpoint/2010/main" val="9278223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应该使用测试用例</a:t>
            </a:r>
          </a:p>
        </p:txBody>
      </p:sp>
      <p:sp>
        <p:nvSpPr>
          <p:cNvPr id="435203" name="Rectangle 3"/>
          <p:cNvSpPr>
            <a:spLocks noGrp="1" noChangeArrowheads="1"/>
          </p:cNvSpPr>
          <p:nvPr>
            <p:ph type="body" idx="1"/>
          </p:nvPr>
        </p:nvSpPr>
        <p:spPr/>
        <p:txBody>
          <a:bodyPr/>
          <a:lstStyle/>
          <a:p>
            <a:r>
              <a:rPr lang="zh-CN" altLang="en-US"/>
              <a:t>“用户管理”测试用例</a:t>
            </a:r>
          </a:p>
          <a:p>
            <a:endParaRPr lang="zh-CN" altLang="en-US"/>
          </a:p>
          <a:p>
            <a:endParaRPr lang="zh-CN" altLang="en-US" dirty="0"/>
          </a:p>
        </p:txBody>
      </p:sp>
      <p:sp>
        <p:nvSpPr>
          <p:cNvPr id="2" name="日期占位符 1">
            <a:extLst>
              <a:ext uri="{FF2B5EF4-FFF2-40B4-BE49-F238E27FC236}">
                <a16:creationId xmlns:a16="http://schemas.microsoft.com/office/drawing/2014/main" id="{1ECD98FA-966B-A99E-6E85-A20E6820655C}"/>
              </a:ext>
            </a:extLst>
          </p:cNvPr>
          <p:cNvSpPr>
            <a:spLocks noGrp="1"/>
          </p:cNvSpPr>
          <p:nvPr>
            <p:ph type="dt" sz="half" idx="10"/>
          </p:nvPr>
        </p:nvSpPr>
        <p:spPr/>
        <p:txBody>
          <a:bodyPr/>
          <a:lstStyle/>
          <a:p>
            <a:fld id="{603DC169-C789-42C2-AF9F-058E5E965328}" type="datetime1">
              <a:rPr lang="zh-CN" altLang="en-US" smtClean="0"/>
              <a:t>2023/6/25</a:t>
            </a:fld>
            <a:endParaRPr lang="zh-CN" altLang="en-US"/>
          </a:p>
        </p:txBody>
      </p:sp>
      <p:sp>
        <p:nvSpPr>
          <p:cNvPr id="4" name="页脚占位符 3">
            <a:extLst>
              <a:ext uri="{FF2B5EF4-FFF2-40B4-BE49-F238E27FC236}">
                <a16:creationId xmlns:a16="http://schemas.microsoft.com/office/drawing/2014/main" id="{DB68EBE3-71A3-634C-FB81-3BBF1C73AE52}"/>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0A6DF4A0-84E9-00D2-E61A-D0DA166C57CD}"/>
              </a:ext>
            </a:extLst>
          </p:cNvPr>
          <p:cNvSpPr>
            <a:spLocks noGrp="1"/>
          </p:cNvSpPr>
          <p:nvPr>
            <p:ph type="sldNum" sz="quarter" idx="12"/>
          </p:nvPr>
        </p:nvSpPr>
        <p:spPr/>
        <p:txBody>
          <a:bodyPr/>
          <a:lstStyle/>
          <a:p>
            <a:fld id="{0C913308-F349-4B6D-A68A-DD1791B4A57B}" type="slidenum">
              <a:rPr lang="zh-CN" altLang="en-US" smtClean="0"/>
              <a:t>124</a:t>
            </a:fld>
            <a:endParaRPr lang="zh-CN" altLang="en-US"/>
          </a:p>
        </p:txBody>
      </p:sp>
    </p:spTree>
    <p:extLst>
      <p:ext uri="{BB962C8B-B14F-4D97-AF65-F5344CB8AC3E}">
        <p14:creationId xmlns:p14="http://schemas.microsoft.com/office/powerpoint/2010/main" val="15792609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en-US"/>
              <a:t>目标</a:t>
            </a:r>
            <a:endParaRPr lang="zh-CN" altLang="en-US" dirty="0"/>
          </a:p>
        </p:txBody>
      </p:sp>
      <p:sp>
        <p:nvSpPr>
          <p:cNvPr id="519171" name="Rectangle 3"/>
          <p:cNvSpPr>
            <a:spLocks noGrp="1" noChangeArrowheads="1"/>
          </p:cNvSpPr>
          <p:nvPr>
            <p:ph type="body" idx="1"/>
          </p:nvPr>
        </p:nvSpPr>
        <p:spPr/>
        <p:txBody>
          <a:bodyPr/>
          <a:lstStyle/>
          <a:p>
            <a:r>
              <a:rPr lang="zh-CN" altLang="en-US"/>
              <a:t>建立软件质量观念</a:t>
            </a:r>
          </a:p>
          <a:p>
            <a:r>
              <a:rPr lang="zh-CN" altLang="en-US"/>
              <a:t>了解软件测试的意义和方法</a:t>
            </a:r>
          </a:p>
          <a:p>
            <a:r>
              <a:rPr lang="zh-CN" altLang="en-US"/>
              <a:t>学会编写测试用例</a:t>
            </a:r>
          </a:p>
          <a:p>
            <a:r>
              <a:rPr lang="zh-CN" altLang="en-US"/>
              <a:t>了解缺陷管理的流程</a:t>
            </a:r>
          </a:p>
        </p:txBody>
      </p:sp>
      <p:sp>
        <p:nvSpPr>
          <p:cNvPr id="2" name="日期占位符 1">
            <a:extLst>
              <a:ext uri="{FF2B5EF4-FFF2-40B4-BE49-F238E27FC236}">
                <a16:creationId xmlns:a16="http://schemas.microsoft.com/office/drawing/2014/main" id="{B47B328B-D07F-4E08-D2DC-1A8CA7134362}"/>
              </a:ext>
            </a:extLst>
          </p:cNvPr>
          <p:cNvSpPr>
            <a:spLocks noGrp="1"/>
          </p:cNvSpPr>
          <p:nvPr>
            <p:ph type="dt" sz="half" idx="10"/>
          </p:nvPr>
        </p:nvSpPr>
        <p:spPr/>
        <p:txBody>
          <a:bodyPr/>
          <a:lstStyle/>
          <a:p>
            <a:fld id="{7E21EB1D-9216-495E-9B06-058224B9A8F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4FECB649-D9B4-17C1-BFE9-ECFC12635B4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8F3DBD1-7554-570A-036A-59254051DE23}"/>
              </a:ext>
            </a:extLst>
          </p:cNvPr>
          <p:cNvSpPr>
            <a:spLocks noGrp="1"/>
          </p:cNvSpPr>
          <p:nvPr>
            <p:ph type="sldNum" sz="quarter" idx="12"/>
          </p:nvPr>
        </p:nvSpPr>
        <p:spPr/>
        <p:txBody>
          <a:bodyPr/>
          <a:lstStyle/>
          <a:p>
            <a:fld id="{0C913308-F349-4B6D-A68A-DD1791B4A57B}" type="slidenum">
              <a:rPr lang="zh-CN" altLang="en-US" smtClean="0"/>
              <a:t>125</a:t>
            </a:fld>
            <a:endParaRPr lang="zh-CN" altLang="en-US"/>
          </a:p>
        </p:txBody>
      </p:sp>
    </p:spTree>
    <p:extLst>
      <p:ext uri="{BB962C8B-B14F-4D97-AF65-F5344CB8AC3E}">
        <p14:creationId xmlns:p14="http://schemas.microsoft.com/office/powerpoint/2010/main" val="15564075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2" name="Rectangle 6"/>
          <p:cNvSpPr>
            <a:spLocks noGrp="1" noChangeArrowheads="1"/>
          </p:cNvSpPr>
          <p:nvPr>
            <p:ph type="title"/>
          </p:nvPr>
        </p:nvSpPr>
        <p:spPr/>
        <p:txBody>
          <a:bodyPr/>
          <a:lstStyle/>
          <a:p>
            <a:r>
              <a:rPr lang="zh-CN" altLang="en-US"/>
              <a:t>为什么要做软件测试</a:t>
            </a:r>
          </a:p>
        </p:txBody>
      </p:sp>
      <p:sp>
        <p:nvSpPr>
          <p:cNvPr id="521219" name="Rectangle 3"/>
          <p:cNvSpPr>
            <a:spLocks noGrp="1" noChangeArrowheads="1"/>
          </p:cNvSpPr>
          <p:nvPr>
            <p:ph type="body" idx="1"/>
          </p:nvPr>
        </p:nvSpPr>
        <p:spPr/>
        <p:txBody>
          <a:bodyPr/>
          <a:lstStyle/>
          <a:p>
            <a:r>
              <a:rPr lang="zh-CN" altLang="en-US" dirty="0"/>
              <a:t>软件缺陷和软件故障案例</a:t>
            </a:r>
          </a:p>
          <a:p>
            <a:pPr lvl="1"/>
            <a:r>
              <a:rPr lang="zh-CN" altLang="en-US" dirty="0"/>
              <a:t>案例</a:t>
            </a:r>
            <a:r>
              <a:rPr lang="en-US" altLang="zh-CN" dirty="0"/>
              <a:t>1</a:t>
            </a:r>
          </a:p>
          <a:p>
            <a:pPr lvl="2"/>
            <a:r>
              <a:rPr lang="zh-CN" altLang="en-US" dirty="0"/>
              <a:t>跨世纪“千年虫”问题 </a:t>
            </a:r>
            <a:endParaRPr lang="en-US" altLang="zh-CN" dirty="0"/>
          </a:p>
          <a:p>
            <a:pPr lvl="2"/>
            <a:r>
              <a:rPr lang="zh-CN" altLang="en-US" dirty="0"/>
              <a:t>设计考虑不周全</a:t>
            </a:r>
          </a:p>
          <a:p>
            <a:endParaRPr lang="zh-CN" altLang="en-US" dirty="0"/>
          </a:p>
          <a:p>
            <a:pPr lvl="1"/>
            <a:r>
              <a:rPr lang="zh-CN" altLang="en-US" dirty="0"/>
              <a:t>案例</a:t>
            </a:r>
            <a:r>
              <a:rPr lang="en-US" altLang="zh-CN" dirty="0"/>
              <a:t>2   </a:t>
            </a:r>
            <a:r>
              <a:rPr lang="zh-CN" altLang="en-US" dirty="0"/>
              <a:t>火箭发射失误</a:t>
            </a:r>
            <a:endParaRPr lang="en-US" altLang="zh-CN" dirty="0"/>
          </a:p>
          <a:p>
            <a:pPr lvl="2"/>
            <a:r>
              <a:rPr lang="zh-CN" altLang="en-US" dirty="0"/>
              <a:t>小数点</a:t>
            </a:r>
            <a:r>
              <a:rPr lang="en-US" altLang="zh-CN" dirty="0"/>
              <a:t>…</a:t>
            </a:r>
            <a:r>
              <a:rPr lang="zh-CN" altLang="en-US" dirty="0"/>
              <a:t> </a:t>
            </a:r>
          </a:p>
        </p:txBody>
      </p:sp>
      <p:sp>
        <p:nvSpPr>
          <p:cNvPr id="2" name="日期占位符 1">
            <a:extLst>
              <a:ext uri="{FF2B5EF4-FFF2-40B4-BE49-F238E27FC236}">
                <a16:creationId xmlns:a16="http://schemas.microsoft.com/office/drawing/2014/main" id="{74246D78-E56E-7F5E-AC80-A1CD64347993}"/>
              </a:ext>
            </a:extLst>
          </p:cNvPr>
          <p:cNvSpPr>
            <a:spLocks noGrp="1"/>
          </p:cNvSpPr>
          <p:nvPr>
            <p:ph type="dt" sz="half" idx="10"/>
          </p:nvPr>
        </p:nvSpPr>
        <p:spPr/>
        <p:txBody>
          <a:bodyPr/>
          <a:lstStyle/>
          <a:p>
            <a:fld id="{3A9B307A-90BD-44D7-AA7B-78BD0745B43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112A081-8438-7E97-11E8-FCE83F87853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D0E60D7-C534-FB36-BB83-0EE706AB3609}"/>
              </a:ext>
            </a:extLst>
          </p:cNvPr>
          <p:cNvSpPr>
            <a:spLocks noGrp="1"/>
          </p:cNvSpPr>
          <p:nvPr>
            <p:ph type="sldNum" sz="quarter" idx="12"/>
          </p:nvPr>
        </p:nvSpPr>
        <p:spPr/>
        <p:txBody>
          <a:bodyPr/>
          <a:lstStyle/>
          <a:p>
            <a:fld id="{0C913308-F349-4B6D-A68A-DD1791B4A57B}" type="slidenum">
              <a:rPr lang="zh-CN" altLang="en-US" smtClean="0"/>
              <a:t>126</a:t>
            </a:fld>
            <a:endParaRPr lang="zh-CN" altLang="en-US"/>
          </a:p>
        </p:txBody>
      </p:sp>
    </p:spTree>
    <p:extLst>
      <p:ext uri="{BB962C8B-B14F-4D97-AF65-F5344CB8AC3E}">
        <p14:creationId xmlns:p14="http://schemas.microsoft.com/office/powerpoint/2010/main" val="48974673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70" name="Rectangle 6"/>
          <p:cNvSpPr>
            <a:spLocks noGrp="1" noChangeArrowheads="1"/>
          </p:cNvSpPr>
          <p:nvPr>
            <p:ph type="title"/>
          </p:nvPr>
        </p:nvSpPr>
        <p:spPr/>
        <p:txBody>
          <a:bodyPr/>
          <a:lstStyle/>
          <a:p>
            <a:r>
              <a:rPr lang="zh-CN" altLang="en-US"/>
              <a:t>为什么要做软件测试</a:t>
            </a:r>
          </a:p>
        </p:txBody>
      </p:sp>
      <p:sp>
        <p:nvSpPr>
          <p:cNvPr id="523267" name="Rectangle 3"/>
          <p:cNvSpPr>
            <a:spLocks noGrp="1" noChangeArrowheads="1"/>
          </p:cNvSpPr>
          <p:nvPr>
            <p:ph type="body" idx="1"/>
          </p:nvPr>
        </p:nvSpPr>
        <p:spPr/>
        <p:txBody>
          <a:bodyPr/>
          <a:lstStyle/>
          <a:p>
            <a:r>
              <a:rPr lang="zh-CN" altLang="en-US" dirty="0"/>
              <a:t>系统故障原因：硬件故障</a:t>
            </a:r>
            <a:r>
              <a:rPr lang="en-US" altLang="zh-CN" dirty="0"/>
              <a:t>:</a:t>
            </a:r>
            <a:r>
              <a:rPr lang="zh-CN" altLang="en-US" dirty="0"/>
              <a:t>软件故障 </a:t>
            </a:r>
            <a:r>
              <a:rPr lang="en-US" altLang="zh-CN" dirty="0"/>
              <a:t>= 10:1 </a:t>
            </a:r>
          </a:p>
          <a:p>
            <a:r>
              <a:rPr lang="zh-CN" altLang="en-US" dirty="0"/>
              <a:t>运行软件的驻留故障密度</a:t>
            </a:r>
            <a:r>
              <a:rPr lang="en-US" altLang="zh-CN" dirty="0"/>
              <a:t>(</a:t>
            </a:r>
            <a:r>
              <a:rPr lang="zh-CN" altLang="en-US" dirty="0"/>
              <a:t>每千行代码的故障数目</a:t>
            </a:r>
            <a:r>
              <a:rPr lang="en-US" altLang="zh-CN" dirty="0"/>
              <a:t>)</a:t>
            </a:r>
            <a:r>
              <a:rPr lang="zh-CN" altLang="en-US" dirty="0"/>
              <a:t>：</a:t>
            </a:r>
          </a:p>
          <a:p>
            <a:pPr lvl="1"/>
            <a:r>
              <a:rPr lang="zh-CN" altLang="en-US" dirty="0"/>
              <a:t>要求很高的关键财务或财产软件为：</a:t>
            </a:r>
            <a:r>
              <a:rPr lang="en-US" altLang="zh-CN" dirty="0"/>
              <a:t>1</a:t>
            </a:r>
            <a:r>
              <a:rPr lang="zh-CN" altLang="en-US" dirty="0"/>
              <a:t>～</a:t>
            </a:r>
            <a:r>
              <a:rPr lang="en-US" altLang="zh-CN" dirty="0"/>
              <a:t>10</a:t>
            </a:r>
            <a:r>
              <a:rPr lang="zh-CN" altLang="en-US" dirty="0"/>
              <a:t>个软件缺陷</a:t>
            </a:r>
            <a:r>
              <a:rPr lang="en-US" altLang="zh-CN" dirty="0"/>
              <a:t>/</a:t>
            </a:r>
            <a:r>
              <a:rPr lang="zh-CN" altLang="en-US" dirty="0"/>
              <a:t>千行代码</a:t>
            </a:r>
          </a:p>
          <a:p>
            <a:pPr lvl="1"/>
            <a:r>
              <a:rPr lang="zh-CN" altLang="en-US" dirty="0"/>
              <a:t>关键的生命软件为：</a:t>
            </a:r>
            <a:r>
              <a:rPr lang="en-US" altLang="zh-CN" dirty="0"/>
              <a:t>0.01</a:t>
            </a:r>
            <a:r>
              <a:rPr lang="zh-CN" altLang="en-US" dirty="0"/>
              <a:t>～</a:t>
            </a:r>
            <a:r>
              <a:rPr lang="en-US" altLang="zh-CN" dirty="0"/>
              <a:t>1</a:t>
            </a:r>
            <a:r>
              <a:rPr lang="zh-CN" altLang="en-US" dirty="0"/>
              <a:t>个故障</a:t>
            </a:r>
            <a:r>
              <a:rPr lang="en-US" altLang="zh-CN" dirty="0"/>
              <a:t>/</a:t>
            </a:r>
            <a:r>
              <a:rPr lang="zh-CN" altLang="en-US" dirty="0"/>
              <a:t>千行代码</a:t>
            </a:r>
          </a:p>
        </p:txBody>
      </p:sp>
      <p:sp>
        <p:nvSpPr>
          <p:cNvPr id="523268" name="AutoShape 4"/>
          <p:cNvSpPr>
            <a:spLocks noChangeArrowheads="1"/>
          </p:cNvSpPr>
          <p:nvPr/>
        </p:nvSpPr>
        <p:spPr bwMode="gray">
          <a:xfrm>
            <a:off x="917574" y="5455691"/>
            <a:ext cx="7769225" cy="70961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ctr" eaLnBrk="0" hangingPunct="0"/>
            <a:r>
              <a:rPr lang="zh-CN" altLang="en-US" b="1" dirty="0">
                <a:ea typeface="黑体" pitchFamily="2" charset="-122"/>
              </a:rPr>
              <a:t>软件失败时，也许仅仅是带来了不便</a:t>
            </a:r>
            <a:r>
              <a:rPr lang="en-US" altLang="zh-CN" b="1" dirty="0">
                <a:ea typeface="黑体" pitchFamily="2" charset="-122"/>
              </a:rPr>
              <a:t>(</a:t>
            </a:r>
            <a:r>
              <a:rPr lang="zh-CN" altLang="en-US" b="1" dirty="0">
                <a:ea typeface="黑体" pitchFamily="2" charset="-122"/>
              </a:rPr>
              <a:t>案例</a:t>
            </a:r>
            <a:r>
              <a:rPr lang="en-US" altLang="zh-CN" b="1" dirty="0">
                <a:ea typeface="黑体" pitchFamily="2" charset="-122"/>
              </a:rPr>
              <a:t>1)</a:t>
            </a:r>
            <a:r>
              <a:rPr lang="zh-CN" altLang="en-US" b="1" dirty="0">
                <a:ea typeface="黑体" pitchFamily="2" charset="-122"/>
              </a:rPr>
              <a:t>，也可能是灾难性的</a:t>
            </a:r>
            <a:r>
              <a:rPr lang="en-US" altLang="zh-CN" b="1" dirty="0">
                <a:ea typeface="黑体" pitchFamily="2" charset="-122"/>
              </a:rPr>
              <a:t>(</a:t>
            </a:r>
            <a:r>
              <a:rPr lang="zh-CN" altLang="en-US" b="1" dirty="0">
                <a:ea typeface="黑体" pitchFamily="2" charset="-122"/>
              </a:rPr>
              <a:t>案例</a:t>
            </a:r>
            <a:r>
              <a:rPr lang="en-US" altLang="zh-CN" b="1" dirty="0">
                <a:ea typeface="黑体" pitchFamily="2" charset="-122"/>
              </a:rPr>
              <a:t>2)</a:t>
            </a:r>
            <a:r>
              <a:rPr lang="zh-CN" altLang="en-US" b="1" dirty="0">
                <a:ea typeface="黑体" pitchFamily="2" charset="-122"/>
              </a:rPr>
              <a:t>。需要</a:t>
            </a:r>
            <a:r>
              <a:rPr lang="zh-CN" altLang="en-US" b="1" dirty="0">
                <a:solidFill>
                  <a:srgbClr val="0000FF"/>
                </a:solidFill>
                <a:ea typeface="黑体" pitchFamily="2" charset="-122"/>
              </a:rPr>
              <a:t>软件测试</a:t>
            </a:r>
            <a:r>
              <a:rPr lang="zh-CN" altLang="en-US" b="1" dirty="0">
                <a:ea typeface="黑体" pitchFamily="2" charset="-122"/>
              </a:rPr>
              <a:t>，来保障软件质量。</a:t>
            </a:r>
          </a:p>
        </p:txBody>
      </p:sp>
      <p:sp>
        <p:nvSpPr>
          <p:cNvPr id="2" name="日期占位符 1">
            <a:extLst>
              <a:ext uri="{FF2B5EF4-FFF2-40B4-BE49-F238E27FC236}">
                <a16:creationId xmlns:a16="http://schemas.microsoft.com/office/drawing/2014/main" id="{9D421197-2CE6-ACDD-F513-11C90CE79C39}"/>
              </a:ext>
            </a:extLst>
          </p:cNvPr>
          <p:cNvSpPr>
            <a:spLocks noGrp="1"/>
          </p:cNvSpPr>
          <p:nvPr>
            <p:ph type="dt" sz="half" idx="10"/>
          </p:nvPr>
        </p:nvSpPr>
        <p:spPr/>
        <p:txBody>
          <a:bodyPr/>
          <a:lstStyle/>
          <a:p>
            <a:fld id="{A3ADF2C2-7771-4AF0-843E-F3063CF06D6F}"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F300BC6-35D0-2A02-3DB0-66D73EC8F16A}"/>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1871AEA-4BDD-A600-771B-7B90AC884E63}"/>
              </a:ext>
            </a:extLst>
          </p:cNvPr>
          <p:cNvSpPr>
            <a:spLocks noGrp="1"/>
          </p:cNvSpPr>
          <p:nvPr>
            <p:ph type="sldNum" sz="quarter" idx="12"/>
          </p:nvPr>
        </p:nvSpPr>
        <p:spPr/>
        <p:txBody>
          <a:bodyPr/>
          <a:lstStyle/>
          <a:p>
            <a:fld id="{0C913308-F349-4B6D-A68A-DD1791B4A57B}" type="slidenum">
              <a:rPr lang="zh-CN" altLang="en-US" smtClean="0"/>
              <a:t>127</a:t>
            </a:fld>
            <a:endParaRPr lang="zh-CN" altLang="en-US"/>
          </a:p>
        </p:txBody>
      </p:sp>
    </p:spTree>
    <p:extLst>
      <p:ext uri="{BB962C8B-B14F-4D97-AF65-F5344CB8AC3E}">
        <p14:creationId xmlns:p14="http://schemas.microsoft.com/office/powerpoint/2010/main" val="28741818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8" name="Rectangle 6"/>
          <p:cNvSpPr>
            <a:spLocks noGrp="1" noChangeArrowheads="1"/>
          </p:cNvSpPr>
          <p:nvPr>
            <p:ph type="title"/>
          </p:nvPr>
        </p:nvSpPr>
        <p:spPr/>
        <p:txBody>
          <a:bodyPr/>
          <a:lstStyle/>
          <a:p>
            <a:r>
              <a:rPr lang="zh-CN" altLang="en-US"/>
              <a:t>什么是软件缺陷</a:t>
            </a:r>
          </a:p>
        </p:txBody>
      </p:sp>
      <p:sp>
        <p:nvSpPr>
          <p:cNvPr id="525315" name="Rectangle 3"/>
          <p:cNvSpPr>
            <a:spLocks noGrp="1" noChangeArrowheads="1"/>
          </p:cNvSpPr>
          <p:nvPr>
            <p:ph type="body" idx="1"/>
          </p:nvPr>
        </p:nvSpPr>
        <p:spPr/>
        <p:txBody>
          <a:bodyPr>
            <a:normAutofit fontScale="55000" lnSpcReduction="20000"/>
          </a:bodyPr>
          <a:lstStyle/>
          <a:p>
            <a:r>
              <a:rPr lang="zh-CN" altLang="en-US" dirty="0"/>
              <a:t>软件缺陷的定义</a:t>
            </a:r>
          </a:p>
          <a:p>
            <a:pPr lvl="1"/>
            <a:r>
              <a:rPr lang="zh-CN" altLang="en-US" dirty="0"/>
              <a:t>软件未达到产品说明书中已经标明的功能</a:t>
            </a:r>
            <a:endParaRPr lang="en-US" altLang="zh-CN" dirty="0"/>
          </a:p>
          <a:p>
            <a:pPr lvl="2"/>
            <a:r>
              <a:rPr lang="zh-CN" altLang="en-US" dirty="0"/>
              <a:t>按键没反应</a:t>
            </a:r>
          </a:p>
          <a:p>
            <a:pPr lvl="1"/>
            <a:r>
              <a:rPr lang="zh-CN" altLang="en-US" dirty="0"/>
              <a:t>软件出现了产品说明书中指明不会出现的错误</a:t>
            </a:r>
            <a:endParaRPr lang="en-US" altLang="zh-CN" dirty="0"/>
          </a:p>
          <a:p>
            <a:pPr lvl="2"/>
            <a:r>
              <a:rPr lang="zh-CN" altLang="en-US" dirty="0"/>
              <a:t>狂敲键盘</a:t>
            </a:r>
          </a:p>
          <a:p>
            <a:pPr lvl="1"/>
            <a:r>
              <a:rPr lang="zh-CN" altLang="en-US" dirty="0"/>
              <a:t>软件未达到产品说明书中虽未指出但应当达到的目标</a:t>
            </a:r>
            <a:endParaRPr lang="en-US" altLang="zh-CN" dirty="0"/>
          </a:p>
          <a:p>
            <a:pPr lvl="2"/>
            <a:r>
              <a:rPr lang="zh-CN" altLang="en-US" dirty="0"/>
              <a:t>运算错误</a:t>
            </a:r>
          </a:p>
          <a:p>
            <a:pPr lvl="1"/>
            <a:r>
              <a:rPr lang="zh-CN" altLang="en-US" dirty="0"/>
              <a:t>软件功能超出了产品说明书中指明的范围</a:t>
            </a:r>
            <a:endParaRPr lang="en-US" altLang="zh-CN" dirty="0"/>
          </a:p>
          <a:p>
            <a:pPr lvl="2"/>
            <a:r>
              <a:rPr lang="zh-CN" altLang="en-US" dirty="0"/>
              <a:t>可以计算人品</a:t>
            </a:r>
          </a:p>
          <a:p>
            <a:pPr lvl="1"/>
            <a:r>
              <a:rPr lang="zh-CN" altLang="en-US" dirty="0"/>
              <a:t>软件测试人员认为软件难以理解、不易使用，或者最终用户认为该软件使用效果不良</a:t>
            </a:r>
            <a:endParaRPr lang="en-US" altLang="zh-CN" dirty="0"/>
          </a:p>
          <a:p>
            <a:pPr lvl="2"/>
            <a:r>
              <a:rPr lang="zh-CN" altLang="en-US" dirty="0"/>
              <a:t>按键太小、看不清结果、</a:t>
            </a:r>
            <a:endParaRPr lang="en-US" altLang="zh-CN" dirty="0"/>
          </a:p>
          <a:p>
            <a:r>
              <a:rPr lang="zh-CN" altLang="en-US" dirty="0"/>
              <a:t>软件测试员是第</a:t>
            </a:r>
            <a:r>
              <a:rPr lang="en-US" altLang="zh-CN" dirty="0"/>
              <a:t>1</a:t>
            </a:r>
            <a:r>
              <a:rPr lang="zh-CN" altLang="en-US" dirty="0"/>
              <a:t>个真正使用软件的人。否则，客户就扮演此角色。</a:t>
            </a:r>
            <a:endParaRPr lang="en-US" altLang="zh-CN" dirty="0"/>
          </a:p>
          <a:p>
            <a:r>
              <a:rPr lang="zh-CN" altLang="en-US" dirty="0"/>
              <a:t>如果发现某些地方不对劲，无论什么原因，都要认定为软件缺陷。</a:t>
            </a:r>
            <a:endParaRPr lang="en-US" altLang="zh-CN" dirty="0"/>
          </a:p>
          <a:p>
            <a:pPr lvl="1"/>
            <a:r>
              <a:rPr lang="zh-CN" altLang="en-US" dirty="0"/>
              <a:t>如果连续使用，发生爆炸。算么？</a:t>
            </a:r>
            <a:endParaRPr lang="en-US" altLang="zh-CN" dirty="0"/>
          </a:p>
          <a:p>
            <a:pPr lvl="1"/>
            <a:r>
              <a:rPr lang="zh-CN" altLang="en-US" dirty="0"/>
              <a:t>这个说明书中肯定没写</a:t>
            </a:r>
            <a:r>
              <a:rPr lang="en-US" altLang="zh-CN" dirty="0"/>
              <a:t>…</a:t>
            </a:r>
            <a:endParaRPr lang="zh-CN" altLang="en-US" dirty="0"/>
          </a:p>
        </p:txBody>
      </p:sp>
      <p:sp>
        <p:nvSpPr>
          <p:cNvPr id="525317" name="AutoShape 5"/>
          <p:cNvSpPr>
            <a:spLocks noChangeArrowheads="1"/>
          </p:cNvSpPr>
          <p:nvPr/>
        </p:nvSpPr>
        <p:spPr bwMode="gray">
          <a:xfrm>
            <a:off x="6516216" y="1600200"/>
            <a:ext cx="1152128" cy="576262"/>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none" anchor="ctr"/>
          <a:lstStyle/>
          <a:p>
            <a:r>
              <a:rPr lang="zh-CN" altLang="en-GB" sz="2400" b="1" dirty="0">
                <a:ea typeface="黑体" pitchFamily="2" charset="-122"/>
              </a:rPr>
              <a:t>计算器</a:t>
            </a:r>
            <a:endParaRPr lang="zh-CN" altLang="en-US" sz="2400" dirty="0">
              <a:ea typeface="黑体" pitchFamily="2" charset="-122"/>
            </a:endParaRPr>
          </a:p>
        </p:txBody>
      </p:sp>
      <p:sp>
        <p:nvSpPr>
          <p:cNvPr id="2" name="日期占位符 1">
            <a:extLst>
              <a:ext uri="{FF2B5EF4-FFF2-40B4-BE49-F238E27FC236}">
                <a16:creationId xmlns:a16="http://schemas.microsoft.com/office/drawing/2014/main" id="{7936CA0E-BEDF-8EC1-6150-6FD44CDCD478}"/>
              </a:ext>
            </a:extLst>
          </p:cNvPr>
          <p:cNvSpPr>
            <a:spLocks noGrp="1"/>
          </p:cNvSpPr>
          <p:nvPr>
            <p:ph type="dt" sz="half" idx="10"/>
          </p:nvPr>
        </p:nvSpPr>
        <p:spPr/>
        <p:txBody>
          <a:bodyPr/>
          <a:lstStyle/>
          <a:p>
            <a:fld id="{07983F4B-13A1-4245-AD3B-5E54135BD2F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5D28875-33B2-2E43-949B-94D977BD0BE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61E1237-80E9-A6CC-8686-8899E3BE810D}"/>
              </a:ext>
            </a:extLst>
          </p:cNvPr>
          <p:cNvSpPr>
            <a:spLocks noGrp="1"/>
          </p:cNvSpPr>
          <p:nvPr>
            <p:ph type="sldNum" sz="quarter" idx="12"/>
          </p:nvPr>
        </p:nvSpPr>
        <p:spPr/>
        <p:txBody>
          <a:bodyPr/>
          <a:lstStyle/>
          <a:p>
            <a:fld id="{0C913308-F349-4B6D-A68A-DD1791B4A57B}" type="slidenum">
              <a:rPr lang="zh-CN" altLang="en-US" smtClean="0"/>
              <a:t>128</a:t>
            </a:fld>
            <a:endParaRPr lang="zh-CN" altLang="en-US"/>
          </a:p>
        </p:txBody>
      </p:sp>
    </p:spTree>
    <p:extLst>
      <p:ext uri="{BB962C8B-B14F-4D97-AF65-F5344CB8AC3E}">
        <p14:creationId xmlns:p14="http://schemas.microsoft.com/office/powerpoint/2010/main" val="3135955169"/>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9" name="Rectangle 9"/>
          <p:cNvSpPr>
            <a:spLocks noGrp="1" noChangeArrowheads="1"/>
          </p:cNvSpPr>
          <p:nvPr>
            <p:ph type="title"/>
          </p:nvPr>
        </p:nvSpPr>
        <p:spPr/>
        <p:txBody>
          <a:bodyPr/>
          <a:lstStyle/>
          <a:p>
            <a:r>
              <a:rPr lang="zh-CN" altLang="en-US"/>
              <a:t>那个故事</a:t>
            </a:r>
            <a:endParaRPr lang="zh-CN" altLang="en-US" dirty="0"/>
          </a:p>
        </p:txBody>
      </p:sp>
      <p:sp>
        <p:nvSpPr>
          <p:cNvPr id="527363" name="Rectangle 3"/>
          <p:cNvSpPr>
            <a:spLocks noGrp="1" noChangeArrowheads="1"/>
          </p:cNvSpPr>
          <p:nvPr>
            <p:ph type="body" idx="1"/>
          </p:nvPr>
        </p:nvSpPr>
        <p:spPr>
          <a:xfrm>
            <a:off x="4089400" y="1600200"/>
            <a:ext cx="4597399" cy="2968625"/>
          </a:xfrm>
        </p:spPr>
        <p:txBody>
          <a:bodyPr>
            <a:normAutofit/>
          </a:bodyPr>
          <a:lstStyle/>
          <a:p>
            <a:r>
              <a:rPr lang="zh-CN" altLang="en-US" sz="2400" dirty="0"/>
              <a:t>这时，空姐过来宣布：“旅客朋友们请放心，我们飞机安装有先进的安全控制系统，该系统是由著名的</a:t>
            </a:r>
            <a:r>
              <a:rPr lang="en-US" altLang="zh-CN" sz="2400" dirty="0"/>
              <a:t>××</a:t>
            </a:r>
            <a:r>
              <a:rPr lang="zh-CN" altLang="en-US" sz="2400" dirty="0"/>
              <a:t>公司（你所在的公司）开发的，</a:t>
            </a:r>
            <a:r>
              <a:rPr lang="en-US" altLang="zh-CN" sz="2400" dirty="0"/>
              <a:t>... ...”</a:t>
            </a:r>
          </a:p>
        </p:txBody>
      </p:sp>
      <p:sp>
        <p:nvSpPr>
          <p:cNvPr id="527364" name="AutoShape 4"/>
          <p:cNvSpPr>
            <a:spLocks noChangeArrowheads="1"/>
          </p:cNvSpPr>
          <p:nvPr/>
        </p:nvSpPr>
        <p:spPr bwMode="gray">
          <a:xfrm>
            <a:off x="1905795" y="1196752"/>
            <a:ext cx="4970462" cy="406400"/>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lgn="ctr">
              <a:spcBef>
                <a:spcPct val="20000"/>
              </a:spcBef>
            </a:pPr>
            <a:r>
              <a:rPr lang="zh-CN" altLang="en-US" b="1" dirty="0">
                <a:ea typeface="黑体" pitchFamily="2" charset="-122"/>
              </a:rPr>
              <a:t>假如你现在坐在飞机上，忽然飞机开始颤抖</a:t>
            </a:r>
            <a:r>
              <a:rPr lang="en-US" altLang="zh-CN" b="1" dirty="0">
                <a:ea typeface="黑体" pitchFamily="2" charset="-122"/>
              </a:rPr>
              <a:t>...</a:t>
            </a:r>
            <a:endParaRPr lang="en-US" altLang="zh-CN" dirty="0">
              <a:ea typeface="黑体" pitchFamily="2" charset="-122"/>
            </a:endParaRPr>
          </a:p>
        </p:txBody>
      </p:sp>
      <p:pic>
        <p:nvPicPr>
          <p:cNvPr id="527365" name="Picture 5" descr="0023@99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49500"/>
            <a:ext cx="3333750" cy="2219325"/>
          </a:xfrm>
          <a:prstGeom prst="rect">
            <a:avLst/>
          </a:prstGeom>
          <a:noFill/>
          <a:extLst>
            <a:ext uri="{909E8E84-426E-40dd-AFC4-6F175D3DCCD1}">
              <a14:hiddenFill xmlns="" xmlns:a14="http://schemas.microsoft.com/office/drawing/2010/main">
                <a:solidFill>
                  <a:srgbClr val="FFFFFF"/>
                </a:solidFill>
              </a14:hiddenFill>
            </a:ext>
          </a:extLst>
        </p:spPr>
      </p:pic>
      <p:sp>
        <p:nvSpPr>
          <p:cNvPr id="527366" name="AutoShape 6"/>
          <p:cNvSpPr>
            <a:spLocks noChangeArrowheads="1"/>
          </p:cNvSpPr>
          <p:nvPr/>
        </p:nvSpPr>
        <p:spPr bwMode="gray">
          <a:xfrm>
            <a:off x="4089400" y="5596374"/>
            <a:ext cx="4659065" cy="715089"/>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eaLnBrk="0" hangingPunct="0"/>
            <a:r>
              <a:rPr lang="zh-CN" altLang="en-US" b="1" dirty="0">
                <a:ea typeface="黑体" pitchFamily="2" charset="-122"/>
              </a:rPr>
              <a:t>要想真正设计、编写出高质量的软件，首先需要在做事的时候，脑子里具有</a:t>
            </a:r>
            <a:r>
              <a:rPr lang="zh-CN" altLang="en-US" b="1" dirty="0">
                <a:solidFill>
                  <a:srgbClr val="0000FF"/>
                </a:solidFill>
                <a:ea typeface="黑体" pitchFamily="2" charset="-122"/>
              </a:rPr>
              <a:t>质量意识</a:t>
            </a:r>
            <a:r>
              <a:rPr lang="zh-CN" altLang="en-US" b="1" dirty="0">
                <a:ea typeface="黑体" pitchFamily="2" charset="-122"/>
              </a:rPr>
              <a:t>。</a:t>
            </a:r>
            <a:r>
              <a:rPr lang="zh-CN" altLang="en-US" dirty="0">
                <a:ea typeface="黑体" pitchFamily="2" charset="-122"/>
              </a:rPr>
              <a:t> </a:t>
            </a:r>
          </a:p>
        </p:txBody>
      </p:sp>
      <p:sp>
        <p:nvSpPr>
          <p:cNvPr id="527367" name="Rectangle 7"/>
          <p:cNvSpPr>
            <a:spLocks noChangeArrowheads="1"/>
          </p:cNvSpPr>
          <p:nvPr/>
        </p:nvSpPr>
        <p:spPr bwMode="auto">
          <a:xfrm>
            <a:off x="684213" y="4724400"/>
            <a:ext cx="7991475"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tx2"/>
              </a:buClr>
              <a:buFont typeface="Wingdings" pitchFamily="2" charset="2"/>
              <a:buNone/>
            </a:pPr>
            <a:r>
              <a:rPr lang="zh-CN" altLang="en-US" sz="2400" b="1" dirty="0">
                <a:solidFill>
                  <a:srgbClr val="0000FF"/>
                </a:solidFill>
                <a:ea typeface="黑体" pitchFamily="2" charset="-122"/>
              </a:rPr>
              <a:t>    这时，你是顿时感到踏实，还是忽然觉得什么都完了？</a:t>
            </a:r>
            <a:r>
              <a:rPr lang="zh-CN" altLang="en-US" sz="2400" b="1" dirty="0">
                <a:ea typeface="黑体" pitchFamily="2" charset="-122"/>
              </a:rPr>
              <a:t> </a:t>
            </a:r>
            <a:endParaRPr lang="en-US" altLang="zh-CN" sz="2400" b="1" dirty="0">
              <a:ea typeface="黑体" pitchFamily="2" charset="-122"/>
            </a:endParaRPr>
          </a:p>
          <a:p>
            <a:pPr>
              <a:lnSpc>
                <a:spcPct val="150000"/>
              </a:lnSpc>
            </a:pPr>
            <a:r>
              <a:rPr lang="zh-CN" altLang="en-US" sz="1400" dirty="0"/>
              <a:t>在一个组织中不同角色的人对质量有不同的职责：</a:t>
            </a:r>
          </a:p>
          <a:p>
            <a:pPr>
              <a:lnSpc>
                <a:spcPct val="150000"/>
              </a:lnSpc>
            </a:pPr>
            <a:r>
              <a:rPr lang="zh-CN" altLang="en-US" sz="1400" dirty="0"/>
              <a:t>高层管理：负责组织的质量</a:t>
            </a:r>
          </a:p>
          <a:p>
            <a:pPr>
              <a:lnSpc>
                <a:spcPct val="150000"/>
              </a:lnSpc>
            </a:pPr>
            <a:r>
              <a:rPr lang="zh-CN" altLang="en-US" sz="1400" dirty="0"/>
              <a:t>项目经理：负责项目的质量</a:t>
            </a:r>
          </a:p>
          <a:p>
            <a:pPr>
              <a:lnSpc>
                <a:spcPct val="150000"/>
              </a:lnSpc>
            </a:pPr>
            <a:r>
              <a:rPr lang="zh-CN" altLang="en-US" sz="1400" dirty="0"/>
              <a:t>个人：负责所做工作的质量</a:t>
            </a:r>
          </a:p>
          <a:p>
            <a:pPr marL="342900" indent="-342900" algn="l">
              <a:lnSpc>
                <a:spcPct val="90000"/>
              </a:lnSpc>
              <a:spcBef>
                <a:spcPct val="20000"/>
              </a:spcBef>
              <a:buClr>
                <a:schemeClr val="tx2"/>
              </a:buClr>
              <a:buFont typeface="Wingdings" pitchFamily="2" charset="2"/>
              <a:buNone/>
            </a:pPr>
            <a:endParaRPr lang="zh-CN" altLang="en-US" sz="2800" b="1" dirty="0">
              <a:ea typeface="黑体" pitchFamily="2" charset="-122"/>
            </a:endParaRPr>
          </a:p>
        </p:txBody>
      </p:sp>
      <p:sp>
        <p:nvSpPr>
          <p:cNvPr id="2" name="日期占位符 1">
            <a:extLst>
              <a:ext uri="{FF2B5EF4-FFF2-40B4-BE49-F238E27FC236}">
                <a16:creationId xmlns:a16="http://schemas.microsoft.com/office/drawing/2014/main" id="{4690DCA8-BAA2-5E89-F264-60DE80F46486}"/>
              </a:ext>
            </a:extLst>
          </p:cNvPr>
          <p:cNvSpPr>
            <a:spLocks noGrp="1"/>
          </p:cNvSpPr>
          <p:nvPr>
            <p:ph type="dt" sz="half" idx="10"/>
          </p:nvPr>
        </p:nvSpPr>
        <p:spPr/>
        <p:txBody>
          <a:bodyPr/>
          <a:lstStyle/>
          <a:p>
            <a:fld id="{1BCB3AC9-BD44-4CA0-B582-446F5E51ED6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3A51DB78-5CD2-FC1B-4247-0B3FF3E6DC4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EAAC99D-80DC-E6A1-041C-D40312A996A8}"/>
              </a:ext>
            </a:extLst>
          </p:cNvPr>
          <p:cNvSpPr>
            <a:spLocks noGrp="1"/>
          </p:cNvSpPr>
          <p:nvPr>
            <p:ph type="sldNum" sz="quarter" idx="12"/>
          </p:nvPr>
        </p:nvSpPr>
        <p:spPr/>
        <p:txBody>
          <a:bodyPr/>
          <a:lstStyle/>
          <a:p>
            <a:fld id="{0C913308-F349-4B6D-A68A-DD1791B4A57B}" type="slidenum">
              <a:rPr lang="zh-CN" altLang="en-US" smtClean="0"/>
              <a:t>129</a:t>
            </a:fld>
            <a:endParaRPr lang="zh-CN" altLang="en-US"/>
          </a:p>
        </p:txBody>
      </p:sp>
    </p:spTree>
    <p:extLst>
      <p:ext uri="{BB962C8B-B14F-4D97-AF65-F5344CB8AC3E}">
        <p14:creationId xmlns:p14="http://schemas.microsoft.com/office/powerpoint/2010/main" val="477984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7364"/>
                                        </p:tgtEl>
                                        <p:attrNameLst>
                                          <p:attrName>style.visibility</p:attrName>
                                        </p:attrNameLst>
                                      </p:cBhvr>
                                      <p:to>
                                        <p:strVal val="visible"/>
                                      </p:to>
                                    </p:set>
                                    <p:animEffect transition="in" filter="wipe(left)">
                                      <p:cBhvr>
                                        <p:cTn id="7" dur="500"/>
                                        <p:tgtEl>
                                          <p:spTgt spid="52736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27365"/>
                                        </p:tgtEl>
                                        <p:attrNameLst>
                                          <p:attrName>style.visibility</p:attrName>
                                        </p:attrNameLst>
                                      </p:cBhvr>
                                      <p:to>
                                        <p:strVal val="visible"/>
                                      </p:to>
                                    </p:set>
                                    <p:animEffect transition="in" filter="checkerboard(across)">
                                      <p:cBhvr>
                                        <p:cTn id="11" dur="500"/>
                                        <p:tgtEl>
                                          <p:spTgt spid="5273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27363">
                                            <p:txEl>
                                              <p:pRg st="0" end="0"/>
                                            </p:txEl>
                                          </p:spTgt>
                                        </p:tgtEl>
                                        <p:attrNameLst>
                                          <p:attrName>style.visibility</p:attrName>
                                        </p:attrNameLst>
                                      </p:cBhvr>
                                      <p:to>
                                        <p:strVal val="visible"/>
                                      </p:to>
                                    </p:set>
                                    <p:animEffect transition="in" filter="wipe(left)">
                                      <p:cBhvr>
                                        <p:cTn id="15" dur="500"/>
                                        <p:tgtEl>
                                          <p:spTgt spid="52736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27367">
                                            <p:txEl>
                                              <p:pRg st="0" end="0"/>
                                            </p:txEl>
                                          </p:spTgt>
                                        </p:tgtEl>
                                        <p:attrNameLst>
                                          <p:attrName>style.visibility</p:attrName>
                                        </p:attrNameLst>
                                      </p:cBhvr>
                                      <p:to>
                                        <p:strVal val="visible"/>
                                      </p:to>
                                    </p:set>
                                    <p:animEffect transition="in" filter="wipe(left)">
                                      <p:cBhvr>
                                        <p:cTn id="20" dur="500"/>
                                        <p:tgtEl>
                                          <p:spTgt spid="52736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27367">
                                            <p:txEl>
                                              <p:pRg st="1" end="1"/>
                                            </p:txEl>
                                          </p:spTgt>
                                        </p:tgtEl>
                                        <p:attrNameLst>
                                          <p:attrName>style.visibility</p:attrName>
                                        </p:attrNameLst>
                                      </p:cBhvr>
                                      <p:to>
                                        <p:strVal val="visible"/>
                                      </p:to>
                                    </p:set>
                                    <p:animEffect transition="in" filter="wipe(left)">
                                      <p:cBhvr>
                                        <p:cTn id="25" dur="500"/>
                                        <p:tgtEl>
                                          <p:spTgt spid="52736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7367">
                                            <p:txEl>
                                              <p:pRg st="2" end="2"/>
                                            </p:txEl>
                                          </p:spTgt>
                                        </p:tgtEl>
                                        <p:attrNameLst>
                                          <p:attrName>style.visibility</p:attrName>
                                        </p:attrNameLst>
                                      </p:cBhvr>
                                      <p:to>
                                        <p:strVal val="visible"/>
                                      </p:to>
                                    </p:set>
                                    <p:animEffect transition="in" filter="wipe(left)">
                                      <p:cBhvr>
                                        <p:cTn id="30" dur="500"/>
                                        <p:tgtEl>
                                          <p:spTgt spid="52736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27367">
                                            <p:txEl>
                                              <p:pRg st="3" end="3"/>
                                            </p:txEl>
                                          </p:spTgt>
                                        </p:tgtEl>
                                        <p:attrNameLst>
                                          <p:attrName>style.visibility</p:attrName>
                                        </p:attrNameLst>
                                      </p:cBhvr>
                                      <p:to>
                                        <p:strVal val="visible"/>
                                      </p:to>
                                    </p:set>
                                    <p:animEffect transition="in" filter="wipe(left)">
                                      <p:cBhvr>
                                        <p:cTn id="35" dur="500"/>
                                        <p:tgtEl>
                                          <p:spTgt spid="52736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27367">
                                            <p:txEl>
                                              <p:pRg st="4" end="4"/>
                                            </p:txEl>
                                          </p:spTgt>
                                        </p:tgtEl>
                                        <p:attrNameLst>
                                          <p:attrName>style.visibility</p:attrName>
                                        </p:attrNameLst>
                                      </p:cBhvr>
                                      <p:to>
                                        <p:strVal val="visible"/>
                                      </p:to>
                                    </p:set>
                                    <p:animEffect transition="in" filter="wipe(left)">
                                      <p:cBhvr>
                                        <p:cTn id="40" dur="500"/>
                                        <p:tgtEl>
                                          <p:spTgt spid="527367">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27366"/>
                                        </p:tgtEl>
                                        <p:attrNameLst>
                                          <p:attrName>style.visibility</p:attrName>
                                        </p:attrNameLst>
                                      </p:cBhvr>
                                      <p:to>
                                        <p:strVal val="visible"/>
                                      </p:to>
                                    </p:set>
                                    <p:animEffect transition="in" filter="wipe(left)">
                                      <p:cBhvr>
                                        <p:cTn id="45" dur="500"/>
                                        <p:tgtEl>
                                          <p:spTgt spid="527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4" grpId="0" animBg="1"/>
      <p:bldP spid="5273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实施工程师是如何交付部署软件项目的</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BBABD047-6CBE-E32B-61DD-C92C094B6582}"/>
              </a:ext>
            </a:extLst>
          </p:cNvPr>
          <p:cNvSpPr>
            <a:spLocks noGrp="1"/>
          </p:cNvSpPr>
          <p:nvPr>
            <p:ph type="dt" sz="half" idx="10"/>
          </p:nvPr>
        </p:nvSpPr>
        <p:spPr/>
        <p:txBody>
          <a:bodyPr/>
          <a:lstStyle/>
          <a:p>
            <a:fld id="{8B7DA8AF-F444-40F1-8868-F940F7FE9E0B}" type="datetime1">
              <a:rPr lang="zh-CN" altLang="en-US" smtClean="0"/>
              <a:t>2023/6/25</a:t>
            </a:fld>
            <a:endParaRPr lang="zh-CN" altLang="en-US"/>
          </a:p>
        </p:txBody>
      </p:sp>
      <p:sp>
        <p:nvSpPr>
          <p:cNvPr id="5" name="页脚占位符 4">
            <a:extLst>
              <a:ext uri="{FF2B5EF4-FFF2-40B4-BE49-F238E27FC236}">
                <a16:creationId xmlns:a16="http://schemas.microsoft.com/office/drawing/2014/main" id="{F5B55585-DBD0-B619-D027-507E6F966D2F}"/>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4779707A-2906-071D-2E0A-7A057FA97600}"/>
              </a:ext>
            </a:extLst>
          </p:cNvPr>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7359530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3" name="Rectangle 5"/>
          <p:cNvSpPr>
            <a:spLocks noGrp="1" noChangeArrowheads="1"/>
          </p:cNvSpPr>
          <p:nvPr>
            <p:ph type="title"/>
          </p:nvPr>
        </p:nvSpPr>
        <p:spPr/>
        <p:txBody>
          <a:bodyPr/>
          <a:lstStyle/>
          <a:p>
            <a:r>
              <a:rPr lang="zh-CN" altLang="en-US"/>
              <a:t>什么是软件质量</a:t>
            </a:r>
          </a:p>
        </p:txBody>
      </p:sp>
      <p:sp>
        <p:nvSpPr>
          <p:cNvPr id="529410" name="Rectangle 2"/>
          <p:cNvSpPr>
            <a:spLocks noGrp="1" noChangeArrowheads="1"/>
          </p:cNvSpPr>
          <p:nvPr>
            <p:ph type="body" idx="1"/>
          </p:nvPr>
        </p:nvSpPr>
        <p:spPr/>
        <p:txBody>
          <a:bodyPr/>
          <a:lstStyle/>
          <a:p>
            <a:r>
              <a:rPr lang="zh-CN" altLang="en-US" dirty="0"/>
              <a:t>软件质量具有五个特征</a:t>
            </a:r>
          </a:p>
          <a:p>
            <a:pPr lvl="1"/>
            <a:r>
              <a:rPr lang="zh-CN" altLang="en-US" dirty="0"/>
              <a:t>功能特征</a:t>
            </a:r>
          </a:p>
          <a:p>
            <a:pPr lvl="1"/>
            <a:r>
              <a:rPr lang="zh-CN" altLang="en-US" dirty="0"/>
              <a:t>可靠特征</a:t>
            </a:r>
          </a:p>
          <a:p>
            <a:pPr lvl="1"/>
            <a:r>
              <a:rPr lang="zh-CN" altLang="en-US" dirty="0"/>
              <a:t>易用特征</a:t>
            </a:r>
          </a:p>
          <a:p>
            <a:pPr lvl="1"/>
            <a:r>
              <a:rPr lang="zh-CN" altLang="en-US" dirty="0"/>
              <a:t>效率特征</a:t>
            </a:r>
          </a:p>
          <a:p>
            <a:pPr lvl="1"/>
            <a:r>
              <a:rPr lang="zh-CN" altLang="en-US" dirty="0"/>
              <a:t>可维护和可移植特征</a:t>
            </a:r>
          </a:p>
        </p:txBody>
      </p:sp>
      <p:sp>
        <p:nvSpPr>
          <p:cNvPr id="2" name="日期占位符 1">
            <a:extLst>
              <a:ext uri="{FF2B5EF4-FFF2-40B4-BE49-F238E27FC236}">
                <a16:creationId xmlns:a16="http://schemas.microsoft.com/office/drawing/2014/main" id="{A0402F21-6645-CCCB-C08C-6C2D3441152F}"/>
              </a:ext>
            </a:extLst>
          </p:cNvPr>
          <p:cNvSpPr>
            <a:spLocks noGrp="1"/>
          </p:cNvSpPr>
          <p:nvPr>
            <p:ph type="dt" sz="half" idx="10"/>
          </p:nvPr>
        </p:nvSpPr>
        <p:spPr/>
        <p:txBody>
          <a:bodyPr/>
          <a:lstStyle/>
          <a:p>
            <a:fld id="{29C7982F-3928-42B3-A79B-37E2EF0364E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0CEA51DF-A8BA-103A-ADE7-2E2C449A9D7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D06B148-EB96-CF31-C40D-58539DFA4989}"/>
              </a:ext>
            </a:extLst>
          </p:cNvPr>
          <p:cNvSpPr>
            <a:spLocks noGrp="1"/>
          </p:cNvSpPr>
          <p:nvPr>
            <p:ph type="sldNum" sz="quarter" idx="12"/>
          </p:nvPr>
        </p:nvSpPr>
        <p:spPr/>
        <p:txBody>
          <a:bodyPr/>
          <a:lstStyle/>
          <a:p>
            <a:fld id="{0C913308-F349-4B6D-A68A-DD1791B4A57B}" type="slidenum">
              <a:rPr lang="zh-CN" altLang="en-US" smtClean="0"/>
              <a:t>130</a:t>
            </a:fld>
            <a:endParaRPr lang="zh-CN" altLang="en-US"/>
          </a:p>
        </p:txBody>
      </p:sp>
    </p:spTree>
    <p:extLst>
      <p:ext uri="{BB962C8B-B14F-4D97-AF65-F5344CB8AC3E}">
        <p14:creationId xmlns:p14="http://schemas.microsoft.com/office/powerpoint/2010/main" val="41726935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3"/>
          <p:cNvSpPr>
            <a:spLocks noGrp="1" noChangeArrowheads="1"/>
          </p:cNvSpPr>
          <p:nvPr>
            <p:ph type="title"/>
          </p:nvPr>
        </p:nvSpPr>
        <p:spPr/>
        <p:txBody>
          <a:bodyPr/>
          <a:lstStyle/>
          <a:p>
            <a:r>
              <a:rPr lang="zh-CN" altLang="en-US"/>
              <a:t>如何保证质量</a:t>
            </a:r>
            <a:endParaRPr lang="zh-CN" altLang="en-US" dirty="0"/>
          </a:p>
        </p:txBody>
      </p:sp>
      <p:sp>
        <p:nvSpPr>
          <p:cNvPr id="531458" name="Rectangle 2"/>
          <p:cNvSpPr>
            <a:spLocks noGrp="1" noChangeArrowheads="1"/>
          </p:cNvSpPr>
          <p:nvPr>
            <p:ph type="body" idx="1"/>
          </p:nvPr>
        </p:nvSpPr>
        <p:spPr/>
        <p:txBody>
          <a:bodyPr/>
          <a:lstStyle/>
          <a:p>
            <a:r>
              <a:rPr lang="zh-CN" altLang="en-US"/>
              <a:t>遵守规范要求</a:t>
            </a:r>
          </a:p>
          <a:p>
            <a:pPr lvl="1"/>
            <a:r>
              <a:rPr lang="zh-CN" altLang="en-US"/>
              <a:t>需求说明</a:t>
            </a:r>
          </a:p>
          <a:p>
            <a:pPr lvl="1"/>
            <a:r>
              <a:rPr lang="zh-CN" altLang="en-US"/>
              <a:t>系统设计</a:t>
            </a:r>
          </a:p>
          <a:p>
            <a:pPr lvl="1"/>
            <a:r>
              <a:rPr lang="zh-CN" altLang="en-US"/>
              <a:t>编码</a:t>
            </a:r>
          </a:p>
          <a:p>
            <a:r>
              <a:rPr lang="zh-CN" altLang="en-US"/>
              <a:t>过程决定质量</a:t>
            </a:r>
          </a:p>
          <a:p>
            <a:pPr lvl="1"/>
            <a:endParaRPr lang="zh-CN" altLang="en-US"/>
          </a:p>
        </p:txBody>
      </p:sp>
      <p:pic>
        <p:nvPicPr>
          <p:cNvPr id="531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644900"/>
            <a:ext cx="8208962" cy="2211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45791" dir="8778596" algn="ctr" rotWithShape="0">
                    <a:schemeClr val="bg2"/>
                  </a:outerShdw>
                </a:effectLst>
              </a14:hiddenEffects>
            </a:ext>
          </a:extLst>
        </p:spPr>
      </p:pic>
      <p:sp>
        <p:nvSpPr>
          <p:cNvPr id="531461" name="AutoShape 5"/>
          <p:cNvSpPr>
            <a:spLocks noChangeArrowheads="1"/>
          </p:cNvSpPr>
          <p:nvPr/>
        </p:nvSpPr>
        <p:spPr bwMode="gray">
          <a:xfrm>
            <a:off x="468313" y="5877272"/>
            <a:ext cx="8208962" cy="40862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l" eaLnBrk="0" hangingPunct="0"/>
            <a:r>
              <a:rPr lang="zh-CN" altLang="en-US" b="1" dirty="0">
                <a:ea typeface="黑体" pitchFamily="2" charset="-122"/>
              </a:rPr>
              <a:t>在规定的时间内，按照要求完成高质量的产品，是对一名</a:t>
            </a:r>
            <a:r>
              <a:rPr lang="zh-CN" altLang="en-US" b="1" dirty="0">
                <a:solidFill>
                  <a:schemeClr val="tx2"/>
                </a:solidFill>
                <a:ea typeface="黑体" pitchFamily="2" charset="-122"/>
              </a:rPr>
              <a:t>优秀程序员</a:t>
            </a:r>
            <a:r>
              <a:rPr lang="zh-CN" altLang="en-US" b="1" dirty="0">
                <a:ea typeface="黑体" pitchFamily="2" charset="-122"/>
              </a:rPr>
              <a:t>的要求。</a:t>
            </a:r>
          </a:p>
        </p:txBody>
      </p:sp>
      <p:sp>
        <p:nvSpPr>
          <p:cNvPr id="2" name="日期占位符 1">
            <a:extLst>
              <a:ext uri="{FF2B5EF4-FFF2-40B4-BE49-F238E27FC236}">
                <a16:creationId xmlns:a16="http://schemas.microsoft.com/office/drawing/2014/main" id="{097A952E-3A7E-E39F-C467-6A5D14B9FF49}"/>
              </a:ext>
            </a:extLst>
          </p:cNvPr>
          <p:cNvSpPr>
            <a:spLocks noGrp="1"/>
          </p:cNvSpPr>
          <p:nvPr>
            <p:ph type="dt" sz="half" idx="10"/>
          </p:nvPr>
        </p:nvSpPr>
        <p:spPr/>
        <p:txBody>
          <a:bodyPr/>
          <a:lstStyle/>
          <a:p>
            <a:fld id="{6949346B-A19B-444C-ACE3-DD3366293B34}"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7F7FA43-169B-BDF7-7389-7F3752137CD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03763D7-8374-A189-7369-F6DEBBE3F63E}"/>
              </a:ext>
            </a:extLst>
          </p:cNvPr>
          <p:cNvSpPr>
            <a:spLocks noGrp="1"/>
          </p:cNvSpPr>
          <p:nvPr>
            <p:ph type="sldNum" sz="quarter" idx="12"/>
          </p:nvPr>
        </p:nvSpPr>
        <p:spPr/>
        <p:txBody>
          <a:bodyPr/>
          <a:lstStyle/>
          <a:p>
            <a:fld id="{0C913308-F349-4B6D-A68A-DD1791B4A57B}" type="slidenum">
              <a:rPr lang="zh-CN" altLang="en-US" smtClean="0"/>
              <a:t>131</a:t>
            </a:fld>
            <a:endParaRPr lang="zh-CN" altLang="en-US"/>
          </a:p>
        </p:txBody>
      </p:sp>
    </p:spTree>
    <p:extLst>
      <p:ext uri="{BB962C8B-B14F-4D97-AF65-F5344CB8AC3E}">
        <p14:creationId xmlns:p14="http://schemas.microsoft.com/office/powerpoint/2010/main" val="526316684"/>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ChangeArrowheads="1"/>
          </p:cNvSpPr>
          <p:nvPr>
            <p:ph type="title"/>
          </p:nvPr>
        </p:nvSpPr>
        <p:spPr/>
        <p:txBody>
          <a:bodyPr/>
          <a:lstStyle/>
          <a:p>
            <a:r>
              <a:rPr lang="zh-CN" altLang="en-US"/>
              <a:t>什么是软件测试</a:t>
            </a:r>
          </a:p>
        </p:txBody>
      </p:sp>
      <p:sp>
        <p:nvSpPr>
          <p:cNvPr id="533507" name="Rectangle 3"/>
          <p:cNvSpPr>
            <a:spLocks noGrp="1" noChangeArrowheads="1"/>
          </p:cNvSpPr>
          <p:nvPr>
            <p:ph type="body" idx="1"/>
          </p:nvPr>
        </p:nvSpPr>
        <p:spPr/>
        <p:txBody>
          <a:bodyPr>
            <a:normAutofit fontScale="70000" lnSpcReduction="20000"/>
          </a:bodyPr>
          <a:lstStyle/>
          <a:p>
            <a:r>
              <a:rPr lang="zh-CN" altLang="en-US" dirty="0"/>
              <a:t>什么是软件测试</a:t>
            </a:r>
          </a:p>
          <a:p>
            <a:pPr lvl="1"/>
            <a:r>
              <a:rPr lang="zh-CN" altLang="en-US" dirty="0"/>
              <a:t>定义：软件测试是为了发现软件缺陷而执行程序的过程</a:t>
            </a:r>
          </a:p>
          <a:p>
            <a:pPr lvl="1"/>
            <a:r>
              <a:rPr lang="zh-CN" altLang="en-US" dirty="0"/>
              <a:t>软件投入运行前，对软件需求分析、设计规格说明和编码实现的最终审查，它是软件质量保证的关键步骤。</a:t>
            </a:r>
          </a:p>
          <a:p>
            <a:r>
              <a:rPr lang="zh-CN" altLang="en-US" dirty="0"/>
              <a:t>软件测试的依据</a:t>
            </a:r>
          </a:p>
          <a:p>
            <a:pPr lvl="1"/>
            <a:r>
              <a:rPr lang="zh-CN" altLang="en-US" dirty="0"/>
              <a:t>需求规格说明书（重中之重），测试做到全面覆盖需求</a:t>
            </a:r>
          </a:p>
          <a:p>
            <a:pPr lvl="1"/>
            <a:r>
              <a:rPr lang="zh-CN" altLang="en-US" dirty="0"/>
              <a:t>相关的设计说明（概要设计，详细设计等）</a:t>
            </a:r>
          </a:p>
          <a:p>
            <a:pPr lvl="1"/>
            <a:r>
              <a:rPr lang="zh-CN" altLang="en-US" dirty="0"/>
              <a:t>已经基本成型的</a:t>
            </a:r>
            <a:r>
              <a:rPr lang="en-US" altLang="zh-CN" dirty="0"/>
              <a:t>UI</a:t>
            </a:r>
            <a:r>
              <a:rPr lang="zh-CN" altLang="en-US" dirty="0"/>
              <a:t>（可以有针对性的补充一些用例）</a:t>
            </a:r>
            <a:endParaRPr lang="en-US" altLang="zh-CN" dirty="0"/>
          </a:p>
          <a:p>
            <a:r>
              <a:rPr lang="zh-CN" altLang="en-US" dirty="0"/>
              <a:t>或者：</a:t>
            </a:r>
            <a:endParaRPr lang="en-US" altLang="zh-CN" dirty="0"/>
          </a:p>
          <a:p>
            <a:pPr lvl="1"/>
            <a:r>
              <a:rPr lang="zh-CN" altLang="en-US" dirty="0"/>
              <a:t>软件测试是根据，并利用这些测试用例运行程序以及发现错误的软件开发各阶段的规格说明和程序的内部结构而精心设计的一批测试用例过程，即执行测试步骤。</a:t>
            </a:r>
          </a:p>
        </p:txBody>
      </p:sp>
      <p:sp>
        <p:nvSpPr>
          <p:cNvPr id="2" name="日期占位符 1">
            <a:extLst>
              <a:ext uri="{FF2B5EF4-FFF2-40B4-BE49-F238E27FC236}">
                <a16:creationId xmlns:a16="http://schemas.microsoft.com/office/drawing/2014/main" id="{4AE6411A-BC59-F7A3-5AC7-1131E138DDE2}"/>
              </a:ext>
            </a:extLst>
          </p:cNvPr>
          <p:cNvSpPr>
            <a:spLocks noGrp="1"/>
          </p:cNvSpPr>
          <p:nvPr>
            <p:ph type="dt" sz="half" idx="10"/>
          </p:nvPr>
        </p:nvSpPr>
        <p:spPr/>
        <p:txBody>
          <a:bodyPr/>
          <a:lstStyle/>
          <a:p>
            <a:fld id="{482FA40A-53DD-4A61-83BC-74CD28099B65}" type="datetime1">
              <a:rPr lang="zh-CN" altLang="en-US" smtClean="0"/>
              <a:t>2023/6/25</a:t>
            </a:fld>
            <a:endParaRPr lang="zh-CN" altLang="en-US"/>
          </a:p>
        </p:txBody>
      </p:sp>
      <p:sp>
        <p:nvSpPr>
          <p:cNvPr id="3" name="页脚占位符 2">
            <a:extLst>
              <a:ext uri="{FF2B5EF4-FFF2-40B4-BE49-F238E27FC236}">
                <a16:creationId xmlns:a16="http://schemas.microsoft.com/office/drawing/2014/main" id="{FFC3B133-12FE-EE76-269A-8262689EDFC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AEEE897D-D843-8199-A268-F0E1F8D81209}"/>
              </a:ext>
            </a:extLst>
          </p:cNvPr>
          <p:cNvSpPr>
            <a:spLocks noGrp="1"/>
          </p:cNvSpPr>
          <p:nvPr>
            <p:ph type="sldNum" sz="quarter" idx="12"/>
          </p:nvPr>
        </p:nvSpPr>
        <p:spPr/>
        <p:txBody>
          <a:bodyPr/>
          <a:lstStyle/>
          <a:p>
            <a:fld id="{0C913308-F349-4B6D-A68A-DD1791B4A57B}" type="slidenum">
              <a:rPr lang="zh-CN" altLang="en-US" smtClean="0"/>
              <a:t>132</a:t>
            </a:fld>
            <a:endParaRPr lang="zh-CN" altLang="en-US"/>
          </a:p>
        </p:txBody>
      </p:sp>
    </p:spTree>
    <p:extLst>
      <p:ext uri="{BB962C8B-B14F-4D97-AF65-F5344CB8AC3E}">
        <p14:creationId xmlns:p14="http://schemas.microsoft.com/office/powerpoint/2010/main" val="29288293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7" name="Rectangle 5"/>
          <p:cNvSpPr>
            <a:spLocks noGrp="1" noChangeArrowheads="1"/>
          </p:cNvSpPr>
          <p:nvPr>
            <p:ph type="title"/>
          </p:nvPr>
        </p:nvSpPr>
        <p:spPr/>
        <p:txBody>
          <a:bodyPr/>
          <a:lstStyle/>
          <a:p>
            <a:r>
              <a:rPr lang="zh-CN" altLang="en-US"/>
              <a:t>软件测试方法</a:t>
            </a:r>
          </a:p>
        </p:txBody>
      </p:sp>
      <p:sp>
        <p:nvSpPr>
          <p:cNvPr id="535555" name="Rectangle 3"/>
          <p:cNvSpPr>
            <a:spLocks noGrp="1" noChangeArrowheads="1"/>
          </p:cNvSpPr>
          <p:nvPr>
            <p:ph type="body" idx="1"/>
          </p:nvPr>
        </p:nvSpPr>
        <p:spPr/>
        <p:txBody>
          <a:bodyPr/>
          <a:lstStyle/>
          <a:p>
            <a:r>
              <a:rPr lang="zh-CN" altLang="en-US"/>
              <a:t>按照测试方法来分，软件测试分为：</a:t>
            </a:r>
          </a:p>
          <a:p>
            <a:pPr lvl="1"/>
            <a:r>
              <a:rPr lang="zh-CN" altLang="en-US"/>
              <a:t>黑盒测试</a:t>
            </a:r>
            <a:endParaRPr lang="en-US" altLang="zh-CN"/>
          </a:p>
          <a:p>
            <a:pPr lvl="2"/>
            <a:r>
              <a:rPr lang="zh-CN" altLang="en-US"/>
              <a:t>以测试的广度为主</a:t>
            </a:r>
          </a:p>
          <a:p>
            <a:pPr lvl="1"/>
            <a:r>
              <a:rPr lang="zh-CN" altLang="en-US"/>
              <a:t>白盒测试</a:t>
            </a:r>
            <a:endParaRPr lang="en-US" altLang="zh-CN"/>
          </a:p>
          <a:p>
            <a:pPr lvl="2"/>
            <a:r>
              <a:rPr lang="zh-CN" altLang="en-US"/>
              <a:t>以测试的深度为主</a:t>
            </a:r>
            <a:endParaRPr lang="zh-CN" altLang="en-US" dirty="0"/>
          </a:p>
        </p:txBody>
      </p:sp>
      <p:pic>
        <p:nvPicPr>
          <p:cNvPr id="53555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0722" y="2770981"/>
            <a:ext cx="5619750" cy="2962275"/>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sp>
        <p:nvSpPr>
          <p:cNvPr id="2" name="日期占位符 1">
            <a:extLst>
              <a:ext uri="{FF2B5EF4-FFF2-40B4-BE49-F238E27FC236}">
                <a16:creationId xmlns:a16="http://schemas.microsoft.com/office/drawing/2014/main" id="{6757E7D0-AFC1-D466-F2CD-0D2FC1320BAE}"/>
              </a:ext>
            </a:extLst>
          </p:cNvPr>
          <p:cNvSpPr>
            <a:spLocks noGrp="1"/>
          </p:cNvSpPr>
          <p:nvPr>
            <p:ph type="dt" sz="half" idx="10"/>
          </p:nvPr>
        </p:nvSpPr>
        <p:spPr/>
        <p:txBody>
          <a:bodyPr/>
          <a:lstStyle/>
          <a:p>
            <a:fld id="{54563037-DCB0-46A7-BFD0-B9BA7251B8C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CFD7FCC8-0BAE-5EC5-A309-FFE39C098C02}"/>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9726AC7-8034-2DC8-0261-41B5BFDB7EA9}"/>
              </a:ext>
            </a:extLst>
          </p:cNvPr>
          <p:cNvSpPr>
            <a:spLocks noGrp="1"/>
          </p:cNvSpPr>
          <p:nvPr>
            <p:ph type="sldNum" sz="quarter" idx="12"/>
          </p:nvPr>
        </p:nvSpPr>
        <p:spPr/>
        <p:txBody>
          <a:bodyPr/>
          <a:lstStyle/>
          <a:p>
            <a:fld id="{0C913308-F349-4B6D-A68A-DD1791B4A57B}" type="slidenum">
              <a:rPr lang="zh-CN" altLang="en-US" smtClean="0"/>
              <a:t>133</a:t>
            </a:fld>
            <a:endParaRPr lang="zh-CN" altLang="en-US"/>
          </a:p>
        </p:txBody>
      </p:sp>
    </p:spTree>
    <p:extLst>
      <p:ext uri="{BB962C8B-B14F-4D97-AF65-F5344CB8AC3E}">
        <p14:creationId xmlns:p14="http://schemas.microsoft.com/office/powerpoint/2010/main" val="9865852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en-US"/>
              <a:t>软件测试方法</a:t>
            </a:r>
            <a:endParaRPr lang="en-US" altLang="zh-CN"/>
          </a:p>
        </p:txBody>
      </p:sp>
      <p:sp>
        <p:nvSpPr>
          <p:cNvPr id="537603" name="Rectangle 3"/>
          <p:cNvSpPr>
            <a:spLocks noGrp="1" noChangeArrowheads="1"/>
          </p:cNvSpPr>
          <p:nvPr>
            <p:ph type="body" sz="half" idx="1"/>
          </p:nvPr>
        </p:nvSpPr>
        <p:spPr>
          <a:xfrm>
            <a:off x="323529" y="1412776"/>
            <a:ext cx="5387724" cy="4096866"/>
          </a:xfrm>
        </p:spPr>
        <p:txBody>
          <a:bodyPr>
            <a:normAutofit fontScale="55000" lnSpcReduction="20000"/>
          </a:bodyPr>
          <a:lstStyle/>
          <a:p>
            <a:r>
              <a:rPr lang="zh-CN" altLang="en-US" dirty="0"/>
              <a:t>白盒测试是在程序代码层面进行的测试</a:t>
            </a:r>
            <a:endParaRPr lang="en-US" altLang="zh-CN" dirty="0"/>
          </a:p>
          <a:p>
            <a:pPr lvl="1"/>
            <a:r>
              <a:rPr lang="zh-CN" altLang="en-US" dirty="0"/>
              <a:t>因为牵涉到内部机密的问题，测试大多在公司内部进行，很少委托给其他公司或个人。</a:t>
            </a:r>
            <a:endParaRPr lang="en-US" altLang="zh-CN" dirty="0"/>
          </a:p>
          <a:p>
            <a:pPr lvl="1"/>
            <a:r>
              <a:rPr lang="zh-CN" altLang="en-US" dirty="0"/>
              <a:t>白盒测试有两大方面：数据流面和控制流程面。</a:t>
            </a:r>
            <a:endParaRPr lang="en-US" altLang="zh-CN" dirty="0"/>
          </a:p>
          <a:p>
            <a:pPr lvl="2"/>
            <a:r>
              <a:rPr lang="zh-CN" altLang="en-US" dirty="0"/>
              <a:t>数据流面就是测试资料进出系统的程序所经过的流程，</a:t>
            </a:r>
            <a:endParaRPr lang="en-US" altLang="zh-CN" dirty="0"/>
          </a:p>
          <a:p>
            <a:pPr lvl="2"/>
            <a:r>
              <a:rPr lang="zh-CN" altLang="en-US" dirty="0"/>
              <a:t>控制流程面就是测试程序中执行过程中每个阶段的流程。</a:t>
            </a:r>
          </a:p>
          <a:p>
            <a:r>
              <a:rPr lang="zh-CN" altLang="en-US" b="1" dirty="0"/>
              <a:t>思想</a:t>
            </a:r>
          </a:p>
          <a:p>
            <a:pPr lvl="1"/>
            <a:r>
              <a:rPr lang="zh-CN" altLang="en-US" b="1" dirty="0"/>
              <a:t>已知程序内部工作流程，通过测试检验程序内部动作是否按规格说明书规定正常运作</a:t>
            </a:r>
          </a:p>
          <a:p>
            <a:r>
              <a:rPr lang="zh-CN" altLang="en-US" b="1" dirty="0"/>
              <a:t>依据</a:t>
            </a:r>
          </a:p>
          <a:p>
            <a:pPr lvl="1"/>
            <a:r>
              <a:rPr lang="zh-CN" altLang="en-US" b="1" dirty="0"/>
              <a:t>程序的内部逻辑结构，针对程序的逻辑路径设计测试用例</a:t>
            </a:r>
          </a:p>
          <a:p>
            <a:r>
              <a:rPr lang="zh-CN" altLang="en-US" b="1" dirty="0"/>
              <a:t>特点</a:t>
            </a:r>
          </a:p>
          <a:p>
            <a:pPr lvl="1"/>
            <a:r>
              <a:rPr lang="zh-CN" altLang="en-US" b="1" dirty="0"/>
              <a:t>必须了解程序的内部工作流程</a:t>
            </a:r>
            <a:endParaRPr lang="en-US" altLang="zh-CN" b="1" dirty="0"/>
          </a:p>
          <a:p>
            <a:endParaRPr lang="zh-CN" altLang="en-US" dirty="0"/>
          </a:p>
        </p:txBody>
      </p:sp>
      <p:graphicFrame>
        <p:nvGraphicFramePr>
          <p:cNvPr id="537604" name="Object 4"/>
          <p:cNvGraphicFramePr>
            <a:graphicFrameLocks noGrp="1" noChangeAspect="1"/>
          </p:cNvGraphicFramePr>
          <p:nvPr>
            <p:ph sz="half" idx="2"/>
            <p:extLst>
              <p:ext uri="{D42A27DB-BD31-4B8C-83A1-F6EECF244321}">
                <p14:modId xmlns:p14="http://schemas.microsoft.com/office/powerpoint/2010/main" val="2616086757"/>
              </p:ext>
            </p:extLst>
          </p:nvPr>
        </p:nvGraphicFramePr>
        <p:xfrm>
          <a:off x="5741987" y="3376612"/>
          <a:ext cx="2000250" cy="1047750"/>
        </p:xfrm>
        <a:graphic>
          <a:graphicData uri="http://schemas.openxmlformats.org/presentationml/2006/ole">
            <mc:AlternateContent xmlns:mc="http://schemas.openxmlformats.org/markup-compatibility/2006">
              <mc:Choice xmlns:v="urn:schemas-microsoft-com:vml" Requires="v">
                <p:oleObj name="Picture" r:id="rId3" imgW="2000160" imgH="1047600" progId="Word.Picture.8">
                  <p:embed/>
                </p:oleObj>
              </mc:Choice>
              <mc:Fallback>
                <p:oleObj name="Picture" r:id="rId3" imgW="2000160" imgH="1047600" progId="Word.Picture.8">
                  <p:embed/>
                  <p:pic>
                    <p:nvPicPr>
                      <p:cNvPr id="0" name=""/>
                      <p:cNvPicPr>
                        <a:picLocks noChangeAspect="1" noChangeArrowheads="1"/>
                      </p:cNvPicPr>
                      <p:nvPr/>
                    </p:nvPicPr>
                    <p:blipFill>
                      <a:blip r:embed="rId4"/>
                      <a:srcRect/>
                      <a:stretch>
                        <a:fillRect/>
                      </a:stretch>
                    </p:blipFill>
                    <p:spPr bwMode="auto">
                      <a:xfrm>
                        <a:off x="5741987" y="3376612"/>
                        <a:ext cx="2000250" cy="1047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7605" name="AutoShape 5"/>
          <p:cNvSpPr>
            <a:spLocks noChangeArrowheads="1"/>
          </p:cNvSpPr>
          <p:nvPr/>
        </p:nvSpPr>
        <p:spPr bwMode="gray">
          <a:xfrm>
            <a:off x="2419957" y="5733256"/>
            <a:ext cx="1194867" cy="36004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lstStyle/>
          <a:p>
            <a:pPr eaLnBrk="0" hangingPunct="0"/>
            <a:r>
              <a:rPr lang="zh-CN" altLang="en-US" b="1" dirty="0">
                <a:ea typeface="黑体" pitchFamily="2" charset="-122"/>
              </a:rPr>
              <a:t>白盒测试 </a:t>
            </a:r>
            <a:endParaRPr lang="zh-CN" altLang="en-US" dirty="0">
              <a:ea typeface="黑体" pitchFamily="2" charset="-122"/>
            </a:endParaRPr>
          </a:p>
        </p:txBody>
      </p:sp>
    </p:spTree>
    <p:extLst>
      <p:ext uri="{BB962C8B-B14F-4D97-AF65-F5344CB8AC3E}">
        <p14:creationId xmlns:p14="http://schemas.microsoft.com/office/powerpoint/2010/main" val="19342397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462257" y="1417638"/>
            <a:ext cx="5987008" cy="3960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Font typeface="Arial" pitchFamily="34" charset="0"/>
              <a:buChar char="•"/>
            </a:pPr>
            <a:r>
              <a:rPr lang="zh-CN" altLang="en-US" sz="2000" dirty="0"/>
              <a:t>测试人员并不需要对软件的结构有深层的了解，测试着重于软件的功能面，也称为功能测试，测试人员按照测试用例逐一进行。</a:t>
            </a:r>
            <a:endParaRPr lang="en-US" altLang="zh-CN" sz="2000" b="1" dirty="0">
              <a:ea typeface="黑体" pitchFamily="2" charset="-122"/>
            </a:endParaRPr>
          </a:p>
          <a:p>
            <a:pPr marL="342900" indent="-342900" algn="l">
              <a:spcBef>
                <a:spcPct val="20000"/>
              </a:spcBef>
              <a:buClr>
                <a:schemeClr val="tx2"/>
              </a:buClr>
              <a:buFont typeface="Arial" pitchFamily="34" charset="0"/>
              <a:buChar char="•"/>
            </a:pPr>
            <a:r>
              <a:rPr lang="zh-CN" altLang="en-US" sz="2000" b="1" dirty="0">
                <a:ea typeface="黑体" pitchFamily="2" charset="-122"/>
              </a:rPr>
              <a:t>思想</a:t>
            </a:r>
          </a:p>
          <a:p>
            <a:pPr marL="800100" lvl="1" indent="-342900" algn="l">
              <a:spcBef>
                <a:spcPct val="20000"/>
              </a:spcBef>
              <a:buClr>
                <a:schemeClr val="tx2"/>
              </a:buClr>
              <a:buSzPct val="80000"/>
              <a:buFont typeface="Arial" pitchFamily="34" charset="0"/>
              <a:buChar char="•"/>
            </a:pPr>
            <a:r>
              <a:rPr lang="zh-CN" altLang="en-US" sz="2000" b="1" dirty="0">
                <a:ea typeface="黑体" pitchFamily="2" charset="-122"/>
              </a:rPr>
              <a:t>根据已知程序的功能和性能</a:t>
            </a:r>
            <a:r>
              <a:rPr lang="en-US" altLang="zh-CN" sz="2000" b="1" dirty="0">
                <a:ea typeface="黑体" pitchFamily="2" charset="-122"/>
              </a:rPr>
              <a:t>(</a:t>
            </a:r>
            <a:r>
              <a:rPr lang="zh-CN" altLang="en-US" sz="2000" b="1" dirty="0">
                <a:ea typeface="黑体" pitchFamily="2" charset="-122"/>
              </a:rPr>
              <a:t>而不是内部细节</a:t>
            </a:r>
            <a:r>
              <a:rPr lang="en-US" altLang="zh-CN" sz="2000" b="1" dirty="0">
                <a:ea typeface="黑体" pitchFamily="2" charset="-122"/>
              </a:rPr>
              <a:t>)</a:t>
            </a:r>
            <a:r>
              <a:rPr lang="zh-CN" altLang="en-US" sz="2000" b="1" dirty="0">
                <a:ea typeface="黑体" pitchFamily="2" charset="-122"/>
              </a:rPr>
              <a:t>，通过测试检验每个功能和性能是否正常</a:t>
            </a:r>
          </a:p>
          <a:p>
            <a:pPr marL="342900" indent="-342900" algn="l">
              <a:spcBef>
                <a:spcPct val="20000"/>
              </a:spcBef>
              <a:buClr>
                <a:schemeClr val="tx2"/>
              </a:buClr>
              <a:buFont typeface="Arial" pitchFamily="34" charset="0"/>
              <a:buChar char="•"/>
            </a:pPr>
            <a:r>
              <a:rPr lang="zh-CN" altLang="en-US" sz="2000" b="1" dirty="0">
                <a:ea typeface="黑体" pitchFamily="2" charset="-122"/>
              </a:rPr>
              <a:t>依据</a:t>
            </a:r>
          </a:p>
          <a:p>
            <a:pPr marL="800100" lvl="1" indent="-342900" algn="l">
              <a:spcBef>
                <a:spcPct val="20000"/>
              </a:spcBef>
              <a:buClr>
                <a:schemeClr val="tx2"/>
              </a:buClr>
              <a:buSzPct val="80000"/>
              <a:buFont typeface="Arial" pitchFamily="34" charset="0"/>
              <a:buChar char="•"/>
            </a:pPr>
            <a:r>
              <a:rPr lang="zh-CN" altLang="en-US" sz="2000" b="1" dirty="0">
                <a:ea typeface="黑体" pitchFamily="2" charset="-122"/>
              </a:rPr>
              <a:t>程序的功能和性能描述</a:t>
            </a:r>
          </a:p>
          <a:p>
            <a:pPr marL="342900" indent="-342900" algn="l">
              <a:spcBef>
                <a:spcPct val="20000"/>
              </a:spcBef>
              <a:buClr>
                <a:schemeClr val="tx2"/>
              </a:buClr>
              <a:buFont typeface="Arial" pitchFamily="34" charset="0"/>
              <a:buChar char="•"/>
            </a:pPr>
            <a:r>
              <a:rPr lang="zh-CN" altLang="en-US" sz="2000" b="1" dirty="0">
                <a:ea typeface="黑体" pitchFamily="2" charset="-122"/>
              </a:rPr>
              <a:t>特点</a:t>
            </a:r>
          </a:p>
          <a:p>
            <a:pPr marL="800100" lvl="1" indent="-342900" algn="l">
              <a:spcBef>
                <a:spcPct val="20000"/>
              </a:spcBef>
              <a:buClr>
                <a:schemeClr val="tx2"/>
              </a:buClr>
              <a:buSzPct val="80000"/>
              <a:buFont typeface="Arial" pitchFamily="34" charset="0"/>
              <a:buChar char="•"/>
            </a:pPr>
            <a:r>
              <a:rPr lang="zh-CN" altLang="en-US" sz="2000" b="1" dirty="0">
                <a:ea typeface="黑体" pitchFamily="2" charset="-122"/>
              </a:rPr>
              <a:t>知道程序的功能和性能，不必了解程序的内部结构和处理细节</a:t>
            </a:r>
          </a:p>
        </p:txBody>
      </p:sp>
      <p:sp>
        <p:nvSpPr>
          <p:cNvPr id="539651" name="Rectangle 3"/>
          <p:cNvSpPr>
            <a:spLocks noGrp="1" noChangeArrowheads="1"/>
          </p:cNvSpPr>
          <p:nvPr>
            <p:ph type="title"/>
          </p:nvPr>
        </p:nvSpPr>
        <p:spPr/>
        <p:txBody>
          <a:bodyPr/>
          <a:lstStyle/>
          <a:p>
            <a:r>
              <a:rPr lang="zh-CN" altLang="en-US"/>
              <a:t>软件测试方法</a:t>
            </a:r>
            <a:endParaRPr lang="en-US" altLang="zh-CN"/>
          </a:p>
        </p:txBody>
      </p:sp>
      <p:graphicFrame>
        <p:nvGraphicFramePr>
          <p:cNvPr id="539652" name="Object 4"/>
          <p:cNvGraphicFramePr>
            <a:graphicFrameLocks noGrp="1" noChangeAspect="1"/>
          </p:cNvGraphicFramePr>
          <p:nvPr>
            <p:ph sz="half" idx="1"/>
            <p:extLst>
              <p:ext uri="{D42A27DB-BD31-4B8C-83A1-F6EECF244321}">
                <p14:modId xmlns:p14="http://schemas.microsoft.com/office/powerpoint/2010/main" val="946799029"/>
              </p:ext>
            </p:extLst>
          </p:nvPr>
        </p:nvGraphicFramePr>
        <p:xfrm>
          <a:off x="6444208" y="2996952"/>
          <a:ext cx="2171700" cy="1190625"/>
        </p:xfrm>
        <a:graphic>
          <a:graphicData uri="http://schemas.openxmlformats.org/presentationml/2006/ole">
            <mc:AlternateContent xmlns:mc="http://schemas.openxmlformats.org/markup-compatibility/2006">
              <mc:Choice xmlns:v="urn:schemas-microsoft-com:vml" Requires="v">
                <p:oleObj name="图片" r:id="rId3" imgW="2171880" imgH="1190520" progId="Word.Picture.8">
                  <p:embed/>
                </p:oleObj>
              </mc:Choice>
              <mc:Fallback>
                <p:oleObj name="图片" r:id="rId3" imgW="2171880" imgH="11905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996952"/>
                        <a:ext cx="2171700" cy="1190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3" name="AutoShape 5"/>
          <p:cNvSpPr>
            <a:spLocks noChangeArrowheads="1"/>
          </p:cNvSpPr>
          <p:nvPr/>
        </p:nvSpPr>
        <p:spPr bwMode="gray">
          <a:xfrm>
            <a:off x="2841359" y="5589240"/>
            <a:ext cx="1228803" cy="406400"/>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spcBef>
                <a:spcPct val="20000"/>
              </a:spcBef>
            </a:pPr>
            <a:r>
              <a:rPr lang="zh-CN" altLang="en-US" b="1" dirty="0">
                <a:ea typeface="黑体" pitchFamily="2" charset="-122"/>
              </a:rPr>
              <a:t>黑盒测试 </a:t>
            </a:r>
          </a:p>
        </p:txBody>
      </p:sp>
      <p:sp>
        <p:nvSpPr>
          <p:cNvPr id="2" name="日期占位符 1">
            <a:extLst>
              <a:ext uri="{FF2B5EF4-FFF2-40B4-BE49-F238E27FC236}">
                <a16:creationId xmlns:a16="http://schemas.microsoft.com/office/drawing/2014/main" id="{868B00C5-8D32-6EA8-9A4A-D2121B950170}"/>
              </a:ext>
            </a:extLst>
          </p:cNvPr>
          <p:cNvSpPr>
            <a:spLocks noGrp="1"/>
          </p:cNvSpPr>
          <p:nvPr>
            <p:ph type="dt" sz="half" idx="10"/>
          </p:nvPr>
        </p:nvSpPr>
        <p:spPr/>
        <p:txBody>
          <a:bodyPr/>
          <a:lstStyle/>
          <a:p>
            <a:fld id="{355DBA20-B01A-4664-9FA4-9A8B48DA61B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0DFAB47-2E47-E3B9-B722-B52C6E9AB2E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682862B-514E-BE95-8D68-3611B3B68D6C}"/>
              </a:ext>
            </a:extLst>
          </p:cNvPr>
          <p:cNvSpPr>
            <a:spLocks noGrp="1"/>
          </p:cNvSpPr>
          <p:nvPr>
            <p:ph type="sldNum" sz="quarter" idx="12"/>
          </p:nvPr>
        </p:nvSpPr>
        <p:spPr/>
        <p:txBody>
          <a:bodyPr/>
          <a:lstStyle/>
          <a:p>
            <a:fld id="{0C913308-F349-4B6D-A68A-DD1791B4A57B}" type="slidenum">
              <a:rPr lang="zh-CN" altLang="en-US" smtClean="0"/>
              <a:t>135</a:t>
            </a:fld>
            <a:endParaRPr lang="zh-CN" altLang="en-US"/>
          </a:p>
        </p:txBody>
      </p:sp>
    </p:spTree>
    <p:extLst>
      <p:ext uri="{BB962C8B-B14F-4D97-AF65-F5344CB8AC3E}">
        <p14:creationId xmlns:p14="http://schemas.microsoft.com/office/powerpoint/2010/main" val="19165740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27" name="Rectangle 31"/>
          <p:cNvSpPr>
            <a:spLocks noGrp="1" noChangeArrowheads="1"/>
          </p:cNvSpPr>
          <p:nvPr>
            <p:ph type="title"/>
          </p:nvPr>
        </p:nvSpPr>
        <p:spPr/>
        <p:txBody>
          <a:bodyPr/>
          <a:lstStyle/>
          <a:p>
            <a:r>
              <a:rPr lang="zh-CN" altLang="en-US"/>
              <a:t>软件测试阶段</a:t>
            </a:r>
          </a:p>
        </p:txBody>
      </p:sp>
      <p:sp>
        <p:nvSpPr>
          <p:cNvPr id="541699" name="Rectangle 3"/>
          <p:cNvSpPr>
            <a:spLocks noGrp="1" noChangeArrowheads="1"/>
          </p:cNvSpPr>
          <p:nvPr>
            <p:ph type="body" idx="1"/>
          </p:nvPr>
        </p:nvSpPr>
        <p:spPr>
          <a:xfrm>
            <a:off x="457200" y="1484784"/>
            <a:ext cx="8229600" cy="4525963"/>
          </a:xfrm>
        </p:spPr>
        <p:txBody>
          <a:bodyPr/>
          <a:lstStyle/>
          <a:p>
            <a:r>
              <a:rPr lang="zh-CN" altLang="en-US" dirty="0"/>
              <a:t>按照测试阶段来分，软件测试分为：</a:t>
            </a:r>
          </a:p>
        </p:txBody>
      </p:sp>
      <p:sp>
        <p:nvSpPr>
          <p:cNvPr id="541700" name="AutoShape 4"/>
          <p:cNvSpPr>
            <a:spLocks noChangeArrowheads="1"/>
          </p:cNvSpPr>
          <p:nvPr/>
        </p:nvSpPr>
        <p:spPr bwMode="gray">
          <a:xfrm>
            <a:off x="1042988" y="2994025"/>
            <a:ext cx="1371600" cy="36353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type="none" w="sm" len="sm"/>
            <a:tailEnd type="none" w="sm" len="sm"/>
          </a:ln>
          <a:effectLst>
            <a:outerShdw dist="107763" dir="8100000" algn="ctr" rotWithShape="0">
              <a:schemeClr val="bg2">
                <a:alpha val="50000"/>
              </a:schemeClr>
            </a:outerShdw>
          </a:effectLst>
        </p:spPr>
        <p:txBody>
          <a:bodyPr anchor="ctr"/>
          <a:lstStyle/>
          <a:p>
            <a:pPr algn="ctr" eaLnBrk="0" hangingPunct="0"/>
            <a:r>
              <a:rPr lang="zh-CN" altLang="en-US" b="1" dirty="0">
                <a:ea typeface="黑体" pitchFamily="2" charset="-122"/>
              </a:rPr>
              <a:t>需求分析</a:t>
            </a:r>
          </a:p>
        </p:txBody>
      </p:sp>
      <p:sp>
        <p:nvSpPr>
          <p:cNvPr id="541701" name="AutoShape 5"/>
          <p:cNvSpPr>
            <a:spLocks noChangeArrowheads="1"/>
          </p:cNvSpPr>
          <p:nvPr/>
        </p:nvSpPr>
        <p:spPr bwMode="gray">
          <a:xfrm>
            <a:off x="1763713" y="3786188"/>
            <a:ext cx="1371600" cy="36353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type="none" w="sm" len="sm"/>
            <a:tailEnd type="none" w="sm" len="sm"/>
          </a:ln>
          <a:effectLst>
            <a:outerShdw dist="107763" dir="8100000" algn="ctr" rotWithShape="0">
              <a:schemeClr val="bg2">
                <a:alpha val="50000"/>
              </a:schemeClr>
            </a:outerShdw>
          </a:effectLst>
        </p:spPr>
        <p:txBody>
          <a:bodyPr anchor="ctr"/>
          <a:lstStyle/>
          <a:p>
            <a:pPr algn="ctr" eaLnBrk="0" hangingPunct="0"/>
            <a:r>
              <a:rPr lang="zh-CN" altLang="en-US" b="1" dirty="0">
                <a:ea typeface="黑体" pitchFamily="2" charset="-122"/>
              </a:rPr>
              <a:t>概要设计</a:t>
            </a:r>
          </a:p>
        </p:txBody>
      </p:sp>
      <p:sp>
        <p:nvSpPr>
          <p:cNvPr id="541702" name="AutoShape 6"/>
          <p:cNvSpPr>
            <a:spLocks noChangeArrowheads="1"/>
          </p:cNvSpPr>
          <p:nvPr/>
        </p:nvSpPr>
        <p:spPr bwMode="gray">
          <a:xfrm>
            <a:off x="2479675" y="4578350"/>
            <a:ext cx="1371600" cy="36353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type="none" w="sm" len="sm"/>
            <a:tailEnd type="none" w="sm" len="sm"/>
          </a:ln>
          <a:effectLst>
            <a:outerShdw dist="107763" dir="8100000" algn="ctr" rotWithShape="0">
              <a:schemeClr val="bg2">
                <a:alpha val="50000"/>
              </a:schemeClr>
            </a:outerShdw>
          </a:effectLst>
        </p:spPr>
        <p:txBody>
          <a:bodyPr anchor="ctr"/>
          <a:lstStyle/>
          <a:p>
            <a:pPr algn="ctr" eaLnBrk="0" hangingPunct="0"/>
            <a:r>
              <a:rPr lang="zh-CN" altLang="en-US" b="1" dirty="0">
                <a:ea typeface="黑体" pitchFamily="2" charset="-122"/>
              </a:rPr>
              <a:t>详细设计</a:t>
            </a:r>
          </a:p>
        </p:txBody>
      </p:sp>
      <p:sp>
        <p:nvSpPr>
          <p:cNvPr id="541703" name="AutoShape 7"/>
          <p:cNvSpPr>
            <a:spLocks noChangeArrowheads="1"/>
          </p:cNvSpPr>
          <p:nvPr/>
        </p:nvSpPr>
        <p:spPr bwMode="gray">
          <a:xfrm>
            <a:off x="3848100" y="5300663"/>
            <a:ext cx="1371600" cy="36353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type="none" w="sm" len="sm"/>
            <a:tailEnd/>
          </a:ln>
          <a:effectLst>
            <a:outerShdw dist="107763" dir="8100000" algn="ctr" rotWithShape="0">
              <a:schemeClr val="bg2">
                <a:alpha val="50000"/>
              </a:schemeClr>
            </a:outerShdw>
          </a:effectLst>
        </p:spPr>
        <p:txBody>
          <a:bodyPr anchor="ctr"/>
          <a:lstStyle/>
          <a:p>
            <a:pPr algn="ctr" eaLnBrk="0" hangingPunct="0"/>
            <a:r>
              <a:rPr lang="zh-CN" altLang="en-US" b="1" dirty="0">
                <a:ea typeface="黑体" pitchFamily="2" charset="-122"/>
              </a:rPr>
              <a:t>编码</a:t>
            </a:r>
          </a:p>
        </p:txBody>
      </p:sp>
      <p:sp>
        <p:nvSpPr>
          <p:cNvPr id="541704" name="AutoShape 8"/>
          <p:cNvSpPr>
            <a:spLocks noChangeArrowheads="1"/>
          </p:cNvSpPr>
          <p:nvPr/>
        </p:nvSpPr>
        <p:spPr bwMode="gray">
          <a:xfrm>
            <a:off x="5219700" y="4578350"/>
            <a:ext cx="1371600" cy="363538"/>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type="none" w="sm" len="sm"/>
            <a:tailEnd type="none" w="sm" len="sm"/>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ea typeface="黑体" pitchFamily="2" charset="-122"/>
              </a:rPr>
              <a:t>单元测试</a:t>
            </a:r>
          </a:p>
        </p:txBody>
      </p:sp>
      <p:sp>
        <p:nvSpPr>
          <p:cNvPr id="541705" name="AutoShape 9"/>
          <p:cNvSpPr>
            <a:spLocks noChangeArrowheads="1"/>
          </p:cNvSpPr>
          <p:nvPr/>
        </p:nvSpPr>
        <p:spPr bwMode="gray">
          <a:xfrm>
            <a:off x="5940425" y="3716338"/>
            <a:ext cx="1371600" cy="363537"/>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type="none" w="sm" len="sm"/>
            <a:tailEnd type="none" w="sm" len="sm"/>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ea typeface="黑体" pitchFamily="2" charset="-122"/>
              </a:rPr>
              <a:t>集成测试</a:t>
            </a:r>
          </a:p>
        </p:txBody>
      </p:sp>
      <p:sp>
        <p:nvSpPr>
          <p:cNvPr id="541706" name="AutoShape 10"/>
          <p:cNvSpPr>
            <a:spLocks noChangeArrowheads="1"/>
          </p:cNvSpPr>
          <p:nvPr/>
        </p:nvSpPr>
        <p:spPr bwMode="gray">
          <a:xfrm>
            <a:off x="6588125" y="2994025"/>
            <a:ext cx="1370013" cy="363538"/>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type="none" w="sm" len="sm"/>
            <a:tailEnd type="none" w="sm" len="sm"/>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ea typeface="黑体" pitchFamily="2" charset="-122"/>
              </a:rPr>
              <a:t>系统测试</a:t>
            </a:r>
          </a:p>
        </p:txBody>
      </p:sp>
      <p:sp>
        <p:nvSpPr>
          <p:cNvPr id="541707" name="Line 11"/>
          <p:cNvSpPr>
            <a:spLocks noChangeShapeType="1"/>
          </p:cNvSpPr>
          <p:nvPr/>
        </p:nvSpPr>
        <p:spPr bwMode="auto">
          <a:xfrm flipV="1">
            <a:off x="3921125" y="4794250"/>
            <a:ext cx="1227138" cy="3175"/>
          </a:xfrm>
          <a:prstGeom prst="line">
            <a:avLst/>
          </a:prstGeom>
          <a:noFill/>
          <a:ln w="38100" cap="rnd">
            <a:solidFill>
              <a:schemeClr val="tx1"/>
            </a:solidFill>
            <a:prstDash val="sysDot"/>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08" name="Line 12"/>
          <p:cNvSpPr>
            <a:spLocks noChangeShapeType="1"/>
          </p:cNvSpPr>
          <p:nvPr/>
        </p:nvSpPr>
        <p:spPr bwMode="auto">
          <a:xfrm>
            <a:off x="3203575" y="3933825"/>
            <a:ext cx="2640013" cy="0"/>
          </a:xfrm>
          <a:prstGeom prst="line">
            <a:avLst/>
          </a:prstGeom>
          <a:noFill/>
          <a:ln w="38100" cap="rnd">
            <a:solidFill>
              <a:schemeClr val="tx1"/>
            </a:solidFill>
            <a:prstDash val="sysDot"/>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09" name="Line 13"/>
          <p:cNvSpPr>
            <a:spLocks noChangeShapeType="1"/>
          </p:cNvSpPr>
          <p:nvPr/>
        </p:nvSpPr>
        <p:spPr bwMode="auto">
          <a:xfrm>
            <a:off x="2555875" y="3141663"/>
            <a:ext cx="3960813" cy="0"/>
          </a:xfrm>
          <a:prstGeom prst="line">
            <a:avLst/>
          </a:prstGeom>
          <a:noFill/>
          <a:ln w="38100" cap="rnd">
            <a:solidFill>
              <a:schemeClr val="tx1"/>
            </a:solidFill>
            <a:prstDash val="sysDot"/>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0" name="Line 14"/>
          <p:cNvSpPr>
            <a:spLocks noChangeShapeType="1"/>
          </p:cNvSpPr>
          <p:nvPr/>
        </p:nvSpPr>
        <p:spPr bwMode="auto">
          <a:xfrm flipV="1">
            <a:off x="5219700" y="4941888"/>
            <a:ext cx="263525" cy="355600"/>
          </a:xfrm>
          <a:prstGeom prst="line">
            <a:avLst/>
          </a:prstGeom>
          <a:noFill/>
          <a:ln w="381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1711" name="Group 15"/>
          <p:cNvGrpSpPr>
            <a:grpSpLocks/>
          </p:cNvGrpSpPr>
          <p:nvPr/>
        </p:nvGrpSpPr>
        <p:grpSpPr bwMode="auto">
          <a:xfrm>
            <a:off x="611188" y="3160713"/>
            <a:ext cx="2514600" cy="2584450"/>
            <a:chOff x="476" y="2036"/>
            <a:chExt cx="1584" cy="1628"/>
          </a:xfrm>
        </p:grpSpPr>
        <p:sp>
          <p:nvSpPr>
            <p:cNvPr id="541712" name="Line 16"/>
            <p:cNvSpPr>
              <a:spLocks noChangeShapeType="1"/>
            </p:cNvSpPr>
            <p:nvPr/>
          </p:nvSpPr>
          <p:spPr bwMode="auto">
            <a:xfrm>
              <a:off x="476" y="2036"/>
              <a:ext cx="924" cy="1301"/>
            </a:xfrm>
            <a:prstGeom prst="line">
              <a:avLst/>
            </a:prstGeom>
            <a:noFill/>
            <a:ln w="57150">
              <a:solidFill>
                <a:srgbClr val="0000FF"/>
              </a:solidFill>
              <a:prstDash val="sysDot"/>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13" name="Text Box 17"/>
            <p:cNvSpPr txBox="1">
              <a:spLocks noChangeArrowheads="1"/>
            </p:cNvSpPr>
            <p:nvPr/>
          </p:nvSpPr>
          <p:spPr bwMode="auto">
            <a:xfrm>
              <a:off x="582" y="3376"/>
              <a:ext cx="147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黑体" pitchFamily="2" charset="-122"/>
                </a:rPr>
                <a:t>软件开发过程</a:t>
              </a:r>
            </a:p>
          </p:txBody>
        </p:sp>
      </p:grpSp>
      <p:grpSp>
        <p:nvGrpSpPr>
          <p:cNvPr id="541714" name="Group 18"/>
          <p:cNvGrpSpPr>
            <a:grpSpLocks/>
          </p:cNvGrpSpPr>
          <p:nvPr/>
        </p:nvGrpSpPr>
        <p:grpSpPr bwMode="auto">
          <a:xfrm>
            <a:off x="6343650" y="2874963"/>
            <a:ext cx="2419350" cy="2808287"/>
            <a:chOff x="3996" y="1811"/>
            <a:chExt cx="1524" cy="1769"/>
          </a:xfrm>
        </p:grpSpPr>
        <p:sp>
          <p:nvSpPr>
            <p:cNvPr id="541715" name="Text Box 19"/>
            <p:cNvSpPr txBox="1">
              <a:spLocks noChangeArrowheads="1"/>
            </p:cNvSpPr>
            <p:nvPr/>
          </p:nvSpPr>
          <p:spPr bwMode="auto">
            <a:xfrm>
              <a:off x="3996" y="3292"/>
              <a:ext cx="152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FF"/>
                  </a:solidFill>
                  <a:latin typeface="Times New Roman" pitchFamily="18" charset="0"/>
                  <a:ea typeface="黑体" pitchFamily="2" charset="-122"/>
                </a:rPr>
                <a:t>软件测试阶段</a:t>
              </a:r>
            </a:p>
          </p:txBody>
        </p:sp>
        <p:sp>
          <p:nvSpPr>
            <p:cNvPr id="541716" name="Line 20"/>
            <p:cNvSpPr>
              <a:spLocks noChangeShapeType="1"/>
            </p:cNvSpPr>
            <p:nvPr/>
          </p:nvSpPr>
          <p:spPr bwMode="auto">
            <a:xfrm flipV="1">
              <a:off x="4332" y="1811"/>
              <a:ext cx="1062" cy="1436"/>
            </a:xfrm>
            <a:prstGeom prst="line">
              <a:avLst/>
            </a:prstGeom>
            <a:noFill/>
            <a:ln w="57150">
              <a:solidFill>
                <a:srgbClr val="0000FF"/>
              </a:solidFill>
              <a:prstDash val="sysDot"/>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1717" name="AutoShape 21"/>
          <p:cNvSpPr>
            <a:spLocks noChangeArrowheads="1"/>
          </p:cNvSpPr>
          <p:nvPr/>
        </p:nvSpPr>
        <p:spPr bwMode="gray">
          <a:xfrm>
            <a:off x="395288" y="2133600"/>
            <a:ext cx="1371600" cy="36353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type="none" w="sm" len="sm"/>
            <a:tailEnd type="none" w="sm" len="sm"/>
          </a:ln>
          <a:effectLst>
            <a:outerShdw dist="107763" dir="8100000" algn="ctr" rotWithShape="0">
              <a:schemeClr val="bg2">
                <a:alpha val="50000"/>
              </a:schemeClr>
            </a:outerShdw>
          </a:effectLst>
        </p:spPr>
        <p:txBody>
          <a:bodyPr anchor="ctr"/>
          <a:lstStyle/>
          <a:p>
            <a:pPr algn="ctr" eaLnBrk="0" hangingPunct="0"/>
            <a:r>
              <a:rPr lang="zh-CN" altLang="en-US" b="1" dirty="0">
                <a:ea typeface="黑体" pitchFamily="2" charset="-122"/>
              </a:rPr>
              <a:t>用户需求</a:t>
            </a:r>
          </a:p>
        </p:txBody>
      </p:sp>
      <p:sp>
        <p:nvSpPr>
          <p:cNvPr id="541718" name="AutoShape 22"/>
          <p:cNvSpPr>
            <a:spLocks noChangeArrowheads="1"/>
          </p:cNvSpPr>
          <p:nvPr/>
        </p:nvSpPr>
        <p:spPr bwMode="gray">
          <a:xfrm>
            <a:off x="7305675" y="2128838"/>
            <a:ext cx="1370013" cy="363537"/>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type="none" w="sm" len="sm"/>
            <a:tailEnd type="none" w="sm" len="sm"/>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ea typeface="黑体" pitchFamily="2" charset="-122"/>
              </a:rPr>
              <a:t>验收测试</a:t>
            </a:r>
          </a:p>
        </p:txBody>
      </p:sp>
      <p:sp>
        <p:nvSpPr>
          <p:cNvPr id="541719" name="Line 23"/>
          <p:cNvSpPr>
            <a:spLocks noChangeShapeType="1"/>
          </p:cNvSpPr>
          <p:nvPr/>
        </p:nvSpPr>
        <p:spPr bwMode="auto">
          <a:xfrm>
            <a:off x="1835150" y="2349500"/>
            <a:ext cx="5400675" cy="0"/>
          </a:xfrm>
          <a:prstGeom prst="line">
            <a:avLst/>
          </a:prstGeom>
          <a:noFill/>
          <a:ln w="38100" cap="rnd">
            <a:solidFill>
              <a:schemeClr val="tx1"/>
            </a:solidFill>
            <a:prstDash val="sysDot"/>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0" name="Line 24"/>
          <p:cNvSpPr>
            <a:spLocks noChangeShapeType="1"/>
          </p:cNvSpPr>
          <p:nvPr/>
        </p:nvSpPr>
        <p:spPr bwMode="auto">
          <a:xfrm flipV="1">
            <a:off x="5821363" y="4149725"/>
            <a:ext cx="263525" cy="355600"/>
          </a:xfrm>
          <a:prstGeom prst="line">
            <a:avLst/>
          </a:prstGeom>
          <a:noFill/>
          <a:ln w="381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1" name="Line 25"/>
          <p:cNvSpPr>
            <a:spLocks noChangeShapeType="1"/>
          </p:cNvSpPr>
          <p:nvPr/>
        </p:nvSpPr>
        <p:spPr bwMode="auto">
          <a:xfrm flipV="1">
            <a:off x="6396038" y="3360738"/>
            <a:ext cx="263525" cy="355600"/>
          </a:xfrm>
          <a:prstGeom prst="line">
            <a:avLst/>
          </a:prstGeom>
          <a:noFill/>
          <a:ln w="381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2" name="Line 26"/>
          <p:cNvSpPr>
            <a:spLocks noChangeShapeType="1"/>
          </p:cNvSpPr>
          <p:nvPr/>
        </p:nvSpPr>
        <p:spPr bwMode="auto">
          <a:xfrm flipV="1">
            <a:off x="7019925" y="2568575"/>
            <a:ext cx="263525" cy="355600"/>
          </a:xfrm>
          <a:prstGeom prst="line">
            <a:avLst/>
          </a:prstGeom>
          <a:noFill/>
          <a:ln w="38100"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3" name="Line 27"/>
          <p:cNvSpPr>
            <a:spLocks noChangeShapeType="1"/>
          </p:cNvSpPr>
          <p:nvPr/>
        </p:nvSpPr>
        <p:spPr bwMode="auto">
          <a:xfrm rot="16200000" flipV="1">
            <a:off x="3528219" y="4977607"/>
            <a:ext cx="358775" cy="287337"/>
          </a:xfrm>
          <a:prstGeom prst="line">
            <a:avLst/>
          </a:prstGeom>
          <a:noFill/>
          <a:ln w="38100" cap="sq">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4" name="Line 28"/>
          <p:cNvSpPr>
            <a:spLocks noChangeShapeType="1"/>
          </p:cNvSpPr>
          <p:nvPr/>
        </p:nvSpPr>
        <p:spPr bwMode="auto">
          <a:xfrm rot="16200000" flipV="1">
            <a:off x="2304256" y="3393282"/>
            <a:ext cx="358775" cy="287338"/>
          </a:xfrm>
          <a:prstGeom prst="line">
            <a:avLst/>
          </a:prstGeom>
          <a:noFill/>
          <a:ln w="38100" cap="sq">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5" name="Line 29"/>
          <p:cNvSpPr>
            <a:spLocks noChangeShapeType="1"/>
          </p:cNvSpPr>
          <p:nvPr/>
        </p:nvSpPr>
        <p:spPr bwMode="auto">
          <a:xfrm rot="16200000" flipV="1">
            <a:off x="1727994" y="2601119"/>
            <a:ext cx="358775" cy="287337"/>
          </a:xfrm>
          <a:prstGeom prst="line">
            <a:avLst/>
          </a:prstGeom>
          <a:noFill/>
          <a:ln w="38100" cap="sq">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726" name="Line 30"/>
          <p:cNvSpPr>
            <a:spLocks noChangeShapeType="1"/>
          </p:cNvSpPr>
          <p:nvPr/>
        </p:nvSpPr>
        <p:spPr bwMode="auto">
          <a:xfrm rot="16200000" flipV="1">
            <a:off x="2953544" y="4256882"/>
            <a:ext cx="358775" cy="287337"/>
          </a:xfrm>
          <a:prstGeom prst="line">
            <a:avLst/>
          </a:prstGeom>
          <a:noFill/>
          <a:ln w="38100" cap="sq">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a:extLst>
              <a:ext uri="{FF2B5EF4-FFF2-40B4-BE49-F238E27FC236}">
                <a16:creationId xmlns:a16="http://schemas.microsoft.com/office/drawing/2014/main" id="{E4EB452F-1FF0-EECA-B751-7DCE8C0459AE}"/>
              </a:ext>
            </a:extLst>
          </p:cNvPr>
          <p:cNvSpPr>
            <a:spLocks noGrp="1"/>
          </p:cNvSpPr>
          <p:nvPr>
            <p:ph type="dt" sz="half" idx="10"/>
          </p:nvPr>
        </p:nvSpPr>
        <p:spPr/>
        <p:txBody>
          <a:bodyPr/>
          <a:lstStyle/>
          <a:p>
            <a:fld id="{D09C3CF9-F2EF-4162-A0D0-ACC3F4C1D98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697B922E-D043-FE46-421C-F5549694E26E}"/>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528E50C-32D5-6B22-5305-708A6FD7230B}"/>
              </a:ext>
            </a:extLst>
          </p:cNvPr>
          <p:cNvSpPr>
            <a:spLocks noGrp="1"/>
          </p:cNvSpPr>
          <p:nvPr>
            <p:ph type="sldNum" sz="quarter" idx="12"/>
          </p:nvPr>
        </p:nvSpPr>
        <p:spPr/>
        <p:txBody>
          <a:bodyPr/>
          <a:lstStyle/>
          <a:p>
            <a:fld id="{0C913308-F349-4B6D-A68A-DD1791B4A57B}" type="slidenum">
              <a:rPr lang="zh-CN" altLang="en-US" smtClean="0"/>
              <a:t>136</a:t>
            </a:fld>
            <a:endParaRPr lang="zh-CN" altLang="en-US"/>
          </a:p>
        </p:txBody>
      </p:sp>
    </p:spTree>
    <p:extLst>
      <p:ext uri="{BB962C8B-B14F-4D97-AF65-F5344CB8AC3E}">
        <p14:creationId xmlns:p14="http://schemas.microsoft.com/office/powerpoint/2010/main" val="16871633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具体讲解</a:t>
            </a:r>
          </a:p>
        </p:txBody>
      </p:sp>
      <p:sp>
        <p:nvSpPr>
          <p:cNvPr id="3" name="内容占位符 2"/>
          <p:cNvSpPr>
            <a:spLocks noGrp="1"/>
          </p:cNvSpPr>
          <p:nvPr>
            <p:ph idx="1"/>
          </p:nvPr>
        </p:nvSpPr>
        <p:spPr/>
        <p:txBody>
          <a:bodyPr>
            <a:normAutofit fontScale="55000" lnSpcReduction="20000"/>
          </a:bodyPr>
          <a:lstStyle/>
          <a:p>
            <a:r>
              <a:rPr lang="zh-CN" altLang="en-US" dirty="0"/>
              <a:t>和开发过程相对应，测试过程会依次经历单元测试、集成测试、系统测试、验收测试四个主要阶段。</a:t>
            </a:r>
          </a:p>
          <a:p>
            <a:pPr lvl="1"/>
            <a:r>
              <a:rPr lang="en-US" altLang="zh-CN" dirty="0"/>
              <a:t>1</a:t>
            </a:r>
            <a:r>
              <a:rPr lang="zh-CN" altLang="en-US" dirty="0"/>
              <a:t>、单元测试。单元测试是针对软件设计的最小单位</a:t>
            </a:r>
            <a:r>
              <a:rPr lang="en-US" altLang="zh-CN" dirty="0"/>
              <a:t>-</a:t>
            </a:r>
            <a:r>
              <a:rPr lang="zh-CN" altLang="en-US" dirty="0"/>
              <a:t>程序模块甚至代码段进行正确性检验的测试工作，通常由开发人员进行。</a:t>
            </a:r>
          </a:p>
          <a:p>
            <a:pPr lvl="1"/>
            <a:r>
              <a:rPr lang="en-US" altLang="zh-CN" dirty="0"/>
              <a:t>2</a:t>
            </a:r>
            <a:r>
              <a:rPr lang="zh-CN" altLang="en-US" dirty="0"/>
              <a:t>、集成测试。集成测试是将模块按照设计要求组装起来进行测试，主要目的是发现与接口有关的问题。由于在产品提交到测试部门前，产品开发小组都要进行联合调试，因此在大部分企业中集成测试是由测试人员和开发人员来共同完成的。</a:t>
            </a:r>
          </a:p>
          <a:p>
            <a:pPr lvl="1"/>
            <a:r>
              <a:rPr lang="en-US" altLang="zh-CN" dirty="0"/>
              <a:t>3</a:t>
            </a:r>
            <a:r>
              <a:rPr lang="zh-CN" altLang="en-US" dirty="0"/>
              <a:t>、系统测试。系统测试是在集成测试通过后进行的，目的是充分运行系统，验证各子系统是否都能正常工作并完成设计的要求。它主要由测试部门进行，是测试部门最大最重要的一个测试，对最终产品的质量有重大的影响。</a:t>
            </a:r>
            <a:endParaRPr lang="en-US" altLang="zh-CN" dirty="0"/>
          </a:p>
          <a:p>
            <a:pPr lvl="2"/>
            <a:r>
              <a:rPr lang="zh-CN" altLang="en-US" dirty="0"/>
              <a:t>系统测试有时也称为确认测试</a:t>
            </a:r>
          </a:p>
          <a:p>
            <a:pPr lvl="1"/>
            <a:r>
              <a:rPr lang="en-US" altLang="zh-CN" dirty="0"/>
              <a:t>4</a:t>
            </a:r>
            <a:r>
              <a:rPr lang="zh-CN" altLang="en-US" dirty="0"/>
              <a:t>、验收测试。验收测试以需求阶段的</a:t>
            </a:r>
            <a:r>
              <a:rPr lang="en-US" altLang="zh-CN" dirty="0"/>
              <a:t>《</a:t>
            </a:r>
            <a:r>
              <a:rPr lang="zh-CN" altLang="en-US" dirty="0"/>
              <a:t>需求规格说明书</a:t>
            </a:r>
            <a:r>
              <a:rPr lang="en-US" altLang="zh-CN" dirty="0"/>
              <a:t>》</a:t>
            </a:r>
            <a:r>
              <a:rPr lang="zh-CN" altLang="en-US" dirty="0"/>
              <a:t>为验收标准，测试时要求模拟实际用户的运行环境。对于实际项目可以和客户共同进行，对于产品来说就是最后一次的系统测试。测试内容为对功能模块的全面测试，尤其要进行文档测试。</a:t>
            </a:r>
          </a:p>
          <a:p>
            <a:r>
              <a:rPr lang="zh-CN" altLang="en-US" dirty="0"/>
              <a:t>尽管测试阶段的划分十分明确，但是在具体的项目和产品的测试中，尤其在执行测试时，会根据实际需要来开展。</a:t>
            </a:r>
          </a:p>
        </p:txBody>
      </p:sp>
      <p:sp>
        <p:nvSpPr>
          <p:cNvPr id="4" name="日期占位符 3">
            <a:extLst>
              <a:ext uri="{FF2B5EF4-FFF2-40B4-BE49-F238E27FC236}">
                <a16:creationId xmlns:a16="http://schemas.microsoft.com/office/drawing/2014/main" id="{98F3752F-8D4A-BDC9-4196-AC255B641AC9}"/>
              </a:ext>
            </a:extLst>
          </p:cNvPr>
          <p:cNvSpPr>
            <a:spLocks noGrp="1"/>
          </p:cNvSpPr>
          <p:nvPr>
            <p:ph type="dt" sz="half" idx="10"/>
          </p:nvPr>
        </p:nvSpPr>
        <p:spPr/>
        <p:txBody>
          <a:bodyPr/>
          <a:lstStyle/>
          <a:p>
            <a:fld id="{346D826F-EDE5-430B-B751-67F88B9F5D95}" type="datetime1">
              <a:rPr lang="zh-CN" altLang="en-US" smtClean="0"/>
              <a:t>2023/6/25</a:t>
            </a:fld>
            <a:endParaRPr lang="zh-CN" altLang="en-US"/>
          </a:p>
        </p:txBody>
      </p:sp>
      <p:sp>
        <p:nvSpPr>
          <p:cNvPr id="5" name="页脚占位符 4">
            <a:extLst>
              <a:ext uri="{FF2B5EF4-FFF2-40B4-BE49-F238E27FC236}">
                <a16:creationId xmlns:a16="http://schemas.microsoft.com/office/drawing/2014/main" id="{A584DE13-1594-4457-5C17-287D94F4A23E}"/>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1D0F980E-2853-BB0F-14B1-78ACE76E2652}"/>
              </a:ext>
            </a:extLst>
          </p:cNvPr>
          <p:cNvSpPr>
            <a:spLocks noGrp="1"/>
          </p:cNvSpPr>
          <p:nvPr>
            <p:ph type="sldNum" sz="quarter" idx="12"/>
          </p:nvPr>
        </p:nvSpPr>
        <p:spPr/>
        <p:txBody>
          <a:bodyPr/>
          <a:lstStyle/>
          <a:p>
            <a:fld id="{0C913308-F349-4B6D-A68A-DD1791B4A57B}" type="slidenum">
              <a:rPr lang="zh-CN" altLang="en-US" smtClean="0"/>
              <a:t>137</a:t>
            </a:fld>
            <a:endParaRPr lang="zh-CN" altLang="en-US"/>
          </a:p>
        </p:txBody>
      </p:sp>
    </p:spTree>
    <p:extLst>
      <p:ext uri="{BB962C8B-B14F-4D97-AF65-F5344CB8AC3E}">
        <p14:creationId xmlns:p14="http://schemas.microsoft.com/office/powerpoint/2010/main" val="185212379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8" name="Rectangle 4"/>
          <p:cNvSpPr>
            <a:spLocks noGrp="1" noChangeArrowheads="1"/>
          </p:cNvSpPr>
          <p:nvPr>
            <p:ph type="title"/>
          </p:nvPr>
        </p:nvSpPr>
        <p:spPr/>
        <p:txBody>
          <a:bodyPr/>
          <a:lstStyle/>
          <a:p>
            <a:r>
              <a:rPr lang="zh-CN" altLang="en-US"/>
              <a:t>什么是测试用例</a:t>
            </a:r>
          </a:p>
        </p:txBody>
      </p:sp>
      <p:sp>
        <p:nvSpPr>
          <p:cNvPr id="543747" name="Rectangle 3"/>
          <p:cNvSpPr>
            <a:spLocks noGrp="1" noChangeArrowheads="1"/>
          </p:cNvSpPr>
          <p:nvPr>
            <p:ph type="body" idx="1"/>
          </p:nvPr>
        </p:nvSpPr>
        <p:spPr/>
        <p:txBody>
          <a:bodyPr>
            <a:normAutofit fontScale="55000" lnSpcReduction="20000"/>
          </a:bodyPr>
          <a:lstStyle/>
          <a:p>
            <a:r>
              <a:rPr lang="zh-CN" altLang="en-US" dirty="0"/>
              <a:t>测试用例的定义</a:t>
            </a:r>
          </a:p>
          <a:p>
            <a:pPr lvl="1"/>
            <a:r>
              <a:rPr lang="zh-CN" altLang="en-US" dirty="0"/>
              <a:t>测试用例就是一个“情况”，软件程序在这种情况下，必须能够正常运行并且得到预期的结果。</a:t>
            </a:r>
          </a:p>
          <a:p>
            <a:endParaRPr lang="zh-CN" altLang="en-US" dirty="0"/>
          </a:p>
          <a:p>
            <a:r>
              <a:rPr lang="zh-CN" altLang="en-US" dirty="0"/>
              <a:t>一个简化的测试用例：</a:t>
            </a:r>
          </a:p>
          <a:p>
            <a:pPr lvl="1"/>
            <a:r>
              <a:rPr lang="zh-CN" altLang="en-US" dirty="0"/>
              <a:t>用例：       用户登录</a:t>
            </a:r>
          </a:p>
          <a:p>
            <a:pPr lvl="1"/>
            <a:r>
              <a:rPr lang="zh-CN" altLang="en-US" dirty="0"/>
              <a:t>前置条件：用户进入到“用户登录页面”</a:t>
            </a:r>
          </a:p>
          <a:p>
            <a:pPr lvl="1"/>
            <a:r>
              <a:rPr lang="zh-CN" altLang="en-US" dirty="0"/>
              <a:t>输入：       合法用户在系统中的用户名和密码</a:t>
            </a:r>
          </a:p>
          <a:p>
            <a:pPr lvl="1"/>
            <a:r>
              <a:rPr lang="zh-CN" altLang="en-US" dirty="0"/>
              <a:t>期待结果：用户提交正确的用户名和密码后，顺利进入系统</a:t>
            </a:r>
          </a:p>
          <a:p>
            <a:pPr lvl="1"/>
            <a:r>
              <a:rPr lang="zh-CN" altLang="en-US" dirty="0"/>
              <a:t>测试结果：成功</a:t>
            </a:r>
            <a:r>
              <a:rPr lang="en-US" altLang="zh-CN" dirty="0"/>
              <a:t>/</a:t>
            </a:r>
            <a:r>
              <a:rPr lang="zh-CN" altLang="en-US" dirty="0"/>
              <a:t>失败</a:t>
            </a:r>
            <a:endParaRPr lang="en-US" altLang="zh-CN" dirty="0"/>
          </a:p>
          <a:p>
            <a:r>
              <a:rPr lang="zh-CN" altLang="en-US" dirty="0"/>
              <a:t>测试人员用这个测试用例执行测试，输入正确的用户名和密码后，提交，系统没有任何反应！</a:t>
            </a:r>
            <a:endParaRPr lang="en-US" altLang="zh-CN" dirty="0"/>
          </a:p>
          <a:p>
            <a:pPr lvl="1"/>
            <a:r>
              <a:rPr lang="zh-CN" altLang="en-US" dirty="0"/>
              <a:t>这和测试用例中的“期待结果”不相符，那么这就是一个缺陷。测试人员在“测试结果”中将状态设定为“测试失败”，通知软件开发人员。 </a:t>
            </a:r>
          </a:p>
        </p:txBody>
      </p:sp>
      <p:sp>
        <p:nvSpPr>
          <p:cNvPr id="2" name="日期占位符 1">
            <a:extLst>
              <a:ext uri="{FF2B5EF4-FFF2-40B4-BE49-F238E27FC236}">
                <a16:creationId xmlns:a16="http://schemas.microsoft.com/office/drawing/2014/main" id="{1E744C58-7A65-8B6B-16DA-8AC6792D88A3}"/>
              </a:ext>
            </a:extLst>
          </p:cNvPr>
          <p:cNvSpPr>
            <a:spLocks noGrp="1"/>
          </p:cNvSpPr>
          <p:nvPr>
            <p:ph type="dt" sz="half" idx="10"/>
          </p:nvPr>
        </p:nvSpPr>
        <p:spPr/>
        <p:txBody>
          <a:bodyPr/>
          <a:lstStyle/>
          <a:p>
            <a:fld id="{EAAFE545-53D1-480D-966B-15B2C4A15BF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8188DEC-CF15-F747-8105-F8FE4843869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AD29B7A1-E755-2530-BEE3-474635402424}"/>
              </a:ext>
            </a:extLst>
          </p:cNvPr>
          <p:cNvSpPr>
            <a:spLocks noGrp="1"/>
          </p:cNvSpPr>
          <p:nvPr>
            <p:ph type="sldNum" sz="quarter" idx="12"/>
          </p:nvPr>
        </p:nvSpPr>
        <p:spPr/>
        <p:txBody>
          <a:bodyPr/>
          <a:lstStyle/>
          <a:p>
            <a:fld id="{0C913308-F349-4B6D-A68A-DD1791B4A57B}" type="slidenum">
              <a:rPr lang="zh-CN" altLang="en-US" smtClean="0"/>
              <a:t>138</a:t>
            </a:fld>
            <a:endParaRPr lang="zh-CN" altLang="en-US"/>
          </a:p>
        </p:txBody>
      </p:sp>
    </p:spTree>
    <p:extLst>
      <p:ext uri="{BB962C8B-B14F-4D97-AF65-F5344CB8AC3E}">
        <p14:creationId xmlns:p14="http://schemas.microsoft.com/office/powerpoint/2010/main" val="14080541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7" name="Rectangle 5"/>
          <p:cNvSpPr>
            <a:spLocks noGrp="1" noChangeArrowheads="1"/>
          </p:cNvSpPr>
          <p:nvPr>
            <p:ph type="title"/>
          </p:nvPr>
        </p:nvSpPr>
        <p:spPr/>
        <p:txBody>
          <a:bodyPr/>
          <a:lstStyle/>
          <a:p>
            <a:r>
              <a:rPr lang="zh-CN" altLang="en-US"/>
              <a:t>测试用例的设计原则</a:t>
            </a:r>
          </a:p>
        </p:txBody>
      </p:sp>
      <p:sp>
        <p:nvSpPr>
          <p:cNvPr id="545795" name="Rectangle 3"/>
          <p:cNvSpPr>
            <a:spLocks noGrp="1" noChangeArrowheads="1"/>
          </p:cNvSpPr>
          <p:nvPr>
            <p:ph type="body" idx="1"/>
          </p:nvPr>
        </p:nvSpPr>
        <p:spPr/>
        <p:txBody>
          <a:bodyPr>
            <a:normAutofit fontScale="92500" lnSpcReduction="20000"/>
          </a:bodyPr>
          <a:lstStyle/>
          <a:p>
            <a:r>
              <a:rPr lang="zh-CN" altLang="en-US" dirty="0"/>
              <a:t>测试用例的设计原则</a:t>
            </a:r>
          </a:p>
          <a:p>
            <a:pPr lvl="1"/>
            <a:r>
              <a:rPr lang="zh-CN" altLang="en-US" dirty="0"/>
              <a:t>对应需求编写测试用例</a:t>
            </a:r>
          </a:p>
          <a:p>
            <a:pPr lvl="2"/>
            <a:r>
              <a:rPr lang="zh-CN" altLang="en-US" dirty="0"/>
              <a:t>测试用例要全面覆盖需求规格说明书中的软件功能点</a:t>
            </a:r>
            <a:endParaRPr lang="en-US" altLang="zh-CN" dirty="0"/>
          </a:p>
          <a:p>
            <a:pPr lvl="2"/>
            <a:r>
              <a:rPr lang="zh-CN" altLang="en-US" dirty="0"/>
              <a:t>尽可能趋向“最大需求覆盖率”</a:t>
            </a:r>
          </a:p>
          <a:p>
            <a:pPr lvl="1"/>
            <a:r>
              <a:rPr lang="zh-CN" altLang="en-US" dirty="0"/>
              <a:t>便于发现有价值的缺陷</a:t>
            </a:r>
            <a:endParaRPr lang="en-US" altLang="zh-CN" dirty="0"/>
          </a:p>
          <a:p>
            <a:pPr lvl="1"/>
            <a:r>
              <a:rPr lang="zh-CN" altLang="en-US" dirty="0"/>
              <a:t>编写测试用例时经验往往很重要，而且要求测试用例编写人员本身要熟知用户需求，并且对于系统功能点的细节比较“敏感”。</a:t>
            </a:r>
            <a:endParaRPr lang="en-US" altLang="zh-CN" dirty="0"/>
          </a:p>
          <a:p>
            <a:pPr marL="457200" lvl="1" indent="0">
              <a:buNone/>
            </a:pPr>
            <a:r>
              <a:rPr lang="zh-CN" altLang="en-US" dirty="0"/>
              <a:t>   </a:t>
            </a:r>
          </a:p>
        </p:txBody>
      </p:sp>
      <p:sp>
        <p:nvSpPr>
          <p:cNvPr id="545796" name="AutoShape 4"/>
          <p:cNvSpPr>
            <a:spLocks noChangeArrowheads="1"/>
          </p:cNvSpPr>
          <p:nvPr/>
        </p:nvSpPr>
        <p:spPr bwMode="gray">
          <a:xfrm>
            <a:off x="909638" y="5301208"/>
            <a:ext cx="7550794" cy="1021556"/>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lgn="l"/>
            <a:r>
              <a:rPr lang="zh-CN" altLang="en-US" b="1" dirty="0">
                <a:ea typeface="黑体" pitchFamily="2" charset="-122"/>
              </a:rPr>
              <a:t>系统要求上传</a:t>
            </a:r>
            <a:r>
              <a:rPr lang="en-US" altLang="zh-CN" b="1" dirty="0">
                <a:ea typeface="黑体" pitchFamily="2" charset="-122"/>
              </a:rPr>
              <a:t>2M</a:t>
            </a:r>
            <a:r>
              <a:rPr lang="zh-CN" altLang="en-US" b="1" dirty="0">
                <a:ea typeface="黑体" pitchFamily="2" charset="-122"/>
              </a:rPr>
              <a:t>以下的文件，一般上载</a:t>
            </a:r>
            <a:r>
              <a:rPr lang="en-US" altLang="zh-CN" b="1" dirty="0">
                <a:ea typeface="黑体" pitchFamily="2" charset="-122"/>
              </a:rPr>
              <a:t>1M</a:t>
            </a:r>
            <a:r>
              <a:rPr lang="zh-CN" altLang="en-US" b="1" dirty="0">
                <a:ea typeface="黑体" pitchFamily="2" charset="-122"/>
              </a:rPr>
              <a:t>多一点的文件绝不会有问题。这时“敏感”会让在设计测试用例时，</a:t>
            </a:r>
            <a:r>
              <a:rPr lang="zh-CN" altLang="en-US" b="1" dirty="0">
                <a:solidFill>
                  <a:srgbClr val="FF0000"/>
                </a:solidFill>
                <a:ea typeface="黑体" pitchFamily="2" charset="-122"/>
              </a:rPr>
              <a:t>尽量去注意边界条件</a:t>
            </a:r>
            <a:r>
              <a:rPr lang="zh-CN" altLang="en-US" b="1" dirty="0">
                <a:ea typeface="黑体" pitchFamily="2" charset="-122"/>
              </a:rPr>
              <a:t>，上载</a:t>
            </a:r>
            <a:r>
              <a:rPr lang="en-US" altLang="zh-CN" b="1" dirty="0">
                <a:ea typeface="黑体" pitchFamily="2" charset="-122"/>
              </a:rPr>
              <a:t>1.9M</a:t>
            </a:r>
            <a:r>
              <a:rPr lang="zh-CN" altLang="en-US" b="1" dirty="0">
                <a:ea typeface="黑体" pitchFamily="2" charset="-122"/>
              </a:rPr>
              <a:t>的文件会不会出问题？上载正好</a:t>
            </a:r>
            <a:r>
              <a:rPr lang="en-US" altLang="zh-CN" b="1" dirty="0">
                <a:ea typeface="黑体" pitchFamily="2" charset="-122"/>
              </a:rPr>
              <a:t>2M</a:t>
            </a:r>
            <a:r>
              <a:rPr lang="zh-CN" altLang="en-US" b="1" dirty="0">
                <a:ea typeface="黑体" pitchFamily="2" charset="-122"/>
              </a:rPr>
              <a:t>的文件呢？上载</a:t>
            </a:r>
            <a:r>
              <a:rPr lang="en-US" altLang="zh-CN" b="1" dirty="0">
                <a:ea typeface="黑体" pitchFamily="2" charset="-122"/>
              </a:rPr>
              <a:t>2M</a:t>
            </a:r>
            <a:r>
              <a:rPr lang="zh-CN" altLang="en-US" b="1" dirty="0">
                <a:ea typeface="黑体" pitchFamily="2" charset="-122"/>
              </a:rPr>
              <a:t>多一点的文件呢？</a:t>
            </a:r>
          </a:p>
        </p:txBody>
      </p:sp>
      <p:sp>
        <p:nvSpPr>
          <p:cNvPr id="2" name="日期占位符 1">
            <a:extLst>
              <a:ext uri="{FF2B5EF4-FFF2-40B4-BE49-F238E27FC236}">
                <a16:creationId xmlns:a16="http://schemas.microsoft.com/office/drawing/2014/main" id="{D07FA9C8-2B13-E921-667B-AAAF706918A9}"/>
              </a:ext>
            </a:extLst>
          </p:cNvPr>
          <p:cNvSpPr>
            <a:spLocks noGrp="1"/>
          </p:cNvSpPr>
          <p:nvPr>
            <p:ph type="dt" sz="half" idx="10"/>
          </p:nvPr>
        </p:nvSpPr>
        <p:spPr/>
        <p:txBody>
          <a:bodyPr/>
          <a:lstStyle/>
          <a:p>
            <a:fld id="{27FA05BC-4791-45FA-947A-9EF92FD62E1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48D6416-A199-46E9-53F4-19C3DA39AB6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F193D04-CD35-BF21-5D4C-9B49F326AC88}"/>
              </a:ext>
            </a:extLst>
          </p:cNvPr>
          <p:cNvSpPr>
            <a:spLocks noGrp="1"/>
          </p:cNvSpPr>
          <p:nvPr>
            <p:ph type="sldNum" sz="quarter" idx="12"/>
          </p:nvPr>
        </p:nvSpPr>
        <p:spPr/>
        <p:txBody>
          <a:bodyPr/>
          <a:lstStyle/>
          <a:p>
            <a:fld id="{0C913308-F349-4B6D-A68A-DD1791B4A57B}" type="slidenum">
              <a:rPr lang="zh-CN" altLang="en-US" smtClean="0"/>
              <a:t>139</a:t>
            </a:fld>
            <a:endParaRPr lang="zh-CN" altLang="en-US"/>
          </a:p>
        </p:txBody>
      </p:sp>
    </p:spTree>
    <p:extLst>
      <p:ext uri="{BB962C8B-B14F-4D97-AF65-F5344CB8AC3E}">
        <p14:creationId xmlns:p14="http://schemas.microsoft.com/office/powerpoint/2010/main" val="33614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后期支持</a:t>
            </a:r>
            <a:r>
              <a:rPr lang="en-US" altLang="zh-CN" dirty="0"/>
              <a:t>/</a:t>
            </a:r>
            <a:r>
              <a:rPr lang="zh-CN" altLang="en-US" dirty="0"/>
              <a:t>维护人员是如何做的</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D221A3F3-27B0-FAE2-B1A4-318C4CC00436}"/>
              </a:ext>
            </a:extLst>
          </p:cNvPr>
          <p:cNvSpPr>
            <a:spLocks noGrp="1"/>
          </p:cNvSpPr>
          <p:nvPr>
            <p:ph type="dt" sz="half" idx="10"/>
          </p:nvPr>
        </p:nvSpPr>
        <p:spPr/>
        <p:txBody>
          <a:bodyPr/>
          <a:lstStyle/>
          <a:p>
            <a:fld id="{441DCB75-62AA-46D9-BB9E-DB609B617E47}" type="datetime1">
              <a:rPr lang="zh-CN" altLang="en-US" smtClean="0"/>
              <a:t>2023/6/25</a:t>
            </a:fld>
            <a:endParaRPr lang="zh-CN" altLang="en-US"/>
          </a:p>
        </p:txBody>
      </p:sp>
      <p:sp>
        <p:nvSpPr>
          <p:cNvPr id="5" name="页脚占位符 4">
            <a:extLst>
              <a:ext uri="{FF2B5EF4-FFF2-40B4-BE49-F238E27FC236}">
                <a16:creationId xmlns:a16="http://schemas.microsoft.com/office/drawing/2014/main" id="{ADD072F0-34BB-1589-A925-679A3D0EB0CA}"/>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3FC2657D-9593-6451-E8A8-B81345CBE96F}"/>
              </a:ext>
            </a:extLst>
          </p:cNvPr>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624508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好的测试用例？</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能够发现某个尚未发现的错误，它通常具有以下特性：</a:t>
            </a:r>
          </a:p>
          <a:p>
            <a:pPr lvl="1"/>
            <a:r>
              <a:rPr lang="en-US" altLang="zh-CN" dirty="0"/>
              <a:t>1</a:t>
            </a:r>
            <a:r>
              <a:rPr lang="zh-CN" altLang="en-US" dirty="0"/>
              <a:t>）具有高的发现错误的概率；</a:t>
            </a:r>
          </a:p>
          <a:p>
            <a:pPr lvl="1"/>
            <a:r>
              <a:rPr lang="en-US" altLang="zh-CN" dirty="0"/>
              <a:t>2</a:t>
            </a:r>
            <a:r>
              <a:rPr lang="zh-CN" altLang="en-US" dirty="0"/>
              <a:t>）没有冗余测试和冗余的步骤；</a:t>
            </a:r>
          </a:p>
          <a:p>
            <a:pPr lvl="1"/>
            <a:r>
              <a:rPr lang="en-US" altLang="zh-CN" dirty="0"/>
              <a:t>3</a:t>
            </a:r>
            <a:r>
              <a:rPr lang="zh-CN" altLang="en-US" dirty="0"/>
              <a:t>）既不太简单也不太复杂；</a:t>
            </a:r>
          </a:p>
          <a:p>
            <a:pPr lvl="1"/>
            <a:r>
              <a:rPr lang="en-US" altLang="zh-CN" dirty="0"/>
              <a:t>4</a:t>
            </a:r>
            <a:r>
              <a:rPr lang="zh-CN" altLang="en-US" dirty="0"/>
              <a:t>）用例是可重用和易于跟踪的；</a:t>
            </a:r>
          </a:p>
          <a:p>
            <a:pPr lvl="1"/>
            <a:r>
              <a:rPr lang="en-US" altLang="zh-CN" dirty="0"/>
              <a:t>5</a:t>
            </a:r>
            <a:r>
              <a:rPr lang="zh-CN" altLang="en-US" dirty="0"/>
              <a:t>）确保系统能够满足功能需求。</a:t>
            </a:r>
          </a:p>
          <a:p>
            <a:r>
              <a:rPr lang="zh-CN" altLang="en-US" dirty="0"/>
              <a:t>测试用例不可能设计得天衣无缝，也不可能覆盖所有的软件需求，测试执行过程里肯定会发现有些测试路径（测试路径是一个测试流程，说明先测试什么，后测试什么。）或者数据在用例里没有体现，那么需要事后应该将其补充到用例库里，以方便他人和后续版本的测试。</a:t>
            </a:r>
          </a:p>
        </p:txBody>
      </p:sp>
      <p:sp>
        <p:nvSpPr>
          <p:cNvPr id="4" name="日期占位符 3">
            <a:extLst>
              <a:ext uri="{FF2B5EF4-FFF2-40B4-BE49-F238E27FC236}">
                <a16:creationId xmlns:a16="http://schemas.microsoft.com/office/drawing/2014/main" id="{6E839E3B-B3BD-3B41-C91B-CE70220FADBA}"/>
              </a:ext>
            </a:extLst>
          </p:cNvPr>
          <p:cNvSpPr>
            <a:spLocks noGrp="1"/>
          </p:cNvSpPr>
          <p:nvPr>
            <p:ph type="dt" sz="half" idx="10"/>
          </p:nvPr>
        </p:nvSpPr>
        <p:spPr/>
        <p:txBody>
          <a:bodyPr/>
          <a:lstStyle/>
          <a:p>
            <a:fld id="{137E7CDF-AB19-4732-AFE4-0CB6C847AE06}" type="datetime1">
              <a:rPr lang="zh-CN" altLang="en-US" smtClean="0"/>
              <a:t>2023/6/25</a:t>
            </a:fld>
            <a:endParaRPr lang="zh-CN" altLang="en-US"/>
          </a:p>
        </p:txBody>
      </p:sp>
      <p:sp>
        <p:nvSpPr>
          <p:cNvPr id="5" name="页脚占位符 4">
            <a:extLst>
              <a:ext uri="{FF2B5EF4-FFF2-40B4-BE49-F238E27FC236}">
                <a16:creationId xmlns:a16="http://schemas.microsoft.com/office/drawing/2014/main" id="{102BDBAD-5CA3-AB19-7521-63329370E3D6}"/>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1C377894-B80B-5C22-DBE2-6B1285B2125F}"/>
              </a:ext>
            </a:extLst>
          </p:cNvPr>
          <p:cNvSpPr>
            <a:spLocks noGrp="1"/>
          </p:cNvSpPr>
          <p:nvPr>
            <p:ph type="sldNum" sz="quarter" idx="12"/>
          </p:nvPr>
        </p:nvSpPr>
        <p:spPr/>
        <p:txBody>
          <a:bodyPr/>
          <a:lstStyle/>
          <a:p>
            <a:fld id="{0C913308-F349-4B6D-A68A-DD1791B4A57B}" type="slidenum">
              <a:rPr lang="zh-CN" altLang="en-US" smtClean="0"/>
              <a:t>140</a:t>
            </a:fld>
            <a:endParaRPr lang="zh-CN" altLang="en-US"/>
          </a:p>
        </p:txBody>
      </p:sp>
    </p:spTree>
    <p:extLst>
      <p:ext uri="{BB962C8B-B14F-4D97-AF65-F5344CB8AC3E}">
        <p14:creationId xmlns:p14="http://schemas.microsoft.com/office/powerpoint/2010/main" val="40292791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6" name="Rectangle 6"/>
          <p:cNvSpPr>
            <a:spLocks noGrp="1" noChangeArrowheads="1"/>
          </p:cNvSpPr>
          <p:nvPr>
            <p:ph type="title"/>
          </p:nvPr>
        </p:nvSpPr>
        <p:spPr/>
        <p:txBody>
          <a:bodyPr/>
          <a:lstStyle/>
          <a:p>
            <a:r>
              <a:rPr lang="zh-CN" altLang="en-US"/>
              <a:t>测试用例的组织方式</a:t>
            </a:r>
          </a:p>
        </p:txBody>
      </p:sp>
      <p:sp>
        <p:nvSpPr>
          <p:cNvPr id="547843" name="Rectangle 3"/>
          <p:cNvSpPr>
            <a:spLocks noGrp="1" noChangeArrowheads="1"/>
          </p:cNvSpPr>
          <p:nvPr>
            <p:ph type="body" idx="1"/>
          </p:nvPr>
        </p:nvSpPr>
        <p:spPr/>
        <p:txBody>
          <a:bodyPr>
            <a:normAutofit fontScale="77500" lnSpcReduction="20000"/>
          </a:bodyPr>
          <a:lstStyle/>
          <a:p>
            <a:r>
              <a:rPr lang="zh-CN" altLang="en-US"/>
              <a:t>测试用例的组织方式</a:t>
            </a:r>
          </a:p>
          <a:p>
            <a:pPr lvl="1"/>
            <a:r>
              <a:rPr lang="zh-CN" altLang="en-US"/>
              <a:t>系统模块</a:t>
            </a:r>
          </a:p>
          <a:p>
            <a:pPr lvl="1"/>
            <a:r>
              <a:rPr lang="zh-CN" altLang="en-US"/>
              <a:t>功能点</a:t>
            </a:r>
          </a:p>
          <a:p>
            <a:pPr lvl="1"/>
            <a:r>
              <a:rPr lang="zh-CN" altLang="en-US"/>
              <a:t>用例编号</a:t>
            </a:r>
          </a:p>
          <a:p>
            <a:pPr lvl="1"/>
            <a:r>
              <a:rPr lang="zh-CN" altLang="en-US"/>
              <a:t>用例说明</a:t>
            </a:r>
          </a:p>
          <a:p>
            <a:pPr lvl="1"/>
            <a:r>
              <a:rPr lang="zh-CN" altLang="en-US"/>
              <a:t>前置条件</a:t>
            </a:r>
          </a:p>
          <a:p>
            <a:pPr lvl="1"/>
            <a:r>
              <a:rPr lang="zh-CN" altLang="en-US"/>
              <a:t>输入</a:t>
            </a:r>
          </a:p>
          <a:p>
            <a:pPr lvl="1"/>
            <a:r>
              <a:rPr lang="zh-CN" altLang="en-US"/>
              <a:t>预期结果</a:t>
            </a:r>
          </a:p>
          <a:p>
            <a:pPr lvl="1"/>
            <a:r>
              <a:rPr lang="zh-CN" altLang="en-US"/>
              <a:t>测试结果</a:t>
            </a:r>
          </a:p>
          <a:p>
            <a:pPr lvl="1"/>
            <a:r>
              <a:rPr lang="zh-CN" altLang="en-US"/>
              <a:t>失败原因</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2167483"/>
            <a:ext cx="9124950" cy="313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id="{9F07AF5B-FCB3-8172-DF27-496E4BE8BD34}"/>
              </a:ext>
            </a:extLst>
          </p:cNvPr>
          <p:cNvSpPr>
            <a:spLocks noGrp="1"/>
          </p:cNvSpPr>
          <p:nvPr>
            <p:ph type="dt" sz="half" idx="10"/>
          </p:nvPr>
        </p:nvSpPr>
        <p:spPr/>
        <p:txBody>
          <a:bodyPr/>
          <a:lstStyle/>
          <a:p>
            <a:fld id="{28393658-C26C-41E3-83E9-4C7C874AEEEB}"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8CAC717-94A2-49FF-D59A-F4227784DDC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2A6524B-AACE-A935-6E97-FD9C58CB8254}"/>
              </a:ext>
            </a:extLst>
          </p:cNvPr>
          <p:cNvSpPr>
            <a:spLocks noGrp="1"/>
          </p:cNvSpPr>
          <p:nvPr>
            <p:ph type="sldNum" sz="quarter" idx="12"/>
          </p:nvPr>
        </p:nvSpPr>
        <p:spPr/>
        <p:txBody>
          <a:bodyPr/>
          <a:lstStyle/>
          <a:p>
            <a:fld id="{0C913308-F349-4B6D-A68A-DD1791B4A57B}" type="slidenum">
              <a:rPr lang="zh-CN" altLang="en-US" smtClean="0"/>
              <a:t>141</a:t>
            </a:fld>
            <a:endParaRPr lang="zh-CN" altLang="en-US"/>
          </a:p>
        </p:txBody>
      </p:sp>
    </p:spTree>
    <p:extLst>
      <p:ext uri="{BB962C8B-B14F-4D97-AF65-F5344CB8AC3E}">
        <p14:creationId xmlns:p14="http://schemas.microsoft.com/office/powerpoint/2010/main" val="2895286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wipe(left)">
                                      <p:cBhvr>
                                        <p:cTn id="7" dur="500"/>
                                        <p:tgtEl>
                                          <p:spTgt spid="54784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47843">
                                            <p:txEl>
                                              <p:pRg st="1" end="1"/>
                                            </p:txEl>
                                          </p:spTgt>
                                        </p:tgtEl>
                                        <p:attrNameLst>
                                          <p:attrName>style.visibility</p:attrName>
                                        </p:attrNameLst>
                                      </p:cBhvr>
                                      <p:to>
                                        <p:strVal val="visible"/>
                                      </p:to>
                                    </p:set>
                                    <p:animEffect transition="in" filter="wipe(left)">
                                      <p:cBhvr>
                                        <p:cTn id="11" dur="500"/>
                                        <p:tgtEl>
                                          <p:spTgt spid="547843">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547843">
                                            <p:txEl>
                                              <p:pRg st="2" end="2"/>
                                            </p:txEl>
                                          </p:spTgt>
                                        </p:tgtEl>
                                        <p:attrNameLst>
                                          <p:attrName>style.visibility</p:attrName>
                                        </p:attrNameLst>
                                      </p:cBhvr>
                                      <p:to>
                                        <p:strVal val="visible"/>
                                      </p:to>
                                    </p:set>
                                    <p:animEffect transition="in" filter="wipe(left)">
                                      <p:cBhvr>
                                        <p:cTn id="14" dur="500"/>
                                        <p:tgtEl>
                                          <p:spTgt spid="547843">
                                            <p:txEl>
                                              <p:pRg st="2" end="2"/>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547843">
                                            <p:txEl>
                                              <p:pRg st="3" end="3"/>
                                            </p:txEl>
                                          </p:spTgt>
                                        </p:tgtEl>
                                        <p:attrNameLst>
                                          <p:attrName>style.visibility</p:attrName>
                                        </p:attrNameLst>
                                      </p:cBhvr>
                                      <p:to>
                                        <p:strVal val="visible"/>
                                      </p:to>
                                    </p:set>
                                    <p:animEffect transition="in" filter="wipe(left)">
                                      <p:cBhvr>
                                        <p:cTn id="17" dur="500"/>
                                        <p:tgtEl>
                                          <p:spTgt spid="54784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47843">
                                            <p:txEl>
                                              <p:pRg st="4" end="4"/>
                                            </p:txEl>
                                          </p:spTgt>
                                        </p:tgtEl>
                                        <p:attrNameLst>
                                          <p:attrName>style.visibility</p:attrName>
                                        </p:attrNameLst>
                                      </p:cBhvr>
                                      <p:to>
                                        <p:strVal val="visible"/>
                                      </p:to>
                                    </p:set>
                                    <p:animEffect transition="in" filter="wipe(left)">
                                      <p:cBhvr>
                                        <p:cTn id="20" dur="500"/>
                                        <p:tgtEl>
                                          <p:spTgt spid="54784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47843">
                                            <p:txEl>
                                              <p:pRg st="5" end="5"/>
                                            </p:txEl>
                                          </p:spTgt>
                                        </p:tgtEl>
                                        <p:attrNameLst>
                                          <p:attrName>style.visibility</p:attrName>
                                        </p:attrNameLst>
                                      </p:cBhvr>
                                      <p:to>
                                        <p:strVal val="visible"/>
                                      </p:to>
                                    </p:set>
                                    <p:animEffect transition="in" filter="wipe(left)">
                                      <p:cBhvr>
                                        <p:cTn id="23" dur="500"/>
                                        <p:tgtEl>
                                          <p:spTgt spid="54784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47843">
                                            <p:txEl>
                                              <p:pRg st="6" end="6"/>
                                            </p:txEl>
                                          </p:spTgt>
                                        </p:tgtEl>
                                        <p:attrNameLst>
                                          <p:attrName>style.visibility</p:attrName>
                                        </p:attrNameLst>
                                      </p:cBhvr>
                                      <p:to>
                                        <p:strVal val="visible"/>
                                      </p:to>
                                    </p:set>
                                    <p:animEffect transition="in" filter="wipe(left)">
                                      <p:cBhvr>
                                        <p:cTn id="26" dur="500"/>
                                        <p:tgtEl>
                                          <p:spTgt spid="547843">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47843">
                                            <p:txEl>
                                              <p:pRg st="7" end="7"/>
                                            </p:txEl>
                                          </p:spTgt>
                                        </p:tgtEl>
                                        <p:attrNameLst>
                                          <p:attrName>style.visibility</p:attrName>
                                        </p:attrNameLst>
                                      </p:cBhvr>
                                      <p:to>
                                        <p:strVal val="visible"/>
                                      </p:to>
                                    </p:set>
                                    <p:animEffect transition="in" filter="wipe(left)">
                                      <p:cBhvr>
                                        <p:cTn id="29" dur="500"/>
                                        <p:tgtEl>
                                          <p:spTgt spid="547843">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47843">
                                            <p:txEl>
                                              <p:pRg st="8" end="8"/>
                                            </p:txEl>
                                          </p:spTgt>
                                        </p:tgtEl>
                                        <p:attrNameLst>
                                          <p:attrName>style.visibility</p:attrName>
                                        </p:attrNameLst>
                                      </p:cBhvr>
                                      <p:to>
                                        <p:strVal val="visible"/>
                                      </p:to>
                                    </p:set>
                                    <p:animEffect transition="in" filter="wipe(left)">
                                      <p:cBhvr>
                                        <p:cTn id="32" dur="500"/>
                                        <p:tgtEl>
                                          <p:spTgt spid="547843">
                                            <p:txEl>
                                              <p:pRg st="8" end="8"/>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547843">
                                            <p:txEl>
                                              <p:pRg st="9" end="9"/>
                                            </p:txEl>
                                          </p:spTgt>
                                        </p:tgtEl>
                                        <p:attrNameLst>
                                          <p:attrName>style.visibility</p:attrName>
                                        </p:attrNameLst>
                                      </p:cBhvr>
                                      <p:to>
                                        <p:strVal val="visible"/>
                                      </p:to>
                                    </p:set>
                                    <p:animEffect transition="in" filter="wipe(left)">
                                      <p:cBhvr>
                                        <p:cTn id="35" dur="500"/>
                                        <p:tgtEl>
                                          <p:spTgt spid="54784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170"/>
                                        </p:tgtEl>
                                        <p:attrNameLst>
                                          <p:attrName>style.visibility</p:attrName>
                                        </p:attrNameLst>
                                      </p:cBhvr>
                                      <p:to>
                                        <p:strVal val="visible"/>
                                      </p:to>
                                    </p:set>
                                    <p:anim calcmode="lin" valueType="num">
                                      <p:cBhvr>
                                        <p:cTn id="40" dur="500" fill="hold"/>
                                        <p:tgtEl>
                                          <p:spTgt spid="7170"/>
                                        </p:tgtEl>
                                        <p:attrNameLst>
                                          <p:attrName>ppt_w</p:attrName>
                                        </p:attrNameLst>
                                      </p:cBhvr>
                                      <p:tavLst>
                                        <p:tav tm="0">
                                          <p:val>
                                            <p:fltVal val="0"/>
                                          </p:val>
                                        </p:tav>
                                        <p:tav tm="100000">
                                          <p:val>
                                            <p:strVal val="#ppt_w"/>
                                          </p:val>
                                        </p:tav>
                                      </p:tavLst>
                                    </p:anim>
                                    <p:anim calcmode="lin" valueType="num">
                                      <p:cBhvr>
                                        <p:cTn id="41" dur="500" fill="hold"/>
                                        <p:tgtEl>
                                          <p:spTgt spid="7170"/>
                                        </p:tgtEl>
                                        <p:attrNameLst>
                                          <p:attrName>ppt_h</p:attrName>
                                        </p:attrNameLst>
                                      </p:cBhvr>
                                      <p:tavLst>
                                        <p:tav tm="0">
                                          <p:val>
                                            <p:fltVal val="0"/>
                                          </p:val>
                                        </p:tav>
                                        <p:tav tm="100000">
                                          <p:val>
                                            <p:strVal val="#ppt_h"/>
                                          </p:val>
                                        </p:tav>
                                      </p:tavLst>
                                    </p:anim>
                                    <p:animEffect transition="in" filter="fade">
                                      <p:cBhvr>
                                        <p:cTn id="4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a:t>Excel </a:t>
            </a:r>
            <a:r>
              <a:rPr lang="zh-CN" altLang="en-US" dirty="0"/>
              <a:t>管理</a:t>
            </a:r>
          </a:p>
        </p:txBody>
      </p:sp>
      <p:sp>
        <p:nvSpPr>
          <p:cNvPr id="3" name="内容占位符 2"/>
          <p:cNvSpPr>
            <a:spLocks noGrp="1"/>
          </p:cNvSpPr>
          <p:nvPr>
            <p:ph idx="1"/>
          </p:nvPr>
        </p:nvSpPr>
        <p:spPr/>
        <p:txBody>
          <a:bodyPr>
            <a:normAutofit fontScale="47500" lnSpcReduction="20000"/>
          </a:bodyPr>
          <a:lstStyle/>
          <a:p>
            <a:r>
              <a:rPr lang="zh-CN" altLang="en-US" dirty="0"/>
              <a:t>测试用例的设计应包括各种类型的测试用例。在设计测试用例的时候，除了满足系统基本功能需求外，还应该考虑各种异常情况、边界情况和承受压力的能力等。</a:t>
            </a:r>
          </a:p>
          <a:p>
            <a:r>
              <a:rPr lang="zh-CN" altLang="en-US" dirty="0"/>
              <a:t>项目的测试用例用</a:t>
            </a:r>
            <a:r>
              <a:rPr lang="en-US" altLang="zh-CN" dirty="0"/>
              <a:t>Excel</a:t>
            </a:r>
            <a:r>
              <a:rPr lang="zh-CN" altLang="en-US" dirty="0"/>
              <a:t>工具来进行管理，其中包含以下各项：</a:t>
            </a:r>
          </a:p>
          <a:p>
            <a:pPr lvl="1"/>
            <a:r>
              <a:rPr lang="zh-CN" altLang="en-US" dirty="0"/>
              <a:t> </a:t>
            </a:r>
            <a:r>
              <a:rPr lang="en-US" altLang="zh-CN" dirty="0"/>
              <a:t>1</a:t>
            </a:r>
            <a:r>
              <a:rPr lang="zh-CN" altLang="en-US" dirty="0"/>
              <a:t>）系统模块：首先要按大的功能块组织，如权限管理系统中，用户管理模块的用例，可以组织在一起，角色管理模块的测试用例，可以另外组织在一起。</a:t>
            </a:r>
          </a:p>
          <a:p>
            <a:pPr lvl="1"/>
            <a:r>
              <a:rPr lang="zh-CN" altLang="en-US" dirty="0"/>
              <a:t> </a:t>
            </a:r>
            <a:r>
              <a:rPr lang="en-US" altLang="zh-CN" dirty="0"/>
              <a:t>2</a:t>
            </a:r>
            <a:r>
              <a:rPr lang="zh-CN" altLang="en-US" dirty="0"/>
              <a:t>）功能点：接下来要对已经组织好的大功能模块按功能点进行划分，如用户管理可以分为新增用户、删除用户、修改用户、查询用户和查看用户五个功能点。</a:t>
            </a:r>
          </a:p>
          <a:p>
            <a:pPr lvl="1"/>
            <a:r>
              <a:rPr lang="zh-CN" altLang="en-US" dirty="0"/>
              <a:t> </a:t>
            </a:r>
            <a:r>
              <a:rPr lang="en-US" altLang="zh-CN" dirty="0"/>
              <a:t>3</a:t>
            </a:r>
            <a:r>
              <a:rPr lang="zh-CN" altLang="en-US" dirty="0"/>
              <a:t>）用例编号：用例按照“系统模块编号</a:t>
            </a:r>
            <a:r>
              <a:rPr lang="en-US" altLang="zh-CN" dirty="0"/>
              <a:t>.</a:t>
            </a:r>
            <a:r>
              <a:rPr lang="zh-CN" altLang="en-US" dirty="0"/>
              <a:t>功能点编号</a:t>
            </a:r>
            <a:r>
              <a:rPr lang="en-US" altLang="zh-CN" dirty="0"/>
              <a:t>.</a:t>
            </a:r>
            <a:r>
              <a:rPr lang="zh-CN" altLang="en-US" dirty="0"/>
              <a:t>用例顺序”的格式进行编号。例如用户登录模块的编号为</a:t>
            </a:r>
            <a:r>
              <a:rPr lang="en-US" altLang="zh-CN" dirty="0"/>
              <a:t>1</a:t>
            </a:r>
            <a:r>
              <a:rPr lang="zh-CN" altLang="en-US" dirty="0"/>
              <a:t>，用户管理模块的编号为</a:t>
            </a:r>
            <a:r>
              <a:rPr lang="en-US" altLang="zh-CN" dirty="0"/>
              <a:t>2</a:t>
            </a:r>
            <a:r>
              <a:rPr lang="zh-CN" altLang="en-US" dirty="0"/>
              <a:t>。功能点“新增用户”为用户管理模块的第一个功能点，编号为</a:t>
            </a:r>
            <a:r>
              <a:rPr lang="en-US" altLang="zh-CN" dirty="0"/>
              <a:t>2.1</a:t>
            </a:r>
            <a:r>
              <a:rPr lang="zh-CN" altLang="en-US" dirty="0"/>
              <a:t>，用例“必填数据”是功能点“新增用户”的第二个用例，它的编号就是</a:t>
            </a:r>
            <a:r>
              <a:rPr lang="en-US" altLang="zh-CN" dirty="0"/>
              <a:t>2.2.2</a:t>
            </a:r>
            <a:r>
              <a:rPr lang="zh-CN" altLang="en-US" dirty="0"/>
              <a:t>。</a:t>
            </a:r>
          </a:p>
          <a:p>
            <a:pPr lvl="1"/>
            <a:r>
              <a:rPr lang="zh-CN" altLang="en-US" dirty="0"/>
              <a:t> </a:t>
            </a:r>
            <a:r>
              <a:rPr lang="en-US" altLang="zh-CN" dirty="0"/>
              <a:t>4) </a:t>
            </a:r>
            <a:r>
              <a:rPr lang="zh-CN" altLang="en-US" dirty="0"/>
              <a:t>用例说明：用例的简单描述。</a:t>
            </a:r>
          </a:p>
          <a:p>
            <a:pPr lvl="1"/>
            <a:r>
              <a:rPr lang="zh-CN" altLang="en-US" dirty="0"/>
              <a:t> </a:t>
            </a:r>
            <a:r>
              <a:rPr lang="en-US" altLang="zh-CN" dirty="0"/>
              <a:t>5</a:t>
            </a:r>
            <a:r>
              <a:rPr lang="zh-CN" altLang="en-US" dirty="0"/>
              <a:t>）前置条件：当前用例执行前，必须满足的先决条件。</a:t>
            </a:r>
          </a:p>
          <a:p>
            <a:pPr lvl="1"/>
            <a:r>
              <a:rPr lang="zh-CN" altLang="en-US" dirty="0"/>
              <a:t> </a:t>
            </a:r>
            <a:r>
              <a:rPr lang="en-US" altLang="zh-CN" dirty="0"/>
              <a:t>6</a:t>
            </a:r>
            <a:r>
              <a:rPr lang="zh-CN" altLang="en-US" dirty="0"/>
              <a:t>）输入：执行一个用例时需要输入的数据，或是需要进行的操作描述。</a:t>
            </a:r>
          </a:p>
          <a:p>
            <a:pPr lvl="1"/>
            <a:r>
              <a:rPr lang="zh-CN" altLang="en-US" dirty="0"/>
              <a:t> </a:t>
            </a:r>
            <a:r>
              <a:rPr lang="en-US" altLang="zh-CN" dirty="0"/>
              <a:t>7</a:t>
            </a:r>
            <a:r>
              <a:rPr lang="zh-CN" altLang="en-US" dirty="0"/>
              <a:t>）预期结果：执行测试用例之后，应该得到的正确结果描述。</a:t>
            </a:r>
          </a:p>
          <a:p>
            <a:pPr lvl="1"/>
            <a:r>
              <a:rPr lang="zh-CN" altLang="en-US" dirty="0"/>
              <a:t> </a:t>
            </a:r>
            <a:r>
              <a:rPr lang="en-US" altLang="zh-CN" dirty="0"/>
              <a:t>8</a:t>
            </a:r>
            <a:r>
              <a:rPr lang="zh-CN" altLang="en-US" dirty="0"/>
              <a:t>）测试结果：用例执行后会产生</a:t>
            </a:r>
            <a:r>
              <a:rPr lang="en-US" altLang="zh-CN" dirty="0"/>
              <a:t>2</a:t>
            </a:r>
            <a:r>
              <a:rPr lang="zh-CN" altLang="en-US" dirty="0"/>
              <a:t>种测试结果：“通过”、“失败”这样加上“未执行”的用例的状态，共</a:t>
            </a:r>
            <a:r>
              <a:rPr lang="en-US" altLang="zh-CN" dirty="0"/>
              <a:t>3</a:t>
            </a:r>
            <a:r>
              <a:rPr lang="zh-CN" altLang="en-US" dirty="0"/>
              <a:t>种状态。即从“未执行”用例中执行一个用例后，该用例的应为“失败”或“通过”。</a:t>
            </a:r>
          </a:p>
          <a:p>
            <a:pPr lvl="1"/>
            <a:r>
              <a:rPr lang="zh-CN" altLang="en-US" dirty="0"/>
              <a:t> </a:t>
            </a:r>
            <a:r>
              <a:rPr lang="en-US" altLang="zh-CN" dirty="0"/>
              <a:t>9</a:t>
            </a:r>
            <a:r>
              <a:rPr lang="zh-CN" altLang="en-US" dirty="0"/>
              <a:t>）失败原因：如果测试用例执行结果为“失败”，这里由开发人员写上失败原因。</a:t>
            </a:r>
          </a:p>
          <a:p>
            <a:endParaRPr lang="zh-CN" altLang="en-US" dirty="0"/>
          </a:p>
        </p:txBody>
      </p:sp>
      <p:sp>
        <p:nvSpPr>
          <p:cNvPr id="4" name="日期占位符 3">
            <a:extLst>
              <a:ext uri="{FF2B5EF4-FFF2-40B4-BE49-F238E27FC236}">
                <a16:creationId xmlns:a16="http://schemas.microsoft.com/office/drawing/2014/main" id="{E53C569F-0115-9488-12E6-3D52866D65AF}"/>
              </a:ext>
            </a:extLst>
          </p:cNvPr>
          <p:cNvSpPr>
            <a:spLocks noGrp="1"/>
          </p:cNvSpPr>
          <p:nvPr>
            <p:ph type="dt" sz="half" idx="10"/>
          </p:nvPr>
        </p:nvSpPr>
        <p:spPr/>
        <p:txBody>
          <a:bodyPr/>
          <a:lstStyle/>
          <a:p>
            <a:fld id="{2C0A622D-03B5-47AC-BEC3-57A76296802E}" type="datetime1">
              <a:rPr lang="zh-CN" altLang="en-US" smtClean="0"/>
              <a:t>2023/6/25</a:t>
            </a:fld>
            <a:endParaRPr lang="zh-CN" altLang="en-US"/>
          </a:p>
        </p:txBody>
      </p:sp>
      <p:sp>
        <p:nvSpPr>
          <p:cNvPr id="5" name="页脚占位符 4">
            <a:extLst>
              <a:ext uri="{FF2B5EF4-FFF2-40B4-BE49-F238E27FC236}">
                <a16:creationId xmlns:a16="http://schemas.microsoft.com/office/drawing/2014/main" id="{5BED3D2E-D748-EFFA-D016-B044B5D8B4D7}"/>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81550D5A-2524-75BF-94E4-03CF87DB92C3}"/>
              </a:ext>
            </a:extLst>
          </p:cNvPr>
          <p:cNvSpPr>
            <a:spLocks noGrp="1"/>
          </p:cNvSpPr>
          <p:nvPr>
            <p:ph type="sldNum" sz="quarter" idx="12"/>
          </p:nvPr>
        </p:nvSpPr>
        <p:spPr/>
        <p:txBody>
          <a:bodyPr/>
          <a:lstStyle/>
          <a:p>
            <a:fld id="{0C913308-F349-4B6D-A68A-DD1791B4A57B}" type="slidenum">
              <a:rPr lang="zh-CN" altLang="en-US" smtClean="0"/>
              <a:t>142</a:t>
            </a:fld>
            <a:endParaRPr lang="zh-CN" altLang="en-US"/>
          </a:p>
        </p:txBody>
      </p:sp>
    </p:spTree>
    <p:extLst>
      <p:ext uri="{BB962C8B-B14F-4D97-AF65-F5344CB8AC3E}">
        <p14:creationId xmlns:p14="http://schemas.microsoft.com/office/powerpoint/2010/main" val="8984889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6" name="Rectangle 6"/>
          <p:cNvSpPr>
            <a:spLocks noGrp="1" noChangeArrowheads="1"/>
          </p:cNvSpPr>
          <p:nvPr>
            <p:ph type="title"/>
          </p:nvPr>
        </p:nvSpPr>
        <p:spPr/>
        <p:txBody>
          <a:bodyPr/>
          <a:lstStyle/>
          <a:p>
            <a:r>
              <a:rPr lang="zh-CN" altLang="en-US"/>
              <a:t>为什么要做缺陷管理？</a:t>
            </a:r>
          </a:p>
        </p:txBody>
      </p:sp>
      <p:sp>
        <p:nvSpPr>
          <p:cNvPr id="465923" name="Rectangle 3"/>
          <p:cNvSpPr>
            <a:spLocks noGrp="1" noChangeArrowheads="1"/>
          </p:cNvSpPr>
          <p:nvPr>
            <p:ph type="body" idx="1"/>
          </p:nvPr>
        </p:nvSpPr>
        <p:spPr/>
        <p:txBody>
          <a:bodyPr>
            <a:normAutofit fontScale="70000" lnSpcReduction="20000"/>
          </a:bodyPr>
          <a:lstStyle/>
          <a:p>
            <a:r>
              <a:rPr lang="zh-CN" altLang="en-US" dirty="0"/>
              <a:t>“缺陷无管理”</a:t>
            </a:r>
            <a:endParaRPr lang="en-US" altLang="zh-CN" dirty="0"/>
          </a:p>
          <a:p>
            <a:r>
              <a:rPr lang="zh-CN" altLang="en-US" dirty="0"/>
              <a:t>看看缺陷会给软件开发过程造成怎样的混乱？</a:t>
            </a:r>
          </a:p>
          <a:p>
            <a:pPr lvl="1"/>
            <a:r>
              <a:rPr lang="zh-CN" altLang="en-US" dirty="0"/>
              <a:t>每发现一个</a:t>
            </a:r>
            <a:r>
              <a:rPr lang="en-US" altLang="zh-CN" dirty="0"/>
              <a:t>Bug</a:t>
            </a:r>
            <a:r>
              <a:rPr lang="zh-CN" altLang="en-US" dirty="0"/>
              <a:t>，都要惊动整个项目组</a:t>
            </a:r>
          </a:p>
          <a:p>
            <a:pPr lvl="2"/>
            <a:r>
              <a:rPr lang="zh-CN" altLang="en-US" dirty="0"/>
              <a:t>例：测试人员发现了一个</a:t>
            </a:r>
            <a:r>
              <a:rPr lang="en-US" altLang="zh-CN" dirty="0"/>
              <a:t>Bug</a:t>
            </a:r>
            <a:r>
              <a:rPr lang="zh-CN" altLang="en-US" dirty="0"/>
              <a:t>，当作发现新大陆一样告诉给项目组长，项目组长找到开发组长，开发组长再找程序</a:t>
            </a:r>
            <a:r>
              <a:rPr lang="en-US" altLang="zh-CN" dirty="0"/>
              <a:t>...</a:t>
            </a:r>
            <a:r>
              <a:rPr lang="zh-CN" altLang="en-US" dirty="0"/>
              <a:t>其实</a:t>
            </a:r>
            <a:r>
              <a:rPr lang="en-US" altLang="zh-CN" dirty="0"/>
              <a:t>…</a:t>
            </a:r>
          </a:p>
          <a:p>
            <a:pPr lvl="1"/>
            <a:r>
              <a:rPr lang="en-US" altLang="zh-CN" dirty="0"/>
              <a:t>Bug</a:t>
            </a:r>
            <a:r>
              <a:rPr lang="zh-CN" altLang="en-US" dirty="0"/>
              <a:t>没有指明修改人，大家都不闻不问</a:t>
            </a:r>
          </a:p>
          <a:p>
            <a:pPr lvl="2"/>
            <a:r>
              <a:rPr lang="zh-CN" altLang="en-US" dirty="0"/>
              <a:t>例：测试人员将几十个</a:t>
            </a:r>
            <a:r>
              <a:rPr lang="en-US" altLang="zh-CN" dirty="0"/>
              <a:t>Bug</a:t>
            </a:r>
            <a:r>
              <a:rPr lang="zh-CN" altLang="en-US" dirty="0"/>
              <a:t>邮件群发给开发组，开发组先是一片混乱，然后立刻平静下来。事不关己，高高挂起</a:t>
            </a:r>
            <a:r>
              <a:rPr lang="en-US" altLang="zh-CN" dirty="0"/>
              <a:t>...</a:t>
            </a:r>
            <a:r>
              <a:rPr lang="zh-CN" altLang="en-US" dirty="0"/>
              <a:t>原因</a:t>
            </a:r>
            <a:r>
              <a:rPr lang="en-US" altLang="zh-CN" dirty="0"/>
              <a:t>…</a:t>
            </a:r>
          </a:p>
          <a:p>
            <a:pPr lvl="1"/>
            <a:r>
              <a:rPr lang="en-US" altLang="zh-CN" dirty="0"/>
              <a:t>Bug</a:t>
            </a:r>
            <a:r>
              <a:rPr lang="zh-CN" altLang="en-US" dirty="0"/>
              <a:t>的沟通成本往往很高</a:t>
            </a:r>
          </a:p>
          <a:p>
            <a:pPr lvl="2"/>
            <a:r>
              <a:rPr lang="zh-CN" altLang="en-US" dirty="0"/>
              <a:t>例：测试人员发现小张</a:t>
            </a:r>
            <a:r>
              <a:rPr lang="en-US" altLang="zh-CN" dirty="0"/>
              <a:t>Bug</a:t>
            </a:r>
            <a:r>
              <a:rPr lang="zh-CN" altLang="en-US" dirty="0"/>
              <a:t>后立即发给程序员小王，小王每次都需要和小张进行大量的“沟通交流”来理解</a:t>
            </a:r>
            <a:r>
              <a:rPr lang="en-US" altLang="zh-CN" dirty="0"/>
              <a:t>Bug</a:t>
            </a:r>
            <a:r>
              <a:rPr lang="zh-CN" altLang="en-US" dirty="0"/>
              <a:t> </a:t>
            </a:r>
            <a:endParaRPr lang="en-US" altLang="zh-CN" dirty="0"/>
          </a:p>
          <a:p>
            <a:pPr lvl="2"/>
            <a:r>
              <a:rPr lang="zh-CN" altLang="en-US" dirty="0"/>
              <a:t>一旦项目紧张起来，</a:t>
            </a:r>
            <a:r>
              <a:rPr lang="en-US" altLang="zh-CN" dirty="0"/>
              <a:t>Bug</a:t>
            </a:r>
            <a:r>
              <a:rPr lang="zh-CN" altLang="en-US" dirty="0"/>
              <a:t>突然增多</a:t>
            </a:r>
            <a:r>
              <a:rPr lang="en-US" altLang="zh-CN" dirty="0"/>
              <a:t>…</a:t>
            </a:r>
            <a:endParaRPr lang="zh-CN" altLang="en-US" dirty="0"/>
          </a:p>
        </p:txBody>
      </p:sp>
      <p:sp>
        <p:nvSpPr>
          <p:cNvPr id="2" name="日期占位符 1">
            <a:extLst>
              <a:ext uri="{FF2B5EF4-FFF2-40B4-BE49-F238E27FC236}">
                <a16:creationId xmlns:a16="http://schemas.microsoft.com/office/drawing/2014/main" id="{1080C00C-2C49-81F8-63C8-B98A0DD9B910}"/>
              </a:ext>
            </a:extLst>
          </p:cNvPr>
          <p:cNvSpPr>
            <a:spLocks noGrp="1"/>
          </p:cNvSpPr>
          <p:nvPr>
            <p:ph type="dt" sz="half" idx="10"/>
          </p:nvPr>
        </p:nvSpPr>
        <p:spPr/>
        <p:txBody>
          <a:bodyPr/>
          <a:lstStyle/>
          <a:p>
            <a:fld id="{B47477EE-006D-474D-8DCC-B00B4B57321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42245F3E-A745-6286-8D0A-8170043B554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A0460B5D-AE7B-495B-A17E-FC5814D2AAE4}"/>
              </a:ext>
            </a:extLst>
          </p:cNvPr>
          <p:cNvSpPr>
            <a:spLocks noGrp="1"/>
          </p:cNvSpPr>
          <p:nvPr>
            <p:ph type="sldNum" sz="quarter" idx="12"/>
          </p:nvPr>
        </p:nvSpPr>
        <p:spPr/>
        <p:txBody>
          <a:bodyPr/>
          <a:lstStyle/>
          <a:p>
            <a:fld id="{0C913308-F349-4B6D-A68A-DD1791B4A57B}" type="slidenum">
              <a:rPr lang="zh-CN" altLang="en-US" smtClean="0"/>
              <a:t>143</a:t>
            </a:fld>
            <a:endParaRPr lang="zh-CN" altLang="en-US"/>
          </a:p>
        </p:txBody>
      </p:sp>
    </p:spTree>
    <p:extLst>
      <p:ext uri="{BB962C8B-B14F-4D97-AF65-F5344CB8AC3E}">
        <p14:creationId xmlns:p14="http://schemas.microsoft.com/office/powerpoint/2010/main" val="27931469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共性问题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从上面案例中可以发现一些问题：</a:t>
            </a:r>
          </a:p>
          <a:p>
            <a:pPr lvl="1"/>
            <a:r>
              <a:rPr lang="zh-CN" altLang="en-US" dirty="0"/>
              <a:t>根据缺陷严重程度不同，需要区别对待。</a:t>
            </a:r>
          </a:p>
          <a:p>
            <a:pPr lvl="2"/>
            <a:r>
              <a:rPr lang="zh-CN" altLang="en-US" dirty="0"/>
              <a:t>不同缺陷需要不同“专人”负责。</a:t>
            </a:r>
          </a:p>
          <a:p>
            <a:pPr lvl="1"/>
            <a:r>
              <a:rPr lang="zh-CN" altLang="en-US" dirty="0"/>
              <a:t>需要记录下所发现的每个缺陷的状态。</a:t>
            </a:r>
          </a:p>
          <a:p>
            <a:pPr lvl="1"/>
            <a:r>
              <a:rPr lang="zh-CN" altLang="en-US" dirty="0"/>
              <a:t>缺陷数目多了以后，开发人员和测试人员沟通成本非常高。</a:t>
            </a:r>
          </a:p>
          <a:p>
            <a:r>
              <a:rPr lang="zh-CN" altLang="en-US" dirty="0"/>
              <a:t>缺陷管理可以帮助解决上述问题，将缺陷按严重程度划分等级，按特定的流程来进行管理。</a:t>
            </a:r>
          </a:p>
        </p:txBody>
      </p:sp>
      <p:sp>
        <p:nvSpPr>
          <p:cNvPr id="4" name="AutoShape 4"/>
          <p:cNvSpPr>
            <a:spLocks noChangeArrowheads="1"/>
          </p:cNvSpPr>
          <p:nvPr/>
        </p:nvSpPr>
        <p:spPr bwMode="gray">
          <a:xfrm>
            <a:off x="1763713" y="5759382"/>
            <a:ext cx="5753100" cy="70961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dirty="0">
                <a:solidFill>
                  <a:srgbClr val="0000FF"/>
                </a:solidFill>
                <a:ea typeface="黑体" pitchFamily="2" charset="-122"/>
              </a:rPr>
              <a:t>缺陷管理</a:t>
            </a:r>
            <a:r>
              <a:rPr lang="zh-CN" altLang="en-US" b="1" dirty="0">
                <a:ea typeface="黑体" pitchFamily="2" charset="-122"/>
              </a:rPr>
              <a:t>可以帮助解决上述问题，将缺陷</a:t>
            </a:r>
            <a:r>
              <a:rPr lang="en-US" altLang="zh-CN" b="1" dirty="0">
                <a:ea typeface="黑体" pitchFamily="2" charset="-122"/>
              </a:rPr>
              <a:t>(Bug)</a:t>
            </a:r>
            <a:r>
              <a:rPr lang="zh-CN" altLang="en-US" b="1" dirty="0">
                <a:ea typeface="黑体" pitchFamily="2" charset="-122"/>
              </a:rPr>
              <a:t>按严重程度划分等级，按特定的流程来进行管理。</a:t>
            </a:r>
          </a:p>
        </p:txBody>
      </p:sp>
      <p:sp>
        <p:nvSpPr>
          <p:cNvPr id="5" name="日期占位符 4">
            <a:extLst>
              <a:ext uri="{FF2B5EF4-FFF2-40B4-BE49-F238E27FC236}">
                <a16:creationId xmlns:a16="http://schemas.microsoft.com/office/drawing/2014/main" id="{9F1FBD55-51CD-22DD-6E17-BCBBB4A7E621}"/>
              </a:ext>
            </a:extLst>
          </p:cNvPr>
          <p:cNvSpPr>
            <a:spLocks noGrp="1"/>
          </p:cNvSpPr>
          <p:nvPr>
            <p:ph type="dt" sz="half" idx="10"/>
          </p:nvPr>
        </p:nvSpPr>
        <p:spPr/>
        <p:txBody>
          <a:bodyPr/>
          <a:lstStyle/>
          <a:p>
            <a:fld id="{18117981-11FB-4DAE-AE79-1C1F2484FF73}" type="datetime1">
              <a:rPr lang="zh-CN" altLang="en-US" smtClean="0"/>
              <a:t>2023/6/25</a:t>
            </a:fld>
            <a:endParaRPr lang="zh-CN" altLang="en-US"/>
          </a:p>
        </p:txBody>
      </p:sp>
      <p:sp>
        <p:nvSpPr>
          <p:cNvPr id="6" name="页脚占位符 5">
            <a:extLst>
              <a:ext uri="{FF2B5EF4-FFF2-40B4-BE49-F238E27FC236}">
                <a16:creationId xmlns:a16="http://schemas.microsoft.com/office/drawing/2014/main" id="{D4308771-99E1-9D98-BA1E-5311E0A88D93}"/>
              </a:ext>
            </a:extLst>
          </p:cNvPr>
          <p:cNvSpPr>
            <a:spLocks noGrp="1"/>
          </p:cNvSpPr>
          <p:nvPr>
            <p:ph type="ftr" sz="quarter" idx="11"/>
          </p:nvPr>
        </p:nvSpPr>
        <p:spPr/>
        <p:txBody>
          <a:bodyPr/>
          <a:lstStyle/>
          <a:p>
            <a:r>
              <a:rPr lang="zh-CN" altLang="en-US"/>
              <a:t>软件项目开发流程检视</a:t>
            </a:r>
          </a:p>
        </p:txBody>
      </p:sp>
      <p:sp>
        <p:nvSpPr>
          <p:cNvPr id="7" name="灯片编号占位符 6">
            <a:extLst>
              <a:ext uri="{FF2B5EF4-FFF2-40B4-BE49-F238E27FC236}">
                <a16:creationId xmlns:a16="http://schemas.microsoft.com/office/drawing/2014/main" id="{0ABB3BED-2051-012E-A1D8-F25D0747D607}"/>
              </a:ext>
            </a:extLst>
          </p:cNvPr>
          <p:cNvSpPr>
            <a:spLocks noGrp="1"/>
          </p:cNvSpPr>
          <p:nvPr>
            <p:ph type="sldNum" sz="quarter" idx="12"/>
          </p:nvPr>
        </p:nvSpPr>
        <p:spPr/>
        <p:txBody>
          <a:bodyPr/>
          <a:lstStyle/>
          <a:p>
            <a:fld id="{0C913308-F349-4B6D-A68A-DD1791B4A57B}" type="slidenum">
              <a:rPr lang="zh-CN" altLang="en-US" smtClean="0"/>
              <a:t>144</a:t>
            </a:fld>
            <a:endParaRPr lang="zh-CN" altLang="en-US"/>
          </a:p>
        </p:txBody>
      </p:sp>
    </p:spTree>
    <p:extLst>
      <p:ext uri="{BB962C8B-B14F-4D97-AF65-F5344CB8AC3E}">
        <p14:creationId xmlns:p14="http://schemas.microsoft.com/office/powerpoint/2010/main" val="23838602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3" name="Rectangle 5"/>
          <p:cNvSpPr>
            <a:spLocks noGrp="1" noChangeArrowheads="1"/>
          </p:cNvSpPr>
          <p:nvPr>
            <p:ph type="title"/>
          </p:nvPr>
        </p:nvSpPr>
        <p:spPr/>
        <p:txBody>
          <a:bodyPr/>
          <a:lstStyle/>
          <a:p>
            <a:r>
              <a:rPr lang="zh-CN" altLang="en-US" dirty="0"/>
              <a:t>如何进行缺陷管理 </a:t>
            </a:r>
            <a:r>
              <a:rPr lang="en-US" altLang="zh-CN" dirty="0"/>
              <a:t>3-1</a:t>
            </a:r>
            <a:endParaRPr lang="zh-CN" altLang="en-US" dirty="0"/>
          </a:p>
        </p:txBody>
      </p:sp>
      <p:sp>
        <p:nvSpPr>
          <p:cNvPr id="467971" name="Rectangle 3"/>
          <p:cNvSpPr>
            <a:spLocks noGrp="1" noChangeArrowheads="1"/>
          </p:cNvSpPr>
          <p:nvPr>
            <p:ph type="body" idx="1"/>
          </p:nvPr>
        </p:nvSpPr>
        <p:spPr/>
        <p:txBody>
          <a:bodyPr>
            <a:normAutofit fontScale="70000" lnSpcReduction="20000"/>
          </a:bodyPr>
          <a:lstStyle/>
          <a:p>
            <a:r>
              <a:rPr lang="en-US" altLang="zh-CN" dirty="0"/>
              <a:t>1</a:t>
            </a:r>
            <a:r>
              <a:rPr lang="zh-CN" altLang="en-US" dirty="0"/>
              <a:t>、缺陷等级划分</a:t>
            </a:r>
          </a:p>
          <a:p>
            <a:pPr lvl="1"/>
            <a:r>
              <a:rPr lang="zh-CN" altLang="en-US" dirty="0"/>
              <a:t>严重的缺陷：缺少主要功能，或者是主要功能毫无作用；所导致的问题会导致系统罢工、工作不正常；所产生的问题导致无法进行下一步的测试。</a:t>
            </a:r>
          </a:p>
          <a:p>
            <a:pPr lvl="2"/>
            <a:r>
              <a:rPr lang="zh-CN" altLang="en-US" dirty="0"/>
              <a:t>例：</a:t>
            </a:r>
            <a:r>
              <a:rPr lang="en-US" altLang="zh-CN" dirty="0"/>
              <a:t>windows</a:t>
            </a:r>
            <a:r>
              <a:rPr lang="zh-CN" altLang="en-US" dirty="0"/>
              <a:t>的蓝屏、死机</a:t>
            </a:r>
          </a:p>
          <a:p>
            <a:pPr lvl="1"/>
            <a:r>
              <a:rPr lang="zh-CN" altLang="en-US" dirty="0"/>
              <a:t>一般的缺陷：主要工作运作不完全，所产生的问题虽然严重，但是不影响下一步的测试。</a:t>
            </a:r>
          </a:p>
          <a:p>
            <a:pPr lvl="2"/>
            <a:r>
              <a:rPr lang="zh-CN" altLang="en-US" dirty="0"/>
              <a:t>例：软件异常没有处理</a:t>
            </a:r>
          </a:p>
          <a:p>
            <a:pPr lvl="1"/>
            <a:r>
              <a:rPr lang="zh-CN" altLang="en-US" dirty="0"/>
              <a:t>轻微的缺陷：功能运作正常，可是有改进的空间；所产生的问题不会导致系统任何问题；所产生的问题不影响下一步测试。</a:t>
            </a:r>
          </a:p>
          <a:p>
            <a:pPr lvl="2"/>
            <a:r>
              <a:rPr lang="zh-CN" altLang="en-US" dirty="0"/>
              <a:t>例：对“必填”的文本框未作校验</a:t>
            </a:r>
          </a:p>
        </p:txBody>
      </p:sp>
      <p:sp>
        <p:nvSpPr>
          <p:cNvPr id="2" name="日期占位符 1">
            <a:extLst>
              <a:ext uri="{FF2B5EF4-FFF2-40B4-BE49-F238E27FC236}">
                <a16:creationId xmlns:a16="http://schemas.microsoft.com/office/drawing/2014/main" id="{CE436956-70C9-A955-3523-EC1BAB9985F9}"/>
              </a:ext>
            </a:extLst>
          </p:cNvPr>
          <p:cNvSpPr>
            <a:spLocks noGrp="1"/>
          </p:cNvSpPr>
          <p:nvPr>
            <p:ph type="dt" sz="half" idx="10"/>
          </p:nvPr>
        </p:nvSpPr>
        <p:spPr/>
        <p:txBody>
          <a:bodyPr/>
          <a:lstStyle/>
          <a:p>
            <a:fld id="{23A08274-639B-48C7-AECA-909E209FED4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F9135F23-16CE-7E40-A4B3-EEBC93E64687}"/>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C0A94CB-D524-D050-3196-858A27FA0654}"/>
              </a:ext>
            </a:extLst>
          </p:cNvPr>
          <p:cNvSpPr>
            <a:spLocks noGrp="1"/>
          </p:cNvSpPr>
          <p:nvPr>
            <p:ph type="sldNum" sz="quarter" idx="12"/>
          </p:nvPr>
        </p:nvSpPr>
        <p:spPr/>
        <p:txBody>
          <a:bodyPr/>
          <a:lstStyle/>
          <a:p>
            <a:fld id="{0C913308-F349-4B6D-A68A-DD1791B4A57B}" type="slidenum">
              <a:rPr lang="zh-CN" altLang="en-US" smtClean="0"/>
              <a:t>145</a:t>
            </a:fld>
            <a:endParaRPr lang="zh-CN" altLang="en-US"/>
          </a:p>
        </p:txBody>
      </p:sp>
    </p:spTree>
    <p:extLst>
      <p:ext uri="{BB962C8B-B14F-4D97-AF65-F5344CB8AC3E}">
        <p14:creationId xmlns:p14="http://schemas.microsoft.com/office/powerpoint/2010/main" val="35330494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1" name="Rectangle 5"/>
          <p:cNvSpPr>
            <a:spLocks noGrp="1" noChangeArrowheads="1"/>
          </p:cNvSpPr>
          <p:nvPr>
            <p:ph type="title"/>
          </p:nvPr>
        </p:nvSpPr>
        <p:spPr/>
        <p:txBody>
          <a:bodyPr/>
          <a:lstStyle/>
          <a:p>
            <a:r>
              <a:rPr lang="zh-CN" altLang="en-US" dirty="0"/>
              <a:t>如何进行缺陷管理 </a:t>
            </a:r>
            <a:r>
              <a:rPr lang="en-US" altLang="zh-CN" dirty="0"/>
              <a:t>3-2</a:t>
            </a:r>
            <a:endParaRPr lang="zh-CN" altLang="en-US" dirty="0"/>
          </a:p>
        </p:txBody>
      </p:sp>
      <p:sp>
        <p:nvSpPr>
          <p:cNvPr id="470019" name="Rectangle 3"/>
          <p:cNvSpPr>
            <a:spLocks noGrp="1" noChangeArrowheads="1"/>
          </p:cNvSpPr>
          <p:nvPr>
            <p:ph type="body" idx="1"/>
          </p:nvPr>
        </p:nvSpPr>
        <p:spPr/>
        <p:txBody>
          <a:bodyPr>
            <a:normAutofit fontScale="92500" lnSpcReduction="20000"/>
          </a:bodyPr>
          <a:lstStyle/>
          <a:p>
            <a:r>
              <a:rPr lang="en-US" altLang="zh-CN" dirty="0"/>
              <a:t>2</a:t>
            </a:r>
            <a:r>
              <a:rPr lang="zh-CN" altLang="en-US" dirty="0"/>
              <a:t>、缺陷管理中的角色</a:t>
            </a:r>
          </a:p>
          <a:p>
            <a:pPr lvl="1"/>
            <a:r>
              <a:rPr lang="zh-CN" altLang="en-US" dirty="0"/>
              <a:t>开发负责人（项目组长）</a:t>
            </a:r>
          </a:p>
          <a:p>
            <a:pPr lvl="2"/>
            <a:r>
              <a:rPr lang="zh-CN" altLang="en-US" dirty="0"/>
              <a:t>负责制订缺陷管理计划和流程，将测试工程师发现的问题指派给指定开发工程师，协调缺陷管理流程中的问题。</a:t>
            </a:r>
          </a:p>
          <a:p>
            <a:pPr lvl="1"/>
            <a:r>
              <a:rPr lang="zh-CN" altLang="en-US" dirty="0"/>
              <a:t>测试工程师</a:t>
            </a:r>
          </a:p>
          <a:p>
            <a:pPr lvl="2"/>
            <a:r>
              <a:rPr lang="zh-CN" altLang="en-US" dirty="0"/>
              <a:t>将发现的问题提交到缺陷管理系统中，写明问题的描述、严重程度，问题重现方法；负责重新测试开发工程师修改过的缺陷。</a:t>
            </a:r>
          </a:p>
          <a:p>
            <a:pPr lvl="1"/>
            <a:r>
              <a:rPr lang="zh-CN" altLang="en-US" dirty="0"/>
              <a:t>开发工程师</a:t>
            </a:r>
          </a:p>
          <a:p>
            <a:pPr lvl="2"/>
            <a:r>
              <a:rPr lang="zh-CN" altLang="en-US" dirty="0"/>
              <a:t>确认并修改指定给自己的软件缺陷。</a:t>
            </a:r>
          </a:p>
        </p:txBody>
      </p:sp>
      <p:sp>
        <p:nvSpPr>
          <p:cNvPr id="2" name="日期占位符 1">
            <a:extLst>
              <a:ext uri="{FF2B5EF4-FFF2-40B4-BE49-F238E27FC236}">
                <a16:creationId xmlns:a16="http://schemas.microsoft.com/office/drawing/2014/main" id="{E02F41BB-63EA-F880-0C0E-29A51C0DF0FE}"/>
              </a:ext>
            </a:extLst>
          </p:cNvPr>
          <p:cNvSpPr>
            <a:spLocks noGrp="1"/>
          </p:cNvSpPr>
          <p:nvPr>
            <p:ph type="dt" sz="half" idx="10"/>
          </p:nvPr>
        </p:nvSpPr>
        <p:spPr/>
        <p:txBody>
          <a:bodyPr/>
          <a:lstStyle/>
          <a:p>
            <a:fld id="{801AAB9B-3912-42B6-B20D-CFBABA7C089F}" type="datetime1">
              <a:rPr lang="zh-CN" altLang="en-US" smtClean="0"/>
              <a:t>2023/6/25</a:t>
            </a:fld>
            <a:endParaRPr lang="zh-CN" altLang="en-US"/>
          </a:p>
        </p:txBody>
      </p:sp>
      <p:sp>
        <p:nvSpPr>
          <p:cNvPr id="3" name="页脚占位符 2">
            <a:extLst>
              <a:ext uri="{FF2B5EF4-FFF2-40B4-BE49-F238E27FC236}">
                <a16:creationId xmlns:a16="http://schemas.microsoft.com/office/drawing/2014/main" id="{CDDC5B4D-6FD1-1991-8E5E-44E2628958F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9325FDA-662E-E857-E8C5-F3668C5D45FD}"/>
              </a:ext>
            </a:extLst>
          </p:cNvPr>
          <p:cNvSpPr>
            <a:spLocks noGrp="1"/>
          </p:cNvSpPr>
          <p:nvPr>
            <p:ph type="sldNum" sz="quarter" idx="12"/>
          </p:nvPr>
        </p:nvSpPr>
        <p:spPr/>
        <p:txBody>
          <a:bodyPr/>
          <a:lstStyle/>
          <a:p>
            <a:fld id="{0C913308-F349-4B6D-A68A-DD1791B4A57B}" type="slidenum">
              <a:rPr lang="zh-CN" altLang="en-US" smtClean="0"/>
              <a:t>146</a:t>
            </a:fld>
            <a:endParaRPr lang="zh-CN" altLang="en-US"/>
          </a:p>
        </p:txBody>
      </p:sp>
    </p:spTree>
    <p:extLst>
      <p:ext uri="{BB962C8B-B14F-4D97-AF65-F5344CB8AC3E}">
        <p14:creationId xmlns:p14="http://schemas.microsoft.com/office/powerpoint/2010/main" val="33357605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70" name="Rectangle 6"/>
          <p:cNvSpPr>
            <a:spLocks noGrp="1" noChangeArrowheads="1"/>
          </p:cNvSpPr>
          <p:nvPr>
            <p:ph type="title"/>
          </p:nvPr>
        </p:nvSpPr>
        <p:spPr/>
        <p:txBody>
          <a:bodyPr/>
          <a:lstStyle/>
          <a:p>
            <a:r>
              <a:rPr lang="zh-CN" altLang="en-US" dirty="0"/>
              <a:t>如何进行缺陷管理 </a:t>
            </a:r>
            <a:r>
              <a:rPr lang="en-US" altLang="zh-CN" dirty="0"/>
              <a:t>3-3</a:t>
            </a:r>
            <a:endParaRPr lang="zh-CN" altLang="en-US" dirty="0"/>
          </a:p>
        </p:txBody>
      </p:sp>
      <p:sp>
        <p:nvSpPr>
          <p:cNvPr id="472067" name="Rectangle 3"/>
          <p:cNvSpPr>
            <a:spLocks noGrp="1" noChangeArrowheads="1"/>
          </p:cNvSpPr>
          <p:nvPr>
            <p:ph type="body" idx="1"/>
          </p:nvPr>
        </p:nvSpPr>
        <p:spPr/>
        <p:txBody>
          <a:bodyPr/>
          <a:lstStyle/>
          <a:p>
            <a:r>
              <a:rPr lang="en-US" altLang="zh-CN"/>
              <a:t>3</a:t>
            </a:r>
            <a:r>
              <a:rPr lang="zh-CN" altLang="en-US"/>
              <a:t>、缺陷管理流程</a:t>
            </a:r>
          </a:p>
        </p:txBody>
      </p:sp>
      <p:pic>
        <p:nvPicPr>
          <p:cNvPr id="47206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4425" y="2152675"/>
            <a:ext cx="6913563" cy="444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11246237-083B-E5A7-07E2-97A9FFBEB168}"/>
              </a:ext>
            </a:extLst>
          </p:cNvPr>
          <p:cNvSpPr>
            <a:spLocks noGrp="1"/>
          </p:cNvSpPr>
          <p:nvPr>
            <p:ph type="dt" sz="half" idx="10"/>
          </p:nvPr>
        </p:nvSpPr>
        <p:spPr/>
        <p:txBody>
          <a:bodyPr/>
          <a:lstStyle/>
          <a:p>
            <a:fld id="{22ABAAE2-B3B6-4153-AB45-3CD9DF2B984B}"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CC60755-39C6-2FFF-32D4-D26A8816F5E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76B82AEA-0250-430B-5290-F0F06B5CA675}"/>
              </a:ext>
            </a:extLst>
          </p:cNvPr>
          <p:cNvSpPr>
            <a:spLocks noGrp="1"/>
          </p:cNvSpPr>
          <p:nvPr>
            <p:ph type="sldNum" sz="quarter" idx="12"/>
          </p:nvPr>
        </p:nvSpPr>
        <p:spPr/>
        <p:txBody>
          <a:bodyPr/>
          <a:lstStyle/>
          <a:p>
            <a:fld id="{0C913308-F349-4B6D-A68A-DD1791B4A57B}" type="slidenum">
              <a:rPr lang="zh-CN" altLang="en-US" smtClean="0"/>
              <a:t>147</a:t>
            </a:fld>
            <a:endParaRPr lang="zh-CN" altLang="en-US"/>
          </a:p>
        </p:txBody>
      </p:sp>
    </p:spTree>
    <p:extLst>
      <p:ext uri="{BB962C8B-B14F-4D97-AF65-F5344CB8AC3E}">
        <p14:creationId xmlns:p14="http://schemas.microsoft.com/office/powerpoint/2010/main" val="100853238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8" name="Rectangle 6"/>
          <p:cNvSpPr>
            <a:spLocks noGrp="1" noChangeArrowheads="1"/>
          </p:cNvSpPr>
          <p:nvPr>
            <p:ph type="title"/>
          </p:nvPr>
        </p:nvSpPr>
        <p:spPr/>
        <p:txBody>
          <a:bodyPr/>
          <a:lstStyle/>
          <a:p>
            <a:r>
              <a:rPr lang="zh-CN" altLang="en-US"/>
              <a:t>使用常见问题列表管理缺陷</a:t>
            </a:r>
          </a:p>
        </p:txBody>
      </p:sp>
      <p:sp>
        <p:nvSpPr>
          <p:cNvPr id="515074" name="Rectangle 2"/>
          <p:cNvSpPr>
            <a:spLocks noGrp="1" noChangeArrowheads="1"/>
          </p:cNvSpPr>
          <p:nvPr>
            <p:ph type="body" idx="1"/>
          </p:nvPr>
        </p:nvSpPr>
        <p:spPr/>
        <p:txBody>
          <a:bodyPr>
            <a:normAutofit fontScale="55000" lnSpcReduction="20000"/>
          </a:bodyPr>
          <a:lstStyle/>
          <a:p>
            <a:r>
              <a:rPr lang="zh-CN" altLang="en-US" dirty="0"/>
              <a:t>在一些项目中，可以使用</a:t>
            </a:r>
            <a:r>
              <a:rPr lang="en-US" altLang="zh-CN" dirty="0"/>
              <a:t>《</a:t>
            </a:r>
            <a:r>
              <a:rPr lang="zh-CN" altLang="en-US" dirty="0"/>
              <a:t>常见问题列表</a:t>
            </a:r>
            <a:r>
              <a:rPr lang="en-US" altLang="zh-CN" dirty="0"/>
              <a:t>》</a:t>
            </a:r>
            <a:r>
              <a:rPr lang="zh-CN" altLang="en-US" dirty="0"/>
              <a:t>管理缺陷（</a:t>
            </a:r>
            <a:r>
              <a:rPr lang="en-US" altLang="zh-CN" dirty="0"/>
              <a:t>Excel</a:t>
            </a:r>
            <a:r>
              <a:rPr lang="zh-CN" altLang="en-US" dirty="0"/>
              <a:t>）</a:t>
            </a:r>
            <a:endParaRPr lang="en-US" altLang="zh-CN" dirty="0"/>
          </a:p>
          <a:p>
            <a:pPr lvl="1"/>
            <a:r>
              <a:rPr lang="zh-CN" altLang="en-US" dirty="0"/>
              <a:t>文件号：文件号的格式为</a:t>
            </a:r>
            <a:r>
              <a:rPr lang="en-US" altLang="zh-CN" dirty="0"/>
              <a:t>Bug-TS-</a:t>
            </a:r>
            <a:r>
              <a:rPr lang="zh-CN" altLang="en-US" dirty="0"/>
              <a:t>组名，由项目组长填写。</a:t>
            </a:r>
          </a:p>
          <a:p>
            <a:pPr lvl="1"/>
            <a:r>
              <a:rPr lang="zh-CN" altLang="en-US" dirty="0"/>
              <a:t> 序号：发现问题的序号，由项目组长填写。</a:t>
            </a:r>
          </a:p>
          <a:p>
            <a:pPr lvl="1"/>
            <a:r>
              <a:rPr lang="zh-CN" altLang="en-US" dirty="0"/>
              <a:t> 项目名称：问题所属项目名称，由提出人填写。</a:t>
            </a:r>
          </a:p>
          <a:p>
            <a:pPr lvl="1"/>
            <a:r>
              <a:rPr lang="zh-CN" altLang="en-US" dirty="0"/>
              <a:t> 对应任务点：项目中任务点编号，由提出人填写。</a:t>
            </a:r>
          </a:p>
          <a:p>
            <a:pPr lvl="1"/>
            <a:r>
              <a:rPr lang="zh-CN" altLang="en-US" dirty="0"/>
              <a:t> 提出时间：提出问题时间，由提出人填写。</a:t>
            </a:r>
          </a:p>
          <a:p>
            <a:pPr lvl="1"/>
            <a:r>
              <a:rPr lang="zh-CN" altLang="en-US" dirty="0"/>
              <a:t> 提出人：发现问题人姓名，由提出人填写。</a:t>
            </a:r>
          </a:p>
          <a:p>
            <a:pPr lvl="1"/>
            <a:r>
              <a:rPr lang="zh-CN" altLang="en-US" dirty="0"/>
              <a:t> 类型：该问题所属的类别，比如是技术方案咨询、系统缺陷，或者是经验总结。，由提出人填写。</a:t>
            </a:r>
          </a:p>
          <a:p>
            <a:pPr lvl="1"/>
            <a:r>
              <a:rPr lang="zh-CN" altLang="en-US" dirty="0"/>
              <a:t> 问题描述：对于所发现问题的描述。注意描述要准确、到位，抓住要点。便于问题重现。</a:t>
            </a:r>
          </a:p>
          <a:p>
            <a:pPr lvl="1"/>
            <a:r>
              <a:rPr lang="zh-CN" altLang="en-US" dirty="0"/>
              <a:t> 解答人：该问题由谁来解决的。</a:t>
            </a:r>
          </a:p>
          <a:p>
            <a:pPr lvl="1"/>
            <a:r>
              <a:rPr lang="zh-CN" altLang="en-US" dirty="0"/>
              <a:t> 解决方案：问题解决方法描述，由解答人填写。</a:t>
            </a:r>
          </a:p>
          <a:p>
            <a:pPr lvl="1"/>
            <a:r>
              <a:rPr lang="zh-CN" altLang="en-US" dirty="0"/>
              <a:t> 工作量：解答人解决该问题所花时间，由解答人填写。</a:t>
            </a:r>
          </a:p>
          <a:p>
            <a:pPr lvl="1"/>
            <a:r>
              <a:rPr lang="zh-CN" altLang="en-US" dirty="0"/>
              <a:t> 是否解决：由问题提出人判定，由提出人填写。</a:t>
            </a:r>
          </a:p>
          <a:p>
            <a:pPr lvl="1"/>
            <a:r>
              <a:rPr lang="zh-CN" altLang="en-US" dirty="0"/>
              <a:t> 备注：对于该问题的附加说明，由提出人或解答人填写。</a:t>
            </a:r>
          </a:p>
        </p:txBody>
      </p:sp>
      <p:sp>
        <p:nvSpPr>
          <p:cNvPr id="515080" name="AutoShape 8"/>
          <p:cNvSpPr>
            <a:spLocks noChangeArrowheads="1"/>
          </p:cNvSpPr>
          <p:nvPr/>
        </p:nvSpPr>
        <p:spPr bwMode="gray">
          <a:xfrm>
            <a:off x="179512" y="5857908"/>
            <a:ext cx="8856984" cy="101441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anchor="ctr"/>
          <a:lstStyle/>
          <a:p>
            <a:pPr algn="l" eaLnBrk="0" hangingPunct="0"/>
            <a:r>
              <a:rPr lang="en-US" altLang="zh-CN" b="1" dirty="0">
                <a:ea typeface="黑体" pitchFamily="2" charset="-122"/>
              </a:rPr>
              <a:t>《</a:t>
            </a:r>
            <a:r>
              <a:rPr lang="zh-CN" altLang="en-US" b="1" dirty="0">
                <a:ea typeface="黑体" pitchFamily="2" charset="-122"/>
              </a:rPr>
              <a:t>常见问题列表</a:t>
            </a:r>
            <a:r>
              <a:rPr lang="en-US" altLang="zh-CN" b="1" dirty="0">
                <a:ea typeface="黑体" pitchFamily="2" charset="-122"/>
              </a:rPr>
              <a:t>》</a:t>
            </a:r>
            <a:r>
              <a:rPr lang="zh-CN" altLang="en-US" b="1" dirty="0">
                <a:ea typeface="黑体" pitchFamily="2" charset="-122"/>
              </a:rPr>
              <a:t>将放在版本服务器上，由小组组长维护。</a:t>
            </a:r>
          </a:p>
          <a:p>
            <a:pPr algn="l" eaLnBrk="0" hangingPunct="0"/>
            <a:r>
              <a:rPr lang="zh-CN" altLang="en-US" b="1" dirty="0">
                <a:ea typeface="黑体" pitchFamily="2" charset="-122"/>
              </a:rPr>
              <a:t>小组内人员发现问题后，在问题列表中提出问题，组内各成员经常查看该问题列表，遇见自己可以解答的问题，将解决方案写入表格。</a:t>
            </a:r>
          </a:p>
        </p:txBody>
      </p:sp>
      <p:sp>
        <p:nvSpPr>
          <p:cNvPr id="2" name="日期占位符 1">
            <a:extLst>
              <a:ext uri="{FF2B5EF4-FFF2-40B4-BE49-F238E27FC236}">
                <a16:creationId xmlns:a16="http://schemas.microsoft.com/office/drawing/2014/main" id="{73AE7452-21E8-027A-55A5-920583479108}"/>
              </a:ext>
            </a:extLst>
          </p:cNvPr>
          <p:cNvSpPr>
            <a:spLocks noGrp="1"/>
          </p:cNvSpPr>
          <p:nvPr>
            <p:ph type="dt" sz="half" idx="10"/>
          </p:nvPr>
        </p:nvSpPr>
        <p:spPr/>
        <p:txBody>
          <a:bodyPr/>
          <a:lstStyle/>
          <a:p>
            <a:fld id="{C1C576F9-7138-454B-BAEB-060AE596B48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B4867BB-F4D8-8B73-9F8B-66A74C835570}"/>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72C3460-86F8-CB7F-BADA-04B3F5E7CBC1}"/>
              </a:ext>
            </a:extLst>
          </p:cNvPr>
          <p:cNvSpPr>
            <a:spLocks noGrp="1"/>
          </p:cNvSpPr>
          <p:nvPr>
            <p:ph type="sldNum" sz="quarter" idx="12"/>
          </p:nvPr>
        </p:nvSpPr>
        <p:spPr/>
        <p:txBody>
          <a:bodyPr/>
          <a:lstStyle/>
          <a:p>
            <a:fld id="{0C913308-F349-4B6D-A68A-DD1791B4A57B}" type="slidenum">
              <a:rPr lang="zh-CN" altLang="en-US" smtClean="0"/>
              <a:t>148</a:t>
            </a:fld>
            <a:endParaRPr lang="zh-CN" altLang="en-US"/>
          </a:p>
        </p:txBody>
      </p:sp>
    </p:spTree>
    <p:extLst>
      <p:ext uri="{BB962C8B-B14F-4D97-AF65-F5344CB8AC3E}">
        <p14:creationId xmlns:p14="http://schemas.microsoft.com/office/powerpoint/2010/main" val="169077867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六、验收交付与过程改进</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8876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3" name="内容占位符 2"/>
          <p:cNvSpPr>
            <a:spLocks noGrp="1"/>
          </p:cNvSpPr>
          <p:nvPr>
            <p:ph idx="1"/>
          </p:nvPr>
        </p:nvSpPr>
        <p:spPr/>
        <p:txBody>
          <a:bodyPr/>
          <a:lstStyle/>
          <a:p>
            <a:r>
              <a:rPr lang="zh-CN" altLang="en-US" dirty="0"/>
              <a:t>这样的软件项目，市场部门是怎么描述和对外宣传的呢？</a:t>
            </a:r>
          </a:p>
        </p:txBody>
      </p:sp>
      <p:sp>
        <p:nvSpPr>
          <p:cNvPr id="4" name="日期占位符 3">
            <a:extLst>
              <a:ext uri="{FF2B5EF4-FFF2-40B4-BE49-F238E27FC236}">
                <a16:creationId xmlns:a16="http://schemas.microsoft.com/office/drawing/2014/main" id="{B2783EDA-065F-3BFB-A2F0-DBA1FE0E4A7F}"/>
              </a:ext>
            </a:extLst>
          </p:cNvPr>
          <p:cNvSpPr>
            <a:spLocks noGrp="1"/>
          </p:cNvSpPr>
          <p:nvPr>
            <p:ph type="dt" sz="half" idx="10"/>
          </p:nvPr>
        </p:nvSpPr>
        <p:spPr/>
        <p:txBody>
          <a:bodyPr/>
          <a:lstStyle/>
          <a:p>
            <a:fld id="{18AD19B1-C4D6-4FB7-A360-257504D64B14}" type="datetime1">
              <a:rPr lang="zh-CN" altLang="en-US" smtClean="0"/>
              <a:t>2023/6/25</a:t>
            </a:fld>
            <a:endParaRPr lang="zh-CN" altLang="en-US"/>
          </a:p>
        </p:txBody>
      </p:sp>
      <p:sp>
        <p:nvSpPr>
          <p:cNvPr id="5" name="页脚占位符 4">
            <a:extLst>
              <a:ext uri="{FF2B5EF4-FFF2-40B4-BE49-F238E27FC236}">
                <a16:creationId xmlns:a16="http://schemas.microsoft.com/office/drawing/2014/main" id="{FA1EE5B6-C6BE-E649-3346-3C65EB06D0A7}"/>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82201E8D-C87A-13BD-3F93-0A8217C9533D}"/>
              </a:ext>
            </a:extLst>
          </p:cNvPr>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4553818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7" name="Rectangle 5"/>
          <p:cNvSpPr>
            <a:spLocks noGrp="1" noChangeArrowheads="1"/>
          </p:cNvSpPr>
          <p:nvPr>
            <p:ph type="title"/>
          </p:nvPr>
        </p:nvSpPr>
        <p:spPr/>
        <p:txBody>
          <a:bodyPr/>
          <a:lstStyle/>
          <a:p>
            <a:r>
              <a:rPr lang="zh-CN" altLang="en-US"/>
              <a:t>想想</a:t>
            </a:r>
            <a:endParaRPr lang="zh-CN" altLang="en-US" dirty="0"/>
          </a:p>
        </p:txBody>
      </p:sp>
      <p:sp>
        <p:nvSpPr>
          <p:cNvPr id="433155" name="Rectangle 3"/>
          <p:cNvSpPr>
            <a:spLocks noGrp="1" noChangeArrowheads="1"/>
          </p:cNvSpPr>
          <p:nvPr>
            <p:ph type="body" idx="1"/>
          </p:nvPr>
        </p:nvSpPr>
        <p:spPr/>
        <p:txBody>
          <a:bodyPr/>
          <a:lstStyle/>
          <a:p>
            <a:r>
              <a:rPr lang="zh-CN" altLang="en-US"/>
              <a:t>项目验收时工作？</a:t>
            </a:r>
          </a:p>
          <a:p>
            <a:r>
              <a:rPr lang="zh-CN" altLang="en-US"/>
              <a:t>软件项目维护工作？</a:t>
            </a:r>
          </a:p>
          <a:p>
            <a:r>
              <a:rPr lang="en-US" altLang="zh-CN"/>
              <a:t>CMM </a:t>
            </a:r>
            <a:r>
              <a:rPr lang="zh-CN" altLang="en-US"/>
              <a:t>？</a:t>
            </a:r>
            <a:endParaRPr lang="zh-CN" altLang="en-US" dirty="0"/>
          </a:p>
        </p:txBody>
      </p:sp>
      <p:sp>
        <p:nvSpPr>
          <p:cNvPr id="2" name="日期占位符 1">
            <a:extLst>
              <a:ext uri="{FF2B5EF4-FFF2-40B4-BE49-F238E27FC236}">
                <a16:creationId xmlns:a16="http://schemas.microsoft.com/office/drawing/2014/main" id="{20D62B0F-B89F-C743-B531-E9344B888120}"/>
              </a:ext>
            </a:extLst>
          </p:cNvPr>
          <p:cNvSpPr>
            <a:spLocks noGrp="1"/>
          </p:cNvSpPr>
          <p:nvPr>
            <p:ph type="dt" sz="half" idx="10"/>
          </p:nvPr>
        </p:nvSpPr>
        <p:spPr/>
        <p:txBody>
          <a:bodyPr/>
          <a:lstStyle/>
          <a:p>
            <a:fld id="{0CFF5715-8773-40EA-AD5F-D9ED02503D7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1DB51126-5CBF-7A32-2AF3-926B63A0F53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E168E363-1438-A74D-64D9-2D743FA7DECD}"/>
              </a:ext>
            </a:extLst>
          </p:cNvPr>
          <p:cNvSpPr>
            <a:spLocks noGrp="1"/>
          </p:cNvSpPr>
          <p:nvPr>
            <p:ph type="sldNum" sz="quarter" idx="12"/>
          </p:nvPr>
        </p:nvSpPr>
        <p:spPr/>
        <p:txBody>
          <a:bodyPr/>
          <a:lstStyle/>
          <a:p>
            <a:fld id="{0C913308-F349-4B6D-A68A-DD1791B4A57B}" type="slidenum">
              <a:rPr lang="zh-CN" altLang="en-US" smtClean="0"/>
              <a:t>150</a:t>
            </a:fld>
            <a:endParaRPr lang="zh-CN" altLang="en-US"/>
          </a:p>
        </p:txBody>
      </p:sp>
    </p:spTree>
    <p:extLst>
      <p:ext uri="{BB962C8B-B14F-4D97-AF65-F5344CB8AC3E}">
        <p14:creationId xmlns:p14="http://schemas.microsoft.com/office/powerpoint/2010/main" val="31658112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每次都要记得</a:t>
            </a:r>
          </a:p>
        </p:txBody>
      </p:sp>
      <p:sp>
        <p:nvSpPr>
          <p:cNvPr id="3" name="内容占位符 2"/>
          <p:cNvSpPr>
            <a:spLocks noGrp="1"/>
          </p:cNvSpPr>
          <p:nvPr>
            <p:ph idx="1"/>
          </p:nvPr>
        </p:nvSpPr>
        <p:spPr/>
        <p:txBody>
          <a:bodyPr/>
          <a:lstStyle/>
          <a:p>
            <a:r>
              <a:rPr lang="zh-CN" altLang="en-US" dirty="0">
                <a:ea typeface="黑体" pitchFamily="2" charset="-122"/>
              </a:rPr>
              <a:t>项目过程总结</a:t>
            </a:r>
            <a:endParaRPr lang="en-US" altLang="zh-CN" dirty="0">
              <a:ea typeface="黑体" pitchFamily="2" charset="-122"/>
            </a:endParaRPr>
          </a:p>
          <a:p>
            <a:pPr lvl="1"/>
            <a:r>
              <a:rPr lang="zh-CN" altLang="en-US" dirty="0">
                <a:ea typeface="黑体" pitchFamily="2" charset="-122"/>
              </a:rPr>
              <a:t>帮助提升</a:t>
            </a:r>
          </a:p>
        </p:txBody>
      </p:sp>
      <p:sp>
        <p:nvSpPr>
          <p:cNvPr id="4" name="日期占位符 3">
            <a:extLst>
              <a:ext uri="{FF2B5EF4-FFF2-40B4-BE49-F238E27FC236}">
                <a16:creationId xmlns:a16="http://schemas.microsoft.com/office/drawing/2014/main" id="{14EC2B27-C2FA-56E2-0891-6C415E1C5F6B}"/>
              </a:ext>
            </a:extLst>
          </p:cNvPr>
          <p:cNvSpPr>
            <a:spLocks noGrp="1"/>
          </p:cNvSpPr>
          <p:nvPr>
            <p:ph type="dt" sz="half" idx="10"/>
          </p:nvPr>
        </p:nvSpPr>
        <p:spPr/>
        <p:txBody>
          <a:bodyPr/>
          <a:lstStyle/>
          <a:p>
            <a:fld id="{B2B69D16-338E-48EF-9E8B-FE478B03FB08}" type="datetime1">
              <a:rPr lang="zh-CN" altLang="en-US" smtClean="0"/>
              <a:t>2023/6/25</a:t>
            </a:fld>
            <a:endParaRPr lang="zh-CN" altLang="en-US"/>
          </a:p>
        </p:txBody>
      </p:sp>
      <p:sp>
        <p:nvSpPr>
          <p:cNvPr id="5" name="页脚占位符 4">
            <a:extLst>
              <a:ext uri="{FF2B5EF4-FFF2-40B4-BE49-F238E27FC236}">
                <a16:creationId xmlns:a16="http://schemas.microsoft.com/office/drawing/2014/main" id="{F3C28EB4-70AF-C558-DF9E-5350C37A3E09}"/>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18E448C6-6EA9-A2F8-F184-65047129C729}"/>
              </a:ext>
            </a:extLst>
          </p:cNvPr>
          <p:cNvSpPr>
            <a:spLocks noGrp="1"/>
          </p:cNvSpPr>
          <p:nvPr>
            <p:ph type="sldNum" sz="quarter" idx="12"/>
          </p:nvPr>
        </p:nvSpPr>
        <p:spPr/>
        <p:txBody>
          <a:bodyPr/>
          <a:lstStyle/>
          <a:p>
            <a:fld id="{0C913308-F349-4B6D-A68A-DD1791B4A57B}" type="slidenum">
              <a:rPr lang="zh-CN" altLang="en-US" smtClean="0"/>
              <a:t>151</a:t>
            </a:fld>
            <a:endParaRPr lang="zh-CN" altLang="en-US"/>
          </a:p>
        </p:txBody>
      </p:sp>
    </p:spTree>
    <p:extLst>
      <p:ext uri="{BB962C8B-B14F-4D97-AF65-F5344CB8AC3E}">
        <p14:creationId xmlns:p14="http://schemas.microsoft.com/office/powerpoint/2010/main" val="8677086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3" name="Rectangle 5"/>
          <p:cNvSpPr>
            <a:spLocks noGrp="1" noChangeArrowheads="1"/>
          </p:cNvSpPr>
          <p:nvPr>
            <p:ph type="title"/>
          </p:nvPr>
        </p:nvSpPr>
        <p:spPr/>
        <p:txBody>
          <a:bodyPr/>
          <a:lstStyle/>
          <a:p>
            <a:r>
              <a:rPr lang="zh-CN" altLang="en-US"/>
              <a:t>目标</a:t>
            </a:r>
            <a:endParaRPr lang="zh-CN" altLang="en-US" dirty="0"/>
          </a:p>
        </p:txBody>
      </p:sp>
      <p:sp>
        <p:nvSpPr>
          <p:cNvPr id="437251" name="Rectangle 3"/>
          <p:cNvSpPr>
            <a:spLocks noGrp="1" noChangeArrowheads="1"/>
          </p:cNvSpPr>
          <p:nvPr>
            <p:ph type="body" idx="1"/>
          </p:nvPr>
        </p:nvSpPr>
        <p:spPr/>
        <p:txBody>
          <a:bodyPr/>
          <a:lstStyle/>
          <a:p>
            <a:r>
              <a:rPr lang="zh-CN" altLang="en-US" dirty="0"/>
              <a:t>了解项目验收的常见流程</a:t>
            </a:r>
          </a:p>
          <a:p>
            <a:r>
              <a:rPr lang="zh-CN" altLang="en-US" dirty="0"/>
              <a:t>了解项目维护的日常事项</a:t>
            </a:r>
          </a:p>
          <a:p>
            <a:r>
              <a:rPr lang="zh-CN" altLang="en-US" dirty="0"/>
              <a:t>了解过程改进的概念及实践</a:t>
            </a:r>
          </a:p>
        </p:txBody>
      </p:sp>
      <p:sp>
        <p:nvSpPr>
          <p:cNvPr id="2" name="日期占位符 1">
            <a:extLst>
              <a:ext uri="{FF2B5EF4-FFF2-40B4-BE49-F238E27FC236}">
                <a16:creationId xmlns:a16="http://schemas.microsoft.com/office/drawing/2014/main" id="{6EA71588-C19B-A568-B4CA-88A61FD3595F}"/>
              </a:ext>
            </a:extLst>
          </p:cNvPr>
          <p:cNvSpPr>
            <a:spLocks noGrp="1"/>
          </p:cNvSpPr>
          <p:nvPr>
            <p:ph type="dt" sz="half" idx="10"/>
          </p:nvPr>
        </p:nvSpPr>
        <p:spPr/>
        <p:txBody>
          <a:bodyPr/>
          <a:lstStyle/>
          <a:p>
            <a:fld id="{DB0B3429-051C-4000-93EA-0B4780E3B66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3128F8E-BF8B-4977-7DB7-CD74818C0EC5}"/>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EEF2E432-52D8-0E3D-B394-D60CE7C2F1F1}"/>
              </a:ext>
            </a:extLst>
          </p:cNvPr>
          <p:cNvSpPr>
            <a:spLocks noGrp="1"/>
          </p:cNvSpPr>
          <p:nvPr>
            <p:ph type="sldNum" sz="quarter" idx="12"/>
          </p:nvPr>
        </p:nvSpPr>
        <p:spPr/>
        <p:txBody>
          <a:bodyPr/>
          <a:lstStyle/>
          <a:p>
            <a:fld id="{0C913308-F349-4B6D-A68A-DD1791B4A57B}" type="slidenum">
              <a:rPr lang="zh-CN" altLang="en-US" smtClean="0"/>
              <a:t>152</a:t>
            </a:fld>
            <a:endParaRPr lang="zh-CN" altLang="en-US"/>
          </a:p>
        </p:txBody>
      </p:sp>
    </p:spTree>
    <p:extLst>
      <p:ext uri="{BB962C8B-B14F-4D97-AF65-F5344CB8AC3E}">
        <p14:creationId xmlns:p14="http://schemas.microsoft.com/office/powerpoint/2010/main" val="40806313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AutoShape 3"/>
          <p:cNvSpPr>
            <a:spLocks noChangeArrowheads="1"/>
          </p:cNvSpPr>
          <p:nvPr/>
        </p:nvSpPr>
        <p:spPr bwMode="gray">
          <a:xfrm>
            <a:off x="790575" y="1412776"/>
            <a:ext cx="7524750" cy="406400"/>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r>
              <a:rPr lang="zh-CN" altLang="en-US" b="1" dirty="0">
                <a:ea typeface="黑体" pitchFamily="2" charset="-122"/>
              </a:rPr>
              <a:t>在开发阶段接近尾声的时候，是项目组战斗气氛最浓郁的时候</a:t>
            </a:r>
            <a:r>
              <a:rPr lang="zh-CN" altLang="en-US" dirty="0">
                <a:ea typeface="黑体" pitchFamily="2" charset="-122"/>
              </a:rPr>
              <a:t> ！</a:t>
            </a:r>
          </a:p>
        </p:txBody>
      </p:sp>
      <p:pic>
        <p:nvPicPr>
          <p:cNvPr id="439300" name="Picture 4" descr="bailing2_02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32363" y="1987550"/>
            <a:ext cx="2901950" cy="4105275"/>
          </a:xfrm>
          <a:prstGeom prst="rect">
            <a:avLst/>
          </a:prstGeom>
          <a:noFill/>
          <a:extLst>
            <a:ext uri="{909E8E84-426E-40dd-AFC4-6F175D3DCCD1}">
              <a14:hiddenFill xmlns="" xmlns:a14="http://schemas.microsoft.com/office/drawing/2010/main">
                <a:solidFill>
                  <a:srgbClr val="FFFFFF"/>
                </a:solidFill>
              </a14:hiddenFill>
            </a:ext>
          </a:extLst>
        </p:spPr>
      </p:pic>
      <p:pic>
        <p:nvPicPr>
          <p:cNvPr id="439301" name="Picture 5" descr="bangongchangjing2_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349500"/>
            <a:ext cx="3013075" cy="3024188"/>
          </a:xfrm>
          <a:prstGeom prst="rect">
            <a:avLst/>
          </a:prstGeom>
          <a:noFill/>
          <a:extLst>
            <a:ext uri="{909E8E84-426E-40dd-AFC4-6F175D3DCCD1}">
              <a14:hiddenFill xmlns="" xmlns:a14="http://schemas.microsoft.com/office/drawing/2010/main">
                <a:solidFill>
                  <a:srgbClr val="FFFFFF"/>
                </a:solidFill>
              </a14:hiddenFill>
            </a:ext>
          </a:extLst>
        </p:spPr>
      </p:pic>
      <p:pic>
        <p:nvPicPr>
          <p:cNvPr id="439302" name="Picture 6" descr="shangyejiaoliu2_2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2636838"/>
            <a:ext cx="4033837" cy="2622550"/>
          </a:xfrm>
          <a:prstGeom prst="rect">
            <a:avLst/>
          </a:prstGeom>
          <a:noFill/>
          <a:extLst>
            <a:ext uri="{909E8E84-426E-40dd-AFC4-6F175D3DCCD1}">
              <a14:hiddenFill xmlns="" xmlns:a14="http://schemas.microsoft.com/office/drawing/2010/main">
                <a:solidFill>
                  <a:srgbClr val="FFFFFF"/>
                </a:solidFill>
              </a14:hiddenFill>
            </a:ext>
          </a:extLst>
        </p:spPr>
      </p:pic>
      <p:sp>
        <p:nvSpPr>
          <p:cNvPr id="439303" name="AutoShape 7"/>
          <p:cNvSpPr>
            <a:spLocks noChangeArrowheads="1"/>
          </p:cNvSpPr>
          <p:nvPr/>
        </p:nvSpPr>
        <p:spPr bwMode="gray">
          <a:xfrm>
            <a:off x="777875" y="2800350"/>
            <a:ext cx="3409950" cy="131921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a:ea typeface="黑体" pitchFamily="2" charset="-122"/>
              </a:rPr>
              <a:t>不时有电话打过来，声音急促有力，“需要支援！测试组需要再加一个人手！返测任务重，</a:t>
            </a:r>
            <a:r>
              <a:rPr lang="en-US" altLang="zh-CN" b="1">
                <a:ea typeface="黑体" pitchFamily="2" charset="-122"/>
              </a:rPr>
              <a:t>《</a:t>
            </a:r>
            <a:r>
              <a:rPr lang="zh-CN" altLang="en-US" b="1">
                <a:ea typeface="黑体" pitchFamily="2" charset="-122"/>
              </a:rPr>
              <a:t>用户手册</a:t>
            </a:r>
            <a:r>
              <a:rPr lang="en-US" altLang="zh-CN" b="1">
                <a:ea typeface="黑体" pitchFamily="2" charset="-122"/>
              </a:rPr>
              <a:t>》</a:t>
            </a:r>
            <a:r>
              <a:rPr lang="zh-CN" altLang="en-US" b="1">
                <a:ea typeface="黑体" pitchFamily="2" charset="-122"/>
              </a:rPr>
              <a:t>又要改</a:t>
            </a:r>
            <a:r>
              <a:rPr lang="zh-CN" altLang="en-US">
                <a:ea typeface="黑体" pitchFamily="2" charset="-122"/>
              </a:rPr>
              <a:t>！</a:t>
            </a:r>
          </a:p>
        </p:txBody>
      </p:sp>
      <p:sp>
        <p:nvSpPr>
          <p:cNvPr id="439304" name="AutoShape 8"/>
          <p:cNvSpPr>
            <a:spLocks noChangeArrowheads="1"/>
          </p:cNvSpPr>
          <p:nvPr/>
        </p:nvSpPr>
        <p:spPr bwMode="gray">
          <a:xfrm>
            <a:off x="795338" y="2941638"/>
            <a:ext cx="3409950" cy="131921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a:ea typeface="黑体" pitchFamily="2" charset="-122"/>
              </a:rPr>
              <a:t>工区内人们走来走去，都是匆忙的脚步。项目组长高呼一声“还有</a:t>
            </a:r>
            <a:r>
              <a:rPr lang="en-US" altLang="zh-CN" b="1">
                <a:ea typeface="黑体" pitchFamily="2" charset="-122"/>
              </a:rPr>
              <a:t>10</a:t>
            </a:r>
            <a:r>
              <a:rPr lang="zh-CN" altLang="en-US" b="1">
                <a:ea typeface="黑体" pitchFamily="2" charset="-122"/>
              </a:rPr>
              <a:t>个‘紧急’</a:t>
            </a:r>
            <a:r>
              <a:rPr lang="en-US" altLang="zh-CN" b="1">
                <a:ea typeface="黑体" pitchFamily="2" charset="-122"/>
              </a:rPr>
              <a:t>BUG</a:t>
            </a:r>
            <a:r>
              <a:rPr lang="zh-CN" altLang="en-US" b="1">
                <a:ea typeface="黑体" pitchFamily="2" charset="-122"/>
              </a:rPr>
              <a:t>，今天一定要改完！”</a:t>
            </a:r>
            <a:endParaRPr lang="zh-CN" altLang="en-US">
              <a:ea typeface="黑体" pitchFamily="2" charset="-122"/>
            </a:endParaRPr>
          </a:p>
        </p:txBody>
      </p:sp>
      <p:sp>
        <p:nvSpPr>
          <p:cNvPr id="439305" name="AutoShape 9"/>
          <p:cNvSpPr>
            <a:spLocks noChangeArrowheads="1"/>
          </p:cNvSpPr>
          <p:nvPr/>
        </p:nvSpPr>
        <p:spPr bwMode="gray">
          <a:xfrm>
            <a:off x="758825" y="2454275"/>
            <a:ext cx="3349625" cy="70961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dirty="0">
                <a:ea typeface="黑体" pitchFamily="2" charset="-122"/>
              </a:rPr>
              <a:t>满怀信心和希望，项目组聚餐会有的 ！</a:t>
            </a:r>
          </a:p>
        </p:txBody>
      </p:sp>
      <p:sp>
        <p:nvSpPr>
          <p:cNvPr id="439306" name="AutoShape 10"/>
          <p:cNvSpPr>
            <a:spLocks noChangeArrowheads="1"/>
          </p:cNvSpPr>
          <p:nvPr/>
        </p:nvSpPr>
        <p:spPr bwMode="gray">
          <a:xfrm>
            <a:off x="757238" y="3516313"/>
            <a:ext cx="332105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a:ea typeface="黑体" pitchFamily="2" charset="-122"/>
              </a:rPr>
              <a:t>公费集体出游会有的</a:t>
            </a:r>
            <a:r>
              <a:rPr lang="zh-CN" altLang="en-US">
                <a:ea typeface="黑体" pitchFamily="2" charset="-122"/>
              </a:rPr>
              <a:t> </a:t>
            </a:r>
            <a:r>
              <a:rPr lang="zh-CN" altLang="en-US" b="1">
                <a:ea typeface="黑体" pitchFamily="2" charset="-122"/>
              </a:rPr>
              <a:t>！</a:t>
            </a:r>
          </a:p>
        </p:txBody>
      </p:sp>
      <p:sp>
        <p:nvSpPr>
          <p:cNvPr id="439307" name="AutoShape 11"/>
          <p:cNvSpPr>
            <a:spLocks noChangeArrowheads="1"/>
          </p:cNvSpPr>
          <p:nvPr/>
        </p:nvSpPr>
        <p:spPr bwMode="gray">
          <a:xfrm>
            <a:off x="742950" y="4230688"/>
            <a:ext cx="3349625" cy="70961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l" eaLnBrk="0" hangingPunct="0"/>
            <a:r>
              <a:rPr lang="zh-CN" altLang="en-US" b="1" dirty="0">
                <a:ea typeface="黑体" pitchFamily="2" charset="-122"/>
              </a:rPr>
              <a:t>项目调休和项目奖金也一定会兑现的！</a:t>
            </a:r>
            <a:r>
              <a:rPr lang="zh-CN" altLang="en-US" dirty="0">
                <a:ea typeface="黑体" pitchFamily="2" charset="-122"/>
              </a:rPr>
              <a:t> ？？</a:t>
            </a:r>
          </a:p>
        </p:txBody>
      </p:sp>
      <p:sp>
        <p:nvSpPr>
          <p:cNvPr id="439308" name="AutoShape 12"/>
          <p:cNvSpPr>
            <a:spLocks noChangeArrowheads="1"/>
          </p:cNvSpPr>
          <p:nvPr/>
        </p:nvSpPr>
        <p:spPr bwMode="gray">
          <a:xfrm>
            <a:off x="1524299" y="5805488"/>
            <a:ext cx="6216054" cy="406400"/>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lgn="ctr"/>
            <a:r>
              <a:rPr lang="zh-CN" altLang="en-US" b="1" dirty="0">
                <a:ea typeface="黑体" pitchFamily="2" charset="-122"/>
              </a:rPr>
              <a:t>项目验收交付时，还有最后</a:t>
            </a:r>
            <a:r>
              <a:rPr lang="zh-CN" altLang="en-US" b="1" dirty="0">
                <a:solidFill>
                  <a:srgbClr val="0000FF"/>
                </a:solidFill>
                <a:ea typeface="黑体" pitchFamily="2" charset="-122"/>
              </a:rPr>
              <a:t>三项</a:t>
            </a:r>
            <a:r>
              <a:rPr lang="zh-CN" altLang="en-US" b="1" dirty="0">
                <a:ea typeface="黑体" pitchFamily="2" charset="-122"/>
              </a:rPr>
              <a:t>工作：</a:t>
            </a:r>
            <a:r>
              <a:rPr lang="zh-CN" altLang="en-US" b="1" dirty="0">
                <a:solidFill>
                  <a:srgbClr val="0000FF"/>
                </a:solidFill>
                <a:ea typeface="黑体" pitchFamily="2" charset="-122"/>
              </a:rPr>
              <a:t>实施</a:t>
            </a:r>
            <a:r>
              <a:rPr lang="zh-CN" altLang="en-US" b="1" dirty="0">
                <a:ea typeface="黑体" pitchFamily="2" charset="-122"/>
              </a:rPr>
              <a:t>、</a:t>
            </a:r>
            <a:r>
              <a:rPr lang="zh-CN" altLang="en-US" b="1" dirty="0">
                <a:solidFill>
                  <a:srgbClr val="0000FF"/>
                </a:solidFill>
                <a:ea typeface="黑体" pitchFamily="2" charset="-122"/>
              </a:rPr>
              <a:t>培训</a:t>
            </a:r>
            <a:r>
              <a:rPr lang="zh-CN" altLang="en-US" b="1" dirty="0">
                <a:ea typeface="黑体" pitchFamily="2" charset="-122"/>
              </a:rPr>
              <a:t>、</a:t>
            </a:r>
            <a:r>
              <a:rPr lang="zh-CN" altLang="en-US" b="1" dirty="0">
                <a:solidFill>
                  <a:srgbClr val="0000FF"/>
                </a:solidFill>
                <a:ea typeface="黑体" pitchFamily="2" charset="-122"/>
              </a:rPr>
              <a:t>验收</a:t>
            </a:r>
            <a:r>
              <a:rPr lang="zh-CN" altLang="en-US" b="1" dirty="0">
                <a:ea typeface="黑体" pitchFamily="2" charset="-122"/>
              </a:rPr>
              <a:t>！ </a:t>
            </a:r>
          </a:p>
        </p:txBody>
      </p:sp>
      <p:sp>
        <p:nvSpPr>
          <p:cNvPr id="439310" name="Rectangle 14"/>
          <p:cNvSpPr>
            <a:spLocks noGrp="1" noChangeArrowheads="1"/>
          </p:cNvSpPr>
          <p:nvPr>
            <p:ph type="title"/>
          </p:nvPr>
        </p:nvSpPr>
        <p:spPr/>
        <p:txBody>
          <a:bodyPr>
            <a:normAutofit/>
          </a:bodyPr>
          <a:lstStyle/>
          <a:p>
            <a:r>
              <a:rPr lang="zh-CN" altLang="en-US" sz="3200" dirty="0"/>
              <a:t>项目接近尾声</a:t>
            </a:r>
            <a:r>
              <a:rPr lang="en-US" altLang="zh-CN" sz="3200" dirty="0"/>
              <a:t>...</a:t>
            </a:r>
            <a:r>
              <a:rPr lang="zh-CN" altLang="en-US" sz="3200" dirty="0"/>
              <a:t>现在是黎明前最黑暗的时刻！</a:t>
            </a:r>
          </a:p>
        </p:txBody>
      </p:sp>
      <p:sp>
        <p:nvSpPr>
          <p:cNvPr id="2" name="日期占位符 1">
            <a:extLst>
              <a:ext uri="{FF2B5EF4-FFF2-40B4-BE49-F238E27FC236}">
                <a16:creationId xmlns:a16="http://schemas.microsoft.com/office/drawing/2014/main" id="{9F662AA8-43B4-4C32-C00C-20B12D5244C1}"/>
              </a:ext>
            </a:extLst>
          </p:cNvPr>
          <p:cNvSpPr>
            <a:spLocks noGrp="1"/>
          </p:cNvSpPr>
          <p:nvPr>
            <p:ph type="dt" sz="half" idx="10"/>
          </p:nvPr>
        </p:nvSpPr>
        <p:spPr/>
        <p:txBody>
          <a:bodyPr/>
          <a:lstStyle/>
          <a:p>
            <a:fld id="{0661534D-681F-4B39-AC26-928C83C3F0C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C71D2D6-C5EB-279C-D301-97D9341B765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F17DF3BB-10A4-F27C-CDC0-CA5BF15B08E3}"/>
              </a:ext>
            </a:extLst>
          </p:cNvPr>
          <p:cNvSpPr>
            <a:spLocks noGrp="1"/>
          </p:cNvSpPr>
          <p:nvPr>
            <p:ph type="sldNum" sz="quarter" idx="12"/>
          </p:nvPr>
        </p:nvSpPr>
        <p:spPr/>
        <p:txBody>
          <a:bodyPr/>
          <a:lstStyle/>
          <a:p>
            <a:fld id="{0C913308-F349-4B6D-A68A-DD1791B4A57B}" type="slidenum">
              <a:rPr lang="zh-CN" altLang="en-US" smtClean="0"/>
              <a:t>153</a:t>
            </a:fld>
            <a:endParaRPr lang="zh-CN" altLang="en-US"/>
          </a:p>
        </p:txBody>
      </p:sp>
    </p:spTree>
    <p:extLst>
      <p:ext uri="{BB962C8B-B14F-4D97-AF65-F5344CB8AC3E}">
        <p14:creationId xmlns:p14="http://schemas.microsoft.com/office/powerpoint/2010/main" val="428922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39299"/>
                                        </p:tgtEl>
                                        <p:attrNameLst>
                                          <p:attrName>style.visibility</p:attrName>
                                        </p:attrNameLst>
                                      </p:cBhvr>
                                      <p:to>
                                        <p:strVal val="visible"/>
                                      </p:to>
                                    </p:set>
                                    <p:animEffect transition="in" filter="wipe(left)">
                                      <p:cBhvr>
                                        <p:cTn id="7" dur="500"/>
                                        <p:tgtEl>
                                          <p:spTgt spid="43929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9303"/>
                                        </p:tgtEl>
                                        <p:attrNameLst>
                                          <p:attrName>style.visibility</p:attrName>
                                        </p:attrNameLst>
                                      </p:cBhvr>
                                      <p:to>
                                        <p:strVal val="visible"/>
                                      </p:to>
                                    </p:set>
                                    <p:animEffect transition="in" filter="wipe(left)">
                                      <p:cBhvr>
                                        <p:cTn id="11" dur="500"/>
                                        <p:tgtEl>
                                          <p:spTgt spid="439303"/>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439301"/>
                                        </p:tgtEl>
                                        <p:attrNameLst>
                                          <p:attrName>style.visibility</p:attrName>
                                        </p:attrNameLst>
                                      </p:cBhvr>
                                      <p:to>
                                        <p:strVal val="visible"/>
                                      </p:to>
                                    </p:set>
                                    <p:animEffect transition="in" filter="checkerboard(across)">
                                      <p:cBhvr>
                                        <p:cTn id="15" dur="500"/>
                                        <p:tgtEl>
                                          <p:spTgt spid="4393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nodeType="clickEffect">
                                  <p:stCondLst>
                                    <p:cond delay="0"/>
                                  </p:stCondLst>
                                  <p:childTnLst>
                                    <p:animEffect transition="out" filter="checkerboard(across)">
                                      <p:cBhvr>
                                        <p:cTn id="19" dur="500"/>
                                        <p:tgtEl>
                                          <p:spTgt spid="439301"/>
                                        </p:tgtEl>
                                      </p:cBhvr>
                                    </p:animEffect>
                                    <p:set>
                                      <p:cBhvr>
                                        <p:cTn id="20" dur="1" fill="hold">
                                          <p:stCondLst>
                                            <p:cond delay="499"/>
                                          </p:stCondLst>
                                        </p:cTn>
                                        <p:tgtEl>
                                          <p:spTgt spid="439301"/>
                                        </p:tgtEl>
                                        <p:attrNameLst>
                                          <p:attrName>style.visibility</p:attrName>
                                        </p:attrNameLst>
                                      </p:cBhvr>
                                      <p:to>
                                        <p:strVal val="hidden"/>
                                      </p:to>
                                    </p:set>
                                  </p:childTnLst>
                                </p:cTn>
                              </p:par>
                              <p:par>
                                <p:cTn id="21" presetID="5" presetClass="exit" presetSubtype="10" fill="hold" grpId="1" nodeType="withEffect">
                                  <p:stCondLst>
                                    <p:cond delay="0"/>
                                  </p:stCondLst>
                                  <p:childTnLst>
                                    <p:animEffect transition="out" filter="checkerboard(across)">
                                      <p:cBhvr>
                                        <p:cTn id="22" dur="500"/>
                                        <p:tgtEl>
                                          <p:spTgt spid="439303"/>
                                        </p:tgtEl>
                                      </p:cBhvr>
                                    </p:animEffect>
                                    <p:set>
                                      <p:cBhvr>
                                        <p:cTn id="23" dur="1" fill="hold">
                                          <p:stCondLst>
                                            <p:cond delay="499"/>
                                          </p:stCondLst>
                                        </p:cTn>
                                        <p:tgtEl>
                                          <p:spTgt spid="439303"/>
                                        </p:tgtEl>
                                        <p:attrNameLst>
                                          <p:attrName>style.visibility</p:attrName>
                                        </p:attrNameLst>
                                      </p:cBhvr>
                                      <p:to>
                                        <p:strVal val="hidden"/>
                                      </p:to>
                                    </p:se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39304"/>
                                        </p:tgtEl>
                                        <p:attrNameLst>
                                          <p:attrName>style.visibility</p:attrName>
                                        </p:attrNameLst>
                                      </p:cBhvr>
                                      <p:to>
                                        <p:strVal val="visible"/>
                                      </p:to>
                                    </p:set>
                                    <p:animEffect transition="in" filter="wipe(left)">
                                      <p:cBhvr>
                                        <p:cTn id="27" dur="500"/>
                                        <p:tgtEl>
                                          <p:spTgt spid="439304"/>
                                        </p:tgtEl>
                                      </p:cBhvr>
                                    </p:animEffect>
                                  </p:childTnLst>
                                </p:cTn>
                              </p:par>
                            </p:childTnLst>
                          </p:cTn>
                        </p:par>
                        <p:par>
                          <p:cTn id="28" fill="hold" nodeType="afterGroup">
                            <p:stCondLst>
                              <p:cond delay="1000"/>
                            </p:stCondLst>
                            <p:childTnLst>
                              <p:par>
                                <p:cTn id="29" presetID="5" presetClass="entr" presetSubtype="10" fill="hold" nodeType="afterEffect">
                                  <p:stCondLst>
                                    <p:cond delay="0"/>
                                  </p:stCondLst>
                                  <p:childTnLst>
                                    <p:set>
                                      <p:cBhvr>
                                        <p:cTn id="30" dur="1" fill="hold">
                                          <p:stCondLst>
                                            <p:cond delay="0"/>
                                          </p:stCondLst>
                                        </p:cTn>
                                        <p:tgtEl>
                                          <p:spTgt spid="439300"/>
                                        </p:tgtEl>
                                        <p:attrNameLst>
                                          <p:attrName>style.visibility</p:attrName>
                                        </p:attrNameLst>
                                      </p:cBhvr>
                                      <p:to>
                                        <p:strVal val="visible"/>
                                      </p:to>
                                    </p:set>
                                    <p:animEffect transition="in" filter="checkerboard(across)">
                                      <p:cBhvr>
                                        <p:cTn id="31" dur="500"/>
                                        <p:tgtEl>
                                          <p:spTgt spid="4393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439304"/>
                                        </p:tgtEl>
                                      </p:cBhvr>
                                    </p:animEffect>
                                    <p:set>
                                      <p:cBhvr>
                                        <p:cTn id="36" dur="1" fill="hold">
                                          <p:stCondLst>
                                            <p:cond delay="499"/>
                                          </p:stCondLst>
                                        </p:cTn>
                                        <p:tgtEl>
                                          <p:spTgt spid="439304"/>
                                        </p:tgtEl>
                                        <p:attrNameLst>
                                          <p:attrName>style.visibility</p:attrName>
                                        </p:attrNameLst>
                                      </p:cBhvr>
                                      <p:to>
                                        <p:strVal val="hidden"/>
                                      </p:to>
                                    </p:set>
                                  </p:childTnLst>
                                </p:cTn>
                              </p:par>
                              <p:par>
                                <p:cTn id="37" presetID="5" presetClass="exit" presetSubtype="10" fill="hold" nodeType="withEffect">
                                  <p:stCondLst>
                                    <p:cond delay="0"/>
                                  </p:stCondLst>
                                  <p:childTnLst>
                                    <p:animEffect transition="out" filter="checkerboard(across)">
                                      <p:cBhvr>
                                        <p:cTn id="38" dur="500"/>
                                        <p:tgtEl>
                                          <p:spTgt spid="439300"/>
                                        </p:tgtEl>
                                      </p:cBhvr>
                                    </p:animEffect>
                                    <p:set>
                                      <p:cBhvr>
                                        <p:cTn id="39" dur="1" fill="hold">
                                          <p:stCondLst>
                                            <p:cond delay="499"/>
                                          </p:stCondLst>
                                        </p:cTn>
                                        <p:tgtEl>
                                          <p:spTgt spid="439300"/>
                                        </p:tgtEl>
                                        <p:attrNameLst>
                                          <p:attrName>style.visibility</p:attrName>
                                        </p:attrNameLst>
                                      </p:cBhvr>
                                      <p:to>
                                        <p:strVal val="hidden"/>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39305"/>
                                        </p:tgtEl>
                                        <p:attrNameLst>
                                          <p:attrName>style.visibility</p:attrName>
                                        </p:attrNameLst>
                                      </p:cBhvr>
                                      <p:to>
                                        <p:strVal val="visible"/>
                                      </p:to>
                                    </p:set>
                                    <p:animEffect transition="in" filter="wipe(left)">
                                      <p:cBhvr>
                                        <p:cTn id="43" dur="500"/>
                                        <p:tgtEl>
                                          <p:spTgt spid="439305"/>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439306"/>
                                        </p:tgtEl>
                                        <p:attrNameLst>
                                          <p:attrName>style.visibility</p:attrName>
                                        </p:attrNameLst>
                                      </p:cBhvr>
                                      <p:to>
                                        <p:strVal val="visible"/>
                                      </p:to>
                                    </p:set>
                                    <p:animEffect transition="in" filter="wipe(left)">
                                      <p:cBhvr>
                                        <p:cTn id="47" dur="500"/>
                                        <p:tgtEl>
                                          <p:spTgt spid="439306"/>
                                        </p:tgtEl>
                                      </p:cBhvr>
                                    </p:animEffect>
                                  </p:childTnLst>
                                </p:cTn>
                              </p:par>
                            </p:childTnLst>
                          </p:cTn>
                        </p:par>
                        <p:par>
                          <p:cTn id="48" fill="hold" nodeType="afterGroup">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439307"/>
                                        </p:tgtEl>
                                        <p:attrNameLst>
                                          <p:attrName>style.visibility</p:attrName>
                                        </p:attrNameLst>
                                      </p:cBhvr>
                                      <p:to>
                                        <p:strVal val="visible"/>
                                      </p:to>
                                    </p:set>
                                    <p:animEffect transition="in" filter="wipe(left)">
                                      <p:cBhvr>
                                        <p:cTn id="51" dur="500"/>
                                        <p:tgtEl>
                                          <p:spTgt spid="439307"/>
                                        </p:tgtEl>
                                      </p:cBhvr>
                                    </p:animEffect>
                                  </p:childTnLst>
                                </p:cTn>
                              </p:par>
                            </p:childTnLst>
                          </p:cTn>
                        </p:par>
                        <p:par>
                          <p:cTn id="52" fill="hold" nodeType="afterGroup">
                            <p:stCondLst>
                              <p:cond delay="2000"/>
                            </p:stCondLst>
                            <p:childTnLst>
                              <p:par>
                                <p:cTn id="53" presetID="5" presetClass="entr" presetSubtype="10" fill="hold" nodeType="afterEffect">
                                  <p:stCondLst>
                                    <p:cond delay="0"/>
                                  </p:stCondLst>
                                  <p:childTnLst>
                                    <p:set>
                                      <p:cBhvr>
                                        <p:cTn id="54" dur="1" fill="hold">
                                          <p:stCondLst>
                                            <p:cond delay="0"/>
                                          </p:stCondLst>
                                        </p:cTn>
                                        <p:tgtEl>
                                          <p:spTgt spid="439302"/>
                                        </p:tgtEl>
                                        <p:attrNameLst>
                                          <p:attrName>style.visibility</p:attrName>
                                        </p:attrNameLst>
                                      </p:cBhvr>
                                      <p:to>
                                        <p:strVal val="visible"/>
                                      </p:to>
                                    </p:set>
                                    <p:animEffect transition="in" filter="checkerboard(across)">
                                      <p:cBhvr>
                                        <p:cTn id="55" dur="500"/>
                                        <p:tgtEl>
                                          <p:spTgt spid="43930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39308"/>
                                        </p:tgtEl>
                                        <p:attrNameLst>
                                          <p:attrName>style.visibility</p:attrName>
                                        </p:attrNameLst>
                                      </p:cBhvr>
                                      <p:to>
                                        <p:strVal val="visible"/>
                                      </p:to>
                                    </p:set>
                                    <p:animEffect transition="in" filter="wipe(left)">
                                      <p:cBhvr>
                                        <p:cTn id="60" dur="500"/>
                                        <p:tgtEl>
                                          <p:spTgt spid="439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animBg="1"/>
      <p:bldP spid="439303" grpId="0" animBg="1"/>
      <p:bldP spid="439303" grpId="1" animBg="1"/>
      <p:bldP spid="439304" grpId="0" animBg="1"/>
      <p:bldP spid="439304" grpId="1" animBg="1"/>
      <p:bldP spid="439305" grpId="0" animBg="1"/>
      <p:bldP spid="439306" grpId="0" animBg="1"/>
      <p:bldP spid="439307" grpId="0" animBg="1"/>
      <p:bldP spid="43930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Rectangle 6"/>
          <p:cNvSpPr>
            <a:spLocks noGrp="1" noChangeArrowheads="1"/>
          </p:cNvSpPr>
          <p:nvPr>
            <p:ph type="title"/>
          </p:nvPr>
        </p:nvSpPr>
        <p:spPr/>
        <p:txBody>
          <a:bodyPr/>
          <a:lstStyle/>
          <a:p>
            <a:r>
              <a:rPr lang="zh-CN" altLang="en-US"/>
              <a:t>项目实施</a:t>
            </a:r>
          </a:p>
        </p:txBody>
      </p:sp>
      <p:sp>
        <p:nvSpPr>
          <p:cNvPr id="441347" name="Rectangle 3"/>
          <p:cNvSpPr>
            <a:spLocks noGrp="1" noChangeArrowheads="1"/>
          </p:cNvSpPr>
          <p:nvPr>
            <p:ph type="body" idx="1"/>
          </p:nvPr>
        </p:nvSpPr>
        <p:spPr/>
        <p:txBody>
          <a:bodyPr>
            <a:normAutofit fontScale="55000" lnSpcReduction="20000"/>
          </a:bodyPr>
          <a:lstStyle/>
          <a:p>
            <a:endParaRPr lang="zh-CN" altLang="en-US" dirty="0"/>
          </a:p>
          <a:p>
            <a:r>
              <a:rPr lang="zh-CN" altLang="en-US" dirty="0"/>
              <a:t>什么是项目实施？</a:t>
            </a:r>
          </a:p>
          <a:p>
            <a:pPr lvl="1"/>
            <a:r>
              <a:rPr lang="zh-CN" altLang="en-US" dirty="0"/>
              <a:t>定义：实施是指将软件系统部署到客户方的计算机上，协助客户准备基础数据，使软件系统顺利上线运行。 </a:t>
            </a:r>
            <a:endParaRPr lang="en-US" altLang="zh-CN" dirty="0"/>
          </a:p>
          <a:p>
            <a:pPr lvl="1"/>
            <a:endParaRPr lang="zh-CN" altLang="en-US" dirty="0"/>
          </a:p>
          <a:p>
            <a:r>
              <a:rPr lang="zh-CN" altLang="en-US" dirty="0"/>
              <a:t>项目实施时的准备</a:t>
            </a:r>
          </a:p>
          <a:p>
            <a:pPr lvl="1"/>
            <a:r>
              <a:rPr lang="zh-CN" altLang="en-US" dirty="0"/>
              <a:t>保证软件符合需求，质量过关</a:t>
            </a:r>
          </a:p>
          <a:p>
            <a:pPr lvl="2"/>
            <a:r>
              <a:rPr lang="zh-CN" altLang="en-US" dirty="0"/>
              <a:t>全面做好测试工作（集成测试、系统测试、性能测试、安全测试）</a:t>
            </a:r>
          </a:p>
          <a:p>
            <a:pPr lvl="1"/>
            <a:r>
              <a:rPr lang="zh-CN" altLang="en-US" dirty="0"/>
              <a:t>制订实施计划</a:t>
            </a:r>
          </a:p>
          <a:p>
            <a:pPr lvl="2"/>
            <a:r>
              <a:rPr lang="zh-CN" altLang="en-US" dirty="0"/>
              <a:t>要发布的代码版本、软件打包方式、数据库创建方式</a:t>
            </a:r>
            <a:r>
              <a:rPr lang="en-US" altLang="zh-CN" dirty="0"/>
              <a:t>\</a:t>
            </a:r>
            <a:r>
              <a:rPr lang="zh-CN" altLang="en-US" dirty="0"/>
              <a:t>导入</a:t>
            </a:r>
            <a:r>
              <a:rPr lang="en-US" altLang="zh-CN" dirty="0"/>
              <a:t>\</a:t>
            </a:r>
            <a:r>
              <a:rPr lang="zh-CN" altLang="en-US" dirty="0"/>
              <a:t>导出的方式、客户方软硬件网络环境的安装调配、软件系统安装调试、客户接受测试、基础数据准备方式等事项的时间、负责人等（配置管理中的内容，要提前做扎实。）</a:t>
            </a:r>
          </a:p>
          <a:p>
            <a:pPr lvl="1"/>
            <a:r>
              <a:rPr lang="zh-CN" altLang="en-US" dirty="0"/>
              <a:t>准备好程序代码和相关文档</a:t>
            </a:r>
            <a:endParaRPr lang="en-US" altLang="zh-CN" dirty="0"/>
          </a:p>
          <a:p>
            <a:pPr lvl="2"/>
            <a:r>
              <a:rPr lang="zh-CN" altLang="en-US" dirty="0"/>
              <a:t>用户手册、有时还要求提交详细设计、测试用例等文档。文档中的说明，要和系统保持一致。</a:t>
            </a:r>
          </a:p>
        </p:txBody>
      </p:sp>
      <p:sp>
        <p:nvSpPr>
          <p:cNvPr id="441348" name="AutoShape 4"/>
          <p:cNvSpPr>
            <a:spLocks noChangeArrowheads="1"/>
          </p:cNvSpPr>
          <p:nvPr/>
        </p:nvSpPr>
        <p:spPr bwMode="gray">
          <a:xfrm>
            <a:off x="1759298" y="1366416"/>
            <a:ext cx="4972942" cy="406400"/>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lgn="ctr"/>
            <a:r>
              <a:rPr lang="zh-CN" altLang="en-US" b="1" dirty="0">
                <a:ea typeface="黑体" pitchFamily="2" charset="-122"/>
              </a:rPr>
              <a:t>在开发接近尾声的时候就要开始准备实施了</a:t>
            </a:r>
            <a:r>
              <a:rPr lang="zh-CN" altLang="en-US" dirty="0">
                <a:ea typeface="黑体" pitchFamily="2" charset="-122"/>
              </a:rPr>
              <a:t> ！</a:t>
            </a:r>
          </a:p>
        </p:txBody>
      </p:sp>
      <p:sp>
        <p:nvSpPr>
          <p:cNvPr id="2" name="日期占位符 1">
            <a:extLst>
              <a:ext uri="{FF2B5EF4-FFF2-40B4-BE49-F238E27FC236}">
                <a16:creationId xmlns:a16="http://schemas.microsoft.com/office/drawing/2014/main" id="{303AE94B-74CD-03F1-51C4-579B753AE777}"/>
              </a:ext>
            </a:extLst>
          </p:cNvPr>
          <p:cNvSpPr>
            <a:spLocks noGrp="1"/>
          </p:cNvSpPr>
          <p:nvPr>
            <p:ph type="dt" sz="half" idx="10"/>
          </p:nvPr>
        </p:nvSpPr>
        <p:spPr/>
        <p:txBody>
          <a:bodyPr/>
          <a:lstStyle/>
          <a:p>
            <a:fld id="{C1B5148A-77D7-4C07-B397-0A75DBBDDD55}" type="datetime1">
              <a:rPr lang="zh-CN" altLang="en-US" smtClean="0"/>
              <a:t>2023/6/25</a:t>
            </a:fld>
            <a:endParaRPr lang="zh-CN" altLang="en-US"/>
          </a:p>
        </p:txBody>
      </p:sp>
      <p:sp>
        <p:nvSpPr>
          <p:cNvPr id="3" name="页脚占位符 2">
            <a:extLst>
              <a:ext uri="{FF2B5EF4-FFF2-40B4-BE49-F238E27FC236}">
                <a16:creationId xmlns:a16="http://schemas.microsoft.com/office/drawing/2014/main" id="{F952025C-88B0-2E08-E897-8FC8264B7C3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DB07AF0-BE7A-FC77-5CEF-C93B7CA96EC6}"/>
              </a:ext>
            </a:extLst>
          </p:cNvPr>
          <p:cNvSpPr>
            <a:spLocks noGrp="1"/>
          </p:cNvSpPr>
          <p:nvPr>
            <p:ph type="sldNum" sz="quarter" idx="12"/>
          </p:nvPr>
        </p:nvSpPr>
        <p:spPr/>
        <p:txBody>
          <a:bodyPr/>
          <a:lstStyle/>
          <a:p>
            <a:fld id="{0C913308-F349-4B6D-A68A-DD1791B4A57B}" type="slidenum">
              <a:rPr lang="zh-CN" altLang="en-US" smtClean="0"/>
              <a:t>154</a:t>
            </a:fld>
            <a:endParaRPr lang="zh-CN" altLang="en-US"/>
          </a:p>
        </p:txBody>
      </p:sp>
    </p:spTree>
    <p:extLst>
      <p:ext uri="{BB962C8B-B14F-4D97-AF65-F5344CB8AC3E}">
        <p14:creationId xmlns:p14="http://schemas.microsoft.com/office/powerpoint/2010/main" val="99632602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焦油坑</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比如：</a:t>
            </a:r>
            <a:endParaRPr lang="en-US" altLang="zh-CN" dirty="0"/>
          </a:p>
          <a:p>
            <a:pPr lvl="1"/>
            <a:r>
              <a:rPr lang="zh-CN" altLang="en-US" dirty="0"/>
              <a:t>服务器软件是否已经购买了</a:t>
            </a:r>
            <a:r>
              <a:rPr lang="en-US" altLang="zh-CN" dirty="0"/>
              <a:t>license</a:t>
            </a:r>
            <a:r>
              <a:rPr lang="zh-CN" altLang="en-US" dirty="0"/>
              <a:t>；</a:t>
            </a:r>
            <a:endParaRPr lang="en-US" altLang="zh-CN" dirty="0"/>
          </a:p>
          <a:p>
            <a:pPr lvl="1"/>
            <a:r>
              <a:rPr lang="zh-CN" altLang="en-US" dirty="0"/>
              <a:t>如果是二期项目的话，发布的时候不要覆盖不允许修改的</a:t>
            </a:r>
            <a:r>
              <a:rPr lang="en-US" altLang="zh-CN" dirty="0"/>
              <a:t>class</a:t>
            </a:r>
            <a:r>
              <a:rPr lang="zh-CN" altLang="en-US" dirty="0"/>
              <a:t>；</a:t>
            </a:r>
            <a:endParaRPr lang="en-US" altLang="zh-CN" dirty="0"/>
          </a:p>
          <a:p>
            <a:pPr lvl="1"/>
            <a:r>
              <a:rPr lang="zh-CN" altLang="en-US" dirty="0"/>
              <a:t>如果有接口系统，确认和其他系统的负责人保持良好沟通；</a:t>
            </a:r>
            <a:endParaRPr lang="en-US" altLang="zh-CN" dirty="0"/>
          </a:p>
          <a:p>
            <a:pPr lvl="1"/>
            <a:r>
              <a:rPr lang="zh-CN" altLang="en-US" dirty="0"/>
              <a:t>如果有第三方供应商，最好也要求他们有人到现场。</a:t>
            </a:r>
            <a:endParaRPr lang="en-US" altLang="zh-CN" dirty="0"/>
          </a:p>
          <a:p>
            <a:r>
              <a:rPr lang="zh-CN" altLang="en-US" dirty="0"/>
              <a:t>出了问题的时候，不要惊慌</a:t>
            </a:r>
            <a:endParaRPr lang="en-US" altLang="zh-CN" dirty="0"/>
          </a:p>
          <a:p>
            <a:pPr lvl="1"/>
            <a:r>
              <a:rPr lang="zh-CN" altLang="en-US" dirty="0"/>
              <a:t>“沟通”很重要</a:t>
            </a:r>
            <a:endParaRPr lang="en-US" altLang="zh-CN" dirty="0"/>
          </a:p>
          <a:p>
            <a:r>
              <a:rPr lang="zh-CN" altLang="en-US" dirty="0"/>
              <a:t>系统安装调试通过，然后是准备基础数据，可以是客户方提供数据，协助导入，也可能是客户自己录入（比如：客户的员工信息、薪酬、商品价格等或许不方便接触的敏感数据）</a:t>
            </a:r>
          </a:p>
        </p:txBody>
      </p:sp>
      <p:sp>
        <p:nvSpPr>
          <p:cNvPr id="4" name="日期占位符 3">
            <a:extLst>
              <a:ext uri="{FF2B5EF4-FFF2-40B4-BE49-F238E27FC236}">
                <a16:creationId xmlns:a16="http://schemas.microsoft.com/office/drawing/2014/main" id="{224334A4-5361-706A-A926-B8D0CB8633B3}"/>
              </a:ext>
            </a:extLst>
          </p:cNvPr>
          <p:cNvSpPr>
            <a:spLocks noGrp="1"/>
          </p:cNvSpPr>
          <p:nvPr>
            <p:ph type="dt" sz="half" idx="10"/>
          </p:nvPr>
        </p:nvSpPr>
        <p:spPr/>
        <p:txBody>
          <a:bodyPr/>
          <a:lstStyle/>
          <a:p>
            <a:fld id="{B10BA354-CC60-491F-A1DE-935CED6A8DA2}" type="datetime1">
              <a:rPr lang="zh-CN" altLang="en-US" smtClean="0"/>
              <a:t>2023/6/25</a:t>
            </a:fld>
            <a:endParaRPr lang="zh-CN" altLang="en-US"/>
          </a:p>
        </p:txBody>
      </p:sp>
      <p:sp>
        <p:nvSpPr>
          <p:cNvPr id="5" name="页脚占位符 4">
            <a:extLst>
              <a:ext uri="{FF2B5EF4-FFF2-40B4-BE49-F238E27FC236}">
                <a16:creationId xmlns:a16="http://schemas.microsoft.com/office/drawing/2014/main" id="{F470FEBD-BCAF-B517-10A6-EE48A4772FA4}"/>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F1670E24-2955-AEF0-2ED9-C2F515FF0905}"/>
              </a:ext>
            </a:extLst>
          </p:cNvPr>
          <p:cNvSpPr>
            <a:spLocks noGrp="1"/>
          </p:cNvSpPr>
          <p:nvPr>
            <p:ph type="sldNum" sz="quarter" idx="12"/>
          </p:nvPr>
        </p:nvSpPr>
        <p:spPr/>
        <p:txBody>
          <a:bodyPr/>
          <a:lstStyle/>
          <a:p>
            <a:fld id="{0C913308-F349-4B6D-A68A-DD1791B4A57B}" type="slidenum">
              <a:rPr lang="zh-CN" altLang="en-US" smtClean="0"/>
              <a:t>155</a:t>
            </a:fld>
            <a:endParaRPr lang="zh-CN" altLang="en-US"/>
          </a:p>
        </p:txBody>
      </p:sp>
    </p:spTree>
    <p:extLst>
      <p:ext uri="{BB962C8B-B14F-4D97-AF65-F5344CB8AC3E}">
        <p14:creationId xmlns:p14="http://schemas.microsoft.com/office/powerpoint/2010/main" val="39738278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Rectangle 7"/>
          <p:cNvSpPr>
            <a:spLocks noGrp="1" noChangeArrowheads="1"/>
          </p:cNvSpPr>
          <p:nvPr>
            <p:ph type="title"/>
          </p:nvPr>
        </p:nvSpPr>
        <p:spPr/>
        <p:txBody>
          <a:bodyPr/>
          <a:lstStyle/>
          <a:p>
            <a:r>
              <a:rPr lang="zh-CN" altLang="en-US"/>
              <a:t>客户培训</a:t>
            </a:r>
          </a:p>
        </p:txBody>
      </p:sp>
      <p:sp>
        <p:nvSpPr>
          <p:cNvPr id="443395" name="Rectangle 3"/>
          <p:cNvSpPr>
            <a:spLocks noGrp="1" noChangeArrowheads="1"/>
          </p:cNvSpPr>
          <p:nvPr>
            <p:ph type="body" idx="1"/>
          </p:nvPr>
        </p:nvSpPr>
        <p:spPr/>
        <p:txBody>
          <a:bodyPr>
            <a:normAutofit fontScale="85000" lnSpcReduction="20000"/>
          </a:bodyPr>
          <a:lstStyle/>
          <a:p>
            <a:endParaRPr lang="en-US" altLang="zh-CN" dirty="0"/>
          </a:p>
          <a:p>
            <a:r>
              <a:rPr lang="zh-CN" altLang="en-US" dirty="0"/>
              <a:t>培训人员的选择</a:t>
            </a:r>
          </a:p>
          <a:p>
            <a:pPr lvl="1"/>
            <a:r>
              <a:rPr lang="zh-CN" altLang="en-US" dirty="0"/>
              <a:t>行业积累雄厚，对客户方业务很了解，对系统很了解。</a:t>
            </a:r>
          </a:p>
          <a:p>
            <a:pPr lvl="1"/>
            <a:endParaRPr lang="zh-CN" altLang="en-US" dirty="0"/>
          </a:p>
          <a:p>
            <a:r>
              <a:rPr lang="zh-CN" altLang="en-US" dirty="0"/>
              <a:t>培训时注意事项</a:t>
            </a:r>
          </a:p>
          <a:p>
            <a:pPr lvl="1"/>
            <a:r>
              <a:rPr lang="zh-CN" altLang="en-US" dirty="0"/>
              <a:t>制订好培训计划</a:t>
            </a:r>
          </a:p>
          <a:p>
            <a:pPr lvl="1"/>
            <a:r>
              <a:rPr lang="zh-CN" altLang="en-US" dirty="0"/>
              <a:t>了解客户时间，做好沟通，协调好，安排好</a:t>
            </a:r>
          </a:p>
          <a:p>
            <a:pPr lvl="1"/>
            <a:r>
              <a:rPr lang="zh-CN" altLang="en-US" dirty="0"/>
              <a:t>准备好培训内容</a:t>
            </a:r>
          </a:p>
          <a:p>
            <a:pPr lvl="1"/>
            <a:r>
              <a:rPr lang="zh-CN" altLang="en-US" dirty="0"/>
              <a:t>不可临时抱佛脚</a:t>
            </a:r>
          </a:p>
          <a:p>
            <a:pPr lvl="1"/>
            <a:endParaRPr lang="zh-CN" altLang="en-US" dirty="0"/>
          </a:p>
          <a:p>
            <a:pPr lvl="1"/>
            <a:endParaRPr lang="zh-CN" altLang="en-US" dirty="0"/>
          </a:p>
        </p:txBody>
      </p:sp>
      <p:sp>
        <p:nvSpPr>
          <p:cNvPr id="443396" name="AutoShape 4"/>
          <p:cNvSpPr>
            <a:spLocks noChangeArrowheads="1"/>
          </p:cNvSpPr>
          <p:nvPr/>
        </p:nvSpPr>
        <p:spPr bwMode="gray">
          <a:xfrm>
            <a:off x="1477963" y="1279228"/>
            <a:ext cx="6334125" cy="709612"/>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l"/>
            <a:r>
              <a:rPr lang="zh-CN" altLang="en-US" b="1" dirty="0">
                <a:ea typeface="黑体" pitchFamily="2" charset="-122"/>
              </a:rPr>
              <a:t>系统装好了，基础数据也已准备齐全。接下来就是组织客户培训了，教他们怎么使用系统。</a:t>
            </a:r>
          </a:p>
        </p:txBody>
      </p:sp>
      <p:sp>
        <p:nvSpPr>
          <p:cNvPr id="2" name="日期占位符 1">
            <a:extLst>
              <a:ext uri="{FF2B5EF4-FFF2-40B4-BE49-F238E27FC236}">
                <a16:creationId xmlns:a16="http://schemas.microsoft.com/office/drawing/2014/main" id="{553A5449-6E89-6B65-197D-D7BBF8524590}"/>
              </a:ext>
            </a:extLst>
          </p:cNvPr>
          <p:cNvSpPr>
            <a:spLocks noGrp="1"/>
          </p:cNvSpPr>
          <p:nvPr>
            <p:ph type="dt" sz="half" idx="10"/>
          </p:nvPr>
        </p:nvSpPr>
        <p:spPr/>
        <p:txBody>
          <a:bodyPr/>
          <a:lstStyle/>
          <a:p>
            <a:fld id="{C8C74567-D85D-42ED-8A9C-D688ABAE921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4DF54859-B44D-A65A-C593-45425F19C25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6730A87-64B2-AC98-B6A3-7D556F933776}"/>
              </a:ext>
            </a:extLst>
          </p:cNvPr>
          <p:cNvSpPr>
            <a:spLocks noGrp="1"/>
          </p:cNvSpPr>
          <p:nvPr>
            <p:ph type="sldNum" sz="quarter" idx="12"/>
          </p:nvPr>
        </p:nvSpPr>
        <p:spPr/>
        <p:txBody>
          <a:bodyPr/>
          <a:lstStyle/>
          <a:p>
            <a:fld id="{0C913308-F349-4B6D-A68A-DD1791B4A57B}" type="slidenum">
              <a:rPr lang="zh-CN" altLang="en-US" smtClean="0"/>
              <a:t>156</a:t>
            </a:fld>
            <a:endParaRPr lang="zh-CN" altLang="en-US"/>
          </a:p>
        </p:txBody>
      </p:sp>
    </p:spTree>
    <p:extLst>
      <p:ext uri="{BB962C8B-B14F-4D97-AF65-F5344CB8AC3E}">
        <p14:creationId xmlns:p14="http://schemas.microsoft.com/office/powerpoint/2010/main" val="3449898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7" name="Rectangle 7"/>
          <p:cNvSpPr>
            <a:spLocks noGrp="1" noChangeArrowheads="1"/>
          </p:cNvSpPr>
          <p:nvPr>
            <p:ph type="title"/>
          </p:nvPr>
        </p:nvSpPr>
        <p:spPr/>
        <p:txBody>
          <a:bodyPr/>
          <a:lstStyle/>
          <a:p>
            <a:r>
              <a:rPr lang="zh-CN" altLang="en-US"/>
              <a:t>项目验收</a:t>
            </a:r>
          </a:p>
        </p:txBody>
      </p:sp>
      <p:sp>
        <p:nvSpPr>
          <p:cNvPr id="445443" name="Rectangle 3"/>
          <p:cNvSpPr>
            <a:spLocks noGrp="1" noChangeArrowheads="1"/>
          </p:cNvSpPr>
          <p:nvPr>
            <p:ph type="body" idx="1"/>
          </p:nvPr>
        </p:nvSpPr>
        <p:spPr/>
        <p:txBody>
          <a:bodyPr>
            <a:normAutofit fontScale="70000" lnSpcReduction="20000"/>
          </a:bodyPr>
          <a:lstStyle/>
          <a:p>
            <a:r>
              <a:rPr lang="zh-CN" altLang="en-US" dirty="0"/>
              <a:t>项目验收</a:t>
            </a:r>
          </a:p>
          <a:p>
            <a:pPr lvl="1"/>
            <a:r>
              <a:rPr lang="zh-CN" altLang="en-US" dirty="0"/>
              <a:t>客户对系统的“接收测试”</a:t>
            </a:r>
          </a:p>
          <a:p>
            <a:pPr lvl="2"/>
            <a:r>
              <a:rPr lang="zh-CN" altLang="en-US" dirty="0"/>
              <a:t>对系统进行范围核实（看看需求是否全部实现）和质量核实</a:t>
            </a:r>
          </a:p>
          <a:p>
            <a:pPr lvl="1"/>
            <a:r>
              <a:rPr lang="zh-CN" altLang="en-US" dirty="0"/>
              <a:t>系统正式进入“试运行”阶段</a:t>
            </a:r>
            <a:endParaRPr lang="en-US" altLang="zh-CN" dirty="0"/>
          </a:p>
          <a:p>
            <a:pPr lvl="2"/>
            <a:r>
              <a:rPr lang="zh-CN" altLang="en-US" dirty="0"/>
              <a:t>试运行阶段陆续会修正一些测试阶段未发现的缺陷。</a:t>
            </a:r>
            <a:endParaRPr lang="en-US" altLang="zh-CN" dirty="0"/>
          </a:p>
          <a:p>
            <a:pPr lvl="2"/>
            <a:r>
              <a:rPr lang="zh-CN" altLang="en-US" dirty="0"/>
              <a:t>客户也可能从易用性角度提出一些修改的要求。</a:t>
            </a:r>
            <a:endParaRPr lang="en-US" altLang="zh-CN" dirty="0"/>
          </a:p>
          <a:p>
            <a:pPr lvl="2"/>
            <a:r>
              <a:rPr lang="zh-CN" altLang="en-US" dirty="0"/>
              <a:t>继续依照这些要求完善系统。</a:t>
            </a:r>
            <a:endParaRPr lang="en-US" altLang="zh-CN" dirty="0"/>
          </a:p>
          <a:p>
            <a:pPr lvl="3"/>
            <a:r>
              <a:rPr lang="zh-CN" altLang="en-US" dirty="0"/>
              <a:t>需要以最初确认的需求文档为依据，</a:t>
            </a:r>
            <a:endParaRPr lang="en-US" altLang="zh-CN" dirty="0"/>
          </a:p>
          <a:p>
            <a:pPr lvl="3"/>
            <a:r>
              <a:rPr lang="zh-CN" altLang="en-US" dirty="0"/>
              <a:t>规模较大、并与需求规格说明书不一致的修改和调整没有责任去完成。</a:t>
            </a:r>
            <a:endParaRPr lang="en-US" altLang="zh-CN" dirty="0"/>
          </a:p>
          <a:p>
            <a:pPr lvl="2"/>
            <a:r>
              <a:rPr lang="zh-CN" altLang="en-US" dirty="0"/>
              <a:t>这阶段，客户要对系统进行“用户接收测试”，对系统进行范围核实（看看需求是否全部实现）和质量核实。</a:t>
            </a:r>
          </a:p>
          <a:p>
            <a:pPr lvl="1"/>
            <a:r>
              <a:rPr lang="zh-CN" altLang="en-US" dirty="0"/>
              <a:t>最后，客户在验收报告上签字，一切尘埃落定。</a:t>
            </a:r>
            <a:endParaRPr lang="en-US" altLang="zh-CN" dirty="0"/>
          </a:p>
          <a:p>
            <a:pPr lvl="2"/>
            <a:r>
              <a:rPr lang="zh-CN" altLang="en-US" dirty="0"/>
              <a:t>大中型的项目会有一个签字验收仪式 </a:t>
            </a:r>
          </a:p>
        </p:txBody>
      </p:sp>
      <p:sp>
        <p:nvSpPr>
          <p:cNvPr id="445444" name="AutoShape 4"/>
          <p:cNvSpPr>
            <a:spLocks noChangeArrowheads="1"/>
          </p:cNvSpPr>
          <p:nvPr/>
        </p:nvSpPr>
        <p:spPr bwMode="gray">
          <a:xfrm>
            <a:off x="2409032" y="5941590"/>
            <a:ext cx="4467224" cy="439738"/>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ctr" eaLnBrk="0" hangingPunct="0"/>
            <a:r>
              <a:rPr lang="zh-CN" altLang="en-US" sz="2000" b="1" dirty="0">
                <a:ea typeface="黑体" pitchFamily="2" charset="-122"/>
              </a:rPr>
              <a:t>然后，项目正式进入“</a:t>
            </a:r>
            <a:r>
              <a:rPr lang="zh-CN" altLang="en-US" sz="2000" b="1" dirty="0">
                <a:solidFill>
                  <a:srgbClr val="0000FF"/>
                </a:solidFill>
                <a:ea typeface="黑体" pitchFamily="2" charset="-122"/>
              </a:rPr>
              <a:t>维护阶段</a:t>
            </a:r>
            <a:r>
              <a:rPr lang="zh-CN" altLang="en-US" sz="2000" b="1" dirty="0">
                <a:ea typeface="黑体" pitchFamily="2" charset="-122"/>
              </a:rPr>
              <a:t>”！</a:t>
            </a:r>
            <a:endParaRPr lang="zh-CN" altLang="en-US" sz="2000" dirty="0">
              <a:ea typeface="黑体" pitchFamily="2" charset="-122"/>
            </a:endParaRPr>
          </a:p>
        </p:txBody>
      </p:sp>
      <p:sp>
        <p:nvSpPr>
          <p:cNvPr id="2" name="日期占位符 1">
            <a:extLst>
              <a:ext uri="{FF2B5EF4-FFF2-40B4-BE49-F238E27FC236}">
                <a16:creationId xmlns:a16="http://schemas.microsoft.com/office/drawing/2014/main" id="{2DA1220E-DC87-A04E-95F2-3A3C34455C94}"/>
              </a:ext>
            </a:extLst>
          </p:cNvPr>
          <p:cNvSpPr>
            <a:spLocks noGrp="1"/>
          </p:cNvSpPr>
          <p:nvPr>
            <p:ph type="dt" sz="half" idx="10"/>
          </p:nvPr>
        </p:nvSpPr>
        <p:spPr/>
        <p:txBody>
          <a:bodyPr/>
          <a:lstStyle/>
          <a:p>
            <a:fld id="{AEE948EE-3AED-474F-A000-887D8F769DC1}" type="datetime1">
              <a:rPr lang="zh-CN" altLang="en-US" smtClean="0"/>
              <a:t>2023/6/25</a:t>
            </a:fld>
            <a:endParaRPr lang="zh-CN" altLang="en-US"/>
          </a:p>
        </p:txBody>
      </p:sp>
      <p:sp>
        <p:nvSpPr>
          <p:cNvPr id="3" name="页脚占位符 2">
            <a:extLst>
              <a:ext uri="{FF2B5EF4-FFF2-40B4-BE49-F238E27FC236}">
                <a16:creationId xmlns:a16="http://schemas.microsoft.com/office/drawing/2014/main" id="{877D478F-6EF0-E242-2C6B-8F240764DF36}"/>
              </a:ext>
            </a:extLst>
          </p:cNvPr>
          <p:cNvSpPr>
            <a:spLocks noGrp="1"/>
          </p:cNvSpPr>
          <p:nvPr>
            <p:ph type="ftr" sz="quarter" idx="11"/>
          </p:nvPr>
        </p:nvSpPr>
        <p:spPr/>
        <p:txBody>
          <a:bodyPr/>
          <a:lstStyle/>
          <a:p>
            <a:r>
              <a:rPr lang="zh-CN" altLang="en-US" dirty="0"/>
              <a:t>软件项目开发流程检视</a:t>
            </a:r>
          </a:p>
        </p:txBody>
      </p:sp>
      <p:sp>
        <p:nvSpPr>
          <p:cNvPr id="4" name="灯片编号占位符 3">
            <a:extLst>
              <a:ext uri="{FF2B5EF4-FFF2-40B4-BE49-F238E27FC236}">
                <a16:creationId xmlns:a16="http://schemas.microsoft.com/office/drawing/2014/main" id="{31BA828A-2904-DD3F-E33C-225C022A06F0}"/>
              </a:ext>
            </a:extLst>
          </p:cNvPr>
          <p:cNvSpPr>
            <a:spLocks noGrp="1"/>
          </p:cNvSpPr>
          <p:nvPr>
            <p:ph type="sldNum" sz="quarter" idx="12"/>
          </p:nvPr>
        </p:nvSpPr>
        <p:spPr/>
        <p:txBody>
          <a:bodyPr/>
          <a:lstStyle/>
          <a:p>
            <a:fld id="{0C913308-F349-4B6D-A68A-DD1791B4A57B}" type="slidenum">
              <a:rPr lang="zh-CN" altLang="en-US" smtClean="0"/>
              <a:t>157</a:t>
            </a:fld>
            <a:endParaRPr lang="zh-CN" altLang="en-US"/>
          </a:p>
        </p:txBody>
      </p:sp>
    </p:spTree>
    <p:extLst>
      <p:ext uri="{BB962C8B-B14F-4D97-AF65-F5344CB8AC3E}">
        <p14:creationId xmlns:p14="http://schemas.microsoft.com/office/powerpoint/2010/main" val="94524584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3" name="Rectangle 7"/>
          <p:cNvSpPr>
            <a:spLocks noGrp="1" noChangeArrowheads="1"/>
          </p:cNvSpPr>
          <p:nvPr>
            <p:ph type="title"/>
          </p:nvPr>
        </p:nvSpPr>
        <p:spPr/>
        <p:txBody>
          <a:bodyPr/>
          <a:lstStyle/>
          <a:p>
            <a:r>
              <a:rPr lang="zh-CN" altLang="en-US"/>
              <a:t>为什么需要“维护阶段”</a:t>
            </a:r>
          </a:p>
        </p:txBody>
      </p:sp>
      <p:sp>
        <p:nvSpPr>
          <p:cNvPr id="449539" name="Rectangle 3"/>
          <p:cNvSpPr>
            <a:spLocks noGrp="1" noChangeArrowheads="1"/>
          </p:cNvSpPr>
          <p:nvPr>
            <p:ph type="body" idx="1"/>
          </p:nvPr>
        </p:nvSpPr>
        <p:spPr>
          <a:xfrm>
            <a:off x="457200" y="1929848"/>
            <a:ext cx="8229600" cy="4525963"/>
          </a:xfrm>
        </p:spPr>
        <p:txBody>
          <a:bodyPr>
            <a:normAutofit fontScale="85000" lnSpcReduction="20000"/>
          </a:bodyPr>
          <a:lstStyle/>
          <a:p>
            <a:r>
              <a:rPr lang="zh-CN" altLang="en-US" dirty="0"/>
              <a:t>可能的原因包括</a:t>
            </a:r>
          </a:p>
          <a:p>
            <a:pPr lvl="1"/>
            <a:r>
              <a:rPr lang="zh-CN" altLang="en-US" dirty="0"/>
              <a:t>软件的原有功能和性能可能不再适应用户的要求</a:t>
            </a:r>
          </a:p>
          <a:p>
            <a:pPr lvl="2"/>
            <a:r>
              <a:rPr lang="zh-CN" altLang="en-US" dirty="0"/>
              <a:t>例：企业业务流程调整</a:t>
            </a:r>
          </a:p>
          <a:p>
            <a:pPr lvl="1"/>
            <a:r>
              <a:rPr lang="zh-CN" altLang="en-US" dirty="0"/>
              <a:t>软件的工作环境改变了</a:t>
            </a:r>
          </a:p>
          <a:p>
            <a:pPr lvl="2"/>
            <a:r>
              <a:rPr lang="zh-CN" altLang="en-US" dirty="0"/>
              <a:t>例：国家对某些单据的打印规格的规定调整了</a:t>
            </a:r>
          </a:p>
          <a:p>
            <a:pPr lvl="1"/>
            <a:r>
              <a:rPr lang="zh-CN" altLang="en-US" dirty="0"/>
              <a:t>软件运行中发现错误，需要修改</a:t>
            </a:r>
          </a:p>
          <a:p>
            <a:pPr lvl="2"/>
            <a:r>
              <a:rPr lang="zh-CN" altLang="en-US" dirty="0"/>
              <a:t>例：单据编号发现重号</a:t>
            </a:r>
          </a:p>
          <a:p>
            <a:pPr lvl="1"/>
            <a:r>
              <a:rPr lang="zh-CN" altLang="en-US" dirty="0"/>
              <a:t>用户操作不方便，影响效率</a:t>
            </a:r>
            <a:endParaRPr lang="en-US" altLang="zh-CN" dirty="0"/>
          </a:p>
          <a:p>
            <a:r>
              <a:rPr lang="zh-CN" altLang="en-US" dirty="0"/>
              <a:t>这些问题都会影响客户使用系统，需要作出反应。有的时候甚至需要调整系统的代码，重新发布系统。</a:t>
            </a:r>
          </a:p>
        </p:txBody>
      </p:sp>
      <p:sp>
        <p:nvSpPr>
          <p:cNvPr id="449540" name="AutoShape 4"/>
          <p:cNvSpPr>
            <a:spLocks noChangeArrowheads="1"/>
          </p:cNvSpPr>
          <p:nvPr/>
        </p:nvSpPr>
        <p:spPr bwMode="gray">
          <a:xfrm>
            <a:off x="1835150" y="6355202"/>
            <a:ext cx="5905202" cy="439737"/>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l" eaLnBrk="0" hangingPunct="0"/>
            <a:r>
              <a:rPr lang="zh-CN" altLang="en-US" sz="2000" b="1" dirty="0">
                <a:ea typeface="黑体" pitchFamily="2" charset="-122"/>
              </a:rPr>
              <a:t>这些问题都需要在项目的“</a:t>
            </a:r>
            <a:r>
              <a:rPr lang="zh-CN" altLang="en-US" sz="2000" b="1" dirty="0">
                <a:solidFill>
                  <a:srgbClr val="0000FF"/>
                </a:solidFill>
                <a:ea typeface="黑体" pitchFamily="2" charset="-122"/>
              </a:rPr>
              <a:t>维护阶段</a:t>
            </a:r>
            <a:r>
              <a:rPr lang="zh-CN" altLang="en-US" sz="2000" b="1" dirty="0">
                <a:ea typeface="黑体" pitchFamily="2" charset="-122"/>
              </a:rPr>
              <a:t>”来解决！</a:t>
            </a:r>
            <a:endParaRPr lang="zh-CN" altLang="en-US" sz="2000" dirty="0">
              <a:ea typeface="黑体" pitchFamily="2" charset="-122"/>
            </a:endParaRPr>
          </a:p>
        </p:txBody>
      </p:sp>
      <p:sp>
        <p:nvSpPr>
          <p:cNvPr id="449541" name="AutoShape 5"/>
          <p:cNvSpPr>
            <a:spLocks noChangeArrowheads="1"/>
          </p:cNvSpPr>
          <p:nvPr/>
        </p:nvSpPr>
        <p:spPr bwMode="gray">
          <a:xfrm>
            <a:off x="323528" y="1436013"/>
            <a:ext cx="8354070" cy="442674"/>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lgn="l"/>
            <a:r>
              <a:rPr lang="zh-CN" altLang="en-GB" sz="2000" b="1" dirty="0">
                <a:ea typeface="黑体" pitchFamily="2" charset="-122"/>
              </a:rPr>
              <a:t>系统上线了，项目验收了，</a:t>
            </a:r>
            <a:r>
              <a:rPr lang="zh-CN" altLang="en-US" sz="2000" b="1" dirty="0">
                <a:ea typeface="黑体" pitchFamily="2" charset="-122"/>
              </a:rPr>
              <a:t>客户使用软件的过程中可能会遇到一些问题</a:t>
            </a:r>
            <a:r>
              <a:rPr lang="zh-CN" altLang="en-US" sz="2000" dirty="0">
                <a:ea typeface="黑体" pitchFamily="2" charset="-122"/>
              </a:rPr>
              <a:t> </a:t>
            </a:r>
            <a:r>
              <a:rPr lang="zh-CN" altLang="en-GB" sz="2000" b="1" dirty="0">
                <a:ea typeface="黑体" pitchFamily="2" charset="-122"/>
              </a:rPr>
              <a:t>！</a:t>
            </a:r>
            <a:endParaRPr lang="zh-CN" altLang="en-US" sz="2000" b="1" dirty="0">
              <a:ea typeface="黑体" pitchFamily="2" charset="-122"/>
            </a:endParaRPr>
          </a:p>
        </p:txBody>
      </p:sp>
      <p:sp>
        <p:nvSpPr>
          <p:cNvPr id="2" name="日期占位符 1">
            <a:extLst>
              <a:ext uri="{FF2B5EF4-FFF2-40B4-BE49-F238E27FC236}">
                <a16:creationId xmlns:a16="http://schemas.microsoft.com/office/drawing/2014/main" id="{B1786799-FE29-239B-E63C-4E16FAEF8F8F}"/>
              </a:ext>
            </a:extLst>
          </p:cNvPr>
          <p:cNvSpPr>
            <a:spLocks noGrp="1"/>
          </p:cNvSpPr>
          <p:nvPr>
            <p:ph type="dt" sz="half" idx="10"/>
          </p:nvPr>
        </p:nvSpPr>
        <p:spPr/>
        <p:txBody>
          <a:bodyPr/>
          <a:lstStyle/>
          <a:p>
            <a:fld id="{D2BB9D91-7479-43C3-A818-E10503F6592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6BEB275-F5BD-80DB-F982-444AC68FD2EC}"/>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8CE0B983-61B0-7821-1D25-BA93CA3906BD}"/>
              </a:ext>
            </a:extLst>
          </p:cNvPr>
          <p:cNvSpPr>
            <a:spLocks noGrp="1"/>
          </p:cNvSpPr>
          <p:nvPr>
            <p:ph type="sldNum" sz="quarter" idx="12"/>
          </p:nvPr>
        </p:nvSpPr>
        <p:spPr/>
        <p:txBody>
          <a:bodyPr/>
          <a:lstStyle/>
          <a:p>
            <a:fld id="{0C913308-F349-4B6D-A68A-DD1791B4A57B}" type="slidenum">
              <a:rPr lang="zh-CN" altLang="en-US" smtClean="0"/>
              <a:t>158</a:t>
            </a:fld>
            <a:endParaRPr lang="zh-CN" altLang="en-US"/>
          </a:p>
        </p:txBody>
      </p:sp>
    </p:spTree>
    <p:extLst>
      <p:ext uri="{BB962C8B-B14F-4D97-AF65-F5344CB8AC3E}">
        <p14:creationId xmlns:p14="http://schemas.microsoft.com/office/powerpoint/2010/main" val="13216600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0" name="Rectangle 6"/>
          <p:cNvSpPr>
            <a:spLocks noGrp="1" noChangeArrowheads="1"/>
          </p:cNvSpPr>
          <p:nvPr>
            <p:ph type="title"/>
          </p:nvPr>
        </p:nvSpPr>
        <p:spPr/>
        <p:txBody>
          <a:bodyPr/>
          <a:lstStyle/>
          <a:p>
            <a:r>
              <a:rPr lang="zh-CN" altLang="en-US"/>
              <a:t>“维护阶段”做什么</a:t>
            </a:r>
          </a:p>
        </p:txBody>
      </p:sp>
      <p:sp>
        <p:nvSpPr>
          <p:cNvPr id="451587" name="Rectangle 3"/>
          <p:cNvSpPr>
            <a:spLocks noGrp="1" noChangeArrowheads="1"/>
          </p:cNvSpPr>
          <p:nvPr>
            <p:ph type="body" idx="1"/>
          </p:nvPr>
        </p:nvSpPr>
        <p:spPr/>
        <p:txBody>
          <a:bodyPr>
            <a:normAutofit fontScale="62500" lnSpcReduction="20000"/>
          </a:bodyPr>
          <a:lstStyle/>
          <a:p>
            <a:r>
              <a:rPr lang="zh-CN" altLang="en-US" dirty="0"/>
              <a:t>“维护阶段”做什么？</a:t>
            </a:r>
            <a:endParaRPr lang="en-US" altLang="zh-CN" dirty="0"/>
          </a:p>
          <a:p>
            <a:pPr lvl="1"/>
            <a:r>
              <a:rPr lang="zh-CN" altLang="en-US" dirty="0"/>
              <a:t>校正性维护</a:t>
            </a:r>
          </a:p>
          <a:p>
            <a:pPr lvl="2"/>
            <a:r>
              <a:rPr lang="zh-CN" altLang="en-US" dirty="0"/>
              <a:t>诊断、校正软件错误的过程</a:t>
            </a:r>
          </a:p>
          <a:p>
            <a:pPr lvl="1"/>
            <a:r>
              <a:rPr lang="zh-CN" altLang="en-US" dirty="0"/>
              <a:t>适应性维护</a:t>
            </a:r>
          </a:p>
          <a:p>
            <a:pPr lvl="2"/>
            <a:r>
              <a:rPr lang="zh-CN" altLang="en-US" dirty="0"/>
              <a:t>为适应环境的变更（计算机设备更新）而修改软件的维护活动</a:t>
            </a:r>
          </a:p>
          <a:p>
            <a:pPr lvl="1"/>
            <a:r>
              <a:rPr lang="zh-CN" altLang="en-US" dirty="0"/>
              <a:t>完善性维护</a:t>
            </a:r>
          </a:p>
          <a:p>
            <a:pPr lvl="2"/>
            <a:r>
              <a:rPr lang="zh-CN" altLang="en-US" dirty="0"/>
              <a:t>为满足用户提出的新功能、性能要求而进行的维护</a:t>
            </a:r>
          </a:p>
          <a:p>
            <a:pPr lvl="1"/>
            <a:r>
              <a:rPr lang="zh-CN" altLang="en-US" dirty="0"/>
              <a:t>预防性维护</a:t>
            </a:r>
          </a:p>
          <a:p>
            <a:pPr lvl="2"/>
            <a:r>
              <a:rPr lang="zh-CN" altLang="en-US" dirty="0"/>
              <a:t>为进一步改进可维护性、可靠性而进行的维护活动</a:t>
            </a:r>
            <a:endParaRPr lang="en-US" altLang="zh-CN" dirty="0"/>
          </a:p>
          <a:p>
            <a:r>
              <a:rPr lang="zh-CN" altLang="en-US" dirty="0"/>
              <a:t>当客户业务调整较大，需要系统做很大的调整才能适应，几乎重新开发一遍，那就是“新需求”，而不是维护需要做的工作了。</a:t>
            </a:r>
            <a:endParaRPr lang="en-US" altLang="zh-CN" dirty="0"/>
          </a:p>
          <a:p>
            <a:pPr lvl="1"/>
            <a:r>
              <a:rPr lang="zh-CN" altLang="en-US" dirty="0"/>
              <a:t>具体哪些要做哪些不必做需要依照和客户签订的</a:t>
            </a:r>
            <a:r>
              <a:rPr lang="en-US" altLang="zh-CN" dirty="0"/>
              <a:t>《</a:t>
            </a:r>
            <a:r>
              <a:rPr lang="zh-CN" altLang="en-US" dirty="0"/>
              <a:t>维护合同</a:t>
            </a:r>
            <a:r>
              <a:rPr lang="en-US" altLang="zh-CN" dirty="0"/>
              <a:t>》</a:t>
            </a:r>
            <a:r>
              <a:rPr lang="zh-CN" altLang="en-US" dirty="0"/>
              <a:t>来判断。</a:t>
            </a:r>
          </a:p>
          <a:p>
            <a:pPr lvl="1"/>
            <a:endParaRPr lang="en-US" altLang="zh-CN" dirty="0"/>
          </a:p>
        </p:txBody>
      </p:sp>
      <p:sp>
        <p:nvSpPr>
          <p:cNvPr id="2" name="日期占位符 1">
            <a:extLst>
              <a:ext uri="{FF2B5EF4-FFF2-40B4-BE49-F238E27FC236}">
                <a16:creationId xmlns:a16="http://schemas.microsoft.com/office/drawing/2014/main" id="{E2796CF2-4DCC-814E-090D-67D595199CEC}"/>
              </a:ext>
            </a:extLst>
          </p:cNvPr>
          <p:cNvSpPr>
            <a:spLocks noGrp="1"/>
          </p:cNvSpPr>
          <p:nvPr>
            <p:ph type="dt" sz="half" idx="10"/>
          </p:nvPr>
        </p:nvSpPr>
        <p:spPr/>
        <p:txBody>
          <a:bodyPr/>
          <a:lstStyle/>
          <a:p>
            <a:fld id="{50A3D5B1-06C2-4F39-95C9-C713902E2CD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16D57CF5-77B7-444E-B593-EE82FE01F1F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BB82E7D-2B54-E293-D3E7-1F561A31BC78}"/>
              </a:ext>
            </a:extLst>
          </p:cNvPr>
          <p:cNvSpPr>
            <a:spLocks noGrp="1"/>
          </p:cNvSpPr>
          <p:nvPr>
            <p:ph type="sldNum" sz="quarter" idx="12"/>
          </p:nvPr>
        </p:nvSpPr>
        <p:spPr/>
        <p:txBody>
          <a:bodyPr/>
          <a:lstStyle/>
          <a:p>
            <a:fld id="{0C913308-F349-4B6D-A68A-DD1791B4A57B}" type="slidenum">
              <a:rPr lang="zh-CN" altLang="en-US" smtClean="0"/>
              <a:t>159</a:t>
            </a:fld>
            <a:endParaRPr lang="zh-CN" altLang="en-US"/>
          </a:p>
        </p:txBody>
      </p:sp>
    </p:spTree>
    <p:extLst>
      <p:ext uri="{BB962C8B-B14F-4D97-AF65-F5344CB8AC3E}">
        <p14:creationId xmlns:p14="http://schemas.microsoft.com/office/powerpoint/2010/main" val="41440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销售人员对软件项目的描述</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806E6E77-B483-A3C7-6BCF-18B6E2820ACD}"/>
              </a:ext>
            </a:extLst>
          </p:cNvPr>
          <p:cNvSpPr>
            <a:spLocks noGrp="1"/>
          </p:cNvSpPr>
          <p:nvPr>
            <p:ph type="dt" sz="half" idx="10"/>
          </p:nvPr>
        </p:nvSpPr>
        <p:spPr/>
        <p:txBody>
          <a:bodyPr/>
          <a:lstStyle/>
          <a:p>
            <a:fld id="{516C9B50-9A7D-4DCF-AF51-A2C8FA3FAB02}" type="datetime1">
              <a:rPr lang="zh-CN" altLang="en-US" smtClean="0"/>
              <a:t>2023/6/25</a:t>
            </a:fld>
            <a:endParaRPr lang="zh-CN" altLang="en-US"/>
          </a:p>
        </p:txBody>
      </p:sp>
      <p:sp>
        <p:nvSpPr>
          <p:cNvPr id="5" name="页脚占位符 4">
            <a:extLst>
              <a:ext uri="{FF2B5EF4-FFF2-40B4-BE49-F238E27FC236}">
                <a16:creationId xmlns:a16="http://schemas.microsoft.com/office/drawing/2014/main" id="{5310485D-3D42-7929-1D29-56D8623C10CD}"/>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966A8A0D-0CA1-9EE6-AAFD-5F876EFAA805}"/>
              </a:ext>
            </a:extLst>
          </p:cNvPr>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71314056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7" name="Rectangle 5"/>
          <p:cNvSpPr>
            <a:spLocks noGrp="1" noChangeArrowheads="1"/>
          </p:cNvSpPr>
          <p:nvPr>
            <p:ph type="title"/>
          </p:nvPr>
        </p:nvSpPr>
        <p:spPr/>
        <p:txBody>
          <a:bodyPr/>
          <a:lstStyle/>
          <a:p>
            <a:r>
              <a:rPr lang="zh-CN" altLang="en-US"/>
              <a:t>如何做项目维护</a:t>
            </a:r>
          </a:p>
        </p:txBody>
      </p:sp>
      <p:sp>
        <p:nvSpPr>
          <p:cNvPr id="453635" name="Rectangle 3"/>
          <p:cNvSpPr>
            <a:spLocks noGrp="1" noChangeArrowheads="1"/>
          </p:cNvSpPr>
          <p:nvPr>
            <p:ph type="body" idx="1"/>
          </p:nvPr>
        </p:nvSpPr>
        <p:spPr/>
        <p:txBody>
          <a:bodyPr>
            <a:normAutofit fontScale="70000" lnSpcReduction="20000"/>
          </a:bodyPr>
          <a:lstStyle/>
          <a:p>
            <a:r>
              <a:rPr lang="zh-CN" altLang="en-US"/>
              <a:t>项目交付</a:t>
            </a:r>
          </a:p>
          <a:p>
            <a:pPr lvl="1"/>
            <a:r>
              <a:rPr lang="zh-CN" altLang="en-US"/>
              <a:t>项目结束时，开发团队将项目交付到维护团队手中</a:t>
            </a:r>
          </a:p>
          <a:p>
            <a:pPr lvl="1"/>
            <a:r>
              <a:rPr lang="zh-CN" altLang="en-US"/>
              <a:t>客户已经签字验收</a:t>
            </a:r>
          </a:p>
          <a:p>
            <a:pPr lvl="1"/>
            <a:r>
              <a:rPr lang="zh-CN" altLang="en-US"/>
              <a:t>维护团队对项目检验通过</a:t>
            </a:r>
          </a:p>
          <a:p>
            <a:pPr lvl="1"/>
            <a:r>
              <a:rPr lang="zh-CN" altLang="en-US"/>
              <a:t>维护团队要迅速熟悉项目的业务、技术和客户</a:t>
            </a:r>
          </a:p>
          <a:p>
            <a:r>
              <a:rPr lang="zh-CN" altLang="en-US"/>
              <a:t>维护流程</a:t>
            </a:r>
          </a:p>
          <a:p>
            <a:pPr lvl="1"/>
            <a:r>
              <a:rPr lang="en-US" altLang="zh-CN"/>
              <a:t>1</a:t>
            </a:r>
            <a:r>
              <a:rPr lang="zh-CN" altLang="en-US"/>
              <a:t>、客户提出维护申请</a:t>
            </a:r>
          </a:p>
          <a:p>
            <a:pPr lvl="1"/>
            <a:r>
              <a:rPr lang="en-US" altLang="zh-CN"/>
              <a:t>2</a:t>
            </a:r>
            <a:r>
              <a:rPr lang="zh-CN" altLang="en-US"/>
              <a:t>、对确实需要修改系统解决的问题进行业务上和技术上的论证</a:t>
            </a:r>
          </a:p>
          <a:p>
            <a:pPr lvl="1"/>
            <a:r>
              <a:rPr lang="en-US" altLang="zh-CN"/>
              <a:t>3</a:t>
            </a:r>
            <a:r>
              <a:rPr lang="zh-CN" altLang="en-US"/>
              <a:t>、对修改方案论证和审批通过后，报给客户修改和发布的计划  </a:t>
            </a:r>
          </a:p>
        </p:txBody>
      </p:sp>
      <p:sp>
        <p:nvSpPr>
          <p:cNvPr id="2" name="日期占位符 1">
            <a:extLst>
              <a:ext uri="{FF2B5EF4-FFF2-40B4-BE49-F238E27FC236}">
                <a16:creationId xmlns:a16="http://schemas.microsoft.com/office/drawing/2014/main" id="{272E5B00-A0DF-800A-90CE-2E3C857A4D1E}"/>
              </a:ext>
            </a:extLst>
          </p:cNvPr>
          <p:cNvSpPr>
            <a:spLocks noGrp="1"/>
          </p:cNvSpPr>
          <p:nvPr>
            <p:ph type="dt" sz="half" idx="10"/>
          </p:nvPr>
        </p:nvSpPr>
        <p:spPr/>
        <p:txBody>
          <a:bodyPr/>
          <a:lstStyle/>
          <a:p>
            <a:fld id="{4950E279-2518-48F7-B748-0253402B1D54}"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D2129E1-25AE-2B61-8BB6-77FFAF26D5CE}"/>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2C3A78A-F6D6-97B6-9D09-F96FD0A1F384}"/>
              </a:ext>
            </a:extLst>
          </p:cNvPr>
          <p:cNvSpPr>
            <a:spLocks noGrp="1"/>
          </p:cNvSpPr>
          <p:nvPr>
            <p:ph type="sldNum" sz="quarter" idx="12"/>
          </p:nvPr>
        </p:nvSpPr>
        <p:spPr/>
        <p:txBody>
          <a:bodyPr/>
          <a:lstStyle/>
          <a:p>
            <a:fld id="{0C913308-F349-4B6D-A68A-DD1791B4A57B}" type="slidenum">
              <a:rPr lang="zh-CN" altLang="en-US" smtClean="0"/>
              <a:t>160</a:t>
            </a:fld>
            <a:endParaRPr lang="zh-CN" altLang="en-US"/>
          </a:p>
        </p:txBody>
      </p:sp>
    </p:spTree>
    <p:extLst>
      <p:ext uri="{BB962C8B-B14F-4D97-AF65-F5344CB8AC3E}">
        <p14:creationId xmlns:p14="http://schemas.microsoft.com/office/powerpoint/2010/main" val="2924171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6" name="Rectangle 6"/>
          <p:cNvSpPr>
            <a:spLocks noGrp="1" noChangeArrowheads="1"/>
          </p:cNvSpPr>
          <p:nvPr>
            <p:ph type="title"/>
          </p:nvPr>
        </p:nvSpPr>
        <p:spPr/>
        <p:txBody>
          <a:bodyPr/>
          <a:lstStyle/>
          <a:p>
            <a:r>
              <a:rPr lang="zh-CN" altLang="en-US"/>
              <a:t>如何做项目维护</a:t>
            </a:r>
          </a:p>
        </p:txBody>
      </p:sp>
      <p:sp>
        <p:nvSpPr>
          <p:cNvPr id="455683" name="Rectangle 3"/>
          <p:cNvSpPr>
            <a:spLocks noGrp="1" noChangeArrowheads="1"/>
          </p:cNvSpPr>
          <p:nvPr>
            <p:ph type="body" idx="1"/>
          </p:nvPr>
        </p:nvSpPr>
        <p:spPr/>
        <p:txBody>
          <a:bodyPr>
            <a:normAutofit fontScale="70000" lnSpcReduction="20000"/>
          </a:bodyPr>
          <a:lstStyle/>
          <a:p>
            <a:r>
              <a:rPr lang="zh-CN" altLang="en-US" dirty="0"/>
              <a:t>范围管理</a:t>
            </a:r>
          </a:p>
          <a:p>
            <a:pPr lvl="1"/>
            <a:r>
              <a:rPr lang="zh-CN" altLang="en-US" dirty="0"/>
              <a:t>严格定义系统的边界，明确什么需要给客户做，什么不需要做？ </a:t>
            </a:r>
          </a:p>
          <a:p>
            <a:pPr lvl="1"/>
            <a:r>
              <a:rPr lang="zh-CN" altLang="en-US" dirty="0"/>
              <a:t>软件需求变更和膨胀是项目的杀手</a:t>
            </a:r>
          </a:p>
          <a:p>
            <a:pPr lvl="2"/>
            <a:r>
              <a:rPr lang="zh-CN" altLang="en-US" dirty="0"/>
              <a:t>功能性膨胀</a:t>
            </a:r>
          </a:p>
          <a:p>
            <a:pPr lvl="3"/>
            <a:r>
              <a:rPr lang="zh-CN" altLang="en-US" dirty="0"/>
              <a:t>例：客户业务流程（</a:t>
            </a:r>
            <a:r>
              <a:rPr lang="en-US" altLang="zh-CN" dirty="0"/>
              <a:t>CRM</a:t>
            </a:r>
            <a:r>
              <a:rPr lang="zh-CN" altLang="en-US" dirty="0"/>
              <a:t>和</a:t>
            </a:r>
            <a:r>
              <a:rPr lang="en-US" altLang="zh-CN" dirty="0"/>
              <a:t>HR</a:t>
            </a:r>
            <a:r>
              <a:rPr lang="zh-CN" altLang="en-US" dirty="0"/>
              <a:t>系统要集成）变化所需系统做调整</a:t>
            </a:r>
          </a:p>
          <a:p>
            <a:pPr lvl="2"/>
            <a:r>
              <a:rPr lang="zh-CN" altLang="en-US" dirty="0"/>
              <a:t>非功能性膨胀</a:t>
            </a:r>
          </a:p>
          <a:p>
            <a:pPr lvl="3"/>
            <a:r>
              <a:rPr lang="zh-CN" altLang="en-US" dirty="0"/>
              <a:t>例：培训要求、文档要求、性能要求</a:t>
            </a:r>
          </a:p>
          <a:p>
            <a:r>
              <a:rPr lang="en-US" altLang="zh-CN" dirty="0"/>
              <a:t>No news is good news</a:t>
            </a:r>
            <a:endParaRPr lang="zh-CN" altLang="en-US" dirty="0"/>
          </a:p>
          <a:p>
            <a:r>
              <a:rPr lang="zh-CN" altLang="en-US" dirty="0"/>
              <a:t>保持一致性</a:t>
            </a:r>
          </a:p>
          <a:p>
            <a:pPr lvl="1"/>
            <a:r>
              <a:rPr lang="zh-CN" altLang="en-US" dirty="0"/>
              <a:t>系统中一个小小的调整，导致牵一发而动全身</a:t>
            </a:r>
            <a:endParaRPr lang="en-US" altLang="zh-CN" dirty="0"/>
          </a:p>
          <a:p>
            <a:pPr lvl="2"/>
            <a:r>
              <a:rPr lang="zh-CN" altLang="en-US" dirty="0"/>
              <a:t>如果在维护阶段，需要改动？</a:t>
            </a:r>
            <a:endParaRPr lang="en-US" altLang="zh-CN" dirty="0"/>
          </a:p>
        </p:txBody>
      </p:sp>
      <p:sp>
        <p:nvSpPr>
          <p:cNvPr id="2" name="日期占位符 1">
            <a:extLst>
              <a:ext uri="{FF2B5EF4-FFF2-40B4-BE49-F238E27FC236}">
                <a16:creationId xmlns:a16="http://schemas.microsoft.com/office/drawing/2014/main" id="{33FAF615-AF47-AF4D-A5A2-E4490A083A53}"/>
              </a:ext>
            </a:extLst>
          </p:cNvPr>
          <p:cNvSpPr>
            <a:spLocks noGrp="1"/>
          </p:cNvSpPr>
          <p:nvPr>
            <p:ph type="dt" sz="half" idx="10"/>
          </p:nvPr>
        </p:nvSpPr>
        <p:spPr/>
        <p:txBody>
          <a:bodyPr/>
          <a:lstStyle/>
          <a:p>
            <a:fld id="{C9F9BA0E-4D3B-4821-8F06-B67D79CFE27D}" type="datetime1">
              <a:rPr lang="zh-CN" altLang="en-US" smtClean="0"/>
              <a:t>2023/6/25</a:t>
            </a:fld>
            <a:endParaRPr lang="zh-CN" altLang="en-US"/>
          </a:p>
        </p:txBody>
      </p:sp>
      <p:sp>
        <p:nvSpPr>
          <p:cNvPr id="3" name="页脚占位符 2">
            <a:extLst>
              <a:ext uri="{FF2B5EF4-FFF2-40B4-BE49-F238E27FC236}">
                <a16:creationId xmlns:a16="http://schemas.microsoft.com/office/drawing/2014/main" id="{3F435B82-73D9-D688-04E1-201390DAAD2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9C22549-00CC-DA47-08C0-807C84E727D2}"/>
              </a:ext>
            </a:extLst>
          </p:cNvPr>
          <p:cNvSpPr>
            <a:spLocks noGrp="1"/>
          </p:cNvSpPr>
          <p:nvPr>
            <p:ph type="sldNum" sz="quarter" idx="12"/>
          </p:nvPr>
        </p:nvSpPr>
        <p:spPr/>
        <p:txBody>
          <a:bodyPr/>
          <a:lstStyle/>
          <a:p>
            <a:fld id="{0C913308-F349-4B6D-A68A-DD1791B4A57B}" type="slidenum">
              <a:rPr lang="zh-CN" altLang="en-US" smtClean="0"/>
              <a:t>161</a:t>
            </a:fld>
            <a:endParaRPr lang="zh-CN" altLang="en-US"/>
          </a:p>
        </p:txBody>
      </p:sp>
    </p:spTree>
    <p:extLst>
      <p:ext uri="{BB962C8B-B14F-4D97-AF65-F5344CB8AC3E}">
        <p14:creationId xmlns:p14="http://schemas.microsoft.com/office/powerpoint/2010/main" val="31870840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4" name="Rectangle 6"/>
          <p:cNvSpPr>
            <a:spLocks noGrp="1" noChangeArrowheads="1"/>
          </p:cNvSpPr>
          <p:nvPr>
            <p:ph type="title"/>
          </p:nvPr>
        </p:nvSpPr>
        <p:spPr/>
        <p:txBody>
          <a:bodyPr/>
          <a:lstStyle/>
          <a:p>
            <a:r>
              <a:rPr lang="zh-CN" altLang="en-US"/>
              <a:t>如何做项目维护</a:t>
            </a:r>
          </a:p>
        </p:txBody>
      </p:sp>
      <p:sp>
        <p:nvSpPr>
          <p:cNvPr id="457731" name="Rectangle 3"/>
          <p:cNvSpPr>
            <a:spLocks noGrp="1" noChangeArrowheads="1"/>
          </p:cNvSpPr>
          <p:nvPr>
            <p:ph type="body" idx="1"/>
          </p:nvPr>
        </p:nvSpPr>
        <p:spPr/>
        <p:txBody>
          <a:bodyPr/>
          <a:lstStyle/>
          <a:p>
            <a:r>
              <a:rPr lang="zh-CN" altLang="en-US" dirty="0"/>
              <a:t>维护记录</a:t>
            </a:r>
          </a:p>
          <a:p>
            <a:pPr lvl="1"/>
            <a:r>
              <a:rPr lang="zh-CN" altLang="en-US" dirty="0"/>
              <a:t>做维护时，需记录维护的记录，以利于在维护过程中发现问题、解决问题。</a:t>
            </a:r>
          </a:p>
          <a:p>
            <a:pPr lvl="1"/>
            <a:endParaRPr lang="zh-CN" altLang="en-US" dirty="0"/>
          </a:p>
          <a:p>
            <a:r>
              <a:rPr lang="zh-CN" altLang="en-US" dirty="0"/>
              <a:t>维护报告</a:t>
            </a:r>
          </a:p>
          <a:p>
            <a:pPr lvl="1"/>
            <a:r>
              <a:rPr lang="zh-CN" altLang="en-US" dirty="0"/>
              <a:t>对维护工作做总结，归纳问题以改进今后工作。</a:t>
            </a:r>
          </a:p>
          <a:p>
            <a:pPr lvl="1"/>
            <a:endParaRPr lang="zh-CN" altLang="en-US" dirty="0"/>
          </a:p>
          <a:p>
            <a:pPr lvl="1"/>
            <a:endParaRPr lang="zh-CN" altLang="en-US" dirty="0"/>
          </a:p>
        </p:txBody>
      </p:sp>
      <p:sp>
        <p:nvSpPr>
          <p:cNvPr id="2" name="日期占位符 1">
            <a:extLst>
              <a:ext uri="{FF2B5EF4-FFF2-40B4-BE49-F238E27FC236}">
                <a16:creationId xmlns:a16="http://schemas.microsoft.com/office/drawing/2014/main" id="{A384112E-DE77-9C37-7C4A-7AC34795DE4F}"/>
              </a:ext>
            </a:extLst>
          </p:cNvPr>
          <p:cNvSpPr>
            <a:spLocks noGrp="1"/>
          </p:cNvSpPr>
          <p:nvPr>
            <p:ph type="dt" sz="half" idx="10"/>
          </p:nvPr>
        </p:nvSpPr>
        <p:spPr/>
        <p:txBody>
          <a:bodyPr/>
          <a:lstStyle/>
          <a:p>
            <a:fld id="{42DCF102-DB86-40D0-A4BC-6EDD410C97C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4AF1525-8B29-F905-A391-8DB6D46BF8F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7BFBF9AB-4DC4-AEB8-5FE3-4D9B9D6FB5F6}"/>
              </a:ext>
            </a:extLst>
          </p:cNvPr>
          <p:cNvSpPr>
            <a:spLocks noGrp="1"/>
          </p:cNvSpPr>
          <p:nvPr>
            <p:ph type="sldNum" sz="quarter" idx="12"/>
          </p:nvPr>
        </p:nvSpPr>
        <p:spPr/>
        <p:txBody>
          <a:bodyPr/>
          <a:lstStyle/>
          <a:p>
            <a:fld id="{0C913308-F349-4B6D-A68A-DD1791B4A57B}" type="slidenum">
              <a:rPr lang="zh-CN" altLang="en-US" smtClean="0"/>
              <a:t>162</a:t>
            </a:fld>
            <a:endParaRPr lang="zh-CN" altLang="en-US"/>
          </a:p>
        </p:txBody>
      </p:sp>
    </p:spTree>
    <p:extLst>
      <p:ext uri="{BB962C8B-B14F-4D97-AF65-F5344CB8AC3E}">
        <p14:creationId xmlns:p14="http://schemas.microsoft.com/office/powerpoint/2010/main" val="21390924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31" name="Rectangle 7"/>
          <p:cNvSpPr>
            <a:spLocks noGrp="1" noChangeArrowheads="1"/>
          </p:cNvSpPr>
          <p:nvPr>
            <p:ph type="title"/>
          </p:nvPr>
        </p:nvSpPr>
        <p:spPr/>
        <p:txBody>
          <a:bodyPr/>
          <a:lstStyle/>
          <a:p>
            <a:r>
              <a:rPr lang="zh-CN" altLang="en-US"/>
              <a:t>为什么需要过程改进</a:t>
            </a:r>
          </a:p>
        </p:txBody>
      </p:sp>
      <p:sp>
        <p:nvSpPr>
          <p:cNvPr id="461827" name="Rectangle 3"/>
          <p:cNvSpPr>
            <a:spLocks noGrp="1" noChangeArrowheads="1"/>
          </p:cNvSpPr>
          <p:nvPr>
            <p:ph type="body" idx="1"/>
          </p:nvPr>
        </p:nvSpPr>
        <p:spPr/>
        <p:txBody>
          <a:bodyPr>
            <a:normAutofit fontScale="85000" lnSpcReduction="20000"/>
          </a:bodyPr>
          <a:lstStyle/>
          <a:p>
            <a:r>
              <a:rPr lang="zh-CN" altLang="en-US" dirty="0"/>
              <a:t>某个项目进行的非常成功，还是原班人马，承担的下一个项目居然失败了。</a:t>
            </a:r>
          </a:p>
          <a:p>
            <a:endParaRPr lang="zh-CN" altLang="en-US" dirty="0"/>
          </a:p>
          <a:p>
            <a:r>
              <a:rPr lang="zh-CN" altLang="en-US" dirty="0"/>
              <a:t>同等规模的项目，乙部门总是比甲部门周期长，成本高，而且容易风险发生的频率高。</a:t>
            </a:r>
          </a:p>
          <a:p>
            <a:endParaRPr lang="zh-CN" altLang="en-US" dirty="0"/>
          </a:p>
          <a:p>
            <a:r>
              <a:rPr lang="zh-CN" altLang="en-US" dirty="0"/>
              <a:t>同类的错误反复重犯。要么是需求没有控制好，要么是项目压力大人员纷纷离职。项目组似乎对错误“没有记性”。</a:t>
            </a:r>
          </a:p>
        </p:txBody>
      </p:sp>
      <p:sp>
        <p:nvSpPr>
          <p:cNvPr id="461828" name="AutoShape 4"/>
          <p:cNvSpPr>
            <a:spLocks noChangeArrowheads="1"/>
          </p:cNvSpPr>
          <p:nvPr/>
        </p:nvSpPr>
        <p:spPr bwMode="gray">
          <a:xfrm>
            <a:off x="1153717" y="1189063"/>
            <a:ext cx="6874668" cy="439737"/>
          </a:xfrm>
          <a:prstGeom prst="roundRect">
            <a:avLst>
              <a:gd name="adj" fmla="val 16667"/>
            </a:avLst>
          </a:prstGeom>
          <a:solidFill>
            <a:srgbClr val="92D050"/>
          </a:solidFill>
          <a:ln w="9525" algn="ctr">
            <a:solidFill>
              <a:srgbClr val="B563CF"/>
            </a:solidFill>
            <a:round/>
            <a:headEnd/>
            <a:tailEnd/>
          </a:ln>
          <a:effectLst>
            <a:outerShdw dist="107763" dir="8100000" algn="ctr" rotWithShape="0">
              <a:schemeClr val="bg2">
                <a:alpha val="50000"/>
              </a:schemeClr>
            </a:outerShdw>
          </a:effectLst>
        </p:spPr>
        <p:txBody>
          <a:bodyPr wrap="square" anchor="ctr">
            <a:spAutoFit/>
          </a:bodyPr>
          <a:lstStyle/>
          <a:p>
            <a:pPr algn="ctr">
              <a:spcBef>
                <a:spcPct val="20000"/>
              </a:spcBef>
            </a:pPr>
            <a:r>
              <a:rPr lang="zh-CN" altLang="en-US" sz="2000" b="1" dirty="0">
                <a:ea typeface="黑体" pitchFamily="2" charset="-122"/>
              </a:rPr>
              <a:t>很多软件企业的软件开发过程中，都存在着这样那样的问题：</a:t>
            </a:r>
            <a:endParaRPr lang="zh-CN" altLang="en-US" sz="2000" dirty="0">
              <a:ea typeface="黑体" pitchFamily="2" charset="-122"/>
            </a:endParaRPr>
          </a:p>
        </p:txBody>
      </p:sp>
      <p:sp>
        <p:nvSpPr>
          <p:cNvPr id="461829" name="AutoShape 5"/>
          <p:cNvSpPr>
            <a:spLocks noChangeArrowheads="1"/>
          </p:cNvSpPr>
          <p:nvPr/>
        </p:nvSpPr>
        <p:spPr bwMode="gray">
          <a:xfrm>
            <a:off x="3294012" y="5517232"/>
            <a:ext cx="2574132" cy="78319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ctr" eaLnBrk="0" hangingPunct="0"/>
            <a:r>
              <a:rPr lang="zh-CN" altLang="en-US" sz="2000" b="1" dirty="0">
                <a:ea typeface="黑体" pitchFamily="2" charset="-122"/>
              </a:rPr>
              <a:t>颜回“不贰过”。。</a:t>
            </a:r>
            <a:endParaRPr lang="en-US" altLang="zh-CN" sz="2000" b="1" dirty="0">
              <a:ea typeface="黑体" pitchFamily="2" charset="-122"/>
            </a:endParaRPr>
          </a:p>
          <a:p>
            <a:pPr algn="ctr" eaLnBrk="0" hangingPunct="0"/>
            <a:r>
              <a:rPr lang="zh-CN" altLang="en-US" sz="2000" b="1" dirty="0">
                <a:ea typeface="黑体" pitchFamily="2" charset="-122"/>
              </a:rPr>
              <a:t>需要</a:t>
            </a:r>
            <a:r>
              <a:rPr lang="zh-CN" altLang="en-US" sz="2000" b="1" dirty="0">
                <a:solidFill>
                  <a:srgbClr val="0000FF"/>
                </a:solidFill>
                <a:ea typeface="黑体" pitchFamily="2" charset="-122"/>
              </a:rPr>
              <a:t>过程管理</a:t>
            </a:r>
            <a:r>
              <a:rPr lang="zh-CN" altLang="en-US" sz="2000" b="1" dirty="0">
                <a:ea typeface="黑体" pitchFamily="2" charset="-122"/>
              </a:rPr>
              <a:t>！ </a:t>
            </a:r>
          </a:p>
        </p:txBody>
      </p:sp>
      <p:sp>
        <p:nvSpPr>
          <p:cNvPr id="2" name="日期占位符 1">
            <a:extLst>
              <a:ext uri="{FF2B5EF4-FFF2-40B4-BE49-F238E27FC236}">
                <a16:creationId xmlns:a16="http://schemas.microsoft.com/office/drawing/2014/main" id="{3B00E0EC-53B5-D2D1-8EAA-E35F935D6B4D}"/>
              </a:ext>
            </a:extLst>
          </p:cNvPr>
          <p:cNvSpPr>
            <a:spLocks noGrp="1"/>
          </p:cNvSpPr>
          <p:nvPr>
            <p:ph type="dt" sz="half" idx="10"/>
          </p:nvPr>
        </p:nvSpPr>
        <p:spPr/>
        <p:txBody>
          <a:bodyPr/>
          <a:lstStyle/>
          <a:p>
            <a:fld id="{ADC67C93-3F7A-4B7C-984A-FB39A123B89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983461E-4B94-4FFD-0E4C-CDC8FBB9728F}"/>
              </a:ext>
            </a:extLst>
          </p:cNvPr>
          <p:cNvSpPr>
            <a:spLocks noGrp="1"/>
          </p:cNvSpPr>
          <p:nvPr>
            <p:ph type="ftr" sz="quarter" idx="11"/>
          </p:nvPr>
        </p:nvSpPr>
        <p:spPr/>
        <p:txBody>
          <a:bodyPr/>
          <a:lstStyle/>
          <a:p>
            <a:r>
              <a:rPr lang="zh-CN" altLang="en-US" dirty="0"/>
              <a:t>软件项目开发流程检视</a:t>
            </a:r>
          </a:p>
        </p:txBody>
      </p:sp>
      <p:sp>
        <p:nvSpPr>
          <p:cNvPr id="4" name="灯片编号占位符 3">
            <a:extLst>
              <a:ext uri="{FF2B5EF4-FFF2-40B4-BE49-F238E27FC236}">
                <a16:creationId xmlns:a16="http://schemas.microsoft.com/office/drawing/2014/main" id="{BE32A33B-B802-F02A-6EC3-2DCD5887BD6C}"/>
              </a:ext>
            </a:extLst>
          </p:cNvPr>
          <p:cNvSpPr>
            <a:spLocks noGrp="1"/>
          </p:cNvSpPr>
          <p:nvPr>
            <p:ph type="sldNum" sz="quarter" idx="12"/>
          </p:nvPr>
        </p:nvSpPr>
        <p:spPr/>
        <p:txBody>
          <a:bodyPr/>
          <a:lstStyle/>
          <a:p>
            <a:fld id="{0C913308-F349-4B6D-A68A-DD1791B4A57B}" type="slidenum">
              <a:rPr lang="zh-CN" altLang="en-US" smtClean="0"/>
              <a:t>163</a:t>
            </a:fld>
            <a:endParaRPr lang="zh-CN" altLang="en-US"/>
          </a:p>
        </p:txBody>
      </p:sp>
    </p:spTree>
    <p:extLst>
      <p:ext uri="{BB962C8B-B14F-4D97-AF65-F5344CB8AC3E}">
        <p14:creationId xmlns:p14="http://schemas.microsoft.com/office/powerpoint/2010/main" val="29500898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82" name="Rectangle 10"/>
          <p:cNvSpPr>
            <a:spLocks noGrp="1" noChangeArrowheads="1"/>
          </p:cNvSpPr>
          <p:nvPr>
            <p:ph type="title"/>
          </p:nvPr>
        </p:nvSpPr>
        <p:spPr/>
        <p:txBody>
          <a:bodyPr/>
          <a:lstStyle/>
          <a:p>
            <a:r>
              <a:rPr lang="zh-CN" altLang="en-US"/>
              <a:t>软件过程定义</a:t>
            </a:r>
          </a:p>
        </p:txBody>
      </p:sp>
      <p:sp>
        <p:nvSpPr>
          <p:cNvPr id="463875" name="Rectangle 3"/>
          <p:cNvSpPr>
            <a:spLocks noGrp="1" noChangeArrowheads="1"/>
          </p:cNvSpPr>
          <p:nvPr>
            <p:ph type="body" idx="1"/>
          </p:nvPr>
        </p:nvSpPr>
        <p:spPr/>
        <p:txBody>
          <a:bodyPr/>
          <a:lstStyle/>
          <a:p>
            <a:r>
              <a:rPr lang="zh-CN" altLang="en-US"/>
              <a:t>软件开发过程的标准</a:t>
            </a:r>
            <a:endParaRPr lang="en-US" altLang="zh-CN"/>
          </a:p>
          <a:p>
            <a:r>
              <a:rPr lang="en-US" altLang="zh-CN"/>
              <a:t>CMM</a:t>
            </a:r>
            <a:r>
              <a:rPr lang="zh-CN" altLang="en-US"/>
              <a:t>或者</a:t>
            </a:r>
            <a:r>
              <a:rPr lang="en-US" altLang="zh-CN"/>
              <a:t>ISO</a:t>
            </a:r>
            <a:r>
              <a:rPr lang="zh-CN" altLang="en-US"/>
              <a:t>来定义</a:t>
            </a:r>
            <a:endParaRPr lang="en-US" altLang="zh-CN"/>
          </a:p>
          <a:p>
            <a:pPr lvl="1"/>
            <a:r>
              <a:rPr lang="zh-CN" altLang="en-US"/>
              <a:t>标准的过程</a:t>
            </a:r>
            <a:endParaRPr lang="en-US" altLang="zh-CN"/>
          </a:p>
          <a:p>
            <a:pPr lvl="1"/>
            <a:r>
              <a:rPr lang="zh-CN" altLang="en-US"/>
              <a:t>是可以复用的！（无论是谁。。）</a:t>
            </a:r>
            <a:endParaRPr lang="zh-CN" altLang="en-US" dirty="0"/>
          </a:p>
        </p:txBody>
      </p:sp>
      <p:sp>
        <p:nvSpPr>
          <p:cNvPr id="2" name="日期占位符 1">
            <a:extLst>
              <a:ext uri="{FF2B5EF4-FFF2-40B4-BE49-F238E27FC236}">
                <a16:creationId xmlns:a16="http://schemas.microsoft.com/office/drawing/2014/main" id="{7DB14F21-5234-0B39-152B-3CE54EFF73BF}"/>
              </a:ext>
            </a:extLst>
          </p:cNvPr>
          <p:cNvSpPr>
            <a:spLocks noGrp="1"/>
          </p:cNvSpPr>
          <p:nvPr>
            <p:ph type="dt" sz="half" idx="10"/>
          </p:nvPr>
        </p:nvSpPr>
        <p:spPr/>
        <p:txBody>
          <a:bodyPr/>
          <a:lstStyle/>
          <a:p>
            <a:fld id="{64F0C1EC-6753-46F0-B11D-E7FB9A4A88E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1417BB06-6CF0-3197-BC3C-30AA6DC22A9E}"/>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D5D88D2-9A81-42F5-2C01-4BBE18B2E5F4}"/>
              </a:ext>
            </a:extLst>
          </p:cNvPr>
          <p:cNvSpPr>
            <a:spLocks noGrp="1"/>
          </p:cNvSpPr>
          <p:nvPr>
            <p:ph type="sldNum" sz="quarter" idx="12"/>
          </p:nvPr>
        </p:nvSpPr>
        <p:spPr/>
        <p:txBody>
          <a:bodyPr/>
          <a:lstStyle/>
          <a:p>
            <a:fld id="{0C913308-F349-4B6D-A68A-DD1791B4A57B}" type="slidenum">
              <a:rPr lang="zh-CN" altLang="en-US" smtClean="0"/>
              <a:t>164</a:t>
            </a:fld>
            <a:endParaRPr lang="zh-CN" altLang="en-US"/>
          </a:p>
        </p:txBody>
      </p:sp>
    </p:spTree>
    <p:extLst>
      <p:ext uri="{BB962C8B-B14F-4D97-AF65-F5344CB8AC3E}">
        <p14:creationId xmlns:p14="http://schemas.microsoft.com/office/powerpoint/2010/main" val="8042090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6" name="Rectangle 6"/>
          <p:cNvSpPr>
            <a:spLocks noGrp="1" noChangeArrowheads="1"/>
          </p:cNvSpPr>
          <p:nvPr>
            <p:ph type="title"/>
          </p:nvPr>
        </p:nvSpPr>
        <p:spPr/>
        <p:txBody>
          <a:bodyPr/>
          <a:lstStyle/>
          <a:p>
            <a:r>
              <a:rPr lang="zh-CN" altLang="en-US"/>
              <a:t>能力成熟度模型 </a:t>
            </a:r>
            <a:r>
              <a:rPr lang="en-US" altLang="zh-CN"/>
              <a:t>(CMM)</a:t>
            </a:r>
            <a:endParaRPr lang="zh-CN" altLang="en-US"/>
          </a:p>
        </p:txBody>
      </p:sp>
      <p:sp>
        <p:nvSpPr>
          <p:cNvPr id="465923" name="Rectangle 3"/>
          <p:cNvSpPr>
            <a:spLocks noGrp="1" noChangeArrowheads="1"/>
          </p:cNvSpPr>
          <p:nvPr>
            <p:ph type="body" idx="1"/>
          </p:nvPr>
        </p:nvSpPr>
        <p:spPr/>
        <p:txBody>
          <a:bodyPr>
            <a:normAutofit fontScale="70000" lnSpcReduction="20000"/>
          </a:bodyPr>
          <a:lstStyle/>
          <a:p>
            <a:r>
              <a:rPr lang="en-US" altLang="zh-CN" dirty="0"/>
              <a:t>CMM(Capability Maturity Model)</a:t>
            </a:r>
            <a:r>
              <a:rPr lang="zh-CN" altLang="en-US" dirty="0"/>
              <a:t>，意思 </a:t>
            </a:r>
            <a:r>
              <a:rPr lang="en-US" altLang="zh-CN" dirty="0"/>
              <a:t>- </a:t>
            </a:r>
            <a:r>
              <a:rPr lang="zh-CN" altLang="en-US" dirty="0"/>
              <a:t>是软件成熟度模型</a:t>
            </a:r>
          </a:p>
          <a:p>
            <a:pPr lvl="1"/>
            <a:r>
              <a:rPr lang="en-US" altLang="zh-CN" dirty="0"/>
              <a:t>CMM</a:t>
            </a:r>
            <a:r>
              <a:rPr lang="zh-CN" altLang="en-US" dirty="0"/>
              <a:t>通过审查一个组织开发软件的过程的规范程度，来评价这个组织的软件开发能力。</a:t>
            </a:r>
            <a:endParaRPr lang="en-US" altLang="zh-CN" dirty="0"/>
          </a:p>
          <a:p>
            <a:pPr lvl="1"/>
            <a:r>
              <a:rPr lang="zh-CN" altLang="en-US" dirty="0"/>
              <a:t>是一种用于评价软件承包方能力并帮助其改善软件质量的方法，侧重于软件开发过程的管理及工程能力的提高与评估。 </a:t>
            </a:r>
          </a:p>
          <a:p>
            <a:r>
              <a:rPr lang="en-US" altLang="zh-CN" dirty="0"/>
              <a:t>CMM</a:t>
            </a:r>
            <a:r>
              <a:rPr lang="zh-CN" altLang="en-US" dirty="0"/>
              <a:t>的五个等级</a:t>
            </a:r>
          </a:p>
          <a:p>
            <a:pPr lvl="1"/>
            <a:r>
              <a:rPr lang="zh-CN" altLang="en-US" dirty="0"/>
              <a:t>第一级：初始级</a:t>
            </a:r>
          </a:p>
          <a:p>
            <a:pPr lvl="1"/>
            <a:r>
              <a:rPr lang="zh-CN" altLang="en-US" dirty="0"/>
              <a:t>第二级：可重复级</a:t>
            </a:r>
          </a:p>
          <a:p>
            <a:pPr lvl="1"/>
            <a:r>
              <a:rPr lang="zh-CN" altLang="en-US" dirty="0"/>
              <a:t>第三级：已定义级</a:t>
            </a:r>
          </a:p>
          <a:p>
            <a:pPr lvl="1"/>
            <a:r>
              <a:rPr lang="zh-CN" altLang="en-US" dirty="0"/>
              <a:t>第四级：已控制级</a:t>
            </a:r>
          </a:p>
          <a:p>
            <a:pPr lvl="1"/>
            <a:r>
              <a:rPr lang="zh-CN" altLang="en-US" dirty="0"/>
              <a:t>第五级：优化级</a:t>
            </a:r>
          </a:p>
        </p:txBody>
      </p:sp>
      <p:pic>
        <p:nvPicPr>
          <p:cNvPr id="465924" name="Picture 4" descr="CMM五级划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93" y="1514475"/>
            <a:ext cx="8388350" cy="469741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 name="日期占位符 1">
            <a:extLst>
              <a:ext uri="{FF2B5EF4-FFF2-40B4-BE49-F238E27FC236}">
                <a16:creationId xmlns:a16="http://schemas.microsoft.com/office/drawing/2014/main" id="{E8347A50-8101-5AB6-B872-6D3851FCF635}"/>
              </a:ext>
            </a:extLst>
          </p:cNvPr>
          <p:cNvSpPr>
            <a:spLocks noGrp="1"/>
          </p:cNvSpPr>
          <p:nvPr>
            <p:ph type="dt" sz="half" idx="10"/>
          </p:nvPr>
        </p:nvSpPr>
        <p:spPr/>
        <p:txBody>
          <a:bodyPr/>
          <a:lstStyle/>
          <a:p>
            <a:fld id="{C75BB4A3-B84A-428F-887F-F35AD968BAF7}" type="datetime1">
              <a:rPr lang="zh-CN" altLang="en-US" smtClean="0"/>
              <a:t>2023/6/25</a:t>
            </a:fld>
            <a:endParaRPr lang="zh-CN" altLang="en-US"/>
          </a:p>
        </p:txBody>
      </p:sp>
      <p:sp>
        <p:nvSpPr>
          <p:cNvPr id="3" name="页脚占位符 2">
            <a:extLst>
              <a:ext uri="{FF2B5EF4-FFF2-40B4-BE49-F238E27FC236}">
                <a16:creationId xmlns:a16="http://schemas.microsoft.com/office/drawing/2014/main" id="{C1657EB2-1291-A05A-B3BD-F5918F44B0D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9E5030E2-85D1-CEB4-9C33-EC39712E4973}"/>
              </a:ext>
            </a:extLst>
          </p:cNvPr>
          <p:cNvSpPr>
            <a:spLocks noGrp="1"/>
          </p:cNvSpPr>
          <p:nvPr>
            <p:ph type="sldNum" sz="quarter" idx="12"/>
          </p:nvPr>
        </p:nvSpPr>
        <p:spPr/>
        <p:txBody>
          <a:bodyPr/>
          <a:lstStyle/>
          <a:p>
            <a:fld id="{0C913308-F349-4B6D-A68A-DD1791B4A57B}" type="slidenum">
              <a:rPr lang="zh-CN" altLang="en-US" smtClean="0"/>
              <a:t>165</a:t>
            </a:fld>
            <a:endParaRPr lang="zh-CN" altLang="en-US"/>
          </a:p>
        </p:txBody>
      </p:sp>
    </p:spTree>
    <p:extLst>
      <p:ext uri="{BB962C8B-B14F-4D97-AF65-F5344CB8AC3E}">
        <p14:creationId xmlns:p14="http://schemas.microsoft.com/office/powerpoint/2010/main" val="1404733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wipe(left)">
                                      <p:cBhvr>
                                        <p:cTn id="7" dur="500"/>
                                        <p:tgtEl>
                                          <p:spTgt spid="4659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65923">
                                            <p:txEl>
                                              <p:pRg st="1" end="1"/>
                                            </p:txEl>
                                          </p:spTgt>
                                        </p:tgtEl>
                                        <p:attrNameLst>
                                          <p:attrName>style.visibility</p:attrName>
                                        </p:attrNameLst>
                                      </p:cBhvr>
                                      <p:to>
                                        <p:strVal val="visible"/>
                                      </p:to>
                                    </p:set>
                                    <p:animEffect transition="in" filter="wipe(left)">
                                      <p:cBhvr>
                                        <p:cTn id="11" dur="500"/>
                                        <p:tgtEl>
                                          <p:spTgt spid="46592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5923">
                                            <p:txEl>
                                              <p:pRg st="2" end="2"/>
                                            </p:txEl>
                                          </p:spTgt>
                                        </p:tgtEl>
                                        <p:attrNameLst>
                                          <p:attrName>style.visibility</p:attrName>
                                        </p:attrNameLst>
                                      </p:cBhvr>
                                      <p:to>
                                        <p:strVal val="visible"/>
                                      </p:to>
                                    </p:set>
                                    <p:animEffect transition="in" filter="wipe(left)">
                                      <p:cBhvr>
                                        <p:cTn id="15" dur="500"/>
                                        <p:tgtEl>
                                          <p:spTgt spid="4659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65923">
                                            <p:txEl>
                                              <p:pRg st="3" end="3"/>
                                            </p:txEl>
                                          </p:spTgt>
                                        </p:tgtEl>
                                        <p:attrNameLst>
                                          <p:attrName>style.visibility</p:attrName>
                                        </p:attrNameLst>
                                      </p:cBhvr>
                                      <p:to>
                                        <p:strVal val="visible"/>
                                      </p:to>
                                    </p:set>
                                    <p:animEffect transition="in" filter="wipe(left)">
                                      <p:cBhvr>
                                        <p:cTn id="20" dur="500"/>
                                        <p:tgtEl>
                                          <p:spTgt spid="46592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465923">
                                            <p:txEl>
                                              <p:pRg st="4" end="4"/>
                                            </p:txEl>
                                          </p:spTgt>
                                        </p:tgtEl>
                                        <p:attrNameLst>
                                          <p:attrName>style.visibility</p:attrName>
                                        </p:attrNameLst>
                                      </p:cBhvr>
                                      <p:to>
                                        <p:strVal val="visible"/>
                                      </p:to>
                                    </p:set>
                                    <p:animEffect transition="in" filter="wipe(left)">
                                      <p:cBhvr>
                                        <p:cTn id="23" dur="500"/>
                                        <p:tgtEl>
                                          <p:spTgt spid="46592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465923">
                                            <p:txEl>
                                              <p:pRg st="5" end="5"/>
                                            </p:txEl>
                                          </p:spTgt>
                                        </p:tgtEl>
                                        <p:attrNameLst>
                                          <p:attrName>style.visibility</p:attrName>
                                        </p:attrNameLst>
                                      </p:cBhvr>
                                      <p:to>
                                        <p:strVal val="visible"/>
                                      </p:to>
                                    </p:set>
                                    <p:animEffect transition="in" filter="wipe(left)">
                                      <p:cBhvr>
                                        <p:cTn id="26" dur="500"/>
                                        <p:tgtEl>
                                          <p:spTgt spid="46592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465923">
                                            <p:txEl>
                                              <p:pRg st="6" end="6"/>
                                            </p:txEl>
                                          </p:spTgt>
                                        </p:tgtEl>
                                        <p:attrNameLst>
                                          <p:attrName>style.visibility</p:attrName>
                                        </p:attrNameLst>
                                      </p:cBhvr>
                                      <p:to>
                                        <p:strVal val="visible"/>
                                      </p:to>
                                    </p:set>
                                    <p:animEffect transition="in" filter="wipe(left)">
                                      <p:cBhvr>
                                        <p:cTn id="29" dur="500"/>
                                        <p:tgtEl>
                                          <p:spTgt spid="46592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465923">
                                            <p:txEl>
                                              <p:pRg st="7" end="7"/>
                                            </p:txEl>
                                          </p:spTgt>
                                        </p:tgtEl>
                                        <p:attrNameLst>
                                          <p:attrName>style.visibility</p:attrName>
                                        </p:attrNameLst>
                                      </p:cBhvr>
                                      <p:to>
                                        <p:strVal val="visible"/>
                                      </p:to>
                                    </p:set>
                                    <p:animEffect transition="in" filter="wipe(left)">
                                      <p:cBhvr>
                                        <p:cTn id="32" dur="500"/>
                                        <p:tgtEl>
                                          <p:spTgt spid="465923">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465923">
                                            <p:txEl>
                                              <p:pRg st="8" end="8"/>
                                            </p:txEl>
                                          </p:spTgt>
                                        </p:tgtEl>
                                        <p:attrNameLst>
                                          <p:attrName>style.visibility</p:attrName>
                                        </p:attrNameLst>
                                      </p:cBhvr>
                                      <p:to>
                                        <p:strVal val="visible"/>
                                      </p:to>
                                    </p:set>
                                    <p:animEffect transition="in" filter="wipe(left)">
                                      <p:cBhvr>
                                        <p:cTn id="35" dur="500"/>
                                        <p:tgtEl>
                                          <p:spTgt spid="46592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465924"/>
                                        </p:tgtEl>
                                        <p:attrNameLst>
                                          <p:attrName>style.visibility</p:attrName>
                                        </p:attrNameLst>
                                      </p:cBhvr>
                                      <p:to>
                                        <p:strVal val="visible"/>
                                      </p:to>
                                    </p:set>
                                    <p:animEffect transition="in" filter="checkerboard(across)">
                                      <p:cBhvr>
                                        <p:cTn id="40" dur="500"/>
                                        <p:tgtEl>
                                          <p:spTgt spid="465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谈资：</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总结：</a:t>
            </a:r>
          </a:p>
          <a:p>
            <a:pPr lvl="1"/>
            <a:r>
              <a:rPr lang="en-US" altLang="zh-CN" dirty="0"/>
              <a:t>CMM</a:t>
            </a:r>
            <a:r>
              <a:rPr lang="zh-CN" altLang="en-US" dirty="0"/>
              <a:t>提供了一个过程改进的标准，但在企业实际实施</a:t>
            </a:r>
            <a:r>
              <a:rPr lang="en-US" altLang="zh-CN" dirty="0"/>
              <a:t>CMM</a:t>
            </a:r>
            <a:r>
              <a:rPr lang="zh-CN" altLang="en-US" dirty="0"/>
              <a:t>的时候，可以根据组织自身状况对某些关键过程域进行裁剪。不必全部完全按照</a:t>
            </a:r>
            <a:r>
              <a:rPr lang="en-US" altLang="zh-CN" dirty="0"/>
              <a:t>CMM</a:t>
            </a:r>
            <a:r>
              <a:rPr lang="zh-CN" altLang="en-US" dirty="0"/>
              <a:t>某个等级规定的流程活动执行，而是在保证项目规范性和产品质量的前提下，从所有的活动中挑选对具体项目有意义活动执行。</a:t>
            </a:r>
          </a:p>
          <a:p>
            <a:pPr lvl="1"/>
            <a:r>
              <a:rPr lang="zh-CN" altLang="en-US" dirty="0"/>
              <a:t>例如：</a:t>
            </a:r>
            <a:endParaRPr lang="en-US" altLang="zh-CN" dirty="0"/>
          </a:p>
          <a:p>
            <a:pPr lvl="2"/>
            <a:r>
              <a:rPr lang="zh-CN" altLang="en-US" dirty="0"/>
              <a:t>对于</a:t>
            </a:r>
            <a:r>
              <a:rPr lang="en-US" altLang="zh-CN" dirty="0"/>
              <a:t>CMM</a:t>
            </a:r>
            <a:r>
              <a:rPr lang="zh-CN" altLang="en-US" dirty="0"/>
              <a:t>第二级的关键过程域“软件子合同管理”，如果没有子合同关系，这个关键过程域就可能不适用了。</a:t>
            </a:r>
            <a:endParaRPr lang="en-US" altLang="zh-CN" dirty="0"/>
          </a:p>
          <a:p>
            <a:pPr lvl="2"/>
            <a:r>
              <a:rPr lang="zh-CN" altLang="en-US" dirty="0"/>
              <a:t>三级的组织的同行评审这个关键过程域不能裁剪掉。这是关于有能力的专业判断问题，即使用“公司内部象征性评审”这样的替代实践，也不能不做同行评审。</a:t>
            </a:r>
          </a:p>
          <a:p>
            <a:endParaRPr lang="zh-CN" altLang="en-US" dirty="0"/>
          </a:p>
        </p:txBody>
      </p:sp>
      <p:sp>
        <p:nvSpPr>
          <p:cNvPr id="4" name="日期占位符 3">
            <a:extLst>
              <a:ext uri="{FF2B5EF4-FFF2-40B4-BE49-F238E27FC236}">
                <a16:creationId xmlns:a16="http://schemas.microsoft.com/office/drawing/2014/main" id="{1327F114-C531-8B74-24F7-A1A3C270679F}"/>
              </a:ext>
            </a:extLst>
          </p:cNvPr>
          <p:cNvSpPr>
            <a:spLocks noGrp="1"/>
          </p:cNvSpPr>
          <p:nvPr>
            <p:ph type="dt" sz="half" idx="10"/>
          </p:nvPr>
        </p:nvSpPr>
        <p:spPr/>
        <p:txBody>
          <a:bodyPr/>
          <a:lstStyle/>
          <a:p>
            <a:fld id="{F4C68CE5-E7EB-4E31-86EC-10FCB8829E87}" type="datetime1">
              <a:rPr lang="zh-CN" altLang="en-US" smtClean="0"/>
              <a:t>2023/6/25</a:t>
            </a:fld>
            <a:endParaRPr lang="zh-CN" altLang="en-US"/>
          </a:p>
        </p:txBody>
      </p:sp>
      <p:sp>
        <p:nvSpPr>
          <p:cNvPr id="5" name="页脚占位符 4">
            <a:extLst>
              <a:ext uri="{FF2B5EF4-FFF2-40B4-BE49-F238E27FC236}">
                <a16:creationId xmlns:a16="http://schemas.microsoft.com/office/drawing/2014/main" id="{3C329DDF-A800-B42C-5DA0-A03EE0C7807E}"/>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E47A86BC-7B4E-507E-5CD3-384E6595BF08}"/>
              </a:ext>
            </a:extLst>
          </p:cNvPr>
          <p:cNvSpPr>
            <a:spLocks noGrp="1"/>
          </p:cNvSpPr>
          <p:nvPr>
            <p:ph type="sldNum" sz="quarter" idx="12"/>
          </p:nvPr>
        </p:nvSpPr>
        <p:spPr/>
        <p:txBody>
          <a:bodyPr/>
          <a:lstStyle/>
          <a:p>
            <a:fld id="{0C913308-F349-4B6D-A68A-DD1791B4A57B}" type="slidenum">
              <a:rPr lang="zh-CN" altLang="en-US" smtClean="0"/>
              <a:t>166</a:t>
            </a:fld>
            <a:endParaRPr lang="zh-CN" altLang="en-US"/>
          </a:p>
        </p:txBody>
      </p:sp>
    </p:spTree>
    <p:extLst>
      <p:ext uri="{BB962C8B-B14F-4D97-AF65-F5344CB8AC3E}">
        <p14:creationId xmlns:p14="http://schemas.microsoft.com/office/powerpoint/2010/main" val="42120809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7" name="Rectangle 5"/>
          <p:cNvSpPr>
            <a:spLocks noGrp="1" noChangeArrowheads="1"/>
          </p:cNvSpPr>
          <p:nvPr>
            <p:ph type="title"/>
          </p:nvPr>
        </p:nvSpPr>
        <p:spPr/>
        <p:txBody>
          <a:bodyPr/>
          <a:lstStyle/>
          <a:p>
            <a:r>
              <a:rPr lang="zh-CN" altLang="en-US" dirty="0"/>
              <a:t>实训目标</a:t>
            </a:r>
          </a:p>
        </p:txBody>
      </p:sp>
      <p:sp>
        <p:nvSpPr>
          <p:cNvPr id="504835" name="Rectangle 3"/>
          <p:cNvSpPr>
            <a:spLocks noGrp="1" noChangeArrowheads="1"/>
          </p:cNvSpPr>
          <p:nvPr>
            <p:ph type="body" idx="1"/>
          </p:nvPr>
        </p:nvSpPr>
        <p:spPr/>
        <p:txBody>
          <a:bodyPr>
            <a:normAutofit/>
          </a:bodyPr>
          <a:lstStyle/>
          <a:p>
            <a:r>
              <a:rPr lang="zh-CN" altLang="en-US" dirty="0"/>
              <a:t>能够</a:t>
            </a:r>
          </a:p>
          <a:p>
            <a:pPr lvl="1"/>
            <a:r>
              <a:rPr lang="zh-CN" altLang="en-US" dirty="0"/>
              <a:t>积累到科研经验</a:t>
            </a:r>
            <a:endParaRPr lang="en-US" altLang="zh-CN" dirty="0"/>
          </a:p>
          <a:p>
            <a:pPr lvl="1"/>
            <a:r>
              <a:rPr lang="zh-CN" altLang="en-US" dirty="0"/>
              <a:t>积累到项目经验</a:t>
            </a:r>
          </a:p>
          <a:p>
            <a:pPr lvl="1"/>
            <a:r>
              <a:rPr lang="zh-CN" altLang="en-US" dirty="0"/>
              <a:t>积累到行业经验</a:t>
            </a:r>
          </a:p>
          <a:p>
            <a:pPr lvl="1"/>
            <a:r>
              <a:rPr lang="zh-CN" altLang="en-US" dirty="0"/>
              <a:t>积累到团队开发经验</a:t>
            </a:r>
          </a:p>
          <a:p>
            <a:pPr lvl="1"/>
            <a:r>
              <a:rPr lang="zh-CN" altLang="en-US" dirty="0"/>
              <a:t>学习到实用软件工程知识</a:t>
            </a:r>
          </a:p>
          <a:p>
            <a:pPr lvl="1"/>
            <a:endParaRPr lang="zh-CN" altLang="en-US" dirty="0"/>
          </a:p>
        </p:txBody>
      </p:sp>
      <p:sp>
        <p:nvSpPr>
          <p:cNvPr id="2" name="日期占位符 1">
            <a:extLst>
              <a:ext uri="{FF2B5EF4-FFF2-40B4-BE49-F238E27FC236}">
                <a16:creationId xmlns:a16="http://schemas.microsoft.com/office/drawing/2014/main" id="{A4357561-C2A8-9481-E79E-8B29310ADB2D}"/>
              </a:ext>
            </a:extLst>
          </p:cNvPr>
          <p:cNvSpPr>
            <a:spLocks noGrp="1"/>
          </p:cNvSpPr>
          <p:nvPr>
            <p:ph type="dt" sz="half" idx="10"/>
          </p:nvPr>
        </p:nvSpPr>
        <p:spPr/>
        <p:txBody>
          <a:bodyPr/>
          <a:lstStyle/>
          <a:p>
            <a:fld id="{3D6FF11D-C8DC-4D27-95B0-AEEB1EDF687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25AFDBD-FEC3-164F-BC2B-9FB64F22FBB7}"/>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3480687-8B67-3082-C0E5-BEB3D95DDAD7}"/>
              </a:ext>
            </a:extLst>
          </p:cNvPr>
          <p:cNvSpPr>
            <a:spLocks noGrp="1"/>
          </p:cNvSpPr>
          <p:nvPr>
            <p:ph type="sldNum" sz="quarter" idx="12"/>
          </p:nvPr>
        </p:nvSpPr>
        <p:spPr/>
        <p:txBody>
          <a:bodyPr/>
          <a:lstStyle/>
          <a:p>
            <a:fld id="{0C913308-F349-4B6D-A68A-DD1791B4A57B}" type="slidenum">
              <a:rPr lang="zh-CN" altLang="en-US" smtClean="0"/>
              <a:t>167</a:t>
            </a:fld>
            <a:endParaRPr lang="zh-CN" altLang="en-US"/>
          </a:p>
        </p:txBody>
      </p:sp>
    </p:spTree>
    <p:extLst>
      <p:ext uri="{BB962C8B-B14F-4D97-AF65-F5344CB8AC3E}">
        <p14:creationId xmlns:p14="http://schemas.microsoft.com/office/powerpoint/2010/main" val="232230514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日程安排</a:t>
            </a:r>
          </a:p>
        </p:txBody>
      </p:sp>
      <p:sp>
        <p:nvSpPr>
          <p:cNvPr id="3" name="内容占位符 2"/>
          <p:cNvSpPr>
            <a:spLocks noGrp="1"/>
          </p:cNvSpPr>
          <p:nvPr>
            <p:ph idx="1"/>
          </p:nvPr>
        </p:nvSpPr>
        <p:spPr/>
        <p:txBody>
          <a:bodyPr>
            <a:normAutofit fontScale="85000" lnSpcReduction="20000"/>
          </a:bodyPr>
          <a:lstStyle/>
          <a:p>
            <a:r>
              <a:rPr lang="zh-CN" altLang="en-US" dirty="0"/>
              <a:t>分为两个阶段</a:t>
            </a:r>
          </a:p>
          <a:p>
            <a:r>
              <a:rPr lang="zh-CN" altLang="en-US" dirty="0"/>
              <a:t>第一阶段：</a:t>
            </a:r>
            <a:endParaRPr lang="en-US" altLang="zh-CN" dirty="0"/>
          </a:p>
          <a:p>
            <a:pPr lvl="1"/>
            <a:r>
              <a:rPr lang="zh-CN" altLang="en-US" b="1" dirty="0">
                <a:solidFill>
                  <a:srgbClr val="0033CC"/>
                </a:solidFill>
                <a:ea typeface="黑体" pitchFamily="2" charset="-122"/>
              </a:rPr>
              <a:t>基础知识学习回顾 </a:t>
            </a:r>
          </a:p>
          <a:p>
            <a:pPr lvl="1"/>
            <a:r>
              <a:rPr lang="zh-CN" altLang="en-US" dirty="0"/>
              <a:t>软件开发技术的回顾与学习</a:t>
            </a:r>
            <a:endParaRPr lang="en-US" altLang="zh-CN" dirty="0"/>
          </a:p>
          <a:p>
            <a:pPr lvl="2"/>
            <a:r>
              <a:rPr lang="zh-CN" altLang="en-US" dirty="0"/>
              <a:t>贯穿小的案例和模拟项目，</a:t>
            </a:r>
            <a:endParaRPr lang="en-US" altLang="zh-CN" dirty="0"/>
          </a:p>
          <a:p>
            <a:pPr lvl="2"/>
            <a:r>
              <a:rPr lang="zh-CN" altLang="en-US" dirty="0"/>
              <a:t>按照软件项目的开发规范完成，</a:t>
            </a:r>
            <a:endParaRPr lang="en-US" altLang="zh-CN" dirty="0"/>
          </a:p>
          <a:p>
            <a:pPr lvl="2"/>
            <a:r>
              <a:rPr lang="zh-CN" altLang="en-US" dirty="0"/>
              <a:t>进行小组间的评测。</a:t>
            </a:r>
            <a:endParaRPr lang="en-US" altLang="zh-CN" dirty="0"/>
          </a:p>
          <a:p>
            <a:r>
              <a:rPr lang="zh-CN" altLang="en-US" dirty="0"/>
              <a:t>第二阶段：全力完成项目！</a:t>
            </a:r>
            <a:endParaRPr lang="en-US" altLang="zh-CN" dirty="0"/>
          </a:p>
          <a:p>
            <a:pPr lvl="1"/>
            <a:r>
              <a:rPr lang="zh-CN" altLang="en-US" dirty="0"/>
              <a:t>阶段评审</a:t>
            </a:r>
            <a:endParaRPr lang="en-US" altLang="zh-CN" dirty="0"/>
          </a:p>
          <a:p>
            <a:pPr lvl="1"/>
            <a:r>
              <a:rPr lang="zh-CN" altLang="en-US" dirty="0"/>
              <a:t>答辩</a:t>
            </a:r>
            <a:endParaRPr lang="en-US" altLang="zh-CN" dirty="0"/>
          </a:p>
          <a:p>
            <a:pPr lvl="1"/>
            <a:endParaRPr lang="en-US" altLang="zh-CN" dirty="0"/>
          </a:p>
          <a:p>
            <a:pPr lvl="1"/>
            <a:endParaRPr lang="en-US" altLang="zh-CN" dirty="0"/>
          </a:p>
          <a:p>
            <a:pPr lvl="1"/>
            <a:endParaRPr lang="zh-CN" altLang="en-US" dirty="0"/>
          </a:p>
        </p:txBody>
      </p:sp>
      <p:sp>
        <p:nvSpPr>
          <p:cNvPr id="4" name="日期占位符 3">
            <a:extLst>
              <a:ext uri="{FF2B5EF4-FFF2-40B4-BE49-F238E27FC236}">
                <a16:creationId xmlns:a16="http://schemas.microsoft.com/office/drawing/2014/main" id="{2097ABEA-C6ED-AD4F-6289-40A18E33581A}"/>
              </a:ext>
            </a:extLst>
          </p:cNvPr>
          <p:cNvSpPr>
            <a:spLocks noGrp="1"/>
          </p:cNvSpPr>
          <p:nvPr>
            <p:ph type="dt" sz="half" idx="10"/>
          </p:nvPr>
        </p:nvSpPr>
        <p:spPr/>
        <p:txBody>
          <a:bodyPr/>
          <a:lstStyle/>
          <a:p>
            <a:fld id="{9DE1BFD5-972F-4614-A462-4A8FF884184F}" type="datetime1">
              <a:rPr lang="zh-CN" altLang="en-US" smtClean="0"/>
              <a:t>2023/6/25</a:t>
            </a:fld>
            <a:endParaRPr lang="zh-CN" altLang="en-US"/>
          </a:p>
        </p:txBody>
      </p:sp>
      <p:sp>
        <p:nvSpPr>
          <p:cNvPr id="5" name="页脚占位符 4">
            <a:extLst>
              <a:ext uri="{FF2B5EF4-FFF2-40B4-BE49-F238E27FC236}">
                <a16:creationId xmlns:a16="http://schemas.microsoft.com/office/drawing/2014/main" id="{9297AB57-4036-EA88-7AC9-BDF5E2736439}"/>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4EF5103F-E211-3AA7-9719-C928C71CCED7}"/>
              </a:ext>
            </a:extLst>
          </p:cNvPr>
          <p:cNvSpPr>
            <a:spLocks noGrp="1"/>
          </p:cNvSpPr>
          <p:nvPr>
            <p:ph type="sldNum" sz="quarter" idx="12"/>
          </p:nvPr>
        </p:nvSpPr>
        <p:spPr/>
        <p:txBody>
          <a:bodyPr/>
          <a:lstStyle/>
          <a:p>
            <a:fld id="{0C913308-F349-4B6D-A68A-DD1791B4A57B}" type="slidenum">
              <a:rPr lang="zh-CN" altLang="en-US" smtClean="0"/>
              <a:t>168</a:t>
            </a:fld>
            <a:endParaRPr lang="zh-CN" altLang="en-US"/>
          </a:p>
        </p:txBody>
      </p:sp>
    </p:spTree>
    <p:extLst>
      <p:ext uri="{BB962C8B-B14F-4D97-AF65-F5344CB8AC3E}">
        <p14:creationId xmlns:p14="http://schemas.microsoft.com/office/powerpoint/2010/main" val="7921492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好了， 都结束了。</a:t>
            </a:r>
          </a:p>
        </p:txBody>
      </p:sp>
      <p:sp>
        <p:nvSpPr>
          <p:cNvPr id="5" name="文本占位符 4"/>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BE3BB361-D7FB-F2FB-3EF2-9CFA6331F9FD}"/>
              </a:ext>
            </a:extLst>
          </p:cNvPr>
          <p:cNvSpPr>
            <a:spLocks noGrp="1"/>
          </p:cNvSpPr>
          <p:nvPr>
            <p:ph type="dt" sz="half" idx="10"/>
          </p:nvPr>
        </p:nvSpPr>
        <p:spPr/>
        <p:txBody>
          <a:bodyPr/>
          <a:lstStyle/>
          <a:p>
            <a:fld id="{D0DBBA55-5821-422B-88F1-B3A7A9395FD5}" type="datetime1">
              <a:rPr lang="zh-CN" altLang="en-US" smtClean="0"/>
              <a:t>2023/6/25</a:t>
            </a:fld>
            <a:endParaRPr lang="zh-CN" altLang="en-US"/>
          </a:p>
        </p:txBody>
      </p:sp>
      <p:sp>
        <p:nvSpPr>
          <p:cNvPr id="3" name="页脚占位符 2">
            <a:extLst>
              <a:ext uri="{FF2B5EF4-FFF2-40B4-BE49-F238E27FC236}">
                <a16:creationId xmlns:a16="http://schemas.microsoft.com/office/drawing/2014/main" id="{CCAC90A5-6EAB-1D45-1543-CC1056E83600}"/>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CA7729D1-F20E-7A47-766B-682281B4DD6B}"/>
              </a:ext>
            </a:extLst>
          </p:cNvPr>
          <p:cNvSpPr>
            <a:spLocks noGrp="1"/>
          </p:cNvSpPr>
          <p:nvPr>
            <p:ph type="sldNum" sz="quarter" idx="12"/>
          </p:nvPr>
        </p:nvSpPr>
        <p:spPr/>
        <p:txBody>
          <a:bodyPr/>
          <a:lstStyle/>
          <a:p>
            <a:fld id="{0C913308-F349-4B6D-A68A-DD1791B4A57B}" type="slidenum">
              <a:rPr lang="zh-CN" altLang="en-US" smtClean="0"/>
              <a:t>169</a:t>
            </a:fld>
            <a:endParaRPr lang="zh-CN" altLang="en-US"/>
          </a:p>
        </p:txBody>
      </p:sp>
    </p:spTree>
    <p:extLst>
      <p:ext uri="{BB962C8B-B14F-4D97-AF65-F5344CB8AC3E}">
        <p14:creationId xmlns:p14="http://schemas.microsoft.com/office/powerpoint/2010/main" val="45944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市场人员投放的广告</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7CB6E410-D864-08E9-8F62-BE4C07458171}"/>
              </a:ext>
            </a:extLst>
          </p:cNvPr>
          <p:cNvSpPr>
            <a:spLocks noGrp="1"/>
          </p:cNvSpPr>
          <p:nvPr>
            <p:ph type="dt" sz="half" idx="10"/>
          </p:nvPr>
        </p:nvSpPr>
        <p:spPr/>
        <p:txBody>
          <a:bodyPr/>
          <a:lstStyle/>
          <a:p>
            <a:fld id="{08C4F6F0-0AE1-496F-8356-5D128B657D49}" type="datetime1">
              <a:rPr lang="zh-CN" altLang="en-US" smtClean="0"/>
              <a:t>2023/6/25</a:t>
            </a:fld>
            <a:endParaRPr lang="zh-CN" altLang="en-US"/>
          </a:p>
        </p:txBody>
      </p:sp>
      <p:sp>
        <p:nvSpPr>
          <p:cNvPr id="5" name="页脚占位符 4">
            <a:extLst>
              <a:ext uri="{FF2B5EF4-FFF2-40B4-BE49-F238E27FC236}">
                <a16:creationId xmlns:a16="http://schemas.microsoft.com/office/drawing/2014/main" id="{4165D857-EC40-1D2C-45F1-02DF18ADC030}"/>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40AB5891-8693-3D6A-FC7F-7E9CBE969D3B}"/>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885207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最后：</a:t>
            </a:r>
          </a:p>
        </p:txBody>
      </p:sp>
      <p:sp>
        <p:nvSpPr>
          <p:cNvPr id="3" name="内容占位符 2"/>
          <p:cNvSpPr>
            <a:spLocks noGrp="1"/>
          </p:cNvSpPr>
          <p:nvPr>
            <p:ph idx="1"/>
          </p:nvPr>
        </p:nvSpPr>
        <p:spPr/>
        <p:txBody>
          <a:bodyPr/>
          <a:lstStyle/>
          <a:p>
            <a:r>
              <a:rPr lang="zh-CN" altLang="en-US" dirty="0"/>
              <a:t>可怜的客户</a:t>
            </a:r>
            <a:r>
              <a:rPr lang="en-US" altLang="zh-CN" dirty="0"/>
              <a:t>……</a:t>
            </a:r>
          </a:p>
        </p:txBody>
      </p:sp>
      <p:sp>
        <p:nvSpPr>
          <p:cNvPr id="4" name="日期占位符 3">
            <a:extLst>
              <a:ext uri="{FF2B5EF4-FFF2-40B4-BE49-F238E27FC236}">
                <a16:creationId xmlns:a16="http://schemas.microsoft.com/office/drawing/2014/main" id="{A99C1F6B-029C-07E5-096B-ECC7D77812C6}"/>
              </a:ext>
            </a:extLst>
          </p:cNvPr>
          <p:cNvSpPr>
            <a:spLocks noGrp="1"/>
          </p:cNvSpPr>
          <p:nvPr>
            <p:ph type="dt" sz="half" idx="10"/>
          </p:nvPr>
        </p:nvSpPr>
        <p:spPr/>
        <p:txBody>
          <a:bodyPr/>
          <a:lstStyle/>
          <a:p>
            <a:fld id="{CF908E80-22F5-4C60-AB63-BCE0A80E9A16}" type="datetime1">
              <a:rPr lang="zh-CN" altLang="en-US" smtClean="0"/>
              <a:t>2023/6/25</a:t>
            </a:fld>
            <a:endParaRPr lang="zh-CN" altLang="en-US"/>
          </a:p>
        </p:txBody>
      </p:sp>
      <p:sp>
        <p:nvSpPr>
          <p:cNvPr id="5" name="页脚占位符 4">
            <a:extLst>
              <a:ext uri="{FF2B5EF4-FFF2-40B4-BE49-F238E27FC236}">
                <a16:creationId xmlns:a16="http://schemas.microsoft.com/office/drawing/2014/main" id="{560B4319-3DFE-1B7D-3E78-B9C81592E734}"/>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E6ADEB66-5DEA-FD69-93A1-89F90947BCA5}"/>
              </a:ext>
            </a:extLst>
          </p:cNvPr>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45265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客户支付的费用</a:t>
            </a:r>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EB531E21-A9DC-DA6D-8B7E-B51F510881BA}"/>
              </a:ext>
            </a:extLst>
          </p:cNvPr>
          <p:cNvSpPr>
            <a:spLocks noGrp="1"/>
          </p:cNvSpPr>
          <p:nvPr>
            <p:ph type="dt" sz="half" idx="10"/>
          </p:nvPr>
        </p:nvSpPr>
        <p:spPr/>
        <p:txBody>
          <a:bodyPr/>
          <a:lstStyle/>
          <a:p>
            <a:fld id="{70E27CA4-2787-4A07-B1EB-34BD407ADA43}" type="datetime1">
              <a:rPr lang="zh-CN" altLang="en-US" smtClean="0"/>
              <a:t>2023/6/25</a:t>
            </a:fld>
            <a:endParaRPr lang="zh-CN" altLang="en-US"/>
          </a:p>
        </p:txBody>
      </p:sp>
      <p:sp>
        <p:nvSpPr>
          <p:cNvPr id="5" name="页脚占位符 4">
            <a:extLst>
              <a:ext uri="{FF2B5EF4-FFF2-40B4-BE49-F238E27FC236}">
                <a16:creationId xmlns:a16="http://schemas.microsoft.com/office/drawing/2014/main" id="{683353E0-D019-3211-8B16-9E3B69C4E2D6}"/>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EC7D0F54-CF45-FCE2-AA25-8614305499C5}"/>
              </a:ext>
            </a:extLst>
          </p:cNvPr>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420788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normAutofit fontScale="92500" lnSpcReduction="10000"/>
          </a:bodyPr>
          <a:lstStyle/>
          <a:p>
            <a:r>
              <a:rPr lang="zh-CN" altLang="en-US" dirty="0"/>
              <a:t>好的软件项目是什么？</a:t>
            </a:r>
            <a:endParaRPr lang="en-US" altLang="zh-CN" dirty="0"/>
          </a:p>
          <a:p>
            <a:r>
              <a:rPr lang="zh-CN" altLang="en-US" dirty="0"/>
              <a:t>团队建设与项目计划</a:t>
            </a:r>
            <a:endParaRPr lang="en-US" altLang="zh-CN" dirty="0"/>
          </a:p>
          <a:p>
            <a:r>
              <a:rPr lang="zh-CN" altLang="en-US" dirty="0"/>
              <a:t>需求管理与配置管理</a:t>
            </a:r>
            <a:endParaRPr lang="en-US" altLang="zh-CN" dirty="0"/>
          </a:p>
          <a:p>
            <a:r>
              <a:rPr lang="zh-CN" altLang="en-US" dirty="0"/>
              <a:t>项目规范与软件设计</a:t>
            </a:r>
            <a:endParaRPr lang="en-US" altLang="zh-CN" dirty="0"/>
          </a:p>
          <a:p>
            <a:r>
              <a:rPr lang="zh-CN" altLang="en-US" dirty="0"/>
              <a:t>进度管理与风险管理</a:t>
            </a:r>
            <a:endParaRPr lang="en-US" altLang="zh-CN" dirty="0"/>
          </a:p>
          <a:p>
            <a:r>
              <a:rPr lang="zh-CN" altLang="en-US" dirty="0"/>
              <a:t>软件测试与缺陷管理</a:t>
            </a:r>
            <a:endParaRPr lang="en-US" altLang="zh-CN" dirty="0"/>
          </a:p>
          <a:p>
            <a:r>
              <a:rPr lang="zh-CN" altLang="en-US" dirty="0"/>
              <a:t>验收交付与过程改进</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4922BC4E-CFEE-1CFE-45F0-FA8AE116D0AF}"/>
              </a:ext>
            </a:extLst>
          </p:cNvPr>
          <p:cNvSpPr>
            <a:spLocks noGrp="1"/>
          </p:cNvSpPr>
          <p:nvPr>
            <p:ph type="dt" sz="half" idx="10"/>
          </p:nvPr>
        </p:nvSpPr>
        <p:spPr/>
        <p:txBody>
          <a:bodyPr/>
          <a:lstStyle/>
          <a:p>
            <a:fld id="{BB1116E0-CFA1-43D4-B3DB-EAB0D2DA95FF}" type="datetime1">
              <a:rPr lang="zh-CN" altLang="en-US" smtClean="0"/>
              <a:t>2023/6/25</a:t>
            </a:fld>
            <a:endParaRPr lang="zh-CN" altLang="en-US"/>
          </a:p>
        </p:txBody>
      </p:sp>
      <p:sp>
        <p:nvSpPr>
          <p:cNvPr id="5" name="页脚占位符 4">
            <a:extLst>
              <a:ext uri="{FF2B5EF4-FFF2-40B4-BE49-F238E27FC236}">
                <a16:creationId xmlns:a16="http://schemas.microsoft.com/office/drawing/2014/main" id="{3034A882-32A4-6EFC-B0A1-DCA85D467891}"/>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DA1A6B26-C64C-3DF3-60FA-52C7399548C5}"/>
              </a:ext>
            </a:extLst>
          </p:cNvPr>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409387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客户的真实需求</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20859DD3-901F-5C5A-FC82-A8EE53F9D90E}"/>
              </a:ext>
            </a:extLst>
          </p:cNvPr>
          <p:cNvSpPr>
            <a:spLocks noGrp="1"/>
          </p:cNvSpPr>
          <p:nvPr>
            <p:ph type="dt" sz="half" idx="10"/>
          </p:nvPr>
        </p:nvSpPr>
        <p:spPr/>
        <p:txBody>
          <a:bodyPr/>
          <a:lstStyle/>
          <a:p>
            <a:fld id="{0A24E7B8-F87B-4C21-AE11-8EA13CFDC823}" type="datetime1">
              <a:rPr lang="zh-CN" altLang="en-US" smtClean="0"/>
              <a:t>2023/6/25</a:t>
            </a:fld>
            <a:endParaRPr lang="zh-CN" altLang="en-US"/>
          </a:p>
        </p:txBody>
      </p:sp>
      <p:sp>
        <p:nvSpPr>
          <p:cNvPr id="5" name="页脚占位符 4">
            <a:extLst>
              <a:ext uri="{FF2B5EF4-FFF2-40B4-BE49-F238E27FC236}">
                <a16:creationId xmlns:a16="http://schemas.microsoft.com/office/drawing/2014/main" id="{BB558C26-0FAA-368D-82DF-F31A2330A791}"/>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9E9AE84D-7B41-1CAC-458B-4B6C868AF189}"/>
              </a:ext>
            </a:extLst>
          </p:cNvPr>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59951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结论是什么？</a:t>
            </a:r>
            <a:endParaRPr lang="zh-CN" altLang="en-US" dirty="0"/>
          </a:p>
        </p:txBody>
      </p:sp>
      <p:sp>
        <p:nvSpPr>
          <p:cNvPr id="3" name="内容占位符 2"/>
          <p:cNvSpPr>
            <a:spLocks noGrp="1"/>
          </p:cNvSpPr>
          <p:nvPr>
            <p:ph idx="1"/>
          </p:nvPr>
        </p:nvSpPr>
        <p:spPr/>
        <p:txBody>
          <a:bodyPr>
            <a:normAutofit/>
          </a:bodyPr>
          <a:lstStyle/>
          <a:p>
            <a:r>
              <a:rPr lang="zh-CN" altLang="en-US" dirty="0"/>
              <a:t>要有：</a:t>
            </a:r>
            <a:endParaRPr lang="en-US" altLang="zh-CN" dirty="0"/>
          </a:p>
          <a:p>
            <a:pPr lvl="1"/>
            <a:r>
              <a:rPr lang="zh-CN" altLang="en-US" dirty="0"/>
              <a:t>好的需求</a:t>
            </a:r>
            <a:endParaRPr lang="en-US" altLang="zh-CN" dirty="0"/>
          </a:p>
          <a:p>
            <a:pPr lvl="1"/>
            <a:r>
              <a:rPr lang="zh-CN" altLang="en-US" dirty="0"/>
              <a:t>好的过程管理</a:t>
            </a:r>
            <a:endParaRPr lang="en-US" altLang="zh-CN" dirty="0"/>
          </a:p>
          <a:p>
            <a:endParaRPr lang="en-US" altLang="zh-CN" dirty="0"/>
          </a:p>
          <a:p>
            <a:r>
              <a:rPr lang="en-US" altLang="zh-CN" dirty="0"/>
              <a:t>btw:</a:t>
            </a:r>
          </a:p>
          <a:p>
            <a:pPr lvl="1"/>
            <a:r>
              <a:rPr lang="zh-CN" altLang="en-US" dirty="0"/>
              <a:t>什么是好的软件？</a:t>
            </a:r>
            <a:endParaRPr lang="en-US" altLang="zh-CN" dirty="0"/>
          </a:p>
          <a:p>
            <a:pPr lvl="2"/>
            <a:r>
              <a:rPr lang="en-US" altLang="zh-CN" dirty="0"/>
              <a:t>--</a:t>
            </a:r>
            <a:r>
              <a:rPr lang="zh-CN" altLang="en-US" dirty="0"/>
              <a:t>周</a:t>
            </a:r>
            <a:r>
              <a:rPr lang="en-US" altLang="zh-CN" dirty="0"/>
              <a:t>--</a:t>
            </a:r>
            <a:endParaRPr lang="zh-CN" altLang="en-US" dirty="0"/>
          </a:p>
        </p:txBody>
      </p:sp>
      <p:sp>
        <p:nvSpPr>
          <p:cNvPr id="4" name="日期占位符 3">
            <a:extLst>
              <a:ext uri="{FF2B5EF4-FFF2-40B4-BE49-F238E27FC236}">
                <a16:creationId xmlns:a16="http://schemas.microsoft.com/office/drawing/2014/main" id="{CD0383D7-4276-B38F-1089-B92FC9096C6D}"/>
              </a:ext>
            </a:extLst>
          </p:cNvPr>
          <p:cNvSpPr>
            <a:spLocks noGrp="1"/>
          </p:cNvSpPr>
          <p:nvPr>
            <p:ph type="dt" sz="half" idx="10"/>
          </p:nvPr>
        </p:nvSpPr>
        <p:spPr/>
        <p:txBody>
          <a:bodyPr/>
          <a:lstStyle/>
          <a:p>
            <a:fld id="{2E5070F9-EFC4-4010-82E0-A552878B7668}" type="datetime1">
              <a:rPr lang="zh-CN" altLang="en-US" smtClean="0"/>
              <a:t>2023/6/25</a:t>
            </a:fld>
            <a:endParaRPr lang="zh-CN" altLang="en-US"/>
          </a:p>
        </p:txBody>
      </p:sp>
      <p:sp>
        <p:nvSpPr>
          <p:cNvPr id="5" name="页脚占位符 4">
            <a:extLst>
              <a:ext uri="{FF2B5EF4-FFF2-40B4-BE49-F238E27FC236}">
                <a16:creationId xmlns:a16="http://schemas.microsoft.com/office/drawing/2014/main" id="{6C4602D4-6723-BF40-3AA1-8DDF5E9B7660}"/>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A6F25ADE-006E-B408-E9F1-30C7FD58527A}"/>
              </a:ext>
            </a:extLst>
          </p:cNvPr>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29207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一、团队建设与项目计划</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25222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介绍</a:t>
            </a:r>
          </a:p>
        </p:txBody>
      </p:sp>
      <p:sp>
        <p:nvSpPr>
          <p:cNvPr id="496643" name="Rectangle 3"/>
          <p:cNvSpPr>
            <a:spLocks noGrp="1" noChangeArrowheads="1"/>
          </p:cNvSpPr>
          <p:nvPr>
            <p:ph type="body" idx="1"/>
          </p:nvPr>
        </p:nvSpPr>
        <p:spPr/>
        <p:txBody>
          <a:bodyPr/>
          <a:lstStyle/>
          <a:p>
            <a:r>
              <a:rPr lang="zh-CN" altLang="en-US" dirty="0"/>
              <a:t>分组和小组分工</a:t>
            </a:r>
            <a:endParaRPr lang="en-US" altLang="zh-CN" dirty="0"/>
          </a:p>
          <a:p>
            <a:pPr lvl="1"/>
            <a:r>
              <a:rPr lang="zh-CN" altLang="en-US" dirty="0"/>
              <a:t>团队建设</a:t>
            </a:r>
          </a:p>
          <a:p>
            <a:r>
              <a:rPr lang="zh-CN" altLang="en-US" dirty="0"/>
              <a:t>系统开发计划</a:t>
            </a:r>
            <a:endParaRPr lang="en-US" altLang="zh-CN" dirty="0"/>
          </a:p>
          <a:p>
            <a:pPr lvl="1"/>
            <a:r>
              <a:rPr lang="zh-CN" altLang="en-US" dirty="0"/>
              <a:t>制订项目开发计划</a:t>
            </a:r>
          </a:p>
          <a:p>
            <a:endParaRPr lang="zh-CN" altLang="en-US" dirty="0"/>
          </a:p>
        </p:txBody>
      </p:sp>
      <p:sp>
        <p:nvSpPr>
          <p:cNvPr id="2" name="日期占位符 1">
            <a:extLst>
              <a:ext uri="{FF2B5EF4-FFF2-40B4-BE49-F238E27FC236}">
                <a16:creationId xmlns:a16="http://schemas.microsoft.com/office/drawing/2014/main" id="{7CE77735-A38D-C0BF-AF4D-780448245642}"/>
              </a:ext>
            </a:extLst>
          </p:cNvPr>
          <p:cNvSpPr>
            <a:spLocks noGrp="1"/>
          </p:cNvSpPr>
          <p:nvPr>
            <p:ph type="dt" sz="half" idx="10"/>
          </p:nvPr>
        </p:nvSpPr>
        <p:spPr/>
        <p:txBody>
          <a:bodyPr/>
          <a:lstStyle/>
          <a:p>
            <a:fld id="{7F20C70B-F2B8-40C0-90D4-72B0F378E8C2}" type="datetime1">
              <a:rPr lang="zh-CN" altLang="en-US" smtClean="0"/>
              <a:t>2023/6/25</a:t>
            </a:fld>
            <a:endParaRPr lang="zh-CN" altLang="en-US"/>
          </a:p>
        </p:txBody>
      </p:sp>
      <p:sp>
        <p:nvSpPr>
          <p:cNvPr id="4" name="页脚占位符 3">
            <a:extLst>
              <a:ext uri="{FF2B5EF4-FFF2-40B4-BE49-F238E27FC236}">
                <a16:creationId xmlns:a16="http://schemas.microsoft.com/office/drawing/2014/main" id="{9438E014-64FA-0F35-BC37-FE864C27E4CC}"/>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FBF2D402-1BF8-F12D-A743-8629BFC2CF98}"/>
              </a:ext>
            </a:extLst>
          </p:cNvPr>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0611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目标</a:t>
            </a:r>
            <a:endParaRPr lang="zh-CN" altLang="en-US" dirty="0"/>
          </a:p>
        </p:txBody>
      </p:sp>
      <p:sp>
        <p:nvSpPr>
          <p:cNvPr id="498691" name="Rectangle 3"/>
          <p:cNvSpPr>
            <a:spLocks noGrp="1" noChangeArrowheads="1"/>
          </p:cNvSpPr>
          <p:nvPr>
            <p:ph type="body" idx="1"/>
          </p:nvPr>
        </p:nvSpPr>
        <p:spPr/>
        <p:txBody>
          <a:bodyPr/>
          <a:lstStyle/>
          <a:p>
            <a:r>
              <a:rPr lang="zh-CN" altLang="en-US" dirty="0"/>
              <a:t>需要掌握：</a:t>
            </a:r>
            <a:endParaRPr lang="en-US" altLang="zh-CN" dirty="0"/>
          </a:p>
          <a:p>
            <a:pPr lvl="1"/>
            <a:r>
              <a:rPr lang="zh-CN" altLang="en-US" dirty="0"/>
              <a:t>团队在软件开发过程中的重要作用</a:t>
            </a:r>
          </a:p>
          <a:p>
            <a:pPr lvl="1"/>
            <a:r>
              <a:rPr lang="zh-CN" altLang="en-US" dirty="0"/>
              <a:t>常见软件开发团队的角色和分工</a:t>
            </a:r>
          </a:p>
          <a:p>
            <a:pPr lvl="1"/>
            <a:r>
              <a:rPr lang="zh-CN" altLang="en-US" dirty="0"/>
              <a:t>制订软件开发计划的原则、方法</a:t>
            </a:r>
          </a:p>
          <a:p>
            <a:pPr lvl="1"/>
            <a:r>
              <a:rPr lang="zh-CN" altLang="en-US" dirty="0"/>
              <a:t>使用</a:t>
            </a:r>
            <a:r>
              <a:rPr lang="en-US" altLang="zh-CN" dirty="0"/>
              <a:t>Microsoft Project/Excel </a:t>
            </a:r>
            <a:r>
              <a:rPr lang="zh-CN" altLang="en-US" dirty="0"/>
              <a:t>制订项目计划</a:t>
            </a:r>
          </a:p>
        </p:txBody>
      </p:sp>
      <p:sp>
        <p:nvSpPr>
          <p:cNvPr id="2" name="日期占位符 1">
            <a:extLst>
              <a:ext uri="{FF2B5EF4-FFF2-40B4-BE49-F238E27FC236}">
                <a16:creationId xmlns:a16="http://schemas.microsoft.com/office/drawing/2014/main" id="{6F6F5E32-14E3-7F07-E15B-F8D1211E1269}"/>
              </a:ext>
            </a:extLst>
          </p:cNvPr>
          <p:cNvSpPr>
            <a:spLocks noGrp="1"/>
          </p:cNvSpPr>
          <p:nvPr>
            <p:ph type="dt" sz="half" idx="10"/>
          </p:nvPr>
        </p:nvSpPr>
        <p:spPr/>
        <p:txBody>
          <a:bodyPr/>
          <a:lstStyle/>
          <a:p>
            <a:fld id="{F2CD58FB-B3EE-4794-82E7-634223CDD38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3A605F7-7CCC-7A34-87EB-47BD4406C46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9BE42724-6CDB-C093-AE77-E05FFBA5545A}"/>
              </a:ext>
            </a:extLst>
          </p:cNvPr>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16056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en-US" dirty="0"/>
              <a:t>几个问题</a:t>
            </a:r>
          </a:p>
        </p:txBody>
      </p:sp>
      <p:sp>
        <p:nvSpPr>
          <p:cNvPr id="433155" name="Rectangle 3"/>
          <p:cNvSpPr>
            <a:spLocks noGrp="1" noChangeArrowheads="1"/>
          </p:cNvSpPr>
          <p:nvPr>
            <p:ph type="body" idx="1"/>
          </p:nvPr>
        </p:nvSpPr>
        <p:spPr/>
        <p:txBody>
          <a:bodyPr>
            <a:normAutofit fontScale="55000" lnSpcReduction="20000"/>
          </a:bodyPr>
          <a:lstStyle/>
          <a:p>
            <a:r>
              <a:rPr lang="zh-CN" altLang="en-US" dirty="0"/>
              <a:t>什么是团队？</a:t>
            </a:r>
            <a:endParaRPr lang="en-US" altLang="zh-CN" dirty="0"/>
          </a:p>
          <a:p>
            <a:pPr lvl="1"/>
            <a:r>
              <a:rPr lang="zh-CN" altLang="en-US" dirty="0"/>
              <a:t>不怕狼一样的敌人，就怕猪一样的战友。</a:t>
            </a:r>
            <a:endParaRPr lang="en-US" altLang="zh-CN" dirty="0"/>
          </a:p>
          <a:p>
            <a:pPr lvl="1"/>
            <a:r>
              <a:rPr lang="zh-CN" altLang="en-US" dirty="0"/>
              <a:t>兄弟连</a:t>
            </a:r>
            <a:r>
              <a:rPr lang="en-US" altLang="zh-CN" dirty="0"/>
              <a:t>——</a:t>
            </a:r>
            <a:r>
              <a:rPr lang="zh-CN" altLang="en-US" dirty="0"/>
              <a:t>亨利五世：</a:t>
            </a:r>
            <a:endParaRPr lang="en-US" altLang="zh-CN" dirty="0"/>
          </a:p>
          <a:p>
            <a:pPr lvl="2"/>
            <a:r>
              <a:rPr lang="zh-CN" altLang="en-US" dirty="0"/>
              <a:t>从今天直到世界末日，我们永远会被记得。我们幸运的少数，我们相紧相依的弟兄，谁今天与我一起浴血奋战，谁就是我的兄弟。不论出身怎样低微卑贱，今天的洗礼将使他成为真正的贵族！而在英格兰的绅士们将懊悔他们不在这里，当任何人告诉他们圣奎斯本节在这里战斗时，他们将感到自己的卑贱！</a:t>
            </a:r>
            <a:endParaRPr lang="en-US" altLang="zh-CN" dirty="0"/>
          </a:p>
          <a:p>
            <a:pPr lvl="2"/>
            <a:r>
              <a:rPr lang="zh-CN" altLang="en-US" b="1" dirty="0"/>
              <a:t>我们孤胆，我们并肩。</a:t>
            </a:r>
          </a:p>
          <a:p>
            <a:r>
              <a:rPr lang="zh-CN" altLang="en-US" dirty="0"/>
              <a:t>常见软件开发团队组织形式有哪些？</a:t>
            </a:r>
            <a:endParaRPr lang="en-US" altLang="zh-CN" dirty="0"/>
          </a:p>
          <a:p>
            <a:pPr lvl="1"/>
            <a:r>
              <a:rPr lang="zh-CN" altLang="en-US" dirty="0"/>
              <a:t>人员分工</a:t>
            </a:r>
            <a:endParaRPr lang="en-US" altLang="zh-CN" dirty="0"/>
          </a:p>
          <a:p>
            <a:r>
              <a:rPr lang="zh-CN" altLang="en-US" dirty="0"/>
              <a:t>什么是计划？</a:t>
            </a:r>
            <a:endParaRPr lang="en-US" altLang="zh-CN" dirty="0"/>
          </a:p>
          <a:p>
            <a:pPr lvl="1"/>
            <a:r>
              <a:rPr lang="zh-CN" altLang="en-US" dirty="0"/>
              <a:t>计划赶不上变化</a:t>
            </a:r>
            <a:r>
              <a:rPr lang="en-US" altLang="zh-CN" dirty="0"/>
              <a:t>——</a:t>
            </a:r>
            <a:r>
              <a:rPr lang="zh-CN" altLang="en-US" dirty="0"/>
              <a:t>变更管理</a:t>
            </a:r>
          </a:p>
          <a:p>
            <a:r>
              <a:rPr lang="zh-CN" altLang="en-US" dirty="0"/>
              <a:t>软件开发中常用的制订计划的工具是什么？</a:t>
            </a:r>
            <a:endParaRPr lang="en-US" altLang="zh-CN" dirty="0"/>
          </a:p>
          <a:p>
            <a:pPr lvl="1"/>
            <a:r>
              <a:rPr lang="zh-CN" altLang="en-US" dirty="0"/>
              <a:t>？？</a:t>
            </a:r>
          </a:p>
          <a:p>
            <a:endParaRPr lang="zh-CN" altLang="en-US" dirty="0"/>
          </a:p>
        </p:txBody>
      </p:sp>
      <p:sp>
        <p:nvSpPr>
          <p:cNvPr id="2" name="日期占位符 1">
            <a:extLst>
              <a:ext uri="{FF2B5EF4-FFF2-40B4-BE49-F238E27FC236}">
                <a16:creationId xmlns:a16="http://schemas.microsoft.com/office/drawing/2014/main" id="{A0B246F9-3314-F48A-C23B-F77338A0A5EA}"/>
              </a:ext>
            </a:extLst>
          </p:cNvPr>
          <p:cNvSpPr>
            <a:spLocks noGrp="1"/>
          </p:cNvSpPr>
          <p:nvPr>
            <p:ph type="dt" sz="half" idx="10"/>
          </p:nvPr>
        </p:nvSpPr>
        <p:spPr/>
        <p:txBody>
          <a:bodyPr/>
          <a:lstStyle/>
          <a:p>
            <a:fld id="{688552F5-47D3-4194-AC6D-05A52B82F58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1D672A0-0C0A-03AA-D470-BE975D854955}"/>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735DA26-BE64-DC91-7F8C-59184EF5525F}"/>
              </a:ext>
            </a:extLst>
          </p:cNvPr>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407086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还有几个问题</a:t>
            </a:r>
          </a:p>
        </p:txBody>
      </p:sp>
      <p:sp>
        <p:nvSpPr>
          <p:cNvPr id="502787" name="Rectangle 3"/>
          <p:cNvSpPr>
            <a:spLocks noGrp="1" noChangeArrowheads="1"/>
          </p:cNvSpPr>
          <p:nvPr>
            <p:ph type="body" idx="1"/>
          </p:nvPr>
        </p:nvSpPr>
        <p:spPr/>
        <p:txBody>
          <a:bodyPr/>
          <a:lstStyle/>
          <a:p>
            <a:r>
              <a:rPr lang="zh-CN" altLang="en-US" dirty="0"/>
              <a:t>如何掌握和了解：</a:t>
            </a:r>
            <a:endParaRPr lang="en-US" altLang="zh-CN" dirty="0"/>
          </a:p>
          <a:p>
            <a:pPr lvl="1"/>
            <a:r>
              <a:rPr lang="zh-CN" altLang="en-US" dirty="0"/>
              <a:t>读懂项目计划？</a:t>
            </a:r>
          </a:p>
          <a:p>
            <a:pPr lvl="1"/>
            <a:r>
              <a:rPr lang="zh-CN" altLang="en-US" dirty="0"/>
              <a:t>团队开发经验？</a:t>
            </a:r>
          </a:p>
          <a:p>
            <a:pPr lvl="1"/>
            <a:r>
              <a:rPr lang="zh-CN" altLang="en-US" dirty="0"/>
              <a:t>需求规格说明书？</a:t>
            </a:r>
          </a:p>
          <a:p>
            <a:pPr lvl="1"/>
            <a:r>
              <a:rPr lang="zh-CN" altLang="en-US" dirty="0"/>
              <a:t>测试了解？测试用例么？</a:t>
            </a:r>
          </a:p>
          <a:p>
            <a:pPr lvl="1"/>
            <a:r>
              <a:rPr lang="zh-CN" altLang="en-US" dirty="0"/>
              <a:t>一个项目中都应该有哪些规范？</a:t>
            </a:r>
          </a:p>
          <a:p>
            <a:pPr lvl="1"/>
            <a:r>
              <a:rPr lang="en-US" altLang="zh-CN" dirty="0"/>
              <a:t>......</a:t>
            </a:r>
          </a:p>
          <a:p>
            <a:pPr lvl="1"/>
            <a:endParaRPr lang="en-US" altLang="zh-CN" dirty="0"/>
          </a:p>
          <a:p>
            <a:pPr lvl="1"/>
            <a:endParaRPr lang="zh-CN" altLang="en-US" dirty="0"/>
          </a:p>
        </p:txBody>
      </p:sp>
      <p:sp>
        <p:nvSpPr>
          <p:cNvPr id="2" name="日期占位符 1">
            <a:extLst>
              <a:ext uri="{FF2B5EF4-FFF2-40B4-BE49-F238E27FC236}">
                <a16:creationId xmlns:a16="http://schemas.microsoft.com/office/drawing/2014/main" id="{C49B68CB-2451-9B73-CE86-DB04D66F40F2}"/>
              </a:ext>
            </a:extLst>
          </p:cNvPr>
          <p:cNvSpPr>
            <a:spLocks noGrp="1"/>
          </p:cNvSpPr>
          <p:nvPr>
            <p:ph type="dt" sz="half" idx="10"/>
          </p:nvPr>
        </p:nvSpPr>
        <p:spPr/>
        <p:txBody>
          <a:bodyPr/>
          <a:lstStyle/>
          <a:p>
            <a:fld id="{2D30D44D-79CD-476B-AE08-469A5AA1907C}" type="datetime1">
              <a:rPr lang="zh-CN" altLang="en-US" smtClean="0"/>
              <a:t>2023/6/25</a:t>
            </a:fld>
            <a:endParaRPr lang="zh-CN" altLang="en-US"/>
          </a:p>
        </p:txBody>
      </p:sp>
      <p:sp>
        <p:nvSpPr>
          <p:cNvPr id="4" name="页脚占位符 3">
            <a:extLst>
              <a:ext uri="{FF2B5EF4-FFF2-40B4-BE49-F238E27FC236}">
                <a16:creationId xmlns:a16="http://schemas.microsoft.com/office/drawing/2014/main" id="{FB69EC01-F0BB-9337-074F-C3C7E2D7FA67}"/>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A1DF8F4C-A597-8DB3-185F-BD59C1FE2A5D}"/>
              </a:ext>
            </a:extLst>
          </p:cNvPr>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45650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提出问题</a:t>
            </a:r>
          </a:p>
        </p:txBody>
      </p:sp>
      <p:sp>
        <p:nvSpPr>
          <p:cNvPr id="3" name="内容占位符 2"/>
          <p:cNvSpPr>
            <a:spLocks noGrp="1"/>
          </p:cNvSpPr>
          <p:nvPr>
            <p:ph idx="1"/>
          </p:nvPr>
        </p:nvSpPr>
        <p:spPr/>
        <p:txBody>
          <a:bodyPr>
            <a:normAutofit/>
          </a:bodyPr>
          <a:lstStyle/>
          <a:p>
            <a:r>
              <a:rPr lang="zh-CN" altLang="en-US" dirty="0"/>
              <a:t>什么是项目？</a:t>
            </a:r>
            <a:endParaRPr lang="en-US" altLang="zh-CN" dirty="0"/>
          </a:p>
          <a:p>
            <a:pPr lvl="1"/>
            <a:r>
              <a:rPr lang="zh-CN" altLang="en-US" dirty="0"/>
              <a:t>小周每天</a:t>
            </a:r>
            <a:r>
              <a:rPr lang="en-US" altLang="zh-CN" dirty="0"/>
              <a:t>8</a:t>
            </a:r>
            <a:r>
              <a:rPr lang="zh-CN" altLang="en-US" dirty="0"/>
              <a:t>：</a:t>
            </a:r>
            <a:r>
              <a:rPr lang="en-US" altLang="zh-CN" dirty="0"/>
              <a:t>30</a:t>
            </a:r>
            <a:r>
              <a:rPr lang="zh-CN" altLang="en-US" dirty="0"/>
              <a:t>上班，</a:t>
            </a:r>
            <a:r>
              <a:rPr lang="en-US" altLang="zh-CN" dirty="0"/>
              <a:t>17</a:t>
            </a:r>
            <a:r>
              <a:rPr lang="zh-CN" altLang="en-US" dirty="0"/>
              <a:t>：</a:t>
            </a:r>
            <a:r>
              <a:rPr lang="en-US" altLang="zh-CN" dirty="0"/>
              <a:t>30</a:t>
            </a:r>
            <a:r>
              <a:rPr lang="zh-CN" altLang="en-US" dirty="0"/>
              <a:t>下班是不是项目？</a:t>
            </a:r>
            <a:endParaRPr lang="en-US" altLang="zh-CN" dirty="0"/>
          </a:p>
          <a:p>
            <a:pPr lvl="1"/>
            <a:r>
              <a:rPr lang="zh-CN" altLang="en-US" dirty="0"/>
              <a:t>神舟飞船探月是不是项目？</a:t>
            </a:r>
            <a:endParaRPr lang="en-US" altLang="zh-CN" dirty="0"/>
          </a:p>
          <a:p>
            <a:pPr lvl="1"/>
            <a:r>
              <a:rPr lang="en-US" altLang="zh-CN" dirty="0"/>
              <a:t>2022</a:t>
            </a:r>
            <a:r>
              <a:rPr lang="zh-CN" altLang="en-US" dirty="0"/>
              <a:t>年冬奥会的举办是不是项目？</a:t>
            </a:r>
            <a:endParaRPr lang="en-US" altLang="zh-CN" dirty="0"/>
          </a:p>
          <a:p>
            <a:endParaRPr lang="en-US" altLang="zh-CN" dirty="0"/>
          </a:p>
          <a:p>
            <a:r>
              <a:rPr lang="zh-CN" altLang="en-US" dirty="0"/>
              <a:t>一个“项目”都有哪些特征？</a:t>
            </a:r>
          </a:p>
        </p:txBody>
      </p:sp>
      <p:sp>
        <p:nvSpPr>
          <p:cNvPr id="4" name="日期占位符 3">
            <a:extLst>
              <a:ext uri="{FF2B5EF4-FFF2-40B4-BE49-F238E27FC236}">
                <a16:creationId xmlns:a16="http://schemas.microsoft.com/office/drawing/2014/main" id="{0335B6E9-69F5-F065-90F7-4CE84E82002D}"/>
              </a:ext>
            </a:extLst>
          </p:cNvPr>
          <p:cNvSpPr>
            <a:spLocks noGrp="1"/>
          </p:cNvSpPr>
          <p:nvPr>
            <p:ph type="dt" sz="half" idx="10"/>
          </p:nvPr>
        </p:nvSpPr>
        <p:spPr/>
        <p:txBody>
          <a:bodyPr/>
          <a:lstStyle/>
          <a:p>
            <a:fld id="{C395B387-360D-4DA0-AF25-6EBC07B20EC1}" type="datetime1">
              <a:rPr lang="zh-CN" altLang="en-US" smtClean="0"/>
              <a:t>2023/6/25</a:t>
            </a:fld>
            <a:endParaRPr lang="zh-CN" altLang="en-US"/>
          </a:p>
        </p:txBody>
      </p:sp>
      <p:sp>
        <p:nvSpPr>
          <p:cNvPr id="5" name="页脚占位符 4">
            <a:extLst>
              <a:ext uri="{FF2B5EF4-FFF2-40B4-BE49-F238E27FC236}">
                <a16:creationId xmlns:a16="http://schemas.microsoft.com/office/drawing/2014/main" id="{C3B948BD-F5E9-FB44-D98B-92B2103FD5DE}"/>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2892A89B-227A-5070-A0C4-9B95ADAFF804}"/>
              </a:ext>
            </a:extLst>
          </p:cNvPr>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707122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a:t>项目的特征</a:t>
            </a:r>
          </a:p>
        </p:txBody>
      </p:sp>
      <p:sp>
        <p:nvSpPr>
          <p:cNvPr id="510979" name="Rectangle 3"/>
          <p:cNvSpPr>
            <a:spLocks noGrp="1" noChangeArrowheads="1"/>
          </p:cNvSpPr>
          <p:nvPr>
            <p:ph type="body" idx="1"/>
          </p:nvPr>
        </p:nvSpPr>
        <p:spPr/>
        <p:txBody>
          <a:bodyPr>
            <a:normAutofit fontScale="55000" lnSpcReduction="20000"/>
          </a:bodyPr>
          <a:lstStyle/>
          <a:p>
            <a:r>
              <a:rPr lang="zh-CN" altLang="en-US" dirty="0"/>
              <a:t>项目的特征</a:t>
            </a:r>
          </a:p>
          <a:p>
            <a:pPr lvl="1"/>
            <a:r>
              <a:rPr lang="zh-CN" altLang="en-US" dirty="0"/>
              <a:t>项目的一次性</a:t>
            </a:r>
          </a:p>
          <a:p>
            <a:pPr lvl="2"/>
            <a:r>
              <a:rPr lang="zh-CN" altLang="en-US" b="1" dirty="0"/>
              <a:t>一次性是项目区别其他任务的基本特征</a:t>
            </a:r>
            <a:endParaRPr lang="en-US" altLang="zh-CN" b="1" dirty="0"/>
          </a:p>
          <a:p>
            <a:pPr lvl="2"/>
            <a:r>
              <a:rPr lang="zh-CN" altLang="en-US" dirty="0"/>
              <a:t>每个项目都有它的特殊之处，不存在两个完全相同的项目。</a:t>
            </a:r>
          </a:p>
          <a:p>
            <a:pPr lvl="1"/>
            <a:r>
              <a:rPr lang="zh-CN" altLang="en-US" dirty="0"/>
              <a:t>项目目标的明确性</a:t>
            </a:r>
          </a:p>
          <a:p>
            <a:pPr lvl="2"/>
            <a:r>
              <a:rPr lang="zh-CN" altLang="en-US" b="1" dirty="0"/>
              <a:t>成果性目标</a:t>
            </a:r>
            <a:endParaRPr lang="en-US" altLang="zh-CN" b="1" dirty="0"/>
          </a:p>
          <a:p>
            <a:pPr lvl="3"/>
            <a:r>
              <a:rPr lang="zh-CN" altLang="en-US" dirty="0"/>
              <a:t>结合项目的来源（比如：电信运营计费管理系统）</a:t>
            </a:r>
          </a:p>
          <a:p>
            <a:pPr lvl="2"/>
            <a:r>
              <a:rPr lang="zh-CN" altLang="en-US" b="1" dirty="0"/>
              <a:t>约束性目标</a:t>
            </a:r>
            <a:endParaRPr lang="en-US" altLang="zh-CN" b="1" dirty="0"/>
          </a:p>
          <a:p>
            <a:pPr lvl="3"/>
            <a:r>
              <a:rPr lang="zh-CN" altLang="en-US" dirty="0"/>
              <a:t>又称限制条件，是实现成果性目标的客观条件（比如：项目开发过程中要遵循国家法律法规）和人为约束目标（比如：项目组成员的去留和项目的最后期限）的统称，</a:t>
            </a:r>
            <a:endParaRPr lang="en-US" altLang="zh-CN" dirty="0"/>
          </a:p>
          <a:p>
            <a:pPr lvl="3"/>
            <a:r>
              <a:rPr lang="zh-CN" altLang="en-US" dirty="0"/>
              <a:t>是项目实施过程中必须遵守的条件，从而成为项目实施过程中的主要目标。</a:t>
            </a:r>
          </a:p>
          <a:p>
            <a:pPr lvl="1"/>
            <a:r>
              <a:rPr lang="zh-CN" altLang="en-US" dirty="0"/>
              <a:t>项目的整体性</a:t>
            </a:r>
          </a:p>
          <a:p>
            <a:pPr lvl="2"/>
            <a:r>
              <a:rPr lang="zh-CN" altLang="en-US" dirty="0"/>
              <a:t>项目是为实现目标而开展任务的集合</a:t>
            </a:r>
            <a:endParaRPr lang="en-US" altLang="zh-CN" dirty="0"/>
          </a:p>
          <a:p>
            <a:pPr lvl="2"/>
            <a:r>
              <a:rPr lang="zh-CN" altLang="en-US" dirty="0"/>
              <a:t>不是一项项孤立的活动，是一系列活动的有机组合，从而形成一个完整的过程。</a:t>
            </a:r>
            <a:endParaRPr lang="en-US" altLang="zh-CN" dirty="0"/>
          </a:p>
          <a:p>
            <a:pPr lvl="2"/>
            <a:r>
              <a:rPr lang="zh-CN" altLang="en-US" dirty="0"/>
              <a:t>强调</a:t>
            </a:r>
            <a:r>
              <a:rPr lang="zh-CN" altLang="en-US" b="1" dirty="0"/>
              <a:t>项目的整体性也就是强调项目的过程性和系统性</a:t>
            </a:r>
            <a:r>
              <a:rPr lang="zh-CN" altLang="en-US" dirty="0"/>
              <a:t>。</a:t>
            </a:r>
            <a:endParaRPr lang="en-US" altLang="zh-CN" dirty="0"/>
          </a:p>
          <a:p>
            <a:r>
              <a:rPr lang="zh-CN" altLang="en-US" dirty="0"/>
              <a:t>确定了项目之后，完成项目的主体是人：</a:t>
            </a:r>
            <a:endParaRPr lang="en-US" altLang="zh-CN" dirty="0"/>
          </a:p>
          <a:p>
            <a:pPr lvl="1"/>
            <a:r>
              <a:rPr lang="zh-CN" altLang="en-US" dirty="0"/>
              <a:t>项目需要人员，但是项目需要多少人员，需要什么样的人员，这些人员又是怎么组成的？</a:t>
            </a:r>
          </a:p>
        </p:txBody>
      </p:sp>
      <p:sp>
        <p:nvSpPr>
          <p:cNvPr id="2" name="日期占位符 1">
            <a:extLst>
              <a:ext uri="{FF2B5EF4-FFF2-40B4-BE49-F238E27FC236}">
                <a16:creationId xmlns:a16="http://schemas.microsoft.com/office/drawing/2014/main" id="{D0CE9532-8759-7266-ECD3-9F027F3F471A}"/>
              </a:ext>
            </a:extLst>
          </p:cNvPr>
          <p:cNvSpPr>
            <a:spLocks noGrp="1"/>
          </p:cNvSpPr>
          <p:nvPr>
            <p:ph type="dt" sz="half" idx="10"/>
          </p:nvPr>
        </p:nvSpPr>
        <p:spPr/>
        <p:txBody>
          <a:bodyPr/>
          <a:lstStyle/>
          <a:p>
            <a:fld id="{3941774A-B8BF-437A-8A2C-1A9E1EBBFAB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A70F16C-E911-E952-4CF3-144F3BEE262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2CD3DEF-8FCC-FA21-E847-992CFC9BC846}"/>
              </a:ext>
            </a:extLst>
          </p:cNvPr>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61715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5" name="Rectangle 7"/>
          <p:cNvSpPr>
            <a:spLocks noGrp="1" noChangeArrowheads="1"/>
          </p:cNvSpPr>
          <p:nvPr>
            <p:ph type="title"/>
          </p:nvPr>
        </p:nvSpPr>
        <p:spPr/>
        <p:txBody>
          <a:bodyPr/>
          <a:lstStyle/>
          <a:p>
            <a:r>
              <a:rPr lang="zh-CN" altLang="en-US"/>
              <a:t>为什么需要团队</a:t>
            </a:r>
            <a:endParaRPr lang="zh-CN" altLang="en-US" dirty="0"/>
          </a:p>
        </p:txBody>
      </p:sp>
      <p:sp>
        <p:nvSpPr>
          <p:cNvPr id="447491" name="Rectangle 3"/>
          <p:cNvSpPr>
            <a:spLocks noGrp="1" noChangeArrowheads="1"/>
          </p:cNvSpPr>
          <p:nvPr>
            <p:ph type="body" idx="1"/>
          </p:nvPr>
        </p:nvSpPr>
        <p:spPr/>
        <p:txBody>
          <a:bodyPr/>
          <a:lstStyle/>
          <a:p>
            <a:r>
              <a:rPr lang="zh-CN" altLang="en-US"/>
              <a:t>海纳百川，壁立千仞</a:t>
            </a:r>
            <a:endParaRPr lang="en-US" altLang="zh-CN"/>
          </a:p>
          <a:p>
            <a:r>
              <a:rPr lang="zh-CN" altLang="en-US"/>
              <a:t>但是：</a:t>
            </a:r>
            <a:endParaRPr lang="en-US" altLang="zh-CN"/>
          </a:p>
          <a:p>
            <a:pPr lvl="1"/>
            <a:r>
              <a:rPr lang="en-US" altLang="zh-CN"/>
              <a:t>1</a:t>
            </a:r>
            <a:r>
              <a:rPr lang="zh-CN" altLang="en-US"/>
              <a:t>个人一天可以挖</a:t>
            </a:r>
            <a:r>
              <a:rPr lang="en-US" altLang="zh-CN"/>
              <a:t>100</a:t>
            </a:r>
            <a:r>
              <a:rPr lang="zh-CN" altLang="en-US"/>
              <a:t>米；</a:t>
            </a:r>
            <a:endParaRPr lang="en-US" altLang="zh-CN"/>
          </a:p>
          <a:p>
            <a:pPr lvl="1"/>
            <a:r>
              <a:rPr lang="en-US" altLang="zh-CN"/>
              <a:t>2</a:t>
            </a:r>
            <a:r>
              <a:rPr lang="zh-CN" altLang="en-US"/>
              <a:t>个人一天可以挖多少？</a:t>
            </a:r>
            <a:endParaRPr lang="en-US" altLang="zh-CN"/>
          </a:p>
          <a:p>
            <a:pPr lvl="1"/>
            <a:r>
              <a:rPr lang="en-US" altLang="zh-CN"/>
              <a:t>100</a:t>
            </a:r>
            <a:r>
              <a:rPr lang="zh-CN" altLang="en-US"/>
              <a:t>个人，挖</a:t>
            </a:r>
            <a:r>
              <a:rPr lang="en-US" altLang="zh-CN"/>
              <a:t>100</a:t>
            </a:r>
            <a:r>
              <a:rPr lang="zh-CN" altLang="en-US"/>
              <a:t>米，需要多少天？</a:t>
            </a:r>
            <a:endParaRPr lang="en-US" altLang="zh-CN" dirty="0"/>
          </a:p>
        </p:txBody>
      </p:sp>
      <p:sp>
        <p:nvSpPr>
          <p:cNvPr id="2" name="日期占位符 1">
            <a:extLst>
              <a:ext uri="{FF2B5EF4-FFF2-40B4-BE49-F238E27FC236}">
                <a16:creationId xmlns:a16="http://schemas.microsoft.com/office/drawing/2014/main" id="{DB12F7E3-72CB-3969-4067-37C53699CA10}"/>
              </a:ext>
            </a:extLst>
          </p:cNvPr>
          <p:cNvSpPr>
            <a:spLocks noGrp="1"/>
          </p:cNvSpPr>
          <p:nvPr>
            <p:ph type="dt" sz="half" idx="10"/>
          </p:nvPr>
        </p:nvSpPr>
        <p:spPr/>
        <p:txBody>
          <a:bodyPr/>
          <a:lstStyle/>
          <a:p>
            <a:fld id="{678BA75A-6E32-4DF5-8B94-D60673AE32B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8888722-1038-A030-CB8F-7DA0F3F50BD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AD104F18-0BA9-F11C-D57A-E799F266ABF7}"/>
              </a:ext>
            </a:extLst>
          </p:cNvPr>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53993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5402B-204F-BA61-8796-C934CA81B9DD}"/>
              </a:ext>
            </a:extLst>
          </p:cNvPr>
          <p:cNvSpPr>
            <a:spLocks noGrp="1"/>
          </p:cNvSpPr>
          <p:nvPr>
            <p:ph type="title"/>
          </p:nvPr>
        </p:nvSpPr>
        <p:spPr/>
        <p:txBody>
          <a:bodyPr/>
          <a:lstStyle/>
          <a:p>
            <a:r>
              <a:rPr lang="zh-CN" altLang="en-US" dirty="0"/>
              <a:t>主要内容</a:t>
            </a:r>
          </a:p>
        </p:txBody>
      </p:sp>
      <p:sp>
        <p:nvSpPr>
          <p:cNvPr id="4" name="日期占位符 3">
            <a:extLst>
              <a:ext uri="{FF2B5EF4-FFF2-40B4-BE49-F238E27FC236}">
                <a16:creationId xmlns:a16="http://schemas.microsoft.com/office/drawing/2014/main" id="{508F4B95-56D3-8328-631A-E6158DF53AF1}"/>
              </a:ext>
            </a:extLst>
          </p:cNvPr>
          <p:cNvSpPr>
            <a:spLocks noGrp="1"/>
          </p:cNvSpPr>
          <p:nvPr>
            <p:ph type="dt" sz="half" idx="10"/>
          </p:nvPr>
        </p:nvSpPr>
        <p:spPr/>
        <p:txBody>
          <a:bodyPr/>
          <a:lstStyle/>
          <a:p>
            <a:fld id="{8B243C4A-D344-463A-84CA-31034895C318}" type="datetime1">
              <a:rPr lang="zh-CN" altLang="en-US" smtClean="0"/>
              <a:t>2023/6/25</a:t>
            </a:fld>
            <a:endParaRPr lang="zh-CN" altLang="en-US"/>
          </a:p>
        </p:txBody>
      </p:sp>
      <p:sp>
        <p:nvSpPr>
          <p:cNvPr id="5" name="页脚占位符 4">
            <a:extLst>
              <a:ext uri="{FF2B5EF4-FFF2-40B4-BE49-F238E27FC236}">
                <a16:creationId xmlns:a16="http://schemas.microsoft.com/office/drawing/2014/main" id="{B3B951D3-04EB-E6BF-5B3C-14B681459320}"/>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7AD9CF35-51B9-47DB-8DDF-C4FBA34A79CB}"/>
              </a:ext>
            </a:extLst>
          </p:cNvPr>
          <p:cNvSpPr>
            <a:spLocks noGrp="1"/>
          </p:cNvSpPr>
          <p:nvPr>
            <p:ph type="sldNum" sz="quarter" idx="12"/>
          </p:nvPr>
        </p:nvSpPr>
        <p:spPr/>
        <p:txBody>
          <a:bodyPr/>
          <a:lstStyle/>
          <a:p>
            <a:fld id="{0C913308-F349-4B6D-A68A-DD1791B4A57B}" type="slidenum">
              <a:rPr lang="zh-CN" altLang="en-US" smtClean="0"/>
              <a:t>3</a:t>
            </a:fld>
            <a:endParaRPr lang="zh-CN" altLang="en-US"/>
          </a:p>
        </p:txBody>
      </p:sp>
      <mc:AlternateContent xmlns:mc="http://schemas.openxmlformats.org/markup-compatibility/2006">
        <mc:Choice xmlns:psuz="http://schemas.microsoft.com/office/powerpoint/2016/summaryzoom" Requires="psuz">
          <p:graphicFrame>
            <p:nvGraphicFramePr>
              <p:cNvPr id="8" name="摘要缩放定位 7">
                <a:extLst>
                  <a:ext uri="{FF2B5EF4-FFF2-40B4-BE49-F238E27FC236}">
                    <a16:creationId xmlns:a16="http://schemas.microsoft.com/office/drawing/2014/main" id="{2C6434AC-C1D8-BF01-E7F5-A465180EE651}"/>
                  </a:ext>
                </a:extLst>
              </p:cNvPr>
              <p:cNvGraphicFramePr>
                <a:graphicFrameLocks noChangeAspect="1"/>
              </p:cNvGraphicFramePr>
              <p:nvPr>
                <p:extLst>
                  <p:ext uri="{D42A27DB-BD31-4B8C-83A1-F6EECF244321}">
                    <p14:modId xmlns:p14="http://schemas.microsoft.com/office/powerpoint/2010/main" val="896666778"/>
                  </p:ext>
                </p:extLst>
              </p:nvPr>
            </p:nvGraphicFramePr>
            <p:xfrm>
              <a:off x="457200" y="1600200"/>
              <a:ext cx="8229600" cy="4525963"/>
            </p:xfrm>
            <a:graphic>
              <a:graphicData uri="http://schemas.microsoft.com/office/powerpoint/2016/summaryzoom">
                <psuz:summaryZm>
                  <psuz:summaryZmObj sectionId="{019EAC0D-A0D0-4247-A7FF-D3BD9A6420DF}">
                    <psuz:zmPr id="{CA2C94B5-75C9-4C4B-8BE0-5FAE29D87200}" transitionDur="1000">
                      <p166:blipFill xmlns:p166="http://schemas.microsoft.com/office/powerpoint/2016/6/main">
                        <a:blip r:embed="rId2"/>
                        <a:stretch>
                          <a:fillRect/>
                        </a:stretch>
                      </p166:blipFill>
                      <p166:spPr xmlns:p166="http://schemas.microsoft.com/office/powerpoint/2016/6/main">
                        <a:xfrm>
                          <a:off x="272605" y="827945"/>
                          <a:ext cx="1851660" cy="1388745"/>
                        </a:xfrm>
                        <a:prstGeom prst="rect">
                          <a:avLst/>
                        </a:prstGeom>
                        <a:ln w="3175">
                          <a:solidFill>
                            <a:prstClr val="ltGray"/>
                          </a:solidFill>
                        </a:ln>
                      </p166:spPr>
                    </psuz:zmPr>
                  </psuz:summaryZmObj>
                  <psuz:summaryZmObj sectionId="{49A9383B-B423-4E81-BF6F-FA3A1293FA78}">
                    <psuz:zmPr id="{9B8FF4B4-AC5A-4C4E-B347-7D4039FEC6B3}" transitionDur="1000">
                      <p166:blipFill xmlns:p166="http://schemas.microsoft.com/office/powerpoint/2016/6/main">
                        <a:blip r:embed="rId3"/>
                        <a:stretch>
                          <a:fillRect/>
                        </a:stretch>
                      </p166:blipFill>
                      <p166:spPr xmlns:p166="http://schemas.microsoft.com/office/powerpoint/2016/6/main">
                        <a:xfrm>
                          <a:off x="2216848" y="827945"/>
                          <a:ext cx="1851660" cy="1388745"/>
                        </a:xfrm>
                        <a:prstGeom prst="rect">
                          <a:avLst/>
                        </a:prstGeom>
                        <a:ln w="3175">
                          <a:solidFill>
                            <a:prstClr val="ltGray"/>
                          </a:solidFill>
                        </a:ln>
                      </p166:spPr>
                    </psuz:zmPr>
                  </psuz:summaryZmObj>
                  <psuz:summaryZmObj sectionId="{F7FD6BF6-F57D-41F7-8BBE-3E3D555B2433}">
                    <psuz:zmPr id="{CE1520E7-8581-42BC-84D3-BEB2BC7A05AF}" transitionDur="1000">
                      <p166:blipFill xmlns:p166="http://schemas.microsoft.com/office/powerpoint/2016/6/main">
                        <a:blip r:embed="rId4"/>
                        <a:stretch>
                          <a:fillRect/>
                        </a:stretch>
                      </p166:blipFill>
                      <p166:spPr xmlns:p166="http://schemas.microsoft.com/office/powerpoint/2016/6/main">
                        <a:xfrm>
                          <a:off x="4161091" y="827945"/>
                          <a:ext cx="1851660" cy="1388745"/>
                        </a:xfrm>
                        <a:prstGeom prst="rect">
                          <a:avLst/>
                        </a:prstGeom>
                        <a:ln w="3175">
                          <a:solidFill>
                            <a:prstClr val="ltGray"/>
                          </a:solidFill>
                        </a:ln>
                      </p166:spPr>
                    </psuz:zmPr>
                  </psuz:summaryZmObj>
                  <psuz:summaryZmObj sectionId="{E0B24B23-3426-47BA-83D3-F7DB9C4D4F34}">
                    <psuz:zmPr id="{E341B467-006F-47B6-9CC0-65CC0225036C}" transitionDur="1000">
                      <p166:blipFill xmlns:p166="http://schemas.microsoft.com/office/powerpoint/2016/6/main">
                        <a:blip r:embed="rId5"/>
                        <a:stretch>
                          <a:fillRect/>
                        </a:stretch>
                      </p166:blipFill>
                      <p166:spPr xmlns:p166="http://schemas.microsoft.com/office/powerpoint/2016/6/main">
                        <a:xfrm>
                          <a:off x="6105334" y="827945"/>
                          <a:ext cx="1851660" cy="1388745"/>
                        </a:xfrm>
                        <a:prstGeom prst="rect">
                          <a:avLst/>
                        </a:prstGeom>
                        <a:ln w="3175">
                          <a:solidFill>
                            <a:prstClr val="ltGray"/>
                          </a:solidFill>
                        </a:ln>
                      </p166:spPr>
                    </psuz:zmPr>
                  </psuz:summaryZmObj>
                  <psuz:summaryZmObj sectionId="{FC125236-EEEB-4A21-B385-E5ED907A10CE}">
                    <psuz:zmPr id="{EA606F6E-4FC1-46CD-BF03-9F9D706760AF}" transitionDur="1000">
                      <p166:blipFill xmlns:p166="http://schemas.microsoft.com/office/powerpoint/2016/6/main">
                        <a:blip r:embed="rId6"/>
                        <a:stretch>
                          <a:fillRect/>
                        </a:stretch>
                      </p166:blipFill>
                      <p166:spPr xmlns:p166="http://schemas.microsoft.com/office/powerpoint/2016/6/main">
                        <a:xfrm>
                          <a:off x="272605" y="2309273"/>
                          <a:ext cx="1851660" cy="1388745"/>
                        </a:xfrm>
                        <a:prstGeom prst="rect">
                          <a:avLst/>
                        </a:prstGeom>
                        <a:ln w="3175">
                          <a:solidFill>
                            <a:prstClr val="ltGray"/>
                          </a:solidFill>
                        </a:ln>
                      </p166:spPr>
                    </psuz:zmPr>
                  </psuz:summaryZmObj>
                  <psuz:summaryZmObj sectionId="{795B9AC5-6BFF-45BA-B092-5B4411755FE8}">
                    <psuz:zmPr id="{1A26FC60-67C7-448F-B733-A68EC5445237}" transitionDur="1000">
                      <p166:blipFill xmlns:p166="http://schemas.microsoft.com/office/powerpoint/2016/6/main">
                        <a:blip r:embed="rId7"/>
                        <a:stretch>
                          <a:fillRect/>
                        </a:stretch>
                      </p166:blipFill>
                      <p166:spPr xmlns:p166="http://schemas.microsoft.com/office/powerpoint/2016/6/main">
                        <a:xfrm>
                          <a:off x="2216848" y="2309273"/>
                          <a:ext cx="1851660" cy="1388745"/>
                        </a:xfrm>
                        <a:prstGeom prst="rect">
                          <a:avLst/>
                        </a:prstGeom>
                        <a:ln w="3175">
                          <a:solidFill>
                            <a:prstClr val="ltGray"/>
                          </a:solidFill>
                        </a:ln>
                      </p166:spPr>
                    </psuz:zmPr>
                  </psuz:summaryZmObj>
                  <psuz:summaryZmObj sectionId="{12806078-E23B-45C0-9372-3F6F2E3EE273}">
                    <psuz:zmPr id="{7059D24C-8989-497A-80F3-218A4E09CD32}" transitionDur="1000">
                      <p166:blipFill xmlns:p166="http://schemas.microsoft.com/office/powerpoint/2016/6/main">
                        <a:blip r:embed="rId8"/>
                        <a:stretch>
                          <a:fillRect/>
                        </a:stretch>
                      </p166:blipFill>
                      <p166:spPr xmlns:p166="http://schemas.microsoft.com/office/powerpoint/2016/6/main">
                        <a:xfrm>
                          <a:off x="4161091" y="2309273"/>
                          <a:ext cx="1851660" cy="1388745"/>
                        </a:xfrm>
                        <a:prstGeom prst="rect">
                          <a:avLst/>
                        </a:prstGeom>
                        <a:ln w="3175">
                          <a:solidFill>
                            <a:prstClr val="ltGray"/>
                          </a:solidFill>
                        </a:ln>
                      </p166:spPr>
                    </psuz:zmPr>
                  </psuz:summaryZmObj>
                  <psuz:summaryZmObj sectionId="{4CD2B685-2F67-4585-88EF-61889590EE73}">
                    <psuz:zmPr id="{D70CAFFF-4935-4BBD-89FC-0EE78DFA528E}" transitionDur="1000">
                      <p166:blipFill xmlns:p166="http://schemas.microsoft.com/office/powerpoint/2016/6/main">
                        <a:blip r:embed="rId9"/>
                        <a:stretch>
                          <a:fillRect/>
                        </a:stretch>
                      </p166:blipFill>
                      <p166:spPr xmlns:p166="http://schemas.microsoft.com/office/powerpoint/2016/6/main">
                        <a:xfrm>
                          <a:off x="6105334" y="2309273"/>
                          <a:ext cx="1851660" cy="1388745"/>
                        </a:xfrm>
                        <a:prstGeom prst="rect">
                          <a:avLst/>
                        </a:prstGeom>
                        <a:ln w="3175">
                          <a:solidFill>
                            <a:prstClr val="ltGray"/>
                          </a:solidFill>
                        </a:ln>
                      </p166:spPr>
                    </psuz:zmPr>
                  </psuz:summaryZmObj>
                  <psuz:gridLayout/>
                </psuz:summaryZm>
              </a:graphicData>
            </a:graphic>
          </p:graphicFrame>
        </mc:Choice>
        <mc:Fallback>
          <p:grpSp>
            <p:nvGrpSpPr>
              <p:cNvPr id="8" name="摘要缩放定位 7">
                <a:extLst>
                  <a:ext uri="{FF2B5EF4-FFF2-40B4-BE49-F238E27FC236}">
                    <a16:creationId xmlns:a16="http://schemas.microsoft.com/office/drawing/2014/main" id="{2C6434AC-C1D8-BF01-E7F5-A465180EE651}"/>
                  </a:ext>
                </a:extLst>
              </p:cNvPr>
              <p:cNvGrpSpPr>
                <a:grpSpLocks noGrp="1" noUngrp="1" noRot="1" noChangeAspect="1" noMove="1" noResize="1"/>
              </p:cNvGrpSpPr>
              <p:nvPr/>
            </p:nvGrpSpPr>
            <p:grpSpPr>
              <a:xfrm>
                <a:off x="457200" y="1600200"/>
                <a:ext cx="8229600" cy="4525963"/>
                <a:chOff x="457200" y="1600200"/>
                <a:chExt cx="8229600" cy="4525963"/>
              </a:xfrm>
            </p:grpSpPr>
            <p:pic>
              <p:nvPicPr>
                <p:cNvPr id="3" name="图片 3">
                  <a:hlinkClick r:id="rId10"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729805" y="2428145"/>
                  <a:ext cx="1851660" cy="1388745"/>
                </a:xfrm>
                <a:prstGeom prst="rect">
                  <a:avLst/>
                </a:prstGeom>
                <a:ln w="3175">
                  <a:solidFill>
                    <a:prstClr val="ltGray"/>
                  </a:solidFill>
                </a:ln>
              </p:spPr>
            </p:pic>
            <p:pic>
              <p:nvPicPr>
                <p:cNvPr id="7" name="图片 7">
                  <a:hlinkClick r:id="rId11"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674048" y="2428145"/>
                  <a:ext cx="1851660" cy="1388745"/>
                </a:xfrm>
                <a:prstGeom prst="rect">
                  <a:avLst/>
                </a:prstGeom>
                <a:ln w="3175">
                  <a:solidFill>
                    <a:prstClr val="ltGray"/>
                  </a:solidFill>
                </a:ln>
              </p:spPr>
            </p:pic>
            <p:pic>
              <p:nvPicPr>
                <p:cNvPr id="9" name="图片 9">
                  <a:hlinkClick r:id="rId12"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618291" y="2428145"/>
                  <a:ext cx="1851660" cy="1388745"/>
                </a:xfrm>
                <a:prstGeom prst="rect">
                  <a:avLst/>
                </a:prstGeom>
                <a:ln w="3175">
                  <a:solidFill>
                    <a:prstClr val="ltGray"/>
                  </a:solidFill>
                </a:ln>
              </p:spPr>
            </p:pic>
            <p:pic>
              <p:nvPicPr>
                <p:cNvPr id="10" name="图片 10">
                  <a:hlinkClick r:id="rId13"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562534" y="2428145"/>
                  <a:ext cx="1851660" cy="1388745"/>
                </a:xfrm>
                <a:prstGeom prst="rect">
                  <a:avLst/>
                </a:prstGeom>
                <a:ln w="3175">
                  <a:solidFill>
                    <a:prstClr val="ltGray"/>
                  </a:solidFill>
                </a:ln>
              </p:spPr>
            </p:pic>
            <p:pic>
              <p:nvPicPr>
                <p:cNvPr id="11" name="图片 11">
                  <a:hlinkClick r:id="rId14"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729805" y="3909473"/>
                  <a:ext cx="1851660" cy="1388745"/>
                </a:xfrm>
                <a:prstGeom prst="rect">
                  <a:avLst/>
                </a:prstGeom>
                <a:ln w="3175">
                  <a:solidFill>
                    <a:prstClr val="ltGray"/>
                  </a:solidFill>
                </a:ln>
              </p:spPr>
            </p:pic>
            <p:pic>
              <p:nvPicPr>
                <p:cNvPr id="12" name="图片 12">
                  <a:hlinkClick r:id="rId15"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674048" y="3909473"/>
                  <a:ext cx="1851660" cy="1388745"/>
                </a:xfrm>
                <a:prstGeom prst="rect">
                  <a:avLst/>
                </a:prstGeom>
                <a:ln w="3175">
                  <a:solidFill>
                    <a:prstClr val="ltGray"/>
                  </a:solidFill>
                </a:ln>
              </p:spPr>
            </p:pic>
            <p:pic>
              <p:nvPicPr>
                <p:cNvPr id="13" name="图片 13">
                  <a:hlinkClick r:id="rId16"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4618291" y="3909473"/>
                  <a:ext cx="1851660" cy="1388745"/>
                </a:xfrm>
                <a:prstGeom prst="rect">
                  <a:avLst/>
                </a:prstGeom>
                <a:ln w="3175">
                  <a:solidFill>
                    <a:prstClr val="ltGray"/>
                  </a:solidFill>
                </a:ln>
              </p:spPr>
            </p:pic>
            <p:pic>
              <p:nvPicPr>
                <p:cNvPr id="14" name="图片 14">
                  <a:hlinkClick r:id="rId17"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6562534" y="3909473"/>
                  <a:ext cx="1851660" cy="1388745"/>
                </a:xfrm>
                <a:prstGeom prst="rect">
                  <a:avLst/>
                </a:prstGeom>
                <a:ln w="3175">
                  <a:solidFill>
                    <a:prstClr val="ltGray"/>
                  </a:solidFill>
                </a:ln>
              </p:spPr>
            </p:pic>
          </p:grpSp>
        </mc:Fallback>
      </mc:AlternateContent>
    </p:spTree>
    <p:extLst>
      <p:ext uri="{BB962C8B-B14F-4D97-AF65-F5344CB8AC3E}">
        <p14:creationId xmlns:p14="http://schemas.microsoft.com/office/powerpoint/2010/main" val="1564106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5" name="Rectangle 9"/>
          <p:cNvSpPr>
            <a:spLocks noGrp="1" noChangeArrowheads="1"/>
          </p:cNvSpPr>
          <p:nvPr>
            <p:ph type="title"/>
          </p:nvPr>
        </p:nvSpPr>
        <p:spPr/>
        <p:txBody>
          <a:bodyPr/>
          <a:lstStyle/>
          <a:p>
            <a:r>
              <a:rPr lang="zh-CN" altLang="en-US"/>
              <a:t>什么是团队</a:t>
            </a:r>
          </a:p>
        </p:txBody>
      </p:sp>
      <p:sp>
        <p:nvSpPr>
          <p:cNvPr id="449540" name="Rectangle 4"/>
          <p:cNvSpPr>
            <a:spLocks noGrp="1" noChangeArrowheads="1"/>
          </p:cNvSpPr>
          <p:nvPr>
            <p:ph type="body" idx="1"/>
          </p:nvPr>
        </p:nvSpPr>
        <p:spPr/>
        <p:txBody>
          <a:bodyPr/>
          <a:lstStyle/>
          <a:p>
            <a:r>
              <a:rPr lang="zh-CN" altLang="en-US" dirty="0"/>
              <a:t>团队就是一群人合作做一件事情 </a:t>
            </a:r>
          </a:p>
          <a:p>
            <a:pPr lvl="1"/>
            <a:r>
              <a:rPr lang="zh-CN" altLang="en-US" dirty="0"/>
              <a:t>有明确的、共同的目标 ，有合作、有分工</a:t>
            </a:r>
          </a:p>
          <a:p>
            <a:pPr lvl="1"/>
            <a:r>
              <a:rPr lang="zh-CN" altLang="en-US" dirty="0"/>
              <a:t>分工：</a:t>
            </a:r>
            <a:endParaRPr lang="en-US" altLang="zh-CN" dirty="0"/>
          </a:p>
          <a:p>
            <a:pPr lvl="2"/>
            <a:r>
              <a:rPr lang="zh-CN" altLang="en-US" dirty="0"/>
              <a:t>每个人分担不同的角色职责，并有独特的贡献 </a:t>
            </a:r>
            <a:endParaRPr lang="en-US" altLang="zh-CN" dirty="0"/>
          </a:p>
          <a:p>
            <a:pPr lvl="1"/>
            <a:r>
              <a:rPr lang="zh-CN" altLang="en-US" dirty="0"/>
              <a:t>合作：</a:t>
            </a:r>
            <a:endParaRPr lang="en-US" altLang="zh-CN" dirty="0"/>
          </a:p>
          <a:p>
            <a:pPr lvl="2"/>
            <a:r>
              <a:rPr lang="zh-CN" altLang="en-US" dirty="0"/>
              <a:t>有沟通与合作，并能够产生成果 </a:t>
            </a:r>
          </a:p>
          <a:p>
            <a:pPr lvl="1"/>
            <a:endParaRPr lang="zh-CN" altLang="en-US" dirty="0"/>
          </a:p>
        </p:txBody>
      </p:sp>
      <p:sp>
        <p:nvSpPr>
          <p:cNvPr id="449541" name="WordArt 5"/>
          <p:cNvSpPr>
            <a:spLocks noChangeArrowheads="1" noChangeShapeType="1" noTextEdit="1"/>
          </p:cNvSpPr>
          <p:nvPr/>
        </p:nvSpPr>
        <p:spPr bwMode="auto">
          <a:xfrm>
            <a:off x="2879725" y="5619075"/>
            <a:ext cx="3384550" cy="504825"/>
          </a:xfrm>
          <a:prstGeom prst="rect">
            <a:avLst/>
          </a:prstGeom>
          <a:solidFill>
            <a:srgbClr val="92D050"/>
          </a:solidFill>
          <a:extLst>
            <a:ext uri="{AF507438-7753-43e0-B8FC-AC1667EBCBE1}">
              <a14:hiddenEffects xmlns="" xmlns:a14="http://schemas.microsoft.com/office/drawing/2010/main">
                <a:effectLst/>
              </a14:hiddenEffects>
            </a:ext>
          </a:extLst>
        </p:spPr>
        <p:txBody>
          <a:bodyPr wrap="none" fromWordArt="1">
            <a:prstTxWarp prst="textPlain">
              <a:avLst>
                <a:gd name="adj" fmla="val 50000"/>
              </a:avLst>
            </a:prstTxWarp>
          </a:bodyPr>
          <a:lstStyle/>
          <a:p>
            <a:r>
              <a:rPr lang="en-US" altLang="zh-CN" sz="4400" b="1" kern="10" dirty="0">
                <a:ln w="9525">
                  <a:solidFill>
                    <a:srgbClr val="0033CC"/>
                  </a:solidFill>
                  <a:round/>
                  <a:headEnd/>
                  <a:tailEnd/>
                </a:ln>
                <a:gradFill rotWithShape="1">
                  <a:gsLst>
                    <a:gs pos="0">
                      <a:srgbClr val="3366FF"/>
                    </a:gs>
                    <a:gs pos="50000">
                      <a:srgbClr val="3366FF">
                        <a:gamma/>
                        <a:tint val="27843"/>
                        <a:invGamma/>
                      </a:srgbClr>
                    </a:gs>
                    <a:gs pos="100000">
                      <a:srgbClr val="3366FF"/>
                    </a:gs>
                  </a:gsLst>
                  <a:lin ang="5400000" scaled="1"/>
                </a:gradFill>
                <a:latin typeface="黑体"/>
                <a:ea typeface="黑体"/>
              </a:rPr>
              <a:t>1+1&gt;2 ??</a:t>
            </a:r>
            <a:endParaRPr lang="zh-CN" altLang="en-US" sz="4400" b="1" kern="10" dirty="0">
              <a:ln w="9525">
                <a:solidFill>
                  <a:srgbClr val="0033CC"/>
                </a:solidFill>
                <a:round/>
                <a:headEnd/>
                <a:tailEnd/>
              </a:ln>
              <a:gradFill rotWithShape="1">
                <a:gsLst>
                  <a:gs pos="0">
                    <a:srgbClr val="3366FF"/>
                  </a:gs>
                  <a:gs pos="50000">
                    <a:srgbClr val="3366FF">
                      <a:gamma/>
                      <a:tint val="27843"/>
                      <a:invGamma/>
                    </a:srgbClr>
                  </a:gs>
                  <a:gs pos="100000">
                    <a:srgbClr val="3366FF"/>
                  </a:gs>
                </a:gsLst>
                <a:lin ang="5400000" scaled="1"/>
              </a:gradFill>
              <a:latin typeface="黑体"/>
              <a:ea typeface="黑体"/>
            </a:endParaRPr>
          </a:p>
        </p:txBody>
      </p:sp>
      <p:sp>
        <p:nvSpPr>
          <p:cNvPr id="2" name="日期占位符 1">
            <a:extLst>
              <a:ext uri="{FF2B5EF4-FFF2-40B4-BE49-F238E27FC236}">
                <a16:creationId xmlns:a16="http://schemas.microsoft.com/office/drawing/2014/main" id="{3D7A72F8-1AFA-EE37-842B-7FDC6D39C143}"/>
              </a:ext>
            </a:extLst>
          </p:cNvPr>
          <p:cNvSpPr>
            <a:spLocks noGrp="1"/>
          </p:cNvSpPr>
          <p:nvPr>
            <p:ph type="dt" sz="half" idx="10"/>
          </p:nvPr>
        </p:nvSpPr>
        <p:spPr/>
        <p:txBody>
          <a:bodyPr/>
          <a:lstStyle/>
          <a:p>
            <a:fld id="{F51C8897-9D72-48D6-8F36-6A1984951CFE}"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4ED9A71-F927-15D1-5D4E-EC9B49D719D2}"/>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15D3697-E882-265B-9923-FF5B18EDB2FC}"/>
              </a:ext>
            </a:extLst>
          </p:cNvPr>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735852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7" name="AutoShape 3"/>
          <p:cNvSpPr>
            <a:spLocks noChangeArrowheads="1"/>
          </p:cNvSpPr>
          <p:nvPr/>
        </p:nvSpPr>
        <p:spPr bwMode="auto">
          <a:xfrm>
            <a:off x="1042988" y="1052513"/>
            <a:ext cx="687070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6600"/>
            </a:solidFill>
            <a:round/>
            <a:headEnd/>
            <a:tailEnd/>
          </a:ln>
          <a:effectLst>
            <a:outerShdw dist="53882" dir="2700000" algn="ctr" rotWithShape="0">
              <a:schemeClr val="bg2">
                <a:alpha val="50000"/>
              </a:schemeClr>
            </a:outerShdw>
          </a:effectLst>
        </p:spPr>
        <p:txBody>
          <a:bodyPr anchorCtr="1">
            <a:spAutoFit/>
          </a:bodyPr>
          <a:lstStyle/>
          <a:p>
            <a:pPr algn="l"/>
            <a:r>
              <a:rPr lang="en-US" altLang="zh-CN" b="1">
                <a:ea typeface="黑体" pitchFamily="2" charset="-122"/>
              </a:rPr>
              <a:t>1</a:t>
            </a:r>
            <a:r>
              <a:rPr lang="zh-CN" altLang="en-US" b="1">
                <a:ea typeface="黑体" pitchFamily="2" charset="-122"/>
              </a:rPr>
              <a:t>、小型软件公司团队组织结构</a:t>
            </a:r>
          </a:p>
        </p:txBody>
      </p:sp>
      <p:pic>
        <p:nvPicPr>
          <p:cNvPr id="45158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1628775"/>
            <a:ext cx="7559675" cy="459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1589"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1593850"/>
            <a:ext cx="7489825" cy="478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1590" name="AutoShape 6"/>
          <p:cNvSpPr>
            <a:spLocks noChangeArrowheads="1"/>
          </p:cNvSpPr>
          <p:nvPr/>
        </p:nvSpPr>
        <p:spPr bwMode="auto">
          <a:xfrm>
            <a:off x="1042988" y="1052513"/>
            <a:ext cx="687070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6600"/>
            </a:solidFill>
            <a:round/>
            <a:headEnd/>
            <a:tailEnd/>
          </a:ln>
          <a:effectLst>
            <a:outerShdw dist="53882" dir="2700000" algn="ctr" rotWithShape="0">
              <a:schemeClr val="bg2">
                <a:alpha val="50000"/>
              </a:schemeClr>
            </a:outerShdw>
          </a:effectLst>
        </p:spPr>
        <p:txBody>
          <a:bodyPr anchorCtr="1">
            <a:spAutoFit/>
          </a:bodyPr>
          <a:lstStyle/>
          <a:p>
            <a:pPr algn="l"/>
            <a:r>
              <a:rPr lang="en-US" altLang="zh-CN" b="1">
                <a:ea typeface="黑体" pitchFamily="2" charset="-122"/>
              </a:rPr>
              <a:t>2</a:t>
            </a:r>
            <a:r>
              <a:rPr lang="zh-CN" altLang="en-US" b="1">
                <a:ea typeface="黑体" pitchFamily="2" charset="-122"/>
              </a:rPr>
              <a:t>、微软公司团队组织结构</a:t>
            </a:r>
          </a:p>
        </p:txBody>
      </p:sp>
      <p:sp>
        <p:nvSpPr>
          <p:cNvPr id="451591" name="AutoShape 7"/>
          <p:cNvSpPr>
            <a:spLocks noChangeArrowheads="1"/>
          </p:cNvSpPr>
          <p:nvPr/>
        </p:nvSpPr>
        <p:spPr bwMode="auto">
          <a:xfrm>
            <a:off x="1042988" y="1052513"/>
            <a:ext cx="687070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6600"/>
            </a:solidFill>
            <a:round/>
            <a:headEnd/>
            <a:tailEnd/>
          </a:ln>
          <a:effectLst>
            <a:outerShdw dist="53882" dir="2700000" algn="ctr" rotWithShape="0">
              <a:schemeClr val="bg2">
                <a:alpha val="50000"/>
              </a:schemeClr>
            </a:outerShdw>
          </a:effectLst>
        </p:spPr>
        <p:txBody>
          <a:bodyPr anchorCtr="1">
            <a:spAutoFit/>
          </a:bodyPr>
          <a:lstStyle/>
          <a:p>
            <a:pPr algn="l"/>
            <a:r>
              <a:rPr lang="en-US" altLang="zh-CN" b="1">
                <a:ea typeface="黑体" pitchFamily="2" charset="-122"/>
              </a:rPr>
              <a:t>3</a:t>
            </a:r>
            <a:r>
              <a:rPr lang="zh-CN" altLang="en-US" b="1">
                <a:ea typeface="黑体" pitchFamily="2" charset="-122"/>
              </a:rPr>
              <a:t>、大型软件公司团队组织结构</a:t>
            </a:r>
          </a:p>
        </p:txBody>
      </p:sp>
      <p:pic>
        <p:nvPicPr>
          <p:cNvPr id="451592" name="Picture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1581150"/>
            <a:ext cx="72009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1594" name="Rectangle 10"/>
          <p:cNvSpPr>
            <a:spLocks noGrp="1" noChangeArrowheads="1"/>
          </p:cNvSpPr>
          <p:nvPr>
            <p:ph type="title"/>
          </p:nvPr>
        </p:nvSpPr>
        <p:spPr>
          <a:xfrm>
            <a:off x="457200" y="116632"/>
            <a:ext cx="8229600" cy="1143000"/>
          </a:xfrm>
        </p:spPr>
        <p:txBody>
          <a:bodyPr/>
          <a:lstStyle/>
          <a:p>
            <a:r>
              <a:rPr lang="zh-CN" altLang="en-US" dirty="0"/>
              <a:t>常见的软件开发团队组织形式</a:t>
            </a:r>
          </a:p>
        </p:txBody>
      </p:sp>
      <p:sp>
        <p:nvSpPr>
          <p:cNvPr id="2" name="日期占位符 1">
            <a:extLst>
              <a:ext uri="{FF2B5EF4-FFF2-40B4-BE49-F238E27FC236}">
                <a16:creationId xmlns:a16="http://schemas.microsoft.com/office/drawing/2014/main" id="{ED45D214-A3C4-831D-3AE4-2A64362C396F}"/>
              </a:ext>
            </a:extLst>
          </p:cNvPr>
          <p:cNvSpPr>
            <a:spLocks noGrp="1"/>
          </p:cNvSpPr>
          <p:nvPr>
            <p:ph type="dt" sz="half" idx="10"/>
          </p:nvPr>
        </p:nvSpPr>
        <p:spPr/>
        <p:txBody>
          <a:bodyPr/>
          <a:lstStyle/>
          <a:p>
            <a:fld id="{513EBE0A-DA0A-472A-B47F-A017675F8BF4}"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2F2BE84-1B87-547B-A0CD-0C3A35CFA32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5A62E87-4BAE-7CF2-BCD7-CA08510A5692}"/>
              </a:ext>
            </a:extLst>
          </p:cNvPr>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709996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51587"/>
                                        </p:tgtEl>
                                        <p:attrNameLst>
                                          <p:attrName>style.visibility</p:attrName>
                                        </p:attrNameLst>
                                      </p:cBhvr>
                                      <p:to>
                                        <p:strVal val="visible"/>
                                      </p:to>
                                    </p:set>
                                    <p:animEffect transition="in" filter="wipe(left)">
                                      <p:cBhvr>
                                        <p:cTn id="7" dur="500"/>
                                        <p:tgtEl>
                                          <p:spTgt spid="451587"/>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51588"/>
                                        </p:tgtEl>
                                        <p:attrNameLst>
                                          <p:attrName>style.visibility</p:attrName>
                                        </p:attrNameLst>
                                      </p:cBhvr>
                                      <p:to>
                                        <p:strVal val="visible"/>
                                      </p:to>
                                    </p:set>
                                    <p:animEffect transition="in" filter="checkerboard(across)">
                                      <p:cBhvr>
                                        <p:cTn id="11" dur="500"/>
                                        <p:tgtEl>
                                          <p:spTgt spid="451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xit" presetSubtype="10" fill="hold" nodeType="clickEffect">
                                  <p:stCondLst>
                                    <p:cond delay="0"/>
                                  </p:stCondLst>
                                  <p:childTnLst>
                                    <p:animEffect transition="out" filter="checkerboard(across)">
                                      <p:cBhvr>
                                        <p:cTn id="15" dur="500"/>
                                        <p:tgtEl>
                                          <p:spTgt spid="451588"/>
                                        </p:tgtEl>
                                      </p:cBhvr>
                                    </p:animEffect>
                                    <p:set>
                                      <p:cBhvr>
                                        <p:cTn id="16" dur="1" fill="hold">
                                          <p:stCondLst>
                                            <p:cond delay="499"/>
                                          </p:stCondLst>
                                        </p:cTn>
                                        <p:tgtEl>
                                          <p:spTgt spid="451588"/>
                                        </p:tgtEl>
                                        <p:attrNameLst>
                                          <p:attrName>style.visibility</p:attrName>
                                        </p:attrNameLst>
                                      </p:cBhvr>
                                      <p:to>
                                        <p:strVal val="hidden"/>
                                      </p:to>
                                    </p:se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1590"/>
                                        </p:tgtEl>
                                        <p:attrNameLst>
                                          <p:attrName>style.visibility</p:attrName>
                                        </p:attrNameLst>
                                      </p:cBhvr>
                                      <p:to>
                                        <p:strVal val="visible"/>
                                      </p:to>
                                    </p:set>
                                    <p:animEffect transition="in" filter="wipe(left)">
                                      <p:cBhvr>
                                        <p:cTn id="20" dur="500"/>
                                        <p:tgtEl>
                                          <p:spTgt spid="451590"/>
                                        </p:tgtEl>
                                      </p:cBhvr>
                                    </p:animEffect>
                                  </p:childTnLst>
                                </p:cTn>
                              </p:par>
                            </p:childTnLst>
                          </p:cTn>
                        </p:par>
                        <p:par>
                          <p:cTn id="21" fill="hold" nodeType="afterGroup">
                            <p:stCondLst>
                              <p:cond delay="1000"/>
                            </p:stCondLst>
                            <p:childTnLst>
                              <p:par>
                                <p:cTn id="22" presetID="5" presetClass="entr" presetSubtype="10" fill="hold" nodeType="afterEffect">
                                  <p:stCondLst>
                                    <p:cond delay="0"/>
                                  </p:stCondLst>
                                  <p:childTnLst>
                                    <p:set>
                                      <p:cBhvr>
                                        <p:cTn id="23" dur="1" fill="hold">
                                          <p:stCondLst>
                                            <p:cond delay="0"/>
                                          </p:stCondLst>
                                        </p:cTn>
                                        <p:tgtEl>
                                          <p:spTgt spid="451589"/>
                                        </p:tgtEl>
                                        <p:attrNameLst>
                                          <p:attrName>style.visibility</p:attrName>
                                        </p:attrNameLst>
                                      </p:cBhvr>
                                      <p:to>
                                        <p:strVal val="visible"/>
                                      </p:to>
                                    </p:set>
                                    <p:animEffect transition="in" filter="checkerboard(across)">
                                      <p:cBhvr>
                                        <p:cTn id="24" dur="500"/>
                                        <p:tgtEl>
                                          <p:spTgt spid="4515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xit" presetSubtype="10" fill="hold" nodeType="clickEffect">
                                  <p:stCondLst>
                                    <p:cond delay="0"/>
                                  </p:stCondLst>
                                  <p:childTnLst>
                                    <p:animEffect transition="out" filter="checkerboard(across)">
                                      <p:cBhvr>
                                        <p:cTn id="28" dur="500"/>
                                        <p:tgtEl>
                                          <p:spTgt spid="451589"/>
                                        </p:tgtEl>
                                      </p:cBhvr>
                                    </p:animEffect>
                                    <p:set>
                                      <p:cBhvr>
                                        <p:cTn id="29" dur="1" fill="hold">
                                          <p:stCondLst>
                                            <p:cond delay="499"/>
                                          </p:stCondLst>
                                        </p:cTn>
                                        <p:tgtEl>
                                          <p:spTgt spid="451589"/>
                                        </p:tgtEl>
                                        <p:attrNameLst>
                                          <p:attrName>style.visibility</p:attrName>
                                        </p:attrNameLst>
                                      </p:cBhvr>
                                      <p:to>
                                        <p:strVal val="hidden"/>
                                      </p:to>
                                    </p:se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451591"/>
                                        </p:tgtEl>
                                        <p:attrNameLst>
                                          <p:attrName>style.visibility</p:attrName>
                                        </p:attrNameLst>
                                      </p:cBhvr>
                                      <p:to>
                                        <p:strVal val="visible"/>
                                      </p:to>
                                    </p:set>
                                    <p:animEffect transition="in" filter="wipe(left)">
                                      <p:cBhvr>
                                        <p:cTn id="33" dur="500"/>
                                        <p:tgtEl>
                                          <p:spTgt spid="451591"/>
                                        </p:tgtEl>
                                      </p:cBhvr>
                                    </p:animEffect>
                                  </p:childTnLst>
                                </p:cTn>
                              </p:par>
                            </p:childTnLst>
                          </p:cTn>
                        </p:par>
                        <p:par>
                          <p:cTn id="34" fill="hold" nodeType="afterGroup">
                            <p:stCondLst>
                              <p:cond delay="1000"/>
                            </p:stCondLst>
                            <p:childTnLst>
                              <p:par>
                                <p:cTn id="35" presetID="5" presetClass="entr" presetSubtype="10" fill="hold" nodeType="afterEffect">
                                  <p:stCondLst>
                                    <p:cond delay="0"/>
                                  </p:stCondLst>
                                  <p:childTnLst>
                                    <p:set>
                                      <p:cBhvr>
                                        <p:cTn id="36" dur="1" fill="hold">
                                          <p:stCondLst>
                                            <p:cond delay="0"/>
                                          </p:stCondLst>
                                        </p:cTn>
                                        <p:tgtEl>
                                          <p:spTgt spid="451592"/>
                                        </p:tgtEl>
                                        <p:attrNameLst>
                                          <p:attrName>style.visibility</p:attrName>
                                        </p:attrNameLst>
                                      </p:cBhvr>
                                      <p:to>
                                        <p:strVal val="visible"/>
                                      </p:to>
                                    </p:set>
                                    <p:animEffect transition="in" filter="checkerboard(across)">
                                      <p:cBhvr>
                                        <p:cTn id="37" dur="500"/>
                                        <p:tgtEl>
                                          <p:spTgt spid="451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animBg="1"/>
      <p:bldP spid="451590" grpId="0" animBg="1"/>
      <p:bldP spid="4515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逐个讲解</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第一种：小型软件公司团队组织结构。</a:t>
            </a:r>
            <a:endParaRPr lang="en-US" altLang="zh-CN" dirty="0"/>
          </a:p>
          <a:p>
            <a:pPr lvl="1"/>
            <a:r>
              <a:rPr lang="zh-CN" altLang="en-US" dirty="0"/>
              <a:t>在小型软件公司中，人员配置精简实用。</a:t>
            </a:r>
            <a:endParaRPr lang="en-US" altLang="zh-CN" dirty="0"/>
          </a:p>
          <a:p>
            <a:pPr lvl="1"/>
            <a:r>
              <a:rPr lang="zh-CN" altLang="en-US" dirty="0"/>
              <a:t>由项目经理直接带领开发经理、质量保证工程师、开发工程师和测试工程师来完成项目。</a:t>
            </a:r>
          </a:p>
          <a:p>
            <a:pPr lvl="1"/>
            <a:r>
              <a:rPr lang="zh-CN" altLang="en-US" dirty="0"/>
              <a:t>这种组织结构的好处在于分工灵活，但同时每个人也是一个“多面手”。</a:t>
            </a:r>
            <a:endParaRPr lang="en-US" altLang="zh-CN" dirty="0"/>
          </a:p>
          <a:p>
            <a:pPr lvl="2">
              <a:lnSpc>
                <a:spcPct val="140000"/>
              </a:lnSpc>
            </a:pPr>
            <a:r>
              <a:rPr lang="zh-CN" altLang="en-US" dirty="0"/>
              <a:t>开发经理既要有很强的技术，也要有相应的管理经验；</a:t>
            </a:r>
            <a:endParaRPr lang="en-US" altLang="zh-CN" dirty="0"/>
          </a:p>
          <a:p>
            <a:pPr lvl="2">
              <a:lnSpc>
                <a:spcPct val="140000"/>
              </a:lnSpc>
            </a:pPr>
            <a:r>
              <a:rPr lang="zh-CN" altLang="en-US" dirty="0"/>
              <a:t>开发工程师除了进行程序开发，也要懂得数据库设计开发，并且要了解一些软件测试知识。</a:t>
            </a:r>
            <a:endParaRPr lang="en-US" altLang="zh-CN" dirty="0"/>
          </a:p>
          <a:p>
            <a:pPr lvl="2">
              <a:lnSpc>
                <a:spcPct val="140000"/>
              </a:lnSpc>
            </a:pPr>
            <a:r>
              <a:rPr lang="zh-CN" altLang="en-US" dirty="0"/>
              <a:t>通常是一个人担负多个角色，团队中的每个人几乎都要担负开发工程师和测试工程师的职责。</a:t>
            </a:r>
          </a:p>
          <a:p>
            <a:r>
              <a:rPr lang="zh-CN" altLang="en-US" dirty="0"/>
              <a:t>第二种：微软公司团队组织结构。</a:t>
            </a:r>
            <a:endParaRPr lang="en-US" altLang="zh-CN" dirty="0"/>
          </a:p>
          <a:p>
            <a:pPr lvl="1">
              <a:lnSpc>
                <a:spcPct val="140000"/>
              </a:lnSpc>
            </a:pPr>
            <a:r>
              <a:rPr lang="zh-CN" altLang="en-US" dirty="0"/>
              <a:t>团队组织结构相当完善，各团队人员分工很细致，而且权责明确，人员之间的接口明确。</a:t>
            </a:r>
            <a:endParaRPr lang="en-US" altLang="zh-CN" dirty="0"/>
          </a:p>
          <a:p>
            <a:pPr lvl="1"/>
            <a:r>
              <a:rPr lang="zh-CN" altLang="en-US" dirty="0"/>
              <a:t>成本太高。</a:t>
            </a:r>
          </a:p>
          <a:p>
            <a:r>
              <a:rPr lang="zh-CN" altLang="en-US" dirty="0"/>
              <a:t>第三种：大型软件公司团队组织结构。</a:t>
            </a:r>
            <a:endParaRPr lang="en-US" altLang="zh-CN" dirty="0"/>
          </a:p>
          <a:p>
            <a:pPr lvl="1"/>
            <a:r>
              <a:rPr lang="zh-CN" altLang="en-US" dirty="0"/>
              <a:t>人员配置比较齐备，计划</a:t>
            </a:r>
            <a:r>
              <a:rPr lang="en-US" altLang="zh-CN" dirty="0"/>
              <a:t>/</a:t>
            </a:r>
            <a:r>
              <a:rPr lang="zh-CN" altLang="en-US" dirty="0"/>
              <a:t>需求</a:t>
            </a:r>
            <a:r>
              <a:rPr lang="en-US" altLang="zh-CN" dirty="0"/>
              <a:t>/</a:t>
            </a:r>
            <a:r>
              <a:rPr lang="zh-CN" altLang="en-US" dirty="0"/>
              <a:t>设计</a:t>
            </a:r>
            <a:r>
              <a:rPr lang="en-US" altLang="zh-CN" dirty="0"/>
              <a:t>/</a:t>
            </a:r>
            <a:r>
              <a:rPr lang="zh-CN" altLang="en-US" dirty="0"/>
              <a:t>开发</a:t>
            </a:r>
            <a:r>
              <a:rPr lang="en-US" altLang="zh-CN" dirty="0"/>
              <a:t>/</a:t>
            </a:r>
            <a:r>
              <a:rPr lang="zh-CN" altLang="en-US" dirty="0"/>
              <a:t>测试</a:t>
            </a:r>
            <a:r>
              <a:rPr lang="en-US" altLang="zh-CN" dirty="0"/>
              <a:t>/</a:t>
            </a:r>
            <a:r>
              <a:rPr lang="zh-CN" altLang="en-US" dirty="0"/>
              <a:t>验收各个阶段都有专人负责。</a:t>
            </a:r>
            <a:endParaRPr lang="en-US" altLang="zh-CN" dirty="0"/>
          </a:p>
          <a:p>
            <a:pPr lvl="1"/>
            <a:r>
              <a:rPr lang="zh-CN" altLang="en-US" dirty="0"/>
              <a:t>人员组织分成了四层，给管理上增加了困难。</a:t>
            </a:r>
          </a:p>
        </p:txBody>
      </p:sp>
      <p:sp>
        <p:nvSpPr>
          <p:cNvPr id="4" name="日期占位符 3">
            <a:extLst>
              <a:ext uri="{FF2B5EF4-FFF2-40B4-BE49-F238E27FC236}">
                <a16:creationId xmlns:a16="http://schemas.microsoft.com/office/drawing/2014/main" id="{0542B109-48E1-E796-0C97-28DC2320E125}"/>
              </a:ext>
            </a:extLst>
          </p:cNvPr>
          <p:cNvSpPr>
            <a:spLocks noGrp="1"/>
          </p:cNvSpPr>
          <p:nvPr>
            <p:ph type="dt" sz="half" idx="10"/>
          </p:nvPr>
        </p:nvSpPr>
        <p:spPr/>
        <p:txBody>
          <a:bodyPr/>
          <a:lstStyle/>
          <a:p>
            <a:fld id="{342E73FF-5D29-4294-B34B-98BB000593DC}" type="datetime1">
              <a:rPr lang="zh-CN" altLang="en-US" smtClean="0"/>
              <a:t>2023/6/25</a:t>
            </a:fld>
            <a:endParaRPr lang="zh-CN" altLang="en-US"/>
          </a:p>
        </p:txBody>
      </p:sp>
      <p:sp>
        <p:nvSpPr>
          <p:cNvPr id="5" name="页脚占位符 4">
            <a:extLst>
              <a:ext uri="{FF2B5EF4-FFF2-40B4-BE49-F238E27FC236}">
                <a16:creationId xmlns:a16="http://schemas.microsoft.com/office/drawing/2014/main" id="{69C12B95-82B5-A191-DDCE-D1CAABCB20BA}"/>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CB4CAD15-5C48-0365-1C46-122063093A60}"/>
              </a:ext>
            </a:extLst>
          </p:cNvPr>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214041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8" name="Rectangle 6"/>
          <p:cNvSpPr>
            <a:spLocks noGrp="1" noChangeArrowheads="1"/>
          </p:cNvSpPr>
          <p:nvPr>
            <p:ph type="title"/>
          </p:nvPr>
        </p:nvSpPr>
        <p:spPr/>
        <p:txBody>
          <a:bodyPr/>
          <a:lstStyle/>
          <a:p>
            <a:r>
              <a:rPr lang="zh-CN" altLang="en-US" dirty="0"/>
              <a:t>建议的团队</a:t>
            </a:r>
          </a:p>
        </p:txBody>
      </p:sp>
      <p:sp>
        <p:nvSpPr>
          <p:cNvPr id="453635" name="Rectangle 3"/>
          <p:cNvSpPr>
            <a:spLocks noGrp="1" noChangeArrowheads="1"/>
          </p:cNvSpPr>
          <p:nvPr>
            <p:ph type="body" idx="1"/>
          </p:nvPr>
        </p:nvSpPr>
        <p:spPr/>
        <p:txBody>
          <a:bodyPr>
            <a:normAutofit fontScale="70000" lnSpcReduction="20000"/>
          </a:bodyPr>
          <a:lstStyle/>
          <a:p>
            <a:r>
              <a:rPr lang="zh-CN" altLang="en-US" dirty="0"/>
              <a:t>建议所采用的团队组织结构</a:t>
            </a:r>
          </a:p>
          <a:p>
            <a:endParaRPr lang="zh-CN" altLang="en-US" dirty="0"/>
          </a:p>
          <a:p>
            <a:endParaRPr lang="zh-CN" altLang="en-US" dirty="0"/>
          </a:p>
          <a:p>
            <a:r>
              <a:rPr lang="zh-CN" altLang="en-US" dirty="0"/>
              <a:t>每小组</a:t>
            </a:r>
            <a:r>
              <a:rPr lang="en-US" altLang="zh-CN" dirty="0"/>
              <a:t>3-4</a:t>
            </a:r>
            <a:r>
              <a:rPr lang="zh-CN" altLang="en-US" dirty="0"/>
              <a:t>人</a:t>
            </a:r>
          </a:p>
          <a:p>
            <a:endParaRPr lang="zh-CN" altLang="en-US" dirty="0"/>
          </a:p>
          <a:p>
            <a:r>
              <a:rPr lang="zh-CN" altLang="en-US" dirty="0"/>
              <a:t>小组所有成员都担任开发工程师和测试工程师职责</a:t>
            </a:r>
          </a:p>
          <a:p>
            <a:endParaRPr lang="zh-CN" altLang="en-US" dirty="0"/>
          </a:p>
          <a:p>
            <a:r>
              <a:rPr lang="zh-CN" altLang="en-US" dirty="0"/>
              <a:t>每小组都设置一个项目经理（小组长）、开发经理（技术负责人）和一个质量保障工程师（负责控制版本和检测、统一代码规范）</a:t>
            </a:r>
          </a:p>
          <a:p>
            <a:endParaRPr lang="zh-CN" altLang="en-US" dirty="0"/>
          </a:p>
        </p:txBody>
      </p:sp>
      <p:pic>
        <p:nvPicPr>
          <p:cNvPr id="45363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2073622"/>
            <a:ext cx="6264275" cy="3803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7F5721FF-04FE-DC02-5961-E7FB05B7341A}"/>
              </a:ext>
            </a:extLst>
          </p:cNvPr>
          <p:cNvSpPr>
            <a:spLocks noGrp="1"/>
          </p:cNvSpPr>
          <p:nvPr>
            <p:ph type="dt" sz="half" idx="10"/>
          </p:nvPr>
        </p:nvSpPr>
        <p:spPr/>
        <p:txBody>
          <a:bodyPr/>
          <a:lstStyle/>
          <a:p>
            <a:fld id="{4443FC4F-0E79-4409-B868-3969327516E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F2BCC558-4AF6-3107-AF4D-FCDFA449D47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C919A62-2F67-7281-5888-5029FA71FD06}"/>
              </a:ext>
            </a:extLst>
          </p:cNvPr>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370608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wipe(left)">
                                      <p:cBhvr>
                                        <p:cTn id="7" dur="500"/>
                                        <p:tgtEl>
                                          <p:spTgt spid="453635">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53636"/>
                                        </p:tgtEl>
                                        <p:attrNameLst>
                                          <p:attrName>style.visibility</p:attrName>
                                        </p:attrNameLst>
                                      </p:cBhvr>
                                      <p:to>
                                        <p:strVal val="visible"/>
                                      </p:to>
                                    </p:set>
                                    <p:animEffect transition="in" filter="checkerboard(across)">
                                      <p:cBhvr>
                                        <p:cTn id="11" dur="500"/>
                                        <p:tgtEl>
                                          <p:spTgt spid="4536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6" presetClass="path" presetSubtype="0" accel="50000" decel="50000" fill="hold" nodeType="clickEffect">
                                  <p:stCondLst>
                                    <p:cond delay="0"/>
                                  </p:stCondLst>
                                  <p:childTnLst>
                                    <p:animMotion origin="layout" path="M 4.16667E-6 2.22222E-6 L 0.31892 -0.17222 " pathEditMode="relative" rAng="0" ptsTypes="AA">
                                      <p:cBhvr>
                                        <p:cTn id="15" dur="1000" fill="hold"/>
                                        <p:tgtEl>
                                          <p:spTgt spid="453636"/>
                                        </p:tgtEl>
                                        <p:attrNameLst>
                                          <p:attrName>ppt_x</p:attrName>
                                          <p:attrName>ppt_y</p:attrName>
                                        </p:attrNameLst>
                                      </p:cBhvr>
                                      <p:rCtr x="15937" y="-8611"/>
                                    </p:animMotion>
                                  </p:childTnLst>
                                </p:cTn>
                              </p:par>
                              <p:par>
                                <p:cTn id="16" presetID="6" presetClass="emph" presetSubtype="0" fill="hold" nodeType="withEffect">
                                  <p:stCondLst>
                                    <p:cond delay="0"/>
                                  </p:stCondLst>
                                  <p:childTnLst>
                                    <p:animScale>
                                      <p:cBhvr>
                                        <p:cTn id="17" dur="1000" fill="hold"/>
                                        <p:tgtEl>
                                          <p:spTgt spid="453636"/>
                                        </p:tgtEl>
                                      </p:cBhvr>
                                      <p:by x="50000" y="50000"/>
                                    </p:animScale>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453635">
                                            <p:txEl>
                                              <p:pRg st="3" end="3"/>
                                            </p:txEl>
                                          </p:spTgt>
                                        </p:tgtEl>
                                        <p:attrNameLst>
                                          <p:attrName>style.visibility</p:attrName>
                                        </p:attrNameLst>
                                      </p:cBhvr>
                                      <p:to>
                                        <p:strVal val="visible"/>
                                      </p:to>
                                    </p:set>
                                    <p:animEffect transition="in" filter="wipe(left)">
                                      <p:cBhvr>
                                        <p:cTn id="21" dur="500"/>
                                        <p:tgtEl>
                                          <p:spTgt spid="453635">
                                            <p:txEl>
                                              <p:pRg st="3" end="3"/>
                                            </p:txEl>
                                          </p:spTgt>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453635">
                                            <p:txEl>
                                              <p:pRg st="5" end="5"/>
                                            </p:txEl>
                                          </p:spTgt>
                                        </p:tgtEl>
                                        <p:attrNameLst>
                                          <p:attrName>style.visibility</p:attrName>
                                        </p:attrNameLst>
                                      </p:cBhvr>
                                      <p:to>
                                        <p:strVal val="visible"/>
                                      </p:to>
                                    </p:set>
                                    <p:animEffect transition="in" filter="wipe(left)">
                                      <p:cBhvr>
                                        <p:cTn id="25" dur="500"/>
                                        <p:tgtEl>
                                          <p:spTgt spid="453635">
                                            <p:txEl>
                                              <p:pRg st="5" end="5"/>
                                            </p:txEl>
                                          </p:spTgt>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453635">
                                            <p:txEl>
                                              <p:pRg st="7" end="7"/>
                                            </p:txEl>
                                          </p:spTgt>
                                        </p:tgtEl>
                                        <p:attrNameLst>
                                          <p:attrName>style.visibility</p:attrName>
                                        </p:attrNameLst>
                                      </p:cBhvr>
                                      <p:to>
                                        <p:strVal val="visible"/>
                                      </p:to>
                                    </p:set>
                                    <p:animEffect transition="in" filter="wipe(left)">
                                      <p:cBhvr>
                                        <p:cTn id="29" dur="500"/>
                                        <p:tgtEl>
                                          <p:spTgt spid="453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角色的职责定义</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en-US" dirty="0"/>
              <a:t>项目经理（</a:t>
            </a:r>
            <a:r>
              <a:rPr lang="en-US" altLang="zh-CN" dirty="0"/>
              <a:t>PM</a:t>
            </a:r>
            <a:r>
              <a:rPr lang="zh-CN" altLang="en-US" dirty="0"/>
              <a:t>，</a:t>
            </a:r>
            <a:r>
              <a:rPr lang="en-US" altLang="zh-CN" dirty="0"/>
              <a:t>Project Manager</a:t>
            </a:r>
            <a:r>
              <a:rPr lang="zh-CN" altLang="en-US" dirty="0"/>
              <a:t>）：项目负责人。</a:t>
            </a:r>
            <a:endParaRPr lang="en-US" altLang="zh-CN" dirty="0"/>
          </a:p>
          <a:p>
            <a:pPr lvl="1"/>
            <a:r>
              <a:rPr lang="zh-CN" altLang="en-US" dirty="0"/>
              <a:t>职责包括：承担责任；需求管理；协调、组织、解决团队问题；控制进度，获取并调配资源（分配任务）；</a:t>
            </a:r>
            <a:endParaRPr lang="en-US" altLang="zh-CN" dirty="0"/>
          </a:p>
          <a:p>
            <a:pPr lvl="1"/>
            <a:r>
              <a:rPr lang="zh-CN" altLang="en-US" dirty="0"/>
              <a:t>召集会议；做出决定；风险控制，解决危机；考核团队成员。</a:t>
            </a:r>
            <a:endParaRPr lang="en-US" altLang="zh-CN" dirty="0"/>
          </a:p>
          <a:p>
            <a:pPr lvl="1"/>
            <a:r>
              <a:rPr lang="zh-CN" altLang="en-US" dirty="0"/>
              <a:t>在实施项目中，项目经理（小组长）要协调组织大家完成项目，定期检查大家的进度等。</a:t>
            </a:r>
          </a:p>
          <a:p>
            <a:r>
              <a:rPr lang="zh-CN" altLang="en-US" dirty="0"/>
              <a:t>开发经理（</a:t>
            </a:r>
            <a:r>
              <a:rPr lang="en-US" altLang="zh-CN" dirty="0"/>
              <a:t>TTL</a:t>
            </a:r>
            <a:r>
              <a:rPr lang="zh-CN" altLang="en-US" dirty="0"/>
              <a:t>，</a:t>
            </a:r>
            <a:r>
              <a:rPr lang="en-US" altLang="zh-CN" dirty="0"/>
              <a:t>Team Technology Leader</a:t>
            </a:r>
            <a:r>
              <a:rPr lang="zh-CN" altLang="en-US" dirty="0"/>
              <a:t>）：技术负责人。</a:t>
            </a:r>
            <a:endParaRPr lang="en-US" altLang="zh-CN" dirty="0"/>
          </a:p>
          <a:p>
            <a:pPr lvl="1"/>
            <a:r>
              <a:rPr lang="zh-CN" altLang="en-US" dirty="0"/>
              <a:t>职责包括：架构设计（技术决策）；参与需求管理；在技术上训练并指导团队；</a:t>
            </a:r>
            <a:endParaRPr lang="en-US" altLang="zh-CN" dirty="0"/>
          </a:p>
          <a:p>
            <a:pPr lvl="1"/>
            <a:r>
              <a:rPr lang="zh-CN" altLang="en-US" dirty="0"/>
              <a:t>召集技术会议；组织团队培训；记录团队成员技能提升等。</a:t>
            </a:r>
            <a:endParaRPr lang="en-US" altLang="zh-CN" dirty="0"/>
          </a:p>
          <a:p>
            <a:pPr lvl="1"/>
            <a:r>
              <a:rPr lang="zh-CN" altLang="en-US" dirty="0"/>
              <a:t>在实施项目中，开发经理要主动帮助技术上有困难的同学，但不能帮他做。</a:t>
            </a:r>
          </a:p>
          <a:p>
            <a:r>
              <a:rPr lang="zh-CN" altLang="en-US" dirty="0"/>
              <a:t>质量保证工程师（</a:t>
            </a:r>
            <a:r>
              <a:rPr lang="en-US" altLang="zh-CN" dirty="0"/>
              <a:t>QA, Quality Assessment</a:t>
            </a:r>
            <a:r>
              <a:rPr lang="zh-CN" altLang="en-US" dirty="0"/>
              <a:t>）：</a:t>
            </a:r>
            <a:endParaRPr lang="en-US" altLang="zh-CN" dirty="0"/>
          </a:p>
          <a:p>
            <a:pPr lvl="1"/>
            <a:r>
              <a:rPr lang="zh-CN" altLang="en-US" dirty="0"/>
              <a:t>负责配置管理，有效地控制各种项目文档和代码当前版本的唯一性；</a:t>
            </a:r>
            <a:endParaRPr lang="en-US" altLang="zh-CN" dirty="0"/>
          </a:p>
          <a:p>
            <a:pPr lvl="1"/>
            <a:r>
              <a:rPr lang="zh-CN" altLang="en-US" dirty="0"/>
              <a:t>按照发布计划获得并发布版本，提交测试；</a:t>
            </a:r>
            <a:endParaRPr lang="en-US" altLang="zh-CN" dirty="0"/>
          </a:p>
          <a:p>
            <a:pPr lvl="1"/>
            <a:r>
              <a:rPr lang="zh-CN" altLang="en-US" dirty="0"/>
              <a:t>在实施项目中，完成过程控制和质量保证等。</a:t>
            </a:r>
          </a:p>
          <a:p>
            <a:r>
              <a:rPr lang="zh-CN" altLang="en-US" dirty="0"/>
              <a:t>开发工程师（</a:t>
            </a:r>
            <a:r>
              <a:rPr lang="en-US" altLang="zh-CN" dirty="0"/>
              <a:t>SE</a:t>
            </a:r>
            <a:r>
              <a:rPr lang="zh-CN" altLang="en-US" dirty="0"/>
              <a:t>，</a:t>
            </a:r>
            <a:r>
              <a:rPr lang="en-US" altLang="zh-CN" dirty="0"/>
              <a:t>Software Engineer</a:t>
            </a:r>
            <a:r>
              <a:rPr lang="zh-CN" altLang="en-US" dirty="0"/>
              <a:t>）：</a:t>
            </a:r>
            <a:endParaRPr lang="en-US" altLang="zh-CN" dirty="0"/>
          </a:p>
          <a:p>
            <a:pPr lvl="1"/>
            <a:r>
              <a:rPr lang="zh-CN" altLang="en-US" dirty="0"/>
              <a:t>按照需求规格说明书的描述和项目规范开发程序代码，实现功能；</a:t>
            </a:r>
            <a:endParaRPr lang="en-US" altLang="zh-CN" dirty="0"/>
          </a:p>
          <a:p>
            <a:pPr lvl="1"/>
            <a:r>
              <a:rPr lang="zh-CN" altLang="en-US" dirty="0"/>
              <a:t>修正开发过程中产生的错误和缺陷。</a:t>
            </a:r>
          </a:p>
          <a:p>
            <a:r>
              <a:rPr lang="zh-CN" altLang="en-US" dirty="0"/>
              <a:t>测试工程师（</a:t>
            </a:r>
            <a:r>
              <a:rPr lang="en-US" altLang="zh-CN" dirty="0"/>
              <a:t>TE</a:t>
            </a:r>
            <a:r>
              <a:rPr lang="zh-CN" altLang="en-US" dirty="0"/>
              <a:t>，</a:t>
            </a:r>
            <a:r>
              <a:rPr lang="en-US" altLang="zh-CN" dirty="0"/>
              <a:t>Testing Engineer</a:t>
            </a:r>
            <a:r>
              <a:rPr lang="zh-CN" altLang="en-US" dirty="0"/>
              <a:t>）：</a:t>
            </a:r>
            <a:endParaRPr lang="en-US" altLang="zh-CN" dirty="0"/>
          </a:p>
          <a:p>
            <a:pPr lvl="1"/>
            <a:r>
              <a:rPr lang="zh-CN" altLang="en-US" dirty="0"/>
              <a:t>根据需求规格说明书的描述和项目规范对发布的版本软件进行黑盒测试；</a:t>
            </a:r>
            <a:endParaRPr lang="en-US" altLang="zh-CN" dirty="0"/>
          </a:p>
          <a:p>
            <a:pPr lvl="1"/>
            <a:r>
              <a:rPr lang="zh-CN" altLang="en-US" dirty="0"/>
              <a:t>发现并报告软件的错误和缺陷，督促开发工程师修正。</a:t>
            </a:r>
          </a:p>
          <a:p>
            <a:endParaRPr lang="zh-CN" altLang="en-US" dirty="0"/>
          </a:p>
        </p:txBody>
      </p:sp>
      <p:sp>
        <p:nvSpPr>
          <p:cNvPr id="4" name="日期占位符 3">
            <a:extLst>
              <a:ext uri="{FF2B5EF4-FFF2-40B4-BE49-F238E27FC236}">
                <a16:creationId xmlns:a16="http://schemas.microsoft.com/office/drawing/2014/main" id="{259834C2-D414-6CFF-85B3-ADA8E09BE4A6}"/>
              </a:ext>
            </a:extLst>
          </p:cNvPr>
          <p:cNvSpPr>
            <a:spLocks noGrp="1"/>
          </p:cNvSpPr>
          <p:nvPr>
            <p:ph type="dt" sz="half" idx="10"/>
          </p:nvPr>
        </p:nvSpPr>
        <p:spPr/>
        <p:txBody>
          <a:bodyPr/>
          <a:lstStyle/>
          <a:p>
            <a:fld id="{942EAFA6-0013-449B-AE81-49C8745967DA}" type="datetime1">
              <a:rPr lang="zh-CN" altLang="en-US" smtClean="0"/>
              <a:t>2023/6/25</a:t>
            </a:fld>
            <a:endParaRPr lang="zh-CN" altLang="en-US"/>
          </a:p>
        </p:txBody>
      </p:sp>
      <p:sp>
        <p:nvSpPr>
          <p:cNvPr id="5" name="页脚占位符 4">
            <a:extLst>
              <a:ext uri="{FF2B5EF4-FFF2-40B4-BE49-F238E27FC236}">
                <a16:creationId xmlns:a16="http://schemas.microsoft.com/office/drawing/2014/main" id="{BC984BDE-D7D0-F6C1-4D2A-AF06E346012A}"/>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2C4FF1CB-06AB-B414-6165-0369D6CA9942}"/>
              </a:ext>
            </a:extLst>
          </p:cNvPr>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74901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4" name="Rectangle 8"/>
          <p:cNvSpPr>
            <a:spLocks noGrp="1" noChangeArrowheads="1"/>
          </p:cNvSpPr>
          <p:nvPr>
            <p:ph type="title"/>
          </p:nvPr>
        </p:nvSpPr>
        <p:spPr/>
        <p:txBody>
          <a:bodyPr/>
          <a:lstStyle/>
          <a:p>
            <a:r>
              <a:rPr lang="zh-CN" altLang="en-US"/>
              <a:t>为什么要做计划</a:t>
            </a:r>
          </a:p>
        </p:txBody>
      </p:sp>
      <p:sp>
        <p:nvSpPr>
          <p:cNvPr id="459779" name="Rectangle 3"/>
          <p:cNvSpPr>
            <a:spLocks noGrp="1" noChangeArrowheads="1"/>
          </p:cNvSpPr>
          <p:nvPr>
            <p:ph type="body" idx="1"/>
          </p:nvPr>
        </p:nvSpPr>
        <p:spPr/>
        <p:txBody>
          <a:bodyPr>
            <a:normAutofit fontScale="85000" lnSpcReduction="20000"/>
          </a:bodyPr>
          <a:lstStyle/>
          <a:p>
            <a:endParaRPr lang="zh-CN" altLang="en-US" dirty="0"/>
          </a:p>
          <a:p>
            <a:r>
              <a:rPr lang="zh-CN" altLang="en-US" dirty="0"/>
              <a:t>需要考虑到的事情</a:t>
            </a:r>
          </a:p>
          <a:p>
            <a:pPr lvl="1"/>
            <a:r>
              <a:rPr lang="zh-CN" altLang="en-US" dirty="0"/>
              <a:t>小张要吃午饭</a:t>
            </a:r>
          </a:p>
          <a:p>
            <a:pPr lvl="1"/>
            <a:r>
              <a:rPr lang="zh-CN" altLang="en-US" dirty="0"/>
              <a:t>为了维护公司形象，小张去之前要理个发</a:t>
            </a:r>
          </a:p>
          <a:p>
            <a:pPr lvl="1"/>
            <a:r>
              <a:rPr lang="zh-CN" altLang="en-US" dirty="0"/>
              <a:t>从北京站到廊坊双程需要将近</a:t>
            </a:r>
            <a:r>
              <a:rPr lang="en-US" altLang="zh-CN" dirty="0"/>
              <a:t>4</a:t>
            </a:r>
            <a:r>
              <a:rPr lang="zh-CN" altLang="en-US" dirty="0"/>
              <a:t>个小时</a:t>
            </a:r>
          </a:p>
          <a:p>
            <a:pPr lvl="1"/>
            <a:r>
              <a:rPr lang="en-US" altLang="zh-CN" dirty="0"/>
              <a:t>16:25</a:t>
            </a:r>
            <a:r>
              <a:rPr lang="zh-CN" altLang="en-US" dirty="0"/>
              <a:t>分之前要达到客户公司</a:t>
            </a:r>
          </a:p>
          <a:p>
            <a:pPr lvl="1"/>
            <a:r>
              <a:rPr lang="zh-CN" altLang="en-US" dirty="0"/>
              <a:t>今天小张的女朋友过生日，晚上</a:t>
            </a:r>
            <a:r>
              <a:rPr lang="en-US" altLang="zh-CN" dirty="0"/>
              <a:t>19:30</a:t>
            </a:r>
            <a:r>
              <a:rPr lang="zh-CN" altLang="en-US" dirty="0"/>
              <a:t>分要陪她吃饭</a:t>
            </a:r>
          </a:p>
          <a:p>
            <a:pPr lvl="1"/>
            <a:endParaRPr lang="zh-CN" altLang="en-US" dirty="0"/>
          </a:p>
          <a:p>
            <a:r>
              <a:rPr lang="zh-CN" altLang="en-US" dirty="0"/>
              <a:t>该怎么办？</a:t>
            </a:r>
          </a:p>
        </p:txBody>
      </p:sp>
      <p:sp>
        <p:nvSpPr>
          <p:cNvPr id="459780" name="AutoShape 4"/>
          <p:cNvSpPr>
            <a:spLocks noChangeArrowheads="1"/>
          </p:cNvSpPr>
          <p:nvPr/>
        </p:nvSpPr>
        <p:spPr bwMode="auto">
          <a:xfrm>
            <a:off x="1409700" y="1245394"/>
            <a:ext cx="6324600" cy="709612"/>
          </a:xfrm>
          <a:prstGeom prst="roundRect">
            <a:avLst>
              <a:gd name="adj" fmla="val 16667"/>
            </a:avLst>
          </a:prstGeom>
          <a:solidFill>
            <a:srgbClr val="92D050"/>
          </a:solidFill>
          <a:ln w="9525" algn="ctr">
            <a:solidFill>
              <a:srgbClr val="800080"/>
            </a:solidFill>
            <a:round/>
            <a:headEnd/>
            <a:tailEnd/>
          </a:ln>
          <a:effectLst>
            <a:prstShdw prst="shdw17" dist="63500" dir="2212194">
              <a:schemeClr val="bg2">
                <a:alpha val="50000"/>
              </a:schemeClr>
            </a:prstShdw>
          </a:effectLst>
        </p:spPr>
        <p:txBody>
          <a:bodyPr>
            <a:spAutoFit/>
          </a:bodyPr>
          <a:lstStyle/>
          <a:p>
            <a:pPr algn="l"/>
            <a:r>
              <a:rPr lang="zh-CN" altLang="en-US" b="1" dirty="0">
                <a:ea typeface="黑体" pitchFamily="2" charset="-122"/>
              </a:rPr>
              <a:t>小张在北京，老板派他今天</a:t>
            </a:r>
            <a:r>
              <a:rPr lang="en-US" altLang="zh-CN" b="1" dirty="0">
                <a:ea typeface="黑体" pitchFamily="2" charset="-122"/>
              </a:rPr>
              <a:t>16:30</a:t>
            </a:r>
            <a:r>
              <a:rPr lang="zh-CN" altLang="en-US" b="1" dirty="0">
                <a:ea typeface="黑体" pitchFamily="2" charset="-122"/>
              </a:rPr>
              <a:t>分到河北廊坊一家客户那里去签订合同，现在是</a:t>
            </a:r>
            <a:r>
              <a:rPr lang="en-US" altLang="zh-CN" b="1" dirty="0">
                <a:ea typeface="黑体" pitchFamily="2" charset="-122"/>
              </a:rPr>
              <a:t>11:30</a:t>
            </a:r>
            <a:r>
              <a:rPr lang="zh-CN" altLang="en-US" b="1" dirty="0">
                <a:ea typeface="黑体" pitchFamily="2" charset="-122"/>
              </a:rPr>
              <a:t>分。</a:t>
            </a:r>
          </a:p>
        </p:txBody>
      </p:sp>
      <p:sp>
        <p:nvSpPr>
          <p:cNvPr id="2" name="日期占位符 1">
            <a:extLst>
              <a:ext uri="{FF2B5EF4-FFF2-40B4-BE49-F238E27FC236}">
                <a16:creationId xmlns:a16="http://schemas.microsoft.com/office/drawing/2014/main" id="{98877E4A-10BD-9312-6C3E-10D064A8C016}"/>
              </a:ext>
            </a:extLst>
          </p:cNvPr>
          <p:cNvSpPr>
            <a:spLocks noGrp="1"/>
          </p:cNvSpPr>
          <p:nvPr>
            <p:ph type="dt" sz="half" idx="10"/>
          </p:nvPr>
        </p:nvSpPr>
        <p:spPr/>
        <p:txBody>
          <a:bodyPr/>
          <a:lstStyle/>
          <a:p>
            <a:fld id="{D5D9FFF3-FF7C-4CE3-BFB6-9F25432C208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8DCD5A8B-B079-67EE-B218-4949BE97101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639E82A-0E8C-B6A0-107F-513C74271B35}"/>
              </a:ext>
            </a:extLst>
          </p:cNvPr>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4233435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wipe(left)">
                                      <p:cBhvr>
                                        <p:cTn id="7" dur="500"/>
                                        <p:tgtEl>
                                          <p:spTgt spid="459779">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animEffect transition="in" filter="wipe(left)">
                                      <p:cBhvr>
                                        <p:cTn id="11" dur="500"/>
                                        <p:tgtEl>
                                          <p:spTgt spid="459779">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animEffect transition="in" filter="wipe(left)">
                                      <p:cBhvr>
                                        <p:cTn id="15" dur="500"/>
                                        <p:tgtEl>
                                          <p:spTgt spid="459779">
                                            <p:txEl>
                                              <p:pRg st="3" end="3"/>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animEffect transition="in" filter="wipe(left)">
                                      <p:cBhvr>
                                        <p:cTn id="19" dur="500"/>
                                        <p:tgtEl>
                                          <p:spTgt spid="459779">
                                            <p:txEl>
                                              <p:pRg st="4" end="4"/>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animEffect transition="in" filter="wipe(left)">
                                      <p:cBhvr>
                                        <p:cTn id="23" dur="500"/>
                                        <p:tgtEl>
                                          <p:spTgt spid="459779">
                                            <p:txEl>
                                              <p:pRg st="5" end="5"/>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animEffect transition="in" filter="wipe(left)">
                                      <p:cBhvr>
                                        <p:cTn id="27" dur="500"/>
                                        <p:tgtEl>
                                          <p:spTgt spid="45977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9779">
                                            <p:txEl>
                                              <p:pRg st="8" end="8"/>
                                            </p:txEl>
                                          </p:spTgt>
                                        </p:tgtEl>
                                        <p:attrNameLst>
                                          <p:attrName>style.visibility</p:attrName>
                                        </p:attrNameLst>
                                      </p:cBhvr>
                                      <p:to>
                                        <p:strVal val="visible"/>
                                      </p:to>
                                    </p:set>
                                    <p:animEffect transition="in" filter="wipe(left)">
                                      <p:cBhvr>
                                        <p:cTn id="32" dur="500"/>
                                        <p:tgtEl>
                                          <p:spTgt spid="459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31" name="Rectangle 7"/>
          <p:cNvSpPr>
            <a:spLocks noGrp="1" noChangeArrowheads="1"/>
          </p:cNvSpPr>
          <p:nvPr>
            <p:ph type="title"/>
          </p:nvPr>
        </p:nvSpPr>
        <p:spPr/>
        <p:txBody>
          <a:bodyPr/>
          <a:lstStyle/>
          <a:p>
            <a:r>
              <a:rPr lang="zh-CN" altLang="en-US"/>
              <a:t>什么是计划</a:t>
            </a:r>
          </a:p>
        </p:txBody>
      </p:sp>
      <p:sp>
        <p:nvSpPr>
          <p:cNvPr id="461827" name="Rectangle 3"/>
          <p:cNvSpPr>
            <a:spLocks noGrp="1" noChangeArrowheads="1"/>
          </p:cNvSpPr>
          <p:nvPr>
            <p:ph type="body" idx="1"/>
          </p:nvPr>
        </p:nvSpPr>
        <p:spPr/>
        <p:txBody>
          <a:bodyPr>
            <a:normAutofit fontScale="62500" lnSpcReduction="20000"/>
          </a:bodyPr>
          <a:lstStyle/>
          <a:p>
            <a:r>
              <a:rPr lang="zh-CN" altLang="en-US" dirty="0"/>
              <a:t>计划（红色部分是</a:t>
            </a:r>
            <a:r>
              <a:rPr lang="zh-CN" altLang="en-US" b="1" dirty="0"/>
              <a:t>里程碑</a:t>
            </a:r>
            <a:r>
              <a:rPr lang="zh-CN" altLang="en-US" dirty="0"/>
              <a:t>）</a:t>
            </a:r>
          </a:p>
          <a:p>
            <a:pPr lvl="1"/>
            <a:r>
              <a:rPr lang="en-US" altLang="zh-CN" dirty="0"/>
              <a:t>11:50</a:t>
            </a:r>
            <a:r>
              <a:rPr lang="zh-CN" altLang="en-US" dirty="0"/>
              <a:t>～</a:t>
            </a:r>
            <a:r>
              <a:rPr lang="en-US" altLang="zh-CN" dirty="0"/>
              <a:t>12:50</a:t>
            </a:r>
            <a:r>
              <a:rPr lang="zh-CN" altLang="en-US" dirty="0"/>
              <a:t>：吃午饭</a:t>
            </a:r>
          </a:p>
          <a:p>
            <a:pPr lvl="1"/>
            <a:r>
              <a:rPr lang="en-US" altLang="zh-CN" dirty="0"/>
              <a:t>13:00</a:t>
            </a:r>
            <a:r>
              <a:rPr lang="zh-CN" altLang="en-US" dirty="0"/>
              <a:t>～</a:t>
            </a:r>
            <a:r>
              <a:rPr lang="en-US" altLang="zh-CN" dirty="0"/>
              <a:t>13:30</a:t>
            </a:r>
            <a:r>
              <a:rPr lang="zh-CN" altLang="en-US" dirty="0"/>
              <a:t>：去理发</a:t>
            </a:r>
          </a:p>
          <a:p>
            <a:pPr lvl="1"/>
            <a:r>
              <a:rPr lang="en-US" altLang="zh-CN" dirty="0">
                <a:solidFill>
                  <a:srgbClr val="FF0000"/>
                </a:solidFill>
              </a:rPr>
              <a:t>13:50</a:t>
            </a:r>
            <a:r>
              <a:rPr lang="zh-CN" altLang="en-US" dirty="0">
                <a:solidFill>
                  <a:srgbClr val="FF0000"/>
                </a:solidFill>
              </a:rPr>
              <a:t>：在北京站开始等公交车</a:t>
            </a:r>
          </a:p>
          <a:p>
            <a:pPr lvl="1"/>
            <a:r>
              <a:rPr lang="en-US" altLang="zh-CN" dirty="0"/>
              <a:t>16:10</a:t>
            </a:r>
            <a:r>
              <a:rPr lang="zh-CN" altLang="en-US" dirty="0"/>
              <a:t>：到河北廊坊</a:t>
            </a:r>
          </a:p>
          <a:p>
            <a:pPr lvl="1"/>
            <a:r>
              <a:rPr lang="en-US" altLang="zh-CN" dirty="0">
                <a:solidFill>
                  <a:srgbClr val="FF0000"/>
                </a:solidFill>
              </a:rPr>
              <a:t>16:20</a:t>
            </a:r>
            <a:r>
              <a:rPr lang="zh-CN" altLang="en-US" dirty="0">
                <a:solidFill>
                  <a:srgbClr val="FF0000"/>
                </a:solidFill>
              </a:rPr>
              <a:t>：到达客户公司   </a:t>
            </a:r>
          </a:p>
          <a:p>
            <a:pPr lvl="1"/>
            <a:r>
              <a:rPr lang="en-US" altLang="zh-CN" dirty="0"/>
              <a:t>16:30~16:50</a:t>
            </a:r>
            <a:r>
              <a:rPr lang="zh-CN" altLang="en-US" dirty="0"/>
              <a:t>：和客户签订合同</a:t>
            </a:r>
          </a:p>
          <a:p>
            <a:pPr lvl="1"/>
            <a:r>
              <a:rPr lang="en-US" altLang="zh-CN" dirty="0">
                <a:solidFill>
                  <a:srgbClr val="FF0000"/>
                </a:solidFill>
              </a:rPr>
              <a:t>17:00</a:t>
            </a:r>
            <a:r>
              <a:rPr lang="zh-CN" altLang="en-US" dirty="0">
                <a:solidFill>
                  <a:srgbClr val="FF0000"/>
                </a:solidFill>
              </a:rPr>
              <a:t>：在廊坊开始等公交车</a:t>
            </a:r>
          </a:p>
          <a:p>
            <a:pPr lvl="1"/>
            <a:r>
              <a:rPr lang="en-US" altLang="zh-CN" dirty="0"/>
              <a:t>19:10</a:t>
            </a:r>
            <a:r>
              <a:rPr lang="zh-CN" altLang="en-US" dirty="0"/>
              <a:t>：到达北京站</a:t>
            </a:r>
          </a:p>
          <a:p>
            <a:pPr lvl="1"/>
            <a:r>
              <a:rPr lang="en-US" altLang="zh-CN" dirty="0"/>
              <a:t>19:30</a:t>
            </a:r>
            <a:r>
              <a:rPr lang="zh-CN" altLang="en-US" dirty="0"/>
              <a:t>：和女朋友一起吃饭</a:t>
            </a:r>
            <a:endParaRPr lang="en-US" altLang="zh-CN" dirty="0"/>
          </a:p>
          <a:p>
            <a:r>
              <a:rPr lang="zh-CN" altLang="en-US" dirty="0"/>
              <a:t>制订项目计划：</a:t>
            </a:r>
            <a:endParaRPr lang="en-US" altLang="zh-CN" dirty="0"/>
          </a:p>
          <a:p>
            <a:pPr lvl="1"/>
            <a:r>
              <a:rPr lang="zh-CN" altLang="en-US" dirty="0"/>
              <a:t>三个步骤、两个原则</a:t>
            </a:r>
          </a:p>
        </p:txBody>
      </p:sp>
      <p:sp>
        <p:nvSpPr>
          <p:cNvPr id="2" name="日期占位符 1">
            <a:extLst>
              <a:ext uri="{FF2B5EF4-FFF2-40B4-BE49-F238E27FC236}">
                <a16:creationId xmlns:a16="http://schemas.microsoft.com/office/drawing/2014/main" id="{C50C271E-3982-527D-617E-869A9D79FE98}"/>
              </a:ext>
            </a:extLst>
          </p:cNvPr>
          <p:cNvSpPr>
            <a:spLocks noGrp="1"/>
          </p:cNvSpPr>
          <p:nvPr>
            <p:ph type="dt" sz="half" idx="10"/>
          </p:nvPr>
        </p:nvSpPr>
        <p:spPr/>
        <p:txBody>
          <a:bodyPr/>
          <a:lstStyle/>
          <a:p>
            <a:fld id="{B983383E-A45D-423A-BD54-E349DD08EE7E}" type="datetime1">
              <a:rPr lang="zh-CN" altLang="en-US" smtClean="0"/>
              <a:t>2023/6/25</a:t>
            </a:fld>
            <a:endParaRPr lang="zh-CN" altLang="en-US"/>
          </a:p>
        </p:txBody>
      </p:sp>
      <p:sp>
        <p:nvSpPr>
          <p:cNvPr id="3" name="页脚占位符 2">
            <a:extLst>
              <a:ext uri="{FF2B5EF4-FFF2-40B4-BE49-F238E27FC236}">
                <a16:creationId xmlns:a16="http://schemas.microsoft.com/office/drawing/2014/main" id="{FE76F041-3477-0DB6-55E6-9282D968E35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C2CF732-7AF1-2FDA-3273-D744000663C1}"/>
              </a:ext>
            </a:extLst>
          </p:cNvPr>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253831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wipe(left)">
                                      <p:cBhvr>
                                        <p:cTn id="7" dur="500"/>
                                        <p:tgtEl>
                                          <p:spTgt spid="46182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61827">
                                            <p:txEl>
                                              <p:pRg st="1" end="1"/>
                                            </p:txEl>
                                          </p:spTgt>
                                        </p:tgtEl>
                                        <p:attrNameLst>
                                          <p:attrName>style.visibility</p:attrName>
                                        </p:attrNameLst>
                                      </p:cBhvr>
                                      <p:to>
                                        <p:strVal val="visible"/>
                                      </p:to>
                                    </p:set>
                                    <p:animEffect transition="in" filter="wipe(left)">
                                      <p:cBhvr>
                                        <p:cTn id="11" dur="500"/>
                                        <p:tgtEl>
                                          <p:spTgt spid="461827">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1827">
                                            <p:txEl>
                                              <p:pRg st="2" end="2"/>
                                            </p:txEl>
                                          </p:spTgt>
                                        </p:tgtEl>
                                        <p:attrNameLst>
                                          <p:attrName>style.visibility</p:attrName>
                                        </p:attrNameLst>
                                      </p:cBhvr>
                                      <p:to>
                                        <p:strVal val="visible"/>
                                      </p:to>
                                    </p:set>
                                    <p:animEffect transition="in" filter="wipe(left)">
                                      <p:cBhvr>
                                        <p:cTn id="15" dur="500"/>
                                        <p:tgtEl>
                                          <p:spTgt spid="461827">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61827">
                                            <p:txEl>
                                              <p:pRg st="3" end="3"/>
                                            </p:txEl>
                                          </p:spTgt>
                                        </p:tgtEl>
                                        <p:attrNameLst>
                                          <p:attrName>style.visibility</p:attrName>
                                        </p:attrNameLst>
                                      </p:cBhvr>
                                      <p:to>
                                        <p:strVal val="visible"/>
                                      </p:to>
                                    </p:set>
                                    <p:animEffect transition="in" filter="wipe(left)">
                                      <p:cBhvr>
                                        <p:cTn id="19" dur="500"/>
                                        <p:tgtEl>
                                          <p:spTgt spid="461827">
                                            <p:txEl>
                                              <p:pRg st="3" end="3"/>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1827">
                                            <p:txEl>
                                              <p:pRg st="4" end="4"/>
                                            </p:txEl>
                                          </p:spTgt>
                                        </p:tgtEl>
                                        <p:attrNameLst>
                                          <p:attrName>style.visibility</p:attrName>
                                        </p:attrNameLst>
                                      </p:cBhvr>
                                      <p:to>
                                        <p:strVal val="visible"/>
                                      </p:to>
                                    </p:set>
                                    <p:animEffect transition="in" filter="wipe(left)">
                                      <p:cBhvr>
                                        <p:cTn id="23" dur="500"/>
                                        <p:tgtEl>
                                          <p:spTgt spid="461827">
                                            <p:txEl>
                                              <p:pRg st="4" end="4"/>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61827">
                                            <p:txEl>
                                              <p:pRg st="5" end="5"/>
                                            </p:txEl>
                                          </p:spTgt>
                                        </p:tgtEl>
                                        <p:attrNameLst>
                                          <p:attrName>style.visibility</p:attrName>
                                        </p:attrNameLst>
                                      </p:cBhvr>
                                      <p:to>
                                        <p:strVal val="visible"/>
                                      </p:to>
                                    </p:set>
                                    <p:animEffect transition="in" filter="wipe(left)">
                                      <p:cBhvr>
                                        <p:cTn id="27" dur="500"/>
                                        <p:tgtEl>
                                          <p:spTgt spid="461827">
                                            <p:txEl>
                                              <p:pRg st="5" end="5"/>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61827">
                                            <p:txEl>
                                              <p:pRg st="6" end="6"/>
                                            </p:txEl>
                                          </p:spTgt>
                                        </p:tgtEl>
                                        <p:attrNameLst>
                                          <p:attrName>style.visibility</p:attrName>
                                        </p:attrNameLst>
                                      </p:cBhvr>
                                      <p:to>
                                        <p:strVal val="visible"/>
                                      </p:to>
                                    </p:set>
                                    <p:animEffect transition="in" filter="wipe(left)">
                                      <p:cBhvr>
                                        <p:cTn id="31" dur="500"/>
                                        <p:tgtEl>
                                          <p:spTgt spid="461827">
                                            <p:txEl>
                                              <p:pRg st="6" end="6"/>
                                            </p:txEl>
                                          </p:spTgt>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461827">
                                            <p:txEl>
                                              <p:pRg st="7" end="7"/>
                                            </p:txEl>
                                          </p:spTgt>
                                        </p:tgtEl>
                                        <p:attrNameLst>
                                          <p:attrName>style.visibility</p:attrName>
                                        </p:attrNameLst>
                                      </p:cBhvr>
                                      <p:to>
                                        <p:strVal val="visible"/>
                                      </p:to>
                                    </p:set>
                                    <p:animEffect transition="in" filter="wipe(left)">
                                      <p:cBhvr>
                                        <p:cTn id="35" dur="500"/>
                                        <p:tgtEl>
                                          <p:spTgt spid="461827">
                                            <p:txEl>
                                              <p:pRg st="7" end="7"/>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461827">
                                            <p:txEl>
                                              <p:pRg st="8" end="8"/>
                                            </p:txEl>
                                          </p:spTgt>
                                        </p:tgtEl>
                                        <p:attrNameLst>
                                          <p:attrName>style.visibility</p:attrName>
                                        </p:attrNameLst>
                                      </p:cBhvr>
                                      <p:to>
                                        <p:strVal val="visible"/>
                                      </p:to>
                                    </p:set>
                                    <p:animEffect transition="in" filter="wipe(left)">
                                      <p:cBhvr>
                                        <p:cTn id="39" dur="500"/>
                                        <p:tgtEl>
                                          <p:spTgt spid="461827">
                                            <p:txEl>
                                              <p:pRg st="8" end="8"/>
                                            </p:txEl>
                                          </p:spTgt>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461827">
                                            <p:txEl>
                                              <p:pRg st="9" end="9"/>
                                            </p:txEl>
                                          </p:spTgt>
                                        </p:tgtEl>
                                        <p:attrNameLst>
                                          <p:attrName>style.visibility</p:attrName>
                                        </p:attrNameLst>
                                      </p:cBhvr>
                                      <p:to>
                                        <p:strVal val="visible"/>
                                      </p:to>
                                    </p:set>
                                    <p:animEffect transition="in" filter="wipe(left)">
                                      <p:cBhvr>
                                        <p:cTn id="43" dur="500"/>
                                        <p:tgtEl>
                                          <p:spTgt spid="461827">
                                            <p:txEl>
                                              <p:pRg st="9" end="9"/>
                                            </p:txEl>
                                          </p:spTgt>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461827">
                                            <p:txEl>
                                              <p:pRg st="10" end="10"/>
                                            </p:txEl>
                                          </p:spTgt>
                                        </p:tgtEl>
                                        <p:attrNameLst>
                                          <p:attrName>style.visibility</p:attrName>
                                        </p:attrNameLst>
                                      </p:cBhvr>
                                      <p:to>
                                        <p:strVal val="visible"/>
                                      </p:to>
                                    </p:set>
                                    <p:animEffect transition="in" filter="wipe(left)">
                                      <p:cBhvr>
                                        <p:cTn id="47" dur="500"/>
                                        <p:tgtEl>
                                          <p:spTgt spid="461827">
                                            <p:txEl>
                                              <p:pRg st="10" end="10"/>
                                            </p:txEl>
                                          </p:spTgt>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461827">
                                            <p:txEl>
                                              <p:pRg st="11" end="11"/>
                                            </p:txEl>
                                          </p:spTgt>
                                        </p:tgtEl>
                                        <p:attrNameLst>
                                          <p:attrName>style.visibility</p:attrName>
                                        </p:attrNameLst>
                                      </p:cBhvr>
                                      <p:to>
                                        <p:strVal val="visible"/>
                                      </p:to>
                                    </p:set>
                                    <p:animEffect transition="in" filter="wipe(left)">
                                      <p:cBhvr>
                                        <p:cTn id="51" dur="500"/>
                                        <p:tgtEl>
                                          <p:spTgt spid="461827">
                                            <p:txEl>
                                              <p:pRg st="11" end="1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mph" presetSubtype="1" nodeType="clickEffect">
                                  <p:stCondLst>
                                    <p:cond delay="0"/>
                                  </p:stCondLst>
                                  <p:childTnLst>
                                    <p:set>
                                      <p:cBhvr override="childStyle">
                                        <p:cTn id="55" dur="indefinite"/>
                                        <p:tgtEl>
                                          <p:spTgt spid="461827">
                                            <p:txEl>
                                              <p:pRg st="6" end="6"/>
                                            </p:txEl>
                                          </p:spTgt>
                                        </p:tgtEl>
                                        <p:attrNameLst>
                                          <p:attrName>style.fontStyle</p:attrName>
                                        </p:attrNameLst>
                                      </p:cBhvr>
                                      <p:to>
                                        <p:strVal val="normal"/>
                                      </p:to>
                                    </p:set>
                                    <p:set>
                                      <p:cBhvr override="childStyle">
                                        <p:cTn id="56" dur="indefinite"/>
                                        <p:tgtEl>
                                          <p:spTgt spid="461827">
                                            <p:txEl>
                                              <p:pRg st="6" end="6"/>
                                            </p:txEl>
                                          </p:spTgt>
                                        </p:tgtEl>
                                        <p:attrNameLst>
                                          <p:attrName>style.fontWeight</p:attrName>
                                        </p:attrNameLst>
                                      </p:cBhvr>
                                      <p:to>
                                        <p:strVal val="bold"/>
                                      </p:to>
                                    </p:set>
                                    <p:set>
                                      <p:cBhvr override="childStyle">
                                        <p:cTn id="57" dur="indefinite"/>
                                        <p:tgtEl>
                                          <p:spTgt spid="461827">
                                            <p:txEl>
                                              <p:pRg st="6" end="6"/>
                                            </p:txEl>
                                          </p:spTgt>
                                        </p:tgtEl>
                                        <p:attrNameLst>
                                          <p:attrName>style.textDecorationUnderline</p:attrName>
                                        </p:attrNameLst>
                                      </p:cBhvr>
                                      <p:to>
                                        <p:strVal val="false"/>
                                      </p:to>
                                    </p:set>
                                  </p:childTnLst>
                                  <p:subTnLst>
                                    <p:animClr clrSpc="rgb" dir="cw">
                                      <p:cBhvr override="childStyle">
                                        <p:cTn dur="1" fill="hold" display="0" masterRel="nextClick" afterEffect="1"/>
                                        <p:tgtEl>
                                          <p:spTgt spid="461827">
                                            <p:txEl>
                                              <p:pRg st="6" end="6"/>
                                            </p:txEl>
                                          </p:spTgt>
                                        </p:tgtEl>
                                        <p:attrNameLst>
                                          <p:attrName>ppt_c</p:attrName>
                                        </p:attrNameLst>
                                      </p:cBhvr>
                                      <p:to>
                                        <a:srgbClr val="FF3300"/>
                                      </p:to>
                                    </p:animClr>
                                  </p:sub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mph" presetSubtype="1" nodeType="clickEffect">
                                  <p:stCondLst>
                                    <p:cond delay="0"/>
                                  </p:stCondLst>
                                  <p:childTnLst>
                                    <p:set>
                                      <p:cBhvr override="childStyle">
                                        <p:cTn id="61" dur="indefinite"/>
                                        <p:tgtEl>
                                          <p:spTgt spid="461827">
                                            <p:txEl>
                                              <p:pRg st="9" end="9"/>
                                            </p:txEl>
                                          </p:spTgt>
                                        </p:tgtEl>
                                        <p:attrNameLst>
                                          <p:attrName>style.fontStyle</p:attrName>
                                        </p:attrNameLst>
                                      </p:cBhvr>
                                      <p:to>
                                        <p:strVal val="normal"/>
                                      </p:to>
                                    </p:set>
                                    <p:set>
                                      <p:cBhvr override="childStyle">
                                        <p:cTn id="62" dur="indefinite"/>
                                        <p:tgtEl>
                                          <p:spTgt spid="461827">
                                            <p:txEl>
                                              <p:pRg st="9" end="9"/>
                                            </p:txEl>
                                          </p:spTgt>
                                        </p:tgtEl>
                                        <p:attrNameLst>
                                          <p:attrName>style.fontWeight</p:attrName>
                                        </p:attrNameLst>
                                      </p:cBhvr>
                                      <p:to>
                                        <p:strVal val="bold"/>
                                      </p:to>
                                    </p:set>
                                    <p:set>
                                      <p:cBhvr override="childStyle">
                                        <p:cTn id="63" dur="indefinite"/>
                                        <p:tgtEl>
                                          <p:spTgt spid="461827">
                                            <p:txEl>
                                              <p:pRg st="9" end="9"/>
                                            </p:txEl>
                                          </p:spTgt>
                                        </p:tgtEl>
                                        <p:attrNameLst>
                                          <p:attrName>style.textDecorationUnderline</p:attrName>
                                        </p:attrNameLst>
                                      </p:cBhvr>
                                      <p:to>
                                        <p:strVal val="false"/>
                                      </p:to>
                                    </p:set>
                                  </p:childTnLst>
                                  <p:subTnLst>
                                    <p:animClr clrSpc="rgb" dir="cw">
                                      <p:cBhvr override="childStyle">
                                        <p:cTn dur="1" fill="hold" display="0" masterRel="nextClick" afterEffect="1"/>
                                        <p:tgtEl>
                                          <p:spTgt spid="461827">
                                            <p:txEl>
                                              <p:pRg st="9" end="9"/>
                                            </p:txEl>
                                          </p:spTgt>
                                        </p:tgtEl>
                                        <p:attrNameLst>
                                          <p:attrName>ppt_c</p:attrName>
                                        </p:attrNameLst>
                                      </p:cBhvr>
                                      <p:to>
                                        <a:srgbClr val="FF3300"/>
                                      </p:to>
                                    </p:animClr>
                                  </p:subTnLst>
                                </p:cTn>
                              </p:par>
                            </p:childTnLst>
                          </p:cTn>
                        </p:par>
                      </p:childTnLst>
                    </p:cTn>
                  </p:par>
                  <p:par>
                    <p:cTn id="64" fill="hold">
                      <p:stCondLst>
                        <p:cond delay="indefinite"/>
                      </p:stCondLst>
                      <p:childTnLst>
                        <p:par>
                          <p:cTn id="65" fill="hold">
                            <p:stCondLst>
                              <p:cond delay="0"/>
                            </p:stCondLst>
                            <p:childTnLst>
                              <p:par>
                                <p:cTn id="66" presetID="5" presetClass="emph" presetSubtype="1" nodeType="clickEffect">
                                  <p:stCondLst>
                                    <p:cond delay="0"/>
                                  </p:stCondLst>
                                  <p:childTnLst>
                                    <p:set>
                                      <p:cBhvr override="childStyle">
                                        <p:cTn id="67" dur="indefinite"/>
                                        <p:tgtEl>
                                          <p:spTgt spid="461827">
                                            <p:txEl>
                                              <p:pRg st="10" end="10"/>
                                            </p:txEl>
                                          </p:spTgt>
                                        </p:tgtEl>
                                        <p:attrNameLst>
                                          <p:attrName>style.fontStyle</p:attrName>
                                        </p:attrNameLst>
                                      </p:cBhvr>
                                      <p:to>
                                        <p:strVal val="normal"/>
                                      </p:to>
                                    </p:set>
                                    <p:set>
                                      <p:cBhvr override="childStyle">
                                        <p:cTn id="68" dur="indefinite"/>
                                        <p:tgtEl>
                                          <p:spTgt spid="461827">
                                            <p:txEl>
                                              <p:pRg st="10" end="10"/>
                                            </p:txEl>
                                          </p:spTgt>
                                        </p:tgtEl>
                                        <p:attrNameLst>
                                          <p:attrName>style.fontWeight</p:attrName>
                                        </p:attrNameLst>
                                      </p:cBhvr>
                                      <p:to>
                                        <p:strVal val="bold"/>
                                      </p:to>
                                    </p:set>
                                    <p:set>
                                      <p:cBhvr override="childStyle">
                                        <p:cTn id="69" dur="indefinite"/>
                                        <p:tgtEl>
                                          <p:spTgt spid="461827">
                                            <p:txEl>
                                              <p:pRg st="10" end="10"/>
                                            </p:txEl>
                                          </p:spTgt>
                                        </p:tgtEl>
                                        <p:attrNameLst>
                                          <p:attrName>style.textDecorationUnderline</p:attrName>
                                        </p:attrNameLst>
                                      </p:cBhvr>
                                      <p:to>
                                        <p:strVal val="false"/>
                                      </p:to>
                                    </p:set>
                                  </p:childTnLst>
                                  <p:subTnLst>
                                    <p:animClr clrSpc="rgb" dir="cw">
                                      <p:cBhvr override="childStyle">
                                        <p:cTn dur="1" fill="hold" display="0" masterRel="nextClick" afterEffect="1"/>
                                        <p:tgtEl>
                                          <p:spTgt spid="461827">
                                            <p:txEl>
                                              <p:pRg st="10" end="10"/>
                                            </p:txEl>
                                          </p:spTgt>
                                        </p:tgtEl>
                                        <p:attrNameLst>
                                          <p:attrName>ppt_c</p:attrName>
                                        </p:attrNameLst>
                                      </p:cBhvr>
                                      <p:to>
                                        <a:srgbClr val="FF3300"/>
                                      </p:to>
                                    </p:animClr>
                                  </p:subTnLst>
                                </p:cTn>
                              </p:par>
                            </p:childTnLst>
                          </p:cTn>
                        </p:par>
                      </p:childTnLst>
                    </p:cTn>
                  </p:par>
                  <p:par>
                    <p:cTn id="70" fill="hold">
                      <p:stCondLst>
                        <p:cond delay="indefinite"/>
                      </p:stCondLst>
                      <p:childTnLst>
                        <p:par>
                          <p:cTn id="71" fill="hold">
                            <p:stCondLst>
                              <p:cond delay="0"/>
                            </p:stCondLst>
                            <p:childTnLst>
                              <p:par>
                                <p:cTn id="72" presetID="5" presetClass="emph" presetSubtype="1" nodeType="clickEffect">
                                  <p:stCondLst>
                                    <p:cond delay="0"/>
                                  </p:stCondLst>
                                  <p:childTnLst>
                                    <p:set>
                                      <p:cBhvr override="childStyle">
                                        <p:cTn id="73" dur="indefinite"/>
                                        <p:tgtEl>
                                          <p:spTgt spid="461827">
                                            <p:txEl>
                                              <p:pRg st="11" end="11"/>
                                            </p:txEl>
                                          </p:spTgt>
                                        </p:tgtEl>
                                        <p:attrNameLst>
                                          <p:attrName>style.fontStyle</p:attrName>
                                        </p:attrNameLst>
                                      </p:cBhvr>
                                      <p:to>
                                        <p:strVal val="normal"/>
                                      </p:to>
                                    </p:set>
                                    <p:set>
                                      <p:cBhvr override="childStyle">
                                        <p:cTn id="74" dur="indefinite"/>
                                        <p:tgtEl>
                                          <p:spTgt spid="461827">
                                            <p:txEl>
                                              <p:pRg st="11" end="11"/>
                                            </p:txEl>
                                          </p:spTgt>
                                        </p:tgtEl>
                                        <p:attrNameLst>
                                          <p:attrName>style.fontWeight</p:attrName>
                                        </p:attrNameLst>
                                      </p:cBhvr>
                                      <p:to>
                                        <p:strVal val="bold"/>
                                      </p:to>
                                    </p:set>
                                    <p:set>
                                      <p:cBhvr override="childStyle">
                                        <p:cTn id="75" dur="indefinite"/>
                                        <p:tgtEl>
                                          <p:spTgt spid="461827">
                                            <p:txEl>
                                              <p:pRg st="11" end="11"/>
                                            </p:txEl>
                                          </p:spTgt>
                                        </p:tgtEl>
                                        <p:attrNameLst>
                                          <p:attrName>style.textDecorationUnderline</p:attrName>
                                        </p:attrNameLst>
                                      </p:cBhvr>
                                      <p:to>
                                        <p:strVal val="false"/>
                                      </p:to>
                                    </p:set>
                                  </p:childTnLst>
                                  <p:subTnLst>
                                    <p:animClr clrSpc="rgb" dir="cw">
                                      <p:cBhvr override="childStyle">
                                        <p:cTn dur="1" fill="hold" display="0" masterRel="nextClick" afterEffect="1"/>
                                        <p:tgtEl>
                                          <p:spTgt spid="461827">
                                            <p:txEl>
                                              <p:pRg st="11" end="11"/>
                                            </p:txEl>
                                          </p:spTgt>
                                        </p:tgtEl>
                                        <p:attrNameLst>
                                          <p:attrName>ppt_c</p:attrName>
                                        </p:attrNameLst>
                                      </p:cBhvr>
                                      <p:to>
                                        <a:srgbClr val="FF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8" name="Rectangle 6"/>
          <p:cNvSpPr>
            <a:spLocks noGrp="1" noChangeArrowheads="1"/>
          </p:cNvSpPr>
          <p:nvPr>
            <p:ph type="title"/>
          </p:nvPr>
        </p:nvSpPr>
        <p:spPr/>
        <p:txBody>
          <a:bodyPr/>
          <a:lstStyle/>
          <a:p>
            <a:r>
              <a:rPr lang="zh-CN" altLang="en-US" dirty="0"/>
              <a:t>怎样制订项目计划</a:t>
            </a:r>
          </a:p>
        </p:txBody>
      </p:sp>
      <p:sp>
        <p:nvSpPr>
          <p:cNvPr id="463875" name="Rectangle 3"/>
          <p:cNvSpPr>
            <a:spLocks noGrp="1" noChangeArrowheads="1"/>
          </p:cNvSpPr>
          <p:nvPr>
            <p:ph type="body" idx="1"/>
          </p:nvPr>
        </p:nvSpPr>
        <p:spPr/>
        <p:txBody>
          <a:bodyPr>
            <a:normAutofit fontScale="92500" lnSpcReduction="10000"/>
          </a:bodyPr>
          <a:lstStyle/>
          <a:p>
            <a:r>
              <a:rPr lang="zh-CN" altLang="en-US" dirty="0"/>
              <a:t>制订项目计划的三个步骤</a:t>
            </a:r>
          </a:p>
          <a:p>
            <a:pPr lvl="1"/>
            <a:r>
              <a:rPr lang="en-US" altLang="zh-CN" dirty="0"/>
              <a:t>1</a:t>
            </a:r>
            <a:r>
              <a:rPr lang="zh-CN" altLang="en-US" dirty="0"/>
              <a:t>、划分任务点</a:t>
            </a:r>
          </a:p>
          <a:p>
            <a:pPr lvl="2"/>
            <a:r>
              <a:rPr lang="en-US" altLang="zh-CN" dirty="0"/>
              <a:t>11:50</a:t>
            </a:r>
            <a:r>
              <a:rPr lang="zh-CN" altLang="en-US" dirty="0"/>
              <a:t>～</a:t>
            </a:r>
            <a:r>
              <a:rPr lang="en-US" altLang="zh-CN" dirty="0"/>
              <a:t>12:50</a:t>
            </a:r>
            <a:r>
              <a:rPr lang="zh-CN" altLang="en-US" dirty="0"/>
              <a:t>：吃午饭</a:t>
            </a:r>
          </a:p>
          <a:p>
            <a:pPr lvl="2"/>
            <a:r>
              <a:rPr lang="en-US" altLang="zh-CN" dirty="0"/>
              <a:t>13:00</a:t>
            </a:r>
            <a:r>
              <a:rPr lang="zh-CN" altLang="en-US" dirty="0"/>
              <a:t>～</a:t>
            </a:r>
            <a:r>
              <a:rPr lang="en-US" altLang="zh-CN" dirty="0"/>
              <a:t>13:30</a:t>
            </a:r>
            <a:r>
              <a:rPr lang="zh-CN" altLang="en-US" dirty="0"/>
              <a:t>：去理发</a:t>
            </a:r>
          </a:p>
          <a:p>
            <a:pPr lvl="2"/>
            <a:r>
              <a:rPr lang="en-US" altLang="zh-CN" dirty="0"/>
              <a:t>......</a:t>
            </a:r>
          </a:p>
          <a:p>
            <a:pPr lvl="1"/>
            <a:r>
              <a:rPr lang="en-US" altLang="zh-CN" dirty="0"/>
              <a:t>2</a:t>
            </a:r>
            <a:r>
              <a:rPr lang="zh-CN" altLang="en-US" dirty="0"/>
              <a:t>、分配资源</a:t>
            </a:r>
            <a:r>
              <a:rPr lang="en-US" altLang="zh-CN" dirty="0"/>
              <a:t>(</a:t>
            </a:r>
            <a:r>
              <a:rPr lang="zh-CN" altLang="en-US" dirty="0"/>
              <a:t>任务、人员、时间</a:t>
            </a:r>
            <a:r>
              <a:rPr lang="en-US" altLang="zh-CN" dirty="0"/>
              <a:t>)</a:t>
            </a:r>
            <a:endParaRPr lang="zh-CN" altLang="en-US" dirty="0"/>
          </a:p>
          <a:p>
            <a:pPr lvl="2"/>
            <a:r>
              <a:rPr lang="zh-CN" altLang="en-US" dirty="0"/>
              <a:t>签合同   小张   利用下午时间</a:t>
            </a:r>
          </a:p>
          <a:p>
            <a:pPr lvl="1"/>
            <a:r>
              <a:rPr lang="en-US" altLang="zh-CN" dirty="0"/>
              <a:t>3</a:t>
            </a:r>
            <a:r>
              <a:rPr lang="zh-CN" altLang="en-US" dirty="0"/>
              <a:t>、获得项目人员的承诺</a:t>
            </a:r>
          </a:p>
          <a:p>
            <a:pPr lvl="2"/>
            <a:r>
              <a:rPr lang="zh-CN" altLang="en-US" dirty="0"/>
              <a:t>小张：承诺一定能完成任务！</a:t>
            </a:r>
          </a:p>
          <a:p>
            <a:pPr lvl="1"/>
            <a:endParaRPr lang="zh-CN" altLang="en-US" dirty="0"/>
          </a:p>
        </p:txBody>
      </p:sp>
      <p:sp>
        <p:nvSpPr>
          <p:cNvPr id="2" name="日期占位符 1">
            <a:extLst>
              <a:ext uri="{FF2B5EF4-FFF2-40B4-BE49-F238E27FC236}">
                <a16:creationId xmlns:a16="http://schemas.microsoft.com/office/drawing/2014/main" id="{72420FB9-AA09-85FF-F4DC-FF197E4EBBBE}"/>
              </a:ext>
            </a:extLst>
          </p:cNvPr>
          <p:cNvSpPr>
            <a:spLocks noGrp="1"/>
          </p:cNvSpPr>
          <p:nvPr>
            <p:ph type="dt" sz="half" idx="10"/>
          </p:nvPr>
        </p:nvSpPr>
        <p:spPr/>
        <p:txBody>
          <a:bodyPr/>
          <a:lstStyle/>
          <a:p>
            <a:fld id="{31887EE8-D23B-4CFB-9AE1-0D3CC24A8715}"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8ED2F70-E06D-C2E5-6A5C-5E0640A44DDC}"/>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C49E10D-89A4-8232-7A01-1F2BD87AF48A}"/>
              </a:ext>
            </a:extLst>
          </p:cNvPr>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548373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wipe(left)">
                                      <p:cBhvr>
                                        <p:cTn id="7" dur="500"/>
                                        <p:tgtEl>
                                          <p:spTgt spid="46387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63875">
                                            <p:txEl>
                                              <p:pRg st="1" end="1"/>
                                            </p:txEl>
                                          </p:spTgt>
                                        </p:tgtEl>
                                        <p:attrNameLst>
                                          <p:attrName>style.visibility</p:attrName>
                                        </p:attrNameLst>
                                      </p:cBhvr>
                                      <p:to>
                                        <p:strVal val="visible"/>
                                      </p:to>
                                    </p:set>
                                    <p:animEffect transition="in" filter="wipe(left)">
                                      <p:cBhvr>
                                        <p:cTn id="11" dur="500"/>
                                        <p:tgtEl>
                                          <p:spTgt spid="46387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wipe(left)">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wipe(left)">
                                      <p:cBhvr>
                                        <p:cTn id="21" dur="500"/>
                                        <p:tgtEl>
                                          <p:spTgt spid="46387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63875">
                                            <p:txEl>
                                              <p:pRg st="2" end="2"/>
                                            </p:txEl>
                                          </p:spTgt>
                                        </p:tgtEl>
                                        <p:attrNameLst>
                                          <p:attrName>style.visibility</p:attrName>
                                        </p:attrNameLst>
                                      </p:cBhvr>
                                      <p:to>
                                        <p:strVal val="visible"/>
                                      </p:to>
                                    </p:set>
                                    <p:animEffect transition="in" filter="wipe(left)">
                                      <p:cBhvr>
                                        <p:cTn id="26" dur="500"/>
                                        <p:tgtEl>
                                          <p:spTgt spid="46387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63875">
                                            <p:txEl>
                                              <p:pRg st="3" end="3"/>
                                            </p:txEl>
                                          </p:spTgt>
                                        </p:tgtEl>
                                        <p:attrNameLst>
                                          <p:attrName>style.visibility</p:attrName>
                                        </p:attrNameLst>
                                      </p:cBhvr>
                                      <p:to>
                                        <p:strVal val="visible"/>
                                      </p:to>
                                    </p:set>
                                    <p:animEffect transition="in" filter="wipe(left)">
                                      <p:cBhvr>
                                        <p:cTn id="31" dur="500"/>
                                        <p:tgtEl>
                                          <p:spTgt spid="46387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63875">
                                            <p:txEl>
                                              <p:pRg st="4" end="4"/>
                                            </p:txEl>
                                          </p:spTgt>
                                        </p:tgtEl>
                                        <p:attrNameLst>
                                          <p:attrName>style.visibility</p:attrName>
                                        </p:attrNameLst>
                                      </p:cBhvr>
                                      <p:to>
                                        <p:strVal val="visible"/>
                                      </p:to>
                                    </p:set>
                                    <p:animEffect transition="in" filter="wipe(left)">
                                      <p:cBhvr>
                                        <p:cTn id="36" dur="500"/>
                                        <p:tgtEl>
                                          <p:spTgt spid="46387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63875">
                                            <p:txEl>
                                              <p:pRg st="6" end="6"/>
                                            </p:txEl>
                                          </p:spTgt>
                                        </p:tgtEl>
                                        <p:attrNameLst>
                                          <p:attrName>style.visibility</p:attrName>
                                        </p:attrNameLst>
                                      </p:cBhvr>
                                      <p:to>
                                        <p:strVal val="visible"/>
                                      </p:to>
                                    </p:set>
                                    <p:animEffect transition="in" filter="wipe(left)">
                                      <p:cBhvr>
                                        <p:cTn id="41" dur="500"/>
                                        <p:tgtEl>
                                          <p:spTgt spid="463875">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63875">
                                            <p:txEl>
                                              <p:pRg st="8" end="8"/>
                                            </p:txEl>
                                          </p:spTgt>
                                        </p:tgtEl>
                                        <p:attrNameLst>
                                          <p:attrName>style.visibility</p:attrName>
                                        </p:attrNameLst>
                                      </p:cBhvr>
                                      <p:to>
                                        <p:strVal val="visible"/>
                                      </p:to>
                                    </p:set>
                                    <p:animEffect transition="in" filter="wipe(left)">
                                      <p:cBhvr>
                                        <p:cTn id="46" dur="500"/>
                                        <p:tgtEl>
                                          <p:spTgt spid="463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具体讲解</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t>1</a:t>
            </a:r>
            <a:r>
              <a:rPr lang="zh-CN" altLang="en-US" dirty="0"/>
              <a:t>、划分任务点</a:t>
            </a:r>
          </a:p>
          <a:p>
            <a:pPr lvl="1"/>
            <a:r>
              <a:rPr lang="zh-CN" altLang="en-US" dirty="0"/>
              <a:t>一个项目可以看作是一个大任务，将大的任务进行分解，一直到可以估计的程度，那项目计划就做出来了。</a:t>
            </a:r>
            <a:endParaRPr lang="en-US" altLang="zh-CN" dirty="0"/>
          </a:p>
          <a:p>
            <a:pPr lvl="1"/>
            <a:r>
              <a:rPr lang="zh-CN" altLang="en-US" dirty="0"/>
              <a:t>把大任务分解成多个小任务，可以进行更加精确的估计，暴露出在其他情况下可能没有想到的工作活动，并且保证更加精确、细致的状态跟踪。</a:t>
            </a:r>
          </a:p>
          <a:p>
            <a:r>
              <a:rPr lang="en-US" altLang="zh-CN" dirty="0"/>
              <a:t>2</a:t>
            </a:r>
            <a:r>
              <a:rPr lang="zh-CN" altLang="en-US" dirty="0"/>
              <a:t>、分配资源</a:t>
            </a:r>
          </a:p>
          <a:p>
            <a:pPr lvl="1"/>
            <a:r>
              <a:rPr lang="zh-CN" altLang="en-US" dirty="0"/>
              <a:t>划分好任务点之后，然后就要给每个任务点指定人手和必须的设备、物资了（包括时间资源）。</a:t>
            </a:r>
            <a:endParaRPr lang="en-US" altLang="zh-CN" dirty="0"/>
          </a:p>
          <a:p>
            <a:pPr lvl="2"/>
            <a:r>
              <a:rPr lang="zh-CN" altLang="en-US" dirty="0"/>
              <a:t>完成任务必须的人员、设备、物资和时间就称为“资源”。</a:t>
            </a:r>
          </a:p>
          <a:p>
            <a:pPr lvl="1"/>
            <a:r>
              <a:rPr lang="zh-CN" altLang="en-US" dirty="0"/>
              <a:t>计划阶段，并不是真正的分配资源，但可以从全局的角度看一下资源分配是否合理，到需要的时候资源是否能够到位。</a:t>
            </a:r>
            <a:endParaRPr lang="en-US" altLang="zh-CN" dirty="0"/>
          </a:p>
          <a:p>
            <a:pPr lvl="2"/>
            <a:r>
              <a:rPr lang="zh-CN" altLang="en-US" dirty="0"/>
              <a:t>避免资源过度使用或资源浪费的情况。</a:t>
            </a:r>
          </a:p>
          <a:p>
            <a:r>
              <a:rPr lang="en-US" altLang="zh-CN" dirty="0"/>
              <a:t>3</a:t>
            </a:r>
            <a:r>
              <a:rPr lang="zh-CN" altLang="en-US" dirty="0"/>
              <a:t>、获得项目人员的承诺</a:t>
            </a:r>
          </a:p>
          <a:p>
            <a:pPr lvl="1"/>
            <a:r>
              <a:rPr lang="zh-CN" altLang="en-US" dirty="0"/>
              <a:t>项目经理只凭主观判断制订计划，在实施的时候也许阻力会很大。</a:t>
            </a:r>
            <a:endParaRPr lang="en-US" altLang="zh-CN" dirty="0"/>
          </a:p>
          <a:p>
            <a:pPr lvl="1"/>
            <a:r>
              <a:rPr lang="zh-CN" altLang="en-US" dirty="0"/>
              <a:t>要求开发工程师本人要对项目经理或开发经理分配给自己的任务表示同意，也就是“接受”。</a:t>
            </a:r>
          </a:p>
          <a:p>
            <a:pPr marL="914400" lvl="2" indent="0">
              <a:buNone/>
            </a:pPr>
            <a:r>
              <a:rPr lang="en-US" altLang="zh-CN" dirty="0"/>
              <a:t>1</a:t>
            </a:r>
            <a:r>
              <a:rPr lang="zh-CN" altLang="en-US" dirty="0"/>
              <a:t>）承诺必须由开发工程师本人作出，开发工程师以外的任何第三者即使十分了解任务并对此表示同意也不能当作是承诺。</a:t>
            </a:r>
          </a:p>
          <a:p>
            <a:pPr marL="914400" lvl="2" indent="0">
              <a:buNone/>
            </a:pPr>
            <a:r>
              <a:rPr lang="en-US" altLang="zh-CN" dirty="0"/>
              <a:t>2</a:t>
            </a:r>
            <a:r>
              <a:rPr lang="zh-CN" altLang="en-US" dirty="0"/>
              <a:t>）承诺必须在有效的时间（例如项目开发周期）内作出。</a:t>
            </a:r>
          </a:p>
          <a:p>
            <a:pPr marL="914400" lvl="2" indent="0">
              <a:buNone/>
            </a:pPr>
            <a:r>
              <a:rPr lang="en-US" altLang="zh-CN" dirty="0"/>
              <a:t>3</a:t>
            </a:r>
            <a:r>
              <a:rPr lang="zh-CN" altLang="en-US" dirty="0"/>
              <a:t>）承诺只能向分配任务的人（例如项目经理或开发经理）作出。</a:t>
            </a:r>
          </a:p>
          <a:p>
            <a:pPr marL="914400" lvl="2" indent="0">
              <a:buNone/>
            </a:pPr>
            <a:r>
              <a:rPr lang="en-US" altLang="zh-CN" dirty="0"/>
              <a:t>4</a:t>
            </a:r>
            <a:r>
              <a:rPr lang="zh-CN" altLang="en-US" dirty="0"/>
              <a:t>）承诺的内容应当与分配任务的内容保持一致。</a:t>
            </a:r>
          </a:p>
          <a:p>
            <a:r>
              <a:rPr lang="zh-CN" altLang="en-US" dirty="0"/>
              <a:t>一般情况下，当一个团队长期合作，彼此了解的时候，不会逐项确认计划是否合理。</a:t>
            </a:r>
            <a:endParaRPr lang="en-US" altLang="zh-CN" dirty="0"/>
          </a:p>
          <a:p>
            <a:pPr lvl="1"/>
            <a:r>
              <a:rPr lang="zh-CN" altLang="en-US" dirty="0"/>
              <a:t>项目经理（或开发经理）制订出开发计划后应该在正式发布前留一个反馈的时间，以便提前发现计划中不合理的部分。</a:t>
            </a:r>
          </a:p>
        </p:txBody>
      </p:sp>
      <p:sp>
        <p:nvSpPr>
          <p:cNvPr id="4" name="日期占位符 3">
            <a:extLst>
              <a:ext uri="{FF2B5EF4-FFF2-40B4-BE49-F238E27FC236}">
                <a16:creationId xmlns:a16="http://schemas.microsoft.com/office/drawing/2014/main" id="{D6017672-66EA-4731-D2B4-AD086C5D9AC3}"/>
              </a:ext>
            </a:extLst>
          </p:cNvPr>
          <p:cNvSpPr>
            <a:spLocks noGrp="1"/>
          </p:cNvSpPr>
          <p:nvPr>
            <p:ph type="dt" sz="half" idx="10"/>
          </p:nvPr>
        </p:nvSpPr>
        <p:spPr/>
        <p:txBody>
          <a:bodyPr/>
          <a:lstStyle/>
          <a:p>
            <a:fld id="{84F62F54-0B3B-4211-AACC-2A778E82FBF4}" type="datetime1">
              <a:rPr lang="zh-CN" altLang="en-US" smtClean="0"/>
              <a:t>2023/6/25</a:t>
            </a:fld>
            <a:endParaRPr lang="zh-CN" altLang="en-US"/>
          </a:p>
        </p:txBody>
      </p:sp>
      <p:sp>
        <p:nvSpPr>
          <p:cNvPr id="5" name="页脚占位符 4">
            <a:extLst>
              <a:ext uri="{FF2B5EF4-FFF2-40B4-BE49-F238E27FC236}">
                <a16:creationId xmlns:a16="http://schemas.microsoft.com/office/drawing/2014/main" id="{F089AD22-5BC5-885C-B36E-5454DBC7BA36}"/>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925EF327-29EE-6C8E-CB60-9EE3D8D41457}"/>
              </a:ext>
            </a:extLst>
          </p:cNvPr>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885996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Rectangle 5"/>
          <p:cNvSpPr>
            <a:spLocks noGrp="1" noChangeArrowheads="1"/>
          </p:cNvSpPr>
          <p:nvPr>
            <p:ph type="title"/>
          </p:nvPr>
        </p:nvSpPr>
        <p:spPr/>
        <p:txBody>
          <a:bodyPr>
            <a:normAutofit/>
          </a:bodyPr>
          <a:lstStyle/>
          <a:p>
            <a:r>
              <a:rPr lang="zh-CN" altLang="en-US" dirty="0"/>
              <a:t>怎样制订项目计划</a:t>
            </a:r>
          </a:p>
        </p:txBody>
      </p:sp>
      <p:sp>
        <p:nvSpPr>
          <p:cNvPr id="465923" name="Rectangle 3"/>
          <p:cNvSpPr>
            <a:spLocks noGrp="1" noChangeArrowheads="1"/>
          </p:cNvSpPr>
          <p:nvPr>
            <p:ph type="body" idx="1"/>
          </p:nvPr>
        </p:nvSpPr>
        <p:spPr/>
        <p:txBody>
          <a:bodyPr>
            <a:normAutofit/>
          </a:bodyPr>
          <a:lstStyle/>
          <a:p>
            <a:r>
              <a:rPr lang="zh-CN" altLang="en-US" dirty="0"/>
              <a:t>制订项目计划的两个原则</a:t>
            </a:r>
            <a:endParaRPr lang="en-US" altLang="zh-CN" dirty="0"/>
          </a:p>
          <a:p>
            <a:pPr lvl="1"/>
            <a:r>
              <a:rPr lang="en-US" altLang="zh-CN" dirty="0"/>
              <a:t>1</a:t>
            </a:r>
            <a:r>
              <a:rPr lang="zh-CN" altLang="en-US" dirty="0"/>
              <a:t>、有效追踪原则（基于合理的任务点划分）</a:t>
            </a:r>
          </a:p>
          <a:p>
            <a:pPr lvl="2"/>
            <a:r>
              <a:rPr lang="zh-CN" altLang="en-US" dirty="0"/>
              <a:t>对任务进行有效分解</a:t>
            </a:r>
          </a:p>
          <a:p>
            <a:pPr lvl="2"/>
            <a:r>
              <a:rPr lang="zh-CN" altLang="en-US" dirty="0"/>
              <a:t>粒度适中（一般控制在</a:t>
            </a:r>
            <a:r>
              <a:rPr lang="en-US" altLang="zh-CN" dirty="0"/>
              <a:t>1</a:t>
            </a:r>
            <a:r>
              <a:rPr lang="zh-CN" altLang="en-US" dirty="0"/>
              <a:t>～</a:t>
            </a:r>
            <a:r>
              <a:rPr lang="en-US" altLang="zh-CN" dirty="0"/>
              <a:t>3</a:t>
            </a:r>
            <a:r>
              <a:rPr lang="zh-CN" altLang="en-US" dirty="0"/>
              <a:t>个人日）</a:t>
            </a:r>
          </a:p>
          <a:p>
            <a:pPr lvl="1"/>
            <a:r>
              <a:rPr lang="en-US" altLang="zh-CN" dirty="0"/>
              <a:t>2</a:t>
            </a:r>
            <a:r>
              <a:rPr lang="zh-CN" altLang="en-US" dirty="0"/>
              <a:t>、共同参与原则</a:t>
            </a:r>
          </a:p>
          <a:p>
            <a:pPr lvl="2"/>
            <a:r>
              <a:rPr lang="zh-CN" altLang="en-US" dirty="0"/>
              <a:t>不是项目经理</a:t>
            </a:r>
            <a:r>
              <a:rPr lang="en-US" altLang="zh-CN" dirty="0"/>
              <a:t>(PM)</a:t>
            </a:r>
            <a:r>
              <a:rPr lang="zh-CN" altLang="en-US" dirty="0"/>
              <a:t>一个人的事</a:t>
            </a:r>
          </a:p>
          <a:p>
            <a:pPr lvl="2"/>
            <a:r>
              <a:rPr lang="zh-CN" altLang="en-US" dirty="0"/>
              <a:t>共同估计工作量，并作出承诺</a:t>
            </a:r>
          </a:p>
          <a:p>
            <a:pPr lvl="1"/>
            <a:endParaRPr lang="zh-CN" altLang="en-US" dirty="0"/>
          </a:p>
        </p:txBody>
      </p:sp>
      <p:sp>
        <p:nvSpPr>
          <p:cNvPr id="2" name="日期占位符 1">
            <a:extLst>
              <a:ext uri="{FF2B5EF4-FFF2-40B4-BE49-F238E27FC236}">
                <a16:creationId xmlns:a16="http://schemas.microsoft.com/office/drawing/2014/main" id="{1268E331-28EA-48F8-BDA1-0711D0B5F0BB}"/>
              </a:ext>
            </a:extLst>
          </p:cNvPr>
          <p:cNvSpPr>
            <a:spLocks noGrp="1"/>
          </p:cNvSpPr>
          <p:nvPr>
            <p:ph type="dt" sz="half" idx="10"/>
          </p:nvPr>
        </p:nvSpPr>
        <p:spPr/>
        <p:txBody>
          <a:bodyPr/>
          <a:lstStyle/>
          <a:p>
            <a:fld id="{25CBA9AF-3AD4-44AB-861B-FA083F2814BB}"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FCC54BD-336C-0F6C-0E66-27BE3E66697C}"/>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4E88AFD-4361-3361-12B5-63BFBFF9A157}"/>
              </a:ext>
            </a:extLst>
          </p:cNvPr>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15528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什么是好的软件项目？</a:t>
            </a:r>
          </a:p>
        </p:txBody>
      </p:sp>
      <p:sp>
        <p:nvSpPr>
          <p:cNvPr id="5" name="副标题 4"/>
          <p:cNvSpPr>
            <a:spLocks noGrp="1"/>
          </p:cNvSpPr>
          <p:nvPr>
            <p:ph type="subTitle" idx="1"/>
          </p:nvPr>
        </p:nvSpPr>
        <p:spPr/>
        <p:txBody>
          <a:bodyPr/>
          <a:lstStyle/>
          <a:p>
            <a:r>
              <a:rPr lang="zh-CN" altLang="en-US" dirty="0"/>
              <a:t>你的答案</a:t>
            </a:r>
            <a:r>
              <a:rPr lang="en-US" altLang="zh-CN" dirty="0"/>
              <a:t>…</a:t>
            </a:r>
            <a:endParaRPr lang="zh-CN" altLang="en-US" dirty="0"/>
          </a:p>
        </p:txBody>
      </p:sp>
    </p:spTree>
    <p:extLst>
      <p:ext uri="{BB962C8B-B14F-4D97-AF65-F5344CB8AC3E}">
        <p14:creationId xmlns:p14="http://schemas.microsoft.com/office/powerpoint/2010/main" val="4641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具体讲解</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1</a:t>
            </a:r>
            <a:r>
              <a:rPr lang="zh-CN" altLang="en-US" dirty="0"/>
              <a:t>、有效追踪原则</a:t>
            </a:r>
          </a:p>
          <a:p>
            <a:pPr lvl="1"/>
            <a:r>
              <a:rPr lang="zh-CN" altLang="en-US" dirty="0"/>
              <a:t>任务点是进行有效追踪的基本单元。</a:t>
            </a:r>
          </a:p>
          <a:p>
            <a:pPr lvl="2"/>
            <a:r>
              <a:rPr lang="zh-CN" altLang="en-US" dirty="0"/>
              <a:t>小张的老板在</a:t>
            </a:r>
            <a:r>
              <a:rPr lang="en-US" altLang="zh-CN" dirty="0"/>
              <a:t>13:50</a:t>
            </a:r>
            <a:r>
              <a:rPr lang="zh-CN" altLang="en-US" dirty="0"/>
              <a:t>、</a:t>
            </a:r>
            <a:r>
              <a:rPr lang="en-US" altLang="zh-CN" dirty="0"/>
              <a:t>16:20</a:t>
            </a:r>
            <a:r>
              <a:rPr lang="zh-CN" altLang="en-US" dirty="0"/>
              <a:t>和</a:t>
            </a:r>
            <a:r>
              <a:rPr lang="en-US" altLang="zh-CN" dirty="0"/>
              <a:t>17:00</a:t>
            </a:r>
            <a:r>
              <a:rPr lang="zh-CN" altLang="en-US" dirty="0"/>
              <a:t>分别三次（对应三个</a:t>
            </a:r>
            <a:r>
              <a:rPr lang="zh-CN" altLang="en-US" b="1" dirty="0"/>
              <a:t>任务点</a:t>
            </a:r>
            <a:r>
              <a:rPr lang="zh-CN" altLang="en-US" dirty="0"/>
              <a:t>）给小张打了电话，</a:t>
            </a:r>
            <a:endParaRPr lang="en-US" altLang="zh-CN" dirty="0"/>
          </a:p>
          <a:p>
            <a:pPr lvl="2"/>
            <a:r>
              <a:rPr lang="zh-CN" altLang="en-US" dirty="0"/>
              <a:t>确认小张事情进展情况（</a:t>
            </a:r>
            <a:r>
              <a:rPr lang="zh-CN" altLang="en-US" b="1" dirty="0"/>
              <a:t>追踪</a:t>
            </a:r>
            <a:r>
              <a:rPr lang="zh-CN" altLang="en-US" dirty="0"/>
              <a:t>），为什么？</a:t>
            </a:r>
            <a:endParaRPr lang="en-US" altLang="zh-CN" dirty="0"/>
          </a:p>
          <a:p>
            <a:pPr lvl="1"/>
            <a:r>
              <a:rPr lang="zh-CN" altLang="en-US" dirty="0"/>
              <a:t>如果前两次确认时小张都达到了预定目标（</a:t>
            </a:r>
            <a:r>
              <a:rPr lang="zh-CN" altLang="en-US" b="1" dirty="0"/>
              <a:t>里程碑</a:t>
            </a:r>
            <a:r>
              <a:rPr lang="zh-CN" altLang="en-US" dirty="0"/>
              <a:t>），那么老板一定能</a:t>
            </a:r>
            <a:r>
              <a:rPr lang="en-US" altLang="zh-CN" dirty="0"/>
              <a:t>99%</a:t>
            </a:r>
            <a:r>
              <a:rPr lang="zh-CN" altLang="en-US" dirty="0"/>
              <a:t>（不排除意外，例如追尾？？。。）确认小张可以在</a:t>
            </a:r>
            <a:r>
              <a:rPr lang="en-US" altLang="zh-CN" dirty="0"/>
              <a:t>16</a:t>
            </a:r>
            <a:r>
              <a:rPr lang="zh-CN" altLang="en-US" dirty="0"/>
              <a:t>：</a:t>
            </a:r>
            <a:r>
              <a:rPr lang="en-US" altLang="zh-CN" dirty="0"/>
              <a:t>30</a:t>
            </a:r>
            <a:r>
              <a:rPr lang="zh-CN" altLang="en-US" dirty="0"/>
              <a:t>到达客户公司，并顺利签订合同（</a:t>
            </a:r>
            <a:r>
              <a:rPr lang="zh-CN" altLang="en-US" b="1" dirty="0"/>
              <a:t>完成任务</a:t>
            </a:r>
            <a:r>
              <a:rPr lang="zh-CN" altLang="en-US" dirty="0"/>
              <a:t>）。</a:t>
            </a:r>
          </a:p>
          <a:p>
            <a:pPr lvl="1"/>
            <a:r>
              <a:rPr lang="zh-CN" altLang="en-US" dirty="0"/>
              <a:t>要使一个</a:t>
            </a:r>
            <a:r>
              <a:rPr lang="zh-CN" altLang="en-US" b="1" dirty="0"/>
              <a:t>任务</a:t>
            </a:r>
            <a:r>
              <a:rPr lang="zh-CN" altLang="en-US" dirty="0"/>
              <a:t>（顺利签订合同）</a:t>
            </a:r>
            <a:r>
              <a:rPr lang="zh-CN" altLang="en-US" b="1" dirty="0"/>
              <a:t>能被有效追踪</a:t>
            </a:r>
            <a:r>
              <a:rPr lang="zh-CN" altLang="en-US" dirty="0"/>
              <a:t>（三次电话确认），必须要首先</a:t>
            </a:r>
            <a:r>
              <a:rPr lang="zh-CN" altLang="en-US" b="1" dirty="0"/>
              <a:t>将任务有效分解</a:t>
            </a:r>
            <a:r>
              <a:rPr lang="zh-CN" altLang="en-US" dirty="0"/>
              <a:t>成子任务（吃饭、理发、在北京站等车</a:t>
            </a:r>
            <a:r>
              <a:rPr lang="en-US" altLang="zh-CN" dirty="0"/>
              <a:t>......</a:t>
            </a:r>
            <a:r>
              <a:rPr lang="zh-CN" altLang="en-US" dirty="0"/>
              <a:t>），并且要保证子任务</a:t>
            </a:r>
            <a:r>
              <a:rPr lang="zh-CN" altLang="en-US" b="1" dirty="0"/>
              <a:t>粒度适中</a:t>
            </a:r>
            <a:r>
              <a:rPr lang="zh-CN" altLang="en-US" dirty="0"/>
              <a:t>（</a:t>
            </a:r>
            <a:r>
              <a:rPr lang="en-US" altLang="zh-CN" dirty="0"/>
              <a:t>0.5</a:t>
            </a:r>
            <a:r>
              <a:rPr lang="zh-CN" altLang="en-US" dirty="0"/>
              <a:t>～</a:t>
            </a:r>
            <a:r>
              <a:rPr lang="en-US" altLang="zh-CN" dirty="0"/>
              <a:t>2</a:t>
            </a:r>
            <a:r>
              <a:rPr lang="zh-CN" altLang="en-US" dirty="0"/>
              <a:t>个小时）。</a:t>
            </a:r>
          </a:p>
          <a:p>
            <a:r>
              <a:rPr lang="en-US" altLang="zh-CN" dirty="0"/>
              <a:t>2</a:t>
            </a:r>
            <a:r>
              <a:rPr lang="zh-CN" altLang="en-US" dirty="0"/>
              <a:t>、共同参与原则</a:t>
            </a:r>
          </a:p>
          <a:p>
            <a:pPr lvl="1"/>
            <a:r>
              <a:rPr lang="zh-CN" altLang="en-US" dirty="0"/>
              <a:t>项目经理</a:t>
            </a:r>
            <a:r>
              <a:rPr lang="en-US" altLang="zh-CN" dirty="0"/>
              <a:t>(PM)</a:t>
            </a:r>
            <a:r>
              <a:rPr lang="zh-CN" altLang="en-US" dirty="0"/>
              <a:t>做什么？ （计划、跟踪、监控）</a:t>
            </a:r>
            <a:endParaRPr lang="en-US" altLang="zh-CN" dirty="0"/>
          </a:p>
          <a:p>
            <a:pPr lvl="2"/>
            <a:r>
              <a:rPr lang="zh-CN" altLang="en-US" dirty="0"/>
              <a:t>这个任务能顺利完成的另一个关键点是任务的计划是由小张与老板共同制订的，</a:t>
            </a:r>
            <a:endParaRPr lang="en-US" altLang="zh-CN" dirty="0"/>
          </a:p>
          <a:p>
            <a:pPr lvl="2"/>
            <a:r>
              <a:rPr lang="zh-CN" altLang="en-US" dirty="0"/>
              <a:t>工作量由两个人共同估计，因为如果小张吃午饭要用半个小时，而老板非要他</a:t>
            </a:r>
            <a:r>
              <a:rPr lang="en-US" altLang="zh-CN" dirty="0"/>
              <a:t>5</a:t>
            </a:r>
            <a:r>
              <a:rPr lang="zh-CN" altLang="en-US" dirty="0"/>
              <a:t>分钟搞定，那就不合理了。</a:t>
            </a:r>
            <a:endParaRPr lang="en-US" altLang="zh-CN" dirty="0"/>
          </a:p>
          <a:p>
            <a:pPr lvl="1"/>
            <a:r>
              <a:rPr lang="zh-CN" altLang="en-US" dirty="0"/>
              <a:t>两个人共同制订完计划后，小张向老板拍了胸脯保证任务一定完成，做出了承诺。</a:t>
            </a:r>
            <a:endParaRPr lang="en-US" altLang="zh-CN" dirty="0"/>
          </a:p>
          <a:p>
            <a:pPr lvl="1"/>
            <a:r>
              <a:rPr lang="zh-CN" altLang="en-US" dirty="0"/>
              <a:t>计划的执行者是：小张。</a:t>
            </a:r>
            <a:endParaRPr lang="en-US" altLang="zh-CN" dirty="0"/>
          </a:p>
          <a:p>
            <a:pPr lvl="1"/>
            <a:endParaRPr lang="en-US" altLang="zh-CN" dirty="0"/>
          </a:p>
          <a:p>
            <a:r>
              <a:rPr lang="zh-CN" altLang="en-US" dirty="0"/>
              <a:t>下面看个例子：</a:t>
            </a:r>
          </a:p>
          <a:p>
            <a:endParaRPr lang="zh-CN" altLang="en-US" dirty="0"/>
          </a:p>
          <a:p>
            <a:endParaRPr lang="zh-CN" altLang="en-US" dirty="0"/>
          </a:p>
        </p:txBody>
      </p:sp>
      <p:sp>
        <p:nvSpPr>
          <p:cNvPr id="4" name="日期占位符 3">
            <a:extLst>
              <a:ext uri="{FF2B5EF4-FFF2-40B4-BE49-F238E27FC236}">
                <a16:creationId xmlns:a16="http://schemas.microsoft.com/office/drawing/2014/main" id="{15EEED37-3D3A-5F63-073E-8522DF16C452}"/>
              </a:ext>
            </a:extLst>
          </p:cNvPr>
          <p:cNvSpPr>
            <a:spLocks noGrp="1"/>
          </p:cNvSpPr>
          <p:nvPr>
            <p:ph type="dt" sz="half" idx="10"/>
          </p:nvPr>
        </p:nvSpPr>
        <p:spPr/>
        <p:txBody>
          <a:bodyPr/>
          <a:lstStyle/>
          <a:p>
            <a:fld id="{ADA6882A-B126-410F-90DE-1CF9C595DE80}" type="datetime1">
              <a:rPr lang="zh-CN" altLang="en-US" smtClean="0"/>
              <a:t>2023/6/25</a:t>
            </a:fld>
            <a:endParaRPr lang="zh-CN" altLang="en-US"/>
          </a:p>
        </p:txBody>
      </p:sp>
      <p:sp>
        <p:nvSpPr>
          <p:cNvPr id="5" name="页脚占位符 4">
            <a:extLst>
              <a:ext uri="{FF2B5EF4-FFF2-40B4-BE49-F238E27FC236}">
                <a16:creationId xmlns:a16="http://schemas.microsoft.com/office/drawing/2014/main" id="{9DBEDA18-108E-A757-1FFE-603337FBC291}"/>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03454101-09CA-D9F9-257B-681F065C41EA}"/>
              </a:ext>
            </a:extLst>
          </p:cNvPr>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620412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7" name="Rectangle 9"/>
          <p:cNvSpPr>
            <a:spLocks noGrp="1" noChangeArrowheads="1"/>
          </p:cNvSpPr>
          <p:nvPr>
            <p:ph type="title"/>
          </p:nvPr>
        </p:nvSpPr>
        <p:spPr/>
        <p:txBody>
          <a:bodyPr/>
          <a:lstStyle/>
          <a:p>
            <a:r>
              <a:rPr lang="zh-CN" altLang="en-US"/>
              <a:t>“权限管理系统”</a:t>
            </a:r>
            <a:endParaRPr lang="zh-CN" altLang="en-US" dirty="0"/>
          </a:p>
        </p:txBody>
      </p:sp>
      <p:sp>
        <p:nvSpPr>
          <p:cNvPr id="467971" name="Rectangle 3"/>
          <p:cNvSpPr>
            <a:spLocks noGrp="1" noChangeArrowheads="1"/>
          </p:cNvSpPr>
          <p:nvPr>
            <p:ph type="body" idx="1"/>
          </p:nvPr>
        </p:nvSpPr>
        <p:spPr/>
        <p:txBody>
          <a:bodyPr/>
          <a:lstStyle/>
          <a:p>
            <a:r>
              <a:rPr lang="zh-CN" altLang="en-US" dirty="0"/>
              <a:t>权限管理系统 </a:t>
            </a:r>
            <a:r>
              <a:rPr lang="en-US" altLang="zh-CN" dirty="0"/>
              <a:t>– </a:t>
            </a:r>
            <a:r>
              <a:rPr lang="zh-CN" altLang="en-US" dirty="0"/>
              <a:t>制订项目计划</a:t>
            </a:r>
          </a:p>
          <a:p>
            <a:pPr lvl="1"/>
            <a:r>
              <a:rPr lang="zh-CN" altLang="en-US" dirty="0"/>
              <a:t>任务要求</a:t>
            </a:r>
            <a:r>
              <a:rPr lang="en-US" altLang="zh-CN" dirty="0"/>
              <a:t>(</a:t>
            </a:r>
            <a:r>
              <a:rPr lang="zh-CN" altLang="en-US" dirty="0"/>
              <a:t>基于此，进行任务点划分</a:t>
            </a:r>
            <a:r>
              <a:rPr lang="en-US" altLang="zh-CN" dirty="0"/>
              <a:t>)</a:t>
            </a:r>
            <a:endParaRPr lang="zh-CN" altLang="en-US" dirty="0"/>
          </a:p>
          <a:p>
            <a:pPr lvl="1"/>
            <a:endParaRPr lang="zh-CN" altLang="en-US" dirty="0"/>
          </a:p>
          <a:p>
            <a:pPr lvl="1"/>
            <a:endParaRPr lang="zh-CN" altLang="en-US" dirty="0"/>
          </a:p>
          <a:p>
            <a:pPr lvl="1"/>
            <a:r>
              <a:rPr lang="zh-CN" altLang="en-US" dirty="0"/>
              <a:t>现有资源</a:t>
            </a:r>
            <a:r>
              <a:rPr lang="en-US" altLang="zh-CN" dirty="0"/>
              <a:t>(</a:t>
            </a:r>
            <a:r>
              <a:rPr lang="zh-CN" altLang="en-US" dirty="0"/>
              <a:t>基于此，进行分配资源</a:t>
            </a:r>
            <a:r>
              <a:rPr lang="en-US" altLang="zh-CN" dirty="0"/>
              <a:t>)</a:t>
            </a:r>
          </a:p>
          <a:p>
            <a:pPr lvl="2"/>
            <a:r>
              <a:rPr lang="en-US" altLang="zh-CN" dirty="0"/>
              <a:t>A\B\C\D</a:t>
            </a:r>
            <a:r>
              <a:rPr lang="zh-CN" altLang="en-US" dirty="0"/>
              <a:t>四个开发人员</a:t>
            </a:r>
            <a:endParaRPr lang="en-US" altLang="zh-CN" dirty="0"/>
          </a:p>
          <a:p>
            <a:pPr lvl="1"/>
            <a:r>
              <a:rPr lang="zh-CN" altLang="en-US" dirty="0"/>
              <a:t>项目人员的承诺</a:t>
            </a:r>
          </a:p>
        </p:txBody>
      </p:sp>
      <p:sp>
        <p:nvSpPr>
          <p:cNvPr id="467972" name="AutoShape 4"/>
          <p:cNvSpPr>
            <a:spLocks noChangeArrowheads="1"/>
          </p:cNvSpPr>
          <p:nvPr/>
        </p:nvSpPr>
        <p:spPr bwMode="auto">
          <a:xfrm>
            <a:off x="1692275" y="2924944"/>
            <a:ext cx="5400675" cy="1151756"/>
          </a:xfrm>
          <a:prstGeom prst="roundRect">
            <a:avLst>
              <a:gd name="adj" fmla="val 16667"/>
            </a:avLst>
          </a:prstGeom>
          <a:solidFill>
            <a:srgbClr val="92D050"/>
          </a:solidFill>
          <a:ln w="9525" algn="ctr">
            <a:solidFill>
              <a:srgbClr val="800080"/>
            </a:solidFill>
            <a:round/>
            <a:headEnd/>
            <a:tailEnd/>
          </a:ln>
          <a:effectLst>
            <a:prstShdw prst="shdw17" dist="63500" dir="2212194">
              <a:schemeClr val="bg2">
                <a:alpha val="50000"/>
              </a:schemeClr>
            </a:prstShdw>
          </a:effectLst>
        </p:spPr>
        <p:txBody>
          <a:bodyPr anchor="ctr"/>
          <a:lstStyle/>
          <a:p>
            <a:pPr algn="l"/>
            <a:r>
              <a:rPr lang="zh-CN" altLang="en-US" b="1" dirty="0">
                <a:ea typeface="黑体" pitchFamily="2" charset="-122"/>
              </a:rPr>
              <a:t>权限管理系统：进行用户管理和角色管理</a:t>
            </a:r>
            <a:endParaRPr lang="en-US" altLang="zh-CN" b="1" dirty="0">
              <a:ea typeface="黑体" pitchFamily="2" charset="-122"/>
            </a:endParaRPr>
          </a:p>
          <a:p>
            <a:pPr algn="l"/>
            <a:r>
              <a:rPr lang="zh-CN" altLang="en-US" b="1" dirty="0">
                <a:ea typeface="黑体" pitchFamily="2" charset="-122"/>
              </a:rPr>
              <a:t>    为角色分配权限</a:t>
            </a:r>
            <a:endParaRPr lang="en-US" altLang="zh-CN" b="1" dirty="0">
              <a:ea typeface="黑体" pitchFamily="2" charset="-122"/>
            </a:endParaRPr>
          </a:p>
          <a:p>
            <a:pPr algn="l"/>
            <a:r>
              <a:rPr lang="zh-CN" altLang="en-US" b="1" dirty="0">
                <a:ea typeface="黑体" pitchFamily="2" charset="-122"/>
              </a:rPr>
              <a:t>    将角色赋予用户</a:t>
            </a:r>
          </a:p>
        </p:txBody>
      </p:sp>
      <p:sp>
        <p:nvSpPr>
          <p:cNvPr id="2" name="日期占位符 1">
            <a:extLst>
              <a:ext uri="{FF2B5EF4-FFF2-40B4-BE49-F238E27FC236}">
                <a16:creationId xmlns:a16="http://schemas.microsoft.com/office/drawing/2014/main" id="{FF6E3978-7978-EA7A-CCAC-578EAFE15854}"/>
              </a:ext>
            </a:extLst>
          </p:cNvPr>
          <p:cNvSpPr>
            <a:spLocks noGrp="1"/>
          </p:cNvSpPr>
          <p:nvPr>
            <p:ph type="dt" sz="half" idx="10"/>
          </p:nvPr>
        </p:nvSpPr>
        <p:spPr/>
        <p:txBody>
          <a:bodyPr/>
          <a:lstStyle/>
          <a:p>
            <a:fld id="{00B83381-D6AC-4563-90E0-A3040B67933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15F02293-DCD0-142A-7934-587FA94C5A4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11D90E8-DCD4-1871-77EA-FDA21FB67377}"/>
              </a:ext>
            </a:extLst>
          </p:cNvPr>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207599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79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7972"/>
                                        </p:tgtEl>
                                        <p:attrNameLst>
                                          <p:attrName>style.visibility</p:attrName>
                                        </p:attrNameLst>
                                      </p:cBhvr>
                                      <p:to>
                                        <p:strVal val="visible"/>
                                      </p:to>
                                    </p:set>
                                    <p:animEffect transition="in" filter="fade">
                                      <p:cBhvr>
                                        <p:cTn id="15" dur="500"/>
                                        <p:tgtEl>
                                          <p:spTgt spid="4679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7971">
                                            <p:txEl>
                                              <p:pRg st="5" end="5"/>
                                            </p:txEl>
                                          </p:spTgt>
                                        </p:tgtEl>
                                        <p:attrNameLst>
                                          <p:attrName>style.visibility</p:attrName>
                                        </p:attrNameLst>
                                      </p:cBhvr>
                                      <p:to>
                                        <p:strVal val="visible"/>
                                      </p:to>
                                    </p:set>
                                    <p:animEffect transition="in" filter="fade">
                                      <p:cBhvr>
                                        <p:cTn id="20" dur="500"/>
                                        <p:tgtEl>
                                          <p:spTgt spid="46797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67971">
                                            <p:txEl>
                                              <p:pRg st="6" end="6"/>
                                            </p:txEl>
                                          </p:spTgt>
                                        </p:tgtEl>
                                        <p:attrNameLst>
                                          <p:attrName>style.visibility</p:attrName>
                                        </p:attrNameLst>
                                      </p:cBhvr>
                                      <p:to>
                                        <p:strVal val="visible"/>
                                      </p:to>
                                    </p:set>
                                    <p:animEffect transition="in" filter="fade">
                                      <p:cBhvr>
                                        <p:cTn id="25" dur="500"/>
                                        <p:tgtEl>
                                          <p:spTgt spid="467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3" name="Rectangle 7"/>
          <p:cNvSpPr>
            <a:spLocks noGrp="1" noChangeArrowheads="1"/>
          </p:cNvSpPr>
          <p:nvPr>
            <p:ph type="title"/>
          </p:nvPr>
        </p:nvSpPr>
        <p:spPr/>
        <p:txBody>
          <a:bodyPr/>
          <a:lstStyle/>
          <a:p>
            <a:r>
              <a:rPr lang="zh-CN" altLang="en-US"/>
              <a:t>“权限管理系统”</a:t>
            </a:r>
            <a:endParaRPr lang="zh-CN" altLang="en-US" dirty="0"/>
          </a:p>
        </p:txBody>
      </p:sp>
      <p:sp>
        <p:nvSpPr>
          <p:cNvPr id="470019" name="Rectangle 3"/>
          <p:cNvSpPr>
            <a:spLocks noGrp="1" noChangeArrowheads="1"/>
          </p:cNvSpPr>
          <p:nvPr>
            <p:ph type="body" idx="1"/>
          </p:nvPr>
        </p:nvSpPr>
        <p:spPr/>
        <p:txBody>
          <a:bodyPr/>
          <a:lstStyle/>
          <a:p>
            <a:r>
              <a:rPr lang="zh-CN" altLang="en-US" dirty="0"/>
              <a:t>“权限管理系统”项目 </a:t>
            </a:r>
            <a:r>
              <a:rPr lang="en-US" altLang="zh-CN" dirty="0"/>
              <a:t>– </a:t>
            </a:r>
            <a:r>
              <a:rPr lang="zh-CN" altLang="en-US" dirty="0"/>
              <a:t>任务点划分</a:t>
            </a:r>
          </a:p>
        </p:txBody>
      </p:sp>
      <p:pic>
        <p:nvPicPr>
          <p:cNvPr id="470020"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213" y="2237953"/>
            <a:ext cx="7775575" cy="414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lgn="ctr">
                <a:solidFill>
                  <a:schemeClr val="tx1"/>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sp>
        <p:nvSpPr>
          <p:cNvPr id="2" name="日期占位符 1">
            <a:extLst>
              <a:ext uri="{FF2B5EF4-FFF2-40B4-BE49-F238E27FC236}">
                <a16:creationId xmlns:a16="http://schemas.microsoft.com/office/drawing/2014/main" id="{A7D9033B-F1E8-2EBE-36DB-F40ABBF9FD60}"/>
              </a:ext>
            </a:extLst>
          </p:cNvPr>
          <p:cNvSpPr>
            <a:spLocks noGrp="1"/>
          </p:cNvSpPr>
          <p:nvPr>
            <p:ph type="dt" sz="half" idx="10"/>
          </p:nvPr>
        </p:nvSpPr>
        <p:spPr/>
        <p:txBody>
          <a:bodyPr/>
          <a:lstStyle/>
          <a:p>
            <a:fld id="{9CAC1441-4CBB-4424-89FB-A7F986744F8B}"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2E5E199-D8CF-C38C-D544-59D53829A5A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7AEFCFD-BA93-BCAF-A623-D431EB9373C3}"/>
              </a:ext>
            </a:extLst>
          </p:cNvPr>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274166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0020"/>
                                        </p:tgtEl>
                                        <p:attrNameLst>
                                          <p:attrName>style.visibility</p:attrName>
                                        </p:attrNameLst>
                                      </p:cBhvr>
                                      <p:to>
                                        <p:strVal val="visible"/>
                                      </p:to>
                                    </p:set>
                                    <p:animEffect transition="in" filter="checkerboard(across)">
                                      <p:cBhvr>
                                        <p:cTn id="7" dur="500"/>
                                        <p:tgtEl>
                                          <p:spTgt spid="47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70" name="Rectangle 6"/>
          <p:cNvSpPr>
            <a:spLocks noGrp="1" noChangeArrowheads="1"/>
          </p:cNvSpPr>
          <p:nvPr>
            <p:ph type="title"/>
          </p:nvPr>
        </p:nvSpPr>
        <p:spPr/>
        <p:txBody>
          <a:bodyPr/>
          <a:lstStyle/>
          <a:p>
            <a:r>
              <a:rPr lang="zh-CN" altLang="en-US" dirty="0"/>
              <a:t>“权限管理系统”</a:t>
            </a:r>
          </a:p>
        </p:txBody>
      </p:sp>
      <p:sp>
        <p:nvSpPr>
          <p:cNvPr id="472067" name="Rectangle 3"/>
          <p:cNvSpPr>
            <a:spLocks noGrp="1" noChangeArrowheads="1"/>
          </p:cNvSpPr>
          <p:nvPr>
            <p:ph type="body" idx="1"/>
          </p:nvPr>
        </p:nvSpPr>
        <p:spPr/>
        <p:txBody>
          <a:bodyPr>
            <a:normAutofit fontScale="77500" lnSpcReduction="20000"/>
          </a:bodyPr>
          <a:lstStyle/>
          <a:p>
            <a:r>
              <a:rPr lang="zh-CN" altLang="en-US" dirty="0"/>
              <a:t>“权限管理系统”项目 </a:t>
            </a:r>
            <a:r>
              <a:rPr lang="en-US" altLang="zh-CN" dirty="0"/>
              <a:t>– </a:t>
            </a:r>
            <a:r>
              <a:rPr lang="zh-CN" altLang="en-US" dirty="0"/>
              <a:t>分配资源</a:t>
            </a:r>
          </a:p>
          <a:p>
            <a:pPr lvl="1"/>
            <a:r>
              <a:rPr lang="en-US" altLang="zh-CN" dirty="0"/>
              <a:t>1</a:t>
            </a:r>
            <a:r>
              <a:rPr lang="zh-CN" altLang="en-US" dirty="0"/>
              <a:t>、用户登录模块   </a:t>
            </a:r>
            <a:r>
              <a:rPr lang="en-US" altLang="zh-CN" dirty="0"/>
              <a:t>A</a:t>
            </a:r>
            <a:r>
              <a:rPr lang="zh-CN" altLang="en-US" dirty="0"/>
              <a:t>  </a:t>
            </a:r>
            <a:r>
              <a:rPr lang="en-US" altLang="zh-CN" dirty="0"/>
              <a:t>3</a:t>
            </a:r>
            <a:r>
              <a:rPr lang="zh-CN" altLang="en-US" dirty="0"/>
              <a:t>个工作日</a:t>
            </a:r>
          </a:p>
          <a:p>
            <a:pPr lvl="1"/>
            <a:r>
              <a:rPr lang="en-US" altLang="zh-CN" dirty="0"/>
              <a:t>2</a:t>
            </a:r>
            <a:r>
              <a:rPr lang="zh-CN" altLang="en-US" dirty="0"/>
              <a:t>、用户管理模块</a:t>
            </a:r>
          </a:p>
          <a:p>
            <a:pPr lvl="2"/>
            <a:r>
              <a:rPr lang="en-US" altLang="zh-CN" dirty="0"/>
              <a:t>2.1</a:t>
            </a:r>
            <a:r>
              <a:rPr lang="zh-CN" altLang="en-US" dirty="0"/>
              <a:t>、增加用户、删除用户   </a:t>
            </a:r>
            <a:r>
              <a:rPr lang="en-US" altLang="zh-CN" dirty="0"/>
              <a:t>B</a:t>
            </a:r>
            <a:r>
              <a:rPr lang="zh-CN" altLang="en-US" dirty="0"/>
              <a:t>  </a:t>
            </a:r>
            <a:r>
              <a:rPr lang="en-US" altLang="zh-CN" dirty="0"/>
              <a:t>2</a:t>
            </a:r>
            <a:r>
              <a:rPr lang="zh-CN" altLang="en-US" dirty="0"/>
              <a:t>个工作日</a:t>
            </a:r>
          </a:p>
          <a:p>
            <a:pPr lvl="2"/>
            <a:r>
              <a:rPr lang="en-US" altLang="zh-CN" dirty="0"/>
              <a:t>2.2</a:t>
            </a:r>
            <a:r>
              <a:rPr lang="zh-CN" altLang="en-US" dirty="0"/>
              <a:t>、修改用户、查询用户   </a:t>
            </a:r>
            <a:r>
              <a:rPr lang="en-US" altLang="zh-CN" dirty="0"/>
              <a:t>C</a:t>
            </a:r>
            <a:r>
              <a:rPr lang="zh-CN" altLang="en-US" dirty="0"/>
              <a:t>  </a:t>
            </a:r>
            <a:r>
              <a:rPr lang="en-US" altLang="zh-CN" dirty="0"/>
              <a:t>2</a:t>
            </a:r>
            <a:r>
              <a:rPr lang="zh-CN" altLang="en-US" dirty="0"/>
              <a:t>个工作日</a:t>
            </a:r>
          </a:p>
          <a:p>
            <a:pPr lvl="2"/>
            <a:r>
              <a:rPr lang="en-US" altLang="zh-CN" dirty="0"/>
              <a:t>2.3</a:t>
            </a:r>
            <a:r>
              <a:rPr lang="zh-CN" altLang="en-US" dirty="0"/>
              <a:t>、查看用户、角色分配   </a:t>
            </a:r>
            <a:r>
              <a:rPr lang="en-US" altLang="zh-CN" dirty="0"/>
              <a:t>D</a:t>
            </a:r>
            <a:r>
              <a:rPr lang="zh-CN" altLang="en-US" dirty="0"/>
              <a:t>  </a:t>
            </a:r>
            <a:r>
              <a:rPr lang="en-US" altLang="zh-CN" dirty="0"/>
              <a:t>2</a:t>
            </a:r>
            <a:r>
              <a:rPr lang="zh-CN" altLang="en-US" dirty="0"/>
              <a:t>个工作日</a:t>
            </a:r>
          </a:p>
          <a:p>
            <a:pPr lvl="1"/>
            <a:r>
              <a:rPr lang="en-US" altLang="zh-CN" dirty="0"/>
              <a:t>3</a:t>
            </a:r>
            <a:r>
              <a:rPr lang="zh-CN" altLang="en-US" dirty="0"/>
              <a:t>、角色管理模块</a:t>
            </a:r>
          </a:p>
          <a:p>
            <a:pPr lvl="2"/>
            <a:r>
              <a:rPr lang="en-US" altLang="zh-CN" dirty="0"/>
              <a:t>3.1</a:t>
            </a:r>
            <a:r>
              <a:rPr lang="zh-CN" altLang="en-US" dirty="0"/>
              <a:t>、增加角色、删除角色   </a:t>
            </a:r>
            <a:r>
              <a:rPr lang="en-US" altLang="zh-CN" dirty="0"/>
              <a:t>C</a:t>
            </a:r>
            <a:r>
              <a:rPr lang="zh-CN" altLang="en-US" dirty="0"/>
              <a:t>  </a:t>
            </a:r>
            <a:r>
              <a:rPr lang="en-US" altLang="zh-CN" dirty="0"/>
              <a:t>2</a:t>
            </a:r>
            <a:r>
              <a:rPr lang="zh-CN" altLang="en-US" dirty="0"/>
              <a:t>个工作日</a:t>
            </a:r>
          </a:p>
          <a:p>
            <a:pPr lvl="2"/>
            <a:r>
              <a:rPr lang="en-US" altLang="zh-CN" dirty="0"/>
              <a:t>3.2</a:t>
            </a:r>
            <a:r>
              <a:rPr lang="zh-CN" altLang="en-US" dirty="0"/>
              <a:t>、修改角色、查询角色   </a:t>
            </a:r>
            <a:r>
              <a:rPr lang="en-US" altLang="zh-CN" dirty="0"/>
              <a:t>B</a:t>
            </a:r>
            <a:r>
              <a:rPr lang="zh-CN" altLang="en-US" dirty="0"/>
              <a:t>  </a:t>
            </a:r>
            <a:r>
              <a:rPr lang="en-US" altLang="zh-CN" dirty="0"/>
              <a:t>2</a:t>
            </a:r>
            <a:r>
              <a:rPr lang="zh-CN" altLang="en-US" dirty="0"/>
              <a:t>个工作日</a:t>
            </a:r>
          </a:p>
          <a:p>
            <a:pPr lvl="2"/>
            <a:r>
              <a:rPr lang="en-US" altLang="zh-CN" dirty="0"/>
              <a:t>3.3</a:t>
            </a:r>
            <a:r>
              <a:rPr lang="zh-CN" altLang="en-US" dirty="0"/>
              <a:t>、查看角色、权限分配   </a:t>
            </a:r>
            <a:r>
              <a:rPr lang="en-US" altLang="zh-CN" dirty="0"/>
              <a:t>D</a:t>
            </a:r>
            <a:r>
              <a:rPr lang="zh-CN" altLang="en-US" dirty="0"/>
              <a:t>  </a:t>
            </a:r>
            <a:r>
              <a:rPr lang="en-US" altLang="zh-CN" dirty="0"/>
              <a:t>2</a:t>
            </a:r>
            <a:r>
              <a:rPr lang="zh-CN" altLang="en-US" dirty="0"/>
              <a:t>个工作日</a:t>
            </a:r>
          </a:p>
          <a:p>
            <a:pPr lvl="1"/>
            <a:r>
              <a:rPr lang="en-US" altLang="zh-CN" dirty="0"/>
              <a:t>4</a:t>
            </a:r>
            <a:r>
              <a:rPr lang="zh-CN" altLang="en-US" dirty="0"/>
              <a:t>、生成菜单模块   </a:t>
            </a:r>
            <a:r>
              <a:rPr lang="en-US" altLang="zh-CN" dirty="0"/>
              <a:t>A</a:t>
            </a:r>
            <a:r>
              <a:rPr lang="zh-CN" altLang="en-US" dirty="0"/>
              <a:t>  </a:t>
            </a:r>
            <a:r>
              <a:rPr lang="en-US" altLang="zh-CN" dirty="0"/>
              <a:t>3</a:t>
            </a:r>
            <a:r>
              <a:rPr lang="zh-CN" altLang="en-US" dirty="0"/>
              <a:t>个工作日</a:t>
            </a:r>
          </a:p>
        </p:txBody>
      </p:sp>
      <p:sp>
        <p:nvSpPr>
          <p:cNvPr id="2" name="日期占位符 1">
            <a:extLst>
              <a:ext uri="{FF2B5EF4-FFF2-40B4-BE49-F238E27FC236}">
                <a16:creationId xmlns:a16="http://schemas.microsoft.com/office/drawing/2014/main" id="{41047684-5E6A-E106-41F7-A52ABC2A8B69}"/>
              </a:ext>
            </a:extLst>
          </p:cNvPr>
          <p:cNvSpPr>
            <a:spLocks noGrp="1"/>
          </p:cNvSpPr>
          <p:nvPr>
            <p:ph type="dt" sz="half" idx="10"/>
          </p:nvPr>
        </p:nvSpPr>
        <p:spPr/>
        <p:txBody>
          <a:bodyPr/>
          <a:lstStyle/>
          <a:p>
            <a:fld id="{31A778DB-C538-4071-9683-85762C558ABE}" type="datetime1">
              <a:rPr lang="zh-CN" altLang="en-US" smtClean="0"/>
              <a:t>2023/6/25</a:t>
            </a:fld>
            <a:endParaRPr lang="zh-CN" altLang="en-US"/>
          </a:p>
        </p:txBody>
      </p:sp>
      <p:sp>
        <p:nvSpPr>
          <p:cNvPr id="3" name="页脚占位符 2">
            <a:extLst>
              <a:ext uri="{FF2B5EF4-FFF2-40B4-BE49-F238E27FC236}">
                <a16:creationId xmlns:a16="http://schemas.microsoft.com/office/drawing/2014/main" id="{8C07C042-F079-D023-72F3-03B12C6987B9}"/>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EA227DE5-3879-A225-D426-7C6F4DCFB497}"/>
              </a:ext>
            </a:extLst>
          </p:cNvPr>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793605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9" name="Rectangle 7"/>
          <p:cNvSpPr>
            <a:spLocks noGrp="1" noChangeArrowheads="1"/>
          </p:cNvSpPr>
          <p:nvPr>
            <p:ph type="title"/>
          </p:nvPr>
        </p:nvSpPr>
        <p:spPr/>
        <p:txBody>
          <a:bodyPr/>
          <a:lstStyle/>
          <a:p>
            <a:r>
              <a:rPr lang="zh-CN" altLang="en-US"/>
              <a:t>“权限管理系统”</a:t>
            </a:r>
            <a:endParaRPr lang="zh-CN" altLang="en-US" dirty="0"/>
          </a:p>
        </p:txBody>
      </p:sp>
      <p:sp>
        <p:nvSpPr>
          <p:cNvPr id="474115" name="Rectangle 3"/>
          <p:cNvSpPr>
            <a:spLocks noGrp="1" noChangeArrowheads="1"/>
          </p:cNvSpPr>
          <p:nvPr>
            <p:ph type="body" idx="1"/>
          </p:nvPr>
        </p:nvSpPr>
        <p:spPr/>
        <p:txBody>
          <a:bodyPr/>
          <a:lstStyle/>
          <a:p>
            <a:r>
              <a:rPr lang="zh-CN" altLang="en-US" dirty="0"/>
              <a:t>“权限管理系统”项目 </a:t>
            </a:r>
            <a:endParaRPr lang="en-US" altLang="zh-CN" dirty="0"/>
          </a:p>
          <a:p>
            <a:pPr lvl="1"/>
            <a:r>
              <a:rPr lang="zh-CN" altLang="en-US" dirty="0"/>
              <a:t>获得项目人员的承诺</a:t>
            </a:r>
            <a:endParaRPr lang="en-US" altLang="zh-CN" dirty="0"/>
          </a:p>
          <a:p>
            <a:r>
              <a:rPr lang="zh-CN" altLang="en-US" dirty="0"/>
              <a:t>我最怕听到的话：</a:t>
            </a:r>
            <a:endParaRPr lang="en-US" altLang="zh-CN" dirty="0"/>
          </a:p>
          <a:p>
            <a:pPr lvl="1"/>
            <a:r>
              <a:rPr lang="zh-CN" altLang="en-US" dirty="0"/>
              <a:t>你放心吧。。。</a:t>
            </a:r>
            <a:endParaRPr lang="en-US" altLang="zh-CN" dirty="0"/>
          </a:p>
          <a:p>
            <a:pPr lvl="1"/>
            <a:r>
              <a:rPr lang="zh-CN" altLang="en-US" dirty="0"/>
              <a:t>我保证。。。。</a:t>
            </a:r>
            <a:endParaRPr lang="en-US" altLang="zh-CN" dirty="0"/>
          </a:p>
          <a:p>
            <a:pPr lvl="1"/>
            <a:r>
              <a:rPr lang="zh-CN" altLang="en-US" dirty="0"/>
              <a:t>你就别管了。。。到时候。。肯定。。。</a:t>
            </a:r>
          </a:p>
        </p:txBody>
      </p:sp>
      <p:sp>
        <p:nvSpPr>
          <p:cNvPr id="2" name="日期占位符 1">
            <a:extLst>
              <a:ext uri="{FF2B5EF4-FFF2-40B4-BE49-F238E27FC236}">
                <a16:creationId xmlns:a16="http://schemas.microsoft.com/office/drawing/2014/main" id="{CDC051AF-DA1D-0617-FCD4-8471F8967C94}"/>
              </a:ext>
            </a:extLst>
          </p:cNvPr>
          <p:cNvSpPr>
            <a:spLocks noGrp="1"/>
          </p:cNvSpPr>
          <p:nvPr>
            <p:ph type="dt" sz="half" idx="10"/>
          </p:nvPr>
        </p:nvSpPr>
        <p:spPr/>
        <p:txBody>
          <a:bodyPr/>
          <a:lstStyle/>
          <a:p>
            <a:fld id="{6BD89599-6AC9-465B-9AF5-B2235295E4B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50B5635-3B78-9B65-1683-05E6A6C956A8}"/>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1F7E2CC-2D1C-03C1-5524-CC5AEC5EA623}"/>
              </a:ext>
            </a:extLst>
          </p:cNvPr>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1937343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6" name="Rectangle 6"/>
          <p:cNvSpPr>
            <a:spLocks noGrp="1" noChangeArrowheads="1"/>
          </p:cNvSpPr>
          <p:nvPr>
            <p:ph type="title"/>
          </p:nvPr>
        </p:nvSpPr>
        <p:spPr/>
        <p:txBody>
          <a:bodyPr/>
          <a:lstStyle/>
          <a:p>
            <a:r>
              <a:rPr lang="en-US" altLang="zh-CN" dirty="0"/>
              <a:t>Project</a:t>
            </a:r>
            <a:endParaRPr lang="zh-CN" altLang="en-US" dirty="0"/>
          </a:p>
        </p:txBody>
      </p:sp>
      <p:sp>
        <p:nvSpPr>
          <p:cNvPr id="476163" name="Rectangle 3"/>
          <p:cNvSpPr>
            <a:spLocks noGrp="1" noChangeArrowheads="1"/>
          </p:cNvSpPr>
          <p:nvPr>
            <p:ph type="body" idx="1"/>
          </p:nvPr>
        </p:nvSpPr>
        <p:spPr/>
        <p:txBody>
          <a:bodyPr>
            <a:normAutofit fontScale="77500" lnSpcReduction="20000"/>
          </a:bodyPr>
          <a:lstStyle/>
          <a:p>
            <a:r>
              <a:rPr lang="en-US" altLang="zh-CN" dirty="0"/>
              <a:t>Microsoft Project </a:t>
            </a:r>
            <a:r>
              <a:rPr lang="zh-CN" altLang="en-US" dirty="0"/>
              <a:t>简介</a:t>
            </a:r>
          </a:p>
          <a:p>
            <a:pPr lvl="1"/>
            <a:r>
              <a:rPr lang="zh-CN" altLang="en-US" dirty="0"/>
              <a:t>是 </a:t>
            </a:r>
            <a:r>
              <a:rPr lang="en-US" altLang="zh-CN" dirty="0"/>
              <a:t>Microsoft </a:t>
            </a:r>
            <a:r>
              <a:rPr lang="zh-CN" altLang="en-US" dirty="0"/>
              <a:t>提供的企业管理工具产品的一员</a:t>
            </a:r>
          </a:p>
          <a:p>
            <a:pPr lvl="1"/>
            <a:r>
              <a:rPr lang="zh-CN" altLang="en-US" dirty="0"/>
              <a:t>是一款专业的项目管理软件</a:t>
            </a:r>
          </a:p>
          <a:p>
            <a:pPr lvl="1"/>
            <a:r>
              <a:rPr lang="zh-CN" altLang="en-US" dirty="0"/>
              <a:t>可以帮助管理项目</a:t>
            </a:r>
          </a:p>
          <a:p>
            <a:pPr lvl="2"/>
            <a:r>
              <a:rPr lang="zh-CN" altLang="en-US" dirty="0"/>
              <a:t>安排任务</a:t>
            </a:r>
          </a:p>
          <a:p>
            <a:pPr lvl="2"/>
            <a:r>
              <a:rPr lang="zh-CN" altLang="en-US" dirty="0"/>
              <a:t>制订计划</a:t>
            </a:r>
          </a:p>
          <a:p>
            <a:pPr lvl="2"/>
            <a:r>
              <a:rPr lang="zh-CN" altLang="en-US" dirty="0"/>
              <a:t>分配资源</a:t>
            </a:r>
            <a:endParaRPr lang="en-US" altLang="zh-CN" dirty="0"/>
          </a:p>
          <a:p>
            <a:pPr lvl="1"/>
            <a:r>
              <a:rPr lang="zh-CN" altLang="en-US" dirty="0"/>
              <a:t>还可以</a:t>
            </a:r>
            <a:endParaRPr lang="en-US" altLang="zh-CN" dirty="0"/>
          </a:p>
          <a:p>
            <a:pPr lvl="2"/>
            <a:r>
              <a:rPr lang="zh-CN" altLang="en-US" dirty="0"/>
              <a:t>监视项目的状态和进度</a:t>
            </a:r>
            <a:endParaRPr lang="en-US" altLang="zh-CN" dirty="0"/>
          </a:p>
          <a:p>
            <a:pPr lvl="3"/>
            <a:r>
              <a:rPr lang="zh-CN" altLang="en-US" dirty="0"/>
              <a:t>图像化的方式显示哪些工作完成了、哪些还没有完成以及完成的百分比</a:t>
            </a:r>
            <a:endParaRPr lang="en-US" altLang="zh-CN" dirty="0"/>
          </a:p>
          <a:p>
            <a:pPr lvl="2"/>
            <a:r>
              <a:rPr lang="zh-CN" altLang="en-US" dirty="0"/>
              <a:t>有效地组织和跟踪任务和资源，使项目在预算范围内按时完成。</a:t>
            </a:r>
          </a:p>
        </p:txBody>
      </p:sp>
      <p:sp>
        <p:nvSpPr>
          <p:cNvPr id="2" name="日期占位符 1">
            <a:extLst>
              <a:ext uri="{FF2B5EF4-FFF2-40B4-BE49-F238E27FC236}">
                <a16:creationId xmlns:a16="http://schemas.microsoft.com/office/drawing/2014/main" id="{54B5B0CC-B52C-B56C-0F7A-91076FB4E94C}"/>
              </a:ext>
            </a:extLst>
          </p:cNvPr>
          <p:cNvSpPr>
            <a:spLocks noGrp="1"/>
          </p:cNvSpPr>
          <p:nvPr>
            <p:ph type="dt" sz="half" idx="10"/>
          </p:nvPr>
        </p:nvSpPr>
        <p:spPr/>
        <p:txBody>
          <a:bodyPr/>
          <a:lstStyle/>
          <a:p>
            <a:fld id="{F4E0F104-D624-420C-80C5-F7092489029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30682920-48EF-3972-6B88-E12A72D2823A}"/>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8B1FFAD3-F833-4009-7268-4F6373A0845E}"/>
              </a:ext>
            </a:extLst>
          </p:cNvPr>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2873077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3" name="Rectangle 5"/>
          <p:cNvSpPr>
            <a:spLocks noGrp="1" noChangeArrowheads="1"/>
          </p:cNvSpPr>
          <p:nvPr>
            <p:ph type="title"/>
          </p:nvPr>
        </p:nvSpPr>
        <p:spPr/>
        <p:txBody>
          <a:bodyPr/>
          <a:lstStyle/>
          <a:p>
            <a:r>
              <a:rPr lang="zh-CN" altLang="en-US" dirty="0"/>
              <a:t>用</a:t>
            </a:r>
            <a:r>
              <a:rPr lang="en-US" altLang="zh-CN" dirty="0"/>
              <a:t>Project</a:t>
            </a:r>
            <a:r>
              <a:rPr lang="zh-CN" altLang="en-US" dirty="0"/>
              <a:t>制订项目计划</a:t>
            </a:r>
          </a:p>
        </p:txBody>
      </p:sp>
      <p:sp>
        <p:nvSpPr>
          <p:cNvPr id="478211" name="Rectangle 3"/>
          <p:cNvSpPr>
            <a:spLocks noGrp="1" noChangeArrowheads="1"/>
          </p:cNvSpPr>
          <p:nvPr>
            <p:ph type="body" idx="1"/>
          </p:nvPr>
        </p:nvSpPr>
        <p:spPr/>
        <p:txBody>
          <a:bodyPr>
            <a:normAutofit fontScale="62500" lnSpcReduction="20000"/>
          </a:bodyPr>
          <a:lstStyle/>
          <a:p>
            <a:r>
              <a:rPr lang="zh-CN" altLang="en-US" dirty="0"/>
              <a:t>用</a:t>
            </a:r>
            <a:r>
              <a:rPr lang="en-US" altLang="zh-CN" dirty="0"/>
              <a:t>Project</a:t>
            </a:r>
            <a:r>
              <a:rPr lang="zh-CN" altLang="en-US" dirty="0"/>
              <a:t>工具制订项目计划分为以下四个步骤</a:t>
            </a:r>
          </a:p>
          <a:p>
            <a:pPr lvl="1"/>
            <a:r>
              <a:rPr lang="en-US" altLang="zh-CN" dirty="0"/>
              <a:t>1</a:t>
            </a:r>
            <a:r>
              <a:rPr lang="zh-CN" altLang="en-US" dirty="0"/>
              <a:t>、创建项目文件</a:t>
            </a:r>
            <a:endParaRPr lang="en-US" altLang="zh-CN" dirty="0"/>
          </a:p>
          <a:p>
            <a:pPr lvl="2"/>
            <a:r>
              <a:rPr lang="zh-CN" altLang="en-US" dirty="0"/>
              <a:t>创建项目文件</a:t>
            </a:r>
          </a:p>
          <a:p>
            <a:pPr lvl="2"/>
            <a:r>
              <a:rPr lang="zh-CN" altLang="en-US" dirty="0"/>
              <a:t>填写项目信息</a:t>
            </a:r>
          </a:p>
          <a:p>
            <a:pPr lvl="1"/>
            <a:r>
              <a:rPr lang="en-US" altLang="zh-CN" dirty="0"/>
              <a:t>2</a:t>
            </a:r>
            <a:r>
              <a:rPr lang="zh-CN" altLang="en-US" dirty="0"/>
              <a:t>、划分任务点</a:t>
            </a:r>
            <a:endParaRPr lang="en-US" altLang="zh-CN" dirty="0"/>
          </a:p>
          <a:p>
            <a:pPr lvl="2"/>
            <a:r>
              <a:rPr lang="zh-CN" altLang="en-US" dirty="0"/>
              <a:t>划分任务点</a:t>
            </a:r>
          </a:p>
          <a:p>
            <a:pPr lvl="2"/>
            <a:r>
              <a:rPr lang="zh-CN" altLang="en-US" dirty="0"/>
              <a:t>创建子任务</a:t>
            </a:r>
          </a:p>
          <a:p>
            <a:pPr lvl="2"/>
            <a:r>
              <a:rPr lang="zh-CN" altLang="en-US" dirty="0"/>
              <a:t>前置任务</a:t>
            </a:r>
          </a:p>
          <a:p>
            <a:pPr lvl="1"/>
            <a:r>
              <a:rPr lang="en-US" altLang="zh-CN" dirty="0"/>
              <a:t>3</a:t>
            </a:r>
            <a:r>
              <a:rPr lang="zh-CN" altLang="en-US" dirty="0"/>
              <a:t>、为项目分配资源</a:t>
            </a:r>
            <a:endParaRPr lang="en-US" altLang="zh-CN" dirty="0"/>
          </a:p>
          <a:p>
            <a:pPr lvl="2"/>
            <a:r>
              <a:rPr lang="zh-CN" altLang="en-US" dirty="0"/>
              <a:t>划分任务点</a:t>
            </a:r>
          </a:p>
          <a:p>
            <a:pPr lvl="2"/>
            <a:r>
              <a:rPr lang="zh-CN" altLang="en-US" dirty="0"/>
              <a:t>创建子任务</a:t>
            </a:r>
          </a:p>
          <a:p>
            <a:pPr lvl="2"/>
            <a:r>
              <a:rPr lang="zh-CN" altLang="en-US" dirty="0"/>
              <a:t>前置任务</a:t>
            </a:r>
          </a:p>
          <a:p>
            <a:pPr lvl="1"/>
            <a:r>
              <a:rPr lang="en-US" altLang="zh-CN" dirty="0"/>
              <a:t>4</a:t>
            </a:r>
            <a:r>
              <a:rPr lang="zh-CN" altLang="en-US" dirty="0"/>
              <a:t>、设置项目里程碑</a:t>
            </a:r>
          </a:p>
        </p:txBody>
      </p:sp>
      <p:sp>
        <p:nvSpPr>
          <p:cNvPr id="2" name="日期占位符 1">
            <a:extLst>
              <a:ext uri="{FF2B5EF4-FFF2-40B4-BE49-F238E27FC236}">
                <a16:creationId xmlns:a16="http://schemas.microsoft.com/office/drawing/2014/main" id="{2C4A042A-3455-BDC9-9E50-67BE4D7E670C}"/>
              </a:ext>
            </a:extLst>
          </p:cNvPr>
          <p:cNvSpPr>
            <a:spLocks noGrp="1"/>
          </p:cNvSpPr>
          <p:nvPr>
            <p:ph type="dt" sz="half" idx="10"/>
          </p:nvPr>
        </p:nvSpPr>
        <p:spPr/>
        <p:txBody>
          <a:bodyPr/>
          <a:lstStyle/>
          <a:p>
            <a:fld id="{34FE7F46-38E5-4054-8206-EC4D64007E6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86BA917-C977-D64B-1261-C4497D9BAD6B}"/>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33ADF171-1369-A532-E81D-9F21F3F22314}"/>
              </a:ext>
            </a:extLst>
          </p:cNvPr>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4174937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3" name="Rectangle 7"/>
          <p:cNvSpPr>
            <a:spLocks noGrp="1" noChangeArrowheads="1"/>
          </p:cNvSpPr>
          <p:nvPr>
            <p:ph type="title"/>
          </p:nvPr>
        </p:nvSpPr>
        <p:spPr/>
        <p:txBody>
          <a:bodyPr/>
          <a:lstStyle/>
          <a:p>
            <a:r>
              <a:rPr lang="zh-CN" altLang="en-US"/>
              <a:t>步骤四：设置项目里程碑</a:t>
            </a:r>
          </a:p>
        </p:txBody>
      </p:sp>
      <p:sp>
        <p:nvSpPr>
          <p:cNvPr id="521219" name="Rectangle 3"/>
          <p:cNvSpPr>
            <a:spLocks noGrp="1" noChangeArrowheads="1"/>
          </p:cNvSpPr>
          <p:nvPr>
            <p:ph type="body" idx="1"/>
          </p:nvPr>
        </p:nvSpPr>
        <p:spPr/>
        <p:txBody>
          <a:bodyPr>
            <a:normAutofit fontScale="55000" lnSpcReduction="20000"/>
          </a:bodyPr>
          <a:lstStyle/>
          <a:p>
            <a:r>
              <a:rPr lang="zh-CN" altLang="en-US" dirty="0"/>
              <a:t>里程碑</a:t>
            </a:r>
          </a:p>
          <a:p>
            <a:pPr lvl="1"/>
            <a:r>
              <a:rPr lang="zh-CN" altLang="en-US" dirty="0"/>
              <a:t>里程碑是标志项目重大事件的参照点</a:t>
            </a:r>
          </a:p>
          <a:p>
            <a:r>
              <a:rPr lang="zh-CN" altLang="en-US" dirty="0"/>
              <a:t>设置项目里程碑</a:t>
            </a:r>
            <a:endParaRPr lang="en-US" altLang="zh-CN" dirty="0"/>
          </a:p>
          <a:p>
            <a:pPr lvl="1"/>
            <a:r>
              <a:rPr lang="zh-CN" altLang="en-US" dirty="0"/>
              <a:t>里程碑本来是指的是标志公路及城市郊区道路里程的碑石。每一公里设一块，用以计算里程和标志地点位置。在路上行走的时候，会不时在沿途观看路标，便知道还有多少路或多少时间才能够到达终点。</a:t>
            </a:r>
          </a:p>
          <a:p>
            <a:pPr lvl="1"/>
            <a:r>
              <a:rPr lang="zh-CN" altLang="en-US" dirty="0"/>
              <a:t>软件项目开发中，里程碑标志项目重大事件的参照点，用于识别项目日程中的重要阶段。</a:t>
            </a:r>
          </a:p>
          <a:p>
            <a:pPr lvl="1"/>
            <a:r>
              <a:rPr lang="zh-CN" altLang="en-US" dirty="0"/>
              <a:t>一般在需求分析阶段完成后，需要对需求进行一次评审。</a:t>
            </a:r>
            <a:endParaRPr lang="en-US" altLang="zh-CN" dirty="0"/>
          </a:p>
          <a:p>
            <a:pPr lvl="2"/>
            <a:r>
              <a:rPr lang="zh-CN" altLang="en-US" dirty="0"/>
              <a:t>评审组由项目组成员与客户代表团两组人员组成，客户方会对需求规格说明书进行确认，不明确的地方由项目经理作出解释。</a:t>
            </a:r>
          </a:p>
          <a:p>
            <a:pPr lvl="2"/>
            <a:r>
              <a:rPr lang="zh-CN" altLang="en-US" dirty="0"/>
              <a:t>需求评审通过称为“需求确认”，“需求确认”就是一个里程碑。</a:t>
            </a:r>
            <a:endParaRPr lang="en-US" altLang="zh-CN" dirty="0"/>
          </a:p>
          <a:p>
            <a:pPr lvl="3"/>
            <a:r>
              <a:rPr lang="zh-CN" altLang="en-US" dirty="0"/>
              <a:t>对于客户和项目组的意义都是很重大的。</a:t>
            </a:r>
            <a:endParaRPr lang="en-US" altLang="zh-CN" dirty="0"/>
          </a:p>
          <a:p>
            <a:pPr lvl="4"/>
            <a:r>
              <a:rPr lang="zh-CN" altLang="en-US" dirty="0"/>
              <a:t>对客户，是要让客户知道“我们项目组已经完全理解你要做什么了”，快签字确认吧；</a:t>
            </a:r>
            <a:endParaRPr lang="en-US" altLang="zh-CN" dirty="0"/>
          </a:p>
          <a:p>
            <a:pPr lvl="4"/>
            <a:r>
              <a:rPr lang="zh-CN" altLang="en-US" dirty="0"/>
              <a:t>对项目组，意味着“客户已经确认需求了，我们可以开始动手做设计了”。</a:t>
            </a:r>
            <a:endParaRPr lang="en-US" altLang="zh-CN" dirty="0"/>
          </a:p>
          <a:p>
            <a:pPr lvl="3"/>
            <a:r>
              <a:rPr lang="zh-CN" altLang="en-US" dirty="0"/>
              <a:t>这个里程碑是一个明确的分界点，代表着需求分析阶段的结束，设计阶段的开始。</a:t>
            </a:r>
          </a:p>
          <a:p>
            <a:pPr lvl="1"/>
            <a:endParaRPr lang="zh-CN" altLang="en-US" dirty="0"/>
          </a:p>
        </p:txBody>
      </p:sp>
      <p:sp>
        <p:nvSpPr>
          <p:cNvPr id="2" name="日期占位符 1">
            <a:extLst>
              <a:ext uri="{FF2B5EF4-FFF2-40B4-BE49-F238E27FC236}">
                <a16:creationId xmlns:a16="http://schemas.microsoft.com/office/drawing/2014/main" id="{8E83DA58-1B9C-DC5E-EFF5-1BB91E87CC40}"/>
              </a:ext>
            </a:extLst>
          </p:cNvPr>
          <p:cNvSpPr>
            <a:spLocks noGrp="1"/>
          </p:cNvSpPr>
          <p:nvPr>
            <p:ph type="dt" sz="half" idx="10"/>
          </p:nvPr>
        </p:nvSpPr>
        <p:spPr/>
        <p:txBody>
          <a:bodyPr/>
          <a:lstStyle/>
          <a:p>
            <a:fld id="{A7422891-0CEC-4CD8-9141-28E5B0B3529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D60E468-3DED-9665-01F4-E6BD58D7FC3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FDEFD22B-BA61-CE2B-953E-1F9EF2B00743}"/>
              </a:ext>
            </a:extLst>
          </p:cNvPr>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3468885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实施要求</a:t>
            </a:r>
          </a:p>
        </p:txBody>
      </p:sp>
      <p:sp>
        <p:nvSpPr>
          <p:cNvPr id="3" name="内容占位符 2"/>
          <p:cNvSpPr>
            <a:spLocks noGrp="1"/>
          </p:cNvSpPr>
          <p:nvPr>
            <p:ph idx="1"/>
          </p:nvPr>
        </p:nvSpPr>
        <p:spPr/>
        <p:txBody>
          <a:bodyPr>
            <a:normAutofit/>
          </a:bodyPr>
          <a:lstStyle/>
          <a:p>
            <a:r>
              <a:rPr lang="zh-CN" altLang="en-US" dirty="0"/>
              <a:t>试试使用</a:t>
            </a:r>
            <a:r>
              <a:rPr lang="en-US" altLang="zh-CN" dirty="0"/>
              <a:t>project</a:t>
            </a:r>
            <a:r>
              <a:rPr lang="zh-CN" altLang="en-US" dirty="0"/>
              <a:t>完成项目规划</a:t>
            </a:r>
            <a:endParaRPr lang="en-US" altLang="zh-CN" dirty="0"/>
          </a:p>
          <a:p>
            <a:pPr lvl="1"/>
            <a:r>
              <a:rPr lang="zh-CN" altLang="en-US" dirty="0"/>
              <a:t>需求分析、概要设计、详细设计、编码、测试、部署、项目管理</a:t>
            </a:r>
            <a:endParaRPr lang="en-US" altLang="zh-CN" dirty="0"/>
          </a:p>
          <a:p>
            <a:r>
              <a:rPr lang="zh-CN" altLang="en-US" dirty="0"/>
              <a:t>或者可以尝试使用 </a:t>
            </a:r>
            <a:r>
              <a:rPr lang="en-US" altLang="zh-CN" dirty="0"/>
              <a:t>excel </a:t>
            </a:r>
            <a:r>
              <a:rPr lang="zh-CN" altLang="en-US" dirty="0"/>
              <a:t>替代</a:t>
            </a:r>
          </a:p>
        </p:txBody>
      </p:sp>
      <p:sp>
        <p:nvSpPr>
          <p:cNvPr id="2" name="日期占位符 1">
            <a:extLst>
              <a:ext uri="{FF2B5EF4-FFF2-40B4-BE49-F238E27FC236}">
                <a16:creationId xmlns:a16="http://schemas.microsoft.com/office/drawing/2014/main" id="{154CC204-30FD-1E06-43B0-8C837C1A61DC}"/>
              </a:ext>
            </a:extLst>
          </p:cNvPr>
          <p:cNvSpPr>
            <a:spLocks noGrp="1"/>
          </p:cNvSpPr>
          <p:nvPr>
            <p:ph type="dt" sz="half" idx="10"/>
          </p:nvPr>
        </p:nvSpPr>
        <p:spPr/>
        <p:txBody>
          <a:bodyPr/>
          <a:lstStyle/>
          <a:p>
            <a:fld id="{9FEEFE60-DE8E-4B75-9371-7F97BB6775CB}" type="datetime1">
              <a:rPr lang="zh-CN" altLang="en-US" smtClean="0"/>
              <a:t>2023/6/25</a:t>
            </a:fld>
            <a:endParaRPr lang="zh-CN" altLang="en-US"/>
          </a:p>
        </p:txBody>
      </p:sp>
      <p:sp>
        <p:nvSpPr>
          <p:cNvPr id="4" name="页脚占位符 3">
            <a:extLst>
              <a:ext uri="{FF2B5EF4-FFF2-40B4-BE49-F238E27FC236}">
                <a16:creationId xmlns:a16="http://schemas.microsoft.com/office/drawing/2014/main" id="{3A99B856-6166-17FD-2078-C062A9C4AB6A}"/>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4B35814E-556B-F00A-0595-A58E5BA591A0}"/>
              </a:ext>
            </a:extLst>
          </p:cNvPr>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872780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二、需求管理与配置管理</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536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引入一个概念：</a:t>
            </a:r>
            <a:r>
              <a:rPr lang="en-US" altLang="zh-CN" dirty="0"/>
              <a:t>PLM</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PLM</a:t>
            </a:r>
            <a:r>
              <a:rPr lang="zh-CN" altLang="en-US" dirty="0"/>
              <a:t>：</a:t>
            </a:r>
            <a:endParaRPr lang="en-US" altLang="zh-CN" dirty="0"/>
          </a:p>
          <a:p>
            <a:pPr lvl="1"/>
            <a:r>
              <a:rPr lang="en-US" altLang="zh-CN" dirty="0"/>
              <a:t>(Product Lifecycle Management</a:t>
            </a:r>
            <a:r>
              <a:rPr lang="zh-CN" altLang="en-US" dirty="0"/>
              <a:t>，</a:t>
            </a:r>
            <a:r>
              <a:rPr lang="en-US" altLang="zh-CN" dirty="0"/>
              <a:t>PLM)</a:t>
            </a:r>
          </a:p>
          <a:p>
            <a:pPr lvl="1"/>
            <a:r>
              <a:rPr lang="zh-CN" altLang="en-US" dirty="0"/>
              <a:t>产品生命周期管理</a:t>
            </a:r>
            <a:endParaRPr lang="en-US" altLang="zh-CN" dirty="0"/>
          </a:p>
          <a:p>
            <a:r>
              <a:rPr lang="zh-CN" altLang="en-US" dirty="0"/>
              <a:t>概念：</a:t>
            </a:r>
            <a:endParaRPr lang="en-US" altLang="zh-CN" dirty="0"/>
          </a:p>
          <a:p>
            <a:pPr lvl="1"/>
            <a:r>
              <a:rPr lang="zh-CN" altLang="en-US" dirty="0"/>
              <a:t>一种应用于：</a:t>
            </a:r>
            <a:endParaRPr lang="en-US" altLang="zh-CN" dirty="0"/>
          </a:p>
          <a:p>
            <a:pPr lvl="2"/>
            <a:r>
              <a:rPr lang="zh-CN" altLang="en-US" dirty="0"/>
              <a:t>在单一地点的企业内部、分散在多个地点的企业内部，</a:t>
            </a:r>
            <a:endParaRPr lang="en-US" altLang="zh-CN" dirty="0"/>
          </a:p>
          <a:p>
            <a:pPr lvl="2"/>
            <a:r>
              <a:rPr lang="zh-CN" altLang="en-US" dirty="0"/>
              <a:t>以及在产品研发领域具有协作关系的企业之间的，</a:t>
            </a:r>
            <a:endParaRPr lang="en-US" altLang="zh-CN" dirty="0"/>
          </a:p>
          <a:p>
            <a:pPr lvl="1"/>
            <a:r>
              <a:rPr lang="zh-CN" altLang="en-US" dirty="0"/>
              <a:t>支持产品全生命周期的：</a:t>
            </a:r>
            <a:endParaRPr lang="en-US" altLang="zh-CN" dirty="0"/>
          </a:p>
          <a:p>
            <a:pPr lvl="2"/>
            <a:r>
              <a:rPr lang="zh-CN" altLang="en-US" dirty="0"/>
              <a:t>信息的创建、管理、分发和应用的</a:t>
            </a:r>
            <a:endParaRPr lang="en-US" altLang="zh-CN" dirty="0"/>
          </a:p>
          <a:p>
            <a:pPr lvl="1"/>
            <a:r>
              <a:rPr lang="zh-CN" altLang="en-US" dirty="0"/>
              <a:t>一系列应用解决方案。</a:t>
            </a:r>
            <a:endParaRPr lang="en-US" altLang="zh-CN" dirty="0"/>
          </a:p>
          <a:p>
            <a:pPr lvl="1"/>
            <a:r>
              <a:rPr lang="zh-CN" altLang="en-US" dirty="0"/>
              <a:t>集成与产品相关的人力资源、流程、应用系统和相关信息</a:t>
            </a:r>
            <a:r>
              <a:rPr lang="en-US" altLang="zh-CN" dirty="0"/>
              <a:t>&amp;</a:t>
            </a:r>
            <a:r>
              <a:rPr lang="zh-CN" altLang="en-US" dirty="0"/>
              <a:t>文档。</a:t>
            </a:r>
            <a:endParaRPr lang="en-US" altLang="zh-CN" dirty="0"/>
          </a:p>
          <a:p>
            <a:r>
              <a:rPr lang="zh-CN" altLang="en-US" dirty="0"/>
              <a:t>参看文档： </a:t>
            </a:r>
            <a:endParaRPr lang="en-US" altLang="zh-CN" dirty="0"/>
          </a:p>
          <a:p>
            <a:pPr lvl="1"/>
            <a:r>
              <a:rPr lang="en-US" altLang="zh-CN" dirty="0"/>
              <a:t>https://baike.baidu.com/item/PLM</a:t>
            </a:r>
          </a:p>
          <a:p>
            <a:pPr lvl="1"/>
            <a:r>
              <a:rPr lang="en-US" altLang="zh-CN" dirty="0"/>
              <a:t>https://baike.baidu.com/item/plm</a:t>
            </a:r>
            <a:r>
              <a:rPr lang="zh-CN" altLang="en-US" dirty="0"/>
              <a:t>软件</a:t>
            </a:r>
            <a:endParaRPr lang="en-US" altLang="zh-CN" dirty="0"/>
          </a:p>
          <a:p>
            <a:pPr lvl="1"/>
            <a:endParaRPr lang="zh-CN" altLang="en-US" dirty="0"/>
          </a:p>
          <a:p>
            <a:pPr lvl="1"/>
            <a:endParaRPr lang="en-US" altLang="zh-CN" dirty="0"/>
          </a:p>
        </p:txBody>
      </p:sp>
      <p:sp>
        <p:nvSpPr>
          <p:cNvPr id="4" name="日期占位符 3">
            <a:extLst>
              <a:ext uri="{FF2B5EF4-FFF2-40B4-BE49-F238E27FC236}">
                <a16:creationId xmlns:a16="http://schemas.microsoft.com/office/drawing/2014/main" id="{AD80245D-00B9-3441-82B2-9E9A2A49FEB4}"/>
              </a:ext>
            </a:extLst>
          </p:cNvPr>
          <p:cNvSpPr>
            <a:spLocks noGrp="1"/>
          </p:cNvSpPr>
          <p:nvPr>
            <p:ph type="dt" sz="half" idx="10"/>
          </p:nvPr>
        </p:nvSpPr>
        <p:spPr/>
        <p:txBody>
          <a:bodyPr/>
          <a:lstStyle/>
          <a:p>
            <a:fld id="{9A67C28E-9E82-45FA-B2AF-DC84ED0D456F}" type="datetime1">
              <a:rPr lang="zh-CN" altLang="en-US" smtClean="0"/>
              <a:t>2023/6/25</a:t>
            </a:fld>
            <a:endParaRPr lang="zh-CN" altLang="en-US"/>
          </a:p>
        </p:txBody>
      </p:sp>
      <p:sp>
        <p:nvSpPr>
          <p:cNvPr id="5" name="页脚占位符 4">
            <a:extLst>
              <a:ext uri="{FF2B5EF4-FFF2-40B4-BE49-F238E27FC236}">
                <a16:creationId xmlns:a16="http://schemas.microsoft.com/office/drawing/2014/main" id="{0BCAEA77-EC5E-5C7B-8770-D7CFFE701A76}"/>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FA5E4444-EF43-9514-6E64-B4ACA717DA3A}"/>
              </a:ext>
            </a:extLst>
          </p:cNvPr>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4604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4" name="Rectangle 6"/>
          <p:cNvSpPr>
            <a:spLocks noGrp="1" noChangeArrowheads="1"/>
          </p:cNvSpPr>
          <p:nvPr>
            <p:ph type="title"/>
          </p:nvPr>
        </p:nvSpPr>
        <p:spPr/>
        <p:txBody>
          <a:bodyPr/>
          <a:lstStyle/>
          <a:p>
            <a:r>
              <a:rPr lang="zh-CN" altLang="en-US"/>
              <a:t>提问</a:t>
            </a:r>
            <a:endParaRPr lang="zh-CN" altLang="en-US" dirty="0"/>
          </a:p>
        </p:txBody>
      </p:sp>
      <p:sp>
        <p:nvSpPr>
          <p:cNvPr id="432131" name="Rectangle 3"/>
          <p:cNvSpPr>
            <a:spLocks noGrp="1" noChangeArrowheads="1"/>
          </p:cNvSpPr>
          <p:nvPr>
            <p:ph type="body" idx="1"/>
          </p:nvPr>
        </p:nvSpPr>
        <p:spPr/>
        <p:txBody>
          <a:bodyPr/>
          <a:lstStyle/>
          <a:p>
            <a:r>
              <a:rPr lang="zh-CN" altLang="en-US" dirty="0"/>
              <a:t>谈谈你对需求管理的理解？</a:t>
            </a:r>
          </a:p>
          <a:p>
            <a:r>
              <a:rPr lang="zh-CN" altLang="en-US" dirty="0"/>
              <a:t>项目中使用版本控制工具的原因？</a:t>
            </a:r>
          </a:p>
        </p:txBody>
      </p:sp>
      <p:sp>
        <p:nvSpPr>
          <p:cNvPr id="2" name="日期占位符 1">
            <a:extLst>
              <a:ext uri="{FF2B5EF4-FFF2-40B4-BE49-F238E27FC236}">
                <a16:creationId xmlns:a16="http://schemas.microsoft.com/office/drawing/2014/main" id="{35092CE8-A827-3BF2-FE1A-FC4587CDC180}"/>
              </a:ext>
            </a:extLst>
          </p:cNvPr>
          <p:cNvSpPr>
            <a:spLocks noGrp="1"/>
          </p:cNvSpPr>
          <p:nvPr>
            <p:ph type="dt" sz="half" idx="10"/>
          </p:nvPr>
        </p:nvSpPr>
        <p:spPr/>
        <p:txBody>
          <a:bodyPr/>
          <a:lstStyle/>
          <a:p>
            <a:fld id="{88AAD401-37B9-48A7-9E67-AD81238679B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09A2981-EDF0-8C09-0941-6AE1293FDB7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A42EB6C-F688-9814-8088-65BF5B0DDC34}"/>
              </a:ext>
            </a:extLst>
          </p:cNvPr>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304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使用用例图描述需求</a:t>
            </a:r>
          </a:p>
        </p:txBody>
      </p:sp>
      <p:sp>
        <p:nvSpPr>
          <p:cNvPr id="525315" name="Rectangle 3"/>
          <p:cNvSpPr>
            <a:spLocks noGrp="1" noChangeArrowheads="1"/>
          </p:cNvSpPr>
          <p:nvPr>
            <p:ph type="body" idx="1"/>
          </p:nvPr>
        </p:nvSpPr>
        <p:spPr/>
        <p:txBody>
          <a:bodyPr/>
          <a:lstStyle/>
          <a:p>
            <a:r>
              <a:rPr lang="zh-CN" altLang="en-US" dirty="0"/>
              <a:t>画出“权限管理系统”用例图</a:t>
            </a:r>
          </a:p>
          <a:p>
            <a:r>
              <a:rPr lang="zh-CN" altLang="en-US" dirty="0"/>
              <a:t>用用例的方式准确描述“权限管理系统”需求</a:t>
            </a:r>
          </a:p>
          <a:p>
            <a:r>
              <a:rPr lang="zh-CN" altLang="en-US" dirty="0"/>
              <a:t>管理项目文档 </a:t>
            </a:r>
          </a:p>
        </p:txBody>
      </p:sp>
      <p:pic>
        <p:nvPicPr>
          <p:cNvPr id="52531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683" y="2371790"/>
            <a:ext cx="7127875" cy="408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5317" name="Rectangle 5"/>
          <p:cNvSpPr>
            <a:spLocks noChangeArrowheads="1"/>
          </p:cNvSpPr>
          <p:nvPr/>
        </p:nvSpPr>
        <p:spPr bwMode="auto">
          <a:xfrm>
            <a:off x="539552" y="3401144"/>
            <a:ext cx="7704138"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800100" lvl="1" indent="-342900" algn="l">
              <a:spcBef>
                <a:spcPct val="20000"/>
              </a:spcBef>
              <a:buSzPct val="80000"/>
              <a:buFont typeface="Wingdings" panose="05000000000000000000" pitchFamily="2" charset="2"/>
              <a:buChar char="l"/>
            </a:pPr>
            <a:r>
              <a:rPr lang="zh-CN" altLang="en-US" sz="2400" b="1" dirty="0">
                <a:ea typeface="黑体" pitchFamily="2" charset="-122"/>
              </a:rPr>
              <a:t>前置条件：用户（包含普通用户和系统管理员）在系统首页输入用户名和密码</a:t>
            </a:r>
          </a:p>
          <a:p>
            <a:pPr marL="800100" lvl="1" indent="-342900" algn="l">
              <a:spcBef>
                <a:spcPct val="20000"/>
              </a:spcBef>
              <a:buSzPct val="80000"/>
              <a:buFont typeface="Wingdings" panose="05000000000000000000" pitchFamily="2" charset="2"/>
              <a:buChar char="l"/>
            </a:pPr>
            <a:r>
              <a:rPr lang="zh-CN" altLang="en-US" sz="2400" b="1" dirty="0">
                <a:ea typeface="黑体" pitchFamily="2" charset="-122"/>
              </a:rPr>
              <a:t>事件流：</a:t>
            </a:r>
          </a:p>
          <a:p>
            <a:pPr marL="1257300" lvl="2" indent="-342900" algn="l">
              <a:spcBef>
                <a:spcPct val="20000"/>
              </a:spcBef>
              <a:buClr>
                <a:schemeClr val="tx1"/>
              </a:buClr>
              <a:buFont typeface="Wingdings" panose="05000000000000000000" pitchFamily="2" charset="2"/>
              <a:buChar char="n"/>
            </a:pPr>
            <a:r>
              <a:rPr lang="zh-CN" altLang="en-US" sz="2000" b="1" dirty="0">
                <a:ea typeface="宋体" charset="-122"/>
              </a:rPr>
              <a:t>用户在系统首页输入用户名和密码，点击</a:t>
            </a:r>
            <a:r>
              <a:rPr lang="zh-CN" altLang="en-US" sz="2000" b="1" dirty="0">
                <a:latin typeface="宋体"/>
                <a:ea typeface="宋体" charset="-122"/>
              </a:rPr>
              <a:t>“</a:t>
            </a:r>
            <a:r>
              <a:rPr lang="zh-CN" altLang="en-US" sz="2000" b="1" dirty="0">
                <a:ea typeface="宋体" charset="-122"/>
              </a:rPr>
              <a:t>登录</a:t>
            </a:r>
            <a:r>
              <a:rPr lang="zh-CN" altLang="en-US" sz="2000" b="1" dirty="0">
                <a:latin typeface="宋体"/>
                <a:ea typeface="宋体" charset="-122"/>
              </a:rPr>
              <a:t>”</a:t>
            </a:r>
            <a:r>
              <a:rPr lang="zh-CN" altLang="en-US" sz="2000" b="1" dirty="0">
                <a:ea typeface="宋体" charset="-122"/>
              </a:rPr>
              <a:t>按钮时用例开始</a:t>
            </a:r>
          </a:p>
          <a:p>
            <a:pPr marL="1257300" lvl="2" indent="-342900" algn="l">
              <a:spcBef>
                <a:spcPct val="20000"/>
              </a:spcBef>
              <a:buClr>
                <a:schemeClr val="tx1"/>
              </a:buClr>
              <a:buFont typeface="Wingdings" panose="05000000000000000000" pitchFamily="2" charset="2"/>
              <a:buChar char="n"/>
            </a:pPr>
            <a:r>
              <a:rPr lang="en-US" altLang="zh-CN" sz="2000" b="1" dirty="0">
                <a:ea typeface="宋体" charset="-122"/>
              </a:rPr>
              <a:t>......</a:t>
            </a:r>
          </a:p>
          <a:p>
            <a:pPr marL="800100" lvl="1" indent="-342900" algn="l">
              <a:spcBef>
                <a:spcPct val="20000"/>
              </a:spcBef>
              <a:buSzPct val="80000"/>
              <a:buFont typeface="Wingdings" panose="05000000000000000000" pitchFamily="2" charset="2"/>
              <a:buChar char="l"/>
            </a:pPr>
            <a:r>
              <a:rPr lang="zh-CN" altLang="en-US" sz="2400" b="1" dirty="0">
                <a:ea typeface="黑体" pitchFamily="2" charset="-122"/>
              </a:rPr>
              <a:t>后置条件：“会话”（</a:t>
            </a:r>
            <a:r>
              <a:rPr lang="en-US" altLang="zh-CN" sz="2400" b="1" dirty="0">
                <a:ea typeface="黑体" pitchFamily="2" charset="-122"/>
              </a:rPr>
              <a:t>session</a:t>
            </a:r>
            <a:r>
              <a:rPr lang="zh-CN" altLang="en-US" sz="2400" b="1" dirty="0">
                <a:ea typeface="黑体" pitchFamily="2" charset="-122"/>
              </a:rPr>
              <a:t>）中保存了已登录用户的信息及其拥有的权限 </a:t>
            </a:r>
          </a:p>
        </p:txBody>
      </p:sp>
      <p:sp>
        <p:nvSpPr>
          <p:cNvPr id="2" name="日期占位符 1">
            <a:extLst>
              <a:ext uri="{FF2B5EF4-FFF2-40B4-BE49-F238E27FC236}">
                <a16:creationId xmlns:a16="http://schemas.microsoft.com/office/drawing/2014/main" id="{6ED49071-0797-E3C5-B4DB-CD15D565882A}"/>
              </a:ext>
            </a:extLst>
          </p:cNvPr>
          <p:cNvSpPr>
            <a:spLocks noGrp="1"/>
          </p:cNvSpPr>
          <p:nvPr>
            <p:ph type="dt" sz="half" idx="10"/>
          </p:nvPr>
        </p:nvSpPr>
        <p:spPr/>
        <p:txBody>
          <a:bodyPr/>
          <a:lstStyle/>
          <a:p>
            <a:fld id="{2F9BB281-E302-46C9-B374-FB6DA6F95E7C}" type="datetime1">
              <a:rPr lang="zh-CN" altLang="en-US" smtClean="0"/>
              <a:t>2023/6/25</a:t>
            </a:fld>
            <a:endParaRPr lang="zh-CN" altLang="en-US"/>
          </a:p>
        </p:txBody>
      </p:sp>
      <p:sp>
        <p:nvSpPr>
          <p:cNvPr id="4" name="页脚占位符 3">
            <a:extLst>
              <a:ext uri="{FF2B5EF4-FFF2-40B4-BE49-F238E27FC236}">
                <a16:creationId xmlns:a16="http://schemas.microsoft.com/office/drawing/2014/main" id="{8C7AF612-C0FF-7B3A-B8ED-139C6FAA9EAB}"/>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654B3E34-A4E6-4642-1E93-AC571AA7CFBA}"/>
              </a:ext>
            </a:extLst>
          </p:cNvPr>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42665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wipe(left)">
                                      <p:cBhvr>
                                        <p:cTn id="7" dur="500"/>
                                        <p:tgtEl>
                                          <p:spTgt spid="525315">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25316"/>
                                        </p:tgtEl>
                                        <p:attrNameLst>
                                          <p:attrName>style.visibility</p:attrName>
                                        </p:attrNameLst>
                                      </p:cBhvr>
                                      <p:to>
                                        <p:strVal val="visible"/>
                                      </p:to>
                                    </p:set>
                                    <p:animEffect transition="in" filter="checkerboard(across)">
                                      <p:cBhvr>
                                        <p:cTn id="11" dur="500"/>
                                        <p:tgtEl>
                                          <p:spTgt spid="5253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xit" presetSubtype="10" fill="hold" nodeType="clickEffect">
                                  <p:stCondLst>
                                    <p:cond delay="0"/>
                                  </p:stCondLst>
                                  <p:childTnLst>
                                    <p:animEffect transition="out" filter="checkerboard(across)">
                                      <p:cBhvr>
                                        <p:cTn id="15" dur="500"/>
                                        <p:tgtEl>
                                          <p:spTgt spid="525316"/>
                                        </p:tgtEl>
                                      </p:cBhvr>
                                    </p:animEffect>
                                    <p:set>
                                      <p:cBhvr>
                                        <p:cTn id="16" dur="1" fill="hold">
                                          <p:stCondLst>
                                            <p:cond delay="499"/>
                                          </p:stCondLst>
                                        </p:cTn>
                                        <p:tgtEl>
                                          <p:spTgt spid="525316"/>
                                        </p:tgtEl>
                                        <p:attrNameLst>
                                          <p:attrName>style.visibility</p:attrName>
                                        </p:attrNameLst>
                                      </p:cBhvr>
                                      <p:to>
                                        <p:strVal val="hidden"/>
                                      </p:to>
                                    </p:se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525315">
                                            <p:txEl>
                                              <p:pRg st="1" end="1"/>
                                            </p:txEl>
                                          </p:spTgt>
                                        </p:tgtEl>
                                        <p:attrNameLst>
                                          <p:attrName>style.visibility</p:attrName>
                                        </p:attrNameLst>
                                      </p:cBhvr>
                                      <p:to>
                                        <p:strVal val="visible"/>
                                      </p:to>
                                    </p:set>
                                    <p:animEffect transition="in" filter="wipe(left)">
                                      <p:cBhvr>
                                        <p:cTn id="20" dur="500"/>
                                        <p:tgtEl>
                                          <p:spTgt spid="525315">
                                            <p:txEl>
                                              <p:pRg st="1" end="1"/>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25317"/>
                                        </p:tgtEl>
                                        <p:attrNameLst>
                                          <p:attrName>style.visibility</p:attrName>
                                        </p:attrNameLst>
                                      </p:cBhvr>
                                      <p:to>
                                        <p:strVal val="visible"/>
                                      </p:to>
                                    </p:set>
                                    <p:animEffect transition="in" filter="wipe(left)">
                                      <p:cBhvr>
                                        <p:cTn id="24" dur="500"/>
                                        <p:tgtEl>
                                          <p:spTgt spid="5253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xit" presetSubtype="10" fill="hold" grpId="1" nodeType="clickEffect">
                                  <p:stCondLst>
                                    <p:cond delay="0"/>
                                  </p:stCondLst>
                                  <p:childTnLst>
                                    <p:animEffect transition="out" filter="checkerboard(across)">
                                      <p:cBhvr>
                                        <p:cTn id="28" dur="500"/>
                                        <p:tgtEl>
                                          <p:spTgt spid="525317"/>
                                        </p:tgtEl>
                                      </p:cBhvr>
                                    </p:animEffect>
                                    <p:set>
                                      <p:cBhvr>
                                        <p:cTn id="29" dur="1" fill="hold">
                                          <p:stCondLst>
                                            <p:cond delay="499"/>
                                          </p:stCondLst>
                                        </p:cTn>
                                        <p:tgtEl>
                                          <p:spTgt spid="525317"/>
                                        </p:tgtEl>
                                        <p:attrNameLst>
                                          <p:attrName>style.visibility</p:attrName>
                                        </p:attrNameLst>
                                      </p:cBhvr>
                                      <p:to>
                                        <p:strVal val="hidden"/>
                                      </p:to>
                                    </p:se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525315">
                                            <p:txEl>
                                              <p:pRg st="2" end="2"/>
                                            </p:txEl>
                                          </p:spTgt>
                                        </p:tgtEl>
                                        <p:attrNameLst>
                                          <p:attrName>style.visibility</p:attrName>
                                        </p:attrNameLst>
                                      </p:cBhvr>
                                      <p:to>
                                        <p:strVal val="visible"/>
                                      </p:to>
                                    </p:set>
                                    <p:animEffect transition="in" filter="wipe(left)">
                                      <p:cBhvr>
                                        <p:cTn id="33" dur="500"/>
                                        <p:tgtEl>
                                          <p:spTgt spid="525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1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5" name="Rectangle 5"/>
          <p:cNvSpPr>
            <a:spLocks noGrp="1" noChangeArrowheads="1"/>
          </p:cNvSpPr>
          <p:nvPr>
            <p:ph type="title"/>
          </p:nvPr>
        </p:nvSpPr>
        <p:spPr/>
        <p:txBody>
          <a:bodyPr/>
          <a:lstStyle/>
          <a:p>
            <a:r>
              <a:rPr lang="zh-CN" altLang="en-US"/>
              <a:t>目标</a:t>
            </a:r>
            <a:endParaRPr lang="zh-CN" altLang="en-US" dirty="0"/>
          </a:p>
        </p:txBody>
      </p:sp>
      <p:sp>
        <p:nvSpPr>
          <p:cNvPr id="527363" name="Rectangle 3"/>
          <p:cNvSpPr>
            <a:spLocks noGrp="1" noChangeArrowheads="1"/>
          </p:cNvSpPr>
          <p:nvPr>
            <p:ph type="body" idx="1"/>
          </p:nvPr>
        </p:nvSpPr>
        <p:spPr/>
        <p:txBody>
          <a:bodyPr/>
          <a:lstStyle/>
          <a:p>
            <a:r>
              <a:rPr lang="zh-CN" altLang="en-US" dirty="0"/>
              <a:t>用例图的画法</a:t>
            </a:r>
          </a:p>
          <a:p>
            <a:r>
              <a:rPr lang="zh-CN" altLang="en-US" dirty="0"/>
              <a:t>使用用例的方式描述软件需求</a:t>
            </a:r>
          </a:p>
          <a:p>
            <a:r>
              <a:rPr lang="zh-CN" altLang="en-US" dirty="0"/>
              <a:t>使用静态原型法定义软件需求</a:t>
            </a:r>
          </a:p>
          <a:p>
            <a:r>
              <a:rPr lang="zh-CN" altLang="en-US" dirty="0"/>
              <a:t>了解配置管理的概念和重要意义</a:t>
            </a:r>
          </a:p>
          <a:p>
            <a:r>
              <a:rPr lang="zh-CN" altLang="en-US" dirty="0"/>
              <a:t>学会进行版本控制</a:t>
            </a:r>
          </a:p>
        </p:txBody>
      </p:sp>
      <p:sp>
        <p:nvSpPr>
          <p:cNvPr id="2" name="日期占位符 1">
            <a:extLst>
              <a:ext uri="{FF2B5EF4-FFF2-40B4-BE49-F238E27FC236}">
                <a16:creationId xmlns:a16="http://schemas.microsoft.com/office/drawing/2014/main" id="{E03F7A11-00EB-1F76-7139-042E9423E866}"/>
              </a:ext>
            </a:extLst>
          </p:cNvPr>
          <p:cNvSpPr>
            <a:spLocks noGrp="1"/>
          </p:cNvSpPr>
          <p:nvPr>
            <p:ph type="dt" sz="half" idx="10"/>
          </p:nvPr>
        </p:nvSpPr>
        <p:spPr/>
        <p:txBody>
          <a:bodyPr/>
          <a:lstStyle/>
          <a:p>
            <a:fld id="{0D1D1353-5BE7-4568-B11A-ACD0EDAD14B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C9FE3038-0AA1-B04A-EAAE-E00731D8E55E}"/>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4C7F0F2-1DCE-D082-561C-AC75E2AF752C}"/>
              </a:ext>
            </a:extLst>
          </p:cNvPr>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915180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1" name="Rectangle 5"/>
          <p:cNvSpPr>
            <a:spLocks noGrp="1" noChangeArrowheads="1"/>
          </p:cNvSpPr>
          <p:nvPr>
            <p:ph type="title"/>
          </p:nvPr>
        </p:nvSpPr>
        <p:spPr/>
        <p:txBody>
          <a:bodyPr/>
          <a:lstStyle/>
          <a:p>
            <a:r>
              <a:rPr lang="zh-CN" altLang="en-US"/>
              <a:t>为什么要作需求管理</a:t>
            </a:r>
          </a:p>
        </p:txBody>
      </p:sp>
      <p:sp>
        <p:nvSpPr>
          <p:cNvPr id="531459" name="Rectangle 3"/>
          <p:cNvSpPr>
            <a:spLocks noGrp="1" noChangeArrowheads="1"/>
          </p:cNvSpPr>
          <p:nvPr>
            <p:ph type="body" idx="1"/>
          </p:nvPr>
        </p:nvSpPr>
        <p:spPr/>
        <p:txBody>
          <a:bodyPr>
            <a:normAutofit fontScale="92500" lnSpcReduction="20000"/>
          </a:bodyPr>
          <a:lstStyle/>
          <a:p>
            <a:r>
              <a:rPr lang="zh-CN" altLang="en-US" dirty="0"/>
              <a:t>客户：</a:t>
            </a:r>
            <a:endParaRPr lang="en-US" altLang="zh-CN" dirty="0"/>
          </a:p>
          <a:p>
            <a:pPr lvl="1"/>
            <a:r>
              <a:rPr lang="zh-CN" altLang="en-US" dirty="0"/>
              <a:t>不知道自己要什么</a:t>
            </a:r>
          </a:p>
          <a:p>
            <a:pPr lvl="2"/>
            <a:r>
              <a:rPr lang="zh-CN" altLang="en-US" dirty="0"/>
              <a:t>比如，客户：我也不知道！</a:t>
            </a:r>
          </a:p>
          <a:p>
            <a:pPr lvl="1"/>
            <a:r>
              <a:rPr lang="zh-CN" altLang="en-US" dirty="0"/>
              <a:t>知道自己要什么，但表达不清</a:t>
            </a:r>
          </a:p>
          <a:p>
            <a:pPr lvl="2"/>
            <a:r>
              <a:rPr lang="zh-CN" altLang="en-US" dirty="0"/>
              <a:t>比如，客户提要求：使用时要能让我方便。</a:t>
            </a:r>
          </a:p>
          <a:p>
            <a:r>
              <a:rPr lang="zh-CN" altLang="en-US" dirty="0"/>
              <a:t>开发者：</a:t>
            </a:r>
          </a:p>
          <a:p>
            <a:pPr lvl="1"/>
            <a:r>
              <a:rPr lang="zh-CN" altLang="en-US" dirty="0"/>
              <a:t>经常会对客户的要求产生错误的理解</a:t>
            </a:r>
          </a:p>
          <a:p>
            <a:pPr lvl="2"/>
            <a:r>
              <a:rPr lang="zh-CN" altLang="en-US" dirty="0"/>
              <a:t>往往理解为：他一定要一个</a:t>
            </a:r>
            <a:r>
              <a:rPr lang="en-US" altLang="zh-CN" dirty="0"/>
              <a:t>……</a:t>
            </a:r>
            <a:r>
              <a:rPr lang="zh-CN" altLang="en-US" dirty="0"/>
              <a:t>！</a:t>
            </a:r>
            <a:endParaRPr lang="en-US" altLang="zh-CN" dirty="0"/>
          </a:p>
          <a:p>
            <a:r>
              <a:rPr lang="zh-CN" altLang="en-US" dirty="0"/>
              <a:t>知其然，不知其所以然。</a:t>
            </a:r>
          </a:p>
        </p:txBody>
      </p:sp>
      <p:sp>
        <p:nvSpPr>
          <p:cNvPr id="2" name="日期占位符 1">
            <a:extLst>
              <a:ext uri="{FF2B5EF4-FFF2-40B4-BE49-F238E27FC236}">
                <a16:creationId xmlns:a16="http://schemas.microsoft.com/office/drawing/2014/main" id="{37ADFFFE-9CDE-4603-5764-CFFFDD9C7B26}"/>
              </a:ext>
            </a:extLst>
          </p:cNvPr>
          <p:cNvSpPr>
            <a:spLocks noGrp="1"/>
          </p:cNvSpPr>
          <p:nvPr>
            <p:ph type="dt" sz="half" idx="10"/>
          </p:nvPr>
        </p:nvSpPr>
        <p:spPr/>
        <p:txBody>
          <a:bodyPr/>
          <a:lstStyle/>
          <a:p>
            <a:fld id="{91DACA38-0C6B-4647-9F1E-57072DDAFDF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0FB2EEC-EFC4-8488-5CD3-AE1AEDB83A8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2A170B7A-143B-4580-5839-14D282652245}"/>
              </a:ext>
            </a:extLst>
          </p:cNvPr>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3298076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那应该怎么办？</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不是凭空发挥想象力，而是去了解客户真正想要什么，然后再动手去做。</a:t>
            </a:r>
            <a:endParaRPr lang="en-US" altLang="zh-CN" dirty="0"/>
          </a:p>
          <a:p>
            <a:pPr marL="971550" lvl="1" indent="-514350">
              <a:lnSpc>
                <a:spcPct val="140000"/>
              </a:lnSpc>
              <a:buFont typeface="+mj-lt"/>
              <a:buAutoNum type="arabicPeriod"/>
            </a:pPr>
            <a:r>
              <a:rPr lang="zh-CN" altLang="en-US" dirty="0"/>
              <a:t>客户不知道自己要什么。</a:t>
            </a:r>
            <a:endParaRPr lang="en-US" altLang="zh-CN" dirty="0"/>
          </a:p>
          <a:p>
            <a:pPr marL="1371600" lvl="2" indent="-514350">
              <a:lnSpc>
                <a:spcPct val="140000"/>
              </a:lnSpc>
            </a:pPr>
            <a:r>
              <a:rPr lang="zh-CN" altLang="en-US" dirty="0"/>
              <a:t>有的时候，客户期望通过信息化系统提高企业的效率。但具体怎么做就了解不多了。</a:t>
            </a:r>
            <a:endParaRPr lang="en-US" altLang="zh-CN" dirty="0"/>
          </a:p>
          <a:p>
            <a:pPr marL="1371600" lvl="2" indent="-514350">
              <a:lnSpc>
                <a:spcPct val="140000"/>
              </a:lnSpc>
            </a:pPr>
            <a:r>
              <a:rPr lang="zh-CN" altLang="en-US" dirty="0"/>
              <a:t>这时候需要去主动地发掘需求，同时需要行业经验来支撑。</a:t>
            </a:r>
            <a:endParaRPr lang="en-US" altLang="zh-CN" dirty="0"/>
          </a:p>
          <a:p>
            <a:pPr marL="971550" lvl="1" indent="-514350">
              <a:lnSpc>
                <a:spcPct val="140000"/>
              </a:lnSpc>
              <a:buFont typeface="+mj-lt"/>
              <a:buAutoNum type="arabicPeriod"/>
            </a:pPr>
            <a:r>
              <a:rPr lang="zh-CN" altLang="en-US" dirty="0"/>
              <a:t>客户知道自己要什么，但表达不清。</a:t>
            </a:r>
            <a:endParaRPr lang="en-US" altLang="zh-CN" dirty="0"/>
          </a:p>
          <a:p>
            <a:pPr marL="1371600" lvl="2" indent="-514350">
              <a:lnSpc>
                <a:spcPct val="140000"/>
              </a:lnSpc>
            </a:pPr>
            <a:r>
              <a:rPr lang="zh-CN" altLang="en-US" dirty="0"/>
              <a:t>有时候客户有自己的</a:t>
            </a:r>
            <a:r>
              <a:rPr lang="en-US" altLang="zh-CN" dirty="0"/>
              <a:t>IT</a:t>
            </a:r>
            <a:r>
              <a:rPr lang="zh-CN" altLang="en-US" dirty="0"/>
              <a:t>团队，这时候情况稍好，大家讲相同的“语言”沟通会相对顺畅。</a:t>
            </a:r>
            <a:endParaRPr lang="en-US" altLang="zh-CN" dirty="0"/>
          </a:p>
          <a:p>
            <a:pPr marL="1371600" lvl="2" indent="-514350">
              <a:lnSpc>
                <a:spcPct val="140000"/>
              </a:lnSpc>
            </a:pPr>
            <a:r>
              <a:rPr lang="zh-CN" altLang="en-US" dirty="0"/>
              <a:t>但很多时候，客户知道哪些数据和信息需要通过系统管理，需要系统给业务什么样的支持，但他们只能用自己行业的语言来表达。</a:t>
            </a:r>
            <a:endParaRPr lang="en-US" altLang="zh-CN" dirty="0"/>
          </a:p>
          <a:p>
            <a:pPr marL="1371600" lvl="2" indent="-514350">
              <a:lnSpc>
                <a:spcPct val="140000"/>
              </a:lnSpc>
            </a:pPr>
            <a:r>
              <a:rPr lang="zh-CN" altLang="en-US" dirty="0"/>
              <a:t>这时候首先需要对其行业和业务都要有一个理解，然后才可以设计软件系统，并给客户确认。</a:t>
            </a:r>
          </a:p>
          <a:p>
            <a:pPr lvl="1">
              <a:lnSpc>
                <a:spcPct val="140000"/>
              </a:lnSpc>
            </a:pPr>
            <a:r>
              <a:rPr lang="zh-CN" altLang="en-US" dirty="0"/>
              <a:t>任何一个具有一定规模的软件系统都会涉及很多人，很多岗位和角色。</a:t>
            </a:r>
            <a:endParaRPr lang="en-US" altLang="zh-CN" dirty="0"/>
          </a:p>
          <a:p>
            <a:pPr lvl="2">
              <a:lnSpc>
                <a:spcPct val="140000"/>
              </a:lnSpc>
            </a:pPr>
            <a:r>
              <a:rPr lang="zh-CN" altLang="en-US" dirty="0"/>
              <a:t>在调研的时候，对这些人都需要访谈。</a:t>
            </a:r>
            <a:endParaRPr lang="en-US" altLang="zh-CN" dirty="0"/>
          </a:p>
          <a:p>
            <a:pPr lvl="2">
              <a:lnSpc>
                <a:spcPct val="140000"/>
              </a:lnSpc>
            </a:pPr>
            <a:r>
              <a:rPr lang="zh-CN" altLang="en-US" dirty="0"/>
              <a:t>每个岗位都有自身的立场、眼界和利益，对系统需求的描述也会出现相左的情况。</a:t>
            </a:r>
            <a:endParaRPr lang="en-US" altLang="zh-CN" dirty="0"/>
          </a:p>
          <a:p>
            <a:pPr lvl="2">
              <a:lnSpc>
                <a:spcPct val="140000"/>
              </a:lnSpc>
            </a:pPr>
            <a:r>
              <a:rPr lang="zh-CN" altLang="en-US" dirty="0"/>
              <a:t>这是需要权衡处理的。</a:t>
            </a:r>
          </a:p>
          <a:p>
            <a:r>
              <a:rPr lang="zh-CN" altLang="en-US" dirty="0"/>
              <a:t>所以，要做需求管理。</a:t>
            </a:r>
          </a:p>
          <a:p>
            <a:endParaRPr lang="zh-CN" altLang="en-US" dirty="0"/>
          </a:p>
        </p:txBody>
      </p:sp>
      <p:sp>
        <p:nvSpPr>
          <p:cNvPr id="4" name="日期占位符 3">
            <a:extLst>
              <a:ext uri="{FF2B5EF4-FFF2-40B4-BE49-F238E27FC236}">
                <a16:creationId xmlns:a16="http://schemas.microsoft.com/office/drawing/2014/main" id="{3E55E0C5-2B83-5A45-F604-07F1269279D9}"/>
              </a:ext>
            </a:extLst>
          </p:cNvPr>
          <p:cNvSpPr>
            <a:spLocks noGrp="1"/>
          </p:cNvSpPr>
          <p:nvPr>
            <p:ph type="dt" sz="half" idx="10"/>
          </p:nvPr>
        </p:nvSpPr>
        <p:spPr/>
        <p:txBody>
          <a:bodyPr/>
          <a:lstStyle/>
          <a:p>
            <a:fld id="{974841AE-1B07-4DC2-9C7E-3C02CECAC75A}" type="datetime1">
              <a:rPr lang="zh-CN" altLang="en-US" smtClean="0"/>
              <a:t>2023/6/25</a:t>
            </a:fld>
            <a:endParaRPr lang="zh-CN" altLang="en-US"/>
          </a:p>
        </p:txBody>
      </p:sp>
      <p:sp>
        <p:nvSpPr>
          <p:cNvPr id="5" name="页脚占位符 4">
            <a:extLst>
              <a:ext uri="{FF2B5EF4-FFF2-40B4-BE49-F238E27FC236}">
                <a16:creationId xmlns:a16="http://schemas.microsoft.com/office/drawing/2014/main" id="{76334982-DBC9-0FB6-27A8-644551A647AF}"/>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12D02DF8-EE30-82AD-74A4-98C7AB41AB14}"/>
              </a:ext>
            </a:extLst>
          </p:cNvPr>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1809513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需求分析说明书</a:t>
            </a:r>
          </a:p>
        </p:txBody>
      </p:sp>
      <p:sp>
        <p:nvSpPr>
          <p:cNvPr id="3" name="内容占位符 2"/>
          <p:cNvSpPr>
            <a:spLocks noGrp="1"/>
          </p:cNvSpPr>
          <p:nvPr>
            <p:ph idx="1"/>
          </p:nvPr>
        </p:nvSpPr>
        <p:spPr/>
        <p:txBody>
          <a:bodyPr>
            <a:normAutofit/>
          </a:bodyPr>
          <a:lstStyle/>
          <a:p>
            <a:r>
              <a:rPr lang="zh-CN" altLang="en-US" dirty="0"/>
              <a:t>郭德纲：烟筒、井</a:t>
            </a:r>
            <a:endParaRPr lang="en-US" altLang="zh-CN" dirty="0"/>
          </a:p>
          <a:p>
            <a:endParaRPr lang="en-US" altLang="zh-CN" dirty="0"/>
          </a:p>
          <a:p>
            <a:r>
              <a:rPr lang="zh-CN" altLang="en-US" dirty="0"/>
              <a:t>在软件生命周期中，项目计划制订完成后，第一个实质性的阶段就是需求阶段。</a:t>
            </a:r>
            <a:endParaRPr lang="en-US" altLang="zh-CN" dirty="0"/>
          </a:p>
          <a:p>
            <a:pPr lvl="1"/>
            <a:r>
              <a:rPr lang="zh-CN" altLang="en-US" dirty="0"/>
              <a:t>在需求阶段结束的时候，需要得到一个准确的，经过客户确认的</a:t>
            </a:r>
            <a:r>
              <a:rPr lang="en-US" altLang="zh-CN" dirty="0"/>
              <a:t>《</a:t>
            </a:r>
            <a:r>
              <a:rPr lang="zh-CN" altLang="en-US" dirty="0"/>
              <a:t>需求分析说明书</a:t>
            </a:r>
            <a:r>
              <a:rPr lang="en-US" altLang="zh-CN" dirty="0"/>
              <a:t>》</a:t>
            </a:r>
          </a:p>
          <a:p>
            <a:endParaRPr lang="zh-CN" altLang="en-US" dirty="0"/>
          </a:p>
        </p:txBody>
      </p:sp>
      <p:sp>
        <p:nvSpPr>
          <p:cNvPr id="2" name="日期占位符 1">
            <a:extLst>
              <a:ext uri="{FF2B5EF4-FFF2-40B4-BE49-F238E27FC236}">
                <a16:creationId xmlns:a16="http://schemas.microsoft.com/office/drawing/2014/main" id="{E4BEF7CF-E5F7-C556-9040-8F0D592CC091}"/>
              </a:ext>
            </a:extLst>
          </p:cNvPr>
          <p:cNvSpPr>
            <a:spLocks noGrp="1"/>
          </p:cNvSpPr>
          <p:nvPr>
            <p:ph type="dt" sz="half" idx="10"/>
          </p:nvPr>
        </p:nvSpPr>
        <p:spPr/>
        <p:txBody>
          <a:bodyPr/>
          <a:lstStyle/>
          <a:p>
            <a:fld id="{8012CAA2-F298-4AD8-A6D1-BDFA54C5098D}" type="datetime1">
              <a:rPr lang="zh-CN" altLang="en-US" smtClean="0"/>
              <a:t>2023/6/25</a:t>
            </a:fld>
            <a:endParaRPr lang="zh-CN" altLang="en-US"/>
          </a:p>
        </p:txBody>
      </p:sp>
      <p:sp>
        <p:nvSpPr>
          <p:cNvPr id="4" name="页脚占位符 3">
            <a:extLst>
              <a:ext uri="{FF2B5EF4-FFF2-40B4-BE49-F238E27FC236}">
                <a16:creationId xmlns:a16="http://schemas.microsoft.com/office/drawing/2014/main" id="{9E31B31C-E7C9-09D5-3E6F-C46C1A0FC73E}"/>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66C9F6C9-8661-6348-0A2F-E81949480135}"/>
              </a:ext>
            </a:extLst>
          </p:cNvPr>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164277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ChangeArrowheads="1"/>
          </p:cNvSpPr>
          <p:nvPr>
            <p:ph type="title"/>
          </p:nvPr>
        </p:nvSpPr>
        <p:spPr/>
        <p:txBody>
          <a:bodyPr/>
          <a:lstStyle/>
          <a:p>
            <a:r>
              <a:rPr lang="zh-CN" altLang="en-US" dirty="0"/>
              <a:t>什么是</a:t>
            </a:r>
            <a:r>
              <a:rPr lang="en-US" altLang="zh-CN" dirty="0"/>
              <a:t>《</a:t>
            </a:r>
            <a:r>
              <a:rPr lang="zh-CN" altLang="en-US" dirty="0"/>
              <a:t>需求分析说明书</a:t>
            </a:r>
            <a:r>
              <a:rPr lang="en-US" altLang="zh-CN" dirty="0"/>
              <a:t>》</a:t>
            </a:r>
            <a:endParaRPr lang="zh-CN" altLang="en-US" dirty="0"/>
          </a:p>
        </p:txBody>
      </p:sp>
      <p:sp>
        <p:nvSpPr>
          <p:cNvPr id="533507" name="Rectangle 3"/>
          <p:cNvSpPr>
            <a:spLocks noGrp="1" noChangeArrowheads="1"/>
          </p:cNvSpPr>
          <p:nvPr>
            <p:ph type="body" idx="1"/>
          </p:nvPr>
        </p:nvSpPr>
        <p:spPr/>
        <p:txBody>
          <a:bodyPr>
            <a:normAutofit fontScale="85000" lnSpcReduction="10000"/>
          </a:bodyPr>
          <a:lstStyle/>
          <a:p>
            <a:r>
              <a:rPr lang="en-US" altLang="zh-CN" dirty="0"/>
              <a:t>《</a:t>
            </a:r>
            <a:r>
              <a:rPr lang="zh-CN" altLang="en-US" dirty="0"/>
              <a:t>需求分析说明书</a:t>
            </a:r>
            <a:r>
              <a:rPr lang="en-US" altLang="zh-CN" dirty="0"/>
              <a:t>》</a:t>
            </a:r>
            <a:r>
              <a:rPr lang="zh-CN" altLang="en-US" dirty="0"/>
              <a:t>概念</a:t>
            </a:r>
          </a:p>
          <a:p>
            <a:pPr lvl="1"/>
            <a:r>
              <a:rPr lang="zh-CN" altLang="en-US" dirty="0"/>
              <a:t>软件开发项目中用于明确定义</a:t>
            </a:r>
            <a:r>
              <a:rPr lang="zh-CN" altLang="en-US" b="1" dirty="0"/>
              <a:t>系统需求</a:t>
            </a:r>
            <a:r>
              <a:rPr lang="zh-CN" altLang="en-US" dirty="0"/>
              <a:t>的文档</a:t>
            </a:r>
          </a:p>
          <a:p>
            <a:pPr lvl="1"/>
            <a:r>
              <a:rPr lang="zh-CN" altLang="en-GB" dirty="0"/>
              <a:t>需要客户进行确认</a:t>
            </a:r>
            <a:endParaRPr lang="zh-CN" altLang="en-US" dirty="0"/>
          </a:p>
          <a:p>
            <a:r>
              <a:rPr lang="zh-CN" altLang="en-US" dirty="0"/>
              <a:t>需求分析说明书的作用</a:t>
            </a:r>
          </a:p>
          <a:p>
            <a:pPr lvl="1"/>
            <a:r>
              <a:rPr lang="zh-CN" altLang="en-US" dirty="0"/>
              <a:t> 开发者与客户</a:t>
            </a:r>
            <a:r>
              <a:rPr lang="en-US" altLang="zh-CN" dirty="0"/>
              <a:t>/</a:t>
            </a:r>
            <a:r>
              <a:rPr lang="zh-CN" altLang="en-US" dirty="0"/>
              <a:t>用户间事实上的技术合同书</a:t>
            </a:r>
          </a:p>
          <a:p>
            <a:pPr lvl="1"/>
            <a:r>
              <a:rPr lang="zh-CN" altLang="en-US" dirty="0"/>
              <a:t> 开发者下一步设计和编码的基础</a:t>
            </a:r>
          </a:p>
          <a:p>
            <a:pPr lvl="1"/>
            <a:r>
              <a:rPr lang="zh-CN" altLang="en-US" dirty="0"/>
              <a:t> 测试验收目标系统的依据</a:t>
            </a:r>
            <a:endParaRPr lang="en-US" altLang="zh-CN" dirty="0"/>
          </a:p>
          <a:p>
            <a:r>
              <a:rPr lang="zh-CN" altLang="en-GB" b="1" dirty="0"/>
              <a:t>系统需求</a:t>
            </a:r>
            <a:r>
              <a:rPr lang="zh-CN" altLang="en-GB" dirty="0"/>
              <a:t>由功能性需求和非功能性需求两部分构成</a:t>
            </a:r>
            <a:endParaRPr lang="zh-CN" altLang="en-US" dirty="0"/>
          </a:p>
          <a:p>
            <a:pPr lvl="1"/>
            <a:endParaRPr lang="zh-CN" altLang="en-US" dirty="0"/>
          </a:p>
        </p:txBody>
      </p:sp>
      <p:sp>
        <p:nvSpPr>
          <p:cNvPr id="2" name="日期占位符 1">
            <a:extLst>
              <a:ext uri="{FF2B5EF4-FFF2-40B4-BE49-F238E27FC236}">
                <a16:creationId xmlns:a16="http://schemas.microsoft.com/office/drawing/2014/main" id="{CE88AD5D-571E-6E64-59E6-AF255F76A10C}"/>
              </a:ext>
            </a:extLst>
          </p:cNvPr>
          <p:cNvSpPr>
            <a:spLocks noGrp="1"/>
          </p:cNvSpPr>
          <p:nvPr>
            <p:ph type="dt" sz="half" idx="10"/>
          </p:nvPr>
        </p:nvSpPr>
        <p:spPr/>
        <p:txBody>
          <a:bodyPr/>
          <a:lstStyle/>
          <a:p>
            <a:fld id="{6C425358-0A2E-40E6-BCFD-53CE50461EC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01DE82A-3269-8C8B-23D7-CA9D5A97628D}"/>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919CFA61-1D4F-D220-86B7-9CB3E8DB6997}"/>
              </a:ext>
            </a:extLst>
          </p:cNvPr>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1131469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type="title"/>
          </p:nvPr>
        </p:nvSpPr>
        <p:spPr/>
        <p:txBody>
          <a:bodyPr/>
          <a:lstStyle/>
          <a:p>
            <a:r>
              <a:rPr lang="en-US" altLang="zh-CN" dirty="0"/>
              <a:t>《</a:t>
            </a:r>
            <a:r>
              <a:rPr lang="zh-CN" altLang="en-US" dirty="0"/>
              <a:t>需求分析说明书</a:t>
            </a:r>
            <a:r>
              <a:rPr lang="en-US" altLang="zh-CN" dirty="0"/>
              <a:t>》</a:t>
            </a:r>
            <a:r>
              <a:rPr lang="zh-CN" altLang="en-US" dirty="0"/>
              <a:t>的构成</a:t>
            </a:r>
          </a:p>
        </p:txBody>
      </p:sp>
      <p:sp>
        <p:nvSpPr>
          <p:cNvPr id="535554" name="Rectangle 2"/>
          <p:cNvSpPr>
            <a:spLocks noGrp="1" noChangeArrowheads="1"/>
          </p:cNvSpPr>
          <p:nvPr>
            <p:ph type="body" idx="1"/>
          </p:nvPr>
        </p:nvSpPr>
        <p:spPr/>
        <p:txBody>
          <a:bodyPr>
            <a:normAutofit fontScale="47500" lnSpcReduction="20000"/>
          </a:bodyPr>
          <a:lstStyle/>
          <a:p>
            <a:r>
              <a:rPr lang="zh-CN" altLang="en-US" b="1" dirty="0"/>
              <a:t>功能性需求</a:t>
            </a:r>
            <a:r>
              <a:rPr lang="zh-CN" altLang="en-US" dirty="0"/>
              <a:t>：</a:t>
            </a:r>
            <a:r>
              <a:rPr lang="zh-CN" altLang="en-GB" dirty="0"/>
              <a:t>用来描述系统所应提供的功能和服务 </a:t>
            </a:r>
            <a:endParaRPr lang="zh-CN" altLang="en-US" dirty="0"/>
          </a:p>
          <a:p>
            <a:pPr lvl="1"/>
            <a:r>
              <a:rPr lang="zh-CN" altLang="en-US" dirty="0"/>
              <a:t>包括： </a:t>
            </a:r>
            <a:endParaRPr lang="en-US" altLang="zh-CN" dirty="0"/>
          </a:p>
          <a:p>
            <a:pPr lvl="2"/>
            <a:r>
              <a:rPr lang="zh-CN" altLang="en-US" dirty="0"/>
              <a:t>系统功能、输入输出、异常、</a:t>
            </a:r>
            <a:r>
              <a:rPr lang="zh-CN" altLang="en-GB" dirty="0"/>
              <a:t>系统不应该做的事情</a:t>
            </a:r>
            <a:endParaRPr lang="en-US" altLang="zh-CN" dirty="0"/>
          </a:p>
          <a:p>
            <a:pPr lvl="1"/>
            <a:r>
              <a:rPr lang="zh-CN" altLang="en-GB" dirty="0"/>
              <a:t>应该具有全面性和一致性</a:t>
            </a:r>
            <a:endParaRPr lang="en-US" altLang="zh-CN" dirty="0"/>
          </a:p>
          <a:p>
            <a:pPr lvl="2"/>
            <a:r>
              <a:rPr lang="zh-CN" altLang="en-GB" dirty="0"/>
              <a:t>全面性意即应该对用户所需要的所有服务进行描述，一致性则指需求的描述不能前后自相矛盾。</a:t>
            </a:r>
            <a:endParaRPr lang="zh-CN" altLang="en-US" dirty="0"/>
          </a:p>
          <a:p>
            <a:r>
              <a:rPr lang="zh-CN" altLang="en-US" b="1" dirty="0"/>
              <a:t>非功能性需求</a:t>
            </a:r>
            <a:r>
              <a:rPr lang="zh-CN" altLang="en-US" dirty="0"/>
              <a:t>：不直接与系统的具体功能相关的一类需求</a:t>
            </a:r>
            <a:endParaRPr lang="en-US" altLang="zh-CN" dirty="0"/>
          </a:p>
          <a:p>
            <a:pPr lvl="1"/>
            <a:r>
              <a:rPr lang="zh-CN" altLang="en-GB" dirty="0"/>
              <a:t>源于用户的限制，包括</a:t>
            </a:r>
            <a:r>
              <a:rPr lang="zh-CN" altLang="en-US" dirty="0"/>
              <a:t>：</a:t>
            </a:r>
            <a:endParaRPr lang="en-US" altLang="zh-CN" dirty="0"/>
          </a:p>
          <a:p>
            <a:pPr lvl="2"/>
            <a:r>
              <a:rPr lang="zh-CN" altLang="en-GB" dirty="0"/>
              <a:t>预算的约束、机构政策、与其他软硬件系统间的互操作，以及如安全规章、隐私权保护的立法等外部因素</a:t>
            </a:r>
            <a:endParaRPr lang="en-US" altLang="zh-CN" dirty="0"/>
          </a:p>
          <a:p>
            <a:pPr lvl="1"/>
            <a:r>
              <a:rPr lang="zh-CN" altLang="en-US" dirty="0"/>
              <a:t>包括但不限于：</a:t>
            </a:r>
          </a:p>
          <a:p>
            <a:pPr lvl="2"/>
            <a:r>
              <a:rPr lang="zh-CN" altLang="en-US" dirty="0"/>
              <a:t>可靠性、安全性、可扩展性、响应时间、</a:t>
            </a:r>
            <a:r>
              <a:rPr lang="zh-CN" altLang="en-GB" dirty="0"/>
              <a:t>界面易用程度和文档、代码规范性</a:t>
            </a:r>
            <a:endParaRPr lang="en-US" altLang="zh-CN" dirty="0"/>
          </a:p>
          <a:p>
            <a:pPr lvl="2"/>
            <a:r>
              <a:rPr lang="zh-CN" altLang="en-US" dirty="0"/>
              <a:t>以及，</a:t>
            </a:r>
            <a:r>
              <a:rPr lang="zh-CN" altLang="en-GB" dirty="0"/>
              <a:t>开发过程相关的需求包括：</a:t>
            </a:r>
            <a:endParaRPr lang="en-US" altLang="zh-CN" dirty="0"/>
          </a:p>
          <a:p>
            <a:pPr lvl="3"/>
            <a:r>
              <a:rPr lang="zh-CN" altLang="en-GB" dirty="0"/>
              <a:t>在软件</a:t>
            </a:r>
            <a:r>
              <a:rPr lang="zh-CN" altLang="en-US" dirty="0"/>
              <a:t>开发</a:t>
            </a:r>
            <a:r>
              <a:rPr lang="zh-CN" altLang="en-GB" dirty="0"/>
              <a:t>过程中必须使用的质量标准的需求、设计中必须使用的建模工具的需求以及软件过程必需遵守的原则等。</a:t>
            </a:r>
            <a:endParaRPr lang="en-US" altLang="zh-CN" dirty="0"/>
          </a:p>
          <a:p>
            <a:r>
              <a:rPr lang="zh-CN" altLang="en-US" dirty="0"/>
              <a:t>以</a:t>
            </a:r>
            <a:r>
              <a:rPr lang="zh-CN" altLang="en-US" b="1" dirty="0"/>
              <a:t>用例</a:t>
            </a:r>
            <a:r>
              <a:rPr lang="zh-CN" altLang="en-US" dirty="0"/>
              <a:t>的方式描述用户需求</a:t>
            </a:r>
            <a:endParaRPr lang="en-US" altLang="zh-CN" dirty="0"/>
          </a:p>
          <a:p>
            <a:pPr lvl="1"/>
            <a:r>
              <a:rPr lang="zh-CN" altLang="en-US" dirty="0"/>
              <a:t>包括：</a:t>
            </a:r>
            <a:r>
              <a:rPr lang="zh-CN" altLang="en-US" b="1" dirty="0"/>
              <a:t>用例图</a:t>
            </a:r>
            <a:r>
              <a:rPr lang="zh-CN" altLang="en-US" dirty="0"/>
              <a:t>、</a:t>
            </a:r>
            <a:r>
              <a:rPr lang="zh-CN" altLang="en-US" b="1" dirty="0"/>
              <a:t>用例描述</a:t>
            </a:r>
            <a:endParaRPr lang="en-US" altLang="zh-CN" b="1" dirty="0"/>
          </a:p>
          <a:p>
            <a:r>
              <a:rPr lang="zh-CN" altLang="en-US" dirty="0"/>
              <a:t>记住： </a:t>
            </a:r>
            <a:endParaRPr lang="en-US" altLang="zh-CN" dirty="0"/>
          </a:p>
          <a:p>
            <a:pPr lvl="1"/>
            <a:r>
              <a:rPr lang="zh-CN" altLang="en-US" dirty="0"/>
              <a:t>用例图一般只能描述绝大部分的功能需求，无法描述诸如性能等等的非功能需求。</a:t>
            </a:r>
            <a:endParaRPr lang="en-US" altLang="zh-CN" dirty="0"/>
          </a:p>
          <a:p>
            <a:pPr lvl="1"/>
            <a:r>
              <a:rPr lang="zh-CN" altLang="en-US" dirty="0"/>
              <a:t>把用例拼在一起，再加上非功能的需求描述以及项目其他的概要信息，才构成 “需求分析说明书”。</a:t>
            </a:r>
          </a:p>
        </p:txBody>
      </p:sp>
      <p:sp>
        <p:nvSpPr>
          <p:cNvPr id="2" name="日期占位符 1">
            <a:extLst>
              <a:ext uri="{FF2B5EF4-FFF2-40B4-BE49-F238E27FC236}">
                <a16:creationId xmlns:a16="http://schemas.microsoft.com/office/drawing/2014/main" id="{44083FBB-0441-2A68-B6B1-7E15E28ED1A0}"/>
              </a:ext>
            </a:extLst>
          </p:cNvPr>
          <p:cNvSpPr>
            <a:spLocks noGrp="1"/>
          </p:cNvSpPr>
          <p:nvPr>
            <p:ph type="dt" sz="half" idx="10"/>
          </p:nvPr>
        </p:nvSpPr>
        <p:spPr/>
        <p:txBody>
          <a:bodyPr/>
          <a:lstStyle/>
          <a:p>
            <a:fld id="{40A1F220-9DC6-405A-97A7-AC04B51F255B}"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E49CAC9-8FD4-7954-9D3E-A94EA4A1C46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1A255CB-0A61-60F2-20E2-7805BE562A04}"/>
              </a:ext>
            </a:extLst>
          </p:cNvPr>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275731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5554">
                                            <p:txEl>
                                              <p:pRg st="0" end="0"/>
                                            </p:txEl>
                                          </p:spTgt>
                                        </p:tgtEl>
                                        <p:attrNameLst>
                                          <p:attrName>style.visibility</p:attrName>
                                        </p:attrNameLst>
                                      </p:cBhvr>
                                      <p:to>
                                        <p:strVal val="visible"/>
                                      </p:to>
                                    </p:set>
                                    <p:animEffect transition="in" filter="wipe(left)">
                                      <p:cBhvr>
                                        <p:cTn id="7" dur="500"/>
                                        <p:tgtEl>
                                          <p:spTgt spid="535554">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35554">
                                            <p:txEl>
                                              <p:pRg st="5" end="5"/>
                                            </p:txEl>
                                          </p:spTgt>
                                        </p:tgtEl>
                                        <p:attrNameLst>
                                          <p:attrName>style.visibility</p:attrName>
                                        </p:attrNameLst>
                                      </p:cBhvr>
                                      <p:to>
                                        <p:strVal val="visible"/>
                                      </p:to>
                                    </p:set>
                                    <p:animEffect transition="in" filter="wipe(left)">
                                      <p:cBhvr>
                                        <p:cTn id="11" dur="500"/>
                                        <p:tgtEl>
                                          <p:spTgt spid="535554">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35554">
                                            <p:txEl>
                                              <p:pRg st="1" end="1"/>
                                            </p:txEl>
                                          </p:spTgt>
                                        </p:tgtEl>
                                        <p:attrNameLst>
                                          <p:attrName>style.visibility</p:attrName>
                                        </p:attrNameLst>
                                      </p:cBhvr>
                                      <p:to>
                                        <p:strVal val="visible"/>
                                      </p:to>
                                    </p:set>
                                    <p:animEffect transition="in" filter="wipe(left)">
                                      <p:cBhvr>
                                        <p:cTn id="16" dur="500"/>
                                        <p:tgtEl>
                                          <p:spTgt spid="535554">
                                            <p:txEl>
                                              <p:pRg st="1" end="1"/>
                                            </p:txEl>
                                          </p:spTgt>
                                        </p:tgtEl>
                                      </p:cBhvr>
                                    </p:animEffect>
                                  </p:childTnLst>
                                </p:cTn>
                              </p:par>
                            </p:childTnLst>
                          </p:cTn>
                        </p:par>
                        <p:par>
                          <p:cTn id="17" fill="hold" nodeType="with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535554">
                                            <p:txEl>
                                              <p:pRg st="2" end="2"/>
                                            </p:txEl>
                                          </p:spTgt>
                                        </p:tgtEl>
                                        <p:attrNameLst>
                                          <p:attrName>style.visibility</p:attrName>
                                        </p:attrNameLst>
                                      </p:cBhvr>
                                      <p:to>
                                        <p:strVal val="visible"/>
                                      </p:to>
                                    </p:set>
                                    <p:animEffect transition="in" filter="wipe(left)">
                                      <p:cBhvr>
                                        <p:cTn id="20" dur="500"/>
                                        <p:tgtEl>
                                          <p:spTgt spid="535554">
                                            <p:txEl>
                                              <p:pRg st="2" end="2"/>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35554">
                                            <p:txEl>
                                              <p:pRg st="3" end="3"/>
                                            </p:txEl>
                                          </p:spTgt>
                                        </p:tgtEl>
                                        <p:attrNameLst>
                                          <p:attrName>style.visibility</p:attrName>
                                        </p:attrNameLst>
                                      </p:cBhvr>
                                      <p:to>
                                        <p:strVal val="visible"/>
                                      </p:to>
                                    </p:set>
                                    <p:animEffect transition="in" filter="wipe(left)">
                                      <p:cBhvr>
                                        <p:cTn id="24" dur="500"/>
                                        <p:tgtEl>
                                          <p:spTgt spid="535554">
                                            <p:txEl>
                                              <p:pRg st="3" end="3"/>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535554">
                                            <p:txEl>
                                              <p:pRg st="4" end="4"/>
                                            </p:txEl>
                                          </p:spTgt>
                                        </p:tgtEl>
                                        <p:attrNameLst>
                                          <p:attrName>style.visibility</p:attrName>
                                        </p:attrNameLst>
                                      </p:cBhvr>
                                      <p:to>
                                        <p:strVal val="visible"/>
                                      </p:to>
                                    </p:set>
                                    <p:animEffect transition="in" filter="wipe(left)">
                                      <p:cBhvr>
                                        <p:cTn id="28" dur="500"/>
                                        <p:tgtEl>
                                          <p:spTgt spid="53555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35554">
                                            <p:txEl>
                                              <p:pRg st="6" end="6"/>
                                            </p:txEl>
                                          </p:spTgt>
                                        </p:tgtEl>
                                        <p:attrNameLst>
                                          <p:attrName>style.visibility</p:attrName>
                                        </p:attrNameLst>
                                      </p:cBhvr>
                                      <p:to>
                                        <p:strVal val="visible"/>
                                      </p:to>
                                    </p:set>
                                    <p:animEffect transition="in" filter="wipe(left)">
                                      <p:cBhvr>
                                        <p:cTn id="33" dur="500"/>
                                        <p:tgtEl>
                                          <p:spTgt spid="53555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35554">
                                            <p:txEl>
                                              <p:pRg st="7" end="7"/>
                                            </p:txEl>
                                          </p:spTgt>
                                        </p:tgtEl>
                                        <p:attrNameLst>
                                          <p:attrName>style.visibility</p:attrName>
                                        </p:attrNameLst>
                                      </p:cBhvr>
                                      <p:to>
                                        <p:strVal val="visible"/>
                                      </p:to>
                                    </p:set>
                                    <p:animEffect transition="in" filter="wipe(left)">
                                      <p:cBhvr>
                                        <p:cTn id="38" dur="500"/>
                                        <p:tgtEl>
                                          <p:spTgt spid="535554">
                                            <p:txEl>
                                              <p:pRg st="7" end="7"/>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35554">
                                            <p:txEl>
                                              <p:pRg st="8" end="8"/>
                                            </p:txEl>
                                          </p:spTgt>
                                        </p:tgtEl>
                                        <p:attrNameLst>
                                          <p:attrName>style.visibility</p:attrName>
                                        </p:attrNameLst>
                                      </p:cBhvr>
                                      <p:to>
                                        <p:strVal val="visible"/>
                                      </p:to>
                                    </p:set>
                                    <p:animEffect transition="in" filter="wipe(left)">
                                      <p:cBhvr>
                                        <p:cTn id="42" dur="500"/>
                                        <p:tgtEl>
                                          <p:spTgt spid="535554">
                                            <p:txEl>
                                              <p:pRg st="8" end="8"/>
                                            </p:txEl>
                                          </p:spTgt>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535554">
                                            <p:txEl>
                                              <p:pRg st="9" end="9"/>
                                            </p:txEl>
                                          </p:spTgt>
                                        </p:tgtEl>
                                        <p:attrNameLst>
                                          <p:attrName>style.visibility</p:attrName>
                                        </p:attrNameLst>
                                      </p:cBhvr>
                                      <p:to>
                                        <p:strVal val="visible"/>
                                      </p:to>
                                    </p:set>
                                    <p:animEffect transition="in" filter="wipe(left)">
                                      <p:cBhvr>
                                        <p:cTn id="46" dur="500"/>
                                        <p:tgtEl>
                                          <p:spTgt spid="535554">
                                            <p:txEl>
                                              <p:pRg st="9" end="9"/>
                                            </p:txEl>
                                          </p:spTgt>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535554">
                                            <p:txEl>
                                              <p:pRg st="10" end="10"/>
                                            </p:txEl>
                                          </p:spTgt>
                                        </p:tgtEl>
                                        <p:attrNameLst>
                                          <p:attrName>style.visibility</p:attrName>
                                        </p:attrNameLst>
                                      </p:cBhvr>
                                      <p:to>
                                        <p:strVal val="visible"/>
                                      </p:to>
                                    </p:set>
                                    <p:animEffect transition="in" filter="wipe(left)">
                                      <p:cBhvr>
                                        <p:cTn id="50" dur="500"/>
                                        <p:tgtEl>
                                          <p:spTgt spid="535554">
                                            <p:txEl>
                                              <p:pRg st="10" end="10"/>
                                            </p:txEl>
                                          </p:spTgt>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535554">
                                            <p:txEl>
                                              <p:pRg st="11" end="11"/>
                                            </p:txEl>
                                          </p:spTgt>
                                        </p:tgtEl>
                                        <p:attrNameLst>
                                          <p:attrName>style.visibility</p:attrName>
                                        </p:attrNameLst>
                                      </p:cBhvr>
                                      <p:to>
                                        <p:strVal val="visible"/>
                                      </p:to>
                                    </p:set>
                                    <p:animEffect transition="in" filter="wipe(left)">
                                      <p:cBhvr>
                                        <p:cTn id="54" dur="500"/>
                                        <p:tgtEl>
                                          <p:spTgt spid="535554">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35554">
                                            <p:txEl>
                                              <p:pRg st="12" end="12"/>
                                            </p:txEl>
                                          </p:spTgt>
                                        </p:tgtEl>
                                        <p:attrNameLst>
                                          <p:attrName>style.visibility</p:attrName>
                                        </p:attrNameLst>
                                      </p:cBhvr>
                                      <p:to>
                                        <p:strVal val="visible"/>
                                      </p:to>
                                    </p:set>
                                    <p:animEffect transition="in" filter="wipe(left)">
                                      <p:cBhvr>
                                        <p:cTn id="59" dur="500"/>
                                        <p:tgtEl>
                                          <p:spTgt spid="535554">
                                            <p:txEl>
                                              <p:pRg st="12" end="12"/>
                                            </p:txEl>
                                          </p:spTgt>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535554">
                                            <p:txEl>
                                              <p:pRg st="13" end="13"/>
                                            </p:txEl>
                                          </p:spTgt>
                                        </p:tgtEl>
                                        <p:attrNameLst>
                                          <p:attrName>style.visibility</p:attrName>
                                        </p:attrNameLst>
                                      </p:cBhvr>
                                      <p:to>
                                        <p:strVal val="visible"/>
                                      </p:to>
                                    </p:set>
                                    <p:animEffect transition="in" filter="wipe(left)">
                                      <p:cBhvr>
                                        <p:cTn id="63" dur="500"/>
                                        <p:tgtEl>
                                          <p:spTgt spid="535554">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35554">
                                            <p:txEl>
                                              <p:pRg st="14" end="14"/>
                                            </p:txEl>
                                          </p:spTgt>
                                        </p:tgtEl>
                                        <p:attrNameLst>
                                          <p:attrName>style.visibility</p:attrName>
                                        </p:attrNameLst>
                                      </p:cBhvr>
                                      <p:to>
                                        <p:strVal val="visible"/>
                                      </p:to>
                                    </p:set>
                                    <p:animEffect transition="in" filter="wipe(left)">
                                      <p:cBhvr>
                                        <p:cTn id="68" dur="500"/>
                                        <p:tgtEl>
                                          <p:spTgt spid="535554">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35554">
                                            <p:txEl>
                                              <p:pRg st="15" end="15"/>
                                            </p:txEl>
                                          </p:spTgt>
                                        </p:tgtEl>
                                        <p:attrNameLst>
                                          <p:attrName>style.visibility</p:attrName>
                                        </p:attrNameLst>
                                      </p:cBhvr>
                                      <p:to>
                                        <p:strVal val="visible"/>
                                      </p:to>
                                    </p:set>
                                    <p:animEffect transition="in" filter="wipe(left)">
                                      <p:cBhvr>
                                        <p:cTn id="73" dur="500"/>
                                        <p:tgtEl>
                                          <p:spTgt spid="535554">
                                            <p:txEl>
                                              <p:pRg st="15" end="1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35554">
                                            <p:txEl>
                                              <p:pRg st="16" end="16"/>
                                            </p:txEl>
                                          </p:spTgt>
                                        </p:tgtEl>
                                        <p:attrNameLst>
                                          <p:attrName>style.visibility</p:attrName>
                                        </p:attrNameLst>
                                      </p:cBhvr>
                                      <p:to>
                                        <p:strVal val="visible"/>
                                      </p:to>
                                    </p:set>
                                    <p:animEffect transition="in" filter="wipe(left)">
                                      <p:cBhvr>
                                        <p:cTn id="78" dur="500"/>
                                        <p:tgtEl>
                                          <p:spTgt spid="53555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r>
              <a:rPr lang="zh-CN" altLang="en-US" dirty="0"/>
              <a:t>用例</a:t>
            </a:r>
            <a:r>
              <a:rPr lang="en-US" altLang="zh-CN" dirty="0"/>
              <a:t>(use case)</a:t>
            </a:r>
            <a:r>
              <a:rPr lang="zh-CN" altLang="en-US" dirty="0"/>
              <a:t>是什么？</a:t>
            </a:r>
          </a:p>
        </p:txBody>
      </p:sp>
      <p:sp>
        <p:nvSpPr>
          <p:cNvPr id="537602" name="Rectangle 2"/>
          <p:cNvSpPr>
            <a:spLocks noGrp="1" noChangeArrowheads="1"/>
          </p:cNvSpPr>
          <p:nvPr>
            <p:ph type="body" idx="1"/>
          </p:nvPr>
        </p:nvSpPr>
        <p:spPr/>
        <p:txBody>
          <a:bodyPr>
            <a:normAutofit fontScale="70000" lnSpcReduction="20000"/>
          </a:bodyPr>
          <a:lstStyle/>
          <a:p>
            <a:r>
              <a:rPr lang="zh-CN" altLang="en-US" dirty="0"/>
              <a:t>用例概念</a:t>
            </a:r>
            <a:endParaRPr lang="en-US" altLang="zh-CN" dirty="0"/>
          </a:p>
          <a:p>
            <a:pPr lvl="1"/>
            <a:r>
              <a:rPr lang="zh-CN" altLang="en-US" dirty="0"/>
              <a:t>定义：与系统使用者交互的，并且给使用者提供可观测的有意义的结果的一系列活动的集合。</a:t>
            </a:r>
          </a:p>
          <a:p>
            <a:pPr lvl="1"/>
            <a:r>
              <a:rPr lang="zh-CN" altLang="en-US" dirty="0"/>
              <a:t>简单说：描述系统有哪些人用，和每个人是怎么用的。</a:t>
            </a:r>
          </a:p>
          <a:p>
            <a:pPr lvl="1"/>
            <a:endParaRPr lang="zh-CN" altLang="en-US" dirty="0"/>
          </a:p>
          <a:p>
            <a:r>
              <a:rPr lang="zh-CN" altLang="en-US" dirty="0"/>
              <a:t>用例是一种沟通工具</a:t>
            </a:r>
          </a:p>
          <a:p>
            <a:pPr lvl="1"/>
            <a:r>
              <a:rPr lang="zh-CN" altLang="en-US" dirty="0"/>
              <a:t>最终用户和开发人员使用它进行交流，并在系统需求上达成共识。 </a:t>
            </a:r>
          </a:p>
          <a:p>
            <a:pPr lvl="1"/>
            <a:endParaRPr lang="zh-CN" altLang="en-US" dirty="0"/>
          </a:p>
          <a:p>
            <a:r>
              <a:rPr lang="zh-CN" altLang="en-US" dirty="0"/>
              <a:t>用例需要回答的问题</a:t>
            </a:r>
          </a:p>
          <a:p>
            <a:pPr lvl="1"/>
            <a:r>
              <a:rPr lang="zh-CN" altLang="en-US" dirty="0"/>
              <a:t>这个系统涉及哪些人？他们对系统有什么期望？</a:t>
            </a:r>
          </a:p>
        </p:txBody>
      </p:sp>
      <p:sp>
        <p:nvSpPr>
          <p:cNvPr id="2" name="日期占位符 1">
            <a:extLst>
              <a:ext uri="{FF2B5EF4-FFF2-40B4-BE49-F238E27FC236}">
                <a16:creationId xmlns:a16="http://schemas.microsoft.com/office/drawing/2014/main" id="{10D145EC-5FB7-A6F2-109D-8FB0762EE75D}"/>
              </a:ext>
            </a:extLst>
          </p:cNvPr>
          <p:cNvSpPr>
            <a:spLocks noGrp="1"/>
          </p:cNvSpPr>
          <p:nvPr>
            <p:ph type="dt" sz="half" idx="10"/>
          </p:nvPr>
        </p:nvSpPr>
        <p:spPr/>
        <p:txBody>
          <a:bodyPr/>
          <a:lstStyle/>
          <a:p>
            <a:fld id="{23F5A0CD-0527-4E83-910C-00A0C39CA04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EF22322-FE3E-4F66-7F1E-083C4153F9AD}"/>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E1F0800-153E-08D3-1162-59D5E5ADA077}"/>
              </a:ext>
            </a:extLst>
          </p:cNvPr>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1884175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9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349500"/>
            <a:ext cx="5543550" cy="315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9650" name="Rectangle 2"/>
          <p:cNvSpPr>
            <a:spLocks noGrp="1" noChangeArrowheads="1"/>
          </p:cNvSpPr>
          <p:nvPr>
            <p:ph type="title"/>
          </p:nvPr>
        </p:nvSpPr>
        <p:spPr/>
        <p:txBody>
          <a:bodyPr/>
          <a:lstStyle/>
          <a:p>
            <a:r>
              <a:rPr lang="zh-CN" altLang="en-US"/>
              <a:t>什么是用例图？</a:t>
            </a:r>
          </a:p>
        </p:txBody>
      </p:sp>
      <p:sp>
        <p:nvSpPr>
          <p:cNvPr id="539651" name="Rectangle 3"/>
          <p:cNvSpPr>
            <a:spLocks noGrp="1" noChangeArrowheads="1"/>
          </p:cNvSpPr>
          <p:nvPr>
            <p:ph type="body" sz="half" idx="1"/>
          </p:nvPr>
        </p:nvSpPr>
        <p:spPr>
          <a:xfrm>
            <a:off x="755650" y="1276350"/>
            <a:ext cx="4571132" cy="5248275"/>
          </a:xfrm>
        </p:spPr>
        <p:txBody>
          <a:bodyPr>
            <a:normAutofit fontScale="77500" lnSpcReduction="20000"/>
          </a:bodyPr>
          <a:lstStyle/>
          <a:p>
            <a:r>
              <a:rPr lang="zh-CN" altLang="en-US" dirty="0"/>
              <a:t>用例图</a:t>
            </a:r>
          </a:p>
          <a:p>
            <a:pPr lvl="1"/>
            <a:r>
              <a:rPr lang="zh-CN" altLang="en-US" dirty="0"/>
              <a:t>系统：代表一个活动范围</a:t>
            </a:r>
          </a:p>
          <a:p>
            <a:pPr lvl="1"/>
            <a:endParaRPr lang="zh-CN" altLang="en-US" dirty="0"/>
          </a:p>
          <a:p>
            <a:pPr lvl="1"/>
            <a:endParaRPr lang="zh-CN" altLang="en-US" dirty="0"/>
          </a:p>
          <a:p>
            <a:pPr lvl="1"/>
            <a:endParaRPr lang="zh-CN" altLang="en-US" dirty="0"/>
          </a:p>
          <a:p>
            <a:pPr lvl="1"/>
            <a:r>
              <a:rPr lang="zh-CN" altLang="en-US" dirty="0"/>
              <a:t>参与者：扮演特定角色的人</a:t>
            </a:r>
          </a:p>
          <a:p>
            <a:pPr lvl="1"/>
            <a:endParaRPr lang="zh-CN" altLang="en-US" dirty="0"/>
          </a:p>
          <a:p>
            <a:pPr lvl="1"/>
            <a:endParaRPr lang="zh-CN" altLang="en-US" dirty="0"/>
          </a:p>
          <a:p>
            <a:pPr lvl="1"/>
            <a:endParaRPr lang="zh-CN" altLang="en-US" dirty="0"/>
          </a:p>
          <a:p>
            <a:pPr lvl="1"/>
            <a:r>
              <a:rPr lang="zh-CN" altLang="en-US" dirty="0"/>
              <a:t>用例：由参与者执行的功能</a:t>
            </a:r>
          </a:p>
          <a:p>
            <a:pPr lvl="1"/>
            <a:endParaRPr lang="zh-CN" altLang="en-US" dirty="0"/>
          </a:p>
        </p:txBody>
      </p:sp>
      <p:graphicFrame>
        <p:nvGraphicFramePr>
          <p:cNvPr id="539652" name="Object 4"/>
          <p:cNvGraphicFramePr>
            <a:graphicFrameLocks noGrp="1" noChangeAspect="1"/>
          </p:cNvGraphicFramePr>
          <p:nvPr>
            <p:ph sz="quarter" idx="2"/>
            <p:extLst>
              <p:ext uri="{D42A27DB-BD31-4B8C-83A1-F6EECF244321}">
                <p14:modId xmlns:p14="http://schemas.microsoft.com/office/powerpoint/2010/main" val="2872429342"/>
              </p:ext>
            </p:extLst>
          </p:nvPr>
        </p:nvGraphicFramePr>
        <p:xfrm>
          <a:off x="2268538" y="2336602"/>
          <a:ext cx="2089150" cy="736600"/>
        </p:xfrm>
        <a:graphic>
          <a:graphicData uri="http://schemas.openxmlformats.org/presentationml/2006/ole">
            <mc:AlternateContent xmlns:mc="http://schemas.openxmlformats.org/markup-compatibility/2006">
              <mc:Choice xmlns:v="urn:schemas-microsoft-com:vml" Requires="v">
                <p:oleObj name="Visio" r:id="rId4" imgW="2089709" imgH="736092" progId="Visio.Drawing.11">
                  <p:embed/>
                </p:oleObj>
              </mc:Choice>
              <mc:Fallback>
                <p:oleObj name="Visio" r:id="rId4" imgW="2089709" imgH="7360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336602"/>
                        <a:ext cx="2089150" cy="73660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cap="flat" cmpd="sng" algn="ctr">
                            <a:solidFill>
                              <a:srgbClr val="FFFFFF"/>
                            </a:solidFill>
                            <a:prstDash val="solid"/>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39656" name="Object 8"/>
          <p:cNvGraphicFramePr>
            <a:graphicFrameLocks noGrp="1" noChangeAspect="1"/>
          </p:cNvGraphicFramePr>
          <p:nvPr>
            <p:ph sz="quarter" idx="3"/>
            <p:extLst>
              <p:ext uri="{D42A27DB-BD31-4B8C-83A1-F6EECF244321}">
                <p14:modId xmlns:p14="http://schemas.microsoft.com/office/powerpoint/2010/main" val="1104704314"/>
              </p:ext>
            </p:extLst>
          </p:nvPr>
        </p:nvGraphicFramePr>
        <p:xfrm>
          <a:off x="2657834" y="5699125"/>
          <a:ext cx="766763" cy="400050"/>
        </p:xfrm>
        <a:graphic>
          <a:graphicData uri="http://schemas.openxmlformats.org/presentationml/2006/ole">
            <mc:AlternateContent xmlns:mc="http://schemas.openxmlformats.org/markup-compatibility/2006">
              <mc:Choice xmlns:v="urn:schemas-microsoft-com:vml" Requires="v">
                <p:oleObj name="Visio" r:id="rId6" imgW="766267" imgH="400507" progId="Visio.Drawing.11">
                  <p:embed/>
                </p:oleObj>
              </mc:Choice>
              <mc:Fallback>
                <p:oleObj name="Visio" r:id="rId6" imgW="766267" imgH="40050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7834" y="5699125"/>
                        <a:ext cx="766763" cy="40005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cap="flat" cmpd="sng" algn="ctr">
                            <a:solidFill>
                              <a:srgbClr val="FFFFFF"/>
                            </a:solidFill>
                            <a:prstDash val="solid"/>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39654" name="Object 6"/>
          <p:cNvGraphicFramePr>
            <a:graphicFrameLocks noChangeAspect="1"/>
          </p:cNvGraphicFramePr>
          <p:nvPr>
            <p:extLst>
              <p:ext uri="{D42A27DB-BD31-4B8C-83A1-F6EECF244321}">
                <p14:modId xmlns:p14="http://schemas.microsoft.com/office/powerpoint/2010/main" val="917438825"/>
              </p:ext>
            </p:extLst>
          </p:nvPr>
        </p:nvGraphicFramePr>
        <p:xfrm>
          <a:off x="2268538" y="4005064"/>
          <a:ext cx="325437" cy="1041400"/>
        </p:xfrm>
        <a:graphic>
          <a:graphicData uri="http://schemas.openxmlformats.org/presentationml/2006/ole">
            <mc:AlternateContent xmlns:mc="http://schemas.openxmlformats.org/markup-compatibility/2006">
              <mc:Choice xmlns:v="urn:schemas-microsoft-com:vml" Requires="v">
                <p:oleObj name="Visio" r:id="rId8" imgW="326136" imgH="1042111" progId="Visio.Drawing.11">
                  <p:embed/>
                </p:oleObj>
              </mc:Choice>
              <mc:Fallback>
                <p:oleObj name="Visio" r:id="rId8" imgW="326136" imgH="1042111"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4005064"/>
                        <a:ext cx="325437" cy="104140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39655" name="Object 7"/>
          <p:cNvGraphicFramePr>
            <a:graphicFrameLocks noChangeAspect="1"/>
          </p:cNvGraphicFramePr>
          <p:nvPr/>
        </p:nvGraphicFramePr>
        <p:xfrm>
          <a:off x="1692275" y="5699125"/>
          <a:ext cx="766763" cy="400050"/>
        </p:xfrm>
        <a:graphic>
          <a:graphicData uri="http://schemas.openxmlformats.org/presentationml/2006/ole">
            <mc:AlternateContent xmlns:mc="http://schemas.openxmlformats.org/markup-compatibility/2006">
              <mc:Choice xmlns:v="urn:schemas-microsoft-com:vml" Requires="v">
                <p:oleObj name="Visio" r:id="rId10" imgW="766267" imgH="400507" progId="Visio.Drawing.11">
                  <p:embed/>
                </p:oleObj>
              </mc:Choice>
              <mc:Fallback>
                <p:oleObj name="Visio" r:id="rId10" imgW="766267" imgH="400507"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2275" y="5699125"/>
                        <a:ext cx="766763" cy="40005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39657" name="Object 9"/>
          <p:cNvGraphicFramePr>
            <a:graphicFrameLocks noChangeAspect="1"/>
          </p:cNvGraphicFramePr>
          <p:nvPr>
            <p:extLst>
              <p:ext uri="{D42A27DB-BD31-4B8C-83A1-F6EECF244321}">
                <p14:modId xmlns:p14="http://schemas.microsoft.com/office/powerpoint/2010/main" val="1624318168"/>
              </p:ext>
            </p:extLst>
          </p:nvPr>
        </p:nvGraphicFramePr>
        <p:xfrm>
          <a:off x="3624263" y="5699125"/>
          <a:ext cx="766762" cy="400050"/>
        </p:xfrm>
        <a:graphic>
          <a:graphicData uri="http://schemas.openxmlformats.org/presentationml/2006/ole">
            <mc:AlternateContent xmlns:mc="http://schemas.openxmlformats.org/markup-compatibility/2006">
              <mc:Choice xmlns:v="urn:schemas-microsoft-com:vml" Requires="v">
                <p:oleObj name="Visio" r:id="rId12" imgW="766267" imgH="400507" progId="Visio.Drawing.11">
                  <p:embed/>
                </p:oleObj>
              </mc:Choice>
              <mc:Fallback>
                <p:oleObj name="Visio" r:id="rId12" imgW="766267" imgH="400507"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4263" y="5699125"/>
                        <a:ext cx="766762" cy="40005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81561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wipe(left)">
                                      <p:cBhvr>
                                        <p:cTn id="7" dur="500"/>
                                        <p:tgtEl>
                                          <p:spTgt spid="539651">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39653"/>
                                        </p:tgtEl>
                                        <p:attrNameLst>
                                          <p:attrName>style.visibility</p:attrName>
                                        </p:attrNameLst>
                                      </p:cBhvr>
                                      <p:to>
                                        <p:strVal val="visible"/>
                                      </p:to>
                                    </p:set>
                                    <p:animEffect transition="in" filter="checkerboard(across)">
                                      <p:cBhvr>
                                        <p:cTn id="11" dur="500"/>
                                        <p:tgtEl>
                                          <p:spTgt spid="5396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6" presetClass="path" presetSubtype="0" accel="50000" decel="50000" fill="hold" nodeType="clickEffect">
                                  <p:stCondLst>
                                    <p:cond delay="0"/>
                                  </p:stCondLst>
                                  <p:childTnLst>
                                    <p:animMotion origin="layout" path="M 1.66667E-6 3.33333E-6 L 0.32691 -0.09398 " pathEditMode="relative" rAng="0" ptsTypes="AA">
                                      <p:cBhvr>
                                        <p:cTn id="15" dur="1000" fill="hold"/>
                                        <p:tgtEl>
                                          <p:spTgt spid="539653"/>
                                        </p:tgtEl>
                                        <p:attrNameLst>
                                          <p:attrName>ppt_x</p:attrName>
                                          <p:attrName>ppt_y</p:attrName>
                                        </p:attrNameLst>
                                      </p:cBhvr>
                                      <p:rCtr x="16337" y="-4699"/>
                                    </p:animMotion>
                                  </p:childTnLst>
                                </p:cTn>
                              </p:par>
                              <p:par>
                                <p:cTn id="16" presetID="6" presetClass="emph" presetSubtype="0" fill="hold" nodeType="withEffect">
                                  <p:stCondLst>
                                    <p:cond delay="0"/>
                                  </p:stCondLst>
                                  <p:childTnLst>
                                    <p:animScale>
                                      <p:cBhvr>
                                        <p:cTn id="17" dur="1000" fill="hold"/>
                                        <p:tgtEl>
                                          <p:spTgt spid="539653"/>
                                        </p:tgtEl>
                                      </p:cBhvr>
                                      <p:by x="65000" y="65000"/>
                                    </p:animScale>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9651">
                                            <p:txEl>
                                              <p:pRg st="1" end="1"/>
                                            </p:txEl>
                                          </p:spTgt>
                                        </p:tgtEl>
                                        <p:attrNameLst>
                                          <p:attrName>style.visibility</p:attrName>
                                        </p:attrNameLst>
                                      </p:cBhvr>
                                      <p:to>
                                        <p:strVal val="visible"/>
                                      </p:to>
                                    </p:set>
                                    <p:animEffect transition="in" filter="wipe(left)">
                                      <p:cBhvr>
                                        <p:cTn id="21" dur="500"/>
                                        <p:tgtEl>
                                          <p:spTgt spid="539651">
                                            <p:txEl>
                                              <p:pRg st="1" end="1"/>
                                            </p:txEl>
                                          </p:spTgt>
                                        </p:tgtEl>
                                      </p:cBhvr>
                                    </p:animEffect>
                                  </p:childTnLst>
                                </p:cTn>
                              </p:par>
                            </p:childTnLst>
                          </p:cTn>
                        </p:par>
                        <p:par>
                          <p:cTn id="22" fill="hold" nodeType="afterGroup">
                            <p:stCondLst>
                              <p:cond delay="1500"/>
                            </p:stCondLst>
                            <p:childTnLst>
                              <p:par>
                                <p:cTn id="23" presetID="5" presetClass="entr" presetSubtype="10" fill="hold" nodeType="afterEffect">
                                  <p:stCondLst>
                                    <p:cond delay="0"/>
                                  </p:stCondLst>
                                  <p:childTnLst>
                                    <p:set>
                                      <p:cBhvr>
                                        <p:cTn id="24" dur="1" fill="hold">
                                          <p:stCondLst>
                                            <p:cond delay="0"/>
                                          </p:stCondLst>
                                        </p:cTn>
                                        <p:tgtEl>
                                          <p:spTgt spid="539652"/>
                                        </p:tgtEl>
                                        <p:attrNameLst>
                                          <p:attrName>style.visibility</p:attrName>
                                        </p:attrNameLst>
                                      </p:cBhvr>
                                      <p:to>
                                        <p:strVal val="visible"/>
                                      </p:to>
                                    </p:set>
                                    <p:animEffect transition="in" filter="checkerboard(across)">
                                      <p:cBhvr>
                                        <p:cTn id="25" dur="500"/>
                                        <p:tgtEl>
                                          <p:spTgt spid="5396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39651">
                                            <p:txEl>
                                              <p:pRg st="5" end="5"/>
                                            </p:txEl>
                                          </p:spTgt>
                                        </p:tgtEl>
                                        <p:attrNameLst>
                                          <p:attrName>style.visibility</p:attrName>
                                        </p:attrNameLst>
                                      </p:cBhvr>
                                      <p:to>
                                        <p:strVal val="visible"/>
                                      </p:to>
                                    </p:set>
                                    <p:animEffect transition="in" filter="wipe(left)">
                                      <p:cBhvr>
                                        <p:cTn id="30" dur="500"/>
                                        <p:tgtEl>
                                          <p:spTgt spid="539651">
                                            <p:txEl>
                                              <p:pRg st="5" end="5"/>
                                            </p:txEl>
                                          </p:spTgt>
                                        </p:tgtEl>
                                      </p:cBhvr>
                                    </p:animEffect>
                                  </p:childTnLst>
                                </p:cTn>
                              </p:par>
                            </p:childTnLst>
                          </p:cTn>
                        </p:par>
                        <p:par>
                          <p:cTn id="31" fill="hold" nodeType="afterGroup">
                            <p:stCondLst>
                              <p:cond delay="500"/>
                            </p:stCondLst>
                            <p:childTnLst>
                              <p:par>
                                <p:cTn id="32" presetID="5" presetClass="entr" presetSubtype="10" fill="hold" nodeType="afterEffect">
                                  <p:stCondLst>
                                    <p:cond delay="0"/>
                                  </p:stCondLst>
                                  <p:childTnLst>
                                    <p:set>
                                      <p:cBhvr>
                                        <p:cTn id="33" dur="1" fill="hold">
                                          <p:stCondLst>
                                            <p:cond delay="0"/>
                                          </p:stCondLst>
                                        </p:cTn>
                                        <p:tgtEl>
                                          <p:spTgt spid="539654"/>
                                        </p:tgtEl>
                                        <p:attrNameLst>
                                          <p:attrName>style.visibility</p:attrName>
                                        </p:attrNameLst>
                                      </p:cBhvr>
                                      <p:to>
                                        <p:strVal val="visible"/>
                                      </p:to>
                                    </p:set>
                                    <p:animEffect transition="in" filter="checkerboard(across)">
                                      <p:cBhvr>
                                        <p:cTn id="34" dur="500"/>
                                        <p:tgtEl>
                                          <p:spTgt spid="5396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39651">
                                            <p:txEl>
                                              <p:pRg st="9" end="9"/>
                                            </p:txEl>
                                          </p:spTgt>
                                        </p:tgtEl>
                                        <p:attrNameLst>
                                          <p:attrName>style.visibility</p:attrName>
                                        </p:attrNameLst>
                                      </p:cBhvr>
                                      <p:to>
                                        <p:strVal val="visible"/>
                                      </p:to>
                                    </p:set>
                                    <p:animEffect transition="in" filter="wipe(left)">
                                      <p:cBhvr>
                                        <p:cTn id="39" dur="500"/>
                                        <p:tgtEl>
                                          <p:spTgt spid="539651">
                                            <p:txEl>
                                              <p:pRg st="9" end="9"/>
                                            </p:txEl>
                                          </p:spTgt>
                                        </p:tgtEl>
                                      </p:cBhvr>
                                    </p:animEffect>
                                  </p:childTnLst>
                                </p:cTn>
                              </p:par>
                            </p:childTnLst>
                          </p:cTn>
                        </p:par>
                        <p:par>
                          <p:cTn id="40" fill="hold" nodeType="afterGroup">
                            <p:stCondLst>
                              <p:cond delay="500"/>
                            </p:stCondLst>
                            <p:childTnLst>
                              <p:par>
                                <p:cTn id="41" presetID="5" presetClass="entr" presetSubtype="10" fill="hold" nodeType="afterEffect">
                                  <p:stCondLst>
                                    <p:cond delay="0"/>
                                  </p:stCondLst>
                                  <p:childTnLst>
                                    <p:set>
                                      <p:cBhvr>
                                        <p:cTn id="42" dur="1" fill="hold">
                                          <p:stCondLst>
                                            <p:cond delay="0"/>
                                          </p:stCondLst>
                                        </p:cTn>
                                        <p:tgtEl>
                                          <p:spTgt spid="539655"/>
                                        </p:tgtEl>
                                        <p:attrNameLst>
                                          <p:attrName>style.visibility</p:attrName>
                                        </p:attrNameLst>
                                      </p:cBhvr>
                                      <p:to>
                                        <p:strVal val="visible"/>
                                      </p:to>
                                    </p:set>
                                    <p:animEffect transition="in" filter="checkerboard(across)">
                                      <p:cBhvr>
                                        <p:cTn id="43" dur="500"/>
                                        <p:tgtEl>
                                          <p:spTgt spid="539655"/>
                                        </p:tgtEl>
                                      </p:cBhvr>
                                    </p:animEffect>
                                  </p:childTnLst>
                                </p:cTn>
                              </p:par>
                            </p:childTnLst>
                          </p:cTn>
                        </p:par>
                        <p:par>
                          <p:cTn id="44" fill="hold" nodeType="afterGroup">
                            <p:stCondLst>
                              <p:cond delay="1000"/>
                            </p:stCondLst>
                            <p:childTnLst>
                              <p:par>
                                <p:cTn id="45" presetID="5" presetClass="entr" presetSubtype="10" fill="hold" nodeType="afterEffect">
                                  <p:stCondLst>
                                    <p:cond delay="0"/>
                                  </p:stCondLst>
                                  <p:childTnLst>
                                    <p:set>
                                      <p:cBhvr>
                                        <p:cTn id="46" dur="1" fill="hold">
                                          <p:stCondLst>
                                            <p:cond delay="0"/>
                                          </p:stCondLst>
                                        </p:cTn>
                                        <p:tgtEl>
                                          <p:spTgt spid="539656"/>
                                        </p:tgtEl>
                                        <p:attrNameLst>
                                          <p:attrName>style.visibility</p:attrName>
                                        </p:attrNameLst>
                                      </p:cBhvr>
                                      <p:to>
                                        <p:strVal val="visible"/>
                                      </p:to>
                                    </p:set>
                                    <p:animEffect transition="in" filter="checkerboard(across)">
                                      <p:cBhvr>
                                        <p:cTn id="47" dur="500"/>
                                        <p:tgtEl>
                                          <p:spTgt spid="539656"/>
                                        </p:tgtEl>
                                      </p:cBhvr>
                                    </p:animEffect>
                                  </p:childTnLst>
                                </p:cTn>
                              </p:par>
                            </p:childTnLst>
                          </p:cTn>
                        </p:par>
                        <p:par>
                          <p:cTn id="48" fill="hold" nodeType="afterGroup">
                            <p:stCondLst>
                              <p:cond delay="1500"/>
                            </p:stCondLst>
                            <p:childTnLst>
                              <p:par>
                                <p:cTn id="49" presetID="5" presetClass="entr" presetSubtype="10" fill="hold" nodeType="afterEffect">
                                  <p:stCondLst>
                                    <p:cond delay="0"/>
                                  </p:stCondLst>
                                  <p:childTnLst>
                                    <p:set>
                                      <p:cBhvr>
                                        <p:cTn id="50" dur="1" fill="hold">
                                          <p:stCondLst>
                                            <p:cond delay="0"/>
                                          </p:stCondLst>
                                        </p:cTn>
                                        <p:tgtEl>
                                          <p:spTgt spid="539657"/>
                                        </p:tgtEl>
                                        <p:attrNameLst>
                                          <p:attrName>style.visibility</p:attrName>
                                        </p:attrNameLst>
                                      </p:cBhvr>
                                      <p:to>
                                        <p:strVal val="visible"/>
                                      </p:to>
                                    </p:set>
                                    <p:animEffect transition="in" filter="checkerboard(across)">
                                      <p:cBhvr>
                                        <p:cTn id="51" dur="500"/>
                                        <p:tgtEl>
                                          <p:spTgt spid="539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800" dirty="0"/>
              <a:t>以</a:t>
            </a:r>
            <a:r>
              <a:rPr lang="en-US" altLang="zh-CN" sz="3800" dirty="0"/>
              <a:t>PLM</a:t>
            </a:r>
            <a:r>
              <a:rPr lang="zh-CN" altLang="en-US" sz="3800" dirty="0"/>
              <a:t>的角度看软件项目的生命周期</a:t>
            </a:r>
          </a:p>
        </p:txBody>
      </p:sp>
      <p:sp>
        <p:nvSpPr>
          <p:cNvPr id="3" name="内容占位符 2"/>
          <p:cNvSpPr>
            <a:spLocks noGrp="1"/>
          </p:cNvSpPr>
          <p:nvPr>
            <p:ph idx="1"/>
          </p:nvPr>
        </p:nvSpPr>
        <p:spPr/>
        <p:txBody>
          <a:bodyPr>
            <a:normAutofit fontScale="47500" lnSpcReduction="20000"/>
          </a:bodyPr>
          <a:lstStyle/>
          <a:p>
            <a:r>
              <a:rPr lang="zh-CN" altLang="en-US" dirty="0"/>
              <a:t>参与软件项目整个生命周期的不同人员：</a:t>
            </a:r>
            <a:endParaRPr lang="en-US" altLang="zh-CN" dirty="0"/>
          </a:p>
          <a:p>
            <a:pPr lvl="1"/>
            <a:r>
              <a:rPr lang="zh-CN" altLang="en-US" dirty="0"/>
              <a:t>客户</a:t>
            </a:r>
            <a:r>
              <a:rPr lang="en-US" altLang="zh-CN" dirty="0"/>
              <a:t>(</a:t>
            </a:r>
            <a:r>
              <a:rPr lang="zh-CN" altLang="en-US" dirty="0"/>
              <a:t>甲方、用户</a:t>
            </a:r>
            <a:r>
              <a:rPr lang="en-US" altLang="zh-CN" dirty="0"/>
              <a:t>)</a:t>
            </a:r>
          </a:p>
          <a:p>
            <a:pPr lvl="2"/>
            <a:r>
              <a:rPr lang="zh-CN" altLang="en-US" dirty="0"/>
              <a:t>客户描述</a:t>
            </a:r>
            <a:endParaRPr lang="en-US" altLang="zh-CN" dirty="0"/>
          </a:p>
          <a:p>
            <a:pPr lvl="2"/>
            <a:r>
              <a:rPr lang="zh-CN" altLang="en-US" dirty="0"/>
              <a:t>客户实际花费</a:t>
            </a:r>
            <a:endParaRPr lang="en-US" altLang="zh-CN" dirty="0"/>
          </a:p>
          <a:p>
            <a:pPr lvl="2"/>
            <a:r>
              <a:rPr lang="zh-CN" altLang="en-US" dirty="0"/>
              <a:t>客户真实需求</a:t>
            </a:r>
            <a:endParaRPr lang="en-US" altLang="zh-CN" dirty="0"/>
          </a:p>
          <a:p>
            <a:pPr lvl="1"/>
            <a:r>
              <a:rPr lang="zh-CN" altLang="en-US" dirty="0"/>
              <a:t>项目经理</a:t>
            </a:r>
            <a:r>
              <a:rPr lang="en-US" altLang="zh-CN" dirty="0"/>
              <a:t>(</a:t>
            </a:r>
            <a:r>
              <a:rPr lang="zh-CN" altLang="en-US" dirty="0"/>
              <a:t>售前工程师</a:t>
            </a:r>
            <a:r>
              <a:rPr lang="en-US" altLang="zh-CN" dirty="0"/>
              <a:t>)</a:t>
            </a:r>
          </a:p>
          <a:p>
            <a:pPr lvl="1"/>
            <a:r>
              <a:rPr lang="zh-CN" altLang="en-US" dirty="0"/>
              <a:t>系统架构</a:t>
            </a:r>
            <a:r>
              <a:rPr lang="en-US" altLang="zh-CN" dirty="0"/>
              <a:t>|</a:t>
            </a:r>
            <a:r>
              <a:rPr lang="zh-CN" altLang="en-US" dirty="0"/>
              <a:t>分析师</a:t>
            </a:r>
            <a:r>
              <a:rPr lang="en-US" altLang="zh-CN" dirty="0"/>
              <a:t>(</a:t>
            </a:r>
            <a:r>
              <a:rPr lang="zh-CN" altLang="en-US" dirty="0"/>
              <a:t>开发经理</a:t>
            </a:r>
            <a:r>
              <a:rPr lang="en-US" altLang="zh-CN" dirty="0"/>
              <a:t>)</a:t>
            </a:r>
          </a:p>
          <a:p>
            <a:pPr lvl="1"/>
            <a:r>
              <a:rPr lang="zh-CN" altLang="en-US" dirty="0"/>
              <a:t>程序员</a:t>
            </a:r>
            <a:r>
              <a:rPr lang="en-US" altLang="zh-CN" dirty="0"/>
              <a:t>(</a:t>
            </a:r>
            <a:r>
              <a:rPr lang="zh-CN" altLang="en-US" dirty="0"/>
              <a:t>开发工程师</a:t>
            </a:r>
            <a:r>
              <a:rPr lang="en-US" altLang="zh-CN" dirty="0"/>
              <a:t>)</a:t>
            </a:r>
          </a:p>
          <a:p>
            <a:pPr lvl="1"/>
            <a:r>
              <a:rPr lang="zh-CN" altLang="en-US" dirty="0"/>
              <a:t>文档编制人员</a:t>
            </a:r>
            <a:r>
              <a:rPr lang="en-US" altLang="zh-CN" dirty="0"/>
              <a:t>(QA</a:t>
            </a:r>
            <a:r>
              <a:rPr lang="zh-CN" altLang="en-US" dirty="0"/>
              <a:t>工程师</a:t>
            </a:r>
            <a:r>
              <a:rPr lang="en-US" altLang="zh-CN" dirty="0"/>
              <a:t>)</a:t>
            </a:r>
          </a:p>
          <a:p>
            <a:pPr lvl="1"/>
            <a:r>
              <a:rPr lang="zh-CN" altLang="en-US" dirty="0"/>
              <a:t>测试工程师</a:t>
            </a:r>
            <a:endParaRPr lang="en-US" altLang="zh-CN" dirty="0"/>
          </a:p>
          <a:p>
            <a:pPr lvl="1"/>
            <a:r>
              <a:rPr lang="zh-CN" altLang="en-US" dirty="0"/>
              <a:t>实施工程师</a:t>
            </a:r>
            <a:endParaRPr lang="en-US" altLang="zh-CN" dirty="0"/>
          </a:p>
          <a:p>
            <a:pPr lvl="1"/>
            <a:r>
              <a:rPr lang="zh-CN" altLang="en-US" dirty="0"/>
              <a:t>后期支持工程师</a:t>
            </a:r>
            <a:endParaRPr lang="en-US" altLang="zh-CN" dirty="0"/>
          </a:p>
          <a:p>
            <a:pPr lvl="1"/>
            <a:r>
              <a:rPr lang="zh-CN" altLang="en-US" dirty="0"/>
              <a:t>市场人员</a:t>
            </a:r>
            <a:endParaRPr lang="en-US" altLang="zh-CN" dirty="0"/>
          </a:p>
          <a:p>
            <a:pPr lvl="2"/>
            <a:r>
              <a:rPr lang="zh-CN" altLang="en-US" dirty="0"/>
              <a:t>销售人员描述</a:t>
            </a:r>
            <a:endParaRPr lang="en-US" altLang="zh-CN" dirty="0"/>
          </a:p>
          <a:p>
            <a:pPr lvl="2"/>
            <a:r>
              <a:rPr lang="zh-CN" altLang="en-US" dirty="0"/>
              <a:t>市场广告</a:t>
            </a:r>
            <a:endParaRPr lang="en-US" altLang="zh-CN" dirty="0"/>
          </a:p>
          <a:p>
            <a:r>
              <a:rPr lang="zh-CN" altLang="en-US" dirty="0"/>
              <a:t>在不同的人眼里，一个软件项目是什么样子的？</a:t>
            </a:r>
            <a:endParaRPr lang="en-US" altLang="zh-CN" dirty="0"/>
          </a:p>
          <a:p>
            <a:pPr lvl="1"/>
            <a:r>
              <a:rPr lang="zh-CN" altLang="en-US" dirty="0"/>
              <a:t>以下介绍是基于</a:t>
            </a:r>
            <a:r>
              <a:rPr lang="en-US" altLang="zh-CN" b="1" dirty="0"/>
              <a:t>How Projects Really Work (Ver 1.5)</a:t>
            </a:r>
            <a:endParaRPr lang="zh-CN" altLang="en-US" dirty="0"/>
          </a:p>
        </p:txBody>
      </p:sp>
      <p:sp>
        <p:nvSpPr>
          <p:cNvPr id="4" name="日期占位符 3">
            <a:extLst>
              <a:ext uri="{FF2B5EF4-FFF2-40B4-BE49-F238E27FC236}">
                <a16:creationId xmlns:a16="http://schemas.microsoft.com/office/drawing/2014/main" id="{D5A52E66-88C2-3D6D-C31B-16E85E0DA140}"/>
              </a:ext>
            </a:extLst>
          </p:cNvPr>
          <p:cNvSpPr>
            <a:spLocks noGrp="1"/>
          </p:cNvSpPr>
          <p:nvPr>
            <p:ph type="dt" sz="half" idx="10"/>
          </p:nvPr>
        </p:nvSpPr>
        <p:spPr/>
        <p:txBody>
          <a:bodyPr/>
          <a:lstStyle/>
          <a:p>
            <a:fld id="{BB3C433E-4989-4B03-99F9-D6A0907319FD}" type="datetime1">
              <a:rPr lang="zh-CN" altLang="en-US" smtClean="0"/>
              <a:t>2023/6/25</a:t>
            </a:fld>
            <a:endParaRPr lang="zh-CN" altLang="en-US"/>
          </a:p>
        </p:txBody>
      </p:sp>
      <p:sp>
        <p:nvSpPr>
          <p:cNvPr id="5" name="页脚占位符 4">
            <a:extLst>
              <a:ext uri="{FF2B5EF4-FFF2-40B4-BE49-F238E27FC236}">
                <a16:creationId xmlns:a16="http://schemas.microsoft.com/office/drawing/2014/main" id="{BA15AE85-6287-6A7B-3310-DB4998813231}"/>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60860730-DD91-4353-FE96-264C90CF2A69}"/>
              </a:ext>
            </a:extLst>
          </p:cNvPr>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919380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用例图等各个组成部分</a:t>
            </a:r>
            <a:endParaRPr lang="zh-CN" altLang="en-US" dirty="0"/>
          </a:p>
        </p:txBody>
      </p:sp>
      <p:sp>
        <p:nvSpPr>
          <p:cNvPr id="9" name="内容占位符 8"/>
          <p:cNvSpPr>
            <a:spLocks noGrp="1"/>
          </p:cNvSpPr>
          <p:nvPr>
            <p:ph idx="1"/>
          </p:nvPr>
        </p:nvSpPr>
        <p:spPr/>
        <p:txBody>
          <a:bodyPr>
            <a:normAutofit fontScale="47500" lnSpcReduction="20000"/>
          </a:bodyPr>
          <a:lstStyle/>
          <a:p>
            <a:pPr marL="514350" indent="-514350">
              <a:buFont typeface="+mj-lt"/>
              <a:buAutoNum type="arabicPeriod"/>
            </a:pPr>
            <a:r>
              <a:rPr lang="zh-CN" altLang="en-US" dirty="0"/>
              <a:t>系统</a:t>
            </a:r>
          </a:p>
          <a:p>
            <a:pPr lvl="1"/>
            <a:r>
              <a:rPr lang="zh-CN" altLang="en-US" dirty="0"/>
              <a:t>系统是用例图的一个组成部分，它代表的是一个活动范围，而不是一个真正的软件系统。</a:t>
            </a:r>
            <a:endParaRPr lang="en-US" altLang="zh-CN" dirty="0"/>
          </a:p>
          <a:p>
            <a:pPr lvl="1"/>
            <a:r>
              <a:rPr lang="zh-CN" altLang="en-US" dirty="0"/>
              <a:t>系统的边界用来说明构建的用例的应用范围。</a:t>
            </a:r>
          </a:p>
          <a:p>
            <a:pPr lvl="1"/>
            <a:r>
              <a:rPr lang="zh-CN" altLang="en-US" dirty="0"/>
              <a:t>在用例图中，用矩形框表示系统的边界。系统的名字通常写在方框的里面或上面。</a:t>
            </a:r>
          </a:p>
          <a:p>
            <a:pPr lvl="1"/>
            <a:r>
              <a:rPr lang="zh-CN" altLang="en-US" dirty="0"/>
              <a:t>系统边界就是一个盒形结构，可将各种用例或系统的功能或过程封装到一个代表系统的边界表内。</a:t>
            </a:r>
            <a:endParaRPr lang="en-US" altLang="zh-CN" dirty="0"/>
          </a:p>
          <a:p>
            <a:pPr lvl="1"/>
            <a:r>
              <a:rPr lang="zh-CN" altLang="en-US" dirty="0"/>
              <a:t>因此，</a:t>
            </a:r>
            <a:r>
              <a:rPr lang="zh-CN" altLang="en-US" b="1" dirty="0"/>
              <a:t>系统是包含着边界或盒子中的功能的集合</a:t>
            </a:r>
            <a:r>
              <a:rPr lang="zh-CN" altLang="en-US" dirty="0"/>
              <a:t>。</a:t>
            </a:r>
          </a:p>
          <a:p>
            <a:pPr marL="514350" indent="-514350">
              <a:buFont typeface="+mj-lt"/>
              <a:buAutoNum type="arabicPeriod"/>
            </a:pPr>
            <a:r>
              <a:rPr lang="zh-CN" altLang="en-US" dirty="0"/>
              <a:t>参与者</a:t>
            </a:r>
          </a:p>
          <a:p>
            <a:pPr lvl="1"/>
            <a:r>
              <a:rPr lang="zh-CN" altLang="en-US" dirty="0"/>
              <a:t>是系统的用户，参与者是扮演特定角色或描述特定特征的人。</a:t>
            </a:r>
            <a:endParaRPr lang="en-US" altLang="zh-CN" dirty="0"/>
          </a:p>
          <a:p>
            <a:pPr lvl="1"/>
            <a:r>
              <a:rPr lang="zh-CN" altLang="en-US" b="1" dirty="0"/>
              <a:t>参与者可以是启动系统中的过程的任何人、外部过程或对象，也可以是与系统功能有关的对象</a:t>
            </a:r>
            <a:r>
              <a:rPr lang="zh-CN" altLang="en-US" dirty="0"/>
              <a:t>。</a:t>
            </a:r>
            <a:endParaRPr lang="en-US" altLang="zh-CN" dirty="0"/>
          </a:p>
          <a:p>
            <a:pPr lvl="2"/>
            <a:r>
              <a:rPr lang="zh-CN" altLang="en-US" dirty="0"/>
              <a:t>因此该对象、过程或个人需要针对系统扮演着特定的角色，这些因素统称为“参与者”。</a:t>
            </a:r>
            <a:endParaRPr lang="en-US" altLang="zh-CN" dirty="0"/>
          </a:p>
          <a:p>
            <a:pPr lvl="1"/>
            <a:r>
              <a:rPr lang="zh-CN" altLang="en-US" dirty="0"/>
              <a:t>顾客就是参与者，投币饮料售货机也是参与者，使用“火柴棒人”符号用于表示参与者。</a:t>
            </a:r>
          </a:p>
          <a:p>
            <a:pPr marL="514350" indent="-514350">
              <a:buFont typeface="+mj-lt"/>
              <a:buAutoNum type="arabicPeriod"/>
            </a:pPr>
            <a:r>
              <a:rPr lang="zh-CN" altLang="en-US" dirty="0"/>
              <a:t>用例</a:t>
            </a:r>
          </a:p>
          <a:p>
            <a:pPr lvl="1"/>
            <a:r>
              <a:rPr lang="zh-CN" altLang="en-US" b="1" dirty="0"/>
              <a:t>用例定义了外部实体（即执行者）启动系统时执行或完成的特定功能或过程</a:t>
            </a:r>
            <a:r>
              <a:rPr lang="zh-CN" altLang="en-US" dirty="0"/>
              <a:t>。</a:t>
            </a:r>
            <a:endParaRPr lang="en-US" altLang="zh-CN" dirty="0"/>
          </a:p>
          <a:p>
            <a:pPr lvl="1"/>
            <a:r>
              <a:rPr lang="zh-CN" altLang="en-US" dirty="0"/>
              <a:t>所有这种由外部执行者，甚至由内部功能或其他过程启动的功能或过程，都可以通过用例表示。</a:t>
            </a:r>
            <a:endParaRPr lang="en-US" altLang="zh-CN" dirty="0"/>
          </a:p>
          <a:p>
            <a:pPr lvl="2"/>
            <a:r>
              <a:rPr lang="zh-CN" altLang="en-US" dirty="0"/>
              <a:t>系统是由所有这种用例组成的。</a:t>
            </a:r>
          </a:p>
          <a:p>
            <a:pPr lvl="1"/>
            <a:r>
              <a:rPr lang="zh-CN" altLang="en-US" dirty="0"/>
              <a:t>“投掷硬币”、“计算币值”和“送出饮料”这</a:t>
            </a:r>
            <a:r>
              <a:rPr lang="en-US" altLang="zh-CN" dirty="0"/>
              <a:t>3</a:t>
            </a:r>
            <a:r>
              <a:rPr lang="zh-CN" altLang="en-US" dirty="0"/>
              <a:t>个功能是系统的</a:t>
            </a:r>
            <a:r>
              <a:rPr lang="en-US" altLang="zh-CN" dirty="0"/>
              <a:t>3</a:t>
            </a:r>
            <a:r>
              <a:rPr lang="zh-CN" altLang="en-US" dirty="0"/>
              <a:t>个用例。</a:t>
            </a:r>
            <a:endParaRPr lang="en-US" altLang="zh-CN" dirty="0"/>
          </a:p>
          <a:p>
            <a:pPr lvl="2"/>
            <a:r>
              <a:rPr lang="zh-CN" altLang="en-US" dirty="0"/>
              <a:t>描述了系统的完整功能</a:t>
            </a:r>
            <a:endParaRPr lang="en-US" altLang="zh-CN" dirty="0"/>
          </a:p>
          <a:p>
            <a:pPr lvl="1"/>
            <a:r>
              <a:rPr lang="zh-CN" altLang="en-US" b="1" dirty="0"/>
              <a:t>用例用椭圆形表示，它包含用例或用例要执行的功能的名称，使用连接线连接参与者与用例。</a:t>
            </a:r>
          </a:p>
          <a:p>
            <a:endParaRPr lang="zh-CN" altLang="en-US" dirty="0"/>
          </a:p>
          <a:p>
            <a:endParaRPr lang="zh-CN" altLang="en-US" dirty="0"/>
          </a:p>
        </p:txBody>
      </p:sp>
      <p:sp>
        <p:nvSpPr>
          <p:cNvPr id="2" name="日期占位符 1">
            <a:extLst>
              <a:ext uri="{FF2B5EF4-FFF2-40B4-BE49-F238E27FC236}">
                <a16:creationId xmlns:a16="http://schemas.microsoft.com/office/drawing/2014/main" id="{DA216CB3-C8CF-586E-F30F-8FF6C6ACE318}"/>
              </a:ext>
            </a:extLst>
          </p:cNvPr>
          <p:cNvSpPr>
            <a:spLocks noGrp="1"/>
          </p:cNvSpPr>
          <p:nvPr>
            <p:ph type="dt" sz="half" idx="10"/>
          </p:nvPr>
        </p:nvSpPr>
        <p:spPr/>
        <p:txBody>
          <a:bodyPr/>
          <a:lstStyle/>
          <a:p>
            <a:fld id="{7FFBCAB7-C417-40AB-8A20-8615E2E2722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8F2B656C-220E-D12A-1B35-71EB0BC25BCA}"/>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D474776F-85DC-D056-B5F7-52E973C60C57}"/>
              </a:ext>
            </a:extLst>
          </p:cNvPr>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34052127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用例图有助于：</a:t>
            </a:r>
            <a:endParaRPr lang="zh-CN" altLang="en-US" dirty="0"/>
          </a:p>
        </p:txBody>
      </p:sp>
      <p:sp>
        <p:nvSpPr>
          <p:cNvPr id="3" name="内容占位符 2"/>
          <p:cNvSpPr>
            <a:spLocks noGrp="1"/>
          </p:cNvSpPr>
          <p:nvPr>
            <p:ph idx="1"/>
          </p:nvPr>
        </p:nvSpPr>
        <p:spPr/>
        <p:txBody>
          <a:bodyPr/>
          <a:lstStyle/>
          <a:p>
            <a:r>
              <a:rPr lang="zh-CN" altLang="en-US" dirty="0"/>
              <a:t>将重点放在系统的可能用户上</a:t>
            </a:r>
          </a:p>
          <a:p>
            <a:r>
              <a:rPr lang="zh-CN" altLang="en-US" dirty="0"/>
              <a:t>确定用户与系统交互时要扮演的角色</a:t>
            </a:r>
          </a:p>
          <a:p>
            <a:r>
              <a:rPr lang="zh-CN" altLang="en-US" dirty="0"/>
              <a:t>确定用户出于各自的角色，期望从系统获得什么基本服务（用例）</a:t>
            </a:r>
          </a:p>
          <a:p>
            <a:r>
              <a:rPr lang="zh-CN" altLang="en-US" dirty="0"/>
              <a:t>描述每个用户或角色与其期望从系统获得的服务之间的交互</a:t>
            </a:r>
          </a:p>
          <a:p>
            <a:endParaRPr lang="zh-CN" altLang="en-US" dirty="0"/>
          </a:p>
        </p:txBody>
      </p:sp>
      <p:sp>
        <p:nvSpPr>
          <p:cNvPr id="4" name="日期占位符 3">
            <a:extLst>
              <a:ext uri="{FF2B5EF4-FFF2-40B4-BE49-F238E27FC236}">
                <a16:creationId xmlns:a16="http://schemas.microsoft.com/office/drawing/2014/main" id="{62B9EC6E-ECAF-5737-2295-628EB28213AF}"/>
              </a:ext>
            </a:extLst>
          </p:cNvPr>
          <p:cNvSpPr>
            <a:spLocks noGrp="1"/>
          </p:cNvSpPr>
          <p:nvPr>
            <p:ph type="dt" sz="half" idx="10"/>
          </p:nvPr>
        </p:nvSpPr>
        <p:spPr/>
        <p:txBody>
          <a:bodyPr/>
          <a:lstStyle/>
          <a:p>
            <a:fld id="{B5EAB7BF-F42F-458E-9461-49F4E2441877}" type="datetime1">
              <a:rPr lang="zh-CN" altLang="en-US" smtClean="0"/>
              <a:t>2023/6/25</a:t>
            </a:fld>
            <a:endParaRPr lang="zh-CN" altLang="en-US"/>
          </a:p>
        </p:txBody>
      </p:sp>
      <p:sp>
        <p:nvSpPr>
          <p:cNvPr id="5" name="页脚占位符 4">
            <a:extLst>
              <a:ext uri="{FF2B5EF4-FFF2-40B4-BE49-F238E27FC236}">
                <a16:creationId xmlns:a16="http://schemas.microsoft.com/office/drawing/2014/main" id="{817CF2BE-23A0-BFB9-BC98-C4CF4BD619BB}"/>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6065B3B5-0D1D-DEEA-8BCA-93B0D73F5885}"/>
              </a:ext>
            </a:extLst>
          </p:cNvPr>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461086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1698" name="Object 2"/>
          <p:cNvGraphicFramePr>
            <a:graphicFrameLocks noChangeAspect="1"/>
          </p:cNvGraphicFramePr>
          <p:nvPr>
            <p:extLst>
              <p:ext uri="{D42A27DB-BD31-4B8C-83A1-F6EECF244321}">
                <p14:modId xmlns:p14="http://schemas.microsoft.com/office/powerpoint/2010/main" val="3973435344"/>
              </p:ext>
            </p:extLst>
          </p:nvPr>
        </p:nvGraphicFramePr>
        <p:xfrm>
          <a:off x="5542762" y="3664284"/>
          <a:ext cx="920750" cy="2689225"/>
        </p:xfrm>
        <a:graphic>
          <a:graphicData uri="http://schemas.openxmlformats.org/presentationml/2006/ole">
            <mc:AlternateContent xmlns:mc="http://schemas.openxmlformats.org/markup-compatibility/2006">
              <mc:Choice xmlns:v="urn:schemas-microsoft-com:vml" Requires="v">
                <p:oleObj name="Visio" r:id="rId3" imgW="1076554" imgH="2748991" progId="Visio.Drawing.11">
                  <p:embed/>
                </p:oleObj>
              </mc:Choice>
              <mc:Fallback>
                <p:oleObj name="Visio" r:id="rId3" imgW="1076554" imgH="27489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2762" y="3664284"/>
                        <a:ext cx="920750" cy="2689225"/>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sp>
        <p:nvSpPr>
          <p:cNvPr id="541699" name="Rectangle 3"/>
          <p:cNvSpPr>
            <a:spLocks noGrp="1" noChangeArrowheads="1"/>
          </p:cNvSpPr>
          <p:nvPr>
            <p:ph type="title"/>
          </p:nvPr>
        </p:nvSpPr>
        <p:spPr/>
        <p:txBody>
          <a:bodyPr/>
          <a:lstStyle/>
          <a:p>
            <a:r>
              <a:rPr lang="zh-CN" altLang="en-US"/>
              <a:t>用例之间的关系</a:t>
            </a:r>
          </a:p>
        </p:txBody>
      </p:sp>
      <p:sp>
        <p:nvSpPr>
          <p:cNvPr id="541700" name="Rectangle 4"/>
          <p:cNvSpPr>
            <a:spLocks noGrp="1" noChangeArrowheads="1"/>
          </p:cNvSpPr>
          <p:nvPr>
            <p:ph type="body" sz="half" idx="1"/>
          </p:nvPr>
        </p:nvSpPr>
        <p:spPr>
          <a:xfrm>
            <a:off x="755649" y="1276350"/>
            <a:ext cx="4511675" cy="5248275"/>
          </a:xfrm>
        </p:spPr>
        <p:txBody>
          <a:bodyPr>
            <a:normAutofit fontScale="85000" lnSpcReduction="20000"/>
          </a:bodyPr>
          <a:lstStyle/>
          <a:p>
            <a:r>
              <a:rPr lang="zh-CN" altLang="en-US" dirty="0"/>
              <a:t>扩展（</a:t>
            </a:r>
            <a:r>
              <a:rPr lang="en-US" altLang="zh-CN" dirty="0"/>
              <a:t>extends</a:t>
            </a:r>
            <a:r>
              <a:rPr lang="zh-CN" altLang="en-US" dirty="0"/>
              <a:t>）关系</a:t>
            </a:r>
          </a:p>
          <a:p>
            <a:pPr lvl="1"/>
            <a:r>
              <a:rPr lang="zh-CN" altLang="en-US" dirty="0"/>
              <a:t>允许对已有用例</a:t>
            </a:r>
            <a:r>
              <a:rPr lang="zh-CN" altLang="en-US" b="1" dirty="0"/>
              <a:t>增加步骤</a:t>
            </a:r>
            <a:r>
              <a:rPr lang="zh-CN" altLang="en-US" dirty="0"/>
              <a:t>创建一个新的用例</a:t>
            </a:r>
          </a:p>
          <a:p>
            <a:pPr lvl="1"/>
            <a:endParaRPr lang="zh-CN" altLang="en-US" dirty="0"/>
          </a:p>
          <a:p>
            <a:r>
              <a:rPr lang="zh-CN" altLang="en-US" dirty="0"/>
              <a:t>用（</a:t>
            </a:r>
            <a:r>
              <a:rPr lang="en-US" altLang="zh-CN" dirty="0"/>
              <a:t>uses</a:t>
            </a:r>
            <a:r>
              <a:rPr lang="zh-CN" altLang="en-US" dirty="0"/>
              <a:t>）关系</a:t>
            </a:r>
          </a:p>
          <a:p>
            <a:pPr lvl="1"/>
            <a:r>
              <a:rPr lang="zh-CN" altLang="en-US" dirty="0"/>
              <a:t>在一个用例中</a:t>
            </a:r>
            <a:r>
              <a:rPr lang="zh-CN" altLang="en-US" b="1" dirty="0"/>
              <a:t>重用</a:t>
            </a:r>
            <a:r>
              <a:rPr lang="zh-CN" altLang="en-US" dirty="0"/>
              <a:t>另一个用例中的步骤</a:t>
            </a:r>
          </a:p>
          <a:p>
            <a:pPr lvl="1"/>
            <a:endParaRPr lang="zh-CN" altLang="en-US" dirty="0"/>
          </a:p>
          <a:p>
            <a:r>
              <a:rPr lang="zh-CN" altLang="en-US" dirty="0"/>
              <a:t>泛化关系</a:t>
            </a:r>
          </a:p>
          <a:p>
            <a:pPr lvl="1"/>
            <a:r>
              <a:rPr lang="zh-CN" altLang="en-US" dirty="0"/>
              <a:t>一个参与者</a:t>
            </a:r>
            <a:r>
              <a:rPr lang="zh-CN" altLang="en-US" b="1" dirty="0"/>
              <a:t>继承</a:t>
            </a:r>
            <a:r>
              <a:rPr lang="zh-CN" altLang="en-US" dirty="0"/>
              <a:t>了另一个参与者</a:t>
            </a:r>
          </a:p>
        </p:txBody>
      </p:sp>
      <p:graphicFrame>
        <p:nvGraphicFramePr>
          <p:cNvPr id="541701" name="Object 5"/>
          <p:cNvGraphicFramePr>
            <a:graphicFrameLocks noGrp="1" noChangeAspect="1"/>
          </p:cNvGraphicFramePr>
          <p:nvPr>
            <p:ph sz="quarter" idx="2"/>
            <p:extLst>
              <p:ext uri="{D42A27DB-BD31-4B8C-83A1-F6EECF244321}">
                <p14:modId xmlns:p14="http://schemas.microsoft.com/office/powerpoint/2010/main" val="3323889291"/>
              </p:ext>
            </p:extLst>
          </p:nvPr>
        </p:nvGraphicFramePr>
        <p:xfrm>
          <a:off x="5724525" y="1547813"/>
          <a:ext cx="2493963" cy="415925"/>
        </p:xfrm>
        <a:graphic>
          <a:graphicData uri="http://schemas.openxmlformats.org/presentationml/2006/ole">
            <mc:AlternateContent xmlns:mc="http://schemas.openxmlformats.org/markup-compatibility/2006">
              <mc:Choice xmlns:v="urn:schemas-microsoft-com:vml" Requires="v">
                <p:oleObj name="Visio" r:id="rId5" imgW="2494178" imgH="415442" progId="Visio.Drawing.11">
                  <p:embed/>
                </p:oleObj>
              </mc:Choice>
              <mc:Fallback>
                <p:oleObj name="Visio" r:id="rId5" imgW="2494178" imgH="415442"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1547813"/>
                        <a:ext cx="2493963" cy="415925"/>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cap="flat" cmpd="sng" algn="ctr">
                            <a:solidFill>
                              <a:srgbClr val="FFFFFF"/>
                            </a:solidFill>
                            <a:prstDash val="solid"/>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41705" name="Object 9"/>
          <p:cNvGraphicFramePr>
            <a:graphicFrameLocks noGrp="1" noChangeAspect="1"/>
          </p:cNvGraphicFramePr>
          <p:nvPr>
            <p:ph sz="quarter" idx="3"/>
            <p:extLst>
              <p:ext uri="{D42A27DB-BD31-4B8C-83A1-F6EECF244321}">
                <p14:modId xmlns:p14="http://schemas.microsoft.com/office/powerpoint/2010/main" val="1758234567"/>
              </p:ext>
            </p:extLst>
          </p:nvPr>
        </p:nvGraphicFramePr>
        <p:xfrm>
          <a:off x="5912649" y="4792996"/>
          <a:ext cx="180975" cy="431800"/>
        </p:xfrm>
        <a:graphic>
          <a:graphicData uri="http://schemas.openxmlformats.org/presentationml/2006/ole">
            <mc:AlternateContent xmlns:mc="http://schemas.openxmlformats.org/markup-compatibility/2006">
              <mc:Choice xmlns:v="urn:schemas-microsoft-com:vml" Requires="v">
                <p:oleObj name="Visio" r:id="rId7" imgW="180746" imgH="432206" progId="Visio.Drawing.11">
                  <p:embed/>
                </p:oleObj>
              </mc:Choice>
              <mc:Fallback>
                <p:oleObj name="Visio" r:id="rId7" imgW="180746" imgH="43220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2649" y="4792996"/>
                        <a:ext cx="180975" cy="43180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cap="flat" cmpd="sng" algn="ctr">
                            <a:solidFill>
                              <a:srgbClr val="FFFFFF"/>
                            </a:solidFill>
                            <a:prstDash val="solid"/>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41702" name="Object 6"/>
          <p:cNvGraphicFramePr>
            <a:graphicFrameLocks noChangeAspect="1"/>
          </p:cNvGraphicFramePr>
          <p:nvPr>
            <p:extLst>
              <p:ext uri="{D42A27DB-BD31-4B8C-83A1-F6EECF244321}">
                <p14:modId xmlns:p14="http://schemas.microsoft.com/office/powerpoint/2010/main" val="813547190"/>
              </p:ext>
            </p:extLst>
          </p:nvPr>
        </p:nvGraphicFramePr>
        <p:xfrm>
          <a:off x="6463512" y="1500983"/>
          <a:ext cx="1003300" cy="333375"/>
        </p:xfrm>
        <a:graphic>
          <a:graphicData uri="http://schemas.openxmlformats.org/presentationml/2006/ole">
            <mc:AlternateContent xmlns:mc="http://schemas.openxmlformats.org/markup-compatibility/2006">
              <mc:Choice xmlns:v="urn:schemas-microsoft-com:vml" Requires="v">
                <p:oleObj name="Visio" r:id="rId9" imgW="1002792" imgH="334061" progId="Visio.Drawing.11">
                  <p:embed/>
                </p:oleObj>
              </mc:Choice>
              <mc:Fallback>
                <p:oleObj name="Visio" r:id="rId9" imgW="1002792" imgH="334061"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3512" y="1500983"/>
                        <a:ext cx="1003300" cy="333375"/>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41703" name="Object 7"/>
          <p:cNvGraphicFramePr>
            <a:graphicFrameLocks noChangeAspect="1"/>
          </p:cNvGraphicFramePr>
          <p:nvPr/>
        </p:nvGraphicFramePr>
        <p:xfrm>
          <a:off x="5724525" y="2606675"/>
          <a:ext cx="2397125" cy="1398588"/>
        </p:xfrm>
        <a:graphic>
          <a:graphicData uri="http://schemas.openxmlformats.org/presentationml/2006/ole">
            <mc:AlternateContent xmlns:mc="http://schemas.openxmlformats.org/markup-compatibility/2006">
              <mc:Choice xmlns:v="urn:schemas-microsoft-com:vml" Requires="v">
                <p:oleObj name="Visio" r:id="rId11" imgW="2397862" imgH="1397813" progId="Visio.Drawing.11">
                  <p:embed/>
                </p:oleObj>
              </mc:Choice>
              <mc:Fallback>
                <p:oleObj name="Visio" r:id="rId11" imgW="2397862" imgH="1397813"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2606675"/>
                        <a:ext cx="2397125" cy="1398588"/>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graphicFrame>
        <p:nvGraphicFramePr>
          <p:cNvPr id="541704" name="Object 8"/>
          <p:cNvGraphicFramePr>
            <a:graphicFrameLocks noChangeAspect="1"/>
          </p:cNvGraphicFramePr>
          <p:nvPr/>
        </p:nvGraphicFramePr>
        <p:xfrm>
          <a:off x="6084888" y="2944813"/>
          <a:ext cx="1666875" cy="700087"/>
        </p:xfrm>
        <a:graphic>
          <a:graphicData uri="http://schemas.openxmlformats.org/presentationml/2006/ole">
            <mc:AlternateContent xmlns:mc="http://schemas.openxmlformats.org/markup-compatibility/2006">
              <mc:Choice xmlns:v="urn:schemas-microsoft-com:vml" Requires="v">
                <p:oleObj name="Visio" r:id="rId13" imgW="1666342" imgH="700430" progId="Visio.Drawing.11">
                  <p:embed/>
                </p:oleObj>
              </mc:Choice>
              <mc:Fallback>
                <p:oleObj name="Visio" r:id="rId13" imgW="1666342" imgH="700430" progId="Visio.Drawing.11">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2944813"/>
                        <a:ext cx="1666875" cy="70008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51619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1700">
                                            <p:txEl>
                                              <p:pRg st="0" end="0"/>
                                            </p:txEl>
                                          </p:spTgt>
                                        </p:tgtEl>
                                        <p:attrNameLst>
                                          <p:attrName>style.visibility</p:attrName>
                                        </p:attrNameLst>
                                      </p:cBhvr>
                                      <p:to>
                                        <p:strVal val="visible"/>
                                      </p:to>
                                    </p:set>
                                    <p:animEffect transition="in" filter="wipe(left)">
                                      <p:cBhvr>
                                        <p:cTn id="7" dur="500"/>
                                        <p:tgtEl>
                                          <p:spTgt spid="54170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41700">
                                            <p:txEl>
                                              <p:pRg st="1" end="1"/>
                                            </p:txEl>
                                          </p:spTgt>
                                        </p:tgtEl>
                                        <p:attrNameLst>
                                          <p:attrName>style.visibility</p:attrName>
                                        </p:attrNameLst>
                                      </p:cBhvr>
                                      <p:to>
                                        <p:strVal val="visible"/>
                                      </p:to>
                                    </p:set>
                                    <p:animEffect transition="in" filter="wipe(left)">
                                      <p:cBhvr>
                                        <p:cTn id="11" dur="500"/>
                                        <p:tgtEl>
                                          <p:spTgt spid="54170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541701"/>
                                        </p:tgtEl>
                                        <p:attrNameLst>
                                          <p:attrName>style.visibility</p:attrName>
                                        </p:attrNameLst>
                                      </p:cBhvr>
                                      <p:to>
                                        <p:strVal val="visible"/>
                                      </p:to>
                                    </p:set>
                                    <p:animEffect transition="in" filter="checkerboard(across)">
                                      <p:cBhvr>
                                        <p:cTn id="16" dur="500"/>
                                        <p:tgtEl>
                                          <p:spTgt spid="541701"/>
                                        </p:tgtEl>
                                      </p:cBhvr>
                                    </p:animEffect>
                                  </p:childTnLst>
                                </p:cTn>
                              </p:par>
                            </p:childTnLst>
                          </p:cTn>
                        </p:par>
                        <p:par>
                          <p:cTn id="17" fill="hold" nodeType="afterGroup">
                            <p:stCondLst>
                              <p:cond delay="500"/>
                            </p:stCondLst>
                            <p:childTnLst>
                              <p:par>
                                <p:cTn id="18" presetID="5" presetClass="entr" presetSubtype="10" fill="hold" nodeType="afterEffect">
                                  <p:stCondLst>
                                    <p:cond delay="0"/>
                                  </p:stCondLst>
                                  <p:childTnLst>
                                    <p:set>
                                      <p:cBhvr>
                                        <p:cTn id="19" dur="1" fill="hold">
                                          <p:stCondLst>
                                            <p:cond delay="0"/>
                                          </p:stCondLst>
                                        </p:cTn>
                                        <p:tgtEl>
                                          <p:spTgt spid="541702"/>
                                        </p:tgtEl>
                                        <p:attrNameLst>
                                          <p:attrName>style.visibility</p:attrName>
                                        </p:attrNameLst>
                                      </p:cBhvr>
                                      <p:to>
                                        <p:strVal val="visible"/>
                                      </p:to>
                                    </p:set>
                                    <p:animEffect transition="in" filter="checkerboard(across)">
                                      <p:cBhvr>
                                        <p:cTn id="20" dur="1000"/>
                                        <p:tgtEl>
                                          <p:spTgt spid="541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41700">
                                            <p:txEl>
                                              <p:pRg st="3" end="3"/>
                                            </p:txEl>
                                          </p:spTgt>
                                        </p:tgtEl>
                                        <p:attrNameLst>
                                          <p:attrName>style.visibility</p:attrName>
                                        </p:attrNameLst>
                                      </p:cBhvr>
                                      <p:to>
                                        <p:strVal val="visible"/>
                                      </p:to>
                                    </p:set>
                                    <p:animEffect transition="in" filter="wipe(left)">
                                      <p:cBhvr>
                                        <p:cTn id="25" dur="500"/>
                                        <p:tgtEl>
                                          <p:spTgt spid="541700">
                                            <p:txEl>
                                              <p:pRg st="3" end="3"/>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541700">
                                            <p:txEl>
                                              <p:pRg st="4" end="4"/>
                                            </p:txEl>
                                          </p:spTgt>
                                        </p:tgtEl>
                                        <p:attrNameLst>
                                          <p:attrName>style.visibility</p:attrName>
                                        </p:attrNameLst>
                                      </p:cBhvr>
                                      <p:to>
                                        <p:strVal val="visible"/>
                                      </p:to>
                                    </p:set>
                                    <p:animEffect transition="in" filter="wipe(left)">
                                      <p:cBhvr>
                                        <p:cTn id="29" dur="500"/>
                                        <p:tgtEl>
                                          <p:spTgt spid="541700">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541703"/>
                                        </p:tgtEl>
                                        <p:attrNameLst>
                                          <p:attrName>style.visibility</p:attrName>
                                        </p:attrNameLst>
                                      </p:cBhvr>
                                      <p:to>
                                        <p:strVal val="visible"/>
                                      </p:to>
                                    </p:set>
                                    <p:animEffect transition="in" filter="checkerboard(across)">
                                      <p:cBhvr>
                                        <p:cTn id="34" dur="500"/>
                                        <p:tgtEl>
                                          <p:spTgt spid="541703"/>
                                        </p:tgtEl>
                                      </p:cBhvr>
                                    </p:animEffect>
                                  </p:childTnLst>
                                </p:cTn>
                              </p:par>
                            </p:childTnLst>
                          </p:cTn>
                        </p:par>
                        <p:par>
                          <p:cTn id="35" fill="hold" nodeType="afterGroup">
                            <p:stCondLst>
                              <p:cond delay="500"/>
                            </p:stCondLst>
                            <p:childTnLst>
                              <p:par>
                                <p:cTn id="36" presetID="5" presetClass="entr" presetSubtype="10" fill="hold" nodeType="afterEffect">
                                  <p:stCondLst>
                                    <p:cond delay="0"/>
                                  </p:stCondLst>
                                  <p:childTnLst>
                                    <p:set>
                                      <p:cBhvr>
                                        <p:cTn id="37" dur="1" fill="hold">
                                          <p:stCondLst>
                                            <p:cond delay="0"/>
                                          </p:stCondLst>
                                        </p:cTn>
                                        <p:tgtEl>
                                          <p:spTgt spid="541704"/>
                                        </p:tgtEl>
                                        <p:attrNameLst>
                                          <p:attrName>style.visibility</p:attrName>
                                        </p:attrNameLst>
                                      </p:cBhvr>
                                      <p:to>
                                        <p:strVal val="visible"/>
                                      </p:to>
                                    </p:set>
                                    <p:animEffect transition="in" filter="checkerboard(across)">
                                      <p:cBhvr>
                                        <p:cTn id="38" dur="1000"/>
                                        <p:tgtEl>
                                          <p:spTgt spid="54170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41700">
                                            <p:txEl>
                                              <p:pRg st="6" end="6"/>
                                            </p:txEl>
                                          </p:spTgt>
                                        </p:tgtEl>
                                        <p:attrNameLst>
                                          <p:attrName>style.visibility</p:attrName>
                                        </p:attrNameLst>
                                      </p:cBhvr>
                                      <p:to>
                                        <p:strVal val="visible"/>
                                      </p:to>
                                    </p:set>
                                    <p:animEffect transition="in" filter="wipe(left)">
                                      <p:cBhvr>
                                        <p:cTn id="43" dur="500"/>
                                        <p:tgtEl>
                                          <p:spTgt spid="541700">
                                            <p:txEl>
                                              <p:pRg st="6" end="6"/>
                                            </p:txEl>
                                          </p:spTgt>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541700">
                                            <p:txEl>
                                              <p:pRg st="7" end="7"/>
                                            </p:txEl>
                                          </p:spTgt>
                                        </p:tgtEl>
                                        <p:attrNameLst>
                                          <p:attrName>style.visibility</p:attrName>
                                        </p:attrNameLst>
                                      </p:cBhvr>
                                      <p:to>
                                        <p:strVal val="visible"/>
                                      </p:to>
                                    </p:set>
                                    <p:animEffect transition="in" filter="wipe(left)">
                                      <p:cBhvr>
                                        <p:cTn id="47" dur="500"/>
                                        <p:tgtEl>
                                          <p:spTgt spid="541700">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541698"/>
                                        </p:tgtEl>
                                        <p:attrNameLst>
                                          <p:attrName>style.visibility</p:attrName>
                                        </p:attrNameLst>
                                      </p:cBhvr>
                                      <p:to>
                                        <p:strVal val="visible"/>
                                      </p:to>
                                    </p:set>
                                    <p:animEffect transition="in" filter="checkerboard(across)">
                                      <p:cBhvr>
                                        <p:cTn id="52" dur="500"/>
                                        <p:tgtEl>
                                          <p:spTgt spid="541698"/>
                                        </p:tgtEl>
                                      </p:cBhvr>
                                    </p:animEffect>
                                  </p:childTnLst>
                                </p:cTn>
                              </p:par>
                            </p:childTnLst>
                          </p:cTn>
                        </p:par>
                        <p:par>
                          <p:cTn id="53" fill="hold" nodeType="afterGroup">
                            <p:stCondLst>
                              <p:cond delay="500"/>
                            </p:stCondLst>
                            <p:childTnLst>
                              <p:par>
                                <p:cTn id="54" presetID="5" presetClass="entr" presetSubtype="10" fill="hold" nodeType="afterEffect">
                                  <p:stCondLst>
                                    <p:cond delay="0"/>
                                  </p:stCondLst>
                                  <p:childTnLst>
                                    <p:set>
                                      <p:cBhvr>
                                        <p:cTn id="55" dur="1" fill="hold">
                                          <p:stCondLst>
                                            <p:cond delay="0"/>
                                          </p:stCondLst>
                                        </p:cTn>
                                        <p:tgtEl>
                                          <p:spTgt spid="541705"/>
                                        </p:tgtEl>
                                        <p:attrNameLst>
                                          <p:attrName>style.visibility</p:attrName>
                                        </p:attrNameLst>
                                      </p:cBhvr>
                                      <p:to>
                                        <p:strVal val="visible"/>
                                      </p:to>
                                    </p:set>
                                    <p:animEffect transition="in" filter="checkerboard(across)">
                                      <p:cBhvr>
                                        <p:cTn id="56" dur="500"/>
                                        <p:tgtEl>
                                          <p:spTgt spid="541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三种关系</a:t>
            </a:r>
            <a:endParaRPr lang="zh-CN" altLang="en-US" dirty="0"/>
          </a:p>
        </p:txBody>
      </p:sp>
      <p:sp>
        <p:nvSpPr>
          <p:cNvPr id="7" name="内容占位符 6"/>
          <p:cNvSpPr>
            <a:spLocks noGrp="1"/>
          </p:cNvSpPr>
          <p:nvPr>
            <p:ph idx="1"/>
          </p:nvPr>
        </p:nvSpPr>
        <p:spPr/>
        <p:txBody>
          <a:bodyPr>
            <a:normAutofit fontScale="47500" lnSpcReduction="20000"/>
          </a:bodyPr>
          <a:lstStyle/>
          <a:p>
            <a:r>
              <a:rPr lang="en-US" altLang="zh-CN" dirty="0"/>
              <a:t>1</a:t>
            </a:r>
            <a:r>
              <a:rPr lang="zh-CN" altLang="en-US" dirty="0"/>
              <a:t>、扩展关系</a:t>
            </a:r>
          </a:p>
          <a:p>
            <a:pPr lvl="1"/>
            <a:r>
              <a:rPr lang="zh-CN" altLang="en-US" dirty="0"/>
              <a:t>假设有一个客户要访问某个站点并订购某个产品。</a:t>
            </a:r>
            <a:endParaRPr lang="en-US" altLang="zh-CN" dirty="0"/>
          </a:p>
          <a:p>
            <a:pPr lvl="1"/>
            <a:r>
              <a:rPr lang="zh-CN" altLang="en-US" dirty="0"/>
              <a:t>如果他是一个新客户，他的详细信息将存储到客户数据库。假设有两个用例定义这些功能：</a:t>
            </a:r>
            <a:endParaRPr lang="en-US" altLang="zh-CN" dirty="0"/>
          </a:p>
          <a:p>
            <a:pPr lvl="2"/>
            <a:r>
              <a:rPr lang="en-US" altLang="zh-CN" dirty="0"/>
              <a:t>“</a:t>
            </a:r>
            <a:r>
              <a:rPr lang="zh-CN" altLang="en-US" dirty="0"/>
              <a:t>下订单”用于订购产品，</a:t>
            </a:r>
            <a:endParaRPr lang="en-US" altLang="zh-CN" dirty="0"/>
          </a:p>
          <a:p>
            <a:pPr lvl="2"/>
            <a:r>
              <a:rPr lang="zh-CN" altLang="en-US" dirty="0"/>
              <a:t>“添加客户”用于输入客户详细信息。</a:t>
            </a:r>
            <a:endParaRPr lang="en-US" altLang="zh-CN" dirty="0"/>
          </a:p>
          <a:p>
            <a:pPr lvl="1"/>
            <a:r>
              <a:rPr lang="zh-CN" altLang="en-US" dirty="0"/>
              <a:t>这样两个用例之间就会建立一个关系，一旦“下订单”用例发现此客户是站点的新客户，就会使用“注册客户”用例的功能，这个条件是数据库中没有该客户详细信息。如果此条件为真，即客户是新的，则“下订单”会扩展“注册用户”的功能，将客户详细信息添加到数据库。“下订单”用例和“注册客户”用例之间的扩展关系表明“注册用户”用例是可选的。例如，客户可能已经输入了个人注册信息，并且对这些信息已经相当满意。 </a:t>
            </a:r>
          </a:p>
          <a:p>
            <a:r>
              <a:rPr lang="en-US" altLang="zh-CN" dirty="0"/>
              <a:t>2</a:t>
            </a:r>
            <a:r>
              <a:rPr lang="zh-CN" altLang="en-US" dirty="0"/>
              <a:t>、使用关系</a:t>
            </a:r>
          </a:p>
          <a:p>
            <a:pPr lvl="1"/>
            <a:r>
              <a:rPr lang="zh-CN" altLang="en-US" dirty="0"/>
              <a:t>如果许多用例中都有一种共同行为，把该行为通过用例来模型化，被其他用例重用，则这种关系被称为“使用”关系。</a:t>
            </a:r>
            <a:endParaRPr lang="en-US" altLang="zh-CN" dirty="0"/>
          </a:p>
          <a:p>
            <a:pPr lvl="1"/>
            <a:r>
              <a:rPr lang="zh-CN" altLang="en-US" dirty="0"/>
              <a:t>使用关系和扩展关系的不同之处为：在扩展关系中，要将一个对象的功能转移到另一个对象，需要满足一定的条件，但在用关系中无需有条件，即源对象“使用”目标对象的所有功能。</a:t>
            </a:r>
            <a:endParaRPr lang="en-US" altLang="zh-CN" dirty="0"/>
          </a:p>
          <a:p>
            <a:pPr lvl="1"/>
            <a:r>
              <a:rPr lang="zh-CN" altLang="en-US" dirty="0"/>
              <a:t>假设一个公司有“销售”和“采购”两个用例，两个用例公用一个支票处理功能，这样可以创建一个“支票处理”用例，“销售”和“采购”用例都会拥有此用例的功能。 </a:t>
            </a:r>
          </a:p>
          <a:p>
            <a:r>
              <a:rPr lang="en-US" altLang="zh-CN" dirty="0"/>
              <a:t>3</a:t>
            </a:r>
            <a:r>
              <a:rPr lang="zh-CN" altLang="en-US" dirty="0"/>
              <a:t>、泛化关系</a:t>
            </a:r>
          </a:p>
          <a:p>
            <a:pPr lvl="1"/>
            <a:r>
              <a:rPr lang="zh-CN" altLang="en-US" dirty="0"/>
              <a:t>参与者之间的继承关系。</a:t>
            </a:r>
          </a:p>
          <a:p>
            <a:endParaRPr lang="zh-CN" altLang="en-US" dirty="0"/>
          </a:p>
        </p:txBody>
      </p:sp>
      <p:sp>
        <p:nvSpPr>
          <p:cNvPr id="2" name="日期占位符 1">
            <a:extLst>
              <a:ext uri="{FF2B5EF4-FFF2-40B4-BE49-F238E27FC236}">
                <a16:creationId xmlns:a16="http://schemas.microsoft.com/office/drawing/2014/main" id="{959CF3DC-AA5C-C51E-F922-80B386FFBAE3}"/>
              </a:ext>
            </a:extLst>
          </p:cNvPr>
          <p:cNvSpPr>
            <a:spLocks noGrp="1"/>
          </p:cNvSpPr>
          <p:nvPr>
            <p:ph type="dt" sz="half" idx="10"/>
          </p:nvPr>
        </p:nvSpPr>
        <p:spPr/>
        <p:txBody>
          <a:bodyPr/>
          <a:lstStyle/>
          <a:p>
            <a:fld id="{20D9E94D-C252-479E-9ED0-B8A0A72F010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082854D1-72C2-F282-5EE9-4AEACC85856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FE007BB2-D86B-7A35-77CD-17425529941A}"/>
              </a:ext>
            </a:extLst>
          </p:cNvPr>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847364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7" name="Rectangle 5"/>
          <p:cNvSpPr>
            <a:spLocks noGrp="1" noChangeArrowheads="1"/>
          </p:cNvSpPr>
          <p:nvPr>
            <p:ph type="title"/>
          </p:nvPr>
        </p:nvSpPr>
        <p:spPr/>
        <p:txBody>
          <a:bodyPr/>
          <a:lstStyle/>
          <a:p>
            <a:r>
              <a:rPr lang="zh-CN" altLang="en-US"/>
              <a:t>怎样画用例图？</a:t>
            </a:r>
          </a:p>
        </p:txBody>
      </p:sp>
      <p:sp>
        <p:nvSpPr>
          <p:cNvPr id="545795" name="Rectangle 3"/>
          <p:cNvSpPr>
            <a:spLocks noGrp="1" noChangeArrowheads="1"/>
          </p:cNvSpPr>
          <p:nvPr>
            <p:ph type="body" idx="1"/>
          </p:nvPr>
        </p:nvSpPr>
        <p:spPr/>
        <p:txBody>
          <a:bodyPr>
            <a:normAutofit fontScale="92500" lnSpcReduction="10000"/>
          </a:bodyPr>
          <a:lstStyle/>
          <a:p>
            <a:r>
              <a:rPr lang="zh-CN" altLang="en-US" dirty="0"/>
              <a:t>画系统用例图的</a:t>
            </a:r>
            <a:r>
              <a:rPr lang="zh-CN" altLang="en-US" b="1" dirty="0"/>
              <a:t>四个步骤</a:t>
            </a:r>
            <a:r>
              <a:rPr lang="zh-CN" altLang="en-US" dirty="0"/>
              <a:t>：</a:t>
            </a:r>
          </a:p>
          <a:p>
            <a:pPr marL="457200" lvl="1" indent="0">
              <a:buNone/>
            </a:pPr>
            <a:r>
              <a:rPr lang="en-US" altLang="zh-CN" dirty="0"/>
              <a:t>1</a:t>
            </a:r>
            <a:r>
              <a:rPr lang="zh-CN" altLang="en-US" dirty="0"/>
              <a:t>、定义系统边界</a:t>
            </a:r>
          </a:p>
          <a:p>
            <a:pPr lvl="1"/>
            <a:endParaRPr lang="zh-CN" altLang="en-US" dirty="0"/>
          </a:p>
          <a:p>
            <a:pPr marL="457200" lvl="1" indent="0">
              <a:buNone/>
            </a:pPr>
            <a:r>
              <a:rPr lang="en-US" altLang="zh-CN" dirty="0"/>
              <a:t>2</a:t>
            </a:r>
            <a:r>
              <a:rPr lang="zh-CN" altLang="en-US" dirty="0"/>
              <a:t>、找出与用例直接相关的参与者</a:t>
            </a:r>
          </a:p>
          <a:p>
            <a:pPr lvl="1"/>
            <a:endParaRPr lang="zh-CN" altLang="en-US" dirty="0"/>
          </a:p>
          <a:p>
            <a:pPr marL="457200" lvl="1" indent="0">
              <a:buNone/>
            </a:pPr>
            <a:r>
              <a:rPr lang="en-US" altLang="zh-CN" dirty="0"/>
              <a:t>3</a:t>
            </a:r>
            <a:r>
              <a:rPr lang="zh-CN" altLang="en-US" dirty="0"/>
              <a:t>、画出各个用例</a:t>
            </a:r>
          </a:p>
          <a:p>
            <a:pPr lvl="1"/>
            <a:endParaRPr lang="zh-CN" altLang="en-US" dirty="0"/>
          </a:p>
          <a:p>
            <a:pPr marL="457200" lvl="1" indent="0">
              <a:buNone/>
            </a:pPr>
            <a:r>
              <a:rPr lang="en-US" altLang="zh-CN" dirty="0"/>
              <a:t>4</a:t>
            </a:r>
            <a:r>
              <a:rPr lang="zh-CN" altLang="en-US" dirty="0"/>
              <a:t>、确定参与者和用例之间的关系</a:t>
            </a:r>
          </a:p>
        </p:txBody>
      </p:sp>
      <p:sp>
        <p:nvSpPr>
          <p:cNvPr id="2" name="日期占位符 1">
            <a:extLst>
              <a:ext uri="{FF2B5EF4-FFF2-40B4-BE49-F238E27FC236}">
                <a16:creationId xmlns:a16="http://schemas.microsoft.com/office/drawing/2014/main" id="{77CF225C-A9A5-2D86-48A2-529AB717711F}"/>
              </a:ext>
            </a:extLst>
          </p:cNvPr>
          <p:cNvSpPr>
            <a:spLocks noGrp="1"/>
          </p:cNvSpPr>
          <p:nvPr>
            <p:ph type="dt" sz="half" idx="10"/>
          </p:nvPr>
        </p:nvSpPr>
        <p:spPr/>
        <p:txBody>
          <a:bodyPr/>
          <a:lstStyle/>
          <a:p>
            <a:fld id="{FE31AF21-957C-42AF-96C7-61E925B62007}" type="datetime1">
              <a:rPr lang="zh-CN" altLang="en-US" smtClean="0"/>
              <a:t>2023/6/25</a:t>
            </a:fld>
            <a:endParaRPr lang="zh-CN" altLang="en-US"/>
          </a:p>
        </p:txBody>
      </p:sp>
      <p:sp>
        <p:nvSpPr>
          <p:cNvPr id="3" name="页脚占位符 2">
            <a:extLst>
              <a:ext uri="{FF2B5EF4-FFF2-40B4-BE49-F238E27FC236}">
                <a16:creationId xmlns:a16="http://schemas.microsoft.com/office/drawing/2014/main" id="{44FC75B9-1AC9-CAE0-5A80-A5511C4DCF92}"/>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5697E425-B23A-9331-1026-B7E2A5CDF4FD}"/>
              </a:ext>
            </a:extLst>
          </p:cNvPr>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355522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用</a:t>
            </a:r>
            <a:r>
              <a:rPr lang="en-US" altLang="zh-CN" dirty="0"/>
              <a:t>Visio/Draw.io</a:t>
            </a:r>
            <a:br>
              <a:rPr lang="en-US" altLang="zh-CN" dirty="0"/>
            </a:br>
            <a:r>
              <a:rPr lang="zh-CN" altLang="en-US" dirty="0"/>
              <a:t>画“权限管理系统”用例图</a:t>
            </a:r>
          </a:p>
        </p:txBody>
      </p:sp>
      <p:sp>
        <p:nvSpPr>
          <p:cNvPr id="3" name="内容占位符 2"/>
          <p:cNvSpPr>
            <a:spLocks noGrp="1"/>
          </p:cNvSpPr>
          <p:nvPr>
            <p:ph idx="1"/>
          </p:nvPr>
        </p:nvSpPr>
        <p:spPr/>
        <p:txBody>
          <a:bodyPr/>
          <a:lstStyle/>
          <a:p>
            <a:r>
              <a:rPr lang="zh-CN" altLang="en-US" dirty="0"/>
              <a:t>参看备注</a:t>
            </a:r>
          </a:p>
        </p:txBody>
      </p:sp>
      <p:pic>
        <p:nvPicPr>
          <p:cNvPr id="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683" y="2371790"/>
            <a:ext cx="7127875" cy="408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日期占位符 4">
            <a:extLst>
              <a:ext uri="{FF2B5EF4-FFF2-40B4-BE49-F238E27FC236}">
                <a16:creationId xmlns:a16="http://schemas.microsoft.com/office/drawing/2014/main" id="{98E452D5-E00C-917B-6DF4-BCC94C859397}"/>
              </a:ext>
            </a:extLst>
          </p:cNvPr>
          <p:cNvSpPr>
            <a:spLocks noGrp="1"/>
          </p:cNvSpPr>
          <p:nvPr>
            <p:ph type="dt" sz="half" idx="10"/>
          </p:nvPr>
        </p:nvSpPr>
        <p:spPr/>
        <p:txBody>
          <a:bodyPr/>
          <a:lstStyle/>
          <a:p>
            <a:fld id="{CFD184BB-182E-4077-90D5-946FAB56D940}" type="datetime1">
              <a:rPr lang="zh-CN" altLang="en-US" smtClean="0"/>
              <a:t>2023/6/25</a:t>
            </a:fld>
            <a:endParaRPr lang="zh-CN" altLang="en-US"/>
          </a:p>
        </p:txBody>
      </p:sp>
      <p:sp>
        <p:nvSpPr>
          <p:cNvPr id="6" name="页脚占位符 5">
            <a:extLst>
              <a:ext uri="{FF2B5EF4-FFF2-40B4-BE49-F238E27FC236}">
                <a16:creationId xmlns:a16="http://schemas.microsoft.com/office/drawing/2014/main" id="{17656D22-E3B0-0A0F-845D-0CAC50BD8110}"/>
              </a:ext>
            </a:extLst>
          </p:cNvPr>
          <p:cNvSpPr>
            <a:spLocks noGrp="1"/>
          </p:cNvSpPr>
          <p:nvPr>
            <p:ph type="ftr" sz="quarter" idx="11"/>
          </p:nvPr>
        </p:nvSpPr>
        <p:spPr/>
        <p:txBody>
          <a:bodyPr/>
          <a:lstStyle/>
          <a:p>
            <a:r>
              <a:rPr lang="zh-CN" altLang="en-US"/>
              <a:t>软件项目开发流程检视</a:t>
            </a:r>
          </a:p>
        </p:txBody>
      </p:sp>
      <p:sp>
        <p:nvSpPr>
          <p:cNvPr id="7" name="灯片编号占位符 6">
            <a:extLst>
              <a:ext uri="{FF2B5EF4-FFF2-40B4-BE49-F238E27FC236}">
                <a16:creationId xmlns:a16="http://schemas.microsoft.com/office/drawing/2014/main" id="{2B1D69DF-AD92-82D8-90BF-380D172F19C7}"/>
              </a:ext>
            </a:extLst>
          </p:cNvPr>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378514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5"/>
          <p:cNvSpPr>
            <a:spLocks noGrp="1" noChangeArrowheads="1"/>
          </p:cNvSpPr>
          <p:nvPr>
            <p:ph type="title"/>
          </p:nvPr>
        </p:nvSpPr>
        <p:spPr/>
        <p:txBody>
          <a:bodyPr/>
          <a:lstStyle/>
          <a:p>
            <a:r>
              <a:rPr lang="zh-CN" altLang="en-US"/>
              <a:t>用例详细描述 </a:t>
            </a:r>
            <a:r>
              <a:rPr lang="en-US" altLang="zh-CN"/>
              <a:t>- </a:t>
            </a:r>
            <a:r>
              <a:rPr lang="zh-CN" altLang="en-US"/>
              <a:t>格式</a:t>
            </a:r>
          </a:p>
        </p:txBody>
      </p:sp>
      <p:sp>
        <p:nvSpPr>
          <p:cNvPr id="558083" name="Rectangle 3"/>
          <p:cNvSpPr>
            <a:spLocks noGrp="1" noChangeArrowheads="1"/>
          </p:cNvSpPr>
          <p:nvPr>
            <p:ph type="body" idx="1"/>
          </p:nvPr>
        </p:nvSpPr>
        <p:spPr/>
        <p:txBody>
          <a:bodyPr>
            <a:normAutofit fontScale="55000" lnSpcReduction="20000"/>
          </a:bodyPr>
          <a:lstStyle/>
          <a:p>
            <a:r>
              <a:rPr lang="zh-CN" altLang="en-US" dirty="0"/>
              <a:t>前置条件</a:t>
            </a:r>
          </a:p>
          <a:p>
            <a:pPr lvl="1"/>
            <a:r>
              <a:rPr lang="zh-CN" altLang="en-US" dirty="0"/>
              <a:t>用例开始时会发生什么</a:t>
            </a:r>
          </a:p>
          <a:p>
            <a:pPr lvl="1"/>
            <a:r>
              <a:rPr lang="zh-CN" altLang="en-US" dirty="0"/>
              <a:t>即：开始使用这个用例之前，必须满足的条件，非必需。</a:t>
            </a:r>
          </a:p>
          <a:p>
            <a:r>
              <a:rPr lang="zh-CN" altLang="en-US" dirty="0"/>
              <a:t>事件流（</a:t>
            </a:r>
            <a:r>
              <a:rPr lang="en-US" altLang="zh-CN" dirty="0"/>
              <a:t>flow of events</a:t>
            </a:r>
            <a:r>
              <a:rPr lang="zh-CN" altLang="en-US" dirty="0"/>
              <a:t>）</a:t>
            </a:r>
          </a:p>
          <a:p>
            <a:pPr lvl="1"/>
            <a:r>
              <a:rPr lang="zh-CN" altLang="en-US" dirty="0"/>
              <a:t>用例执行的各个步骤</a:t>
            </a:r>
          </a:p>
          <a:p>
            <a:pPr lvl="1"/>
            <a:r>
              <a:rPr lang="zh-CN" altLang="en-US" dirty="0"/>
              <a:t>一系列陈述句，它列出了用例的各个步骤：</a:t>
            </a:r>
            <a:endParaRPr lang="en-US" altLang="zh-CN" dirty="0"/>
          </a:p>
          <a:p>
            <a:pPr lvl="2"/>
            <a:r>
              <a:rPr lang="zh-CN" altLang="en-US" dirty="0"/>
              <a:t>使用如“当</a:t>
            </a:r>
            <a:r>
              <a:rPr lang="en-US" altLang="zh-CN" dirty="0"/>
              <a:t>......</a:t>
            </a:r>
            <a:r>
              <a:rPr lang="zh-CN" altLang="en-US" dirty="0"/>
              <a:t>时用例开始”描述如何开始。</a:t>
            </a:r>
            <a:endParaRPr lang="en-US" altLang="zh-CN" dirty="0"/>
          </a:p>
          <a:p>
            <a:pPr lvl="2"/>
            <a:r>
              <a:rPr lang="zh-CN" altLang="en-US" dirty="0"/>
              <a:t>使用具体语句描述该用例实现功能的顺序。</a:t>
            </a:r>
            <a:endParaRPr lang="en-US" altLang="zh-CN" dirty="0"/>
          </a:p>
          <a:p>
            <a:pPr lvl="2"/>
            <a:r>
              <a:rPr lang="zh-CN" altLang="en-US" dirty="0"/>
              <a:t>使用如“用例结束”的短语清晰地陈述结束。</a:t>
            </a:r>
          </a:p>
          <a:p>
            <a:r>
              <a:rPr lang="zh-CN" altLang="en-US" dirty="0"/>
              <a:t>后置条件</a:t>
            </a:r>
          </a:p>
          <a:p>
            <a:pPr lvl="1"/>
            <a:r>
              <a:rPr lang="zh-CN" altLang="en-US" dirty="0"/>
              <a:t>用例结束时会发生什么</a:t>
            </a:r>
            <a:endParaRPr lang="en-US" altLang="zh-CN" dirty="0"/>
          </a:p>
          <a:p>
            <a:pPr lvl="1"/>
            <a:r>
              <a:rPr lang="zh-CN" altLang="en-US" dirty="0"/>
              <a:t>不管紧随用例之后是哪一个分支或选择，后置条件必须为真。</a:t>
            </a:r>
            <a:endParaRPr lang="en-US" altLang="zh-CN" dirty="0"/>
          </a:p>
          <a:p>
            <a:pPr lvl="1"/>
            <a:r>
              <a:rPr lang="zh-CN" altLang="en-US" dirty="0"/>
              <a:t>即：用例执行结果“必须”为真的条件，也称为“附加条件”，非必需。</a:t>
            </a:r>
            <a:endParaRPr lang="en-US" altLang="zh-CN" dirty="0"/>
          </a:p>
          <a:p>
            <a:pPr marL="457200" lvl="1" indent="0">
              <a:buNone/>
            </a:pPr>
            <a:endParaRPr lang="en-US" altLang="zh-CN" dirty="0"/>
          </a:p>
          <a:p>
            <a:r>
              <a:rPr lang="en-US" altLang="zh-CN" dirty="0"/>
              <a:t>-- </a:t>
            </a:r>
            <a:r>
              <a:rPr lang="zh-CN" altLang="en-US" dirty="0"/>
              <a:t>详细内容，参看备注</a:t>
            </a:r>
          </a:p>
        </p:txBody>
      </p:sp>
      <p:sp>
        <p:nvSpPr>
          <p:cNvPr id="2" name="日期占位符 1">
            <a:extLst>
              <a:ext uri="{FF2B5EF4-FFF2-40B4-BE49-F238E27FC236}">
                <a16:creationId xmlns:a16="http://schemas.microsoft.com/office/drawing/2014/main" id="{260976E5-E456-D431-D373-B770E1294239}"/>
              </a:ext>
            </a:extLst>
          </p:cNvPr>
          <p:cNvSpPr>
            <a:spLocks noGrp="1"/>
          </p:cNvSpPr>
          <p:nvPr>
            <p:ph type="dt" sz="half" idx="10"/>
          </p:nvPr>
        </p:nvSpPr>
        <p:spPr/>
        <p:txBody>
          <a:bodyPr/>
          <a:lstStyle/>
          <a:p>
            <a:fld id="{71BD3579-B569-482C-BB39-EF7EF1F357F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340D531-AE5E-7F73-389C-C3F3884F58A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96A37693-44BA-B1F5-E1A7-D2D122E69670}"/>
              </a:ext>
            </a:extLst>
          </p:cNvPr>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470162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Grp="1" noChangeArrowheads="1"/>
          </p:cNvSpPr>
          <p:nvPr>
            <p:ph type="title"/>
          </p:nvPr>
        </p:nvSpPr>
        <p:spPr/>
        <p:txBody>
          <a:bodyPr/>
          <a:lstStyle/>
          <a:p>
            <a:r>
              <a:rPr lang="zh-CN" altLang="en-US"/>
              <a:t>用例详细描述 </a:t>
            </a:r>
            <a:r>
              <a:rPr lang="en-US" altLang="zh-CN"/>
              <a:t>– </a:t>
            </a:r>
            <a:r>
              <a:rPr lang="zh-CN" altLang="en-US"/>
              <a:t>示例</a:t>
            </a:r>
          </a:p>
        </p:txBody>
      </p:sp>
      <p:sp>
        <p:nvSpPr>
          <p:cNvPr id="560131" name="Rectangle 3"/>
          <p:cNvSpPr>
            <a:spLocks noGrp="1" noChangeArrowheads="1"/>
          </p:cNvSpPr>
          <p:nvPr>
            <p:ph type="body" idx="1"/>
          </p:nvPr>
        </p:nvSpPr>
        <p:spPr/>
        <p:txBody>
          <a:bodyPr>
            <a:normAutofit fontScale="77500" lnSpcReduction="20000"/>
          </a:bodyPr>
          <a:lstStyle/>
          <a:p>
            <a:r>
              <a:rPr lang="zh-CN" altLang="en-US"/>
              <a:t>前置条件：系统管理员登录系统</a:t>
            </a:r>
          </a:p>
          <a:p>
            <a:r>
              <a:rPr lang="zh-CN" altLang="en-US"/>
              <a:t>事件流：</a:t>
            </a:r>
          </a:p>
          <a:p>
            <a:pPr lvl="1"/>
            <a:r>
              <a:rPr lang="en-US" altLang="zh-CN"/>
              <a:t>1</a:t>
            </a:r>
            <a:r>
              <a:rPr lang="zh-CN" altLang="en-US"/>
              <a:t>、系统管理员在系统菜单中选择“用户管理”时用例开始</a:t>
            </a:r>
          </a:p>
          <a:p>
            <a:pPr lvl="1"/>
            <a:r>
              <a:rPr lang="en-US" altLang="zh-CN"/>
              <a:t>2</a:t>
            </a:r>
            <a:r>
              <a:rPr lang="zh-CN" altLang="en-US"/>
              <a:t>、系统管理员可以增加一个系统用户</a:t>
            </a:r>
          </a:p>
          <a:p>
            <a:pPr lvl="1"/>
            <a:r>
              <a:rPr lang="en-US" altLang="zh-CN"/>
              <a:t>3</a:t>
            </a:r>
            <a:r>
              <a:rPr lang="zh-CN" altLang="en-US"/>
              <a:t>、系统管理员可以根据用户名查询系统用户</a:t>
            </a:r>
          </a:p>
          <a:p>
            <a:pPr lvl="1"/>
            <a:r>
              <a:rPr lang="en-US" altLang="zh-CN"/>
              <a:t>4</a:t>
            </a:r>
            <a:r>
              <a:rPr lang="zh-CN" altLang="en-US"/>
              <a:t>、对于每一个用户</a:t>
            </a:r>
          </a:p>
          <a:p>
            <a:pPr lvl="2"/>
            <a:r>
              <a:rPr lang="en-US" altLang="zh-CN"/>
              <a:t>a</a:t>
            </a:r>
            <a:r>
              <a:rPr lang="zh-CN" altLang="en-US"/>
              <a:t>）系统管理员可以查看该用户的详细信息</a:t>
            </a:r>
          </a:p>
          <a:p>
            <a:pPr lvl="2"/>
            <a:r>
              <a:rPr lang="en-US" altLang="zh-CN"/>
              <a:t>b</a:t>
            </a:r>
            <a:r>
              <a:rPr lang="zh-CN" altLang="en-US"/>
              <a:t>）系统管理员可以为该用户分配角色</a:t>
            </a:r>
          </a:p>
          <a:p>
            <a:pPr lvl="2"/>
            <a:r>
              <a:rPr lang="en-US" altLang="zh-CN"/>
              <a:t>c</a:t>
            </a:r>
            <a:r>
              <a:rPr lang="zh-CN" altLang="en-US"/>
              <a:t>）系统管理员可以删除该用户</a:t>
            </a:r>
          </a:p>
          <a:p>
            <a:r>
              <a:rPr lang="zh-CN" altLang="en-US"/>
              <a:t>后置条件：系统管理员执行的用户管理动作生效 </a:t>
            </a:r>
          </a:p>
        </p:txBody>
      </p:sp>
      <p:sp>
        <p:nvSpPr>
          <p:cNvPr id="2" name="日期占位符 1">
            <a:extLst>
              <a:ext uri="{FF2B5EF4-FFF2-40B4-BE49-F238E27FC236}">
                <a16:creationId xmlns:a16="http://schemas.microsoft.com/office/drawing/2014/main" id="{3E9BCB8D-4263-97DA-013A-D2F6839CB167}"/>
              </a:ext>
            </a:extLst>
          </p:cNvPr>
          <p:cNvSpPr>
            <a:spLocks noGrp="1"/>
          </p:cNvSpPr>
          <p:nvPr>
            <p:ph type="dt" sz="half" idx="10"/>
          </p:nvPr>
        </p:nvSpPr>
        <p:spPr/>
        <p:txBody>
          <a:bodyPr/>
          <a:lstStyle/>
          <a:p>
            <a:fld id="{E88C7107-205F-4CBF-94F4-CE55F5883FE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38957C67-8528-5B3B-8D56-2226411D507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717978D-C52B-ECF9-177E-B2CCA5F548DA}"/>
              </a:ext>
            </a:extLst>
          </p:cNvPr>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37299601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使用用例形成需求文档</a:t>
            </a:r>
          </a:p>
        </p:txBody>
      </p:sp>
      <p:sp>
        <p:nvSpPr>
          <p:cNvPr id="3" name="内容占位符 2"/>
          <p:cNvSpPr>
            <a:spLocks noGrp="1"/>
          </p:cNvSpPr>
          <p:nvPr>
            <p:ph idx="1"/>
          </p:nvPr>
        </p:nvSpPr>
        <p:spPr/>
        <p:txBody>
          <a:bodyPr>
            <a:normAutofit fontScale="92500"/>
          </a:bodyPr>
          <a:lstStyle/>
          <a:p>
            <a:r>
              <a:rPr lang="zh-CN" altLang="en-US" dirty="0"/>
              <a:t>建议流程： </a:t>
            </a:r>
            <a:endParaRPr lang="en-US" altLang="zh-CN" dirty="0"/>
          </a:p>
          <a:p>
            <a:pPr lvl="1"/>
            <a:r>
              <a:rPr lang="zh-CN" altLang="en-US" dirty="0"/>
              <a:t>先画流程图，主要是业务流程图。</a:t>
            </a:r>
          </a:p>
          <a:p>
            <a:pPr lvl="2"/>
            <a:r>
              <a:rPr lang="zh-CN" altLang="en-US" dirty="0"/>
              <a:t>反复的讨论和细化，</a:t>
            </a:r>
            <a:endParaRPr lang="en-US" altLang="zh-CN" dirty="0"/>
          </a:p>
          <a:p>
            <a:pPr lvl="2"/>
            <a:r>
              <a:rPr lang="zh-CN" altLang="en-US" dirty="0"/>
              <a:t>确保在流程图中完整描述各个业务流程。</a:t>
            </a:r>
          </a:p>
          <a:p>
            <a:pPr lvl="1"/>
            <a:r>
              <a:rPr lang="zh-CN" altLang="en-US" dirty="0"/>
              <a:t>拆分业务流程为若干需要和用户交互模块。</a:t>
            </a:r>
          </a:p>
          <a:p>
            <a:pPr lvl="1"/>
            <a:r>
              <a:rPr lang="zh-CN" altLang="en-US" dirty="0"/>
              <a:t>将每个模块描述为用例，再根据需要进行用例拆分。</a:t>
            </a:r>
            <a:endParaRPr lang="en-US" altLang="zh-CN" dirty="0"/>
          </a:p>
          <a:p>
            <a:pPr lvl="1"/>
            <a:r>
              <a:rPr lang="zh-CN" altLang="en-US" dirty="0"/>
              <a:t>最后逐一完成用例描述</a:t>
            </a:r>
            <a:endParaRPr lang="en-US" altLang="zh-CN" dirty="0"/>
          </a:p>
          <a:p>
            <a:pPr lvl="2"/>
            <a:r>
              <a:rPr lang="zh-CN" altLang="en-US" dirty="0"/>
              <a:t>具体写用例描述 </a:t>
            </a:r>
            <a:r>
              <a:rPr lang="en-US" altLang="zh-CN" dirty="0"/>
              <a:t>–</a:t>
            </a:r>
            <a:r>
              <a:rPr lang="zh-CN" altLang="en-US" dirty="0"/>
              <a:t>参看备注</a:t>
            </a:r>
            <a:r>
              <a:rPr lang="en-US" altLang="zh-CN" dirty="0"/>
              <a:t>--</a:t>
            </a:r>
            <a:endParaRPr lang="zh-CN" altLang="en-US" dirty="0"/>
          </a:p>
        </p:txBody>
      </p:sp>
      <p:sp>
        <p:nvSpPr>
          <p:cNvPr id="4" name="日期占位符 3">
            <a:extLst>
              <a:ext uri="{FF2B5EF4-FFF2-40B4-BE49-F238E27FC236}">
                <a16:creationId xmlns:a16="http://schemas.microsoft.com/office/drawing/2014/main" id="{D5E6FD24-258D-7EDE-A769-AA59D1541D13}"/>
              </a:ext>
            </a:extLst>
          </p:cNvPr>
          <p:cNvSpPr>
            <a:spLocks noGrp="1"/>
          </p:cNvSpPr>
          <p:nvPr>
            <p:ph type="dt" sz="half" idx="10"/>
          </p:nvPr>
        </p:nvSpPr>
        <p:spPr/>
        <p:txBody>
          <a:bodyPr/>
          <a:lstStyle/>
          <a:p>
            <a:fld id="{EDB6E1AC-D7D8-492E-BA6B-F90C289BAAC1}" type="datetime1">
              <a:rPr lang="zh-CN" altLang="en-US" smtClean="0"/>
              <a:t>2023/6/25</a:t>
            </a:fld>
            <a:endParaRPr lang="zh-CN" altLang="en-US"/>
          </a:p>
        </p:txBody>
      </p:sp>
      <p:sp>
        <p:nvSpPr>
          <p:cNvPr id="5" name="页脚占位符 4">
            <a:extLst>
              <a:ext uri="{FF2B5EF4-FFF2-40B4-BE49-F238E27FC236}">
                <a16:creationId xmlns:a16="http://schemas.microsoft.com/office/drawing/2014/main" id="{632E864D-92D8-09EC-FD96-71E6C6029AD4}"/>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109BBB68-993F-059C-ABD7-C4BC2DFAB0E5}"/>
              </a:ext>
            </a:extLst>
          </p:cNvPr>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4073344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插播：软件开发模式</a:t>
            </a:r>
          </a:p>
        </p:txBody>
      </p:sp>
      <p:sp>
        <p:nvSpPr>
          <p:cNvPr id="3" name="内容占位符 2"/>
          <p:cNvSpPr>
            <a:spLocks noGrp="1"/>
          </p:cNvSpPr>
          <p:nvPr>
            <p:ph idx="1"/>
          </p:nvPr>
        </p:nvSpPr>
        <p:spPr/>
        <p:txBody>
          <a:bodyPr>
            <a:normAutofit fontScale="70000" lnSpcReduction="20000"/>
          </a:bodyPr>
          <a:lstStyle/>
          <a:p>
            <a:r>
              <a:rPr lang="zh-CN" altLang="en-US" dirty="0"/>
              <a:t>常用的软件开发模式</a:t>
            </a:r>
            <a:endParaRPr lang="en-US" altLang="zh-CN" dirty="0"/>
          </a:p>
          <a:p>
            <a:pPr lvl="1"/>
            <a:r>
              <a:rPr lang="zh-CN" altLang="en-US" dirty="0"/>
              <a:t>瀑布式软件开发</a:t>
            </a:r>
            <a:r>
              <a:rPr lang="en-US" altLang="zh-CN" dirty="0"/>
              <a:t> - waterfall</a:t>
            </a:r>
          </a:p>
          <a:p>
            <a:pPr lvl="1"/>
            <a:r>
              <a:rPr lang="zh-CN" altLang="en-US" dirty="0"/>
              <a:t>敏捷开发 </a:t>
            </a:r>
            <a:r>
              <a:rPr lang="en-US" altLang="zh-CN" dirty="0"/>
              <a:t>- agile</a:t>
            </a:r>
          </a:p>
          <a:p>
            <a:pPr lvl="1"/>
            <a:r>
              <a:rPr lang="zh-CN" altLang="en-US" dirty="0"/>
              <a:t>看板 </a:t>
            </a:r>
            <a:r>
              <a:rPr lang="en-US" altLang="zh-CN" dirty="0"/>
              <a:t>- KANBAN</a:t>
            </a:r>
          </a:p>
          <a:p>
            <a:pPr lvl="1"/>
            <a:r>
              <a:rPr lang="en-US" altLang="zh-CN" dirty="0"/>
              <a:t>SCRUM</a:t>
            </a:r>
          </a:p>
          <a:p>
            <a:pPr lvl="1"/>
            <a:r>
              <a:rPr lang="zh-CN" altLang="en-US" dirty="0"/>
              <a:t>精益软件开发 </a:t>
            </a:r>
            <a:r>
              <a:rPr lang="en-US" altLang="zh-CN" dirty="0"/>
              <a:t>– lean</a:t>
            </a:r>
          </a:p>
          <a:p>
            <a:pPr lvl="2"/>
            <a:r>
              <a:rPr lang="en-US" altLang="zh-CN" dirty="0"/>
              <a:t>MVP</a:t>
            </a:r>
            <a:r>
              <a:rPr lang="zh-CN" altLang="en-US" dirty="0"/>
              <a:t>（</a:t>
            </a:r>
            <a:r>
              <a:rPr lang="en-US" altLang="zh-CN" dirty="0"/>
              <a:t>minimum viable product</a:t>
            </a:r>
            <a:r>
              <a:rPr lang="zh-CN" altLang="en-US" dirty="0"/>
              <a:t>）</a:t>
            </a:r>
            <a:endParaRPr lang="en-US" altLang="zh-CN" dirty="0"/>
          </a:p>
          <a:p>
            <a:pPr lvl="3"/>
            <a:r>
              <a:rPr lang="zh-CN" altLang="en-US" dirty="0"/>
              <a:t>即“最简可行产品”</a:t>
            </a:r>
            <a:endParaRPr lang="en-US" altLang="zh-CN" dirty="0"/>
          </a:p>
          <a:p>
            <a:pPr lvl="2"/>
            <a:r>
              <a:rPr lang="zh-CN" altLang="en-US" dirty="0"/>
              <a:t>优先建立一个最简可用的原型产品投放市场或交付到客户手中</a:t>
            </a:r>
            <a:endParaRPr lang="en-US" altLang="zh-CN" dirty="0"/>
          </a:p>
          <a:p>
            <a:pPr lvl="3"/>
            <a:r>
              <a:rPr lang="zh-CN" altLang="en-US" dirty="0"/>
              <a:t>用最快、最简明的方式建立一个可用的产品原型（要表达出你产品最终想要的效果）</a:t>
            </a:r>
            <a:endParaRPr lang="en-US" altLang="zh-CN" dirty="0"/>
          </a:p>
          <a:p>
            <a:pPr lvl="3"/>
            <a:r>
              <a:rPr lang="zh-CN" altLang="en-US" dirty="0"/>
              <a:t>然后通过</a:t>
            </a:r>
            <a:r>
              <a:rPr lang="zh-CN" altLang="en-US" b="1" dirty="0"/>
              <a:t>迭代</a:t>
            </a:r>
            <a:r>
              <a:rPr lang="zh-CN" altLang="en-US" dirty="0"/>
              <a:t>来完善细节。</a:t>
            </a:r>
            <a:endParaRPr lang="en-US" altLang="zh-CN" dirty="0"/>
          </a:p>
          <a:p>
            <a:pPr lvl="2"/>
            <a:endParaRPr lang="en-US" altLang="zh-CN" dirty="0"/>
          </a:p>
          <a:p>
            <a:r>
              <a:rPr lang="zh-CN" altLang="en-US" dirty="0"/>
              <a:t>参看：软件开发模式</a:t>
            </a:r>
            <a:r>
              <a:rPr lang="en-US" altLang="zh-CN" dirty="0"/>
              <a:t>.</a:t>
            </a:r>
            <a:r>
              <a:rPr lang="en-US" altLang="zh-CN" dirty="0" err="1"/>
              <a:t>docx</a:t>
            </a:r>
            <a:endParaRPr lang="zh-CN" altLang="en-US" dirty="0"/>
          </a:p>
        </p:txBody>
      </p:sp>
      <p:sp>
        <p:nvSpPr>
          <p:cNvPr id="4" name="日期占位符 3">
            <a:extLst>
              <a:ext uri="{FF2B5EF4-FFF2-40B4-BE49-F238E27FC236}">
                <a16:creationId xmlns:a16="http://schemas.microsoft.com/office/drawing/2014/main" id="{9C88E038-8D63-4D8E-5BA1-C741AC4DDDDD}"/>
              </a:ext>
            </a:extLst>
          </p:cNvPr>
          <p:cNvSpPr>
            <a:spLocks noGrp="1"/>
          </p:cNvSpPr>
          <p:nvPr>
            <p:ph type="dt" sz="half" idx="10"/>
          </p:nvPr>
        </p:nvSpPr>
        <p:spPr/>
        <p:txBody>
          <a:bodyPr/>
          <a:lstStyle/>
          <a:p>
            <a:fld id="{B91E0132-2117-4232-8280-3BDB3C21C9F5}" type="datetime1">
              <a:rPr lang="zh-CN" altLang="en-US" smtClean="0"/>
              <a:t>2023/6/25</a:t>
            </a:fld>
            <a:endParaRPr lang="zh-CN" altLang="en-US"/>
          </a:p>
        </p:txBody>
      </p:sp>
      <p:sp>
        <p:nvSpPr>
          <p:cNvPr id="5" name="页脚占位符 4">
            <a:extLst>
              <a:ext uri="{FF2B5EF4-FFF2-40B4-BE49-F238E27FC236}">
                <a16:creationId xmlns:a16="http://schemas.microsoft.com/office/drawing/2014/main" id="{9B9D7141-56BE-673E-949A-CABD91DDDE52}"/>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DB375DCA-6CCE-352F-F4DD-BB50B9304661}"/>
              </a:ext>
            </a:extLst>
          </p:cNvPr>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215488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客户描述的软件需求</a:t>
            </a:r>
          </a:p>
        </p:txBody>
      </p:sp>
      <p:pic>
        <p:nvPicPr>
          <p:cNvPr id="7" name="内容占位符 6"/>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2D0D4B0D-B744-E227-FA34-7922CA5C56E8}"/>
              </a:ext>
            </a:extLst>
          </p:cNvPr>
          <p:cNvSpPr>
            <a:spLocks noGrp="1"/>
          </p:cNvSpPr>
          <p:nvPr>
            <p:ph type="dt" sz="half" idx="10"/>
          </p:nvPr>
        </p:nvSpPr>
        <p:spPr/>
        <p:txBody>
          <a:bodyPr/>
          <a:lstStyle/>
          <a:p>
            <a:fld id="{7731BFEA-92F1-45B2-B920-613E0A3C1B85}" type="datetime1">
              <a:rPr lang="zh-CN" altLang="en-US" smtClean="0"/>
              <a:t>2023/6/25</a:t>
            </a:fld>
            <a:endParaRPr lang="zh-CN" altLang="en-US"/>
          </a:p>
        </p:txBody>
      </p:sp>
      <p:sp>
        <p:nvSpPr>
          <p:cNvPr id="4" name="页脚占位符 3">
            <a:extLst>
              <a:ext uri="{FF2B5EF4-FFF2-40B4-BE49-F238E27FC236}">
                <a16:creationId xmlns:a16="http://schemas.microsoft.com/office/drawing/2014/main" id="{6C6A0A09-1E1D-54D4-71A3-821556B912CC}"/>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D63958BF-8D63-86E1-D0A3-F9FC7B0B8FE8}"/>
              </a:ext>
            </a:extLst>
          </p:cNvPr>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224124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3" name="Rectangle 7"/>
          <p:cNvSpPr>
            <a:spLocks noGrp="1" noChangeArrowheads="1"/>
          </p:cNvSpPr>
          <p:nvPr>
            <p:ph type="title"/>
          </p:nvPr>
        </p:nvSpPr>
        <p:spPr/>
        <p:txBody>
          <a:bodyPr>
            <a:normAutofit fontScale="90000"/>
          </a:bodyPr>
          <a:lstStyle/>
          <a:p>
            <a:r>
              <a:rPr lang="zh-CN" altLang="en-US" dirty="0"/>
              <a:t>为什么要用静态原型法</a:t>
            </a:r>
            <a:br>
              <a:rPr lang="en-US" altLang="zh-CN" dirty="0"/>
            </a:br>
            <a:r>
              <a:rPr lang="zh-CN" altLang="en-US" dirty="0"/>
              <a:t>和原型开发有不同</a:t>
            </a:r>
          </a:p>
        </p:txBody>
      </p:sp>
      <p:sp>
        <p:nvSpPr>
          <p:cNvPr id="562179" name="Rectangle 3"/>
          <p:cNvSpPr>
            <a:spLocks noGrp="1" noChangeArrowheads="1"/>
          </p:cNvSpPr>
          <p:nvPr>
            <p:ph type="body" idx="1"/>
          </p:nvPr>
        </p:nvSpPr>
        <p:spPr/>
        <p:txBody>
          <a:bodyPr>
            <a:normAutofit fontScale="77500" lnSpcReduction="20000"/>
          </a:bodyPr>
          <a:lstStyle/>
          <a:p>
            <a:r>
              <a:rPr lang="zh-CN" altLang="en-US" dirty="0"/>
              <a:t>遇到下面的问题，该怎么办？</a:t>
            </a:r>
          </a:p>
          <a:p>
            <a:pPr lvl="1"/>
            <a:r>
              <a:rPr lang="zh-CN" altLang="en-US" dirty="0"/>
              <a:t>耗时耗力地完成了系统，用户却说这根本不是他想要的？</a:t>
            </a:r>
            <a:endParaRPr lang="en-US" altLang="zh-CN" dirty="0"/>
          </a:p>
          <a:p>
            <a:pPr lvl="2"/>
            <a:r>
              <a:rPr lang="zh-CN" altLang="en-US" dirty="0"/>
              <a:t>整个系统，</a:t>
            </a:r>
            <a:r>
              <a:rPr lang="en-US" altLang="zh-CN" dirty="0"/>
              <a:t>10</a:t>
            </a:r>
            <a:r>
              <a:rPr lang="zh-CN" altLang="en-US" dirty="0"/>
              <a:t>人的开发小组，耗时</a:t>
            </a:r>
            <a:r>
              <a:rPr lang="en-US" altLang="zh-CN" dirty="0"/>
              <a:t>1</a:t>
            </a:r>
            <a:r>
              <a:rPr lang="zh-CN" altLang="en-US" dirty="0"/>
              <a:t>年完成，拿去给用户验收时，客户说这根本不是自己想要的</a:t>
            </a:r>
            <a:r>
              <a:rPr lang="en-US" altLang="zh-CN" dirty="0"/>
              <a:t>...</a:t>
            </a:r>
            <a:endParaRPr lang="zh-CN" altLang="en-US" dirty="0"/>
          </a:p>
          <a:p>
            <a:pPr lvl="1"/>
            <a:r>
              <a:rPr lang="zh-CN" altLang="en-US" dirty="0"/>
              <a:t>系统完成了，可用户突然说，能不能换套系统界面？</a:t>
            </a:r>
            <a:endParaRPr lang="en-US" altLang="zh-CN" dirty="0"/>
          </a:p>
          <a:p>
            <a:pPr lvl="2"/>
            <a:r>
              <a:rPr lang="zh-CN" altLang="en-US" dirty="0"/>
              <a:t>系统完成了，用户说功能很好，就是界面不美观。此时系统界面同功能绑定在了一起，更换界面谈何容易</a:t>
            </a:r>
            <a:r>
              <a:rPr lang="en-US" altLang="zh-CN" dirty="0"/>
              <a:t>...</a:t>
            </a:r>
            <a:endParaRPr lang="zh-CN" altLang="en-US" dirty="0"/>
          </a:p>
          <a:p>
            <a:pPr lvl="1"/>
            <a:r>
              <a:rPr lang="zh-CN" altLang="en-US" dirty="0"/>
              <a:t>项目开发完一半了，用户说，你说开发完一半了，给我演示看看？</a:t>
            </a:r>
            <a:endParaRPr lang="en-US" altLang="zh-CN" dirty="0"/>
          </a:p>
          <a:p>
            <a:pPr lvl="2"/>
            <a:r>
              <a:rPr lang="zh-CN" altLang="en-US" dirty="0"/>
              <a:t>系统按部就班的开发完了一半。项目组长兴致勃勃的把这个消息告诉给了客户，客户说要看运行效果。可此时未完工的系统无法运行，客户扫兴而归</a:t>
            </a:r>
            <a:r>
              <a:rPr lang="en-US" altLang="zh-CN" dirty="0"/>
              <a:t>...</a:t>
            </a:r>
          </a:p>
          <a:p>
            <a:pPr lvl="1"/>
            <a:endParaRPr lang="zh-CN" altLang="en-US" dirty="0"/>
          </a:p>
        </p:txBody>
      </p:sp>
      <p:sp>
        <p:nvSpPr>
          <p:cNvPr id="562181" name="AutoShape 5"/>
          <p:cNvSpPr>
            <a:spLocks noChangeArrowheads="1"/>
          </p:cNvSpPr>
          <p:nvPr/>
        </p:nvSpPr>
        <p:spPr bwMode="gray">
          <a:xfrm>
            <a:off x="2629000" y="5968738"/>
            <a:ext cx="3671192" cy="431800"/>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sz="2000" b="1" dirty="0">
                <a:solidFill>
                  <a:srgbClr val="0033CC"/>
                </a:solidFill>
                <a:ea typeface="黑体" pitchFamily="2" charset="-122"/>
              </a:rPr>
              <a:t>静态原型法</a:t>
            </a:r>
            <a:r>
              <a:rPr lang="zh-CN" altLang="en-US" sz="2000" b="1" dirty="0">
                <a:ea typeface="黑体" pitchFamily="2" charset="-122"/>
              </a:rPr>
              <a:t>可以</a:t>
            </a:r>
            <a:r>
              <a:rPr lang="zh-CN" altLang="en-US" sz="2000" b="1" dirty="0">
                <a:solidFill>
                  <a:srgbClr val="0033CC"/>
                </a:solidFill>
                <a:ea typeface="黑体" pitchFamily="2" charset="-122"/>
              </a:rPr>
              <a:t>避免</a:t>
            </a:r>
            <a:r>
              <a:rPr lang="zh-CN" altLang="en-US" sz="2000" b="1" dirty="0">
                <a:ea typeface="黑体" pitchFamily="2" charset="-122"/>
              </a:rPr>
              <a:t>这些问题 </a:t>
            </a:r>
          </a:p>
        </p:txBody>
      </p:sp>
      <p:sp>
        <p:nvSpPr>
          <p:cNvPr id="2" name="日期占位符 1">
            <a:extLst>
              <a:ext uri="{FF2B5EF4-FFF2-40B4-BE49-F238E27FC236}">
                <a16:creationId xmlns:a16="http://schemas.microsoft.com/office/drawing/2014/main" id="{D5EB7125-DD81-21DA-3453-F0393ACA70AA}"/>
              </a:ext>
            </a:extLst>
          </p:cNvPr>
          <p:cNvSpPr>
            <a:spLocks noGrp="1"/>
          </p:cNvSpPr>
          <p:nvPr>
            <p:ph type="dt" sz="half" idx="10"/>
          </p:nvPr>
        </p:nvSpPr>
        <p:spPr/>
        <p:txBody>
          <a:bodyPr/>
          <a:lstStyle/>
          <a:p>
            <a:fld id="{4F74EE32-5F58-457D-9BE9-5A854CE1E34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46AB340-E7F2-53B9-550D-62565C6D47D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E170D69-57E0-E5AC-2491-5DE34EDBC521}"/>
              </a:ext>
            </a:extLst>
          </p:cNvPr>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7387059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9" name="Rectangle 5"/>
          <p:cNvSpPr>
            <a:spLocks noGrp="1" noChangeArrowheads="1"/>
          </p:cNvSpPr>
          <p:nvPr>
            <p:ph type="title"/>
          </p:nvPr>
        </p:nvSpPr>
        <p:spPr/>
        <p:txBody>
          <a:bodyPr/>
          <a:lstStyle/>
          <a:p>
            <a:r>
              <a:rPr lang="zh-CN" altLang="en-US"/>
              <a:t>静态原型法</a:t>
            </a:r>
            <a:r>
              <a:rPr lang="en-US" altLang="zh-CN"/>
              <a:t>2-1</a:t>
            </a:r>
          </a:p>
        </p:txBody>
      </p:sp>
      <p:sp>
        <p:nvSpPr>
          <p:cNvPr id="564227" name="Rectangle 3"/>
          <p:cNvSpPr>
            <a:spLocks noGrp="1" noChangeArrowheads="1"/>
          </p:cNvSpPr>
          <p:nvPr>
            <p:ph type="body" idx="1"/>
          </p:nvPr>
        </p:nvSpPr>
        <p:spPr/>
        <p:txBody>
          <a:bodyPr/>
          <a:lstStyle/>
          <a:p>
            <a:r>
              <a:rPr lang="zh-CN" altLang="en-US"/>
              <a:t>以少量代价快速地构造一个可执行的软件系统模型</a:t>
            </a:r>
          </a:p>
          <a:p>
            <a:pPr lvl="1"/>
            <a:r>
              <a:rPr lang="zh-CN" altLang="en-US"/>
              <a:t>使用户和开发人员可以较快地确定需求</a:t>
            </a:r>
            <a:endParaRPr lang="en-US" altLang="zh-CN"/>
          </a:p>
          <a:p>
            <a:pPr lvl="1"/>
            <a:endParaRPr lang="en-US" altLang="zh-CN"/>
          </a:p>
          <a:p>
            <a:r>
              <a:rPr lang="zh-CN" altLang="en-US"/>
              <a:t>原型的价值：原型主要价值是可视化，强化沟通，降低风险，节省后期变更成本，提高项目成功率。 </a:t>
            </a:r>
          </a:p>
          <a:p>
            <a:endParaRPr lang="zh-CN" altLang="en-US" dirty="0"/>
          </a:p>
        </p:txBody>
      </p:sp>
      <p:sp>
        <p:nvSpPr>
          <p:cNvPr id="2" name="日期占位符 1">
            <a:extLst>
              <a:ext uri="{FF2B5EF4-FFF2-40B4-BE49-F238E27FC236}">
                <a16:creationId xmlns:a16="http://schemas.microsoft.com/office/drawing/2014/main" id="{971B4667-5E02-D925-FB5E-078A72F33188}"/>
              </a:ext>
            </a:extLst>
          </p:cNvPr>
          <p:cNvSpPr>
            <a:spLocks noGrp="1"/>
          </p:cNvSpPr>
          <p:nvPr>
            <p:ph type="dt" sz="half" idx="10"/>
          </p:nvPr>
        </p:nvSpPr>
        <p:spPr/>
        <p:txBody>
          <a:bodyPr/>
          <a:lstStyle/>
          <a:p>
            <a:fld id="{8216DFC7-EC75-4247-8E79-A0746A09DE0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8D5346C-3C1B-F1BE-A8C5-4E21428918F6}"/>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14FE907-72A3-69EF-F819-8124369E547A}"/>
              </a:ext>
            </a:extLst>
          </p:cNvPr>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23174459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6" name="Rectangle 4"/>
          <p:cNvSpPr>
            <a:spLocks noGrp="1" noChangeArrowheads="1"/>
          </p:cNvSpPr>
          <p:nvPr>
            <p:ph type="title"/>
          </p:nvPr>
        </p:nvSpPr>
        <p:spPr/>
        <p:txBody>
          <a:bodyPr/>
          <a:lstStyle/>
          <a:p>
            <a:r>
              <a:rPr lang="zh-CN" altLang="en-US"/>
              <a:t>静态原型法</a:t>
            </a:r>
            <a:r>
              <a:rPr lang="en-US" altLang="zh-CN"/>
              <a:t>2-2</a:t>
            </a:r>
          </a:p>
        </p:txBody>
      </p:sp>
      <p:sp>
        <p:nvSpPr>
          <p:cNvPr id="566275" name="Rectangle 3"/>
          <p:cNvSpPr>
            <a:spLocks noGrp="1" noChangeArrowheads="1"/>
          </p:cNvSpPr>
          <p:nvPr>
            <p:ph type="body" idx="1"/>
          </p:nvPr>
        </p:nvSpPr>
        <p:spPr/>
        <p:txBody>
          <a:bodyPr>
            <a:normAutofit fontScale="55000" lnSpcReduction="20000"/>
          </a:bodyPr>
          <a:lstStyle/>
          <a:p>
            <a:r>
              <a:rPr lang="zh-CN" altLang="en-US" dirty="0"/>
              <a:t>比如：</a:t>
            </a:r>
            <a:endParaRPr lang="en-US" altLang="zh-CN" dirty="0"/>
          </a:p>
          <a:p>
            <a:pPr lvl="1"/>
            <a:r>
              <a:rPr lang="zh-CN" altLang="en-US" dirty="0"/>
              <a:t>快速建立一套用户界面原型</a:t>
            </a:r>
          </a:p>
          <a:p>
            <a:pPr lvl="2"/>
            <a:r>
              <a:rPr lang="zh-CN" altLang="en-US" dirty="0"/>
              <a:t>体现主要的功能（操作命令的使用）</a:t>
            </a:r>
          </a:p>
          <a:p>
            <a:pPr lvl="2"/>
            <a:r>
              <a:rPr lang="zh-CN" altLang="en-US" dirty="0"/>
              <a:t>提供基本的界面风格（菜单格式、输出格式）</a:t>
            </a:r>
            <a:endParaRPr lang="en-US" altLang="zh-CN" dirty="0"/>
          </a:p>
          <a:p>
            <a:pPr lvl="2"/>
            <a:r>
              <a:rPr lang="zh-CN" altLang="en-US" dirty="0"/>
              <a:t>可以忽略异常处理、性能方面的要求等。</a:t>
            </a:r>
          </a:p>
          <a:p>
            <a:pPr lvl="2"/>
            <a:r>
              <a:rPr lang="zh-CN" altLang="en-US" dirty="0"/>
              <a:t>建立用户界面原型明确展示需求中模糊的部分，与客户进行确认或进一步明确，防患于未然。</a:t>
            </a:r>
            <a:endParaRPr lang="en-US" altLang="zh-CN" dirty="0"/>
          </a:p>
          <a:p>
            <a:pPr lvl="2"/>
            <a:r>
              <a:rPr lang="zh-CN" altLang="en-US" dirty="0"/>
              <a:t>原型最好是可运行的，至少在各主要功能模块之间能够建立相互连接。</a:t>
            </a:r>
          </a:p>
          <a:p>
            <a:pPr lvl="1"/>
            <a:r>
              <a:rPr lang="zh-CN" altLang="en-US" dirty="0"/>
              <a:t>装修的例子</a:t>
            </a:r>
            <a:r>
              <a:rPr lang="en-US" altLang="zh-CN" dirty="0"/>
              <a:t>——24</a:t>
            </a:r>
            <a:r>
              <a:rPr lang="zh-CN" altLang="en-US" dirty="0"/>
              <a:t>张效果图，张张签字。。</a:t>
            </a:r>
          </a:p>
          <a:p>
            <a:r>
              <a:rPr lang="zh-CN" altLang="en-US" dirty="0"/>
              <a:t>原型的表现工具</a:t>
            </a:r>
          </a:p>
          <a:p>
            <a:pPr lvl="1"/>
            <a:r>
              <a:rPr lang="zh-CN" altLang="en-US" dirty="0">
                <a:solidFill>
                  <a:srgbClr val="FF0000"/>
                </a:solidFill>
              </a:rPr>
              <a:t>“线框图”</a:t>
            </a:r>
            <a:endParaRPr lang="en-US" altLang="zh-CN" dirty="0">
              <a:solidFill>
                <a:srgbClr val="FF0000"/>
              </a:solidFill>
            </a:endParaRPr>
          </a:p>
          <a:p>
            <a:pPr lvl="1"/>
            <a:r>
              <a:rPr lang="en-US" altLang="zh-CN" dirty="0">
                <a:solidFill>
                  <a:srgbClr val="FF0000"/>
                </a:solidFill>
              </a:rPr>
              <a:t>Axure RP</a:t>
            </a:r>
          </a:p>
          <a:p>
            <a:pPr lvl="1"/>
            <a:r>
              <a:rPr lang="en-US" altLang="zh-CN" dirty="0">
                <a:solidFill>
                  <a:srgbClr val="FF0000"/>
                </a:solidFill>
              </a:rPr>
              <a:t>HTML</a:t>
            </a:r>
          </a:p>
          <a:p>
            <a:pPr lvl="1"/>
            <a:r>
              <a:rPr lang="en-US" altLang="zh-CN" dirty="0"/>
              <a:t>MS  Visio</a:t>
            </a:r>
          </a:p>
          <a:p>
            <a:pPr lvl="1"/>
            <a:r>
              <a:rPr lang="en-US" altLang="zh-CN" dirty="0"/>
              <a:t>MS  PowerPoint</a:t>
            </a:r>
          </a:p>
          <a:p>
            <a:pPr lvl="1"/>
            <a:r>
              <a:rPr lang="en-US" altLang="zh-CN" dirty="0"/>
              <a:t>...</a:t>
            </a:r>
          </a:p>
        </p:txBody>
      </p:sp>
      <p:sp>
        <p:nvSpPr>
          <p:cNvPr id="2" name="日期占位符 1">
            <a:extLst>
              <a:ext uri="{FF2B5EF4-FFF2-40B4-BE49-F238E27FC236}">
                <a16:creationId xmlns:a16="http://schemas.microsoft.com/office/drawing/2014/main" id="{B2C6F44C-4BE9-3043-9EF2-64756F5470F8}"/>
              </a:ext>
            </a:extLst>
          </p:cNvPr>
          <p:cNvSpPr>
            <a:spLocks noGrp="1"/>
          </p:cNvSpPr>
          <p:nvPr>
            <p:ph type="dt" sz="half" idx="10"/>
          </p:nvPr>
        </p:nvSpPr>
        <p:spPr/>
        <p:txBody>
          <a:bodyPr/>
          <a:lstStyle/>
          <a:p>
            <a:fld id="{495E923E-7913-42F7-987E-4F8F851F866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CA8AD16-59EF-08B7-7590-049968118A1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E8C748A7-E502-0592-34AC-1CBC99912DC0}"/>
              </a:ext>
            </a:extLst>
          </p:cNvPr>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11557063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5" name="Rectangle 7"/>
          <p:cNvSpPr>
            <a:spLocks noGrp="1" noChangeArrowheads="1"/>
          </p:cNvSpPr>
          <p:nvPr>
            <p:ph type="title"/>
          </p:nvPr>
        </p:nvSpPr>
        <p:spPr/>
        <p:txBody>
          <a:bodyPr/>
          <a:lstStyle/>
          <a:p>
            <a:r>
              <a:rPr lang="zh-CN" altLang="en-US"/>
              <a:t>为什么要做配置管理</a:t>
            </a:r>
          </a:p>
        </p:txBody>
      </p:sp>
      <p:sp>
        <p:nvSpPr>
          <p:cNvPr id="570371" name="Rectangle 3"/>
          <p:cNvSpPr>
            <a:spLocks noGrp="1" noChangeArrowheads="1"/>
          </p:cNvSpPr>
          <p:nvPr>
            <p:ph type="body" idx="1"/>
          </p:nvPr>
        </p:nvSpPr>
        <p:spPr/>
        <p:txBody>
          <a:bodyPr>
            <a:normAutofit fontScale="62500" lnSpcReduction="20000"/>
          </a:bodyPr>
          <a:lstStyle/>
          <a:p>
            <a:r>
              <a:rPr lang="zh-CN" altLang="en-US" dirty="0"/>
              <a:t>在实际的项目开发中</a:t>
            </a:r>
          </a:p>
          <a:p>
            <a:pPr lvl="1"/>
            <a:r>
              <a:rPr lang="zh-CN" altLang="en-US" dirty="0"/>
              <a:t>工作成果被覆盖了该怎么办？</a:t>
            </a:r>
          </a:p>
          <a:p>
            <a:pPr lvl="1"/>
            <a:r>
              <a:rPr lang="zh-CN" altLang="en-US" dirty="0"/>
              <a:t>时间一长，文件版本太多，该如何维护？</a:t>
            </a:r>
          </a:p>
          <a:p>
            <a:pPr lvl="1"/>
            <a:r>
              <a:rPr lang="zh-CN" altLang="en-US" dirty="0"/>
              <a:t>两人同时修改了一个程序文件，会不会打架？</a:t>
            </a:r>
            <a:endParaRPr lang="en-US" altLang="zh-CN" dirty="0"/>
          </a:p>
          <a:p>
            <a:pPr lvl="1"/>
            <a:endParaRPr lang="en-US" altLang="zh-CN" dirty="0"/>
          </a:p>
          <a:p>
            <a:pPr lvl="1"/>
            <a:r>
              <a:rPr lang="zh-CN" altLang="en-US" dirty="0"/>
              <a:t>理不清、剪还乱。。</a:t>
            </a:r>
            <a:endParaRPr lang="en-US" altLang="zh-CN" dirty="0"/>
          </a:p>
          <a:p>
            <a:r>
              <a:rPr lang="zh-CN" altLang="en-US" dirty="0"/>
              <a:t>例子：</a:t>
            </a:r>
            <a:endParaRPr lang="en-US" altLang="zh-CN" dirty="0"/>
          </a:p>
          <a:p>
            <a:pPr lvl="1"/>
            <a:r>
              <a:rPr lang="zh-CN" altLang="en-US" dirty="0"/>
              <a:t>程序文件修改了一整天，最后发现未作修改的程序才是正确的，如果再回到从前</a:t>
            </a:r>
            <a:r>
              <a:rPr lang="en-US" altLang="zh-CN" dirty="0"/>
              <a:t>....</a:t>
            </a:r>
          </a:p>
          <a:p>
            <a:pPr lvl="1"/>
            <a:r>
              <a:rPr lang="zh-CN" altLang="en-US" dirty="0"/>
              <a:t>每次修改文件前都会重新创建一个版本，以当时日期为后缀。出现了</a:t>
            </a:r>
            <a:r>
              <a:rPr lang="en-US" altLang="zh-CN" dirty="0"/>
              <a:t>User20220101-1.java</a:t>
            </a:r>
            <a:r>
              <a:rPr lang="zh-CN" altLang="en-US" dirty="0"/>
              <a:t>、</a:t>
            </a:r>
            <a:r>
              <a:rPr lang="en-US" altLang="zh-CN" dirty="0"/>
              <a:t>User20220101-2.java...</a:t>
            </a:r>
          </a:p>
          <a:p>
            <a:pPr lvl="1"/>
            <a:r>
              <a:rPr lang="zh-CN" altLang="en-US" dirty="0"/>
              <a:t>同一个程序文件，两个人同时修改了，都说自己修改的是最新的，也是最重要的。项目组长不知如何是好</a:t>
            </a:r>
            <a:r>
              <a:rPr lang="en-US" altLang="zh-CN" dirty="0"/>
              <a:t>...</a:t>
            </a:r>
          </a:p>
          <a:p>
            <a:pPr lvl="1"/>
            <a:endParaRPr lang="en-US" altLang="zh-CN" dirty="0"/>
          </a:p>
          <a:p>
            <a:pPr lvl="1"/>
            <a:endParaRPr lang="zh-CN" altLang="en-US" dirty="0"/>
          </a:p>
        </p:txBody>
      </p:sp>
      <p:sp>
        <p:nvSpPr>
          <p:cNvPr id="2" name="日期占位符 1">
            <a:extLst>
              <a:ext uri="{FF2B5EF4-FFF2-40B4-BE49-F238E27FC236}">
                <a16:creationId xmlns:a16="http://schemas.microsoft.com/office/drawing/2014/main" id="{9CEB6C74-4DEE-9007-C2AB-A837ECEFEF30}"/>
              </a:ext>
            </a:extLst>
          </p:cNvPr>
          <p:cNvSpPr>
            <a:spLocks noGrp="1"/>
          </p:cNvSpPr>
          <p:nvPr>
            <p:ph type="dt" sz="half" idx="10"/>
          </p:nvPr>
        </p:nvSpPr>
        <p:spPr/>
        <p:txBody>
          <a:bodyPr/>
          <a:lstStyle/>
          <a:p>
            <a:fld id="{343FAD2A-2C4E-4B4E-BC1A-6706336D296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D910D52-6230-5002-A47F-8F2AC0D1451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E3CDC062-8F57-687C-A1CE-782EAE771908}"/>
              </a:ext>
            </a:extLst>
          </p:cNvPr>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3492189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Rectangle 4"/>
          <p:cNvSpPr>
            <a:spLocks noGrp="1" noChangeArrowheads="1"/>
          </p:cNvSpPr>
          <p:nvPr>
            <p:ph type="title"/>
          </p:nvPr>
        </p:nvSpPr>
        <p:spPr/>
        <p:txBody>
          <a:bodyPr/>
          <a:lstStyle/>
          <a:p>
            <a:r>
              <a:rPr lang="zh-CN" altLang="en-US"/>
              <a:t>配置管理</a:t>
            </a:r>
          </a:p>
        </p:txBody>
      </p:sp>
      <p:sp>
        <p:nvSpPr>
          <p:cNvPr id="572419" name="Rectangle 3"/>
          <p:cNvSpPr>
            <a:spLocks noGrp="1" noChangeArrowheads="1"/>
          </p:cNvSpPr>
          <p:nvPr>
            <p:ph type="body" idx="1"/>
          </p:nvPr>
        </p:nvSpPr>
        <p:spPr/>
        <p:txBody>
          <a:bodyPr>
            <a:normAutofit lnSpcReduction="10000"/>
          </a:bodyPr>
          <a:lstStyle/>
          <a:p>
            <a:r>
              <a:rPr lang="zh-CN" altLang="en-US"/>
              <a:t>对小组成员各自承担的代码统一管理　</a:t>
            </a:r>
          </a:p>
          <a:p>
            <a:r>
              <a:rPr lang="zh-CN" altLang="en-US"/>
              <a:t>项目开发小组的成员之间不会发生代码修改冲突</a:t>
            </a:r>
          </a:p>
          <a:p>
            <a:r>
              <a:rPr lang="zh-CN" altLang="en-US"/>
              <a:t>对项目小组各成员所作的修改进行统一汇总　　</a:t>
            </a:r>
          </a:p>
          <a:p>
            <a:r>
              <a:rPr lang="zh-CN" altLang="en-US"/>
              <a:t>保留修改的轨迹，以便撤销错误的改动</a:t>
            </a:r>
          </a:p>
          <a:p>
            <a:r>
              <a:rPr lang="zh-CN" altLang="en-US"/>
              <a:t>对项目过程中代码的各个版本进行管理</a:t>
            </a:r>
            <a:endParaRPr lang="zh-CN" altLang="en-US" dirty="0"/>
          </a:p>
        </p:txBody>
      </p:sp>
      <p:sp>
        <p:nvSpPr>
          <p:cNvPr id="2" name="日期占位符 1">
            <a:extLst>
              <a:ext uri="{FF2B5EF4-FFF2-40B4-BE49-F238E27FC236}">
                <a16:creationId xmlns:a16="http://schemas.microsoft.com/office/drawing/2014/main" id="{9412F1AC-9973-D1E5-5B8F-B637FAB05870}"/>
              </a:ext>
            </a:extLst>
          </p:cNvPr>
          <p:cNvSpPr>
            <a:spLocks noGrp="1"/>
          </p:cNvSpPr>
          <p:nvPr>
            <p:ph type="dt" sz="half" idx="10"/>
          </p:nvPr>
        </p:nvSpPr>
        <p:spPr/>
        <p:txBody>
          <a:bodyPr/>
          <a:lstStyle/>
          <a:p>
            <a:fld id="{A3365770-F030-470B-A266-14E788E0DE4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8D4E434-3E01-2498-58FB-078917E24649}"/>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23474DC-F7CE-27E3-C1E5-2B3B883E698F}"/>
              </a:ext>
            </a:extLst>
          </p:cNvPr>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11603759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明确一点</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不仅仅是管理程序代码！</a:t>
            </a:r>
            <a:endParaRPr lang="en-US" altLang="zh-CN" dirty="0"/>
          </a:p>
          <a:p>
            <a:r>
              <a:rPr lang="zh-CN" altLang="en-US" dirty="0"/>
              <a:t>配置管理就是让大家在项目开发过程中时刻保持一致的一系列举措。</a:t>
            </a:r>
          </a:p>
          <a:p>
            <a:r>
              <a:rPr lang="zh-CN" altLang="en-US" dirty="0"/>
              <a:t>在软件开发过程中，会使用许许多多的文档和资料</a:t>
            </a:r>
            <a:endParaRPr lang="en-US" altLang="zh-CN" dirty="0"/>
          </a:p>
          <a:p>
            <a:pPr lvl="1"/>
            <a:r>
              <a:rPr lang="zh-CN" altLang="en-US" dirty="0"/>
              <a:t>需求文档、设计文档、源代码、可执行程序、用户手册、测试用例文档、测试报告等；</a:t>
            </a:r>
            <a:endParaRPr lang="en-US" altLang="zh-CN" dirty="0"/>
          </a:p>
          <a:p>
            <a:pPr lvl="1"/>
            <a:r>
              <a:rPr lang="zh-CN" altLang="en-US" dirty="0"/>
              <a:t>合同、计划、会议记录、规范等管理文档。</a:t>
            </a:r>
            <a:endParaRPr lang="en-US" altLang="zh-CN" dirty="0"/>
          </a:p>
          <a:p>
            <a:r>
              <a:rPr lang="zh-CN" altLang="en-US" dirty="0"/>
              <a:t>在项目进行过程中，这些文档是不断更新变化的。</a:t>
            </a:r>
            <a:endParaRPr lang="en-US" altLang="zh-CN" dirty="0"/>
          </a:p>
          <a:p>
            <a:r>
              <a:rPr lang="zh-CN" altLang="en-US" dirty="0"/>
              <a:t>如何有序高效地生产、存放、查找和利用如此庞大且不断变动的资料，确保在需要的时候能够及时获得最新的、正确的资料，尽可能少地出现混乱和差错成为软件工程项目十分突出的问题。</a:t>
            </a:r>
            <a:endParaRPr lang="en-US" altLang="zh-CN" dirty="0"/>
          </a:p>
          <a:p>
            <a:r>
              <a:rPr lang="zh-CN" altLang="en-US" dirty="0"/>
              <a:t>软件配置管理正式为解决这个问题而提出的，它为软件开发提供了一套管理办法和活动原则，是软件开发过程质量保证活动的重要一环。</a:t>
            </a:r>
          </a:p>
          <a:p>
            <a:endParaRPr lang="zh-CN" altLang="en-US" dirty="0"/>
          </a:p>
        </p:txBody>
      </p:sp>
      <p:sp>
        <p:nvSpPr>
          <p:cNvPr id="4" name="日期占位符 3">
            <a:extLst>
              <a:ext uri="{FF2B5EF4-FFF2-40B4-BE49-F238E27FC236}">
                <a16:creationId xmlns:a16="http://schemas.microsoft.com/office/drawing/2014/main" id="{80086EBE-F682-0BFE-E662-295E61048D10}"/>
              </a:ext>
            </a:extLst>
          </p:cNvPr>
          <p:cNvSpPr>
            <a:spLocks noGrp="1"/>
          </p:cNvSpPr>
          <p:nvPr>
            <p:ph type="dt" sz="half" idx="10"/>
          </p:nvPr>
        </p:nvSpPr>
        <p:spPr/>
        <p:txBody>
          <a:bodyPr/>
          <a:lstStyle/>
          <a:p>
            <a:fld id="{C3BFFD1E-3956-4475-A55E-C57FE724C6B1}" type="datetime1">
              <a:rPr lang="zh-CN" altLang="en-US" smtClean="0"/>
              <a:t>2023/6/25</a:t>
            </a:fld>
            <a:endParaRPr lang="zh-CN" altLang="en-US"/>
          </a:p>
        </p:txBody>
      </p:sp>
      <p:sp>
        <p:nvSpPr>
          <p:cNvPr id="5" name="页脚占位符 4">
            <a:extLst>
              <a:ext uri="{FF2B5EF4-FFF2-40B4-BE49-F238E27FC236}">
                <a16:creationId xmlns:a16="http://schemas.microsoft.com/office/drawing/2014/main" id="{62C4C759-08A2-4567-28CB-F42AB7AC37AC}"/>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0E546AFB-40E8-2603-8624-E3E3CD655EB4}"/>
              </a:ext>
            </a:extLst>
          </p:cNvPr>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1899864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1" name="Rectangle 7"/>
          <p:cNvSpPr>
            <a:spLocks noGrp="1" noChangeArrowheads="1"/>
          </p:cNvSpPr>
          <p:nvPr>
            <p:ph type="title"/>
          </p:nvPr>
        </p:nvSpPr>
        <p:spPr/>
        <p:txBody>
          <a:bodyPr/>
          <a:lstStyle/>
          <a:p>
            <a:r>
              <a:rPr lang="zh-CN" altLang="en-US" dirty="0"/>
              <a:t>常用（经典</a:t>
            </a:r>
            <a:r>
              <a:rPr lang="en-US" altLang="zh-CN" dirty="0"/>
              <a:t>?</a:t>
            </a:r>
            <a:r>
              <a:rPr lang="zh-CN" altLang="en-US" dirty="0"/>
              <a:t>）的配置管理工具</a:t>
            </a:r>
          </a:p>
        </p:txBody>
      </p:sp>
      <p:sp>
        <p:nvSpPr>
          <p:cNvPr id="574467" name="Rectangle 3"/>
          <p:cNvSpPr>
            <a:spLocks noGrp="1" noChangeArrowheads="1"/>
          </p:cNvSpPr>
          <p:nvPr>
            <p:ph type="body" idx="1"/>
          </p:nvPr>
        </p:nvSpPr>
        <p:spPr/>
        <p:txBody>
          <a:bodyPr>
            <a:normAutofit/>
          </a:bodyPr>
          <a:lstStyle/>
          <a:p>
            <a:r>
              <a:rPr lang="en-US" altLang="zh-CN" dirty="0"/>
              <a:t>VSS</a:t>
            </a:r>
            <a:r>
              <a:rPr lang="zh-CN" altLang="en-US" dirty="0"/>
              <a:t>（</a:t>
            </a:r>
            <a:r>
              <a:rPr lang="en-US" altLang="zh-CN" dirty="0"/>
              <a:t>Visual SourceSafe</a:t>
            </a:r>
            <a:r>
              <a:rPr lang="zh-CN" altLang="en-US" dirty="0"/>
              <a:t>）</a:t>
            </a:r>
          </a:p>
          <a:p>
            <a:pPr lvl="2"/>
            <a:endParaRPr lang="zh-CN" altLang="en-US" dirty="0"/>
          </a:p>
          <a:p>
            <a:r>
              <a:rPr lang="en-US" altLang="zh-CN" dirty="0"/>
              <a:t>CVS</a:t>
            </a:r>
            <a:r>
              <a:rPr lang="zh-CN" altLang="en-US" dirty="0"/>
              <a:t>（</a:t>
            </a:r>
            <a:r>
              <a:rPr lang="fr-FR" altLang="zh-CN" dirty="0"/>
              <a:t>Concurrent Version System</a:t>
            </a:r>
            <a:r>
              <a:rPr lang="zh-CN" altLang="en-US" dirty="0"/>
              <a:t>）</a:t>
            </a:r>
            <a:endParaRPr lang="en-US" altLang="zh-CN" dirty="0"/>
          </a:p>
          <a:p>
            <a:pPr lvl="1"/>
            <a:endParaRPr lang="en-US" altLang="zh-CN" dirty="0"/>
          </a:p>
          <a:p>
            <a:pPr lvl="3"/>
            <a:endParaRPr lang="zh-CN" altLang="en-US" dirty="0"/>
          </a:p>
          <a:p>
            <a:r>
              <a:rPr lang="en-US" altLang="zh-CN" dirty="0"/>
              <a:t>SVN</a:t>
            </a:r>
            <a:r>
              <a:rPr lang="zh-CN" altLang="en-US" dirty="0"/>
              <a:t>（</a:t>
            </a:r>
            <a:r>
              <a:rPr lang="en-US" altLang="zh-CN" dirty="0"/>
              <a:t>Subversion</a:t>
            </a:r>
            <a:r>
              <a:rPr lang="zh-CN" altLang="en-US" dirty="0"/>
              <a:t>）</a:t>
            </a:r>
          </a:p>
        </p:txBody>
      </p:sp>
      <p:pic>
        <p:nvPicPr>
          <p:cNvPr id="574469" name="Picture 5" descr="tortoisesvn_logo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5364163"/>
            <a:ext cx="6913562" cy="944562"/>
          </a:xfrm>
          <a:prstGeom prst="rect">
            <a:avLst/>
          </a:prstGeom>
          <a:noFill/>
          <a:extLst>
            <a:ext uri="{909E8E84-426E-40dd-AFC4-6F175D3DCCD1}">
              <a14:hiddenFill xmlns="" xmlns:a14="http://schemas.microsoft.com/office/drawing/2010/main">
                <a:solidFill>
                  <a:srgbClr val="FFFFFF"/>
                </a:solidFill>
              </a14:hiddenFill>
            </a:ext>
          </a:extLst>
        </p:spPr>
      </p:pic>
      <p:pic>
        <p:nvPicPr>
          <p:cNvPr id="574470" name="Picture 6" descr="cvs"/>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8400" y="3357563"/>
            <a:ext cx="2735263" cy="1516062"/>
          </a:xfrm>
          <a:prstGeom prst="rect">
            <a:avLst/>
          </a:prstGeom>
          <a:noFill/>
          <a:extLst>
            <a:ext uri="{909E8E84-426E-40dd-AFC4-6F175D3DCCD1}">
              <a14:hiddenFill xmlns="" xmlns:a14="http://schemas.microsoft.com/office/drawing/2010/main">
                <a:solidFill>
                  <a:srgbClr val="FFFFFF"/>
                </a:solidFill>
              </a14:hiddenFill>
            </a:ext>
          </a:extLst>
        </p:spPr>
      </p:pic>
      <p:pic>
        <p:nvPicPr>
          <p:cNvPr id="5744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268413"/>
            <a:ext cx="2590800" cy="1566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45791" dir="8778596" algn="ctr" rotWithShape="0">
                    <a:schemeClr val="bg2"/>
                  </a:outerShdw>
                </a:effectLst>
              </a14:hiddenEffects>
            </a:ext>
          </a:extLst>
        </p:spPr>
      </p:pic>
      <p:sp>
        <p:nvSpPr>
          <p:cNvPr id="2" name="日期占位符 1">
            <a:extLst>
              <a:ext uri="{FF2B5EF4-FFF2-40B4-BE49-F238E27FC236}">
                <a16:creationId xmlns:a16="http://schemas.microsoft.com/office/drawing/2014/main" id="{2E4D47F0-81CC-DE90-DEC8-2CD158A74662}"/>
              </a:ext>
            </a:extLst>
          </p:cNvPr>
          <p:cNvSpPr>
            <a:spLocks noGrp="1"/>
          </p:cNvSpPr>
          <p:nvPr>
            <p:ph type="dt" sz="half" idx="10"/>
          </p:nvPr>
        </p:nvSpPr>
        <p:spPr/>
        <p:txBody>
          <a:bodyPr/>
          <a:lstStyle/>
          <a:p>
            <a:fld id="{09231BB5-6C97-4679-873C-0C6C7E9191B2}"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7AA5DFC-2A4E-2595-13AE-40550DF19747}"/>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F336835-E87D-D05D-C0C8-61082A0834BC}"/>
              </a:ext>
            </a:extLst>
          </p:cNvPr>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341874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animEffect transition="in" filter="wipe(left)">
                                      <p:cBhvr>
                                        <p:cTn id="7" dur="500"/>
                                        <p:tgtEl>
                                          <p:spTgt spid="574467">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74472"/>
                                        </p:tgtEl>
                                        <p:attrNameLst>
                                          <p:attrName>style.visibility</p:attrName>
                                        </p:attrNameLst>
                                      </p:cBhvr>
                                      <p:to>
                                        <p:strVal val="visible"/>
                                      </p:to>
                                    </p:set>
                                    <p:animEffect transition="in" filter="checkerboard(across)">
                                      <p:cBhvr>
                                        <p:cTn id="11" dur="500"/>
                                        <p:tgtEl>
                                          <p:spTgt spid="5744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74467">
                                            <p:txEl>
                                              <p:pRg st="2" end="2"/>
                                            </p:txEl>
                                          </p:spTgt>
                                        </p:tgtEl>
                                        <p:attrNameLst>
                                          <p:attrName>style.visibility</p:attrName>
                                        </p:attrNameLst>
                                      </p:cBhvr>
                                      <p:to>
                                        <p:strVal val="visible"/>
                                      </p:to>
                                    </p:set>
                                    <p:animEffect transition="in" filter="wipe(left)">
                                      <p:cBhvr>
                                        <p:cTn id="16" dur="500"/>
                                        <p:tgtEl>
                                          <p:spTgt spid="574467">
                                            <p:txEl>
                                              <p:pRg st="2" end="2"/>
                                            </p:txEl>
                                          </p:spTgt>
                                        </p:tgtEl>
                                      </p:cBhvr>
                                    </p:animEffect>
                                  </p:childTnLst>
                                </p:cTn>
                              </p:par>
                            </p:childTnLst>
                          </p:cTn>
                        </p:par>
                        <p:par>
                          <p:cTn id="17" fill="hold" nodeType="afterGroup">
                            <p:stCondLst>
                              <p:cond delay="500"/>
                            </p:stCondLst>
                            <p:childTnLst>
                              <p:par>
                                <p:cTn id="18" presetID="5" presetClass="entr" presetSubtype="10" fill="hold"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checkerboard(across)">
                                      <p:cBhvr>
                                        <p:cTn id="20" dur="500"/>
                                        <p:tgtEl>
                                          <p:spTgt spid="574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animEffect transition="in" filter="wipe(left)">
                                      <p:cBhvr>
                                        <p:cTn id="25" dur="500"/>
                                        <p:tgtEl>
                                          <p:spTgt spid="574467">
                                            <p:txEl>
                                              <p:pRg st="5" end="5"/>
                                            </p:txEl>
                                          </p:spTgt>
                                        </p:tgtEl>
                                      </p:cBhvr>
                                    </p:animEffect>
                                  </p:child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574469"/>
                                        </p:tgtEl>
                                        <p:attrNameLst>
                                          <p:attrName>style.visibility</p:attrName>
                                        </p:attrNameLst>
                                      </p:cBhvr>
                                      <p:to>
                                        <p:strVal val="visible"/>
                                      </p:to>
                                    </p:set>
                                    <p:animEffect transition="in" filter="checkerboard(across)">
                                      <p:cBhvr>
                                        <p:cTn id="29" dur="5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讲解</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1</a:t>
            </a:r>
            <a:r>
              <a:rPr lang="zh-CN" altLang="en-US" dirty="0"/>
              <a:t>、</a:t>
            </a:r>
            <a:r>
              <a:rPr lang="en-US" altLang="zh-CN" dirty="0"/>
              <a:t>VSS</a:t>
            </a:r>
            <a:r>
              <a:rPr lang="zh-CN" altLang="en-US" dirty="0"/>
              <a:t>（</a:t>
            </a:r>
            <a:r>
              <a:rPr lang="en-US" altLang="zh-CN" dirty="0"/>
              <a:t>Visual SourceSafe</a:t>
            </a:r>
            <a:r>
              <a:rPr lang="zh-CN" altLang="en-US" dirty="0"/>
              <a:t>）</a:t>
            </a:r>
          </a:p>
          <a:p>
            <a:pPr lvl="1"/>
            <a:r>
              <a:rPr lang="en-US" altLang="zh-CN" dirty="0"/>
              <a:t>Microsoft Visual Studio</a:t>
            </a:r>
            <a:r>
              <a:rPr lang="zh-CN" altLang="en-US" dirty="0"/>
              <a:t>中的一员。特点是对并发修改控制严格，一个文件同时只能有一个人修改。不容易引起混乱。只能在局域网内使用。适合中小型项目。</a:t>
            </a:r>
            <a:endParaRPr lang="zh-CN" altLang="fr-FR" dirty="0"/>
          </a:p>
          <a:p>
            <a:r>
              <a:rPr lang="fr-FR" altLang="zh-CN" dirty="0"/>
              <a:t>2</a:t>
            </a:r>
            <a:r>
              <a:rPr lang="zh-CN" altLang="fr-FR" dirty="0"/>
              <a:t>、</a:t>
            </a:r>
            <a:r>
              <a:rPr lang="fr-FR" altLang="zh-CN" dirty="0"/>
              <a:t>CVS</a:t>
            </a:r>
            <a:r>
              <a:rPr lang="zh-CN" altLang="fr-FR" dirty="0"/>
              <a:t>（</a:t>
            </a:r>
            <a:r>
              <a:rPr lang="fr-FR" altLang="zh-CN" dirty="0"/>
              <a:t>Concurrent Version System</a:t>
            </a:r>
            <a:r>
              <a:rPr lang="zh-CN" altLang="fr-FR" dirty="0"/>
              <a:t>，并行版本控制系统）</a:t>
            </a:r>
            <a:endParaRPr lang="zh-CN" altLang="en-US" dirty="0"/>
          </a:p>
          <a:p>
            <a:pPr lvl="1"/>
            <a:r>
              <a:rPr lang="en-US" altLang="zh-CN" dirty="0"/>
              <a:t>CVS</a:t>
            </a:r>
            <a:r>
              <a:rPr lang="zh-CN" altLang="en-US" dirty="0"/>
              <a:t>版本控制系统是一个开源软件。 </a:t>
            </a:r>
            <a:r>
              <a:rPr lang="en-US" altLang="zh-CN" dirty="0"/>
              <a:t>CVS</a:t>
            </a:r>
            <a:r>
              <a:rPr lang="zh-CN" altLang="en-US" dirty="0"/>
              <a:t>用</a:t>
            </a:r>
            <a:r>
              <a:rPr lang="en-US" altLang="zh-CN" dirty="0"/>
              <a:t>Copy-Modify-Merge</a:t>
            </a:r>
            <a:r>
              <a:rPr lang="zh-CN" altLang="en-US" dirty="0"/>
              <a:t>（拷贝</a:t>
            </a:r>
            <a:r>
              <a:rPr lang="en-US" altLang="zh-CN" dirty="0"/>
              <a:t>-</a:t>
            </a:r>
            <a:r>
              <a:rPr lang="zh-CN" altLang="en-US" dirty="0"/>
              <a:t>修改</a:t>
            </a:r>
            <a:r>
              <a:rPr lang="en-US" altLang="zh-CN" dirty="0"/>
              <a:t>-</a:t>
            </a:r>
            <a:r>
              <a:rPr lang="zh-CN" altLang="en-US" dirty="0"/>
              <a:t>合并）变化表支持对文件的同时访问和修改。</a:t>
            </a:r>
            <a:r>
              <a:rPr lang="en-US" altLang="zh-CN" dirty="0"/>
              <a:t>CVS</a:t>
            </a:r>
            <a:r>
              <a:rPr lang="zh-CN" altLang="en-US" dirty="0"/>
              <a:t>是一个客户端</a:t>
            </a:r>
            <a:r>
              <a:rPr lang="en-US" altLang="zh-CN" dirty="0"/>
              <a:t>/</a:t>
            </a:r>
            <a:r>
              <a:rPr lang="zh-CN" altLang="en-US" dirty="0"/>
              <a:t>服务器架构的程序，它可容纳多个用户，支持通过</a:t>
            </a:r>
            <a:r>
              <a:rPr lang="en-US" altLang="zh-CN" dirty="0"/>
              <a:t>internet</a:t>
            </a:r>
            <a:r>
              <a:rPr lang="zh-CN" altLang="en-US" dirty="0"/>
              <a:t>访问。这一特性使得</a:t>
            </a:r>
            <a:r>
              <a:rPr lang="en-US" altLang="zh-CN" dirty="0"/>
              <a:t>CVS</a:t>
            </a:r>
            <a:r>
              <a:rPr lang="zh-CN" altLang="en-US" dirty="0"/>
              <a:t>成为位于不同地点的人同时处理数据文件（特别是程序的源代码）时的首选。</a:t>
            </a:r>
          </a:p>
          <a:p>
            <a:r>
              <a:rPr lang="en-US" altLang="zh-CN" dirty="0"/>
              <a:t>3</a:t>
            </a:r>
            <a:r>
              <a:rPr lang="zh-CN" altLang="en-US" dirty="0"/>
              <a:t>、</a:t>
            </a:r>
            <a:r>
              <a:rPr lang="en-US" altLang="zh-CN" dirty="0"/>
              <a:t>SVN</a:t>
            </a:r>
            <a:r>
              <a:rPr lang="zh-CN" altLang="en-US" dirty="0"/>
              <a:t>（</a:t>
            </a:r>
            <a:r>
              <a:rPr lang="en-US" altLang="zh-CN" dirty="0"/>
              <a:t>Subversion</a:t>
            </a:r>
            <a:r>
              <a:rPr lang="zh-CN" altLang="en-US" dirty="0"/>
              <a:t>）版本控制系统</a:t>
            </a:r>
          </a:p>
          <a:p>
            <a:pPr lvl="1"/>
            <a:r>
              <a:rPr lang="zh-CN" altLang="en-US" dirty="0"/>
              <a:t>它与</a:t>
            </a:r>
            <a:r>
              <a:rPr lang="en-US" altLang="zh-CN" dirty="0"/>
              <a:t>CVS</a:t>
            </a:r>
            <a:r>
              <a:rPr lang="zh-CN" altLang="en-US" dirty="0"/>
              <a:t>一样，是一个跨平台的软件，支持大多数常见的操作系统。作为一个开源的版本控制系统，</a:t>
            </a:r>
            <a:r>
              <a:rPr lang="en-US" altLang="zh-CN" dirty="0"/>
              <a:t>Subversion </a:t>
            </a:r>
            <a:r>
              <a:rPr lang="zh-CN" altLang="en-US" dirty="0"/>
              <a:t>管理着随时间改变的数据。 这些数据放置在一个中央资料档案库 </a:t>
            </a:r>
            <a:r>
              <a:rPr lang="en-US" altLang="zh-CN" dirty="0"/>
              <a:t>(repository) </a:t>
            </a:r>
            <a:r>
              <a:rPr lang="zh-CN" altLang="en-US" dirty="0"/>
              <a:t>中。 这个档案库很像一个普通的文件服务器</a:t>
            </a:r>
            <a:r>
              <a:rPr lang="en-US" altLang="zh-CN" dirty="0"/>
              <a:t>, </a:t>
            </a:r>
            <a:r>
              <a:rPr lang="zh-CN" altLang="en-US" dirty="0"/>
              <a:t>不过它会记住每一次文件的变动。 这样你就可以把档案恢复到旧的版本</a:t>
            </a:r>
            <a:r>
              <a:rPr lang="en-US" altLang="zh-CN" dirty="0"/>
              <a:t>, </a:t>
            </a:r>
            <a:r>
              <a:rPr lang="zh-CN" altLang="en-US" dirty="0"/>
              <a:t>或是浏览文件的变动历史。</a:t>
            </a:r>
            <a:r>
              <a:rPr lang="en-US" altLang="zh-CN" dirty="0"/>
              <a:t>Subversion </a:t>
            </a:r>
            <a:r>
              <a:rPr lang="zh-CN" altLang="en-US" dirty="0"/>
              <a:t>是一个通用的系统</a:t>
            </a:r>
            <a:r>
              <a:rPr lang="en-US" altLang="zh-CN" dirty="0"/>
              <a:t>, </a:t>
            </a:r>
            <a:r>
              <a:rPr lang="zh-CN" altLang="en-US" dirty="0"/>
              <a:t>可用来管理任何类型的文件</a:t>
            </a:r>
            <a:r>
              <a:rPr lang="en-US" altLang="zh-CN" dirty="0"/>
              <a:t>, </a:t>
            </a:r>
            <a:r>
              <a:rPr lang="zh-CN" altLang="en-US" dirty="0"/>
              <a:t>其中包括了程序源码。</a:t>
            </a:r>
            <a:endParaRPr lang="en-US" altLang="zh-CN" dirty="0"/>
          </a:p>
          <a:p>
            <a:r>
              <a:rPr lang="en-US" altLang="zh-CN" dirty="0"/>
              <a:t>4</a:t>
            </a:r>
            <a:r>
              <a:rPr lang="zh-CN" altLang="en-US" dirty="0"/>
              <a:t>、</a:t>
            </a:r>
            <a:r>
              <a:rPr lang="en-US" altLang="zh-CN" dirty="0"/>
              <a:t>Git</a:t>
            </a:r>
          </a:p>
          <a:p>
            <a:pPr lvl="1"/>
            <a:r>
              <a:rPr lang="en-US" altLang="zh-CN" dirty="0"/>
              <a:t>Git-GitHub--</a:t>
            </a:r>
            <a:r>
              <a:rPr lang="en-US" altLang="zh-CN" dirty="0" err="1"/>
              <a:t>RedMine</a:t>
            </a:r>
            <a:endParaRPr lang="zh-CN" altLang="en-US" dirty="0"/>
          </a:p>
        </p:txBody>
      </p:sp>
      <p:pic>
        <p:nvPicPr>
          <p:cNvPr id="4" name="图片 3"/>
          <p:cNvPicPr>
            <a:picLocks noChangeAspect="1"/>
          </p:cNvPicPr>
          <p:nvPr/>
        </p:nvPicPr>
        <p:blipFill>
          <a:blip r:embed="rId2"/>
          <a:stretch>
            <a:fillRect/>
          </a:stretch>
        </p:blipFill>
        <p:spPr>
          <a:xfrm>
            <a:off x="4036876" y="5591039"/>
            <a:ext cx="1070248" cy="1070248"/>
          </a:xfrm>
          <a:prstGeom prst="rect">
            <a:avLst/>
          </a:prstGeom>
        </p:spPr>
      </p:pic>
      <p:sp>
        <p:nvSpPr>
          <p:cNvPr id="5" name="日期占位符 4">
            <a:extLst>
              <a:ext uri="{FF2B5EF4-FFF2-40B4-BE49-F238E27FC236}">
                <a16:creationId xmlns:a16="http://schemas.microsoft.com/office/drawing/2014/main" id="{9751C176-4C6C-E2D4-19F9-DB4DCA7F7D95}"/>
              </a:ext>
            </a:extLst>
          </p:cNvPr>
          <p:cNvSpPr>
            <a:spLocks noGrp="1"/>
          </p:cNvSpPr>
          <p:nvPr>
            <p:ph type="dt" sz="half" idx="10"/>
          </p:nvPr>
        </p:nvSpPr>
        <p:spPr/>
        <p:txBody>
          <a:bodyPr/>
          <a:lstStyle/>
          <a:p>
            <a:fld id="{C31A3932-E987-48B5-8A35-45E967D77209}" type="datetime1">
              <a:rPr lang="zh-CN" altLang="en-US" smtClean="0"/>
              <a:t>2023/6/25</a:t>
            </a:fld>
            <a:endParaRPr lang="zh-CN" altLang="en-US"/>
          </a:p>
        </p:txBody>
      </p:sp>
      <p:sp>
        <p:nvSpPr>
          <p:cNvPr id="6" name="页脚占位符 5">
            <a:extLst>
              <a:ext uri="{FF2B5EF4-FFF2-40B4-BE49-F238E27FC236}">
                <a16:creationId xmlns:a16="http://schemas.microsoft.com/office/drawing/2014/main" id="{AD592D22-D21A-CBAD-63FB-0F8E17C611BA}"/>
              </a:ext>
            </a:extLst>
          </p:cNvPr>
          <p:cNvSpPr>
            <a:spLocks noGrp="1"/>
          </p:cNvSpPr>
          <p:nvPr>
            <p:ph type="ftr" sz="quarter" idx="11"/>
          </p:nvPr>
        </p:nvSpPr>
        <p:spPr/>
        <p:txBody>
          <a:bodyPr/>
          <a:lstStyle/>
          <a:p>
            <a:r>
              <a:rPr lang="zh-CN" altLang="en-US"/>
              <a:t>软件项目开发流程检视</a:t>
            </a:r>
          </a:p>
        </p:txBody>
      </p:sp>
      <p:sp>
        <p:nvSpPr>
          <p:cNvPr id="7" name="灯片编号占位符 6">
            <a:extLst>
              <a:ext uri="{FF2B5EF4-FFF2-40B4-BE49-F238E27FC236}">
                <a16:creationId xmlns:a16="http://schemas.microsoft.com/office/drawing/2014/main" id="{DFFEBF3E-FE75-9952-DF52-90F2ED5E2EE4}"/>
              </a:ext>
            </a:extLst>
          </p:cNvPr>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1115147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a:t>Git </a:t>
            </a:r>
            <a:r>
              <a:rPr lang="zh-CN" altLang="en-US" dirty="0"/>
              <a:t>进行版本管理</a:t>
            </a:r>
          </a:p>
        </p:txBody>
      </p:sp>
      <p:sp>
        <p:nvSpPr>
          <p:cNvPr id="3" name="内容占位符 2"/>
          <p:cNvSpPr>
            <a:spLocks noGrp="1"/>
          </p:cNvSpPr>
          <p:nvPr>
            <p:ph idx="1"/>
          </p:nvPr>
        </p:nvSpPr>
        <p:spPr/>
        <p:txBody>
          <a:bodyPr/>
          <a:lstStyle/>
          <a:p>
            <a:r>
              <a:rPr lang="zh-CN" altLang="en-US" dirty="0"/>
              <a:t>参看专题介绍</a:t>
            </a:r>
            <a:endParaRPr lang="en-US" altLang="zh-CN" dirty="0"/>
          </a:p>
          <a:p>
            <a:endParaRPr lang="en-US" altLang="zh-CN" dirty="0"/>
          </a:p>
          <a:p>
            <a:r>
              <a:rPr lang="zh-CN" altLang="en-US" dirty="0"/>
              <a:t>尝试玩一下游戏：</a:t>
            </a:r>
            <a:endParaRPr lang="en-US" altLang="zh-CN" dirty="0"/>
          </a:p>
          <a:p>
            <a:pPr lvl="1"/>
            <a:r>
              <a:rPr lang="en-US" altLang="zh-CN" dirty="0">
                <a:hlinkClick r:id="rId3"/>
              </a:rPr>
              <a:t>Learn Git Branching</a:t>
            </a:r>
            <a:endParaRPr lang="en-US" altLang="zh-CN" dirty="0"/>
          </a:p>
          <a:p>
            <a:pPr lvl="2"/>
            <a:r>
              <a:rPr lang="en-US" altLang="zh-CN" dirty="0">
                <a:hlinkClick r:id="rId3"/>
              </a:rPr>
              <a:t>https://learngitbranching.js.org/?locale=zh_CN</a:t>
            </a:r>
            <a:r>
              <a:rPr lang="en-US" altLang="zh-CN" dirty="0"/>
              <a:t>  </a:t>
            </a:r>
            <a:endParaRPr lang="zh-CN" altLang="en-US" dirty="0"/>
          </a:p>
        </p:txBody>
      </p:sp>
      <p:sp>
        <p:nvSpPr>
          <p:cNvPr id="4" name="日期占位符 3">
            <a:extLst>
              <a:ext uri="{FF2B5EF4-FFF2-40B4-BE49-F238E27FC236}">
                <a16:creationId xmlns:a16="http://schemas.microsoft.com/office/drawing/2014/main" id="{A3F34FFA-9D31-9C2B-75E7-60CDF197C4CA}"/>
              </a:ext>
            </a:extLst>
          </p:cNvPr>
          <p:cNvSpPr>
            <a:spLocks noGrp="1"/>
          </p:cNvSpPr>
          <p:nvPr>
            <p:ph type="dt" sz="half" idx="10"/>
          </p:nvPr>
        </p:nvSpPr>
        <p:spPr/>
        <p:txBody>
          <a:bodyPr/>
          <a:lstStyle/>
          <a:p>
            <a:fld id="{1FEDC6CD-C66D-4A3F-950D-F0D02E7FB88B}" type="datetime1">
              <a:rPr lang="zh-CN" altLang="en-US" smtClean="0"/>
              <a:t>2023/6/25</a:t>
            </a:fld>
            <a:endParaRPr lang="zh-CN" altLang="en-US"/>
          </a:p>
        </p:txBody>
      </p:sp>
      <p:sp>
        <p:nvSpPr>
          <p:cNvPr id="5" name="页脚占位符 4">
            <a:extLst>
              <a:ext uri="{FF2B5EF4-FFF2-40B4-BE49-F238E27FC236}">
                <a16:creationId xmlns:a16="http://schemas.microsoft.com/office/drawing/2014/main" id="{5F018B74-01A0-BD64-D89B-C09C893795ED}"/>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7496D81D-6FEE-BA75-0247-CD03F5F7B6B0}"/>
              </a:ext>
            </a:extLst>
          </p:cNvPr>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42385101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三、项目规范与软件设计</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7555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项目经理理解的软件需求</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BAAE7D62-4FCE-4572-0BBC-244E6AA91F9E}"/>
              </a:ext>
            </a:extLst>
          </p:cNvPr>
          <p:cNvSpPr>
            <a:spLocks noGrp="1"/>
          </p:cNvSpPr>
          <p:nvPr>
            <p:ph type="dt" sz="half" idx="10"/>
          </p:nvPr>
        </p:nvSpPr>
        <p:spPr/>
        <p:txBody>
          <a:bodyPr/>
          <a:lstStyle/>
          <a:p>
            <a:fld id="{9FEFD9E0-FE8E-4F0D-8919-BB68624E1887}" type="datetime1">
              <a:rPr lang="zh-CN" altLang="en-US" smtClean="0"/>
              <a:t>2023/6/25</a:t>
            </a:fld>
            <a:endParaRPr lang="zh-CN" altLang="en-US"/>
          </a:p>
        </p:txBody>
      </p:sp>
      <p:sp>
        <p:nvSpPr>
          <p:cNvPr id="5" name="页脚占位符 4">
            <a:extLst>
              <a:ext uri="{FF2B5EF4-FFF2-40B4-BE49-F238E27FC236}">
                <a16:creationId xmlns:a16="http://schemas.microsoft.com/office/drawing/2014/main" id="{A5136398-C216-D093-0B81-1E71F6A70C50}"/>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37ABE2C6-21F7-7E24-947E-5FA1D10A15DC}"/>
              </a:ext>
            </a:extLst>
          </p:cNvPr>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4815210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7" name="Rectangle 5"/>
          <p:cNvSpPr>
            <a:spLocks noGrp="1" noChangeArrowheads="1"/>
          </p:cNvSpPr>
          <p:nvPr>
            <p:ph type="title"/>
          </p:nvPr>
        </p:nvSpPr>
        <p:spPr/>
        <p:txBody>
          <a:bodyPr/>
          <a:lstStyle/>
          <a:p>
            <a:r>
              <a:rPr lang="zh-CN" altLang="en-US"/>
              <a:t>提问</a:t>
            </a:r>
            <a:endParaRPr lang="zh-CN" altLang="en-US" dirty="0"/>
          </a:p>
        </p:txBody>
      </p:sp>
      <p:sp>
        <p:nvSpPr>
          <p:cNvPr id="433155" name="Rectangle 3"/>
          <p:cNvSpPr>
            <a:spLocks noGrp="1" noChangeArrowheads="1"/>
          </p:cNvSpPr>
          <p:nvPr>
            <p:ph type="body" idx="1"/>
          </p:nvPr>
        </p:nvSpPr>
        <p:spPr/>
        <p:txBody>
          <a:bodyPr/>
          <a:lstStyle/>
          <a:p>
            <a:r>
              <a:rPr lang="zh-CN" altLang="en-US" dirty="0"/>
              <a:t>常见的项目规范有哪些？</a:t>
            </a:r>
            <a:endParaRPr lang="en-US" altLang="zh-CN" dirty="0"/>
          </a:p>
          <a:p>
            <a:pPr lvl="1"/>
            <a:r>
              <a:rPr lang="zh-CN" altLang="en-US" dirty="0"/>
              <a:t>至少说出三种</a:t>
            </a:r>
          </a:p>
          <a:p>
            <a:r>
              <a:rPr lang="zh-CN" altLang="en-US" dirty="0"/>
              <a:t>软件设计分哪两种？</a:t>
            </a:r>
          </a:p>
          <a:p>
            <a:endParaRPr lang="zh-CN" altLang="en-US" dirty="0"/>
          </a:p>
          <a:p>
            <a:endParaRPr lang="zh-CN" altLang="en-US" dirty="0"/>
          </a:p>
        </p:txBody>
      </p:sp>
      <p:sp>
        <p:nvSpPr>
          <p:cNvPr id="2" name="日期占位符 1">
            <a:extLst>
              <a:ext uri="{FF2B5EF4-FFF2-40B4-BE49-F238E27FC236}">
                <a16:creationId xmlns:a16="http://schemas.microsoft.com/office/drawing/2014/main" id="{572FCBCB-4C66-113D-E873-75447759204F}"/>
              </a:ext>
            </a:extLst>
          </p:cNvPr>
          <p:cNvSpPr>
            <a:spLocks noGrp="1"/>
          </p:cNvSpPr>
          <p:nvPr>
            <p:ph type="dt" sz="half" idx="10"/>
          </p:nvPr>
        </p:nvSpPr>
        <p:spPr/>
        <p:txBody>
          <a:bodyPr/>
          <a:lstStyle/>
          <a:p>
            <a:fld id="{BB712218-EC42-464B-8CEA-E61AC415276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EE618239-FBC0-2F5E-9F5C-434C0F928FD9}"/>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41B8A7C-24B7-8B67-B726-1D393BC0F7FB}"/>
              </a:ext>
            </a:extLst>
          </p:cNvPr>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1500017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介绍</a:t>
            </a:r>
          </a:p>
        </p:txBody>
      </p:sp>
      <p:sp>
        <p:nvSpPr>
          <p:cNvPr id="494595" name="Rectangle 3"/>
          <p:cNvSpPr>
            <a:spLocks noGrp="1" noChangeArrowheads="1"/>
          </p:cNvSpPr>
          <p:nvPr>
            <p:ph type="body" idx="1"/>
          </p:nvPr>
        </p:nvSpPr>
        <p:spPr/>
        <p:txBody>
          <a:bodyPr/>
          <a:lstStyle/>
          <a:p>
            <a:r>
              <a:rPr lang="zh-CN" altLang="en-US" dirty="0"/>
              <a:t>项目规范对软件开发有重要作用</a:t>
            </a:r>
          </a:p>
          <a:p>
            <a:r>
              <a:rPr lang="zh-CN" altLang="en-US" dirty="0"/>
              <a:t>数据库规范、编码规范和用户界面规范</a:t>
            </a:r>
          </a:p>
          <a:p>
            <a:endParaRPr lang="zh-CN" altLang="en-US" dirty="0"/>
          </a:p>
        </p:txBody>
      </p:sp>
      <p:sp>
        <p:nvSpPr>
          <p:cNvPr id="2" name="日期占位符 1">
            <a:extLst>
              <a:ext uri="{FF2B5EF4-FFF2-40B4-BE49-F238E27FC236}">
                <a16:creationId xmlns:a16="http://schemas.microsoft.com/office/drawing/2014/main" id="{4D3C8671-B6BA-ED7E-3DB9-3409BF4F8140}"/>
              </a:ext>
            </a:extLst>
          </p:cNvPr>
          <p:cNvSpPr>
            <a:spLocks noGrp="1"/>
          </p:cNvSpPr>
          <p:nvPr>
            <p:ph type="dt" sz="half" idx="10"/>
          </p:nvPr>
        </p:nvSpPr>
        <p:spPr/>
        <p:txBody>
          <a:bodyPr/>
          <a:lstStyle/>
          <a:p>
            <a:fld id="{4052631A-4D2A-4C1E-BC63-B3FBA59B5098}" type="datetime1">
              <a:rPr lang="zh-CN" altLang="en-US" smtClean="0"/>
              <a:t>2023/6/25</a:t>
            </a:fld>
            <a:endParaRPr lang="zh-CN" altLang="en-US"/>
          </a:p>
        </p:txBody>
      </p:sp>
      <p:sp>
        <p:nvSpPr>
          <p:cNvPr id="4" name="页脚占位符 3">
            <a:extLst>
              <a:ext uri="{FF2B5EF4-FFF2-40B4-BE49-F238E27FC236}">
                <a16:creationId xmlns:a16="http://schemas.microsoft.com/office/drawing/2014/main" id="{28188A5C-80E5-E8EE-2CE5-C6E88284705C}"/>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94600B6A-D3B0-4683-E838-77FE26947F10}"/>
              </a:ext>
            </a:extLst>
          </p:cNvPr>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5907275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a:t>目标</a:t>
            </a:r>
            <a:endParaRPr lang="zh-CN" altLang="en-US" dirty="0"/>
          </a:p>
        </p:txBody>
      </p:sp>
      <p:sp>
        <p:nvSpPr>
          <p:cNvPr id="496643" name="Rectangle 3"/>
          <p:cNvSpPr>
            <a:spLocks noGrp="1" noChangeArrowheads="1"/>
          </p:cNvSpPr>
          <p:nvPr>
            <p:ph type="body" idx="1"/>
          </p:nvPr>
        </p:nvSpPr>
        <p:spPr/>
        <p:txBody>
          <a:bodyPr/>
          <a:lstStyle/>
          <a:p>
            <a:r>
              <a:rPr lang="zh-CN" altLang="en-US"/>
              <a:t>常见的数据库规范和编码规范</a:t>
            </a:r>
          </a:p>
          <a:p>
            <a:r>
              <a:rPr lang="zh-CN" altLang="en-US"/>
              <a:t>详细设计和概要设计阶段的主要工作</a:t>
            </a:r>
          </a:p>
          <a:p>
            <a:r>
              <a:rPr lang="zh-CN" altLang="en-US"/>
              <a:t>按照模板编写详细设计文档</a:t>
            </a:r>
          </a:p>
          <a:p>
            <a:r>
              <a:rPr lang="zh-CN" altLang="en-US"/>
              <a:t>画类图，时序图</a:t>
            </a:r>
            <a:endParaRPr lang="zh-CN" altLang="en-US" dirty="0"/>
          </a:p>
        </p:txBody>
      </p:sp>
      <p:sp>
        <p:nvSpPr>
          <p:cNvPr id="2" name="日期占位符 1">
            <a:extLst>
              <a:ext uri="{FF2B5EF4-FFF2-40B4-BE49-F238E27FC236}">
                <a16:creationId xmlns:a16="http://schemas.microsoft.com/office/drawing/2014/main" id="{E56B1392-5C11-D28D-CCA7-82CB4FC019CE}"/>
              </a:ext>
            </a:extLst>
          </p:cNvPr>
          <p:cNvSpPr>
            <a:spLocks noGrp="1"/>
          </p:cNvSpPr>
          <p:nvPr>
            <p:ph type="dt" sz="half" idx="10"/>
          </p:nvPr>
        </p:nvSpPr>
        <p:spPr/>
        <p:txBody>
          <a:bodyPr/>
          <a:lstStyle/>
          <a:p>
            <a:fld id="{338B6CE2-6815-492B-9EFA-B2AD0F4E2E39}" type="datetime1">
              <a:rPr lang="zh-CN" altLang="en-US" smtClean="0"/>
              <a:t>2023/6/25</a:t>
            </a:fld>
            <a:endParaRPr lang="zh-CN" altLang="en-US"/>
          </a:p>
        </p:txBody>
      </p:sp>
      <p:sp>
        <p:nvSpPr>
          <p:cNvPr id="3" name="页脚占位符 2">
            <a:extLst>
              <a:ext uri="{FF2B5EF4-FFF2-40B4-BE49-F238E27FC236}">
                <a16:creationId xmlns:a16="http://schemas.microsoft.com/office/drawing/2014/main" id="{F2B2CAF8-D81D-4E07-2B65-D2C281B1D87D}"/>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07A9F074-2811-32E9-E710-53E3162DB7BC}"/>
              </a:ext>
            </a:extLst>
          </p:cNvPr>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1530295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7" name="Rectangle 11"/>
          <p:cNvSpPr>
            <a:spLocks noGrp="1" noChangeArrowheads="1"/>
          </p:cNvSpPr>
          <p:nvPr>
            <p:ph type="title"/>
          </p:nvPr>
        </p:nvSpPr>
        <p:spPr/>
        <p:txBody>
          <a:bodyPr/>
          <a:lstStyle/>
          <a:p>
            <a:r>
              <a:rPr lang="zh-CN" altLang="en-US"/>
              <a:t>为什么需要项目规范</a:t>
            </a:r>
            <a:r>
              <a:rPr lang="en-US" altLang="zh-CN"/>
              <a:t>2-1</a:t>
            </a:r>
            <a:endParaRPr lang="zh-CN" altLang="en-US"/>
          </a:p>
        </p:txBody>
      </p:sp>
      <p:sp>
        <p:nvSpPr>
          <p:cNvPr id="3" name="内容占位符 2"/>
          <p:cNvSpPr>
            <a:spLocks noGrp="1"/>
          </p:cNvSpPr>
          <p:nvPr>
            <p:ph idx="1"/>
          </p:nvPr>
        </p:nvSpPr>
        <p:spPr/>
        <p:txBody>
          <a:bodyPr/>
          <a:lstStyle/>
          <a:p>
            <a:r>
              <a:rPr lang="zh-CN" altLang="en-US" dirty="0"/>
              <a:t>拔河比赛中，什么因素对获胜最重要？</a:t>
            </a:r>
          </a:p>
          <a:p>
            <a:pPr lvl="1"/>
            <a:r>
              <a:rPr lang="zh-CN" altLang="en-US" dirty="0"/>
              <a:t>多人共同完成一件事情的时候，就需要规范来统一大家的行为 </a:t>
            </a:r>
          </a:p>
          <a:p>
            <a:r>
              <a:rPr lang="zh-CN" altLang="en-US" dirty="0"/>
              <a:t>军队的日常队列训练的目的？</a:t>
            </a:r>
          </a:p>
          <a:p>
            <a:endParaRPr lang="en-US" altLang="zh-CN" dirty="0"/>
          </a:p>
          <a:p>
            <a:r>
              <a:rPr lang="zh-CN" altLang="en-US" dirty="0"/>
              <a:t>趋同性合作和差异性合作</a:t>
            </a:r>
          </a:p>
          <a:p>
            <a:endParaRPr lang="zh-CN" altLang="en-US" dirty="0"/>
          </a:p>
        </p:txBody>
      </p:sp>
      <p:sp>
        <p:nvSpPr>
          <p:cNvPr id="2" name="日期占位符 1">
            <a:extLst>
              <a:ext uri="{FF2B5EF4-FFF2-40B4-BE49-F238E27FC236}">
                <a16:creationId xmlns:a16="http://schemas.microsoft.com/office/drawing/2014/main" id="{725FEB5D-F13E-3651-1B05-B19CAFDB0510}"/>
              </a:ext>
            </a:extLst>
          </p:cNvPr>
          <p:cNvSpPr>
            <a:spLocks noGrp="1"/>
          </p:cNvSpPr>
          <p:nvPr>
            <p:ph type="dt" sz="half" idx="10"/>
          </p:nvPr>
        </p:nvSpPr>
        <p:spPr/>
        <p:txBody>
          <a:bodyPr/>
          <a:lstStyle/>
          <a:p>
            <a:fld id="{D35A4432-7791-49E5-B2CD-B641BE31D5BE}" type="datetime1">
              <a:rPr lang="zh-CN" altLang="en-US" smtClean="0"/>
              <a:t>2023/6/25</a:t>
            </a:fld>
            <a:endParaRPr lang="zh-CN" altLang="en-US"/>
          </a:p>
        </p:txBody>
      </p:sp>
      <p:sp>
        <p:nvSpPr>
          <p:cNvPr id="4" name="页脚占位符 3">
            <a:extLst>
              <a:ext uri="{FF2B5EF4-FFF2-40B4-BE49-F238E27FC236}">
                <a16:creationId xmlns:a16="http://schemas.microsoft.com/office/drawing/2014/main" id="{90601E76-F120-2A89-2825-139BAF3AD5FF}"/>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3CA685DF-A205-1C49-8A47-A7FE4D401070}"/>
              </a:ext>
            </a:extLst>
          </p:cNvPr>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815940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1347" name="Group 3"/>
          <p:cNvGrpSpPr>
            <a:grpSpLocks/>
          </p:cNvGrpSpPr>
          <p:nvPr/>
        </p:nvGrpSpPr>
        <p:grpSpPr bwMode="auto">
          <a:xfrm>
            <a:off x="541338" y="1412875"/>
            <a:ext cx="2447925" cy="1800225"/>
            <a:chOff x="658" y="1525"/>
            <a:chExt cx="1542" cy="1134"/>
          </a:xfrm>
        </p:grpSpPr>
        <p:graphicFrame>
          <p:nvGraphicFramePr>
            <p:cNvPr id="441348" name="Object 4"/>
            <p:cNvGraphicFramePr>
              <a:graphicFrameLocks noChangeAspect="1"/>
            </p:cNvGraphicFramePr>
            <p:nvPr/>
          </p:nvGraphicFramePr>
          <p:xfrm>
            <a:off x="930" y="1525"/>
            <a:ext cx="952" cy="735"/>
          </p:xfrm>
          <a:graphic>
            <a:graphicData uri="http://schemas.openxmlformats.org/presentationml/2006/ole">
              <mc:AlternateContent xmlns:mc="http://schemas.openxmlformats.org/markup-compatibility/2006">
                <mc:Choice xmlns:v="urn:schemas-microsoft-com:vml" Requires="v">
                  <p:oleObj name="Image" r:id="rId3" imgW="4342857" imgH="3352381" progId="Photoshop.Image.7">
                    <p:embed/>
                  </p:oleObj>
                </mc:Choice>
                <mc:Fallback>
                  <p:oleObj name="Image" r:id="rId3" imgW="4342857" imgH="335238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525"/>
                          <a:ext cx="952" cy="735"/>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rgbClr val="FFCC66"/>
                              </a:solidFill>
                            </a14:hiddenFill>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oleObj>
                </mc:Fallback>
              </mc:AlternateContent>
            </a:graphicData>
          </a:graphic>
        </p:graphicFrame>
        <p:sp>
          <p:nvSpPr>
            <p:cNvPr id="441349" name="Text Box 5"/>
            <p:cNvSpPr txBox="1">
              <a:spLocks noChangeArrowheads="1"/>
            </p:cNvSpPr>
            <p:nvPr/>
          </p:nvSpPr>
          <p:spPr bwMode="auto">
            <a:xfrm>
              <a:off x="658" y="2255"/>
              <a:ext cx="1542"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0000FF"/>
                  </a:solidFill>
                  <a:latin typeface="Arial Black" pitchFamily="34" charset="0"/>
                  <a:ea typeface="黑体" pitchFamily="2" charset="-122"/>
                </a:rPr>
                <a:t>没有</a:t>
              </a:r>
              <a:r>
                <a:rPr lang="zh-CN" altLang="en-US" b="1" dirty="0">
                  <a:latin typeface="Arial Black" pitchFamily="34" charset="0"/>
                  <a:ea typeface="黑体" pitchFamily="2" charset="-122"/>
                </a:rPr>
                <a:t>统一</a:t>
              </a:r>
              <a:r>
                <a:rPr lang="zh-CN" altLang="en-US" b="1" dirty="0">
                  <a:solidFill>
                    <a:srgbClr val="0000FF"/>
                  </a:solidFill>
                  <a:latin typeface="Arial Black" pitchFamily="34" charset="0"/>
                  <a:ea typeface="黑体" pitchFamily="2" charset="-122"/>
                </a:rPr>
                <a:t>规范</a:t>
              </a:r>
              <a:r>
                <a:rPr lang="zh-CN" altLang="en-US" b="1" dirty="0">
                  <a:latin typeface="Arial Black" pitchFamily="34" charset="0"/>
                  <a:ea typeface="黑体" pitchFamily="2" charset="-122"/>
                </a:rPr>
                <a:t>的手机充电器</a:t>
              </a:r>
            </a:p>
          </p:txBody>
        </p:sp>
      </p:grpSp>
      <p:grpSp>
        <p:nvGrpSpPr>
          <p:cNvPr id="441350" name="Group 6"/>
          <p:cNvGrpSpPr>
            <a:grpSpLocks/>
          </p:cNvGrpSpPr>
          <p:nvPr/>
        </p:nvGrpSpPr>
        <p:grpSpPr bwMode="auto">
          <a:xfrm>
            <a:off x="468313" y="3573463"/>
            <a:ext cx="2447925" cy="2016125"/>
            <a:chOff x="612" y="2704"/>
            <a:chExt cx="1542" cy="1270"/>
          </a:xfrm>
        </p:grpSpPr>
        <p:pic>
          <p:nvPicPr>
            <p:cNvPr id="441351" name="Picture 7" descr="http://www.365dn.com/upimg/allimg/20060602/1606001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0" y="2704"/>
              <a:ext cx="952" cy="8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441352" name="Text Box 8"/>
            <p:cNvSpPr txBox="1">
              <a:spLocks noChangeArrowheads="1"/>
            </p:cNvSpPr>
            <p:nvPr/>
          </p:nvSpPr>
          <p:spPr bwMode="auto">
            <a:xfrm>
              <a:off x="612" y="3570"/>
              <a:ext cx="1542"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0000FF"/>
                  </a:solidFill>
                  <a:latin typeface="Arial Black" pitchFamily="34" charset="0"/>
                  <a:ea typeface="黑体" pitchFamily="2" charset="-122"/>
                </a:rPr>
                <a:t>遵循</a:t>
              </a:r>
              <a:r>
                <a:rPr lang="zh-CN" altLang="en-US" b="1" dirty="0">
                  <a:latin typeface="Arial Black" pitchFamily="34" charset="0"/>
                  <a:ea typeface="黑体" pitchFamily="2" charset="-122"/>
                </a:rPr>
                <a:t>众多接口</a:t>
              </a:r>
              <a:r>
                <a:rPr lang="zh-CN" altLang="en-US" b="1" dirty="0">
                  <a:solidFill>
                    <a:srgbClr val="0000FF"/>
                  </a:solidFill>
                  <a:latin typeface="Arial Black" pitchFamily="34" charset="0"/>
                  <a:ea typeface="黑体" pitchFamily="2" charset="-122"/>
                </a:rPr>
                <a:t>规范</a:t>
              </a:r>
              <a:r>
                <a:rPr lang="zh-CN" altLang="en-US" b="1" dirty="0">
                  <a:latin typeface="Arial Black" pitchFamily="34" charset="0"/>
                  <a:ea typeface="黑体" pitchFamily="2" charset="-122"/>
                </a:rPr>
                <a:t>设计的</a:t>
              </a:r>
              <a:r>
                <a:rPr lang="en-US" altLang="zh-CN" b="1" dirty="0">
                  <a:latin typeface="Arial Black" pitchFamily="34" charset="0"/>
                  <a:ea typeface="黑体" pitchFamily="2" charset="-122"/>
                </a:rPr>
                <a:t>PC</a:t>
              </a:r>
              <a:r>
                <a:rPr lang="zh-CN" altLang="en-US" b="1" dirty="0">
                  <a:latin typeface="Arial Black" pitchFamily="34" charset="0"/>
                  <a:ea typeface="黑体" pitchFamily="2" charset="-122"/>
                </a:rPr>
                <a:t>主板</a:t>
              </a:r>
            </a:p>
          </p:txBody>
        </p:sp>
      </p:grpSp>
      <p:sp>
        <p:nvSpPr>
          <p:cNvPr id="441353" name="AutoShape 9"/>
          <p:cNvSpPr>
            <a:spLocks noChangeArrowheads="1"/>
          </p:cNvSpPr>
          <p:nvPr/>
        </p:nvSpPr>
        <p:spPr bwMode="auto">
          <a:xfrm>
            <a:off x="2628900" y="1846263"/>
            <a:ext cx="1223963" cy="576262"/>
          </a:xfrm>
          <a:prstGeom prst="rightArrow">
            <a:avLst>
              <a:gd name="adj1" fmla="val 49861"/>
              <a:gd name="adj2" fmla="val 53168"/>
            </a:avLst>
          </a:prstGeom>
          <a:gradFill rotWithShape="1">
            <a:gsLst>
              <a:gs pos="0">
                <a:srgbClr val="B563CF"/>
              </a:gs>
              <a:gs pos="100000">
                <a:srgbClr val="B563CF">
                  <a:gamma/>
                  <a:tint val="0"/>
                  <a:invGamma/>
                </a:srgbClr>
              </a:gs>
            </a:gsLst>
            <a:lin ang="5400000" scaled="1"/>
          </a:gradFill>
          <a:ln w="6350">
            <a:solidFill>
              <a:srgbClr val="800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useBgFill="1">
        <p:nvSpPr>
          <p:cNvPr id="441354" name="AutoShape 10"/>
          <p:cNvSpPr>
            <a:spLocks noChangeArrowheads="1"/>
          </p:cNvSpPr>
          <p:nvPr/>
        </p:nvSpPr>
        <p:spPr bwMode="gray">
          <a:xfrm>
            <a:off x="3997325" y="1773238"/>
            <a:ext cx="1800225" cy="792162"/>
          </a:xfrm>
          <a:prstGeom prst="roundRect">
            <a:avLst>
              <a:gd name="adj" fmla="val 16667"/>
            </a:avLst>
          </a:prstGeom>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zh-CN" altLang="en-US" b="1" dirty="0">
                <a:ea typeface="黑体" pitchFamily="2" charset="-122"/>
              </a:rPr>
              <a:t>经常带来困扰 </a:t>
            </a:r>
          </a:p>
        </p:txBody>
      </p:sp>
      <p:sp useBgFill="1">
        <p:nvSpPr>
          <p:cNvPr id="441355" name="AutoShape 11"/>
          <p:cNvSpPr>
            <a:spLocks noChangeArrowheads="1"/>
          </p:cNvSpPr>
          <p:nvPr/>
        </p:nvSpPr>
        <p:spPr bwMode="gray">
          <a:xfrm>
            <a:off x="3995738" y="3716338"/>
            <a:ext cx="1800225" cy="790575"/>
          </a:xfrm>
          <a:prstGeom prst="roundRect">
            <a:avLst>
              <a:gd name="adj" fmla="val 16667"/>
            </a:avLst>
          </a:prstGeom>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zh-CN" altLang="en-US" b="1">
                <a:ea typeface="黑体" pitchFamily="2" charset="-122"/>
              </a:rPr>
              <a:t>插槽接口统一， </a:t>
            </a:r>
          </a:p>
          <a:p>
            <a:pPr eaLnBrk="0" hangingPunct="0"/>
            <a:r>
              <a:rPr lang="zh-CN" altLang="en-US" b="1">
                <a:ea typeface="黑体" pitchFamily="2" charset="-122"/>
              </a:rPr>
              <a:t>使用方便 </a:t>
            </a:r>
          </a:p>
        </p:txBody>
      </p:sp>
      <p:sp>
        <p:nvSpPr>
          <p:cNvPr id="441356" name="AutoShape 12"/>
          <p:cNvSpPr>
            <a:spLocks noChangeArrowheads="1"/>
          </p:cNvSpPr>
          <p:nvPr/>
        </p:nvSpPr>
        <p:spPr bwMode="auto">
          <a:xfrm>
            <a:off x="2628900" y="3862388"/>
            <a:ext cx="1223963" cy="576262"/>
          </a:xfrm>
          <a:prstGeom prst="rightArrow">
            <a:avLst>
              <a:gd name="adj1" fmla="val 49861"/>
              <a:gd name="adj2" fmla="val 53168"/>
            </a:avLst>
          </a:prstGeom>
          <a:gradFill rotWithShape="1">
            <a:gsLst>
              <a:gs pos="0">
                <a:srgbClr val="B563CF"/>
              </a:gs>
              <a:gs pos="100000">
                <a:srgbClr val="B563CF">
                  <a:gamma/>
                  <a:tint val="0"/>
                  <a:invGamma/>
                </a:srgbClr>
              </a:gs>
            </a:gsLst>
            <a:lin ang="5400000" scaled="1"/>
          </a:gradFill>
          <a:ln w="6350">
            <a:solidFill>
              <a:srgbClr val="800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441357" name="AutoShape 13"/>
          <p:cNvSpPr>
            <a:spLocks/>
          </p:cNvSpPr>
          <p:nvPr/>
        </p:nvSpPr>
        <p:spPr bwMode="auto">
          <a:xfrm>
            <a:off x="6011863" y="1916113"/>
            <a:ext cx="415925" cy="2520950"/>
          </a:xfrm>
          <a:prstGeom prst="rightBrace">
            <a:avLst>
              <a:gd name="adj1" fmla="val 50509"/>
              <a:gd name="adj2" fmla="val 50000"/>
            </a:avLst>
          </a:prstGeom>
          <a:noFill/>
          <a:ln w="317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useBgFill="1">
        <p:nvSpPr>
          <p:cNvPr id="441359" name="AutoShape 15"/>
          <p:cNvSpPr>
            <a:spLocks noChangeArrowheads="1"/>
          </p:cNvSpPr>
          <p:nvPr/>
        </p:nvSpPr>
        <p:spPr bwMode="gray">
          <a:xfrm>
            <a:off x="6588125" y="2492375"/>
            <a:ext cx="2089150" cy="1296988"/>
          </a:xfrm>
          <a:prstGeom prst="roundRect">
            <a:avLst>
              <a:gd name="adj" fmla="val 16667"/>
            </a:avLst>
          </a:prstGeom>
          <a:ln w="9525" algn="ctr">
            <a:solidFill>
              <a:srgbClr val="B563CF"/>
            </a:solidFill>
            <a:round/>
            <a:headEnd/>
            <a:tailEnd/>
          </a:ln>
          <a:effectLst>
            <a:outerShdw dist="107763" dir="8100000" algn="ctr" rotWithShape="0">
              <a:schemeClr val="bg2">
                <a:alpha val="50000"/>
              </a:schemeClr>
            </a:outerShdw>
          </a:effectLst>
        </p:spPr>
        <p:txBody>
          <a:bodyPr wrap="none" anchor="ctr"/>
          <a:lstStyle/>
          <a:p>
            <a:pPr algn="l" eaLnBrk="0" hangingPunct="0"/>
            <a:r>
              <a:rPr lang="zh-CN" altLang="en-US" b="1">
                <a:ea typeface="黑体" pitchFamily="2" charset="-122"/>
              </a:rPr>
              <a:t>对比来看：</a:t>
            </a:r>
          </a:p>
          <a:p>
            <a:pPr algn="l" eaLnBrk="0" hangingPunct="0"/>
            <a:r>
              <a:rPr lang="zh-CN" altLang="en-US" b="1">
                <a:ea typeface="黑体" pitchFamily="2" charset="-122"/>
              </a:rPr>
              <a:t>软件项目中的规范</a:t>
            </a:r>
          </a:p>
          <a:p>
            <a:pPr algn="l" eaLnBrk="0" hangingPunct="0"/>
            <a:r>
              <a:rPr lang="zh-CN" altLang="en-US" b="1">
                <a:ea typeface="黑体" pitchFamily="2" charset="-122"/>
              </a:rPr>
              <a:t>能起到什么作用？</a:t>
            </a:r>
          </a:p>
        </p:txBody>
      </p:sp>
      <p:sp>
        <p:nvSpPr>
          <p:cNvPr id="441360" name="AutoShape 16"/>
          <p:cNvSpPr>
            <a:spLocks noChangeArrowheads="1"/>
          </p:cNvSpPr>
          <p:nvPr/>
        </p:nvSpPr>
        <p:spPr bwMode="gray">
          <a:xfrm>
            <a:off x="2267620" y="5518597"/>
            <a:ext cx="5544740" cy="79072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sz="2000" b="1" dirty="0">
                <a:ea typeface="黑体" pitchFamily="2" charset="-122"/>
              </a:rPr>
              <a:t>统一的</a:t>
            </a:r>
            <a:r>
              <a:rPr lang="zh-CN" altLang="en-US" sz="2000" b="1" dirty="0">
                <a:solidFill>
                  <a:srgbClr val="0000FF"/>
                </a:solidFill>
                <a:ea typeface="黑体" pitchFamily="2" charset="-122"/>
              </a:rPr>
              <a:t>规范</a:t>
            </a:r>
            <a:r>
              <a:rPr lang="zh-CN" altLang="en-US" sz="2000" b="1" dirty="0">
                <a:ea typeface="黑体" pitchFamily="2" charset="-122"/>
              </a:rPr>
              <a:t>带来效率，使团队的步调协调一致</a:t>
            </a:r>
            <a:endParaRPr lang="en-US" altLang="zh-CN" sz="2000" b="1" dirty="0">
              <a:ea typeface="黑体" pitchFamily="2" charset="-122"/>
            </a:endParaRPr>
          </a:p>
          <a:p>
            <a:pPr algn="ctr" eaLnBrk="0" hangingPunct="0"/>
            <a:r>
              <a:rPr lang="zh-CN" altLang="en-US" sz="2000" b="1" dirty="0">
                <a:ea typeface="黑体" pitchFamily="2" charset="-122"/>
              </a:rPr>
              <a:t>我盼望：无线充电标准</a:t>
            </a:r>
            <a:r>
              <a:rPr lang="en-US" altLang="zh-CN" sz="2000" b="1" dirty="0">
                <a:ea typeface="黑体" pitchFamily="2" charset="-122"/>
              </a:rPr>
              <a:t>~</a:t>
            </a:r>
            <a:r>
              <a:rPr lang="zh-CN" altLang="en-US" sz="2000" b="1" dirty="0">
                <a:ea typeface="黑体" pitchFamily="2" charset="-122"/>
              </a:rPr>
              <a:t>！ </a:t>
            </a:r>
          </a:p>
        </p:txBody>
      </p:sp>
      <p:sp>
        <p:nvSpPr>
          <p:cNvPr id="441362" name="Rectangle 18"/>
          <p:cNvSpPr>
            <a:spLocks noGrp="1" noChangeArrowheads="1"/>
          </p:cNvSpPr>
          <p:nvPr>
            <p:ph type="title"/>
          </p:nvPr>
        </p:nvSpPr>
        <p:spPr/>
        <p:txBody>
          <a:bodyPr/>
          <a:lstStyle/>
          <a:p>
            <a:r>
              <a:rPr lang="zh-CN" altLang="en-US"/>
              <a:t>为什么需要项目规范</a:t>
            </a:r>
            <a:r>
              <a:rPr lang="en-US" altLang="zh-CN"/>
              <a:t>2-2</a:t>
            </a:r>
            <a:endParaRPr lang="zh-CN" altLang="en-US"/>
          </a:p>
        </p:txBody>
      </p:sp>
      <p:sp>
        <p:nvSpPr>
          <p:cNvPr id="2" name="日期占位符 1">
            <a:extLst>
              <a:ext uri="{FF2B5EF4-FFF2-40B4-BE49-F238E27FC236}">
                <a16:creationId xmlns:a16="http://schemas.microsoft.com/office/drawing/2014/main" id="{7608563E-E6D3-B99B-5FCA-D7FF06C2FF4F}"/>
              </a:ext>
            </a:extLst>
          </p:cNvPr>
          <p:cNvSpPr>
            <a:spLocks noGrp="1"/>
          </p:cNvSpPr>
          <p:nvPr>
            <p:ph type="dt" sz="half" idx="10"/>
          </p:nvPr>
        </p:nvSpPr>
        <p:spPr/>
        <p:txBody>
          <a:bodyPr/>
          <a:lstStyle/>
          <a:p>
            <a:fld id="{5AE626F6-63EE-4848-B478-3A66A5CB9B8D}" type="datetime1">
              <a:rPr lang="zh-CN" altLang="en-US" smtClean="0"/>
              <a:t>2023/6/25</a:t>
            </a:fld>
            <a:endParaRPr lang="zh-CN" altLang="en-US"/>
          </a:p>
        </p:txBody>
      </p:sp>
      <p:sp>
        <p:nvSpPr>
          <p:cNvPr id="3" name="页脚占位符 2">
            <a:extLst>
              <a:ext uri="{FF2B5EF4-FFF2-40B4-BE49-F238E27FC236}">
                <a16:creationId xmlns:a16="http://schemas.microsoft.com/office/drawing/2014/main" id="{DE3EF594-71D2-CA2D-B814-0515420C2A8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5F66D6E-26CE-20B1-B9E9-AF5CF4A5A155}"/>
              </a:ext>
            </a:extLst>
          </p:cNvPr>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258677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395" name="Picture 3" descr="The image “http://www.yzhywh.com/upload/0707/20070726213741.BMP” cannot be displayed, because it contains errors."/>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684213" y="1844675"/>
            <a:ext cx="2303462" cy="15541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443396" name="Picture 4" descr="The image “http://gd.cnbook365.com/data/bookpic1/gongjvshu/9340658_b.jpg” cannot be displayed, because it contains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628775"/>
            <a:ext cx="1465262" cy="1919288"/>
          </a:xfrm>
          <a:prstGeom prst="rect">
            <a:avLst/>
          </a:prstGeom>
          <a:noFill/>
          <a:extLst>
            <a:ext uri="{909E8E84-426E-40dd-AFC4-6F175D3DCCD1}">
              <a14:hiddenFill xmlns="" xmlns:a14="http://schemas.microsoft.com/office/drawing/2010/main">
                <a:solidFill>
                  <a:srgbClr val="FFFFFF"/>
                </a:solidFill>
              </a14:hiddenFill>
            </a:ext>
          </a:extLst>
        </p:spPr>
      </p:pic>
      <p:sp>
        <p:nvSpPr>
          <p:cNvPr id="443398" name="AutoShape 6"/>
          <p:cNvSpPr>
            <a:spLocks noChangeArrowheads="1"/>
          </p:cNvSpPr>
          <p:nvPr/>
        </p:nvSpPr>
        <p:spPr bwMode="auto">
          <a:xfrm rot="16200000">
            <a:off x="1584325" y="3392488"/>
            <a:ext cx="504825" cy="720725"/>
          </a:xfrm>
          <a:prstGeom prst="leftArrow">
            <a:avLst>
              <a:gd name="adj1" fmla="val 50000"/>
              <a:gd name="adj2" fmla="val 25000"/>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useBgFill="1">
        <p:nvSpPr>
          <p:cNvPr id="443399" name="AutoShape 7"/>
          <p:cNvSpPr>
            <a:spLocks noChangeArrowheads="1"/>
          </p:cNvSpPr>
          <p:nvPr/>
        </p:nvSpPr>
        <p:spPr bwMode="auto">
          <a:xfrm>
            <a:off x="914400" y="4079875"/>
            <a:ext cx="1924050" cy="406400"/>
          </a:xfrm>
          <a:prstGeom prst="roundRect">
            <a:avLst>
              <a:gd name="adj" fmla="val 16667"/>
            </a:avLst>
          </a:prstGeom>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r>
              <a:rPr lang="zh-CN" altLang="en-US" b="1" dirty="0">
                <a:ea typeface="黑体" pitchFamily="2" charset="-122"/>
              </a:rPr>
              <a:t>教我们变成好人？</a:t>
            </a:r>
          </a:p>
        </p:txBody>
      </p:sp>
      <p:sp>
        <p:nvSpPr>
          <p:cNvPr id="443400" name="AutoShape 8"/>
          <p:cNvSpPr>
            <a:spLocks noChangeArrowheads="1"/>
          </p:cNvSpPr>
          <p:nvPr/>
        </p:nvSpPr>
        <p:spPr bwMode="auto">
          <a:xfrm rot="16200000">
            <a:off x="4067176" y="3429000"/>
            <a:ext cx="431800" cy="720725"/>
          </a:xfrm>
          <a:prstGeom prst="leftArrow">
            <a:avLst>
              <a:gd name="adj1" fmla="val 50000"/>
              <a:gd name="adj2" fmla="val 25000"/>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useBgFill="1">
        <p:nvSpPr>
          <p:cNvPr id="443401" name="AutoShape 9"/>
          <p:cNvSpPr>
            <a:spLocks noChangeArrowheads="1"/>
          </p:cNvSpPr>
          <p:nvPr/>
        </p:nvSpPr>
        <p:spPr bwMode="auto">
          <a:xfrm>
            <a:off x="2971086" y="4081463"/>
            <a:ext cx="2355691" cy="406400"/>
          </a:xfrm>
          <a:prstGeom prst="roundRect">
            <a:avLst>
              <a:gd name="adj" fmla="val 16667"/>
            </a:avLst>
          </a:prstGeom>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r>
              <a:rPr lang="zh-CN" altLang="en-US" b="1" dirty="0">
                <a:ea typeface="黑体" pitchFamily="2" charset="-122"/>
              </a:rPr>
              <a:t>保证道路安全畅通？ </a:t>
            </a:r>
          </a:p>
        </p:txBody>
      </p:sp>
      <p:sp>
        <p:nvSpPr>
          <p:cNvPr id="443402" name="AutoShape 10"/>
          <p:cNvSpPr>
            <a:spLocks noChangeArrowheads="1"/>
          </p:cNvSpPr>
          <p:nvPr/>
        </p:nvSpPr>
        <p:spPr bwMode="auto">
          <a:xfrm rot="16200000">
            <a:off x="6551613" y="3392488"/>
            <a:ext cx="504825" cy="720725"/>
          </a:xfrm>
          <a:prstGeom prst="leftArrow">
            <a:avLst>
              <a:gd name="adj1" fmla="val 50000"/>
              <a:gd name="adj2" fmla="val 25000"/>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useBgFill="1">
        <p:nvSpPr>
          <p:cNvPr id="443403" name="AutoShape 11"/>
          <p:cNvSpPr>
            <a:spLocks noChangeArrowheads="1"/>
          </p:cNvSpPr>
          <p:nvPr/>
        </p:nvSpPr>
        <p:spPr bwMode="auto">
          <a:xfrm>
            <a:off x="5526088" y="4081463"/>
            <a:ext cx="2776537" cy="406400"/>
          </a:xfrm>
          <a:prstGeom prst="roundRect">
            <a:avLst>
              <a:gd name="adj" fmla="val 16667"/>
            </a:avLst>
          </a:prstGeom>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r>
              <a:rPr lang="zh-CN" altLang="en-US" b="1">
                <a:solidFill>
                  <a:srgbClr val="0000FF"/>
                </a:solidFill>
                <a:ea typeface="黑体" pitchFamily="2" charset="-122"/>
              </a:rPr>
              <a:t>项目规范的作用是什么？  </a:t>
            </a:r>
          </a:p>
        </p:txBody>
      </p:sp>
      <p:sp>
        <p:nvSpPr>
          <p:cNvPr id="443404" name="Rectangle 12"/>
          <p:cNvSpPr>
            <a:spLocks noChangeArrowheads="1"/>
          </p:cNvSpPr>
          <p:nvPr/>
        </p:nvSpPr>
        <p:spPr bwMode="auto">
          <a:xfrm>
            <a:off x="898525" y="4797425"/>
            <a:ext cx="6265863" cy="576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tx2"/>
              </a:buClr>
              <a:buFont typeface="Wingdings" pitchFamily="2" charset="2"/>
              <a:buNone/>
            </a:pPr>
            <a:r>
              <a:rPr lang="zh-CN" altLang="en-US" sz="2400" b="1">
                <a:ea typeface="黑体" pitchFamily="2" charset="-122"/>
              </a:rPr>
              <a:t>项目规范的作用：</a:t>
            </a:r>
          </a:p>
        </p:txBody>
      </p:sp>
      <p:sp useBgFill="1">
        <p:nvSpPr>
          <p:cNvPr id="443405" name="AutoShape 13"/>
          <p:cNvSpPr>
            <a:spLocks noChangeArrowheads="1"/>
          </p:cNvSpPr>
          <p:nvPr/>
        </p:nvSpPr>
        <p:spPr bwMode="auto">
          <a:xfrm>
            <a:off x="900113" y="5300663"/>
            <a:ext cx="2016125" cy="719137"/>
          </a:xfrm>
          <a:prstGeom prst="roundRect">
            <a:avLst>
              <a:gd name="adj" fmla="val 16667"/>
            </a:avLst>
          </a:prstGeom>
          <a:ln>
            <a:noFill/>
          </a:ln>
          <a:effectLst>
            <a:prstShdw prst="shdw17" dist="63500" dir="2212194">
              <a:schemeClr val="bg2">
                <a:alpha val="50000"/>
              </a:schemeClr>
            </a:prstShdw>
          </a:effectLst>
          <a:extLst>
            <a:ext uri="{91240B29-F687-4f45-9708-019B960494DF}">
              <a14:hiddenLine xmlns="" xmlns:a14="http://schemas.microsoft.com/office/drawing/2010/main" w="9525" algn="ctr">
                <a:solidFill>
                  <a:srgbClr val="800080"/>
                </a:solidFill>
                <a:round/>
                <a:headEnd/>
                <a:tailEnd/>
              </a14:hiddenLine>
            </a:ext>
          </a:extLst>
        </p:spPr>
        <p:txBody>
          <a:bodyPr/>
          <a:lstStyle/>
          <a:p>
            <a:r>
              <a:rPr lang="zh-CN" altLang="en-US" b="1" dirty="0">
                <a:ea typeface="黑体" pitchFamily="2" charset="-122"/>
              </a:rPr>
              <a:t>保证代码易读</a:t>
            </a:r>
          </a:p>
          <a:p>
            <a:r>
              <a:rPr lang="zh-CN" altLang="en-US" b="1" dirty="0">
                <a:ea typeface="黑体" pitchFamily="2" charset="-122"/>
              </a:rPr>
              <a:t>项目易于维护</a:t>
            </a:r>
          </a:p>
        </p:txBody>
      </p:sp>
      <p:sp useBgFill="1">
        <p:nvSpPr>
          <p:cNvPr id="443406" name="AutoShape 14"/>
          <p:cNvSpPr>
            <a:spLocks noChangeArrowheads="1"/>
          </p:cNvSpPr>
          <p:nvPr/>
        </p:nvSpPr>
        <p:spPr bwMode="auto">
          <a:xfrm>
            <a:off x="3419475" y="5300663"/>
            <a:ext cx="2014538" cy="719137"/>
          </a:xfrm>
          <a:prstGeom prst="roundRect">
            <a:avLst>
              <a:gd name="adj" fmla="val 16667"/>
            </a:avLst>
          </a:prstGeom>
          <a:ln>
            <a:noFill/>
          </a:ln>
          <a:effectLst>
            <a:prstShdw prst="shdw17" dist="63500" dir="2212194">
              <a:schemeClr val="bg2">
                <a:alpha val="50000"/>
              </a:schemeClr>
            </a:prstShdw>
          </a:effectLst>
          <a:extLst>
            <a:ext uri="{91240B29-F687-4f45-9708-019B960494DF}">
              <a14:hiddenLine xmlns="" xmlns:a14="http://schemas.microsoft.com/office/drawing/2010/main" w="9525" algn="ctr">
                <a:solidFill>
                  <a:srgbClr val="800080"/>
                </a:solidFill>
                <a:round/>
                <a:headEnd/>
                <a:tailEnd/>
              </a14:hiddenLine>
            </a:ext>
          </a:extLst>
        </p:spPr>
        <p:txBody>
          <a:bodyPr/>
          <a:lstStyle/>
          <a:p>
            <a:r>
              <a:rPr lang="zh-CN" altLang="en-US" b="1">
                <a:ea typeface="黑体" pitchFamily="2" charset="-122"/>
              </a:rPr>
              <a:t>降低沟通成本</a:t>
            </a:r>
          </a:p>
          <a:p>
            <a:r>
              <a:rPr lang="zh-CN" altLang="en-US" b="1">
                <a:ea typeface="黑体" pitchFamily="2" charset="-122"/>
              </a:rPr>
              <a:t>降低项目风险</a:t>
            </a:r>
          </a:p>
        </p:txBody>
      </p:sp>
      <p:sp useBgFill="1">
        <p:nvSpPr>
          <p:cNvPr id="443407" name="AutoShape 15"/>
          <p:cNvSpPr>
            <a:spLocks noChangeArrowheads="1"/>
          </p:cNvSpPr>
          <p:nvPr/>
        </p:nvSpPr>
        <p:spPr bwMode="auto">
          <a:xfrm>
            <a:off x="5940425" y="5300663"/>
            <a:ext cx="2376488" cy="719137"/>
          </a:xfrm>
          <a:prstGeom prst="roundRect">
            <a:avLst>
              <a:gd name="adj" fmla="val 16667"/>
            </a:avLst>
          </a:prstGeom>
          <a:ln>
            <a:noFill/>
          </a:ln>
          <a:effectLst>
            <a:prstShdw prst="shdw17" dist="63500" dir="2212194">
              <a:schemeClr val="bg2">
                <a:alpha val="50000"/>
              </a:schemeClr>
            </a:prstShdw>
          </a:effectLst>
          <a:extLst>
            <a:ext uri="{91240B29-F687-4f45-9708-019B960494DF}">
              <a14:hiddenLine xmlns="" xmlns:a14="http://schemas.microsoft.com/office/drawing/2010/main" w="9525" algn="ctr">
                <a:solidFill>
                  <a:srgbClr val="800080"/>
                </a:solidFill>
                <a:round/>
                <a:headEnd/>
                <a:tailEnd/>
              </a14:hiddenLine>
            </a:ext>
          </a:extLst>
        </p:spPr>
        <p:txBody>
          <a:bodyPr/>
          <a:lstStyle/>
          <a:p>
            <a:r>
              <a:rPr lang="zh-CN" altLang="en-US" b="1">
                <a:ea typeface="黑体" pitchFamily="2" charset="-122"/>
              </a:rPr>
              <a:t>保证系统风格一致</a:t>
            </a:r>
          </a:p>
          <a:p>
            <a:r>
              <a:rPr lang="zh-CN" altLang="en-US" b="1">
                <a:ea typeface="黑体" pitchFamily="2" charset="-122"/>
              </a:rPr>
              <a:t>易于用户使用</a:t>
            </a:r>
          </a:p>
        </p:txBody>
      </p:sp>
      <p:sp>
        <p:nvSpPr>
          <p:cNvPr id="443409" name="Rectangle 17"/>
          <p:cNvSpPr>
            <a:spLocks noGrp="1" noChangeArrowheads="1"/>
          </p:cNvSpPr>
          <p:nvPr>
            <p:ph type="title"/>
          </p:nvPr>
        </p:nvSpPr>
        <p:spPr/>
        <p:txBody>
          <a:bodyPr/>
          <a:lstStyle/>
          <a:p>
            <a:r>
              <a:rPr lang="zh-CN" altLang="en-US"/>
              <a:t>项目规范的作用</a:t>
            </a:r>
          </a:p>
        </p:txBody>
      </p:sp>
      <p:pic>
        <p:nvPicPr>
          <p:cNvPr id="2" name="图片 1"/>
          <p:cNvPicPr>
            <a:picLocks noChangeAspect="1"/>
          </p:cNvPicPr>
          <p:nvPr/>
        </p:nvPicPr>
        <p:blipFill>
          <a:blip r:embed="rId5"/>
          <a:stretch>
            <a:fillRect/>
          </a:stretch>
        </p:blipFill>
        <p:spPr>
          <a:xfrm>
            <a:off x="6084887" y="1443037"/>
            <a:ext cx="1438275" cy="2019300"/>
          </a:xfrm>
          <a:prstGeom prst="rect">
            <a:avLst/>
          </a:prstGeom>
        </p:spPr>
      </p:pic>
      <p:sp>
        <p:nvSpPr>
          <p:cNvPr id="3" name="日期占位符 2">
            <a:extLst>
              <a:ext uri="{FF2B5EF4-FFF2-40B4-BE49-F238E27FC236}">
                <a16:creationId xmlns:a16="http://schemas.microsoft.com/office/drawing/2014/main" id="{226A6BF4-DC98-AEF3-5875-5F0B3237BFE3}"/>
              </a:ext>
            </a:extLst>
          </p:cNvPr>
          <p:cNvSpPr>
            <a:spLocks noGrp="1"/>
          </p:cNvSpPr>
          <p:nvPr>
            <p:ph type="dt" sz="half" idx="10"/>
          </p:nvPr>
        </p:nvSpPr>
        <p:spPr/>
        <p:txBody>
          <a:bodyPr/>
          <a:lstStyle/>
          <a:p>
            <a:fld id="{E35AFB81-BF66-40D8-81E2-55B8E85F4699}" type="datetime1">
              <a:rPr lang="zh-CN" altLang="en-US" smtClean="0"/>
              <a:t>2023/6/25</a:t>
            </a:fld>
            <a:endParaRPr lang="zh-CN" altLang="en-US"/>
          </a:p>
        </p:txBody>
      </p:sp>
      <p:sp>
        <p:nvSpPr>
          <p:cNvPr id="4" name="页脚占位符 3">
            <a:extLst>
              <a:ext uri="{FF2B5EF4-FFF2-40B4-BE49-F238E27FC236}">
                <a16:creationId xmlns:a16="http://schemas.microsoft.com/office/drawing/2014/main" id="{8D00C103-367B-5BDC-38C1-C4E2DBD90D0F}"/>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83899900-5104-A2E7-E57C-81EC9C21393D}"/>
              </a:ext>
            </a:extLst>
          </p:cNvPr>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36235240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5" name="Rectangle 5"/>
          <p:cNvSpPr>
            <a:spLocks noGrp="1" noChangeArrowheads="1"/>
          </p:cNvSpPr>
          <p:nvPr>
            <p:ph type="title"/>
          </p:nvPr>
        </p:nvSpPr>
        <p:spPr/>
        <p:txBody>
          <a:bodyPr/>
          <a:lstStyle/>
          <a:p>
            <a:r>
              <a:rPr lang="zh-CN" altLang="en-US"/>
              <a:t>项目规范</a:t>
            </a:r>
          </a:p>
        </p:txBody>
      </p:sp>
      <p:sp>
        <p:nvSpPr>
          <p:cNvPr id="445443" name="Rectangle 3"/>
          <p:cNvSpPr>
            <a:spLocks noGrp="1" noChangeArrowheads="1"/>
          </p:cNvSpPr>
          <p:nvPr>
            <p:ph type="body" idx="1"/>
          </p:nvPr>
        </p:nvSpPr>
        <p:spPr/>
        <p:txBody>
          <a:bodyPr>
            <a:normAutofit fontScale="70000" lnSpcReduction="20000"/>
          </a:bodyPr>
          <a:lstStyle/>
          <a:p>
            <a:r>
              <a:rPr lang="zh-CN" altLang="en-US" dirty="0"/>
              <a:t>什么是项目规范？</a:t>
            </a:r>
          </a:p>
          <a:p>
            <a:pPr lvl="1"/>
            <a:r>
              <a:rPr lang="zh-CN" altLang="en-US" dirty="0"/>
              <a:t>定义：</a:t>
            </a:r>
          </a:p>
          <a:p>
            <a:pPr lvl="2"/>
            <a:r>
              <a:rPr lang="zh-CN" altLang="en-US" dirty="0"/>
              <a:t>项目规范是一系列标准，规定，如：</a:t>
            </a:r>
            <a:endParaRPr lang="en-US" altLang="zh-CN" dirty="0"/>
          </a:p>
          <a:p>
            <a:pPr lvl="3"/>
            <a:r>
              <a:rPr lang="zh-CN" altLang="en-US" dirty="0"/>
              <a:t>代码中的变量如何定义</a:t>
            </a:r>
            <a:endParaRPr lang="en-US" altLang="zh-CN" dirty="0"/>
          </a:p>
          <a:p>
            <a:pPr lvl="3"/>
            <a:r>
              <a:rPr lang="zh-CN" altLang="en-US" dirty="0"/>
              <a:t>注释如何编写</a:t>
            </a:r>
            <a:endParaRPr lang="en-US" altLang="zh-CN" dirty="0"/>
          </a:p>
          <a:p>
            <a:pPr lvl="3"/>
            <a:r>
              <a:rPr lang="zh-CN" altLang="en-US" dirty="0"/>
              <a:t>数据库表如何设计</a:t>
            </a:r>
            <a:endParaRPr lang="en-US" altLang="zh-CN" dirty="0"/>
          </a:p>
          <a:p>
            <a:pPr lvl="3"/>
            <a:r>
              <a:rPr lang="zh-CN" altLang="en-US" dirty="0"/>
              <a:t>界面如何组织等</a:t>
            </a:r>
          </a:p>
          <a:p>
            <a:pPr lvl="1"/>
            <a:r>
              <a:rPr lang="zh-CN" altLang="en-US" dirty="0"/>
              <a:t>要点：</a:t>
            </a:r>
          </a:p>
          <a:p>
            <a:pPr lvl="2"/>
            <a:r>
              <a:rPr lang="zh-CN" altLang="en-US" dirty="0"/>
              <a:t>范围：软件项目中</a:t>
            </a:r>
          </a:p>
          <a:p>
            <a:pPr lvl="2"/>
            <a:r>
              <a:rPr lang="zh-CN" altLang="en-US" dirty="0"/>
              <a:t>要求：所有项目组成员都要严格遵守</a:t>
            </a:r>
          </a:p>
          <a:p>
            <a:pPr lvl="2"/>
            <a:r>
              <a:rPr lang="zh-CN" altLang="en-US" dirty="0"/>
              <a:t>目的：统一项目组行为，统一项目产品规格</a:t>
            </a:r>
          </a:p>
          <a:p>
            <a:pPr lvl="2"/>
            <a:r>
              <a:rPr lang="zh-CN" altLang="en-US" dirty="0"/>
              <a:t>内容：一系列规则，包括：数据库规范、编码规范、用户界面规范、测试规范、评审规范等	</a:t>
            </a:r>
          </a:p>
          <a:p>
            <a:pPr lvl="2"/>
            <a:endParaRPr lang="zh-CN" altLang="en-US" dirty="0"/>
          </a:p>
        </p:txBody>
      </p:sp>
      <p:sp>
        <p:nvSpPr>
          <p:cNvPr id="2" name="日期占位符 1">
            <a:extLst>
              <a:ext uri="{FF2B5EF4-FFF2-40B4-BE49-F238E27FC236}">
                <a16:creationId xmlns:a16="http://schemas.microsoft.com/office/drawing/2014/main" id="{8D376B94-81C9-7F16-0885-0134190D18C0}"/>
              </a:ext>
            </a:extLst>
          </p:cNvPr>
          <p:cNvSpPr>
            <a:spLocks noGrp="1"/>
          </p:cNvSpPr>
          <p:nvPr>
            <p:ph type="dt" sz="half" idx="10"/>
          </p:nvPr>
        </p:nvSpPr>
        <p:spPr/>
        <p:txBody>
          <a:bodyPr/>
          <a:lstStyle/>
          <a:p>
            <a:fld id="{8809B40A-DC64-40F3-8711-A21959EC5B33}" type="datetime1">
              <a:rPr lang="zh-CN" altLang="en-US" smtClean="0"/>
              <a:t>2023/6/25</a:t>
            </a:fld>
            <a:endParaRPr lang="zh-CN" altLang="en-US"/>
          </a:p>
        </p:txBody>
      </p:sp>
      <p:sp>
        <p:nvSpPr>
          <p:cNvPr id="3" name="页脚占位符 2">
            <a:extLst>
              <a:ext uri="{FF2B5EF4-FFF2-40B4-BE49-F238E27FC236}">
                <a16:creationId xmlns:a16="http://schemas.microsoft.com/office/drawing/2014/main" id="{9D846F9C-1D4D-655E-B18C-BA7157B3974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24B5D9BC-CD6A-8662-A467-38DBF7797ED9}"/>
              </a:ext>
            </a:extLst>
          </p:cNvPr>
          <p:cNvSpPr>
            <a:spLocks noGrp="1"/>
          </p:cNvSpPr>
          <p:nvPr>
            <p:ph type="sldNum" sz="quarter" idx="12"/>
          </p:nvPr>
        </p:nvSpPr>
        <p:spPr/>
        <p:txBody>
          <a:bodyPr/>
          <a:lstStyle/>
          <a:p>
            <a:fld id="{0C913308-F349-4B6D-A68A-DD1791B4A57B}" type="slidenum">
              <a:rPr lang="zh-CN" altLang="en-US" smtClean="0"/>
              <a:t>86</a:t>
            </a:fld>
            <a:endParaRPr lang="zh-CN" altLang="en-US"/>
          </a:p>
        </p:txBody>
      </p:sp>
    </p:spTree>
    <p:extLst>
      <p:ext uri="{BB962C8B-B14F-4D97-AF65-F5344CB8AC3E}">
        <p14:creationId xmlns:p14="http://schemas.microsoft.com/office/powerpoint/2010/main" val="37841254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从来都不缺救世主</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在程序开发的“英雄主义”主义时代，通常由一个人凭借聪明才智完成几乎所有的代码。</a:t>
            </a:r>
            <a:endParaRPr lang="en-US" altLang="zh-CN" dirty="0"/>
          </a:p>
          <a:p>
            <a:pPr lvl="1"/>
            <a:r>
              <a:rPr lang="zh-CN" altLang="en-US" dirty="0"/>
              <a:t>早期程序结构简单，往往没有多人合作、或对系统进行升级的需求</a:t>
            </a:r>
            <a:endParaRPr lang="en-US" altLang="zh-CN" dirty="0"/>
          </a:p>
          <a:p>
            <a:pPr lvl="1"/>
            <a:r>
              <a:rPr lang="zh-CN" altLang="en-US" dirty="0"/>
              <a:t>因此对编码规范的重视程度不高</a:t>
            </a:r>
          </a:p>
          <a:p>
            <a:r>
              <a:rPr lang="zh-CN" altLang="en-US" dirty="0"/>
              <a:t>随着计算机硬件软件的飞速发展，客户对系统的要求也越来越高。</a:t>
            </a:r>
            <a:endParaRPr lang="en-US" altLang="zh-CN" dirty="0"/>
          </a:p>
          <a:p>
            <a:pPr lvl="1"/>
            <a:r>
              <a:rPr lang="zh-CN" altLang="en-US" dirty="0"/>
              <a:t>“英雄主义”的时代已经过去，软件开发都以团队的形式来进行。</a:t>
            </a:r>
            <a:endParaRPr lang="en-US" altLang="zh-CN" dirty="0"/>
          </a:p>
          <a:p>
            <a:pPr lvl="1"/>
            <a:r>
              <a:rPr lang="zh-CN" altLang="en-US" dirty="0"/>
              <a:t>问题逐渐涌现：</a:t>
            </a:r>
            <a:endParaRPr lang="en-US" altLang="zh-CN" dirty="0"/>
          </a:p>
          <a:p>
            <a:pPr lvl="2"/>
            <a:r>
              <a:rPr lang="zh-CN" altLang="en-US" dirty="0"/>
              <a:t>程序员甲写完代码就走了，程序员乙负责维护甲的代码时，发现自己完全看不懂里面的变量定义和程序逻辑；</a:t>
            </a:r>
            <a:endParaRPr lang="en-US" altLang="zh-CN" dirty="0"/>
          </a:p>
          <a:p>
            <a:pPr lvl="2"/>
            <a:r>
              <a:rPr lang="zh-CN" altLang="en-US" dirty="0"/>
              <a:t>有时候甚至自己写的代码过了一段时间都看不懂了。</a:t>
            </a:r>
          </a:p>
          <a:p>
            <a:r>
              <a:rPr lang="zh-CN" altLang="en-US" dirty="0"/>
              <a:t>项目规范的作用</a:t>
            </a:r>
            <a:endParaRPr lang="en-US" altLang="zh-CN" dirty="0"/>
          </a:p>
          <a:p>
            <a:pPr lvl="1"/>
            <a:r>
              <a:rPr lang="zh-CN" altLang="en-US" dirty="0"/>
              <a:t>项目规范简单说就是一系列标准，规定：</a:t>
            </a:r>
            <a:endParaRPr lang="en-US" altLang="zh-CN" dirty="0"/>
          </a:p>
          <a:p>
            <a:pPr lvl="2"/>
            <a:r>
              <a:rPr lang="zh-CN" altLang="en-US" dirty="0"/>
              <a:t>代码中的变量如何定义，</a:t>
            </a:r>
            <a:endParaRPr lang="en-US" altLang="zh-CN" dirty="0"/>
          </a:p>
          <a:p>
            <a:pPr lvl="2"/>
            <a:r>
              <a:rPr lang="zh-CN" altLang="en-US" dirty="0"/>
              <a:t>注释如何编写，</a:t>
            </a:r>
            <a:endParaRPr lang="en-US" altLang="zh-CN" dirty="0"/>
          </a:p>
          <a:p>
            <a:pPr lvl="2"/>
            <a:r>
              <a:rPr lang="zh-CN" altLang="en-US" dirty="0"/>
              <a:t>数据库表如何设计，</a:t>
            </a:r>
            <a:endParaRPr lang="en-US" altLang="zh-CN" dirty="0"/>
          </a:p>
          <a:p>
            <a:pPr lvl="2"/>
            <a:r>
              <a:rPr lang="zh-CN" altLang="en-US" dirty="0"/>
              <a:t>界面如何组织等等。</a:t>
            </a:r>
          </a:p>
          <a:p>
            <a:endParaRPr lang="zh-CN" altLang="en-US" dirty="0"/>
          </a:p>
        </p:txBody>
      </p:sp>
      <p:sp>
        <p:nvSpPr>
          <p:cNvPr id="4" name="日期占位符 3">
            <a:extLst>
              <a:ext uri="{FF2B5EF4-FFF2-40B4-BE49-F238E27FC236}">
                <a16:creationId xmlns:a16="http://schemas.microsoft.com/office/drawing/2014/main" id="{812D8BF4-D4E0-6EF0-EA84-7F11838F593A}"/>
              </a:ext>
            </a:extLst>
          </p:cNvPr>
          <p:cNvSpPr>
            <a:spLocks noGrp="1"/>
          </p:cNvSpPr>
          <p:nvPr>
            <p:ph type="dt" sz="half" idx="10"/>
          </p:nvPr>
        </p:nvSpPr>
        <p:spPr/>
        <p:txBody>
          <a:bodyPr/>
          <a:lstStyle/>
          <a:p>
            <a:fld id="{F146083C-E260-40D3-BECB-47DACF44B331}" type="datetime1">
              <a:rPr lang="zh-CN" altLang="en-US" smtClean="0"/>
              <a:t>2023/6/25</a:t>
            </a:fld>
            <a:endParaRPr lang="zh-CN" altLang="en-US"/>
          </a:p>
        </p:txBody>
      </p:sp>
      <p:sp>
        <p:nvSpPr>
          <p:cNvPr id="5" name="页脚占位符 4">
            <a:extLst>
              <a:ext uri="{FF2B5EF4-FFF2-40B4-BE49-F238E27FC236}">
                <a16:creationId xmlns:a16="http://schemas.microsoft.com/office/drawing/2014/main" id="{E9C96600-0FAB-F8B9-4725-AC06BB8FCC2E}"/>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C9B070D4-E6F4-24CA-12E2-AC69E14A20E5}"/>
              </a:ext>
            </a:extLst>
          </p:cNvPr>
          <p:cNvSpPr>
            <a:spLocks noGrp="1"/>
          </p:cNvSpPr>
          <p:nvPr>
            <p:ph type="sldNum" sz="quarter" idx="12"/>
          </p:nvPr>
        </p:nvSpPr>
        <p:spPr/>
        <p:txBody>
          <a:bodyPr/>
          <a:lstStyle/>
          <a:p>
            <a:fld id="{0C913308-F349-4B6D-A68A-DD1791B4A57B}" type="slidenum">
              <a:rPr lang="zh-CN" altLang="en-US" smtClean="0"/>
              <a:t>87</a:t>
            </a:fld>
            <a:endParaRPr lang="zh-CN" altLang="en-US"/>
          </a:p>
        </p:txBody>
      </p:sp>
    </p:spTree>
    <p:extLst>
      <p:ext uri="{BB962C8B-B14F-4D97-AF65-F5344CB8AC3E}">
        <p14:creationId xmlns:p14="http://schemas.microsoft.com/office/powerpoint/2010/main" val="28263659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5" name="Rectangle 7"/>
          <p:cNvSpPr>
            <a:spLocks noGrp="1" noChangeArrowheads="1"/>
          </p:cNvSpPr>
          <p:nvPr>
            <p:ph type="title"/>
          </p:nvPr>
        </p:nvSpPr>
        <p:spPr/>
        <p:txBody>
          <a:bodyPr/>
          <a:lstStyle/>
          <a:p>
            <a:r>
              <a:rPr lang="zh-CN" altLang="en-US"/>
              <a:t>常见项目规范</a:t>
            </a:r>
            <a:r>
              <a:rPr lang="en-US" altLang="zh-CN"/>
              <a:t>3-1</a:t>
            </a:r>
          </a:p>
        </p:txBody>
      </p:sp>
      <p:sp>
        <p:nvSpPr>
          <p:cNvPr id="447491" name="Rectangle 3"/>
          <p:cNvSpPr>
            <a:spLocks noGrp="1" noChangeArrowheads="1"/>
          </p:cNvSpPr>
          <p:nvPr>
            <p:ph type="body" idx="1"/>
          </p:nvPr>
        </p:nvSpPr>
        <p:spPr/>
        <p:txBody>
          <a:bodyPr>
            <a:normAutofit fontScale="92500" lnSpcReduction="20000"/>
          </a:bodyPr>
          <a:lstStyle/>
          <a:p>
            <a:r>
              <a:rPr lang="zh-CN" altLang="en-US" dirty="0"/>
              <a:t>数据库规范</a:t>
            </a:r>
          </a:p>
          <a:p>
            <a:pPr lvl="1"/>
            <a:r>
              <a:rPr lang="zh-CN" altLang="en-US" dirty="0"/>
              <a:t>数据库设计规范</a:t>
            </a:r>
          </a:p>
          <a:p>
            <a:pPr lvl="2"/>
            <a:r>
              <a:rPr lang="zh-CN" altLang="en-US" dirty="0"/>
              <a:t>原则上符合第三范式</a:t>
            </a:r>
          </a:p>
          <a:p>
            <a:pPr lvl="2"/>
            <a:r>
              <a:rPr lang="zh-CN" altLang="en-US" dirty="0"/>
              <a:t>必要时可违反第三范式</a:t>
            </a:r>
          </a:p>
          <a:p>
            <a:pPr lvl="1"/>
            <a:r>
              <a:rPr lang="zh-CN" altLang="en-US" dirty="0"/>
              <a:t>数据库命名规范</a:t>
            </a:r>
          </a:p>
          <a:p>
            <a:pPr lvl="2"/>
            <a:r>
              <a:rPr lang="zh-CN" altLang="en-US" dirty="0"/>
              <a:t>视图名称</a:t>
            </a:r>
          </a:p>
          <a:p>
            <a:pPr lvl="2"/>
            <a:r>
              <a:rPr lang="zh-CN" altLang="en-US" dirty="0"/>
              <a:t>存储过程名称</a:t>
            </a:r>
          </a:p>
          <a:p>
            <a:pPr lvl="2"/>
            <a:r>
              <a:rPr lang="zh-CN" altLang="en-US" dirty="0"/>
              <a:t>表名称</a:t>
            </a:r>
          </a:p>
          <a:p>
            <a:pPr lvl="3"/>
            <a:r>
              <a:rPr lang="zh-CN" altLang="en-US" dirty="0"/>
              <a:t>例：表名称 </a:t>
            </a:r>
            <a:r>
              <a:rPr lang="en-US" altLang="zh-CN" dirty="0"/>
              <a:t>= </a:t>
            </a:r>
            <a:r>
              <a:rPr lang="zh-CN" altLang="en-US" dirty="0"/>
              <a:t>表名前缀 </a:t>
            </a:r>
            <a:r>
              <a:rPr lang="en-US" altLang="zh-CN" dirty="0"/>
              <a:t>+ </a:t>
            </a:r>
            <a:r>
              <a:rPr lang="zh-CN" altLang="en-US" dirty="0"/>
              <a:t>下划线“</a:t>
            </a:r>
            <a:r>
              <a:rPr lang="en-US" altLang="zh-CN" dirty="0"/>
              <a:t>_” + </a:t>
            </a:r>
            <a:r>
              <a:rPr lang="zh-CN" altLang="en-US" dirty="0"/>
              <a:t>表内容标识 </a:t>
            </a:r>
          </a:p>
          <a:p>
            <a:pPr lvl="2"/>
            <a:r>
              <a:rPr lang="zh-CN" altLang="en-US" dirty="0"/>
              <a:t>系统用户信息表  </a:t>
            </a:r>
            <a:r>
              <a:rPr lang="en-US" altLang="zh-CN" dirty="0" err="1"/>
              <a:t>sys_user_info</a:t>
            </a:r>
            <a:r>
              <a:rPr lang="en-US" altLang="zh-CN" dirty="0"/>
              <a:t> </a:t>
            </a:r>
          </a:p>
          <a:p>
            <a:pPr lvl="2"/>
            <a:endParaRPr lang="zh-CN" altLang="en-US" dirty="0"/>
          </a:p>
        </p:txBody>
      </p:sp>
      <p:pic>
        <p:nvPicPr>
          <p:cNvPr id="447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844675"/>
            <a:ext cx="2162175" cy="1295400"/>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pic>
        <p:nvPicPr>
          <p:cNvPr id="4474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244" y="1760357"/>
            <a:ext cx="1030288" cy="1800225"/>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sp>
        <p:nvSpPr>
          <p:cNvPr id="2" name="日期占位符 1">
            <a:extLst>
              <a:ext uri="{FF2B5EF4-FFF2-40B4-BE49-F238E27FC236}">
                <a16:creationId xmlns:a16="http://schemas.microsoft.com/office/drawing/2014/main" id="{9FCF4813-8F9D-54FF-083E-49F041981328}"/>
              </a:ext>
            </a:extLst>
          </p:cNvPr>
          <p:cNvSpPr>
            <a:spLocks noGrp="1"/>
          </p:cNvSpPr>
          <p:nvPr>
            <p:ph type="dt" sz="half" idx="10"/>
          </p:nvPr>
        </p:nvSpPr>
        <p:spPr/>
        <p:txBody>
          <a:bodyPr/>
          <a:lstStyle/>
          <a:p>
            <a:fld id="{9C0EF908-4CF8-4AB8-B437-264D4C6F7868}" type="datetime1">
              <a:rPr lang="zh-CN" altLang="en-US" smtClean="0"/>
              <a:t>2023/6/25</a:t>
            </a:fld>
            <a:endParaRPr lang="zh-CN" altLang="en-US"/>
          </a:p>
        </p:txBody>
      </p:sp>
      <p:sp>
        <p:nvSpPr>
          <p:cNvPr id="3" name="页脚占位符 2">
            <a:extLst>
              <a:ext uri="{FF2B5EF4-FFF2-40B4-BE49-F238E27FC236}">
                <a16:creationId xmlns:a16="http://schemas.microsoft.com/office/drawing/2014/main" id="{D582A826-C5C4-EAA0-747C-12278B5E4FD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0948360-582A-5DCD-F036-40AFA995D01B}"/>
              </a:ext>
            </a:extLst>
          </p:cNvPr>
          <p:cNvSpPr>
            <a:spLocks noGrp="1"/>
          </p:cNvSpPr>
          <p:nvPr>
            <p:ph type="sldNum" sz="quarter" idx="12"/>
          </p:nvPr>
        </p:nvSpPr>
        <p:spPr/>
        <p:txBody>
          <a:bodyPr/>
          <a:lstStyle/>
          <a:p>
            <a:fld id="{0C913308-F349-4B6D-A68A-DD1791B4A57B}" type="slidenum">
              <a:rPr lang="zh-CN" altLang="en-US" smtClean="0"/>
              <a:t>88</a:t>
            </a:fld>
            <a:endParaRPr lang="zh-CN" altLang="en-US"/>
          </a:p>
        </p:txBody>
      </p:sp>
    </p:spTree>
    <p:extLst>
      <p:ext uri="{BB962C8B-B14F-4D97-AF65-F5344CB8AC3E}">
        <p14:creationId xmlns:p14="http://schemas.microsoft.com/office/powerpoint/2010/main" val="258279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Effect transition="in" filter="wipe(left)">
                                      <p:cBhvr>
                                        <p:cTn id="7" dur="500"/>
                                        <p:tgtEl>
                                          <p:spTgt spid="44749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7491">
                                            <p:txEl>
                                              <p:pRg st="1" end="1"/>
                                            </p:txEl>
                                          </p:spTgt>
                                        </p:tgtEl>
                                        <p:attrNameLst>
                                          <p:attrName>style.visibility</p:attrName>
                                        </p:attrNameLst>
                                      </p:cBhvr>
                                      <p:to>
                                        <p:strVal val="visible"/>
                                      </p:to>
                                    </p:set>
                                    <p:animEffect transition="in" filter="wipe(left)">
                                      <p:cBhvr>
                                        <p:cTn id="11" dur="500"/>
                                        <p:tgtEl>
                                          <p:spTgt spid="447491">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7491">
                                            <p:txEl>
                                              <p:pRg st="2" end="2"/>
                                            </p:txEl>
                                          </p:spTgt>
                                        </p:tgtEl>
                                        <p:attrNameLst>
                                          <p:attrName>style.visibility</p:attrName>
                                        </p:attrNameLst>
                                      </p:cBhvr>
                                      <p:to>
                                        <p:strVal val="visible"/>
                                      </p:to>
                                    </p:set>
                                    <p:animEffect transition="in" filter="wipe(left)">
                                      <p:cBhvr>
                                        <p:cTn id="15" dur="500"/>
                                        <p:tgtEl>
                                          <p:spTgt spid="447491">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47491">
                                            <p:txEl>
                                              <p:pRg st="3" end="3"/>
                                            </p:txEl>
                                          </p:spTgt>
                                        </p:tgtEl>
                                        <p:attrNameLst>
                                          <p:attrName>style.visibility</p:attrName>
                                        </p:attrNameLst>
                                      </p:cBhvr>
                                      <p:to>
                                        <p:strVal val="visible"/>
                                      </p:to>
                                    </p:set>
                                    <p:animEffect transition="in" filter="wipe(left)">
                                      <p:cBhvr>
                                        <p:cTn id="19" dur="500"/>
                                        <p:tgtEl>
                                          <p:spTgt spid="447491">
                                            <p:txEl>
                                              <p:pRg st="3" end="3"/>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47491">
                                            <p:txEl>
                                              <p:pRg st="4" end="4"/>
                                            </p:txEl>
                                          </p:spTgt>
                                        </p:tgtEl>
                                        <p:attrNameLst>
                                          <p:attrName>style.visibility</p:attrName>
                                        </p:attrNameLst>
                                      </p:cBhvr>
                                      <p:to>
                                        <p:strVal val="visible"/>
                                      </p:to>
                                    </p:set>
                                    <p:animEffect transition="in" filter="wipe(left)">
                                      <p:cBhvr>
                                        <p:cTn id="23" dur="500"/>
                                        <p:tgtEl>
                                          <p:spTgt spid="447491">
                                            <p:txEl>
                                              <p:pRg st="4" end="4"/>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47491">
                                            <p:txEl>
                                              <p:pRg st="5" end="5"/>
                                            </p:txEl>
                                          </p:spTgt>
                                        </p:tgtEl>
                                        <p:attrNameLst>
                                          <p:attrName>style.visibility</p:attrName>
                                        </p:attrNameLst>
                                      </p:cBhvr>
                                      <p:to>
                                        <p:strVal val="visible"/>
                                      </p:to>
                                    </p:set>
                                    <p:animEffect transition="in" filter="wipe(left)">
                                      <p:cBhvr>
                                        <p:cTn id="27" dur="500"/>
                                        <p:tgtEl>
                                          <p:spTgt spid="447491">
                                            <p:txEl>
                                              <p:pRg st="5" end="5"/>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47491">
                                            <p:txEl>
                                              <p:pRg st="6" end="6"/>
                                            </p:txEl>
                                          </p:spTgt>
                                        </p:tgtEl>
                                        <p:attrNameLst>
                                          <p:attrName>style.visibility</p:attrName>
                                        </p:attrNameLst>
                                      </p:cBhvr>
                                      <p:to>
                                        <p:strVal val="visible"/>
                                      </p:to>
                                    </p:set>
                                    <p:animEffect transition="in" filter="wipe(left)">
                                      <p:cBhvr>
                                        <p:cTn id="31" dur="500"/>
                                        <p:tgtEl>
                                          <p:spTgt spid="447491">
                                            <p:txEl>
                                              <p:pRg st="6" end="6"/>
                                            </p:txEl>
                                          </p:spTgt>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447491">
                                            <p:txEl>
                                              <p:pRg st="7" end="7"/>
                                            </p:txEl>
                                          </p:spTgt>
                                        </p:tgtEl>
                                        <p:attrNameLst>
                                          <p:attrName>style.visibility</p:attrName>
                                        </p:attrNameLst>
                                      </p:cBhvr>
                                      <p:to>
                                        <p:strVal val="visible"/>
                                      </p:to>
                                    </p:set>
                                    <p:animEffect transition="in" filter="wipe(left)">
                                      <p:cBhvr>
                                        <p:cTn id="35" dur="500"/>
                                        <p:tgtEl>
                                          <p:spTgt spid="447491">
                                            <p:txEl>
                                              <p:pRg st="7" end="7"/>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447491">
                                            <p:txEl>
                                              <p:pRg st="8" end="8"/>
                                            </p:txEl>
                                          </p:spTgt>
                                        </p:tgtEl>
                                        <p:attrNameLst>
                                          <p:attrName>style.visibility</p:attrName>
                                        </p:attrNameLst>
                                      </p:cBhvr>
                                      <p:to>
                                        <p:strVal val="visible"/>
                                      </p:to>
                                    </p:set>
                                    <p:animEffect transition="in" filter="wipe(left)">
                                      <p:cBhvr>
                                        <p:cTn id="39" dur="500"/>
                                        <p:tgtEl>
                                          <p:spTgt spid="447491">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447492"/>
                                        </p:tgtEl>
                                        <p:attrNameLst>
                                          <p:attrName>style.visibility</p:attrName>
                                        </p:attrNameLst>
                                      </p:cBhvr>
                                      <p:to>
                                        <p:strVal val="visible"/>
                                      </p:to>
                                    </p:set>
                                    <p:animEffect transition="in" filter="checkerboard(across)">
                                      <p:cBhvr>
                                        <p:cTn id="42" dur="500"/>
                                        <p:tgtEl>
                                          <p:spTgt spid="447492"/>
                                        </p:tgtEl>
                                      </p:cBhvr>
                                    </p:animEffect>
                                  </p:childTnLst>
                                </p:cTn>
                              </p:par>
                            </p:childTnLst>
                          </p:cTn>
                        </p:par>
                        <p:par>
                          <p:cTn id="43" fill="hold" nodeType="afterGroup">
                            <p:stCondLst>
                              <p:cond delay="4500"/>
                            </p:stCondLst>
                            <p:childTnLst>
                              <p:par>
                                <p:cTn id="44" presetID="63" presetClass="path" presetSubtype="0" accel="50000" decel="50000" fill="hold" nodeType="afterEffect">
                                  <p:stCondLst>
                                    <p:cond delay="0"/>
                                  </p:stCondLst>
                                  <p:childTnLst>
                                    <p:animMotion origin="layout" path="M -1.66667E-6 4.07407E-6 L 0.18108 4.07407E-6 " pathEditMode="relative" rAng="0" ptsTypes="AA">
                                      <p:cBhvr>
                                        <p:cTn id="45" dur="1000" fill="hold"/>
                                        <p:tgtEl>
                                          <p:spTgt spid="447492"/>
                                        </p:tgtEl>
                                        <p:attrNameLst>
                                          <p:attrName>ppt_x</p:attrName>
                                          <p:attrName>ppt_y</p:attrName>
                                        </p:attrNameLst>
                                      </p:cBhvr>
                                      <p:rCtr x="9045" y="0"/>
                                    </p:animMotion>
                                  </p:childTnLst>
                                </p:cTn>
                              </p:par>
                            </p:childTnLst>
                          </p:cTn>
                        </p:par>
                        <p:par>
                          <p:cTn id="46" fill="hold" nodeType="afterGroup">
                            <p:stCondLst>
                              <p:cond delay="5500"/>
                            </p:stCondLst>
                            <p:childTnLst>
                              <p:par>
                                <p:cTn id="47" presetID="5" presetClass="entr" presetSubtype="10" fill="hold" nodeType="afterEffect">
                                  <p:stCondLst>
                                    <p:cond delay="0"/>
                                  </p:stCondLst>
                                  <p:childTnLst>
                                    <p:set>
                                      <p:cBhvr>
                                        <p:cTn id="48" dur="1" fill="hold">
                                          <p:stCondLst>
                                            <p:cond delay="0"/>
                                          </p:stCondLst>
                                        </p:cTn>
                                        <p:tgtEl>
                                          <p:spTgt spid="447493"/>
                                        </p:tgtEl>
                                        <p:attrNameLst>
                                          <p:attrName>style.visibility</p:attrName>
                                        </p:attrNameLst>
                                      </p:cBhvr>
                                      <p:to>
                                        <p:strVal val="visible"/>
                                      </p:to>
                                    </p:set>
                                    <p:animEffect transition="in" filter="checkerboard(across)">
                                      <p:cBhvr>
                                        <p:cTn id="49" dur="500"/>
                                        <p:tgtEl>
                                          <p:spTgt spid="447493"/>
                                        </p:tgtEl>
                                      </p:cBhvr>
                                    </p:animEffect>
                                  </p:childTnLst>
                                </p:cTn>
                              </p:par>
                            </p:childTnLst>
                          </p:cTn>
                        </p:par>
                        <p:par>
                          <p:cTn id="50" fill="hold" nodeType="afterGroup">
                            <p:stCondLst>
                              <p:cond delay="6000"/>
                            </p:stCondLst>
                            <p:childTnLst>
                              <p:par>
                                <p:cTn id="51" presetID="22" presetClass="entr" presetSubtype="8" fill="hold" nodeType="afterEffect">
                                  <p:stCondLst>
                                    <p:cond delay="0"/>
                                  </p:stCondLst>
                                  <p:childTnLst>
                                    <p:set>
                                      <p:cBhvr>
                                        <p:cTn id="52" dur="1" fill="hold">
                                          <p:stCondLst>
                                            <p:cond delay="0"/>
                                          </p:stCondLst>
                                        </p:cTn>
                                        <p:tgtEl>
                                          <p:spTgt spid="447491">
                                            <p:txEl>
                                              <p:pRg st="9" end="9"/>
                                            </p:txEl>
                                          </p:spTgt>
                                        </p:tgtEl>
                                        <p:attrNameLst>
                                          <p:attrName>style.visibility</p:attrName>
                                        </p:attrNameLst>
                                      </p:cBhvr>
                                      <p:to>
                                        <p:strVal val="visible"/>
                                      </p:to>
                                    </p:set>
                                    <p:animEffect transition="in" filter="wipe(left)">
                                      <p:cBhvr>
                                        <p:cTn id="53" dur="500"/>
                                        <p:tgtEl>
                                          <p:spTgt spid="447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2" name="Rectangle 6"/>
          <p:cNvSpPr>
            <a:spLocks noGrp="1" noChangeArrowheads="1"/>
          </p:cNvSpPr>
          <p:nvPr>
            <p:ph type="title"/>
          </p:nvPr>
        </p:nvSpPr>
        <p:spPr/>
        <p:txBody>
          <a:bodyPr/>
          <a:lstStyle/>
          <a:p>
            <a:r>
              <a:rPr lang="zh-CN" altLang="en-US"/>
              <a:t>常见项目规范</a:t>
            </a:r>
            <a:r>
              <a:rPr lang="en-US" altLang="zh-CN"/>
              <a:t>3-2</a:t>
            </a:r>
          </a:p>
        </p:txBody>
      </p:sp>
      <p:sp>
        <p:nvSpPr>
          <p:cNvPr id="449539" name="Rectangle 3"/>
          <p:cNvSpPr>
            <a:spLocks noGrp="1" noChangeArrowheads="1"/>
          </p:cNvSpPr>
          <p:nvPr>
            <p:ph type="body" idx="1"/>
          </p:nvPr>
        </p:nvSpPr>
        <p:spPr/>
        <p:txBody>
          <a:bodyPr>
            <a:normAutofit fontScale="55000" lnSpcReduction="20000"/>
          </a:bodyPr>
          <a:lstStyle/>
          <a:p>
            <a:r>
              <a:rPr lang="zh-CN" altLang="en-US" dirty="0"/>
              <a:t>编码规范</a:t>
            </a:r>
          </a:p>
          <a:p>
            <a:pPr lvl="1"/>
            <a:r>
              <a:rPr lang="zh-CN" altLang="en-US" dirty="0"/>
              <a:t>命名风格</a:t>
            </a:r>
          </a:p>
          <a:p>
            <a:pPr lvl="1"/>
            <a:r>
              <a:rPr lang="zh-CN" altLang="en-US" dirty="0"/>
              <a:t>换行缩进的风格</a:t>
            </a:r>
            <a:endParaRPr lang="en-US" altLang="zh-CN" dirty="0"/>
          </a:p>
          <a:p>
            <a:pPr lvl="1"/>
            <a:r>
              <a:rPr lang="zh-CN" altLang="en-GB" dirty="0"/>
              <a:t>注释</a:t>
            </a:r>
            <a:r>
              <a:rPr lang="zh-CN" altLang="en-US" dirty="0"/>
              <a:t>等</a:t>
            </a:r>
            <a:endParaRPr lang="en-US" altLang="zh-CN" dirty="0"/>
          </a:p>
          <a:p>
            <a:pPr lvl="1"/>
            <a:r>
              <a:rPr lang="zh-CN" altLang="en-US" dirty="0"/>
              <a:t>还有：</a:t>
            </a:r>
            <a:endParaRPr lang="en-US" altLang="zh-CN" dirty="0"/>
          </a:p>
          <a:p>
            <a:pPr lvl="2"/>
            <a:r>
              <a:rPr lang="zh-CN" altLang="en-GB" dirty="0"/>
              <a:t>程序结构方面的规定，比如：实体类放在什么包下，一个规范的实体类是什么样子的；</a:t>
            </a:r>
            <a:endParaRPr lang="en-US" altLang="zh-CN" dirty="0"/>
          </a:p>
          <a:p>
            <a:pPr lvl="2"/>
            <a:r>
              <a:rPr lang="en-GB" altLang="zh-CN" dirty="0"/>
              <a:t>DAO</a:t>
            </a:r>
            <a:r>
              <a:rPr lang="zh-CN" altLang="en-GB" dirty="0"/>
              <a:t>层的类包含哪些方法，不应该包含什么样的方法；</a:t>
            </a:r>
            <a:endParaRPr lang="en-US" altLang="zh-CN" dirty="0"/>
          </a:p>
          <a:p>
            <a:pPr lvl="2"/>
            <a:r>
              <a:rPr lang="zh-CN" altLang="en-GB" dirty="0"/>
              <a:t>业务逻辑层的代码中可以放什么的代码，绝对不允许放什么样的代码；</a:t>
            </a:r>
            <a:endParaRPr lang="en-US" altLang="zh-CN" dirty="0"/>
          </a:p>
          <a:p>
            <a:pPr lvl="2"/>
            <a:r>
              <a:rPr lang="en-GB" altLang="zh-CN" dirty="0"/>
              <a:t>Action</a:t>
            </a:r>
            <a:r>
              <a:rPr lang="zh-CN" altLang="en-GB" dirty="0"/>
              <a:t>代码中不允许描述业务逻辑等。</a:t>
            </a:r>
            <a:endParaRPr lang="zh-CN" altLang="en-US" dirty="0"/>
          </a:p>
          <a:p>
            <a:pPr lvl="1"/>
            <a:r>
              <a:rPr lang="zh-CN" altLang="en-US" dirty="0"/>
              <a:t>其它</a:t>
            </a:r>
          </a:p>
          <a:p>
            <a:pPr lvl="2"/>
            <a:r>
              <a:rPr lang="zh-CN" altLang="en-US" dirty="0"/>
              <a:t>每个类不超过</a:t>
            </a:r>
            <a:r>
              <a:rPr lang="en-US" altLang="zh-CN" dirty="0"/>
              <a:t>200</a:t>
            </a:r>
            <a:r>
              <a:rPr lang="zh-CN" altLang="en-US" dirty="0"/>
              <a:t>行</a:t>
            </a:r>
          </a:p>
          <a:p>
            <a:pPr lvl="2"/>
            <a:r>
              <a:rPr lang="zh-CN" altLang="en-US" dirty="0"/>
              <a:t>每行不超过</a:t>
            </a:r>
            <a:r>
              <a:rPr lang="en-US" altLang="zh-CN" dirty="0"/>
              <a:t>60</a:t>
            </a:r>
            <a:r>
              <a:rPr lang="zh-CN" altLang="en-US" dirty="0"/>
              <a:t>字符</a:t>
            </a:r>
          </a:p>
          <a:p>
            <a:pPr lvl="2"/>
            <a:r>
              <a:rPr lang="zh-CN" altLang="en-US" dirty="0"/>
              <a:t>所有</a:t>
            </a:r>
            <a:r>
              <a:rPr lang="en-US" altLang="zh-CN" dirty="0" err="1"/>
              <a:t>ActionBean</a:t>
            </a:r>
            <a:r>
              <a:rPr lang="zh-CN" altLang="en-US" dirty="0"/>
              <a:t>继承自</a:t>
            </a:r>
            <a:r>
              <a:rPr lang="en-US" altLang="zh-CN" dirty="0" err="1"/>
              <a:t>BaseAction</a:t>
            </a:r>
            <a:r>
              <a:rPr lang="zh-CN" altLang="en-US" dirty="0"/>
              <a:t>，放在</a:t>
            </a:r>
            <a:r>
              <a:rPr lang="en-US" altLang="zh-CN" dirty="0" err="1"/>
              <a:t>com.test.bookshop.web.action</a:t>
            </a:r>
            <a:r>
              <a:rPr lang="zh-CN" altLang="en-US" dirty="0"/>
              <a:t>包下等</a:t>
            </a:r>
          </a:p>
          <a:p>
            <a:pPr lvl="1"/>
            <a:endParaRPr lang="zh-CN" altLang="en-US" dirty="0"/>
          </a:p>
          <a:p>
            <a:pPr lvl="1"/>
            <a:endParaRPr lang="zh-CN" altLang="en-US" dirty="0"/>
          </a:p>
        </p:txBody>
      </p:sp>
      <p:sp>
        <p:nvSpPr>
          <p:cNvPr id="449540" name="AutoShape 4"/>
          <p:cNvSpPr>
            <a:spLocks noChangeArrowheads="1"/>
          </p:cNvSpPr>
          <p:nvPr/>
        </p:nvSpPr>
        <p:spPr bwMode="gray">
          <a:xfrm>
            <a:off x="684213" y="5373216"/>
            <a:ext cx="7848600" cy="792162"/>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eaLnBrk="0" hangingPunct="0"/>
            <a:r>
              <a:rPr lang="zh-CN" altLang="en-GB" b="1" dirty="0">
                <a:ea typeface="黑体" pitchFamily="2" charset="-122"/>
              </a:rPr>
              <a:t>一个成熟的软件开发组织中，任何两个人在没有“串通”的情况下</a:t>
            </a:r>
            <a:r>
              <a:rPr lang="zh-CN" altLang="en-GB" b="1" dirty="0">
                <a:solidFill>
                  <a:srgbClr val="0000FF"/>
                </a:solidFill>
                <a:ea typeface="黑体" pitchFamily="2" charset="-122"/>
              </a:rPr>
              <a:t>实现相同</a:t>
            </a:r>
          </a:p>
          <a:p>
            <a:pPr eaLnBrk="0" hangingPunct="0"/>
            <a:r>
              <a:rPr lang="zh-CN" altLang="en-GB" b="1" dirty="0">
                <a:solidFill>
                  <a:srgbClr val="0000FF"/>
                </a:solidFill>
                <a:ea typeface="黑体" pitchFamily="2" charset="-122"/>
              </a:rPr>
              <a:t>的功能写出的代码应该是几乎一样</a:t>
            </a:r>
            <a:r>
              <a:rPr lang="zh-CN" altLang="en-GB" b="1" dirty="0">
                <a:ea typeface="黑体" pitchFamily="2" charset="-122"/>
              </a:rPr>
              <a:t>的，甚至连变量的命名都相差无几</a:t>
            </a:r>
            <a:r>
              <a:rPr lang="zh-CN" altLang="en-US" b="1" dirty="0">
                <a:ea typeface="黑体" pitchFamily="2" charset="-122"/>
              </a:rPr>
              <a:t>。</a:t>
            </a:r>
          </a:p>
        </p:txBody>
      </p:sp>
      <p:sp>
        <p:nvSpPr>
          <p:cNvPr id="2" name="日期占位符 1">
            <a:extLst>
              <a:ext uri="{FF2B5EF4-FFF2-40B4-BE49-F238E27FC236}">
                <a16:creationId xmlns:a16="http://schemas.microsoft.com/office/drawing/2014/main" id="{46E9AA0D-3377-1116-58E2-9964DDD03BA2}"/>
              </a:ext>
            </a:extLst>
          </p:cNvPr>
          <p:cNvSpPr>
            <a:spLocks noGrp="1"/>
          </p:cNvSpPr>
          <p:nvPr>
            <p:ph type="dt" sz="half" idx="10"/>
          </p:nvPr>
        </p:nvSpPr>
        <p:spPr/>
        <p:txBody>
          <a:bodyPr/>
          <a:lstStyle/>
          <a:p>
            <a:fld id="{4812F5C9-7772-46D3-887E-18E1B7C7F135}"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34C99FE-2964-C29F-2C1E-9E16BE22B515}"/>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15BADAD8-2C67-F56C-1673-D7D553D049D9}"/>
              </a:ext>
            </a:extLst>
          </p:cNvPr>
          <p:cNvSpPr>
            <a:spLocks noGrp="1"/>
          </p:cNvSpPr>
          <p:nvPr>
            <p:ph type="sldNum" sz="quarter" idx="12"/>
          </p:nvPr>
        </p:nvSpPr>
        <p:spPr/>
        <p:txBody>
          <a:bodyPr/>
          <a:lstStyle/>
          <a:p>
            <a:fld id="{0C913308-F349-4B6D-A68A-DD1791B4A57B}" type="slidenum">
              <a:rPr lang="zh-CN" altLang="en-US" smtClean="0"/>
              <a:t>89</a:t>
            </a:fld>
            <a:endParaRPr lang="zh-CN" altLang="en-US"/>
          </a:p>
        </p:txBody>
      </p:sp>
    </p:spTree>
    <p:extLst>
      <p:ext uri="{BB962C8B-B14F-4D97-AF65-F5344CB8AC3E}">
        <p14:creationId xmlns:p14="http://schemas.microsoft.com/office/powerpoint/2010/main" val="1517467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9540"/>
                                        </p:tgtEl>
                                        <p:attrNameLst>
                                          <p:attrName>style.visibility</p:attrName>
                                        </p:attrNameLst>
                                      </p:cBhvr>
                                      <p:to>
                                        <p:strVal val="visible"/>
                                      </p:to>
                                    </p:set>
                                    <p:animEffect transition="in" filter="wipe(left)">
                                      <p:cBhvr>
                                        <p:cTn id="7" dur="500"/>
                                        <p:tgtEl>
                                          <p:spTgt spid="44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系统分析师设计的软件架构</a:t>
            </a:r>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b="2576"/>
          <a:stretch/>
        </p:blipFill>
        <p:spPr>
          <a:xfrm>
            <a:off x="3381375" y="1891506"/>
            <a:ext cx="2381250" cy="3841750"/>
          </a:xfrm>
        </p:spPr>
      </p:pic>
      <p:sp>
        <p:nvSpPr>
          <p:cNvPr id="3" name="日期占位符 2">
            <a:extLst>
              <a:ext uri="{FF2B5EF4-FFF2-40B4-BE49-F238E27FC236}">
                <a16:creationId xmlns:a16="http://schemas.microsoft.com/office/drawing/2014/main" id="{BE82C110-035A-EE2B-9F6D-D552E85F07D6}"/>
              </a:ext>
            </a:extLst>
          </p:cNvPr>
          <p:cNvSpPr>
            <a:spLocks noGrp="1"/>
          </p:cNvSpPr>
          <p:nvPr>
            <p:ph type="dt" sz="half" idx="10"/>
          </p:nvPr>
        </p:nvSpPr>
        <p:spPr/>
        <p:txBody>
          <a:bodyPr/>
          <a:lstStyle/>
          <a:p>
            <a:fld id="{432D2719-D17C-4684-87E4-BC3F89191293}" type="datetime1">
              <a:rPr lang="zh-CN" altLang="en-US" smtClean="0"/>
              <a:t>2023/6/25</a:t>
            </a:fld>
            <a:endParaRPr lang="zh-CN" altLang="en-US"/>
          </a:p>
        </p:txBody>
      </p:sp>
      <p:sp>
        <p:nvSpPr>
          <p:cNvPr id="5" name="页脚占位符 4">
            <a:extLst>
              <a:ext uri="{FF2B5EF4-FFF2-40B4-BE49-F238E27FC236}">
                <a16:creationId xmlns:a16="http://schemas.microsoft.com/office/drawing/2014/main" id="{1002A20F-95B9-CC87-CFDA-1B3143AAD4CF}"/>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6576BF4F-4D2B-0FB3-FF29-88FD5ED0C1C6}"/>
              </a:ext>
            </a:extLst>
          </p:cNvPr>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939952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0" name="Rectangle 6"/>
          <p:cNvSpPr>
            <a:spLocks noGrp="1" noChangeArrowheads="1"/>
          </p:cNvSpPr>
          <p:nvPr>
            <p:ph type="title"/>
          </p:nvPr>
        </p:nvSpPr>
        <p:spPr/>
        <p:txBody>
          <a:bodyPr/>
          <a:lstStyle/>
          <a:p>
            <a:r>
              <a:rPr lang="zh-CN" altLang="en-US"/>
              <a:t>常见项目规范</a:t>
            </a:r>
            <a:r>
              <a:rPr lang="en-US" altLang="zh-CN"/>
              <a:t>3-3</a:t>
            </a:r>
          </a:p>
        </p:txBody>
      </p:sp>
      <p:sp>
        <p:nvSpPr>
          <p:cNvPr id="451587" name="Rectangle 3"/>
          <p:cNvSpPr>
            <a:spLocks noGrp="1" noChangeArrowheads="1"/>
          </p:cNvSpPr>
          <p:nvPr>
            <p:ph type="body" idx="1"/>
          </p:nvPr>
        </p:nvSpPr>
        <p:spPr/>
        <p:txBody>
          <a:bodyPr>
            <a:normAutofit fontScale="55000" lnSpcReduction="20000"/>
          </a:bodyPr>
          <a:lstStyle/>
          <a:p>
            <a:r>
              <a:rPr lang="zh-CN" altLang="en-US" dirty="0"/>
              <a:t>用户界面规范</a:t>
            </a:r>
          </a:p>
          <a:p>
            <a:pPr lvl="1"/>
            <a:r>
              <a:rPr lang="zh-CN" altLang="en-US" dirty="0"/>
              <a:t>界面展现规范</a:t>
            </a:r>
          </a:p>
          <a:p>
            <a:pPr lvl="2"/>
            <a:r>
              <a:rPr lang="zh-CN" altLang="en-US" dirty="0"/>
              <a:t>界面风格要一致 </a:t>
            </a:r>
          </a:p>
          <a:p>
            <a:pPr lvl="3"/>
            <a:r>
              <a:rPr lang="zh-CN" altLang="en-US" dirty="0"/>
              <a:t>例如：统一的色调、统一的字体字号、统一的色调、统一的提示用词、按钮也在窗口的相同的位置，特定内容的展现格式要一致</a:t>
            </a:r>
          </a:p>
          <a:p>
            <a:pPr lvl="3"/>
            <a:r>
              <a:rPr lang="zh-CN" altLang="en-US" dirty="0"/>
              <a:t>例如：日期的格式、数字的格式（例如：小数点后应该有多少位）、以及特定数据类型的数据在列表中的对齐方式等。</a:t>
            </a:r>
          </a:p>
          <a:p>
            <a:pPr lvl="1"/>
            <a:r>
              <a:rPr lang="zh-CN" altLang="en-US" dirty="0"/>
              <a:t>交互方式的规范</a:t>
            </a:r>
          </a:p>
          <a:p>
            <a:pPr lvl="2"/>
            <a:r>
              <a:rPr lang="zh-CN" altLang="en-US" dirty="0"/>
              <a:t>界面风格要一致 </a:t>
            </a:r>
          </a:p>
          <a:p>
            <a:pPr lvl="2"/>
            <a:r>
              <a:rPr lang="zh-CN" altLang="en-US" dirty="0"/>
              <a:t>操作风格要一致</a:t>
            </a:r>
          </a:p>
          <a:p>
            <a:pPr lvl="3"/>
            <a:r>
              <a:rPr lang="zh-CN" altLang="en-US" dirty="0"/>
              <a:t>例如：“*”表示必输项、输入一项数据后敲“</a:t>
            </a:r>
            <a:r>
              <a:rPr lang="en-US" altLang="zh-CN" dirty="0"/>
              <a:t>Tab</a:t>
            </a:r>
            <a:r>
              <a:rPr lang="zh-CN" altLang="en-US" dirty="0"/>
              <a:t>键”，输入焦点应自动转移到下一项输入框；单据可以“保存”后只有自己能看到，“提交”后让所有人都能看到，不能有的单据可以保存，有的单据只能直接提交等。</a:t>
            </a:r>
          </a:p>
          <a:p>
            <a:pPr lvl="2"/>
            <a:r>
              <a:rPr lang="zh-CN" altLang="en-US" dirty="0"/>
              <a:t>特定内容的输入格式要统一	</a:t>
            </a:r>
          </a:p>
          <a:p>
            <a:pPr lvl="3"/>
            <a:r>
              <a:rPr lang="zh-CN" altLang="en-US" dirty="0"/>
              <a:t>例如：日期以</a:t>
            </a:r>
            <a:r>
              <a:rPr lang="en-US" altLang="zh-CN" dirty="0"/>
              <a:t>1982-02-22 </a:t>
            </a:r>
            <a:r>
              <a:rPr lang="zh-CN" altLang="en-US" dirty="0"/>
              <a:t>的格式输入</a:t>
            </a:r>
          </a:p>
          <a:p>
            <a:pPr lvl="2"/>
            <a:r>
              <a:rPr lang="zh-CN" altLang="en-US" dirty="0"/>
              <a:t>功能设定要保持一致。</a:t>
            </a:r>
            <a:endParaRPr lang="en-US" altLang="zh-CN" dirty="0"/>
          </a:p>
          <a:p>
            <a:pPr lvl="3"/>
            <a:r>
              <a:rPr lang="zh-CN" altLang="en-US" dirty="0"/>
              <a:t>例如：单击列表中的列标题可以根据该列排序显示，不能有的地方有这样的功能，有的地方没有。</a:t>
            </a:r>
          </a:p>
        </p:txBody>
      </p:sp>
      <p:sp>
        <p:nvSpPr>
          <p:cNvPr id="2" name="日期占位符 1">
            <a:extLst>
              <a:ext uri="{FF2B5EF4-FFF2-40B4-BE49-F238E27FC236}">
                <a16:creationId xmlns:a16="http://schemas.microsoft.com/office/drawing/2014/main" id="{836C022A-DF96-7425-4F51-F1AB70AAC101}"/>
              </a:ext>
            </a:extLst>
          </p:cNvPr>
          <p:cNvSpPr>
            <a:spLocks noGrp="1"/>
          </p:cNvSpPr>
          <p:nvPr>
            <p:ph type="dt" sz="half" idx="10"/>
          </p:nvPr>
        </p:nvSpPr>
        <p:spPr/>
        <p:txBody>
          <a:bodyPr/>
          <a:lstStyle/>
          <a:p>
            <a:fld id="{0E6F46A0-8013-4F90-A736-05B6EEF01B60}" type="datetime1">
              <a:rPr lang="zh-CN" altLang="en-US" smtClean="0"/>
              <a:t>2023/6/25</a:t>
            </a:fld>
            <a:endParaRPr lang="zh-CN" altLang="en-US"/>
          </a:p>
        </p:txBody>
      </p:sp>
      <p:sp>
        <p:nvSpPr>
          <p:cNvPr id="3" name="页脚占位符 2">
            <a:extLst>
              <a:ext uri="{FF2B5EF4-FFF2-40B4-BE49-F238E27FC236}">
                <a16:creationId xmlns:a16="http://schemas.microsoft.com/office/drawing/2014/main" id="{5F41C035-17CB-27D2-00DD-B2F4B4BDBC15}"/>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424FA388-BE18-EB02-06C2-A0D587501C5C}"/>
              </a:ext>
            </a:extLst>
          </p:cNvPr>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10933826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93" name="Rectangle 13"/>
          <p:cNvSpPr>
            <a:spLocks noGrp="1" noChangeArrowheads="1"/>
          </p:cNvSpPr>
          <p:nvPr>
            <p:ph type="title"/>
          </p:nvPr>
        </p:nvSpPr>
        <p:spPr/>
        <p:txBody>
          <a:bodyPr/>
          <a:lstStyle/>
          <a:p>
            <a:r>
              <a:rPr lang="zh-CN" altLang="en-US"/>
              <a:t>为什么要做设计</a:t>
            </a:r>
          </a:p>
        </p:txBody>
      </p:sp>
      <p:sp>
        <p:nvSpPr>
          <p:cNvPr id="2" name="内容占位符 1"/>
          <p:cNvSpPr>
            <a:spLocks noGrp="1"/>
          </p:cNvSpPr>
          <p:nvPr>
            <p:ph idx="1"/>
          </p:nvPr>
        </p:nvSpPr>
        <p:spPr/>
        <p:txBody>
          <a:bodyPr>
            <a:normAutofit fontScale="92500" lnSpcReduction="10000"/>
          </a:bodyPr>
          <a:lstStyle/>
          <a:p>
            <a:r>
              <a:rPr lang="zh-CN" altLang="en-US" dirty="0"/>
              <a:t>明确了用户需求还不够，要做好最终成果（产品或项目），需要做好设计！</a:t>
            </a:r>
            <a:endParaRPr lang="en-US" altLang="zh-CN" dirty="0"/>
          </a:p>
          <a:p>
            <a:pPr lvl="1"/>
            <a:r>
              <a:rPr lang="zh-CN" altLang="en-US" dirty="0"/>
              <a:t>软件的“构筑”比建筑更抽象，在编码的时候，更需要“图纸”的指导。</a:t>
            </a:r>
          </a:p>
          <a:p>
            <a:r>
              <a:rPr lang="zh-CN" altLang="en-US" dirty="0"/>
              <a:t>高质量的软件设计为以后的软件开发建立了钢筋铁骨般的框架，以后的开发任务只是在这个框架上添加具体内容。</a:t>
            </a:r>
            <a:endParaRPr lang="en-US" altLang="zh-CN" dirty="0"/>
          </a:p>
          <a:p>
            <a:pPr lvl="1"/>
            <a:r>
              <a:rPr lang="zh-CN" altLang="en-US" dirty="0"/>
              <a:t>软件设计成为软件开发过程中一个非常重要的环节。</a:t>
            </a:r>
          </a:p>
        </p:txBody>
      </p:sp>
      <p:sp>
        <p:nvSpPr>
          <p:cNvPr id="3" name="日期占位符 2">
            <a:extLst>
              <a:ext uri="{FF2B5EF4-FFF2-40B4-BE49-F238E27FC236}">
                <a16:creationId xmlns:a16="http://schemas.microsoft.com/office/drawing/2014/main" id="{3B9CF64B-3476-A4E9-FA7D-CB20FB452170}"/>
              </a:ext>
            </a:extLst>
          </p:cNvPr>
          <p:cNvSpPr>
            <a:spLocks noGrp="1"/>
          </p:cNvSpPr>
          <p:nvPr>
            <p:ph type="dt" sz="half" idx="10"/>
          </p:nvPr>
        </p:nvSpPr>
        <p:spPr/>
        <p:txBody>
          <a:bodyPr/>
          <a:lstStyle/>
          <a:p>
            <a:fld id="{35D7791C-B7CE-4255-9528-F8C25B99B027}" type="datetime1">
              <a:rPr lang="zh-CN" altLang="en-US" smtClean="0"/>
              <a:t>2023/6/25</a:t>
            </a:fld>
            <a:endParaRPr lang="zh-CN" altLang="en-US"/>
          </a:p>
        </p:txBody>
      </p:sp>
      <p:sp>
        <p:nvSpPr>
          <p:cNvPr id="4" name="页脚占位符 3">
            <a:extLst>
              <a:ext uri="{FF2B5EF4-FFF2-40B4-BE49-F238E27FC236}">
                <a16:creationId xmlns:a16="http://schemas.microsoft.com/office/drawing/2014/main" id="{9836DC38-83F8-8415-467A-0607C750C667}"/>
              </a:ext>
            </a:extLst>
          </p:cNvPr>
          <p:cNvSpPr>
            <a:spLocks noGrp="1"/>
          </p:cNvSpPr>
          <p:nvPr>
            <p:ph type="ftr" sz="quarter" idx="11"/>
          </p:nvPr>
        </p:nvSpPr>
        <p:spPr/>
        <p:txBody>
          <a:bodyPr/>
          <a:lstStyle/>
          <a:p>
            <a:r>
              <a:rPr lang="zh-CN" altLang="en-US"/>
              <a:t>软件项目开发流程检视</a:t>
            </a:r>
          </a:p>
        </p:txBody>
      </p:sp>
      <p:sp>
        <p:nvSpPr>
          <p:cNvPr id="5" name="灯片编号占位符 4">
            <a:extLst>
              <a:ext uri="{FF2B5EF4-FFF2-40B4-BE49-F238E27FC236}">
                <a16:creationId xmlns:a16="http://schemas.microsoft.com/office/drawing/2014/main" id="{0A8BEA03-62C1-E4D6-A548-350C2B5D78A4}"/>
              </a:ext>
            </a:extLst>
          </p:cNvPr>
          <p:cNvSpPr>
            <a:spLocks noGrp="1"/>
          </p:cNvSpPr>
          <p:nvPr>
            <p:ph type="sldNum" sz="quarter" idx="12"/>
          </p:nvPr>
        </p:nvSpPr>
        <p:spPr/>
        <p:txBody>
          <a:bodyPr/>
          <a:lstStyle/>
          <a:p>
            <a:fld id="{0C913308-F349-4B6D-A68A-DD1791B4A57B}" type="slidenum">
              <a:rPr lang="zh-CN" altLang="en-US" smtClean="0"/>
              <a:t>91</a:t>
            </a:fld>
            <a:endParaRPr lang="zh-CN" altLang="en-US"/>
          </a:p>
        </p:txBody>
      </p:sp>
    </p:spTree>
    <p:extLst>
      <p:ext uri="{BB962C8B-B14F-4D97-AF65-F5344CB8AC3E}">
        <p14:creationId xmlns:p14="http://schemas.microsoft.com/office/powerpoint/2010/main" val="26728476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5" name="Rectangle 7"/>
          <p:cNvSpPr>
            <a:spLocks noGrp="1" noChangeArrowheads="1"/>
          </p:cNvSpPr>
          <p:nvPr>
            <p:ph type="title"/>
          </p:nvPr>
        </p:nvSpPr>
        <p:spPr/>
        <p:txBody>
          <a:bodyPr/>
          <a:lstStyle/>
          <a:p>
            <a:r>
              <a:rPr lang="zh-CN" altLang="en-US"/>
              <a:t>什么是软件设计</a:t>
            </a:r>
            <a:endParaRPr lang="zh-CN" altLang="en-US" dirty="0"/>
          </a:p>
        </p:txBody>
      </p:sp>
      <p:sp>
        <p:nvSpPr>
          <p:cNvPr id="457731" name="Rectangle 3"/>
          <p:cNvSpPr>
            <a:spLocks noGrp="1" noChangeArrowheads="1"/>
          </p:cNvSpPr>
          <p:nvPr>
            <p:ph idx="1"/>
          </p:nvPr>
        </p:nvSpPr>
        <p:spPr/>
        <p:txBody>
          <a:bodyPr>
            <a:normAutofit/>
          </a:bodyPr>
          <a:lstStyle/>
          <a:p>
            <a:r>
              <a:rPr lang="zh-CN" altLang="en-US" dirty="0"/>
              <a:t>软件需求：系统“做什么？”</a:t>
            </a:r>
            <a:endParaRPr lang="en-US" altLang="zh-CN" dirty="0"/>
          </a:p>
          <a:p>
            <a:pPr lvl="1"/>
            <a:r>
              <a:rPr lang="zh-CN" altLang="en-US" dirty="0"/>
              <a:t>客户要求：（软件系统）！</a:t>
            </a:r>
          </a:p>
          <a:p>
            <a:r>
              <a:rPr lang="zh-CN" altLang="en-US" dirty="0"/>
              <a:t>软件设计：系统“怎么做？”</a:t>
            </a:r>
          </a:p>
          <a:p>
            <a:pPr lvl="1"/>
            <a:r>
              <a:rPr lang="zh-CN" altLang="en-US" dirty="0"/>
              <a:t>（系统框架）应该怎么做</a:t>
            </a:r>
            <a:r>
              <a:rPr lang="en-US" altLang="zh-CN" dirty="0"/>
              <a:t>...</a:t>
            </a:r>
          </a:p>
          <a:p>
            <a:pPr lvl="1"/>
            <a:r>
              <a:rPr lang="zh-CN" altLang="en-US" dirty="0"/>
              <a:t>（系统数据库）应该怎么做</a:t>
            </a:r>
            <a:r>
              <a:rPr lang="en-US" altLang="zh-CN" dirty="0"/>
              <a:t>...</a:t>
            </a:r>
          </a:p>
          <a:p>
            <a:pPr lvl="1"/>
            <a:r>
              <a:rPr lang="zh-CN" altLang="en-US" dirty="0"/>
              <a:t>（系统界面）应该怎么做</a:t>
            </a:r>
            <a:r>
              <a:rPr lang="en-US" altLang="zh-CN" dirty="0"/>
              <a:t>...</a:t>
            </a:r>
          </a:p>
          <a:p>
            <a:pPr lvl="1"/>
            <a:r>
              <a:rPr lang="zh-CN" altLang="en-US" dirty="0"/>
              <a:t>（系统性能）应该怎么做</a:t>
            </a:r>
            <a:r>
              <a:rPr lang="en-US" altLang="zh-CN" dirty="0"/>
              <a:t>...</a:t>
            </a:r>
          </a:p>
        </p:txBody>
      </p:sp>
      <p:sp>
        <p:nvSpPr>
          <p:cNvPr id="457733" name="AutoShape 5"/>
          <p:cNvSpPr>
            <a:spLocks noChangeArrowheads="1"/>
          </p:cNvSpPr>
          <p:nvPr/>
        </p:nvSpPr>
        <p:spPr bwMode="gray">
          <a:xfrm>
            <a:off x="1979712" y="6102365"/>
            <a:ext cx="4898578" cy="709613"/>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lgn="ctr" eaLnBrk="0" hangingPunct="0"/>
            <a:r>
              <a:rPr lang="zh-CN" altLang="en-US" b="1" dirty="0">
                <a:ea typeface="黑体" pitchFamily="2" charset="-122"/>
              </a:rPr>
              <a:t>设计的目标就是使所设计的</a:t>
            </a:r>
            <a:r>
              <a:rPr lang="zh-CN" altLang="en-US" b="1" dirty="0">
                <a:solidFill>
                  <a:srgbClr val="0000FF"/>
                </a:solidFill>
                <a:ea typeface="黑体" pitchFamily="2" charset="-122"/>
              </a:rPr>
              <a:t>系统能够被开发方</a:t>
            </a:r>
          </a:p>
          <a:p>
            <a:pPr algn="ctr" eaLnBrk="0" hangingPunct="0"/>
            <a:r>
              <a:rPr lang="zh-CN" altLang="en-US" b="1" dirty="0">
                <a:solidFill>
                  <a:srgbClr val="0000FF"/>
                </a:solidFill>
                <a:ea typeface="黑体" pitchFamily="2" charset="-122"/>
              </a:rPr>
              <a:t>顺利地实现</a:t>
            </a:r>
            <a:r>
              <a:rPr lang="zh-CN" altLang="en-US" b="1" dirty="0">
                <a:ea typeface="黑体" pitchFamily="2" charset="-122"/>
              </a:rPr>
              <a:t>，并且恰如其分地满足用户的需求</a:t>
            </a:r>
          </a:p>
        </p:txBody>
      </p:sp>
      <p:sp>
        <p:nvSpPr>
          <p:cNvPr id="2" name="日期占位符 1">
            <a:extLst>
              <a:ext uri="{FF2B5EF4-FFF2-40B4-BE49-F238E27FC236}">
                <a16:creationId xmlns:a16="http://schemas.microsoft.com/office/drawing/2014/main" id="{490EE8CC-72A3-F056-8425-1CB41CAD89CF}"/>
              </a:ext>
            </a:extLst>
          </p:cNvPr>
          <p:cNvSpPr>
            <a:spLocks noGrp="1"/>
          </p:cNvSpPr>
          <p:nvPr>
            <p:ph type="dt" sz="half" idx="10"/>
          </p:nvPr>
        </p:nvSpPr>
        <p:spPr/>
        <p:txBody>
          <a:bodyPr/>
          <a:lstStyle/>
          <a:p>
            <a:fld id="{9936A493-9D0E-4E24-9A49-E149D604EDC4}"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9F0F6E5-FB11-DF48-BFDF-BBE0051AF4A1}"/>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FF1871C-4A12-D4E4-A9BD-DCB13C02FC8D}"/>
              </a:ext>
            </a:extLst>
          </p:cNvPr>
          <p:cNvSpPr>
            <a:spLocks noGrp="1"/>
          </p:cNvSpPr>
          <p:nvPr>
            <p:ph type="sldNum" sz="quarter" idx="12"/>
          </p:nvPr>
        </p:nvSpPr>
        <p:spPr/>
        <p:txBody>
          <a:bodyPr/>
          <a:lstStyle/>
          <a:p>
            <a:fld id="{0C913308-F349-4B6D-A68A-DD1791B4A57B}" type="slidenum">
              <a:rPr lang="zh-CN" altLang="en-US" smtClean="0"/>
              <a:t>92</a:t>
            </a:fld>
            <a:endParaRPr lang="zh-CN" altLang="en-US"/>
          </a:p>
        </p:txBody>
      </p:sp>
    </p:spTree>
    <p:extLst>
      <p:ext uri="{BB962C8B-B14F-4D97-AF65-F5344CB8AC3E}">
        <p14:creationId xmlns:p14="http://schemas.microsoft.com/office/powerpoint/2010/main" val="33854957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9" name="Rectangle 13"/>
          <p:cNvSpPr>
            <a:spLocks noGrp="1" noChangeArrowheads="1"/>
          </p:cNvSpPr>
          <p:nvPr>
            <p:ph type="title"/>
          </p:nvPr>
        </p:nvSpPr>
        <p:spPr/>
        <p:txBody>
          <a:bodyPr/>
          <a:lstStyle/>
          <a:p>
            <a:r>
              <a:rPr lang="zh-CN" altLang="en-US"/>
              <a:t>软件设计的两个阶段</a:t>
            </a:r>
          </a:p>
        </p:txBody>
      </p:sp>
      <p:sp>
        <p:nvSpPr>
          <p:cNvPr id="459778" name="Rectangle 2"/>
          <p:cNvSpPr>
            <a:spLocks noGrp="1" noChangeArrowheads="1"/>
          </p:cNvSpPr>
          <p:nvPr>
            <p:ph type="body" idx="1"/>
          </p:nvPr>
        </p:nvSpPr>
        <p:spPr/>
        <p:txBody>
          <a:bodyPr/>
          <a:lstStyle/>
          <a:p>
            <a:r>
              <a:rPr lang="zh-CN" altLang="en-US" dirty="0"/>
              <a:t>概要设计</a:t>
            </a:r>
          </a:p>
          <a:p>
            <a:pPr lvl="1"/>
            <a:r>
              <a:rPr lang="zh-CN" altLang="en-US" dirty="0"/>
              <a:t>描绘出软件的概貌</a:t>
            </a:r>
          </a:p>
          <a:p>
            <a:pPr lvl="1"/>
            <a:endParaRPr lang="zh-CN" altLang="en-US" dirty="0"/>
          </a:p>
          <a:p>
            <a:r>
              <a:rPr lang="zh-CN" altLang="en-US" dirty="0"/>
              <a:t>详细设计</a:t>
            </a:r>
          </a:p>
          <a:p>
            <a:pPr lvl="1"/>
            <a:r>
              <a:rPr lang="zh-CN" altLang="en-US" dirty="0"/>
              <a:t>在概要设计的基础上再将其细化，得到一个非常接近于源代码的设计表达形式	</a:t>
            </a:r>
          </a:p>
        </p:txBody>
      </p:sp>
      <p:sp useBgFill="1">
        <p:nvSpPr>
          <p:cNvPr id="459780" name="AutoShape 4"/>
          <p:cNvSpPr>
            <a:spLocks noChangeArrowheads="1"/>
          </p:cNvSpPr>
          <p:nvPr/>
        </p:nvSpPr>
        <p:spPr bwMode="gray">
          <a:xfrm>
            <a:off x="4857824" y="1556321"/>
            <a:ext cx="2779713" cy="485775"/>
          </a:xfrm>
          <a:prstGeom prst="flowChartAlternateProcess">
            <a:avLst/>
          </a:prstGeom>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pPr algn="ctr" eaLnBrk="0" hangingPunct="0"/>
            <a:r>
              <a:rPr lang="zh-CN" altLang="en-US" sz="2400" b="1" dirty="0">
                <a:ea typeface="黑体" pitchFamily="2" charset="-122"/>
              </a:rPr>
              <a:t>软件设计</a:t>
            </a:r>
          </a:p>
        </p:txBody>
      </p:sp>
      <p:sp useBgFill="1">
        <p:nvSpPr>
          <p:cNvPr id="459781" name="AutoShape 5"/>
          <p:cNvSpPr>
            <a:spLocks noChangeArrowheads="1"/>
          </p:cNvSpPr>
          <p:nvPr/>
        </p:nvSpPr>
        <p:spPr bwMode="gray">
          <a:xfrm>
            <a:off x="7378774" y="2996183"/>
            <a:ext cx="1295400" cy="504825"/>
          </a:xfrm>
          <a:prstGeom prst="flowChartAlternateProcess">
            <a:avLst/>
          </a:prstGeom>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eaLnBrk="0" hangingPunct="0"/>
            <a:r>
              <a:rPr lang="zh-CN" altLang="en-US" sz="2000" b="1" dirty="0">
                <a:ea typeface="黑体" pitchFamily="2" charset="-122"/>
              </a:rPr>
              <a:t>详细设计</a:t>
            </a:r>
          </a:p>
        </p:txBody>
      </p:sp>
      <p:sp useBgFill="1">
        <p:nvSpPr>
          <p:cNvPr id="459782" name="AutoShape 6"/>
          <p:cNvSpPr>
            <a:spLocks noChangeArrowheads="1"/>
          </p:cNvSpPr>
          <p:nvPr/>
        </p:nvSpPr>
        <p:spPr bwMode="gray">
          <a:xfrm>
            <a:off x="3779912" y="2996183"/>
            <a:ext cx="1295400" cy="504825"/>
          </a:xfrm>
          <a:prstGeom prst="flowChartAlternateProcess">
            <a:avLst/>
          </a:prstGeom>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eaLnBrk="0" hangingPunct="0"/>
            <a:r>
              <a:rPr lang="zh-CN" altLang="en-US" sz="2000" b="1">
                <a:ea typeface="黑体" pitchFamily="2" charset="-122"/>
              </a:rPr>
              <a:t>概要设计</a:t>
            </a:r>
          </a:p>
        </p:txBody>
      </p:sp>
      <p:grpSp>
        <p:nvGrpSpPr>
          <p:cNvPr id="459783" name="Group 7"/>
          <p:cNvGrpSpPr>
            <a:grpSpLocks/>
          </p:cNvGrpSpPr>
          <p:nvPr/>
        </p:nvGrpSpPr>
        <p:grpSpPr bwMode="auto">
          <a:xfrm>
            <a:off x="4426024" y="2132583"/>
            <a:ext cx="3602038" cy="863600"/>
            <a:chOff x="1882" y="1117"/>
            <a:chExt cx="2269" cy="544"/>
          </a:xfrm>
        </p:grpSpPr>
        <p:sp>
          <p:nvSpPr>
            <p:cNvPr id="459784" name="Line 8"/>
            <p:cNvSpPr>
              <a:spLocks noChangeShapeType="1"/>
            </p:cNvSpPr>
            <p:nvPr/>
          </p:nvSpPr>
          <p:spPr bwMode="auto">
            <a:xfrm>
              <a:off x="1882" y="1418"/>
              <a:ext cx="2269" cy="0"/>
            </a:xfrm>
            <a:prstGeom prst="line">
              <a:avLst/>
            </a:prstGeom>
            <a:noFill/>
            <a:ln w="158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459785" name="AutoShape 9"/>
            <p:cNvCxnSpPr>
              <a:cxnSpLocks noChangeShapeType="1"/>
            </p:cNvCxnSpPr>
            <p:nvPr/>
          </p:nvCxnSpPr>
          <p:spPr bwMode="auto">
            <a:xfrm>
              <a:off x="3061" y="1117"/>
              <a:ext cx="0" cy="272"/>
            </a:xfrm>
            <a:prstGeom prst="straightConnector1">
              <a:avLst/>
            </a:prstGeom>
            <a:noFill/>
            <a:ln w="158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86" name="AutoShape 10"/>
            <p:cNvCxnSpPr>
              <a:cxnSpLocks noChangeShapeType="1"/>
            </p:cNvCxnSpPr>
            <p:nvPr/>
          </p:nvCxnSpPr>
          <p:spPr bwMode="auto">
            <a:xfrm>
              <a:off x="4151" y="1435"/>
              <a:ext cx="0" cy="226"/>
            </a:xfrm>
            <a:prstGeom prst="straightConnector1">
              <a:avLst/>
            </a:prstGeom>
            <a:noFill/>
            <a:ln w="158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9787" name="AutoShape 11"/>
            <p:cNvCxnSpPr>
              <a:cxnSpLocks noChangeShapeType="1"/>
            </p:cNvCxnSpPr>
            <p:nvPr/>
          </p:nvCxnSpPr>
          <p:spPr bwMode="auto">
            <a:xfrm>
              <a:off x="1883" y="1434"/>
              <a:ext cx="0" cy="226"/>
            </a:xfrm>
            <a:prstGeom prst="straightConnector1">
              <a:avLst/>
            </a:prstGeom>
            <a:noFill/>
            <a:ln w="158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日期占位符 1">
            <a:extLst>
              <a:ext uri="{FF2B5EF4-FFF2-40B4-BE49-F238E27FC236}">
                <a16:creationId xmlns:a16="http://schemas.microsoft.com/office/drawing/2014/main" id="{CF28F23E-3879-6B05-5CCB-D793A8E27608}"/>
              </a:ext>
            </a:extLst>
          </p:cNvPr>
          <p:cNvSpPr>
            <a:spLocks noGrp="1"/>
          </p:cNvSpPr>
          <p:nvPr>
            <p:ph type="dt" sz="half" idx="10"/>
          </p:nvPr>
        </p:nvSpPr>
        <p:spPr/>
        <p:txBody>
          <a:bodyPr/>
          <a:lstStyle/>
          <a:p>
            <a:fld id="{FC18C41B-A758-4E2F-B0F2-17986041001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AA5BEFDE-DF8C-3598-9016-76F0D34965F3}"/>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A87F7509-FD9C-46AB-8FEA-F4B4EA47D409}"/>
              </a:ext>
            </a:extLst>
          </p:cNvPr>
          <p:cNvSpPr>
            <a:spLocks noGrp="1"/>
          </p:cNvSpPr>
          <p:nvPr>
            <p:ph type="sldNum" sz="quarter" idx="12"/>
          </p:nvPr>
        </p:nvSpPr>
        <p:spPr/>
        <p:txBody>
          <a:bodyPr/>
          <a:lstStyle/>
          <a:p>
            <a:fld id="{0C913308-F349-4B6D-A68A-DD1791B4A57B}" type="slidenum">
              <a:rPr lang="zh-CN" altLang="en-US" smtClean="0"/>
              <a:t>93</a:t>
            </a:fld>
            <a:endParaRPr lang="zh-CN" altLang="en-US"/>
          </a:p>
        </p:txBody>
      </p:sp>
    </p:spTree>
    <p:extLst>
      <p:ext uri="{BB962C8B-B14F-4D97-AF65-F5344CB8AC3E}">
        <p14:creationId xmlns:p14="http://schemas.microsoft.com/office/powerpoint/2010/main" val="12258752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30" name="Rectangle 6"/>
          <p:cNvSpPr>
            <a:spLocks noGrp="1" noChangeArrowheads="1"/>
          </p:cNvSpPr>
          <p:nvPr>
            <p:ph type="title"/>
          </p:nvPr>
        </p:nvSpPr>
        <p:spPr/>
        <p:txBody>
          <a:bodyPr/>
          <a:lstStyle/>
          <a:p>
            <a:r>
              <a:rPr lang="zh-CN" altLang="en-US"/>
              <a:t>软件概要设计</a:t>
            </a:r>
          </a:p>
        </p:txBody>
      </p:sp>
      <p:sp>
        <p:nvSpPr>
          <p:cNvPr id="461827" name="Rectangle 3"/>
          <p:cNvSpPr>
            <a:spLocks noGrp="1" noChangeArrowheads="1"/>
          </p:cNvSpPr>
          <p:nvPr>
            <p:ph type="body" idx="1"/>
          </p:nvPr>
        </p:nvSpPr>
        <p:spPr/>
        <p:txBody>
          <a:bodyPr>
            <a:normAutofit fontScale="62500" lnSpcReduction="20000"/>
          </a:bodyPr>
          <a:lstStyle/>
          <a:p>
            <a:r>
              <a:rPr lang="zh-CN" altLang="en-US" dirty="0"/>
              <a:t>概要设计</a:t>
            </a:r>
          </a:p>
          <a:p>
            <a:pPr lvl="1"/>
            <a:r>
              <a:rPr lang="zh-CN" altLang="en-US" dirty="0"/>
              <a:t>系统设计：系统具体的技术方案，与其他系统的接口方式</a:t>
            </a:r>
          </a:p>
          <a:p>
            <a:pPr lvl="1"/>
            <a:r>
              <a:rPr lang="zh-CN" altLang="en-US" dirty="0"/>
              <a:t>	系统设计需要考虑到：</a:t>
            </a:r>
          </a:p>
          <a:p>
            <a:pPr lvl="2"/>
            <a:r>
              <a:rPr lang="zh-CN" altLang="en-US" dirty="0"/>
              <a:t>硬件环境、软件环境、网络环境</a:t>
            </a:r>
          </a:p>
          <a:p>
            <a:pPr lvl="2"/>
            <a:r>
              <a:rPr lang="zh-CN" altLang="en-US" dirty="0"/>
              <a:t>用户操作水平</a:t>
            </a:r>
          </a:p>
          <a:p>
            <a:pPr lvl="2"/>
            <a:r>
              <a:rPr lang="zh-CN" altLang="en-US" dirty="0"/>
              <a:t>团队技术能力</a:t>
            </a:r>
          </a:p>
          <a:p>
            <a:pPr lvl="2"/>
            <a:r>
              <a:rPr lang="zh-CN" altLang="en-US" dirty="0"/>
              <a:t>开发时间限制</a:t>
            </a:r>
          </a:p>
          <a:p>
            <a:pPr lvl="1"/>
            <a:r>
              <a:rPr lang="zh-CN" altLang="en-US" dirty="0"/>
              <a:t>结构设计：</a:t>
            </a:r>
            <a:r>
              <a:rPr lang="zh-CN" altLang="en-GB" dirty="0"/>
              <a:t>确定程序是由哪些模块组成的，各模块分别完成什么样的功能，它们之间存在着什么样的关系</a:t>
            </a:r>
            <a:endParaRPr lang="en-US" altLang="zh-CN" dirty="0"/>
          </a:p>
          <a:p>
            <a:pPr lvl="1"/>
            <a:r>
              <a:rPr lang="zh-CN" altLang="en-US" dirty="0"/>
              <a:t>概要设计的核心是系统框架设计：</a:t>
            </a:r>
            <a:endParaRPr lang="en-US" altLang="zh-CN" dirty="0"/>
          </a:p>
          <a:p>
            <a:pPr lvl="2"/>
            <a:r>
              <a:rPr lang="zh-CN" altLang="en-GB" dirty="0"/>
              <a:t>提交一个技术架构设计</a:t>
            </a:r>
            <a:endParaRPr lang="en-US" altLang="zh-CN" dirty="0"/>
          </a:p>
          <a:p>
            <a:pPr lvl="3"/>
            <a:r>
              <a:rPr lang="zh-CN" altLang="en-US" dirty="0"/>
              <a:t>如：</a:t>
            </a:r>
            <a:r>
              <a:rPr lang="zh-CN" altLang="en-GB" dirty="0"/>
              <a:t>建筑设计时，把房屋的基本走向，楼层设置，功能区间划分，接口系统等问题确定下来，给一个技术解决方案。</a:t>
            </a:r>
            <a:endParaRPr lang="en-US" altLang="zh-CN" dirty="0"/>
          </a:p>
          <a:p>
            <a:pPr lvl="3"/>
            <a:r>
              <a:rPr lang="zh-CN" altLang="en-GB" dirty="0"/>
              <a:t>最直接的方法，就是先做一个样板间出来，论证一下技术可行性和可靠性。</a:t>
            </a:r>
            <a:endParaRPr lang="zh-CN" altLang="en-US" dirty="0"/>
          </a:p>
          <a:p>
            <a:pPr lvl="1"/>
            <a:endParaRPr lang="zh-CN" altLang="en-GB" dirty="0"/>
          </a:p>
          <a:p>
            <a:pPr lvl="1"/>
            <a:endParaRPr lang="zh-CN" altLang="en-GB" dirty="0"/>
          </a:p>
        </p:txBody>
      </p:sp>
      <p:sp>
        <p:nvSpPr>
          <p:cNvPr id="461828" name="AutoShape 4"/>
          <p:cNvSpPr>
            <a:spLocks noChangeArrowheads="1"/>
          </p:cNvSpPr>
          <p:nvPr/>
        </p:nvSpPr>
        <p:spPr bwMode="gray">
          <a:xfrm>
            <a:off x="2845148" y="5877272"/>
            <a:ext cx="3887092" cy="460375"/>
          </a:xfrm>
          <a:prstGeom prst="roundRect">
            <a:avLst>
              <a:gd name="adj" fmla="val 16667"/>
            </a:avLst>
          </a:prstGeom>
          <a:solidFill>
            <a:srgbClr val="92D050"/>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sz="2000" b="1" dirty="0">
                <a:ea typeface="黑体" pitchFamily="2" charset="-122"/>
              </a:rPr>
              <a:t>概要设计的核心是</a:t>
            </a:r>
            <a:r>
              <a:rPr lang="zh-CN" altLang="en-US" sz="2000" b="1" dirty="0">
                <a:solidFill>
                  <a:srgbClr val="0000FF"/>
                </a:solidFill>
                <a:ea typeface="黑体" pitchFamily="2" charset="-122"/>
              </a:rPr>
              <a:t>系统框架设计</a:t>
            </a:r>
          </a:p>
        </p:txBody>
      </p:sp>
      <p:sp>
        <p:nvSpPr>
          <p:cNvPr id="2" name="日期占位符 1">
            <a:extLst>
              <a:ext uri="{FF2B5EF4-FFF2-40B4-BE49-F238E27FC236}">
                <a16:creationId xmlns:a16="http://schemas.microsoft.com/office/drawing/2014/main" id="{95BBEFBA-6266-B87A-AC0D-95AA61561F59}"/>
              </a:ext>
            </a:extLst>
          </p:cNvPr>
          <p:cNvSpPr>
            <a:spLocks noGrp="1"/>
          </p:cNvSpPr>
          <p:nvPr>
            <p:ph type="dt" sz="half" idx="10"/>
          </p:nvPr>
        </p:nvSpPr>
        <p:spPr/>
        <p:txBody>
          <a:bodyPr/>
          <a:lstStyle/>
          <a:p>
            <a:fld id="{3BEA9FF8-477D-40DD-85AC-A0E4575B31AE}" type="datetime1">
              <a:rPr lang="zh-CN" altLang="en-US" smtClean="0"/>
              <a:t>2023/6/25</a:t>
            </a:fld>
            <a:endParaRPr lang="zh-CN" altLang="en-US"/>
          </a:p>
        </p:txBody>
      </p:sp>
      <p:sp>
        <p:nvSpPr>
          <p:cNvPr id="3" name="页脚占位符 2">
            <a:extLst>
              <a:ext uri="{FF2B5EF4-FFF2-40B4-BE49-F238E27FC236}">
                <a16:creationId xmlns:a16="http://schemas.microsoft.com/office/drawing/2014/main" id="{279B80CF-F8C1-618B-7B5A-11169AA9187A}"/>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C5032650-F7F8-4756-7FB0-42756FD472DF}"/>
              </a:ext>
            </a:extLst>
          </p:cNvPr>
          <p:cNvSpPr>
            <a:spLocks noGrp="1"/>
          </p:cNvSpPr>
          <p:nvPr>
            <p:ph type="sldNum" sz="quarter" idx="12"/>
          </p:nvPr>
        </p:nvSpPr>
        <p:spPr/>
        <p:txBody>
          <a:bodyPr/>
          <a:lstStyle/>
          <a:p>
            <a:fld id="{0C913308-F349-4B6D-A68A-DD1791B4A57B}" type="slidenum">
              <a:rPr lang="zh-CN" altLang="en-US" smtClean="0"/>
              <a:t>94</a:t>
            </a:fld>
            <a:endParaRPr lang="zh-CN" altLang="en-US"/>
          </a:p>
        </p:txBody>
      </p:sp>
    </p:spTree>
    <p:extLst>
      <p:ext uri="{BB962C8B-B14F-4D97-AF65-F5344CB8AC3E}">
        <p14:creationId xmlns:p14="http://schemas.microsoft.com/office/powerpoint/2010/main" val="42822456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强调</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概要设计在很大程度上还是全局性的、规范性的。</a:t>
            </a:r>
            <a:endParaRPr lang="en-US" altLang="zh-CN" dirty="0"/>
          </a:p>
          <a:p>
            <a:r>
              <a:rPr lang="zh-CN" altLang="en-US" dirty="0"/>
              <a:t>具体的某个需求怎么实现是在详细设计阶段来考虑。需要对每个细节进行规划，</a:t>
            </a:r>
            <a:endParaRPr lang="en-US" altLang="zh-CN" dirty="0"/>
          </a:p>
          <a:p>
            <a:pPr lvl="1"/>
            <a:r>
              <a:rPr lang="zh-CN" altLang="en-US" dirty="0"/>
              <a:t>在图纸上标出每根钢筋的标号，每处混凝土的配比，每堵墙的尺寸，哪儿的承重墙尺寸和规格是多少等等。</a:t>
            </a:r>
          </a:p>
          <a:p>
            <a:endParaRPr lang="zh-CN" altLang="en-US" dirty="0"/>
          </a:p>
          <a:p>
            <a:r>
              <a:rPr lang="zh-CN" altLang="en-US" dirty="0"/>
              <a:t>详细设计的核心是将业务模型映射到技术模型。</a:t>
            </a:r>
          </a:p>
        </p:txBody>
      </p:sp>
      <p:sp>
        <p:nvSpPr>
          <p:cNvPr id="4" name="日期占位符 3">
            <a:extLst>
              <a:ext uri="{FF2B5EF4-FFF2-40B4-BE49-F238E27FC236}">
                <a16:creationId xmlns:a16="http://schemas.microsoft.com/office/drawing/2014/main" id="{E0D1036C-82D9-0B58-D695-3FCD82DADE83}"/>
              </a:ext>
            </a:extLst>
          </p:cNvPr>
          <p:cNvSpPr>
            <a:spLocks noGrp="1"/>
          </p:cNvSpPr>
          <p:nvPr>
            <p:ph type="dt" sz="half" idx="10"/>
          </p:nvPr>
        </p:nvSpPr>
        <p:spPr/>
        <p:txBody>
          <a:bodyPr/>
          <a:lstStyle/>
          <a:p>
            <a:fld id="{EA16BF5A-951D-4B17-85DD-F3B1DC058BAF}" type="datetime1">
              <a:rPr lang="zh-CN" altLang="en-US" smtClean="0"/>
              <a:t>2023/6/25</a:t>
            </a:fld>
            <a:endParaRPr lang="zh-CN" altLang="en-US"/>
          </a:p>
        </p:txBody>
      </p:sp>
      <p:sp>
        <p:nvSpPr>
          <p:cNvPr id="5" name="页脚占位符 4">
            <a:extLst>
              <a:ext uri="{FF2B5EF4-FFF2-40B4-BE49-F238E27FC236}">
                <a16:creationId xmlns:a16="http://schemas.microsoft.com/office/drawing/2014/main" id="{A2E8085C-B11A-EF8F-B7D3-7D240A1441ED}"/>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C6B4D896-D114-CBFF-F5AB-79F23FB63975}"/>
              </a:ext>
            </a:extLst>
          </p:cNvPr>
          <p:cNvSpPr>
            <a:spLocks noGrp="1"/>
          </p:cNvSpPr>
          <p:nvPr>
            <p:ph type="sldNum" sz="quarter" idx="12"/>
          </p:nvPr>
        </p:nvSpPr>
        <p:spPr/>
        <p:txBody>
          <a:bodyPr/>
          <a:lstStyle/>
          <a:p>
            <a:fld id="{0C913308-F349-4B6D-A68A-DD1791B4A57B}" type="slidenum">
              <a:rPr lang="zh-CN" altLang="en-US" smtClean="0"/>
              <a:t>95</a:t>
            </a:fld>
            <a:endParaRPr lang="zh-CN" altLang="en-US"/>
          </a:p>
        </p:txBody>
      </p:sp>
    </p:spTree>
    <p:extLst>
      <p:ext uri="{BB962C8B-B14F-4D97-AF65-F5344CB8AC3E}">
        <p14:creationId xmlns:p14="http://schemas.microsoft.com/office/powerpoint/2010/main" val="42499671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8" name="Rectangle 6"/>
          <p:cNvSpPr>
            <a:spLocks noGrp="1" noChangeArrowheads="1"/>
          </p:cNvSpPr>
          <p:nvPr>
            <p:ph type="title"/>
          </p:nvPr>
        </p:nvSpPr>
        <p:spPr/>
        <p:txBody>
          <a:bodyPr/>
          <a:lstStyle/>
          <a:p>
            <a:r>
              <a:rPr lang="zh-CN" altLang="en-US"/>
              <a:t>软件详细设计</a:t>
            </a:r>
            <a:r>
              <a:rPr lang="en-US" altLang="zh-CN"/>
              <a:t>2-1</a:t>
            </a:r>
          </a:p>
        </p:txBody>
      </p:sp>
      <p:sp>
        <p:nvSpPr>
          <p:cNvPr id="463875" name="Rectangle 3"/>
          <p:cNvSpPr>
            <a:spLocks noGrp="1" noChangeArrowheads="1"/>
          </p:cNvSpPr>
          <p:nvPr>
            <p:ph type="body" idx="1"/>
          </p:nvPr>
        </p:nvSpPr>
        <p:spPr/>
        <p:txBody>
          <a:bodyPr>
            <a:normAutofit fontScale="62500" lnSpcReduction="20000"/>
          </a:bodyPr>
          <a:lstStyle/>
          <a:p>
            <a:r>
              <a:rPr lang="zh-CN" altLang="en-US" dirty="0"/>
              <a:t>详细设计的核心是将业务模型映射到技术模型</a:t>
            </a:r>
          </a:p>
          <a:p>
            <a:pPr lvl="1"/>
            <a:r>
              <a:rPr lang="zh-CN" altLang="en-US" dirty="0"/>
              <a:t>业务模型</a:t>
            </a:r>
          </a:p>
          <a:p>
            <a:pPr lvl="1"/>
            <a:endParaRPr lang="zh-CN" altLang="en-US" dirty="0"/>
          </a:p>
          <a:p>
            <a:pPr lvl="1"/>
            <a:endParaRPr lang="zh-CN" altLang="en-US" dirty="0"/>
          </a:p>
          <a:p>
            <a:pPr lvl="1"/>
            <a:endParaRPr lang="zh-CN" altLang="en-US" dirty="0"/>
          </a:p>
          <a:p>
            <a:pPr lvl="1"/>
            <a:r>
              <a:rPr lang="zh-CN" altLang="en-US" dirty="0"/>
              <a:t>技术模型</a:t>
            </a:r>
          </a:p>
          <a:p>
            <a:pPr lvl="2"/>
            <a:r>
              <a:rPr lang="zh-CN" altLang="en-US" dirty="0"/>
              <a:t>执行 </a:t>
            </a:r>
            <a:r>
              <a:rPr lang="en-US" altLang="zh-CN" dirty="0"/>
              <a:t>SQL</a:t>
            </a:r>
            <a:r>
              <a:rPr lang="zh-CN" altLang="en-US" dirty="0"/>
              <a:t>语句</a:t>
            </a:r>
          </a:p>
          <a:p>
            <a:pPr lvl="1"/>
            <a:endParaRPr lang="zh-CN" altLang="en-US" dirty="0"/>
          </a:p>
          <a:p>
            <a:pPr lvl="1"/>
            <a:endParaRPr lang="zh-CN" altLang="en-US" dirty="0"/>
          </a:p>
          <a:p>
            <a:pPr lvl="1"/>
            <a:endParaRPr lang="zh-CN" altLang="en-US" dirty="0"/>
          </a:p>
          <a:p>
            <a:pPr marL="457200" lvl="1" indent="0">
              <a:buNone/>
            </a:pPr>
            <a:r>
              <a:rPr lang="zh-CN" altLang="en-US" dirty="0"/>
              <a:t>    </a:t>
            </a:r>
            <a:endParaRPr lang="en-US" altLang="zh-CN" dirty="0"/>
          </a:p>
          <a:p>
            <a:pPr lvl="2"/>
            <a:r>
              <a:rPr lang="zh-CN" altLang="en-US" dirty="0"/>
              <a:t>如果查询到</a:t>
            </a:r>
            <a:r>
              <a:rPr lang="en-US" altLang="zh-CN" dirty="0"/>
              <a:t>1</a:t>
            </a:r>
            <a:r>
              <a:rPr lang="zh-CN" altLang="en-US" dirty="0"/>
              <a:t>条记录，则抛出异常，异常信息为：“图书</a:t>
            </a:r>
            <a:r>
              <a:rPr lang="en-US" altLang="zh-CN" dirty="0"/>
              <a:t>《[</a:t>
            </a:r>
            <a:r>
              <a:rPr lang="zh-CN" altLang="en-US" dirty="0"/>
              <a:t>图书名称</a:t>
            </a:r>
            <a:r>
              <a:rPr lang="en-US" altLang="zh-CN" dirty="0"/>
              <a:t>]》</a:t>
            </a:r>
            <a:r>
              <a:rPr lang="zh-CN" altLang="en-US" dirty="0"/>
              <a:t>已经被预订，不能借出。”；否则，继续处理。 </a:t>
            </a:r>
          </a:p>
        </p:txBody>
      </p:sp>
      <p:sp useBgFill="1">
        <p:nvSpPr>
          <p:cNvPr id="463876" name="AutoShape 4"/>
          <p:cNvSpPr>
            <a:spLocks noChangeArrowheads="1"/>
          </p:cNvSpPr>
          <p:nvPr/>
        </p:nvSpPr>
        <p:spPr bwMode="gray">
          <a:xfrm>
            <a:off x="1258888" y="2420813"/>
            <a:ext cx="6769100" cy="792163"/>
          </a:xfrm>
          <a:prstGeom prst="flowChartAlternateProcess">
            <a:avLst/>
          </a:prstGeom>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pPr eaLnBrk="0" hangingPunct="0"/>
            <a:r>
              <a:rPr lang="zh-CN" altLang="en-US" b="1" dirty="0">
                <a:ea typeface="黑体" pitchFamily="2" charset="-122"/>
              </a:rPr>
              <a:t>学生到图书馆申请借书，图书管理员登录图书管理系统。</a:t>
            </a:r>
          </a:p>
          <a:p>
            <a:pPr eaLnBrk="0" hangingPunct="0"/>
            <a:r>
              <a:rPr lang="zh-CN" altLang="en-US" b="1" dirty="0">
                <a:ea typeface="黑体" pitchFamily="2" charset="-122"/>
              </a:rPr>
              <a:t>首先，检查这本书是否已经被预订了。如果已被预订则不能借出。</a:t>
            </a:r>
          </a:p>
        </p:txBody>
      </p:sp>
      <p:sp useBgFill="1">
        <p:nvSpPr>
          <p:cNvPr id="463879" name="AutoShape 7"/>
          <p:cNvSpPr>
            <a:spLocks noChangeArrowheads="1"/>
          </p:cNvSpPr>
          <p:nvPr/>
        </p:nvSpPr>
        <p:spPr bwMode="auto">
          <a:xfrm>
            <a:off x="1619250" y="4149080"/>
            <a:ext cx="7027863" cy="957262"/>
          </a:xfrm>
          <a:prstGeom prst="roundRect">
            <a:avLst>
              <a:gd name="adj" fmla="val 6231"/>
            </a:avLst>
          </a:prstGeom>
          <a:ln w="9525" algn="ctr">
            <a:solidFill>
              <a:srgbClr val="008080"/>
            </a:solidFill>
            <a:round/>
            <a:headEnd/>
            <a:tailEnd/>
          </a:ln>
          <a:effectLst/>
          <a:extLs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r>
              <a:rPr lang="en-US" altLang="zh-CN" b="1">
                <a:ea typeface="黑体" pitchFamily="2" charset="-122"/>
              </a:rPr>
              <a:t>select book_name from sys_book </a:t>
            </a:r>
          </a:p>
          <a:p>
            <a:pPr algn="l"/>
            <a:r>
              <a:rPr lang="en-US" altLang="zh-CN" b="1">
                <a:ea typeface="黑体" pitchFamily="2" charset="-122"/>
              </a:rPr>
              <a:t>where book_no = [</a:t>
            </a:r>
            <a:r>
              <a:rPr lang="zh-CN" altLang="en-US" b="1">
                <a:ea typeface="黑体" pitchFamily="2" charset="-122"/>
              </a:rPr>
              <a:t>书籍编号</a:t>
            </a:r>
            <a:r>
              <a:rPr lang="en-US" altLang="zh-CN" b="1">
                <a:ea typeface="黑体" pitchFamily="2" charset="-122"/>
              </a:rPr>
              <a:t>] and book_status = </a:t>
            </a:r>
            <a:r>
              <a:rPr lang="en-US" altLang="zh-CN" b="1">
                <a:ea typeface="宋体" charset="-122"/>
              </a:rPr>
              <a:t>'</a:t>
            </a:r>
            <a:r>
              <a:rPr lang="zh-CN" altLang="en-US" b="1">
                <a:ea typeface="黑体" pitchFamily="2" charset="-122"/>
              </a:rPr>
              <a:t>已预订</a:t>
            </a:r>
            <a:r>
              <a:rPr lang="en-US" altLang="zh-CN" b="1">
                <a:ea typeface="宋体" charset="-122"/>
              </a:rPr>
              <a:t>'</a:t>
            </a:r>
            <a:r>
              <a:rPr lang="en-US" altLang="zh-CN" b="1">
                <a:ea typeface="黑体" pitchFamily="2" charset="-122"/>
              </a:rPr>
              <a:t> </a:t>
            </a:r>
          </a:p>
          <a:p>
            <a:pPr algn="l"/>
            <a:r>
              <a:rPr lang="en-US" altLang="zh-CN" b="1">
                <a:ea typeface="黑体" pitchFamily="2" charset="-122"/>
              </a:rPr>
              <a:t>    and book_subscribe_stu_no &lt;&gt; [</a:t>
            </a:r>
            <a:r>
              <a:rPr lang="zh-CN" altLang="en-US" b="1">
                <a:ea typeface="黑体" pitchFamily="2" charset="-122"/>
              </a:rPr>
              <a:t>学生借书卡编号</a:t>
            </a:r>
            <a:r>
              <a:rPr lang="en-US" altLang="zh-CN" b="1">
                <a:ea typeface="黑体" pitchFamily="2" charset="-122"/>
              </a:rPr>
              <a:t>]</a:t>
            </a:r>
          </a:p>
        </p:txBody>
      </p:sp>
      <p:sp>
        <p:nvSpPr>
          <p:cNvPr id="2" name="日期占位符 1">
            <a:extLst>
              <a:ext uri="{FF2B5EF4-FFF2-40B4-BE49-F238E27FC236}">
                <a16:creationId xmlns:a16="http://schemas.microsoft.com/office/drawing/2014/main" id="{FBAAF198-E7A5-14A0-5459-C76C158E7D74}"/>
              </a:ext>
            </a:extLst>
          </p:cNvPr>
          <p:cNvSpPr>
            <a:spLocks noGrp="1"/>
          </p:cNvSpPr>
          <p:nvPr>
            <p:ph type="dt" sz="half" idx="10"/>
          </p:nvPr>
        </p:nvSpPr>
        <p:spPr/>
        <p:txBody>
          <a:bodyPr/>
          <a:lstStyle/>
          <a:p>
            <a:fld id="{CE5A5F43-E7DF-466D-9CF1-803B4683C78C}" type="datetime1">
              <a:rPr lang="zh-CN" altLang="en-US" smtClean="0"/>
              <a:t>2023/6/25</a:t>
            </a:fld>
            <a:endParaRPr lang="zh-CN" altLang="en-US"/>
          </a:p>
        </p:txBody>
      </p:sp>
      <p:sp>
        <p:nvSpPr>
          <p:cNvPr id="3" name="页脚占位符 2">
            <a:extLst>
              <a:ext uri="{FF2B5EF4-FFF2-40B4-BE49-F238E27FC236}">
                <a16:creationId xmlns:a16="http://schemas.microsoft.com/office/drawing/2014/main" id="{B7E147E6-EF18-1C03-CCA8-1FDE711100CE}"/>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667B4F0B-A643-8B04-D935-2934659FB2F6}"/>
              </a:ext>
            </a:extLst>
          </p:cNvPr>
          <p:cNvSpPr>
            <a:spLocks noGrp="1"/>
          </p:cNvSpPr>
          <p:nvPr>
            <p:ph type="sldNum" sz="quarter" idx="12"/>
          </p:nvPr>
        </p:nvSpPr>
        <p:spPr/>
        <p:txBody>
          <a:bodyPr/>
          <a:lstStyle/>
          <a:p>
            <a:fld id="{0C913308-F349-4B6D-A68A-DD1791B4A57B}" type="slidenum">
              <a:rPr lang="zh-CN" altLang="en-US" smtClean="0"/>
              <a:t>96</a:t>
            </a:fld>
            <a:endParaRPr lang="zh-CN" altLang="en-US"/>
          </a:p>
        </p:txBody>
      </p:sp>
    </p:spTree>
    <p:extLst>
      <p:ext uri="{BB962C8B-B14F-4D97-AF65-F5344CB8AC3E}">
        <p14:creationId xmlns:p14="http://schemas.microsoft.com/office/powerpoint/2010/main" val="1455477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Rectangle 5"/>
          <p:cNvSpPr>
            <a:spLocks noGrp="1" noChangeArrowheads="1"/>
          </p:cNvSpPr>
          <p:nvPr>
            <p:ph type="title"/>
          </p:nvPr>
        </p:nvSpPr>
        <p:spPr/>
        <p:txBody>
          <a:bodyPr/>
          <a:lstStyle/>
          <a:p>
            <a:r>
              <a:rPr lang="zh-CN" altLang="en-US"/>
              <a:t>软件详细设计</a:t>
            </a:r>
            <a:r>
              <a:rPr lang="en-US" altLang="zh-CN"/>
              <a:t>2-2</a:t>
            </a:r>
            <a:endParaRPr lang="zh-CN" altLang="en-US"/>
          </a:p>
        </p:txBody>
      </p:sp>
      <p:sp>
        <p:nvSpPr>
          <p:cNvPr id="465923" name="Rectangle 3"/>
          <p:cNvSpPr>
            <a:spLocks noGrp="1" noChangeArrowheads="1"/>
          </p:cNvSpPr>
          <p:nvPr>
            <p:ph type="body" idx="1"/>
          </p:nvPr>
        </p:nvSpPr>
        <p:spPr/>
        <p:txBody>
          <a:bodyPr>
            <a:normAutofit fontScale="92500" lnSpcReduction="10000"/>
          </a:bodyPr>
          <a:lstStyle/>
          <a:p>
            <a:r>
              <a:rPr lang="zh-CN" altLang="en-US"/>
              <a:t>详细设计还包括</a:t>
            </a:r>
          </a:p>
          <a:p>
            <a:pPr lvl="1"/>
            <a:r>
              <a:rPr lang="zh-CN" altLang="en-US"/>
              <a:t>实现某一功能时，具体包含哪些类、方法、类，以及类之间的关系和调用顺序 </a:t>
            </a:r>
          </a:p>
          <a:p>
            <a:pPr lvl="1"/>
            <a:r>
              <a:rPr lang="zh-CN" altLang="en-US"/>
              <a:t>对应的界面如何展示，如何交互，界面间如何切换 </a:t>
            </a:r>
          </a:p>
          <a:p>
            <a:pPr lvl="1"/>
            <a:r>
              <a:rPr lang="zh-CN" altLang="en-US"/>
              <a:t>核心算法的伪代码 </a:t>
            </a:r>
          </a:p>
          <a:p>
            <a:pPr lvl="1"/>
            <a:r>
              <a:rPr lang="zh-CN" altLang="en-US"/>
              <a:t>数据库设计的工作 </a:t>
            </a:r>
            <a:endParaRPr lang="en-US" altLang="zh-CN"/>
          </a:p>
          <a:p>
            <a:r>
              <a:rPr lang="zh-CN" altLang="en-US"/>
              <a:t>即：</a:t>
            </a:r>
            <a:endParaRPr lang="en-US" altLang="zh-CN"/>
          </a:p>
          <a:p>
            <a:pPr lvl="1"/>
            <a:r>
              <a:rPr lang="zh-CN" altLang="en-US"/>
              <a:t>详细技术规格说明、界面与交互设计和数据库设计。</a:t>
            </a:r>
          </a:p>
          <a:p>
            <a:pPr lvl="1"/>
            <a:endParaRPr lang="zh-CN" altLang="en-US" dirty="0"/>
          </a:p>
        </p:txBody>
      </p:sp>
      <p:sp>
        <p:nvSpPr>
          <p:cNvPr id="2" name="日期占位符 1">
            <a:extLst>
              <a:ext uri="{FF2B5EF4-FFF2-40B4-BE49-F238E27FC236}">
                <a16:creationId xmlns:a16="http://schemas.microsoft.com/office/drawing/2014/main" id="{6B1C73A8-0504-8840-AA37-A715497FBAA9}"/>
              </a:ext>
            </a:extLst>
          </p:cNvPr>
          <p:cNvSpPr>
            <a:spLocks noGrp="1"/>
          </p:cNvSpPr>
          <p:nvPr>
            <p:ph type="dt" sz="half" idx="10"/>
          </p:nvPr>
        </p:nvSpPr>
        <p:spPr/>
        <p:txBody>
          <a:bodyPr/>
          <a:lstStyle/>
          <a:p>
            <a:fld id="{9B5CE70F-D5AF-42ED-ABAB-390AEE4A94EB}" type="datetime1">
              <a:rPr lang="zh-CN" altLang="en-US" smtClean="0"/>
              <a:t>2023/6/25</a:t>
            </a:fld>
            <a:endParaRPr lang="zh-CN" altLang="en-US"/>
          </a:p>
        </p:txBody>
      </p:sp>
      <p:sp>
        <p:nvSpPr>
          <p:cNvPr id="3" name="页脚占位符 2">
            <a:extLst>
              <a:ext uri="{FF2B5EF4-FFF2-40B4-BE49-F238E27FC236}">
                <a16:creationId xmlns:a16="http://schemas.microsoft.com/office/drawing/2014/main" id="{7AEFD0A1-F9EB-1295-69A1-2D061017B8CF}"/>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3FF65A97-BF8E-9C0A-13D8-3208182B50E8}"/>
              </a:ext>
            </a:extLst>
          </p:cNvPr>
          <p:cNvSpPr>
            <a:spLocks noGrp="1"/>
          </p:cNvSpPr>
          <p:nvPr>
            <p:ph type="sldNum" sz="quarter" idx="12"/>
          </p:nvPr>
        </p:nvSpPr>
        <p:spPr/>
        <p:txBody>
          <a:bodyPr/>
          <a:lstStyle/>
          <a:p>
            <a:fld id="{0C913308-F349-4B6D-A68A-DD1791B4A57B}" type="slidenum">
              <a:rPr lang="zh-CN" altLang="en-US" smtClean="0"/>
              <a:t>97</a:t>
            </a:fld>
            <a:endParaRPr lang="zh-CN" altLang="en-US"/>
          </a:p>
        </p:txBody>
      </p:sp>
    </p:spTree>
    <p:extLst>
      <p:ext uri="{BB962C8B-B14F-4D97-AF65-F5344CB8AC3E}">
        <p14:creationId xmlns:p14="http://schemas.microsoft.com/office/powerpoint/2010/main" val="2707046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80" name="Rectangle 12"/>
          <p:cNvSpPr>
            <a:spLocks noGrp="1" noChangeArrowheads="1"/>
          </p:cNvSpPr>
          <p:nvPr>
            <p:ph type="title"/>
          </p:nvPr>
        </p:nvSpPr>
        <p:spPr/>
        <p:txBody>
          <a:bodyPr/>
          <a:lstStyle/>
          <a:p>
            <a:r>
              <a:rPr lang="zh-CN" altLang="en-US"/>
              <a:t>软件详细设计</a:t>
            </a:r>
            <a:r>
              <a:rPr lang="en-US" altLang="zh-CN"/>
              <a:t>-</a:t>
            </a:r>
            <a:r>
              <a:rPr lang="zh-CN" altLang="en-US"/>
              <a:t>类图</a:t>
            </a:r>
          </a:p>
        </p:txBody>
      </p:sp>
      <p:sp>
        <p:nvSpPr>
          <p:cNvPr id="467971" name="Rectangle 3"/>
          <p:cNvSpPr>
            <a:spLocks noGrp="1" noChangeArrowheads="1"/>
          </p:cNvSpPr>
          <p:nvPr>
            <p:ph type="body" idx="1"/>
          </p:nvPr>
        </p:nvSpPr>
        <p:spPr/>
        <p:txBody>
          <a:bodyPr>
            <a:normAutofit fontScale="77500" lnSpcReduction="20000"/>
          </a:bodyPr>
          <a:lstStyle/>
          <a:p>
            <a:r>
              <a:rPr lang="zh-CN" altLang="en-US"/>
              <a:t>详细设计中的类图</a:t>
            </a:r>
          </a:p>
          <a:p>
            <a:r>
              <a:rPr lang="zh-CN" altLang="en-US"/>
              <a:t>	图中每一个方框表示一个类（或接口），分成三格</a:t>
            </a:r>
          </a:p>
          <a:p>
            <a:pPr lvl="1"/>
            <a:r>
              <a:rPr lang="zh-CN" altLang="en-US"/>
              <a:t>第一格：类的名字  </a:t>
            </a:r>
          </a:p>
          <a:p>
            <a:pPr lvl="1"/>
            <a:r>
              <a:rPr lang="zh-CN" altLang="en-US"/>
              <a:t>第二格：类的属性  </a:t>
            </a:r>
          </a:p>
          <a:p>
            <a:pPr lvl="1"/>
            <a:r>
              <a:rPr lang="zh-CN" altLang="en-US"/>
              <a:t>第三格：类的方法</a:t>
            </a:r>
          </a:p>
          <a:p>
            <a:pPr lvl="1"/>
            <a:r>
              <a:rPr lang="zh-CN" altLang="en-US"/>
              <a:t>空三角箭头：实现关系</a:t>
            </a:r>
          </a:p>
          <a:p>
            <a:pPr lvl="1"/>
            <a:r>
              <a:rPr lang="zh-CN" altLang="en-US"/>
              <a:t>虚线箭头：依赖关系</a:t>
            </a:r>
          </a:p>
          <a:p>
            <a:r>
              <a:rPr lang="zh-CN" altLang="en-US"/>
              <a:t>	</a:t>
            </a:r>
          </a:p>
          <a:p>
            <a:r>
              <a:rPr lang="zh-CN" altLang="en-US"/>
              <a:t>	</a:t>
            </a:r>
            <a:endParaRPr lang="zh-CN" altLang="en-US" dirty="0"/>
          </a:p>
        </p:txBody>
      </p:sp>
      <p:pic>
        <p:nvPicPr>
          <p:cNvPr id="467972" name="Picture 4" descr="图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213" y="2420938"/>
            <a:ext cx="7777162"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79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652963"/>
            <a:ext cx="3240087" cy="14684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25400"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pic>
      <p:sp>
        <p:nvSpPr>
          <p:cNvPr id="467974" name="Line 6"/>
          <p:cNvSpPr>
            <a:spLocks noChangeShapeType="1"/>
          </p:cNvSpPr>
          <p:nvPr/>
        </p:nvSpPr>
        <p:spPr bwMode="auto">
          <a:xfrm>
            <a:off x="611188" y="4797425"/>
            <a:ext cx="504825" cy="0"/>
          </a:xfrm>
          <a:prstGeom prst="line">
            <a:avLst/>
          </a:prstGeom>
          <a:noFill/>
          <a:ln w="25400">
            <a:solidFill>
              <a:srgbClr val="FF3300"/>
            </a:solidFill>
            <a:round/>
            <a:headEnd/>
            <a:tailEnd type="triangle" w="med" len="med"/>
          </a:ln>
          <a:effectLst>
            <a:outerShdw dist="53882" dir="2700000" algn="ctr" rotWithShape="0">
              <a:schemeClr val="bg2">
                <a:alpha val="50000"/>
              </a:schemeClr>
            </a:outerShdw>
          </a:effectLst>
          <a:extLst>
            <a:ext uri="{909E8E84-426E-40dd-AFC4-6F175D3DCCD1}">
              <a14:hiddenFill xmlns="" xmlns:a14="http://schemas.microsoft.com/office/drawing/2010/main">
                <a:noFill/>
              </a14:hiddenFill>
            </a:ext>
          </a:extLst>
        </p:spPr>
        <p:txBody>
          <a:bodyPr anchorCtr="1">
            <a:spAutoFit/>
          </a:bodyPr>
          <a:lstStyle/>
          <a:p>
            <a:endParaRPr lang="zh-CN" altLang="en-US"/>
          </a:p>
        </p:txBody>
      </p:sp>
      <p:sp>
        <p:nvSpPr>
          <p:cNvPr id="467975" name="Line 7"/>
          <p:cNvSpPr>
            <a:spLocks noChangeShapeType="1"/>
          </p:cNvSpPr>
          <p:nvPr/>
        </p:nvSpPr>
        <p:spPr bwMode="auto">
          <a:xfrm>
            <a:off x="611188" y="5013325"/>
            <a:ext cx="504825" cy="0"/>
          </a:xfrm>
          <a:prstGeom prst="line">
            <a:avLst/>
          </a:prstGeom>
          <a:noFill/>
          <a:ln w="25400">
            <a:solidFill>
              <a:srgbClr val="FF3300"/>
            </a:solidFill>
            <a:round/>
            <a:headEnd/>
            <a:tailEnd type="triangle" w="med" len="med"/>
          </a:ln>
          <a:effectLst>
            <a:outerShdw dist="53882" dir="2700000" algn="ctr" rotWithShape="0">
              <a:schemeClr val="bg2">
                <a:alpha val="50000"/>
              </a:schemeClr>
            </a:outerShdw>
          </a:effectLst>
          <a:extLst>
            <a:ext uri="{909E8E84-426E-40dd-AFC4-6F175D3DCCD1}">
              <a14:hiddenFill xmlns="" xmlns:a14="http://schemas.microsoft.com/office/drawing/2010/main">
                <a:noFill/>
              </a14:hiddenFill>
            </a:ext>
          </a:extLst>
        </p:spPr>
        <p:txBody>
          <a:bodyPr anchorCtr="1">
            <a:spAutoFit/>
          </a:bodyPr>
          <a:lstStyle/>
          <a:p>
            <a:endParaRPr lang="zh-CN" altLang="en-US"/>
          </a:p>
        </p:txBody>
      </p:sp>
      <p:sp>
        <p:nvSpPr>
          <p:cNvPr id="467976" name="Line 8"/>
          <p:cNvSpPr>
            <a:spLocks noChangeShapeType="1"/>
          </p:cNvSpPr>
          <p:nvPr/>
        </p:nvSpPr>
        <p:spPr bwMode="auto">
          <a:xfrm>
            <a:off x="611188" y="5445125"/>
            <a:ext cx="504825" cy="0"/>
          </a:xfrm>
          <a:prstGeom prst="line">
            <a:avLst/>
          </a:prstGeom>
          <a:noFill/>
          <a:ln w="25400">
            <a:solidFill>
              <a:srgbClr val="FF3300"/>
            </a:solidFill>
            <a:round/>
            <a:headEnd/>
            <a:tailEnd type="triangle" w="med" len="med"/>
          </a:ln>
          <a:effectLst>
            <a:outerShdw dist="53882" dir="2700000" algn="ctr" rotWithShape="0">
              <a:schemeClr val="bg2">
                <a:alpha val="50000"/>
              </a:schemeClr>
            </a:outerShdw>
          </a:effectLst>
          <a:extLst>
            <a:ext uri="{909E8E84-426E-40dd-AFC4-6F175D3DCCD1}">
              <a14:hiddenFill xmlns="" xmlns:a14="http://schemas.microsoft.com/office/drawing/2010/main">
                <a:noFill/>
              </a14:hiddenFill>
            </a:ext>
          </a:extLst>
        </p:spPr>
        <p:txBody>
          <a:bodyPr anchorCtr="1">
            <a:spAutoFit/>
          </a:bodyPr>
          <a:lstStyle/>
          <a:p>
            <a:endParaRPr lang="zh-CN" altLang="en-US"/>
          </a:p>
        </p:txBody>
      </p:sp>
      <p:sp>
        <p:nvSpPr>
          <p:cNvPr id="467977" name="Line 9"/>
          <p:cNvSpPr>
            <a:spLocks noChangeShapeType="1"/>
          </p:cNvSpPr>
          <p:nvPr/>
        </p:nvSpPr>
        <p:spPr bwMode="auto">
          <a:xfrm>
            <a:off x="4716463" y="3213100"/>
            <a:ext cx="504825" cy="0"/>
          </a:xfrm>
          <a:prstGeom prst="line">
            <a:avLst/>
          </a:prstGeom>
          <a:noFill/>
          <a:ln w="25400">
            <a:solidFill>
              <a:srgbClr val="FF3300"/>
            </a:solidFill>
            <a:round/>
            <a:headEnd/>
            <a:tailEnd type="triangle" w="med" len="med"/>
          </a:ln>
          <a:effectLst>
            <a:outerShdw dist="53882" dir="2700000" algn="ctr" rotWithShape="0">
              <a:schemeClr val="bg2">
                <a:alpha val="50000"/>
              </a:schemeClr>
            </a:outerShdw>
          </a:effectLst>
          <a:extLst>
            <a:ext uri="{909E8E84-426E-40dd-AFC4-6F175D3DCCD1}">
              <a14:hiddenFill xmlns="" xmlns:a14="http://schemas.microsoft.com/office/drawing/2010/main">
                <a:noFill/>
              </a14:hiddenFill>
            </a:ext>
          </a:extLst>
        </p:spPr>
        <p:txBody>
          <a:bodyPr anchorCtr="1">
            <a:spAutoFit/>
          </a:bodyPr>
          <a:lstStyle/>
          <a:p>
            <a:endParaRPr lang="zh-CN" altLang="en-US"/>
          </a:p>
        </p:txBody>
      </p:sp>
      <p:sp>
        <p:nvSpPr>
          <p:cNvPr id="467978" name="Line 10"/>
          <p:cNvSpPr>
            <a:spLocks noChangeShapeType="1"/>
          </p:cNvSpPr>
          <p:nvPr/>
        </p:nvSpPr>
        <p:spPr bwMode="auto">
          <a:xfrm>
            <a:off x="6084888" y="3213100"/>
            <a:ext cx="504825" cy="0"/>
          </a:xfrm>
          <a:prstGeom prst="line">
            <a:avLst/>
          </a:prstGeom>
          <a:noFill/>
          <a:ln w="25400">
            <a:solidFill>
              <a:srgbClr val="FF3300"/>
            </a:solidFill>
            <a:round/>
            <a:headEnd/>
            <a:tailEnd type="triangle" w="med" len="med"/>
          </a:ln>
          <a:effectLst>
            <a:outerShdw dist="53882" dir="2700000" algn="ctr" rotWithShape="0">
              <a:schemeClr val="bg2">
                <a:alpha val="50000"/>
              </a:schemeClr>
            </a:outerShdw>
          </a:effectLst>
          <a:extLst>
            <a:ext uri="{909E8E84-426E-40dd-AFC4-6F175D3DCCD1}">
              <a14:hiddenFill xmlns="" xmlns:a14="http://schemas.microsoft.com/office/drawing/2010/main">
                <a:noFill/>
              </a14:hiddenFill>
            </a:ext>
          </a:extLst>
        </p:spPr>
        <p:txBody>
          <a:bodyPr anchorCtr="1">
            <a:spAutoFit/>
          </a:bodyPr>
          <a:lstStyle/>
          <a:p>
            <a:endParaRPr lang="zh-CN" altLang="en-US"/>
          </a:p>
        </p:txBody>
      </p:sp>
      <p:sp>
        <p:nvSpPr>
          <p:cNvPr id="2" name="日期占位符 1">
            <a:extLst>
              <a:ext uri="{FF2B5EF4-FFF2-40B4-BE49-F238E27FC236}">
                <a16:creationId xmlns:a16="http://schemas.microsoft.com/office/drawing/2014/main" id="{650E13D3-C807-F12A-7E43-A286005A15A8}"/>
              </a:ext>
            </a:extLst>
          </p:cNvPr>
          <p:cNvSpPr>
            <a:spLocks noGrp="1"/>
          </p:cNvSpPr>
          <p:nvPr>
            <p:ph type="dt" sz="half" idx="10"/>
          </p:nvPr>
        </p:nvSpPr>
        <p:spPr/>
        <p:txBody>
          <a:bodyPr/>
          <a:lstStyle/>
          <a:p>
            <a:fld id="{0B71C05C-2EA0-4352-BC00-ACBA557F475A}" type="datetime1">
              <a:rPr lang="zh-CN" altLang="en-US" smtClean="0"/>
              <a:t>2023/6/25</a:t>
            </a:fld>
            <a:endParaRPr lang="zh-CN" altLang="en-US"/>
          </a:p>
        </p:txBody>
      </p:sp>
      <p:sp>
        <p:nvSpPr>
          <p:cNvPr id="3" name="页脚占位符 2">
            <a:extLst>
              <a:ext uri="{FF2B5EF4-FFF2-40B4-BE49-F238E27FC236}">
                <a16:creationId xmlns:a16="http://schemas.microsoft.com/office/drawing/2014/main" id="{3ED31C39-E4DA-D346-AE00-986BA2C37F34}"/>
              </a:ext>
            </a:extLst>
          </p:cNvPr>
          <p:cNvSpPr>
            <a:spLocks noGrp="1"/>
          </p:cNvSpPr>
          <p:nvPr>
            <p:ph type="ftr" sz="quarter" idx="11"/>
          </p:nvPr>
        </p:nvSpPr>
        <p:spPr/>
        <p:txBody>
          <a:bodyPr/>
          <a:lstStyle/>
          <a:p>
            <a:r>
              <a:rPr lang="zh-CN" altLang="en-US"/>
              <a:t>软件项目开发流程检视</a:t>
            </a:r>
          </a:p>
        </p:txBody>
      </p:sp>
      <p:sp>
        <p:nvSpPr>
          <p:cNvPr id="4" name="灯片编号占位符 3">
            <a:extLst>
              <a:ext uri="{FF2B5EF4-FFF2-40B4-BE49-F238E27FC236}">
                <a16:creationId xmlns:a16="http://schemas.microsoft.com/office/drawing/2014/main" id="{B6B43F88-500C-B3CE-6887-3B7EDCE7F8F8}"/>
              </a:ext>
            </a:extLst>
          </p:cNvPr>
          <p:cNvSpPr>
            <a:spLocks noGrp="1"/>
          </p:cNvSpPr>
          <p:nvPr>
            <p:ph type="sldNum" sz="quarter" idx="12"/>
          </p:nvPr>
        </p:nvSpPr>
        <p:spPr/>
        <p:txBody>
          <a:bodyPr/>
          <a:lstStyle/>
          <a:p>
            <a:fld id="{0C913308-F349-4B6D-A68A-DD1791B4A57B}" type="slidenum">
              <a:rPr lang="zh-CN" altLang="en-US" smtClean="0"/>
              <a:t>98</a:t>
            </a:fld>
            <a:endParaRPr lang="zh-CN" altLang="en-US"/>
          </a:p>
        </p:txBody>
      </p:sp>
    </p:spTree>
    <p:extLst>
      <p:ext uri="{BB962C8B-B14F-4D97-AF65-F5344CB8AC3E}">
        <p14:creationId xmlns:p14="http://schemas.microsoft.com/office/powerpoint/2010/main" val="783567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67971">
                                            <p:txEl>
                                              <p:pRg st="0" end="0"/>
                                            </p:txEl>
                                          </p:spTgt>
                                        </p:tgtEl>
                                        <p:attrNameLst>
                                          <p:attrName>style.visibility</p:attrName>
                                        </p:attrNameLst>
                                      </p:cBhvr>
                                      <p:to>
                                        <p:strVal val="visible"/>
                                      </p:to>
                                    </p:set>
                                    <p:animEffect transition="in" filter="wipe(left)">
                                      <p:cBhvr>
                                        <p:cTn id="7" dur="500"/>
                                        <p:tgtEl>
                                          <p:spTgt spid="467971">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67972"/>
                                        </p:tgtEl>
                                        <p:attrNameLst>
                                          <p:attrName>style.visibility</p:attrName>
                                        </p:attrNameLst>
                                      </p:cBhvr>
                                      <p:to>
                                        <p:strVal val="visible"/>
                                      </p:to>
                                    </p:set>
                                    <p:animEffect transition="in" filter="checkerboard(across)">
                                      <p:cBhvr>
                                        <p:cTn id="11" dur="500"/>
                                        <p:tgtEl>
                                          <p:spTgt spid="4679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nodeType="clickEffect">
                                  <p:stCondLst>
                                    <p:cond delay="0"/>
                                  </p:stCondLst>
                                  <p:childTnLst>
                                    <p:animMotion origin="layout" path="M 0 4.27746E-6 L 0.23628 -0.117 " pathEditMode="relative" rAng="0" ptsTypes="AA">
                                      <p:cBhvr>
                                        <p:cTn id="15" dur="1000" fill="hold"/>
                                        <p:tgtEl>
                                          <p:spTgt spid="467972"/>
                                        </p:tgtEl>
                                        <p:attrNameLst>
                                          <p:attrName>ppt_x</p:attrName>
                                          <p:attrName>ppt_y</p:attrName>
                                        </p:attrNameLst>
                                      </p:cBhvr>
                                      <p:rCtr x="11806" y="-5850"/>
                                    </p:animMotion>
                                  </p:childTnLst>
                                </p:cTn>
                              </p:par>
                              <p:par>
                                <p:cTn id="16" presetID="6" presetClass="emph" presetSubtype="0" fill="hold" nodeType="withEffect">
                                  <p:stCondLst>
                                    <p:cond delay="0"/>
                                  </p:stCondLst>
                                  <p:childTnLst>
                                    <p:animScale>
                                      <p:cBhvr>
                                        <p:cTn id="17" dur="1000" fill="hold"/>
                                        <p:tgtEl>
                                          <p:spTgt spid="467972"/>
                                        </p:tgtEl>
                                      </p:cBhvr>
                                      <p:by x="50000" y="50000"/>
                                    </p:animScale>
                                  </p:childTnLst>
                                </p:cTn>
                              </p:par>
                            </p:childTnLst>
                          </p:cTn>
                        </p:par>
                        <p:par>
                          <p:cTn id="18" fill="hold" nodeType="afterGroup">
                            <p:stCondLst>
                              <p:cond delay="1000"/>
                            </p:stCondLst>
                            <p:childTnLst>
                              <p:par>
                                <p:cTn id="19" presetID="5" presetClass="entr" presetSubtype="10" fill="hold" nodeType="afterEffect">
                                  <p:stCondLst>
                                    <p:cond delay="0"/>
                                  </p:stCondLst>
                                  <p:childTnLst>
                                    <p:set>
                                      <p:cBhvr>
                                        <p:cTn id="20" dur="1" fill="hold">
                                          <p:stCondLst>
                                            <p:cond delay="0"/>
                                          </p:stCondLst>
                                        </p:cTn>
                                        <p:tgtEl>
                                          <p:spTgt spid="467973"/>
                                        </p:tgtEl>
                                        <p:attrNameLst>
                                          <p:attrName>style.visibility</p:attrName>
                                        </p:attrNameLst>
                                      </p:cBhvr>
                                      <p:to>
                                        <p:strVal val="visible"/>
                                      </p:to>
                                    </p:set>
                                    <p:animEffect transition="in" filter="checkerboard(across)">
                                      <p:cBhvr>
                                        <p:cTn id="21" dur="500"/>
                                        <p:tgtEl>
                                          <p:spTgt spid="467973"/>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467971">
                                            <p:txEl>
                                              <p:pRg st="1" end="1"/>
                                            </p:txEl>
                                          </p:spTgt>
                                        </p:tgtEl>
                                        <p:attrNameLst>
                                          <p:attrName>style.visibility</p:attrName>
                                        </p:attrNameLst>
                                      </p:cBhvr>
                                      <p:to>
                                        <p:strVal val="visible"/>
                                      </p:to>
                                    </p:set>
                                    <p:animEffect transition="in" filter="wipe(left)">
                                      <p:cBhvr>
                                        <p:cTn id="25" dur="500"/>
                                        <p:tgtEl>
                                          <p:spTgt spid="467971">
                                            <p:txEl>
                                              <p:pRg st="1" end="1"/>
                                            </p:txEl>
                                          </p:spTgt>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467971">
                                            <p:txEl>
                                              <p:pRg st="2" end="2"/>
                                            </p:txEl>
                                          </p:spTgt>
                                        </p:tgtEl>
                                        <p:attrNameLst>
                                          <p:attrName>style.visibility</p:attrName>
                                        </p:attrNameLst>
                                      </p:cBhvr>
                                      <p:to>
                                        <p:strVal val="visible"/>
                                      </p:to>
                                    </p:set>
                                    <p:animEffect transition="in" filter="wipe(left)">
                                      <p:cBhvr>
                                        <p:cTn id="29" dur="500"/>
                                        <p:tgtEl>
                                          <p:spTgt spid="467971">
                                            <p:txEl>
                                              <p:pRg st="2" end="2"/>
                                            </p:txEl>
                                          </p:spTgt>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67974"/>
                                        </p:tgtEl>
                                        <p:attrNameLst>
                                          <p:attrName>style.visibility</p:attrName>
                                        </p:attrNameLst>
                                      </p:cBhvr>
                                      <p:to>
                                        <p:strVal val="visible"/>
                                      </p:to>
                                    </p:set>
                                    <p:animEffect transition="in" filter="wipe(left)">
                                      <p:cBhvr>
                                        <p:cTn id="33" dur="500"/>
                                        <p:tgtEl>
                                          <p:spTgt spid="467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xit" presetSubtype="10" fill="hold" grpId="1" nodeType="clickEffect">
                                  <p:stCondLst>
                                    <p:cond delay="0"/>
                                  </p:stCondLst>
                                  <p:childTnLst>
                                    <p:animEffect transition="out" filter="checkerboard(across)">
                                      <p:cBhvr>
                                        <p:cTn id="37" dur="500"/>
                                        <p:tgtEl>
                                          <p:spTgt spid="467974"/>
                                        </p:tgtEl>
                                      </p:cBhvr>
                                    </p:animEffect>
                                    <p:set>
                                      <p:cBhvr>
                                        <p:cTn id="38" dur="1" fill="hold">
                                          <p:stCondLst>
                                            <p:cond delay="499"/>
                                          </p:stCondLst>
                                        </p:cTn>
                                        <p:tgtEl>
                                          <p:spTgt spid="467974"/>
                                        </p:tgtEl>
                                        <p:attrNameLst>
                                          <p:attrName>style.visibility</p:attrName>
                                        </p:attrNameLst>
                                      </p:cBhvr>
                                      <p:to>
                                        <p:strVal val="hidden"/>
                                      </p:to>
                                    </p:se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467971">
                                            <p:txEl>
                                              <p:pRg st="3" end="3"/>
                                            </p:txEl>
                                          </p:spTgt>
                                        </p:tgtEl>
                                        <p:attrNameLst>
                                          <p:attrName>style.visibility</p:attrName>
                                        </p:attrNameLst>
                                      </p:cBhvr>
                                      <p:to>
                                        <p:strVal val="visible"/>
                                      </p:to>
                                    </p:set>
                                    <p:animEffect transition="in" filter="wipe(left)">
                                      <p:cBhvr>
                                        <p:cTn id="42" dur="500"/>
                                        <p:tgtEl>
                                          <p:spTgt spid="467971">
                                            <p:txEl>
                                              <p:pRg st="3" end="3"/>
                                            </p:txEl>
                                          </p:spTgt>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467975"/>
                                        </p:tgtEl>
                                        <p:attrNameLst>
                                          <p:attrName>style.visibility</p:attrName>
                                        </p:attrNameLst>
                                      </p:cBhvr>
                                      <p:to>
                                        <p:strVal val="visible"/>
                                      </p:to>
                                    </p:set>
                                    <p:animEffect transition="in" filter="wipe(left)">
                                      <p:cBhvr>
                                        <p:cTn id="46" dur="500"/>
                                        <p:tgtEl>
                                          <p:spTgt spid="4679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xit" presetSubtype="10" fill="hold" grpId="1" nodeType="clickEffect">
                                  <p:stCondLst>
                                    <p:cond delay="0"/>
                                  </p:stCondLst>
                                  <p:childTnLst>
                                    <p:animEffect transition="out" filter="checkerboard(across)">
                                      <p:cBhvr>
                                        <p:cTn id="50" dur="500"/>
                                        <p:tgtEl>
                                          <p:spTgt spid="467975"/>
                                        </p:tgtEl>
                                      </p:cBhvr>
                                    </p:animEffect>
                                    <p:set>
                                      <p:cBhvr>
                                        <p:cTn id="51" dur="1" fill="hold">
                                          <p:stCondLst>
                                            <p:cond delay="499"/>
                                          </p:stCondLst>
                                        </p:cTn>
                                        <p:tgtEl>
                                          <p:spTgt spid="467975"/>
                                        </p:tgtEl>
                                        <p:attrNameLst>
                                          <p:attrName>style.visibility</p:attrName>
                                        </p:attrNameLst>
                                      </p:cBhvr>
                                      <p:to>
                                        <p:strVal val="hidden"/>
                                      </p:to>
                                    </p:se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467971">
                                            <p:txEl>
                                              <p:pRg st="4" end="4"/>
                                            </p:txEl>
                                          </p:spTgt>
                                        </p:tgtEl>
                                        <p:attrNameLst>
                                          <p:attrName>style.visibility</p:attrName>
                                        </p:attrNameLst>
                                      </p:cBhvr>
                                      <p:to>
                                        <p:strVal val="visible"/>
                                      </p:to>
                                    </p:set>
                                    <p:animEffect transition="in" filter="wipe(left)">
                                      <p:cBhvr>
                                        <p:cTn id="55" dur="500"/>
                                        <p:tgtEl>
                                          <p:spTgt spid="467971">
                                            <p:txEl>
                                              <p:pRg st="4" end="4"/>
                                            </p:txEl>
                                          </p:spTgt>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67976"/>
                                        </p:tgtEl>
                                        <p:attrNameLst>
                                          <p:attrName>style.visibility</p:attrName>
                                        </p:attrNameLst>
                                      </p:cBhvr>
                                      <p:to>
                                        <p:strVal val="visible"/>
                                      </p:to>
                                    </p:set>
                                    <p:animEffect transition="in" filter="wipe(left)">
                                      <p:cBhvr>
                                        <p:cTn id="59" dur="500"/>
                                        <p:tgtEl>
                                          <p:spTgt spid="46797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xit" presetSubtype="10" fill="hold" grpId="1" nodeType="clickEffect">
                                  <p:stCondLst>
                                    <p:cond delay="0"/>
                                  </p:stCondLst>
                                  <p:childTnLst>
                                    <p:animEffect transition="out" filter="checkerboard(across)">
                                      <p:cBhvr>
                                        <p:cTn id="63" dur="500"/>
                                        <p:tgtEl>
                                          <p:spTgt spid="467976"/>
                                        </p:tgtEl>
                                      </p:cBhvr>
                                    </p:animEffect>
                                    <p:set>
                                      <p:cBhvr>
                                        <p:cTn id="64" dur="1" fill="hold">
                                          <p:stCondLst>
                                            <p:cond delay="499"/>
                                          </p:stCondLst>
                                        </p:cTn>
                                        <p:tgtEl>
                                          <p:spTgt spid="467976"/>
                                        </p:tgtEl>
                                        <p:attrNameLst>
                                          <p:attrName>style.visibility</p:attrName>
                                        </p:attrNameLst>
                                      </p:cBhvr>
                                      <p:to>
                                        <p:strVal val="hidden"/>
                                      </p:to>
                                    </p:se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467971">
                                            <p:txEl>
                                              <p:pRg st="5" end="5"/>
                                            </p:txEl>
                                          </p:spTgt>
                                        </p:tgtEl>
                                        <p:attrNameLst>
                                          <p:attrName>style.visibility</p:attrName>
                                        </p:attrNameLst>
                                      </p:cBhvr>
                                      <p:to>
                                        <p:strVal val="visible"/>
                                      </p:to>
                                    </p:set>
                                    <p:animEffect transition="in" filter="wipe(left)">
                                      <p:cBhvr>
                                        <p:cTn id="68" dur="500"/>
                                        <p:tgtEl>
                                          <p:spTgt spid="467971">
                                            <p:txEl>
                                              <p:pRg st="5" end="5"/>
                                            </p:txEl>
                                          </p:spTgt>
                                        </p:tgtEl>
                                      </p:cBhvr>
                                    </p:animEffect>
                                  </p:childTnLst>
                                </p:cTn>
                              </p:par>
                            </p:childTnLst>
                          </p:cTn>
                        </p:par>
                        <p:par>
                          <p:cTn id="69" fill="hold" nodeType="afterGroup">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467977"/>
                                        </p:tgtEl>
                                        <p:attrNameLst>
                                          <p:attrName>style.visibility</p:attrName>
                                        </p:attrNameLst>
                                      </p:cBhvr>
                                      <p:to>
                                        <p:strVal val="visible"/>
                                      </p:to>
                                    </p:set>
                                    <p:animEffect transition="in" filter="wipe(left)">
                                      <p:cBhvr>
                                        <p:cTn id="72" dur="500"/>
                                        <p:tgtEl>
                                          <p:spTgt spid="46797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xit" presetSubtype="10" fill="hold" grpId="1" nodeType="clickEffect">
                                  <p:stCondLst>
                                    <p:cond delay="0"/>
                                  </p:stCondLst>
                                  <p:childTnLst>
                                    <p:animEffect transition="out" filter="checkerboard(across)">
                                      <p:cBhvr>
                                        <p:cTn id="76" dur="500"/>
                                        <p:tgtEl>
                                          <p:spTgt spid="467977"/>
                                        </p:tgtEl>
                                      </p:cBhvr>
                                    </p:animEffect>
                                    <p:set>
                                      <p:cBhvr>
                                        <p:cTn id="77" dur="1" fill="hold">
                                          <p:stCondLst>
                                            <p:cond delay="499"/>
                                          </p:stCondLst>
                                        </p:cTn>
                                        <p:tgtEl>
                                          <p:spTgt spid="467977"/>
                                        </p:tgtEl>
                                        <p:attrNameLst>
                                          <p:attrName>style.visibility</p:attrName>
                                        </p:attrNameLst>
                                      </p:cBhvr>
                                      <p:to>
                                        <p:strVal val="hidden"/>
                                      </p:to>
                                    </p:se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467971">
                                            <p:txEl>
                                              <p:pRg st="6" end="6"/>
                                            </p:txEl>
                                          </p:spTgt>
                                        </p:tgtEl>
                                        <p:attrNameLst>
                                          <p:attrName>style.visibility</p:attrName>
                                        </p:attrNameLst>
                                      </p:cBhvr>
                                      <p:to>
                                        <p:strVal val="visible"/>
                                      </p:to>
                                    </p:set>
                                    <p:animEffect transition="in" filter="wipe(left)">
                                      <p:cBhvr>
                                        <p:cTn id="81" dur="500"/>
                                        <p:tgtEl>
                                          <p:spTgt spid="467971">
                                            <p:txEl>
                                              <p:pRg st="6" end="6"/>
                                            </p:txEl>
                                          </p:spTgt>
                                        </p:tgtEl>
                                      </p:cBhvr>
                                    </p:animEffect>
                                  </p:childTnLst>
                                </p:cTn>
                              </p:par>
                            </p:childTnLst>
                          </p:cTn>
                        </p:par>
                        <p:par>
                          <p:cTn id="82" fill="hold" nodeType="afterGroup">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467978"/>
                                        </p:tgtEl>
                                        <p:attrNameLst>
                                          <p:attrName>style.visibility</p:attrName>
                                        </p:attrNameLst>
                                      </p:cBhvr>
                                      <p:to>
                                        <p:strVal val="visible"/>
                                      </p:to>
                                    </p:set>
                                    <p:animEffect transition="in" filter="wipe(left)">
                                      <p:cBhvr>
                                        <p:cTn id="85" dur="500"/>
                                        <p:tgtEl>
                                          <p:spTgt spid="46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4" grpId="0" animBg="1"/>
      <p:bldP spid="467974" grpId="1" animBg="1"/>
      <p:bldP spid="467975" grpId="0" animBg="1"/>
      <p:bldP spid="467975" grpId="1" animBg="1"/>
      <p:bldP spid="467976" grpId="0" animBg="1"/>
      <p:bldP spid="467976" grpId="1" animBg="1"/>
      <p:bldP spid="467977" grpId="0" animBg="1"/>
      <p:bldP spid="467977" grpId="1" animBg="1"/>
      <p:bldP spid="46797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详细说明</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a:t>最上面一格是类的名字。</a:t>
            </a:r>
            <a:endParaRPr lang="en-US" altLang="zh-CN" dirty="0"/>
          </a:p>
          <a:p>
            <a:r>
              <a:rPr lang="zh-CN" altLang="en-US" dirty="0"/>
              <a:t>中间一格表示是类的属性，以“</a:t>
            </a:r>
            <a:r>
              <a:rPr lang="en-US" altLang="zh-CN" dirty="0"/>
              <a:t>-</a:t>
            </a:r>
            <a:r>
              <a:rPr lang="en-US" altLang="zh-CN" dirty="0" err="1"/>
              <a:t>userBiz:UserBiz</a:t>
            </a:r>
            <a:r>
              <a:rPr lang="en-US" altLang="zh-CN" dirty="0"/>
              <a:t>”</a:t>
            </a:r>
            <a:r>
              <a:rPr lang="zh-CN" altLang="en-US" dirty="0"/>
              <a:t>的格式，</a:t>
            </a:r>
            <a:endParaRPr lang="en-US" altLang="zh-CN" dirty="0"/>
          </a:p>
          <a:p>
            <a:pPr lvl="1"/>
            <a:r>
              <a:rPr lang="zh-CN" altLang="en-US" dirty="0"/>
              <a:t>“</a:t>
            </a:r>
            <a:r>
              <a:rPr lang="en-US" altLang="zh-CN" dirty="0"/>
              <a:t>-”</a:t>
            </a:r>
            <a:r>
              <a:rPr lang="zh-CN" altLang="en-US" dirty="0"/>
              <a:t>表示访问权限是私有（</a:t>
            </a:r>
            <a:r>
              <a:rPr lang="en-US" altLang="zh-CN" dirty="0"/>
              <a:t>private</a:t>
            </a:r>
            <a:r>
              <a:rPr lang="zh-CN" altLang="en-US" dirty="0"/>
              <a:t>），</a:t>
            </a:r>
            <a:endParaRPr lang="en-US" altLang="zh-CN" dirty="0"/>
          </a:p>
          <a:p>
            <a:pPr lvl="1"/>
            <a:r>
              <a:rPr lang="zh-CN" altLang="en-US" dirty="0"/>
              <a:t>“</a:t>
            </a:r>
            <a:r>
              <a:rPr lang="en-US" altLang="zh-CN" dirty="0"/>
              <a:t>+”</a:t>
            </a:r>
            <a:r>
              <a:rPr lang="zh-CN" altLang="en-US" dirty="0"/>
              <a:t>表示共有（</a:t>
            </a:r>
            <a:r>
              <a:rPr lang="en-US" altLang="zh-CN" dirty="0"/>
              <a:t>public</a:t>
            </a:r>
            <a:r>
              <a:rPr lang="zh-CN" altLang="en-US" dirty="0"/>
              <a:t>），</a:t>
            </a:r>
            <a:endParaRPr lang="en-US" altLang="zh-CN" dirty="0"/>
          </a:p>
          <a:p>
            <a:pPr lvl="1"/>
            <a:r>
              <a:rPr lang="zh-CN" altLang="en-US" dirty="0"/>
              <a:t>“</a:t>
            </a:r>
            <a:r>
              <a:rPr lang="en-US" altLang="zh-CN" dirty="0"/>
              <a:t>#</a:t>
            </a:r>
            <a:r>
              <a:rPr lang="zh-CN" altLang="en-US" dirty="0"/>
              <a:t>”表示保护（</a:t>
            </a:r>
            <a:r>
              <a:rPr lang="en-US" altLang="zh-CN" dirty="0"/>
              <a:t>protected</a:t>
            </a:r>
            <a:r>
              <a:rPr lang="zh-CN" altLang="en-US" dirty="0"/>
              <a:t>）</a:t>
            </a:r>
            <a:endParaRPr lang="en-US" altLang="zh-CN" dirty="0"/>
          </a:p>
          <a:p>
            <a:pPr lvl="1"/>
            <a:r>
              <a:rPr lang="zh-CN" altLang="en-US" dirty="0"/>
              <a:t>冒号（</a:t>
            </a:r>
            <a:r>
              <a:rPr lang="en-US" altLang="zh-CN" dirty="0"/>
              <a:t>':'</a:t>
            </a:r>
            <a:r>
              <a:rPr lang="zh-CN" altLang="en-US" dirty="0"/>
              <a:t>）前是属性名，冒号后是属性的类别。</a:t>
            </a:r>
            <a:endParaRPr lang="en-US" altLang="zh-CN" dirty="0"/>
          </a:p>
          <a:p>
            <a:r>
              <a:rPr lang="zh-CN" altLang="en-US" dirty="0"/>
              <a:t>最下面一格是类的方法。表示方法与属性类似，</a:t>
            </a:r>
            <a:endParaRPr lang="en-US" altLang="zh-CN" dirty="0"/>
          </a:p>
          <a:p>
            <a:pPr lvl="1"/>
            <a:r>
              <a:rPr lang="zh-CN" altLang="en-US" dirty="0"/>
              <a:t>冒号后的是返回值类型。</a:t>
            </a:r>
            <a:endParaRPr lang="en-US" altLang="zh-CN" dirty="0"/>
          </a:p>
          <a:p>
            <a:pPr lvl="1"/>
            <a:r>
              <a:rPr lang="zh-CN" altLang="en-US" dirty="0"/>
              <a:t>空三角箭头表示实现（</a:t>
            </a:r>
            <a:r>
              <a:rPr lang="en-US" altLang="zh-CN" dirty="0"/>
              <a:t>implements</a:t>
            </a:r>
            <a:r>
              <a:rPr lang="zh-CN" altLang="en-US" dirty="0"/>
              <a:t>）的关系，箭头指向被实现的接口。</a:t>
            </a:r>
            <a:endParaRPr lang="en-US" altLang="zh-CN" dirty="0"/>
          </a:p>
          <a:p>
            <a:pPr lvl="1"/>
            <a:r>
              <a:rPr lang="zh-CN" altLang="en-US" dirty="0"/>
              <a:t>虚线箭头表示依赖的关系。</a:t>
            </a:r>
            <a:endParaRPr lang="en-US" altLang="zh-CN" dirty="0"/>
          </a:p>
          <a:p>
            <a:pPr lvl="1"/>
            <a:r>
              <a:rPr lang="en-US" altLang="zh-CN" dirty="0" err="1"/>
              <a:t>UserBiz</a:t>
            </a:r>
            <a:r>
              <a:rPr lang="zh-CN" altLang="en-US" dirty="0"/>
              <a:t>并不是依赖</a:t>
            </a:r>
            <a:r>
              <a:rPr lang="en-US" altLang="zh-CN" dirty="0" err="1"/>
              <a:t>UserDAO</a:t>
            </a:r>
            <a:r>
              <a:rPr lang="zh-CN" altLang="en-US" dirty="0"/>
              <a:t>，而是依赖</a:t>
            </a:r>
            <a:r>
              <a:rPr lang="en-US" altLang="zh-CN" dirty="0" err="1"/>
              <a:t>CommonDAO</a:t>
            </a:r>
            <a:r>
              <a:rPr lang="zh-CN" altLang="en-US" dirty="0"/>
              <a:t>，没有具体的对应某一个表的</a:t>
            </a:r>
            <a:r>
              <a:rPr lang="en-US" altLang="zh-CN" dirty="0"/>
              <a:t>DAO</a:t>
            </a:r>
            <a:r>
              <a:rPr lang="zh-CN" altLang="en-US" dirty="0"/>
              <a:t>类，这是因为几乎所有的</a:t>
            </a:r>
            <a:r>
              <a:rPr lang="en-US" altLang="zh-CN" dirty="0"/>
              <a:t>DAO</a:t>
            </a:r>
            <a:r>
              <a:rPr lang="zh-CN" altLang="en-US" dirty="0"/>
              <a:t>类的代码都差不多，干脆只用一个，这样可以减少很多编码量，提高开发效率，但对扩展性要求比较高的项目中，这样的做法并不适合。每个技术框架都只是针对特定的项目适用的。</a:t>
            </a:r>
            <a:endParaRPr lang="en-US" altLang="zh-CN" dirty="0"/>
          </a:p>
          <a:p>
            <a:pPr lvl="1"/>
            <a:r>
              <a:rPr lang="zh-CN" altLang="en-US" dirty="0"/>
              <a:t>这个框架中没有业务逻辑接口，直接就是业务逻辑类（</a:t>
            </a:r>
            <a:r>
              <a:rPr lang="en-US" altLang="zh-CN" dirty="0" err="1"/>
              <a:t>UserBiz</a:t>
            </a:r>
            <a:r>
              <a:rPr lang="zh-CN" altLang="en-US" dirty="0"/>
              <a:t>），这也是框架级的一个技术决策。这样的决策一般是由架构师做出的，作为开发工程师，最聪明的办法就是“严格执行”。</a:t>
            </a:r>
          </a:p>
          <a:p>
            <a:endParaRPr lang="zh-CN" altLang="en-US" dirty="0"/>
          </a:p>
        </p:txBody>
      </p:sp>
      <p:sp>
        <p:nvSpPr>
          <p:cNvPr id="4" name="日期占位符 3">
            <a:extLst>
              <a:ext uri="{FF2B5EF4-FFF2-40B4-BE49-F238E27FC236}">
                <a16:creationId xmlns:a16="http://schemas.microsoft.com/office/drawing/2014/main" id="{7404A150-9E75-CECD-9C10-2B207C0FC00C}"/>
              </a:ext>
            </a:extLst>
          </p:cNvPr>
          <p:cNvSpPr>
            <a:spLocks noGrp="1"/>
          </p:cNvSpPr>
          <p:nvPr>
            <p:ph type="dt" sz="half" idx="10"/>
          </p:nvPr>
        </p:nvSpPr>
        <p:spPr/>
        <p:txBody>
          <a:bodyPr/>
          <a:lstStyle/>
          <a:p>
            <a:fld id="{186AA8F2-207E-4470-A943-ED3EC83CAEEB}" type="datetime1">
              <a:rPr lang="zh-CN" altLang="en-US" smtClean="0"/>
              <a:t>2023/6/25</a:t>
            </a:fld>
            <a:endParaRPr lang="zh-CN" altLang="en-US"/>
          </a:p>
        </p:txBody>
      </p:sp>
      <p:sp>
        <p:nvSpPr>
          <p:cNvPr id="5" name="页脚占位符 4">
            <a:extLst>
              <a:ext uri="{FF2B5EF4-FFF2-40B4-BE49-F238E27FC236}">
                <a16:creationId xmlns:a16="http://schemas.microsoft.com/office/drawing/2014/main" id="{E869F8BA-DDDB-D10F-5708-5D029313A90F}"/>
              </a:ext>
            </a:extLst>
          </p:cNvPr>
          <p:cNvSpPr>
            <a:spLocks noGrp="1"/>
          </p:cNvSpPr>
          <p:nvPr>
            <p:ph type="ftr" sz="quarter" idx="11"/>
          </p:nvPr>
        </p:nvSpPr>
        <p:spPr/>
        <p:txBody>
          <a:bodyPr/>
          <a:lstStyle/>
          <a:p>
            <a:r>
              <a:rPr lang="zh-CN" altLang="en-US"/>
              <a:t>软件项目开发流程检视</a:t>
            </a:r>
          </a:p>
        </p:txBody>
      </p:sp>
      <p:sp>
        <p:nvSpPr>
          <p:cNvPr id="6" name="灯片编号占位符 5">
            <a:extLst>
              <a:ext uri="{FF2B5EF4-FFF2-40B4-BE49-F238E27FC236}">
                <a16:creationId xmlns:a16="http://schemas.microsoft.com/office/drawing/2014/main" id="{C6848B44-71C8-C87B-CC6B-E227ED8CE436}"/>
              </a:ext>
            </a:extLst>
          </p:cNvPr>
          <p:cNvSpPr>
            <a:spLocks noGrp="1"/>
          </p:cNvSpPr>
          <p:nvPr>
            <p:ph type="sldNum" sz="quarter" idx="12"/>
          </p:nvPr>
        </p:nvSpPr>
        <p:spPr/>
        <p:txBody>
          <a:bodyPr/>
          <a:lstStyle/>
          <a:p>
            <a:fld id="{0C913308-F349-4B6D-A68A-DD1791B4A57B}" type="slidenum">
              <a:rPr lang="zh-CN" altLang="en-US" smtClean="0"/>
              <a:t>99</a:t>
            </a:fld>
            <a:endParaRPr lang="zh-CN" altLang="en-US"/>
          </a:p>
        </p:txBody>
      </p:sp>
    </p:spTree>
    <p:extLst>
      <p:ext uri="{BB962C8B-B14F-4D97-AF65-F5344CB8AC3E}">
        <p14:creationId xmlns:p14="http://schemas.microsoft.com/office/powerpoint/2010/main" val="2972129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3572</TotalTime>
  <Words>18089</Words>
  <Application>Microsoft Office PowerPoint</Application>
  <PresentationFormat>全屏显示(4:3)</PresentationFormat>
  <Paragraphs>2177</Paragraphs>
  <Slides>169</Slides>
  <Notes>133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169</vt:i4>
      </vt:variant>
    </vt:vector>
  </HeadingPairs>
  <TitlesOfParts>
    <vt:vector size="182" baseType="lpstr">
      <vt:lpstr>黑体</vt:lpstr>
      <vt:lpstr>宋体</vt:lpstr>
      <vt:lpstr>微软雅黑</vt:lpstr>
      <vt:lpstr>Arial</vt:lpstr>
      <vt:lpstr>Arial Black</vt:lpstr>
      <vt:lpstr>Calibri</vt:lpstr>
      <vt:lpstr>Times New Roman</vt:lpstr>
      <vt:lpstr>Wingdings</vt:lpstr>
      <vt:lpstr>Office 主题</vt:lpstr>
      <vt:lpstr>Visio</vt:lpstr>
      <vt:lpstr>Image</vt:lpstr>
      <vt:lpstr>Picture</vt:lpstr>
      <vt:lpstr>图片</vt:lpstr>
      <vt:lpstr>软件项目开发的生命周期检视  团队、流程、规范、工具、风险</vt:lpstr>
      <vt:lpstr>主要内容</vt:lpstr>
      <vt:lpstr>主要内容</vt:lpstr>
      <vt:lpstr>什么是好的软件项目？</vt:lpstr>
      <vt:lpstr>引入一个概念：PLM</vt:lpstr>
      <vt:lpstr>以PLM的角度看软件项目的生命周期</vt:lpstr>
      <vt:lpstr>客户描述的软件需求</vt:lpstr>
      <vt:lpstr>项目经理理解的软件需求</vt:lpstr>
      <vt:lpstr>系统分析师设计的软件架构</vt:lpstr>
      <vt:lpstr>程序员开发的软件项目</vt:lpstr>
      <vt:lpstr>QA工程师看到的软件项目的文档</vt:lpstr>
      <vt:lpstr>测试工程看到软件项目之后的感受</vt:lpstr>
      <vt:lpstr>实施工程师是如何交付部署软件项目的</vt:lpstr>
      <vt:lpstr>后期支持/维护人员是如何做的</vt:lpstr>
      <vt:lpstr>提问：</vt:lpstr>
      <vt:lpstr>销售人员对软件项目的描述</vt:lpstr>
      <vt:lpstr>市场人员投放的广告</vt:lpstr>
      <vt:lpstr>最后：</vt:lpstr>
      <vt:lpstr>客户支付的费用</vt:lpstr>
      <vt:lpstr>客户的真实需求</vt:lpstr>
      <vt:lpstr>结论是什么？</vt:lpstr>
      <vt:lpstr>一、团队建设与项目计划</vt:lpstr>
      <vt:lpstr>介绍</vt:lpstr>
      <vt:lpstr>目标</vt:lpstr>
      <vt:lpstr>几个问题</vt:lpstr>
      <vt:lpstr>还有几个问题</vt:lpstr>
      <vt:lpstr>提出问题</vt:lpstr>
      <vt:lpstr>项目的特征</vt:lpstr>
      <vt:lpstr>为什么需要团队</vt:lpstr>
      <vt:lpstr>什么是团队</vt:lpstr>
      <vt:lpstr>常见的软件开发团队组织形式</vt:lpstr>
      <vt:lpstr>逐个讲解</vt:lpstr>
      <vt:lpstr>建议的团队</vt:lpstr>
      <vt:lpstr>角色的职责定义</vt:lpstr>
      <vt:lpstr>为什么要做计划</vt:lpstr>
      <vt:lpstr>什么是计划</vt:lpstr>
      <vt:lpstr>怎样制订项目计划</vt:lpstr>
      <vt:lpstr>具体讲解</vt:lpstr>
      <vt:lpstr>怎样制订项目计划</vt:lpstr>
      <vt:lpstr>具体讲解</vt:lpstr>
      <vt:lpstr>“权限管理系统”</vt:lpstr>
      <vt:lpstr>“权限管理系统”</vt:lpstr>
      <vt:lpstr>“权限管理系统”</vt:lpstr>
      <vt:lpstr>“权限管理系统”</vt:lpstr>
      <vt:lpstr>Project</vt:lpstr>
      <vt:lpstr>用Project制订项目计划</vt:lpstr>
      <vt:lpstr>步骤四：设置项目里程碑</vt:lpstr>
      <vt:lpstr>实施要求</vt:lpstr>
      <vt:lpstr>二、需求管理与配置管理</vt:lpstr>
      <vt:lpstr>提问</vt:lpstr>
      <vt:lpstr>使用用例图描述需求</vt:lpstr>
      <vt:lpstr>目标</vt:lpstr>
      <vt:lpstr>为什么要作需求管理</vt:lpstr>
      <vt:lpstr>那应该怎么办？</vt:lpstr>
      <vt:lpstr>需求分析说明书</vt:lpstr>
      <vt:lpstr>什么是《需求分析说明书》</vt:lpstr>
      <vt:lpstr>《需求分析说明书》的构成</vt:lpstr>
      <vt:lpstr>用例(use case)是什么？</vt:lpstr>
      <vt:lpstr>什么是用例图？</vt:lpstr>
      <vt:lpstr>用例图等各个组成部分</vt:lpstr>
      <vt:lpstr>用例图有助于：</vt:lpstr>
      <vt:lpstr>用例之间的关系</vt:lpstr>
      <vt:lpstr>三种关系</vt:lpstr>
      <vt:lpstr>怎样画用例图？</vt:lpstr>
      <vt:lpstr>用Visio/Draw.io 画“权限管理系统”用例图</vt:lpstr>
      <vt:lpstr>用例详细描述 - 格式</vt:lpstr>
      <vt:lpstr>用例详细描述 – 示例</vt:lpstr>
      <vt:lpstr>使用用例形成需求文档</vt:lpstr>
      <vt:lpstr>插播：软件开发模式</vt:lpstr>
      <vt:lpstr>为什么要用静态原型法 和原型开发有不同</vt:lpstr>
      <vt:lpstr>静态原型法2-1</vt:lpstr>
      <vt:lpstr>静态原型法2-2</vt:lpstr>
      <vt:lpstr>为什么要做配置管理</vt:lpstr>
      <vt:lpstr>配置管理</vt:lpstr>
      <vt:lpstr>明确一点</vt:lpstr>
      <vt:lpstr>常用（经典?）的配置管理工具</vt:lpstr>
      <vt:lpstr>讲解</vt:lpstr>
      <vt:lpstr>使用 Git 进行版本管理</vt:lpstr>
      <vt:lpstr>三、项目规范与软件设计</vt:lpstr>
      <vt:lpstr>提问</vt:lpstr>
      <vt:lpstr>介绍</vt:lpstr>
      <vt:lpstr>目标</vt:lpstr>
      <vt:lpstr>为什么需要项目规范2-1</vt:lpstr>
      <vt:lpstr>为什么需要项目规范2-2</vt:lpstr>
      <vt:lpstr>项目规范的作用</vt:lpstr>
      <vt:lpstr>项目规范</vt:lpstr>
      <vt:lpstr>从来都不缺救世主</vt:lpstr>
      <vt:lpstr>常见项目规范3-1</vt:lpstr>
      <vt:lpstr>常见项目规范3-2</vt:lpstr>
      <vt:lpstr>常见项目规范3-3</vt:lpstr>
      <vt:lpstr>为什么要做设计</vt:lpstr>
      <vt:lpstr>什么是软件设计</vt:lpstr>
      <vt:lpstr>软件设计的两个阶段</vt:lpstr>
      <vt:lpstr>软件概要设计</vt:lpstr>
      <vt:lpstr>强调</vt:lpstr>
      <vt:lpstr>软件详细设计2-1</vt:lpstr>
      <vt:lpstr>软件详细设计2-2</vt:lpstr>
      <vt:lpstr>软件详细设计-类图</vt:lpstr>
      <vt:lpstr>详细说明</vt:lpstr>
      <vt:lpstr>使用Visio/Draw.io工具画类图</vt:lpstr>
      <vt:lpstr>时序图</vt:lpstr>
      <vt:lpstr>软件详细设计-时序图</vt:lpstr>
      <vt:lpstr>四、进度管理与风险管理</vt:lpstr>
      <vt:lpstr>提问</vt:lpstr>
      <vt:lpstr>建议</vt:lpstr>
      <vt:lpstr>目标</vt:lpstr>
      <vt:lpstr>为什么要做进度追踪3-1</vt:lpstr>
      <vt:lpstr>为什么要做进度追踪3-2</vt:lpstr>
      <vt:lpstr>为什么要做进度追踪3-3</vt:lpstr>
      <vt:lpstr>问题的原因是什么</vt:lpstr>
      <vt:lpstr>进度管理的要求</vt:lpstr>
      <vt:lpstr>什么是进度管理</vt:lpstr>
      <vt:lpstr>如何进行进度管理3-1</vt:lpstr>
      <vt:lpstr>如何进行进度管理3-2</vt:lpstr>
      <vt:lpstr>如何进行进度管理3-3</vt:lpstr>
      <vt:lpstr>为什么要进行风险管理2-1</vt:lpstr>
      <vt:lpstr>为什么要进行风险管理2-2</vt:lpstr>
      <vt:lpstr>什么是风险管理</vt:lpstr>
      <vt:lpstr>如何进行风险管理2-1</vt:lpstr>
      <vt:lpstr>如何进行风险管理2-2</vt:lpstr>
      <vt:lpstr>如何进行风险管理</vt:lpstr>
      <vt:lpstr>五、软件测试与缺陷管理</vt:lpstr>
      <vt:lpstr>想想</vt:lpstr>
      <vt:lpstr>应该使用测试用例</vt:lpstr>
      <vt:lpstr>目标</vt:lpstr>
      <vt:lpstr>为什么要做软件测试</vt:lpstr>
      <vt:lpstr>为什么要做软件测试</vt:lpstr>
      <vt:lpstr>什么是软件缺陷</vt:lpstr>
      <vt:lpstr>那个故事</vt:lpstr>
      <vt:lpstr>什么是软件质量</vt:lpstr>
      <vt:lpstr>如何保证质量</vt:lpstr>
      <vt:lpstr>什么是软件测试</vt:lpstr>
      <vt:lpstr>软件测试方法</vt:lpstr>
      <vt:lpstr>软件测试方法</vt:lpstr>
      <vt:lpstr>软件测试方法</vt:lpstr>
      <vt:lpstr>软件测试阶段</vt:lpstr>
      <vt:lpstr>具体讲解</vt:lpstr>
      <vt:lpstr>什么是测试用例</vt:lpstr>
      <vt:lpstr>测试用例的设计原则</vt:lpstr>
      <vt:lpstr>好的测试用例？</vt:lpstr>
      <vt:lpstr>测试用例的组织方式</vt:lpstr>
      <vt:lpstr>使用 Excel 管理</vt:lpstr>
      <vt:lpstr>为什么要做缺陷管理？</vt:lpstr>
      <vt:lpstr>共性问题</vt:lpstr>
      <vt:lpstr>如何进行缺陷管理 3-1</vt:lpstr>
      <vt:lpstr>如何进行缺陷管理 3-2</vt:lpstr>
      <vt:lpstr>如何进行缺陷管理 3-3</vt:lpstr>
      <vt:lpstr>使用常见问题列表管理缺陷</vt:lpstr>
      <vt:lpstr>六、验收交付与过程改进</vt:lpstr>
      <vt:lpstr>想想</vt:lpstr>
      <vt:lpstr>每次都要记得</vt:lpstr>
      <vt:lpstr>目标</vt:lpstr>
      <vt:lpstr>项目接近尾声...现在是黎明前最黑暗的时刻！</vt:lpstr>
      <vt:lpstr>项目实施</vt:lpstr>
      <vt:lpstr>焦油坑</vt:lpstr>
      <vt:lpstr>客户培训</vt:lpstr>
      <vt:lpstr>项目验收</vt:lpstr>
      <vt:lpstr>为什么需要“维护阶段”</vt:lpstr>
      <vt:lpstr>“维护阶段”做什么</vt:lpstr>
      <vt:lpstr>如何做项目维护</vt:lpstr>
      <vt:lpstr>如何做项目维护</vt:lpstr>
      <vt:lpstr>如何做项目维护</vt:lpstr>
      <vt:lpstr>为什么需要过程改进</vt:lpstr>
      <vt:lpstr>软件过程定义</vt:lpstr>
      <vt:lpstr>能力成熟度模型 (CMM)</vt:lpstr>
      <vt:lpstr>谈资：</vt:lpstr>
      <vt:lpstr>实训目标</vt:lpstr>
      <vt:lpstr>日程安排</vt:lpstr>
      <vt:lpstr>好了， 都结束了。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软件项目开发的生命周期检视</dc:title>
  <dc:creator>伟 李</dc:creator>
  <cp:lastModifiedBy>李 伟</cp:lastModifiedBy>
  <cp:revision>101</cp:revision>
  <dcterms:created xsi:type="dcterms:W3CDTF">2012-07-09T15:59:24Z</dcterms:created>
  <dcterms:modified xsi:type="dcterms:W3CDTF">2023-06-24T20:57:33Z</dcterms:modified>
</cp:coreProperties>
</file>