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04" r:id="rId3"/>
    <p:sldId id="483" r:id="rId4"/>
    <p:sldId id="481" r:id="rId5"/>
    <p:sldId id="484" r:id="rId6"/>
    <p:sldId id="482" r:id="rId7"/>
    <p:sldId id="485" r:id="rId8"/>
    <p:sldId id="486" r:id="rId9"/>
    <p:sldId id="487" r:id="rId10"/>
    <p:sldId id="305" r:id="rId11"/>
    <p:sldId id="306" r:id="rId12"/>
    <p:sldId id="432" r:id="rId13"/>
    <p:sldId id="494" r:id="rId14"/>
    <p:sldId id="307" r:id="rId15"/>
    <p:sldId id="308" r:id="rId16"/>
    <p:sldId id="309" r:id="rId17"/>
    <p:sldId id="310" r:id="rId18"/>
    <p:sldId id="311" r:id="rId19"/>
    <p:sldId id="489" r:id="rId20"/>
    <p:sldId id="312" r:id="rId21"/>
    <p:sldId id="492" r:id="rId22"/>
    <p:sldId id="490" r:id="rId23"/>
    <p:sldId id="491" r:id="rId24"/>
    <p:sldId id="488" r:id="rId25"/>
    <p:sldId id="313" r:id="rId26"/>
    <p:sldId id="433" r:id="rId27"/>
    <p:sldId id="434" r:id="rId28"/>
    <p:sldId id="435" r:id="rId29"/>
    <p:sldId id="436" r:id="rId30"/>
    <p:sldId id="437" r:id="rId31"/>
    <p:sldId id="438" r:id="rId32"/>
    <p:sldId id="439" r:id="rId33"/>
    <p:sldId id="441" r:id="rId34"/>
    <p:sldId id="440" r:id="rId35"/>
    <p:sldId id="442" r:id="rId36"/>
    <p:sldId id="480" r:id="rId37"/>
    <p:sldId id="493"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69" r:id="rId65"/>
    <p:sldId id="478"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0" autoAdjust="0"/>
  </p:normalViewPr>
  <p:slideViewPr>
    <p:cSldViewPr snapToGrid="0">
      <p:cViewPr varScale="1">
        <p:scale>
          <a:sx n="78" d="100"/>
          <a:sy n="78" d="100"/>
        </p:scale>
        <p:origin x="10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8D0BF-62E2-498B-9C66-E1192856E419}" type="datetimeFigureOut">
              <a:rPr lang="zh-CN" altLang="en-US" smtClean="0"/>
              <a:t>2023/6/27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2E228-E024-419D-8429-96CB3DB51177}" type="slidenum">
              <a:rPr lang="zh-CN" altLang="en-US" smtClean="0"/>
              <a:t>‹#›</a:t>
            </a:fld>
            <a:endParaRPr lang="zh-CN" altLang="en-US"/>
          </a:p>
        </p:txBody>
      </p:sp>
    </p:spTree>
    <p:extLst>
      <p:ext uri="{BB962C8B-B14F-4D97-AF65-F5344CB8AC3E}">
        <p14:creationId xmlns:p14="http://schemas.microsoft.com/office/powerpoint/2010/main" val="54911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zhuanlan.zhihu.com/p/66534632"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zhuanlan.zhihu.com/p/66534632"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线性可分的特点：低维转高维，还能保持原来的线性可分性的特点；但是高维转低维就不能保持原来的线性可分性</a:t>
            </a:r>
          </a:p>
          <a:p>
            <a:endParaRPr lang="zh-CN" altLang="en-US" dirty="0"/>
          </a:p>
          <a:p>
            <a:r>
              <a:rPr lang="zh-CN" altLang="en-US" dirty="0"/>
              <a:t>线性不可分的特点：只要是线性变化到高维或者是低维，都不能是线性可分</a:t>
            </a:r>
          </a:p>
        </p:txBody>
      </p:sp>
      <p:sp>
        <p:nvSpPr>
          <p:cNvPr id="4" name="灯片编号占位符 3"/>
          <p:cNvSpPr>
            <a:spLocks noGrp="1"/>
          </p:cNvSpPr>
          <p:nvPr>
            <p:ph type="sldNum" sz="quarter" idx="5"/>
          </p:nvPr>
        </p:nvSpPr>
        <p:spPr/>
        <p:txBody>
          <a:bodyPr/>
          <a:lstStyle/>
          <a:p>
            <a:fld id="{6182E228-E024-419D-8429-96CB3DB51177}" type="slidenum">
              <a:rPr lang="zh-CN" altLang="en-US" smtClean="0"/>
              <a:t>4</a:t>
            </a:fld>
            <a:endParaRPr lang="zh-CN" altLang="en-US"/>
          </a:p>
        </p:txBody>
      </p:sp>
    </p:spTree>
    <p:extLst>
      <p:ext uri="{BB962C8B-B14F-4D97-AF65-F5344CB8AC3E}">
        <p14:creationId xmlns:p14="http://schemas.microsoft.com/office/powerpoint/2010/main" val="168293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反向传播的目的是为了进行参数优化，</a:t>
            </a:r>
            <a:endParaRPr lang="en-US" altLang="zh-CN" dirty="0"/>
          </a:p>
          <a:p>
            <a:r>
              <a:rPr lang="zh-CN" altLang="en-US" dirty="0"/>
              <a:t>原本的办法：</a:t>
            </a:r>
            <a:endParaRPr lang="en-US" altLang="zh-CN" dirty="0"/>
          </a:p>
          <a:p>
            <a:r>
              <a:rPr lang="en-US" altLang="zh-CN" dirty="0"/>
              <a:t>  </a:t>
            </a:r>
            <a:r>
              <a:rPr lang="zh-CN" altLang="en-US" dirty="0"/>
              <a:t>逐个修改每个参数</a:t>
            </a:r>
            <a:r>
              <a:rPr lang="en-US" altLang="zh-CN" dirty="0"/>
              <a:t>(</a:t>
            </a:r>
            <a:r>
              <a:rPr lang="zh-CN" altLang="en-US" dirty="0"/>
              <a:t>每个</a:t>
            </a:r>
            <a:r>
              <a:rPr lang="en-US" altLang="zh-CN" dirty="0"/>
              <a:t>W</a:t>
            </a:r>
            <a:r>
              <a:rPr lang="zh-CN" altLang="en-US" dirty="0"/>
              <a:t>和每个</a:t>
            </a:r>
            <a:r>
              <a:rPr lang="en-US" altLang="zh-CN" dirty="0"/>
              <a:t>b)</a:t>
            </a:r>
            <a:r>
              <a:rPr lang="zh-CN" altLang="en-US" dirty="0"/>
              <a:t>，修改了那个参数导致损失函数变小，就持续修改该参数，直到修改后导致损失函数变大。</a:t>
            </a:r>
            <a:endParaRPr lang="en-US" altLang="zh-CN" dirty="0"/>
          </a:p>
          <a:p>
            <a:r>
              <a:rPr lang="zh-CN" altLang="en-US" dirty="0"/>
              <a:t>省事的办法：</a:t>
            </a:r>
            <a:endParaRPr lang="en-US" altLang="zh-CN" dirty="0"/>
          </a:p>
          <a:p>
            <a:r>
              <a:rPr lang="en-US" altLang="zh-CN" dirty="0"/>
              <a:t>  </a:t>
            </a:r>
            <a:r>
              <a:rPr lang="zh-CN" altLang="en-US" dirty="0"/>
              <a:t>其实就是求变化率，即：求导。主要保证对每个参数的求导能导致损失函数变小就修改该参数，就是梯度下降方法。 </a:t>
            </a:r>
            <a:endParaRPr lang="en-US" altLang="zh-CN" dirty="0"/>
          </a:p>
          <a:p>
            <a:endParaRPr lang="en-US" altLang="zh-CN" dirty="0"/>
          </a:p>
          <a:p>
            <a:r>
              <a:rPr lang="zh-CN" altLang="en-US" dirty="0"/>
              <a:t>使用梯度下降方法，最终目标让交叉熵随机最小</a:t>
            </a:r>
            <a:r>
              <a:rPr lang="en-US" altLang="zh-CN" dirty="0"/>
              <a:t>(</a:t>
            </a:r>
            <a:r>
              <a:rPr lang="zh-CN" altLang="en-US" dirty="0"/>
              <a:t>接近于</a:t>
            </a:r>
            <a:r>
              <a:rPr lang="en-US" altLang="zh-CN" dirty="0"/>
              <a:t>0)</a:t>
            </a:r>
          </a:p>
          <a:p>
            <a:r>
              <a:rPr lang="zh-CN" altLang="en-US" dirty="0"/>
              <a:t>于是，反向传播的计算核心就是求导</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34</a:t>
            </a:fld>
            <a:endParaRPr lang="zh-CN" altLang="en-US"/>
          </a:p>
        </p:txBody>
      </p:sp>
    </p:spTree>
    <p:extLst>
      <p:ext uri="{BB962C8B-B14F-4D97-AF65-F5344CB8AC3E}">
        <p14:creationId xmlns:p14="http://schemas.microsoft.com/office/powerpoint/2010/main" val="23570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到此，就是神经网络的典型结构的介绍。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35</a:t>
            </a:fld>
            <a:endParaRPr lang="zh-CN" altLang="en-US"/>
          </a:p>
        </p:txBody>
      </p:sp>
    </p:spTree>
    <p:extLst>
      <p:ext uri="{BB962C8B-B14F-4D97-AF65-F5344CB8AC3E}">
        <p14:creationId xmlns:p14="http://schemas.microsoft.com/office/powerpoint/2010/main" val="305339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#numpy</a:t>
            </a:r>
            <a:r>
              <a:rPr lang="zh-CN" altLang="en-US" dirty="0"/>
              <a:t>是数学工具包 </a:t>
            </a:r>
            <a:endParaRPr lang="en-US" altLang="zh-CN" dirty="0"/>
          </a:p>
          <a:p>
            <a:r>
              <a:rPr lang="en-US" altLang="zh-CN" dirty="0"/>
              <a:t>#</a:t>
            </a:r>
            <a:r>
              <a:rPr lang="zh-CN" altLang="en-US" dirty="0"/>
              <a:t>后边要用到的是</a:t>
            </a:r>
            <a:r>
              <a:rPr lang="en-US" altLang="zh-CN" dirty="0"/>
              <a:t>numpy</a:t>
            </a:r>
            <a:r>
              <a:rPr lang="zh-CN" altLang="en-US" dirty="0"/>
              <a:t>中的数组类型、矩阵运算等</a:t>
            </a:r>
            <a:endParaRPr lang="en-US" altLang="zh-CN" dirty="0"/>
          </a:p>
          <a:p>
            <a:r>
              <a:rPr lang="en-US" altLang="zh-CN" dirty="0"/>
              <a:t>import numpy as np</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58</a:t>
            </a:fld>
            <a:endParaRPr lang="zh-CN" altLang="en-US"/>
          </a:p>
        </p:txBody>
      </p:sp>
    </p:spTree>
    <p:extLst>
      <p:ext uri="{BB962C8B-B14F-4D97-AF65-F5344CB8AC3E}">
        <p14:creationId xmlns:p14="http://schemas.microsoft.com/office/powerpoint/2010/main" val="163956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这一段程序是定义了了一个名为</a:t>
            </a:r>
            <a:r>
              <a:rPr lang="en-US" altLang="zh-CN" dirty="0" err="1"/>
              <a:t>affine_forward</a:t>
            </a:r>
            <a:r>
              <a:rPr lang="zh-CN" altLang="en-US" dirty="0"/>
              <a:t>的函数，其功能就是计算这个公式（仿射）：</a:t>
            </a:r>
            <a:endParaRPr lang="en-US" altLang="zh-CN" dirty="0"/>
          </a:p>
          <a:p>
            <a:r>
              <a:rPr lang="zh-CN" altLang="en-US" dirty="0"/>
              <a:t>这个函数的输入参数就是公式中的矩阵</a:t>
            </a:r>
            <a:r>
              <a:rPr lang="en-US" altLang="zh-CN" dirty="0"/>
              <a:t>X</a:t>
            </a:r>
            <a:r>
              <a:rPr lang="zh-CN" altLang="en-US" dirty="0"/>
              <a:t>，</a:t>
            </a:r>
            <a:r>
              <a:rPr lang="en-US" altLang="zh-CN" dirty="0"/>
              <a:t>W1</a:t>
            </a:r>
            <a:r>
              <a:rPr lang="zh-CN" altLang="en-US" dirty="0"/>
              <a:t>和</a:t>
            </a:r>
            <a:r>
              <a:rPr lang="en-US" altLang="zh-CN" dirty="0"/>
              <a:t>b1</a:t>
            </a:r>
            <a:r>
              <a:rPr lang="zh-CN" altLang="en-US" dirty="0"/>
              <a:t>，对应到程序中就是</a:t>
            </a:r>
            <a:r>
              <a:rPr lang="en-US" altLang="zh-CN" dirty="0"/>
              <a:t>x</a:t>
            </a:r>
            <a:r>
              <a:rPr lang="zh-CN" altLang="en-US" dirty="0"/>
              <a:t>，</a:t>
            </a:r>
            <a:r>
              <a:rPr lang="en-US" altLang="zh-CN" dirty="0"/>
              <a:t>w</a:t>
            </a:r>
            <a:r>
              <a:rPr lang="zh-CN" altLang="en-US" dirty="0"/>
              <a:t>和</a:t>
            </a:r>
            <a:r>
              <a:rPr lang="en-US" altLang="zh-CN" dirty="0"/>
              <a:t>b</a:t>
            </a:r>
            <a:r>
              <a:rPr lang="zh-CN" altLang="en-US" dirty="0"/>
              <a:t>。</a:t>
            </a:r>
          </a:p>
          <a:p>
            <a:r>
              <a:rPr lang="zh-CN" altLang="en-US" dirty="0"/>
              <a:t>不过需要注意的是，程序中的输入参数</a:t>
            </a:r>
            <a:r>
              <a:rPr lang="en-US" altLang="zh-CN" dirty="0"/>
              <a:t>x</a:t>
            </a:r>
            <a:r>
              <a:rPr lang="zh-CN" altLang="en-US" dirty="0"/>
              <a:t>，其形状可以是（</a:t>
            </a:r>
            <a:r>
              <a:rPr lang="en-US" altLang="zh-CN" dirty="0"/>
              <a:t>N</a:t>
            </a:r>
            <a:r>
              <a:rPr lang="zh-CN" altLang="en-US" dirty="0"/>
              <a:t>，</a:t>
            </a:r>
            <a:r>
              <a:rPr lang="en-US" altLang="zh-CN" dirty="0"/>
              <a:t>d_1</a:t>
            </a:r>
            <a:r>
              <a:rPr lang="zh-CN" altLang="en-US" dirty="0"/>
              <a:t>，</a:t>
            </a:r>
            <a:r>
              <a:rPr lang="en-US" altLang="zh-CN" dirty="0"/>
              <a:t>...</a:t>
            </a:r>
            <a:r>
              <a:rPr lang="zh-CN" altLang="en-US" dirty="0"/>
              <a:t>，</a:t>
            </a:r>
            <a:r>
              <a:rPr lang="en-US" altLang="zh-CN" dirty="0" err="1"/>
              <a:t>d_k</a:t>
            </a:r>
            <a:r>
              <a:rPr lang="zh-CN" altLang="en-US" dirty="0"/>
              <a:t>），这是什么意思呢？在我们这个例子中，输入参数</a:t>
            </a:r>
            <a:r>
              <a:rPr lang="en-US" altLang="zh-CN" dirty="0"/>
              <a:t>x</a:t>
            </a:r>
            <a:r>
              <a:rPr lang="zh-CN" altLang="en-US" dirty="0"/>
              <a:t>是：</a:t>
            </a:r>
          </a:p>
          <a:p>
            <a:r>
              <a:rPr lang="en-US" altLang="zh-CN" dirty="0"/>
              <a:t>[2,1], [-1,1], [-1,-1], [1,-1]]</a:t>
            </a:r>
          </a:p>
          <a:p>
            <a:r>
              <a:rPr lang="zh-CN" altLang="en-US" dirty="0"/>
              <a:t>它是一个</a:t>
            </a:r>
            <a:r>
              <a:rPr lang="en-US" altLang="zh-CN" dirty="0"/>
              <a:t>4</a:t>
            </a:r>
            <a:r>
              <a:rPr lang="zh-CN" altLang="en-US" dirty="0"/>
              <a:t>行</a:t>
            </a:r>
            <a:r>
              <a:rPr lang="en-US" altLang="zh-CN" dirty="0"/>
              <a:t>2</a:t>
            </a:r>
            <a:r>
              <a:rPr lang="zh-CN" altLang="en-US" dirty="0"/>
              <a:t>列的二维数组，那么</a:t>
            </a:r>
            <a:r>
              <a:rPr lang="en-US" altLang="zh-CN" dirty="0"/>
              <a:t>x</a:t>
            </a:r>
            <a:r>
              <a:rPr lang="zh-CN" altLang="en-US" dirty="0"/>
              <a:t>的形状就是</a:t>
            </a:r>
            <a:r>
              <a:rPr lang="en-US" altLang="zh-CN" dirty="0"/>
              <a:t>(4,2)</a:t>
            </a:r>
            <a:r>
              <a:rPr lang="zh-CN" altLang="en-US" dirty="0"/>
              <a:t>，对应的参数</a:t>
            </a:r>
            <a:r>
              <a:rPr lang="en-US" altLang="zh-CN" dirty="0"/>
              <a:t>N=4</a:t>
            </a:r>
            <a:r>
              <a:rPr lang="zh-CN" altLang="en-US" dirty="0"/>
              <a:t>，</a:t>
            </a:r>
            <a:r>
              <a:rPr lang="en-US" altLang="zh-CN" dirty="0"/>
              <a:t>d_1=2</a:t>
            </a:r>
            <a:r>
              <a:rPr lang="zh-CN" altLang="en-US" dirty="0"/>
              <a:t>。这是我们用来做训练的坐标数据，分别对应了</a:t>
            </a:r>
            <a:r>
              <a:rPr lang="en-US" altLang="zh-CN" dirty="0"/>
              <a:t>I</a:t>
            </a:r>
            <a:r>
              <a:rPr lang="zh-CN" altLang="en-US" dirty="0"/>
              <a:t>、</a:t>
            </a:r>
            <a:r>
              <a:rPr lang="en-US" altLang="zh-CN" dirty="0"/>
              <a:t>II</a:t>
            </a:r>
            <a:r>
              <a:rPr lang="zh-CN" altLang="en-US" dirty="0"/>
              <a:t>、</a:t>
            </a:r>
            <a:r>
              <a:rPr lang="en-US" altLang="zh-CN" dirty="0"/>
              <a:t>III</a:t>
            </a:r>
            <a:r>
              <a:rPr lang="zh-CN" altLang="en-US" dirty="0"/>
              <a:t>、</a:t>
            </a:r>
            <a:r>
              <a:rPr lang="en-US" altLang="zh-CN" dirty="0"/>
              <a:t>IV</a:t>
            </a:r>
            <a:r>
              <a:rPr lang="zh-CN" altLang="en-US" dirty="0"/>
              <a:t>象限。</a:t>
            </a:r>
          </a:p>
          <a:p>
            <a:r>
              <a:rPr lang="zh-CN" altLang="en-US" dirty="0"/>
              <a:t>在某些应用场景中，</a:t>
            </a:r>
            <a:r>
              <a:rPr lang="en-US" altLang="zh-CN" dirty="0"/>
              <a:t>x</a:t>
            </a:r>
            <a:r>
              <a:rPr lang="zh-CN" altLang="en-US" dirty="0"/>
              <a:t>的维度可能更高。比如对于一个</a:t>
            </a:r>
            <a:r>
              <a:rPr lang="en-US" altLang="zh-CN" dirty="0"/>
              <a:t>20*20</a:t>
            </a:r>
            <a:r>
              <a:rPr lang="zh-CN" altLang="en-US" dirty="0"/>
              <a:t>像素的</a:t>
            </a:r>
            <a:r>
              <a:rPr lang="en-US" altLang="zh-CN" dirty="0"/>
              <a:t>4</a:t>
            </a:r>
            <a:r>
              <a:rPr lang="zh-CN" altLang="en-US" dirty="0"/>
              <a:t>张灰度图，</a:t>
            </a:r>
            <a:r>
              <a:rPr lang="en-US" altLang="zh-CN" dirty="0"/>
              <a:t>x</a:t>
            </a:r>
            <a:r>
              <a:rPr lang="zh-CN" altLang="en-US" dirty="0"/>
              <a:t>的形状将是</a:t>
            </a:r>
            <a:r>
              <a:rPr lang="en-US" altLang="zh-CN" dirty="0"/>
              <a:t>(4,20,20)</a:t>
            </a:r>
            <a:r>
              <a:rPr lang="zh-CN" altLang="en-US" dirty="0"/>
              <a:t>，对应的参数就是</a:t>
            </a:r>
            <a:r>
              <a:rPr lang="en-US" altLang="zh-CN" dirty="0"/>
              <a:t>N=4</a:t>
            </a:r>
            <a:r>
              <a:rPr lang="zh-CN" altLang="en-US" dirty="0"/>
              <a:t>，</a:t>
            </a:r>
            <a:r>
              <a:rPr lang="en-US" altLang="zh-CN" dirty="0"/>
              <a:t>d_1=20</a:t>
            </a:r>
            <a:r>
              <a:rPr lang="zh-CN" altLang="en-US" dirty="0"/>
              <a:t>，</a:t>
            </a:r>
            <a:r>
              <a:rPr lang="en-US" altLang="zh-CN" dirty="0"/>
              <a:t>d_2=20</a:t>
            </a:r>
            <a:r>
              <a:rPr lang="zh-CN" altLang="en-US" dirty="0"/>
              <a:t>。（这里边第一个参数用</a:t>
            </a:r>
            <a:r>
              <a:rPr lang="en-US" altLang="zh-CN" dirty="0"/>
              <a:t>N</a:t>
            </a:r>
            <a:r>
              <a:rPr lang="zh-CN" altLang="en-US" dirty="0"/>
              <a:t>表示，它代表的是同时用于计算前向传播的数据有几组，后边的参数</a:t>
            </a:r>
            <a:r>
              <a:rPr lang="en-US" altLang="zh-CN" dirty="0"/>
              <a:t>d_1~d_k</a:t>
            </a:r>
            <a:r>
              <a:rPr lang="zh-CN" altLang="en-US" dirty="0"/>
              <a:t>代表的是数据本身的形状。）</a:t>
            </a:r>
          </a:p>
          <a:p>
            <a:r>
              <a:rPr lang="zh-CN" altLang="en-US" dirty="0"/>
              <a:t>对于这种维度大于</a:t>
            </a:r>
            <a:r>
              <a:rPr lang="en-US" altLang="zh-CN" dirty="0"/>
              <a:t>2</a:t>
            </a:r>
            <a:r>
              <a:rPr lang="zh-CN" altLang="en-US" dirty="0"/>
              <a:t>的</a:t>
            </a:r>
            <a:r>
              <a:rPr lang="en-US" altLang="zh-CN" dirty="0"/>
              <a:t>x</a:t>
            </a:r>
            <a:r>
              <a:rPr lang="zh-CN" altLang="en-US" dirty="0"/>
              <a:t>来说，需要对其进行重新塑形，也就是将</a:t>
            </a:r>
            <a:r>
              <a:rPr lang="en-US" altLang="zh-CN" dirty="0"/>
              <a:t>(4,20,20)</a:t>
            </a:r>
            <a:r>
              <a:rPr lang="zh-CN" altLang="en-US" dirty="0"/>
              <a:t>的高维数组变化为</a:t>
            </a:r>
            <a:r>
              <a:rPr lang="en-US" altLang="zh-CN" dirty="0"/>
              <a:t>(4,20*20)</a:t>
            </a:r>
            <a:r>
              <a:rPr lang="zh-CN" altLang="en-US" dirty="0"/>
              <a:t>这样的二位数组。</a:t>
            </a:r>
          </a:p>
          <a:p>
            <a:r>
              <a:rPr lang="zh-CN" altLang="en-US" dirty="0"/>
              <a:t>为什么要这么做呢？是为了方便计算。这样变换之后高维的向量被“拍扁”成一维向量（长度为</a:t>
            </a:r>
            <a:r>
              <a:rPr lang="en-US" altLang="zh-CN" dirty="0"/>
              <a:t>20*20</a:t>
            </a:r>
            <a:r>
              <a:rPr lang="zh-CN" altLang="en-US" dirty="0"/>
              <a:t>的一维向量），对应的</a:t>
            </a:r>
            <a:r>
              <a:rPr lang="en-US" altLang="zh-CN" dirty="0"/>
              <a:t>W</a:t>
            </a:r>
            <a:r>
              <a:rPr lang="zh-CN" altLang="en-US" dirty="0"/>
              <a:t>和</a:t>
            </a:r>
            <a:r>
              <a:rPr lang="en-US" altLang="zh-CN" dirty="0"/>
              <a:t>b</a:t>
            </a:r>
            <a:r>
              <a:rPr lang="zh-CN" altLang="en-US" dirty="0"/>
              <a:t>也都是一维的，既统一了参数形式，又不会影响数据的正常使用。</a:t>
            </a:r>
          </a:p>
          <a:p>
            <a:r>
              <a:rPr lang="zh-CN" altLang="en-US" dirty="0"/>
              <a:t>这个“拍扁”的动作，是用上述代码中的这两行完成的：</a:t>
            </a:r>
          </a:p>
          <a:p>
            <a:r>
              <a:rPr lang="en-US" altLang="zh-CN" dirty="0"/>
              <a:t>N = </a:t>
            </a:r>
            <a:r>
              <a:rPr lang="en-US" altLang="zh-CN" dirty="0" err="1"/>
              <a:t>x.shape</a:t>
            </a:r>
            <a:r>
              <a:rPr lang="en-US" altLang="zh-CN" dirty="0"/>
              <a:t>[0] # </a:t>
            </a:r>
            <a:r>
              <a:rPr lang="zh-CN" altLang="en-US" dirty="0"/>
              <a:t>重置输入参数</a:t>
            </a:r>
            <a:r>
              <a:rPr lang="en-US" altLang="zh-CN" dirty="0"/>
              <a:t>X</a:t>
            </a:r>
            <a:r>
              <a:rPr lang="zh-CN" altLang="en-US" dirty="0"/>
              <a:t>的形状 </a:t>
            </a:r>
            <a:r>
              <a:rPr lang="en-US" altLang="zh-CN" dirty="0" err="1"/>
              <a:t>x_row</a:t>
            </a:r>
            <a:r>
              <a:rPr lang="en-US" altLang="zh-CN" dirty="0"/>
              <a:t> = </a:t>
            </a:r>
            <a:r>
              <a:rPr lang="en-US" altLang="zh-CN" dirty="0" err="1"/>
              <a:t>x.reshape</a:t>
            </a:r>
            <a:r>
              <a:rPr lang="en-US" altLang="zh-CN" dirty="0"/>
              <a:t>(N,-1) # (N,D)</a:t>
            </a:r>
          </a:p>
          <a:p>
            <a:r>
              <a:rPr lang="en-US" altLang="zh-CN" dirty="0" err="1"/>
              <a:t>x.shape</a:t>
            </a:r>
            <a:r>
              <a:rPr lang="en-US" altLang="zh-CN" dirty="0"/>
              <a:t>[0]</a:t>
            </a:r>
            <a:r>
              <a:rPr lang="zh-CN" altLang="en-US" dirty="0"/>
              <a:t>是获取数组</a:t>
            </a:r>
            <a:r>
              <a:rPr lang="en-US" altLang="zh-CN" dirty="0"/>
              <a:t>x</a:t>
            </a:r>
            <a:r>
              <a:rPr lang="zh-CN" altLang="en-US" dirty="0"/>
              <a:t>的第</a:t>
            </a:r>
            <a:r>
              <a:rPr lang="en-US" altLang="zh-CN" dirty="0"/>
              <a:t>0</a:t>
            </a:r>
            <a:r>
              <a:rPr lang="zh-CN" altLang="en-US" dirty="0"/>
              <a:t>维长度，也就是数据的组数，对于上述的</a:t>
            </a:r>
            <a:r>
              <a:rPr lang="en-US" altLang="zh-CN" dirty="0"/>
              <a:t>4</a:t>
            </a:r>
            <a:r>
              <a:rPr lang="zh-CN" altLang="en-US" dirty="0"/>
              <a:t>行</a:t>
            </a:r>
            <a:r>
              <a:rPr lang="en-US" altLang="zh-CN" dirty="0"/>
              <a:t>2</a:t>
            </a:r>
            <a:r>
              <a:rPr lang="zh-CN" altLang="en-US" dirty="0"/>
              <a:t>列的数组，其值为</a:t>
            </a:r>
            <a:r>
              <a:rPr lang="en-US" altLang="zh-CN" dirty="0"/>
              <a:t>4</a:t>
            </a:r>
            <a:r>
              <a:rPr lang="zh-CN" altLang="en-US" dirty="0"/>
              <a:t>；对于上述</a:t>
            </a:r>
            <a:r>
              <a:rPr lang="en-US" altLang="zh-CN" dirty="0"/>
              <a:t>(4,20,20)</a:t>
            </a:r>
            <a:r>
              <a:rPr lang="zh-CN" altLang="en-US" dirty="0"/>
              <a:t>的数组，其值也为</a:t>
            </a:r>
            <a:r>
              <a:rPr lang="en-US" altLang="zh-CN" dirty="0"/>
              <a:t>4.</a:t>
            </a:r>
          </a:p>
          <a:p>
            <a:r>
              <a:rPr lang="en-US" altLang="zh-CN" dirty="0" err="1"/>
              <a:t>x.reshape</a:t>
            </a:r>
            <a:r>
              <a:rPr lang="en-US" altLang="zh-CN" dirty="0"/>
              <a:t>(N,-1)</a:t>
            </a:r>
            <a:r>
              <a:rPr lang="zh-CN" altLang="en-US" dirty="0"/>
              <a:t>是对</a:t>
            </a:r>
            <a:r>
              <a:rPr lang="en-US" altLang="zh-CN" dirty="0"/>
              <a:t>x</a:t>
            </a:r>
            <a:r>
              <a:rPr lang="zh-CN" altLang="en-US" dirty="0"/>
              <a:t>重新塑形，即保留第</a:t>
            </a:r>
            <a:r>
              <a:rPr lang="en-US" altLang="zh-CN" dirty="0"/>
              <a:t>0</a:t>
            </a:r>
            <a:r>
              <a:rPr lang="zh-CN" altLang="en-US" dirty="0"/>
              <a:t>维，其他维度排列成</a:t>
            </a:r>
            <a:r>
              <a:rPr lang="en-US" altLang="zh-CN" dirty="0"/>
              <a:t>1</a:t>
            </a:r>
            <a:r>
              <a:rPr lang="zh-CN" altLang="en-US" dirty="0"/>
              <a:t>维。对于形状为</a:t>
            </a:r>
            <a:r>
              <a:rPr lang="en-US" altLang="zh-CN" dirty="0"/>
              <a:t>(4,2)</a:t>
            </a:r>
            <a:r>
              <a:rPr lang="zh-CN" altLang="en-US" dirty="0"/>
              <a:t>的数组，其形状不变，对于形状为</a:t>
            </a:r>
            <a:r>
              <a:rPr lang="en-US" altLang="zh-CN" dirty="0"/>
              <a:t>(4,20,20)</a:t>
            </a:r>
            <a:r>
              <a:rPr lang="zh-CN" altLang="en-US" dirty="0"/>
              <a:t>的数组，形状变为（</a:t>
            </a:r>
            <a:r>
              <a:rPr lang="en-US" altLang="zh-CN" dirty="0"/>
              <a:t>4,20*20</a:t>
            </a:r>
            <a:r>
              <a:rPr lang="zh-CN" altLang="en-US" dirty="0"/>
              <a:t>）。以此类推。</a:t>
            </a:r>
          </a:p>
          <a:p>
            <a:r>
              <a:rPr lang="zh-CN" altLang="en-US" dirty="0"/>
              <a:t>在完成</a:t>
            </a:r>
            <a:r>
              <a:rPr lang="en-US" altLang="zh-CN" dirty="0"/>
              <a:t>reshape</a:t>
            </a:r>
            <a:r>
              <a:rPr lang="zh-CN" altLang="en-US" dirty="0"/>
              <a:t>后，就可以进行矩阵的线性运算了：</a:t>
            </a:r>
          </a:p>
          <a:p>
            <a:r>
              <a:rPr lang="en-US" altLang="zh-CN" dirty="0"/>
              <a:t>out = np.dot(</a:t>
            </a:r>
            <a:r>
              <a:rPr lang="en-US" altLang="zh-CN" dirty="0" err="1"/>
              <a:t>x_row</a:t>
            </a:r>
            <a:r>
              <a:rPr lang="en-US" altLang="zh-CN" dirty="0"/>
              <a:t>, w)+ b # (N,M)</a:t>
            </a:r>
          </a:p>
          <a:p>
            <a:r>
              <a:rPr lang="en-US" altLang="zh-CN" dirty="0"/>
              <a:t>.dot</a:t>
            </a:r>
            <a:r>
              <a:rPr lang="zh-CN" altLang="en-US" dirty="0"/>
              <a:t>就是</a:t>
            </a:r>
            <a:r>
              <a:rPr lang="en-US" altLang="zh-CN" dirty="0"/>
              <a:t>numpy</a:t>
            </a:r>
            <a:r>
              <a:rPr lang="zh-CN" altLang="en-US" dirty="0"/>
              <a:t>中的函数，可以实现</a:t>
            </a:r>
            <a:r>
              <a:rPr lang="en-US" altLang="zh-CN" dirty="0" err="1"/>
              <a:t>x_row</a:t>
            </a:r>
            <a:r>
              <a:rPr lang="zh-CN" altLang="en-US" dirty="0"/>
              <a:t>与</a:t>
            </a:r>
            <a:r>
              <a:rPr lang="en-US" altLang="zh-CN" dirty="0"/>
              <a:t>w</a:t>
            </a:r>
            <a:r>
              <a:rPr lang="zh-CN" altLang="en-US" dirty="0"/>
              <a:t>的矩阵相乘。</a:t>
            </a:r>
            <a:r>
              <a:rPr lang="en-US" altLang="zh-CN" dirty="0" err="1"/>
              <a:t>x_row</a:t>
            </a:r>
            <a:r>
              <a:rPr lang="zh-CN" altLang="en-US" dirty="0"/>
              <a:t>的形状为</a:t>
            </a:r>
            <a:r>
              <a:rPr lang="en-US" altLang="zh-CN" dirty="0"/>
              <a:t>(N,D)</a:t>
            </a:r>
            <a:r>
              <a:rPr lang="zh-CN" altLang="en-US" dirty="0"/>
              <a:t>，</a:t>
            </a:r>
            <a:r>
              <a:rPr lang="en-US" altLang="zh-CN" dirty="0"/>
              <a:t>w</a:t>
            </a:r>
            <a:r>
              <a:rPr lang="zh-CN" altLang="en-US" dirty="0"/>
              <a:t>的形状为</a:t>
            </a:r>
            <a:r>
              <a:rPr lang="en-US" altLang="zh-CN" dirty="0"/>
              <a:t>(D,M)</a:t>
            </a:r>
            <a:r>
              <a:rPr lang="zh-CN" altLang="en-US" dirty="0"/>
              <a:t>，得到的</a:t>
            </a:r>
            <a:r>
              <a:rPr lang="en-US" altLang="zh-CN" dirty="0"/>
              <a:t>out</a:t>
            </a:r>
            <a:r>
              <a:rPr lang="zh-CN" altLang="en-US" dirty="0"/>
              <a:t>的形状是</a:t>
            </a:r>
            <a:r>
              <a:rPr lang="en-US" altLang="zh-CN" dirty="0"/>
              <a:t>(N,M)</a:t>
            </a:r>
            <a:r>
              <a:rPr lang="zh-CN" altLang="en-US" dirty="0"/>
              <a:t>。</a:t>
            </a:r>
          </a:p>
          <a:p>
            <a:r>
              <a:rPr lang="en-US" altLang="zh-CN" dirty="0"/>
              <a:t>cache =(x, w, b) # </a:t>
            </a:r>
            <a:r>
              <a:rPr lang="zh-CN" altLang="en-US" dirty="0"/>
              <a:t>缓存值，反向传播时使用</a:t>
            </a:r>
          </a:p>
          <a:p>
            <a:r>
              <a:rPr lang="zh-CN" altLang="en-US" dirty="0"/>
              <a:t>上面这句是将当前</a:t>
            </a:r>
            <a:r>
              <a:rPr lang="en-US" altLang="zh-CN" dirty="0"/>
              <a:t>x</a:t>
            </a:r>
            <a:r>
              <a:rPr lang="zh-CN" altLang="en-US" dirty="0"/>
              <a:t>，</a:t>
            </a:r>
            <a:r>
              <a:rPr lang="en-US" altLang="zh-CN" dirty="0"/>
              <a:t>w</a:t>
            </a:r>
            <a:r>
              <a:rPr lang="zh-CN" altLang="en-US" dirty="0"/>
              <a:t>和</a:t>
            </a:r>
            <a:r>
              <a:rPr lang="en-US" altLang="zh-CN" dirty="0"/>
              <a:t>b</a:t>
            </a:r>
            <a:r>
              <a:rPr lang="zh-CN" altLang="en-US" dirty="0"/>
              <a:t>的值缓存下来，留作反向传播时使用。</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59</a:t>
            </a:fld>
            <a:endParaRPr lang="zh-CN" altLang="en-US"/>
          </a:p>
        </p:txBody>
      </p:sp>
    </p:spTree>
    <p:extLst>
      <p:ext uri="{BB962C8B-B14F-4D97-AF65-F5344CB8AC3E}">
        <p14:creationId xmlns:p14="http://schemas.microsoft.com/office/powerpoint/2010/main" val="119185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这一段是实现计算仿射层的反向传播的函数。</a:t>
            </a:r>
            <a:r>
              <a:rPr lang="zh-CN" altLang="en-US" dirty="0">
                <a:hlinkClick r:id="rId3"/>
              </a:rPr>
              <a:t>这篇文章</a:t>
            </a:r>
            <a:r>
              <a:rPr lang="zh-CN" altLang="en-US" dirty="0"/>
              <a:t>的</a:t>
            </a:r>
            <a:r>
              <a:rPr lang="en-US" altLang="zh-CN" dirty="0"/>
              <a:t>2.3</a:t>
            </a:r>
            <a:r>
              <a:rPr lang="zh-CN" altLang="en-US" dirty="0"/>
              <a:t>节讲的就是这段代码的原理，如果不清楚可以先出门左转看一下。</a:t>
            </a:r>
          </a:p>
          <a:p>
            <a:r>
              <a:rPr lang="zh-CN" altLang="en-US" dirty="0"/>
              <a:t>函数中第一句就是读取缓存的</a:t>
            </a:r>
            <a:r>
              <a:rPr lang="en-US" altLang="zh-CN" dirty="0"/>
              <a:t>x</a:t>
            </a:r>
            <a:r>
              <a:rPr lang="zh-CN" altLang="en-US" dirty="0"/>
              <a:t>，</a:t>
            </a:r>
            <a:r>
              <a:rPr lang="en-US" altLang="zh-CN" dirty="0"/>
              <a:t>w</a:t>
            </a:r>
            <a:r>
              <a:rPr lang="zh-CN" altLang="en-US" dirty="0"/>
              <a:t>和</a:t>
            </a:r>
            <a:r>
              <a:rPr lang="en-US" altLang="zh-CN" dirty="0"/>
              <a:t>b</a:t>
            </a:r>
            <a:r>
              <a:rPr lang="zh-CN" altLang="en-US" dirty="0"/>
              <a:t>的值，为什么要这样做呢？仿射变换反向传播的最重要的</a:t>
            </a:r>
            <a:r>
              <a:rPr lang="en-US" altLang="zh-CN" dirty="0"/>
              <a:t>3</a:t>
            </a:r>
            <a:r>
              <a:rPr lang="zh-CN" altLang="en-US" dirty="0"/>
              <a:t>个目的，分别是：①更新参数</a:t>
            </a:r>
            <a:r>
              <a:rPr lang="en-US" altLang="zh-CN" dirty="0"/>
              <a:t>w</a:t>
            </a:r>
            <a:r>
              <a:rPr lang="zh-CN" altLang="en-US" dirty="0"/>
              <a:t>的值②计算流向下一个节点的数值③更新参数</a:t>
            </a:r>
            <a:r>
              <a:rPr lang="en-US" altLang="zh-CN" dirty="0"/>
              <a:t>b</a:t>
            </a:r>
            <a:r>
              <a:rPr lang="zh-CN" altLang="en-US" dirty="0"/>
              <a:t>的值。“更新”的时候需要“旧”值，也就是缓存值，具体操作如下：</a:t>
            </a:r>
          </a:p>
          <a:p>
            <a:r>
              <a:rPr lang="zh-CN" altLang="en-US" dirty="0"/>
              <a:t>①为了得到</a:t>
            </a:r>
            <a:r>
              <a:rPr lang="en-US" altLang="zh-CN" dirty="0"/>
              <a:t>w</a:t>
            </a:r>
            <a:r>
              <a:rPr lang="zh-CN" altLang="en-US" dirty="0"/>
              <a:t>的值，要将上一节点输入的值（</a:t>
            </a:r>
            <a:r>
              <a:rPr lang="en-US" altLang="zh-CN" dirty="0" err="1"/>
              <a:t>dout</a:t>
            </a:r>
            <a:r>
              <a:rPr lang="zh-CN" altLang="en-US" dirty="0"/>
              <a:t>）乘以</a:t>
            </a:r>
            <a:r>
              <a:rPr lang="en-US" altLang="zh-CN" dirty="0"/>
              <a:t>x</a:t>
            </a:r>
            <a:r>
              <a:rPr lang="zh-CN" altLang="en-US" dirty="0"/>
              <a:t>。</a:t>
            </a:r>
          </a:p>
          <a:p>
            <a:r>
              <a:rPr lang="en-US" altLang="zh-CN" dirty="0" err="1"/>
              <a:t>dw</a:t>
            </a:r>
            <a:r>
              <a:rPr lang="en-US" altLang="zh-CN" dirty="0"/>
              <a:t> = np.dot(</a:t>
            </a:r>
            <a:r>
              <a:rPr lang="en-US" altLang="zh-CN" dirty="0" err="1"/>
              <a:t>x_row.T</a:t>
            </a:r>
            <a:r>
              <a:rPr lang="en-US" altLang="zh-CN" dirty="0"/>
              <a:t>, </a:t>
            </a:r>
            <a:r>
              <a:rPr lang="en-US" altLang="zh-CN" dirty="0" err="1"/>
              <a:t>dout</a:t>
            </a:r>
            <a:r>
              <a:rPr lang="en-US" altLang="zh-CN" dirty="0"/>
              <a:t>) # (D,M) </a:t>
            </a:r>
          </a:p>
          <a:p>
            <a:r>
              <a:rPr lang="en-US" altLang="zh-CN" dirty="0"/>
              <a:t>②</a:t>
            </a:r>
            <a:r>
              <a:rPr lang="zh-CN" altLang="en-US" dirty="0"/>
              <a:t>为了得到流入下一个节点的值（</a:t>
            </a:r>
            <a:r>
              <a:rPr lang="en-US" altLang="zh-CN" dirty="0"/>
              <a:t>x</a:t>
            </a:r>
            <a:r>
              <a:rPr lang="zh-CN" altLang="en-US" dirty="0"/>
              <a:t>），要将上一节点的输入值（</a:t>
            </a:r>
            <a:r>
              <a:rPr lang="en-US" altLang="zh-CN" dirty="0" err="1"/>
              <a:t>dout</a:t>
            </a:r>
            <a:r>
              <a:rPr lang="zh-CN" altLang="en-US" dirty="0"/>
              <a:t>）乘以</a:t>
            </a:r>
            <a:r>
              <a:rPr lang="en-US" altLang="zh-CN" dirty="0"/>
              <a:t>w</a:t>
            </a:r>
            <a:r>
              <a:rPr lang="zh-CN" altLang="en-US" dirty="0"/>
              <a:t>。你可能发现了，①中为了得到</a:t>
            </a:r>
            <a:r>
              <a:rPr lang="en-US" altLang="zh-CN" dirty="0"/>
              <a:t>w</a:t>
            </a:r>
            <a:r>
              <a:rPr lang="zh-CN" altLang="en-US" dirty="0"/>
              <a:t>是乘以的</a:t>
            </a:r>
            <a:r>
              <a:rPr lang="en-US" altLang="zh-CN" dirty="0"/>
              <a:t>x</a:t>
            </a:r>
            <a:r>
              <a:rPr lang="zh-CN" altLang="en-US" dirty="0"/>
              <a:t>，②中为了得到</a:t>
            </a:r>
            <a:r>
              <a:rPr lang="en-US" altLang="zh-CN" dirty="0"/>
              <a:t>x</a:t>
            </a:r>
            <a:r>
              <a:rPr lang="zh-CN" altLang="en-US" dirty="0"/>
              <a:t>是乘以的</a:t>
            </a:r>
            <a:r>
              <a:rPr lang="en-US" altLang="zh-CN" dirty="0"/>
              <a:t>w</a:t>
            </a:r>
            <a:r>
              <a:rPr lang="zh-CN" altLang="en-US" dirty="0"/>
              <a:t>，也就是将系数交叉相乘了。</a:t>
            </a:r>
          </a:p>
          <a:p>
            <a:r>
              <a:rPr lang="en-US" altLang="zh-CN" dirty="0"/>
              <a:t>dx = np.dot(</a:t>
            </a:r>
            <a:r>
              <a:rPr lang="en-US" altLang="zh-CN" dirty="0" err="1"/>
              <a:t>dout</a:t>
            </a:r>
            <a:r>
              <a:rPr lang="en-US" altLang="zh-CN" dirty="0"/>
              <a:t>, </a:t>
            </a:r>
            <a:r>
              <a:rPr lang="en-US" altLang="zh-CN" dirty="0" err="1"/>
              <a:t>w.T</a:t>
            </a:r>
            <a:r>
              <a:rPr lang="en-US" altLang="zh-CN" dirty="0"/>
              <a:t>) # (N,D) </a:t>
            </a:r>
          </a:p>
          <a:p>
            <a:r>
              <a:rPr lang="en-US" altLang="zh-CN" dirty="0"/>
              <a:t>③</a:t>
            </a:r>
            <a:r>
              <a:rPr lang="zh-CN" altLang="en-US" dirty="0"/>
              <a:t>为了得到</a:t>
            </a:r>
            <a:r>
              <a:rPr lang="en-US" altLang="zh-CN" dirty="0"/>
              <a:t>b</a:t>
            </a:r>
            <a:r>
              <a:rPr lang="zh-CN" altLang="en-US" dirty="0"/>
              <a:t>，只需要将</a:t>
            </a:r>
            <a:r>
              <a:rPr lang="en-US" altLang="zh-CN" dirty="0"/>
              <a:t>out</a:t>
            </a:r>
            <a:r>
              <a:rPr lang="zh-CN" altLang="en-US" dirty="0"/>
              <a:t>直接传过来就可以，为了保持维度一致，这里将</a:t>
            </a:r>
            <a:r>
              <a:rPr lang="en-US" altLang="zh-CN" dirty="0"/>
              <a:t>out</a:t>
            </a:r>
            <a:r>
              <a:rPr lang="zh-CN" altLang="en-US" dirty="0"/>
              <a:t>求和。</a:t>
            </a:r>
          </a:p>
          <a:p>
            <a:r>
              <a:rPr lang="en-US" altLang="zh-CN" dirty="0" err="1"/>
              <a:t>db</a:t>
            </a:r>
            <a:r>
              <a:rPr lang="en-US" altLang="zh-CN" dirty="0"/>
              <a:t> = </a:t>
            </a:r>
            <a:r>
              <a:rPr lang="en-US" altLang="zh-CN" dirty="0" err="1"/>
              <a:t>np.sum</a:t>
            </a:r>
            <a:r>
              <a:rPr lang="en-US" altLang="zh-CN" dirty="0"/>
              <a:t>(</a:t>
            </a:r>
            <a:r>
              <a:rPr lang="en-US" altLang="zh-CN" dirty="0" err="1"/>
              <a:t>dout</a:t>
            </a:r>
            <a:r>
              <a:rPr lang="en-US" altLang="zh-CN" dirty="0"/>
              <a:t>, axis=0, </a:t>
            </a:r>
            <a:r>
              <a:rPr lang="en-US" altLang="zh-CN" dirty="0" err="1"/>
              <a:t>keepdims</a:t>
            </a:r>
            <a:r>
              <a:rPr lang="en-US" altLang="zh-CN" dirty="0"/>
              <a:t>=True) # (1,M) </a:t>
            </a:r>
          </a:p>
          <a:p>
            <a:r>
              <a:rPr lang="zh-CN" altLang="en-US" dirty="0"/>
              <a:t>在仿射变换反向传播这里，各种矩阵的维度可能会让你感到困惑。这里的维度包含三个，分别是</a:t>
            </a:r>
            <a:r>
              <a:rPr lang="en-US" altLang="zh-CN" dirty="0"/>
              <a:t>D</a:t>
            </a:r>
            <a:r>
              <a:rPr lang="zh-CN" altLang="en-US" dirty="0"/>
              <a:t>、</a:t>
            </a:r>
            <a:r>
              <a:rPr lang="en-US" altLang="zh-CN" dirty="0"/>
              <a:t>M</a:t>
            </a:r>
            <a:r>
              <a:rPr lang="zh-CN" altLang="en-US" dirty="0"/>
              <a:t>和</a:t>
            </a:r>
            <a:r>
              <a:rPr lang="en-US" altLang="zh-CN" dirty="0"/>
              <a:t>N</a:t>
            </a:r>
            <a:r>
              <a:rPr lang="zh-CN" altLang="en-US" dirty="0"/>
              <a:t>。</a:t>
            </a:r>
          </a:p>
          <a:p>
            <a:r>
              <a:rPr lang="zh-CN" altLang="en-US" dirty="0"/>
              <a:t>看一下下图，其中包括两个仿射变换，我们以第一个举例，其变换公式为</a:t>
            </a:r>
            <a:r>
              <a:rPr lang="en-US" altLang="zh-CN" dirty="0"/>
              <a:t>H=X*W1+b1</a:t>
            </a:r>
            <a:r>
              <a:rPr lang="zh-CN" altLang="en-US" dirty="0"/>
              <a:t>。该仿射变换对应到程序中的</a:t>
            </a:r>
            <a:r>
              <a:rPr lang="en-US" altLang="zh-CN" dirty="0"/>
              <a:t>D</a:t>
            </a:r>
            <a:r>
              <a:rPr lang="zh-CN" altLang="en-US" dirty="0"/>
              <a:t>的值为</a:t>
            </a:r>
            <a:r>
              <a:rPr lang="en-US" altLang="zh-CN" dirty="0"/>
              <a:t>2</a:t>
            </a:r>
            <a:r>
              <a:rPr lang="zh-CN" altLang="en-US" dirty="0"/>
              <a:t>，</a:t>
            </a:r>
            <a:r>
              <a:rPr lang="en-US" altLang="zh-CN" dirty="0"/>
              <a:t>M</a:t>
            </a:r>
            <a:r>
              <a:rPr lang="zh-CN" altLang="en-US" dirty="0"/>
              <a:t>的值为</a:t>
            </a:r>
            <a:r>
              <a:rPr lang="en-US" altLang="zh-CN" dirty="0"/>
              <a:t>50</a:t>
            </a:r>
            <a:r>
              <a:rPr lang="zh-CN" altLang="en-US" dirty="0"/>
              <a:t>，</a:t>
            </a:r>
            <a:r>
              <a:rPr lang="en-US" altLang="zh-CN" dirty="0"/>
              <a:t>N</a:t>
            </a:r>
            <a:r>
              <a:rPr lang="zh-CN" altLang="en-US" dirty="0"/>
              <a:t>的值为</a:t>
            </a:r>
            <a:r>
              <a:rPr lang="en-US" altLang="zh-CN" dirty="0"/>
              <a:t>4</a:t>
            </a:r>
            <a:r>
              <a:rPr lang="zh-CN" altLang="en-US" dirty="0"/>
              <a:t>。怎么理解呢？</a:t>
            </a:r>
            <a:r>
              <a:rPr lang="en-US" altLang="zh-CN" dirty="0"/>
              <a:t>X</a:t>
            </a:r>
            <a:r>
              <a:rPr lang="zh-CN" altLang="en-US" dirty="0"/>
              <a:t>的维度就是</a:t>
            </a:r>
            <a:r>
              <a:rPr lang="en-US" altLang="zh-CN" dirty="0"/>
              <a:t>N*D</a:t>
            </a:r>
            <a:r>
              <a:rPr lang="zh-CN" altLang="en-US" dirty="0"/>
              <a:t>，而</a:t>
            </a:r>
            <a:r>
              <a:rPr lang="en-US" altLang="zh-CN" dirty="0"/>
              <a:t>M</a:t>
            </a:r>
            <a:r>
              <a:rPr lang="zh-CN" altLang="en-US" dirty="0"/>
              <a:t>的值就是</a:t>
            </a:r>
            <a:r>
              <a:rPr lang="en-US" altLang="zh-CN" dirty="0"/>
              <a:t>W1</a:t>
            </a:r>
            <a:r>
              <a:rPr lang="zh-CN" altLang="en-US" dirty="0"/>
              <a:t>的第二个维度，这里记住就好了，每个仿射变换都是这样的（其实不记住也没关系，这里没有什么物理含义，就是单纯的矩阵变换的维度而已。这几个维度在反向传播时可能难理解，这是数学公式推导来的，迷惑的时候找出这篇文章过来看一遍就明白了）。</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60</a:t>
            </a:fld>
            <a:endParaRPr lang="zh-CN" altLang="en-US"/>
          </a:p>
        </p:txBody>
      </p:sp>
    </p:spTree>
    <p:extLst>
      <p:ext uri="{BB962C8B-B14F-4D97-AF65-F5344CB8AC3E}">
        <p14:creationId xmlns:p14="http://schemas.microsoft.com/office/powerpoint/2010/main" val="1655114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这一段程序对一些必要的参数进行了初始化，程序较为简单，看注释即可，不再详细解释。</a:t>
            </a:r>
          </a:p>
          <a:p>
            <a:r>
              <a:rPr lang="zh-CN" altLang="en-US" dirty="0"/>
              <a:t>对于训练数据以及训练模型已经确定的网络来说，为了得到更好的训练效果需要调节的参数就是上述的隐藏层维度、正则化强度和梯度下降的学习率，以及下一节中的训练循环次数。</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61</a:t>
            </a:fld>
            <a:endParaRPr lang="zh-CN" altLang="en-US"/>
          </a:p>
        </p:txBody>
      </p:sp>
    </p:spTree>
    <p:extLst>
      <p:ext uri="{BB962C8B-B14F-4D97-AF65-F5344CB8AC3E}">
        <p14:creationId xmlns:p14="http://schemas.microsoft.com/office/powerpoint/2010/main" val="1027087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这段程序是网络训练的核心，我将按照①前向传播②</a:t>
            </a:r>
            <a:r>
              <a:rPr lang="en-US" altLang="zh-CN" dirty="0"/>
              <a:t>Softmax</a:t>
            </a:r>
            <a:r>
              <a:rPr lang="zh-CN" altLang="en-US" dirty="0"/>
              <a:t>层③计算</a:t>
            </a:r>
            <a:r>
              <a:rPr lang="en-US" altLang="zh-CN" dirty="0"/>
              <a:t>loss</a:t>
            </a:r>
            <a:r>
              <a:rPr lang="zh-CN" altLang="en-US" dirty="0"/>
              <a:t>值④反向传播⑤参数更新这五个小结的顺序依次讲解：</a:t>
            </a:r>
          </a:p>
          <a:p>
            <a:r>
              <a:rPr lang="zh-CN" altLang="en-US" dirty="0"/>
              <a:t>①前向传播</a:t>
            </a:r>
          </a:p>
          <a:p>
            <a:r>
              <a:rPr lang="en-US" altLang="zh-CN" dirty="0"/>
              <a:t># ①</a:t>
            </a:r>
            <a:r>
              <a:rPr lang="zh-CN" altLang="en-US" dirty="0"/>
              <a:t>前向传播 </a:t>
            </a:r>
            <a:r>
              <a:rPr lang="en-US" altLang="zh-CN" dirty="0" err="1"/>
              <a:t>H,fc_cache</a:t>
            </a:r>
            <a:r>
              <a:rPr lang="en-US" altLang="zh-CN" dirty="0"/>
              <a:t> = </a:t>
            </a:r>
            <a:r>
              <a:rPr lang="en-US" altLang="zh-CN" dirty="0" err="1"/>
              <a:t>affine_forward</a:t>
            </a:r>
            <a:r>
              <a:rPr lang="en-US" altLang="zh-CN" dirty="0"/>
              <a:t>(X,W1,b1) # </a:t>
            </a:r>
            <a:r>
              <a:rPr lang="zh-CN" altLang="en-US" dirty="0"/>
              <a:t>第一层前向传播 </a:t>
            </a:r>
            <a:r>
              <a:rPr lang="en-US" altLang="zh-CN" dirty="0"/>
              <a:t>H = </a:t>
            </a:r>
            <a:r>
              <a:rPr lang="en-US" altLang="zh-CN" dirty="0" err="1"/>
              <a:t>np.maximum</a:t>
            </a:r>
            <a:r>
              <a:rPr lang="en-US" altLang="zh-CN" dirty="0"/>
              <a:t>(0, H) # </a:t>
            </a:r>
            <a:r>
              <a:rPr lang="zh-CN" altLang="en-US" dirty="0"/>
              <a:t>激活 </a:t>
            </a:r>
            <a:r>
              <a:rPr lang="en-US" altLang="zh-CN" dirty="0" err="1"/>
              <a:t>relu_cache</a:t>
            </a:r>
            <a:r>
              <a:rPr lang="en-US" altLang="zh-CN" dirty="0"/>
              <a:t> = H # </a:t>
            </a:r>
            <a:r>
              <a:rPr lang="zh-CN" altLang="en-US" dirty="0"/>
              <a:t>缓存第一层激活后的结果 </a:t>
            </a:r>
            <a:r>
              <a:rPr lang="en-US" altLang="zh-CN" dirty="0" err="1"/>
              <a:t>Y,cachey</a:t>
            </a:r>
            <a:r>
              <a:rPr lang="en-US" altLang="zh-CN" dirty="0"/>
              <a:t> = </a:t>
            </a:r>
            <a:r>
              <a:rPr lang="en-US" altLang="zh-CN" dirty="0" err="1"/>
              <a:t>affine_forward</a:t>
            </a:r>
            <a:r>
              <a:rPr lang="en-US" altLang="zh-CN" dirty="0"/>
              <a:t>(H,W2,b2) # </a:t>
            </a:r>
            <a:r>
              <a:rPr lang="zh-CN" altLang="en-US" dirty="0"/>
              <a:t>第二层前向传播 </a:t>
            </a:r>
          </a:p>
          <a:p>
            <a:r>
              <a:rPr lang="zh-CN" altLang="en-US" dirty="0"/>
              <a:t>第一句</a:t>
            </a:r>
            <a:r>
              <a:rPr lang="en-US" altLang="zh-CN" dirty="0" err="1"/>
              <a:t>H,fc_cache</a:t>
            </a:r>
            <a:r>
              <a:rPr lang="en-US" altLang="zh-CN" dirty="0"/>
              <a:t> = </a:t>
            </a:r>
            <a:r>
              <a:rPr lang="en-US" altLang="zh-CN" dirty="0" err="1"/>
              <a:t>affine_forward</a:t>
            </a:r>
            <a:r>
              <a:rPr lang="en-US" altLang="zh-CN" dirty="0"/>
              <a:t>(X,W1,b1) </a:t>
            </a:r>
            <a:r>
              <a:rPr lang="zh-CN" altLang="en-US" dirty="0"/>
              <a:t>调用了之前写的前向传播的函数，完成了第一层网络的矩阵线性代数运算。</a:t>
            </a:r>
          </a:p>
          <a:p>
            <a:r>
              <a:rPr lang="zh-CN" altLang="en-US" dirty="0"/>
              <a:t>第二句</a:t>
            </a:r>
            <a:r>
              <a:rPr lang="en-US" altLang="zh-CN" dirty="0"/>
              <a:t>H = </a:t>
            </a:r>
            <a:r>
              <a:rPr lang="en-US" altLang="zh-CN" dirty="0" err="1"/>
              <a:t>np.maximum</a:t>
            </a:r>
            <a:r>
              <a:rPr lang="en-US" altLang="zh-CN" dirty="0"/>
              <a:t>(0, H)</a:t>
            </a:r>
            <a:r>
              <a:rPr lang="zh-CN" altLang="en-US" dirty="0"/>
              <a:t>是从</a:t>
            </a:r>
            <a:r>
              <a:rPr lang="en-US" altLang="zh-CN" dirty="0"/>
              <a:t>0</a:t>
            </a:r>
            <a:r>
              <a:rPr lang="zh-CN" altLang="en-US" dirty="0"/>
              <a:t>和</a:t>
            </a:r>
            <a:r>
              <a:rPr lang="en-US" altLang="zh-CN" dirty="0"/>
              <a:t>H</a:t>
            </a:r>
            <a:r>
              <a:rPr lang="zh-CN" altLang="en-US" dirty="0"/>
              <a:t>中选择较大的值赋给</a:t>
            </a:r>
            <a:r>
              <a:rPr lang="en-US" altLang="zh-CN" dirty="0"/>
              <a:t>H</a:t>
            </a:r>
            <a:r>
              <a:rPr lang="zh-CN" altLang="en-US" dirty="0"/>
              <a:t>，也就是实现了</a:t>
            </a:r>
            <a:r>
              <a:rPr lang="en-US" altLang="zh-CN" dirty="0"/>
              <a:t>ReLU</a:t>
            </a:r>
            <a:r>
              <a:rPr lang="zh-CN" altLang="en-US" dirty="0"/>
              <a:t>激活层函数。</a:t>
            </a:r>
          </a:p>
          <a:p>
            <a:r>
              <a:rPr lang="zh-CN" altLang="en-US" dirty="0"/>
              <a:t>第四句</a:t>
            </a:r>
            <a:r>
              <a:rPr lang="en-US" altLang="zh-CN" dirty="0" err="1"/>
              <a:t>Y,cachey</a:t>
            </a:r>
            <a:r>
              <a:rPr lang="en-US" altLang="zh-CN" dirty="0"/>
              <a:t> = </a:t>
            </a:r>
            <a:r>
              <a:rPr lang="en-US" altLang="zh-CN" dirty="0" err="1"/>
              <a:t>affine_forward</a:t>
            </a:r>
            <a:r>
              <a:rPr lang="en-US" altLang="zh-CN" dirty="0"/>
              <a:t>(H,W2,b2)</a:t>
            </a:r>
            <a:r>
              <a:rPr lang="zh-CN" altLang="en-US" dirty="0"/>
              <a:t>，完成了第二层网络的矩阵线性代数运算。</a:t>
            </a:r>
          </a:p>
          <a:p>
            <a:r>
              <a:rPr lang="zh-CN" altLang="en-US" dirty="0"/>
              <a:t>②</a:t>
            </a:r>
            <a:r>
              <a:rPr lang="en-US" altLang="zh-CN" dirty="0"/>
              <a:t>Softmax</a:t>
            </a:r>
            <a:r>
              <a:rPr lang="zh-CN" altLang="en-US" dirty="0"/>
              <a:t>层计算</a:t>
            </a:r>
          </a:p>
          <a:p>
            <a:r>
              <a:rPr lang="en-US" altLang="zh-CN" dirty="0"/>
              <a:t># ②Softmax</a:t>
            </a:r>
            <a:r>
              <a:rPr lang="zh-CN" altLang="en-US" dirty="0"/>
              <a:t>层计算 </a:t>
            </a:r>
            <a:r>
              <a:rPr lang="en-US" altLang="zh-CN" dirty="0"/>
              <a:t>probs = </a:t>
            </a:r>
            <a:r>
              <a:rPr lang="en-US" altLang="zh-CN" dirty="0" err="1"/>
              <a:t>np.exp</a:t>
            </a:r>
            <a:r>
              <a:rPr lang="en-US" altLang="zh-CN" dirty="0"/>
              <a:t>(Y - </a:t>
            </a:r>
            <a:r>
              <a:rPr lang="en-US" altLang="zh-CN" dirty="0" err="1"/>
              <a:t>np.max</a:t>
            </a:r>
            <a:r>
              <a:rPr lang="en-US" altLang="zh-CN" dirty="0"/>
              <a:t>(Y, axis=1, </a:t>
            </a:r>
            <a:r>
              <a:rPr lang="en-US" altLang="zh-CN" dirty="0" err="1"/>
              <a:t>keepdims</a:t>
            </a:r>
            <a:r>
              <a:rPr lang="en-US" altLang="zh-CN" dirty="0"/>
              <a:t>=True)) probs /= </a:t>
            </a:r>
            <a:r>
              <a:rPr lang="en-US" altLang="zh-CN" dirty="0" err="1"/>
              <a:t>np.sum</a:t>
            </a:r>
            <a:r>
              <a:rPr lang="en-US" altLang="zh-CN" dirty="0"/>
              <a:t>(probs, axis=1, </a:t>
            </a:r>
            <a:r>
              <a:rPr lang="en-US" altLang="zh-CN" dirty="0" err="1"/>
              <a:t>keepdims</a:t>
            </a:r>
            <a:r>
              <a:rPr lang="en-US" altLang="zh-CN" dirty="0"/>
              <a:t>=True) # Softmax</a:t>
            </a:r>
            <a:r>
              <a:rPr lang="zh-CN" altLang="en-US" dirty="0"/>
              <a:t>算法实现</a:t>
            </a:r>
          </a:p>
          <a:p>
            <a:r>
              <a:rPr lang="zh-CN" altLang="en-US" dirty="0"/>
              <a:t>这两行是为了实现</a:t>
            </a:r>
            <a:r>
              <a:rPr lang="en-US" altLang="zh-CN" dirty="0"/>
              <a:t>Softmax</a:t>
            </a:r>
            <a:r>
              <a:rPr lang="zh-CN" altLang="en-US" dirty="0"/>
              <a:t>层的计算，在之前我们说过，</a:t>
            </a:r>
            <a:r>
              <a:rPr lang="en-US" altLang="zh-CN" dirty="0"/>
              <a:t>Softmax</a:t>
            </a:r>
            <a:r>
              <a:rPr lang="zh-CN" altLang="en-US" dirty="0"/>
              <a:t>的计算公式是：</a:t>
            </a:r>
          </a:p>
          <a:p>
            <a:r>
              <a:rPr lang="zh-CN" altLang="en-US" dirty="0"/>
              <a:t>不过在实际应用中会存在一个问题，比如</a:t>
            </a:r>
            <a:r>
              <a:rPr lang="en-US" altLang="zh-CN" dirty="0" err="1"/>
              <a:t>i</a:t>
            </a:r>
            <a:r>
              <a:rPr lang="zh-CN" altLang="en-US" dirty="0"/>
              <a:t>的值等于</a:t>
            </a:r>
            <a:r>
              <a:rPr lang="en-US" altLang="zh-CN" dirty="0"/>
              <a:t>1000</a:t>
            </a:r>
            <a:r>
              <a:rPr lang="zh-CN" altLang="en-US" dirty="0"/>
              <a:t>时，</a:t>
            </a:r>
            <a:r>
              <a:rPr lang="en-US" altLang="zh-CN" dirty="0"/>
              <a:t>e^1000</a:t>
            </a:r>
            <a:r>
              <a:rPr lang="zh-CN" altLang="en-US" dirty="0"/>
              <a:t>在计算机中会变成无穷大的</a:t>
            </a:r>
            <a:r>
              <a:rPr lang="en-US" altLang="zh-CN" dirty="0"/>
              <a:t>inf</a:t>
            </a:r>
            <a:r>
              <a:rPr lang="zh-CN" altLang="en-US" dirty="0"/>
              <a:t>，后续计算将无法完成，所以程序中会对计算公式做一些修改，实际使用的公式为：</a:t>
            </a:r>
          </a:p>
          <a:p>
            <a:r>
              <a:rPr lang="zh-CN" altLang="en-US" dirty="0"/>
              <a:t>在指数上减去常数</a:t>
            </a:r>
            <a:r>
              <a:rPr lang="en-US" altLang="zh-CN" dirty="0"/>
              <a:t>C</a:t>
            </a:r>
            <a:r>
              <a:rPr lang="zh-CN" altLang="en-US" dirty="0"/>
              <a:t>不影响最终结果（证明略），而这个常数</a:t>
            </a:r>
            <a:r>
              <a:rPr lang="en-US" altLang="zh-CN" dirty="0"/>
              <a:t>C</a:t>
            </a:r>
            <a:r>
              <a:rPr lang="zh-CN" altLang="en-US" dirty="0"/>
              <a:t>通常取</a:t>
            </a:r>
            <a:r>
              <a:rPr lang="en-US" altLang="zh-CN" dirty="0" err="1"/>
              <a:t>i</a:t>
            </a:r>
            <a:r>
              <a:rPr lang="zh-CN" altLang="en-US" dirty="0"/>
              <a:t>中的最大值。</a:t>
            </a:r>
          </a:p>
          <a:p>
            <a:r>
              <a:rPr lang="zh-CN" altLang="en-US" dirty="0"/>
              <a:t>第一句</a:t>
            </a:r>
            <a:r>
              <a:rPr lang="en-US" altLang="zh-CN" dirty="0"/>
              <a:t>probs = </a:t>
            </a:r>
            <a:r>
              <a:rPr lang="en-US" altLang="zh-CN" dirty="0" err="1"/>
              <a:t>np.exp</a:t>
            </a:r>
            <a:r>
              <a:rPr lang="en-US" altLang="zh-CN" dirty="0"/>
              <a:t>(Y - </a:t>
            </a:r>
            <a:r>
              <a:rPr lang="en-US" altLang="zh-CN" dirty="0" err="1"/>
              <a:t>np.max</a:t>
            </a:r>
            <a:r>
              <a:rPr lang="en-US" altLang="zh-CN" dirty="0"/>
              <a:t>(Y, axis=1, </a:t>
            </a:r>
            <a:r>
              <a:rPr lang="en-US" altLang="zh-CN" dirty="0" err="1"/>
              <a:t>keepdims</a:t>
            </a:r>
            <a:r>
              <a:rPr lang="en-US" altLang="zh-CN" dirty="0"/>
              <a:t>=True)) </a:t>
            </a:r>
            <a:r>
              <a:rPr lang="zh-CN" altLang="en-US" dirty="0"/>
              <a:t>就是求输出各个行的指数值，举个例子，</a:t>
            </a:r>
            <a:r>
              <a:rPr lang="en-US" altLang="zh-CN" dirty="0"/>
              <a:t>Y</a:t>
            </a:r>
            <a:r>
              <a:rPr lang="zh-CN" altLang="en-US" dirty="0"/>
              <a:t>的值如果是：</a:t>
            </a:r>
          </a:p>
          <a:p>
            <a:r>
              <a:rPr lang="en-US" altLang="zh-CN" dirty="0"/>
              <a:t>[[-4,17,20,-4], [10,-2,5,3], [-5,3,4,10], [-5,5,5,2]]</a:t>
            </a:r>
          </a:p>
          <a:p>
            <a:r>
              <a:rPr lang="en-US" altLang="zh-CN" dirty="0" err="1"/>
              <a:t>np.max</a:t>
            </a:r>
            <a:r>
              <a:rPr lang="en-US" altLang="zh-CN" dirty="0"/>
              <a:t>(Y, axis=1, </a:t>
            </a:r>
            <a:r>
              <a:rPr lang="en-US" altLang="zh-CN" dirty="0" err="1"/>
              <a:t>keepdims</a:t>
            </a:r>
            <a:r>
              <a:rPr lang="en-US" altLang="zh-CN" dirty="0"/>
              <a:t>=True)</a:t>
            </a:r>
            <a:r>
              <a:rPr lang="zh-CN" altLang="en-US" dirty="0"/>
              <a:t>计算得到的是</a:t>
            </a:r>
            <a:r>
              <a:rPr lang="en-US" altLang="zh-CN" dirty="0"/>
              <a:t>[[20],[10],[10],[5]]</a:t>
            </a:r>
            <a:r>
              <a:rPr lang="zh-CN" altLang="en-US" dirty="0"/>
              <a:t>，后边括号里的参数</a:t>
            </a:r>
            <a:r>
              <a:rPr lang="en-US" altLang="zh-CN" dirty="0"/>
              <a:t>axis</a:t>
            </a:r>
            <a:r>
              <a:rPr lang="zh-CN" altLang="en-US" dirty="0"/>
              <a:t>代表以竖轴为基准 ，在同行中取值； </a:t>
            </a:r>
            <a:r>
              <a:rPr lang="en-US" altLang="zh-CN" dirty="0" err="1"/>
              <a:t>keepdims</a:t>
            </a:r>
            <a:r>
              <a:rPr lang="en-US" altLang="zh-CN" dirty="0"/>
              <a:t>=True</a:t>
            </a:r>
            <a:r>
              <a:rPr lang="zh-CN" altLang="en-US" dirty="0"/>
              <a:t>代表保持矩阵的二维特性。</a:t>
            </a:r>
          </a:p>
          <a:p>
            <a:r>
              <a:rPr lang="zh-CN" altLang="en-US" dirty="0"/>
              <a:t>所以</a:t>
            </a:r>
            <a:r>
              <a:rPr lang="en-US" altLang="zh-CN" dirty="0" err="1"/>
              <a:t>np.exp</a:t>
            </a:r>
            <a:r>
              <a:rPr lang="en-US" altLang="zh-CN" dirty="0"/>
              <a:t>(Y - </a:t>
            </a:r>
            <a:r>
              <a:rPr lang="en-US" altLang="zh-CN" dirty="0" err="1"/>
              <a:t>np.max</a:t>
            </a:r>
            <a:r>
              <a:rPr lang="en-US" altLang="zh-CN" dirty="0"/>
              <a:t>(Y, axis=1, </a:t>
            </a:r>
            <a:r>
              <a:rPr lang="en-US" altLang="zh-CN" dirty="0" err="1"/>
              <a:t>keepdims</a:t>
            </a:r>
            <a:r>
              <a:rPr lang="en-US" altLang="zh-CN" dirty="0"/>
              <a:t>=True)) </a:t>
            </a:r>
            <a:r>
              <a:rPr lang="zh-CN" altLang="en-US" dirty="0"/>
              <a:t>代表：</a:t>
            </a:r>
            <a:r>
              <a:rPr lang="en-US" altLang="zh-CN" dirty="0"/>
              <a:t>Y</a:t>
            </a:r>
            <a:r>
              <a:rPr lang="zh-CN" altLang="en-US" dirty="0"/>
              <a:t>矩阵中每个值减掉改行最大值后再取对数。</a:t>
            </a:r>
          </a:p>
          <a:p>
            <a:r>
              <a:rPr lang="zh-CN" altLang="en-US" dirty="0"/>
              <a:t>第二句</a:t>
            </a:r>
            <a:r>
              <a:rPr lang="en-US" altLang="zh-CN" dirty="0"/>
              <a:t>probs /= </a:t>
            </a:r>
            <a:r>
              <a:rPr lang="en-US" altLang="zh-CN" dirty="0" err="1"/>
              <a:t>np.sum</a:t>
            </a:r>
            <a:r>
              <a:rPr lang="en-US" altLang="zh-CN" dirty="0"/>
              <a:t>(probs, axis=1, </a:t>
            </a:r>
            <a:r>
              <a:rPr lang="en-US" altLang="zh-CN" dirty="0" err="1"/>
              <a:t>keepdims</a:t>
            </a:r>
            <a:r>
              <a:rPr lang="en-US" altLang="zh-CN" dirty="0"/>
              <a:t>=True) </a:t>
            </a:r>
            <a:r>
              <a:rPr lang="zh-CN" altLang="en-US" dirty="0"/>
              <a:t>以行为单位求出各个数值对应的比例。也就是最终实现了</a:t>
            </a:r>
            <a:r>
              <a:rPr lang="en-US" altLang="zh-CN" dirty="0"/>
              <a:t>Softmax</a:t>
            </a:r>
            <a:r>
              <a:rPr lang="zh-CN" altLang="en-US" dirty="0"/>
              <a:t>层的输出。</a:t>
            </a:r>
          </a:p>
          <a:p>
            <a:r>
              <a:rPr lang="zh-CN" altLang="en-US" dirty="0"/>
              <a:t>③计算</a:t>
            </a:r>
            <a:r>
              <a:rPr lang="en-US" altLang="zh-CN" dirty="0"/>
              <a:t>loss</a:t>
            </a:r>
            <a:r>
              <a:rPr lang="zh-CN" altLang="en-US" dirty="0"/>
              <a:t>值</a:t>
            </a:r>
          </a:p>
          <a:p>
            <a:r>
              <a:rPr lang="en-US" altLang="zh-CN" dirty="0"/>
              <a:t># ③</a:t>
            </a:r>
            <a:r>
              <a:rPr lang="zh-CN" altLang="en-US" dirty="0"/>
              <a:t>计算</a:t>
            </a:r>
            <a:r>
              <a:rPr lang="en-US" altLang="zh-CN" dirty="0"/>
              <a:t>loss</a:t>
            </a:r>
            <a:r>
              <a:rPr lang="zh-CN" altLang="en-US" dirty="0"/>
              <a:t>值 </a:t>
            </a:r>
            <a:r>
              <a:rPr lang="en-US" altLang="zh-CN" dirty="0"/>
              <a:t>N = </a:t>
            </a:r>
            <a:r>
              <a:rPr lang="en-US" altLang="zh-CN" dirty="0" err="1"/>
              <a:t>Y.shape</a:t>
            </a:r>
            <a:r>
              <a:rPr lang="en-US" altLang="zh-CN" dirty="0"/>
              <a:t>[0] # </a:t>
            </a:r>
            <a:r>
              <a:rPr lang="zh-CN" altLang="en-US" dirty="0"/>
              <a:t>值为</a:t>
            </a:r>
            <a:r>
              <a:rPr lang="en-US" altLang="zh-CN" dirty="0"/>
              <a:t>4 print(probs[</a:t>
            </a:r>
            <a:r>
              <a:rPr lang="en-US" altLang="zh-CN" dirty="0" err="1"/>
              <a:t>np.arange</a:t>
            </a:r>
            <a:r>
              <a:rPr lang="en-US" altLang="zh-CN" dirty="0"/>
              <a:t>(N), t]) # </a:t>
            </a:r>
            <a:r>
              <a:rPr lang="zh-CN" altLang="en-US" dirty="0"/>
              <a:t>打印各个数据的正确解标签对应的神经网络的输出 </a:t>
            </a:r>
            <a:r>
              <a:rPr lang="en-US" altLang="zh-CN" dirty="0"/>
              <a:t>loss = -</a:t>
            </a:r>
            <a:r>
              <a:rPr lang="en-US" altLang="zh-CN" dirty="0" err="1"/>
              <a:t>np.sum</a:t>
            </a:r>
            <a:r>
              <a:rPr lang="en-US" altLang="zh-CN" dirty="0"/>
              <a:t>(np.log(probs[</a:t>
            </a:r>
            <a:r>
              <a:rPr lang="en-US" altLang="zh-CN" dirty="0" err="1"/>
              <a:t>np.arange</a:t>
            </a:r>
            <a:r>
              <a:rPr lang="en-US" altLang="zh-CN" dirty="0"/>
              <a:t>(N), t])) / N # </a:t>
            </a:r>
            <a:r>
              <a:rPr lang="zh-CN" altLang="en-US" dirty="0"/>
              <a:t>计算</a:t>
            </a:r>
            <a:r>
              <a:rPr lang="en-US" altLang="zh-CN" dirty="0"/>
              <a:t>loss</a:t>
            </a:r>
          </a:p>
          <a:p>
            <a:r>
              <a:rPr lang="zh-CN" altLang="en-US" dirty="0"/>
              <a:t>复习一下：交叉熵损失的求法是求</a:t>
            </a:r>
            <a:r>
              <a:rPr lang="zh-CN" altLang="en-US" b="1" dirty="0"/>
              <a:t>对数的负数</a:t>
            </a:r>
            <a:r>
              <a:rPr lang="zh-CN" altLang="en-US" dirty="0"/>
              <a:t>。</a:t>
            </a:r>
          </a:p>
          <a:p>
            <a:r>
              <a:rPr lang="zh-CN" altLang="en-US" dirty="0"/>
              <a:t>第一句</a:t>
            </a:r>
            <a:r>
              <a:rPr lang="en-US" altLang="zh-CN" dirty="0"/>
              <a:t>N = </a:t>
            </a:r>
            <a:r>
              <a:rPr lang="en-US" altLang="zh-CN" dirty="0" err="1"/>
              <a:t>Y.shape</a:t>
            </a:r>
            <a:r>
              <a:rPr lang="en-US" altLang="zh-CN" dirty="0"/>
              <a:t>[0]</a:t>
            </a:r>
            <a:r>
              <a:rPr lang="zh-CN" altLang="en-US" dirty="0"/>
              <a:t>取了最终输出的维度，这个例子中为</a:t>
            </a:r>
            <a:r>
              <a:rPr lang="en-US" altLang="zh-CN" dirty="0"/>
              <a:t>4</a:t>
            </a:r>
            <a:r>
              <a:rPr lang="zh-CN" altLang="en-US" dirty="0"/>
              <a:t>，即四个象限。</a:t>
            </a:r>
          </a:p>
          <a:p>
            <a:r>
              <a:rPr lang="zh-CN" altLang="en-US" dirty="0"/>
              <a:t>第二句打印各个数据的正确解标签对应的神经网络的输出。</a:t>
            </a:r>
          </a:p>
          <a:p>
            <a:r>
              <a:rPr lang="zh-CN" altLang="en-US" dirty="0"/>
              <a:t>其中</a:t>
            </a:r>
            <a:r>
              <a:rPr lang="en-US" altLang="zh-CN" dirty="0"/>
              <a:t>probs[</a:t>
            </a:r>
            <a:r>
              <a:rPr lang="en-US" altLang="zh-CN" dirty="0" err="1"/>
              <a:t>np.arange</a:t>
            </a:r>
            <a:r>
              <a:rPr lang="en-US" altLang="zh-CN" dirty="0"/>
              <a:t>(N), t]</a:t>
            </a:r>
            <a:r>
              <a:rPr lang="zh-CN" altLang="en-US" dirty="0"/>
              <a:t>讲解一下：</a:t>
            </a:r>
          </a:p>
          <a:p>
            <a:r>
              <a:rPr lang="en-US" altLang="zh-CN" dirty="0"/>
              <a:t>N</a:t>
            </a:r>
            <a:r>
              <a:rPr lang="zh-CN" altLang="en-US" dirty="0"/>
              <a:t>为</a:t>
            </a:r>
            <a:r>
              <a:rPr lang="en-US" altLang="zh-CN" dirty="0"/>
              <a:t>4</a:t>
            </a:r>
            <a:r>
              <a:rPr lang="zh-CN" altLang="en-US" dirty="0"/>
              <a:t>时，</a:t>
            </a:r>
            <a:r>
              <a:rPr lang="en-US" altLang="zh-CN" dirty="0" err="1"/>
              <a:t>np.arange</a:t>
            </a:r>
            <a:r>
              <a:rPr lang="en-US" altLang="zh-CN" dirty="0"/>
              <a:t>(N)</a:t>
            </a:r>
            <a:r>
              <a:rPr lang="zh-CN" altLang="en-US" dirty="0"/>
              <a:t>会生成一个</a:t>
            </a:r>
            <a:r>
              <a:rPr lang="en-US" altLang="zh-CN" dirty="0"/>
              <a:t>Numpy</a:t>
            </a:r>
            <a:r>
              <a:rPr lang="zh-CN" altLang="en-US" dirty="0"/>
              <a:t>数组</a:t>
            </a:r>
            <a:r>
              <a:rPr lang="en-US" altLang="zh-CN" dirty="0"/>
              <a:t>[0,1,2,3]</a:t>
            </a:r>
            <a:r>
              <a:rPr lang="zh-CN" altLang="en-US" dirty="0"/>
              <a:t>。</a:t>
            </a:r>
            <a:r>
              <a:rPr lang="en-US" altLang="zh-CN" dirty="0"/>
              <a:t>t</a:t>
            </a:r>
            <a:r>
              <a:rPr lang="zh-CN" altLang="en-US" dirty="0"/>
              <a:t>中标签是以</a:t>
            </a:r>
            <a:r>
              <a:rPr lang="en-US" altLang="zh-CN" dirty="0"/>
              <a:t>[0,1,2,3]</a:t>
            </a:r>
            <a:r>
              <a:rPr lang="zh-CN" altLang="en-US" dirty="0"/>
              <a:t>的形式储存的，所以</a:t>
            </a:r>
            <a:r>
              <a:rPr lang="en-US" altLang="zh-CN" dirty="0"/>
              <a:t>probs[</a:t>
            </a:r>
            <a:r>
              <a:rPr lang="en-US" altLang="zh-CN" dirty="0" err="1"/>
              <a:t>np.arange</a:t>
            </a:r>
            <a:r>
              <a:rPr lang="en-US" altLang="zh-CN" dirty="0"/>
              <a:t>(N), t]</a:t>
            </a:r>
            <a:r>
              <a:rPr lang="zh-CN" altLang="en-US" dirty="0"/>
              <a:t>能抽出各个数据的正确解标签对应的神经网络输出，在这个例子中，</a:t>
            </a:r>
            <a:r>
              <a:rPr lang="en-US" altLang="zh-CN" dirty="0"/>
              <a:t>probs[</a:t>
            </a:r>
            <a:r>
              <a:rPr lang="en-US" altLang="zh-CN" dirty="0" err="1"/>
              <a:t>np.arange</a:t>
            </a:r>
            <a:r>
              <a:rPr lang="en-US" altLang="zh-CN" dirty="0"/>
              <a:t>(N), t]</a:t>
            </a:r>
            <a:r>
              <a:rPr lang="zh-CN" altLang="en-US" dirty="0"/>
              <a:t>会成成</a:t>
            </a:r>
            <a:r>
              <a:rPr lang="en-US" altLang="zh-CN" dirty="0"/>
              <a:t>numpy</a:t>
            </a:r>
            <a:r>
              <a:rPr lang="zh-CN" altLang="en-US" dirty="0"/>
              <a:t>数组</a:t>
            </a:r>
            <a:r>
              <a:rPr lang="en-US" altLang="zh-CN" dirty="0"/>
              <a:t>[probs[0,0], probs[1,1], probs[2,2], probs[3,3]]</a:t>
            </a:r>
            <a:r>
              <a:rPr lang="zh-CN" altLang="en-US" dirty="0"/>
              <a:t>。</a:t>
            </a:r>
          </a:p>
          <a:p>
            <a:r>
              <a:rPr lang="zh-CN" altLang="en-US" dirty="0"/>
              <a:t>第三句</a:t>
            </a:r>
            <a:r>
              <a:rPr lang="en-US" altLang="zh-CN" dirty="0"/>
              <a:t>loss = -</a:t>
            </a:r>
            <a:r>
              <a:rPr lang="en-US" altLang="zh-CN" dirty="0" err="1"/>
              <a:t>np.sum</a:t>
            </a:r>
            <a:r>
              <a:rPr lang="en-US" altLang="zh-CN" dirty="0"/>
              <a:t>(np.log(probs[</a:t>
            </a:r>
            <a:r>
              <a:rPr lang="en-US" altLang="zh-CN" dirty="0" err="1"/>
              <a:t>np.arange</a:t>
            </a:r>
            <a:r>
              <a:rPr lang="en-US" altLang="zh-CN" dirty="0"/>
              <a:t>(N), t])) / N</a:t>
            </a:r>
            <a:r>
              <a:rPr lang="zh-CN" altLang="en-US" dirty="0"/>
              <a:t>中先求了</a:t>
            </a:r>
            <a:r>
              <a:rPr lang="en-US" altLang="zh-CN" dirty="0"/>
              <a:t>N</a:t>
            </a:r>
            <a:r>
              <a:rPr lang="zh-CN" altLang="en-US" dirty="0"/>
              <a:t>维数据中的交叉熵损失，然后对这</a:t>
            </a:r>
            <a:r>
              <a:rPr lang="en-US" altLang="zh-CN" dirty="0"/>
              <a:t>N</a:t>
            </a:r>
            <a:r>
              <a:rPr lang="zh-CN" altLang="en-US" dirty="0"/>
              <a:t>个交叉熵损失求平均值，作为最终</a:t>
            </a:r>
            <a:r>
              <a:rPr lang="en-US" altLang="zh-CN" dirty="0"/>
              <a:t>loss</a:t>
            </a:r>
            <a:r>
              <a:rPr lang="zh-CN" altLang="en-US" dirty="0"/>
              <a:t>值。</a:t>
            </a:r>
          </a:p>
          <a:p>
            <a:r>
              <a:rPr lang="zh-CN" altLang="en-US" dirty="0"/>
              <a:t>④反向传播</a:t>
            </a:r>
          </a:p>
          <a:p>
            <a:r>
              <a:rPr lang="en-US" altLang="zh-CN" dirty="0"/>
              <a:t># ④</a:t>
            </a:r>
            <a:r>
              <a:rPr lang="zh-CN" altLang="en-US" dirty="0"/>
              <a:t>反向传播 </a:t>
            </a:r>
            <a:r>
              <a:rPr lang="en-US" altLang="zh-CN" dirty="0"/>
              <a:t>dx = </a:t>
            </a:r>
            <a:r>
              <a:rPr lang="en-US" altLang="zh-CN" dirty="0" err="1"/>
              <a:t>probs.copy</a:t>
            </a:r>
            <a:r>
              <a:rPr lang="en-US" altLang="zh-CN" dirty="0"/>
              <a:t>() # </a:t>
            </a:r>
            <a:r>
              <a:rPr lang="zh-CN" altLang="en-US" dirty="0"/>
              <a:t>以</a:t>
            </a:r>
            <a:r>
              <a:rPr lang="en-US" altLang="zh-CN" dirty="0"/>
              <a:t>Softmax</a:t>
            </a:r>
            <a:r>
              <a:rPr lang="zh-CN" altLang="en-US" dirty="0"/>
              <a:t>输出结果作为反向输出的起点 </a:t>
            </a:r>
            <a:r>
              <a:rPr lang="en-US" altLang="zh-CN" dirty="0"/>
              <a:t>dx[</a:t>
            </a:r>
            <a:r>
              <a:rPr lang="en-US" altLang="zh-CN" dirty="0" err="1"/>
              <a:t>np.arange</a:t>
            </a:r>
            <a:r>
              <a:rPr lang="en-US" altLang="zh-CN" dirty="0"/>
              <a:t>(N), t] -= 1 # dx /= N # </a:t>
            </a:r>
            <a:r>
              <a:rPr lang="zh-CN" altLang="en-US" dirty="0"/>
              <a:t>到这里是反向传播到</a:t>
            </a:r>
            <a:r>
              <a:rPr lang="en-US" altLang="zh-CN" dirty="0" err="1"/>
              <a:t>softmax</a:t>
            </a:r>
            <a:r>
              <a:rPr lang="zh-CN" altLang="en-US" dirty="0"/>
              <a:t>前 </a:t>
            </a:r>
            <a:r>
              <a:rPr lang="en-US" altLang="zh-CN" dirty="0"/>
              <a:t>dh1, dW2, db2 = </a:t>
            </a:r>
            <a:r>
              <a:rPr lang="en-US" altLang="zh-CN" dirty="0" err="1"/>
              <a:t>affine_backward</a:t>
            </a:r>
            <a:r>
              <a:rPr lang="en-US" altLang="zh-CN" dirty="0"/>
              <a:t>(dx, </a:t>
            </a:r>
            <a:r>
              <a:rPr lang="en-US" altLang="zh-CN" dirty="0" err="1"/>
              <a:t>cachey</a:t>
            </a:r>
            <a:r>
              <a:rPr lang="en-US" altLang="zh-CN" dirty="0"/>
              <a:t>) # </a:t>
            </a:r>
            <a:r>
              <a:rPr lang="zh-CN" altLang="en-US" dirty="0"/>
              <a:t>反向传播至第二层前 </a:t>
            </a:r>
            <a:r>
              <a:rPr lang="en-US" altLang="zh-CN" dirty="0"/>
              <a:t>dh1[</a:t>
            </a:r>
            <a:r>
              <a:rPr lang="en-US" altLang="zh-CN" dirty="0" err="1"/>
              <a:t>relu_cache</a:t>
            </a:r>
            <a:r>
              <a:rPr lang="en-US" altLang="zh-CN" dirty="0"/>
              <a:t> &lt;= 0] = 0 # </a:t>
            </a:r>
            <a:r>
              <a:rPr lang="zh-CN" altLang="en-US" dirty="0"/>
              <a:t>反向传播至激活层前 </a:t>
            </a:r>
            <a:r>
              <a:rPr lang="en-US" altLang="zh-CN" dirty="0" err="1"/>
              <a:t>dX</a:t>
            </a:r>
            <a:r>
              <a:rPr lang="en-US" altLang="zh-CN" dirty="0"/>
              <a:t>, dW1, db1 = </a:t>
            </a:r>
            <a:r>
              <a:rPr lang="en-US" altLang="zh-CN" dirty="0" err="1"/>
              <a:t>affine_backward</a:t>
            </a:r>
            <a:r>
              <a:rPr lang="en-US" altLang="zh-CN" dirty="0"/>
              <a:t>(dh1, </a:t>
            </a:r>
            <a:r>
              <a:rPr lang="en-US" altLang="zh-CN" dirty="0" err="1"/>
              <a:t>fc_cache</a:t>
            </a:r>
            <a:r>
              <a:rPr lang="en-US" altLang="zh-CN" dirty="0"/>
              <a:t>) # </a:t>
            </a:r>
            <a:r>
              <a:rPr lang="zh-CN" altLang="en-US" dirty="0"/>
              <a:t>反向传播至第一层前</a:t>
            </a:r>
          </a:p>
          <a:p>
            <a:r>
              <a:rPr lang="zh-CN" altLang="en-US" dirty="0"/>
              <a:t>反向传播计算是从</a:t>
            </a:r>
            <a:r>
              <a:rPr lang="en-US" altLang="zh-CN" dirty="0"/>
              <a:t>Softmax</a:t>
            </a:r>
            <a:r>
              <a:rPr lang="zh-CN" altLang="en-US" dirty="0"/>
              <a:t>层的输出开始的。你是不是想问为什么不是从</a:t>
            </a:r>
            <a:r>
              <a:rPr lang="en-US" altLang="zh-CN" dirty="0"/>
              <a:t>loss</a:t>
            </a:r>
            <a:r>
              <a:rPr lang="zh-CN" altLang="en-US" dirty="0"/>
              <a:t>值开始算？</a:t>
            </a:r>
          </a:p>
          <a:p>
            <a:r>
              <a:rPr lang="zh-CN" altLang="en-US" dirty="0"/>
              <a:t>回看</a:t>
            </a:r>
            <a:r>
              <a:rPr lang="zh-CN" altLang="en-US" dirty="0">
                <a:hlinkClick r:id="rId3"/>
              </a:rPr>
              <a:t>上一篇文章</a:t>
            </a:r>
            <a:r>
              <a:rPr lang="zh-CN" altLang="en-US" dirty="0"/>
              <a:t>的</a:t>
            </a:r>
            <a:r>
              <a:rPr lang="en-US" altLang="zh-CN" dirty="0"/>
              <a:t>2.5</a:t>
            </a:r>
            <a:r>
              <a:rPr lang="zh-CN" altLang="en-US" dirty="0"/>
              <a:t>节，你会发现</a:t>
            </a:r>
            <a:r>
              <a:rPr lang="en-US" altLang="zh-CN" dirty="0"/>
              <a:t>Softmax-with-Loss</a:t>
            </a:r>
            <a:r>
              <a:rPr lang="zh-CN" altLang="en-US" dirty="0"/>
              <a:t>层的反向传播结果计算，本身就是与</a:t>
            </a:r>
            <a:r>
              <a:rPr lang="en-US" altLang="zh-CN" dirty="0"/>
              <a:t>loss</a:t>
            </a:r>
            <a:r>
              <a:rPr lang="zh-CN" altLang="en-US" dirty="0"/>
              <a:t>无关的。而只与</a:t>
            </a:r>
            <a:r>
              <a:rPr lang="en-US" altLang="zh-CN" dirty="0"/>
              <a:t>Softmax</a:t>
            </a:r>
            <a:r>
              <a:rPr lang="zh-CN" altLang="en-US" dirty="0"/>
              <a:t>层输出结果和教师标签有关。换句话说，即使是从</a:t>
            </a:r>
            <a:r>
              <a:rPr lang="en-US" altLang="zh-CN" dirty="0"/>
              <a:t>loss</a:t>
            </a:r>
            <a:r>
              <a:rPr lang="zh-CN" altLang="en-US" dirty="0"/>
              <a:t>开始计算反向传播，经过一系列化简之后，这个</a:t>
            </a:r>
            <a:r>
              <a:rPr lang="en-US" altLang="zh-CN" dirty="0"/>
              <a:t>loss</a:t>
            </a:r>
            <a:r>
              <a:rPr lang="zh-CN" altLang="en-US" dirty="0"/>
              <a:t>值也会被化简掉，化简后的结果只包括</a:t>
            </a:r>
            <a:r>
              <a:rPr lang="en-US" altLang="zh-CN" dirty="0"/>
              <a:t>Softmax</a:t>
            </a:r>
            <a:r>
              <a:rPr lang="zh-CN" altLang="en-US" dirty="0"/>
              <a:t>层的输出和教师标签。</a:t>
            </a:r>
          </a:p>
          <a:p>
            <a:r>
              <a:rPr lang="zh-CN" altLang="en-US" dirty="0"/>
              <a:t>第一句代码很简单，就是将</a:t>
            </a:r>
            <a:r>
              <a:rPr lang="en-US" altLang="zh-CN" dirty="0"/>
              <a:t>Softmax</a:t>
            </a:r>
            <a:r>
              <a:rPr lang="zh-CN" altLang="en-US" dirty="0"/>
              <a:t>的输出值赋给</a:t>
            </a:r>
            <a:r>
              <a:rPr lang="en-US" altLang="zh-CN" dirty="0"/>
              <a:t>dx</a:t>
            </a:r>
            <a:r>
              <a:rPr lang="zh-CN" altLang="en-US" dirty="0"/>
              <a:t>， 这里</a:t>
            </a:r>
            <a:r>
              <a:rPr lang="en-US" altLang="zh-CN" dirty="0"/>
              <a:t>dx</a:t>
            </a:r>
            <a:r>
              <a:rPr lang="zh-CN" altLang="en-US" dirty="0"/>
              <a:t>代表反向传播的主线值。</a:t>
            </a:r>
            <a:r>
              <a:rPr lang="en-US" altLang="zh-CN" dirty="0"/>
              <a:t>dx[</a:t>
            </a:r>
            <a:r>
              <a:rPr lang="en-US" altLang="zh-CN" dirty="0" err="1"/>
              <a:t>np.arange</a:t>
            </a:r>
            <a:r>
              <a:rPr lang="en-US" altLang="zh-CN" dirty="0"/>
              <a:t>(N), t]-=1</a:t>
            </a:r>
            <a:r>
              <a:rPr lang="zh-CN" altLang="en-US" dirty="0"/>
              <a:t>这句代码</a:t>
            </a:r>
          </a:p>
          <a:p>
            <a:r>
              <a:rPr lang="zh-CN" altLang="en-US" dirty="0"/>
              <a:t>第二句代码是实现上一篇文章中</a:t>
            </a:r>
            <a:r>
              <a:rPr lang="en-US" altLang="zh-CN" dirty="0"/>
              <a:t>y-t</a:t>
            </a:r>
            <a:r>
              <a:rPr lang="zh-CN" altLang="en-US" dirty="0"/>
              <a:t>的操作（</a:t>
            </a:r>
            <a:r>
              <a:rPr lang="en-US" altLang="zh-CN" dirty="0"/>
              <a:t>y</a:t>
            </a:r>
            <a:r>
              <a:rPr lang="zh-CN" altLang="en-US" dirty="0"/>
              <a:t>就是</a:t>
            </a:r>
            <a:r>
              <a:rPr lang="en-US" altLang="zh-CN" dirty="0"/>
              <a:t>Softmax</a:t>
            </a:r>
            <a:r>
              <a:rPr lang="zh-CN" altLang="en-US" dirty="0"/>
              <a:t>层的输出）。</a:t>
            </a:r>
            <a:r>
              <a:rPr lang="en-US" altLang="zh-CN" dirty="0"/>
              <a:t>dx[</a:t>
            </a:r>
            <a:r>
              <a:rPr lang="en-US" altLang="zh-CN" dirty="0" err="1"/>
              <a:t>np.arange</a:t>
            </a:r>
            <a:r>
              <a:rPr lang="en-US" altLang="zh-CN" dirty="0"/>
              <a:t>(N), t]-=1</a:t>
            </a:r>
            <a:r>
              <a:rPr lang="zh-CN" altLang="en-US" dirty="0"/>
              <a:t>这句代码中，</a:t>
            </a:r>
            <a:r>
              <a:rPr lang="en-US" altLang="zh-CN" dirty="0"/>
              <a:t>dx</a:t>
            </a:r>
            <a:r>
              <a:rPr lang="zh-CN" altLang="en-US" dirty="0"/>
              <a:t>是一个</a:t>
            </a:r>
            <a:r>
              <a:rPr lang="en-US" altLang="zh-CN" dirty="0"/>
              <a:t>4*4</a:t>
            </a:r>
            <a:r>
              <a:rPr lang="zh-CN" altLang="en-US" dirty="0"/>
              <a:t>的数组，而</a:t>
            </a:r>
            <a:r>
              <a:rPr lang="en-US" altLang="zh-CN" dirty="0"/>
              <a:t>t</a:t>
            </a:r>
            <a:r>
              <a:rPr lang="zh-CN" altLang="en-US" dirty="0"/>
              <a:t>是一个内容为</a:t>
            </a:r>
            <a:r>
              <a:rPr lang="en-US" altLang="zh-CN" dirty="0"/>
              <a:t>[0,1,2,3]</a:t>
            </a:r>
            <a:r>
              <a:rPr lang="zh-CN" altLang="en-US" dirty="0"/>
              <a:t>的数组（见其初始化），</a:t>
            </a:r>
            <a:r>
              <a:rPr lang="en-US" altLang="zh-CN" dirty="0"/>
              <a:t>N</a:t>
            </a:r>
            <a:r>
              <a:rPr lang="zh-CN" altLang="en-US" dirty="0"/>
              <a:t>的值为</a:t>
            </a:r>
            <a:r>
              <a:rPr lang="en-US" altLang="zh-CN" dirty="0"/>
              <a:t>4</a:t>
            </a:r>
            <a:r>
              <a:rPr lang="zh-CN" altLang="en-US" dirty="0"/>
              <a:t>。</a:t>
            </a:r>
            <a:r>
              <a:rPr lang="en-US" altLang="zh-CN" dirty="0" err="1"/>
              <a:t>np.arrange</a:t>
            </a:r>
            <a:r>
              <a:rPr lang="en-US" altLang="zh-CN" dirty="0"/>
              <a:t>(N)</a:t>
            </a:r>
            <a:r>
              <a:rPr lang="zh-CN" altLang="en-US" dirty="0"/>
              <a:t>会生成一个从</a:t>
            </a:r>
            <a:r>
              <a:rPr lang="en-US" altLang="zh-CN" dirty="0"/>
              <a:t>0</a:t>
            </a:r>
            <a:r>
              <a:rPr lang="zh-CN" altLang="en-US" dirty="0"/>
              <a:t>到</a:t>
            </a:r>
            <a:r>
              <a:rPr lang="en-US" altLang="zh-CN" dirty="0"/>
              <a:t>3</a:t>
            </a:r>
            <a:r>
              <a:rPr lang="zh-CN" altLang="en-US" dirty="0"/>
              <a:t>的数组</a:t>
            </a:r>
            <a:r>
              <a:rPr lang="en-US" altLang="zh-CN" dirty="0"/>
              <a:t>[0,1,2,3]</a:t>
            </a:r>
            <a:r>
              <a:rPr lang="zh-CN" altLang="en-US" dirty="0"/>
              <a:t>，因为</a:t>
            </a:r>
            <a:r>
              <a:rPr lang="en-US" altLang="zh-CN" dirty="0"/>
              <a:t>t</a:t>
            </a:r>
            <a:r>
              <a:rPr lang="zh-CN" altLang="en-US" dirty="0"/>
              <a:t>中的标签是以</a:t>
            </a:r>
            <a:r>
              <a:rPr lang="en-US" altLang="zh-CN" dirty="0"/>
              <a:t>[0,1,2,3]</a:t>
            </a:r>
            <a:r>
              <a:rPr lang="zh-CN" altLang="en-US" dirty="0"/>
              <a:t>的形式存储的，所以</a:t>
            </a:r>
            <a:r>
              <a:rPr lang="en-US" altLang="zh-CN" dirty="0"/>
              <a:t>dx[</a:t>
            </a:r>
            <a:r>
              <a:rPr lang="en-US" altLang="zh-CN" dirty="0" err="1"/>
              <a:t>np.arange</a:t>
            </a:r>
            <a:r>
              <a:rPr lang="en-US" altLang="zh-CN" dirty="0"/>
              <a:t>(N), t]</a:t>
            </a:r>
            <a:r>
              <a:rPr lang="zh-CN" altLang="en-US" dirty="0"/>
              <a:t>能抽出各个数据的正确解标签对应的神经网络的输出。在这个例子中</a:t>
            </a:r>
            <a:r>
              <a:rPr lang="en-US" altLang="zh-CN" dirty="0"/>
              <a:t>dx[</a:t>
            </a:r>
            <a:r>
              <a:rPr lang="en-US" altLang="zh-CN" dirty="0" err="1"/>
              <a:t>np.arange</a:t>
            </a:r>
            <a:r>
              <a:rPr lang="en-US" altLang="zh-CN" dirty="0"/>
              <a:t>(N), t]</a:t>
            </a:r>
            <a:r>
              <a:rPr lang="zh-CN" altLang="en-US" dirty="0"/>
              <a:t>会成成</a:t>
            </a:r>
            <a:r>
              <a:rPr lang="en-US" altLang="zh-CN" dirty="0"/>
              <a:t>NumPy</a:t>
            </a:r>
            <a:r>
              <a:rPr lang="zh-CN" altLang="en-US" dirty="0"/>
              <a:t>数组</a:t>
            </a:r>
            <a:r>
              <a:rPr lang="en-US" altLang="zh-CN" dirty="0"/>
              <a:t>[dx[0,0],dx[1,1],dx[2,2],dx[3,3]</a:t>
            </a:r>
            <a:r>
              <a:rPr lang="zh-CN" altLang="en-US" dirty="0"/>
              <a:t>。</a:t>
            </a:r>
          </a:p>
          <a:p>
            <a:r>
              <a:rPr lang="zh-CN" altLang="en-US" dirty="0"/>
              <a:t>第四、六句试一次仿射变幻的反向传播，上边说过了，不在具体解释了。</a:t>
            </a:r>
          </a:p>
          <a:p>
            <a:r>
              <a:rPr lang="zh-CN" altLang="en-US" dirty="0"/>
              <a:t>第五句是</a:t>
            </a:r>
            <a:r>
              <a:rPr lang="en-US" altLang="zh-CN" dirty="0"/>
              <a:t>ReLU</a:t>
            </a:r>
            <a:r>
              <a:rPr lang="zh-CN" altLang="en-US" dirty="0"/>
              <a:t>激活层的反向传播，至于为什么这样写，也去看上一篇文章吧</a:t>
            </a:r>
            <a:r>
              <a:rPr lang="en-US" altLang="zh-CN" dirty="0"/>
              <a:t>~</a:t>
            </a:r>
          </a:p>
          <a:p>
            <a:r>
              <a:rPr lang="en-US" altLang="zh-CN" dirty="0"/>
              <a:t>⑤</a:t>
            </a:r>
            <a:r>
              <a:rPr lang="zh-CN" altLang="en-US" dirty="0"/>
              <a:t>参数更新</a:t>
            </a:r>
          </a:p>
          <a:p>
            <a:r>
              <a:rPr lang="en-US" altLang="zh-CN" dirty="0"/>
              <a:t># ⑤</a:t>
            </a:r>
            <a:r>
              <a:rPr lang="zh-CN" altLang="en-US" dirty="0"/>
              <a:t>参数更新 </a:t>
            </a:r>
            <a:r>
              <a:rPr lang="en-US" altLang="zh-CN" dirty="0"/>
              <a:t>dW2 += reg * W2 dW1 += reg * W1 W2 += -epsilon * dW2 b2 += -epsilon * db2 W1 += -epsilon * dW1 b1 += -epsilon * db1</a:t>
            </a:r>
          </a:p>
          <a:p>
            <a:r>
              <a:rPr lang="zh-CN" altLang="en-US" dirty="0"/>
              <a:t>前两行是引入正则化惩罚项更新</a:t>
            </a:r>
            <a:r>
              <a:rPr lang="en-US" altLang="zh-CN" dirty="0" err="1"/>
              <a:t>dW</a:t>
            </a:r>
            <a:r>
              <a:rPr lang="zh-CN" altLang="en-US" dirty="0"/>
              <a:t>，后四行是引入学习率更新</a:t>
            </a:r>
            <a:r>
              <a:rPr lang="en-US" altLang="zh-CN" dirty="0"/>
              <a:t>W</a:t>
            </a:r>
            <a:r>
              <a:rPr lang="zh-CN" altLang="en-US" dirty="0"/>
              <a:t>和</a:t>
            </a:r>
            <a:r>
              <a:rPr lang="en-US" altLang="zh-CN" dirty="0"/>
              <a:t>b</a:t>
            </a:r>
            <a:r>
              <a:rPr lang="zh-CN" altLang="en-US" dirty="0"/>
              <a:t>。这部分理解起来比较简单，如果有疑问可以参考上篇文章的第</a:t>
            </a:r>
            <a:r>
              <a:rPr lang="en-US" altLang="zh-CN" dirty="0"/>
              <a:t>3</a:t>
            </a:r>
            <a:r>
              <a:rPr lang="zh-CN" altLang="en-US" dirty="0"/>
              <a:t>节。</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62</a:t>
            </a:fld>
            <a:endParaRPr lang="zh-CN" altLang="en-US"/>
          </a:p>
        </p:txBody>
      </p:sp>
    </p:spTree>
    <p:extLst>
      <p:ext uri="{BB962C8B-B14F-4D97-AF65-F5344CB8AC3E}">
        <p14:creationId xmlns:p14="http://schemas.microsoft.com/office/powerpoint/2010/main" val="647326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给出了一组数据</a:t>
            </a:r>
            <a:r>
              <a:rPr lang="en-US" altLang="zh-CN" dirty="0"/>
              <a:t>test</a:t>
            </a:r>
            <a:r>
              <a:rPr lang="zh-CN" altLang="en-US" dirty="0"/>
              <a:t>，对已经训练好的网络进行验证。</a:t>
            </a:r>
          </a:p>
          <a:p>
            <a:r>
              <a:rPr lang="zh-CN" altLang="en-US" dirty="0"/>
              <a:t>其实验证的方法和训练时的正向传播的过程基本一致，即第一层网络线性计算→激活→第二层网络线性计算→</a:t>
            </a:r>
            <a:r>
              <a:rPr lang="en-US" altLang="zh-CN" dirty="0"/>
              <a:t>Softmax→</a:t>
            </a:r>
            <a:r>
              <a:rPr lang="zh-CN" altLang="en-US" dirty="0"/>
              <a:t>得到分类结果。</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63</a:t>
            </a:fld>
            <a:endParaRPr lang="zh-CN" altLang="en-US"/>
          </a:p>
        </p:txBody>
      </p:sp>
    </p:spTree>
    <p:extLst>
      <p:ext uri="{BB962C8B-B14F-4D97-AF65-F5344CB8AC3E}">
        <p14:creationId xmlns:p14="http://schemas.microsoft.com/office/powerpoint/2010/main" val="3172291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在运行</a:t>
            </a:r>
            <a:r>
              <a:rPr lang="en-US" altLang="zh-CN" dirty="0"/>
              <a:t>10000</a:t>
            </a:r>
            <a:r>
              <a:rPr lang="zh-CN" altLang="en-US" dirty="0"/>
              <a:t>次迭代后，</a:t>
            </a:r>
            <a:r>
              <a:rPr lang="en-US" altLang="zh-CN" dirty="0"/>
              <a:t>loss</a:t>
            </a:r>
            <a:r>
              <a:rPr lang="zh-CN" altLang="en-US" dirty="0"/>
              <a:t>值以肉眼可见的速度下降。</a:t>
            </a:r>
          </a:p>
          <a:p>
            <a:r>
              <a:rPr lang="zh-CN" altLang="en-US" dirty="0"/>
              <a:t>最终</a:t>
            </a:r>
            <a:r>
              <a:rPr lang="en-US" altLang="zh-CN" dirty="0"/>
              <a:t>loss</a:t>
            </a:r>
            <a:r>
              <a:rPr lang="zh-CN" altLang="en-US" dirty="0"/>
              <a:t>值为：</a:t>
            </a:r>
            <a:r>
              <a:rPr lang="en-US" altLang="zh-CN" dirty="0"/>
              <a:t>0.0040015</a:t>
            </a:r>
          </a:p>
          <a:p>
            <a:r>
              <a:rPr lang="zh-CN" altLang="en-US" dirty="0"/>
              <a:t>最终输出结果为：</a:t>
            </a:r>
            <a:endParaRPr lang="en-US" altLang="zh-CN" dirty="0"/>
          </a:p>
          <a:p>
            <a:r>
              <a:rPr lang="en-US" altLang="zh-CN" dirty="0"/>
              <a:t>[2 2] </a:t>
            </a:r>
            <a:r>
              <a:rPr lang="zh-CN" altLang="en-US" dirty="0"/>
              <a:t>所在的象限为 </a:t>
            </a:r>
            <a:r>
              <a:rPr lang="en-US" altLang="zh-CN" dirty="0"/>
              <a:t>1</a:t>
            </a:r>
          </a:p>
          <a:p>
            <a:r>
              <a:rPr lang="en-US" altLang="zh-CN" dirty="0"/>
              <a:t>[-2  2] </a:t>
            </a:r>
            <a:r>
              <a:rPr lang="zh-CN" altLang="en-US" dirty="0"/>
              <a:t>所在的象限为 </a:t>
            </a:r>
            <a:r>
              <a:rPr lang="en-US" altLang="zh-CN" dirty="0"/>
              <a:t>2</a:t>
            </a:r>
          </a:p>
          <a:p>
            <a:r>
              <a:rPr lang="en-US" altLang="zh-CN" dirty="0"/>
              <a:t>[-2 -2] </a:t>
            </a:r>
            <a:r>
              <a:rPr lang="zh-CN" altLang="en-US" dirty="0"/>
              <a:t>所在的象限为 </a:t>
            </a:r>
            <a:r>
              <a:rPr lang="en-US" altLang="zh-CN" dirty="0"/>
              <a:t>3</a:t>
            </a:r>
          </a:p>
          <a:p>
            <a:r>
              <a:rPr lang="en-US" altLang="zh-CN" dirty="0"/>
              <a:t>[ 2 -2] </a:t>
            </a:r>
            <a:r>
              <a:rPr lang="zh-CN" altLang="en-US" dirty="0"/>
              <a:t>所在的象限为 </a:t>
            </a:r>
            <a:r>
              <a:rPr lang="en-US" altLang="zh-CN"/>
              <a:t>4</a:t>
            </a:r>
            <a:endParaRPr lang="zh-CN" altLang="en-US" dirty="0"/>
          </a:p>
          <a:p>
            <a:r>
              <a:rPr lang="zh-CN" altLang="en-US" dirty="0"/>
              <a:t>可见分类正确。</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64</a:t>
            </a:fld>
            <a:endParaRPr lang="zh-CN" altLang="en-US"/>
          </a:p>
        </p:txBody>
      </p:sp>
    </p:spTree>
    <p:extLst>
      <p:ext uri="{BB962C8B-B14F-4D97-AF65-F5344CB8AC3E}">
        <p14:creationId xmlns:p14="http://schemas.microsoft.com/office/powerpoint/2010/main" val="144681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线性可分样本数据的模型，可以使用线性分类器；</a:t>
            </a:r>
            <a:endParaRPr lang="en-US" altLang="zh-CN" dirty="0"/>
          </a:p>
          <a:p>
            <a:r>
              <a:rPr lang="zh-CN" altLang="en-US" dirty="0"/>
              <a:t>线性不可分的样本数据的模型，需要使用非线性分类器</a:t>
            </a:r>
            <a:endParaRPr lang="en-US" altLang="zh-CN" dirty="0"/>
          </a:p>
          <a:p>
            <a:endParaRPr lang="en-US" altLang="zh-CN" dirty="0"/>
          </a:p>
          <a:p>
            <a:r>
              <a:rPr lang="zh-CN" altLang="en-US" b="0" i="0" dirty="0">
                <a:solidFill>
                  <a:srgbClr val="404040"/>
                </a:solidFill>
                <a:effectLst/>
                <a:latin typeface="-apple-system"/>
              </a:rPr>
              <a:t>样本线性不可分，也可以选择线性模型，例如</a:t>
            </a:r>
            <a:r>
              <a:rPr lang="en-US" altLang="zh-CN" b="0" i="0" dirty="0">
                <a:solidFill>
                  <a:srgbClr val="404040"/>
                </a:solidFill>
                <a:effectLst/>
                <a:latin typeface="-apple-system"/>
              </a:rPr>
              <a:t>SVM</a:t>
            </a:r>
            <a:r>
              <a:rPr lang="zh-CN" altLang="en-US" b="0" i="0" dirty="0">
                <a:solidFill>
                  <a:srgbClr val="404040"/>
                </a:solidFill>
                <a:effectLst/>
                <a:latin typeface="-apple-system"/>
              </a:rPr>
              <a:t>，可以使用核函数对特征进行映射，将特征空间映射到高维空间中去，变得线性可分</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6</a:t>
            </a:fld>
            <a:endParaRPr lang="zh-CN" altLang="en-US"/>
          </a:p>
        </p:txBody>
      </p:sp>
    </p:spTree>
    <p:extLst>
      <p:ext uri="{BB962C8B-B14F-4D97-AF65-F5344CB8AC3E}">
        <p14:creationId xmlns:p14="http://schemas.microsoft.com/office/powerpoint/2010/main" val="279370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样本数据集：</a:t>
            </a:r>
            <a:endParaRPr lang="en-US" altLang="zh-CN" dirty="0"/>
          </a:p>
          <a:p>
            <a:r>
              <a:rPr lang="zh-CN" altLang="en-US" dirty="0"/>
              <a:t>特征向量数据集：</a:t>
            </a:r>
            <a:endParaRPr lang="en-US" altLang="zh-CN" dirty="0"/>
          </a:p>
          <a:p>
            <a:r>
              <a:rPr lang="en-US" altLang="zh-CN" dirty="0"/>
              <a:t> 1,  1</a:t>
            </a:r>
          </a:p>
          <a:p>
            <a:r>
              <a:rPr lang="en-US" altLang="zh-CN" dirty="0"/>
              <a:t>-1,  1</a:t>
            </a:r>
          </a:p>
          <a:p>
            <a:r>
              <a:rPr lang="en-US" altLang="zh-CN" dirty="0"/>
              <a:t>-1, -1</a:t>
            </a:r>
          </a:p>
          <a:p>
            <a:r>
              <a:rPr lang="en-US" altLang="zh-CN" dirty="0"/>
              <a:t>  1, -1</a:t>
            </a:r>
          </a:p>
          <a:p>
            <a:r>
              <a:rPr lang="zh-CN" altLang="en-US" dirty="0"/>
              <a:t>对应的结果标签为：</a:t>
            </a:r>
            <a:endParaRPr lang="en-US" altLang="zh-CN" dirty="0"/>
          </a:p>
          <a:p>
            <a:r>
              <a:rPr lang="en-US" altLang="zh-CN" dirty="0"/>
              <a:t>I	0</a:t>
            </a:r>
          </a:p>
          <a:p>
            <a:r>
              <a:rPr lang="en-US" altLang="zh-CN" dirty="0"/>
              <a:t>II	1</a:t>
            </a:r>
          </a:p>
          <a:p>
            <a:r>
              <a:rPr lang="en-US" altLang="zh-CN" dirty="0"/>
              <a:t>III	2</a:t>
            </a:r>
          </a:p>
          <a:p>
            <a:r>
              <a:rPr lang="en-US" altLang="zh-CN" dirty="0"/>
              <a:t>IV	3</a:t>
            </a:r>
          </a:p>
          <a:p>
            <a:endParaRPr lang="en-US" altLang="zh-CN" dirty="0"/>
          </a:p>
          <a:p>
            <a:r>
              <a:rPr lang="zh-CN" altLang="en-US" dirty="0"/>
              <a:t>预测数据集：</a:t>
            </a:r>
            <a:endParaRPr lang="en-US" altLang="zh-CN" dirty="0"/>
          </a:p>
          <a:p>
            <a:r>
              <a:rPr lang="en-US" altLang="zh-CN" dirty="0"/>
              <a:t> 2,  2</a:t>
            </a:r>
          </a:p>
          <a:p>
            <a:r>
              <a:rPr lang="zh-CN" altLang="en-US" dirty="0"/>
              <a:t>预测的结果标签？</a:t>
            </a:r>
            <a:endParaRPr lang="en-US" altLang="zh-CN" dirty="0"/>
          </a:p>
          <a:p>
            <a:endParaRPr lang="en-US" altLang="zh-CN" dirty="0"/>
          </a:p>
          <a:p>
            <a:r>
              <a:rPr lang="zh-CN" altLang="en-US" dirty="0"/>
              <a:t>输入： </a:t>
            </a:r>
            <a:r>
              <a:rPr lang="en-US" altLang="zh-CN" dirty="0"/>
              <a:t>x, y</a:t>
            </a:r>
          </a:p>
          <a:p>
            <a:r>
              <a:rPr lang="zh-CN" altLang="en-US" dirty="0"/>
              <a:t>即：一个 </a:t>
            </a:r>
            <a:r>
              <a:rPr lang="en-US" altLang="zh-CN" dirty="0"/>
              <a:t>1</a:t>
            </a:r>
            <a:r>
              <a:rPr lang="zh-CN" altLang="en-US" dirty="0"/>
              <a:t>*</a:t>
            </a:r>
            <a:r>
              <a:rPr lang="en-US" altLang="zh-CN" dirty="0"/>
              <a:t>2 </a:t>
            </a:r>
            <a:r>
              <a:rPr lang="zh-CN" altLang="en-US" dirty="0"/>
              <a:t>的矩阵</a:t>
            </a:r>
            <a:endParaRPr lang="en-US" altLang="zh-CN" dirty="0"/>
          </a:p>
          <a:p>
            <a:r>
              <a:rPr lang="zh-CN" altLang="en-US" dirty="0"/>
              <a:t>输出： 能表示 </a:t>
            </a:r>
            <a:r>
              <a:rPr lang="en-US" altLang="zh-CN" dirty="0"/>
              <a:t>4 </a:t>
            </a:r>
            <a:r>
              <a:rPr lang="zh-CN" altLang="en-US" dirty="0"/>
              <a:t>选 </a:t>
            </a:r>
            <a:r>
              <a:rPr lang="en-US" altLang="zh-CN" dirty="0"/>
              <a:t>1 </a:t>
            </a:r>
            <a:r>
              <a:rPr lang="zh-CN" altLang="en-US" dirty="0"/>
              <a:t>结果标签的， </a:t>
            </a:r>
            <a:r>
              <a:rPr lang="en-US" altLang="zh-CN" dirty="0"/>
              <a:t>1 </a:t>
            </a:r>
            <a:r>
              <a:rPr lang="zh-CN" altLang="en-US" dirty="0"/>
              <a:t>* </a:t>
            </a:r>
            <a:r>
              <a:rPr lang="en-US" altLang="zh-CN" dirty="0"/>
              <a:t>4 </a:t>
            </a:r>
            <a:r>
              <a:rPr lang="zh-CN" altLang="en-US" dirty="0"/>
              <a:t>的矩阵</a:t>
            </a:r>
            <a:r>
              <a:rPr lang="en-US" altLang="zh-CN" dirty="0"/>
              <a:t>(</a:t>
            </a:r>
            <a:r>
              <a:rPr lang="zh-CN" altLang="en-US" dirty="0"/>
              <a:t>其实也可以理解为 </a:t>
            </a:r>
            <a:r>
              <a:rPr lang="en-US" altLang="zh-CN" dirty="0"/>
              <a:t>4 </a:t>
            </a:r>
            <a:r>
              <a:rPr lang="zh-CN" altLang="en-US" dirty="0"/>
              <a:t>* </a:t>
            </a:r>
            <a:r>
              <a:rPr lang="en-US" altLang="zh-CN" dirty="0"/>
              <a:t>1 </a:t>
            </a:r>
            <a:r>
              <a:rPr lang="zh-CN" altLang="en-US" dirty="0"/>
              <a:t>的矩阵</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10</a:t>
            </a:fld>
            <a:endParaRPr lang="zh-CN" altLang="en-US"/>
          </a:p>
        </p:txBody>
      </p:sp>
    </p:spTree>
    <p:extLst>
      <p:ext uri="{BB962C8B-B14F-4D97-AF65-F5344CB8AC3E}">
        <p14:creationId xmlns:p14="http://schemas.microsoft.com/office/powerpoint/2010/main" val="172630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一下子看太复杂了？</a:t>
            </a:r>
            <a:endParaRPr lang="en-US" altLang="zh-CN" dirty="0"/>
          </a:p>
          <a:p>
            <a:r>
              <a:rPr lang="zh-CN" altLang="en-US" dirty="0"/>
              <a:t>简化下：</a:t>
            </a:r>
            <a:endParaRPr lang="en-US" altLang="zh-CN" dirty="0"/>
          </a:p>
          <a:p>
            <a:pPr marL="228600" indent="-228600">
              <a:buAutoNum type="arabicPeriod"/>
            </a:pPr>
            <a:r>
              <a:rPr lang="zh-CN" altLang="en-US" dirty="0"/>
              <a:t>先看只有输入、隐藏、输出的基本型</a:t>
            </a:r>
            <a:endParaRPr lang="en-US" altLang="zh-CN" dirty="0"/>
          </a:p>
          <a:p>
            <a:pPr marL="228600" indent="-228600">
              <a:buAutoNum type="arabicPeriod"/>
            </a:pPr>
            <a:r>
              <a:rPr lang="zh-CN" altLang="en-US" dirty="0"/>
              <a:t>引入激活函数，以保证结果是离散值</a:t>
            </a:r>
            <a:r>
              <a:rPr lang="en-US" altLang="zh-CN" dirty="0"/>
              <a:t>(</a:t>
            </a:r>
            <a:r>
              <a:rPr lang="zh-CN" altLang="en-US" dirty="0"/>
              <a:t>因为是分类</a:t>
            </a:r>
            <a:r>
              <a:rPr lang="en-US" altLang="zh-CN" dirty="0"/>
              <a:t>)</a:t>
            </a:r>
          </a:p>
          <a:p>
            <a:pPr marL="228600" indent="-228600">
              <a:buAutoNum type="arabicPeriod"/>
            </a:pPr>
            <a:r>
              <a:rPr lang="zh-CN" altLang="en-US" dirty="0"/>
              <a:t>引入正则化概念，使用软最大函数</a:t>
            </a:r>
            <a:r>
              <a:rPr lang="en-US" altLang="zh-CN" dirty="0"/>
              <a:t>(</a:t>
            </a:r>
            <a:r>
              <a:rPr lang="zh-CN" altLang="en-US" dirty="0"/>
              <a:t>因为是多分类问题</a:t>
            </a:r>
            <a:r>
              <a:rPr lang="en-US" altLang="zh-CN" dirty="0"/>
              <a:t>)</a:t>
            </a:r>
            <a:r>
              <a:rPr lang="zh-CN" altLang="en-US" dirty="0"/>
              <a:t>，将离散值的结果概率化</a:t>
            </a:r>
            <a:endParaRPr lang="en-US" altLang="zh-CN" dirty="0"/>
          </a:p>
          <a:p>
            <a:pPr marL="228600" indent="-228600">
              <a:buAutoNum type="arabicPeriod"/>
            </a:pPr>
            <a:r>
              <a:rPr lang="zh-CN" altLang="en-US" dirty="0"/>
              <a:t>通过计算损失函数来判断输出结果的好坏，用交叉熵损失进行判断，提取出结果概率最准确的那个概率</a:t>
            </a:r>
            <a:r>
              <a:rPr lang="en-US" altLang="zh-CN" dirty="0"/>
              <a:t>(</a:t>
            </a:r>
            <a:r>
              <a:rPr lang="zh-CN" altLang="en-US" dirty="0"/>
              <a:t>即：交叉熵损失最小的那个概率</a:t>
            </a:r>
            <a:r>
              <a:rPr lang="en-US" altLang="zh-CN" dirty="0"/>
              <a:t>)</a:t>
            </a:r>
          </a:p>
          <a:p>
            <a:pPr marL="0" indent="0">
              <a:buNone/>
            </a:pPr>
            <a:r>
              <a:rPr lang="en-US" altLang="zh-CN" dirty="0"/>
              <a:t>------ </a:t>
            </a:r>
            <a:r>
              <a:rPr lang="zh-CN" altLang="en-US" dirty="0"/>
              <a:t>至此，前向神经网络结束</a:t>
            </a:r>
            <a:r>
              <a:rPr lang="en-US" altLang="zh-CN" dirty="0"/>
              <a:t>(</a:t>
            </a:r>
            <a:r>
              <a:rPr lang="zh-CN" altLang="en-US" dirty="0"/>
              <a:t>此刻的神经网络，也称前馈网络，而且隐层是全连接的，可以认为是多层感知机</a:t>
            </a:r>
            <a:r>
              <a:rPr lang="en-US" altLang="zh-CN" dirty="0"/>
              <a:t>)</a:t>
            </a:r>
          </a:p>
          <a:p>
            <a:pPr marL="0" indent="0">
              <a:buNone/>
            </a:pPr>
            <a:r>
              <a:rPr lang="en-US" altLang="zh-CN" dirty="0"/>
              <a:t>-------</a:t>
            </a:r>
            <a:r>
              <a:rPr lang="zh-CN" altLang="en-US" dirty="0"/>
              <a:t>下面要开始对神经网络进行训练，重复进行多次前馈和反向传播，需要结合梯度下降来确定每次新的权重</a:t>
            </a:r>
            <a:endParaRPr lang="en-US" altLang="zh-CN" dirty="0"/>
          </a:p>
          <a:p>
            <a:pPr marL="228600" indent="-228600">
              <a:buFont typeface="+mj-lt"/>
              <a:buAutoNum type="arabicPeriod" startAt="5"/>
            </a:pPr>
            <a:r>
              <a:rPr lang="zh-CN" altLang="en-US" dirty="0"/>
              <a:t>为了尽可能的较小交叉熵损失</a:t>
            </a:r>
            <a:r>
              <a:rPr lang="en-US" altLang="zh-CN" dirty="0"/>
              <a:t>(</a:t>
            </a:r>
            <a:r>
              <a:rPr lang="zh-CN" altLang="en-US" dirty="0"/>
              <a:t>即让结果概率更接近</a:t>
            </a:r>
            <a:r>
              <a:rPr lang="en-US" altLang="zh-CN" dirty="0"/>
              <a:t>100%)</a:t>
            </a:r>
            <a:r>
              <a:rPr lang="zh-CN" altLang="en-US" dirty="0"/>
              <a:t>引入后向传播</a:t>
            </a:r>
            <a:r>
              <a:rPr lang="en-US" altLang="zh-CN" dirty="0"/>
              <a:t>(BP)</a:t>
            </a:r>
            <a:r>
              <a:rPr lang="zh-CN" altLang="en-US" dirty="0"/>
              <a:t>算法</a:t>
            </a:r>
            <a:r>
              <a:rPr lang="en-US" altLang="zh-CN" dirty="0"/>
              <a:t>(</a:t>
            </a:r>
            <a:r>
              <a:rPr lang="zh-CN" altLang="en-US" b="0" i="0" dirty="0">
                <a:solidFill>
                  <a:srgbClr val="444444"/>
                </a:solidFill>
                <a:effectLst/>
                <a:latin typeface="Helvetica Neue"/>
              </a:rPr>
              <a:t>输出中的误差向后传播到隐藏层并用于确定权重</a:t>
            </a:r>
            <a:r>
              <a:rPr lang="en-US" altLang="zh-CN" b="0" i="0" dirty="0">
                <a:solidFill>
                  <a:srgbClr val="444444"/>
                </a:solidFill>
                <a:effectLst/>
                <a:latin typeface="Helvetica Neue"/>
              </a:rPr>
              <a:t>|</a:t>
            </a:r>
            <a:r>
              <a:rPr lang="zh-CN" altLang="en-US" b="0" i="0" dirty="0">
                <a:solidFill>
                  <a:srgbClr val="444444"/>
                </a:solidFill>
                <a:effectLst/>
                <a:latin typeface="Helvetica Neue"/>
              </a:rPr>
              <a:t>系数以及偏移量的变化</a:t>
            </a:r>
            <a:r>
              <a:rPr lang="en-US" altLang="zh-CN" dirty="0"/>
              <a:t>)</a:t>
            </a:r>
          </a:p>
          <a:p>
            <a:pPr marL="228600" indent="-228600">
              <a:buFont typeface="+mj-lt"/>
              <a:buAutoNum type="arabicPeriod" startAt="5"/>
            </a:pPr>
            <a:r>
              <a:rPr lang="zh-CN" altLang="en-US" dirty="0"/>
              <a:t>实现迭代</a:t>
            </a:r>
            <a:r>
              <a:rPr lang="en-US" altLang="zh-CN" dirty="0"/>
              <a:t>...</a:t>
            </a:r>
          </a:p>
          <a:p>
            <a:pPr marL="228600" indent="-228600">
              <a:buAutoNum type="arabicPeriod" startAt="5"/>
            </a:pP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12</a:t>
            </a:fld>
            <a:endParaRPr lang="zh-CN" altLang="en-US"/>
          </a:p>
        </p:txBody>
      </p:sp>
    </p:spTree>
    <p:extLst>
      <p:ext uri="{BB962C8B-B14F-4D97-AF65-F5344CB8AC3E}">
        <p14:creationId xmlns:p14="http://schemas.microsoft.com/office/powerpoint/2010/main" val="95441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Microsoft YaHei" panose="020B0503020204020204" pitchFamily="34" charset="-122"/>
                <a:ea typeface="Microsoft YaHei" panose="020B0503020204020204" pitchFamily="34" charset="-122"/>
              </a:rPr>
              <a:t>可以证明</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具有一个隐藏层（该层的节点个数不限）的</a:t>
            </a:r>
            <a:r>
              <a:rPr lang="en-US" altLang="zh-CN" b="0" i="0" dirty="0">
                <a:solidFill>
                  <a:srgbClr val="4D4D4D"/>
                </a:solidFill>
                <a:effectLst/>
                <a:latin typeface="Microsoft YaHei" panose="020B0503020204020204" pitchFamily="34" charset="-122"/>
                <a:ea typeface="Microsoft YaHei" panose="020B0503020204020204" pitchFamily="34" charset="-122"/>
              </a:rPr>
              <a:t>MLP</a:t>
            </a:r>
            <a:r>
              <a:rPr lang="zh-CN" altLang="en-US" b="0" i="0" dirty="0">
                <a:solidFill>
                  <a:srgbClr val="4D4D4D"/>
                </a:solidFill>
                <a:effectLst/>
                <a:latin typeface="Microsoft YaHei" panose="020B0503020204020204" pitchFamily="34" charset="-122"/>
                <a:ea typeface="Microsoft YaHei" panose="020B0503020204020204" pitchFamily="34" charset="-122"/>
              </a:rPr>
              <a:t>可以学习输入的任意非线性函数。其内在原理可以大致理解为泰勒展开。</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14</a:t>
            </a:fld>
            <a:endParaRPr lang="zh-CN" altLang="en-US"/>
          </a:p>
        </p:txBody>
      </p:sp>
    </p:spTree>
    <p:extLst>
      <p:ext uri="{BB962C8B-B14F-4D97-AF65-F5344CB8AC3E}">
        <p14:creationId xmlns:p14="http://schemas.microsoft.com/office/powerpoint/2010/main" val="16586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回答：</a:t>
            </a:r>
            <a:endParaRPr lang="en-US" altLang="zh-CN" dirty="0"/>
          </a:p>
          <a:p>
            <a:pPr marL="228600" indent="-228600">
              <a:buAutoNum type="arabicPeriod"/>
            </a:pPr>
            <a:r>
              <a:rPr lang="zh-CN" altLang="en-US" b="1" dirty="0"/>
              <a:t>输入层的维度怎么确定？</a:t>
            </a:r>
            <a:endParaRPr lang="en-US" altLang="zh-CN" b="1" dirty="0"/>
          </a:p>
          <a:p>
            <a:pPr marL="0" indent="0">
              <a:buNone/>
            </a:pPr>
            <a:r>
              <a:rPr lang="zh-CN" altLang="en-US" dirty="0"/>
              <a:t>答： 输入是坐标，</a:t>
            </a:r>
            <a:r>
              <a:rPr lang="en-US" altLang="zh-CN" dirty="0"/>
              <a:t>(x, y)</a:t>
            </a:r>
            <a:r>
              <a:rPr lang="zh-CN" altLang="en-US" dirty="0"/>
              <a:t>，所以是输入层的矩阵的维度为： </a:t>
            </a:r>
            <a:r>
              <a:rPr lang="en-US" altLang="zh-CN" dirty="0"/>
              <a:t>1*2 </a:t>
            </a:r>
          </a:p>
          <a:p>
            <a:pPr marL="0" indent="0">
              <a:buNone/>
            </a:pPr>
            <a:endParaRPr lang="en-US" altLang="zh-CN" dirty="0"/>
          </a:p>
          <a:p>
            <a:pPr marL="0" indent="0">
              <a:buNone/>
            </a:pPr>
            <a:r>
              <a:rPr lang="en-US" altLang="zh-CN" b="1" dirty="0"/>
              <a:t>2.  </a:t>
            </a:r>
            <a:r>
              <a:rPr lang="zh-CN" altLang="en-US" b="1" dirty="0"/>
              <a:t>输出层怎么确定？</a:t>
            </a:r>
            <a:endParaRPr lang="en-US" altLang="zh-CN" b="1" dirty="0"/>
          </a:p>
          <a:p>
            <a:pPr marL="0" indent="0">
              <a:buNone/>
            </a:pPr>
            <a:r>
              <a:rPr lang="zh-CN" altLang="en-US" dirty="0"/>
              <a:t>答：输出是分类，</a:t>
            </a:r>
            <a:r>
              <a:rPr lang="en-US" altLang="zh-CN" dirty="0"/>
              <a:t>4</a:t>
            </a:r>
            <a:r>
              <a:rPr lang="zh-CN" altLang="en-US" dirty="0"/>
              <a:t>个象限，所以是输出的矩阵的维度为： </a:t>
            </a:r>
            <a:r>
              <a:rPr lang="en-US" altLang="zh-CN" dirty="0"/>
              <a:t>1</a:t>
            </a:r>
            <a:r>
              <a:rPr lang="zh-CN" altLang="en-US" dirty="0"/>
              <a:t>*</a:t>
            </a:r>
            <a:r>
              <a:rPr lang="en-US" altLang="zh-CN" dirty="0"/>
              <a:t>4</a:t>
            </a:r>
          </a:p>
          <a:p>
            <a:pPr marL="0" indent="0">
              <a:buNone/>
            </a:pPr>
            <a:endParaRPr lang="en-US" altLang="zh-CN" dirty="0"/>
          </a:p>
          <a:p>
            <a:pPr marL="0" indent="0">
              <a:buNone/>
            </a:pPr>
            <a:r>
              <a:rPr lang="en-US" altLang="zh-CN" b="1" dirty="0"/>
              <a:t>3.  </a:t>
            </a:r>
            <a:r>
              <a:rPr lang="zh-CN" altLang="en-US" b="1" dirty="0"/>
              <a:t>隐层有几层，每层有多少个神经元，如何理解隐层的神经元，如何由前一层的输入算出每层的神经元？</a:t>
            </a:r>
            <a:endParaRPr lang="en-US" altLang="zh-CN" b="1" dirty="0"/>
          </a:p>
          <a:p>
            <a:pPr marL="0" indent="0">
              <a:buNone/>
            </a:pPr>
            <a:r>
              <a:rPr lang="zh-CN" altLang="en-US" dirty="0"/>
              <a:t>答：隐层的层数，一般靠经验来确定，但是首先要明白隐层的层数作用。</a:t>
            </a:r>
            <a:r>
              <a:rPr lang="en-US" altLang="zh-CN" dirty="0"/>
              <a:t>(</a:t>
            </a:r>
            <a:r>
              <a:rPr lang="zh-CN" altLang="en-US" b="0" i="0" dirty="0">
                <a:solidFill>
                  <a:srgbClr val="4D4D4D"/>
                </a:solidFill>
                <a:effectLst/>
                <a:latin typeface="Microsoft YaHei" panose="020B0503020204020204" pitchFamily="34" charset="-122"/>
                <a:ea typeface="Microsoft YaHei" panose="020B0503020204020204" pitchFamily="34" charset="-122"/>
              </a:rPr>
              <a:t>层数越多的网络，对数据的表达能力也越强这是好理解的，并不是层数越多越好，一个是训练成本</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计算量会增加，一个是如果训练数据不够多，根本就不能训练一个这么多层数的网络。</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可以理解为：层数在数据足够多并有足够的算力的情况下，</a:t>
            </a:r>
            <a:r>
              <a:rPr lang="zh-CN" altLang="en-US" b="1" i="0" dirty="0">
                <a:solidFill>
                  <a:srgbClr val="4D4D4D"/>
                </a:solidFill>
                <a:effectLst/>
                <a:latin typeface="Microsoft YaHei" panose="020B0503020204020204" pitchFamily="34" charset="-122"/>
                <a:ea typeface="Microsoft YaHei" panose="020B0503020204020204" pitchFamily="34" charset="-122"/>
              </a:rPr>
              <a:t>多加一些不会有什么坏处。</a:t>
            </a:r>
            <a:r>
              <a:rPr lang="zh-CN" altLang="en-US" b="0" i="0" dirty="0">
                <a:solidFill>
                  <a:srgbClr val="4D4D4D"/>
                </a:solidFill>
                <a:effectLst/>
                <a:latin typeface="Microsoft YaHei" panose="020B0503020204020204" pitchFamily="34" charset="-122"/>
                <a:ea typeface="Microsoft YaHei" panose="020B0503020204020204" pitchFamily="34" charset="-122"/>
              </a:rPr>
              <a:t>但是！但是：首先不能没有隐层，否则神经网络就变为只有输入和输出的线性函数了，其次</a:t>
            </a:r>
            <a:r>
              <a:rPr lang="zh-CN" altLang="en-US" dirty="0"/>
              <a:t>理论上两层神经网络</a:t>
            </a:r>
            <a:r>
              <a:rPr lang="en-US" altLang="zh-CN" dirty="0"/>
              <a:t>(</a:t>
            </a:r>
            <a:r>
              <a:rPr lang="zh-CN" altLang="en-US" dirty="0"/>
              <a:t>即只有一个隐层的情况</a:t>
            </a:r>
            <a:r>
              <a:rPr lang="en-US" altLang="zh-CN" dirty="0"/>
              <a:t>)</a:t>
            </a:r>
            <a:r>
              <a:rPr lang="zh-CN" altLang="en-US" dirty="0"/>
              <a:t>已经可以拟合任意函数。所以，设置为</a:t>
            </a:r>
            <a:r>
              <a:rPr lang="en-US" altLang="zh-CN" dirty="0"/>
              <a:t>1</a:t>
            </a:r>
            <a:r>
              <a:rPr lang="zh-CN" altLang="en-US" dirty="0"/>
              <a:t>个隐层。 隐层的物理意义其实是：</a:t>
            </a:r>
            <a:r>
              <a:rPr lang="zh-CN" altLang="en-US" b="0" i="0" dirty="0">
                <a:solidFill>
                  <a:srgbClr val="4D4D4D"/>
                </a:solidFill>
                <a:effectLst/>
                <a:latin typeface="Microsoft YaHei" panose="020B0503020204020204" pitchFamily="34" charset="-122"/>
                <a:ea typeface="Microsoft YaHei" panose="020B0503020204020204" pitchFamily="34" charset="-122"/>
              </a:rPr>
              <a:t>让线性不可分的数据变得线性可分。</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marL="0" indent="0">
              <a:buNone/>
            </a:pPr>
            <a:endParaRPr lang="en-US" altLang="zh-CN" dirty="0"/>
          </a:p>
          <a:p>
            <a:pPr marL="0" indent="0">
              <a:buNone/>
            </a:pPr>
            <a:r>
              <a:rPr lang="zh-CN" altLang="en-US" b="0" dirty="0"/>
              <a:t>隐层的神经元</a:t>
            </a:r>
            <a:r>
              <a:rPr lang="en-US" altLang="zh-CN" b="0" dirty="0"/>
              <a:t>(</a:t>
            </a:r>
            <a:r>
              <a:rPr lang="zh-CN" altLang="en-US" b="0" dirty="0"/>
              <a:t>也称为节点，</a:t>
            </a:r>
            <a:r>
              <a:rPr lang="en-US" altLang="zh-CN" b="0" dirty="0"/>
              <a:t>node)</a:t>
            </a:r>
            <a:r>
              <a:rPr lang="zh-CN" altLang="en-US" b="0" dirty="0"/>
              <a:t>，可以认为是中间结果，但实际的物理意义其实是中间过程的特征向量。理论上特征向量应该是逐次缩减的，但是在输入矩阵较小的情况下，也需要扩展隐层神经元的个数，但是最重要归结于输出层的个数。此例中，我们选取</a:t>
            </a:r>
            <a:r>
              <a:rPr lang="en-US" altLang="zh-CN" b="0" dirty="0"/>
              <a:t>50</a:t>
            </a:r>
            <a:r>
              <a:rPr lang="zh-CN" altLang="en-US" b="0" dirty="0"/>
              <a:t>个神经元。</a:t>
            </a:r>
            <a:endParaRPr lang="en-US" altLang="zh-CN" b="0" dirty="0"/>
          </a:p>
          <a:p>
            <a:pPr marL="0" indent="0">
              <a:buNone/>
            </a:pPr>
            <a:r>
              <a:rPr lang="zh-CN" altLang="en-US" b="0" dirty="0"/>
              <a:t>具体神经元的个数的确定，参看下面的参考。 </a:t>
            </a:r>
            <a:endParaRPr lang="en-US" altLang="zh-CN" b="0" dirty="0"/>
          </a:p>
          <a:p>
            <a:pPr marL="0" indent="0">
              <a:buNone/>
            </a:pPr>
            <a:endParaRPr lang="en-US" altLang="zh-CN" b="0" dirty="0"/>
          </a:p>
          <a:p>
            <a:pPr marL="0" indent="0">
              <a:buNone/>
            </a:pPr>
            <a:r>
              <a:rPr lang="zh-CN" altLang="en-US" b="0" dirty="0"/>
              <a:t>如何算出？输入是：</a:t>
            </a:r>
            <a:r>
              <a:rPr lang="en-US" altLang="zh-CN" b="0" dirty="0"/>
              <a:t>1</a:t>
            </a:r>
            <a:r>
              <a:rPr lang="zh-CN" altLang="en-US" b="0" dirty="0"/>
              <a:t>*</a:t>
            </a:r>
            <a:r>
              <a:rPr lang="en-US" altLang="zh-CN" b="0" dirty="0"/>
              <a:t>2</a:t>
            </a:r>
            <a:r>
              <a:rPr lang="zh-CN" altLang="en-US" b="0" dirty="0"/>
              <a:t>， 输出是：</a:t>
            </a:r>
            <a:r>
              <a:rPr lang="en-US" altLang="zh-CN" b="0" dirty="0"/>
              <a:t>1</a:t>
            </a:r>
            <a:r>
              <a:rPr lang="zh-CN" altLang="en-US" b="0" dirty="0"/>
              <a:t>*</a:t>
            </a:r>
            <a:r>
              <a:rPr lang="en-US" altLang="zh-CN" b="0" dirty="0"/>
              <a:t>4</a:t>
            </a:r>
            <a:r>
              <a:rPr lang="zh-CN" altLang="en-US" b="0" dirty="0"/>
              <a:t>， 故中间是 </a:t>
            </a:r>
            <a:r>
              <a:rPr lang="en-US" altLang="zh-CN" b="0" dirty="0"/>
              <a:t>2</a:t>
            </a:r>
            <a:r>
              <a:rPr lang="zh-CN" altLang="en-US" b="0" dirty="0"/>
              <a:t>*</a:t>
            </a:r>
            <a:r>
              <a:rPr lang="en-US" altLang="zh-CN" b="0" dirty="0"/>
              <a:t>50</a:t>
            </a:r>
            <a:r>
              <a:rPr lang="zh-CN" altLang="en-US" b="0" dirty="0"/>
              <a:t>， </a:t>
            </a:r>
            <a:r>
              <a:rPr lang="en-US" altLang="zh-CN" b="0" dirty="0"/>
              <a:t>50</a:t>
            </a:r>
            <a:r>
              <a:rPr lang="zh-CN" altLang="en-US" b="0" dirty="0"/>
              <a:t>*</a:t>
            </a:r>
            <a:r>
              <a:rPr lang="en-US" altLang="zh-CN" b="0" dirty="0"/>
              <a:t>4</a:t>
            </a:r>
          </a:p>
          <a:p>
            <a:pPr marL="0" indent="0">
              <a:buNone/>
            </a:pPr>
            <a:endParaRPr lang="en-US" altLang="zh-CN" b="0" dirty="0"/>
          </a:p>
          <a:p>
            <a:pPr marL="0" indent="0">
              <a:buNone/>
            </a:pPr>
            <a:r>
              <a:rPr lang="en-US" altLang="zh-CN" b="1" dirty="0"/>
              <a:t>4. </a:t>
            </a:r>
            <a:r>
              <a:rPr lang="zh-CN" altLang="en-US" b="1" dirty="0"/>
              <a:t>系数矩阵的意义，有多少个，怎么确定？</a:t>
            </a:r>
            <a:endParaRPr lang="en-US" altLang="zh-CN" b="1" dirty="0"/>
          </a:p>
          <a:p>
            <a:pPr marL="0" indent="0">
              <a:buNone/>
            </a:pPr>
            <a:r>
              <a:rPr lang="zh-CN" altLang="en-US" b="0" dirty="0"/>
              <a:t>答：就是如何从前一层神经元算出后一层神经元的矩阵。</a:t>
            </a:r>
            <a:endParaRPr lang="en-US" altLang="zh-CN" b="0" dirty="0"/>
          </a:p>
          <a:p>
            <a:pPr marL="0" indent="0">
              <a:buNone/>
            </a:pPr>
            <a:r>
              <a:rPr lang="zh-CN" altLang="en-US" b="0" dirty="0"/>
              <a:t>系数矩阵也称为权重矩阵，初始的矩阵是随机生成的，后续的矩阵有反向传播算法确定。</a:t>
            </a:r>
            <a:endParaRPr lang="en-US" altLang="zh-CN" b="0" dirty="0"/>
          </a:p>
          <a:p>
            <a:pPr marL="0" indent="0">
              <a:buNone/>
            </a:pPr>
            <a:endParaRPr lang="en-US" altLang="zh-CN" b="0" dirty="0"/>
          </a:p>
          <a:p>
            <a:pPr marL="0" indent="0">
              <a:buNone/>
            </a:pPr>
            <a:endParaRPr lang="en-US" altLang="zh-CN" b="0" dirty="0"/>
          </a:p>
          <a:p>
            <a:pPr marL="0" indent="0">
              <a:buNone/>
            </a:pPr>
            <a:r>
              <a:rPr lang="en-US" altLang="zh-CN" b="0" dirty="0"/>
              <a:t>=====================</a:t>
            </a:r>
            <a:r>
              <a:rPr lang="zh-CN" altLang="en-US" b="0" dirty="0"/>
              <a:t>参考</a:t>
            </a:r>
            <a:r>
              <a:rPr lang="en-US" altLang="zh-CN" b="0" dirty="0"/>
              <a:t>=============================</a:t>
            </a:r>
          </a:p>
          <a:p>
            <a:pPr algn="ctr"/>
            <a:r>
              <a:rPr lang="zh-CN" altLang="en-US" b="1" i="0" dirty="0">
                <a:solidFill>
                  <a:srgbClr val="333333"/>
                </a:solidFill>
                <a:effectLst/>
                <a:latin typeface="Arial" panose="020B0604020202020204" pitchFamily="34" charset="0"/>
              </a:rPr>
              <a:t>神经网络中隐层数和隐层节点数问题的讨论</a:t>
            </a:r>
          </a:p>
          <a:p>
            <a:pPr algn="l"/>
            <a:r>
              <a:rPr lang="zh-CN" altLang="en-US" sz="1800" b="1" i="0" dirty="0">
                <a:solidFill>
                  <a:srgbClr val="333333"/>
                </a:solidFill>
                <a:effectLst/>
                <a:latin typeface="宋体" panose="02010600030101010101" pitchFamily="2" charset="-122"/>
                <a:ea typeface="宋体" panose="02010600030101010101" pitchFamily="2" charset="-122"/>
              </a:rPr>
              <a:t>一</a:t>
            </a:r>
            <a:r>
              <a:rPr lang="zh-CN" altLang="en-US" b="1" i="0" dirty="0">
                <a:solidFill>
                  <a:srgbClr val="333333"/>
                </a:solidFill>
                <a:effectLst/>
                <a:latin typeface="Arial" panose="020B0604020202020204" pitchFamily="34" charset="0"/>
              </a:rPr>
              <a:t> </a:t>
            </a:r>
            <a:r>
              <a:rPr lang="zh-CN" altLang="en-US" sz="1800" b="1" i="0" dirty="0">
                <a:solidFill>
                  <a:srgbClr val="333333"/>
                </a:solidFill>
                <a:effectLst/>
                <a:latin typeface="宋体" panose="02010600030101010101" pitchFamily="2" charset="-122"/>
                <a:ea typeface="宋体" panose="02010600030101010101" pitchFamily="2" charset="-122"/>
              </a:rPr>
              <a:t>隐层数</a:t>
            </a:r>
            <a:br>
              <a:rPr lang="zh-CN" altLang="en-US" sz="1800" b="0" i="1" dirty="0">
                <a:solidFill>
                  <a:srgbClr val="333333"/>
                </a:solidFill>
                <a:effectLst/>
                <a:latin typeface="Tahoma" panose="020B0604030504040204" pitchFamily="34" charset="0"/>
              </a:rPr>
            </a:br>
            <a:r>
              <a:rPr lang="zh-CN" altLang="en-US" sz="1800" b="0" i="1" dirty="0">
                <a:solidFill>
                  <a:srgbClr val="333333"/>
                </a:solidFill>
                <a:effectLst/>
                <a:latin typeface="Tahoma" panose="020B0604030504040204" pitchFamily="34" charset="0"/>
              </a:rPr>
              <a:t>        </a:t>
            </a:r>
            <a:r>
              <a:rPr lang="zh-CN" altLang="en-US" sz="1800" b="0" i="0" dirty="0">
                <a:solidFill>
                  <a:srgbClr val="333333"/>
                </a:solidFill>
                <a:effectLst/>
                <a:latin typeface="宋体" panose="02010600030101010101" pitchFamily="2" charset="-122"/>
                <a:ea typeface="宋体" panose="02010600030101010101" pitchFamily="2" charset="-122"/>
              </a:rPr>
              <a:t>一般认为，增加隐层数可以降低网络误差（也有文献认为不一定能有效降低），提高精度，但也使网络复杂化，从而增加了网络的训练时间和出现</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过拟合</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的倾向。</a:t>
            </a:r>
            <a:r>
              <a:rPr lang="zh-CN" altLang="en-US" sz="1800" b="1" i="0" dirty="0">
                <a:solidFill>
                  <a:srgbClr val="4B0082"/>
                </a:solidFill>
                <a:effectLst/>
                <a:latin typeface="宋体" panose="02010600030101010101" pitchFamily="2" charset="-122"/>
                <a:ea typeface="宋体" panose="02010600030101010101" pitchFamily="2" charset="-122"/>
              </a:rPr>
              <a:t>一般来讲应设计神经网络应优先考虑</a:t>
            </a:r>
            <a:r>
              <a:rPr lang="en-US" altLang="zh-CN" sz="1800" b="1" i="1" dirty="0">
                <a:solidFill>
                  <a:srgbClr val="4B0082"/>
                </a:solidFill>
                <a:effectLst/>
                <a:latin typeface="Tahoma" panose="020B0604030504040204" pitchFamily="34" charset="0"/>
              </a:rPr>
              <a:t>3</a:t>
            </a:r>
            <a:r>
              <a:rPr lang="zh-CN" altLang="en-US" sz="1800" b="1" i="0" dirty="0">
                <a:solidFill>
                  <a:srgbClr val="4B0082"/>
                </a:solidFill>
                <a:effectLst/>
                <a:latin typeface="宋体" panose="02010600030101010101" pitchFamily="2" charset="-122"/>
                <a:ea typeface="宋体" panose="02010600030101010101" pitchFamily="2" charset="-122"/>
              </a:rPr>
              <a:t>层网络（即有</a:t>
            </a:r>
            <a:r>
              <a:rPr lang="en-US" altLang="zh-CN" sz="1800" b="1" i="1" dirty="0">
                <a:solidFill>
                  <a:srgbClr val="4B0082"/>
                </a:solidFill>
                <a:effectLst/>
                <a:latin typeface="Tahoma" panose="020B0604030504040204" pitchFamily="34" charset="0"/>
              </a:rPr>
              <a:t>1</a:t>
            </a:r>
            <a:r>
              <a:rPr lang="zh-CN" altLang="en-US" sz="1800" b="1" i="0" dirty="0">
                <a:solidFill>
                  <a:srgbClr val="4B0082"/>
                </a:solidFill>
                <a:effectLst/>
                <a:latin typeface="宋体" panose="02010600030101010101" pitchFamily="2" charset="-122"/>
                <a:ea typeface="宋体" panose="02010600030101010101" pitchFamily="2" charset="-122"/>
              </a:rPr>
              <a:t>个隐层）。</a:t>
            </a:r>
            <a:r>
              <a:rPr lang="zh-CN" altLang="en-US" sz="1800" b="0" i="0" dirty="0">
                <a:solidFill>
                  <a:srgbClr val="333333"/>
                </a:solidFill>
                <a:effectLst/>
                <a:latin typeface="宋体" panose="02010600030101010101" pitchFamily="2" charset="-122"/>
                <a:ea typeface="宋体" panose="02010600030101010101" pitchFamily="2" charset="-122"/>
              </a:rPr>
              <a:t>一般地，靠增加隐层节点数来获得较低的误差，其训练效果要比增加隐层数更容易实现。对于没有隐层的神经网络模型，实际上就是一个线性或非线性（取决于输出层采用线性或非线性转换函数型式）回归模型。因此，一般认为，应将不含隐层的网络模型归入回归分析中，技术已很成熟，没有必要在神经网络理论中再讨论之。</a:t>
            </a:r>
            <a:br>
              <a:rPr lang="zh-CN" altLang="en-US" sz="1800" b="0" i="1" dirty="0">
                <a:solidFill>
                  <a:srgbClr val="333333"/>
                </a:solidFill>
                <a:effectLst/>
                <a:latin typeface="Tahoma" panose="020B0604030504040204" pitchFamily="34" charset="0"/>
              </a:rPr>
            </a:br>
            <a:r>
              <a:rPr lang="zh-CN" altLang="en-US" sz="1800" b="0" i="0" dirty="0">
                <a:solidFill>
                  <a:srgbClr val="333333"/>
                </a:solidFill>
                <a:effectLst/>
                <a:latin typeface="宋体" panose="02010600030101010101" pitchFamily="2" charset="-122"/>
                <a:ea typeface="宋体" panose="02010600030101010101" pitchFamily="2" charset="-122"/>
              </a:rPr>
              <a:t>二</a:t>
            </a:r>
            <a:r>
              <a:rPr lang="zh-CN" altLang="en-US" sz="1800" b="0" i="1" dirty="0">
                <a:solidFill>
                  <a:srgbClr val="333333"/>
                </a:solidFill>
                <a:effectLst/>
                <a:latin typeface="Tahoma" panose="020B0604030504040204" pitchFamily="34" charset="0"/>
              </a:rPr>
              <a:t>  </a:t>
            </a:r>
            <a:r>
              <a:rPr lang="zh-CN" altLang="en-US" sz="1800" b="1" i="0" dirty="0">
                <a:solidFill>
                  <a:srgbClr val="333333"/>
                </a:solidFill>
                <a:effectLst/>
                <a:latin typeface="宋体" panose="02010600030101010101" pitchFamily="2" charset="-122"/>
                <a:ea typeface="宋体" panose="02010600030101010101" pitchFamily="2" charset="-122"/>
              </a:rPr>
              <a:t>隐层节点数</a:t>
            </a:r>
            <a:br>
              <a:rPr lang="zh-CN" altLang="en-US" sz="1800" b="0" i="1" dirty="0">
                <a:solidFill>
                  <a:srgbClr val="333333"/>
                </a:solidFill>
                <a:effectLst/>
                <a:latin typeface="Tahoma" panose="020B0604030504040204" pitchFamily="34" charset="0"/>
              </a:rPr>
            </a:br>
            <a:r>
              <a:rPr lang="zh-CN" altLang="en-US" sz="1800" b="0" i="0" dirty="0">
                <a:solidFill>
                  <a:srgbClr val="333333"/>
                </a:solidFill>
                <a:effectLst/>
                <a:latin typeface="宋体" panose="02010600030101010101" pitchFamily="2" charset="-122"/>
                <a:ea typeface="宋体" panose="02010600030101010101" pitchFamily="2" charset="-122"/>
              </a:rPr>
              <a:t>在</a:t>
            </a:r>
            <a:r>
              <a:rPr lang="en-US" altLang="zh-CN" sz="1800" b="0" i="1" dirty="0">
                <a:solidFill>
                  <a:srgbClr val="333333"/>
                </a:solidFill>
                <a:effectLst/>
                <a:latin typeface="Tahoma" panose="020B0604030504040204" pitchFamily="34" charset="0"/>
              </a:rPr>
              <a:t>BP</a:t>
            </a:r>
            <a:r>
              <a:rPr lang="zh-CN" altLang="en-US" b="0" i="0" dirty="0">
                <a:solidFill>
                  <a:srgbClr val="333333"/>
                </a:solidFill>
                <a:effectLst/>
                <a:latin typeface="Arial" panose="020B0604020202020204" pitchFamily="34" charset="0"/>
              </a:rPr>
              <a:t> </a:t>
            </a:r>
            <a:r>
              <a:rPr lang="zh-CN" altLang="en-US" sz="1800" b="0" i="0" dirty="0">
                <a:solidFill>
                  <a:srgbClr val="333333"/>
                </a:solidFill>
                <a:effectLst/>
                <a:latin typeface="宋体" panose="02010600030101010101" pitchFamily="2" charset="-122"/>
                <a:ea typeface="宋体" panose="02010600030101010101" pitchFamily="2" charset="-122"/>
              </a:rPr>
              <a:t>网络中，隐层节点数的选择非常重要，它不仅对建立的神经网络模型的性能影响很大，而且是训练时出现</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过拟合</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的直接原因，但是目前理论上还没有一种科学的和普遍的确定方法。</a:t>
            </a:r>
            <a:r>
              <a:rPr lang="zh-CN" altLang="en-US" b="0" i="0" dirty="0">
                <a:solidFill>
                  <a:srgbClr val="333333"/>
                </a:solidFill>
                <a:effectLst/>
                <a:latin typeface="Arial" panose="020B0604020202020204" pitchFamily="34" charset="0"/>
              </a:rPr>
              <a:t> </a:t>
            </a:r>
            <a:r>
              <a:rPr lang="zh-CN" altLang="en-US" sz="1800" b="0" i="0" dirty="0">
                <a:solidFill>
                  <a:srgbClr val="333333"/>
                </a:solidFill>
                <a:effectLst/>
                <a:latin typeface="宋体" panose="02010600030101010101" pitchFamily="2" charset="-122"/>
                <a:ea typeface="宋体" panose="02010600030101010101" pitchFamily="2" charset="-122"/>
              </a:rPr>
              <a:t>目前多数文献中提出的确定隐层节点数的计算公式都是针对训练样本任意多的情况，而且多数是针对最不利的情况，一般工程实践中很难满足，不宜采用。事实上，各种计算公式得到的隐层节点数有时相差几倍甚至上百倍。为尽可能避免训练时出现</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过拟合</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现象，保证足够高的网络性能和泛化能力，确定隐层节点数的最基本原则是：在满足精度要求的前提下取尽可能紧凑的结构，即取尽可能少的隐层节点数。研究表明，隐层节点数不仅与输入</a:t>
            </a:r>
            <a:r>
              <a:rPr lang="en-US" altLang="zh-CN"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输出层的节点数有关，更与需解决的问题的复杂程度和转换函数的型式以及样本数据的特性等因素有关。</a:t>
            </a:r>
            <a:br>
              <a:rPr lang="zh-CN" altLang="en-US" sz="1800" b="0" i="1" dirty="0">
                <a:solidFill>
                  <a:srgbClr val="333333"/>
                </a:solidFill>
                <a:effectLst/>
                <a:latin typeface="Tahoma" panose="020B0604030504040204" pitchFamily="34" charset="0"/>
              </a:rPr>
            </a:br>
            <a:r>
              <a:rPr lang="zh-CN" altLang="en-US" sz="1800" b="0" i="0" dirty="0">
                <a:solidFill>
                  <a:srgbClr val="333333"/>
                </a:solidFill>
                <a:effectLst/>
                <a:latin typeface="宋体" panose="02010600030101010101" pitchFamily="2" charset="-122"/>
                <a:ea typeface="宋体" panose="02010600030101010101" pitchFamily="2" charset="-122"/>
              </a:rPr>
              <a:t>在</a:t>
            </a:r>
            <a:r>
              <a:rPr lang="zh-CN" altLang="en-US" sz="1800" b="0" i="0" dirty="0">
                <a:solidFill>
                  <a:srgbClr val="FF0000"/>
                </a:solidFill>
                <a:effectLst/>
                <a:latin typeface="宋体" panose="02010600030101010101" pitchFamily="2" charset="-122"/>
                <a:ea typeface="宋体" panose="02010600030101010101" pitchFamily="2" charset="-122"/>
              </a:rPr>
              <a:t>确定隐层节点数时必须满足下列条件：</a:t>
            </a:r>
            <a:br>
              <a:rPr lang="zh-CN" altLang="en-US" sz="1800" b="0" i="1" dirty="0">
                <a:solidFill>
                  <a:srgbClr val="333333"/>
                </a:solidFill>
                <a:effectLst/>
                <a:latin typeface="Tahoma" panose="020B0604030504040204" pitchFamily="34" charset="0"/>
              </a:rPr>
            </a:br>
            <a:r>
              <a:rPr lang="zh-CN" altLang="en-US" sz="1800" b="0" i="0" dirty="0">
                <a:solidFill>
                  <a:srgbClr val="333333"/>
                </a:solidFill>
                <a:effectLst/>
                <a:latin typeface="宋体" panose="02010600030101010101" pitchFamily="2" charset="-122"/>
                <a:ea typeface="宋体" panose="02010600030101010101" pitchFamily="2" charset="-122"/>
              </a:rPr>
              <a:t>（</a:t>
            </a:r>
            <a:r>
              <a:rPr lang="en-US" altLang="zh-CN" sz="1800" b="0" i="1" dirty="0">
                <a:solidFill>
                  <a:srgbClr val="333333"/>
                </a:solidFill>
                <a:effectLst/>
                <a:latin typeface="Tahoma" panose="020B0604030504040204" pitchFamily="34" charset="0"/>
              </a:rPr>
              <a:t>1</a:t>
            </a:r>
            <a:r>
              <a:rPr lang="zh-CN" altLang="en-US" sz="1800" b="0" i="0" dirty="0">
                <a:solidFill>
                  <a:srgbClr val="333333"/>
                </a:solidFill>
                <a:effectLst/>
                <a:latin typeface="宋体" panose="02010600030101010101" pitchFamily="2" charset="-122"/>
                <a:ea typeface="宋体" panose="02010600030101010101" pitchFamily="2" charset="-122"/>
              </a:rPr>
              <a:t>）</a:t>
            </a:r>
            <a:r>
              <a:rPr lang="zh-CN" altLang="en-US" sz="1800" b="1" i="0" dirty="0">
                <a:solidFill>
                  <a:srgbClr val="4B0082"/>
                </a:solidFill>
                <a:effectLst/>
                <a:latin typeface="宋体" panose="02010600030101010101" pitchFamily="2" charset="-122"/>
                <a:ea typeface="宋体" panose="02010600030101010101" pitchFamily="2" charset="-122"/>
              </a:rPr>
              <a:t>隐层节点数必须小于</a:t>
            </a:r>
            <a:r>
              <a:rPr lang="en-US" altLang="zh-CN" sz="1800" b="1" i="1" dirty="0">
                <a:solidFill>
                  <a:srgbClr val="4B0082"/>
                </a:solidFill>
                <a:effectLst/>
                <a:latin typeface="Tahoma" panose="020B0604030504040204" pitchFamily="34" charset="0"/>
              </a:rPr>
              <a:t>N-1</a:t>
            </a:r>
            <a:r>
              <a:rPr lang="zh-CN" altLang="en-US" sz="1800" b="0" i="0" dirty="0">
                <a:solidFill>
                  <a:srgbClr val="333333"/>
                </a:solidFill>
                <a:effectLst/>
                <a:latin typeface="宋体" panose="02010600030101010101" pitchFamily="2" charset="-122"/>
                <a:ea typeface="宋体" panose="02010600030101010101" pitchFamily="2" charset="-122"/>
              </a:rPr>
              <a:t>（其中</a:t>
            </a:r>
            <a:r>
              <a:rPr lang="en-US" altLang="zh-CN" sz="1800" b="0" i="1" dirty="0">
                <a:solidFill>
                  <a:srgbClr val="333333"/>
                </a:solidFill>
                <a:effectLst/>
                <a:latin typeface="Tahoma" panose="020B0604030504040204" pitchFamily="34" charset="0"/>
              </a:rPr>
              <a:t>N</a:t>
            </a:r>
            <a:r>
              <a:rPr lang="zh-CN" altLang="en-US" sz="1800" b="0" i="0" dirty="0">
                <a:solidFill>
                  <a:srgbClr val="333333"/>
                </a:solidFill>
                <a:effectLst/>
                <a:latin typeface="宋体" panose="02010600030101010101" pitchFamily="2" charset="-122"/>
                <a:ea typeface="宋体" panose="02010600030101010101" pitchFamily="2" charset="-122"/>
              </a:rPr>
              <a:t>为训练样本数），否则，网络模型的系统误差与训练样本的特性无关而趋于零，即建立的网络模型没有泛化能力，也没有任何实用价值。同理可推得：输入层的节点数（变量数）必须小于</a:t>
            </a:r>
            <a:r>
              <a:rPr lang="en-US" altLang="zh-CN" sz="1800" b="0" i="1" dirty="0">
                <a:solidFill>
                  <a:srgbClr val="333333"/>
                </a:solidFill>
                <a:effectLst/>
                <a:latin typeface="Tahoma" panose="020B0604030504040204" pitchFamily="34" charset="0"/>
              </a:rPr>
              <a:t>N-1</a:t>
            </a:r>
            <a:r>
              <a:rPr lang="zh-CN" altLang="en-US" sz="1800" b="0" i="0" dirty="0">
                <a:solidFill>
                  <a:srgbClr val="333333"/>
                </a:solidFill>
                <a:effectLst/>
                <a:latin typeface="宋体" panose="02010600030101010101" pitchFamily="2" charset="-122"/>
                <a:ea typeface="宋体" panose="02010600030101010101" pitchFamily="2" charset="-122"/>
              </a:rPr>
              <a:t>。</a:t>
            </a:r>
            <a:br>
              <a:rPr lang="zh-CN" altLang="en-US" sz="1800" b="0" i="1" dirty="0">
                <a:solidFill>
                  <a:srgbClr val="333333"/>
                </a:solidFill>
                <a:effectLst/>
                <a:latin typeface="Tahoma" panose="020B0604030504040204" pitchFamily="34" charset="0"/>
              </a:rPr>
            </a:br>
            <a:r>
              <a:rPr lang="en-US" altLang="zh-CN" sz="1800" b="0" i="1" dirty="0">
                <a:solidFill>
                  <a:srgbClr val="333333"/>
                </a:solidFill>
                <a:effectLst/>
                <a:latin typeface="Tahoma" panose="020B0604030504040204" pitchFamily="34" charset="0"/>
              </a:rPr>
              <a:t>(2)</a:t>
            </a:r>
            <a:r>
              <a:rPr lang="zh-CN" altLang="en-US" b="0" i="0" dirty="0">
                <a:solidFill>
                  <a:srgbClr val="333333"/>
                </a:solidFill>
                <a:effectLst/>
                <a:latin typeface="Arial" panose="020B0604020202020204" pitchFamily="34" charset="0"/>
              </a:rPr>
              <a:t> </a:t>
            </a:r>
            <a:r>
              <a:rPr lang="zh-CN" altLang="en-US" sz="1800" b="1" i="0" dirty="0">
                <a:solidFill>
                  <a:srgbClr val="4B0082"/>
                </a:solidFill>
                <a:effectLst/>
                <a:latin typeface="宋体" panose="02010600030101010101" pitchFamily="2" charset="-122"/>
                <a:ea typeface="宋体" panose="02010600030101010101" pitchFamily="2" charset="-122"/>
              </a:rPr>
              <a:t>训练样本数必须多于网络模型的连接权数，一般为</a:t>
            </a:r>
            <a:r>
              <a:rPr lang="en-US" altLang="zh-CN" sz="1800" b="1" i="1" dirty="0">
                <a:solidFill>
                  <a:srgbClr val="4B0082"/>
                </a:solidFill>
                <a:effectLst/>
                <a:latin typeface="Tahoma" panose="020B0604030504040204" pitchFamily="34" charset="0"/>
              </a:rPr>
              <a:t>2~10</a:t>
            </a:r>
            <a:r>
              <a:rPr lang="zh-CN" altLang="en-US" sz="1800" b="1" i="0" dirty="0">
                <a:solidFill>
                  <a:srgbClr val="4B0082"/>
                </a:solidFill>
                <a:effectLst/>
                <a:latin typeface="宋体" panose="02010600030101010101" pitchFamily="2" charset="-122"/>
                <a:ea typeface="宋体" panose="02010600030101010101" pitchFamily="2" charset="-122"/>
              </a:rPr>
              <a:t>倍</a:t>
            </a:r>
            <a:r>
              <a:rPr lang="zh-CN" altLang="en-US" sz="1800" b="0" i="0" dirty="0">
                <a:solidFill>
                  <a:srgbClr val="333333"/>
                </a:solidFill>
                <a:effectLst/>
                <a:latin typeface="宋体" panose="02010600030101010101" pitchFamily="2" charset="-122"/>
                <a:ea typeface="宋体" panose="02010600030101010101" pitchFamily="2" charset="-122"/>
              </a:rPr>
              <a:t>，否则，样本必须分成几部分并采用</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轮流训练</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的方法才可能得到可靠的神经网络模型。</a:t>
            </a:r>
            <a:r>
              <a:rPr lang="zh-CN" altLang="en-US" b="0" i="0" dirty="0">
                <a:solidFill>
                  <a:srgbClr val="333333"/>
                </a:solidFill>
                <a:effectLst/>
                <a:latin typeface="Arial" panose="020B0604020202020204" pitchFamily="34" charset="0"/>
              </a:rPr>
              <a:t> </a:t>
            </a:r>
            <a:br>
              <a:rPr lang="zh-CN" altLang="en-US" sz="1800" b="0" i="1" dirty="0">
                <a:solidFill>
                  <a:srgbClr val="333333"/>
                </a:solidFill>
                <a:effectLst/>
                <a:latin typeface="Tahoma" panose="020B0604030504040204" pitchFamily="34" charset="0"/>
              </a:rPr>
            </a:br>
            <a:r>
              <a:rPr lang="zh-CN" altLang="en-US" sz="1800" b="0" i="0" dirty="0">
                <a:solidFill>
                  <a:srgbClr val="333333"/>
                </a:solidFill>
                <a:effectLst/>
                <a:latin typeface="宋体" panose="02010600030101010101" pitchFamily="2" charset="-122"/>
                <a:ea typeface="宋体" panose="02010600030101010101" pitchFamily="2" charset="-122"/>
              </a:rPr>
              <a:t>总之，若隐层节点数太少，网络可能根本不能训练或网络性能很差；若隐层节点数太多，虽然可使网络的系统误差减小，但一方面使网络训练时间延长，另一方面，训练容易陷入局部极小点而得不到最优点，也是训练时出现</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过拟合</a:t>
            </a:r>
            <a:r>
              <a:rPr lang="zh-CN" altLang="en-US" sz="1800" b="0" i="1" dirty="0">
                <a:solidFill>
                  <a:srgbClr val="333333"/>
                </a:solidFill>
                <a:effectLst/>
                <a:latin typeface="Tahoma" panose="020B0604030504040204" pitchFamily="34" charset="0"/>
              </a:rPr>
              <a:t>”</a:t>
            </a:r>
            <a:r>
              <a:rPr lang="zh-CN" altLang="en-US" sz="1800" b="0" i="0" dirty="0">
                <a:solidFill>
                  <a:srgbClr val="333333"/>
                </a:solidFill>
                <a:effectLst/>
                <a:latin typeface="宋体" panose="02010600030101010101" pitchFamily="2" charset="-122"/>
                <a:ea typeface="宋体" panose="02010600030101010101" pitchFamily="2" charset="-122"/>
              </a:rPr>
              <a:t>的内在原因。因此，合理隐层节点数应在综合考虑网络结构复杂程度和误差大小的情况下用节点删除法和扩张法确定。</a:t>
            </a:r>
            <a:endParaRPr lang="zh-CN" altLang="en-US" b="0"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6182E228-E024-419D-8429-96CB3DB51177}" type="slidenum">
              <a:rPr lang="zh-CN" altLang="en-US" smtClean="0"/>
              <a:t>15</a:t>
            </a:fld>
            <a:endParaRPr lang="zh-CN" altLang="en-US"/>
          </a:p>
        </p:txBody>
      </p:sp>
    </p:spTree>
    <p:extLst>
      <p:ext uri="{BB962C8B-B14F-4D97-AF65-F5344CB8AC3E}">
        <p14:creationId xmlns:p14="http://schemas.microsoft.com/office/powerpoint/2010/main" val="96152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11111"/>
                </a:solidFill>
                <a:effectLst/>
                <a:latin typeface="Verdana" panose="020B0604030504040204" pitchFamily="34" charset="0"/>
              </a:rPr>
              <a:t>虽然神经网络引入了隐藏层，却依然等价于一个单层神经网络：</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含单隐藏层的多层感知机的设计。其输出的计算如左上，将两个式子联立起来，可以得到其下的式子。</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其中输出层权重</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参数</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系数矩阵为</a:t>
            </a:r>
            <a:r>
              <a:rPr lang="en-US" altLang="zh-CN" b="0" i="0" dirty="0">
                <a:solidFill>
                  <a:srgbClr val="111111"/>
                </a:solidFill>
                <a:effectLst/>
                <a:latin typeface="Verdana" panose="020B0604030504040204" pitchFamily="34" charset="0"/>
              </a:rPr>
              <a:t>W</a:t>
            </a:r>
            <a:r>
              <a:rPr lang="en-US" altLang="zh-CN" b="0" i="0" baseline="-25000" dirty="0">
                <a:solidFill>
                  <a:srgbClr val="111111"/>
                </a:solidFill>
                <a:effectLst/>
                <a:latin typeface="Verdana" panose="020B0604030504040204" pitchFamily="34" charset="0"/>
              </a:rPr>
              <a:t>h</a:t>
            </a:r>
            <a:r>
              <a:rPr lang="en-US" altLang="zh-CN" b="0" i="0" dirty="0">
                <a:solidFill>
                  <a:srgbClr val="111111"/>
                </a:solidFill>
                <a:effectLst/>
                <a:latin typeface="Verdana" panose="020B0604030504040204" pitchFamily="34" charset="0"/>
              </a:rPr>
              <a:t>W</a:t>
            </a:r>
            <a:r>
              <a:rPr lang="en-US" altLang="zh-CN" b="0" i="0" baseline="-25000" dirty="0">
                <a:solidFill>
                  <a:srgbClr val="111111"/>
                </a:solidFill>
                <a:effectLst/>
                <a:latin typeface="Verdana" panose="020B0604030504040204" pitchFamily="34" charset="0"/>
              </a:rPr>
              <a:t>0</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偏差参数为</a:t>
            </a:r>
            <a:r>
              <a:rPr lang="en-US" altLang="zh-CN" b="0" i="0" dirty="0">
                <a:solidFill>
                  <a:srgbClr val="111111"/>
                </a:solidFill>
                <a:effectLst/>
                <a:latin typeface="Verdana" panose="020B0604030504040204" pitchFamily="34" charset="0"/>
              </a:rPr>
              <a:t>b</a:t>
            </a:r>
            <a:r>
              <a:rPr lang="en-US" altLang="zh-CN" b="0" i="0" baseline="-25000" dirty="0">
                <a:solidFill>
                  <a:srgbClr val="111111"/>
                </a:solidFill>
                <a:effectLst/>
                <a:latin typeface="Verdana" panose="020B0604030504040204" pitchFamily="34" charset="0"/>
              </a:rPr>
              <a:t>h</a:t>
            </a:r>
            <a:r>
              <a:rPr lang="en-US" altLang="zh-CN" b="0" i="0" dirty="0">
                <a:solidFill>
                  <a:srgbClr val="111111"/>
                </a:solidFill>
                <a:effectLst/>
                <a:latin typeface="Verdana" panose="020B0604030504040204" pitchFamily="34" charset="0"/>
              </a:rPr>
              <a:t>W</a:t>
            </a:r>
            <a:r>
              <a:rPr lang="en-US" altLang="zh-CN" b="0" i="0" baseline="-25000" dirty="0">
                <a:solidFill>
                  <a:srgbClr val="111111"/>
                </a:solidFill>
                <a:effectLst/>
                <a:latin typeface="Verdana" panose="020B0604030504040204" pitchFamily="34" charset="0"/>
              </a:rPr>
              <a:t>0</a:t>
            </a:r>
            <a:r>
              <a:rPr lang="en-US" altLang="zh-CN" b="0" i="0" dirty="0">
                <a:solidFill>
                  <a:srgbClr val="111111"/>
                </a:solidFill>
                <a:effectLst/>
                <a:latin typeface="Verdana" panose="020B0604030504040204" pitchFamily="34" charset="0"/>
              </a:rPr>
              <a:t>+b</a:t>
            </a:r>
            <a:r>
              <a:rPr lang="zh-CN" altLang="en-US" b="0" i="0" dirty="0">
                <a:solidFill>
                  <a:srgbClr val="111111"/>
                </a:solidFill>
                <a:effectLst/>
                <a:latin typeface="Verdana" panose="020B0604030504040204" pitchFamily="34" charset="0"/>
              </a:rPr>
              <a:t>。</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即便再添加更多的隐藏层，依然只能与仅含输出层的单层神经网络等价。</a:t>
            </a:r>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17</a:t>
            </a:fld>
            <a:endParaRPr lang="zh-CN" altLang="en-US"/>
          </a:p>
        </p:txBody>
      </p:sp>
    </p:spTree>
    <p:extLst>
      <p:ext uri="{BB962C8B-B14F-4D97-AF65-F5344CB8AC3E}">
        <p14:creationId xmlns:p14="http://schemas.microsoft.com/office/powerpoint/2010/main" val="927555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24</a:t>
            </a:fld>
            <a:endParaRPr lang="zh-CN" altLang="en-US"/>
          </a:p>
        </p:txBody>
      </p:sp>
    </p:spTree>
    <p:extLst>
      <p:ext uri="{BB962C8B-B14F-4D97-AF65-F5344CB8AC3E}">
        <p14:creationId xmlns:p14="http://schemas.microsoft.com/office/powerpoint/2010/main" val="224829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30</a:t>
            </a:fld>
            <a:endParaRPr lang="zh-CN" altLang="en-US"/>
          </a:p>
        </p:txBody>
      </p:sp>
    </p:spTree>
    <p:extLst>
      <p:ext uri="{BB962C8B-B14F-4D97-AF65-F5344CB8AC3E}">
        <p14:creationId xmlns:p14="http://schemas.microsoft.com/office/powerpoint/2010/main" val="141836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2D2DD-11D2-42D9-A975-9E790A0FAC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015FA9-4237-45E2-AE45-70AF71A68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DD2040-4A96-4325-8A8C-ADA10A2E8C73}"/>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74AD176B-E369-4871-8C7C-4B5DA4D63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F1CBEA-B270-4E78-91E5-D53156D27A58}"/>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81998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C5AC4-903B-4F3A-8251-779AA976B3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56CF0F-7BBE-498B-9A78-B960AB23C3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BDDA7A-2EB3-4232-9E37-262C09D6F275}"/>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A379D9FF-7E4F-42E6-97AA-333D02A21E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4B5D69-74DA-4A3B-B6FF-54B6CB793DD4}"/>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265652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A3F55D-10FE-41F0-8D22-4A30A4006B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349F8-A840-41AA-804A-9A4B1A4923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AEB23E-36AD-4B1A-AAD7-9CB0AA8A189D}"/>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184DC666-2A23-4A9F-932B-D651590E4A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55D5EC-B411-48D0-857A-BA510EB54A38}"/>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97261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1F9CB-397E-4A81-91A0-1A658BB60D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4B2D23-476F-454A-9170-B965762A92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C975E7-399E-4756-B8D9-81CEFDB34A21}"/>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436A28D6-E1EF-4949-9816-07BE0062F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5CC970-D237-4902-B26F-7814FC418025}"/>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52518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4DB09-23D9-4413-94D1-5A587A8484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BD45CE-9405-460D-ACD3-90662D8B5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2217AD-135E-4097-B9F9-441BD371B5C3}"/>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94DE8B5D-9969-45C2-9D76-90880DA1A6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DD671-EBDF-457D-8F74-C201DB155174}"/>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290808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BC4ED-FB1D-499F-9D0D-10647777B2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89F5B6-4F8C-4138-8C16-C7F6DCAD15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BDF496-779B-4D93-9832-E5E1B22006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41FE6E-02F4-4B25-A9D4-959285B7630C}"/>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6" name="页脚占位符 5">
            <a:extLst>
              <a:ext uri="{FF2B5EF4-FFF2-40B4-BE49-F238E27FC236}">
                <a16:creationId xmlns:a16="http://schemas.microsoft.com/office/drawing/2014/main" id="{5A0A90CE-C2AA-467F-8527-F12C073AC8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3D1F45-492B-4231-846E-51667083CA8B}"/>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80773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DC8C8-9CAB-4E8B-85B2-B398C32600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8C6172-1325-471B-9D53-57B5AA9BD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1E0021-7BF4-4EBB-B4E5-5A7F75C076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495700-DF3C-4FD7-B1C3-AE0A6078D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CC8819-A411-402E-99E0-25C2ABBB1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B66C5E-07F3-4514-9B60-6AFBCE7529F3}"/>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8" name="页脚占位符 7">
            <a:extLst>
              <a:ext uri="{FF2B5EF4-FFF2-40B4-BE49-F238E27FC236}">
                <a16:creationId xmlns:a16="http://schemas.microsoft.com/office/drawing/2014/main" id="{B1F1FDD8-1D66-4B15-89CF-C6D18AA0B6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35A417-6398-4A10-9D70-59BF67619497}"/>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223122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BFA4D-CDA4-4B33-9B39-A37B36A768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DD5805-2921-42D8-AC78-AE536D1EDAF8}"/>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4" name="页脚占位符 3">
            <a:extLst>
              <a:ext uri="{FF2B5EF4-FFF2-40B4-BE49-F238E27FC236}">
                <a16:creationId xmlns:a16="http://schemas.microsoft.com/office/drawing/2014/main" id="{9EB92352-E689-45CF-8DF2-7B533B42E0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23DE52-B054-4F68-8EB5-87D0A14B0A5A}"/>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382452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568C47-D8B6-4A22-B45B-CAA623CB8344}"/>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3" name="页脚占位符 2">
            <a:extLst>
              <a:ext uri="{FF2B5EF4-FFF2-40B4-BE49-F238E27FC236}">
                <a16:creationId xmlns:a16="http://schemas.microsoft.com/office/drawing/2014/main" id="{832D26FC-3FEA-4806-B392-D6B077D314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C5D4D3-E6D0-4F06-9509-A64F733638A3}"/>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24977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E4DF0-27DD-4C56-8EE8-CB3F8C3CDC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F5BCBC-C08A-4537-899D-8773E52BF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DAB4C0-3DC5-4B15-ACFF-8AEF2C6F0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FBEA56-92FE-4033-A326-6E9C370F8313}"/>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6" name="页脚占位符 5">
            <a:extLst>
              <a:ext uri="{FF2B5EF4-FFF2-40B4-BE49-F238E27FC236}">
                <a16:creationId xmlns:a16="http://schemas.microsoft.com/office/drawing/2014/main" id="{1EC42BBF-A76D-4B32-B14B-3FB1E9A5E9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565AD8-247E-487C-A61E-A975ED9B9116}"/>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262835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E5317-6781-4E76-B16F-D0E9413E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E4513C-6FB3-4BDA-BB9E-02B6492C4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13D1B3-9260-42C4-8BCF-6FF4E8DAC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54C902-7918-4FF6-A0B2-A3E8E65FFE47}"/>
              </a:ext>
            </a:extLst>
          </p:cNvPr>
          <p:cNvSpPr>
            <a:spLocks noGrp="1"/>
          </p:cNvSpPr>
          <p:nvPr>
            <p:ph type="dt" sz="half" idx="10"/>
          </p:nvPr>
        </p:nvSpPr>
        <p:spPr/>
        <p:txBody>
          <a:bodyPr/>
          <a:lstStyle/>
          <a:p>
            <a:fld id="{B193FDA3-EA3A-45DB-934D-A41A49D27326}" type="datetimeFigureOut">
              <a:rPr lang="zh-CN" altLang="en-US" smtClean="0"/>
              <a:t>2023/6/27</a:t>
            </a:fld>
            <a:endParaRPr lang="zh-CN" altLang="en-US"/>
          </a:p>
        </p:txBody>
      </p:sp>
      <p:sp>
        <p:nvSpPr>
          <p:cNvPr id="6" name="页脚占位符 5">
            <a:extLst>
              <a:ext uri="{FF2B5EF4-FFF2-40B4-BE49-F238E27FC236}">
                <a16:creationId xmlns:a16="http://schemas.microsoft.com/office/drawing/2014/main" id="{05D8464D-2462-44FD-92FA-778242ECF9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A2C254-2D99-4E42-88A5-143FD381C54B}"/>
              </a:ext>
            </a:extLst>
          </p:cNvPr>
          <p:cNvSpPr>
            <a:spLocks noGrp="1"/>
          </p:cNvSpPr>
          <p:nvPr>
            <p:ph type="sldNum" sz="quarter" idx="12"/>
          </p:nvPr>
        </p:nvSpPr>
        <p:spPr/>
        <p:txBody>
          <a:body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369456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FC553D-95AF-4EF3-9938-D40D1A049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601B00-B009-4F6F-9B97-67341AF19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E51B500-8F27-474C-AFDE-154A08593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3FDA3-EA3A-45DB-934D-A41A49D27326}" type="datetimeFigureOut">
              <a:rPr lang="zh-CN" altLang="en-US" smtClean="0"/>
              <a:t>2023/6/27</a:t>
            </a:fld>
            <a:endParaRPr lang="zh-CN" altLang="en-US"/>
          </a:p>
        </p:txBody>
      </p:sp>
      <p:sp>
        <p:nvSpPr>
          <p:cNvPr id="5" name="页脚占位符 4">
            <a:extLst>
              <a:ext uri="{FF2B5EF4-FFF2-40B4-BE49-F238E27FC236}">
                <a16:creationId xmlns:a16="http://schemas.microsoft.com/office/drawing/2014/main" id="{A4BCF5AE-968B-4916-B5AC-106F6758A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EA64AD-07FE-4641-8E1F-F77EA2C63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0336C-F869-4418-BD73-8172AC7560BE}" type="slidenum">
              <a:rPr lang="zh-CN" altLang="en-US" smtClean="0"/>
              <a:t>‹#›</a:t>
            </a:fld>
            <a:endParaRPr lang="zh-CN" altLang="en-US"/>
          </a:p>
        </p:txBody>
      </p:sp>
    </p:spTree>
    <p:extLst>
      <p:ext uri="{BB962C8B-B14F-4D97-AF65-F5344CB8AC3E}">
        <p14:creationId xmlns:p14="http://schemas.microsoft.com/office/powerpoint/2010/main" val="385431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D827-7465-40CD-91AB-BA644514E0CD}"/>
              </a:ext>
            </a:extLst>
          </p:cNvPr>
          <p:cNvSpPr>
            <a:spLocks noGrp="1"/>
          </p:cNvSpPr>
          <p:nvPr>
            <p:ph type="ctrTitle"/>
          </p:nvPr>
        </p:nvSpPr>
        <p:spPr/>
        <p:txBody>
          <a:bodyPr/>
          <a:lstStyle/>
          <a:p>
            <a:r>
              <a:rPr lang="en-US" altLang="zh-CN" dirty="0"/>
              <a:t>Hand rolling</a:t>
            </a:r>
            <a:endParaRPr lang="zh-CN" altLang="en-US" dirty="0"/>
          </a:p>
        </p:txBody>
      </p:sp>
      <p:sp>
        <p:nvSpPr>
          <p:cNvPr id="3" name="副标题 2">
            <a:extLst>
              <a:ext uri="{FF2B5EF4-FFF2-40B4-BE49-F238E27FC236}">
                <a16:creationId xmlns:a16="http://schemas.microsoft.com/office/drawing/2014/main" id="{741EE8C4-10AC-4DA0-BA45-D5DF2957D596}"/>
              </a:ext>
            </a:extLst>
          </p:cNvPr>
          <p:cNvSpPr>
            <a:spLocks noGrp="1"/>
          </p:cNvSpPr>
          <p:nvPr>
            <p:ph type="subTitle" idx="1"/>
          </p:nvPr>
        </p:nvSpPr>
        <p:spPr/>
        <p:txBody>
          <a:bodyPr/>
          <a:lstStyle/>
          <a:p>
            <a:r>
              <a:rPr lang="en-US" altLang="zh-CN" dirty="0"/>
              <a:t>AI Lecture</a:t>
            </a:r>
            <a:endParaRPr lang="zh-CN" altLang="en-US" dirty="0"/>
          </a:p>
        </p:txBody>
      </p:sp>
    </p:spTree>
    <p:extLst>
      <p:ext uri="{BB962C8B-B14F-4D97-AF65-F5344CB8AC3E}">
        <p14:creationId xmlns:p14="http://schemas.microsoft.com/office/powerpoint/2010/main" val="268832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825D94-34ED-4103-B221-9AF3EB14F8BB}"/>
              </a:ext>
            </a:extLst>
          </p:cNvPr>
          <p:cNvPicPr>
            <a:picLocks noChangeAspect="1"/>
          </p:cNvPicPr>
          <p:nvPr/>
        </p:nvPicPr>
        <p:blipFill>
          <a:blip r:embed="rId3"/>
          <a:stretch>
            <a:fillRect/>
          </a:stretch>
        </p:blipFill>
        <p:spPr>
          <a:xfrm>
            <a:off x="7030386" y="1"/>
            <a:ext cx="5161613" cy="4109846"/>
          </a:xfrm>
          <a:prstGeom prst="rect">
            <a:avLst/>
          </a:prstGeom>
        </p:spPr>
      </p:pic>
      <p:sp>
        <p:nvSpPr>
          <p:cNvPr id="2" name="标题 1">
            <a:extLst>
              <a:ext uri="{FF2B5EF4-FFF2-40B4-BE49-F238E27FC236}">
                <a16:creationId xmlns:a16="http://schemas.microsoft.com/office/drawing/2014/main" id="{400AEB5C-685E-440F-8A74-4900FCACF24C}"/>
              </a:ext>
            </a:extLst>
          </p:cNvPr>
          <p:cNvSpPr>
            <a:spLocks noGrp="1"/>
          </p:cNvSpPr>
          <p:nvPr>
            <p:ph type="title"/>
          </p:nvPr>
        </p:nvSpPr>
        <p:spPr/>
        <p:txBody>
          <a:bodyPr/>
          <a:lstStyle/>
          <a:p>
            <a:r>
              <a:rPr lang="zh-CN" altLang="en-US" dirty="0"/>
              <a:t>目标</a:t>
            </a:r>
          </a:p>
        </p:txBody>
      </p:sp>
      <p:sp>
        <p:nvSpPr>
          <p:cNvPr id="3" name="内容占位符 2">
            <a:extLst>
              <a:ext uri="{FF2B5EF4-FFF2-40B4-BE49-F238E27FC236}">
                <a16:creationId xmlns:a16="http://schemas.microsoft.com/office/drawing/2014/main" id="{35A72EAB-6165-4DAD-860C-8C3629A399EF}"/>
              </a:ext>
            </a:extLst>
          </p:cNvPr>
          <p:cNvSpPr>
            <a:spLocks noGrp="1"/>
          </p:cNvSpPr>
          <p:nvPr>
            <p:ph idx="1"/>
          </p:nvPr>
        </p:nvSpPr>
        <p:spPr/>
        <p:txBody>
          <a:bodyPr>
            <a:normAutofit fontScale="92500" lnSpcReduction="20000"/>
          </a:bodyPr>
          <a:lstStyle/>
          <a:p>
            <a:r>
              <a:rPr lang="zh-CN" altLang="en-US" b="0" i="0" dirty="0">
                <a:solidFill>
                  <a:srgbClr val="121212"/>
                </a:solidFill>
                <a:effectLst/>
                <a:latin typeface="-apple-system"/>
              </a:rPr>
              <a:t>使用神经网络完成分类任务，目标：</a:t>
            </a:r>
            <a:endParaRPr lang="en-US" altLang="zh-CN" dirty="0"/>
          </a:p>
          <a:p>
            <a:pPr lvl="1"/>
            <a:r>
              <a:rPr lang="zh-CN" altLang="en-US" dirty="0"/>
              <a:t>对典型神经网络做较为完整的介绍</a:t>
            </a:r>
            <a:endParaRPr lang="en-US" altLang="zh-CN" dirty="0"/>
          </a:p>
          <a:p>
            <a:pPr lvl="1"/>
            <a:r>
              <a:rPr lang="zh-CN" altLang="en-US" dirty="0"/>
              <a:t>对神经网络能有一个清晰且全面的认识。</a:t>
            </a:r>
            <a:endParaRPr lang="en-US" altLang="zh-CN" dirty="0"/>
          </a:p>
          <a:p>
            <a:r>
              <a:rPr lang="zh-CN" altLang="en-US" dirty="0"/>
              <a:t>任务：使用神经网络完成“分类”</a:t>
            </a:r>
            <a:endParaRPr lang="en-US" altLang="zh-CN" dirty="0"/>
          </a:p>
          <a:p>
            <a:pPr lvl="1"/>
            <a:r>
              <a:rPr lang="zh-CN" altLang="en-US" dirty="0"/>
              <a:t>描述：</a:t>
            </a:r>
            <a:endParaRPr lang="en-US" altLang="zh-CN" dirty="0"/>
          </a:p>
          <a:p>
            <a:pPr lvl="2"/>
            <a:r>
              <a:rPr lang="zh-CN" altLang="en-US" dirty="0"/>
              <a:t>已知四个数据点</a:t>
            </a:r>
            <a:r>
              <a:rPr lang="en-US" altLang="zh-CN" dirty="0"/>
              <a:t>(1,1)(-1,1)(-1,-1)(1,-1)</a:t>
            </a:r>
            <a:r>
              <a:rPr lang="zh-CN" altLang="en-US" dirty="0"/>
              <a:t>，分别对应</a:t>
            </a:r>
            <a:r>
              <a:rPr lang="en-US" altLang="zh-CN" dirty="0"/>
              <a:t>I~IV</a:t>
            </a:r>
            <a:r>
              <a:rPr lang="zh-CN" altLang="en-US" dirty="0"/>
              <a:t>象限，</a:t>
            </a:r>
            <a:endParaRPr lang="en-US" altLang="zh-CN" dirty="0"/>
          </a:p>
          <a:p>
            <a:pPr lvl="2"/>
            <a:r>
              <a:rPr lang="zh-CN" altLang="en-US" dirty="0"/>
              <a:t>判断新的坐标点（比如</a:t>
            </a:r>
            <a:r>
              <a:rPr lang="en-US" altLang="zh-CN" dirty="0"/>
              <a:t>(2,2)</a:t>
            </a:r>
            <a:r>
              <a:rPr lang="zh-CN" altLang="en-US" dirty="0"/>
              <a:t>）属于哪个象限。</a:t>
            </a:r>
            <a:endParaRPr lang="en-US" altLang="zh-CN" dirty="0"/>
          </a:p>
          <a:p>
            <a:pPr lvl="1"/>
            <a:r>
              <a:rPr lang="zh-CN" altLang="en-US" dirty="0"/>
              <a:t>数值化</a:t>
            </a:r>
            <a:r>
              <a:rPr lang="en-US" altLang="zh-CN" dirty="0"/>
              <a:t>:</a:t>
            </a:r>
          </a:p>
          <a:p>
            <a:pPr lvl="2"/>
            <a:r>
              <a:rPr lang="zh-CN" altLang="en-US" dirty="0"/>
              <a:t>样本数据集是什么？</a:t>
            </a:r>
            <a:endParaRPr lang="en-US" altLang="zh-CN" dirty="0"/>
          </a:p>
          <a:p>
            <a:pPr lvl="2"/>
            <a:r>
              <a:rPr lang="zh-CN" altLang="en-US" dirty="0"/>
              <a:t>需要预测的数据集是什么？</a:t>
            </a:r>
            <a:endParaRPr lang="en-US" altLang="zh-CN" dirty="0"/>
          </a:p>
          <a:p>
            <a:pPr lvl="1"/>
            <a:r>
              <a:rPr lang="zh-CN" altLang="en-US" dirty="0"/>
              <a:t>输入是什么？输出是什么？</a:t>
            </a:r>
          </a:p>
        </p:txBody>
      </p:sp>
    </p:spTree>
    <p:extLst>
      <p:ext uri="{BB962C8B-B14F-4D97-AF65-F5344CB8AC3E}">
        <p14:creationId xmlns:p14="http://schemas.microsoft.com/office/powerpoint/2010/main" val="80341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DF5B7-8B0C-4A19-9401-7EE1F55ACBB6}"/>
              </a:ext>
            </a:extLst>
          </p:cNvPr>
          <p:cNvSpPr>
            <a:spLocks noGrp="1"/>
          </p:cNvSpPr>
          <p:nvPr>
            <p:ph type="title"/>
          </p:nvPr>
        </p:nvSpPr>
        <p:spPr/>
        <p:txBody>
          <a:bodyPr/>
          <a:lstStyle/>
          <a:p>
            <a:r>
              <a:rPr lang="zh-CN" altLang="en-US" dirty="0"/>
              <a:t>介绍内容</a:t>
            </a:r>
          </a:p>
        </p:txBody>
      </p:sp>
      <p:sp>
        <p:nvSpPr>
          <p:cNvPr id="3" name="内容占位符 2">
            <a:extLst>
              <a:ext uri="{FF2B5EF4-FFF2-40B4-BE49-F238E27FC236}">
                <a16:creationId xmlns:a16="http://schemas.microsoft.com/office/drawing/2014/main" id="{B759BE02-04D6-4B2A-979D-638F76CB8B82}"/>
              </a:ext>
            </a:extLst>
          </p:cNvPr>
          <p:cNvSpPr>
            <a:spLocks noGrp="1"/>
          </p:cNvSpPr>
          <p:nvPr>
            <p:ph idx="1"/>
          </p:nvPr>
        </p:nvSpPr>
        <p:spPr/>
        <p:txBody>
          <a:bodyPr>
            <a:normAutofit fontScale="92500" lnSpcReduction="20000"/>
          </a:bodyPr>
          <a:lstStyle/>
          <a:p>
            <a:r>
              <a:rPr lang="zh-CN" altLang="en-US" dirty="0"/>
              <a:t>神经网络也需经多次迭代，才能逼近并获得最优模型。</a:t>
            </a:r>
            <a:endParaRPr lang="en-US" altLang="zh-CN" dirty="0"/>
          </a:p>
          <a:p>
            <a:pPr lvl="1"/>
            <a:r>
              <a:rPr lang="zh-CN" altLang="en-US" dirty="0"/>
              <a:t>类似梯度下降法</a:t>
            </a:r>
            <a:endParaRPr lang="zh-CN" altLang="en-US" b="1" dirty="0"/>
          </a:p>
          <a:p>
            <a:r>
              <a:rPr lang="zh-CN" altLang="en-US" dirty="0"/>
              <a:t>两层神经网络</a:t>
            </a:r>
            <a:endParaRPr lang="en-US" altLang="zh-CN" dirty="0"/>
          </a:p>
          <a:p>
            <a:pPr lvl="1"/>
            <a:r>
              <a:rPr lang="zh-CN" altLang="en-US" b="1" dirty="0"/>
              <a:t>前向传播</a:t>
            </a:r>
            <a:r>
              <a:rPr lang="zh-CN" altLang="en-US" dirty="0"/>
              <a:t>的过程：</a:t>
            </a:r>
            <a:endParaRPr lang="en-US" altLang="zh-CN" dirty="0"/>
          </a:p>
          <a:p>
            <a:pPr lvl="2"/>
            <a:r>
              <a:rPr lang="zh-CN" altLang="en-US" dirty="0"/>
              <a:t>将样本数据输入到神经网络模型，</a:t>
            </a:r>
            <a:endParaRPr lang="en-US" altLang="zh-CN" dirty="0"/>
          </a:p>
          <a:p>
            <a:pPr lvl="2"/>
            <a:r>
              <a:rPr lang="zh-CN" altLang="en-US" dirty="0"/>
              <a:t>经由神经网络计算，</a:t>
            </a:r>
            <a:endParaRPr lang="en-US" altLang="zh-CN" dirty="0"/>
          </a:p>
          <a:p>
            <a:pPr lvl="2"/>
            <a:r>
              <a:rPr lang="zh-CN" altLang="en-US" dirty="0"/>
              <a:t>最终输出预测值。</a:t>
            </a:r>
            <a:endParaRPr lang="en-US" altLang="zh-CN" dirty="0"/>
          </a:p>
          <a:p>
            <a:pPr lvl="1"/>
            <a:r>
              <a:rPr lang="zh-CN" altLang="en-US" b="1" dirty="0"/>
              <a:t>反向传播</a:t>
            </a:r>
            <a:r>
              <a:rPr lang="zh-CN" altLang="en-US" dirty="0"/>
              <a:t>的过程：</a:t>
            </a:r>
            <a:endParaRPr lang="en-US" altLang="zh-CN" dirty="0"/>
          </a:p>
          <a:p>
            <a:pPr lvl="2"/>
            <a:r>
              <a:rPr lang="zh-CN" altLang="en-US" dirty="0"/>
              <a:t>首先利用损失函数求得模型的最终误差。</a:t>
            </a:r>
            <a:endParaRPr lang="en-US" altLang="zh-CN" dirty="0"/>
          </a:p>
          <a:p>
            <a:pPr lvl="2"/>
            <a:r>
              <a:rPr lang="zh-CN" altLang="en-US" dirty="0"/>
              <a:t>接着再将误差自后向前层层传递，获取每个神经元的误差。</a:t>
            </a:r>
            <a:endParaRPr lang="en-US" altLang="zh-CN" dirty="0"/>
          </a:p>
          <a:p>
            <a:pPr lvl="2"/>
            <a:r>
              <a:rPr lang="zh-CN" altLang="en-US" dirty="0"/>
              <a:t>最后将每层每个神经元的误差对</a:t>
            </a:r>
            <a:r>
              <a:rPr lang="en-US" altLang="zh-CN" dirty="0"/>
              <a:t>w</a:t>
            </a:r>
            <a:r>
              <a:rPr lang="zh-CN" altLang="en-US" dirty="0"/>
              <a:t>和</a:t>
            </a:r>
            <a:r>
              <a:rPr lang="en-US" altLang="zh-CN" dirty="0"/>
              <a:t>b</a:t>
            </a:r>
            <a:r>
              <a:rPr lang="zh-CN" altLang="en-US" dirty="0"/>
              <a:t>求偏导，迭代获取的</a:t>
            </a:r>
            <a:r>
              <a:rPr lang="en-US" altLang="zh-CN" dirty="0"/>
              <a:t>w</a:t>
            </a:r>
            <a:r>
              <a:rPr lang="zh-CN" altLang="en-US" dirty="0"/>
              <a:t>和</a:t>
            </a:r>
            <a:r>
              <a:rPr lang="en-US" altLang="zh-CN" dirty="0"/>
              <a:t>b</a:t>
            </a:r>
            <a:r>
              <a:rPr lang="zh-CN" altLang="en-US" dirty="0"/>
              <a:t>的最优解，构建损失函数最小的最优神经网络模型。</a:t>
            </a:r>
            <a:endParaRPr lang="en-US" altLang="zh-CN" dirty="0"/>
          </a:p>
        </p:txBody>
      </p:sp>
    </p:spTree>
    <p:extLst>
      <p:ext uri="{BB962C8B-B14F-4D97-AF65-F5344CB8AC3E}">
        <p14:creationId xmlns:p14="http://schemas.microsoft.com/office/powerpoint/2010/main" val="390608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473A8-A2BB-4F8E-8534-F266C3849297}"/>
              </a:ext>
            </a:extLst>
          </p:cNvPr>
          <p:cNvSpPr>
            <a:spLocks noGrp="1"/>
          </p:cNvSpPr>
          <p:nvPr>
            <p:ph type="title"/>
          </p:nvPr>
        </p:nvSpPr>
        <p:spPr/>
        <p:txBody>
          <a:bodyPr/>
          <a:lstStyle/>
          <a:p>
            <a:r>
              <a:rPr lang="zh-CN" altLang="en-US" dirty="0"/>
              <a:t>一种典型结构：两层神经网络</a:t>
            </a:r>
          </a:p>
        </p:txBody>
      </p:sp>
      <p:sp>
        <p:nvSpPr>
          <p:cNvPr id="3" name="内容占位符 2">
            <a:extLst>
              <a:ext uri="{FF2B5EF4-FFF2-40B4-BE49-F238E27FC236}">
                <a16:creationId xmlns:a16="http://schemas.microsoft.com/office/drawing/2014/main" id="{C9EC237F-0C33-4ED2-A304-34DC9996B29C}"/>
              </a:ext>
            </a:extLst>
          </p:cNvPr>
          <p:cNvSpPr>
            <a:spLocks noGrp="1"/>
          </p:cNvSpPr>
          <p:nvPr>
            <p:ph sz="half" idx="1"/>
          </p:nvPr>
        </p:nvSpPr>
        <p:spPr/>
        <p:txBody>
          <a:bodyPr/>
          <a:lstStyle/>
          <a:p>
            <a:r>
              <a:rPr lang="zh-CN" altLang="en-US" dirty="0"/>
              <a:t>第</a:t>
            </a:r>
            <a:r>
              <a:rPr lang="en-US" altLang="zh-CN" dirty="0"/>
              <a:t>0</a:t>
            </a:r>
            <a:r>
              <a:rPr lang="zh-CN" altLang="en-US" dirty="0"/>
              <a:t>层被称为输入层，</a:t>
            </a:r>
            <a:endParaRPr lang="en-US" altLang="zh-CN" dirty="0"/>
          </a:p>
          <a:p>
            <a:r>
              <a:rPr lang="zh-CN" altLang="en-US" dirty="0"/>
              <a:t>中间的若干层被称为隐藏层，</a:t>
            </a:r>
          </a:p>
          <a:p>
            <a:r>
              <a:rPr lang="zh-CN" altLang="en-US" dirty="0"/>
              <a:t>最后一层被称为输出层。</a:t>
            </a:r>
            <a:endParaRPr lang="en-US" altLang="zh-CN" dirty="0"/>
          </a:p>
          <a:p>
            <a:endParaRPr lang="en-US" altLang="zh-CN" dirty="0"/>
          </a:p>
          <a:p>
            <a:r>
              <a:rPr lang="zh-CN" altLang="en-US" dirty="0"/>
              <a:t>神经网络的层数：</a:t>
            </a:r>
            <a:endParaRPr lang="en-US" altLang="zh-CN" dirty="0"/>
          </a:p>
          <a:p>
            <a:pPr lvl="1"/>
            <a:r>
              <a:rPr lang="zh-CN" altLang="en-US" dirty="0"/>
              <a:t>从隐藏层开始计数，</a:t>
            </a:r>
            <a:endParaRPr lang="en-US" altLang="zh-CN" dirty="0"/>
          </a:p>
          <a:p>
            <a:pPr lvl="1"/>
            <a:r>
              <a:rPr lang="zh-CN" altLang="en-US" dirty="0"/>
              <a:t>输入层不计入总层数。</a:t>
            </a:r>
          </a:p>
          <a:p>
            <a:endParaRPr lang="zh-CN" altLang="en-US" dirty="0"/>
          </a:p>
        </p:txBody>
      </p:sp>
      <p:pic>
        <p:nvPicPr>
          <p:cNvPr id="5" name="内容占位符 3">
            <a:extLst>
              <a:ext uri="{FF2B5EF4-FFF2-40B4-BE49-F238E27FC236}">
                <a16:creationId xmlns:a16="http://schemas.microsoft.com/office/drawing/2014/main" id="{18367372-9E13-4CE2-B8FA-6416BE68270C}"/>
              </a:ext>
            </a:extLst>
          </p:cNvPr>
          <p:cNvPicPr>
            <a:picLocks noGrp="1" noChangeAspect="1"/>
          </p:cNvPicPr>
          <p:nvPr>
            <p:ph sz="half" idx="2"/>
          </p:nvPr>
        </p:nvPicPr>
        <p:blipFill>
          <a:blip r:embed="rId3"/>
          <a:stretch>
            <a:fillRect/>
          </a:stretch>
        </p:blipFill>
        <p:spPr>
          <a:xfrm>
            <a:off x="6172200" y="2320872"/>
            <a:ext cx="5181600" cy="3360843"/>
          </a:xfrm>
          <a:prstGeom prst="rect">
            <a:avLst/>
          </a:prstGeom>
        </p:spPr>
      </p:pic>
    </p:spTree>
    <p:extLst>
      <p:ext uri="{BB962C8B-B14F-4D97-AF65-F5344CB8AC3E}">
        <p14:creationId xmlns:p14="http://schemas.microsoft.com/office/powerpoint/2010/main" val="99972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D5140CD-4AD9-4E55-8261-B4FF0C59337F}"/>
              </a:ext>
            </a:extLst>
          </p:cNvPr>
          <p:cNvSpPr>
            <a:spLocks noGrp="1"/>
          </p:cNvSpPr>
          <p:nvPr>
            <p:ph type="title"/>
          </p:nvPr>
        </p:nvSpPr>
        <p:spPr/>
        <p:txBody>
          <a:bodyPr/>
          <a:lstStyle/>
          <a:p>
            <a:r>
              <a:rPr lang="zh-CN" altLang="en-US" dirty="0"/>
              <a:t>正向传播</a:t>
            </a:r>
          </a:p>
        </p:txBody>
      </p:sp>
      <p:sp>
        <p:nvSpPr>
          <p:cNvPr id="6" name="文本占位符 5">
            <a:extLst>
              <a:ext uri="{FF2B5EF4-FFF2-40B4-BE49-F238E27FC236}">
                <a16:creationId xmlns:a16="http://schemas.microsoft.com/office/drawing/2014/main" id="{83DC285E-1A10-4C6D-9DA9-C9D4BF479262}"/>
              </a:ext>
            </a:extLst>
          </p:cNvPr>
          <p:cNvSpPr>
            <a:spLocks noGrp="1"/>
          </p:cNvSpPr>
          <p:nvPr>
            <p:ph type="body" idx="1"/>
          </p:nvPr>
        </p:nvSpPr>
        <p:spPr/>
        <p:txBody>
          <a:bodyPr/>
          <a:lstStyle/>
          <a:p>
            <a:r>
              <a:rPr lang="zh-CN" altLang="en-US" dirty="0"/>
              <a:t>神经网络的计算、激活函数、正则化、交叉熵损失</a:t>
            </a:r>
          </a:p>
        </p:txBody>
      </p:sp>
    </p:spTree>
    <p:extLst>
      <p:ext uri="{BB962C8B-B14F-4D97-AF65-F5344CB8AC3E}">
        <p14:creationId xmlns:p14="http://schemas.microsoft.com/office/powerpoint/2010/main" val="11525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E32B9-9CC8-4347-A6BA-DB60C2CB512D}"/>
              </a:ext>
            </a:extLst>
          </p:cNvPr>
          <p:cNvSpPr>
            <a:spLocks noGrp="1"/>
          </p:cNvSpPr>
          <p:nvPr>
            <p:ph type="title"/>
          </p:nvPr>
        </p:nvSpPr>
        <p:spPr/>
        <p:txBody>
          <a:bodyPr/>
          <a:lstStyle/>
          <a:p>
            <a:r>
              <a:rPr lang="zh-CN" altLang="en-US" dirty="0"/>
              <a:t>两层神经网络</a:t>
            </a:r>
          </a:p>
        </p:txBody>
      </p:sp>
      <p:sp>
        <p:nvSpPr>
          <p:cNvPr id="3" name="内容占位符 2">
            <a:extLst>
              <a:ext uri="{FF2B5EF4-FFF2-40B4-BE49-F238E27FC236}">
                <a16:creationId xmlns:a16="http://schemas.microsoft.com/office/drawing/2014/main" id="{83B4CCF7-B5DE-47A4-8779-BBC1A7E50089}"/>
              </a:ext>
            </a:extLst>
          </p:cNvPr>
          <p:cNvSpPr>
            <a:spLocks noGrp="1"/>
          </p:cNvSpPr>
          <p:nvPr>
            <p:ph idx="1"/>
          </p:nvPr>
        </p:nvSpPr>
        <p:spPr/>
        <p:txBody>
          <a:bodyPr>
            <a:normAutofit fontScale="92500" lnSpcReduction="10000"/>
          </a:bodyPr>
          <a:lstStyle/>
          <a:p>
            <a:r>
              <a:rPr lang="zh-CN" altLang="en-US" dirty="0"/>
              <a:t>构建一个两层神经网络。</a:t>
            </a:r>
            <a:endParaRPr lang="en-US" altLang="zh-CN" dirty="0"/>
          </a:p>
          <a:p>
            <a:pPr lvl="1"/>
            <a:r>
              <a:rPr lang="zh-CN" altLang="en-US" dirty="0"/>
              <a:t>理论上两层神经网络已经可以拟合任意函数。</a:t>
            </a:r>
            <a:endParaRPr lang="en-US" altLang="zh-CN" dirty="0"/>
          </a:p>
          <a:p>
            <a:pPr lvl="1"/>
            <a:r>
              <a:rPr lang="zh-CN" altLang="en-US" dirty="0"/>
              <a:t>输入层没有计算，不算层数。</a:t>
            </a:r>
            <a:endParaRPr lang="en-US" altLang="zh-CN" dirty="0"/>
          </a:p>
          <a:p>
            <a:r>
              <a:rPr lang="zh-CN" altLang="en-US" dirty="0"/>
              <a:t>过程</a:t>
            </a:r>
            <a:r>
              <a:rPr lang="en-US" altLang="zh-CN" dirty="0"/>
              <a:t>&amp;</a:t>
            </a:r>
            <a:r>
              <a:rPr lang="zh-CN" altLang="en-US" dirty="0"/>
              <a:t>步骤：</a:t>
            </a:r>
            <a:endParaRPr lang="en-US" altLang="zh-CN" dirty="0"/>
          </a:p>
          <a:p>
            <a:pPr lvl="1"/>
            <a:r>
              <a:rPr lang="en-US" altLang="zh-CN" dirty="0"/>
              <a:t>1.</a:t>
            </a:r>
            <a:r>
              <a:rPr lang="zh-CN" altLang="en-US" dirty="0"/>
              <a:t>简化两层神经网络</a:t>
            </a:r>
            <a:endParaRPr lang="en-US" altLang="zh-CN" dirty="0"/>
          </a:p>
          <a:p>
            <a:pPr lvl="1"/>
            <a:r>
              <a:rPr lang="en-US" altLang="zh-CN" dirty="0"/>
              <a:t>2.</a:t>
            </a:r>
            <a:r>
              <a:rPr lang="zh-CN" altLang="en-US" dirty="0"/>
              <a:t>激活层</a:t>
            </a:r>
            <a:endParaRPr lang="en-US" altLang="zh-CN" dirty="0"/>
          </a:p>
          <a:p>
            <a:pPr lvl="1"/>
            <a:r>
              <a:rPr lang="en-US" altLang="zh-CN" dirty="0"/>
              <a:t>3.</a:t>
            </a:r>
            <a:r>
              <a:rPr lang="zh-CN" altLang="en-US" dirty="0"/>
              <a:t>输出的正规化</a:t>
            </a:r>
            <a:endParaRPr lang="en-US" altLang="zh-CN" dirty="0"/>
          </a:p>
          <a:p>
            <a:pPr lvl="1"/>
            <a:r>
              <a:rPr lang="en-US" altLang="zh-CN" dirty="0"/>
              <a:t>4.</a:t>
            </a:r>
            <a:r>
              <a:rPr lang="zh-CN" altLang="en-US" dirty="0"/>
              <a:t>计算损失函数，衡量输出的好坏</a:t>
            </a:r>
          </a:p>
          <a:p>
            <a:pPr lvl="1"/>
            <a:r>
              <a:rPr lang="en-US" altLang="zh-CN" dirty="0"/>
              <a:t>5.</a:t>
            </a:r>
            <a:r>
              <a:rPr lang="zh-CN" altLang="en-US" dirty="0"/>
              <a:t>反向传播与参数优化</a:t>
            </a:r>
            <a:endParaRPr lang="en-US" altLang="zh-CN" dirty="0"/>
          </a:p>
          <a:p>
            <a:pPr lvl="1"/>
            <a:r>
              <a:rPr lang="en-US" altLang="zh-CN" dirty="0"/>
              <a:t>6.</a:t>
            </a:r>
            <a:r>
              <a:rPr lang="zh-CN" altLang="en-US" dirty="0"/>
              <a:t>迭代</a:t>
            </a:r>
          </a:p>
        </p:txBody>
      </p:sp>
    </p:spTree>
    <p:extLst>
      <p:ext uri="{BB962C8B-B14F-4D97-AF65-F5344CB8AC3E}">
        <p14:creationId xmlns:p14="http://schemas.microsoft.com/office/powerpoint/2010/main" val="362079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5A0575-8063-4F66-9260-9735AE4F4F2B}"/>
              </a:ext>
            </a:extLst>
          </p:cNvPr>
          <p:cNvPicPr>
            <a:picLocks noChangeAspect="1"/>
          </p:cNvPicPr>
          <p:nvPr/>
        </p:nvPicPr>
        <p:blipFill>
          <a:blip r:embed="rId3"/>
          <a:stretch>
            <a:fillRect/>
          </a:stretch>
        </p:blipFill>
        <p:spPr>
          <a:xfrm>
            <a:off x="5036934" y="681037"/>
            <a:ext cx="6522155" cy="6042052"/>
          </a:xfrm>
          <a:prstGeom prst="rect">
            <a:avLst/>
          </a:prstGeom>
        </p:spPr>
      </p:pic>
      <p:sp>
        <p:nvSpPr>
          <p:cNvPr id="2" name="标题 1">
            <a:extLst>
              <a:ext uri="{FF2B5EF4-FFF2-40B4-BE49-F238E27FC236}">
                <a16:creationId xmlns:a16="http://schemas.microsoft.com/office/drawing/2014/main" id="{5CB0C6C7-3DB6-4579-A049-936CE2189A8C}"/>
              </a:ext>
            </a:extLst>
          </p:cNvPr>
          <p:cNvSpPr>
            <a:spLocks noGrp="1"/>
          </p:cNvSpPr>
          <p:nvPr>
            <p:ph type="title"/>
          </p:nvPr>
        </p:nvSpPr>
        <p:spPr/>
        <p:txBody>
          <a:bodyPr/>
          <a:lstStyle/>
          <a:p>
            <a:r>
              <a:rPr lang="en-US" altLang="zh-CN" dirty="0"/>
              <a:t>1.</a:t>
            </a:r>
            <a:r>
              <a:rPr lang="zh-CN" altLang="en-US" dirty="0"/>
              <a:t>简化两层神经网络</a:t>
            </a:r>
          </a:p>
        </p:txBody>
      </p:sp>
      <p:sp>
        <p:nvSpPr>
          <p:cNvPr id="3" name="内容占位符 2">
            <a:extLst>
              <a:ext uri="{FF2B5EF4-FFF2-40B4-BE49-F238E27FC236}">
                <a16:creationId xmlns:a16="http://schemas.microsoft.com/office/drawing/2014/main" id="{257E8523-271E-4697-AA81-DD84C965C023}"/>
              </a:ext>
            </a:extLst>
          </p:cNvPr>
          <p:cNvSpPr>
            <a:spLocks noGrp="1"/>
          </p:cNvSpPr>
          <p:nvPr>
            <p:ph idx="1"/>
          </p:nvPr>
        </p:nvSpPr>
        <p:spPr/>
        <p:txBody>
          <a:bodyPr>
            <a:normAutofit fontScale="70000" lnSpcReduction="20000"/>
          </a:bodyPr>
          <a:lstStyle/>
          <a:p>
            <a:r>
              <a:rPr lang="zh-CN" altLang="en-US" dirty="0"/>
              <a:t>简化过后的两层神经网络</a:t>
            </a:r>
            <a:endParaRPr lang="en-US" altLang="zh-CN" dirty="0"/>
          </a:p>
          <a:p>
            <a:pPr lvl="1"/>
            <a:r>
              <a:rPr lang="zh-CN" altLang="en-US" dirty="0"/>
              <a:t>输入层</a:t>
            </a:r>
            <a:endParaRPr lang="en-US" altLang="zh-CN" dirty="0"/>
          </a:p>
          <a:p>
            <a:pPr lvl="1"/>
            <a:r>
              <a:rPr lang="zh-CN" altLang="en-US" dirty="0"/>
              <a:t>隐藏层</a:t>
            </a:r>
            <a:endParaRPr lang="en-US" altLang="zh-CN" dirty="0"/>
          </a:p>
          <a:p>
            <a:pPr lvl="1"/>
            <a:r>
              <a:rPr lang="zh-CN" altLang="en-US" dirty="0"/>
              <a:t>输出层</a:t>
            </a:r>
            <a:endParaRPr lang="en-US" altLang="zh-CN" dirty="0"/>
          </a:p>
          <a:p>
            <a:r>
              <a:rPr lang="zh-CN" altLang="en-US" dirty="0"/>
              <a:t>简单的展开下：</a:t>
            </a:r>
            <a:endParaRPr lang="en-US" altLang="zh-CN" dirty="0"/>
          </a:p>
          <a:p>
            <a:pPr lvl="1"/>
            <a:r>
              <a:rPr lang="zh-CN" altLang="en-US" dirty="0"/>
              <a:t>输入层的维度怎么确定？</a:t>
            </a:r>
            <a:endParaRPr lang="en-US" altLang="zh-CN" dirty="0"/>
          </a:p>
          <a:p>
            <a:pPr lvl="1"/>
            <a:r>
              <a:rPr lang="zh-CN" altLang="en-US" dirty="0"/>
              <a:t>输出层的维度怎么确定？</a:t>
            </a:r>
            <a:endParaRPr lang="en-US" altLang="zh-CN" dirty="0"/>
          </a:p>
          <a:p>
            <a:pPr lvl="1"/>
            <a:r>
              <a:rPr lang="zh-CN" altLang="en-US" dirty="0"/>
              <a:t>隐层有几层？每层有多少个神经元？</a:t>
            </a:r>
            <a:endParaRPr lang="en-US" altLang="zh-CN" dirty="0"/>
          </a:p>
          <a:p>
            <a:pPr lvl="2"/>
            <a:r>
              <a:rPr lang="zh-CN" altLang="en-US" dirty="0"/>
              <a:t>隐层的神经元怎么理解？</a:t>
            </a:r>
            <a:endParaRPr lang="en-US" altLang="zh-CN" dirty="0"/>
          </a:p>
          <a:p>
            <a:pPr lvl="2"/>
            <a:r>
              <a:rPr lang="zh-CN" altLang="en-US" dirty="0"/>
              <a:t>如何由前一层的输入算出每层的神经元？</a:t>
            </a:r>
            <a:endParaRPr lang="en-US" altLang="zh-CN" dirty="0"/>
          </a:p>
          <a:p>
            <a:pPr lvl="1"/>
            <a:r>
              <a:rPr lang="zh-CN" altLang="en-US" dirty="0"/>
              <a:t>系数矩阵的物理意义是什么？</a:t>
            </a:r>
            <a:endParaRPr lang="en-US" altLang="zh-CN" dirty="0"/>
          </a:p>
          <a:p>
            <a:pPr lvl="2"/>
            <a:r>
              <a:rPr lang="zh-CN" altLang="en-US" dirty="0"/>
              <a:t>如何确定有多少个系数矩阵？</a:t>
            </a:r>
            <a:endParaRPr lang="en-US" altLang="zh-CN" dirty="0"/>
          </a:p>
          <a:p>
            <a:pPr lvl="2"/>
            <a:r>
              <a:rPr lang="zh-CN" altLang="en-US" dirty="0"/>
              <a:t>每个系数矩阵怎么确定？</a:t>
            </a:r>
            <a:endParaRPr lang="en-US" altLang="zh-CN" dirty="0"/>
          </a:p>
          <a:p>
            <a:pPr lvl="1"/>
            <a:r>
              <a:rPr lang="zh-CN" altLang="en-US" dirty="0"/>
              <a:t>别忘了偏移量</a:t>
            </a:r>
            <a:r>
              <a:rPr lang="en-US" altLang="zh-CN" dirty="0"/>
              <a:t>…</a:t>
            </a:r>
            <a:endParaRPr lang="zh-CN" altLang="en-US" dirty="0"/>
          </a:p>
        </p:txBody>
      </p:sp>
    </p:spTree>
    <p:extLst>
      <p:ext uri="{BB962C8B-B14F-4D97-AF65-F5344CB8AC3E}">
        <p14:creationId xmlns:p14="http://schemas.microsoft.com/office/powerpoint/2010/main" val="60728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FA09F-9087-4B90-8B3C-4BEE33E5AF1C}"/>
              </a:ext>
            </a:extLst>
          </p:cNvPr>
          <p:cNvSpPr>
            <a:spLocks noGrp="1"/>
          </p:cNvSpPr>
          <p:nvPr>
            <p:ph type="title"/>
          </p:nvPr>
        </p:nvSpPr>
        <p:spPr/>
        <p:txBody>
          <a:bodyPr/>
          <a:lstStyle/>
          <a:p>
            <a:r>
              <a:rPr lang="zh-CN" altLang="en-US" dirty="0"/>
              <a:t>简化后的两层神经网络</a:t>
            </a:r>
          </a:p>
        </p:txBody>
      </p:sp>
      <p:sp>
        <p:nvSpPr>
          <p:cNvPr id="3" name="内容占位符 2">
            <a:extLst>
              <a:ext uri="{FF2B5EF4-FFF2-40B4-BE49-F238E27FC236}">
                <a16:creationId xmlns:a16="http://schemas.microsoft.com/office/drawing/2014/main" id="{7B3198F8-8582-4603-9342-A861719801D4}"/>
              </a:ext>
            </a:extLst>
          </p:cNvPr>
          <p:cNvSpPr>
            <a:spLocks noGrp="1"/>
          </p:cNvSpPr>
          <p:nvPr>
            <p:ph idx="1"/>
          </p:nvPr>
        </p:nvSpPr>
        <p:spPr/>
        <p:txBody>
          <a:bodyPr>
            <a:normAutofit fontScale="85000" lnSpcReduction="20000"/>
          </a:bodyPr>
          <a:lstStyle/>
          <a:p>
            <a:r>
              <a:rPr lang="en-US" altLang="zh-CN" b="1" dirty="0"/>
              <a:t>1.</a:t>
            </a:r>
            <a:r>
              <a:rPr lang="zh-CN" altLang="en-US" b="1" dirty="0"/>
              <a:t>输入层</a:t>
            </a:r>
            <a:endParaRPr lang="zh-CN" altLang="en-US" dirty="0"/>
          </a:p>
          <a:p>
            <a:pPr lvl="1"/>
            <a:r>
              <a:rPr lang="zh-CN" altLang="en-US" dirty="0"/>
              <a:t>输入层是坐标值，例如（</a:t>
            </a:r>
            <a:r>
              <a:rPr lang="en-US" altLang="zh-CN" dirty="0"/>
              <a:t>1,1</a:t>
            </a:r>
            <a:r>
              <a:rPr lang="zh-CN" altLang="en-US" dirty="0"/>
              <a:t>），这是一个包含两个元素的数组，</a:t>
            </a:r>
            <a:endParaRPr lang="en-US" altLang="zh-CN" dirty="0"/>
          </a:p>
          <a:p>
            <a:pPr lvl="2"/>
            <a:r>
              <a:rPr lang="zh-CN" altLang="en-US" dirty="0"/>
              <a:t>可以看作是一个</a:t>
            </a:r>
            <a:r>
              <a:rPr lang="en-US" altLang="zh-CN" dirty="0"/>
              <a:t>1*2</a:t>
            </a:r>
            <a:r>
              <a:rPr lang="zh-CN" altLang="en-US" dirty="0"/>
              <a:t>的矩阵。</a:t>
            </a:r>
            <a:endParaRPr lang="en-US" altLang="zh-CN" dirty="0"/>
          </a:p>
          <a:p>
            <a:pPr lvl="1"/>
            <a:r>
              <a:rPr lang="zh-CN" altLang="en-US" dirty="0"/>
              <a:t>输入层的元素维度与输入量的特征相关</a:t>
            </a:r>
            <a:endParaRPr lang="en-US" altLang="zh-CN" dirty="0"/>
          </a:p>
          <a:p>
            <a:pPr lvl="2"/>
            <a:r>
              <a:rPr lang="zh-CN" altLang="en-US" dirty="0"/>
              <a:t>如果输入的是一张</a:t>
            </a:r>
            <a:r>
              <a:rPr lang="en-US" altLang="zh-CN" dirty="0"/>
              <a:t>32*32</a:t>
            </a:r>
            <a:r>
              <a:rPr lang="zh-CN" altLang="en-US" dirty="0"/>
              <a:t>像素的灰度图像，那么输入层的维度就是</a:t>
            </a:r>
            <a:r>
              <a:rPr lang="en-US" altLang="zh-CN" dirty="0"/>
              <a:t>32*32</a:t>
            </a:r>
            <a:r>
              <a:rPr lang="zh-CN" altLang="en-US" dirty="0"/>
              <a:t>。</a:t>
            </a:r>
            <a:endParaRPr lang="en-US" altLang="zh-CN" dirty="0"/>
          </a:p>
          <a:p>
            <a:pPr lvl="2"/>
            <a:r>
              <a:rPr lang="zh-CN" altLang="en-US" dirty="0"/>
              <a:t>每个元素的值为 </a:t>
            </a:r>
            <a:r>
              <a:rPr lang="en-US" altLang="zh-CN" dirty="0"/>
              <a:t>0 </a:t>
            </a:r>
            <a:r>
              <a:rPr lang="zh-CN" altLang="en-US" dirty="0"/>
              <a:t>或者 </a:t>
            </a:r>
            <a:r>
              <a:rPr lang="en-US" altLang="zh-CN" dirty="0"/>
              <a:t>1</a:t>
            </a:r>
          </a:p>
          <a:p>
            <a:r>
              <a:rPr lang="en-US" altLang="zh-CN" b="1" dirty="0"/>
              <a:t>2.</a:t>
            </a:r>
            <a:r>
              <a:rPr lang="zh-CN" altLang="en-US" b="1" dirty="0"/>
              <a:t>从输入层到隐藏层</a:t>
            </a:r>
            <a:endParaRPr lang="zh-CN" altLang="en-US" dirty="0"/>
          </a:p>
          <a:p>
            <a:pPr lvl="1"/>
            <a:r>
              <a:rPr lang="zh-CN" altLang="en-US" dirty="0"/>
              <a:t>连接输入层和隐藏层的是</a:t>
            </a:r>
            <a:r>
              <a:rPr lang="en-US" altLang="zh-CN" dirty="0"/>
              <a:t>W1</a:t>
            </a:r>
            <a:r>
              <a:rPr lang="zh-CN" altLang="en-US" dirty="0"/>
              <a:t>和</a:t>
            </a:r>
            <a:r>
              <a:rPr lang="en-US" altLang="zh-CN" dirty="0"/>
              <a:t>b1</a:t>
            </a:r>
            <a:r>
              <a:rPr lang="zh-CN" altLang="en-US" dirty="0"/>
              <a:t>。</a:t>
            </a:r>
            <a:endParaRPr lang="en-US" altLang="zh-CN" dirty="0"/>
          </a:p>
          <a:p>
            <a:pPr lvl="1"/>
            <a:r>
              <a:rPr lang="zh-CN" altLang="en-US" dirty="0"/>
              <a:t>由</a:t>
            </a:r>
            <a:r>
              <a:rPr lang="en-US" altLang="zh-CN" dirty="0"/>
              <a:t>X</a:t>
            </a:r>
            <a:r>
              <a:rPr lang="zh-CN" altLang="en-US" dirty="0"/>
              <a:t>计算得到</a:t>
            </a:r>
            <a:r>
              <a:rPr lang="en-US" altLang="zh-CN" dirty="0"/>
              <a:t>H</a:t>
            </a:r>
            <a:r>
              <a:rPr lang="zh-CN" altLang="en-US" dirty="0"/>
              <a:t>十分简单，就是矩阵运算：</a:t>
            </a:r>
          </a:p>
          <a:p>
            <a:pPr lvl="2"/>
            <a:r>
              <a:rPr lang="zh-CN" altLang="en-US" dirty="0"/>
              <a:t>在设定隐藏层为</a:t>
            </a:r>
            <a:r>
              <a:rPr lang="en-US" altLang="zh-CN" dirty="0"/>
              <a:t>50</a:t>
            </a:r>
            <a:r>
              <a:rPr lang="zh-CN" altLang="en-US" dirty="0"/>
              <a:t>维（可以理解成</a:t>
            </a:r>
            <a:r>
              <a:rPr lang="en-US" altLang="zh-CN" dirty="0"/>
              <a:t>50</a:t>
            </a:r>
            <a:r>
              <a:rPr lang="zh-CN" altLang="en-US" dirty="0"/>
              <a:t>个神经元）之后，矩阵</a:t>
            </a:r>
            <a:r>
              <a:rPr lang="en-US" altLang="zh-CN" dirty="0"/>
              <a:t>H</a:t>
            </a:r>
            <a:r>
              <a:rPr lang="zh-CN" altLang="en-US" dirty="0"/>
              <a:t>的大小为（</a:t>
            </a:r>
            <a:r>
              <a:rPr lang="en-US" altLang="zh-CN" dirty="0"/>
              <a:t>1*50</a:t>
            </a:r>
            <a:r>
              <a:rPr lang="zh-CN" altLang="en-US" dirty="0"/>
              <a:t>）的矩阵。</a:t>
            </a:r>
            <a:endParaRPr lang="en-US" altLang="zh-CN" dirty="0"/>
          </a:p>
          <a:p>
            <a:r>
              <a:rPr lang="en-US" altLang="zh-CN" b="1" dirty="0"/>
              <a:t>3.</a:t>
            </a:r>
            <a:r>
              <a:rPr lang="zh-CN" altLang="en-US" b="1" dirty="0"/>
              <a:t>从隐藏层到输出层</a:t>
            </a:r>
            <a:endParaRPr lang="zh-CN" altLang="en-US" dirty="0"/>
          </a:p>
          <a:p>
            <a:pPr lvl="1"/>
            <a:r>
              <a:rPr lang="zh-CN" altLang="en-US" dirty="0"/>
              <a:t>连接隐藏层和输出层的是</a:t>
            </a:r>
            <a:r>
              <a:rPr lang="en-US" altLang="zh-CN" dirty="0"/>
              <a:t>W2</a:t>
            </a:r>
            <a:r>
              <a:rPr lang="zh-CN" altLang="en-US" dirty="0"/>
              <a:t>和</a:t>
            </a:r>
            <a:r>
              <a:rPr lang="en-US" altLang="zh-CN" dirty="0"/>
              <a:t>b2</a:t>
            </a:r>
            <a:r>
              <a:rPr lang="zh-CN" altLang="en-US" dirty="0"/>
              <a:t>。同样是通过矩阵运算进行的：</a:t>
            </a:r>
          </a:p>
          <a:p>
            <a:endParaRPr lang="zh-CN" altLang="en-US" dirty="0"/>
          </a:p>
          <a:p>
            <a:endParaRPr lang="zh-CN" altLang="en-US" dirty="0"/>
          </a:p>
        </p:txBody>
      </p:sp>
      <p:pic>
        <p:nvPicPr>
          <p:cNvPr id="6" name="图片 5">
            <a:extLst>
              <a:ext uri="{FF2B5EF4-FFF2-40B4-BE49-F238E27FC236}">
                <a16:creationId xmlns:a16="http://schemas.microsoft.com/office/drawing/2014/main" id="{E9E6F966-1C92-46E7-9A2C-3D7779D09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536095"/>
            <a:ext cx="1533525" cy="352425"/>
          </a:xfrm>
          <a:prstGeom prst="rect">
            <a:avLst/>
          </a:prstGeom>
        </p:spPr>
      </p:pic>
      <p:pic>
        <p:nvPicPr>
          <p:cNvPr id="8" name="图片 7">
            <a:extLst>
              <a:ext uri="{FF2B5EF4-FFF2-40B4-BE49-F238E27FC236}">
                <a16:creationId xmlns:a16="http://schemas.microsoft.com/office/drawing/2014/main" id="{5E8875FD-6181-4583-A249-7E6B5B4A9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086" y="5628535"/>
            <a:ext cx="1476375" cy="342900"/>
          </a:xfrm>
          <a:prstGeom prst="rect">
            <a:avLst/>
          </a:prstGeom>
        </p:spPr>
      </p:pic>
    </p:spTree>
    <p:extLst>
      <p:ext uri="{BB962C8B-B14F-4D97-AF65-F5344CB8AC3E}">
        <p14:creationId xmlns:p14="http://schemas.microsoft.com/office/powerpoint/2010/main" val="239189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3CE57-7259-4DC6-A575-342638D612F1}"/>
              </a:ext>
            </a:extLst>
          </p:cNvPr>
          <p:cNvSpPr>
            <a:spLocks noGrp="1"/>
          </p:cNvSpPr>
          <p:nvPr>
            <p:ph type="title"/>
          </p:nvPr>
        </p:nvSpPr>
        <p:spPr/>
        <p:txBody>
          <a:bodyPr/>
          <a:lstStyle/>
          <a:p>
            <a:r>
              <a:rPr lang="zh-CN" altLang="en-US" dirty="0"/>
              <a:t>简化后的两层神经网络 </a:t>
            </a:r>
            <a:r>
              <a:rPr lang="en-US" altLang="zh-CN" dirty="0"/>
              <a:t>- </a:t>
            </a:r>
            <a:r>
              <a:rPr lang="zh-CN" altLang="en-US" dirty="0"/>
              <a:t>分析</a:t>
            </a:r>
          </a:p>
        </p:txBody>
      </p:sp>
      <p:sp>
        <p:nvSpPr>
          <p:cNvPr id="3" name="内容占位符 2">
            <a:extLst>
              <a:ext uri="{FF2B5EF4-FFF2-40B4-BE49-F238E27FC236}">
                <a16:creationId xmlns:a16="http://schemas.microsoft.com/office/drawing/2014/main" id="{704684E9-D3C3-434A-8DFC-A7D1CE42EBDD}"/>
              </a:ext>
            </a:extLst>
          </p:cNvPr>
          <p:cNvSpPr>
            <a:spLocks noGrp="1"/>
          </p:cNvSpPr>
          <p:nvPr>
            <p:ph idx="1"/>
          </p:nvPr>
        </p:nvSpPr>
        <p:spPr/>
        <p:txBody>
          <a:bodyPr>
            <a:normAutofit fontScale="92500" lnSpcReduction="20000"/>
          </a:bodyPr>
          <a:lstStyle/>
          <a:p>
            <a:r>
              <a:rPr lang="zh-CN" altLang="en-US" dirty="0"/>
              <a:t>通过上述两个线性方程的计算，得到最终的输出</a:t>
            </a:r>
            <a:r>
              <a:rPr lang="en-US" altLang="zh-CN" dirty="0"/>
              <a:t>Y</a:t>
            </a:r>
            <a:r>
              <a:rPr lang="zh-CN" altLang="en-US" dirty="0"/>
              <a:t>。</a:t>
            </a:r>
            <a:endParaRPr lang="en-US" altLang="zh-CN" dirty="0"/>
          </a:p>
          <a:p>
            <a:r>
              <a:rPr lang="zh-CN" altLang="en-US" dirty="0"/>
              <a:t>本质上是线性代数的计算：</a:t>
            </a:r>
            <a:endParaRPr lang="en-US" altLang="zh-CN" dirty="0"/>
          </a:p>
          <a:p>
            <a:pPr lvl="1"/>
            <a:r>
              <a:rPr lang="zh-CN" altLang="en-US" b="1" i="1" dirty="0"/>
              <a:t>一系列线性方程的运算最终都可以用一个线性方程表示</a:t>
            </a:r>
            <a:r>
              <a:rPr lang="zh-CN" altLang="en-US" dirty="0"/>
              <a:t>。</a:t>
            </a:r>
            <a:endParaRPr lang="en-US" altLang="zh-CN" dirty="0"/>
          </a:p>
          <a:p>
            <a:r>
              <a:rPr lang="zh-CN" altLang="en-US" dirty="0"/>
              <a:t>上述两个式子联立后可以用一个线性方程表达。</a:t>
            </a:r>
            <a:endParaRPr lang="en-US" altLang="zh-CN" dirty="0"/>
          </a:p>
          <a:p>
            <a:pPr lvl="1"/>
            <a:r>
              <a:rPr lang="zh-CN" altLang="en-US" dirty="0"/>
              <a:t>对于两次神经网络是这样，就算网络深度加到</a:t>
            </a:r>
            <a:r>
              <a:rPr lang="en-US" altLang="zh-CN" dirty="0"/>
              <a:t>100</a:t>
            </a:r>
            <a:r>
              <a:rPr lang="zh-CN" altLang="en-US" dirty="0"/>
              <a:t>层，也依然是这样。</a:t>
            </a:r>
            <a:endParaRPr lang="en-US" altLang="zh-CN" dirty="0"/>
          </a:p>
          <a:p>
            <a:pPr lvl="1"/>
            <a:r>
              <a:rPr lang="zh-CN" altLang="en-US" dirty="0"/>
              <a:t>这样的话神经网络就失去了意义。</a:t>
            </a:r>
            <a:endParaRPr lang="en-US" altLang="zh-CN" dirty="0"/>
          </a:p>
          <a:p>
            <a:pPr lvl="1"/>
            <a:r>
              <a:rPr lang="zh-CN" altLang="en-US" dirty="0"/>
              <a:t>因为是线性，而线性不可分。</a:t>
            </a:r>
          </a:p>
          <a:p>
            <a:r>
              <a:rPr lang="zh-CN" altLang="en-US" dirty="0"/>
              <a:t>引入非线性变化：</a:t>
            </a:r>
            <a:r>
              <a:rPr lang="zh-CN" altLang="en-US" b="1" dirty="0"/>
              <a:t>激活层</a:t>
            </a:r>
            <a:r>
              <a:rPr lang="zh-CN" altLang="en-US" dirty="0"/>
              <a:t>。</a:t>
            </a:r>
            <a:endParaRPr lang="en-US" altLang="zh-CN" dirty="0"/>
          </a:p>
          <a:p>
            <a:pPr lvl="1"/>
            <a:r>
              <a:rPr lang="zh-CN" altLang="en-US" dirty="0"/>
              <a:t>线性模型无法处理非线性问题，需要引入激活函数来解决线性不可分问题。</a:t>
            </a:r>
            <a:endParaRPr lang="en-US" altLang="zh-CN" dirty="0"/>
          </a:p>
          <a:p>
            <a:pPr lvl="1"/>
            <a:r>
              <a:rPr lang="zh-CN" altLang="en-US" dirty="0"/>
              <a:t>为神经网络注入灵魂。</a:t>
            </a:r>
          </a:p>
          <a:p>
            <a:endParaRPr lang="zh-CN" altLang="en-US" dirty="0"/>
          </a:p>
        </p:txBody>
      </p:sp>
      <p:pic>
        <p:nvPicPr>
          <p:cNvPr id="4098" name="Picture 2">
            <a:extLst>
              <a:ext uri="{FF2B5EF4-FFF2-40B4-BE49-F238E27FC236}">
                <a16:creationId xmlns:a16="http://schemas.microsoft.com/office/drawing/2014/main" id="{F4CC06F8-8D61-45AF-84E4-A2AD41D7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929" y="365125"/>
            <a:ext cx="27622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21EA41E-D774-47EA-9EC1-E6AB76113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193" y="1390650"/>
            <a:ext cx="809625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96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49F89-CDE2-45E6-B8CC-BCACEBE308BF}"/>
              </a:ext>
            </a:extLst>
          </p:cNvPr>
          <p:cNvSpPr>
            <a:spLocks noGrp="1"/>
          </p:cNvSpPr>
          <p:nvPr>
            <p:ph type="title"/>
          </p:nvPr>
        </p:nvSpPr>
        <p:spPr/>
        <p:txBody>
          <a:bodyPr/>
          <a:lstStyle/>
          <a:p>
            <a:r>
              <a:rPr lang="en-US" altLang="zh-CN" dirty="0"/>
              <a:t>2.</a:t>
            </a:r>
            <a:r>
              <a:rPr lang="zh-CN" altLang="en-US" dirty="0"/>
              <a:t>激活层</a:t>
            </a:r>
          </a:p>
        </p:txBody>
      </p:sp>
      <p:sp>
        <p:nvSpPr>
          <p:cNvPr id="3" name="内容占位符 2">
            <a:extLst>
              <a:ext uri="{FF2B5EF4-FFF2-40B4-BE49-F238E27FC236}">
                <a16:creationId xmlns:a16="http://schemas.microsoft.com/office/drawing/2014/main" id="{A437C273-E3C4-419E-97BA-5E973EC37D65}"/>
              </a:ext>
            </a:extLst>
          </p:cNvPr>
          <p:cNvSpPr>
            <a:spLocks noGrp="1"/>
          </p:cNvSpPr>
          <p:nvPr>
            <p:ph idx="1"/>
          </p:nvPr>
        </p:nvSpPr>
        <p:spPr/>
        <p:txBody>
          <a:bodyPr/>
          <a:lstStyle/>
          <a:p>
            <a:r>
              <a:rPr lang="zh-CN" altLang="en-US" dirty="0"/>
              <a:t>激活层是为矩阵运算的结果添加非线性的。</a:t>
            </a:r>
            <a:endParaRPr lang="en-US" altLang="zh-CN" dirty="0"/>
          </a:p>
          <a:p>
            <a:r>
              <a:rPr lang="zh-CN" altLang="en-US" dirty="0"/>
              <a:t>常用的激活函数有三种，分别是阶跃函数、</a:t>
            </a:r>
            <a:r>
              <a:rPr lang="en-US" altLang="zh-CN" dirty="0"/>
              <a:t>Sigmoid</a:t>
            </a:r>
            <a:r>
              <a:rPr lang="zh-CN" altLang="en-US" dirty="0"/>
              <a:t>和</a:t>
            </a:r>
            <a:r>
              <a:rPr lang="en-US" altLang="zh-CN" dirty="0"/>
              <a:t>ReLU</a:t>
            </a:r>
            <a:r>
              <a:rPr lang="zh-CN" altLang="en-US" dirty="0"/>
              <a:t>。</a:t>
            </a:r>
            <a:endParaRPr lang="en-US" altLang="zh-CN" dirty="0"/>
          </a:p>
          <a:p>
            <a:pPr lvl="1"/>
            <a:r>
              <a:rPr lang="zh-CN" altLang="en-US" dirty="0"/>
              <a:t>它们的形式：</a:t>
            </a:r>
          </a:p>
        </p:txBody>
      </p:sp>
      <p:grpSp>
        <p:nvGrpSpPr>
          <p:cNvPr id="6" name="组合 5">
            <a:extLst>
              <a:ext uri="{FF2B5EF4-FFF2-40B4-BE49-F238E27FC236}">
                <a16:creationId xmlns:a16="http://schemas.microsoft.com/office/drawing/2014/main" id="{F4BB6723-63CD-4DD1-A9B0-4921B1683BCC}"/>
              </a:ext>
            </a:extLst>
          </p:cNvPr>
          <p:cNvGrpSpPr/>
          <p:nvPr/>
        </p:nvGrpSpPr>
        <p:grpSpPr>
          <a:xfrm>
            <a:off x="2123268" y="3095571"/>
            <a:ext cx="7945464" cy="3537704"/>
            <a:chOff x="2123268" y="3095571"/>
            <a:chExt cx="7945464" cy="3537704"/>
          </a:xfrm>
        </p:grpSpPr>
        <p:pic>
          <p:nvPicPr>
            <p:cNvPr id="4" name="图片 3">
              <a:extLst>
                <a:ext uri="{FF2B5EF4-FFF2-40B4-BE49-F238E27FC236}">
                  <a16:creationId xmlns:a16="http://schemas.microsoft.com/office/drawing/2014/main" id="{E1D0B2D0-21D0-4FD5-9298-2E9919056540}"/>
                </a:ext>
              </a:extLst>
            </p:cNvPr>
            <p:cNvPicPr>
              <a:picLocks noChangeAspect="1"/>
            </p:cNvPicPr>
            <p:nvPr/>
          </p:nvPicPr>
          <p:blipFill>
            <a:blip r:embed="rId2"/>
            <a:stretch>
              <a:fillRect/>
            </a:stretch>
          </p:blipFill>
          <p:spPr>
            <a:xfrm>
              <a:off x="2123268" y="4148593"/>
              <a:ext cx="7945464" cy="2484682"/>
            </a:xfrm>
            <a:prstGeom prst="rect">
              <a:avLst/>
            </a:prstGeom>
          </p:spPr>
        </p:pic>
        <p:pic>
          <p:nvPicPr>
            <p:cNvPr id="6146" name="Picture 2">
              <a:extLst>
                <a:ext uri="{FF2B5EF4-FFF2-40B4-BE49-F238E27FC236}">
                  <a16:creationId xmlns:a16="http://schemas.microsoft.com/office/drawing/2014/main" id="{01E0DCB5-9A05-4496-9630-EE3636A43B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05" t="50000" r="27928"/>
            <a:stretch/>
          </p:blipFill>
          <p:spPr bwMode="auto">
            <a:xfrm>
              <a:off x="4804221" y="3095571"/>
              <a:ext cx="2373960" cy="16018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3774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4B822-C3F6-4F5E-85F4-A308903F575E}"/>
              </a:ext>
            </a:extLst>
          </p:cNvPr>
          <p:cNvSpPr>
            <a:spLocks noGrp="1"/>
          </p:cNvSpPr>
          <p:nvPr>
            <p:ph type="title"/>
          </p:nvPr>
        </p:nvSpPr>
        <p:spPr/>
        <p:txBody>
          <a:bodyPr/>
          <a:lstStyle/>
          <a:p>
            <a:r>
              <a:rPr lang="zh-CN" altLang="en-US" dirty="0"/>
              <a:t>激活函数</a:t>
            </a:r>
          </a:p>
        </p:txBody>
      </p:sp>
      <p:sp>
        <p:nvSpPr>
          <p:cNvPr id="3" name="内容占位符 2">
            <a:extLst>
              <a:ext uri="{FF2B5EF4-FFF2-40B4-BE49-F238E27FC236}">
                <a16:creationId xmlns:a16="http://schemas.microsoft.com/office/drawing/2014/main" id="{E3871B79-29CD-4639-816B-CF7560254A40}"/>
              </a:ext>
            </a:extLst>
          </p:cNvPr>
          <p:cNvSpPr>
            <a:spLocks noGrp="1"/>
          </p:cNvSpPr>
          <p:nvPr>
            <p:ph idx="1"/>
          </p:nvPr>
        </p:nvSpPr>
        <p:spPr/>
        <p:txBody>
          <a:bodyPr/>
          <a:lstStyle/>
          <a:p>
            <a:r>
              <a:rPr lang="zh-CN" altLang="en-US" b="0" i="0" dirty="0">
                <a:solidFill>
                  <a:srgbClr val="111111"/>
                </a:solidFill>
                <a:effectLst/>
                <a:latin typeface="Verdana" panose="020B0604030504040204" pitchFamily="34" charset="0"/>
              </a:rPr>
              <a:t>全连接层只是对数据做仿射变换（</a:t>
            </a:r>
            <a:r>
              <a:rPr lang="en-US" altLang="zh-CN" b="0" i="0" dirty="0">
                <a:solidFill>
                  <a:srgbClr val="111111"/>
                </a:solidFill>
                <a:effectLst/>
                <a:latin typeface="Verdana" panose="020B0604030504040204" pitchFamily="34" charset="0"/>
              </a:rPr>
              <a:t>affine transformation</a:t>
            </a:r>
            <a:r>
              <a:rPr lang="zh-CN" altLang="en-US" b="0" i="0" dirty="0">
                <a:solidFill>
                  <a:srgbClr val="111111"/>
                </a:solidFill>
                <a:effectLst/>
                <a:latin typeface="Verdana" panose="020B0604030504040204" pitchFamily="34" charset="0"/>
              </a:rPr>
              <a:t>），</a:t>
            </a:r>
            <a:endParaRPr lang="en-US" altLang="zh-CN" b="0" i="0" dirty="0">
              <a:solidFill>
                <a:srgbClr val="111111"/>
              </a:solidFill>
              <a:effectLst/>
              <a:latin typeface="Verdana" panose="020B0604030504040204" pitchFamily="34" charset="0"/>
            </a:endParaRPr>
          </a:p>
          <a:p>
            <a:pPr lvl="1"/>
            <a:r>
              <a:rPr lang="zh-CN" altLang="en-US" b="0" i="0" dirty="0">
                <a:solidFill>
                  <a:srgbClr val="111111"/>
                </a:solidFill>
                <a:effectLst/>
                <a:latin typeface="Verdana" panose="020B0604030504040204" pitchFamily="34" charset="0"/>
              </a:rPr>
              <a:t>多个仿射变换的叠加仍然是一个仿射变换。</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解决问题的一个方法是引入非线性变化</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非线性变换</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 </a:t>
            </a:r>
            <a:endParaRPr lang="en-US" altLang="zh-CN" dirty="0">
              <a:solidFill>
                <a:srgbClr val="111111"/>
              </a:solidFill>
              <a:latin typeface="Verdana" panose="020B0604030504040204" pitchFamily="34" charset="0"/>
            </a:endParaRPr>
          </a:p>
          <a:p>
            <a:pPr lvl="1"/>
            <a:r>
              <a:rPr lang="zh-CN" altLang="en-US" b="0" i="0" dirty="0">
                <a:solidFill>
                  <a:srgbClr val="111111"/>
                </a:solidFill>
                <a:effectLst/>
                <a:latin typeface="Verdana" panose="020B0604030504040204" pitchFamily="34" charset="0"/>
              </a:rPr>
              <a:t>对隐藏变量使用按元素运算的非线性函数进行变换，</a:t>
            </a:r>
            <a:endParaRPr lang="en-US" altLang="zh-CN" b="0" i="0" dirty="0">
              <a:solidFill>
                <a:srgbClr val="111111"/>
              </a:solidFill>
              <a:effectLst/>
              <a:latin typeface="Verdana" panose="020B0604030504040204" pitchFamily="34" charset="0"/>
            </a:endParaRPr>
          </a:p>
          <a:p>
            <a:pPr lvl="1"/>
            <a:r>
              <a:rPr lang="zh-CN" altLang="en-US" b="0" i="0" dirty="0">
                <a:solidFill>
                  <a:srgbClr val="111111"/>
                </a:solidFill>
                <a:effectLst/>
                <a:latin typeface="Verdana" panose="020B0604030504040204" pitchFamily="34" charset="0"/>
              </a:rPr>
              <a:t>然后再作为下一个全连接层的输入。</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非线性函数被称为激活函数（</a:t>
            </a:r>
            <a:r>
              <a:rPr lang="en-US" altLang="zh-CN" b="0" i="0" dirty="0">
                <a:solidFill>
                  <a:srgbClr val="111111"/>
                </a:solidFill>
                <a:effectLst/>
                <a:latin typeface="Verdana" panose="020B0604030504040204" pitchFamily="34" charset="0"/>
              </a:rPr>
              <a:t>activation function</a:t>
            </a:r>
            <a:r>
              <a:rPr lang="zh-CN" altLang="en-US" b="0" i="0" dirty="0">
                <a:solidFill>
                  <a:srgbClr val="111111"/>
                </a:solidFill>
                <a:effectLst/>
                <a:latin typeface="Verdana" panose="020B0604030504040204" pitchFamily="34" charset="0"/>
              </a:rPr>
              <a:t>）。</a:t>
            </a:r>
            <a:endParaRPr lang="zh-CN" altLang="en-US" dirty="0"/>
          </a:p>
        </p:txBody>
      </p:sp>
    </p:spTree>
    <p:extLst>
      <p:ext uri="{BB962C8B-B14F-4D97-AF65-F5344CB8AC3E}">
        <p14:creationId xmlns:p14="http://schemas.microsoft.com/office/powerpoint/2010/main" val="180329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D531EC-481F-4210-B151-5EFB5C825283}"/>
              </a:ext>
            </a:extLst>
          </p:cNvPr>
          <p:cNvSpPr>
            <a:spLocks noGrp="1"/>
          </p:cNvSpPr>
          <p:nvPr>
            <p:ph type="title"/>
          </p:nvPr>
        </p:nvSpPr>
        <p:spPr/>
        <p:txBody>
          <a:bodyPr/>
          <a:lstStyle/>
          <a:p>
            <a:r>
              <a:rPr lang="zh-CN" altLang="en-US" dirty="0"/>
              <a:t>自己实现一个神经网络</a:t>
            </a:r>
          </a:p>
        </p:txBody>
      </p:sp>
      <p:sp>
        <p:nvSpPr>
          <p:cNvPr id="5" name="文本占位符 4">
            <a:extLst>
              <a:ext uri="{FF2B5EF4-FFF2-40B4-BE49-F238E27FC236}">
                <a16:creationId xmlns:a16="http://schemas.microsoft.com/office/drawing/2014/main" id="{8FC204FF-ED42-41BB-A801-351A3AAB2402}"/>
              </a:ext>
            </a:extLst>
          </p:cNvPr>
          <p:cNvSpPr>
            <a:spLocks noGrp="1"/>
          </p:cNvSpPr>
          <p:nvPr>
            <p:ph type="body" idx="1"/>
          </p:nvPr>
        </p:nvSpPr>
        <p:spPr/>
        <p:txBody>
          <a:bodyPr>
            <a:normAutofit fontScale="92500"/>
          </a:bodyPr>
          <a:lstStyle/>
          <a:p>
            <a:r>
              <a:rPr lang="zh-CN" altLang="en-US" b="0" i="0" dirty="0">
                <a:solidFill>
                  <a:srgbClr val="121212"/>
                </a:solidFill>
                <a:effectLst/>
                <a:latin typeface="-apple-system"/>
              </a:rPr>
              <a:t>“分类”是神经网络的主要应用</a:t>
            </a:r>
            <a:endParaRPr lang="en-US" altLang="zh-CN" b="0" i="0" dirty="0">
              <a:solidFill>
                <a:srgbClr val="121212"/>
              </a:solidFill>
              <a:effectLst/>
              <a:latin typeface="-apple-system"/>
            </a:endParaRPr>
          </a:p>
          <a:p>
            <a:r>
              <a:rPr lang="zh-CN" altLang="en-US" dirty="0"/>
              <a:t>正向传播、反向传播</a:t>
            </a:r>
            <a:endParaRPr lang="en-US" altLang="zh-CN" dirty="0"/>
          </a:p>
          <a:p>
            <a:r>
              <a:rPr lang="zh-CN" altLang="en-US" dirty="0"/>
              <a:t>先引入一个概念：分类中的线性可分和线性不可分 </a:t>
            </a:r>
            <a:r>
              <a:rPr lang="en-US" altLang="zh-CN" dirty="0">
                <a:sym typeface="Wingdings" panose="05000000000000000000" pitchFamily="2" charset="2"/>
              </a:rPr>
              <a:t> </a:t>
            </a:r>
            <a:r>
              <a:rPr lang="zh-CN" altLang="en-US" dirty="0">
                <a:sym typeface="Wingdings" panose="05000000000000000000" pitchFamily="2" charset="2"/>
              </a:rPr>
              <a:t>神经网络解决分线性可分</a:t>
            </a:r>
            <a:endParaRPr lang="zh-CN" altLang="en-US" dirty="0"/>
          </a:p>
        </p:txBody>
      </p:sp>
    </p:spTree>
    <p:extLst>
      <p:ext uri="{BB962C8B-B14F-4D97-AF65-F5344CB8AC3E}">
        <p14:creationId xmlns:p14="http://schemas.microsoft.com/office/powerpoint/2010/main" val="2488086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6D09D-E5E6-4300-81E3-C81EE16172A5}"/>
              </a:ext>
            </a:extLst>
          </p:cNvPr>
          <p:cNvSpPr>
            <a:spLocks noGrp="1"/>
          </p:cNvSpPr>
          <p:nvPr>
            <p:ph type="title"/>
          </p:nvPr>
        </p:nvSpPr>
        <p:spPr/>
        <p:txBody>
          <a:bodyPr/>
          <a:lstStyle/>
          <a:p>
            <a:r>
              <a:rPr lang="zh-CN" altLang="en-US" dirty="0"/>
              <a:t>三种常见激活函数计算</a:t>
            </a:r>
          </a:p>
        </p:txBody>
      </p:sp>
      <p:sp>
        <p:nvSpPr>
          <p:cNvPr id="3" name="内容占位符 2">
            <a:extLst>
              <a:ext uri="{FF2B5EF4-FFF2-40B4-BE49-F238E27FC236}">
                <a16:creationId xmlns:a16="http://schemas.microsoft.com/office/drawing/2014/main" id="{CABF8EFA-8EF9-4185-BC78-C6E530DCE2A1}"/>
              </a:ext>
            </a:extLst>
          </p:cNvPr>
          <p:cNvSpPr>
            <a:spLocks noGrp="1"/>
          </p:cNvSpPr>
          <p:nvPr>
            <p:ph idx="1"/>
          </p:nvPr>
        </p:nvSpPr>
        <p:spPr/>
        <p:txBody>
          <a:bodyPr>
            <a:normAutofit/>
          </a:bodyPr>
          <a:lstStyle/>
          <a:p>
            <a:r>
              <a:rPr lang="zh-CN" altLang="en-US" dirty="0"/>
              <a:t>阶跃函数：当输入小于等于</a:t>
            </a:r>
            <a:r>
              <a:rPr lang="en-US" altLang="zh-CN" dirty="0"/>
              <a:t>0</a:t>
            </a:r>
            <a:r>
              <a:rPr lang="zh-CN" altLang="en-US" dirty="0"/>
              <a:t>时，输出</a:t>
            </a:r>
            <a:r>
              <a:rPr lang="en-US" altLang="zh-CN" dirty="0"/>
              <a:t>0</a:t>
            </a:r>
            <a:r>
              <a:rPr lang="zh-CN" altLang="en-US" dirty="0"/>
              <a:t>；当输入大于</a:t>
            </a:r>
            <a:r>
              <a:rPr lang="en-US" altLang="zh-CN" dirty="0"/>
              <a:t>0</a:t>
            </a:r>
            <a:r>
              <a:rPr lang="zh-CN" altLang="en-US" dirty="0"/>
              <a:t>时，输出</a:t>
            </a:r>
            <a:r>
              <a:rPr lang="en-US" altLang="zh-CN" dirty="0"/>
              <a:t>1</a:t>
            </a:r>
            <a:r>
              <a:rPr lang="zh-CN" altLang="en-US" dirty="0"/>
              <a:t>。</a:t>
            </a:r>
          </a:p>
          <a:p>
            <a:pPr lvl="1"/>
            <a:r>
              <a:rPr lang="zh-CN" altLang="en-US" dirty="0"/>
              <a:t>阶跃函数输出值是跳变的，且只有二值，较少使用</a:t>
            </a:r>
          </a:p>
          <a:p>
            <a:r>
              <a:rPr lang="en-US" altLang="zh-CN" dirty="0"/>
              <a:t>Sigmoid</a:t>
            </a:r>
            <a:r>
              <a:rPr lang="zh-CN" altLang="en-US" dirty="0"/>
              <a:t>：当输入趋近于正无穷</a:t>
            </a:r>
            <a:r>
              <a:rPr lang="en-US" altLang="zh-CN" dirty="0"/>
              <a:t>/</a:t>
            </a:r>
            <a:r>
              <a:rPr lang="zh-CN" altLang="en-US" dirty="0"/>
              <a:t>负无穷时，输出无限接近于</a:t>
            </a:r>
            <a:r>
              <a:rPr lang="en-US" altLang="zh-CN" dirty="0"/>
              <a:t>1/-1</a:t>
            </a:r>
            <a:r>
              <a:rPr lang="zh-CN" altLang="en-US" dirty="0"/>
              <a:t>。</a:t>
            </a:r>
          </a:p>
          <a:p>
            <a:pPr lvl="1"/>
            <a:r>
              <a:rPr lang="en-US" altLang="zh-CN" dirty="0"/>
              <a:t>Sigmoid</a:t>
            </a:r>
            <a:r>
              <a:rPr lang="zh-CN" altLang="en-US" dirty="0"/>
              <a:t>函数在当</a:t>
            </a:r>
            <a:r>
              <a:rPr lang="en-US" altLang="zh-CN" dirty="0"/>
              <a:t>x</a:t>
            </a:r>
            <a:r>
              <a:rPr lang="zh-CN" altLang="en-US" dirty="0"/>
              <a:t>的绝对值较大时，曲线的斜率变化很小（梯度消失），并且计算较复杂；</a:t>
            </a:r>
          </a:p>
          <a:p>
            <a:r>
              <a:rPr lang="en-US" altLang="zh-CN" dirty="0"/>
              <a:t>ReLU</a:t>
            </a:r>
            <a:r>
              <a:rPr lang="zh-CN" altLang="en-US" dirty="0"/>
              <a:t>：当输入小于</a:t>
            </a:r>
            <a:r>
              <a:rPr lang="en-US" altLang="zh-CN" dirty="0"/>
              <a:t>0</a:t>
            </a:r>
            <a:r>
              <a:rPr lang="zh-CN" altLang="en-US" dirty="0"/>
              <a:t>时，输出</a:t>
            </a:r>
            <a:r>
              <a:rPr lang="en-US" altLang="zh-CN" dirty="0"/>
              <a:t>0</a:t>
            </a:r>
            <a:r>
              <a:rPr lang="zh-CN" altLang="en-US" dirty="0"/>
              <a:t>；当输入大于</a:t>
            </a:r>
            <a:r>
              <a:rPr lang="en-US" altLang="zh-CN" dirty="0"/>
              <a:t>0</a:t>
            </a:r>
            <a:r>
              <a:rPr lang="zh-CN" altLang="en-US" dirty="0"/>
              <a:t>时，输出等于输入。</a:t>
            </a:r>
          </a:p>
          <a:p>
            <a:pPr lvl="1"/>
            <a:r>
              <a:rPr lang="en-US" altLang="zh-CN" dirty="0"/>
              <a:t>ReLU</a:t>
            </a:r>
            <a:r>
              <a:rPr lang="zh-CN" altLang="en-US" dirty="0"/>
              <a:t>是当前较为常用的激活函数。</a:t>
            </a:r>
          </a:p>
        </p:txBody>
      </p:sp>
    </p:spTree>
    <p:extLst>
      <p:ext uri="{BB962C8B-B14F-4D97-AF65-F5344CB8AC3E}">
        <p14:creationId xmlns:p14="http://schemas.microsoft.com/office/powerpoint/2010/main" val="202913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22F43-D40F-491C-A029-89D24CD1A7B2}"/>
              </a:ext>
            </a:extLst>
          </p:cNvPr>
          <p:cNvSpPr>
            <a:spLocks noGrp="1"/>
          </p:cNvSpPr>
          <p:nvPr>
            <p:ph type="title"/>
          </p:nvPr>
        </p:nvSpPr>
        <p:spPr/>
        <p:txBody>
          <a:bodyPr/>
          <a:lstStyle/>
          <a:p>
            <a:r>
              <a:rPr lang="zh-CN" altLang="en-US" b="1" i="0" dirty="0">
                <a:solidFill>
                  <a:srgbClr val="4F4F4F"/>
                </a:solidFill>
                <a:effectLst/>
                <a:latin typeface="Microsoft YaHei" panose="020B0503020204020204" pitchFamily="34" charset="-122"/>
                <a:ea typeface="Microsoft YaHei" panose="020B0503020204020204" pitchFamily="34" charset="-122"/>
              </a:rPr>
              <a:t>阶跃函数</a:t>
            </a:r>
            <a:endParaRPr lang="zh-CN" altLang="en-US" dirty="0"/>
          </a:p>
        </p:txBody>
      </p:sp>
      <p:sp>
        <p:nvSpPr>
          <p:cNvPr id="3" name="内容占位符 2">
            <a:extLst>
              <a:ext uri="{FF2B5EF4-FFF2-40B4-BE49-F238E27FC236}">
                <a16:creationId xmlns:a16="http://schemas.microsoft.com/office/drawing/2014/main" id="{CF809F84-0A6D-41EF-8470-E233A1FD69AC}"/>
              </a:ext>
            </a:extLst>
          </p:cNvPr>
          <p:cNvSpPr>
            <a:spLocks noGrp="1"/>
          </p:cNvSpPr>
          <p:nvPr>
            <p:ph idx="1"/>
          </p:nvPr>
        </p:nvSpPr>
        <p:spPr/>
        <p:txBody>
          <a:bodyPr/>
          <a:lstStyle/>
          <a:p>
            <a:r>
              <a:rPr lang="zh-CN" altLang="en-US" dirty="0"/>
              <a:t>阶跃函数</a:t>
            </a:r>
            <a:r>
              <a:rPr lang="en-US" altLang="zh-CN" dirty="0"/>
              <a:t>:</a:t>
            </a:r>
          </a:p>
          <a:p>
            <a:pPr lvl="1"/>
            <a:r>
              <a:rPr lang="en-US" altLang="zh-CN" b="0" i="0" dirty="0">
                <a:solidFill>
                  <a:srgbClr val="4F4F4F"/>
                </a:solidFill>
                <a:effectLst/>
                <a:latin typeface="-apple-system"/>
              </a:rPr>
              <a:t>0</a:t>
            </a:r>
            <a:r>
              <a:rPr lang="zh-CN" altLang="en-US" b="0" i="0" dirty="0">
                <a:solidFill>
                  <a:srgbClr val="4F4F4F"/>
                </a:solidFill>
                <a:effectLst/>
                <a:latin typeface="-apple-system"/>
              </a:rPr>
              <a:t>为阈值</a:t>
            </a:r>
            <a:r>
              <a:rPr lang="en-US" altLang="zh-CN" b="0" i="0" dirty="0">
                <a:solidFill>
                  <a:srgbClr val="4F4F4F"/>
                </a:solidFill>
                <a:effectLst/>
                <a:latin typeface="-apple-system"/>
              </a:rPr>
              <a:t>——</a:t>
            </a:r>
            <a:r>
              <a:rPr lang="zh-CN" altLang="en-US" b="0" i="0" dirty="0">
                <a:solidFill>
                  <a:srgbClr val="4F4F4F"/>
                </a:solidFill>
                <a:effectLst/>
                <a:latin typeface="-apple-system"/>
              </a:rPr>
              <a:t>当输入超过</a:t>
            </a:r>
            <a:r>
              <a:rPr lang="en-US" altLang="zh-CN" b="0" i="0" dirty="0">
                <a:solidFill>
                  <a:srgbClr val="4F4F4F"/>
                </a:solidFill>
                <a:effectLst/>
                <a:latin typeface="-apple-system"/>
              </a:rPr>
              <a:t>0</a:t>
            </a:r>
            <a:r>
              <a:rPr lang="zh-CN" altLang="en-US" b="0" i="0" dirty="0">
                <a:solidFill>
                  <a:srgbClr val="4F4F4F"/>
                </a:solidFill>
                <a:effectLst/>
                <a:latin typeface="-apple-system"/>
              </a:rPr>
              <a:t>，则输出</a:t>
            </a:r>
            <a:r>
              <a:rPr lang="en-US" altLang="zh-CN" b="0" i="0" dirty="0">
                <a:solidFill>
                  <a:srgbClr val="4F4F4F"/>
                </a:solidFill>
                <a:effectLst/>
                <a:latin typeface="-apple-system"/>
              </a:rPr>
              <a:t>1</a:t>
            </a:r>
            <a:r>
              <a:rPr lang="zh-CN" altLang="en-US" b="0" i="0" dirty="0">
                <a:solidFill>
                  <a:srgbClr val="4F4F4F"/>
                </a:solidFill>
                <a:effectLst/>
                <a:latin typeface="-apple-system"/>
              </a:rPr>
              <a:t>，否则输出</a:t>
            </a:r>
            <a:r>
              <a:rPr lang="en-US" altLang="zh-CN" b="0" i="0" dirty="0">
                <a:solidFill>
                  <a:srgbClr val="4F4F4F"/>
                </a:solidFill>
                <a:effectLst/>
                <a:latin typeface="-apple-system"/>
              </a:rPr>
              <a:t>0</a:t>
            </a:r>
          </a:p>
          <a:p>
            <a:pPr lvl="1"/>
            <a:r>
              <a:rPr lang="zh-CN" altLang="en-US" dirty="0">
                <a:solidFill>
                  <a:srgbClr val="4F4F4F"/>
                </a:solidFill>
                <a:latin typeface="-apple-system"/>
              </a:rPr>
              <a:t>公式：</a:t>
            </a:r>
            <a:endParaRPr lang="en-US" altLang="zh-CN" dirty="0">
              <a:solidFill>
                <a:srgbClr val="4F4F4F"/>
              </a:solidFill>
              <a:latin typeface="-apple-system"/>
            </a:endParaRPr>
          </a:p>
          <a:p>
            <a:pPr lvl="1"/>
            <a:endParaRPr lang="en-US" altLang="zh-CN" dirty="0">
              <a:solidFill>
                <a:srgbClr val="4F4F4F"/>
              </a:solidFill>
              <a:latin typeface="-apple-system"/>
            </a:endParaRPr>
          </a:p>
          <a:p>
            <a:pPr lvl="1"/>
            <a:endParaRPr lang="en-US" altLang="zh-CN" dirty="0">
              <a:solidFill>
                <a:srgbClr val="4F4F4F"/>
              </a:solidFill>
              <a:latin typeface="-apple-system"/>
            </a:endParaRPr>
          </a:p>
          <a:p>
            <a:pPr lvl="1"/>
            <a:r>
              <a:rPr lang="zh-CN" altLang="en-US" dirty="0">
                <a:solidFill>
                  <a:srgbClr val="4F4F4F"/>
                </a:solidFill>
                <a:latin typeface="-apple-system"/>
              </a:rPr>
              <a:t>图像：</a:t>
            </a:r>
            <a:endParaRPr lang="zh-CN" altLang="en-US" dirty="0"/>
          </a:p>
        </p:txBody>
      </p:sp>
      <p:pic>
        <p:nvPicPr>
          <p:cNvPr id="6" name="图片 5">
            <a:extLst>
              <a:ext uri="{FF2B5EF4-FFF2-40B4-BE49-F238E27FC236}">
                <a16:creationId xmlns:a16="http://schemas.microsoft.com/office/drawing/2014/main" id="{BDD59E60-C742-4C88-9D9C-9486DFB036AB}"/>
              </a:ext>
            </a:extLst>
          </p:cNvPr>
          <p:cNvPicPr>
            <a:picLocks noChangeAspect="1"/>
          </p:cNvPicPr>
          <p:nvPr/>
        </p:nvPicPr>
        <p:blipFill>
          <a:blip r:embed="rId2"/>
          <a:stretch>
            <a:fillRect/>
          </a:stretch>
        </p:blipFill>
        <p:spPr>
          <a:xfrm>
            <a:off x="2292907" y="2990696"/>
            <a:ext cx="2222266" cy="1010121"/>
          </a:xfrm>
          <a:prstGeom prst="rect">
            <a:avLst/>
          </a:prstGeom>
        </p:spPr>
      </p:pic>
      <p:pic>
        <p:nvPicPr>
          <p:cNvPr id="7" name="图片 6">
            <a:extLst>
              <a:ext uri="{FF2B5EF4-FFF2-40B4-BE49-F238E27FC236}">
                <a16:creationId xmlns:a16="http://schemas.microsoft.com/office/drawing/2014/main" id="{07C40769-3B37-4B28-BC0D-7635E070774D}"/>
              </a:ext>
            </a:extLst>
          </p:cNvPr>
          <p:cNvPicPr>
            <a:picLocks noChangeAspect="1"/>
          </p:cNvPicPr>
          <p:nvPr/>
        </p:nvPicPr>
        <p:blipFill>
          <a:blip r:embed="rId3"/>
          <a:stretch>
            <a:fillRect/>
          </a:stretch>
        </p:blipFill>
        <p:spPr>
          <a:xfrm>
            <a:off x="2619213" y="4176794"/>
            <a:ext cx="3574942" cy="2681206"/>
          </a:xfrm>
          <a:prstGeom prst="rect">
            <a:avLst/>
          </a:prstGeom>
        </p:spPr>
      </p:pic>
    </p:spTree>
    <p:extLst>
      <p:ext uri="{BB962C8B-B14F-4D97-AF65-F5344CB8AC3E}">
        <p14:creationId xmlns:p14="http://schemas.microsoft.com/office/powerpoint/2010/main" val="139369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B65B6-A3B8-43F7-B80A-8736552FF220}"/>
              </a:ext>
            </a:extLst>
          </p:cNvPr>
          <p:cNvSpPr>
            <a:spLocks noGrp="1"/>
          </p:cNvSpPr>
          <p:nvPr>
            <p:ph type="title"/>
          </p:nvPr>
        </p:nvSpPr>
        <p:spPr/>
        <p:txBody>
          <a:bodyPr>
            <a:normAutofit/>
          </a:bodyPr>
          <a:lstStyle/>
          <a:p>
            <a:r>
              <a:rPr lang="en-US" altLang="zh-CN" b="1" i="0" dirty="0">
                <a:solidFill>
                  <a:srgbClr val="000000"/>
                </a:solidFill>
                <a:effectLst/>
                <a:latin typeface="Verdana" panose="020B0604030504040204" pitchFamily="34" charset="0"/>
              </a:rPr>
              <a:t>sigmoid</a:t>
            </a:r>
            <a:r>
              <a:rPr lang="zh-CN" altLang="en-US" b="1" i="0" dirty="0">
                <a:solidFill>
                  <a:srgbClr val="000000"/>
                </a:solidFill>
                <a:effectLst/>
                <a:latin typeface="Verdana" panose="020B0604030504040204" pitchFamily="34" charset="0"/>
              </a:rPr>
              <a:t>函数</a:t>
            </a:r>
            <a:endParaRPr lang="zh-CN" altLang="en-US" dirty="0"/>
          </a:p>
        </p:txBody>
      </p:sp>
      <p:sp>
        <p:nvSpPr>
          <p:cNvPr id="3" name="内容占位符 2">
            <a:extLst>
              <a:ext uri="{FF2B5EF4-FFF2-40B4-BE49-F238E27FC236}">
                <a16:creationId xmlns:a16="http://schemas.microsoft.com/office/drawing/2014/main" id="{EAD0D649-0EC4-43ED-811E-50E638913718}"/>
              </a:ext>
            </a:extLst>
          </p:cNvPr>
          <p:cNvSpPr>
            <a:spLocks noGrp="1"/>
          </p:cNvSpPr>
          <p:nvPr>
            <p:ph idx="1"/>
          </p:nvPr>
        </p:nvSpPr>
        <p:spPr/>
        <p:txBody>
          <a:bodyPr/>
          <a:lstStyle/>
          <a:p>
            <a:r>
              <a:rPr lang="en-US" altLang="zh-CN" b="0" i="0" dirty="0">
                <a:solidFill>
                  <a:srgbClr val="333333"/>
                </a:solidFill>
                <a:effectLst/>
                <a:latin typeface="arial" panose="020B0604020202020204" pitchFamily="34" charset="0"/>
              </a:rPr>
              <a:t>sigmoid</a:t>
            </a:r>
            <a:r>
              <a:rPr lang="zh-CN" altLang="en-US" b="0" i="0" dirty="0">
                <a:solidFill>
                  <a:srgbClr val="333333"/>
                </a:solidFill>
                <a:effectLst/>
                <a:latin typeface="arial" panose="020B0604020202020204" pitchFamily="34" charset="0"/>
              </a:rPr>
              <a:t>函数也叫</a:t>
            </a:r>
            <a:r>
              <a:rPr lang="en-US" altLang="zh-CN" b="0" i="0" dirty="0">
                <a:solidFill>
                  <a:srgbClr val="333333"/>
                </a:solidFill>
                <a:effectLst/>
                <a:latin typeface="arial" panose="020B0604020202020204" pitchFamily="34" charset="0"/>
              </a:rPr>
              <a:t>Logistic</a:t>
            </a:r>
            <a:r>
              <a:rPr lang="zh-CN" altLang="en-US" b="0" i="0" dirty="0">
                <a:solidFill>
                  <a:srgbClr val="333333"/>
                </a:solidFill>
                <a:effectLst/>
                <a:latin typeface="arial" panose="020B0604020202020204" pitchFamily="34" charset="0"/>
              </a:rPr>
              <a:t>函数</a:t>
            </a:r>
            <a:endParaRPr lang="en-US" altLang="zh-CN" b="0" i="0" dirty="0">
              <a:solidFill>
                <a:srgbClr val="333333"/>
              </a:solidFill>
              <a:effectLst/>
              <a:latin typeface="arial" panose="020B0604020202020204" pitchFamily="34" charset="0"/>
            </a:endParaRPr>
          </a:p>
          <a:p>
            <a:pPr lvl="2"/>
            <a:r>
              <a:rPr lang="zh-CN" altLang="en-US" b="0" i="0" dirty="0">
                <a:solidFill>
                  <a:srgbClr val="333333"/>
                </a:solidFill>
                <a:effectLst/>
                <a:latin typeface="arial" panose="020B0604020202020204" pitchFamily="34" charset="0"/>
              </a:rPr>
              <a:t>取值范围为</a:t>
            </a:r>
            <a:r>
              <a:rPr lang="en-US" altLang="zh-CN" b="0" i="0" dirty="0">
                <a:solidFill>
                  <a:srgbClr val="333333"/>
                </a:solidFill>
                <a:effectLst/>
                <a:latin typeface="arial" panose="020B0604020202020204" pitchFamily="34" charset="0"/>
              </a:rPr>
              <a:t>(0,1)</a:t>
            </a:r>
            <a:r>
              <a:rPr lang="zh-CN" altLang="en-US" b="0" i="0" dirty="0">
                <a:solidFill>
                  <a:srgbClr val="333333"/>
                </a:solidFill>
                <a:effectLst/>
                <a:latin typeface="arial" panose="020B0604020202020204" pitchFamily="34" charset="0"/>
              </a:rPr>
              <a:t>，可以将一个实数映射到</a:t>
            </a:r>
            <a:r>
              <a:rPr lang="en-US" altLang="zh-CN" b="0" i="0" dirty="0">
                <a:solidFill>
                  <a:srgbClr val="333333"/>
                </a:solidFill>
                <a:effectLst/>
                <a:latin typeface="arial" panose="020B0604020202020204" pitchFamily="34" charset="0"/>
              </a:rPr>
              <a:t>(0,1)</a:t>
            </a:r>
            <a:r>
              <a:rPr lang="zh-CN" altLang="en-US" b="0" i="0" dirty="0">
                <a:solidFill>
                  <a:srgbClr val="333333"/>
                </a:solidFill>
                <a:effectLst/>
                <a:latin typeface="arial" panose="020B0604020202020204" pitchFamily="34" charset="0"/>
              </a:rPr>
              <a:t>的区间</a:t>
            </a:r>
            <a:r>
              <a:rPr lang="en-US" altLang="zh-CN" b="0" i="0" dirty="0">
                <a:solidFill>
                  <a:srgbClr val="333333"/>
                </a:solidFill>
                <a:effectLst/>
                <a:latin typeface="arial" panose="020B0604020202020204" pitchFamily="34" charset="0"/>
              </a:rPr>
              <a:t>,</a:t>
            </a:r>
            <a:r>
              <a:rPr lang="zh-CN" altLang="en-US" b="0" i="0" dirty="0">
                <a:solidFill>
                  <a:srgbClr val="404040"/>
                </a:solidFill>
                <a:effectLst/>
                <a:latin typeface="-apple-system"/>
              </a:rPr>
              <a:t>具有非常好的对称性</a:t>
            </a:r>
            <a:endParaRPr lang="en-US" altLang="zh-CN" b="0" i="0" dirty="0">
              <a:solidFill>
                <a:srgbClr val="333333"/>
              </a:solidFill>
              <a:effectLst/>
              <a:latin typeface="arial" panose="020B0604020202020204" pitchFamily="34" charset="0"/>
            </a:endParaRPr>
          </a:p>
          <a:p>
            <a:pPr lvl="2"/>
            <a:r>
              <a:rPr lang="zh-CN" altLang="en-US" b="0" i="0" dirty="0">
                <a:solidFill>
                  <a:srgbClr val="333333"/>
                </a:solidFill>
                <a:effectLst/>
                <a:latin typeface="arial" panose="020B0604020202020204" pitchFamily="34" charset="0"/>
              </a:rPr>
              <a:t>当</a:t>
            </a:r>
            <a:r>
              <a:rPr lang="en-US" altLang="zh-CN" b="0" i="0" dirty="0">
                <a:solidFill>
                  <a:srgbClr val="333333"/>
                </a:solidFill>
                <a:effectLst/>
                <a:latin typeface="arial" panose="020B0604020202020204" pitchFamily="34" charset="0"/>
              </a:rPr>
              <a:t>x</a:t>
            </a:r>
            <a:r>
              <a:rPr lang="zh-CN" altLang="en-US" b="0" i="0" dirty="0">
                <a:solidFill>
                  <a:srgbClr val="333333"/>
                </a:solidFill>
                <a:effectLst/>
                <a:latin typeface="arial" panose="020B0604020202020204" pitchFamily="34" charset="0"/>
              </a:rPr>
              <a:t>趋近于负无穷时，</a:t>
            </a:r>
            <a:r>
              <a:rPr lang="en-US" altLang="zh-CN" b="0" i="0" dirty="0">
                <a:solidFill>
                  <a:srgbClr val="333333"/>
                </a:solidFill>
                <a:effectLst/>
                <a:latin typeface="arial" panose="020B0604020202020204" pitchFamily="34" charset="0"/>
              </a:rPr>
              <a:t>y</a:t>
            </a:r>
            <a:r>
              <a:rPr lang="zh-CN" altLang="en-US" b="0" i="0" dirty="0">
                <a:solidFill>
                  <a:srgbClr val="333333"/>
                </a:solidFill>
                <a:effectLst/>
                <a:latin typeface="arial" panose="020B0604020202020204" pitchFamily="34" charset="0"/>
              </a:rPr>
              <a:t>趋近于</a:t>
            </a:r>
            <a:r>
              <a:rPr lang="en-US" altLang="zh-CN" b="0" i="0" dirty="0">
                <a:solidFill>
                  <a:srgbClr val="333333"/>
                </a:solidFill>
                <a:effectLst/>
                <a:latin typeface="arial" panose="020B0604020202020204" pitchFamily="34" charset="0"/>
              </a:rPr>
              <a:t>0</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lvl="2"/>
            <a:r>
              <a:rPr lang="zh-CN" altLang="en-US" b="0" i="0" dirty="0">
                <a:solidFill>
                  <a:srgbClr val="333333"/>
                </a:solidFill>
                <a:effectLst/>
                <a:latin typeface="arial" panose="020B0604020202020204" pitchFamily="34" charset="0"/>
              </a:rPr>
              <a:t>当当</a:t>
            </a:r>
            <a:r>
              <a:rPr lang="en-US" altLang="zh-CN" b="0" i="0" dirty="0">
                <a:solidFill>
                  <a:srgbClr val="333333"/>
                </a:solidFill>
                <a:effectLst/>
                <a:latin typeface="arial" panose="020B0604020202020204" pitchFamily="34" charset="0"/>
              </a:rPr>
              <a:t>x</a:t>
            </a:r>
            <a:r>
              <a:rPr lang="zh-CN" altLang="en-US" b="0" i="0" dirty="0">
                <a:solidFill>
                  <a:srgbClr val="333333"/>
                </a:solidFill>
                <a:effectLst/>
                <a:latin typeface="arial" panose="020B0604020202020204" pitchFamily="34" charset="0"/>
              </a:rPr>
              <a:t>趋近于正无穷时，</a:t>
            </a:r>
            <a:r>
              <a:rPr lang="en-US" altLang="zh-CN" b="0" i="0" dirty="0">
                <a:solidFill>
                  <a:srgbClr val="333333"/>
                </a:solidFill>
                <a:effectLst/>
                <a:latin typeface="arial" panose="020B0604020202020204" pitchFamily="34" charset="0"/>
              </a:rPr>
              <a:t>y</a:t>
            </a:r>
            <a:r>
              <a:rPr lang="zh-CN" altLang="en-US" b="0" i="0" dirty="0">
                <a:solidFill>
                  <a:srgbClr val="333333"/>
                </a:solidFill>
                <a:effectLst/>
                <a:latin typeface="arial" panose="020B0604020202020204" pitchFamily="34" charset="0"/>
              </a:rPr>
              <a:t>趋近于</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lvl="2"/>
            <a:r>
              <a:rPr lang="zh-CN" altLang="en-US" b="0" i="0" dirty="0">
                <a:solidFill>
                  <a:srgbClr val="333333"/>
                </a:solidFill>
                <a:effectLst/>
                <a:latin typeface="arial" panose="020B0604020202020204" pitchFamily="34" charset="0"/>
              </a:rPr>
              <a:t>当</a:t>
            </a:r>
            <a:r>
              <a:rPr lang="en-US" altLang="zh-CN" b="0" i="0" dirty="0">
                <a:solidFill>
                  <a:srgbClr val="333333"/>
                </a:solidFill>
                <a:effectLst/>
                <a:latin typeface="arial" panose="020B0604020202020204" pitchFamily="34" charset="0"/>
              </a:rPr>
              <a:t>x=1/2</a:t>
            </a:r>
            <a:r>
              <a:rPr lang="zh-CN" altLang="en-US" b="0" i="0" dirty="0">
                <a:solidFill>
                  <a:srgbClr val="333333"/>
                </a:solidFill>
                <a:effectLst/>
                <a:latin typeface="arial" panose="020B0604020202020204" pitchFamily="34" charset="0"/>
              </a:rPr>
              <a:t>时，</a:t>
            </a:r>
            <a:r>
              <a:rPr lang="en-US" altLang="zh-CN" b="0" i="0" dirty="0">
                <a:solidFill>
                  <a:srgbClr val="333333"/>
                </a:solidFill>
                <a:effectLst/>
                <a:latin typeface="arial" panose="020B0604020202020204" pitchFamily="34" charset="0"/>
              </a:rPr>
              <a:t>y=0.</a:t>
            </a:r>
          </a:p>
          <a:p>
            <a:pPr lvl="1"/>
            <a:r>
              <a:rPr lang="zh-CN" altLang="en-US" b="0" i="0" dirty="0">
                <a:solidFill>
                  <a:srgbClr val="333333"/>
                </a:solidFill>
                <a:effectLst/>
                <a:latin typeface="arial" panose="020B0604020202020204" pitchFamily="34" charset="0"/>
              </a:rPr>
              <a:t>公式定义</a:t>
            </a:r>
            <a:r>
              <a:rPr lang="zh-CN" altLang="en-US" dirty="0">
                <a:solidFill>
                  <a:srgbClr val="333333"/>
                </a:solidFill>
                <a:latin typeface="arial" panose="020B0604020202020204" pitchFamily="34" charset="0"/>
              </a:rPr>
              <a:t>：</a:t>
            </a:r>
            <a:endParaRPr lang="en-US" altLang="zh-CN" dirty="0">
              <a:solidFill>
                <a:srgbClr val="333333"/>
              </a:solidFill>
              <a:latin typeface="arial" panose="020B0604020202020204" pitchFamily="34" charset="0"/>
            </a:endParaRPr>
          </a:p>
          <a:p>
            <a:pPr lvl="1"/>
            <a:endParaRPr lang="en-US" altLang="zh-CN" dirty="0">
              <a:solidFill>
                <a:srgbClr val="333333"/>
              </a:solidFill>
              <a:latin typeface="arial" panose="020B0604020202020204" pitchFamily="34" charset="0"/>
            </a:endParaRPr>
          </a:p>
          <a:p>
            <a:pPr lvl="1"/>
            <a:r>
              <a:rPr lang="zh-CN" altLang="en-US" b="0" i="0" dirty="0">
                <a:solidFill>
                  <a:srgbClr val="333333"/>
                </a:solidFill>
                <a:effectLst/>
                <a:latin typeface="arial" panose="020B0604020202020204" pitchFamily="34" charset="0"/>
              </a:rPr>
              <a:t>图形如</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曲线：</a:t>
            </a:r>
            <a:endParaRPr lang="zh-CN" altLang="en-US" dirty="0"/>
          </a:p>
        </p:txBody>
      </p:sp>
      <p:pic>
        <p:nvPicPr>
          <p:cNvPr id="7170" name="Picture 2">
            <a:extLst>
              <a:ext uri="{FF2B5EF4-FFF2-40B4-BE49-F238E27FC236}">
                <a16:creationId xmlns:a16="http://schemas.microsoft.com/office/drawing/2014/main" id="{3F1B9CF4-00C2-4E09-ADAE-5FFC514E9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362" y="4001294"/>
            <a:ext cx="3356432" cy="7798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ACABC7E-B0A1-42E4-8421-27536F2A1A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05" t="50000" r="27928"/>
          <a:stretch/>
        </p:blipFill>
        <p:spPr bwMode="auto">
          <a:xfrm>
            <a:off x="3722040" y="4924796"/>
            <a:ext cx="2373960" cy="160180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9D78CD6-8213-4626-B525-DCD3DFF5EA05}"/>
              </a:ext>
            </a:extLst>
          </p:cNvPr>
          <p:cNvSpPr txBox="1"/>
          <p:nvPr/>
        </p:nvSpPr>
        <p:spPr>
          <a:xfrm>
            <a:off x="4909020" y="704740"/>
            <a:ext cx="6885190" cy="646331"/>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sigmoid</a:t>
            </a:r>
            <a:r>
              <a:rPr lang="zh-CN" altLang="en-US" b="0" i="0" dirty="0">
                <a:solidFill>
                  <a:srgbClr val="333333"/>
                </a:solidFill>
                <a:effectLst/>
                <a:latin typeface="arial" panose="020B0604020202020204" pitchFamily="34" charset="0"/>
              </a:rPr>
              <a:t>函数和</a:t>
            </a:r>
            <a:r>
              <a:rPr lang="en-US" altLang="zh-CN" b="0" i="0" dirty="0">
                <a:solidFill>
                  <a:srgbClr val="333333"/>
                </a:solidFill>
                <a:effectLst/>
                <a:latin typeface="arial" panose="020B0604020202020204" pitchFamily="34" charset="0"/>
              </a:rPr>
              <a:t>tanh</a:t>
            </a:r>
            <a:r>
              <a:rPr lang="zh-CN" altLang="en-US" b="0" i="0" dirty="0">
                <a:solidFill>
                  <a:srgbClr val="333333"/>
                </a:solidFill>
                <a:effectLst/>
                <a:latin typeface="arial" panose="020B0604020202020204" pitchFamily="34" charset="0"/>
              </a:rPr>
              <a:t>函数是研究早期被广泛使用的</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种</a:t>
            </a:r>
            <a:r>
              <a:rPr lang="zh-CN" altLang="en-US" b="0" i="0" u="none" strike="noStrike" dirty="0">
                <a:solidFill>
                  <a:srgbClr val="136EC2"/>
                </a:solidFill>
                <a:effectLst/>
                <a:latin typeface="arial" panose="020B0604020202020204" pitchFamily="34" charset="0"/>
              </a:rPr>
              <a:t>激活函数</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两者都为</a:t>
            </a:r>
            <a:r>
              <a:rPr lang="en-US" altLang="zh-CN" b="0" i="0" dirty="0">
                <a:solidFill>
                  <a:srgbClr val="333333"/>
                </a:solidFill>
                <a:effectLst/>
                <a:latin typeface="arial" panose="020B0604020202020204" pitchFamily="34" charset="0"/>
              </a:rPr>
              <a:t>S </a:t>
            </a:r>
            <a:r>
              <a:rPr lang="zh-CN" altLang="en-US" b="0" i="0" dirty="0">
                <a:solidFill>
                  <a:srgbClr val="333333"/>
                </a:solidFill>
                <a:effectLst/>
                <a:latin typeface="arial" panose="020B0604020202020204" pitchFamily="34" charset="0"/>
              </a:rPr>
              <a:t>型饱和函数。 </a:t>
            </a:r>
            <a:endParaRPr lang="zh-CN" altLang="en-US" dirty="0"/>
          </a:p>
        </p:txBody>
      </p:sp>
    </p:spTree>
    <p:extLst>
      <p:ext uri="{BB962C8B-B14F-4D97-AF65-F5344CB8AC3E}">
        <p14:creationId xmlns:p14="http://schemas.microsoft.com/office/powerpoint/2010/main" val="258452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6AE08-EB8B-4BAE-940D-44BB7E009118}"/>
              </a:ext>
            </a:extLst>
          </p:cNvPr>
          <p:cNvSpPr>
            <a:spLocks noGrp="1"/>
          </p:cNvSpPr>
          <p:nvPr>
            <p:ph type="title"/>
          </p:nvPr>
        </p:nvSpPr>
        <p:spPr/>
        <p:txBody>
          <a:bodyPr/>
          <a:lstStyle/>
          <a:p>
            <a:r>
              <a:rPr lang="en-US" altLang="zh-CN" b="1" i="0" dirty="0">
                <a:solidFill>
                  <a:srgbClr val="000000"/>
                </a:solidFill>
                <a:effectLst/>
                <a:latin typeface="Verdana" panose="020B0604030504040204" pitchFamily="34" charset="0"/>
              </a:rPr>
              <a:t>tanh</a:t>
            </a:r>
            <a:r>
              <a:rPr lang="zh-CN" altLang="en-US" b="1" i="0" dirty="0">
                <a:solidFill>
                  <a:srgbClr val="000000"/>
                </a:solidFill>
                <a:effectLst/>
                <a:latin typeface="Verdana" panose="020B0604030504040204" pitchFamily="34" charset="0"/>
              </a:rPr>
              <a:t>函数</a:t>
            </a:r>
            <a:endParaRPr lang="zh-CN" altLang="en-US" dirty="0"/>
          </a:p>
        </p:txBody>
      </p:sp>
      <p:sp>
        <p:nvSpPr>
          <p:cNvPr id="3" name="内容占位符 2">
            <a:extLst>
              <a:ext uri="{FF2B5EF4-FFF2-40B4-BE49-F238E27FC236}">
                <a16:creationId xmlns:a16="http://schemas.microsoft.com/office/drawing/2014/main" id="{B04BE6A4-61B0-48FD-8261-FFEE97D00832}"/>
              </a:ext>
            </a:extLst>
          </p:cNvPr>
          <p:cNvSpPr>
            <a:spLocks noGrp="1"/>
          </p:cNvSpPr>
          <p:nvPr>
            <p:ph idx="1"/>
          </p:nvPr>
        </p:nvSpPr>
        <p:spPr/>
        <p:txBody>
          <a:bodyPr/>
          <a:lstStyle/>
          <a:p>
            <a:r>
              <a:rPr lang="en-US" altLang="zh-CN" b="0" i="0" dirty="0">
                <a:solidFill>
                  <a:srgbClr val="111111"/>
                </a:solidFill>
                <a:effectLst/>
                <a:latin typeface="Verdana" panose="020B0604030504040204" pitchFamily="34" charset="0"/>
              </a:rPr>
              <a:t>tanh</a:t>
            </a:r>
            <a:r>
              <a:rPr lang="zh-CN" altLang="en-US" b="0" i="0" dirty="0">
                <a:solidFill>
                  <a:srgbClr val="111111"/>
                </a:solidFill>
                <a:effectLst/>
                <a:latin typeface="Verdana" panose="020B0604030504040204" pitchFamily="34" charset="0"/>
              </a:rPr>
              <a:t>（双曲正切）函数</a:t>
            </a:r>
            <a:endParaRPr lang="en-US" altLang="zh-CN" b="0" i="0" dirty="0">
              <a:solidFill>
                <a:srgbClr val="111111"/>
              </a:solidFill>
              <a:effectLst/>
              <a:latin typeface="Verdana" panose="020B0604030504040204" pitchFamily="34" charset="0"/>
            </a:endParaRPr>
          </a:p>
          <a:p>
            <a:pPr lvl="2"/>
            <a:r>
              <a:rPr lang="zh-CN" altLang="en-US" b="0" i="0" dirty="0">
                <a:solidFill>
                  <a:srgbClr val="111111"/>
                </a:solidFill>
                <a:effectLst/>
                <a:latin typeface="Verdana" panose="020B0604030504040204" pitchFamily="34" charset="0"/>
              </a:rPr>
              <a:t>将元素的值变换到</a:t>
            </a:r>
            <a:r>
              <a:rPr lang="en-US" altLang="zh-CN" b="0" i="0" dirty="0">
                <a:solidFill>
                  <a:srgbClr val="111111"/>
                </a:solidFill>
                <a:effectLst/>
                <a:latin typeface="Verdana" panose="020B0604030504040204" pitchFamily="34" charset="0"/>
              </a:rPr>
              <a:t>-1</a:t>
            </a:r>
            <a:r>
              <a:rPr lang="zh-CN" altLang="en-US" b="0" i="0" dirty="0">
                <a:solidFill>
                  <a:srgbClr val="111111"/>
                </a:solidFill>
                <a:effectLst/>
                <a:latin typeface="Verdana" panose="020B0604030504040204" pitchFamily="34" charset="0"/>
              </a:rPr>
              <a:t>和</a:t>
            </a:r>
            <a:r>
              <a:rPr lang="en-US" altLang="zh-CN" b="0" i="0" dirty="0">
                <a:solidFill>
                  <a:srgbClr val="111111"/>
                </a:solidFill>
                <a:effectLst/>
                <a:latin typeface="Verdana" panose="020B0604030504040204" pitchFamily="34" charset="0"/>
              </a:rPr>
              <a:t>1</a:t>
            </a:r>
            <a:r>
              <a:rPr lang="zh-CN" altLang="en-US" b="0" i="0" dirty="0">
                <a:solidFill>
                  <a:srgbClr val="111111"/>
                </a:solidFill>
                <a:effectLst/>
                <a:latin typeface="Verdana" panose="020B0604030504040204" pitchFamily="34" charset="0"/>
              </a:rPr>
              <a:t>之间</a:t>
            </a:r>
            <a:endParaRPr lang="en-US" altLang="zh-CN" b="0" i="0" dirty="0">
              <a:solidFill>
                <a:srgbClr val="111111"/>
              </a:solidFill>
              <a:effectLst/>
              <a:latin typeface="Verdana" panose="020B0604030504040204" pitchFamily="34" charset="0"/>
            </a:endParaRPr>
          </a:p>
          <a:p>
            <a:pPr lvl="1"/>
            <a:r>
              <a:rPr lang="zh-CN" altLang="en-US" dirty="0">
                <a:solidFill>
                  <a:srgbClr val="111111"/>
                </a:solidFill>
                <a:latin typeface="Verdana" panose="020B0604030504040204" pitchFamily="34" charset="0"/>
              </a:rPr>
              <a:t>公式定义：</a:t>
            </a:r>
            <a:endParaRPr lang="en-US" altLang="zh-CN" dirty="0">
              <a:solidFill>
                <a:srgbClr val="111111"/>
              </a:solidFill>
              <a:latin typeface="Verdana" panose="020B0604030504040204" pitchFamily="34" charset="0"/>
            </a:endParaRPr>
          </a:p>
          <a:p>
            <a:pPr lvl="1"/>
            <a:endParaRPr lang="en-US" altLang="zh-CN" dirty="0">
              <a:solidFill>
                <a:srgbClr val="111111"/>
              </a:solidFill>
              <a:latin typeface="Verdana" panose="020B0604030504040204" pitchFamily="34" charset="0"/>
            </a:endParaRPr>
          </a:p>
          <a:p>
            <a:pPr lvl="1"/>
            <a:r>
              <a:rPr lang="zh-CN" altLang="en-US" b="0" i="0" dirty="0">
                <a:solidFill>
                  <a:srgbClr val="111111"/>
                </a:solidFill>
                <a:effectLst/>
                <a:latin typeface="Verdana" panose="020B0604030504040204" pitchFamily="34" charset="0"/>
              </a:rPr>
              <a:t>函数的形状和</a:t>
            </a:r>
            <a:r>
              <a:rPr lang="en-US" altLang="zh-CN" b="0" i="0" dirty="0">
                <a:solidFill>
                  <a:srgbClr val="111111"/>
                </a:solidFill>
                <a:effectLst/>
                <a:latin typeface="Verdana" panose="020B0604030504040204" pitchFamily="34" charset="0"/>
              </a:rPr>
              <a:t>sigmoid</a:t>
            </a:r>
            <a:r>
              <a:rPr lang="zh-CN" altLang="en-US" b="0" i="0" dirty="0">
                <a:solidFill>
                  <a:srgbClr val="111111"/>
                </a:solidFill>
                <a:effectLst/>
                <a:latin typeface="Verdana" panose="020B0604030504040204" pitchFamily="34" charset="0"/>
              </a:rPr>
              <a:t>函数的形状很像</a:t>
            </a:r>
            <a:endParaRPr lang="en-US" altLang="zh-CN" b="0" i="0" dirty="0">
              <a:solidFill>
                <a:srgbClr val="111111"/>
              </a:solidFill>
              <a:effectLst/>
              <a:latin typeface="Verdana" panose="020B0604030504040204" pitchFamily="34" charset="0"/>
            </a:endParaRPr>
          </a:p>
          <a:p>
            <a:pPr lvl="2"/>
            <a:r>
              <a:rPr lang="zh-CN" altLang="en-US" b="0" i="0" dirty="0">
                <a:solidFill>
                  <a:srgbClr val="111111"/>
                </a:solidFill>
                <a:effectLst/>
                <a:latin typeface="Verdana" panose="020B0604030504040204" pitchFamily="34" charset="0"/>
              </a:rPr>
              <a:t>但</a:t>
            </a:r>
            <a:r>
              <a:rPr lang="en-US" altLang="zh-CN" b="0" i="0" dirty="0">
                <a:solidFill>
                  <a:srgbClr val="111111"/>
                </a:solidFill>
                <a:effectLst/>
                <a:latin typeface="Verdana" panose="020B0604030504040204" pitchFamily="34" charset="0"/>
              </a:rPr>
              <a:t>tanh</a:t>
            </a:r>
            <a:r>
              <a:rPr lang="zh-CN" altLang="en-US" b="0" i="0" dirty="0">
                <a:solidFill>
                  <a:srgbClr val="111111"/>
                </a:solidFill>
                <a:effectLst/>
                <a:latin typeface="Verdana" panose="020B0604030504040204" pitchFamily="34" charset="0"/>
              </a:rPr>
              <a:t>函数在坐标系的原点上对称。</a:t>
            </a:r>
            <a:endParaRPr lang="zh-CN" altLang="en-US" dirty="0"/>
          </a:p>
        </p:txBody>
      </p:sp>
      <p:pic>
        <p:nvPicPr>
          <p:cNvPr id="8194" name="Picture 2">
            <a:extLst>
              <a:ext uri="{FF2B5EF4-FFF2-40B4-BE49-F238E27FC236}">
                <a16:creationId xmlns:a16="http://schemas.microsoft.com/office/drawing/2014/main" id="{348CE5BF-6CBC-4067-8673-1A04C4B97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247" y="2788242"/>
            <a:ext cx="40767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E945D78-2CEE-45AB-BE09-5128E944A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553" y="4596732"/>
            <a:ext cx="4411850" cy="223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222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C1F24-07A8-4ACC-8E8E-FFE6F9F1A8DF}"/>
              </a:ext>
            </a:extLst>
          </p:cNvPr>
          <p:cNvSpPr>
            <a:spLocks noGrp="1"/>
          </p:cNvSpPr>
          <p:nvPr>
            <p:ph type="title"/>
          </p:nvPr>
        </p:nvSpPr>
        <p:spPr/>
        <p:txBody>
          <a:bodyPr/>
          <a:lstStyle/>
          <a:p>
            <a:r>
              <a:rPr lang="en-US" altLang="zh-CN" b="1" i="0" dirty="0">
                <a:solidFill>
                  <a:srgbClr val="000000"/>
                </a:solidFill>
                <a:effectLst/>
                <a:latin typeface="Verdana" panose="020B0604030504040204" pitchFamily="34" charset="0"/>
              </a:rPr>
              <a:t>ReLU</a:t>
            </a:r>
            <a:r>
              <a:rPr lang="zh-CN" altLang="en-US" b="1" i="0" dirty="0">
                <a:solidFill>
                  <a:srgbClr val="000000"/>
                </a:solidFill>
                <a:effectLst/>
                <a:latin typeface="Verdana" panose="020B0604030504040204" pitchFamily="34" charset="0"/>
              </a:rPr>
              <a:t>函数</a:t>
            </a:r>
            <a:endParaRPr lang="zh-CN" altLang="en-US" dirty="0"/>
          </a:p>
        </p:txBody>
      </p:sp>
      <p:sp>
        <p:nvSpPr>
          <p:cNvPr id="3" name="内容占位符 2">
            <a:extLst>
              <a:ext uri="{FF2B5EF4-FFF2-40B4-BE49-F238E27FC236}">
                <a16:creationId xmlns:a16="http://schemas.microsoft.com/office/drawing/2014/main" id="{B8E76B9B-7D90-4188-8CF3-B44F403D636C}"/>
              </a:ext>
            </a:extLst>
          </p:cNvPr>
          <p:cNvSpPr>
            <a:spLocks noGrp="1"/>
          </p:cNvSpPr>
          <p:nvPr>
            <p:ph idx="1"/>
          </p:nvPr>
        </p:nvSpPr>
        <p:spPr/>
        <p:txBody>
          <a:bodyPr/>
          <a:lstStyle/>
          <a:p>
            <a:r>
              <a:rPr lang="en-US" altLang="zh-CN" b="0" i="0" dirty="0">
                <a:solidFill>
                  <a:srgbClr val="111111"/>
                </a:solidFill>
                <a:effectLst/>
                <a:latin typeface="Verdana" panose="020B0604030504040204" pitchFamily="34" charset="0"/>
              </a:rPr>
              <a:t>ReLU</a:t>
            </a:r>
            <a:r>
              <a:rPr lang="zh-CN" altLang="en-US" b="0" i="0" dirty="0">
                <a:solidFill>
                  <a:srgbClr val="111111"/>
                </a:solidFill>
                <a:effectLst/>
                <a:latin typeface="Verdana" panose="020B0604030504040204" pitchFamily="34" charset="0"/>
              </a:rPr>
              <a:t>（</a:t>
            </a:r>
            <a:r>
              <a:rPr lang="en-US" altLang="zh-CN" b="0" i="0" dirty="0">
                <a:solidFill>
                  <a:srgbClr val="111111"/>
                </a:solidFill>
                <a:effectLst/>
                <a:latin typeface="Verdana" panose="020B0604030504040204" pitchFamily="34" charset="0"/>
              </a:rPr>
              <a:t>rectified linear unit</a:t>
            </a:r>
            <a:r>
              <a:rPr lang="zh-CN" altLang="en-US" b="0" i="0" dirty="0">
                <a:solidFill>
                  <a:srgbClr val="111111"/>
                </a:solidFill>
                <a:effectLst/>
                <a:latin typeface="Verdana" panose="020B0604030504040204" pitchFamily="34" charset="0"/>
              </a:rPr>
              <a:t>）函数</a:t>
            </a:r>
            <a:endParaRPr lang="en-US" altLang="zh-CN" b="0" i="0" dirty="0">
              <a:solidFill>
                <a:srgbClr val="111111"/>
              </a:solidFill>
              <a:effectLst/>
              <a:latin typeface="Verdana" panose="020B0604030504040204" pitchFamily="34" charset="0"/>
            </a:endParaRPr>
          </a:p>
          <a:p>
            <a:pPr lvl="1"/>
            <a:r>
              <a:rPr lang="zh-CN" altLang="en-US" b="0" i="0" dirty="0">
                <a:solidFill>
                  <a:srgbClr val="111111"/>
                </a:solidFill>
                <a:effectLst/>
                <a:latin typeface="Verdana" panose="020B0604030504040204" pitchFamily="34" charset="0"/>
              </a:rPr>
              <a:t>提供了一个很简单的非线性变换。</a:t>
            </a:r>
            <a:endParaRPr lang="en-US" altLang="zh-CN" b="0" i="0" dirty="0">
              <a:solidFill>
                <a:srgbClr val="111111"/>
              </a:solidFill>
              <a:effectLst/>
              <a:latin typeface="Verdana" panose="020B0604030504040204" pitchFamily="34" charset="0"/>
            </a:endParaRPr>
          </a:p>
          <a:p>
            <a:pPr lvl="1"/>
            <a:r>
              <a:rPr lang="en-US" altLang="zh-CN" b="0" i="0" dirty="0">
                <a:solidFill>
                  <a:srgbClr val="111111"/>
                </a:solidFill>
                <a:effectLst/>
                <a:latin typeface="Verdana" panose="020B0604030504040204" pitchFamily="34" charset="0"/>
              </a:rPr>
              <a:t>ReLU</a:t>
            </a:r>
            <a:r>
              <a:rPr lang="zh-CN" altLang="en-US" b="0" i="0" dirty="0">
                <a:solidFill>
                  <a:srgbClr val="111111"/>
                </a:solidFill>
                <a:effectLst/>
                <a:latin typeface="Verdana" panose="020B0604030504040204" pitchFamily="34" charset="0"/>
              </a:rPr>
              <a:t>函数只保留正数元素，并将负数元素清零。</a:t>
            </a:r>
            <a:endParaRPr lang="en-US" altLang="zh-CN" b="0" i="0" dirty="0">
              <a:solidFill>
                <a:srgbClr val="111111"/>
              </a:solidFill>
              <a:effectLst/>
              <a:latin typeface="Verdana" panose="020B0604030504040204" pitchFamily="34" charset="0"/>
            </a:endParaRPr>
          </a:p>
          <a:p>
            <a:pPr lvl="1"/>
            <a:r>
              <a:rPr lang="zh-CN" altLang="en-US" b="0" i="0" dirty="0">
                <a:solidFill>
                  <a:srgbClr val="111111"/>
                </a:solidFill>
                <a:effectLst/>
                <a:latin typeface="Verdana" panose="020B0604030504040204" pitchFamily="34" charset="0"/>
              </a:rPr>
              <a:t>给定元素</a:t>
            </a:r>
            <a:r>
              <a:rPr lang="en-US" altLang="zh-CN" b="0" i="0" dirty="0">
                <a:solidFill>
                  <a:srgbClr val="111111"/>
                </a:solidFill>
                <a:effectLst/>
                <a:latin typeface="Verdana" panose="020B0604030504040204" pitchFamily="34" charset="0"/>
              </a:rPr>
              <a:t>xx</a:t>
            </a:r>
            <a:r>
              <a:rPr lang="zh-CN" altLang="en-US" b="0" i="0" dirty="0">
                <a:solidFill>
                  <a:srgbClr val="111111"/>
                </a:solidFill>
                <a:effectLst/>
                <a:latin typeface="Verdana" panose="020B0604030504040204" pitchFamily="34" charset="0"/>
              </a:rPr>
              <a:t>，该函数定义为：</a:t>
            </a:r>
            <a:endParaRPr lang="en-US" altLang="zh-CN" b="0" i="0" dirty="0">
              <a:solidFill>
                <a:srgbClr val="111111"/>
              </a:solidFill>
              <a:effectLst/>
              <a:latin typeface="Verdana" panose="020B0604030504040204" pitchFamily="34" charset="0"/>
            </a:endParaRPr>
          </a:p>
          <a:p>
            <a:pPr lvl="1"/>
            <a:endParaRPr lang="en-US" altLang="zh-CN" dirty="0">
              <a:solidFill>
                <a:srgbClr val="111111"/>
              </a:solidFill>
              <a:latin typeface="Verdana" panose="020B0604030504040204" pitchFamily="34" charset="0"/>
            </a:endParaRPr>
          </a:p>
          <a:p>
            <a:pPr lvl="1"/>
            <a:r>
              <a:rPr lang="zh-CN" altLang="en-US" b="0" i="0" dirty="0">
                <a:solidFill>
                  <a:srgbClr val="111111"/>
                </a:solidFill>
                <a:effectLst/>
                <a:latin typeface="Verdana" panose="020B0604030504040204" pitchFamily="34" charset="0"/>
              </a:rPr>
              <a:t>是一个两段线性函数</a:t>
            </a:r>
            <a:endParaRPr lang="zh-CN" altLang="en-US" dirty="0"/>
          </a:p>
        </p:txBody>
      </p:sp>
      <p:pic>
        <p:nvPicPr>
          <p:cNvPr id="5122" name="Picture 2">
            <a:extLst>
              <a:ext uri="{FF2B5EF4-FFF2-40B4-BE49-F238E27FC236}">
                <a16:creationId xmlns:a16="http://schemas.microsoft.com/office/drawing/2014/main" id="{7820310F-F32F-4190-9036-688B6A9DE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521" y="4255199"/>
            <a:ext cx="4598153" cy="24407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2F1B6DB-11A5-4C75-B7A3-1F6DBC523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024" y="3429000"/>
            <a:ext cx="36766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5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B0BDA-F192-4921-81F9-3F8449B61110}"/>
              </a:ext>
            </a:extLst>
          </p:cNvPr>
          <p:cNvSpPr>
            <a:spLocks noGrp="1"/>
          </p:cNvSpPr>
          <p:nvPr>
            <p:ph type="title"/>
          </p:nvPr>
        </p:nvSpPr>
        <p:spPr/>
        <p:txBody>
          <a:bodyPr/>
          <a:lstStyle/>
          <a:p>
            <a:r>
              <a:rPr lang="zh-CN" altLang="en-US" dirty="0"/>
              <a:t>激活函数具体计算</a:t>
            </a:r>
          </a:p>
        </p:txBody>
      </p:sp>
      <p:sp>
        <p:nvSpPr>
          <p:cNvPr id="3" name="内容占位符 2">
            <a:extLst>
              <a:ext uri="{FF2B5EF4-FFF2-40B4-BE49-F238E27FC236}">
                <a16:creationId xmlns:a16="http://schemas.microsoft.com/office/drawing/2014/main" id="{5F0F236C-84B4-4927-A73B-F15516D396A1}"/>
              </a:ext>
            </a:extLst>
          </p:cNvPr>
          <p:cNvSpPr>
            <a:spLocks noGrp="1"/>
          </p:cNvSpPr>
          <p:nvPr>
            <p:ph idx="1"/>
          </p:nvPr>
        </p:nvSpPr>
        <p:spPr/>
        <p:txBody>
          <a:bodyPr/>
          <a:lstStyle/>
          <a:p>
            <a:r>
              <a:rPr lang="zh-CN" altLang="en-US" dirty="0"/>
              <a:t>假设：</a:t>
            </a:r>
            <a:endParaRPr lang="en-US" altLang="zh-CN" dirty="0"/>
          </a:p>
          <a:p>
            <a:pPr lvl="1"/>
            <a:r>
              <a:rPr lang="zh-CN" altLang="en-US" dirty="0"/>
              <a:t>经过公式</a:t>
            </a:r>
            <a:r>
              <a:rPr lang="en-US" altLang="zh-CN" b="1" dirty="0"/>
              <a:t>H=X*W1+b1</a:t>
            </a:r>
            <a:r>
              <a:rPr lang="zh-CN" altLang="en-US" dirty="0"/>
              <a:t>计算得到的</a:t>
            </a:r>
            <a:r>
              <a:rPr lang="en-US" altLang="zh-CN" dirty="0"/>
              <a:t>H</a:t>
            </a:r>
            <a:r>
              <a:rPr lang="zh-CN" altLang="en-US" dirty="0"/>
              <a:t>值为：</a:t>
            </a:r>
            <a:r>
              <a:rPr lang="en-US" altLang="zh-CN" dirty="0"/>
              <a:t>(1,-2,3,-4,7...)</a:t>
            </a:r>
            <a:r>
              <a:rPr lang="zh-CN" altLang="en-US" dirty="0"/>
              <a:t>，</a:t>
            </a:r>
            <a:endParaRPr lang="en-US" altLang="zh-CN" dirty="0"/>
          </a:p>
          <a:p>
            <a:r>
              <a:rPr lang="zh-CN" altLang="en-US" dirty="0"/>
              <a:t>则经过激活层后：</a:t>
            </a:r>
            <a:endParaRPr lang="en-US" altLang="zh-CN" dirty="0"/>
          </a:p>
          <a:p>
            <a:pPr lvl="1"/>
            <a:r>
              <a:rPr lang="zh-CN" altLang="en-US" dirty="0"/>
              <a:t>阶跃函数激活层后，值为</a:t>
            </a:r>
            <a:r>
              <a:rPr lang="en-US" altLang="zh-CN" dirty="0"/>
              <a:t>(1,0,1,0,1...)</a:t>
            </a:r>
          </a:p>
          <a:p>
            <a:pPr lvl="1"/>
            <a:r>
              <a:rPr lang="en-US" altLang="zh-CN" b="0" i="0" dirty="0">
                <a:solidFill>
                  <a:srgbClr val="333333"/>
                </a:solidFill>
                <a:effectLst/>
                <a:latin typeface="arial" panose="020B0604020202020204" pitchFamily="34" charset="0"/>
              </a:rPr>
              <a:t>sigmoid</a:t>
            </a:r>
            <a:r>
              <a:rPr lang="zh-CN" altLang="en-US" b="0" i="0" dirty="0">
                <a:solidFill>
                  <a:srgbClr val="333333"/>
                </a:solidFill>
                <a:effectLst/>
                <a:latin typeface="arial" panose="020B0604020202020204" pitchFamily="34" charset="0"/>
              </a:rPr>
              <a:t>函数</a:t>
            </a:r>
            <a:r>
              <a:rPr lang="zh-CN" altLang="en-US" dirty="0"/>
              <a:t>激活层后，值为</a:t>
            </a:r>
            <a:r>
              <a:rPr lang="en-US" altLang="zh-CN" dirty="0"/>
              <a:t>(0.73,0.11,0.95,0.01,0.99...)</a:t>
            </a:r>
          </a:p>
          <a:p>
            <a:pPr lvl="1"/>
            <a:r>
              <a:rPr lang="en-US" altLang="zh-CN" dirty="0"/>
              <a:t>ReLU</a:t>
            </a:r>
            <a:r>
              <a:rPr lang="zh-CN" altLang="en-US" dirty="0"/>
              <a:t>函数激活层后，值为</a:t>
            </a:r>
            <a:r>
              <a:rPr lang="en-US" altLang="zh-CN" dirty="0"/>
              <a:t>(1,0,3,0,7...)</a:t>
            </a:r>
            <a:endParaRPr lang="zh-CN" altLang="en-US" dirty="0"/>
          </a:p>
        </p:txBody>
      </p:sp>
    </p:spTree>
    <p:extLst>
      <p:ext uri="{BB962C8B-B14F-4D97-AF65-F5344CB8AC3E}">
        <p14:creationId xmlns:p14="http://schemas.microsoft.com/office/powerpoint/2010/main" val="250961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6ED20-D0C5-4D12-9D2F-A2130A1DE067}"/>
              </a:ext>
            </a:extLst>
          </p:cNvPr>
          <p:cNvSpPr>
            <a:spLocks noGrp="1"/>
          </p:cNvSpPr>
          <p:nvPr>
            <p:ph type="title"/>
          </p:nvPr>
        </p:nvSpPr>
        <p:spPr/>
        <p:txBody>
          <a:bodyPr/>
          <a:lstStyle/>
          <a:p>
            <a:r>
              <a:rPr lang="zh-CN" altLang="en-US" dirty="0"/>
              <a:t>加上激活层的两层神经网络</a:t>
            </a:r>
          </a:p>
        </p:txBody>
      </p:sp>
      <p:sp>
        <p:nvSpPr>
          <p:cNvPr id="3" name="内容占位符 2">
            <a:extLst>
              <a:ext uri="{FF2B5EF4-FFF2-40B4-BE49-F238E27FC236}">
                <a16:creationId xmlns:a16="http://schemas.microsoft.com/office/drawing/2014/main" id="{DD3DFC07-7388-4A01-843C-F17A47DDACB0}"/>
              </a:ext>
            </a:extLst>
          </p:cNvPr>
          <p:cNvSpPr>
            <a:spLocks noGrp="1"/>
          </p:cNvSpPr>
          <p:nvPr>
            <p:ph sz="half" idx="1"/>
          </p:nvPr>
        </p:nvSpPr>
        <p:spPr/>
        <p:txBody>
          <a:bodyPr>
            <a:normAutofit fontScale="92500" lnSpcReduction="10000"/>
          </a:bodyPr>
          <a:lstStyle/>
          <a:p>
            <a:r>
              <a:rPr lang="zh-CN" altLang="en-US" dirty="0"/>
              <a:t>注意：</a:t>
            </a:r>
            <a:endParaRPr lang="en-US" altLang="zh-CN" dirty="0"/>
          </a:p>
          <a:p>
            <a:pPr lvl="1"/>
            <a:r>
              <a:rPr lang="zh-CN" altLang="en-US" dirty="0"/>
              <a:t>每个隐藏层计算（矩阵线性运算）之后，都需要加一层激活层，</a:t>
            </a:r>
            <a:endParaRPr lang="en-US" altLang="zh-CN" dirty="0"/>
          </a:p>
          <a:p>
            <a:pPr lvl="1"/>
            <a:r>
              <a:rPr lang="zh-CN" altLang="en-US" dirty="0"/>
              <a:t>否则该层线性计算是没有意义的。</a:t>
            </a:r>
            <a:endParaRPr lang="en-US" altLang="zh-CN" dirty="0"/>
          </a:p>
          <a:p>
            <a:pPr lvl="1"/>
            <a:endParaRPr lang="en-US" altLang="zh-CN" dirty="0"/>
          </a:p>
          <a:p>
            <a:r>
              <a:rPr lang="zh-CN" altLang="en-US" dirty="0"/>
              <a:t>然后将经过激活函数计算后的结果作为下一层的输入，继续进行前向计算。</a:t>
            </a:r>
            <a:endParaRPr lang="en-US" altLang="zh-CN" dirty="0"/>
          </a:p>
          <a:p>
            <a:pPr lvl="1"/>
            <a:r>
              <a:rPr lang="zh-CN" altLang="en-US" dirty="0"/>
              <a:t>此处，就会得出输出结果。</a:t>
            </a:r>
            <a:endParaRPr lang="en-US" altLang="zh-CN" dirty="0"/>
          </a:p>
          <a:p>
            <a:pPr lvl="1"/>
            <a:r>
              <a:rPr lang="zh-CN" altLang="en-US" dirty="0"/>
              <a:t>输出层，不需要激活函数。</a:t>
            </a:r>
          </a:p>
        </p:txBody>
      </p:sp>
      <p:pic>
        <p:nvPicPr>
          <p:cNvPr id="4" name="图片 3">
            <a:extLst>
              <a:ext uri="{FF2B5EF4-FFF2-40B4-BE49-F238E27FC236}">
                <a16:creationId xmlns:a16="http://schemas.microsoft.com/office/drawing/2014/main" id="{BEF5313D-552D-4861-9338-1E46C887FB3A}"/>
              </a:ext>
            </a:extLst>
          </p:cNvPr>
          <p:cNvPicPr>
            <a:picLocks noChangeAspect="1"/>
          </p:cNvPicPr>
          <p:nvPr/>
        </p:nvPicPr>
        <p:blipFill>
          <a:blip r:embed="rId2"/>
          <a:stretch>
            <a:fillRect/>
          </a:stretch>
        </p:blipFill>
        <p:spPr>
          <a:xfrm>
            <a:off x="6172202" y="1688172"/>
            <a:ext cx="5238135" cy="4488791"/>
          </a:xfrm>
          <a:prstGeom prst="rect">
            <a:avLst/>
          </a:prstGeom>
        </p:spPr>
      </p:pic>
    </p:spTree>
    <p:extLst>
      <p:ext uri="{BB962C8B-B14F-4D97-AF65-F5344CB8AC3E}">
        <p14:creationId xmlns:p14="http://schemas.microsoft.com/office/powerpoint/2010/main" val="4151444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9965-80CA-459B-A98C-39A9508B676E}"/>
              </a:ext>
            </a:extLst>
          </p:cNvPr>
          <p:cNvSpPr>
            <a:spLocks noGrp="1"/>
          </p:cNvSpPr>
          <p:nvPr>
            <p:ph type="title"/>
          </p:nvPr>
        </p:nvSpPr>
        <p:spPr/>
        <p:txBody>
          <a:bodyPr/>
          <a:lstStyle/>
          <a:p>
            <a:r>
              <a:rPr lang="zh-CN" altLang="en-US" dirty="0"/>
              <a:t>输出结果？</a:t>
            </a:r>
          </a:p>
        </p:txBody>
      </p:sp>
      <p:sp>
        <p:nvSpPr>
          <p:cNvPr id="3" name="内容占位符 2">
            <a:extLst>
              <a:ext uri="{FF2B5EF4-FFF2-40B4-BE49-F238E27FC236}">
                <a16:creationId xmlns:a16="http://schemas.microsoft.com/office/drawing/2014/main" id="{ACE36E21-FEBC-4BA7-8480-BCD50BB1DA75}"/>
              </a:ext>
            </a:extLst>
          </p:cNvPr>
          <p:cNvSpPr>
            <a:spLocks noGrp="1"/>
          </p:cNvSpPr>
          <p:nvPr>
            <p:ph idx="1"/>
          </p:nvPr>
        </p:nvSpPr>
        <p:spPr/>
        <p:txBody>
          <a:bodyPr/>
          <a:lstStyle/>
          <a:p>
            <a:r>
              <a:rPr lang="zh-CN" altLang="en-US" dirty="0"/>
              <a:t>神经网络分为“训练”和“使用”两个步骤。</a:t>
            </a:r>
            <a:endParaRPr lang="en-US" altLang="zh-CN" dirty="0"/>
          </a:p>
          <a:p>
            <a:r>
              <a:rPr lang="zh-CN" altLang="en-US" dirty="0"/>
              <a:t>如果是在“使用”的步骤，现在已完成整个神经网络的过程。</a:t>
            </a:r>
            <a:endParaRPr lang="en-US" altLang="zh-CN" dirty="0"/>
          </a:p>
          <a:p>
            <a:pPr lvl="1"/>
            <a:r>
              <a:rPr lang="zh-CN" altLang="en-US" dirty="0"/>
              <a:t>在求得的</a:t>
            </a:r>
            <a:r>
              <a:rPr lang="en-US" altLang="zh-CN" dirty="0"/>
              <a:t>Y</a:t>
            </a:r>
            <a:r>
              <a:rPr lang="zh-CN" altLang="en-US" dirty="0"/>
              <a:t>（大小为</a:t>
            </a:r>
            <a:r>
              <a:rPr lang="en-US" altLang="zh-CN" dirty="0"/>
              <a:t>1*4</a:t>
            </a:r>
            <a:r>
              <a:rPr lang="zh-CN" altLang="en-US" dirty="0"/>
              <a:t>）矩阵中，数值最大的就代表着当前分类。</a:t>
            </a:r>
          </a:p>
          <a:p>
            <a:r>
              <a:rPr lang="zh-CN" altLang="en-US" dirty="0"/>
              <a:t>对于用于“训练”的网络，还需一步，对输出结果进行正则化。</a:t>
            </a:r>
            <a:endParaRPr lang="en-US" altLang="zh-CN" dirty="0"/>
          </a:p>
          <a:p>
            <a:pPr lvl="1"/>
            <a:r>
              <a:rPr lang="zh-CN" altLang="en-US" dirty="0"/>
              <a:t>当前的输出</a:t>
            </a:r>
            <a:r>
              <a:rPr lang="en-US" altLang="zh-CN" dirty="0"/>
              <a:t>Y</a:t>
            </a:r>
            <a:r>
              <a:rPr lang="zh-CN" altLang="en-US" dirty="0"/>
              <a:t>，是数值。</a:t>
            </a:r>
            <a:endParaRPr lang="en-US" altLang="zh-CN" dirty="0"/>
          </a:p>
          <a:p>
            <a:pPr lvl="2"/>
            <a:r>
              <a:rPr lang="zh-CN" altLang="en-US" dirty="0"/>
              <a:t>其中最大的那个值，对应应该的结果</a:t>
            </a:r>
            <a:r>
              <a:rPr lang="en-US" altLang="zh-CN" dirty="0"/>
              <a:t>(</a:t>
            </a:r>
            <a:r>
              <a:rPr lang="zh-CN" altLang="en-US" dirty="0"/>
              <a:t>分类</a:t>
            </a:r>
            <a:r>
              <a:rPr lang="en-US" altLang="zh-CN" dirty="0"/>
              <a:t>)</a:t>
            </a:r>
          </a:p>
          <a:p>
            <a:pPr lvl="2"/>
            <a:r>
              <a:rPr lang="zh-CN" altLang="en-US" dirty="0"/>
              <a:t>但不直观，最好能表现为概率形式</a:t>
            </a:r>
            <a:r>
              <a:rPr lang="en-US" altLang="zh-CN" dirty="0"/>
              <a:t>(</a:t>
            </a:r>
            <a:r>
              <a:rPr lang="zh-CN" altLang="en-US" dirty="0"/>
              <a:t>描述具体属于每个分类的概率</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83248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F7D65-9097-4EC6-BFDA-A9A6E8CA684D}"/>
              </a:ext>
            </a:extLst>
          </p:cNvPr>
          <p:cNvSpPr>
            <a:spLocks noGrp="1"/>
          </p:cNvSpPr>
          <p:nvPr>
            <p:ph type="title"/>
          </p:nvPr>
        </p:nvSpPr>
        <p:spPr/>
        <p:txBody>
          <a:bodyPr/>
          <a:lstStyle/>
          <a:p>
            <a:r>
              <a:rPr lang="en-US" altLang="zh-CN" dirty="0"/>
              <a:t>3.</a:t>
            </a:r>
            <a:r>
              <a:rPr lang="zh-CN" altLang="en-US" dirty="0"/>
              <a:t>输出的正规化</a:t>
            </a:r>
          </a:p>
        </p:txBody>
      </p:sp>
      <p:sp>
        <p:nvSpPr>
          <p:cNvPr id="3" name="内容占位符 2">
            <a:extLst>
              <a:ext uri="{FF2B5EF4-FFF2-40B4-BE49-F238E27FC236}">
                <a16:creationId xmlns:a16="http://schemas.microsoft.com/office/drawing/2014/main" id="{103D0863-9941-4AF1-8C49-3CC869D89A97}"/>
              </a:ext>
            </a:extLst>
          </p:cNvPr>
          <p:cNvSpPr>
            <a:spLocks noGrp="1"/>
          </p:cNvSpPr>
          <p:nvPr>
            <p:ph idx="1"/>
          </p:nvPr>
        </p:nvSpPr>
        <p:spPr/>
        <p:txBody>
          <a:bodyPr/>
          <a:lstStyle/>
          <a:p>
            <a:r>
              <a:rPr lang="zh-CN" altLang="en-US" dirty="0"/>
              <a:t>前面输出</a:t>
            </a:r>
            <a:r>
              <a:rPr lang="en-US" altLang="zh-CN" dirty="0"/>
              <a:t>Y</a:t>
            </a:r>
            <a:r>
              <a:rPr lang="zh-CN" altLang="en-US" dirty="0"/>
              <a:t>的值可能会是</a:t>
            </a:r>
            <a:r>
              <a:rPr lang="en-US" altLang="zh-CN" dirty="0"/>
              <a:t>(3,1,0.1,0.5)</a:t>
            </a:r>
            <a:r>
              <a:rPr lang="zh-CN" altLang="en-US" dirty="0"/>
              <a:t>这样的矩阵，可以找到里边的最大值“</a:t>
            </a:r>
            <a:r>
              <a:rPr lang="en-US" altLang="zh-CN" dirty="0"/>
              <a:t>3”</a:t>
            </a:r>
            <a:r>
              <a:rPr lang="zh-CN" altLang="en-US" dirty="0"/>
              <a:t>，从而找到对应的分类为</a:t>
            </a:r>
            <a:r>
              <a:rPr lang="en-US" altLang="zh-CN" dirty="0"/>
              <a:t>I</a:t>
            </a:r>
            <a:r>
              <a:rPr lang="zh-CN" altLang="en-US" dirty="0"/>
              <a:t>。</a:t>
            </a:r>
            <a:endParaRPr lang="en-US" altLang="zh-CN" dirty="0"/>
          </a:p>
          <a:p>
            <a:pPr lvl="1"/>
            <a:r>
              <a:rPr lang="zh-CN" altLang="en-US" dirty="0"/>
              <a:t>不直观</a:t>
            </a:r>
            <a:endParaRPr lang="en-US" altLang="zh-CN" dirty="0"/>
          </a:p>
          <a:p>
            <a:r>
              <a:rPr lang="zh-CN" altLang="en-US" dirty="0"/>
              <a:t>需要让最终的输出为</a:t>
            </a:r>
            <a:r>
              <a:rPr lang="zh-CN" altLang="en-US" b="1" dirty="0"/>
              <a:t>概率</a:t>
            </a:r>
            <a:r>
              <a:rPr lang="zh-CN" altLang="en-US" dirty="0"/>
              <a:t>，即需要生成</a:t>
            </a:r>
            <a:r>
              <a:rPr lang="en-US" altLang="zh-CN" dirty="0"/>
              <a:t>(90%,5%,2%,3%)</a:t>
            </a:r>
            <a:r>
              <a:rPr lang="zh-CN" altLang="en-US" dirty="0"/>
              <a:t>这样的结果。</a:t>
            </a:r>
            <a:endParaRPr lang="en-US" altLang="zh-CN" dirty="0"/>
          </a:p>
          <a:p>
            <a:pPr lvl="1"/>
            <a:r>
              <a:rPr lang="zh-CN" altLang="en-US" dirty="0"/>
              <a:t>不仅可以找到最大概率的分类，还可以知道各个分类计算的概率值。</a:t>
            </a:r>
            <a:endParaRPr lang="en-US" altLang="zh-CN" dirty="0"/>
          </a:p>
          <a:p>
            <a:pPr lvl="1"/>
            <a:r>
              <a:rPr lang="zh-CN" altLang="en-US" dirty="0"/>
              <a:t>同时需要保证所有的各个结果转化为的概率的总和为 </a:t>
            </a:r>
            <a:r>
              <a:rPr lang="en-US" altLang="zh-CN" dirty="0"/>
              <a:t>1</a:t>
            </a:r>
            <a:r>
              <a:rPr lang="zh-CN" altLang="en-US" dirty="0"/>
              <a:t>。</a:t>
            </a:r>
          </a:p>
          <a:p>
            <a:r>
              <a:rPr lang="zh-CN" altLang="en-US" dirty="0"/>
              <a:t>计算公式如下：</a:t>
            </a:r>
          </a:p>
        </p:txBody>
      </p:sp>
      <p:pic>
        <p:nvPicPr>
          <p:cNvPr id="5" name="图片 4">
            <a:extLst>
              <a:ext uri="{FF2B5EF4-FFF2-40B4-BE49-F238E27FC236}">
                <a16:creationId xmlns:a16="http://schemas.microsoft.com/office/drawing/2014/main" id="{16961489-E4BF-4019-B81C-B60EDB71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510" y="4751759"/>
            <a:ext cx="2149527" cy="1560141"/>
          </a:xfrm>
          <a:prstGeom prst="rect">
            <a:avLst/>
          </a:prstGeom>
        </p:spPr>
      </p:pic>
    </p:spTree>
    <p:extLst>
      <p:ext uri="{BB962C8B-B14F-4D97-AF65-F5344CB8AC3E}">
        <p14:creationId xmlns:p14="http://schemas.microsoft.com/office/powerpoint/2010/main" val="3572786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39CC6-FB17-4B40-BE99-86B26B877A68}"/>
              </a:ext>
            </a:extLst>
          </p:cNvPr>
          <p:cNvSpPr>
            <a:spLocks noGrp="1"/>
          </p:cNvSpPr>
          <p:nvPr>
            <p:ph type="title"/>
          </p:nvPr>
        </p:nvSpPr>
        <p:spPr/>
        <p:txBody>
          <a:bodyPr/>
          <a:lstStyle/>
          <a:p>
            <a:r>
              <a:rPr lang="zh-CN" altLang="en-US" dirty="0"/>
              <a:t>正规化的步骤</a:t>
            </a:r>
          </a:p>
        </p:txBody>
      </p:sp>
      <p:sp>
        <p:nvSpPr>
          <p:cNvPr id="3" name="内容占位符 2">
            <a:extLst>
              <a:ext uri="{FF2B5EF4-FFF2-40B4-BE49-F238E27FC236}">
                <a16:creationId xmlns:a16="http://schemas.microsoft.com/office/drawing/2014/main" id="{E2F24CD0-933E-4748-8470-6543F4065A80}"/>
              </a:ext>
            </a:extLst>
          </p:cNvPr>
          <p:cNvSpPr>
            <a:spLocks noGrp="1"/>
          </p:cNvSpPr>
          <p:nvPr>
            <p:ph idx="1"/>
          </p:nvPr>
        </p:nvSpPr>
        <p:spPr/>
        <p:txBody>
          <a:bodyPr/>
          <a:lstStyle/>
          <a:p>
            <a:r>
              <a:rPr lang="zh-CN" altLang="en-US" dirty="0"/>
              <a:t>分三步进行：</a:t>
            </a:r>
            <a:endParaRPr lang="en-US" altLang="zh-CN" dirty="0"/>
          </a:p>
          <a:p>
            <a:pPr marL="914400" lvl="1" indent="-457200">
              <a:buFont typeface="+mj-lt"/>
              <a:buAutoNum type="arabicPeriod"/>
            </a:pPr>
            <a:r>
              <a:rPr lang="zh-CN" altLang="en-US" dirty="0"/>
              <a:t>以</a:t>
            </a:r>
            <a:r>
              <a:rPr lang="en-US" altLang="zh-CN" dirty="0"/>
              <a:t>e</a:t>
            </a:r>
            <a:r>
              <a:rPr lang="zh-CN" altLang="en-US" dirty="0"/>
              <a:t>为底对所有元素求指数幂；</a:t>
            </a:r>
            <a:endParaRPr lang="en-US" altLang="zh-CN" dirty="0"/>
          </a:p>
          <a:p>
            <a:pPr marL="914400" lvl="1" indent="-457200">
              <a:buFont typeface="+mj-lt"/>
              <a:buAutoNum type="arabicPeriod"/>
            </a:pPr>
            <a:r>
              <a:rPr lang="zh-CN" altLang="en-US" dirty="0"/>
              <a:t>将所有指数幂求和；</a:t>
            </a:r>
            <a:endParaRPr lang="en-US" altLang="zh-CN" dirty="0"/>
          </a:p>
          <a:p>
            <a:pPr marL="914400" lvl="1" indent="-457200">
              <a:buFont typeface="+mj-lt"/>
              <a:buAutoNum type="arabicPeriod"/>
            </a:pPr>
            <a:r>
              <a:rPr lang="zh-CN" altLang="en-US" dirty="0"/>
              <a:t>分别将这些指数幂与该和做商。</a:t>
            </a:r>
            <a:endParaRPr lang="en-US" altLang="zh-CN" dirty="0"/>
          </a:p>
          <a:p>
            <a:r>
              <a:rPr lang="zh-CN" altLang="en-US" dirty="0"/>
              <a:t>最终结果中，所有的元素的和为</a:t>
            </a:r>
            <a:r>
              <a:rPr lang="en-US" altLang="zh-CN" dirty="0"/>
              <a:t>1</a:t>
            </a:r>
            <a:r>
              <a:rPr lang="zh-CN" altLang="en-US" dirty="0"/>
              <a:t>，且每个元素代表输入属于各个分类的概率值。</a:t>
            </a:r>
            <a:endParaRPr lang="en-US" altLang="zh-CN" dirty="0"/>
          </a:p>
          <a:p>
            <a:endParaRPr lang="zh-CN" altLang="en-US" dirty="0"/>
          </a:p>
        </p:txBody>
      </p:sp>
    </p:spTree>
    <p:extLst>
      <p:ext uri="{BB962C8B-B14F-4D97-AF65-F5344CB8AC3E}">
        <p14:creationId xmlns:p14="http://schemas.microsoft.com/office/powerpoint/2010/main" val="86952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41263-7B31-4EC9-8D70-DA48B6D2B0C9}"/>
              </a:ext>
            </a:extLst>
          </p:cNvPr>
          <p:cNvSpPr>
            <a:spLocks noGrp="1"/>
          </p:cNvSpPr>
          <p:nvPr>
            <p:ph type="title"/>
          </p:nvPr>
        </p:nvSpPr>
        <p:spPr/>
        <p:txBody>
          <a:bodyPr/>
          <a:lstStyle/>
          <a:p>
            <a:r>
              <a:rPr lang="zh-CN" altLang="en-US" dirty="0"/>
              <a:t>线性、非线性</a:t>
            </a:r>
          </a:p>
        </p:txBody>
      </p:sp>
      <p:sp>
        <p:nvSpPr>
          <p:cNvPr id="3" name="内容占位符 2">
            <a:extLst>
              <a:ext uri="{FF2B5EF4-FFF2-40B4-BE49-F238E27FC236}">
                <a16:creationId xmlns:a16="http://schemas.microsoft.com/office/drawing/2014/main" id="{8F5138FC-63B9-4331-9385-34745C115DD7}"/>
              </a:ext>
            </a:extLst>
          </p:cNvPr>
          <p:cNvSpPr>
            <a:spLocks noGrp="1"/>
          </p:cNvSpPr>
          <p:nvPr>
            <p:ph idx="1"/>
          </p:nvPr>
        </p:nvSpPr>
        <p:spPr/>
        <p:txBody>
          <a:bodyPr>
            <a:normAutofit fontScale="85000" lnSpcReduction="20000"/>
          </a:bodyPr>
          <a:lstStyle/>
          <a:p>
            <a:r>
              <a:rPr lang="zh-CN" altLang="en-US" dirty="0"/>
              <a:t>线性</a:t>
            </a:r>
            <a:r>
              <a:rPr lang="en-US" altLang="zh-CN" dirty="0"/>
              <a:t>linear</a:t>
            </a:r>
          </a:p>
          <a:p>
            <a:pPr lvl="1"/>
            <a:r>
              <a:rPr lang="zh-CN" altLang="en-US" dirty="0"/>
              <a:t>指量与量之间按比例、成直线的关系；</a:t>
            </a:r>
            <a:endParaRPr lang="en-US" altLang="zh-CN" dirty="0"/>
          </a:p>
          <a:p>
            <a:pPr lvl="1"/>
            <a:r>
              <a:rPr lang="zh-CN" altLang="en-US" dirty="0"/>
              <a:t>数学理解：一次函数关系，一阶导数为常数的函数；</a:t>
            </a:r>
            <a:endParaRPr lang="en-US" altLang="zh-CN" dirty="0"/>
          </a:p>
          <a:p>
            <a:pPr lvl="1"/>
            <a:r>
              <a:rPr lang="zh-CN" altLang="en-US" dirty="0"/>
              <a:t>图像理解：</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次曲线，图象是直线，如：</a:t>
            </a:r>
            <a:r>
              <a:rPr lang="en-US" altLang="zh-CN" b="0" i="0" dirty="0">
                <a:solidFill>
                  <a:srgbClr val="4D4D4D"/>
                </a:solidFill>
                <a:effectLst/>
                <a:latin typeface="Microsoft YaHei" panose="020B0503020204020204" pitchFamily="34" charset="-122"/>
                <a:ea typeface="Microsoft YaHei" panose="020B0503020204020204" pitchFamily="34" charset="-122"/>
              </a:rPr>
              <a:t>y=ax+b</a:t>
            </a:r>
          </a:p>
          <a:p>
            <a:r>
              <a:rPr lang="zh-CN" altLang="en-US" dirty="0"/>
              <a:t>非线性</a:t>
            </a:r>
            <a:r>
              <a:rPr lang="en-US" altLang="zh-CN" dirty="0"/>
              <a:t>non-linear</a:t>
            </a:r>
          </a:p>
          <a:p>
            <a:pPr lvl="1"/>
            <a:r>
              <a:rPr lang="zh-CN" altLang="en-US" dirty="0"/>
              <a:t>指不按比例、不成直线的关系；</a:t>
            </a:r>
            <a:endParaRPr lang="en-US" altLang="zh-CN" dirty="0"/>
          </a:p>
          <a:p>
            <a:pPr lvl="1"/>
            <a:r>
              <a:rPr lang="zh-CN" altLang="en-US" dirty="0"/>
              <a:t>数学理解：</a:t>
            </a:r>
            <a:r>
              <a:rPr lang="zh-CN" altLang="en-US" b="0" i="0" dirty="0">
                <a:solidFill>
                  <a:srgbClr val="4D4D4D"/>
                </a:solidFill>
                <a:effectLst/>
                <a:latin typeface="Microsoft YaHei" panose="020B0503020204020204" pitchFamily="34" charset="-122"/>
                <a:ea typeface="Microsoft YaHei" panose="020B0503020204020204" pitchFamily="34" charset="-122"/>
              </a:rPr>
              <a:t>不是一次函数关系，</a:t>
            </a:r>
            <a:r>
              <a:rPr lang="zh-CN" altLang="en-US" dirty="0"/>
              <a:t>一阶导数不为常数；</a:t>
            </a:r>
            <a:endParaRPr lang="en-US" altLang="zh-CN" dirty="0"/>
          </a:p>
          <a:p>
            <a:pPr lvl="1"/>
            <a:r>
              <a:rPr lang="zh-CN" altLang="en-US" dirty="0"/>
              <a:t>图像理解：</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en-US" altLang="zh-CN" dirty="0">
                <a:solidFill>
                  <a:srgbClr val="4D4D4D"/>
                </a:solidFill>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次以上的曲线，不为直线的即可，如：</a:t>
            </a:r>
            <a:r>
              <a:rPr lang="en-US" altLang="zh-CN" b="0" i="0" dirty="0">
                <a:solidFill>
                  <a:srgbClr val="4D4D4D"/>
                </a:solidFill>
                <a:effectLst/>
                <a:latin typeface="Microsoft YaHei" panose="020B0503020204020204" pitchFamily="34" charset="-122"/>
                <a:ea typeface="Microsoft YaHei" panose="020B0503020204020204" pitchFamily="34" charset="-122"/>
              </a:rPr>
              <a:t>y=ax^2+bx+c</a:t>
            </a:r>
          </a:p>
          <a:p>
            <a:r>
              <a:rPr lang="zh-CN" altLang="en-US" dirty="0">
                <a:solidFill>
                  <a:srgbClr val="4D4D4D"/>
                </a:solidFill>
                <a:latin typeface="Microsoft YaHei" panose="020B0503020204020204" pitchFamily="34" charset="-122"/>
                <a:ea typeface="Microsoft YaHei" panose="020B0503020204020204" pitchFamily="34" charset="-122"/>
              </a:rPr>
              <a:t>总结：</a:t>
            </a:r>
            <a:endParaRPr lang="en-US" altLang="zh-CN" dirty="0">
              <a:solidFill>
                <a:srgbClr val="4D4D4D"/>
              </a:solidFill>
              <a:latin typeface="Microsoft YaHei" panose="020B0503020204020204" pitchFamily="34" charset="-122"/>
              <a:ea typeface="Microsoft YaHei" panose="020B0503020204020204" pitchFamily="34" charset="-122"/>
            </a:endParaRPr>
          </a:p>
          <a:p>
            <a:pPr lvl="1"/>
            <a:r>
              <a:rPr lang="zh-CN" altLang="en-US" b="0" i="0" dirty="0">
                <a:solidFill>
                  <a:srgbClr val="4D4D4D"/>
                </a:solidFill>
                <a:effectLst/>
                <a:latin typeface="Microsoft YaHei" panose="020B0503020204020204" pitchFamily="34" charset="-122"/>
                <a:ea typeface="Microsoft YaHei" panose="020B0503020204020204" pitchFamily="34" charset="-122"/>
              </a:rPr>
              <a:t>线性，指量与量之间按比例、成直线的关系，在空间和时间上代表规则和光滑的运动；</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lvl="1"/>
            <a:r>
              <a:rPr lang="zh-CN" altLang="en-US" b="0" i="0" dirty="0">
                <a:solidFill>
                  <a:srgbClr val="4D4D4D"/>
                </a:solidFill>
                <a:effectLst/>
                <a:latin typeface="Microsoft YaHei" panose="020B0503020204020204" pitchFamily="34" charset="-122"/>
                <a:ea typeface="Microsoft YaHei" panose="020B0503020204020204" pitchFamily="34" charset="-122"/>
              </a:rPr>
              <a:t>非线性，指不按比例、不成直线的关系，代表不规则的运动和突变。 </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lvl="1"/>
            <a:endParaRPr lang="zh-CN" altLang="en-US" dirty="0"/>
          </a:p>
        </p:txBody>
      </p:sp>
    </p:spTree>
    <p:extLst>
      <p:ext uri="{BB962C8B-B14F-4D97-AF65-F5344CB8AC3E}">
        <p14:creationId xmlns:p14="http://schemas.microsoft.com/office/powerpoint/2010/main" val="3359064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1687E3-64B4-419F-A5C2-438B6C098553}"/>
              </a:ext>
            </a:extLst>
          </p:cNvPr>
          <p:cNvSpPr>
            <a:spLocks noGrp="1"/>
          </p:cNvSpPr>
          <p:nvPr>
            <p:ph type="title"/>
          </p:nvPr>
        </p:nvSpPr>
        <p:spPr/>
        <p:txBody>
          <a:bodyPr/>
          <a:lstStyle/>
          <a:p>
            <a:r>
              <a:rPr lang="zh-CN" altLang="en-US" dirty="0"/>
              <a:t>输出正规化之后的神经网络</a:t>
            </a:r>
          </a:p>
        </p:txBody>
      </p:sp>
      <p:sp>
        <p:nvSpPr>
          <p:cNvPr id="5" name="内容占位符 4">
            <a:extLst>
              <a:ext uri="{FF2B5EF4-FFF2-40B4-BE49-F238E27FC236}">
                <a16:creationId xmlns:a16="http://schemas.microsoft.com/office/drawing/2014/main" id="{4047F1FC-CD90-42C3-984C-3020F5DD952C}"/>
              </a:ext>
            </a:extLst>
          </p:cNvPr>
          <p:cNvSpPr>
            <a:spLocks noGrp="1"/>
          </p:cNvSpPr>
          <p:nvPr>
            <p:ph sz="half" idx="1"/>
          </p:nvPr>
        </p:nvSpPr>
        <p:spPr/>
        <p:txBody>
          <a:bodyPr>
            <a:normAutofit lnSpcReduction="10000"/>
          </a:bodyPr>
          <a:lstStyle/>
          <a:p>
            <a:r>
              <a:rPr lang="zh-CN" altLang="en-US" dirty="0"/>
              <a:t>使用上述计算公式做输出结果正规化处理的层叫是“</a:t>
            </a:r>
            <a:r>
              <a:rPr lang="en-US" altLang="zh-CN" dirty="0"/>
              <a:t>Softmax”</a:t>
            </a:r>
            <a:r>
              <a:rPr lang="zh-CN" altLang="en-US" dirty="0"/>
              <a:t>层。</a:t>
            </a:r>
            <a:endParaRPr lang="en-US" altLang="zh-CN" dirty="0"/>
          </a:p>
          <a:p>
            <a:r>
              <a:rPr lang="en-US" altLang="zh-CN" dirty="0"/>
              <a:t>Softmax</a:t>
            </a:r>
            <a:r>
              <a:rPr lang="zh-CN" altLang="en-US" dirty="0"/>
              <a:t>用于多分类，将多个神经元的输出，映射到（</a:t>
            </a:r>
            <a:r>
              <a:rPr lang="en-US" altLang="zh-CN" dirty="0"/>
              <a:t>0,1</a:t>
            </a:r>
            <a:r>
              <a:rPr lang="zh-CN" altLang="en-US" dirty="0"/>
              <a:t>）区间内，可以理解成概率，从而来进行多分类。</a:t>
            </a:r>
            <a:endParaRPr lang="en-US" altLang="zh-CN" dirty="0"/>
          </a:p>
          <a:p>
            <a:pPr lvl="1"/>
            <a:r>
              <a:rPr lang="zh-CN" altLang="en-US" dirty="0"/>
              <a:t>也可以用于预处理中的归一化</a:t>
            </a:r>
            <a:endParaRPr lang="en-US" altLang="zh-CN" dirty="0"/>
          </a:p>
          <a:p>
            <a:r>
              <a:rPr lang="zh-CN" altLang="en-US" dirty="0"/>
              <a:t>神经网络将变成：</a:t>
            </a:r>
          </a:p>
        </p:txBody>
      </p:sp>
      <p:pic>
        <p:nvPicPr>
          <p:cNvPr id="7" name="内容占位符 6">
            <a:extLst>
              <a:ext uri="{FF2B5EF4-FFF2-40B4-BE49-F238E27FC236}">
                <a16:creationId xmlns:a16="http://schemas.microsoft.com/office/drawing/2014/main" id="{586878D4-1183-47E1-AD7D-A8DEE293D6E2}"/>
              </a:ext>
            </a:extLst>
          </p:cNvPr>
          <p:cNvPicPr>
            <a:picLocks noGrp="1" noChangeAspect="1"/>
          </p:cNvPicPr>
          <p:nvPr>
            <p:ph sz="half" idx="2"/>
          </p:nvPr>
        </p:nvPicPr>
        <p:blipFill>
          <a:blip r:embed="rId3"/>
          <a:stretch>
            <a:fillRect/>
          </a:stretch>
        </p:blipFill>
        <p:spPr>
          <a:xfrm>
            <a:off x="6172200" y="2108571"/>
            <a:ext cx="5181600" cy="3785446"/>
          </a:xfrm>
          <a:prstGeom prst="rect">
            <a:avLst/>
          </a:prstGeom>
        </p:spPr>
      </p:pic>
    </p:spTree>
    <p:extLst>
      <p:ext uri="{BB962C8B-B14F-4D97-AF65-F5344CB8AC3E}">
        <p14:creationId xmlns:p14="http://schemas.microsoft.com/office/powerpoint/2010/main" val="2415863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4DF0C-9C42-4373-9526-F7949495B2A9}"/>
              </a:ext>
            </a:extLst>
          </p:cNvPr>
          <p:cNvSpPr>
            <a:spLocks noGrp="1"/>
          </p:cNvSpPr>
          <p:nvPr>
            <p:ph type="title"/>
          </p:nvPr>
        </p:nvSpPr>
        <p:spPr/>
        <p:txBody>
          <a:bodyPr/>
          <a:lstStyle/>
          <a:p>
            <a:r>
              <a:rPr lang="en-US" altLang="zh-CN" dirty="0"/>
              <a:t>4.</a:t>
            </a:r>
            <a:r>
              <a:rPr lang="zh-CN" altLang="en-US" dirty="0"/>
              <a:t>计算损失函数，衡量输出的好坏</a:t>
            </a:r>
          </a:p>
        </p:txBody>
      </p:sp>
      <p:sp>
        <p:nvSpPr>
          <p:cNvPr id="3" name="内容占位符 2">
            <a:extLst>
              <a:ext uri="{FF2B5EF4-FFF2-40B4-BE49-F238E27FC236}">
                <a16:creationId xmlns:a16="http://schemas.microsoft.com/office/drawing/2014/main" id="{C9DB4FB9-83B8-465A-98F1-95C945AC9ABA}"/>
              </a:ext>
            </a:extLst>
          </p:cNvPr>
          <p:cNvSpPr>
            <a:spLocks noGrp="1"/>
          </p:cNvSpPr>
          <p:nvPr>
            <p:ph idx="1"/>
          </p:nvPr>
        </p:nvSpPr>
        <p:spPr/>
        <p:txBody>
          <a:bodyPr>
            <a:normAutofit fontScale="55000" lnSpcReduction="20000"/>
          </a:bodyPr>
          <a:lstStyle/>
          <a:p>
            <a:r>
              <a:rPr lang="zh-CN" altLang="en-US" dirty="0"/>
              <a:t>通过 </a:t>
            </a:r>
            <a:r>
              <a:rPr lang="en-US" altLang="zh-CN" dirty="0"/>
              <a:t>Softmax </a:t>
            </a:r>
            <a:r>
              <a:rPr lang="zh-CN" altLang="en-US" dirty="0"/>
              <a:t>层之后，得到了</a:t>
            </a:r>
            <a:r>
              <a:rPr lang="en-US" altLang="zh-CN" dirty="0"/>
              <a:t>I</a:t>
            </a:r>
            <a:r>
              <a:rPr lang="zh-CN" altLang="en-US" dirty="0"/>
              <a:t>，</a:t>
            </a:r>
            <a:r>
              <a:rPr lang="en-US" altLang="zh-CN" dirty="0"/>
              <a:t>II</a:t>
            </a:r>
            <a:r>
              <a:rPr lang="zh-CN" altLang="en-US" dirty="0"/>
              <a:t>，</a:t>
            </a:r>
            <a:r>
              <a:rPr lang="en-US" altLang="zh-CN" dirty="0"/>
              <a:t>III</a:t>
            </a:r>
            <a:r>
              <a:rPr lang="zh-CN" altLang="en-US" dirty="0"/>
              <a:t>和</a:t>
            </a:r>
            <a:r>
              <a:rPr lang="en-US" altLang="zh-CN" dirty="0"/>
              <a:t>IV</a:t>
            </a:r>
            <a:r>
              <a:rPr lang="zh-CN" altLang="en-US" dirty="0"/>
              <a:t>这四个类别分别对应的概率。</a:t>
            </a:r>
            <a:endParaRPr lang="en-US" altLang="zh-CN" dirty="0"/>
          </a:p>
          <a:p>
            <a:pPr lvl="1"/>
            <a:r>
              <a:rPr lang="zh-CN" altLang="en-US" dirty="0"/>
              <a:t>注意：这是神经网络计算得到的概率值结果，而非真实的情况。</a:t>
            </a:r>
          </a:p>
          <a:p>
            <a:pPr lvl="1"/>
            <a:r>
              <a:rPr lang="zh-CN" altLang="en-US" dirty="0"/>
              <a:t>比如，</a:t>
            </a:r>
            <a:r>
              <a:rPr lang="en-US" altLang="zh-CN" dirty="0"/>
              <a:t>Softmax </a:t>
            </a:r>
            <a:r>
              <a:rPr lang="zh-CN" altLang="en-US" dirty="0"/>
              <a:t>输出的结果是</a:t>
            </a:r>
            <a:r>
              <a:rPr lang="en-US" altLang="zh-CN" dirty="0"/>
              <a:t>(90%,5%,3%,2%)</a:t>
            </a:r>
            <a:r>
              <a:rPr lang="zh-CN" altLang="en-US" dirty="0"/>
              <a:t>，真实的结果是</a:t>
            </a:r>
            <a:r>
              <a:rPr lang="en-US" altLang="zh-CN" dirty="0"/>
              <a:t>(100%,0,0,0)</a:t>
            </a:r>
            <a:r>
              <a:rPr lang="zh-CN" altLang="en-US" dirty="0"/>
              <a:t>。</a:t>
            </a:r>
            <a:endParaRPr lang="en-US" altLang="zh-CN" dirty="0"/>
          </a:p>
          <a:p>
            <a:r>
              <a:rPr lang="zh-CN" altLang="en-US" dirty="0"/>
              <a:t>虽然输出的结果可以正确分类，但与真实结果之间有差距。</a:t>
            </a:r>
            <a:endParaRPr lang="en-US" altLang="zh-CN" dirty="0"/>
          </a:p>
          <a:p>
            <a:pPr lvl="1"/>
            <a:r>
              <a:rPr lang="zh-CN" altLang="en-US" dirty="0"/>
              <a:t>一个优秀的神经网络对输出结果的预测要无限接近于</a:t>
            </a:r>
            <a:r>
              <a:rPr lang="en-US" altLang="zh-CN" dirty="0"/>
              <a:t>100%</a:t>
            </a:r>
            <a:r>
              <a:rPr lang="zh-CN" altLang="en-US" dirty="0"/>
              <a:t>，</a:t>
            </a:r>
            <a:endParaRPr lang="en-US" altLang="zh-CN" dirty="0"/>
          </a:p>
          <a:p>
            <a:pPr lvl="1"/>
            <a:r>
              <a:rPr lang="zh-CN" altLang="en-US" dirty="0"/>
              <a:t>所以需要将 </a:t>
            </a:r>
            <a:r>
              <a:rPr lang="en-US" altLang="zh-CN" dirty="0"/>
              <a:t>Softmax </a:t>
            </a:r>
            <a:r>
              <a:rPr lang="zh-CN" altLang="en-US" dirty="0"/>
              <a:t>输出结果的好坏程度做一个“量化”，并基于量化判断的结果执行后续操作。</a:t>
            </a:r>
          </a:p>
          <a:p>
            <a:r>
              <a:rPr lang="zh-CN" altLang="en-US" dirty="0"/>
              <a:t>量化判断解决方法</a:t>
            </a:r>
            <a:r>
              <a:rPr lang="en-US" altLang="zh-CN" dirty="0">
                <a:sym typeface="Wingdings" panose="05000000000000000000" pitchFamily="2" charset="2"/>
              </a:rPr>
              <a:t>(</a:t>
            </a:r>
            <a:r>
              <a:rPr lang="zh-CN" altLang="en-US" dirty="0">
                <a:sym typeface="Wingdings" panose="05000000000000000000" pitchFamily="2" charset="2"/>
              </a:rPr>
              <a:t>基本思路：设计一个损失函数，保证离正确率</a:t>
            </a:r>
            <a:r>
              <a:rPr lang="en-US" altLang="zh-CN" dirty="0">
                <a:sym typeface="Wingdings" panose="05000000000000000000" pitchFamily="2" charset="2"/>
              </a:rPr>
              <a:t>100%</a:t>
            </a:r>
            <a:r>
              <a:rPr lang="zh-CN" altLang="en-US" dirty="0">
                <a:sym typeface="Wingdings" panose="05000000000000000000" pitchFamily="2" charset="2"/>
              </a:rPr>
              <a:t>越近则该分类结果的概率越正确</a:t>
            </a:r>
            <a:r>
              <a:rPr lang="en-US" altLang="zh-CN" dirty="0">
                <a:sym typeface="Wingdings" panose="05000000000000000000" pitchFamily="2" charset="2"/>
              </a:rPr>
              <a:t>~~)</a:t>
            </a:r>
            <a:endParaRPr lang="en-US" altLang="zh-CN" dirty="0"/>
          </a:p>
          <a:p>
            <a:pPr lvl="1"/>
            <a:r>
              <a:rPr lang="zh-CN" altLang="en-US" dirty="0"/>
              <a:t>是用</a:t>
            </a:r>
            <a:r>
              <a:rPr lang="en-US" altLang="zh-CN" dirty="0"/>
              <a:t>1</a:t>
            </a:r>
            <a:r>
              <a:rPr lang="zh-CN" altLang="en-US" dirty="0"/>
              <a:t>减去</a:t>
            </a:r>
            <a:r>
              <a:rPr lang="en-US" altLang="zh-CN" dirty="0"/>
              <a:t>Softmax</a:t>
            </a:r>
            <a:r>
              <a:rPr lang="zh-CN" altLang="en-US" dirty="0"/>
              <a:t>输出的概率，比如</a:t>
            </a:r>
            <a:r>
              <a:rPr lang="en-US" altLang="zh-CN" dirty="0"/>
              <a:t>1-90%=0.1</a:t>
            </a:r>
            <a:r>
              <a:rPr lang="zh-CN" altLang="en-US" dirty="0"/>
              <a:t>。</a:t>
            </a:r>
            <a:endParaRPr lang="en-US" altLang="zh-CN" dirty="0"/>
          </a:p>
          <a:p>
            <a:pPr lvl="1"/>
            <a:r>
              <a:rPr lang="zh-CN" altLang="en-US" dirty="0"/>
              <a:t>求</a:t>
            </a:r>
            <a:r>
              <a:rPr lang="zh-CN" altLang="en-US" b="1" dirty="0"/>
              <a:t>对数的负数是</a:t>
            </a:r>
            <a:r>
              <a:rPr lang="zh-CN" altLang="en-US" dirty="0"/>
              <a:t>更为常用且巧妙的方法。</a:t>
            </a:r>
          </a:p>
          <a:p>
            <a:pPr lvl="1"/>
            <a:r>
              <a:rPr lang="zh-CN" altLang="en-US" dirty="0"/>
              <a:t>如：</a:t>
            </a:r>
            <a:r>
              <a:rPr lang="en-US" altLang="zh-CN" dirty="0"/>
              <a:t>90%</a:t>
            </a:r>
            <a:r>
              <a:rPr lang="zh-CN" altLang="en-US" dirty="0"/>
              <a:t>的对数的负数：</a:t>
            </a:r>
            <a:r>
              <a:rPr lang="en-US" altLang="zh-CN" dirty="0"/>
              <a:t>-log0.9=0.046</a:t>
            </a:r>
          </a:p>
          <a:p>
            <a:r>
              <a:rPr lang="zh-CN" altLang="en-US" dirty="0"/>
              <a:t>结论：</a:t>
            </a:r>
            <a:endParaRPr lang="en-US" altLang="zh-CN" dirty="0"/>
          </a:p>
          <a:p>
            <a:pPr lvl="1"/>
            <a:r>
              <a:rPr lang="zh-CN" altLang="en-US" dirty="0"/>
              <a:t>概率越接近</a:t>
            </a:r>
            <a:r>
              <a:rPr lang="en-US" altLang="zh-CN" dirty="0"/>
              <a:t>100%</a:t>
            </a:r>
            <a:r>
              <a:rPr lang="zh-CN" altLang="en-US" dirty="0"/>
              <a:t>，该计算结果值越接近于</a:t>
            </a:r>
            <a:r>
              <a:rPr lang="en-US" altLang="zh-CN" dirty="0"/>
              <a:t>0</a:t>
            </a:r>
            <a:r>
              <a:rPr lang="zh-CN" altLang="en-US" dirty="0"/>
              <a:t>，说明结果越准确。</a:t>
            </a:r>
            <a:endParaRPr lang="en-US" altLang="zh-CN" dirty="0"/>
          </a:p>
          <a:p>
            <a:pPr lvl="1"/>
            <a:r>
              <a:rPr lang="zh-CN" altLang="en-US" dirty="0"/>
              <a:t>该输出叫做“</a:t>
            </a:r>
            <a:r>
              <a:rPr lang="zh-CN" altLang="en-US" b="1" dirty="0"/>
              <a:t>交叉熵损失</a:t>
            </a:r>
            <a:r>
              <a:rPr lang="zh-CN" altLang="en-US" dirty="0"/>
              <a:t>（</a:t>
            </a:r>
            <a:r>
              <a:rPr lang="en-US" altLang="zh-CN" dirty="0"/>
              <a:t>Cross Entropy Error</a:t>
            </a:r>
            <a:r>
              <a:rPr lang="zh-CN" altLang="en-US" dirty="0"/>
              <a:t>）”。</a:t>
            </a:r>
            <a:endParaRPr lang="en-US" altLang="zh-CN" dirty="0"/>
          </a:p>
          <a:p>
            <a:pPr lvl="1"/>
            <a:r>
              <a:rPr lang="zh-CN" altLang="en-US" dirty="0"/>
              <a:t>损失函数，使用</a:t>
            </a:r>
            <a:r>
              <a:rPr lang="zh-CN" altLang="en-US" b="1" dirty="0"/>
              <a:t>交叉熵损失函数，</a:t>
            </a:r>
            <a:r>
              <a:rPr lang="zh-CN" altLang="en-US" dirty="0"/>
              <a:t>计算公式</a:t>
            </a:r>
            <a:r>
              <a:rPr lang="en-US" altLang="zh-CN" dirty="0"/>
              <a:t>:</a:t>
            </a:r>
            <a:endParaRPr lang="zh-CN" altLang="en-US" dirty="0"/>
          </a:p>
          <a:p>
            <a:r>
              <a:rPr lang="zh-CN" altLang="en-US" dirty="0"/>
              <a:t>训练神经网络的目的，就是尽可能地减少这个“交叉熵损失”。</a:t>
            </a:r>
          </a:p>
          <a:p>
            <a:endParaRPr lang="zh-CN" altLang="en-US" dirty="0"/>
          </a:p>
        </p:txBody>
      </p:sp>
    </p:spTree>
    <p:extLst>
      <p:ext uri="{BB962C8B-B14F-4D97-AF65-F5344CB8AC3E}">
        <p14:creationId xmlns:p14="http://schemas.microsoft.com/office/powerpoint/2010/main" val="3290315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D4B2B-10D3-465D-88AF-2C548647A36E}"/>
              </a:ext>
            </a:extLst>
          </p:cNvPr>
          <p:cNvSpPr>
            <a:spLocks noGrp="1"/>
          </p:cNvSpPr>
          <p:nvPr>
            <p:ph type="title"/>
          </p:nvPr>
        </p:nvSpPr>
        <p:spPr/>
        <p:txBody>
          <a:bodyPr/>
          <a:lstStyle/>
          <a:p>
            <a:r>
              <a:rPr lang="zh-CN" altLang="en-US" dirty="0"/>
              <a:t>计算交叉熵损失后的神经网络</a:t>
            </a:r>
          </a:p>
        </p:txBody>
      </p:sp>
      <p:pic>
        <p:nvPicPr>
          <p:cNvPr id="4" name="内容占位符 3">
            <a:extLst>
              <a:ext uri="{FF2B5EF4-FFF2-40B4-BE49-F238E27FC236}">
                <a16:creationId xmlns:a16="http://schemas.microsoft.com/office/drawing/2014/main" id="{96088A64-780E-4856-99A1-BE6364385030}"/>
              </a:ext>
            </a:extLst>
          </p:cNvPr>
          <p:cNvPicPr>
            <a:picLocks noGrp="1" noChangeAspect="1"/>
          </p:cNvPicPr>
          <p:nvPr>
            <p:ph idx="1"/>
          </p:nvPr>
        </p:nvPicPr>
        <p:blipFill>
          <a:blip r:embed="rId2"/>
          <a:stretch>
            <a:fillRect/>
          </a:stretch>
        </p:blipFill>
        <p:spPr>
          <a:xfrm>
            <a:off x="2734451" y="1825625"/>
            <a:ext cx="6723097" cy="4351338"/>
          </a:xfrm>
          <a:prstGeom prst="rect">
            <a:avLst/>
          </a:prstGeom>
        </p:spPr>
      </p:pic>
    </p:spTree>
    <p:extLst>
      <p:ext uri="{BB962C8B-B14F-4D97-AF65-F5344CB8AC3E}">
        <p14:creationId xmlns:p14="http://schemas.microsoft.com/office/powerpoint/2010/main" val="55625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09A00-1402-4A94-8B70-23C57157EEC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FAC87166-0381-4891-A79B-70103696000B}"/>
              </a:ext>
            </a:extLst>
          </p:cNvPr>
          <p:cNvSpPr>
            <a:spLocks noGrp="1"/>
          </p:cNvSpPr>
          <p:nvPr>
            <p:ph idx="1"/>
          </p:nvPr>
        </p:nvSpPr>
        <p:spPr/>
        <p:txBody>
          <a:bodyPr/>
          <a:lstStyle/>
          <a:p>
            <a:r>
              <a:rPr lang="zh-CN" altLang="en-US" dirty="0"/>
              <a:t>到此为止是神经网络的正向传播过程。</a:t>
            </a:r>
            <a:endParaRPr lang="en-US" altLang="zh-CN" dirty="0"/>
          </a:p>
          <a:p>
            <a:r>
              <a:rPr lang="zh-CN" altLang="en-US" dirty="0"/>
              <a:t>小结：</a:t>
            </a:r>
            <a:endParaRPr lang="en-US" altLang="zh-CN" dirty="0"/>
          </a:p>
          <a:p>
            <a:pPr lvl="1"/>
            <a:r>
              <a:rPr lang="zh-CN" altLang="en-US" dirty="0"/>
              <a:t>神经网络的传播都是形如 </a:t>
            </a:r>
            <a:r>
              <a:rPr lang="en-US" altLang="zh-CN" dirty="0"/>
              <a:t>Y=WX+b </a:t>
            </a:r>
            <a:r>
              <a:rPr lang="zh-CN" altLang="en-US" dirty="0"/>
              <a:t>的矩阵运算</a:t>
            </a:r>
            <a:r>
              <a:rPr lang="en-US" altLang="zh-CN" dirty="0"/>
              <a:t>(</a:t>
            </a:r>
            <a:r>
              <a:rPr lang="zh-CN" altLang="en-US" dirty="0"/>
              <a:t>仿射变换</a:t>
            </a:r>
            <a:r>
              <a:rPr lang="en-US" altLang="zh-CN" dirty="0"/>
              <a:t>)</a:t>
            </a:r>
            <a:r>
              <a:rPr lang="zh-CN" altLang="en-US" dirty="0"/>
              <a:t>；</a:t>
            </a:r>
            <a:endParaRPr lang="en-US" altLang="zh-CN" dirty="0"/>
          </a:p>
          <a:p>
            <a:pPr lvl="1"/>
            <a:r>
              <a:rPr lang="zh-CN" altLang="en-US" dirty="0"/>
              <a:t>在隐藏层中加入激活层以便给矩阵运算加入非线性</a:t>
            </a:r>
            <a:r>
              <a:rPr lang="en-US" altLang="zh-CN" dirty="0"/>
              <a:t>(</a:t>
            </a:r>
            <a:r>
              <a:rPr lang="zh-CN" altLang="en-US" dirty="0"/>
              <a:t>非线性变化</a:t>
            </a:r>
            <a:r>
              <a:rPr lang="en-US" altLang="zh-CN" dirty="0"/>
              <a:t>)</a:t>
            </a:r>
            <a:r>
              <a:rPr lang="zh-CN" altLang="en-US" dirty="0"/>
              <a:t>；</a:t>
            </a:r>
            <a:endParaRPr lang="en-US" altLang="zh-CN" dirty="0"/>
          </a:p>
          <a:p>
            <a:pPr lvl="1"/>
            <a:r>
              <a:rPr lang="zh-CN" altLang="en-US" dirty="0"/>
              <a:t>输出层结果需要经过</a:t>
            </a:r>
            <a:r>
              <a:rPr lang="en-US" altLang="zh-CN" dirty="0"/>
              <a:t>Softmax</a:t>
            </a:r>
            <a:r>
              <a:rPr lang="zh-CN" altLang="en-US" dirty="0"/>
              <a:t>层处理，正规化为概率值；</a:t>
            </a:r>
            <a:endParaRPr lang="en-US" altLang="zh-CN" dirty="0"/>
          </a:p>
          <a:p>
            <a:pPr lvl="1"/>
            <a:r>
              <a:rPr lang="zh-CN" altLang="en-US" dirty="0"/>
              <a:t>通过计算交叉熵损失来量化当前网络的优劣。</a:t>
            </a:r>
            <a:endParaRPr lang="en-US" altLang="zh-CN" dirty="0"/>
          </a:p>
          <a:p>
            <a:r>
              <a:rPr lang="zh-CN" altLang="en-US" dirty="0"/>
              <a:t>算出交叉熵损失后，下面要开始反向传播。</a:t>
            </a:r>
          </a:p>
        </p:txBody>
      </p:sp>
    </p:spTree>
    <p:extLst>
      <p:ext uri="{BB962C8B-B14F-4D97-AF65-F5344CB8AC3E}">
        <p14:creationId xmlns:p14="http://schemas.microsoft.com/office/powerpoint/2010/main" val="2337947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EC897-06DC-4A7D-B7B2-A7F1F97C5C9C}"/>
              </a:ext>
            </a:extLst>
          </p:cNvPr>
          <p:cNvSpPr>
            <a:spLocks noGrp="1"/>
          </p:cNvSpPr>
          <p:nvPr>
            <p:ph type="title"/>
          </p:nvPr>
        </p:nvSpPr>
        <p:spPr/>
        <p:txBody>
          <a:bodyPr/>
          <a:lstStyle/>
          <a:p>
            <a:r>
              <a:rPr lang="en-US" altLang="zh-CN" dirty="0"/>
              <a:t>5.</a:t>
            </a:r>
            <a:r>
              <a:rPr lang="zh-CN" altLang="en-US" dirty="0"/>
              <a:t>反向传播与参数优化</a:t>
            </a:r>
          </a:p>
        </p:txBody>
      </p:sp>
      <p:sp>
        <p:nvSpPr>
          <p:cNvPr id="3" name="内容占位符 2">
            <a:extLst>
              <a:ext uri="{FF2B5EF4-FFF2-40B4-BE49-F238E27FC236}">
                <a16:creationId xmlns:a16="http://schemas.microsoft.com/office/drawing/2014/main" id="{9772EAD5-C634-4F68-9F67-F3DC651F08E3}"/>
              </a:ext>
            </a:extLst>
          </p:cNvPr>
          <p:cNvSpPr>
            <a:spLocks noGrp="1"/>
          </p:cNvSpPr>
          <p:nvPr>
            <p:ph idx="1"/>
          </p:nvPr>
        </p:nvSpPr>
        <p:spPr/>
        <p:txBody>
          <a:bodyPr>
            <a:normAutofit lnSpcReduction="10000"/>
          </a:bodyPr>
          <a:lstStyle/>
          <a:p>
            <a:r>
              <a:rPr lang="zh-CN" altLang="en-US" dirty="0"/>
              <a:t>反向传播就是一个</a:t>
            </a:r>
            <a:r>
              <a:rPr lang="zh-CN" altLang="en-US" b="1" dirty="0"/>
              <a:t>参数优化</a:t>
            </a:r>
            <a:r>
              <a:rPr lang="zh-CN" altLang="en-US" dirty="0"/>
              <a:t>的过程</a:t>
            </a:r>
            <a:endParaRPr lang="en-US" altLang="zh-CN" dirty="0"/>
          </a:p>
          <a:p>
            <a:r>
              <a:rPr lang="zh-CN" altLang="en-US" dirty="0"/>
              <a:t>优化对象就是网络中的所有</a:t>
            </a:r>
            <a:r>
              <a:rPr lang="en-US" altLang="zh-CN" dirty="0"/>
              <a:t>W(</a:t>
            </a:r>
            <a:r>
              <a:rPr lang="zh-CN" altLang="en-US" dirty="0"/>
              <a:t>权重</a:t>
            </a:r>
            <a:r>
              <a:rPr lang="en-US" altLang="zh-CN" dirty="0"/>
              <a:t>|</a:t>
            </a:r>
            <a:r>
              <a:rPr lang="zh-CN" altLang="en-US" dirty="0"/>
              <a:t>系数矩阵</a:t>
            </a:r>
            <a:r>
              <a:rPr lang="en-US" altLang="zh-CN" dirty="0"/>
              <a:t>)</a:t>
            </a:r>
            <a:r>
              <a:rPr lang="zh-CN" altLang="en-US" dirty="0"/>
              <a:t>和</a:t>
            </a:r>
            <a:r>
              <a:rPr lang="en-US" altLang="zh-CN" dirty="0"/>
              <a:t>b(</a:t>
            </a:r>
            <a:r>
              <a:rPr lang="zh-CN" altLang="en-US" dirty="0"/>
              <a:t>偏移量</a:t>
            </a:r>
            <a:r>
              <a:rPr lang="en-US" altLang="zh-CN" dirty="0"/>
              <a:t>)</a:t>
            </a:r>
          </a:p>
          <a:p>
            <a:pPr lvl="1"/>
            <a:r>
              <a:rPr lang="zh-CN" altLang="en-US" dirty="0"/>
              <a:t>因为其他所有参数都是确定的</a:t>
            </a:r>
            <a:endParaRPr lang="en-US" altLang="zh-CN" dirty="0"/>
          </a:p>
          <a:p>
            <a:pPr lvl="1"/>
            <a:r>
              <a:rPr lang="zh-CN" altLang="en-US" dirty="0"/>
              <a:t>神经网络可以自动做</a:t>
            </a:r>
            <a:r>
              <a:rPr lang="en-US" altLang="zh-CN" dirty="0"/>
              <a:t>W</a:t>
            </a:r>
            <a:r>
              <a:rPr lang="zh-CN" altLang="en-US" dirty="0"/>
              <a:t>和</a:t>
            </a:r>
            <a:r>
              <a:rPr lang="en-US" altLang="zh-CN" dirty="0"/>
              <a:t>b</a:t>
            </a:r>
            <a:r>
              <a:rPr lang="zh-CN" altLang="en-US" dirty="0"/>
              <a:t>的优化</a:t>
            </a:r>
            <a:endParaRPr lang="en-US" altLang="zh-CN" dirty="0"/>
          </a:p>
          <a:p>
            <a:pPr lvl="1"/>
            <a:endParaRPr lang="en-US" altLang="zh-CN" dirty="0"/>
          </a:p>
          <a:p>
            <a:r>
              <a:rPr lang="zh-CN" altLang="en-US" dirty="0"/>
              <a:t>深度学习的深度神经网络和上述两层神经网络的区别：</a:t>
            </a:r>
            <a:endParaRPr lang="en-US" altLang="zh-CN" dirty="0"/>
          </a:p>
          <a:p>
            <a:pPr lvl="1"/>
            <a:r>
              <a:rPr lang="zh-CN" altLang="en-US" dirty="0"/>
              <a:t>参数更多，数量可能会上亿</a:t>
            </a:r>
            <a:endParaRPr lang="en-US" altLang="zh-CN" dirty="0"/>
          </a:p>
          <a:p>
            <a:pPr lvl="1"/>
            <a:r>
              <a:rPr lang="zh-CN" altLang="en-US" dirty="0"/>
              <a:t>隐层的神经元的个数对比前一层可能增加或者减少</a:t>
            </a:r>
            <a:endParaRPr lang="en-US" altLang="zh-CN" dirty="0"/>
          </a:p>
          <a:p>
            <a:r>
              <a:rPr lang="zh-CN" altLang="en-US" dirty="0"/>
              <a:t>但反向传播、参数优化、迭代的原理一样。</a:t>
            </a:r>
            <a:endParaRPr lang="en-US" altLang="zh-CN" dirty="0"/>
          </a:p>
          <a:p>
            <a:endParaRPr lang="zh-CN" altLang="en-US" dirty="0"/>
          </a:p>
        </p:txBody>
      </p:sp>
    </p:spTree>
    <p:extLst>
      <p:ext uri="{BB962C8B-B14F-4D97-AF65-F5344CB8AC3E}">
        <p14:creationId xmlns:p14="http://schemas.microsoft.com/office/powerpoint/2010/main" val="708607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B1211-9454-4948-A3E8-5CB7E41FCC75}"/>
              </a:ext>
            </a:extLst>
          </p:cNvPr>
          <p:cNvSpPr>
            <a:spLocks noGrp="1"/>
          </p:cNvSpPr>
          <p:nvPr>
            <p:ph type="title"/>
          </p:nvPr>
        </p:nvSpPr>
        <p:spPr/>
        <p:txBody>
          <a:bodyPr/>
          <a:lstStyle/>
          <a:p>
            <a:r>
              <a:rPr lang="en-US" altLang="zh-CN" dirty="0"/>
              <a:t>6.</a:t>
            </a:r>
            <a:r>
              <a:rPr lang="zh-CN" altLang="en-US" dirty="0"/>
              <a:t>迭代</a:t>
            </a:r>
          </a:p>
        </p:txBody>
      </p:sp>
      <p:sp>
        <p:nvSpPr>
          <p:cNvPr id="3" name="内容占位符 2">
            <a:extLst>
              <a:ext uri="{FF2B5EF4-FFF2-40B4-BE49-F238E27FC236}">
                <a16:creationId xmlns:a16="http://schemas.microsoft.com/office/drawing/2014/main" id="{98A557D0-60BB-4DCA-9025-67C05E7EB743}"/>
              </a:ext>
            </a:extLst>
          </p:cNvPr>
          <p:cNvSpPr>
            <a:spLocks noGrp="1"/>
          </p:cNvSpPr>
          <p:nvPr>
            <p:ph idx="1"/>
          </p:nvPr>
        </p:nvSpPr>
        <p:spPr/>
        <p:txBody>
          <a:bodyPr>
            <a:normAutofit fontScale="92500" lnSpcReduction="20000"/>
          </a:bodyPr>
          <a:lstStyle/>
          <a:p>
            <a:r>
              <a:rPr lang="zh-CN" altLang="en-US" dirty="0"/>
              <a:t>神经网络的训练需要反复迭代。</a:t>
            </a:r>
          </a:p>
          <a:p>
            <a:r>
              <a:rPr lang="zh-CN" altLang="en-US" dirty="0"/>
              <a:t>如：</a:t>
            </a:r>
            <a:endParaRPr lang="en-US" altLang="zh-CN" dirty="0"/>
          </a:p>
          <a:p>
            <a:pPr lvl="1"/>
            <a:r>
              <a:rPr lang="zh-CN" altLang="en-US" dirty="0"/>
              <a:t>第一次计算得到的概率是</a:t>
            </a:r>
            <a:r>
              <a:rPr lang="en-US" altLang="zh-CN" dirty="0"/>
              <a:t>90%</a:t>
            </a:r>
            <a:r>
              <a:rPr lang="zh-CN" altLang="en-US" dirty="0"/>
              <a:t>，交叉熵损失值是</a:t>
            </a:r>
            <a:r>
              <a:rPr lang="en-US" altLang="zh-CN" dirty="0"/>
              <a:t>0.046</a:t>
            </a:r>
            <a:r>
              <a:rPr lang="zh-CN" altLang="en-US" dirty="0"/>
              <a:t>；</a:t>
            </a:r>
            <a:endParaRPr lang="en-US" altLang="zh-CN" dirty="0"/>
          </a:p>
          <a:p>
            <a:pPr lvl="1"/>
            <a:r>
              <a:rPr lang="zh-CN" altLang="en-US" dirty="0"/>
              <a:t>将该损失值反向传播，使</a:t>
            </a:r>
            <a:r>
              <a:rPr lang="en-US" altLang="zh-CN" dirty="0"/>
              <a:t>W1,b1,W2,b2</a:t>
            </a:r>
            <a:r>
              <a:rPr lang="zh-CN" altLang="en-US" dirty="0"/>
              <a:t>做相应微调；</a:t>
            </a:r>
            <a:endParaRPr lang="en-US" altLang="zh-CN" dirty="0"/>
          </a:p>
          <a:p>
            <a:pPr lvl="1"/>
            <a:r>
              <a:rPr lang="zh-CN" altLang="en-US" dirty="0"/>
              <a:t>做第二次运算，此时的概率可能就会提高到</a:t>
            </a:r>
            <a:r>
              <a:rPr lang="en-US" altLang="zh-CN" dirty="0"/>
              <a:t>92%</a:t>
            </a:r>
            <a:r>
              <a:rPr lang="zh-CN" altLang="en-US" dirty="0"/>
              <a:t>，</a:t>
            </a:r>
            <a:endParaRPr lang="en-US" altLang="zh-CN" dirty="0"/>
          </a:p>
          <a:p>
            <a:pPr lvl="2"/>
            <a:r>
              <a:rPr lang="zh-CN" altLang="en-US" dirty="0"/>
              <a:t>损失值也会下降</a:t>
            </a:r>
            <a:endParaRPr lang="en-US" altLang="zh-CN" dirty="0"/>
          </a:p>
          <a:p>
            <a:pPr lvl="1"/>
            <a:r>
              <a:rPr lang="zh-CN" altLang="en-US" dirty="0"/>
              <a:t>再反向传播损失值，微调参数</a:t>
            </a:r>
            <a:r>
              <a:rPr lang="en-US" altLang="zh-CN" dirty="0"/>
              <a:t>W1,b1,W2,b2</a:t>
            </a:r>
            <a:r>
              <a:rPr lang="zh-CN" altLang="en-US" dirty="0"/>
              <a:t>。</a:t>
            </a:r>
            <a:endParaRPr lang="en-US" altLang="zh-CN" dirty="0"/>
          </a:p>
          <a:p>
            <a:pPr lvl="1"/>
            <a:r>
              <a:rPr lang="zh-CN" altLang="en-US" dirty="0"/>
              <a:t>依次类推，损失值越来越小，直到满意为止。</a:t>
            </a:r>
          </a:p>
          <a:p>
            <a:pPr lvl="1"/>
            <a:r>
              <a:rPr lang="zh-CN" altLang="en-US" dirty="0"/>
              <a:t>最终得到理想的</a:t>
            </a:r>
            <a:r>
              <a:rPr lang="en-US" altLang="zh-CN" dirty="0"/>
              <a:t>W1,b1,W2,b2</a:t>
            </a:r>
            <a:r>
              <a:rPr lang="zh-CN" altLang="en-US" dirty="0"/>
              <a:t>。</a:t>
            </a:r>
          </a:p>
          <a:p>
            <a:r>
              <a:rPr lang="zh-CN" altLang="en-US" dirty="0"/>
              <a:t>最终，使用神经网络：</a:t>
            </a:r>
            <a:endParaRPr lang="en-US" altLang="zh-CN" dirty="0"/>
          </a:p>
          <a:p>
            <a:pPr lvl="1"/>
            <a:r>
              <a:rPr lang="zh-CN" altLang="en-US" dirty="0"/>
              <a:t>将任意一组坐标作为输入，借助模型进行计算，就能得到分类结果。</a:t>
            </a:r>
          </a:p>
        </p:txBody>
      </p:sp>
    </p:spTree>
    <p:extLst>
      <p:ext uri="{BB962C8B-B14F-4D97-AF65-F5344CB8AC3E}">
        <p14:creationId xmlns:p14="http://schemas.microsoft.com/office/powerpoint/2010/main" val="3676921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B6562-AC95-49EB-AF5E-A4696C684106}"/>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FDD149BC-557E-4C4B-A898-54751ADD31D0}"/>
              </a:ext>
            </a:extLst>
          </p:cNvPr>
          <p:cNvSpPr>
            <a:spLocks noGrp="1"/>
          </p:cNvSpPr>
          <p:nvPr>
            <p:ph idx="1"/>
          </p:nvPr>
        </p:nvSpPr>
        <p:spPr/>
        <p:txBody>
          <a:bodyPr/>
          <a:lstStyle/>
          <a:p>
            <a:r>
              <a:rPr lang="zh-CN" altLang="en-US" dirty="0"/>
              <a:t>以两层神经网络为例介绍了神经网络的典型结构。</a:t>
            </a:r>
            <a:endParaRPr lang="en-US" altLang="zh-CN" dirty="0"/>
          </a:p>
          <a:p>
            <a:r>
              <a:rPr lang="zh-CN" altLang="en-US" dirty="0"/>
              <a:t>其中，神经网络的过程：</a:t>
            </a:r>
            <a:endParaRPr lang="en-US" altLang="zh-CN" dirty="0"/>
          </a:p>
          <a:p>
            <a:pPr lvl="1"/>
            <a:r>
              <a:rPr lang="zh-CN" altLang="en-US" dirty="0"/>
              <a:t>正向传播得到损失值，</a:t>
            </a:r>
            <a:endParaRPr lang="en-US" altLang="zh-CN" dirty="0"/>
          </a:p>
          <a:p>
            <a:pPr lvl="1"/>
            <a:r>
              <a:rPr lang="zh-CN" altLang="en-US" dirty="0"/>
              <a:t>把损失值反向传播，并对神经网络的参数进行更新，</a:t>
            </a:r>
            <a:endParaRPr lang="en-US" altLang="zh-CN" dirty="0"/>
          </a:p>
          <a:p>
            <a:pPr lvl="1"/>
            <a:r>
              <a:rPr lang="zh-CN" altLang="en-US" dirty="0"/>
              <a:t>不断迭代，获取最终可以使用的神经网路模型进行计算。</a:t>
            </a:r>
            <a:endParaRPr lang="en-US" altLang="zh-CN" dirty="0"/>
          </a:p>
          <a:p>
            <a:r>
              <a:rPr lang="zh-CN" altLang="en-US" dirty="0"/>
              <a:t>反向传播是神经网络的要点。</a:t>
            </a:r>
            <a:endParaRPr lang="en-US" altLang="zh-CN" dirty="0"/>
          </a:p>
          <a:p>
            <a:pPr lvl="1"/>
            <a:r>
              <a:rPr lang="zh-CN" altLang="en-US" dirty="0"/>
              <a:t>反向传播？</a:t>
            </a:r>
            <a:endParaRPr lang="en-US" altLang="zh-CN" dirty="0"/>
          </a:p>
          <a:p>
            <a:pPr lvl="1"/>
            <a:r>
              <a:rPr lang="zh-CN" altLang="en-US" dirty="0"/>
              <a:t>迭代？</a:t>
            </a:r>
          </a:p>
        </p:txBody>
      </p:sp>
    </p:spTree>
    <p:extLst>
      <p:ext uri="{BB962C8B-B14F-4D97-AF65-F5344CB8AC3E}">
        <p14:creationId xmlns:p14="http://schemas.microsoft.com/office/powerpoint/2010/main" val="408674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75BEA3-287B-4410-92ED-7FB37429B003}"/>
              </a:ext>
            </a:extLst>
          </p:cNvPr>
          <p:cNvSpPr>
            <a:spLocks noGrp="1"/>
          </p:cNvSpPr>
          <p:nvPr>
            <p:ph type="title"/>
          </p:nvPr>
        </p:nvSpPr>
        <p:spPr/>
        <p:txBody>
          <a:bodyPr/>
          <a:lstStyle/>
          <a:p>
            <a:r>
              <a:rPr lang="zh-CN" altLang="en-US" dirty="0"/>
              <a:t>反向传播</a:t>
            </a:r>
          </a:p>
        </p:txBody>
      </p:sp>
      <p:sp>
        <p:nvSpPr>
          <p:cNvPr id="5" name="文本占位符 4">
            <a:extLst>
              <a:ext uri="{FF2B5EF4-FFF2-40B4-BE49-F238E27FC236}">
                <a16:creationId xmlns:a16="http://schemas.microsoft.com/office/drawing/2014/main" id="{81A4415E-C080-4AD1-8F73-D8C5D5D23CF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7472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ECAE2-3871-4944-8B52-12EDD62F5B1F}"/>
              </a:ext>
            </a:extLst>
          </p:cNvPr>
          <p:cNvSpPr>
            <a:spLocks noGrp="1"/>
          </p:cNvSpPr>
          <p:nvPr>
            <p:ph type="title"/>
          </p:nvPr>
        </p:nvSpPr>
        <p:spPr/>
        <p:txBody>
          <a:bodyPr/>
          <a:lstStyle/>
          <a:p>
            <a:r>
              <a:rPr lang="zh-CN" altLang="en-US" dirty="0"/>
              <a:t>反向传播</a:t>
            </a:r>
          </a:p>
        </p:txBody>
      </p:sp>
      <p:sp>
        <p:nvSpPr>
          <p:cNvPr id="3" name="内容占位符 2">
            <a:extLst>
              <a:ext uri="{FF2B5EF4-FFF2-40B4-BE49-F238E27FC236}">
                <a16:creationId xmlns:a16="http://schemas.microsoft.com/office/drawing/2014/main" id="{B525AC0B-CC50-4A03-89BB-2DEC18D41CB9}"/>
              </a:ext>
            </a:extLst>
          </p:cNvPr>
          <p:cNvSpPr>
            <a:spLocks noGrp="1"/>
          </p:cNvSpPr>
          <p:nvPr>
            <p:ph idx="1"/>
          </p:nvPr>
        </p:nvSpPr>
        <p:spPr/>
        <p:txBody>
          <a:bodyPr/>
          <a:lstStyle/>
          <a:p>
            <a:r>
              <a:rPr lang="zh-CN" altLang="en-US" dirty="0"/>
              <a:t>反向传播的目的：对神经网络的参数进行更新。</a:t>
            </a:r>
            <a:endParaRPr lang="en-US" altLang="zh-CN" dirty="0"/>
          </a:p>
          <a:p>
            <a:r>
              <a:rPr lang="zh-CN" altLang="en-US" dirty="0"/>
              <a:t>介绍：</a:t>
            </a:r>
            <a:endParaRPr lang="en-US" altLang="zh-CN" dirty="0"/>
          </a:p>
          <a:p>
            <a:pPr marL="914400" lvl="1" indent="-457200">
              <a:buFont typeface="+mj-lt"/>
              <a:buAutoNum type="arabicPeriod"/>
            </a:pPr>
            <a:r>
              <a:rPr lang="zh-CN" altLang="en-US" dirty="0"/>
              <a:t>链式法则</a:t>
            </a:r>
            <a:endParaRPr lang="en-US" altLang="zh-CN" dirty="0"/>
          </a:p>
          <a:p>
            <a:pPr marL="914400" lvl="1" indent="-457200">
              <a:buFont typeface="+mj-lt"/>
              <a:buAutoNum type="arabicPeriod"/>
            </a:pPr>
            <a:r>
              <a:rPr lang="zh-CN" altLang="en-US" dirty="0"/>
              <a:t>反向传播</a:t>
            </a:r>
            <a:endParaRPr lang="en-US" altLang="zh-CN" dirty="0"/>
          </a:p>
          <a:p>
            <a:pPr marL="914400" lvl="1" indent="-457200">
              <a:buFont typeface="+mj-lt"/>
              <a:buAutoNum type="arabicPeriod"/>
            </a:pPr>
            <a:r>
              <a:rPr lang="zh-CN" altLang="en-US" dirty="0"/>
              <a:t>参数更新</a:t>
            </a:r>
          </a:p>
        </p:txBody>
      </p:sp>
    </p:spTree>
    <p:extLst>
      <p:ext uri="{BB962C8B-B14F-4D97-AF65-F5344CB8AC3E}">
        <p14:creationId xmlns:p14="http://schemas.microsoft.com/office/powerpoint/2010/main" val="301744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7E641-CA9E-4407-B8E5-FD71C0732771}"/>
              </a:ext>
            </a:extLst>
          </p:cNvPr>
          <p:cNvSpPr>
            <a:spLocks noGrp="1"/>
          </p:cNvSpPr>
          <p:nvPr>
            <p:ph type="title"/>
          </p:nvPr>
        </p:nvSpPr>
        <p:spPr/>
        <p:txBody>
          <a:bodyPr/>
          <a:lstStyle/>
          <a:p>
            <a:r>
              <a:rPr lang="en-US" altLang="zh-CN" dirty="0"/>
              <a:t>1.</a:t>
            </a:r>
            <a:r>
              <a:rPr lang="zh-CN" altLang="en-US" dirty="0"/>
              <a:t>链式法则</a:t>
            </a:r>
          </a:p>
        </p:txBody>
      </p:sp>
      <p:sp>
        <p:nvSpPr>
          <p:cNvPr id="3" name="内容占位符 2">
            <a:extLst>
              <a:ext uri="{FF2B5EF4-FFF2-40B4-BE49-F238E27FC236}">
                <a16:creationId xmlns:a16="http://schemas.microsoft.com/office/drawing/2014/main" id="{1D688E85-4117-49A5-8DA6-4E7C0E77C810}"/>
              </a:ext>
            </a:extLst>
          </p:cNvPr>
          <p:cNvSpPr>
            <a:spLocks noGrp="1"/>
          </p:cNvSpPr>
          <p:nvPr>
            <p:ph idx="1"/>
          </p:nvPr>
        </p:nvSpPr>
        <p:spPr/>
        <p:txBody>
          <a:bodyPr/>
          <a:lstStyle/>
          <a:p>
            <a:r>
              <a:rPr lang="zh-CN" altLang="en-US" dirty="0"/>
              <a:t>定义：</a:t>
            </a:r>
            <a:endParaRPr lang="en-US" altLang="zh-CN" dirty="0"/>
          </a:p>
          <a:p>
            <a:pPr lvl="1"/>
            <a:r>
              <a:rPr lang="zh-CN" altLang="en-US" dirty="0"/>
              <a:t>如果某个函数由复合函数表示，则该复合函数的导数可以用构成复合函数的各个函数的导数的乘积表示。</a:t>
            </a:r>
            <a:endParaRPr lang="en-US" altLang="zh-CN" dirty="0"/>
          </a:p>
          <a:p>
            <a:r>
              <a:rPr lang="zh-CN" altLang="en-US" dirty="0"/>
              <a:t>结论：</a:t>
            </a:r>
            <a:endParaRPr lang="en-US" altLang="zh-CN" dirty="0"/>
          </a:p>
          <a:p>
            <a:pPr lvl="1"/>
            <a:r>
              <a:rPr lang="zh-CN" altLang="en-US" dirty="0"/>
              <a:t>只需关注每个节点的导数值。</a:t>
            </a:r>
          </a:p>
        </p:txBody>
      </p:sp>
    </p:spTree>
    <p:extLst>
      <p:ext uri="{BB962C8B-B14F-4D97-AF65-F5344CB8AC3E}">
        <p14:creationId xmlns:p14="http://schemas.microsoft.com/office/powerpoint/2010/main" val="98248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C1527-3233-4B5F-8C11-9B8ECF9A3C7A}"/>
              </a:ext>
            </a:extLst>
          </p:cNvPr>
          <p:cNvSpPr>
            <a:spLocks noGrp="1"/>
          </p:cNvSpPr>
          <p:nvPr>
            <p:ph type="title"/>
          </p:nvPr>
        </p:nvSpPr>
        <p:spPr/>
        <p:txBody>
          <a:bodyPr/>
          <a:lstStyle/>
          <a:p>
            <a:r>
              <a:rPr lang="zh-CN" altLang="en-US" dirty="0"/>
              <a:t>线性可分、线性不可分</a:t>
            </a:r>
          </a:p>
        </p:txBody>
      </p:sp>
      <p:sp>
        <p:nvSpPr>
          <p:cNvPr id="3" name="内容占位符 2">
            <a:extLst>
              <a:ext uri="{FF2B5EF4-FFF2-40B4-BE49-F238E27FC236}">
                <a16:creationId xmlns:a16="http://schemas.microsoft.com/office/drawing/2014/main" id="{BA90BB8F-D346-48CA-920D-099143D60557}"/>
              </a:ext>
            </a:extLst>
          </p:cNvPr>
          <p:cNvSpPr>
            <a:spLocks noGrp="1"/>
          </p:cNvSpPr>
          <p:nvPr>
            <p:ph idx="1"/>
          </p:nvPr>
        </p:nvSpPr>
        <p:spPr/>
        <p:txBody>
          <a:bodyPr>
            <a:normAutofit fontScale="92500" lnSpcReduction="20000"/>
          </a:bodyPr>
          <a:lstStyle/>
          <a:p>
            <a:r>
              <a:rPr lang="zh-CN" altLang="en-US" dirty="0"/>
              <a:t>线性可分</a:t>
            </a:r>
            <a:endParaRPr lang="en-US" altLang="zh-CN" dirty="0"/>
          </a:p>
          <a:p>
            <a:pPr lvl="1"/>
            <a:r>
              <a:rPr lang="zh-CN" altLang="en-US" dirty="0"/>
              <a:t>能使用线性组合组成的超平面将两类集合分开；</a:t>
            </a:r>
            <a:endParaRPr lang="en-US" altLang="zh-CN" dirty="0"/>
          </a:p>
          <a:p>
            <a:r>
              <a:rPr lang="zh-CN" altLang="en-US" dirty="0"/>
              <a:t>线性不可分</a:t>
            </a:r>
            <a:endParaRPr lang="en-US" altLang="zh-CN" dirty="0"/>
          </a:p>
          <a:p>
            <a:pPr lvl="1"/>
            <a:r>
              <a:rPr lang="zh-CN" altLang="en-US" dirty="0"/>
              <a:t>没有能将两类集合分开的超平面</a:t>
            </a:r>
            <a:endParaRPr lang="en-US" altLang="zh-CN" dirty="0"/>
          </a:p>
          <a:p>
            <a:r>
              <a:rPr lang="zh-CN" altLang="en-US" dirty="0"/>
              <a:t>如何将线性不可分的问题转换为线性可分？</a:t>
            </a:r>
            <a:endParaRPr lang="en-US" altLang="zh-CN" dirty="0"/>
          </a:p>
          <a:p>
            <a:pPr lvl="1"/>
            <a:r>
              <a:rPr lang="zh-CN" altLang="en-US" dirty="0"/>
              <a:t>神经网络：</a:t>
            </a:r>
            <a:endParaRPr lang="en-US" altLang="zh-CN" dirty="0"/>
          </a:p>
          <a:p>
            <a:pPr lvl="2"/>
            <a:r>
              <a:rPr lang="zh-CN" altLang="en-US" dirty="0"/>
              <a:t>经过一次非线性变化</a:t>
            </a:r>
            <a:r>
              <a:rPr lang="en-US" altLang="zh-CN" dirty="0"/>
              <a:t>+</a:t>
            </a:r>
            <a:r>
              <a:rPr lang="zh-CN" altLang="en-US" dirty="0"/>
              <a:t>仿射变换后或者多次</a:t>
            </a:r>
            <a:r>
              <a:rPr lang="en-US" altLang="zh-CN" dirty="0"/>
              <a:t>(</a:t>
            </a:r>
            <a:r>
              <a:rPr lang="zh-CN" altLang="en-US" dirty="0"/>
              <a:t>非线性变化</a:t>
            </a:r>
            <a:r>
              <a:rPr lang="en-US" altLang="zh-CN" dirty="0"/>
              <a:t>+</a:t>
            </a:r>
            <a:r>
              <a:rPr lang="zh-CN" altLang="en-US" dirty="0"/>
              <a:t>仿射变换</a:t>
            </a:r>
            <a:r>
              <a:rPr lang="en-US" altLang="zh-CN" dirty="0"/>
              <a:t>)</a:t>
            </a:r>
          </a:p>
          <a:p>
            <a:pPr lvl="2"/>
            <a:r>
              <a:rPr lang="zh-CN" altLang="en-US" dirty="0"/>
              <a:t>能实现线性可分</a:t>
            </a:r>
            <a:endParaRPr lang="en-US" altLang="zh-CN" dirty="0"/>
          </a:p>
          <a:p>
            <a:pPr lvl="1"/>
            <a:r>
              <a:rPr lang="en-US" altLang="zh-CN" dirty="0"/>
              <a:t>SVM</a:t>
            </a:r>
            <a:r>
              <a:rPr lang="zh-CN" altLang="en-US" dirty="0"/>
              <a:t>：</a:t>
            </a:r>
            <a:endParaRPr lang="en-US" altLang="zh-CN" dirty="0"/>
          </a:p>
          <a:p>
            <a:pPr lvl="2"/>
            <a:r>
              <a:rPr lang="zh-CN" altLang="en-US" b="0" i="0" dirty="0">
                <a:solidFill>
                  <a:srgbClr val="404040"/>
                </a:solidFill>
                <a:effectLst/>
                <a:latin typeface="-apple-system"/>
              </a:rPr>
              <a:t>使用核函数对特征进行映射，将特征空间映射到高维空间中去；</a:t>
            </a:r>
            <a:endParaRPr lang="en-US" altLang="zh-CN" b="0" i="0" dirty="0">
              <a:solidFill>
                <a:srgbClr val="404040"/>
              </a:solidFill>
              <a:effectLst/>
              <a:latin typeface="-apple-system"/>
            </a:endParaRPr>
          </a:p>
          <a:p>
            <a:pPr lvl="2"/>
            <a:r>
              <a:rPr lang="zh-CN" altLang="en-US" b="0" i="0" dirty="0">
                <a:solidFill>
                  <a:srgbClr val="404040"/>
                </a:solidFill>
                <a:effectLst/>
                <a:latin typeface="-apple-system"/>
              </a:rPr>
              <a:t>能实现线性可分</a:t>
            </a:r>
            <a:endParaRPr lang="en-US" altLang="zh-CN" dirty="0"/>
          </a:p>
        </p:txBody>
      </p:sp>
    </p:spTree>
    <p:extLst>
      <p:ext uri="{BB962C8B-B14F-4D97-AF65-F5344CB8AC3E}">
        <p14:creationId xmlns:p14="http://schemas.microsoft.com/office/powerpoint/2010/main" val="596084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C568805-9A2C-4704-AC2F-4E6B563F35F0}"/>
              </a:ext>
            </a:extLst>
          </p:cNvPr>
          <p:cNvPicPr>
            <a:picLocks noChangeAspect="1"/>
          </p:cNvPicPr>
          <p:nvPr/>
        </p:nvPicPr>
        <p:blipFill>
          <a:blip r:embed="rId2"/>
          <a:stretch>
            <a:fillRect/>
          </a:stretch>
        </p:blipFill>
        <p:spPr>
          <a:xfrm>
            <a:off x="828675" y="3540125"/>
            <a:ext cx="10525125" cy="2952750"/>
          </a:xfrm>
          <a:prstGeom prst="rect">
            <a:avLst/>
          </a:prstGeom>
        </p:spPr>
      </p:pic>
      <p:sp>
        <p:nvSpPr>
          <p:cNvPr id="2" name="标题 1">
            <a:extLst>
              <a:ext uri="{FF2B5EF4-FFF2-40B4-BE49-F238E27FC236}">
                <a16:creationId xmlns:a16="http://schemas.microsoft.com/office/drawing/2014/main" id="{BDCADAC2-4117-4C0C-967A-F812DC5EA00D}"/>
              </a:ext>
            </a:extLst>
          </p:cNvPr>
          <p:cNvSpPr>
            <a:spLocks noGrp="1"/>
          </p:cNvSpPr>
          <p:nvPr>
            <p:ph type="title"/>
          </p:nvPr>
        </p:nvSpPr>
        <p:spPr/>
        <p:txBody>
          <a:bodyPr/>
          <a:lstStyle/>
          <a:p>
            <a:r>
              <a:rPr lang="zh-CN" altLang="en-US" dirty="0"/>
              <a:t>购车场景</a:t>
            </a:r>
          </a:p>
        </p:txBody>
      </p:sp>
      <p:sp>
        <p:nvSpPr>
          <p:cNvPr id="3" name="内容占位符 2">
            <a:extLst>
              <a:ext uri="{FF2B5EF4-FFF2-40B4-BE49-F238E27FC236}">
                <a16:creationId xmlns:a16="http://schemas.microsoft.com/office/drawing/2014/main" id="{4FF40EF4-C869-4749-BB95-CD9EBEE177B9}"/>
              </a:ext>
            </a:extLst>
          </p:cNvPr>
          <p:cNvSpPr>
            <a:spLocks noGrp="1"/>
          </p:cNvSpPr>
          <p:nvPr>
            <p:ph idx="1"/>
          </p:nvPr>
        </p:nvSpPr>
        <p:spPr>
          <a:xfrm>
            <a:off x="838200" y="1825625"/>
            <a:ext cx="10515600" cy="2176749"/>
          </a:xfrm>
        </p:spPr>
        <p:txBody>
          <a:bodyPr/>
          <a:lstStyle/>
          <a:p>
            <a:r>
              <a:rPr lang="zh-CN" altLang="en-US" dirty="0"/>
              <a:t>一辆汽车</a:t>
            </a:r>
            <a:r>
              <a:rPr lang="en-US" altLang="zh-CN" dirty="0"/>
              <a:t>20</a:t>
            </a:r>
            <a:r>
              <a:rPr lang="zh-CN" altLang="en-US" dirty="0"/>
              <a:t>万元</a:t>
            </a:r>
            <a:endParaRPr lang="en-US" altLang="zh-CN" dirty="0"/>
          </a:p>
          <a:p>
            <a:pPr lvl="1"/>
            <a:r>
              <a:rPr lang="zh-CN" altLang="en-US" dirty="0"/>
              <a:t>买</a:t>
            </a:r>
            <a:r>
              <a:rPr lang="en-US" altLang="zh-CN" dirty="0"/>
              <a:t>2</a:t>
            </a:r>
            <a:r>
              <a:rPr lang="zh-CN" altLang="en-US" dirty="0"/>
              <a:t>辆，</a:t>
            </a:r>
            <a:endParaRPr lang="en-US" altLang="zh-CN" dirty="0"/>
          </a:p>
          <a:p>
            <a:pPr lvl="1"/>
            <a:r>
              <a:rPr lang="en-US" altLang="zh-CN" dirty="0"/>
              <a:t>10%</a:t>
            </a:r>
            <a:r>
              <a:rPr lang="zh-CN" altLang="en-US" dirty="0"/>
              <a:t>的购置税，</a:t>
            </a:r>
            <a:endParaRPr lang="en-US" altLang="zh-CN" dirty="0"/>
          </a:p>
          <a:p>
            <a:r>
              <a:rPr lang="zh-CN" altLang="en-US" dirty="0"/>
              <a:t>正向传播的过程可以画成：</a:t>
            </a:r>
          </a:p>
        </p:txBody>
      </p:sp>
    </p:spTree>
    <p:extLst>
      <p:ext uri="{BB962C8B-B14F-4D97-AF65-F5344CB8AC3E}">
        <p14:creationId xmlns:p14="http://schemas.microsoft.com/office/powerpoint/2010/main" val="2500148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7B085-309E-43EC-B2E1-D214BE0D892C}"/>
              </a:ext>
            </a:extLst>
          </p:cNvPr>
          <p:cNvSpPr>
            <a:spLocks noGrp="1"/>
          </p:cNvSpPr>
          <p:nvPr>
            <p:ph type="title"/>
          </p:nvPr>
        </p:nvSpPr>
        <p:spPr/>
        <p:txBody>
          <a:bodyPr/>
          <a:lstStyle/>
          <a:p>
            <a:r>
              <a:rPr lang="zh-CN" altLang="en-US" dirty="0"/>
              <a:t>变化率</a:t>
            </a:r>
          </a:p>
        </p:txBody>
      </p:sp>
      <p:sp>
        <p:nvSpPr>
          <p:cNvPr id="3" name="内容占位符 2">
            <a:extLst>
              <a:ext uri="{FF2B5EF4-FFF2-40B4-BE49-F238E27FC236}">
                <a16:creationId xmlns:a16="http://schemas.microsoft.com/office/drawing/2014/main" id="{64986ECA-CD05-4131-9AAD-AD84D4D5AA88}"/>
              </a:ext>
            </a:extLst>
          </p:cNvPr>
          <p:cNvSpPr>
            <a:spLocks noGrp="1"/>
          </p:cNvSpPr>
          <p:nvPr>
            <p:ph idx="1"/>
          </p:nvPr>
        </p:nvSpPr>
        <p:spPr/>
        <p:txBody>
          <a:bodyPr/>
          <a:lstStyle/>
          <a:p>
            <a:r>
              <a:rPr lang="zh-CN" altLang="en-US" dirty="0"/>
              <a:t>汽车单价</a:t>
            </a:r>
            <a:r>
              <a:rPr lang="en-US" altLang="zh-CN" dirty="0"/>
              <a:t>20</a:t>
            </a:r>
            <a:r>
              <a:rPr lang="zh-CN" altLang="en-US" dirty="0"/>
              <a:t>万，最终需要支付</a:t>
            </a:r>
            <a:r>
              <a:rPr lang="en-US" altLang="zh-CN" dirty="0"/>
              <a:t>44</a:t>
            </a:r>
            <a:r>
              <a:rPr lang="zh-CN" altLang="en-US" dirty="0"/>
              <a:t>万。</a:t>
            </a:r>
            <a:endParaRPr lang="en-US" altLang="zh-CN" dirty="0"/>
          </a:p>
          <a:p>
            <a:r>
              <a:rPr lang="zh-CN" altLang="en-US" dirty="0"/>
              <a:t>如果汽车单价每波动</a:t>
            </a:r>
            <a:r>
              <a:rPr lang="en-US" altLang="zh-CN" dirty="0"/>
              <a:t>1</a:t>
            </a:r>
            <a:r>
              <a:rPr lang="zh-CN" altLang="en-US" dirty="0"/>
              <a:t>万，对最终支付价格的影响是多少？</a:t>
            </a:r>
            <a:endParaRPr lang="en-US" altLang="zh-CN" dirty="0"/>
          </a:p>
          <a:p>
            <a:r>
              <a:rPr lang="zh-CN" altLang="en-US" dirty="0"/>
              <a:t>从右向左依次求导，得到的值分别为</a:t>
            </a:r>
          </a:p>
          <a:p>
            <a:pPr lvl="1"/>
            <a:r>
              <a:rPr lang="zh-CN" altLang="en-US" dirty="0"/>
              <a:t>①</a:t>
            </a:r>
            <a:r>
              <a:rPr lang="en-US" altLang="zh-CN" dirty="0"/>
              <a:t>44/44=1</a:t>
            </a:r>
          </a:p>
          <a:p>
            <a:pPr lvl="1"/>
            <a:r>
              <a:rPr lang="en-US" altLang="zh-CN" dirty="0"/>
              <a:t>②44/40=1.1</a:t>
            </a:r>
          </a:p>
          <a:p>
            <a:pPr lvl="1"/>
            <a:r>
              <a:rPr lang="en-US" altLang="zh-CN" dirty="0"/>
              <a:t>③40/20=2</a:t>
            </a:r>
          </a:p>
          <a:p>
            <a:r>
              <a:rPr lang="zh-CN" altLang="en-US" dirty="0"/>
              <a:t>最终价格相对于汽车单价的导数：</a:t>
            </a:r>
            <a:endParaRPr lang="en-US" altLang="zh-CN" dirty="0"/>
          </a:p>
          <a:p>
            <a:pPr lvl="1"/>
            <a:r>
              <a:rPr lang="zh-CN" altLang="en-US" dirty="0"/>
              <a:t>①</a:t>
            </a:r>
            <a:r>
              <a:rPr lang="en-US" altLang="zh-CN" dirty="0"/>
              <a:t>×②×③=2.2</a:t>
            </a:r>
          </a:p>
          <a:p>
            <a:endParaRPr lang="zh-CN" altLang="en-US" dirty="0"/>
          </a:p>
        </p:txBody>
      </p:sp>
    </p:spTree>
    <p:extLst>
      <p:ext uri="{BB962C8B-B14F-4D97-AF65-F5344CB8AC3E}">
        <p14:creationId xmlns:p14="http://schemas.microsoft.com/office/powerpoint/2010/main" val="1854490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9F1F2-4B62-42A6-BE92-4E3715973630}"/>
              </a:ext>
            </a:extLst>
          </p:cNvPr>
          <p:cNvSpPr>
            <a:spLocks noGrp="1"/>
          </p:cNvSpPr>
          <p:nvPr>
            <p:ph type="title"/>
          </p:nvPr>
        </p:nvSpPr>
        <p:spPr/>
        <p:txBody>
          <a:bodyPr/>
          <a:lstStyle/>
          <a:p>
            <a:r>
              <a:rPr lang="zh-CN" altLang="en-US" dirty="0"/>
              <a:t>反向传播</a:t>
            </a:r>
          </a:p>
        </p:txBody>
      </p:sp>
      <p:sp>
        <p:nvSpPr>
          <p:cNvPr id="3" name="内容占位符 2">
            <a:extLst>
              <a:ext uri="{FF2B5EF4-FFF2-40B4-BE49-F238E27FC236}">
                <a16:creationId xmlns:a16="http://schemas.microsoft.com/office/drawing/2014/main" id="{821E66A5-6ECA-496B-8E72-ED5AB0C19F69}"/>
              </a:ext>
            </a:extLst>
          </p:cNvPr>
          <p:cNvSpPr>
            <a:spLocks noGrp="1"/>
          </p:cNvSpPr>
          <p:nvPr>
            <p:ph idx="1"/>
          </p:nvPr>
        </p:nvSpPr>
        <p:spPr/>
        <p:txBody>
          <a:bodyPr/>
          <a:lstStyle/>
          <a:p>
            <a:r>
              <a:rPr lang="zh-CN" altLang="en-US" dirty="0"/>
              <a:t>只需关注每个节点的导数值，最终的导数是每个节点的导数值的乘积。</a:t>
            </a:r>
          </a:p>
        </p:txBody>
      </p:sp>
      <p:pic>
        <p:nvPicPr>
          <p:cNvPr id="4" name="图片 3">
            <a:extLst>
              <a:ext uri="{FF2B5EF4-FFF2-40B4-BE49-F238E27FC236}">
                <a16:creationId xmlns:a16="http://schemas.microsoft.com/office/drawing/2014/main" id="{AFFC22E8-B95D-40C2-9C6C-242BDDFCB280}"/>
              </a:ext>
            </a:extLst>
          </p:cNvPr>
          <p:cNvPicPr>
            <a:picLocks noChangeAspect="1"/>
          </p:cNvPicPr>
          <p:nvPr/>
        </p:nvPicPr>
        <p:blipFill>
          <a:blip r:embed="rId2"/>
          <a:stretch>
            <a:fillRect/>
          </a:stretch>
        </p:blipFill>
        <p:spPr>
          <a:xfrm>
            <a:off x="0" y="3492352"/>
            <a:ext cx="12192000" cy="3000523"/>
          </a:xfrm>
          <a:prstGeom prst="rect">
            <a:avLst/>
          </a:prstGeom>
        </p:spPr>
      </p:pic>
    </p:spTree>
    <p:extLst>
      <p:ext uri="{BB962C8B-B14F-4D97-AF65-F5344CB8AC3E}">
        <p14:creationId xmlns:p14="http://schemas.microsoft.com/office/powerpoint/2010/main" val="55224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9215E-28D4-4C99-BAB5-95154C58D039}"/>
              </a:ext>
            </a:extLst>
          </p:cNvPr>
          <p:cNvSpPr>
            <a:spLocks noGrp="1"/>
          </p:cNvSpPr>
          <p:nvPr>
            <p:ph type="title"/>
          </p:nvPr>
        </p:nvSpPr>
        <p:spPr/>
        <p:txBody>
          <a:bodyPr/>
          <a:lstStyle/>
          <a:p>
            <a:r>
              <a:rPr lang="en-US" altLang="zh-CN" dirty="0"/>
              <a:t>2.</a:t>
            </a:r>
            <a:r>
              <a:rPr lang="zh-CN" altLang="en-US" dirty="0"/>
              <a:t>反向传播</a:t>
            </a:r>
          </a:p>
        </p:txBody>
      </p:sp>
      <p:sp>
        <p:nvSpPr>
          <p:cNvPr id="3" name="内容占位符 2">
            <a:extLst>
              <a:ext uri="{FF2B5EF4-FFF2-40B4-BE49-F238E27FC236}">
                <a16:creationId xmlns:a16="http://schemas.microsoft.com/office/drawing/2014/main" id="{2FD94E66-E7FC-458E-BC75-62BFA7888A2D}"/>
              </a:ext>
            </a:extLst>
          </p:cNvPr>
          <p:cNvSpPr>
            <a:spLocks noGrp="1"/>
          </p:cNvSpPr>
          <p:nvPr>
            <p:ph idx="1"/>
          </p:nvPr>
        </p:nvSpPr>
        <p:spPr/>
        <p:txBody>
          <a:bodyPr/>
          <a:lstStyle/>
          <a:p>
            <a:r>
              <a:rPr lang="zh-CN" altLang="en-US" dirty="0"/>
              <a:t>几种典型节点</a:t>
            </a:r>
            <a:endParaRPr lang="en-US" altLang="zh-CN" dirty="0"/>
          </a:p>
          <a:p>
            <a:pPr lvl="1"/>
            <a:r>
              <a:rPr lang="zh-CN" altLang="en-US" dirty="0"/>
              <a:t>加法节点</a:t>
            </a:r>
            <a:endParaRPr lang="en-US" altLang="zh-CN" dirty="0"/>
          </a:p>
          <a:p>
            <a:pPr lvl="1"/>
            <a:r>
              <a:rPr lang="zh-CN" altLang="en-US" dirty="0"/>
              <a:t>乘法节点</a:t>
            </a:r>
            <a:endParaRPr lang="en-US" altLang="zh-CN" dirty="0"/>
          </a:p>
          <a:p>
            <a:pPr lvl="1"/>
            <a:r>
              <a:rPr lang="zh-CN" altLang="en-US" dirty="0"/>
              <a:t>仿射变换节点</a:t>
            </a:r>
            <a:endParaRPr lang="en-US" altLang="zh-CN" dirty="0"/>
          </a:p>
          <a:p>
            <a:pPr lvl="1"/>
            <a:r>
              <a:rPr lang="en-US" altLang="zh-CN" dirty="0"/>
              <a:t>ReLU</a:t>
            </a:r>
            <a:r>
              <a:rPr lang="zh-CN" altLang="en-US" dirty="0"/>
              <a:t>层</a:t>
            </a:r>
            <a:endParaRPr lang="en-US" altLang="zh-CN" dirty="0"/>
          </a:p>
          <a:p>
            <a:pPr lvl="1"/>
            <a:r>
              <a:rPr lang="en-US" altLang="zh-CN" dirty="0"/>
              <a:t>Softmax-with-Loss</a:t>
            </a:r>
            <a:r>
              <a:rPr lang="zh-CN" altLang="en-US" dirty="0"/>
              <a:t>层</a:t>
            </a:r>
            <a:endParaRPr lang="en-US" altLang="zh-CN" dirty="0"/>
          </a:p>
          <a:p>
            <a:r>
              <a:rPr lang="zh-CN" altLang="en-US" dirty="0"/>
              <a:t>各自反向传播算法</a:t>
            </a:r>
          </a:p>
        </p:txBody>
      </p:sp>
    </p:spTree>
    <p:extLst>
      <p:ext uri="{BB962C8B-B14F-4D97-AF65-F5344CB8AC3E}">
        <p14:creationId xmlns:p14="http://schemas.microsoft.com/office/powerpoint/2010/main" val="3811470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79448-3D29-4DB4-88E4-FE7CB9E3719F}"/>
              </a:ext>
            </a:extLst>
          </p:cNvPr>
          <p:cNvSpPr>
            <a:spLocks noGrp="1"/>
          </p:cNvSpPr>
          <p:nvPr>
            <p:ph type="title"/>
          </p:nvPr>
        </p:nvSpPr>
        <p:spPr/>
        <p:txBody>
          <a:bodyPr/>
          <a:lstStyle/>
          <a:p>
            <a:r>
              <a:rPr lang="en-US" altLang="zh-CN" dirty="0"/>
              <a:t>2.1 </a:t>
            </a:r>
            <a:r>
              <a:rPr lang="zh-CN" altLang="en-US" dirty="0"/>
              <a:t>加法节点</a:t>
            </a:r>
          </a:p>
        </p:txBody>
      </p:sp>
      <p:sp>
        <p:nvSpPr>
          <p:cNvPr id="3" name="内容占位符 2">
            <a:extLst>
              <a:ext uri="{FF2B5EF4-FFF2-40B4-BE49-F238E27FC236}">
                <a16:creationId xmlns:a16="http://schemas.microsoft.com/office/drawing/2014/main" id="{2BA11DE8-C525-4EA0-9F5D-5F7DAB392F99}"/>
              </a:ext>
            </a:extLst>
          </p:cNvPr>
          <p:cNvSpPr>
            <a:spLocks noGrp="1"/>
          </p:cNvSpPr>
          <p:nvPr>
            <p:ph idx="1"/>
          </p:nvPr>
        </p:nvSpPr>
        <p:spPr/>
        <p:txBody>
          <a:bodyPr/>
          <a:lstStyle/>
          <a:p>
            <a:r>
              <a:rPr lang="zh-CN" altLang="en-US" dirty="0"/>
              <a:t>该节点可以写作 </a:t>
            </a:r>
            <a:r>
              <a:rPr lang="en-US" altLang="zh-CN" dirty="0"/>
              <a:t>z=x+y</a:t>
            </a:r>
          </a:p>
          <a:p>
            <a:endParaRPr lang="en-US" altLang="zh-CN" dirty="0"/>
          </a:p>
          <a:p>
            <a:endParaRPr lang="en-US" altLang="zh-CN" dirty="0"/>
          </a:p>
          <a:p>
            <a:r>
              <a:rPr lang="en-US" altLang="zh-CN" dirty="0"/>
              <a:t>z</a:t>
            </a:r>
            <a:r>
              <a:rPr lang="zh-CN" altLang="en-US" dirty="0"/>
              <a:t>对</a:t>
            </a:r>
            <a:r>
              <a:rPr lang="en-US" altLang="zh-CN" dirty="0"/>
              <a:t>x</a:t>
            </a:r>
            <a:r>
              <a:rPr lang="zh-CN" altLang="en-US" dirty="0"/>
              <a:t>求导等于</a:t>
            </a:r>
            <a:r>
              <a:rPr lang="en-US" altLang="zh-CN" dirty="0"/>
              <a:t>1</a:t>
            </a:r>
            <a:r>
              <a:rPr lang="zh-CN" altLang="en-US" dirty="0"/>
              <a:t>，</a:t>
            </a:r>
            <a:r>
              <a:rPr lang="en-US" altLang="zh-CN" dirty="0"/>
              <a:t>z</a:t>
            </a:r>
            <a:r>
              <a:rPr lang="zh-CN" altLang="en-US" dirty="0"/>
              <a:t>对</a:t>
            </a:r>
            <a:r>
              <a:rPr lang="en-US" altLang="zh-CN" dirty="0"/>
              <a:t>y</a:t>
            </a:r>
            <a:r>
              <a:rPr lang="zh-CN" altLang="en-US" dirty="0"/>
              <a:t>求导也等于</a:t>
            </a:r>
            <a:r>
              <a:rPr lang="en-US" altLang="zh-CN" dirty="0"/>
              <a:t>1</a:t>
            </a:r>
            <a:r>
              <a:rPr lang="zh-CN" altLang="en-US" dirty="0"/>
              <a:t>，</a:t>
            </a:r>
            <a:endParaRPr lang="en-US" altLang="zh-CN" dirty="0"/>
          </a:p>
          <a:p>
            <a:r>
              <a:rPr lang="zh-CN" altLang="en-US" dirty="0"/>
              <a:t>在加法节点反向传递时，输入的值会</a:t>
            </a:r>
            <a:r>
              <a:rPr lang="zh-CN" altLang="en-US" b="1" dirty="0"/>
              <a:t>原封不动</a:t>
            </a:r>
            <a:r>
              <a:rPr lang="zh-CN" altLang="en-US" dirty="0"/>
              <a:t>地流入下一个节点。</a:t>
            </a:r>
          </a:p>
        </p:txBody>
      </p:sp>
      <p:pic>
        <p:nvPicPr>
          <p:cNvPr id="4" name="图片 3">
            <a:extLst>
              <a:ext uri="{FF2B5EF4-FFF2-40B4-BE49-F238E27FC236}">
                <a16:creationId xmlns:a16="http://schemas.microsoft.com/office/drawing/2014/main" id="{A3652265-EA74-426B-B959-F02229BFE894}"/>
              </a:ext>
            </a:extLst>
          </p:cNvPr>
          <p:cNvPicPr>
            <a:picLocks noChangeAspect="1"/>
          </p:cNvPicPr>
          <p:nvPr/>
        </p:nvPicPr>
        <p:blipFill>
          <a:blip r:embed="rId2"/>
          <a:stretch>
            <a:fillRect/>
          </a:stretch>
        </p:blipFill>
        <p:spPr>
          <a:xfrm>
            <a:off x="5141548" y="1492601"/>
            <a:ext cx="3857625" cy="2171700"/>
          </a:xfrm>
          <a:prstGeom prst="rect">
            <a:avLst/>
          </a:prstGeom>
        </p:spPr>
      </p:pic>
    </p:spTree>
    <p:extLst>
      <p:ext uri="{BB962C8B-B14F-4D97-AF65-F5344CB8AC3E}">
        <p14:creationId xmlns:p14="http://schemas.microsoft.com/office/powerpoint/2010/main" val="1870354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D651E-D1BB-4CFA-A9BB-1D739039DF70}"/>
              </a:ext>
            </a:extLst>
          </p:cNvPr>
          <p:cNvSpPr>
            <a:spLocks noGrp="1"/>
          </p:cNvSpPr>
          <p:nvPr>
            <p:ph type="title"/>
          </p:nvPr>
        </p:nvSpPr>
        <p:spPr/>
        <p:txBody>
          <a:bodyPr/>
          <a:lstStyle/>
          <a:p>
            <a:r>
              <a:rPr lang="zh-CN" altLang="en-US" dirty="0"/>
              <a:t>加法节点的反向传播</a:t>
            </a:r>
          </a:p>
        </p:txBody>
      </p:sp>
      <p:pic>
        <p:nvPicPr>
          <p:cNvPr id="6" name="内容占位符 5">
            <a:extLst>
              <a:ext uri="{FF2B5EF4-FFF2-40B4-BE49-F238E27FC236}">
                <a16:creationId xmlns:a16="http://schemas.microsoft.com/office/drawing/2014/main" id="{CABAEF26-8AA8-48CC-B2E2-1E828E01F6C0}"/>
              </a:ext>
            </a:extLst>
          </p:cNvPr>
          <p:cNvPicPr>
            <a:picLocks noGrp="1" noChangeAspect="1"/>
          </p:cNvPicPr>
          <p:nvPr>
            <p:ph idx="1"/>
          </p:nvPr>
        </p:nvPicPr>
        <p:blipFill>
          <a:blip r:embed="rId2"/>
          <a:stretch>
            <a:fillRect/>
          </a:stretch>
        </p:blipFill>
        <p:spPr>
          <a:xfrm>
            <a:off x="1936662" y="1958825"/>
            <a:ext cx="8318676" cy="2940349"/>
          </a:xfrm>
          <a:prstGeom prst="rect">
            <a:avLst/>
          </a:prstGeom>
        </p:spPr>
      </p:pic>
    </p:spTree>
    <p:extLst>
      <p:ext uri="{BB962C8B-B14F-4D97-AF65-F5344CB8AC3E}">
        <p14:creationId xmlns:p14="http://schemas.microsoft.com/office/powerpoint/2010/main" val="2214089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D17CB-F7DD-40B1-B9E9-7BE325DB4074}"/>
              </a:ext>
            </a:extLst>
          </p:cNvPr>
          <p:cNvSpPr>
            <a:spLocks noGrp="1"/>
          </p:cNvSpPr>
          <p:nvPr>
            <p:ph type="title"/>
          </p:nvPr>
        </p:nvSpPr>
        <p:spPr/>
        <p:txBody>
          <a:bodyPr/>
          <a:lstStyle/>
          <a:p>
            <a:r>
              <a:rPr lang="en-US" altLang="zh-CN" dirty="0"/>
              <a:t>2.2 </a:t>
            </a:r>
            <a:r>
              <a:rPr lang="zh-CN" altLang="en-US" dirty="0"/>
              <a:t>乘法节点</a:t>
            </a:r>
          </a:p>
        </p:txBody>
      </p:sp>
      <p:sp>
        <p:nvSpPr>
          <p:cNvPr id="3" name="内容占位符 2">
            <a:extLst>
              <a:ext uri="{FF2B5EF4-FFF2-40B4-BE49-F238E27FC236}">
                <a16:creationId xmlns:a16="http://schemas.microsoft.com/office/drawing/2014/main" id="{3835006B-0131-4EB0-8739-776BA705A2C9}"/>
              </a:ext>
            </a:extLst>
          </p:cNvPr>
          <p:cNvSpPr>
            <a:spLocks noGrp="1"/>
          </p:cNvSpPr>
          <p:nvPr>
            <p:ph idx="1"/>
          </p:nvPr>
        </p:nvSpPr>
        <p:spPr/>
        <p:txBody>
          <a:bodyPr/>
          <a:lstStyle/>
          <a:p>
            <a:r>
              <a:rPr lang="zh-CN" altLang="en-US" dirty="0"/>
              <a:t>该节点可以写作 </a:t>
            </a:r>
            <a:r>
              <a:rPr lang="en-US" altLang="zh-CN" dirty="0"/>
              <a:t>z=x*y</a:t>
            </a:r>
          </a:p>
          <a:p>
            <a:endParaRPr lang="en-US" altLang="zh-CN" dirty="0"/>
          </a:p>
          <a:p>
            <a:endParaRPr lang="en-US" altLang="zh-CN" dirty="0"/>
          </a:p>
          <a:p>
            <a:r>
              <a:rPr lang="en-US" altLang="zh-CN" dirty="0"/>
              <a:t>z</a:t>
            </a:r>
            <a:r>
              <a:rPr lang="zh-CN" altLang="en-US" dirty="0"/>
              <a:t>对</a:t>
            </a:r>
            <a:r>
              <a:rPr lang="en-US" altLang="zh-CN" dirty="0"/>
              <a:t>x</a:t>
            </a:r>
            <a:r>
              <a:rPr lang="zh-CN" altLang="en-US" dirty="0"/>
              <a:t>求导等于</a:t>
            </a:r>
            <a:r>
              <a:rPr lang="en-US" altLang="zh-CN" dirty="0"/>
              <a:t>y</a:t>
            </a:r>
            <a:r>
              <a:rPr lang="zh-CN" altLang="en-US" dirty="0"/>
              <a:t>，对</a:t>
            </a:r>
            <a:r>
              <a:rPr lang="en-US" altLang="zh-CN" dirty="0"/>
              <a:t>y</a:t>
            </a:r>
            <a:r>
              <a:rPr lang="zh-CN" altLang="en-US" dirty="0"/>
              <a:t>求导等于</a:t>
            </a:r>
            <a:r>
              <a:rPr lang="en-US" altLang="zh-CN" dirty="0"/>
              <a:t>x</a:t>
            </a:r>
            <a:r>
              <a:rPr lang="zh-CN" altLang="en-US" dirty="0"/>
              <a:t>，</a:t>
            </a:r>
            <a:endParaRPr lang="en-US" altLang="zh-CN" dirty="0"/>
          </a:p>
          <a:p>
            <a:r>
              <a:rPr lang="zh-CN" altLang="en-US" dirty="0"/>
              <a:t>在乘法节点反向传递时，输入的值</a:t>
            </a:r>
            <a:r>
              <a:rPr lang="zh-CN" altLang="en-US" b="1" dirty="0"/>
              <a:t>交叉相乘</a:t>
            </a:r>
            <a:r>
              <a:rPr lang="zh-CN" altLang="en-US" dirty="0"/>
              <a:t>然后流入下一个节点。</a:t>
            </a:r>
          </a:p>
        </p:txBody>
      </p:sp>
      <p:pic>
        <p:nvPicPr>
          <p:cNvPr id="4" name="图片 3">
            <a:extLst>
              <a:ext uri="{FF2B5EF4-FFF2-40B4-BE49-F238E27FC236}">
                <a16:creationId xmlns:a16="http://schemas.microsoft.com/office/drawing/2014/main" id="{19EAD25D-6CA6-4956-8C4B-CABD7042ECC6}"/>
              </a:ext>
            </a:extLst>
          </p:cNvPr>
          <p:cNvPicPr>
            <a:picLocks noChangeAspect="1"/>
          </p:cNvPicPr>
          <p:nvPr/>
        </p:nvPicPr>
        <p:blipFill>
          <a:blip r:embed="rId2"/>
          <a:stretch>
            <a:fillRect/>
          </a:stretch>
        </p:blipFill>
        <p:spPr>
          <a:xfrm>
            <a:off x="5190266" y="1474891"/>
            <a:ext cx="3400425" cy="2009775"/>
          </a:xfrm>
          <a:prstGeom prst="rect">
            <a:avLst/>
          </a:prstGeom>
        </p:spPr>
      </p:pic>
    </p:spTree>
    <p:extLst>
      <p:ext uri="{BB962C8B-B14F-4D97-AF65-F5344CB8AC3E}">
        <p14:creationId xmlns:p14="http://schemas.microsoft.com/office/powerpoint/2010/main" val="249557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801AA-E961-43BC-9CF4-ADBA7B681944}"/>
              </a:ext>
            </a:extLst>
          </p:cNvPr>
          <p:cNvSpPr>
            <a:spLocks noGrp="1"/>
          </p:cNvSpPr>
          <p:nvPr>
            <p:ph type="title"/>
          </p:nvPr>
        </p:nvSpPr>
        <p:spPr/>
        <p:txBody>
          <a:bodyPr/>
          <a:lstStyle/>
          <a:p>
            <a:r>
              <a:rPr lang="zh-CN" altLang="en-US" dirty="0"/>
              <a:t>乘法节点的反向传播</a:t>
            </a:r>
          </a:p>
        </p:txBody>
      </p:sp>
      <p:pic>
        <p:nvPicPr>
          <p:cNvPr id="4" name="内容占位符 3">
            <a:extLst>
              <a:ext uri="{FF2B5EF4-FFF2-40B4-BE49-F238E27FC236}">
                <a16:creationId xmlns:a16="http://schemas.microsoft.com/office/drawing/2014/main" id="{B2840333-9C05-4F5C-A0F0-A078DD30EBA3}"/>
              </a:ext>
            </a:extLst>
          </p:cNvPr>
          <p:cNvPicPr>
            <a:picLocks noGrp="1" noChangeAspect="1"/>
          </p:cNvPicPr>
          <p:nvPr>
            <p:ph idx="1"/>
          </p:nvPr>
        </p:nvPicPr>
        <p:blipFill>
          <a:blip r:embed="rId2"/>
          <a:stretch>
            <a:fillRect/>
          </a:stretch>
        </p:blipFill>
        <p:spPr>
          <a:xfrm>
            <a:off x="1935956" y="1733928"/>
            <a:ext cx="8320087" cy="3390144"/>
          </a:xfrm>
          <a:prstGeom prst="rect">
            <a:avLst/>
          </a:prstGeom>
        </p:spPr>
      </p:pic>
    </p:spTree>
    <p:extLst>
      <p:ext uri="{BB962C8B-B14F-4D97-AF65-F5344CB8AC3E}">
        <p14:creationId xmlns:p14="http://schemas.microsoft.com/office/powerpoint/2010/main" val="1999694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27FDA-173D-4B62-9565-FA36780B6431}"/>
              </a:ext>
            </a:extLst>
          </p:cNvPr>
          <p:cNvSpPr>
            <a:spLocks noGrp="1"/>
          </p:cNvSpPr>
          <p:nvPr>
            <p:ph type="title"/>
          </p:nvPr>
        </p:nvSpPr>
        <p:spPr/>
        <p:txBody>
          <a:bodyPr/>
          <a:lstStyle/>
          <a:p>
            <a:r>
              <a:rPr lang="en-US" altLang="zh-CN" dirty="0"/>
              <a:t>2.3 </a:t>
            </a:r>
            <a:r>
              <a:rPr lang="zh-CN" altLang="en-US" dirty="0"/>
              <a:t>仿射变换</a:t>
            </a:r>
          </a:p>
        </p:txBody>
      </p:sp>
      <p:sp>
        <p:nvSpPr>
          <p:cNvPr id="4" name="内容占位符 3">
            <a:extLst>
              <a:ext uri="{FF2B5EF4-FFF2-40B4-BE49-F238E27FC236}">
                <a16:creationId xmlns:a16="http://schemas.microsoft.com/office/drawing/2014/main" id="{0CC6B5C7-5EAA-47BF-B565-6AC07310C3EE}"/>
              </a:ext>
            </a:extLst>
          </p:cNvPr>
          <p:cNvSpPr>
            <a:spLocks noGrp="1"/>
          </p:cNvSpPr>
          <p:nvPr>
            <p:ph sz="half" idx="1"/>
          </p:nvPr>
        </p:nvSpPr>
        <p:spPr/>
        <p:txBody>
          <a:bodyPr/>
          <a:lstStyle/>
          <a:p>
            <a:r>
              <a:rPr lang="zh-CN" altLang="en-US" dirty="0"/>
              <a:t>仿射变换公式</a:t>
            </a:r>
            <a:endParaRPr lang="en-US" altLang="zh-CN" dirty="0"/>
          </a:p>
          <a:p>
            <a:endParaRPr lang="en-US" altLang="zh-CN" dirty="0"/>
          </a:p>
          <a:p>
            <a:endParaRPr lang="en-US" altLang="zh-CN" dirty="0"/>
          </a:p>
          <a:p>
            <a:r>
              <a:rPr lang="zh-CN" altLang="en-US" dirty="0"/>
              <a:t>神经网络的重要形式单元</a:t>
            </a:r>
          </a:p>
        </p:txBody>
      </p:sp>
      <p:pic>
        <p:nvPicPr>
          <p:cNvPr id="10" name="内容占位符 9">
            <a:extLst>
              <a:ext uri="{FF2B5EF4-FFF2-40B4-BE49-F238E27FC236}">
                <a16:creationId xmlns:a16="http://schemas.microsoft.com/office/drawing/2014/main" id="{713148FA-667C-400D-B103-330539E411C3}"/>
              </a:ext>
            </a:extLst>
          </p:cNvPr>
          <p:cNvPicPr>
            <a:picLocks noGrp="1" noChangeAspect="1"/>
          </p:cNvPicPr>
          <p:nvPr>
            <p:ph sz="half" idx="2"/>
          </p:nvPr>
        </p:nvPicPr>
        <p:blipFill>
          <a:blip r:embed="rId2"/>
          <a:stretch>
            <a:fillRect/>
          </a:stretch>
        </p:blipFill>
        <p:spPr>
          <a:xfrm>
            <a:off x="7347852" y="1825625"/>
            <a:ext cx="2830295" cy="4351338"/>
          </a:xfrm>
          <a:prstGeom prst="rect">
            <a:avLst/>
          </a:prstGeom>
        </p:spPr>
      </p:pic>
      <p:pic>
        <p:nvPicPr>
          <p:cNvPr id="9" name="图片 8">
            <a:extLst>
              <a:ext uri="{FF2B5EF4-FFF2-40B4-BE49-F238E27FC236}">
                <a16:creationId xmlns:a16="http://schemas.microsoft.com/office/drawing/2014/main" id="{A939E7C2-A70B-4451-9D0E-34FF42828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137" y="2623200"/>
            <a:ext cx="2833408" cy="620332"/>
          </a:xfrm>
          <a:prstGeom prst="rect">
            <a:avLst/>
          </a:prstGeom>
        </p:spPr>
      </p:pic>
    </p:spTree>
    <p:extLst>
      <p:ext uri="{BB962C8B-B14F-4D97-AF65-F5344CB8AC3E}">
        <p14:creationId xmlns:p14="http://schemas.microsoft.com/office/powerpoint/2010/main" val="456503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EA321-8C60-4063-8BF0-A027993112D0}"/>
              </a:ext>
            </a:extLst>
          </p:cNvPr>
          <p:cNvSpPr>
            <a:spLocks noGrp="1"/>
          </p:cNvSpPr>
          <p:nvPr>
            <p:ph type="title"/>
          </p:nvPr>
        </p:nvSpPr>
        <p:spPr/>
        <p:txBody>
          <a:bodyPr/>
          <a:lstStyle/>
          <a:p>
            <a:r>
              <a:rPr lang="zh-CN" altLang="en-US" dirty="0"/>
              <a:t>仿射节点的反向传播</a:t>
            </a:r>
          </a:p>
        </p:txBody>
      </p:sp>
      <p:sp>
        <p:nvSpPr>
          <p:cNvPr id="3" name="内容占位符 2">
            <a:extLst>
              <a:ext uri="{FF2B5EF4-FFF2-40B4-BE49-F238E27FC236}">
                <a16:creationId xmlns:a16="http://schemas.microsoft.com/office/drawing/2014/main" id="{B24A6AB9-0410-4B58-BB38-CAC387B7458B}"/>
              </a:ext>
            </a:extLst>
          </p:cNvPr>
          <p:cNvSpPr>
            <a:spLocks noGrp="1"/>
          </p:cNvSpPr>
          <p:nvPr>
            <p:ph idx="1"/>
          </p:nvPr>
        </p:nvSpPr>
        <p:spPr/>
        <p:txBody>
          <a:bodyPr/>
          <a:lstStyle/>
          <a:p>
            <a:r>
              <a:rPr lang="zh-CN" altLang="en-US" dirty="0"/>
              <a:t>和乘法节点类似</a:t>
            </a:r>
            <a:endParaRPr lang="en-US" altLang="zh-CN" dirty="0"/>
          </a:p>
          <a:p>
            <a:pPr lvl="1"/>
            <a:r>
              <a:rPr lang="zh-CN" altLang="en-US" dirty="0"/>
              <a:t>和乘法节点一样</a:t>
            </a:r>
            <a:endParaRPr lang="en-US" altLang="zh-CN" dirty="0"/>
          </a:p>
          <a:p>
            <a:pPr lvl="2"/>
            <a:r>
              <a:rPr lang="zh-CN" altLang="en-US" dirty="0"/>
              <a:t>对</a:t>
            </a:r>
            <a:r>
              <a:rPr lang="en-US" altLang="zh-CN" dirty="0"/>
              <a:t>X</a:t>
            </a:r>
            <a:r>
              <a:rPr lang="zh-CN" altLang="en-US" dirty="0"/>
              <a:t>求导，结果就是</a:t>
            </a:r>
            <a:r>
              <a:rPr lang="en-US" altLang="zh-CN" dirty="0"/>
              <a:t>W1</a:t>
            </a:r>
            <a:r>
              <a:rPr lang="zh-CN" altLang="en-US" dirty="0"/>
              <a:t>；</a:t>
            </a:r>
            <a:endParaRPr lang="en-US" altLang="zh-CN" dirty="0"/>
          </a:p>
          <a:p>
            <a:pPr lvl="2"/>
            <a:r>
              <a:rPr lang="zh-CN" altLang="en-US" dirty="0"/>
              <a:t>对</a:t>
            </a:r>
            <a:r>
              <a:rPr lang="en-US" altLang="zh-CN" dirty="0"/>
              <a:t>W1</a:t>
            </a:r>
            <a:r>
              <a:rPr lang="zh-CN" altLang="en-US" dirty="0"/>
              <a:t>求导，结果就是</a:t>
            </a:r>
            <a:r>
              <a:rPr lang="en-US" altLang="zh-CN" dirty="0"/>
              <a:t>X</a:t>
            </a:r>
            <a:r>
              <a:rPr lang="zh-CN" altLang="en-US" dirty="0"/>
              <a:t>；</a:t>
            </a:r>
            <a:endParaRPr lang="en-US" altLang="zh-CN" dirty="0"/>
          </a:p>
          <a:p>
            <a:pPr lvl="1"/>
            <a:r>
              <a:rPr lang="zh-CN" altLang="en-US" dirty="0"/>
              <a:t>对</a:t>
            </a:r>
            <a:r>
              <a:rPr lang="en-US" altLang="zh-CN" dirty="0"/>
              <a:t>b1</a:t>
            </a:r>
            <a:r>
              <a:rPr lang="zh-CN" altLang="en-US" dirty="0"/>
              <a:t>求导，结果为</a:t>
            </a:r>
            <a:r>
              <a:rPr lang="en-US" altLang="zh-CN" dirty="0"/>
              <a:t>1</a:t>
            </a:r>
            <a:r>
              <a:rPr lang="zh-CN" altLang="en-US" dirty="0"/>
              <a:t>，</a:t>
            </a:r>
            <a:r>
              <a:rPr lang="zh-CN" altLang="en-US" b="1" dirty="0"/>
              <a:t>原封不动</a:t>
            </a:r>
            <a:r>
              <a:rPr lang="zh-CN" altLang="en-US" dirty="0"/>
              <a:t>地流入即可。</a:t>
            </a:r>
            <a:endParaRPr lang="en-US" altLang="zh-CN" dirty="0"/>
          </a:p>
          <a:p>
            <a:r>
              <a:rPr lang="zh-CN" altLang="en-US" dirty="0"/>
              <a:t>注意：</a:t>
            </a:r>
            <a:endParaRPr lang="en-US" altLang="zh-CN" dirty="0"/>
          </a:p>
          <a:p>
            <a:pPr lvl="1"/>
            <a:r>
              <a:rPr lang="zh-CN" altLang="en-US" dirty="0"/>
              <a:t>相乘是向量之间的乘法。</a:t>
            </a:r>
          </a:p>
        </p:txBody>
      </p:sp>
    </p:spTree>
    <p:extLst>
      <p:ext uri="{BB962C8B-B14F-4D97-AF65-F5344CB8AC3E}">
        <p14:creationId xmlns:p14="http://schemas.microsoft.com/office/powerpoint/2010/main" val="47699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45F44-3435-4ED4-BD40-4762F7E262C4}"/>
              </a:ext>
            </a:extLst>
          </p:cNvPr>
          <p:cNvSpPr>
            <a:spLocks noGrp="1"/>
          </p:cNvSpPr>
          <p:nvPr>
            <p:ph type="title"/>
          </p:nvPr>
        </p:nvSpPr>
        <p:spPr/>
        <p:txBody>
          <a:bodyPr/>
          <a:lstStyle/>
          <a:p>
            <a:r>
              <a:rPr lang="zh-CN" altLang="en-US" dirty="0"/>
              <a:t>样本数据的线性和非线性</a:t>
            </a:r>
          </a:p>
        </p:txBody>
      </p:sp>
      <p:sp>
        <p:nvSpPr>
          <p:cNvPr id="3" name="内容占位符 2">
            <a:extLst>
              <a:ext uri="{FF2B5EF4-FFF2-40B4-BE49-F238E27FC236}">
                <a16:creationId xmlns:a16="http://schemas.microsoft.com/office/drawing/2014/main" id="{D179E5FA-8C09-4D9E-A11C-22A9F44A71EB}"/>
              </a:ext>
            </a:extLst>
          </p:cNvPr>
          <p:cNvSpPr>
            <a:spLocks noGrp="1"/>
          </p:cNvSpPr>
          <p:nvPr>
            <p:ph idx="1"/>
          </p:nvPr>
        </p:nvSpPr>
        <p:spPr/>
        <p:txBody>
          <a:bodyPr/>
          <a:lstStyle/>
          <a:p>
            <a:r>
              <a:rPr lang="zh-CN" altLang="en-US" dirty="0">
                <a:solidFill>
                  <a:srgbClr val="404040"/>
                </a:solidFill>
                <a:latin typeface="-apple-system"/>
              </a:rPr>
              <a:t>样本数据的线性可分和线性不可分：</a:t>
            </a:r>
            <a:endParaRPr lang="en-US" altLang="zh-CN" dirty="0">
              <a:solidFill>
                <a:srgbClr val="404040"/>
              </a:solidFill>
              <a:latin typeface="-apple-system"/>
            </a:endParaRPr>
          </a:p>
          <a:p>
            <a:pPr lvl="1"/>
            <a:r>
              <a:rPr lang="zh-CN" altLang="en-US" b="0" i="0" dirty="0">
                <a:solidFill>
                  <a:srgbClr val="404040"/>
                </a:solidFill>
                <a:effectLst/>
                <a:latin typeface="-apple-system"/>
              </a:rPr>
              <a:t>看决策边界是否是直线或者平面</a:t>
            </a:r>
            <a:endParaRPr lang="en-US" altLang="zh-CN" b="0" i="0" dirty="0">
              <a:solidFill>
                <a:srgbClr val="404040"/>
              </a:solidFill>
              <a:effectLst/>
              <a:latin typeface="-apple-system"/>
            </a:endParaRPr>
          </a:p>
          <a:p>
            <a:pPr lvl="2"/>
            <a:r>
              <a:rPr lang="zh-CN" altLang="en-US" b="0" i="0" dirty="0">
                <a:solidFill>
                  <a:srgbClr val="404040"/>
                </a:solidFill>
                <a:effectLst/>
                <a:latin typeface="-apple-system"/>
              </a:rPr>
              <a:t>线性的分类一定是一个点或一条直线或平面</a:t>
            </a:r>
            <a:endParaRPr lang="en-US" altLang="zh-CN" b="0" i="0" dirty="0">
              <a:solidFill>
                <a:srgbClr val="404040"/>
              </a:solidFill>
              <a:effectLst/>
              <a:latin typeface="-apple-system"/>
            </a:endParaRPr>
          </a:p>
          <a:p>
            <a:pPr lvl="2"/>
            <a:r>
              <a:rPr lang="zh-CN" altLang="en-US" b="0" i="0" dirty="0">
                <a:solidFill>
                  <a:srgbClr val="404040"/>
                </a:solidFill>
                <a:effectLst/>
                <a:latin typeface="-apple-system"/>
              </a:rPr>
              <a:t>非线性的分类可以用曲线拟合</a:t>
            </a:r>
            <a:r>
              <a:rPr lang="en-US" altLang="zh-CN" b="0" i="0" dirty="0">
                <a:solidFill>
                  <a:srgbClr val="404040"/>
                </a:solidFill>
                <a:effectLst/>
                <a:latin typeface="-apple-system"/>
              </a:rPr>
              <a:t>(</a:t>
            </a:r>
            <a:r>
              <a:rPr lang="zh-CN" altLang="en-US" b="0" i="0" dirty="0">
                <a:solidFill>
                  <a:srgbClr val="404040"/>
                </a:solidFill>
                <a:effectLst/>
                <a:latin typeface="-apple-system"/>
              </a:rPr>
              <a:t>回归</a:t>
            </a:r>
            <a:r>
              <a:rPr lang="en-US" altLang="zh-CN" b="0" i="0" dirty="0">
                <a:solidFill>
                  <a:srgbClr val="404040"/>
                </a:solidFill>
                <a:effectLst/>
                <a:latin typeface="-apple-system"/>
              </a:rPr>
              <a:t>)</a:t>
            </a:r>
            <a:r>
              <a:rPr lang="zh-CN" altLang="en-US" b="0" i="0" dirty="0">
                <a:solidFill>
                  <a:srgbClr val="404040"/>
                </a:solidFill>
                <a:effectLst/>
                <a:latin typeface="-apple-system"/>
              </a:rPr>
              <a:t>的</a:t>
            </a:r>
            <a:endParaRPr lang="en-US" altLang="zh-CN" b="0" i="0" dirty="0">
              <a:solidFill>
                <a:srgbClr val="404040"/>
              </a:solidFill>
              <a:effectLst/>
              <a:latin typeface="-apple-system"/>
            </a:endParaRPr>
          </a:p>
          <a:p>
            <a:r>
              <a:rPr lang="zh-CN" altLang="en-US" dirty="0">
                <a:solidFill>
                  <a:srgbClr val="404040"/>
                </a:solidFill>
                <a:latin typeface="-apple-system"/>
              </a:rPr>
              <a:t>判断样本数据集是否线性的方法：</a:t>
            </a:r>
            <a:endParaRPr lang="en-US" altLang="zh-CN" dirty="0">
              <a:solidFill>
                <a:srgbClr val="404040"/>
              </a:solidFill>
              <a:latin typeface="-apple-system"/>
            </a:endParaRPr>
          </a:p>
          <a:p>
            <a:pPr lvl="1"/>
            <a:r>
              <a:rPr lang="zh-CN" altLang="en-US" b="0" i="0" dirty="0">
                <a:solidFill>
                  <a:srgbClr val="404040"/>
                </a:solidFill>
                <a:effectLst/>
                <a:latin typeface="-apple-system"/>
              </a:rPr>
              <a:t>使用线性回归模型进行拟合</a:t>
            </a:r>
            <a:r>
              <a:rPr lang="zh-CN" altLang="en-US" dirty="0">
                <a:solidFill>
                  <a:srgbClr val="404040"/>
                </a:solidFill>
                <a:latin typeface="-apple-system"/>
              </a:rPr>
              <a:t>，</a:t>
            </a:r>
            <a:r>
              <a:rPr lang="zh-CN" altLang="en-US" b="0" i="0" dirty="0">
                <a:solidFill>
                  <a:srgbClr val="404040"/>
                </a:solidFill>
                <a:effectLst/>
                <a:latin typeface="-apple-system"/>
              </a:rPr>
              <a:t>计算最小平方误差</a:t>
            </a:r>
            <a:r>
              <a:rPr lang="en-US" altLang="zh-CN" b="0" i="0" dirty="0">
                <a:solidFill>
                  <a:srgbClr val="404040"/>
                </a:solidFill>
                <a:effectLst/>
                <a:latin typeface="-apple-system"/>
              </a:rPr>
              <a:t>r2_score</a:t>
            </a:r>
            <a:r>
              <a:rPr lang="zh-CN" altLang="en-US" b="0" i="0" dirty="0">
                <a:solidFill>
                  <a:srgbClr val="404040"/>
                </a:solidFill>
                <a:effectLst/>
                <a:latin typeface="-apple-system"/>
              </a:rPr>
              <a:t>。</a:t>
            </a:r>
            <a:endParaRPr lang="en-US" altLang="zh-CN" b="0" i="0" dirty="0">
              <a:solidFill>
                <a:srgbClr val="404040"/>
              </a:solidFill>
              <a:effectLst/>
              <a:latin typeface="-apple-system"/>
            </a:endParaRPr>
          </a:p>
          <a:p>
            <a:pPr lvl="1"/>
            <a:r>
              <a:rPr lang="zh-CN" altLang="en-US" b="0" i="0" dirty="0">
                <a:solidFill>
                  <a:srgbClr val="404040"/>
                </a:solidFill>
                <a:effectLst/>
                <a:latin typeface="-apple-system"/>
              </a:rPr>
              <a:t>如果</a:t>
            </a:r>
            <a:r>
              <a:rPr lang="en-US" altLang="zh-CN" b="0" i="0" dirty="0">
                <a:solidFill>
                  <a:srgbClr val="404040"/>
                </a:solidFill>
                <a:effectLst/>
                <a:latin typeface="-apple-system"/>
              </a:rPr>
              <a:t>r2_score</a:t>
            </a:r>
            <a:r>
              <a:rPr lang="zh-CN" altLang="en-US" b="0" i="0" dirty="0">
                <a:solidFill>
                  <a:srgbClr val="404040"/>
                </a:solidFill>
                <a:effectLst/>
                <a:latin typeface="-apple-system"/>
              </a:rPr>
              <a:t>值比较大，则样本数据集本质上是线性的，否则样本数据集是非线性的。</a:t>
            </a:r>
            <a:endParaRPr lang="zh-CN" altLang="en-US" dirty="0"/>
          </a:p>
        </p:txBody>
      </p:sp>
      <p:sp>
        <p:nvSpPr>
          <p:cNvPr id="5" name="Rectangle 3">
            <a:extLst>
              <a:ext uri="{FF2B5EF4-FFF2-40B4-BE49-F238E27FC236}">
                <a16:creationId xmlns:a16="http://schemas.microsoft.com/office/drawing/2014/main" id="{11CA5B83-E567-45FC-ADB6-ADC6FDBA26A1}"/>
              </a:ext>
            </a:extLst>
          </p:cNvPr>
          <p:cNvSpPr>
            <a:spLocks noChangeArrowheads="1"/>
          </p:cNvSpPr>
          <p:nvPr/>
        </p:nvSpPr>
        <p:spPr bwMode="auto">
          <a:xfrm>
            <a:off x="6896746" y="1232334"/>
            <a:ext cx="5279757"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Arial Unicode MS"/>
                <a:ea typeface="JetBrains Mono"/>
              </a:rPr>
              <a:t># 1. </a:t>
            </a: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创建一个线性回归算法模型</a:t>
            </a:r>
            <a:b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CC7832"/>
                </a:solidFill>
                <a:effectLst/>
                <a:latin typeface="Arial Unicode MS"/>
                <a:ea typeface="JetBrains Mono"/>
              </a:rPr>
              <a:t>from </a:t>
            </a:r>
            <a:r>
              <a:rPr kumimoji="0" lang="zh-CN" altLang="zh-CN" sz="1600" b="0" i="0" u="none" strike="noStrike" cap="none" normalizeH="0" baseline="0" dirty="0">
                <a:ln>
                  <a:noFill/>
                </a:ln>
                <a:solidFill>
                  <a:srgbClr val="A9B7C6"/>
                </a:solidFill>
                <a:effectLst/>
                <a:latin typeface="Arial Unicode MS"/>
                <a:ea typeface="JetBrains Mono"/>
              </a:rPr>
              <a:t>sklearn.linear_model </a:t>
            </a:r>
            <a:r>
              <a:rPr kumimoji="0" lang="zh-CN" altLang="zh-CN" sz="1600" b="0" i="0" u="none" strike="noStrike" cap="none" normalizeH="0" baseline="0" dirty="0">
                <a:ln>
                  <a:noFill/>
                </a:ln>
                <a:solidFill>
                  <a:srgbClr val="CC7832"/>
                </a:solidFill>
                <a:effectLst/>
                <a:latin typeface="Arial Unicode MS"/>
                <a:ea typeface="JetBrains Mono"/>
              </a:rPr>
              <a:t>import </a:t>
            </a:r>
            <a:r>
              <a:rPr kumimoji="0" lang="zh-CN" altLang="zh-CN" sz="1600" b="0" i="0" u="none" strike="noStrike" cap="none" normalizeH="0" baseline="0" dirty="0">
                <a:ln>
                  <a:noFill/>
                </a:ln>
                <a:solidFill>
                  <a:srgbClr val="A9B7C6"/>
                </a:solidFill>
                <a:effectLst/>
                <a:latin typeface="Arial Unicode MS"/>
                <a:ea typeface="JetBrains Mono"/>
              </a:rPr>
              <a:t>LinearRegression</a:t>
            </a:r>
            <a:br>
              <a:rPr kumimoji="0" lang="zh-CN" altLang="zh-CN" sz="1600" b="0" i="0" u="none" strike="noStrike" cap="none" normalizeH="0" baseline="0" dirty="0">
                <a:ln>
                  <a:noFill/>
                </a:ln>
                <a:solidFill>
                  <a:srgbClr val="A9B7C6"/>
                </a:solidFill>
                <a:effectLst/>
                <a:latin typeface="Arial Unicode MS"/>
                <a:ea typeface="JetBrains Mono"/>
              </a:rPr>
            </a:br>
            <a:r>
              <a:rPr kumimoji="0" lang="zh-CN" altLang="zh-CN" sz="1600" b="0" i="0" u="none" strike="noStrike" cap="none" normalizeH="0" baseline="0" dirty="0">
                <a:ln>
                  <a:noFill/>
                </a:ln>
                <a:solidFill>
                  <a:srgbClr val="808080"/>
                </a:solidFill>
                <a:effectLst/>
                <a:latin typeface="Arial Unicode MS"/>
                <a:ea typeface="JetBrains Mono"/>
              </a:rPr>
              <a:t># </a:t>
            </a: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创建模型对象</a:t>
            </a:r>
            <a:b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Arial Unicode MS"/>
                <a:ea typeface="JetBrains Mono"/>
              </a:rPr>
              <a:t>lr = LinearRegression()</a:t>
            </a:r>
            <a:endParaRPr kumimoji="0" lang="en-US" altLang="zh-CN" sz="1600" b="0" i="0" u="none" strike="noStrike" cap="none" normalizeH="0" baseline="0" dirty="0">
              <a:ln>
                <a:noFill/>
              </a:ln>
              <a:solidFill>
                <a:srgbClr val="A9B7C6"/>
              </a:solidFill>
              <a:effectLst/>
              <a:latin typeface="Arial Unicode MS"/>
              <a:ea typeface="JetBrains Mono"/>
            </a:endParaRPr>
          </a:p>
          <a:p>
            <a:pPr eaLnBrk="0" fontAlgn="base" hangingPunct="0">
              <a:spcBef>
                <a:spcPct val="0"/>
              </a:spcBef>
              <a:spcAft>
                <a:spcPct val="0"/>
              </a:spcAft>
            </a:pPr>
            <a:r>
              <a:rPr kumimoji="0" lang="zh-CN" altLang="zh-CN" sz="1600" b="0" i="0" u="none" strike="noStrike" cap="none" normalizeH="0" baseline="0" dirty="0">
                <a:ln>
                  <a:noFill/>
                </a:ln>
                <a:solidFill>
                  <a:srgbClr val="808080"/>
                </a:solidFill>
                <a:effectLst/>
                <a:latin typeface="Arial Unicode MS"/>
                <a:ea typeface="JetBrains Mono"/>
              </a:rPr>
              <a:t># 1. </a:t>
            </a: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线性回归模型训练</a:t>
            </a:r>
            <a:b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Arial Unicode MS"/>
                <a:ea typeface="JetBrains Mono"/>
              </a:rPr>
              <a:t>lr.fit(X_train</a:t>
            </a:r>
            <a:r>
              <a:rPr kumimoji="0" lang="zh-CN" altLang="zh-CN" sz="1600" b="0" i="0" u="none" strike="noStrike" cap="none" normalizeH="0" baseline="0" dirty="0">
                <a:ln>
                  <a:noFill/>
                </a:ln>
                <a:solidFill>
                  <a:srgbClr val="CC7832"/>
                </a:solidFill>
                <a:effectLst/>
                <a:latin typeface="Arial Unicode MS"/>
                <a:ea typeface="JetBrains Mono"/>
              </a:rPr>
              <a:t>, </a:t>
            </a:r>
            <a:r>
              <a:rPr kumimoji="0" lang="zh-CN" altLang="zh-CN" sz="1600" b="0" i="0" u="none" strike="noStrike" cap="none" normalizeH="0" baseline="0" dirty="0">
                <a:ln>
                  <a:noFill/>
                </a:ln>
                <a:solidFill>
                  <a:srgbClr val="A9B7C6"/>
                </a:solidFill>
                <a:effectLst/>
                <a:latin typeface="Arial Unicode MS"/>
                <a:ea typeface="JetBrains Mono"/>
              </a:rPr>
              <a:t>y_train)</a:t>
            </a:r>
            <a:br>
              <a:rPr kumimoji="0" lang="zh-CN" altLang="zh-CN" sz="1600" b="0" i="0" u="none" strike="noStrike" cap="none" normalizeH="0" baseline="0" dirty="0">
                <a:ln>
                  <a:noFill/>
                </a:ln>
                <a:solidFill>
                  <a:srgbClr val="A9B7C6"/>
                </a:solidFill>
                <a:effectLst/>
                <a:latin typeface="Arial Unicode MS"/>
                <a:ea typeface="JetBrains Mono"/>
              </a:rPr>
            </a:br>
            <a:r>
              <a:rPr kumimoji="0" lang="zh-CN" altLang="zh-CN" sz="1600" b="0" i="0" u="none" strike="noStrike" cap="none" normalizeH="0" baseline="0" dirty="0">
                <a:ln>
                  <a:noFill/>
                </a:ln>
                <a:solidFill>
                  <a:srgbClr val="808080"/>
                </a:solidFill>
                <a:effectLst/>
                <a:latin typeface="Arial Unicode MS"/>
                <a:ea typeface="JetBrains Mono"/>
              </a:rPr>
              <a:t># </a:t>
            </a: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模型预测</a:t>
            </a:r>
            <a:b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Arial Unicode MS"/>
                <a:ea typeface="JetBrains Mono"/>
              </a:rPr>
              <a:t>lr_y_predict = lr.predict(X_test)</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08080"/>
                </a:solidFill>
                <a:effectLst/>
                <a:latin typeface="Arial Unicode MS"/>
                <a:ea typeface="JetBrains Mono"/>
              </a:rPr>
              <a:t># 1. </a:t>
            </a:r>
            <a:r>
              <a:rPr kumimoji="0" lang="zh-CN"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线性回归的测评数据</a:t>
            </a:r>
            <a:endParaRPr kumimoji="0" lang="en-US" altLang="zh-CN" sz="1600" b="0" i="0" u="none" strike="noStrike" cap="none" normalizeH="0" baseline="0" dirty="0">
              <a:ln>
                <a:noFill/>
              </a:ln>
              <a:solidFill>
                <a:srgbClr val="808080"/>
              </a:solidFill>
              <a:effectLst/>
              <a:latin typeface="宋体" panose="02010600030101010101" pitchFamily="2" charset="-122"/>
              <a:ea typeface="宋体" panose="02010600030101010101" pitchFamily="2" charset="-122"/>
            </a:endParaRPr>
          </a:p>
          <a:p>
            <a:pPr eaLnBrk="0" fontAlgn="base" hangingPunct="0">
              <a:spcBef>
                <a:spcPct val="0"/>
              </a:spcBef>
              <a:spcAft>
                <a:spcPct val="0"/>
              </a:spcAft>
            </a:pPr>
            <a:r>
              <a:rPr kumimoji="0" lang="zh-CN" altLang="zh-CN" sz="1600" b="0" i="0" u="none" strike="noStrike" cap="none" normalizeH="0" baseline="0" dirty="0">
                <a:ln>
                  <a:noFill/>
                </a:ln>
                <a:solidFill>
                  <a:srgbClr val="CC7832"/>
                </a:solidFill>
                <a:effectLst/>
                <a:latin typeface="Arial Unicode MS"/>
                <a:ea typeface="JetBrains Mono"/>
              </a:rPr>
              <a:t>from </a:t>
            </a:r>
            <a:r>
              <a:rPr kumimoji="0" lang="zh-CN" altLang="zh-CN" sz="1600" b="0" i="0" u="none" strike="noStrike" cap="none" normalizeH="0" baseline="0" dirty="0">
                <a:ln>
                  <a:noFill/>
                </a:ln>
                <a:solidFill>
                  <a:srgbClr val="A9B7C6"/>
                </a:solidFill>
                <a:effectLst/>
                <a:latin typeface="Arial Unicode MS"/>
                <a:ea typeface="JetBrains Mono"/>
              </a:rPr>
              <a:t>sklearn.metrics </a:t>
            </a:r>
            <a:r>
              <a:rPr kumimoji="0" lang="zh-CN" altLang="zh-CN" sz="1600" b="0" i="0" u="none" strike="noStrike" cap="none" normalizeH="0" baseline="0" dirty="0">
                <a:ln>
                  <a:noFill/>
                </a:ln>
                <a:solidFill>
                  <a:srgbClr val="CC7832"/>
                </a:solidFill>
                <a:effectLst/>
                <a:latin typeface="Arial Unicode MS"/>
                <a:ea typeface="JetBrains Mono"/>
              </a:rPr>
              <a:t>import </a:t>
            </a:r>
            <a:r>
              <a:rPr kumimoji="0" lang="zh-CN" altLang="zh-CN" sz="1600" b="0" i="0" u="none" strike="noStrike" cap="none" normalizeH="0" baseline="0" dirty="0">
                <a:ln>
                  <a:noFill/>
                </a:ln>
                <a:solidFill>
                  <a:srgbClr val="A9B7C6"/>
                </a:solidFill>
                <a:effectLst/>
                <a:latin typeface="Arial Unicode MS"/>
                <a:ea typeface="JetBrains Mono"/>
              </a:rPr>
              <a:t>r2_score</a:t>
            </a:r>
            <a:br>
              <a:rPr kumimoji="0" lang="zh-CN" altLang="zh-CN" sz="1600" b="0" i="0" u="none" strike="noStrike" cap="none" normalizeH="0" baseline="0" dirty="0">
                <a:ln>
                  <a:noFill/>
                </a:ln>
                <a:solidFill>
                  <a:srgbClr val="A9B7C6"/>
                </a:solidFill>
                <a:effectLst/>
                <a:latin typeface="Arial Unicode MS"/>
                <a:ea typeface="JetBrains Mono"/>
              </a:rPr>
            </a:br>
            <a:r>
              <a:rPr kumimoji="0" lang="zh-CN" altLang="zh-CN" sz="1600" b="0" i="0" u="none" strike="noStrike" cap="none" normalizeH="0" baseline="0" dirty="0">
                <a:ln>
                  <a:noFill/>
                </a:ln>
                <a:solidFill>
                  <a:srgbClr val="8888C6"/>
                </a:solidFill>
                <a:effectLst/>
                <a:latin typeface="Arial Unicode MS"/>
                <a:ea typeface="JetBrains Mono"/>
              </a:rPr>
              <a:t>print</a:t>
            </a:r>
            <a:r>
              <a:rPr kumimoji="0" lang="zh-CN" altLang="zh-CN" sz="1600" b="0" i="0" u="none" strike="noStrike" cap="none" normalizeH="0" baseline="0" dirty="0">
                <a:ln>
                  <a:noFill/>
                </a:ln>
                <a:solidFill>
                  <a:srgbClr val="A9B7C6"/>
                </a:solidFill>
                <a:effectLst/>
                <a:latin typeface="Arial Unicode MS"/>
                <a:ea typeface="JetBrains Mono"/>
              </a:rPr>
              <a:t>(</a:t>
            </a:r>
            <a:r>
              <a:rPr kumimoji="0" lang="zh-CN" altLang="zh-CN" sz="1600" b="0" i="0" u="none" strike="noStrike" cap="none" normalizeH="0" baseline="0" dirty="0">
                <a:ln>
                  <a:noFill/>
                </a:ln>
                <a:solidFill>
                  <a:srgbClr val="6A8759"/>
                </a:solidFill>
                <a:effectLst/>
                <a:latin typeface="Arial Unicode MS"/>
                <a:ea typeface="JetBrains Mono"/>
              </a:rPr>
              <a:t>'</a:t>
            </a:r>
            <a:r>
              <a:rPr kumimoji="0" lang="zh-CN" altLang="zh-CN" sz="16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线性回归算法的回归差异</a:t>
            </a:r>
            <a:r>
              <a:rPr kumimoji="0" lang="zh-CN" altLang="zh-CN" sz="1600" b="0" i="0" u="none" strike="noStrike" cap="none" normalizeH="0" baseline="0" dirty="0">
                <a:ln>
                  <a:noFill/>
                </a:ln>
                <a:solidFill>
                  <a:srgbClr val="6A8759"/>
                </a:solidFill>
                <a:effectLst/>
                <a:latin typeface="Arial Unicode MS"/>
                <a:ea typeface="JetBrains Mono"/>
              </a:rPr>
              <a:t>(R-squared):{0}'</a:t>
            </a:r>
            <a:r>
              <a:rPr kumimoji="0" lang="zh-CN" altLang="zh-CN" sz="1600" b="0" i="0" u="none" strike="noStrike" cap="none" normalizeH="0" baseline="0" dirty="0">
                <a:ln>
                  <a:noFill/>
                </a:ln>
                <a:solidFill>
                  <a:srgbClr val="A9B7C6"/>
                </a:solidFill>
                <a:effectLst/>
                <a:latin typeface="Arial Unicode MS"/>
                <a:ea typeface="JetBrains Mono"/>
              </a:rPr>
              <a:t>.format(r2_score(y_test</a:t>
            </a:r>
            <a:r>
              <a:rPr kumimoji="0" lang="zh-CN" altLang="zh-CN" sz="1600" b="0" i="0" u="none" strike="noStrike" cap="none" normalizeH="0" baseline="0" dirty="0">
                <a:ln>
                  <a:noFill/>
                </a:ln>
                <a:solidFill>
                  <a:srgbClr val="CC7832"/>
                </a:solidFill>
                <a:effectLst/>
                <a:latin typeface="Arial Unicode MS"/>
                <a:ea typeface="JetBrains Mono"/>
              </a:rPr>
              <a:t>, </a:t>
            </a:r>
            <a:r>
              <a:rPr kumimoji="0" lang="zh-CN" altLang="zh-CN" sz="1600" b="0" i="0" u="none" strike="noStrike" cap="none" normalizeH="0" baseline="0" dirty="0">
                <a:ln>
                  <a:noFill/>
                </a:ln>
                <a:solidFill>
                  <a:srgbClr val="A9B7C6"/>
                </a:solidFill>
                <a:effectLst/>
                <a:latin typeface="Arial Unicode MS"/>
                <a:ea typeface="JetBrains Mono"/>
              </a:rPr>
              <a:t>lr_y_predict)))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478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ABFB7-098C-429A-8CD5-90B3B5FA93E4}"/>
              </a:ext>
            </a:extLst>
          </p:cNvPr>
          <p:cNvSpPr>
            <a:spLocks noGrp="1"/>
          </p:cNvSpPr>
          <p:nvPr>
            <p:ph type="title"/>
          </p:nvPr>
        </p:nvSpPr>
        <p:spPr/>
        <p:txBody>
          <a:bodyPr/>
          <a:lstStyle/>
          <a:p>
            <a:r>
              <a:rPr lang="en-US" altLang="zh-CN" dirty="0"/>
              <a:t>2.4 ReLU</a:t>
            </a:r>
            <a:r>
              <a:rPr lang="zh-CN" altLang="en-US" dirty="0"/>
              <a:t>层</a:t>
            </a:r>
          </a:p>
        </p:txBody>
      </p:sp>
      <p:sp>
        <p:nvSpPr>
          <p:cNvPr id="3" name="内容占位符 2">
            <a:extLst>
              <a:ext uri="{FF2B5EF4-FFF2-40B4-BE49-F238E27FC236}">
                <a16:creationId xmlns:a16="http://schemas.microsoft.com/office/drawing/2014/main" id="{0725C30B-A2CB-4CD3-8F84-7991C9EF6110}"/>
              </a:ext>
            </a:extLst>
          </p:cNvPr>
          <p:cNvSpPr>
            <a:spLocks noGrp="1"/>
          </p:cNvSpPr>
          <p:nvPr>
            <p:ph sz="half" idx="1"/>
          </p:nvPr>
        </p:nvSpPr>
        <p:spPr/>
        <p:txBody>
          <a:bodyPr/>
          <a:lstStyle/>
          <a:p>
            <a:r>
              <a:rPr lang="zh-CN" altLang="en-US" dirty="0"/>
              <a:t>激活层我们就以</a:t>
            </a:r>
            <a:r>
              <a:rPr lang="en-US" altLang="zh-CN" dirty="0"/>
              <a:t>ReLU</a:t>
            </a:r>
            <a:r>
              <a:rPr lang="zh-CN" altLang="en-US" dirty="0"/>
              <a:t>为例</a:t>
            </a:r>
            <a:endParaRPr lang="en-US" altLang="zh-CN" dirty="0"/>
          </a:p>
          <a:p>
            <a:endParaRPr lang="en-US" altLang="zh-CN" dirty="0"/>
          </a:p>
          <a:p>
            <a:r>
              <a:rPr lang="zh-CN" altLang="en-US" dirty="0"/>
              <a:t>当</a:t>
            </a:r>
            <a:r>
              <a:rPr lang="en-US" altLang="zh-CN" dirty="0"/>
              <a:t>x&gt;0</a:t>
            </a:r>
            <a:r>
              <a:rPr lang="zh-CN" altLang="en-US" dirty="0"/>
              <a:t>时，</a:t>
            </a:r>
            <a:r>
              <a:rPr lang="en-US" altLang="zh-CN" dirty="0"/>
              <a:t>y=x</a:t>
            </a:r>
            <a:r>
              <a:rPr lang="zh-CN" altLang="en-US" dirty="0"/>
              <a:t>，求导为</a:t>
            </a:r>
            <a:r>
              <a:rPr lang="en-US" altLang="zh-CN" dirty="0"/>
              <a:t>1</a:t>
            </a:r>
            <a:r>
              <a:rPr lang="zh-CN" altLang="en-US" dirty="0"/>
              <a:t>，</a:t>
            </a:r>
            <a:endParaRPr lang="en-US" altLang="zh-CN" dirty="0"/>
          </a:p>
          <a:p>
            <a:pPr lvl="1"/>
            <a:r>
              <a:rPr lang="zh-CN" altLang="en-US" dirty="0"/>
              <a:t>也就是原封不动传递。</a:t>
            </a:r>
          </a:p>
          <a:p>
            <a:r>
              <a:rPr lang="zh-CN" altLang="en-US" dirty="0"/>
              <a:t>当</a:t>
            </a:r>
            <a:r>
              <a:rPr lang="en-US" altLang="zh-CN" dirty="0"/>
              <a:t>x&lt;=0</a:t>
            </a:r>
            <a:r>
              <a:rPr lang="zh-CN" altLang="en-US" dirty="0"/>
              <a:t>时，</a:t>
            </a:r>
            <a:r>
              <a:rPr lang="en-US" altLang="zh-CN" dirty="0"/>
              <a:t>y=0</a:t>
            </a:r>
            <a:r>
              <a:rPr lang="zh-CN" altLang="en-US" dirty="0"/>
              <a:t>，求导为</a:t>
            </a:r>
            <a:r>
              <a:rPr lang="en-US" altLang="zh-CN" dirty="0"/>
              <a:t>0</a:t>
            </a:r>
            <a:r>
              <a:rPr lang="zh-CN" altLang="en-US" dirty="0"/>
              <a:t>，</a:t>
            </a:r>
            <a:endParaRPr lang="en-US" altLang="zh-CN" dirty="0"/>
          </a:p>
          <a:p>
            <a:pPr lvl="1"/>
            <a:r>
              <a:rPr lang="zh-CN" altLang="en-US" dirty="0"/>
              <a:t>也就是传递值为</a:t>
            </a:r>
            <a:r>
              <a:rPr lang="en-US" altLang="zh-CN" dirty="0"/>
              <a:t>0</a:t>
            </a:r>
            <a:r>
              <a:rPr lang="zh-CN" altLang="en-US" dirty="0"/>
              <a:t>。</a:t>
            </a:r>
          </a:p>
          <a:p>
            <a:endParaRPr lang="zh-CN" altLang="en-US" dirty="0"/>
          </a:p>
        </p:txBody>
      </p:sp>
      <p:sp>
        <p:nvSpPr>
          <p:cNvPr id="4" name="内容占位符 3">
            <a:extLst>
              <a:ext uri="{FF2B5EF4-FFF2-40B4-BE49-F238E27FC236}">
                <a16:creationId xmlns:a16="http://schemas.microsoft.com/office/drawing/2014/main" id="{C721D080-9F37-4643-924C-546EE008BB2E}"/>
              </a:ext>
            </a:extLst>
          </p:cNvPr>
          <p:cNvSpPr>
            <a:spLocks noGrp="1"/>
          </p:cNvSpPr>
          <p:nvPr>
            <p:ph sz="half" idx="2"/>
          </p:nvPr>
        </p:nvSpPr>
        <p:spPr/>
        <p:txBody>
          <a:bodyPr/>
          <a:lstStyle/>
          <a:p>
            <a:r>
              <a:rPr lang="en-US" altLang="zh-CN" dirty="0"/>
              <a:t>ReLU</a:t>
            </a:r>
            <a:r>
              <a:rPr lang="zh-CN" altLang="en-US" dirty="0"/>
              <a:t>层：</a:t>
            </a:r>
          </a:p>
        </p:txBody>
      </p:sp>
      <p:pic>
        <p:nvPicPr>
          <p:cNvPr id="6" name="图片 5">
            <a:extLst>
              <a:ext uri="{FF2B5EF4-FFF2-40B4-BE49-F238E27FC236}">
                <a16:creationId xmlns:a16="http://schemas.microsoft.com/office/drawing/2014/main" id="{BE3FC202-1EE1-474F-95A7-14914893C9B5}"/>
              </a:ext>
            </a:extLst>
          </p:cNvPr>
          <p:cNvPicPr>
            <a:picLocks noChangeAspect="1"/>
          </p:cNvPicPr>
          <p:nvPr/>
        </p:nvPicPr>
        <p:blipFill>
          <a:blip r:embed="rId2"/>
          <a:stretch>
            <a:fillRect/>
          </a:stretch>
        </p:blipFill>
        <p:spPr>
          <a:xfrm>
            <a:off x="7448550" y="2521939"/>
            <a:ext cx="2628900" cy="2533650"/>
          </a:xfrm>
          <a:prstGeom prst="rect">
            <a:avLst/>
          </a:prstGeom>
        </p:spPr>
      </p:pic>
    </p:spTree>
    <p:extLst>
      <p:ext uri="{BB962C8B-B14F-4D97-AF65-F5344CB8AC3E}">
        <p14:creationId xmlns:p14="http://schemas.microsoft.com/office/powerpoint/2010/main" val="2634347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A0A09-45F6-4E83-8276-F9B1DD905238}"/>
              </a:ext>
            </a:extLst>
          </p:cNvPr>
          <p:cNvSpPr>
            <a:spLocks noGrp="1"/>
          </p:cNvSpPr>
          <p:nvPr>
            <p:ph type="title"/>
          </p:nvPr>
        </p:nvSpPr>
        <p:spPr/>
        <p:txBody>
          <a:bodyPr/>
          <a:lstStyle/>
          <a:p>
            <a:r>
              <a:rPr lang="en-US" altLang="zh-CN" dirty="0"/>
              <a:t>2.5 Softmax-with-Loss</a:t>
            </a:r>
            <a:endParaRPr lang="zh-CN" altLang="en-US" dirty="0"/>
          </a:p>
        </p:txBody>
      </p:sp>
      <p:sp>
        <p:nvSpPr>
          <p:cNvPr id="3" name="内容占位符 2">
            <a:extLst>
              <a:ext uri="{FF2B5EF4-FFF2-40B4-BE49-F238E27FC236}">
                <a16:creationId xmlns:a16="http://schemas.microsoft.com/office/drawing/2014/main" id="{3144556F-EA04-4BD1-9177-4F3CD23B280A}"/>
              </a:ext>
            </a:extLst>
          </p:cNvPr>
          <p:cNvSpPr>
            <a:spLocks noGrp="1"/>
          </p:cNvSpPr>
          <p:nvPr>
            <p:ph idx="1"/>
          </p:nvPr>
        </p:nvSpPr>
        <p:spPr/>
        <p:txBody>
          <a:bodyPr/>
          <a:lstStyle/>
          <a:p>
            <a:r>
              <a:rPr lang="en-US" altLang="zh-CN" dirty="0"/>
              <a:t>Softmax-with-Loss </a:t>
            </a:r>
            <a:r>
              <a:rPr lang="zh-CN" altLang="en-US" dirty="0"/>
              <a:t>是</a:t>
            </a:r>
            <a:r>
              <a:rPr lang="en-US" altLang="zh-CN" dirty="0"/>
              <a:t>Softmax</a:t>
            </a:r>
            <a:r>
              <a:rPr lang="zh-CN" altLang="en-US" dirty="0"/>
              <a:t>和交叉熵损失的合称。</a:t>
            </a:r>
            <a:endParaRPr lang="en-US" altLang="zh-CN" dirty="0"/>
          </a:p>
          <a:p>
            <a:r>
              <a:rPr lang="zh-CN" altLang="en-US" dirty="0"/>
              <a:t>是神经网络的最后一个环节。</a:t>
            </a:r>
            <a:endParaRPr lang="en-US" altLang="zh-CN" dirty="0"/>
          </a:p>
          <a:p>
            <a:endParaRPr lang="en-US" altLang="zh-CN" dirty="0"/>
          </a:p>
          <a:p>
            <a:r>
              <a:rPr lang="zh-CN" altLang="en-US" dirty="0"/>
              <a:t>反向传播推导的结论：（对推导过程感兴趣的话可以看文末参考文献*的附录</a:t>
            </a:r>
            <a:r>
              <a:rPr lang="en-US" altLang="zh-CN" dirty="0"/>
              <a:t>A</a:t>
            </a:r>
            <a:r>
              <a:rPr lang="zh-CN" altLang="en-US" dirty="0"/>
              <a:t>）：</a:t>
            </a:r>
          </a:p>
        </p:txBody>
      </p:sp>
    </p:spTree>
    <p:extLst>
      <p:ext uri="{BB962C8B-B14F-4D97-AF65-F5344CB8AC3E}">
        <p14:creationId xmlns:p14="http://schemas.microsoft.com/office/powerpoint/2010/main" val="1709566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DD40D-3907-4CFD-BF68-9DB0C11BF6BA}"/>
              </a:ext>
            </a:extLst>
          </p:cNvPr>
          <p:cNvSpPr>
            <a:spLocks noGrp="1"/>
          </p:cNvSpPr>
          <p:nvPr>
            <p:ph type="title"/>
          </p:nvPr>
        </p:nvSpPr>
        <p:spPr/>
        <p:txBody>
          <a:bodyPr/>
          <a:lstStyle/>
          <a:p>
            <a:r>
              <a:rPr lang="en-US" altLang="zh-CN" dirty="0"/>
              <a:t>Softmax-with-Loss</a:t>
            </a:r>
            <a:r>
              <a:rPr lang="zh-CN" altLang="en-US" dirty="0"/>
              <a:t>的反向传播</a:t>
            </a:r>
          </a:p>
        </p:txBody>
      </p:sp>
      <p:sp>
        <p:nvSpPr>
          <p:cNvPr id="4" name="内容占位符 3">
            <a:extLst>
              <a:ext uri="{FF2B5EF4-FFF2-40B4-BE49-F238E27FC236}">
                <a16:creationId xmlns:a16="http://schemas.microsoft.com/office/drawing/2014/main" id="{23A65E29-602E-40FD-AEFE-633D08D12783}"/>
              </a:ext>
            </a:extLst>
          </p:cNvPr>
          <p:cNvSpPr>
            <a:spLocks noGrp="1"/>
          </p:cNvSpPr>
          <p:nvPr>
            <p:ph sz="half" idx="1"/>
          </p:nvPr>
        </p:nvSpPr>
        <p:spPr/>
        <p:txBody>
          <a:bodyPr>
            <a:normAutofit fontScale="85000" lnSpcReduction="10000"/>
          </a:bodyPr>
          <a:lstStyle/>
          <a:p>
            <a:r>
              <a:rPr lang="zh-CN" altLang="en-US" dirty="0"/>
              <a:t>从前面的层输入的是</a:t>
            </a:r>
            <a:r>
              <a:rPr lang="en-US" altLang="zh-CN" dirty="0"/>
              <a:t>(a1, a2, a3)</a:t>
            </a:r>
          </a:p>
          <a:p>
            <a:r>
              <a:rPr lang="en-US" altLang="zh-CN" dirty="0" err="1"/>
              <a:t>softmax</a:t>
            </a:r>
            <a:r>
              <a:rPr lang="zh-CN" altLang="en-US" dirty="0"/>
              <a:t>层输出是</a:t>
            </a:r>
            <a:r>
              <a:rPr lang="en-US" altLang="zh-CN" dirty="0"/>
              <a:t>(y1, y2, y3)</a:t>
            </a:r>
            <a:r>
              <a:rPr lang="zh-CN" altLang="en-US" dirty="0"/>
              <a:t>。</a:t>
            </a:r>
            <a:endParaRPr lang="en-US" altLang="zh-CN" dirty="0"/>
          </a:p>
          <a:p>
            <a:r>
              <a:rPr lang="zh-CN" altLang="en-US" dirty="0"/>
              <a:t>教师标签是</a:t>
            </a:r>
            <a:r>
              <a:rPr lang="en-US" altLang="zh-CN" dirty="0"/>
              <a:t>(t1, t2, t3)</a:t>
            </a:r>
            <a:r>
              <a:rPr lang="zh-CN" altLang="en-US" dirty="0"/>
              <a:t>，</a:t>
            </a:r>
            <a:endParaRPr lang="en-US" altLang="zh-CN" dirty="0"/>
          </a:p>
          <a:p>
            <a:pPr lvl="1"/>
            <a:r>
              <a:rPr lang="zh-CN" altLang="en-US" dirty="0"/>
              <a:t>表示是否分类正确的标签，</a:t>
            </a:r>
            <a:endParaRPr lang="en-US" altLang="zh-CN" dirty="0"/>
          </a:p>
          <a:p>
            <a:pPr lvl="1"/>
            <a:r>
              <a:rPr lang="zh-CN" altLang="en-US" dirty="0"/>
              <a:t>比如正确分类应该是第一行的结果时，</a:t>
            </a:r>
            <a:r>
              <a:rPr lang="en-US" altLang="zh-CN" dirty="0"/>
              <a:t>(t1, t2, t3)</a:t>
            </a:r>
            <a:r>
              <a:rPr lang="zh-CN" altLang="en-US" dirty="0"/>
              <a:t>就是</a:t>
            </a:r>
            <a:r>
              <a:rPr lang="en-US" altLang="zh-CN" dirty="0"/>
              <a:t>(1,0,0)</a:t>
            </a:r>
            <a:r>
              <a:rPr lang="zh-CN" altLang="en-US" dirty="0"/>
              <a:t>。</a:t>
            </a:r>
            <a:endParaRPr lang="en-US" altLang="zh-CN" dirty="0"/>
          </a:p>
          <a:p>
            <a:r>
              <a:rPr lang="en-US" altLang="zh-CN" dirty="0"/>
              <a:t>Cross Entropy Error</a:t>
            </a:r>
            <a:r>
              <a:rPr lang="zh-CN" altLang="en-US" dirty="0"/>
              <a:t>层输出损失是</a:t>
            </a:r>
            <a:r>
              <a:rPr lang="en-US" altLang="zh-CN" dirty="0"/>
              <a:t>L</a:t>
            </a:r>
            <a:r>
              <a:rPr lang="zh-CN" altLang="en-US" dirty="0"/>
              <a:t>。</a:t>
            </a:r>
            <a:endParaRPr lang="en-US" altLang="zh-CN" dirty="0"/>
          </a:p>
          <a:p>
            <a:r>
              <a:rPr lang="en-US" altLang="zh-CN" dirty="0"/>
              <a:t>Softmax-with-Loss</a:t>
            </a:r>
            <a:r>
              <a:rPr lang="zh-CN" altLang="en-US" dirty="0"/>
              <a:t>的反向传播的结果为：</a:t>
            </a:r>
            <a:endParaRPr lang="en-US" altLang="zh-CN" dirty="0"/>
          </a:p>
          <a:p>
            <a:pPr lvl="1"/>
            <a:r>
              <a:rPr lang="en-US" altLang="zh-CN" dirty="0"/>
              <a:t>(y1 − t1, y2 − t2, y3 − t3)</a:t>
            </a:r>
            <a:r>
              <a:rPr lang="zh-CN" altLang="en-US" dirty="0"/>
              <a:t>。</a:t>
            </a:r>
          </a:p>
        </p:txBody>
      </p:sp>
      <p:pic>
        <p:nvPicPr>
          <p:cNvPr id="7" name="内容占位符 6">
            <a:extLst>
              <a:ext uri="{FF2B5EF4-FFF2-40B4-BE49-F238E27FC236}">
                <a16:creationId xmlns:a16="http://schemas.microsoft.com/office/drawing/2014/main" id="{B327CF53-0D90-4B25-8B08-EAEBB0074213}"/>
              </a:ext>
            </a:extLst>
          </p:cNvPr>
          <p:cNvPicPr>
            <a:picLocks noGrp="1" noChangeAspect="1"/>
          </p:cNvPicPr>
          <p:nvPr>
            <p:ph sz="half" idx="2"/>
          </p:nvPr>
        </p:nvPicPr>
        <p:blipFill>
          <a:blip r:embed="rId2"/>
          <a:stretch>
            <a:fillRect/>
          </a:stretch>
        </p:blipFill>
        <p:spPr>
          <a:xfrm>
            <a:off x="6172200" y="2317274"/>
            <a:ext cx="5181600" cy="3368040"/>
          </a:xfrm>
          <a:prstGeom prst="rect">
            <a:avLst/>
          </a:prstGeom>
        </p:spPr>
      </p:pic>
    </p:spTree>
    <p:extLst>
      <p:ext uri="{BB962C8B-B14F-4D97-AF65-F5344CB8AC3E}">
        <p14:creationId xmlns:p14="http://schemas.microsoft.com/office/powerpoint/2010/main" val="75209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CEEDE-96A1-4F7A-8AD0-9A22712D9E51}"/>
              </a:ext>
            </a:extLst>
          </p:cNvPr>
          <p:cNvSpPr>
            <a:spLocks noGrp="1"/>
          </p:cNvSpPr>
          <p:nvPr>
            <p:ph type="title"/>
          </p:nvPr>
        </p:nvSpPr>
        <p:spPr/>
        <p:txBody>
          <a:bodyPr/>
          <a:lstStyle/>
          <a:p>
            <a:r>
              <a:rPr lang="en-US" altLang="zh-CN" dirty="0"/>
              <a:t>3.</a:t>
            </a:r>
            <a:r>
              <a:rPr lang="zh-CN" altLang="en-US" dirty="0"/>
              <a:t>参数更新</a:t>
            </a:r>
          </a:p>
        </p:txBody>
      </p:sp>
      <p:sp>
        <p:nvSpPr>
          <p:cNvPr id="3" name="内容占位符 2">
            <a:extLst>
              <a:ext uri="{FF2B5EF4-FFF2-40B4-BE49-F238E27FC236}">
                <a16:creationId xmlns:a16="http://schemas.microsoft.com/office/drawing/2014/main" id="{ED43A419-33AA-4F16-A96F-8A6776155996}"/>
              </a:ext>
            </a:extLst>
          </p:cNvPr>
          <p:cNvSpPr>
            <a:spLocks noGrp="1"/>
          </p:cNvSpPr>
          <p:nvPr>
            <p:ph idx="1"/>
          </p:nvPr>
        </p:nvSpPr>
        <p:spPr/>
        <p:txBody>
          <a:bodyPr/>
          <a:lstStyle/>
          <a:p>
            <a:r>
              <a:rPr lang="zh-CN" altLang="en-US" dirty="0"/>
              <a:t>参数的更新对象是</a:t>
            </a:r>
            <a:r>
              <a:rPr lang="en-US" altLang="zh-CN" dirty="0"/>
              <a:t>W</a:t>
            </a:r>
            <a:r>
              <a:rPr lang="zh-CN" altLang="en-US" dirty="0"/>
              <a:t>和</a:t>
            </a:r>
            <a:r>
              <a:rPr lang="en-US" altLang="zh-CN" dirty="0"/>
              <a:t>b</a:t>
            </a:r>
          </a:p>
          <a:p>
            <a:r>
              <a:rPr lang="zh-CN" altLang="en-US" dirty="0"/>
              <a:t>更新方法</a:t>
            </a:r>
            <a:endParaRPr lang="en-US" altLang="zh-CN" dirty="0"/>
          </a:p>
          <a:p>
            <a:pPr lvl="1"/>
            <a:r>
              <a:rPr lang="zh-CN" altLang="en-US" dirty="0"/>
              <a:t>用</a:t>
            </a:r>
            <a:r>
              <a:rPr lang="en-US" altLang="zh-CN" dirty="0" err="1"/>
              <a:t>dW</a:t>
            </a:r>
            <a:r>
              <a:rPr lang="zh-CN" altLang="en-US" dirty="0"/>
              <a:t>和</a:t>
            </a:r>
            <a:r>
              <a:rPr lang="en-US" altLang="zh-CN" dirty="0" err="1"/>
              <a:t>db</a:t>
            </a:r>
            <a:r>
              <a:rPr lang="zh-CN" altLang="en-US" dirty="0"/>
              <a:t>表示反向传播到</a:t>
            </a:r>
            <a:r>
              <a:rPr lang="en-US" altLang="zh-CN" dirty="0"/>
              <a:t>W</a:t>
            </a:r>
            <a:r>
              <a:rPr lang="zh-CN" altLang="en-US" dirty="0"/>
              <a:t>和</a:t>
            </a:r>
            <a:r>
              <a:rPr lang="en-US" altLang="zh-CN" dirty="0"/>
              <a:t>b</a:t>
            </a:r>
            <a:r>
              <a:rPr lang="zh-CN" altLang="en-US" dirty="0"/>
              <a:t>节点时的计算结果。</a:t>
            </a:r>
          </a:p>
          <a:p>
            <a:pPr lvl="2"/>
            <a:r>
              <a:rPr lang="en-US" altLang="zh-CN" dirty="0" err="1"/>
              <a:t>dW</a:t>
            </a:r>
            <a:r>
              <a:rPr lang="zh-CN" altLang="en-US" dirty="0"/>
              <a:t>就是输入值乘以</a:t>
            </a:r>
            <a:r>
              <a:rPr lang="en-US" altLang="zh-CN" dirty="0"/>
              <a:t>X</a:t>
            </a:r>
            <a:r>
              <a:rPr lang="zh-CN" altLang="en-US" dirty="0"/>
              <a:t>，</a:t>
            </a:r>
            <a:r>
              <a:rPr lang="en-US" altLang="zh-CN" dirty="0" err="1"/>
              <a:t>db</a:t>
            </a:r>
            <a:r>
              <a:rPr lang="zh-CN" altLang="en-US" dirty="0"/>
              <a:t>就等于输入值。</a:t>
            </a:r>
            <a:endParaRPr lang="en-US" altLang="zh-CN" dirty="0"/>
          </a:p>
          <a:p>
            <a:pPr lvl="1"/>
            <a:r>
              <a:rPr lang="zh-CN" altLang="en-US" dirty="0"/>
              <a:t>更新方法：</a:t>
            </a:r>
            <a:r>
              <a:rPr lang="en-US" altLang="zh-CN" dirty="0"/>
              <a:t> W=W-</a:t>
            </a:r>
            <a:r>
              <a:rPr lang="en-US" altLang="zh-CN" dirty="0" err="1"/>
              <a:t>dW</a:t>
            </a:r>
            <a:r>
              <a:rPr lang="zh-CN" altLang="en-US" dirty="0"/>
              <a:t>；</a:t>
            </a:r>
            <a:r>
              <a:rPr lang="en-US" altLang="zh-CN" dirty="0"/>
              <a:t>b=b-</a:t>
            </a:r>
            <a:r>
              <a:rPr lang="en-US" altLang="zh-CN" dirty="0" err="1"/>
              <a:t>db</a:t>
            </a:r>
            <a:endParaRPr lang="en-US" altLang="zh-CN" dirty="0"/>
          </a:p>
          <a:p>
            <a:pPr lvl="2"/>
            <a:r>
              <a:rPr lang="zh-CN" altLang="en-US" dirty="0"/>
              <a:t>可以，但不太好。</a:t>
            </a:r>
            <a:endParaRPr lang="en-US" altLang="zh-CN" dirty="0"/>
          </a:p>
        </p:txBody>
      </p:sp>
    </p:spTree>
    <p:extLst>
      <p:ext uri="{BB962C8B-B14F-4D97-AF65-F5344CB8AC3E}">
        <p14:creationId xmlns:p14="http://schemas.microsoft.com/office/powerpoint/2010/main" val="3042175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7F094A2-28CB-4CC9-9F75-365D042C078A}"/>
              </a:ext>
            </a:extLst>
          </p:cNvPr>
          <p:cNvSpPr>
            <a:spLocks noGrp="1"/>
          </p:cNvSpPr>
          <p:nvPr>
            <p:ph type="title"/>
          </p:nvPr>
        </p:nvSpPr>
        <p:spPr/>
        <p:txBody>
          <a:bodyPr/>
          <a:lstStyle/>
          <a:p>
            <a:r>
              <a:rPr lang="zh-CN" altLang="en-US" dirty="0"/>
              <a:t>参数更新方法</a:t>
            </a:r>
          </a:p>
        </p:txBody>
      </p:sp>
      <p:sp>
        <p:nvSpPr>
          <p:cNvPr id="5" name="内容占位符 4">
            <a:extLst>
              <a:ext uri="{FF2B5EF4-FFF2-40B4-BE49-F238E27FC236}">
                <a16:creationId xmlns:a16="http://schemas.microsoft.com/office/drawing/2014/main" id="{F1FFD7E3-4FCB-4DD1-8892-8A8B366EDC0B}"/>
              </a:ext>
            </a:extLst>
          </p:cNvPr>
          <p:cNvSpPr>
            <a:spLocks noGrp="1"/>
          </p:cNvSpPr>
          <p:nvPr>
            <p:ph sz="half" idx="1"/>
          </p:nvPr>
        </p:nvSpPr>
        <p:spPr/>
        <p:txBody>
          <a:bodyPr>
            <a:normAutofit lnSpcReduction="10000"/>
          </a:bodyPr>
          <a:lstStyle/>
          <a:p>
            <a:r>
              <a:rPr lang="zh-CN" altLang="en-US" b="1" dirty="0"/>
              <a:t>其一</a:t>
            </a:r>
            <a:r>
              <a:rPr lang="zh-CN" altLang="en-US" dirty="0"/>
              <a:t>，为了避免最后求出的</a:t>
            </a:r>
            <a:r>
              <a:rPr lang="en-US" altLang="zh-CN" dirty="0"/>
              <a:t>W</a:t>
            </a:r>
            <a:r>
              <a:rPr lang="zh-CN" altLang="en-US" dirty="0"/>
              <a:t>过于集中，引入</a:t>
            </a:r>
            <a:r>
              <a:rPr lang="zh-CN" altLang="en-US" b="1" dirty="0"/>
              <a:t>正则化惩罚项</a:t>
            </a:r>
            <a:r>
              <a:rPr lang="zh-CN" altLang="en-US" dirty="0"/>
              <a:t>。</a:t>
            </a:r>
            <a:endParaRPr lang="en-US" altLang="zh-CN" dirty="0"/>
          </a:p>
          <a:p>
            <a:pPr lvl="1"/>
            <a:r>
              <a:rPr lang="zh-CN" altLang="en-US" dirty="0"/>
              <a:t>比如</a:t>
            </a:r>
            <a:r>
              <a:rPr lang="en-US" altLang="zh-CN" dirty="0"/>
              <a:t>[1/3,1/3,1/3]</a:t>
            </a:r>
            <a:r>
              <a:rPr lang="zh-CN" altLang="en-US" dirty="0"/>
              <a:t>和</a:t>
            </a:r>
            <a:r>
              <a:rPr lang="en-US" altLang="zh-CN" dirty="0"/>
              <a:t>[1,0,0]</a:t>
            </a:r>
            <a:r>
              <a:rPr lang="zh-CN" altLang="en-US" dirty="0"/>
              <a:t>，</a:t>
            </a:r>
            <a:endParaRPr lang="en-US" altLang="zh-CN" dirty="0"/>
          </a:p>
          <a:p>
            <a:pPr lvl="1"/>
            <a:r>
              <a:rPr lang="zh-CN" altLang="en-US" dirty="0"/>
              <a:t>这两个结果明显前一个结果更为分散，也是更想要的。</a:t>
            </a:r>
            <a:endParaRPr lang="en-US" altLang="zh-CN" dirty="0"/>
          </a:p>
          <a:p>
            <a:r>
              <a:rPr lang="zh-CN" altLang="en-US" dirty="0"/>
              <a:t>用</a:t>
            </a:r>
            <a:r>
              <a:rPr lang="en-US" altLang="zh-CN" dirty="0"/>
              <a:t>1/2W</a:t>
            </a:r>
            <a:r>
              <a:rPr lang="en-US" altLang="zh-CN" baseline="30000" dirty="0"/>
              <a:t>2</a:t>
            </a:r>
            <a:r>
              <a:rPr lang="zh-CN" altLang="en-US" dirty="0"/>
              <a:t>来表示衡量分散度。</a:t>
            </a:r>
            <a:endParaRPr lang="en-US" altLang="zh-CN" dirty="0"/>
          </a:p>
          <a:p>
            <a:pPr lvl="1"/>
            <a:r>
              <a:rPr lang="zh-CN" altLang="en-US" dirty="0"/>
              <a:t>对该式求导，结果就是</a:t>
            </a:r>
            <a:r>
              <a:rPr lang="en-US" altLang="zh-CN" dirty="0"/>
              <a:t>W</a:t>
            </a:r>
            <a:r>
              <a:rPr lang="zh-CN" altLang="en-US" dirty="0"/>
              <a:t>。</a:t>
            </a:r>
            <a:endParaRPr lang="en-US" altLang="zh-CN" dirty="0"/>
          </a:p>
          <a:p>
            <a:r>
              <a:rPr lang="zh-CN" altLang="en-US" dirty="0"/>
              <a:t>设正则化惩罚项的系数值为</a:t>
            </a:r>
            <a:r>
              <a:rPr lang="en-US" altLang="zh-CN" dirty="0"/>
              <a:t>reg</a:t>
            </a:r>
            <a:r>
              <a:rPr lang="zh-CN" altLang="en-US" dirty="0"/>
              <a:t>，修正后的</a:t>
            </a:r>
            <a:r>
              <a:rPr lang="en-US" altLang="zh-CN" dirty="0" err="1"/>
              <a:t>dW</a:t>
            </a:r>
            <a:r>
              <a:rPr lang="zh-CN" altLang="en-US" dirty="0"/>
              <a:t>可以写为：</a:t>
            </a:r>
            <a:endParaRPr lang="en-US" altLang="zh-CN" dirty="0"/>
          </a:p>
          <a:p>
            <a:endParaRPr lang="zh-CN" altLang="en-US" dirty="0"/>
          </a:p>
        </p:txBody>
      </p:sp>
      <p:sp>
        <p:nvSpPr>
          <p:cNvPr id="6" name="内容占位符 5">
            <a:extLst>
              <a:ext uri="{FF2B5EF4-FFF2-40B4-BE49-F238E27FC236}">
                <a16:creationId xmlns:a16="http://schemas.microsoft.com/office/drawing/2014/main" id="{21929F35-5899-4C3F-9590-3CEADAA4CF29}"/>
              </a:ext>
            </a:extLst>
          </p:cNvPr>
          <p:cNvSpPr>
            <a:spLocks noGrp="1"/>
          </p:cNvSpPr>
          <p:nvPr>
            <p:ph sz="half" idx="2"/>
          </p:nvPr>
        </p:nvSpPr>
        <p:spPr/>
        <p:txBody>
          <a:bodyPr>
            <a:normAutofit lnSpcReduction="10000"/>
          </a:bodyPr>
          <a:lstStyle/>
          <a:p>
            <a:r>
              <a:rPr lang="zh-CN" altLang="en-US" b="1" dirty="0"/>
              <a:t>其二</a:t>
            </a:r>
            <a:r>
              <a:rPr lang="zh-CN" altLang="en-US" dirty="0"/>
              <a:t>，直接反向传播回来的量值可能会比较大，在寻找最优解的过程中可能会直接将最优解越过去，所以在这里设置一个参数：</a:t>
            </a:r>
            <a:r>
              <a:rPr lang="zh-CN" altLang="en-US" b="1" dirty="0"/>
              <a:t>学习率</a:t>
            </a:r>
            <a:r>
              <a:rPr lang="zh-CN" altLang="en-US" dirty="0"/>
              <a:t>。</a:t>
            </a:r>
            <a:endParaRPr lang="en-US" altLang="zh-CN" dirty="0"/>
          </a:p>
          <a:p>
            <a:pPr lvl="1"/>
            <a:r>
              <a:rPr lang="zh-CN" altLang="en-US" dirty="0"/>
              <a:t>通常很小，比如设学习率为</a:t>
            </a:r>
            <a:r>
              <a:rPr lang="en-US" altLang="zh-CN" dirty="0"/>
              <a:t>0.0001</a:t>
            </a:r>
            <a:r>
              <a:rPr lang="zh-CN" altLang="en-US" dirty="0"/>
              <a:t>这样。</a:t>
            </a:r>
            <a:endParaRPr lang="en-US" altLang="zh-CN" dirty="0"/>
          </a:p>
          <a:p>
            <a:r>
              <a:rPr lang="zh-CN" altLang="en-US" dirty="0"/>
              <a:t>学习率用</a:t>
            </a:r>
            <a:r>
              <a:rPr lang="en-US" altLang="zh-CN" dirty="0"/>
              <a:t>epsilon</a:t>
            </a:r>
            <a:r>
              <a:rPr lang="zh-CN" altLang="en-US" dirty="0"/>
              <a:t>表示，那么最终更新后的</a:t>
            </a:r>
            <a:r>
              <a:rPr lang="en-US" altLang="zh-CN" dirty="0"/>
              <a:t>W</a:t>
            </a:r>
            <a:r>
              <a:rPr lang="zh-CN" altLang="en-US" dirty="0"/>
              <a:t>和</a:t>
            </a:r>
            <a:r>
              <a:rPr lang="en-US" altLang="zh-CN" dirty="0"/>
              <a:t>b</a:t>
            </a:r>
            <a:r>
              <a:rPr lang="zh-CN" altLang="en-US" dirty="0"/>
              <a:t>写为：</a:t>
            </a:r>
          </a:p>
        </p:txBody>
      </p:sp>
      <p:pic>
        <p:nvPicPr>
          <p:cNvPr id="13" name="图形 12">
            <a:extLst>
              <a:ext uri="{FF2B5EF4-FFF2-40B4-BE49-F238E27FC236}">
                <a16:creationId xmlns:a16="http://schemas.microsoft.com/office/drawing/2014/main" id="{6DF97802-C8DC-4F30-9A5B-E3C0EFA58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996" y="6063456"/>
            <a:ext cx="4132008" cy="496887"/>
          </a:xfrm>
          <a:prstGeom prst="rect">
            <a:avLst/>
          </a:prstGeom>
        </p:spPr>
      </p:pic>
      <p:grpSp>
        <p:nvGrpSpPr>
          <p:cNvPr id="19" name="组合 18">
            <a:extLst>
              <a:ext uri="{FF2B5EF4-FFF2-40B4-BE49-F238E27FC236}">
                <a16:creationId xmlns:a16="http://schemas.microsoft.com/office/drawing/2014/main" id="{56D48870-5CD2-4F2A-88A6-21FEE96C2F27}"/>
              </a:ext>
            </a:extLst>
          </p:cNvPr>
          <p:cNvGrpSpPr/>
          <p:nvPr/>
        </p:nvGrpSpPr>
        <p:grpSpPr>
          <a:xfrm>
            <a:off x="6760824" y="5848746"/>
            <a:ext cx="4068180" cy="926305"/>
            <a:chOff x="7007589" y="5882481"/>
            <a:chExt cx="4068180" cy="926305"/>
          </a:xfrm>
        </p:grpSpPr>
        <p:pic>
          <p:nvPicPr>
            <p:cNvPr id="16" name="图形 15">
              <a:extLst>
                <a:ext uri="{FF2B5EF4-FFF2-40B4-BE49-F238E27FC236}">
                  <a16:creationId xmlns:a16="http://schemas.microsoft.com/office/drawing/2014/main" id="{BCCD9363-A770-4C7B-B71F-E4A4102F2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7589" y="5882481"/>
              <a:ext cx="4068180" cy="429419"/>
            </a:xfrm>
            <a:prstGeom prst="rect">
              <a:avLst/>
            </a:prstGeom>
          </p:spPr>
        </p:pic>
        <p:pic>
          <p:nvPicPr>
            <p:cNvPr id="18" name="图形 17">
              <a:extLst>
                <a:ext uri="{FF2B5EF4-FFF2-40B4-BE49-F238E27FC236}">
                  <a16:creationId xmlns:a16="http://schemas.microsoft.com/office/drawing/2014/main" id="{65A67F76-C91A-4DB9-9163-3EB23E55AE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06435" y="6311899"/>
              <a:ext cx="3870488" cy="496887"/>
            </a:xfrm>
            <a:prstGeom prst="rect">
              <a:avLst/>
            </a:prstGeom>
          </p:spPr>
        </p:pic>
      </p:grpSp>
    </p:spTree>
    <p:extLst>
      <p:ext uri="{BB962C8B-B14F-4D97-AF65-F5344CB8AC3E}">
        <p14:creationId xmlns:p14="http://schemas.microsoft.com/office/powerpoint/2010/main" val="49069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373E3-E671-4125-8459-A65F46D6A255}"/>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11EF99BD-301E-42FB-9B93-4E1B4BFF9A72}"/>
              </a:ext>
            </a:extLst>
          </p:cNvPr>
          <p:cNvSpPr>
            <a:spLocks noGrp="1"/>
          </p:cNvSpPr>
          <p:nvPr>
            <p:ph idx="1"/>
          </p:nvPr>
        </p:nvSpPr>
        <p:spPr/>
        <p:txBody>
          <a:bodyPr/>
          <a:lstStyle/>
          <a:p>
            <a:r>
              <a:rPr lang="zh-CN" altLang="en-US" dirty="0"/>
              <a:t>链式法则是反向传播的基本传递方式</a:t>
            </a:r>
            <a:endParaRPr lang="en-US" altLang="zh-CN" dirty="0"/>
          </a:p>
          <a:p>
            <a:pPr lvl="1"/>
            <a:r>
              <a:rPr lang="zh-CN" altLang="en-US" dirty="0"/>
              <a:t>简化了反向传播计算的复杂程度。</a:t>
            </a:r>
            <a:endParaRPr lang="en-US" altLang="zh-CN" dirty="0"/>
          </a:p>
          <a:p>
            <a:r>
              <a:rPr lang="zh-CN" altLang="en-US" dirty="0"/>
              <a:t>各类节点的反向传播的算法</a:t>
            </a:r>
            <a:endParaRPr lang="en-US" altLang="zh-CN" dirty="0"/>
          </a:p>
          <a:p>
            <a:pPr lvl="1"/>
            <a:r>
              <a:rPr lang="en-US" altLang="zh-CN" dirty="0"/>
              <a:t>5</a:t>
            </a:r>
            <a:r>
              <a:rPr lang="zh-CN" altLang="en-US" dirty="0"/>
              <a:t>种常用的节点的反向传播计算结果。</a:t>
            </a:r>
          </a:p>
          <a:p>
            <a:r>
              <a:rPr lang="zh-CN" altLang="en-US" dirty="0"/>
              <a:t>参数更新是反向传播的目的</a:t>
            </a:r>
            <a:endParaRPr lang="en-US" altLang="zh-CN" dirty="0"/>
          </a:p>
          <a:p>
            <a:pPr lvl="1"/>
            <a:r>
              <a:rPr lang="zh-CN" altLang="en-US" dirty="0"/>
              <a:t>借助正则化惩罚项和学习率实现。</a:t>
            </a:r>
            <a:endParaRPr lang="en-US" altLang="zh-CN" dirty="0"/>
          </a:p>
          <a:p>
            <a:pPr lvl="1"/>
            <a:endParaRPr lang="en-US" altLang="zh-CN" dirty="0"/>
          </a:p>
          <a:p>
            <a:r>
              <a:rPr lang="zh-CN" altLang="en-US" dirty="0"/>
              <a:t>至此，完成反向传播的流程。</a:t>
            </a:r>
          </a:p>
          <a:p>
            <a:endParaRPr lang="zh-CN" altLang="en-US" dirty="0"/>
          </a:p>
        </p:txBody>
      </p:sp>
    </p:spTree>
    <p:extLst>
      <p:ext uri="{BB962C8B-B14F-4D97-AF65-F5344CB8AC3E}">
        <p14:creationId xmlns:p14="http://schemas.microsoft.com/office/powerpoint/2010/main" val="2031208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C9548-12F4-407B-B3E6-4830F51C0222}"/>
              </a:ext>
            </a:extLst>
          </p:cNvPr>
          <p:cNvSpPr>
            <a:spLocks noGrp="1"/>
          </p:cNvSpPr>
          <p:nvPr>
            <p:ph type="title"/>
          </p:nvPr>
        </p:nvSpPr>
        <p:spPr/>
        <p:txBody>
          <a:bodyPr/>
          <a:lstStyle/>
          <a:p>
            <a:r>
              <a:rPr lang="zh-CN" altLang="en-US" dirty="0"/>
              <a:t>两层神经网络的 </a:t>
            </a:r>
            <a:r>
              <a:rPr lang="en-US" altLang="zh-CN" dirty="0"/>
              <a:t>Python </a:t>
            </a:r>
            <a:r>
              <a:rPr lang="zh-CN" altLang="en-US" dirty="0"/>
              <a:t>实现</a:t>
            </a:r>
          </a:p>
        </p:txBody>
      </p:sp>
      <p:pic>
        <p:nvPicPr>
          <p:cNvPr id="5" name="内容占位符 4">
            <a:extLst>
              <a:ext uri="{FF2B5EF4-FFF2-40B4-BE49-F238E27FC236}">
                <a16:creationId xmlns:a16="http://schemas.microsoft.com/office/drawing/2014/main" id="{E1801D98-474C-4DCA-BD0B-58E2AEE0E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259" y="1825625"/>
            <a:ext cx="6983482" cy="4351338"/>
          </a:xfrm>
        </p:spPr>
      </p:pic>
    </p:spTree>
    <p:extLst>
      <p:ext uri="{BB962C8B-B14F-4D97-AF65-F5344CB8AC3E}">
        <p14:creationId xmlns:p14="http://schemas.microsoft.com/office/powerpoint/2010/main" val="4187167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F58D5-F451-4242-B61E-89457F614C41}"/>
              </a:ext>
            </a:extLst>
          </p:cNvPr>
          <p:cNvSpPr>
            <a:spLocks noGrp="1"/>
          </p:cNvSpPr>
          <p:nvPr>
            <p:ph type="title"/>
          </p:nvPr>
        </p:nvSpPr>
        <p:spPr/>
        <p:txBody>
          <a:bodyPr/>
          <a:lstStyle/>
          <a:p>
            <a:r>
              <a:rPr lang="en-US" altLang="zh-CN" dirty="0"/>
              <a:t>Python </a:t>
            </a:r>
            <a:r>
              <a:rPr lang="zh-CN" altLang="en-US" dirty="0"/>
              <a:t>编程实现</a:t>
            </a:r>
          </a:p>
        </p:txBody>
      </p:sp>
      <p:sp>
        <p:nvSpPr>
          <p:cNvPr id="3" name="内容占位符 2">
            <a:extLst>
              <a:ext uri="{FF2B5EF4-FFF2-40B4-BE49-F238E27FC236}">
                <a16:creationId xmlns:a16="http://schemas.microsoft.com/office/drawing/2014/main" id="{8AB40D12-539A-4C5C-B3DB-5A4CD3C3F1FC}"/>
              </a:ext>
            </a:extLst>
          </p:cNvPr>
          <p:cNvSpPr>
            <a:spLocks noGrp="1"/>
          </p:cNvSpPr>
          <p:nvPr>
            <p:ph idx="1"/>
          </p:nvPr>
        </p:nvSpPr>
        <p:spPr/>
        <p:txBody>
          <a:bodyPr/>
          <a:lstStyle/>
          <a:p>
            <a:r>
              <a:rPr lang="zh-CN" altLang="en-US" dirty="0"/>
              <a:t>实现步骤：</a:t>
            </a:r>
            <a:endParaRPr lang="en-US" altLang="zh-CN" dirty="0"/>
          </a:p>
          <a:p>
            <a:pPr lvl="1"/>
            <a:r>
              <a:rPr lang="zh-CN" altLang="en-US" dirty="0"/>
              <a:t>实现前向传播函数</a:t>
            </a:r>
            <a:endParaRPr lang="en-US" altLang="zh-CN" dirty="0"/>
          </a:p>
          <a:p>
            <a:pPr lvl="1"/>
            <a:r>
              <a:rPr lang="zh-CN" altLang="en-US" dirty="0"/>
              <a:t>实现反向传播函数</a:t>
            </a:r>
            <a:endParaRPr lang="en-US" altLang="zh-CN" dirty="0"/>
          </a:p>
          <a:p>
            <a:pPr lvl="1"/>
            <a:r>
              <a:rPr lang="zh-CN" altLang="en-US" dirty="0"/>
              <a:t>初始化参数</a:t>
            </a:r>
            <a:endParaRPr lang="en-US" altLang="zh-CN" dirty="0"/>
          </a:p>
          <a:p>
            <a:pPr lvl="1"/>
            <a:r>
              <a:rPr lang="zh-CN" altLang="en-US" dirty="0"/>
              <a:t>训练与迭代</a:t>
            </a:r>
            <a:endParaRPr lang="en-US" altLang="zh-CN" dirty="0"/>
          </a:p>
          <a:p>
            <a:pPr lvl="1"/>
            <a:r>
              <a:rPr lang="zh-CN" altLang="en-US" dirty="0"/>
              <a:t>运行验证</a:t>
            </a:r>
            <a:endParaRPr lang="en-US" altLang="zh-CN" dirty="0"/>
          </a:p>
          <a:p>
            <a:pPr lvl="1"/>
            <a:r>
              <a:rPr lang="zh-CN" altLang="en-US" dirty="0"/>
              <a:t>运行</a:t>
            </a:r>
          </a:p>
        </p:txBody>
      </p:sp>
    </p:spTree>
    <p:extLst>
      <p:ext uri="{BB962C8B-B14F-4D97-AF65-F5344CB8AC3E}">
        <p14:creationId xmlns:p14="http://schemas.microsoft.com/office/powerpoint/2010/main" val="1227128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39D76-8846-4CC0-A62E-905DAAF85511}"/>
              </a:ext>
            </a:extLst>
          </p:cNvPr>
          <p:cNvSpPr>
            <a:spLocks noGrp="1"/>
          </p:cNvSpPr>
          <p:nvPr>
            <p:ph type="title"/>
          </p:nvPr>
        </p:nvSpPr>
        <p:spPr/>
        <p:txBody>
          <a:bodyPr/>
          <a:lstStyle/>
          <a:p>
            <a:r>
              <a:rPr lang="en-US" altLang="zh-CN" dirty="0"/>
              <a:t>0. </a:t>
            </a:r>
            <a:r>
              <a:rPr lang="zh-CN" altLang="en-US" dirty="0"/>
              <a:t>导入 </a:t>
            </a:r>
            <a:r>
              <a:rPr lang="en-US" altLang="zh-CN" dirty="0"/>
              <a:t>numpy </a:t>
            </a:r>
            <a:r>
              <a:rPr lang="zh-CN" altLang="en-US" dirty="0"/>
              <a:t>包</a:t>
            </a:r>
          </a:p>
        </p:txBody>
      </p:sp>
      <p:sp>
        <p:nvSpPr>
          <p:cNvPr id="3" name="内容占位符 2">
            <a:extLst>
              <a:ext uri="{FF2B5EF4-FFF2-40B4-BE49-F238E27FC236}">
                <a16:creationId xmlns:a16="http://schemas.microsoft.com/office/drawing/2014/main" id="{924D8179-33B0-4E8D-9CF2-BE0022D85E09}"/>
              </a:ext>
            </a:extLst>
          </p:cNvPr>
          <p:cNvSpPr>
            <a:spLocks noGrp="1"/>
          </p:cNvSpPr>
          <p:nvPr>
            <p:ph idx="1"/>
          </p:nvPr>
        </p:nvSpPr>
        <p:spPr/>
        <p:txBody>
          <a:bodyPr/>
          <a:lstStyle/>
          <a:p>
            <a:r>
              <a:rPr lang="en-US" altLang="zh-CN" dirty="0"/>
              <a:t>#numpy</a:t>
            </a:r>
            <a:r>
              <a:rPr lang="zh-CN" altLang="en-US" dirty="0"/>
              <a:t>是数学工具包 </a:t>
            </a:r>
            <a:endParaRPr lang="en-US" altLang="zh-CN" dirty="0"/>
          </a:p>
          <a:p>
            <a:r>
              <a:rPr lang="en-US" altLang="zh-CN" dirty="0"/>
              <a:t>#</a:t>
            </a:r>
            <a:r>
              <a:rPr lang="zh-CN" altLang="en-US" dirty="0"/>
              <a:t>后边要用到</a:t>
            </a:r>
            <a:r>
              <a:rPr lang="en-US" altLang="zh-CN" dirty="0"/>
              <a:t>numpy</a:t>
            </a:r>
            <a:r>
              <a:rPr lang="zh-CN" altLang="en-US" dirty="0"/>
              <a:t>中的数组类型、矩阵运算等</a:t>
            </a:r>
            <a:endParaRPr lang="en-US" altLang="zh-CN" dirty="0"/>
          </a:p>
          <a:p>
            <a:r>
              <a:rPr lang="en-US" altLang="zh-CN" dirty="0"/>
              <a:t>import numpy as np</a:t>
            </a:r>
            <a:endParaRPr lang="zh-CN" altLang="en-US" dirty="0"/>
          </a:p>
          <a:p>
            <a:endParaRPr lang="zh-CN" altLang="en-US" dirty="0"/>
          </a:p>
        </p:txBody>
      </p:sp>
    </p:spTree>
    <p:extLst>
      <p:ext uri="{BB962C8B-B14F-4D97-AF65-F5344CB8AC3E}">
        <p14:creationId xmlns:p14="http://schemas.microsoft.com/office/powerpoint/2010/main" val="2679454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18ED9-B3CB-410A-BC9F-5B1079D7A4F4}"/>
              </a:ext>
            </a:extLst>
          </p:cNvPr>
          <p:cNvSpPr>
            <a:spLocks noGrp="1"/>
          </p:cNvSpPr>
          <p:nvPr>
            <p:ph type="title"/>
          </p:nvPr>
        </p:nvSpPr>
        <p:spPr/>
        <p:txBody>
          <a:bodyPr/>
          <a:lstStyle/>
          <a:p>
            <a:r>
              <a:rPr lang="en-US" altLang="zh-CN" dirty="0"/>
              <a:t>1. </a:t>
            </a:r>
            <a:r>
              <a:rPr lang="zh-CN" altLang="en-US" dirty="0"/>
              <a:t>实现前向传播函数</a:t>
            </a:r>
          </a:p>
        </p:txBody>
      </p:sp>
      <p:sp>
        <p:nvSpPr>
          <p:cNvPr id="3" name="内容占位符 2">
            <a:extLst>
              <a:ext uri="{FF2B5EF4-FFF2-40B4-BE49-F238E27FC236}">
                <a16:creationId xmlns:a16="http://schemas.microsoft.com/office/drawing/2014/main" id="{8B22AD24-9927-47DB-B8A1-C795F013B275}"/>
              </a:ext>
            </a:extLst>
          </p:cNvPr>
          <p:cNvSpPr>
            <a:spLocks noGrp="1"/>
          </p:cNvSpPr>
          <p:nvPr>
            <p:ph idx="1"/>
          </p:nvPr>
        </p:nvSpPr>
        <p:spPr/>
        <p:txBody>
          <a:bodyPr>
            <a:normAutofit/>
          </a:bodyPr>
          <a:lstStyle/>
          <a:p>
            <a:endParaRPr lang="zh-CN" altLang="en-US" dirty="0"/>
          </a:p>
        </p:txBody>
      </p:sp>
      <p:sp>
        <p:nvSpPr>
          <p:cNvPr id="4" name="Rectangle 1">
            <a:extLst>
              <a:ext uri="{FF2B5EF4-FFF2-40B4-BE49-F238E27FC236}">
                <a16:creationId xmlns:a16="http://schemas.microsoft.com/office/drawing/2014/main" id="{B99050D6-C691-409A-8D17-6214AF7402BB}"/>
              </a:ext>
            </a:extLst>
          </p:cNvPr>
          <p:cNvSpPr>
            <a:spLocks noChangeArrowheads="1"/>
          </p:cNvSpPr>
          <p:nvPr/>
        </p:nvSpPr>
        <p:spPr bwMode="auto">
          <a:xfrm>
            <a:off x="6505731" y="365125"/>
            <a:ext cx="5171607"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前向传播函数</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 x：包含输入数据的numpy数组，形状为（N，d_1，...，d_k）</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 w：形状为（D，M）的一系列权重</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 b：偏置，形状为（M，）</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def </a:t>
            </a:r>
            <a:r>
              <a:rPr kumimoji="0" lang="zh-CN" altLang="zh-CN" sz="1200" b="0" i="0" u="none" strike="noStrike" cap="none" normalizeH="0" baseline="0">
                <a:ln>
                  <a:noFill/>
                </a:ln>
                <a:solidFill>
                  <a:srgbClr val="FFC66D"/>
                </a:solidFill>
                <a:effectLst/>
                <a:latin typeface="宋体" panose="02010600030101010101" pitchFamily="2" charset="-122"/>
                <a:ea typeface="宋体" panose="02010600030101010101" pitchFamily="2" charset="-122"/>
              </a:rPr>
              <a:t>affine_forward</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(x</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w</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b):</a:t>
            </a:r>
            <a:b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out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None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初始化返回值为None</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N = x.shape[</a:t>
            </a:r>
            <a:r>
              <a:rPr kumimoji="0" lang="zh-CN" altLang="zh-CN" sz="1200" b="0" i="0" u="none" strike="noStrike" cap="none" normalizeH="0" baseline="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重置输入参数X的形状</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x_row = x.reshape(N</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(N,D)</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out = np.dot(x_row</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w) + b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(N,M)</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cache = (x</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w</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b)                </a:t>
            </a: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缓存值，反向传播时使用</a:t>
            </a:r>
            <a:b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return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a:ln>
                  <a:noFill/>
                </a:ln>
                <a:solidFill>
                  <a:srgbClr val="A9B7C6"/>
                </a:solidFill>
                <a:effectLst/>
                <a:latin typeface="宋体" panose="02010600030101010101" pitchFamily="2" charset="-122"/>
                <a:ea typeface="宋体" panose="02010600030101010101" pitchFamily="2" charset="-122"/>
              </a:rPr>
              <a:t>cache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384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8011E-B5EA-4572-85C4-D5B725BA6382}"/>
              </a:ext>
            </a:extLst>
          </p:cNvPr>
          <p:cNvSpPr>
            <a:spLocks noGrp="1"/>
          </p:cNvSpPr>
          <p:nvPr>
            <p:ph type="title"/>
          </p:nvPr>
        </p:nvSpPr>
        <p:spPr/>
        <p:txBody>
          <a:bodyPr/>
          <a:lstStyle/>
          <a:p>
            <a:r>
              <a:rPr lang="zh-CN" altLang="en-US" b="0" i="0" dirty="0">
                <a:solidFill>
                  <a:srgbClr val="404040"/>
                </a:solidFill>
                <a:effectLst/>
                <a:latin typeface="-apple-system"/>
              </a:rPr>
              <a:t>模型的线性与非线性</a:t>
            </a:r>
            <a:endParaRPr lang="zh-CN" altLang="en-US" dirty="0"/>
          </a:p>
        </p:txBody>
      </p:sp>
      <p:sp>
        <p:nvSpPr>
          <p:cNvPr id="3" name="内容占位符 2">
            <a:extLst>
              <a:ext uri="{FF2B5EF4-FFF2-40B4-BE49-F238E27FC236}">
                <a16:creationId xmlns:a16="http://schemas.microsoft.com/office/drawing/2014/main" id="{D73B41F9-F336-4B6B-A0D4-67178AD7A3B5}"/>
              </a:ext>
            </a:extLst>
          </p:cNvPr>
          <p:cNvSpPr>
            <a:spLocks noGrp="1"/>
          </p:cNvSpPr>
          <p:nvPr>
            <p:ph idx="1"/>
          </p:nvPr>
        </p:nvSpPr>
        <p:spPr/>
        <p:txBody>
          <a:bodyPr>
            <a:normAutofit fontScale="92500" lnSpcReduction="20000"/>
          </a:bodyPr>
          <a:lstStyle/>
          <a:p>
            <a:r>
              <a:rPr lang="zh-CN" altLang="en-US" b="0" i="0" dirty="0">
                <a:solidFill>
                  <a:srgbClr val="404040"/>
                </a:solidFill>
                <a:effectLst/>
                <a:latin typeface="-apple-system"/>
              </a:rPr>
              <a:t>模型分为线性分类器和非线性分类器</a:t>
            </a:r>
            <a:endParaRPr lang="en-US" altLang="zh-CN" b="0" i="0" dirty="0">
              <a:solidFill>
                <a:srgbClr val="404040"/>
              </a:solidFill>
              <a:effectLst/>
              <a:latin typeface="-apple-system"/>
            </a:endParaRPr>
          </a:p>
          <a:p>
            <a:pPr lvl="1"/>
            <a:r>
              <a:rPr lang="zh-CN" altLang="en-US" dirty="0">
                <a:solidFill>
                  <a:srgbClr val="404040"/>
                </a:solidFill>
                <a:latin typeface="-apple-system"/>
              </a:rPr>
              <a:t>线性分类器：模型是参数的线性函数，分类平面是（超）平面；</a:t>
            </a:r>
            <a:endParaRPr lang="en-US" altLang="zh-CN" dirty="0">
              <a:solidFill>
                <a:srgbClr val="404040"/>
              </a:solidFill>
              <a:latin typeface="-apple-system"/>
            </a:endParaRPr>
          </a:p>
          <a:p>
            <a:pPr lvl="1"/>
            <a:r>
              <a:rPr lang="zh-CN" altLang="en-US" dirty="0">
                <a:solidFill>
                  <a:srgbClr val="404040"/>
                </a:solidFill>
                <a:latin typeface="-apple-system"/>
              </a:rPr>
              <a:t>非线性分类器：模型分类界面可以是曲面或者超平面的组合。</a:t>
            </a:r>
            <a:endParaRPr lang="en-US" altLang="zh-CN" dirty="0">
              <a:solidFill>
                <a:srgbClr val="404040"/>
              </a:solidFill>
              <a:latin typeface="-apple-system"/>
            </a:endParaRPr>
          </a:p>
          <a:p>
            <a:r>
              <a:rPr lang="zh-CN" altLang="en-US" dirty="0">
                <a:solidFill>
                  <a:srgbClr val="404040"/>
                </a:solidFill>
                <a:latin typeface="-apple-system"/>
              </a:rPr>
              <a:t>如何区分：</a:t>
            </a:r>
            <a:endParaRPr lang="en-US" altLang="zh-CN" dirty="0">
              <a:solidFill>
                <a:srgbClr val="404040"/>
              </a:solidFill>
              <a:latin typeface="-apple-system"/>
            </a:endParaRPr>
          </a:p>
          <a:p>
            <a:pPr lvl="1"/>
            <a:r>
              <a:rPr lang="zh-CN" altLang="en-US" b="0" i="0" dirty="0">
                <a:solidFill>
                  <a:srgbClr val="404040"/>
                </a:solidFill>
                <a:effectLst/>
                <a:latin typeface="-apple-system"/>
              </a:rPr>
              <a:t>看决策边界是否是一个点、一条直线或平面（线性函数）</a:t>
            </a:r>
            <a:br>
              <a:rPr lang="zh-CN" altLang="en-US" dirty="0"/>
            </a:br>
            <a:r>
              <a:rPr lang="zh-CN" altLang="en-US" b="0" i="0" dirty="0">
                <a:solidFill>
                  <a:srgbClr val="404040"/>
                </a:solidFill>
                <a:effectLst/>
                <a:latin typeface="-apple-system"/>
              </a:rPr>
              <a:t>看一个权重系数</a:t>
            </a:r>
            <a:r>
              <a:rPr lang="en-US" altLang="zh-CN" b="0" i="0" dirty="0">
                <a:solidFill>
                  <a:srgbClr val="404040"/>
                </a:solidFill>
                <a:effectLst/>
                <a:latin typeface="-apple-system"/>
              </a:rPr>
              <a:t>w</a:t>
            </a:r>
            <a:r>
              <a:rPr lang="zh-CN" altLang="en-US" b="0" i="0" dirty="0">
                <a:solidFill>
                  <a:srgbClr val="404040"/>
                </a:solidFill>
                <a:effectLst/>
                <a:latin typeface="-apple-system"/>
              </a:rPr>
              <a:t>是否只影响</a:t>
            </a:r>
            <a:r>
              <a:rPr lang="en-US" altLang="zh-CN" b="0" i="0" dirty="0">
                <a:solidFill>
                  <a:srgbClr val="404040"/>
                </a:solidFill>
                <a:effectLst/>
                <a:latin typeface="-apple-system"/>
              </a:rPr>
              <a:t>1</a:t>
            </a:r>
            <a:r>
              <a:rPr lang="zh-CN" altLang="en-US" b="0" i="0" dirty="0">
                <a:solidFill>
                  <a:srgbClr val="404040"/>
                </a:solidFill>
                <a:effectLst/>
                <a:latin typeface="-apple-system"/>
              </a:rPr>
              <a:t>个特征</a:t>
            </a:r>
            <a:r>
              <a:rPr lang="en-US" altLang="zh-CN" b="0" i="0" dirty="0">
                <a:solidFill>
                  <a:srgbClr val="404040"/>
                </a:solidFill>
                <a:effectLst/>
                <a:latin typeface="-apple-system"/>
              </a:rPr>
              <a:t>x</a:t>
            </a:r>
            <a:r>
              <a:rPr lang="zh-CN" altLang="en-US" b="0" i="0" dirty="0">
                <a:solidFill>
                  <a:srgbClr val="404040"/>
                </a:solidFill>
                <a:effectLst/>
                <a:latin typeface="-apple-system"/>
              </a:rPr>
              <a:t>，</a:t>
            </a:r>
            <a:endParaRPr lang="en-US" altLang="zh-CN" b="0" i="0" dirty="0">
              <a:solidFill>
                <a:srgbClr val="404040"/>
              </a:solidFill>
              <a:effectLst/>
              <a:latin typeface="-apple-system"/>
            </a:endParaRPr>
          </a:p>
          <a:p>
            <a:pPr lvl="2"/>
            <a:r>
              <a:rPr lang="zh-CN" altLang="en-US" b="0" i="0" dirty="0">
                <a:solidFill>
                  <a:srgbClr val="404040"/>
                </a:solidFill>
                <a:effectLst/>
                <a:latin typeface="-apple-system"/>
              </a:rPr>
              <a:t>神经网络模型是非线性模型，特征</a:t>
            </a:r>
            <a:r>
              <a:rPr lang="en-US" altLang="zh-CN" b="0" i="0" dirty="0">
                <a:solidFill>
                  <a:srgbClr val="404040"/>
                </a:solidFill>
                <a:effectLst/>
                <a:latin typeface="-apple-system"/>
              </a:rPr>
              <a:t>x</a:t>
            </a:r>
            <a:r>
              <a:rPr lang="zh-CN" altLang="en-US" b="0" i="0" dirty="0">
                <a:solidFill>
                  <a:srgbClr val="404040"/>
                </a:solidFill>
                <a:effectLst/>
                <a:latin typeface="-apple-system"/>
              </a:rPr>
              <a:t>不仅仅受一个权重系数影响，</a:t>
            </a:r>
            <a:endParaRPr lang="en-US" altLang="zh-CN" b="0" i="0" dirty="0">
              <a:solidFill>
                <a:srgbClr val="404040"/>
              </a:solidFill>
              <a:effectLst/>
              <a:latin typeface="-apple-system"/>
            </a:endParaRPr>
          </a:p>
          <a:p>
            <a:pPr lvl="3"/>
            <a:r>
              <a:rPr lang="zh-CN" altLang="en-US" b="0" i="0" dirty="0">
                <a:solidFill>
                  <a:srgbClr val="404040"/>
                </a:solidFill>
                <a:effectLst/>
                <a:latin typeface="-apple-system"/>
              </a:rPr>
              <a:t>解释性较弱</a:t>
            </a:r>
            <a:endParaRPr lang="en-US" altLang="zh-CN" dirty="0">
              <a:solidFill>
                <a:srgbClr val="404040"/>
              </a:solidFill>
              <a:latin typeface="-apple-system"/>
            </a:endParaRPr>
          </a:p>
          <a:p>
            <a:r>
              <a:rPr lang="zh-CN" altLang="en-US" b="0" i="0" dirty="0">
                <a:solidFill>
                  <a:srgbClr val="404040"/>
                </a:solidFill>
                <a:effectLst/>
                <a:latin typeface="-apple-system"/>
              </a:rPr>
              <a:t>选用线性模型还是非线性的模型，要取决于样本数据是线性可分还是线性不可分的。</a:t>
            </a:r>
            <a:endParaRPr lang="en-US" altLang="zh-CN" b="0" i="0" dirty="0">
              <a:solidFill>
                <a:srgbClr val="404040"/>
              </a:solidFill>
              <a:effectLst/>
              <a:latin typeface="-apple-system"/>
            </a:endParaRPr>
          </a:p>
          <a:p>
            <a:pPr lvl="1"/>
            <a:r>
              <a:rPr lang="zh-CN" altLang="en-US" b="0" i="0" dirty="0">
                <a:solidFill>
                  <a:srgbClr val="404040"/>
                </a:solidFill>
                <a:effectLst/>
                <a:latin typeface="-apple-system"/>
              </a:rPr>
              <a:t>样本数据线性不可分，也可以选择线性模型，例如</a:t>
            </a:r>
            <a:r>
              <a:rPr lang="en-US" altLang="zh-CN" b="0" i="0" dirty="0">
                <a:solidFill>
                  <a:srgbClr val="404040"/>
                </a:solidFill>
                <a:effectLst/>
                <a:latin typeface="-apple-system"/>
              </a:rPr>
              <a:t>SVM</a:t>
            </a:r>
          </a:p>
          <a:p>
            <a:endParaRPr lang="zh-CN" altLang="en-US" dirty="0"/>
          </a:p>
        </p:txBody>
      </p:sp>
    </p:spTree>
    <p:extLst>
      <p:ext uri="{BB962C8B-B14F-4D97-AF65-F5344CB8AC3E}">
        <p14:creationId xmlns:p14="http://schemas.microsoft.com/office/powerpoint/2010/main" val="15385597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2D316-C1FC-447C-BD5C-CF4E2BD6A7D1}"/>
              </a:ext>
            </a:extLst>
          </p:cNvPr>
          <p:cNvSpPr>
            <a:spLocks noGrp="1"/>
          </p:cNvSpPr>
          <p:nvPr>
            <p:ph type="title"/>
          </p:nvPr>
        </p:nvSpPr>
        <p:spPr/>
        <p:txBody>
          <a:bodyPr/>
          <a:lstStyle/>
          <a:p>
            <a:r>
              <a:rPr lang="en-US" altLang="zh-CN" dirty="0"/>
              <a:t>2. </a:t>
            </a:r>
            <a:r>
              <a:rPr lang="zh-CN" altLang="en-US" dirty="0"/>
              <a:t>实现反向传播函数</a:t>
            </a:r>
          </a:p>
        </p:txBody>
      </p:sp>
      <p:sp>
        <p:nvSpPr>
          <p:cNvPr id="3" name="内容占位符 2">
            <a:extLst>
              <a:ext uri="{FF2B5EF4-FFF2-40B4-BE49-F238E27FC236}">
                <a16:creationId xmlns:a16="http://schemas.microsoft.com/office/drawing/2014/main" id="{C6AFE9A3-93AA-40C3-9C6D-98356D8C7F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90921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E4036-7B4C-4700-9C7C-2C8F3156952E}"/>
              </a:ext>
            </a:extLst>
          </p:cNvPr>
          <p:cNvSpPr>
            <a:spLocks noGrp="1"/>
          </p:cNvSpPr>
          <p:nvPr>
            <p:ph type="title"/>
          </p:nvPr>
        </p:nvSpPr>
        <p:spPr/>
        <p:txBody>
          <a:bodyPr/>
          <a:lstStyle/>
          <a:p>
            <a:r>
              <a:rPr lang="en-US" altLang="zh-CN" dirty="0"/>
              <a:t>3. </a:t>
            </a:r>
            <a:r>
              <a:rPr lang="zh-CN" altLang="en-US" dirty="0"/>
              <a:t>参数初始化</a:t>
            </a:r>
          </a:p>
        </p:txBody>
      </p:sp>
      <p:sp>
        <p:nvSpPr>
          <p:cNvPr id="3" name="内容占位符 2">
            <a:extLst>
              <a:ext uri="{FF2B5EF4-FFF2-40B4-BE49-F238E27FC236}">
                <a16:creationId xmlns:a16="http://schemas.microsoft.com/office/drawing/2014/main" id="{F0FC1B48-6258-48C3-A2D7-8050129C7A8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84742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7DFA7-62B8-4B3D-9C01-E541582F0132}"/>
              </a:ext>
            </a:extLst>
          </p:cNvPr>
          <p:cNvSpPr>
            <a:spLocks noGrp="1"/>
          </p:cNvSpPr>
          <p:nvPr>
            <p:ph type="title"/>
          </p:nvPr>
        </p:nvSpPr>
        <p:spPr/>
        <p:txBody>
          <a:bodyPr/>
          <a:lstStyle/>
          <a:p>
            <a:r>
              <a:rPr lang="en-US" altLang="zh-CN" dirty="0"/>
              <a:t>4.</a:t>
            </a:r>
            <a:r>
              <a:rPr lang="zh-CN" altLang="en-US" dirty="0"/>
              <a:t>训练与迭代</a:t>
            </a:r>
          </a:p>
        </p:txBody>
      </p:sp>
      <p:sp>
        <p:nvSpPr>
          <p:cNvPr id="3" name="内容占位符 2">
            <a:extLst>
              <a:ext uri="{FF2B5EF4-FFF2-40B4-BE49-F238E27FC236}">
                <a16:creationId xmlns:a16="http://schemas.microsoft.com/office/drawing/2014/main" id="{EC20142A-3262-4495-98C5-7946FC0788F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45231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24803-2BB0-4729-AD9D-7AF22440D483}"/>
              </a:ext>
            </a:extLst>
          </p:cNvPr>
          <p:cNvSpPr>
            <a:spLocks noGrp="1"/>
          </p:cNvSpPr>
          <p:nvPr>
            <p:ph type="title"/>
          </p:nvPr>
        </p:nvSpPr>
        <p:spPr/>
        <p:txBody>
          <a:bodyPr/>
          <a:lstStyle/>
          <a:p>
            <a:r>
              <a:rPr lang="en-US" altLang="zh-CN" dirty="0"/>
              <a:t>5. </a:t>
            </a:r>
            <a:r>
              <a:rPr lang="zh-CN" altLang="en-US" dirty="0"/>
              <a:t>验证</a:t>
            </a:r>
          </a:p>
        </p:txBody>
      </p:sp>
      <p:sp>
        <p:nvSpPr>
          <p:cNvPr id="3" name="内容占位符 2">
            <a:extLst>
              <a:ext uri="{FF2B5EF4-FFF2-40B4-BE49-F238E27FC236}">
                <a16:creationId xmlns:a16="http://schemas.microsoft.com/office/drawing/2014/main" id="{DB85933A-43F7-45A8-8680-47C7AA718B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12709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1BB8E-830D-4D02-82FB-FA48C037CBDC}"/>
              </a:ext>
            </a:extLst>
          </p:cNvPr>
          <p:cNvSpPr>
            <a:spLocks noGrp="1"/>
          </p:cNvSpPr>
          <p:nvPr>
            <p:ph type="title"/>
          </p:nvPr>
        </p:nvSpPr>
        <p:spPr/>
        <p:txBody>
          <a:bodyPr/>
          <a:lstStyle/>
          <a:p>
            <a:r>
              <a:rPr lang="zh-CN" altLang="en-US" dirty="0"/>
              <a:t>运行结果</a:t>
            </a:r>
          </a:p>
        </p:txBody>
      </p:sp>
      <p:sp>
        <p:nvSpPr>
          <p:cNvPr id="3" name="内容占位符 2">
            <a:extLst>
              <a:ext uri="{FF2B5EF4-FFF2-40B4-BE49-F238E27FC236}">
                <a16:creationId xmlns:a16="http://schemas.microsoft.com/office/drawing/2014/main" id="{7FF7653D-72B8-46FF-A244-B5689E2D594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71154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09D74-70A8-4F9D-BBB3-B7C19C225A4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5314041-D760-4BC2-A0C9-0EE43A43A85B}"/>
              </a:ext>
            </a:extLst>
          </p:cNvPr>
          <p:cNvSpPr>
            <a:spLocks noGrp="1"/>
          </p:cNvSpPr>
          <p:nvPr>
            <p:ph idx="1"/>
          </p:nvPr>
        </p:nvSpPr>
        <p:spPr/>
        <p:txBody>
          <a:bodyPr/>
          <a:lstStyle/>
          <a:p>
            <a:r>
              <a:rPr lang="zh-CN" altLang="en-US" dirty="0"/>
              <a:t>简单的神经网络的例子</a:t>
            </a:r>
            <a:endParaRPr lang="en-US" altLang="zh-CN" dirty="0"/>
          </a:p>
          <a:p>
            <a:r>
              <a:rPr lang="zh-CN" altLang="en-US" dirty="0"/>
              <a:t>只用了一组数据用来训练，其训练结果应该是比较勉强的。</a:t>
            </a:r>
            <a:endParaRPr lang="en-US" altLang="zh-CN" dirty="0"/>
          </a:p>
          <a:p>
            <a:pPr lvl="1"/>
            <a:r>
              <a:rPr lang="zh-CN" altLang="en-US" dirty="0"/>
              <a:t>之所以最终效果还行，只是因为选择验证的例子比较合适。</a:t>
            </a:r>
            <a:endParaRPr lang="en-US" altLang="zh-CN" dirty="0"/>
          </a:p>
          <a:p>
            <a:r>
              <a:rPr lang="zh-CN" altLang="en-US" dirty="0"/>
              <a:t>要想得到比较完美的模型，需要有大量的、分散的训练数据。</a:t>
            </a:r>
            <a:endParaRPr lang="en-US" altLang="zh-CN" dirty="0"/>
          </a:p>
          <a:p>
            <a:pPr lvl="1"/>
            <a:r>
              <a:rPr lang="zh-CN" altLang="en-US" dirty="0"/>
              <a:t>比如第一象限不仅要有</a:t>
            </a:r>
            <a:r>
              <a:rPr lang="en-US" altLang="zh-CN" dirty="0"/>
              <a:t>[1,1]</a:t>
            </a:r>
            <a:r>
              <a:rPr lang="zh-CN" altLang="en-US" dirty="0"/>
              <a:t>这种数据，还要有</a:t>
            </a:r>
            <a:r>
              <a:rPr lang="en-US" altLang="zh-CN" dirty="0"/>
              <a:t>[1000,1]</a:t>
            </a:r>
            <a:r>
              <a:rPr lang="zh-CN" altLang="en-US" dirty="0"/>
              <a:t>，</a:t>
            </a:r>
            <a:r>
              <a:rPr lang="en-US" altLang="zh-CN" dirty="0"/>
              <a:t>[1,1000]</a:t>
            </a:r>
            <a:r>
              <a:rPr lang="zh-CN" altLang="en-US" dirty="0"/>
              <a:t>这种。</a:t>
            </a:r>
          </a:p>
        </p:txBody>
      </p:sp>
    </p:spTree>
    <p:extLst>
      <p:ext uri="{BB962C8B-B14F-4D97-AF65-F5344CB8AC3E}">
        <p14:creationId xmlns:p14="http://schemas.microsoft.com/office/powerpoint/2010/main" val="216398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160B2-DBF0-4A8F-A96F-D9B2A923E763}"/>
              </a:ext>
            </a:extLst>
          </p:cNvPr>
          <p:cNvSpPr>
            <a:spLocks noGrp="1"/>
          </p:cNvSpPr>
          <p:nvPr>
            <p:ph type="title"/>
          </p:nvPr>
        </p:nvSpPr>
        <p:spPr/>
        <p:txBody>
          <a:bodyPr/>
          <a:lstStyle/>
          <a:p>
            <a:r>
              <a:rPr lang="zh-CN" altLang="en-US" dirty="0"/>
              <a:t>线性分类器</a:t>
            </a:r>
          </a:p>
        </p:txBody>
      </p:sp>
      <p:sp>
        <p:nvSpPr>
          <p:cNvPr id="3" name="内容占位符 2">
            <a:extLst>
              <a:ext uri="{FF2B5EF4-FFF2-40B4-BE49-F238E27FC236}">
                <a16:creationId xmlns:a16="http://schemas.microsoft.com/office/drawing/2014/main" id="{46BC58F9-890E-48E2-8491-13BD8B6E1D48}"/>
              </a:ext>
            </a:extLst>
          </p:cNvPr>
          <p:cNvSpPr>
            <a:spLocks noGrp="1"/>
          </p:cNvSpPr>
          <p:nvPr>
            <p:ph idx="1"/>
          </p:nvPr>
        </p:nvSpPr>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定义</a:t>
            </a:r>
          </a:p>
          <a:p>
            <a:pPr lvl="1"/>
            <a:r>
              <a:rPr lang="zh-CN" altLang="en-US" dirty="0">
                <a:latin typeface="微软雅黑" panose="020B0503020204020204" pitchFamily="34" charset="-122"/>
                <a:ea typeface="微软雅黑" panose="020B0503020204020204" pitchFamily="34" charset="-122"/>
              </a:rPr>
              <a:t>线性分类器就是用一个“超平面”将正、负样本隔离开，如：</a:t>
            </a:r>
          </a:p>
          <a:p>
            <a:pPr lvl="2"/>
            <a:r>
              <a:rPr lang="zh-CN" altLang="en-US" dirty="0">
                <a:latin typeface="微软雅黑" panose="020B0503020204020204" pitchFamily="34" charset="-122"/>
                <a:ea typeface="微软雅黑" panose="020B0503020204020204" pitchFamily="34" charset="-122"/>
              </a:rPr>
              <a:t>二维平面上的正、负样本用一条直线来进行分类；</a:t>
            </a:r>
          </a:p>
          <a:p>
            <a:pPr lvl="2"/>
            <a:r>
              <a:rPr lang="zh-CN" altLang="en-US" dirty="0">
                <a:latin typeface="微软雅黑" panose="020B0503020204020204" pitchFamily="34" charset="-122"/>
                <a:ea typeface="微软雅黑" panose="020B0503020204020204" pitchFamily="34" charset="-122"/>
              </a:rPr>
              <a:t>三维立体空间内的正、负样本用一个平面来进行分类；</a:t>
            </a:r>
          </a:p>
          <a:p>
            <a:pPr lvl="2"/>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维空间内的正负样本用一个超平面来进行分类。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常见的线性分类器</a:t>
            </a:r>
          </a:p>
          <a:p>
            <a:pPr lvl="1"/>
            <a:r>
              <a:rPr lang="zh-CN" altLang="en-US" dirty="0">
                <a:solidFill>
                  <a:srgbClr val="4D4D4D"/>
                </a:solidFill>
                <a:latin typeface="微软雅黑" panose="020B0503020204020204" pitchFamily="34" charset="-122"/>
                <a:ea typeface="微软雅黑" panose="020B0503020204020204" pitchFamily="34" charset="-122"/>
              </a:rPr>
              <a:t>逻辑回归</a:t>
            </a:r>
            <a:r>
              <a:rPr lang="en-US" altLang="zh-CN" dirty="0">
                <a:solidFill>
                  <a:srgbClr val="4D4D4D"/>
                </a:solidFill>
                <a:latin typeface="微软雅黑" panose="020B0503020204020204" pitchFamily="34" charset="-122"/>
                <a:ea typeface="微软雅黑" panose="020B0503020204020204" pitchFamily="34" charset="-122"/>
              </a:rPr>
              <a:t> (LogisticRegression, LR) </a:t>
            </a:r>
            <a:r>
              <a:rPr lang="zh-CN" altLang="en-US" dirty="0">
                <a:solidFill>
                  <a:srgbClr val="4D4D4D"/>
                </a:solidFill>
                <a:latin typeface="微软雅黑" panose="020B0503020204020204" pitchFamily="34" charset="-122"/>
                <a:ea typeface="微软雅黑" panose="020B0503020204020204" pitchFamily="34" charset="-122"/>
              </a:rPr>
              <a:t>，线性</a:t>
            </a:r>
            <a:r>
              <a:rPr lang="zh-CN" altLang="en-US" b="0" i="0" dirty="0">
                <a:solidFill>
                  <a:srgbClr val="4D4D4D"/>
                </a:solidFill>
                <a:effectLst/>
                <a:latin typeface="微软雅黑" panose="020B0503020204020204" pitchFamily="34" charset="-122"/>
                <a:ea typeface="微软雅黑" panose="020B0503020204020204" pitchFamily="34" charset="-122"/>
              </a:rPr>
              <a:t>判别分析 </a:t>
            </a:r>
            <a:r>
              <a:rPr lang="en-US" altLang="zh-CN" b="0" i="0" dirty="0">
                <a:solidFill>
                  <a:srgbClr val="4D4D4D"/>
                </a:solidFill>
                <a:effectLst/>
                <a:latin typeface="微软雅黑" panose="020B0503020204020204" pitchFamily="34" charset="-122"/>
                <a:ea typeface="微软雅黑" panose="020B0503020204020204" pitchFamily="34" charset="-122"/>
              </a:rPr>
              <a:t>(Linear Discriminant Analysis</a:t>
            </a:r>
            <a:r>
              <a:rPr lang="zh-CN" altLang="en-US" b="0" i="0" dirty="0">
                <a:solidFill>
                  <a:srgbClr val="4D4D4D"/>
                </a:solidFill>
                <a:effectLst/>
                <a:latin typeface="微软雅黑" panose="020B0503020204020204" pitchFamily="34" charset="-122"/>
                <a:ea typeface="微软雅黑" panose="020B0503020204020204" pitchFamily="34" charset="-122"/>
              </a:rPr>
              <a:t>，</a:t>
            </a:r>
            <a:r>
              <a:rPr lang="en-US" altLang="zh-CN" b="0" i="0" dirty="0">
                <a:solidFill>
                  <a:srgbClr val="4D4D4D"/>
                </a:solidFill>
                <a:effectLst/>
                <a:latin typeface="微软雅黑" panose="020B0503020204020204" pitchFamily="34" charset="-122"/>
                <a:ea typeface="微软雅黑" panose="020B0503020204020204" pitchFamily="34" charset="-122"/>
              </a:rPr>
              <a:t>LDA),</a:t>
            </a:r>
            <a:r>
              <a:rPr lang="zh-CN" altLang="en-US" dirty="0">
                <a:latin typeface="微软雅黑" panose="020B0503020204020204" pitchFamily="34" charset="-122"/>
                <a:ea typeface="微软雅黑" panose="020B0503020204020204" pitchFamily="34" charset="-122"/>
              </a:rPr>
              <a:t>线性回归</a:t>
            </a:r>
            <a:r>
              <a:rPr lang="en-US" altLang="zh-CN" dirty="0">
                <a:latin typeface="微软雅黑" panose="020B0503020204020204" pitchFamily="34" charset="-122"/>
                <a:ea typeface="微软雅黑" panose="020B0503020204020204" pitchFamily="34" charset="-122"/>
              </a:rPr>
              <a:t>(LinearRegression)</a:t>
            </a:r>
            <a:r>
              <a:rPr lang="zh-CN" altLang="en-US" dirty="0">
                <a:latin typeface="微软雅黑" panose="020B0503020204020204" pitchFamily="34" charset="-122"/>
                <a:ea typeface="微软雅黑" panose="020B0503020204020204" pitchFamily="34" charset="-122"/>
              </a:rPr>
              <a:t>，贝叶斯分类，单层感知机、</a:t>
            </a:r>
            <a:r>
              <a:rPr lang="zh-CN" altLang="en-US" b="0" i="0" dirty="0">
                <a:solidFill>
                  <a:srgbClr val="4D4D4D"/>
                </a:solidFill>
                <a:effectLst/>
                <a:latin typeface="微软雅黑" panose="020B0503020204020204" pitchFamily="34" charset="-122"/>
                <a:ea typeface="微软雅黑" panose="020B0503020204020204" pitchFamily="34" charset="-122"/>
              </a:rPr>
              <a:t>支持向量机（</a:t>
            </a:r>
            <a:r>
              <a:rPr lang="en-US" altLang="zh-CN" b="0" i="0" dirty="0">
                <a:solidFill>
                  <a:srgbClr val="4D4D4D"/>
                </a:solidFill>
                <a:effectLst/>
                <a:latin typeface="微软雅黑" panose="020B0503020204020204" pitchFamily="34" charset="-122"/>
                <a:ea typeface="微软雅黑" panose="020B0503020204020204" pitchFamily="34" charset="-122"/>
              </a:rPr>
              <a:t>Support </a:t>
            </a:r>
            <a:r>
              <a:rPr lang="en-US" altLang="zh-CN" dirty="0">
                <a:solidFill>
                  <a:srgbClr val="4D4D4D"/>
                </a:solidFill>
                <a:latin typeface="微软雅黑" panose="020B0503020204020204" pitchFamily="34" charset="-122"/>
                <a:ea typeface="微软雅黑" panose="020B0503020204020204" pitchFamily="34" charset="-122"/>
              </a:rPr>
              <a:t>V</a:t>
            </a:r>
            <a:r>
              <a:rPr lang="en-US" altLang="zh-CN" b="0" i="0" dirty="0">
                <a:solidFill>
                  <a:srgbClr val="4D4D4D"/>
                </a:solidFill>
                <a:effectLst/>
                <a:latin typeface="微软雅黑" panose="020B0503020204020204" pitchFamily="34" charset="-122"/>
                <a:ea typeface="微软雅黑" panose="020B0503020204020204" pitchFamily="34" charset="-122"/>
              </a:rPr>
              <a:t>ector Machines</a:t>
            </a:r>
            <a:r>
              <a:rPr lang="zh-CN" altLang="en-US" b="0" i="0" dirty="0">
                <a:solidFill>
                  <a:srgbClr val="4D4D4D"/>
                </a:solidFill>
                <a:effectLst/>
                <a:latin typeface="微软雅黑" panose="020B0503020204020204" pitchFamily="34" charset="-122"/>
                <a:ea typeface="微软雅黑" panose="020B0503020204020204" pitchFamily="34" charset="-122"/>
              </a:rPr>
              <a:t>，</a:t>
            </a:r>
            <a:r>
              <a:rPr lang="en-US" altLang="zh-CN" b="0" i="0" dirty="0">
                <a:solidFill>
                  <a:srgbClr val="4D4D4D"/>
                </a:solidFill>
                <a:effectLst/>
                <a:latin typeface="微软雅黑" panose="020B0503020204020204" pitchFamily="34" charset="-122"/>
                <a:ea typeface="微软雅黑" panose="020B0503020204020204" pitchFamily="34" charset="-122"/>
              </a:rPr>
              <a:t>SVM</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solidFill>
                  <a:srgbClr val="4D4D4D"/>
                </a:solidFill>
                <a:latin typeface="微软雅黑" panose="020B0503020204020204" pitchFamily="34" charset="-122"/>
                <a:ea typeface="微软雅黑" panose="020B0503020204020204" pitchFamily="34" charset="-122"/>
              </a:rPr>
              <a:t> </a:t>
            </a:r>
            <a:r>
              <a:rPr lang="en-US" altLang="zh-CN" dirty="0">
                <a:solidFill>
                  <a:srgbClr val="4D4D4D"/>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线性核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优缺点</a:t>
            </a:r>
          </a:p>
          <a:p>
            <a:pPr lvl="1"/>
            <a:r>
              <a:rPr lang="zh-CN" altLang="en-US" dirty="0">
                <a:latin typeface="微软雅黑" panose="020B0503020204020204" pitchFamily="34" charset="-122"/>
                <a:ea typeface="微软雅黑" panose="020B0503020204020204" pitchFamily="34" charset="-122"/>
              </a:rPr>
              <a:t>线性分类器速度快、编程方便且便于理解，但是拟合能力低。</a:t>
            </a:r>
          </a:p>
        </p:txBody>
      </p:sp>
    </p:spTree>
    <p:extLst>
      <p:ext uri="{BB962C8B-B14F-4D97-AF65-F5344CB8AC3E}">
        <p14:creationId xmlns:p14="http://schemas.microsoft.com/office/powerpoint/2010/main" val="192234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9ABBE-5E03-486F-81D7-513003B0204C}"/>
              </a:ext>
            </a:extLst>
          </p:cNvPr>
          <p:cNvSpPr>
            <a:spLocks noGrp="1"/>
          </p:cNvSpPr>
          <p:nvPr>
            <p:ph type="title"/>
          </p:nvPr>
        </p:nvSpPr>
        <p:spPr/>
        <p:txBody>
          <a:bodyPr/>
          <a:lstStyle/>
          <a:p>
            <a:r>
              <a:rPr lang="zh-CN" altLang="en-US" dirty="0"/>
              <a:t>非线性分类器</a:t>
            </a:r>
          </a:p>
        </p:txBody>
      </p:sp>
      <p:sp>
        <p:nvSpPr>
          <p:cNvPr id="3" name="内容占位符 2">
            <a:extLst>
              <a:ext uri="{FF2B5EF4-FFF2-40B4-BE49-F238E27FC236}">
                <a16:creationId xmlns:a16="http://schemas.microsoft.com/office/drawing/2014/main" id="{A7994A36-7C27-4F97-B403-1DDD8F9B2C4D}"/>
              </a:ext>
            </a:extLst>
          </p:cNvPr>
          <p:cNvSpPr>
            <a:spLocks noGrp="1"/>
          </p:cNvSpPr>
          <p:nvPr>
            <p:ph idx="1"/>
          </p:nvPr>
        </p:nvSpPr>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定义</a:t>
            </a:r>
          </a:p>
          <a:p>
            <a:pPr lvl="1"/>
            <a:r>
              <a:rPr lang="zh-CN" altLang="en-US" dirty="0">
                <a:latin typeface="微软雅黑" panose="020B0503020204020204" pitchFamily="34" charset="-122"/>
                <a:ea typeface="微软雅黑" panose="020B0503020204020204" pitchFamily="34" charset="-122"/>
              </a:rPr>
              <a:t>用一个“超曲面”或者多个超平（曲）面的组合将正、负样本隔离开（即，不属于线性的分类器），如：</a:t>
            </a:r>
          </a:p>
          <a:p>
            <a:pPr lvl="2"/>
            <a:r>
              <a:rPr lang="zh-CN" altLang="en-US" dirty="0">
                <a:latin typeface="微软雅黑" panose="020B0503020204020204" pitchFamily="34" charset="-122"/>
                <a:ea typeface="微软雅黑" panose="020B0503020204020204" pitchFamily="34" charset="-122"/>
              </a:rPr>
              <a:t>二维平面上的正、负样本用一条曲线或折线来进行分类；</a:t>
            </a:r>
          </a:p>
          <a:p>
            <a:pPr lvl="2"/>
            <a:r>
              <a:rPr lang="zh-CN" altLang="en-US" dirty="0">
                <a:latin typeface="微软雅黑" panose="020B0503020204020204" pitchFamily="34" charset="-122"/>
                <a:ea typeface="微软雅黑" panose="020B0503020204020204" pitchFamily="34" charset="-122"/>
              </a:rPr>
              <a:t>三维立体空间内的正、负样本用一个曲面或者折面来进行分类；</a:t>
            </a:r>
          </a:p>
          <a:p>
            <a:pPr lvl="2"/>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维空间内的正负样本用一个超曲面来进行分类。</a:t>
            </a:r>
          </a:p>
          <a:p>
            <a:r>
              <a:rPr lang="zh-CN" altLang="en-US" dirty="0">
                <a:latin typeface="微软雅黑" panose="020B0503020204020204" pitchFamily="34" charset="-122"/>
                <a:ea typeface="微软雅黑" panose="020B0503020204020204" pitchFamily="34" charset="-122"/>
              </a:rPr>
              <a:t>常见的非线性分类器</a:t>
            </a:r>
          </a:p>
          <a:p>
            <a:pPr lvl="1"/>
            <a:r>
              <a:rPr lang="zh-CN" altLang="en-US" dirty="0">
                <a:latin typeface="微软雅黑" panose="020B0503020204020204" pitchFamily="34" charset="-122"/>
                <a:ea typeface="微软雅黑" panose="020B0503020204020204" pitchFamily="34" charset="-122"/>
              </a:rPr>
              <a:t>常见的非线性分类器：决策树</a:t>
            </a:r>
            <a:r>
              <a:rPr lang="en-US" altLang="zh-CN" dirty="0">
                <a:latin typeface="微软雅黑" panose="020B0503020204020204" pitchFamily="34" charset="-122"/>
                <a:ea typeface="微软雅黑" panose="020B0503020204020204" pitchFamily="34" charset="-122"/>
              </a:rPr>
              <a:t>(DT)</a:t>
            </a:r>
            <a:r>
              <a:rPr lang="zh-CN" altLang="en-US" dirty="0">
                <a:latin typeface="微软雅黑" panose="020B0503020204020204" pitchFamily="34" charset="-122"/>
                <a:ea typeface="微软雅黑" panose="020B0503020204020204" pitchFamily="34" charset="-122"/>
              </a:rPr>
              <a:t>、随机森林</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Arial" panose="020B0604020202020204" pitchFamily="34" charset="0"/>
              </a:rPr>
              <a:t>梯度下降树</a:t>
            </a:r>
            <a:r>
              <a:rPr lang="en-US" altLang="zh-CN" b="0" i="0" dirty="0">
                <a:solidFill>
                  <a:srgbClr val="333333"/>
                </a:solidFill>
                <a:effectLst/>
                <a:latin typeface="Arial" panose="020B0604020202020204" pitchFamily="34" charset="0"/>
              </a:rPr>
              <a:t>(</a:t>
            </a:r>
            <a:r>
              <a:rPr lang="en-US" altLang="zh-CN" dirty="0">
                <a:latin typeface="微软雅黑" panose="020B0503020204020204" pitchFamily="34" charset="-122"/>
                <a:ea typeface="微软雅黑" panose="020B0503020204020204" pitchFamily="34" charset="-122"/>
              </a:rPr>
              <a:t>GBDT)</a:t>
            </a:r>
            <a:r>
              <a:rPr lang="zh-CN" altLang="en-US" dirty="0">
                <a:latin typeface="微软雅黑" panose="020B0503020204020204" pitchFamily="34" charset="-122"/>
                <a:ea typeface="微软雅黑" panose="020B0503020204020204" pitchFamily="34" charset="-122"/>
              </a:rPr>
              <a:t>、多层感知机</a:t>
            </a:r>
            <a:r>
              <a:rPr lang="en-US" altLang="zh-CN" dirty="0">
                <a:latin typeface="微软雅黑" panose="020B0503020204020204" pitchFamily="34" charset="-122"/>
                <a:ea typeface="微软雅黑" panose="020B0503020204020204" pitchFamily="34" charset="-122"/>
              </a:rPr>
              <a:t>(MLP)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SVM</a:t>
            </a:r>
            <a:r>
              <a:rPr lang="zh-CN" altLang="en-US" dirty="0">
                <a:latin typeface="微软雅黑" panose="020B0503020204020204" pitchFamily="34" charset="-122"/>
                <a:ea typeface="微软雅黑" panose="020B0503020204020204" pitchFamily="34" charset="-122"/>
              </a:rPr>
              <a:t>（高斯核）等。</a:t>
            </a:r>
          </a:p>
          <a:p>
            <a:r>
              <a:rPr lang="zh-CN" altLang="en-US" dirty="0">
                <a:latin typeface="微软雅黑" panose="020B0503020204020204" pitchFamily="34" charset="-122"/>
                <a:ea typeface="微软雅黑" panose="020B0503020204020204" pitchFamily="34" charset="-122"/>
              </a:rPr>
              <a:t>优缺点</a:t>
            </a:r>
          </a:p>
          <a:p>
            <a:pPr lvl="1"/>
            <a:r>
              <a:rPr lang="zh-CN" altLang="en-US" dirty="0">
                <a:latin typeface="微软雅黑" panose="020B0503020204020204" pitchFamily="34" charset="-122"/>
                <a:ea typeface="微软雅黑" panose="020B0503020204020204" pitchFamily="34" charset="-122"/>
              </a:rPr>
              <a:t>非线性分类器拟合能力强但是编程实现较复杂，理解难度大。</a:t>
            </a:r>
          </a:p>
        </p:txBody>
      </p:sp>
    </p:spTree>
    <p:extLst>
      <p:ext uri="{BB962C8B-B14F-4D97-AF65-F5344CB8AC3E}">
        <p14:creationId xmlns:p14="http://schemas.microsoft.com/office/powerpoint/2010/main" val="410184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393EF-C5D9-47D5-B915-1196F5916ACA}"/>
              </a:ext>
            </a:extLst>
          </p:cNvPr>
          <p:cNvSpPr>
            <a:spLocks noGrp="1"/>
          </p:cNvSpPr>
          <p:nvPr>
            <p:ph type="title"/>
          </p:nvPr>
        </p:nvSpPr>
        <p:spPr/>
        <p:txBody>
          <a:bodyPr/>
          <a:lstStyle/>
          <a:p>
            <a:r>
              <a:rPr lang="zh-CN" altLang="en-US" dirty="0">
                <a:sym typeface="Wingdings" panose="05000000000000000000" pitchFamily="2" charset="2"/>
              </a:rPr>
              <a:t>神经网络解决分线性可分</a:t>
            </a:r>
            <a:endParaRPr lang="zh-CN" altLang="en-US" dirty="0"/>
          </a:p>
        </p:txBody>
      </p:sp>
      <p:sp>
        <p:nvSpPr>
          <p:cNvPr id="3" name="内容占位符 2">
            <a:extLst>
              <a:ext uri="{FF2B5EF4-FFF2-40B4-BE49-F238E27FC236}">
                <a16:creationId xmlns:a16="http://schemas.microsoft.com/office/drawing/2014/main" id="{D570480A-3471-4C4B-8DBD-5AED27A6104F}"/>
              </a:ext>
            </a:extLst>
          </p:cNvPr>
          <p:cNvSpPr>
            <a:spLocks noGrp="1"/>
          </p:cNvSpPr>
          <p:nvPr>
            <p:ph idx="1"/>
          </p:nvPr>
        </p:nvSpPr>
        <p:spPr/>
        <p:txBody>
          <a:bodyPr/>
          <a:lstStyle/>
          <a:p>
            <a:r>
              <a:rPr lang="zh-CN" altLang="en-US" dirty="0"/>
              <a:t>仿射变换</a:t>
            </a:r>
            <a:r>
              <a:rPr lang="en-US" altLang="zh-CN" dirty="0"/>
              <a:t>+</a:t>
            </a:r>
            <a:r>
              <a:rPr lang="zh-CN" altLang="en-US" dirty="0"/>
              <a:t>非线性变化，保证神经网络的非线性可分</a:t>
            </a:r>
            <a:endParaRPr lang="en-US" altLang="zh-CN" dirty="0"/>
          </a:p>
          <a:p>
            <a:pPr lvl="1"/>
            <a:r>
              <a:rPr lang="zh-CN" altLang="en-US" dirty="0"/>
              <a:t>一次 或者 多次</a:t>
            </a:r>
            <a:endParaRPr lang="en-US" altLang="zh-CN" dirty="0"/>
          </a:p>
          <a:p>
            <a:r>
              <a:rPr lang="zh-CN" altLang="en-US" dirty="0"/>
              <a:t>结合</a:t>
            </a:r>
            <a:r>
              <a:rPr lang="en-US" altLang="zh-CN" dirty="0"/>
              <a:t>BP</a:t>
            </a:r>
            <a:r>
              <a:rPr lang="zh-CN" altLang="en-US" dirty="0"/>
              <a:t>算法训练神经网络</a:t>
            </a:r>
            <a:r>
              <a:rPr lang="en-US" altLang="zh-CN" dirty="0"/>
              <a:t>(</a:t>
            </a:r>
            <a:r>
              <a:rPr lang="zh-CN" altLang="en-US" dirty="0"/>
              <a:t>正向传播</a:t>
            </a:r>
            <a:r>
              <a:rPr lang="en-US" altLang="zh-CN" dirty="0"/>
              <a:t>+</a:t>
            </a:r>
            <a:r>
              <a:rPr lang="zh-CN" altLang="en-US" dirty="0"/>
              <a:t>利用误差反向传播来修正权值</a:t>
            </a:r>
            <a:r>
              <a:rPr lang="en-US" altLang="zh-CN" dirty="0"/>
              <a:t>|</a:t>
            </a:r>
            <a:r>
              <a:rPr lang="zh-CN" altLang="en-US" dirty="0"/>
              <a:t>系数矩阵</a:t>
            </a:r>
            <a:r>
              <a:rPr lang="en-US" altLang="zh-CN" dirty="0"/>
              <a:t>)</a:t>
            </a:r>
          </a:p>
          <a:p>
            <a:r>
              <a:rPr lang="zh-CN" altLang="en-US" dirty="0"/>
              <a:t>结论：</a:t>
            </a:r>
            <a:endParaRPr lang="en-US" altLang="zh-CN" dirty="0"/>
          </a:p>
          <a:p>
            <a:pPr lvl="1"/>
            <a:r>
              <a:rPr lang="zh-CN" altLang="en-US" b="0" i="0" dirty="0">
                <a:solidFill>
                  <a:srgbClr val="5E5E5E"/>
                </a:solidFill>
                <a:effectLst/>
                <a:latin typeface="PingFang SC"/>
              </a:rPr>
              <a:t>多层神经网络（解决线性不可分问题</a:t>
            </a:r>
            <a:r>
              <a:rPr lang="en-US" altLang="zh-CN" b="0" i="0" dirty="0">
                <a:solidFill>
                  <a:srgbClr val="5E5E5E"/>
                </a:solidFill>
                <a:effectLst/>
                <a:latin typeface="PingFang SC"/>
              </a:rPr>
              <a:t>——</a:t>
            </a:r>
            <a:r>
              <a:rPr lang="zh-CN" altLang="en-US" b="0" i="0" dirty="0">
                <a:solidFill>
                  <a:srgbClr val="5E5E5E"/>
                </a:solidFill>
                <a:effectLst/>
                <a:latin typeface="PingFang SC"/>
              </a:rPr>
              <a:t>在感知机的神经网络上多加一层，并利用“后向传播”（</a:t>
            </a:r>
            <a:r>
              <a:rPr lang="en-US" altLang="zh-CN" b="0" i="0" dirty="0">
                <a:solidFill>
                  <a:srgbClr val="5E5E5E"/>
                </a:solidFill>
                <a:effectLst/>
                <a:latin typeface="PingFang SC"/>
              </a:rPr>
              <a:t>Back-propagation</a:t>
            </a:r>
            <a:r>
              <a:rPr lang="zh-CN" altLang="en-US" b="0" i="0" dirty="0">
                <a:solidFill>
                  <a:srgbClr val="5E5E5E"/>
                </a:solidFill>
                <a:effectLst/>
                <a:latin typeface="PingFang SC"/>
              </a:rPr>
              <a:t>）学习方法，可以解决</a:t>
            </a:r>
            <a:r>
              <a:rPr lang="en-US" altLang="zh-CN" b="0" i="0" dirty="0">
                <a:solidFill>
                  <a:srgbClr val="5E5E5E"/>
                </a:solidFill>
                <a:effectLst/>
                <a:latin typeface="PingFang SC"/>
              </a:rPr>
              <a:t>XOR</a:t>
            </a:r>
            <a:r>
              <a:rPr lang="zh-CN" altLang="en-US" b="0" i="0" dirty="0">
                <a:solidFill>
                  <a:srgbClr val="5E5E5E"/>
                </a:solidFill>
                <a:effectLst/>
                <a:latin typeface="PingFang SC"/>
              </a:rPr>
              <a:t>问题）</a:t>
            </a:r>
            <a:endParaRPr lang="zh-CN" altLang="en-US" dirty="0"/>
          </a:p>
        </p:txBody>
      </p:sp>
    </p:spTree>
    <p:extLst>
      <p:ext uri="{BB962C8B-B14F-4D97-AF65-F5344CB8AC3E}">
        <p14:creationId xmlns:p14="http://schemas.microsoft.com/office/powerpoint/2010/main" val="1556705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3760</TotalTime>
  <Words>8816</Words>
  <Application>Microsoft Office PowerPoint</Application>
  <PresentationFormat>宽屏</PresentationFormat>
  <Paragraphs>614</Paragraphs>
  <Slides>65</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65</vt:i4>
      </vt:variant>
    </vt:vector>
  </HeadingPairs>
  <TitlesOfParts>
    <vt:vector size="79" baseType="lpstr">
      <vt:lpstr>-apple-system</vt:lpstr>
      <vt:lpstr>Arial Unicode MS</vt:lpstr>
      <vt:lpstr>Helvetica Neue</vt:lpstr>
      <vt:lpstr>PingFang SC</vt:lpstr>
      <vt:lpstr>等线</vt:lpstr>
      <vt:lpstr>等线 Light</vt:lpstr>
      <vt:lpstr>宋体</vt:lpstr>
      <vt:lpstr>微软雅黑</vt:lpstr>
      <vt:lpstr>微软雅黑</vt:lpstr>
      <vt:lpstr>Arial</vt:lpstr>
      <vt:lpstr>Arial</vt:lpstr>
      <vt:lpstr>Tahoma</vt:lpstr>
      <vt:lpstr>Verdana</vt:lpstr>
      <vt:lpstr>Office 主题​​</vt:lpstr>
      <vt:lpstr>Hand rolling</vt:lpstr>
      <vt:lpstr>自己实现一个神经网络</vt:lpstr>
      <vt:lpstr>线性、非线性</vt:lpstr>
      <vt:lpstr>线性可分、线性不可分</vt:lpstr>
      <vt:lpstr>样本数据的线性和非线性</vt:lpstr>
      <vt:lpstr>模型的线性与非线性</vt:lpstr>
      <vt:lpstr>线性分类器</vt:lpstr>
      <vt:lpstr>非线性分类器</vt:lpstr>
      <vt:lpstr>神经网络解决分线性可分</vt:lpstr>
      <vt:lpstr>目标</vt:lpstr>
      <vt:lpstr>介绍内容</vt:lpstr>
      <vt:lpstr>一种典型结构：两层神经网络</vt:lpstr>
      <vt:lpstr>正向传播</vt:lpstr>
      <vt:lpstr>两层神经网络</vt:lpstr>
      <vt:lpstr>1.简化两层神经网络</vt:lpstr>
      <vt:lpstr>简化后的两层神经网络</vt:lpstr>
      <vt:lpstr>简化后的两层神经网络 - 分析</vt:lpstr>
      <vt:lpstr>2.激活层</vt:lpstr>
      <vt:lpstr>激活函数</vt:lpstr>
      <vt:lpstr>三种常见激活函数计算</vt:lpstr>
      <vt:lpstr>阶跃函数</vt:lpstr>
      <vt:lpstr>sigmoid函数</vt:lpstr>
      <vt:lpstr>tanh函数</vt:lpstr>
      <vt:lpstr>ReLU函数</vt:lpstr>
      <vt:lpstr>激活函数具体计算</vt:lpstr>
      <vt:lpstr>加上激活层的两层神经网络</vt:lpstr>
      <vt:lpstr>输出结果？</vt:lpstr>
      <vt:lpstr>3.输出的正规化</vt:lpstr>
      <vt:lpstr>正规化的步骤</vt:lpstr>
      <vt:lpstr>输出正规化之后的神经网络</vt:lpstr>
      <vt:lpstr>4.计算损失函数，衡量输出的好坏</vt:lpstr>
      <vt:lpstr>计算交叉熵损失后的神经网络</vt:lpstr>
      <vt:lpstr>小结</vt:lpstr>
      <vt:lpstr>5.反向传播与参数优化</vt:lpstr>
      <vt:lpstr>6.迭代</vt:lpstr>
      <vt:lpstr>小结</vt:lpstr>
      <vt:lpstr>反向传播</vt:lpstr>
      <vt:lpstr>反向传播</vt:lpstr>
      <vt:lpstr>1.链式法则</vt:lpstr>
      <vt:lpstr>购车场景</vt:lpstr>
      <vt:lpstr>变化率</vt:lpstr>
      <vt:lpstr>反向传播</vt:lpstr>
      <vt:lpstr>2.反向传播</vt:lpstr>
      <vt:lpstr>2.1 加法节点</vt:lpstr>
      <vt:lpstr>加法节点的反向传播</vt:lpstr>
      <vt:lpstr>2.2 乘法节点</vt:lpstr>
      <vt:lpstr>乘法节点的反向传播</vt:lpstr>
      <vt:lpstr>2.3 仿射变换</vt:lpstr>
      <vt:lpstr>仿射节点的反向传播</vt:lpstr>
      <vt:lpstr>2.4 ReLU层</vt:lpstr>
      <vt:lpstr>2.5 Softmax-with-Loss</vt:lpstr>
      <vt:lpstr>Softmax-with-Loss的反向传播</vt:lpstr>
      <vt:lpstr>3.参数更新</vt:lpstr>
      <vt:lpstr>参数更新方法</vt:lpstr>
      <vt:lpstr>小结</vt:lpstr>
      <vt:lpstr>两层神经网络的 Python 实现</vt:lpstr>
      <vt:lpstr>Python 编程实现</vt:lpstr>
      <vt:lpstr>0. 导入 numpy 包</vt:lpstr>
      <vt:lpstr>1. 实现前向传播函数</vt:lpstr>
      <vt:lpstr>2. 实现反向传播函数</vt:lpstr>
      <vt:lpstr>3. 参数初始化</vt:lpstr>
      <vt:lpstr>4.训练与迭代</vt:lpstr>
      <vt:lpstr>5. 验证</vt:lpstr>
      <vt:lpstr>运行结果</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Summary &amp; Hand rolling</dc:title>
  <dc:creator>李 伟</dc:creator>
  <cp:lastModifiedBy>李 伟</cp:lastModifiedBy>
  <cp:revision>170</cp:revision>
  <dcterms:created xsi:type="dcterms:W3CDTF">2019-09-15T14:41:53Z</dcterms:created>
  <dcterms:modified xsi:type="dcterms:W3CDTF">2023-06-26T21:44:46Z</dcterms:modified>
</cp:coreProperties>
</file>