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81" r:id="rId3"/>
    <p:sldId id="257" r:id="rId4"/>
    <p:sldId id="640" r:id="rId5"/>
    <p:sldId id="639" r:id="rId6"/>
    <p:sldId id="269" r:id="rId7"/>
    <p:sldId id="279" r:id="rId8"/>
    <p:sldId id="600" r:id="rId9"/>
    <p:sldId id="565" r:id="rId10"/>
    <p:sldId id="596" r:id="rId11"/>
    <p:sldId id="597" r:id="rId12"/>
    <p:sldId id="598" r:id="rId13"/>
    <p:sldId id="599" r:id="rId14"/>
    <p:sldId id="601" r:id="rId15"/>
    <p:sldId id="280" r:id="rId16"/>
    <p:sldId id="282" r:id="rId17"/>
    <p:sldId id="283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20" r:id="rId26"/>
    <p:sldId id="623" r:id="rId27"/>
    <p:sldId id="619" r:id="rId28"/>
    <p:sldId id="624" r:id="rId29"/>
    <p:sldId id="621" r:id="rId30"/>
    <p:sldId id="625" r:id="rId31"/>
    <p:sldId id="626" r:id="rId32"/>
    <p:sldId id="627" r:id="rId33"/>
    <p:sldId id="258" r:id="rId34"/>
    <p:sldId id="628" r:id="rId35"/>
    <p:sldId id="622" r:id="rId36"/>
    <p:sldId id="629" r:id="rId37"/>
    <p:sldId id="630" r:id="rId38"/>
    <p:sldId id="632" r:id="rId39"/>
    <p:sldId id="631" r:id="rId40"/>
    <p:sldId id="633" r:id="rId41"/>
    <p:sldId id="635" r:id="rId42"/>
    <p:sldId id="636" r:id="rId43"/>
    <p:sldId id="637" r:id="rId44"/>
    <p:sldId id="63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9405D5F-E9B5-4522-AF57-8E4287C33880}">
          <p14:sldIdLst>
            <p14:sldId id="256"/>
            <p14:sldId id="281"/>
          </p14:sldIdLst>
        </p14:section>
        <p14:section name="摘要部分" id="{53D8BEFE-1591-4ED2-A90F-C934DF5FC672}">
          <p14:sldIdLst>
            <p14:sldId id="257"/>
            <p14:sldId id="640"/>
          </p14:sldIdLst>
        </p14:section>
        <p14:section name="引入" id="{B74A0EC8-6913-4593-BD62-7ACA47CBCCF0}">
          <p14:sldIdLst>
            <p14:sldId id="639"/>
            <p14:sldId id="269"/>
            <p14:sldId id="279"/>
          </p14:sldIdLst>
        </p14:section>
        <p14:section name="信息获取" id="{F81EF820-231F-488E-A430-04DE50412B72}">
          <p14:sldIdLst>
            <p14:sldId id="600"/>
            <p14:sldId id="565"/>
            <p14:sldId id="596"/>
            <p14:sldId id="597"/>
            <p14:sldId id="598"/>
            <p14:sldId id="599"/>
            <p14:sldId id="601"/>
            <p14:sldId id="280"/>
            <p14:sldId id="282"/>
            <p14:sldId id="283"/>
          </p14:sldIdLst>
        </p14:section>
        <p14:section name="学术搜索" id="{54BE16AE-8B25-4D38-9E90-AAD55E56617A}">
          <p14:sldIdLst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  <p14:section name="文献的选择" id="{2C6428F5-FA7D-4855-805F-5C9EE8EB449E}">
          <p14:sldIdLst>
            <p14:sldId id="620"/>
            <p14:sldId id="623"/>
            <p14:sldId id="619"/>
            <p14:sldId id="624"/>
            <p14:sldId id="621"/>
            <p14:sldId id="625"/>
            <p14:sldId id="626"/>
            <p14:sldId id="627"/>
            <p14:sldId id="258"/>
            <p14:sldId id="628"/>
            <p14:sldId id="622"/>
            <p14:sldId id="629"/>
            <p14:sldId id="630"/>
            <p14:sldId id="632"/>
            <p14:sldId id="631"/>
            <p14:sldId id="633"/>
            <p14:sldId id="635"/>
            <p14:sldId id="636"/>
            <p14:sldId id="637"/>
          </p14:sldIdLst>
        </p14:section>
        <p14:section name="总结" id="{A31ACD17-11D4-466A-8A22-3EC6DBF1946E}">
          <p14:sldIdLst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74" autoAdjust="0"/>
  </p:normalViewPr>
  <p:slideViewPr>
    <p:cSldViewPr snapToGrid="0">
      <p:cViewPr varScale="1">
        <p:scale>
          <a:sx n="62" d="100"/>
          <a:sy n="62" d="100"/>
        </p:scale>
        <p:origin x="16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27A0-CF58-413B-93EB-484B3CC5A977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9F70-8AE7-4D5A-9174-3E85DE4C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ciencenet.cn/blog-212252-653516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zhihu.com/question/449508797" TargetMode="External"/><Relationship Id="rId4" Type="http://schemas.openxmlformats.org/officeDocument/2006/relationships/hyperlink" Target="https://zhuanlan.zhihu.com/p/368677897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6584055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ay4y1k721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95538578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2EBD9-DEB6-4C9C-9752-382AD573B0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4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比较好的参考被引用次数，三年内的文章被引数</a:t>
            </a:r>
            <a:r>
              <a:rPr lang="en-US" altLang="zh-CN" dirty="0"/>
              <a:t>100</a:t>
            </a:r>
            <a:r>
              <a:rPr lang="zh-CN" altLang="en-US" dirty="0"/>
              <a:t>以上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53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领域专辑 </a:t>
            </a:r>
            <a:r>
              <a:rPr lang="en-US" altLang="zh-CN" dirty="0"/>
              <a:t>== </a:t>
            </a:r>
            <a:r>
              <a:rPr lang="zh-CN" altLang="en-US" dirty="0"/>
              <a:t>领域大牛</a:t>
            </a:r>
            <a:endParaRPr lang="en-US" altLang="zh-CN" dirty="0"/>
          </a:p>
          <a:p>
            <a:r>
              <a:rPr lang="zh-CN" altLang="en-US" dirty="0"/>
              <a:t>最前沿的技术，一般不会发表出来，所以需要关注 </a:t>
            </a:r>
            <a:r>
              <a:rPr lang="en-US" altLang="zh-CN" dirty="0" err="1"/>
              <a:t>arXiv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related work </a:t>
            </a:r>
          </a:p>
          <a:p>
            <a:r>
              <a:rPr lang="zh-CN" altLang="en-US" dirty="0"/>
              <a:t>最难写、将相关工作涉及的文献（至少几十篇）厘清脉络，并有逻辑的简短的综述表达。</a:t>
            </a:r>
            <a:endParaRPr lang="en-US" altLang="zh-CN" dirty="0"/>
          </a:p>
          <a:p>
            <a:r>
              <a:rPr lang="zh-CN" altLang="en-US" dirty="0"/>
              <a:t>看下作者论述这部分内容涉及的</a:t>
            </a:r>
            <a:r>
              <a:rPr lang="en-US" altLang="zh-CN" dirty="0"/>
              <a:t>/</a:t>
            </a:r>
            <a:r>
              <a:rPr lang="zh-CN" altLang="en-US" dirty="0"/>
              <a:t>引用的相关文章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会议扫墙，其实很重要。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3"/>
              </a:rPr>
              <a:t>科学网</a:t>
            </a:r>
            <a:r>
              <a:rPr lang="en-US" altLang="zh-CN" dirty="0">
                <a:hlinkClick r:id="rId3"/>
              </a:rPr>
              <a:t>—</a:t>
            </a:r>
            <a:r>
              <a:rPr lang="zh-CN" altLang="en-US" dirty="0">
                <a:hlinkClick r:id="rId3"/>
              </a:rPr>
              <a:t>小白鼠成长日记</a:t>
            </a:r>
            <a:r>
              <a:rPr lang="en-US" altLang="zh-CN" dirty="0">
                <a:hlinkClick r:id="rId3"/>
              </a:rPr>
              <a:t>0115——</a:t>
            </a:r>
            <a:r>
              <a:rPr lang="zh-CN" altLang="en-US" dirty="0">
                <a:hlinkClick r:id="rId3"/>
              </a:rPr>
              <a:t>听前辈讲</a:t>
            </a:r>
            <a:r>
              <a:rPr lang="en-US" altLang="zh-CN" dirty="0">
                <a:hlinkClick r:id="rId3"/>
              </a:rPr>
              <a:t>related work </a:t>
            </a:r>
            <a:r>
              <a:rPr lang="zh-CN" altLang="en-US" dirty="0">
                <a:hlinkClick r:id="rId3"/>
              </a:rPr>
              <a:t>怎么写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李冰的博文 </a:t>
            </a:r>
            <a:r>
              <a:rPr lang="en-US" altLang="zh-CN" dirty="0">
                <a:hlinkClick r:id="rId3"/>
              </a:rPr>
              <a:t>(sciencenet.cn)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DrustZ</a:t>
            </a:r>
            <a:r>
              <a:rPr lang="zh-CN" altLang="en-US" dirty="0">
                <a:hlinkClick r:id="rId4"/>
              </a:rPr>
              <a:t>的论文小课堂 </a:t>
            </a:r>
            <a:r>
              <a:rPr lang="en-US" altLang="zh-CN" dirty="0">
                <a:hlinkClick r:id="rId4"/>
              </a:rPr>
              <a:t>[</a:t>
            </a:r>
            <a:r>
              <a:rPr lang="zh-CN" altLang="en-US" dirty="0">
                <a:hlinkClick r:id="rId4"/>
              </a:rPr>
              <a:t>相关工作</a:t>
            </a:r>
            <a:r>
              <a:rPr lang="en-US" altLang="zh-CN" dirty="0">
                <a:hlinkClick r:id="rId4"/>
              </a:rPr>
              <a:t>Related Work] - </a:t>
            </a:r>
            <a:r>
              <a:rPr lang="zh-CN" altLang="en-US" dirty="0">
                <a:hlinkClick r:id="rId4"/>
              </a:rPr>
              <a:t>知乎 </a:t>
            </a:r>
            <a:r>
              <a:rPr lang="en-US" altLang="zh-CN" dirty="0">
                <a:hlinkClick r:id="rId4"/>
              </a:rPr>
              <a:t>(zhihu.com)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学术论文中</a:t>
            </a:r>
            <a:r>
              <a:rPr lang="en-US" altLang="zh-CN" dirty="0">
                <a:hlinkClick r:id="rId5"/>
              </a:rPr>
              <a:t>introduction</a:t>
            </a:r>
            <a:r>
              <a:rPr lang="zh-CN" altLang="en-US" dirty="0">
                <a:hlinkClick r:id="rId5"/>
              </a:rPr>
              <a:t>、</a:t>
            </a:r>
            <a:r>
              <a:rPr lang="en-US" altLang="zh-CN" dirty="0">
                <a:hlinkClick r:id="rId5"/>
              </a:rPr>
              <a:t>background</a:t>
            </a:r>
            <a:r>
              <a:rPr lang="zh-CN" altLang="en-US" dirty="0">
                <a:hlinkClick r:id="rId5"/>
              </a:rPr>
              <a:t>和</a:t>
            </a:r>
            <a:r>
              <a:rPr lang="en-US" altLang="zh-CN" dirty="0">
                <a:hlinkClick r:id="rId5"/>
              </a:rPr>
              <a:t>related work</a:t>
            </a:r>
            <a:r>
              <a:rPr lang="zh-CN" altLang="en-US" dirty="0">
                <a:hlinkClick r:id="rId5"/>
              </a:rPr>
              <a:t>有什么区别和联系？ </a:t>
            </a:r>
            <a:r>
              <a:rPr lang="en-US" altLang="zh-CN" dirty="0">
                <a:hlinkClick r:id="rId5"/>
              </a:rPr>
              <a:t>- </a:t>
            </a:r>
            <a:r>
              <a:rPr lang="zh-CN" altLang="en-US" dirty="0">
                <a:hlinkClick r:id="rId5"/>
              </a:rPr>
              <a:t>知乎 </a:t>
            </a:r>
            <a:r>
              <a:rPr lang="en-US" altLang="zh-CN" dirty="0">
                <a:hlinkClick r:id="rId5"/>
              </a:rPr>
              <a:t>(zhihu.com)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05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可以认为：下述原因，对自身的要求的能力层次由低到高：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导师要求</a:t>
            </a:r>
            <a:endParaRPr lang="en-US" altLang="zh-CN" dirty="0"/>
          </a:p>
          <a:p>
            <a:r>
              <a:rPr lang="zh-CN" altLang="en-US" dirty="0"/>
              <a:t>课程的阅读列表</a:t>
            </a:r>
            <a:endParaRPr lang="en-US" altLang="zh-CN" dirty="0"/>
          </a:p>
          <a:p>
            <a:r>
              <a:rPr lang="zh-CN" altLang="en-US" dirty="0"/>
              <a:t>正在阅读文章的引用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需要写这篇文章的 </a:t>
            </a:r>
            <a:r>
              <a:rPr lang="en-US" altLang="zh-CN" dirty="0"/>
              <a:t>summary</a:t>
            </a:r>
          </a:p>
          <a:p>
            <a:r>
              <a:rPr lang="zh-CN" altLang="en-US" dirty="0"/>
              <a:t>需要做小组 </a:t>
            </a:r>
            <a:r>
              <a:rPr lang="en-US" altLang="zh-CN" dirty="0"/>
              <a:t>presentation</a:t>
            </a:r>
          </a:p>
          <a:p>
            <a:r>
              <a:rPr lang="zh-CN" altLang="en-US" dirty="0"/>
              <a:t>需要写领域的 </a:t>
            </a:r>
            <a:r>
              <a:rPr lang="en-US" altLang="zh-CN" dirty="0"/>
              <a:t>survey</a:t>
            </a:r>
          </a:p>
          <a:p>
            <a:endParaRPr lang="en-US" altLang="zh-CN" dirty="0"/>
          </a:p>
          <a:p>
            <a:r>
              <a:rPr lang="zh-CN" altLang="en-US" dirty="0"/>
              <a:t>需要复现</a:t>
            </a:r>
            <a:endParaRPr lang="en-US" altLang="zh-CN" dirty="0"/>
          </a:p>
          <a:p>
            <a:r>
              <a:rPr lang="zh-CN" altLang="en-US" dirty="0"/>
              <a:t>需要做优化</a:t>
            </a:r>
            <a:endParaRPr lang="en-US" altLang="zh-CN" dirty="0"/>
          </a:p>
          <a:p>
            <a:r>
              <a:rPr lang="zh-CN" altLang="en-US" dirty="0"/>
              <a:t>需要审论文</a:t>
            </a:r>
            <a:endParaRPr lang="en-US" altLang="zh-CN" dirty="0"/>
          </a:p>
          <a:p>
            <a:r>
              <a:rPr lang="zh-CN" altLang="en-US" dirty="0"/>
              <a:t>需要从论文学习写作</a:t>
            </a:r>
            <a:endParaRPr lang="en-US" altLang="zh-CN" dirty="0"/>
          </a:p>
          <a:p>
            <a:r>
              <a:rPr lang="zh-CN" altLang="en-US" dirty="0"/>
              <a:t>需要投稿</a:t>
            </a:r>
            <a:endParaRPr lang="en-US" altLang="zh-CN" dirty="0"/>
          </a:p>
          <a:p>
            <a:r>
              <a:rPr lang="zh-CN" altLang="en-US" dirty="0"/>
              <a:t>需要毕业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45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非母语写作和阅读：</a:t>
            </a:r>
            <a:endParaRPr lang="en-US" altLang="zh-CN" dirty="0"/>
          </a:p>
          <a:p>
            <a:r>
              <a:rPr lang="zh-CN" altLang="en-US" dirty="0"/>
              <a:t>英语是大多数论文的官方语言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大多数论文的写作者的母语不是英文，作者在论文写作上使用英文存在难度，火候不够。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即使确实不好、但是被接收的论文肯定是提出了好问题和好的解决办法。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大多数论文的阅读者的母语不是英文，导致阅读以英文为母语的作者写作的论文时候存在难度。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所以，必须要阅读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背景知识</a:t>
            </a:r>
            <a:endParaRPr lang="en-US" altLang="zh-CN" dirty="0"/>
          </a:p>
          <a:p>
            <a:r>
              <a:rPr lang="zh-CN" altLang="en-US" dirty="0"/>
              <a:t>论文的写作者和阅读者的背景知识不一致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参会，或许是可以面对面双向交流的一个途径，所以这也是建议参会的一个原因，也是会议重要的一个原因。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99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题目 </a:t>
            </a:r>
            <a:r>
              <a:rPr lang="en-US" altLang="zh-CN" dirty="0"/>
              <a:t>title</a:t>
            </a:r>
          </a:p>
          <a:p>
            <a:r>
              <a:rPr lang="zh-CN" altLang="en-US" dirty="0"/>
              <a:t>摘要 </a:t>
            </a:r>
            <a:r>
              <a:rPr lang="en-US" altLang="zh-CN" dirty="0"/>
              <a:t>abstract</a:t>
            </a:r>
          </a:p>
          <a:p>
            <a:r>
              <a:rPr lang="zh-CN" altLang="en-US" dirty="0"/>
              <a:t>导论 </a:t>
            </a:r>
            <a:r>
              <a:rPr lang="en-US" altLang="zh-CN" dirty="0"/>
              <a:t>introduction</a:t>
            </a:r>
          </a:p>
          <a:p>
            <a:r>
              <a:rPr lang="zh-CN" altLang="en-US" dirty="0"/>
              <a:t>实验结果 </a:t>
            </a:r>
            <a:r>
              <a:rPr lang="en-US" altLang="zh-CN" dirty="0"/>
              <a:t>results</a:t>
            </a:r>
          </a:p>
          <a:p>
            <a:r>
              <a:rPr lang="zh-CN" altLang="en-US" dirty="0"/>
              <a:t>本文工作 </a:t>
            </a:r>
            <a:r>
              <a:rPr lang="en-US" altLang="zh-CN" dirty="0"/>
              <a:t>method</a:t>
            </a:r>
          </a:p>
          <a:p>
            <a:r>
              <a:rPr lang="zh-CN" altLang="en-US" dirty="0"/>
              <a:t>相关工作 </a:t>
            </a:r>
            <a:r>
              <a:rPr lang="en-US" altLang="zh-CN" dirty="0"/>
              <a:t>related work</a:t>
            </a:r>
            <a:r>
              <a:rPr lang="zh-CN" altLang="en-US" dirty="0"/>
              <a:t>、参考文献 </a:t>
            </a:r>
            <a:r>
              <a:rPr lang="en-US" altLang="zh-CN" dirty="0"/>
              <a:t>reference</a:t>
            </a:r>
          </a:p>
          <a:p>
            <a:r>
              <a:rPr lang="zh-CN" altLang="en-US" dirty="0"/>
              <a:t>结论 </a:t>
            </a:r>
            <a:r>
              <a:rPr lang="en-US" altLang="zh-CN" dirty="0"/>
              <a:t>conclusion</a:t>
            </a:r>
          </a:p>
          <a:p>
            <a:r>
              <a:rPr lang="zh-CN" altLang="en-US" dirty="0"/>
              <a:t>附录 </a:t>
            </a:r>
            <a:r>
              <a:rPr lang="en-US" altLang="zh-CN" dirty="0"/>
              <a:t>appendix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59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其实，一些公众号和专栏，也仅仅是介绍到了 </a:t>
            </a:r>
            <a:r>
              <a:rPr lang="en-US" altLang="zh-CN" dirty="0"/>
              <a:t>introduction </a:t>
            </a:r>
            <a:r>
              <a:rPr lang="zh-CN" altLang="en-US" dirty="0"/>
              <a:t>而已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大部分论文中的公式，会直接和代码对应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4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每个阶段可以对应一次或者多次阅读，通过多次阅读来加深对论文的理解</a:t>
            </a:r>
            <a:endParaRPr lang="en-US" altLang="zh-CN" dirty="0"/>
          </a:p>
          <a:p>
            <a:r>
              <a:rPr lang="zh-CN" altLang="en-US" dirty="0"/>
              <a:t>一般初期，很难一次性的理解整篇论文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6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如何在谷歌上搜索</a:t>
            </a:r>
            <a:r>
              <a:rPr lang="en-US" altLang="zh-CN" dirty="0">
                <a:hlinkClick r:id="rId3"/>
              </a:rPr>
              <a:t>: 31</a:t>
            </a:r>
            <a:r>
              <a:rPr lang="zh-CN" altLang="en-US" dirty="0">
                <a:hlinkClick r:id="rId3"/>
              </a:rPr>
              <a:t>个 </a:t>
            </a:r>
            <a:r>
              <a:rPr lang="en-US" altLang="zh-CN" dirty="0">
                <a:hlinkClick r:id="rId3"/>
              </a:rPr>
              <a:t>Google </a:t>
            </a:r>
            <a:r>
              <a:rPr lang="zh-CN" altLang="en-US" dirty="0">
                <a:hlinkClick r:id="rId3"/>
              </a:rPr>
              <a:t>高级搜索技巧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2EBD9-DEB6-4C9C-9752-382AD573B0E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2EBD9-DEB6-4C9C-9752-382AD573B0E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1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8191C"/>
                </a:solidFill>
                <a:effectLst/>
                <a:latin typeface="Arial" panose="020B0604020202020204" pitchFamily="34" charset="0"/>
              </a:rPr>
              <a:t>清华大学教授唐杰，谈从学生到学者的四个阶段 </a:t>
            </a:r>
            <a:endParaRPr lang="en-US" altLang="zh-CN" b="0" i="0" dirty="0">
              <a:solidFill>
                <a:srgbClr val="18191C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18191C"/>
                </a:solidFill>
                <a:effectLst/>
                <a:latin typeface="Arial" panose="020B0604020202020204" pitchFamily="34" charset="0"/>
              </a:rPr>
              <a:t>阶段一：在引路人的带领下，把一件事情做到最好； </a:t>
            </a:r>
            <a:endParaRPr lang="en-US" altLang="zh-CN" b="0" i="0" dirty="0">
              <a:solidFill>
                <a:srgbClr val="18191C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18191C"/>
                </a:solidFill>
                <a:effectLst/>
                <a:latin typeface="Arial" panose="020B0604020202020204" pitchFamily="34" charset="0"/>
              </a:rPr>
              <a:t>阶段二：想一个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Arial" panose="020B0604020202020204" pitchFamily="34" charset="0"/>
              </a:rPr>
              <a:t>Idea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Arial" panose="020B0604020202020204" pitchFamily="34" charset="0"/>
              </a:rPr>
              <a:t>，在被告知哪些不能做后，把能做的部分做到极致； </a:t>
            </a:r>
            <a:endParaRPr lang="en-US" altLang="zh-CN" b="0" i="0" dirty="0">
              <a:solidFill>
                <a:srgbClr val="18191C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18191C"/>
                </a:solidFill>
                <a:effectLst/>
                <a:latin typeface="Arial" panose="020B0604020202020204" pitchFamily="34" charset="0"/>
              </a:rPr>
              <a:t>阶段三：完全独立地想一个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Arial" panose="020B0604020202020204" pitchFamily="34" charset="0"/>
              </a:rPr>
              <a:t>Idea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Arial" panose="020B0604020202020204" pitchFamily="34" charset="0"/>
              </a:rPr>
              <a:t>，并独立地做完、做好； </a:t>
            </a:r>
            <a:endParaRPr lang="en-US" altLang="zh-CN" b="0" i="0" dirty="0">
              <a:solidFill>
                <a:srgbClr val="18191C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18191C"/>
                </a:solidFill>
                <a:effectLst/>
                <a:latin typeface="Arial" panose="020B0604020202020204" pitchFamily="34" charset="0"/>
              </a:rPr>
              <a:t>阶段四：能够带着第一阶段的人，引导他把一件事情做好。</a:t>
            </a:r>
            <a:endParaRPr lang="en-US" altLang="zh-CN" b="0" i="0" dirty="0">
              <a:solidFill>
                <a:srgbClr val="18191C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18191C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hlinkClick r:id="rId3"/>
              </a:rPr>
              <a:t>唐杰：从学生到学者的四个阶段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哔哩哔哩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bilibili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3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https://arxiv.org/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如何订阅邮件：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https://info.arxiv.org/help/subscribe.html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养成订阅并每天看下的习惯</a:t>
            </a:r>
          </a:p>
          <a:p>
            <a:r>
              <a:rPr lang="zh-CN" altLang="en-US" dirty="0"/>
              <a:t>        了解论文的 </a:t>
            </a:r>
            <a:r>
              <a:rPr lang="en-US" altLang="zh-CN" dirty="0"/>
              <a:t>Title</a:t>
            </a:r>
            <a:r>
              <a:rPr lang="zh-CN" altLang="en-US" dirty="0"/>
              <a:t>、</a:t>
            </a:r>
            <a:r>
              <a:rPr lang="en-US" altLang="zh-CN" dirty="0"/>
              <a:t>Abstract</a:t>
            </a:r>
            <a:r>
              <a:rPr lang="zh-CN" altLang="en-US" dirty="0"/>
              <a:t>，至少知道当前最新的内容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4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Google</a:t>
            </a:r>
            <a:r>
              <a:rPr lang="zh-CN" altLang="en-US" dirty="0"/>
              <a:t>学术，优点：借助高级功能可以实现，</a:t>
            </a:r>
            <a:endParaRPr lang="en-US" altLang="zh-CN" dirty="0"/>
          </a:p>
          <a:p>
            <a:r>
              <a:rPr lang="zh-CN" altLang="en-US" dirty="0"/>
              <a:t>跟踪作者和论文、设置关注作者或者论文，如果作者发了新的文章、或者该论文被别引用了，可以及时推送获知；</a:t>
            </a:r>
            <a:endParaRPr lang="en-US" altLang="zh-CN" dirty="0"/>
          </a:p>
          <a:p>
            <a:r>
              <a:rPr lang="zh-CN" altLang="en-US" dirty="0"/>
              <a:t>达到追踪指定领域的目的。</a:t>
            </a:r>
            <a:endParaRPr lang="en-US" altLang="zh-CN" dirty="0"/>
          </a:p>
          <a:p>
            <a:r>
              <a:rPr lang="zh-CN" altLang="en-US" dirty="0"/>
              <a:t>而必应学术、百度学术可能会片面、不全、无法检索最新文献。</a:t>
            </a:r>
            <a:endParaRPr lang="en-US" altLang="zh-CN" dirty="0"/>
          </a:p>
          <a:p>
            <a:r>
              <a:rPr lang="zh-CN" altLang="en-US" dirty="0"/>
              <a:t>微软学术（已经关闭），而已获知引用的趋势，可惜了。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DBLP</a:t>
            </a:r>
            <a:r>
              <a:rPr lang="zh-CN" altLang="en-US" dirty="0"/>
              <a:t>，非常好的网站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将会议按照年份，做整理并提供下载，通过搜寻作者，可以获知该作者的全部工作；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作为社交网络（尤其是学术网络）常用的一个非常有用的数据集，比如做一个领域的学习路线图</a:t>
            </a:r>
            <a:endParaRPr lang="en-US" altLang="zh-CN" dirty="0"/>
          </a:p>
          <a:p>
            <a:r>
              <a:rPr lang="zh-CN" altLang="en-US" dirty="0"/>
              <a:t>参看：</a:t>
            </a:r>
            <a:r>
              <a:rPr lang="zh-CN" altLang="en-US" dirty="0">
                <a:hlinkClick r:id="rId3"/>
              </a:rPr>
              <a:t>计算机类英文文献检索数据库</a:t>
            </a:r>
            <a:r>
              <a:rPr lang="en-US" altLang="zh-CN" dirty="0">
                <a:hlinkClick r:id="rId3"/>
              </a:rPr>
              <a:t>DBLP 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4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自身时间有限，海量文献，如何选择？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70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如果需要了解的邻域，有 </a:t>
            </a:r>
            <a:r>
              <a:rPr lang="en-US" altLang="zh-CN" dirty="0"/>
              <a:t>survey\tutorial</a:t>
            </a:r>
            <a:r>
              <a:rPr lang="zh-CN" altLang="en-US" dirty="0"/>
              <a:t>，就很幸运，读</a:t>
            </a:r>
            <a:r>
              <a:rPr lang="en-US" altLang="zh-CN" dirty="0"/>
              <a:t>2~3</a:t>
            </a:r>
            <a:r>
              <a:rPr lang="zh-CN" altLang="en-US" dirty="0"/>
              <a:t>篇，可能就成了小专家、会有较深入的全局视角。</a:t>
            </a:r>
            <a:endParaRPr lang="en-US" altLang="zh-CN" dirty="0"/>
          </a:p>
          <a:p>
            <a:r>
              <a:rPr lang="zh-CN" altLang="en-US" dirty="0"/>
              <a:t>如果是一个新领域</a:t>
            </a:r>
            <a:r>
              <a:rPr lang="en-US" altLang="zh-CN" dirty="0"/>
              <a:t>/</a:t>
            </a:r>
            <a:r>
              <a:rPr lang="zh-CN" altLang="en-US" dirty="0"/>
              <a:t>新技术，可能是近几个月</a:t>
            </a:r>
            <a:r>
              <a:rPr lang="en-US" altLang="zh-CN" dirty="0"/>
              <a:t>(</a:t>
            </a:r>
            <a:r>
              <a:rPr lang="zh-CN" altLang="en-US" dirty="0"/>
              <a:t>尤其是新技术</a:t>
            </a:r>
            <a:r>
              <a:rPr lang="en-US" altLang="zh-CN" dirty="0"/>
              <a:t>)</a:t>
            </a:r>
            <a:r>
              <a:rPr lang="zh-CN" altLang="en-US" dirty="0"/>
              <a:t>刚推出，就没有领域专家的 </a:t>
            </a:r>
            <a:r>
              <a:rPr lang="en-US" altLang="zh-CN" dirty="0"/>
              <a:t>tutorial </a:t>
            </a:r>
            <a:r>
              <a:rPr lang="zh-CN" altLang="en-US" dirty="0"/>
              <a:t>可以参考借鉴：</a:t>
            </a:r>
            <a:endParaRPr lang="en-US" altLang="zh-CN" dirty="0"/>
          </a:p>
          <a:p>
            <a:r>
              <a:rPr lang="zh-CN" altLang="en-US" dirty="0"/>
              <a:t>  对你个人是幸运的，你可以去挖坑</a:t>
            </a:r>
            <a:r>
              <a:rPr lang="en-US" altLang="zh-CN" dirty="0"/>
              <a:t>…</a:t>
            </a:r>
            <a:r>
              <a:rPr lang="zh-CN" altLang="en-US" dirty="0"/>
              <a:t>是机会，但是就很难会有借助文献了解全局的可能性、具有挑战性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9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ArXiv </a:t>
            </a:r>
            <a:r>
              <a:rPr lang="zh-CN" altLang="en-US" dirty="0"/>
              <a:t>，全球作者和在其上发表很多最新</a:t>
            </a:r>
            <a:r>
              <a:rPr lang="en-US" altLang="zh-CN" dirty="0"/>
              <a:t>/</a:t>
            </a:r>
            <a:r>
              <a:rPr lang="zh-CN" altLang="en-US" dirty="0"/>
              <a:t>前沿的成果</a:t>
            </a:r>
            <a:r>
              <a:rPr lang="en-US" altLang="zh-CN" dirty="0"/>
              <a:t>(</a:t>
            </a:r>
            <a:r>
              <a:rPr lang="zh-CN" altLang="en-US" dirty="0"/>
              <a:t>刚刚做、刚刚有想法准备开始做、做了一半</a:t>
            </a:r>
            <a:r>
              <a:rPr lang="en-US" altLang="zh-CN" dirty="0"/>
              <a:t>)</a:t>
            </a:r>
            <a:r>
              <a:rPr lang="zh-CN" altLang="en-US" dirty="0"/>
              <a:t>的论文，很多没有经过同行评议（没有被会议</a:t>
            </a:r>
            <a:r>
              <a:rPr lang="en-US" altLang="zh-CN" dirty="0"/>
              <a:t>/</a:t>
            </a:r>
            <a:r>
              <a:rPr lang="zh-CN" altLang="en-US" dirty="0"/>
              <a:t>期刊收录，也就是没有被专家审稿）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经过同行评议的论文，某种角度上，是被业内专家认可的，质量会有保证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但是会议</a:t>
            </a:r>
            <a:r>
              <a:rPr lang="en-US" altLang="zh-CN" dirty="0"/>
              <a:t>/</a:t>
            </a:r>
            <a:r>
              <a:rPr lang="zh-CN" altLang="en-US" dirty="0"/>
              <a:t>期刊的审稿有一定的周期，论文的失效性不强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好处，就是新，但是可能是错的，但是为了占坑。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建议：定期刷、或者邮件订阅。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CCF</a:t>
            </a:r>
            <a:r>
              <a:rPr lang="zh-CN" altLang="en-US" dirty="0"/>
              <a:t>列表：</a:t>
            </a:r>
            <a:r>
              <a:rPr lang="en-US" altLang="zh-CN" dirty="0"/>
              <a:t>CS</a:t>
            </a:r>
            <a:r>
              <a:rPr lang="zh-CN" altLang="en-US" dirty="0"/>
              <a:t>的领域工作的质量和发表的会议和期刊关联紧密</a:t>
            </a:r>
            <a:endParaRPr lang="en-US" altLang="zh-CN" dirty="0"/>
          </a:p>
          <a:p>
            <a:r>
              <a:rPr lang="en-US" altLang="zh-CN" dirty="0"/>
              <a:t>    CCF A</a:t>
            </a:r>
            <a:r>
              <a:rPr lang="zh-CN" altLang="en-US" dirty="0"/>
              <a:t>类论文（？，可不敢随便说）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百度</a:t>
            </a:r>
            <a:r>
              <a:rPr lang="en-US" altLang="zh-CN" dirty="0"/>
              <a:t>/</a:t>
            </a:r>
            <a:r>
              <a:rPr lang="zh-CN" altLang="en-US" dirty="0"/>
              <a:t>阿里</a:t>
            </a:r>
            <a:r>
              <a:rPr lang="en-US" altLang="zh-CN" dirty="0"/>
              <a:t>/</a:t>
            </a:r>
            <a:r>
              <a:rPr lang="zh-CN" altLang="en-US" dirty="0"/>
              <a:t>腾讯 </a:t>
            </a:r>
            <a:r>
              <a:rPr lang="en-US" altLang="zh-CN" dirty="0" err="1"/>
              <a:t>AILab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清华、哈工大、北大、南大、苏州大学等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会起到一些筛选作用，只有比较重要的才会被科技媒体报道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B9F70-8AE7-4D5A-9174-3E85DE4C7F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2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1E39B-687D-31AD-3478-F5F7DEA1F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928803-0B5A-95C1-203B-2B309C5AF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23DF9-1B64-3E13-25C1-1CDCEA99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9F07-90C0-4777-AEDF-76C6370144B0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0A9FF-ECB5-9464-FD84-BBB020D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43DC8-F0A8-7C02-97D2-7F91CAB7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31576-9CCA-38A5-6EB3-413FF154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5480C2-4864-0916-A49E-5EA96DC11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3079A-AF4D-6091-5F79-2D97A64E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0A4C-0F66-4DD5-8E50-853CC7C69A0A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922D4-1162-4F51-49E6-8D65ED3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4BEEA-7316-17F0-D4AA-B456E5E6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2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AD04C8-BB4D-780D-9D35-8012D2BBC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2DBD8-3A35-1F42-9207-03B2FCE3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258AC-301E-6611-7C4A-374C896D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86CB-B531-4497-BA13-848C72D51FAB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2106B-6DE7-3E2C-A8DA-2EA46BD6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0F835-B71A-E448-5083-A9F6B04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E14C-B454-D3DE-A157-F0784C0D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2EDD0-FF24-7DF3-0D6E-7036405E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50E72-10C2-0124-C36E-855D6065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545DD-149B-D9DF-7987-518F7822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F3F9B-44A5-B4F4-6D6E-5686F624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4D691-CAB6-6092-F78B-E7ACC075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0EC56-0B0F-4AC4-459B-19F9C8CA1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00B52-C52D-59DA-0597-8FEC1F62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EE03-B880-4B7D-AB90-5609619719BD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BB042-55D1-6E7A-D1AD-B887A130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CB106-4308-2028-DB5D-B280A511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5E70D-2F33-A53C-E8B3-5E2B5647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E5D7E-9D20-0AD4-4494-900810C7F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5AAFC-F59B-9F6F-8597-A25A4F1DA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A3E9A-8BCB-B468-D6AC-F1E10901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F5A-3482-4797-9331-1627630E586A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3041B-944E-E918-538C-08CBB6EA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0A8C7-BB2A-F219-EC2A-0649F403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0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C57F2-2150-3BF2-3642-9AC9219E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E992D-F86E-10A3-E831-6B729C5A3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777B9-34FE-343B-D736-F6EF1F2A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F8F036-6411-60EA-B0AA-E0FA19363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56F70-EB62-A187-0286-85211F15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3DB08-0038-19CA-8CBC-DE89193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225-BAF7-4480-A72C-6DAA77B3E1E0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D77D70-7FF7-2531-BBE2-A4853CF1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AFD31E-1D3C-6074-05CA-22CC0528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1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F7319-353F-5B14-95AE-8128CB5F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19786B-F131-611C-D5E0-5040C437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5F99-6BCD-479C-A890-676010B52965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F74C6F-E936-3F47-81E2-167725E7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5AE20E-9B0D-1927-469A-288F57E6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02E8D-8E66-1246-1DAC-ACA0FFF0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67D0-A4FF-406B-9A41-4D4AEE0A7717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AAFC9-05C2-3C9A-8997-DE4453F9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EB074-9C59-ADEC-4169-DD3F1D9F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2B2A3-0400-01BF-7DEF-8849E273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40235-27BF-10FC-7E41-71635722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B5E72-2B48-8AB5-97CF-4938A6E5A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55B92-97B0-B902-B336-703DBAB4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F48B-7241-47DF-83CD-BEFEE9C5B503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64230-0315-FE66-7FD8-CA24B6D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A6C6C-3A35-D5BB-2C47-EE915993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9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50BC1-802B-2582-53D6-E04BCC83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EC31D6-8B02-24FE-44F1-E92BEBBB1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7DE89-DEBC-0318-EAB4-BE985AE7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7A2A4-2879-9269-A615-4CB2DE04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93D1-920D-4B5A-A5FE-F4B0265B49BC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6C051-865C-C995-2B88-FA2C762D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7C8B4-AF64-0AD1-2101-D1C763A8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4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9D3DE-2FC8-A99F-283A-3DCD2737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1E8F9-E98B-4948-726C-15C8286F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334A-3808-C246-3DBD-6685B738F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DC98-51E6-461F-BCBE-4763ED7C7E77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0E733-BF19-0D9B-460B-52D249D57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B232E-5CC3-21FD-B091-54BF56DB2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B3BCD-6028-4E0C-80CD-816C75785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nki.net/" TargetMode="External"/><Relationship Id="rId3" Type="http://schemas.openxmlformats.org/officeDocument/2006/relationships/hyperlink" Target="http://www.google.com/ncr" TargetMode="External"/><Relationship Id="rId7" Type="http://schemas.openxmlformats.org/officeDocument/2006/relationships/hyperlink" Target="http://www.sciencenet.cn/" TargetMode="External"/><Relationship Id="rId12" Type="http://schemas.openxmlformats.org/officeDocument/2006/relationships/hyperlink" Target="http://www.smzdm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k.zhihu.com/?target=https://duckduckgo.com/" TargetMode="External"/><Relationship Id="rId11" Type="http://schemas.openxmlformats.org/officeDocument/2006/relationships/hyperlink" Target="http://link.zhihu.com/?target=http://www.wolframalpha.com/" TargetMode="External"/><Relationship Id="rId5" Type="http://schemas.openxmlformats.org/officeDocument/2006/relationships/hyperlink" Target="http://www.baidu.com/" TargetMode="External"/><Relationship Id="rId10" Type="http://schemas.openxmlformats.org/officeDocument/2006/relationships/hyperlink" Target="https://cn.bing.com/academic/" TargetMode="External"/><Relationship Id="rId4" Type="http://schemas.openxmlformats.org/officeDocument/2006/relationships/hyperlink" Target="http://www.bing.com/" TargetMode="External"/><Relationship Id="rId9" Type="http://schemas.openxmlformats.org/officeDocument/2006/relationships/hyperlink" Target="https://scholar.google.com.c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ike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xmuchong.com/" TargetMode="External"/><Relationship Id="rId2" Type="http://schemas.openxmlformats.org/officeDocument/2006/relationships/hyperlink" Target="https://www.cnki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n.bing.com/academic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458890168" TargetMode="External"/><Relationship Id="rId5" Type="http://schemas.openxmlformats.org/officeDocument/2006/relationships/hyperlink" Target="https://www.microsoft.com/en-us/research/project/academic/" TargetMode="External"/><Relationship Id="rId4" Type="http://schemas.openxmlformats.org/officeDocument/2006/relationships/hyperlink" Target="https://academic.microsoft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ner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eg.cs.tsinghua.edu.cn/jietang/publications/KDD08-Tang-et-al-ArnetMiner.pdf" TargetMode="External"/><Relationship Id="rId4" Type="http://schemas.openxmlformats.org/officeDocument/2006/relationships/hyperlink" Target="https://zhuanlan.zhihu.com/p/19372165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ai.org/" TargetMode="External"/><Relationship Id="rId2" Type="http://schemas.openxmlformats.org/officeDocument/2006/relationships/hyperlink" Target="https://www.semanticscholar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uchong.com/bbs/url.php?s=aHR0cDovL2JhaWtlLmJhaWR1LmNvbS92aWV3LzExMDQzOTIuaHRt&amp;_s=eca4990f7d2f5deb#opennewwindow" TargetMode="External"/><Relationship Id="rId2" Type="http://schemas.openxmlformats.org/officeDocument/2006/relationships/hyperlink" Target="http://www.sci-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gen.io/" TargetMode="External"/><Relationship Id="rId4" Type="http://schemas.openxmlformats.org/officeDocument/2006/relationships/hyperlink" Target="http://tool.yovisun.com/scihub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ArXiv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blp.org/" TargetMode="External"/><Relationship Id="rId5" Type="http://schemas.openxmlformats.org/officeDocument/2006/relationships/hyperlink" Target="https://dblp.uni-trier.de/" TargetMode="External"/><Relationship Id="rId4" Type="http://schemas.openxmlformats.org/officeDocument/2006/relationships/hyperlink" Target="https://cn.bing.com/academic/?search-site&amp;mkt=zh-C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uni-trier.de/" TargetMode="External"/><Relationship Id="rId5" Type="http://schemas.openxmlformats.org/officeDocument/2006/relationships/hyperlink" Target="https://www.ccf.org.cn/Academic_Evaluation/By_category/" TargetMode="External"/><Relationship Id="rId4" Type="http://schemas.openxmlformats.org/officeDocument/2006/relationships/hyperlink" Target="https://zh.wikipedia.org/wiki/ArXiv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srankings.org/#/index?all&amp;u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f.org.cn/Academic_Evaluation/By_categor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706FA-DBED-B82E-74F7-C367F5FE2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Scholar Search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93F68D-19A3-3A4B-09A8-0BA26F66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学术搜索</a:t>
            </a:r>
          </a:p>
        </p:txBody>
      </p:sp>
    </p:spTree>
    <p:extLst>
      <p:ext uri="{BB962C8B-B14F-4D97-AF65-F5344CB8AC3E}">
        <p14:creationId xmlns:p14="http://schemas.microsoft.com/office/powerpoint/2010/main" val="344213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思考一个问题：</a:t>
            </a:r>
            <a:endParaRPr lang="en-US" altLang="zh-CN" dirty="0"/>
          </a:p>
          <a:p>
            <a:pPr lvl="1"/>
            <a:r>
              <a:rPr lang="zh-CN" altLang="en-US" dirty="0"/>
              <a:t>随着 </a:t>
            </a:r>
            <a:r>
              <a:rPr lang="en-US" altLang="zh-CN" dirty="0"/>
              <a:t>Web 2.0 </a:t>
            </a:r>
            <a:r>
              <a:rPr lang="zh-CN" altLang="en-US" dirty="0"/>
              <a:t>的发展，进入一个数据爆炸的大数据时代，如何在海量的数据中找到需要（意识不到的需要）的信息。</a:t>
            </a:r>
            <a:endParaRPr lang="en-US" altLang="zh-CN" dirty="0"/>
          </a:p>
          <a:p>
            <a:r>
              <a:rPr lang="zh-CN" altLang="en-US" dirty="0"/>
              <a:t>信息获取的途径：</a:t>
            </a:r>
            <a:endParaRPr lang="en-US" altLang="zh-CN" dirty="0"/>
          </a:p>
          <a:p>
            <a:pPr lvl="1"/>
            <a:r>
              <a:rPr lang="zh-CN" altLang="en-US" dirty="0"/>
              <a:t>搜索引擎</a:t>
            </a:r>
            <a:endParaRPr lang="en-US" altLang="zh-CN" dirty="0"/>
          </a:p>
          <a:p>
            <a:pPr lvl="2"/>
            <a:r>
              <a:rPr lang="zh-CN" altLang="en-US" dirty="0"/>
              <a:t>需求明确</a:t>
            </a:r>
            <a:endParaRPr lang="en-US" altLang="zh-CN" dirty="0"/>
          </a:p>
          <a:p>
            <a:pPr lvl="1"/>
            <a:r>
              <a:rPr lang="zh-CN" altLang="en-US" dirty="0"/>
              <a:t>推荐引擎</a:t>
            </a:r>
            <a:endParaRPr lang="en-US" altLang="zh-CN" dirty="0"/>
          </a:p>
          <a:p>
            <a:pPr lvl="2"/>
            <a:r>
              <a:rPr lang="zh-CN" altLang="en-US" dirty="0"/>
              <a:t>需求不明确、难描述、无意识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6D75-9042-46DC-BFFF-3ECD94ACE0A6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4D3-4D9A-4A36-93BC-B2A8BB4873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2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需求相对明确的时候，通过关键字借助搜索引擎搜索能找到需要的信息。</a:t>
            </a:r>
            <a:endParaRPr lang="en-US" altLang="zh-CN" dirty="0"/>
          </a:p>
          <a:p>
            <a:r>
              <a:rPr lang="zh-CN" altLang="en-US" dirty="0"/>
              <a:t>搜索引擎分类：</a:t>
            </a:r>
            <a:endParaRPr lang="en-US" altLang="zh-CN" dirty="0"/>
          </a:p>
          <a:p>
            <a:pPr lvl="1"/>
            <a:r>
              <a:rPr lang="zh-CN" altLang="en-US" dirty="0"/>
              <a:t>通用搜索：</a:t>
            </a:r>
            <a:endParaRPr lang="en-US" altLang="zh-CN" dirty="0"/>
          </a:p>
          <a:p>
            <a:pPr lvl="2"/>
            <a:r>
              <a:rPr lang="en-US" altLang="zh-CN" dirty="0"/>
              <a:t>Google</a:t>
            </a:r>
            <a:r>
              <a:rPr lang="zh-CN" altLang="en-US" dirty="0"/>
              <a:t>，</a:t>
            </a:r>
            <a:r>
              <a:rPr lang="en-US" altLang="zh-CN" dirty="0"/>
              <a:t>Bing</a:t>
            </a:r>
            <a:r>
              <a:rPr lang="zh-CN" altLang="en-US" dirty="0"/>
              <a:t>，百度等</a:t>
            </a:r>
            <a:endParaRPr lang="en-US" altLang="zh-CN" dirty="0"/>
          </a:p>
          <a:p>
            <a:pPr lvl="1"/>
            <a:r>
              <a:rPr lang="zh-CN" altLang="en-US" dirty="0"/>
              <a:t>垂直搜索：</a:t>
            </a:r>
            <a:endParaRPr lang="en-US" altLang="zh-CN" dirty="0"/>
          </a:p>
          <a:p>
            <a:pPr lvl="2"/>
            <a:r>
              <a:rPr lang="zh-CN" altLang="en-US" dirty="0"/>
              <a:t>学术搜索、购物搜索等</a:t>
            </a:r>
            <a:endParaRPr lang="en-US" altLang="zh-CN" dirty="0"/>
          </a:p>
          <a:p>
            <a:pPr lvl="1"/>
            <a:r>
              <a:rPr lang="zh-CN" altLang="en-US" dirty="0"/>
              <a:t>站内搜索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6AE5-36BC-4B35-951A-6619C0513099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4D3-4D9A-4A36-93BC-B2A8BB4873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7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推荐系统，与搜索引擎对应，也称为推荐引擎。</a:t>
            </a:r>
            <a:endParaRPr lang="en-US" altLang="zh-CN" dirty="0"/>
          </a:p>
          <a:p>
            <a:r>
              <a:rPr lang="zh-CN" altLang="en-US" dirty="0"/>
              <a:t>适用于：</a:t>
            </a:r>
            <a:endParaRPr lang="en-US" altLang="zh-CN" dirty="0"/>
          </a:p>
          <a:p>
            <a:pPr lvl="1"/>
            <a:r>
              <a:rPr lang="zh-CN" altLang="en-US" dirty="0"/>
              <a:t>用户并不明确自己的需要，</a:t>
            </a:r>
            <a:endParaRPr lang="en-US" altLang="zh-CN" dirty="0"/>
          </a:p>
          <a:p>
            <a:pPr lvl="1"/>
            <a:r>
              <a:rPr lang="zh-CN" altLang="en-US" dirty="0"/>
              <a:t>用户的需求很难用简单的关键字来表述，</a:t>
            </a:r>
            <a:endParaRPr lang="en-US" altLang="zh-CN" dirty="0"/>
          </a:p>
          <a:p>
            <a:pPr lvl="1"/>
            <a:r>
              <a:rPr lang="zh-CN" altLang="en-US" dirty="0"/>
              <a:t>用户需要更加符合他们个人口味和喜好的结果。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6B47-9733-4D7B-8C55-283E4C88AE5D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4D3-4D9A-4A36-93BC-B2A8BB4873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环境下，面对海量的数据，用户需要更加智能的，更加了解他们需求，口味和喜好的信息发现机制。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3116-752F-4107-9E45-576439AD895C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4D3-4D9A-4A36-93BC-B2A8BB4873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7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66E9C-9098-4BC2-960F-6E714487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搜索引擎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01CF8A-8EB9-4D27-92BB-F6C1A61E3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日常使用哪个搜索引擎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3B855-2623-4FFB-9BE4-FEEB514E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6FE5-DF69-4AF2-91EE-807738957D06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7D56C-5864-4781-8949-720BDF9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869F-F18D-4BD3-AB0E-4F20FB2E6D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6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推荐几个搜索引擎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通用搜索引擎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谷歌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www.google.com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www.google.com/ncr</a:t>
            </a:r>
            <a:endParaRPr lang="en-US" altLang="zh-CN" dirty="0"/>
          </a:p>
          <a:p>
            <a:pPr lvl="1"/>
            <a:r>
              <a:rPr lang="zh-CN" altLang="en-US" dirty="0"/>
              <a:t>微软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www.bing.com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百度</a:t>
            </a:r>
            <a:r>
              <a:rPr lang="en-US" altLang="zh-CN" dirty="0"/>
              <a:t>: </a:t>
            </a:r>
            <a:r>
              <a:rPr lang="en-US" altLang="zh-CN" dirty="0">
                <a:hlinkClick r:id="rId5"/>
              </a:rPr>
              <a:t>www.baidu.com</a:t>
            </a:r>
            <a:endParaRPr lang="en-US" altLang="zh-CN" dirty="0"/>
          </a:p>
          <a:p>
            <a:pPr lvl="2"/>
            <a:r>
              <a:rPr lang="zh-CN" altLang="en-US" dirty="0"/>
              <a:t>禁用隐私收集</a:t>
            </a:r>
            <a:endParaRPr lang="en-US" altLang="zh-CN" dirty="0"/>
          </a:p>
          <a:p>
            <a:pPr lvl="1"/>
            <a:r>
              <a:rPr lang="en-US" altLang="zh-CN" dirty="0"/>
              <a:t>DuckDuckGo: </a:t>
            </a:r>
            <a:r>
              <a:rPr lang="en-US" altLang="zh-CN" dirty="0">
                <a:hlinkClick r:id="rId6"/>
              </a:rPr>
              <a:t>duckduckgo.com</a:t>
            </a:r>
            <a:endParaRPr lang="en-US" altLang="zh-CN" dirty="0"/>
          </a:p>
          <a:p>
            <a:r>
              <a:rPr lang="zh-CN" altLang="en-US" dirty="0"/>
              <a:t>学术搜索引擎</a:t>
            </a:r>
            <a:r>
              <a:rPr lang="en-US" altLang="zh-CN" dirty="0"/>
              <a:t>:  </a:t>
            </a:r>
            <a:r>
              <a:rPr lang="zh-CN" altLang="en-US" dirty="0"/>
              <a:t>账号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科学网</a:t>
            </a:r>
            <a:r>
              <a:rPr lang="en-US" altLang="zh-CN" dirty="0"/>
              <a:t>: </a:t>
            </a:r>
            <a:r>
              <a:rPr lang="en-US" altLang="zh-CN" dirty="0">
                <a:hlinkClick r:id="rId7"/>
              </a:rPr>
              <a:t>http://www.sciencenet.cn/</a:t>
            </a:r>
            <a:endParaRPr lang="en-US" altLang="zh-CN" dirty="0"/>
          </a:p>
          <a:p>
            <a:pPr lvl="1"/>
            <a:r>
              <a:rPr lang="zh-CN" altLang="en-US" dirty="0"/>
              <a:t>知网</a:t>
            </a:r>
            <a:r>
              <a:rPr lang="en-US" altLang="zh-CN" dirty="0"/>
              <a:t>: </a:t>
            </a:r>
            <a:r>
              <a:rPr lang="en-US" altLang="zh-CN" dirty="0">
                <a:hlinkClick r:id="rId8"/>
              </a:rPr>
              <a:t>http://www.cnki.net/</a:t>
            </a:r>
            <a:endParaRPr lang="en-US" altLang="zh-CN" dirty="0"/>
          </a:p>
          <a:p>
            <a:pPr lvl="1"/>
            <a:r>
              <a:rPr lang="zh-CN" altLang="en-US" dirty="0"/>
              <a:t>谷歌学术</a:t>
            </a:r>
            <a:r>
              <a:rPr lang="en-US" altLang="zh-CN" dirty="0"/>
              <a:t>: </a:t>
            </a:r>
            <a:r>
              <a:rPr lang="en-US" altLang="zh-CN" dirty="0">
                <a:hlinkClick r:id="rId9"/>
              </a:rPr>
              <a:t>https://scholar.google.com.cn/</a:t>
            </a:r>
            <a:endParaRPr lang="en-US" altLang="zh-CN" dirty="0"/>
          </a:p>
          <a:p>
            <a:pPr lvl="1"/>
            <a:r>
              <a:rPr lang="zh-CN" altLang="en-US" dirty="0"/>
              <a:t>微软学术</a:t>
            </a:r>
            <a:r>
              <a:rPr lang="en-US" altLang="zh-CN" dirty="0"/>
              <a:t>: </a:t>
            </a:r>
            <a:r>
              <a:rPr lang="en-US" altLang="zh-CN" dirty="0">
                <a:hlinkClick r:id="rId10"/>
              </a:rPr>
              <a:t>https://cn.bing.com/academic/</a:t>
            </a:r>
            <a:endParaRPr lang="en-US" altLang="zh-CN" dirty="0"/>
          </a:p>
          <a:p>
            <a:r>
              <a:rPr lang="zh-CN" altLang="en-US" dirty="0"/>
              <a:t>其他搜索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WolframAlpha: </a:t>
            </a:r>
            <a:r>
              <a:rPr lang="en-US" altLang="zh-CN" dirty="0">
                <a:hlinkClick r:id="rId11"/>
              </a:rPr>
              <a:t>wolframalpha.com</a:t>
            </a:r>
            <a:r>
              <a:rPr lang="en-US" altLang="zh-CN" dirty="0"/>
              <a:t>   </a:t>
            </a:r>
            <a:r>
              <a:rPr lang="zh-CN" altLang="en-US" dirty="0"/>
              <a:t>强烈推荐</a:t>
            </a:r>
            <a:endParaRPr lang="en-US" altLang="zh-CN" dirty="0"/>
          </a:p>
          <a:p>
            <a:pPr lvl="1"/>
            <a:r>
              <a:rPr lang="zh-CN" altLang="en-US" dirty="0"/>
              <a:t>什么值得买</a:t>
            </a:r>
            <a:r>
              <a:rPr lang="en-US" altLang="zh-CN" dirty="0"/>
              <a:t>: </a:t>
            </a:r>
            <a:r>
              <a:rPr lang="en-US" altLang="zh-CN" dirty="0">
                <a:hlinkClick r:id="rId12"/>
              </a:rPr>
              <a:t>www.smzdm.com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376C0-4151-4DA8-88A9-8BA67A67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4111-C5B8-4136-AA1D-E79DCB739C31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6FD78-738F-498F-877F-596ADACC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869F-F18D-4BD3-AB0E-4F20FB2E6D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7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搜索引擎使用技巧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掌握基本技巧很重要</a:t>
            </a:r>
            <a:r>
              <a:rPr lang="en-US" altLang="zh-CN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双引号</a:t>
            </a:r>
            <a:endParaRPr lang="en-US" altLang="zh-CN" dirty="0"/>
          </a:p>
          <a:p>
            <a:pPr lvl="2"/>
            <a:r>
              <a:rPr lang="zh-CN" altLang="en-US" dirty="0"/>
              <a:t>把搜索词放在双引号中，包含双引号中出现的所有的词，连顺序也必须完全匹配。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减号</a:t>
            </a:r>
            <a:endParaRPr lang="en-US" altLang="zh-CN" dirty="0"/>
          </a:p>
          <a:p>
            <a:pPr lvl="2"/>
            <a:r>
              <a:rPr lang="zh-CN" altLang="en-US" dirty="0"/>
              <a:t>搜索不包含减号后面的词的页面。</a:t>
            </a:r>
            <a:endParaRPr lang="en-US" altLang="zh-CN" dirty="0"/>
          </a:p>
          <a:p>
            <a:pPr lvl="2"/>
            <a:r>
              <a:rPr lang="zh-CN" altLang="en-US" dirty="0"/>
              <a:t>使用这个指令时减号前面必须是空格，减号后面没有空格，紧跟着需要排除的词。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星号</a:t>
            </a:r>
            <a:endParaRPr lang="en-US" altLang="zh-CN" dirty="0"/>
          </a:p>
          <a:p>
            <a:pPr lvl="2"/>
            <a:r>
              <a:rPr lang="zh-CN" altLang="en-US" dirty="0"/>
              <a:t>通配符，也可以用在搜索中。百度不支持*号搜索指令。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inurl</a:t>
            </a:r>
            <a:r>
              <a:rPr lang="en-US" altLang="zh-CN" dirty="0"/>
              <a:t> </a:t>
            </a:r>
            <a:r>
              <a:rPr lang="zh-CN" altLang="en-US" dirty="0"/>
              <a:t>也有</a:t>
            </a:r>
            <a:r>
              <a:rPr lang="en-US" altLang="zh-CN" dirty="0" err="1"/>
              <a:t>allinurl</a:t>
            </a:r>
            <a:endParaRPr lang="en-US" altLang="zh-CN" dirty="0"/>
          </a:p>
          <a:p>
            <a:pPr lvl="2"/>
            <a:r>
              <a:rPr lang="zh-CN" altLang="en-US" dirty="0"/>
              <a:t>搜索查询词出现在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中的页面。</a:t>
            </a:r>
            <a:r>
              <a:rPr lang="en-US" altLang="zh-CN" dirty="0" err="1"/>
              <a:t>inurl</a:t>
            </a:r>
            <a:r>
              <a:rPr lang="en-US" altLang="zh-CN" dirty="0"/>
              <a:t> </a:t>
            </a:r>
            <a:r>
              <a:rPr lang="zh-CN" altLang="en-US" dirty="0"/>
              <a:t>指令支持中文和英文。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inanchor</a:t>
            </a:r>
            <a:endParaRPr lang="en-US" altLang="zh-CN" dirty="0"/>
          </a:p>
          <a:p>
            <a:pPr lvl="2"/>
            <a:r>
              <a:rPr lang="zh-CN" altLang="en-US" dirty="0"/>
              <a:t>指令返回的结果是超链文字中包含搜索词的页面。百度不支持</a:t>
            </a:r>
            <a:r>
              <a:rPr lang="en-US" altLang="zh-CN" dirty="0" err="1"/>
              <a:t>inanchor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intitle</a:t>
            </a:r>
            <a:r>
              <a:rPr lang="en-US" altLang="zh-CN" dirty="0"/>
              <a:t> </a:t>
            </a:r>
            <a:r>
              <a:rPr lang="zh-CN" altLang="en-US" dirty="0"/>
              <a:t>也有</a:t>
            </a:r>
            <a:r>
              <a:rPr lang="en-US" altLang="zh-CN" dirty="0" err="1"/>
              <a:t>allintitle</a:t>
            </a:r>
            <a:endParaRPr lang="en-US" altLang="zh-CN" dirty="0"/>
          </a:p>
          <a:p>
            <a:pPr lvl="2"/>
            <a:r>
              <a:rPr lang="zh-CN" altLang="en-US" dirty="0"/>
              <a:t>指令返回的是页面</a:t>
            </a:r>
            <a:r>
              <a:rPr lang="en-US" altLang="zh-CN" dirty="0"/>
              <a:t>title </a:t>
            </a:r>
            <a:r>
              <a:rPr lang="zh-CN" altLang="en-US" dirty="0"/>
              <a:t>中包含关键词的页面。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filetype</a:t>
            </a:r>
            <a:endParaRPr lang="en-US" altLang="zh-CN" dirty="0"/>
          </a:p>
          <a:p>
            <a:pPr lvl="2"/>
            <a:r>
              <a:rPr lang="zh-CN" altLang="en-US" dirty="0"/>
              <a:t>用于搜索特定文件格式。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site</a:t>
            </a:r>
          </a:p>
          <a:p>
            <a:pPr lvl="2"/>
            <a:r>
              <a:rPr lang="zh-CN" altLang="en-US" dirty="0"/>
              <a:t>是</a:t>
            </a:r>
            <a:r>
              <a:rPr lang="en-US" altLang="zh-CN" dirty="0"/>
              <a:t>SEO </a:t>
            </a:r>
            <a:r>
              <a:rPr lang="zh-CN" altLang="en-US" dirty="0"/>
              <a:t>最熟悉的高级搜索指令，用来搜索某个域名下的所有文件。</a:t>
            </a:r>
            <a:endParaRPr lang="en-US" altLang="zh-CN" dirty="0"/>
          </a:p>
          <a:p>
            <a:r>
              <a:rPr lang="zh-CN" altLang="en-US" dirty="0"/>
              <a:t>记得还有</a:t>
            </a:r>
            <a:r>
              <a:rPr lang="en-US" altLang="zh-CN" dirty="0"/>
              <a:t>: </a:t>
            </a:r>
            <a:r>
              <a:rPr lang="zh-CN" altLang="en-US" dirty="0"/>
              <a:t>图片搜索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8C82-78FA-428F-8A56-B23762FF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3D27-69ED-4FD0-8BCD-02D9EFE32D42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515EE-5C63-4A5A-ACA2-2C430B2E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869F-F18D-4BD3-AB0E-4F20FB2E6D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3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搜索引擎的扩展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百科类的网站</a:t>
            </a:r>
            <a:endParaRPr lang="en-US" altLang="zh-CN" dirty="0"/>
          </a:p>
          <a:p>
            <a:pPr lvl="1"/>
            <a:r>
              <a:rPr lang="en-US" altLang="zh-CN" dirty="0"/>
              <a:t>wiki </a:t>
            </a:r>
          </a:p>
          <a:p>
            <a:pPr lvl="2"/>
            <a:r>
              <a:rPr lang="en-US" altLang="zh-CN" dirty="0">
                <a:hlinkClick r:id="rId2"/>
              </a:rPr>
              <a:t>https://www.wikipedia.org/</a:t>
            </a:r>
            <a:endParaRPr lang="en-US" altLang="zh-CN" dirty="0"/>
          </a:p>
          <a:p>
            <a:pPr lvl="1"/>
            <a:r>
              <a:rPr lang="zh-CN" altLang="en-US" dirty="0"/>
              <a:t>百度百科 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https://baike.baidu.com/</a:t>
            </a:r>
            <a:endParaRPr lang="en-US" altLang="zh-CN" dirty="0"/>
          </a:p>
          <a:p>
            <a:pPr lvl="1"/>
            <a:r>
              <a:rPr lang="zh-CN" altLang="en-US" dirty="0"/>
              <a:t>互动百科（字节跳动收购，改名：快懂百科） 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http://www.baike.com/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7FB94-23B7-4938-AB37-64E4D0E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239D-1758-4B35-B8DA-DAFC7085A36D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5B364-FDEE-43C4-B557-4CD913CF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869F-F18D-4BD3-AB0E-4F20FB2E6D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0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 </a:t>
            </a:r>
            <a:r>
              <a:rPr lang="zh-CN" altLang="en-US" dirty="0"/>
              <a:t>学术搜索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to Search &amp; Read a Paper,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how to Download a Paper?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133E-6824-4317-9D79-1FBB5F0DCDED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2300-2173-4797-AE0E-8B99834358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搜索引擎和基于其上的学术搜索引擎有很多</a:t>
            </a:r>
            <a:endParaRPr lang="en-US" altLang="zh-CN" dirty="0"/>
          </a:p>
          <a:p>
            <a:pPr lvl="1"/>
            <a:r>
              <a:rPr lang="zh-CN" altLang="en-US" dirty="0"/>
              <a:t>只是列出我觉得可能对学术有帮助和比较有特色的几个</a:t>
            </a:r>
            <a:endParaRPr lang="en-US" altLang="zh-CN" dirty="0"/>
          </a:p>
          <a:p>
            <a:pPr lvl="1"/>
            <a:r>
              <a:rPr lang="zh-CN" altLang="en-US" dirty="0"/>
              <a:t>国内主要是</a:t>
            </a:r>
            <a:r>
              <a:rPr lang="en-US" altLang="zh-CN" dirty="0"/>
              <a:t>: CNKI, </a:t>
            </a:r>
            <a:r>
              <a:rPr lang="zh-CN" altLang="en-US" dirty="0"/>
              <a:t>小木虫</a:t>
            </a:r>
            <a:endParaRPr lang="en-US" altLang="zh-CN" dirty="0"/>
          </a:p>
          <a:p>
            <a:pPr lvl="2"/>
            <a:r>
              <a:rPr lang="en-US" altLang="zh-CN" dirty="0"/>
              <a:t>CNKI: </a:t>
            </a:r>
            <a:r>
              <a:rPr lang="en-US" altLang="zh-CN" dirty="0">
                <a:hlinkClick r:id="rId2"/>
              </a:rPr>
              <a:t>https://www.cnki.net/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小木虫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https://xmuchong.com/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主要介绍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必用的学术搜索引擎 </a:t>
            </a:r>
            <a:endParaRPr lang="en-US" altLang="zh-CN" dirty="0"/>
          </a:p>
          <a:p>
            <a:pPr lvl="1"/>
            <a:r>
              <a:rPr lang="zh-CN" altLang="en-US" dirty="0"/>
              <a:t>推荐的学术搜索 </a:t>
            </a:r>
            <a:endParaRPr lang="en-US" altLang="zh-CN" dirty="0"/>
          </a:p>
          <a:p>
            <a:pPr lvl="1"/>
            <a:r>
              <a:rPr lang="zh-CN" altLang="en-US" dirty="0"/>
              <a:t>如何下载论文 </a:t>
            </a:r>
            <a:endParaRPr lang="en-US" altLang="zh-CN" dirty="0"/>
          </a:p>
          <a:p>
            <a:pPr lvl="2"/>
            <a:r>
              <a:rPr lang="zh-CN" altLang="en-US" dirty="0"/>
              <a:t>常见的学术搜索都可以下载，</a:t>
            </a:r>
            <a:endParaRPr lang="en-US" altLang="zh-CN" dirty="0"/>
          </a:p>
          <a:p>
            <a:pPr lvl="2"/>
            <a:r>
              <a:rPr lang="zh-CN" altLang="en-US" dirty="0"/>
              <a:t>但是如果没有下载或者需要收费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经常看看最新的论文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624-1388-4F08-B3B7-CFBE147358C3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2300-2173-4797-AE0E-8B99834358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9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 is more </a:t>
            </a:r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30</a:t>
            </a:r>
            <a:r>
              <a:rPr lang="zh-CN" altLang="en-US" dirty="0"/>
              <a:t>年代 建筑师 路德维希</a:t>
            </a:r>
            <a:r>
              <a:rPr lang="en-US" altLang="zh-CN" dirty="0"/>
              <a:t>·</a:t>
            </a:r>
            <a:r>
              <a:rPr lang="zh-CN" altLang="en-US" dirty="0"/>
              <a:t>密斯</a:t>
            </a:r>
            <a:r>
              <a:rPr lang="en-US" altLang="zh-CN" dirty="0"/>
              <a:t>·</a:t>
            </a:r>
            <a:r>
              <a:rPr lang="zh-CN" altLang="en-US" dirty="0"/>
              <a:t>凡德罗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F21B0-8B79-4C5B-83E6-15B88285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4250-DA34-410A-908D-6D448C221FCF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4FBA2-54F8-416C-9277-3E558C36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869F-F18D-4BD3-AB0E-4F20FB2E6D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00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必用的学术搜索引擎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Google </a:t>
            </a:r>
            <a:r>
              <a:rPr lang="zh-CN" altLang="en-US" dirty="0"/>
              <a:t>学术： 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https://scholar.google.com/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Microsoft </a:t>
            </a:r>
            <a:r>
              <a:rPr lang="zh-CN" altLang="en-US" dirty="0"/>
              <a:t>学术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hlinkClick r:id="rId3"/>
              </a:rPr>
              <a:t>https://cn.bing.com/academic/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4"/>
              </a:rPr>
              <a:t>https://academic.microsoft.com/</a:t>
            </a:r>
            <a:endParaRPr lang="en-US" altLang="zh-CN" dirty="0"/>
          </a:p>
          <a:p>
            <a:pPr lvl="1"/>
            <a:r>
              <a:rPr lang="zh-CN" altLang="en-US" dirty="0"/>
              <a:t>她关了</a:t>
            </a:r>
            <a:r>
              <a:rPr lang="en-US" altLang="zh-CN" dirty="0"/>
              <a:t>~~</a:t>
            </a:r>
          </a:p>
          <a:p>
            <a:pPr lvl="2"/>
            <a:r>
              <a:rPr lang="en-US" altLang="zh-CN" dirty="0">
                <a:hlinkClick r:id="rId5"/>
              </a:rPr>
              <a:t>Microsoft Academic - Microsoft Research</a:t>
            </a:r>
            <a:endParaRPr lang="en-US" altLang="zh-CN" dirty="0"/>
          </a:p>
          <a:p>
            <a:pPr lvl="2"/>
            <a:r>
              <a:rPr lang="zh-CN" altLang="en-US" dirty="0">
                <a:hlinkClick r:id="rId6"/>
              </a:rPr>
              <a:t>微软学术 </a:t>
            </a:r>
            <a:r>
              <a:rPr lang="en-US" altLang="zh-CN" dirty="0">
                <a:hlinkClick r:id="rId6"/>
              </a:rPr>
              <a:t>academic </a:t>
            </a:r>
            <a:r>
              <a:rPr lang="en-US" altLang="zh-CN" dirty="0" err="1">
                <a:hlinkClick r:id="rId6"/>
              </a:rPr>
              <a:t>microsoft</a:t>
            </a:r>
            <a:r>
              <a:rPr lang="en-US" altLang="zh-CN" dirty="0">
                <a:hlinkClick r:id="rId6"/>
              </a:rPr>
              <a:t> </a:t>
            </a:r>
            <a:r>
              <a:rPr lang="zh-CN" altLang="en-US" dirty="0">
                <a:hlinkClick r:id="rId6"/>
              </a:rPr>
              <a:t>正式关闭 </a:t>
            </a:r>
            <a:r>
              <a:rPr lang="en-US" altLang="zh-CN" dirty="0">
                <a:hlinkClick r:id="rId6"/>
              </a:rPr>
              <a:t>- </a:t>
            </a:r>
            <a:r>
              <a:rPr lang="zh-CN" altLang="en-US" dirty="0">
                <a:hlinkClick r:id="rId6"/>
              </a:rPr>
              <a:t>知乎 </a:t>
            </a:r>
            <a:r>
              <a:rPr lang="en-US" altLang="zh-CN" dirty="0">
                <a:hlinkClick r:id="rId6"/>
              </a:rPr>
              <a:t>(zhihu.com)</a:t>
            </a:r>
            <a:endParaRPr lang="en-US" altLang="zh-CN" dirty="0"/>
          </a:p>
          <a:p>
            <a:r>
              <a:rPr lang="zh-CN" altLang="en-US" dirty="0"/>
              <a:t>必应学术：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https://cn.bing.com/academic/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百度学术</a:t>
            </a:r>
            <a:endParaRPr lang="en-US" altLang="zh-CN" dirty="0"/>
          </a:p>
          <a:p>
            <a:pPr lvl="1"/>
            <a:r>
              <a:rPr lang="zh-CN" altLang="en-US" dirty="0"/>
              <a:t>对我们用处最大</a:t>
            </a:r>
            <a:r>
              <a:rPr lang="en-US" altLang="zh-CN" dirty="0"/>
              <a:t>~~~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4C17-96F5-436B-8440-BA21382CF19A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2300-2173-4797-AE0E-8B99834358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推荐的学术搜索 </a:t>
            </a:r>
            <a:r>
              <a:rPr lang="en-US" altLang="zh-CN" dirty="0"/>
              <a:t>- AMiner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AMiner - 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https://www.aminer.cn/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推荐原因</a:t>
            </a:r>
            <a:r>
              <a:rPr lang="en-US" altLang="zh-CN" dirty="0"/>
              <a:t>: </a:t>
            </a:r>
            <a:r>
              <a:rPr lang="zh-CN" altLang="en-US" dirty="0"/>
              <a:t>方便快速理解一个领域。</a:t>
            </a:r>
          </a:p>
          <a:p>
            <a:pPr lvl="1"/>
            <a:r>
              <a:rPr lang="zh-CN" altLang="en-US" b="1" dirty="0"/>
              <a:t>清华大学的唐杰教授</a:t>
            </a:r>
            <a:r>
              <a:rPr lang="zh-CN" altLang="en-US" dirty="0"/>
              <a:t>维护的项目。</a:t>
            </a:r>
            <a:endParaRPr lang="en-US" altLang="zh-CN" dirty="0"/>
          </a:p>
          <a:p>
            <a:pPr lvl="2"/>
            <a:r>
              <a:rPr lang="zh-CN" altLang="en-US" dirty="0">
                <a:hlinkClick r:id="rId4"/>
              </a:rPr>
              <a:t>清华唐杰：一个人，一个项目，一辈子 </a:t>
            </a:r>
            <a:r>
              <a:rPr lang="en-US" altLang="zh-CN" dirty="0">
                <a:hlinkClick r:id="rId4"/>
              </a:rPr>
              <a:t>- </a:t>
            </a:r>
            <a:r>
              <a:rPr lang="zh-CN" altLang="en-US" dirty="0">
                <a:hlinkClick r:id="rId4"/>
              </a:rPr>
              <a:t>知乎 </a:t>
            </a:r>
            <a:r>
              <a:rPr lang="en-US" altLang="zh-CN" dirty="0">
                <a:hlinkClick r:id="rId4"/>
              </a:rPr>
              <a:t>(zhihu.com)</a:t>
            </a:r>
            <a:endParaRPr lang="zh-CN" altLang="en-US" dirty="0"/>
          </a:p>
          <a:p>
            <a:pPr lvl="1"/>
            <a:r>
              <a:rPr lang="zh-CN" altLang="en-US" dirty="0"/>
              <a:t>在刚接触一个新领域后，</a:t>
            </a:r>
            <a:r>
              <a:rPr lang="en-US" altLang="zh-CN" dirty="0"/>
              <a:t>AMiner</a:t>
            </a:r>
            <a:r>
              <a:rPr lang="zh-CN" altLang="en-US" dirty="0"/>
              <a:t>可以直观展示经过理解和组织的知识，</a:t>
            </a:r>
            <a:endParaRPr lang="en-US" altLang="zh-CN" dirty="0"/>
          </a:p>
          <a:p>
            <a:pPr lvl="2"/>
            <a:r>
              <a:rPr lang="zh-CN" altLang="en-US" dirty="0"/>
              <a:t>了解这个领域顶会、牛人和经典文章。</a:t>
            </a:r>
          </a:p>
          <a:p>
            <a:pPr lvl="1"/>
            <a:r>
              <a:rPr lang="en-US" altLang="zh-CN" dirty="0"/>
              <a:t>AMiner</a:t>
            </a:r>
            <a:r>
              <a:rPr lang="zh-CN" altLang="en-US" dirty="0"/>
              <a:t>搜索结果使用相关性的核心（</a:t>
            </a:r>
            <a:r>
              <a:rPr lang="en-US" altLang="zh-CN" dirty="0"/>
              <a:t>Author-Conference-Topic</a:t>
            </a:r>
            <a:r>
              <a:rPr lang="zh-CN" altLang="en-US" dirty="0"/>
              <a:t>模型）使得搜索结果会有更多语义上的相关性。</a:t>
            </a:r>
          </a:p>
          <a:p>
            <a:pPr lvl="2"/>
            <a:r>
              <a:rPr lang="en-US" altLang="zh-CN" dirty="0">
                <a:hlinkClick r:id="rId5"/>
              </a:rPr>
              <a:t>http://keg.cs.tsinghua.edu.cn/jietang/publications/KDD08-Tang-et-al-ArnetMiner.pdf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可以在搜索结果中看到研究趋势和最新成果。</a:t>
            </a:r>
            <a:endParaRPr lang="en-US" altLang="zh-CN" dirty="0"/>
          </a:p>
          <a:p>
            <a:pPr lvl="2"/>
            <a:r>
              <a:rPr lang="zh-CN" altLang="en-US" dirty="0"/>
              <a:t>本质上是基于“知识图谱”的智能搜索。</a:t>
            </a:r>
          </a:p>
          <a:p>
            <a:pPr lvl="1"/>
            <a:r>
              <a:rPr lang="zh-CN" altLang="en-US" dirty="0"/>
              <a:t>在教授页面</a:t>
            </a:r>
            <a:r>
              <a:rPr lang="en-US" altLang="zh-CN" dirty="0"/>
              <a:t>, </a:t>
            </a:r>
            <a:r>
              <a:rPr lang="zh-CN" altLang="en-US" dirty="0"/>
              <a:t>可以看到其的各个维度的信息，获取学术合作的关系和师生关系以及研究方向变化曲线。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2851-7C02-4433-A879-C425F1AE346D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2300-2173-4797-AE0E-8B99834358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0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推荐的学术搜索 </a:t>
            </a:r>
            <a:r>
              <a:rPr lang="en-US" altLang="zh-CN" dirty="0"/>
              <a:t>- SematicScholar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SematicScholar - 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https://www.semanticscholar.org/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推荐原因</a:t>
            </a:r>
            <a:r>
              <a:rPr lang="en-US" altLang="zh-CN" dirty="0"/>
              <a:t>: </a:t>
            </a:r>
            <a:r>
              <a:rPr lang="zh-CN" altLang="en-US" dirty="0"/>
              <a:t>可以协助找到导师。</a:t>
            </a:r>
          </a:p>
          <a:p>
            <a:pPr lvl="1"/>
            <a:r>
              <a:rPr lang="zh-CN" altLang="en-US" b="1" dirty="0"/>
              <a:t>艾伦人工智能研究所（</a:t>
            </a:r>
            <a:r>
              <a:rPr lang="en-US" altLang="zh-CN" b="1" dirty="0"/>
              <a:t>AI2</a:t>
            </a:r>
            <a:r>
              <a:rPr lang="zh-CN" altLang="en-US" b="1" dirty="0"/>
              <a:t>）</a:t>
            </a:r>
            <a:r>
              <a:rPr lang="zh-CN" altLang="en-US" dirty="0"/>
              <a:t>发布的免费的、非营利性学术搜索引擎。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https://allenai.org/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数据来源于</a:t>
            </a:r>
            <a:r>
              <a:rPr lang="en-US" altLang="zh-CN" dirty="0"/>
              <a:t>PubMed</a:t>
            </a:r>
            <a:r>
              <a:rPr lang="zh-CN" altLang="en-US" dirty="0"/>
              <a:t>、</a:t>
            </a:r>
            <a:r>
              <a:rPr lang="en-US" altLang="zh-CN" dirty="0"/>
              <a:t>Nature</a:t>
            </a:r>
            <a:r>
              <a:rPr lang="zh-CN" altLang="en-US" dirty="0"/>
              <a:t>、</a:t>
            </a:r>
            <a:r>
              <a:rPr lang="en-US" altLang="zh-CN" dirty="0"/>
              <a:t>ArXiv</a:t>
            </a:r>
            <a:r>
              <a:rPr lang="zh-CN" altLang="en-US" dirty="0"/>
              <a:t>等专业期刊和</a:t>
            </a:r>
            <a:r>
              <a:rPr lang="en-US" altLang="zh-CN" dirty="0"/>
              <a:t>ScientificAmerican\WIRED\Discover</a:t>
            </a:r>
            <a:r>
              <a:rPr lang="zh-CN" altLang="en-US" dirty="0"/>
              <a:t>等专业媒体，主要抓取文献和科学报道。</a:t>
            </a:r>
          </a:p>
          <a:p>
            <a:pPr lvl="1"/>
            <a:r>
              <a:rPr lang="zh-CN" altLang="en-US" dirty="0"/>
              <a:t>包含作者分析，帮助找到好的导师。</a:t>
            </a:r>
          </a:p>
          <a:p>
            <a:pPr lvl="2"/>
            <a:r>
              <a:rPr lang="zh-CN" altLang="en-US" dirty="0"/>
              <a:t>给出了作者影响到的学者，发表的文章的影响力、引用数、引文变化趋势、引用持续性。</a:t>
            </a:r>
          </a:p>
          <a:p>
            <a:pPr lvl="2"/>
            <a:r>
              <a:rPr lang="zh-CN" altLang="en-US" dirty="0"/>
              <a:t>可以分析其历年发表的文章数目、趋势、类型，主要研究的细分领域。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F5-7434-4197-BCA3-A0B27532B8CD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2300-2173-4797-AE0E-8B99834358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9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如何下载</a:t>
            </a:r>
            <a:r>
              <a:rPr lang="en-US" altLang="zh-CN" dirty="0"/>
              <a:t>-</a:t>
            </a:r>
            <a:r>
              <a:rPr lang="zh-CN" altLang="en-US" dirty="0"/>
              <a:t>付费墙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Sci-Hub - 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http://www.sci-hub.io/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俄罗斯人开发的全能</a:t>
            </a:r>
            <a:r>
              <a:rPr lang="zh-CN" altLang="en-US" b="1" dirty="0"/>
              <a:t>文献资源下载</a:t>
            </a:r>
            <a:r>
              <a:rPr lang="zh-CN" altLang="en-US" dirty="0"/>
              <a:t>学术搜索的网站</a:t>
            </a:r>
            <a:endParaRPr lang="en-US" altLang="zh-CN" dirty="0"/>
          </a:p>
          <a:p>
            <a:pPr lvl="2"/>
            <a:r>
              <a:rPr lang="zh-CN" altLang="en-US" dirty="0"/>
              <a:t>可以自由下载到几乎任何学科的论文</a:t>
            </a:r>
            <a:endParaRPr lang="en-US" altLang="zh-CN" dirty="0"/>
          </a:p>
          <a:p>
            <a:pPr lvl="1"/>
            <a:r>
              <a:rPr lang="zh-CN" altLang="en-US" dirty="0"/>
              <a:t>输入 </a:t>
            </a:r>
            <a:r>
              <a:rPr lang="en-US" altLang="zh-CN" dirty="0"/>
              <a:t>DOI </a:t>
            </a:r>
            <a:r>
              <a:rPr lang="zh-CN" altLang="en-US" dirty="0"/>
              <a:t>可以检索和下载</a:t>
            </a:r>
            <a:endParaRPr lang="en-US" altLang="zh-CN" dirty="0"/>
          </a:p>
          <a:p>
            <a:pPr lvl="2"/>
            <a:r>
              <a:rPr lang="en-US" altLang="zh-CN" dirty="0"/>
              <a:t>DOI: </a:t>
            </a:r>
            <a:r>
              <a:rPr lang="en-US" altLang="zh-CN" dirty="0">
                <a:hlinkClick r:id="rId3"/>
              </a:rPr>
              <a:t>http://baike.baidu.com/view/1104392.htm</a:t>
            </a:r>
            <a:endParaRPr lang="zh-CN" altLang="en-US" dirty="0"/>
          </a:p>
          <a:p>
            <a:pPr lvl="1"/>
            <a:r>
              <a:rPr lang="zh-CN" altLang="en-US" dirty="0"/>
              <a:t>如果封掉</a:t>
            </a:r>
            <a:r>
              <a:rPr lang="en-US" altLang="zh-CN" dirty="0"/>
              <a:t>, </a:t>
            </a:r>
            <a:r>
              <a:rPr lang="zh-CN" altLang="en-US" dirty="0"/>
              <a:t>解决方法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安装 </a:t>
            </a:r>
            <a:r>
              <a:rPr lang="en-US" altLang="zh-CN" dirty="0"/>
              <a:t>sci-hub </a:t>
            </a:r>
            <a:r>
              <a:rPr lang="zh-CN" altLang="en-US" dirty="0"/>
              <a:t>的桌面版：</a:t>
            </a:r>
            <a:endParaRPr lang="en-US" altLang="zh-CN" dirty="0"/>
          </a:p>
          <a:p>
            <a:pPr lvl="3"/>
            <a:r>
              <a:rPr lang="zh-CN" altLang="en-US" dirty="0"/>
              <a:t>链接</a:t>
            </a:r>
            <a:r>
              <a:rPr lang="en-US" altLang="zh-CN" dirty="0"/>
              <a:t>:https://pan.baidu.com/s/1FMibh46mBao4nSt7AXj--g </a:t>
            </a:r>
            <a:r>
              <a:rPr lang="zh-CN" altLang="en-US" dirty="0"/>
              <a:t>提取码</a:t>
            </a:r>
            <a:r>
              <a:rPr lang="en-US" altLang="zh-CN" dirty="0"/>
              <a:t>:q7nh</a:t>
            </a:r>
          </a:p>
          <a:p>
            <a:pPr lvl="2"/>
            <a:r>
              <a:rPr lang="en-US" altLang="zh-CN" dirty="0">
                <a:hlinkClick r:id="rId4"/>
              </a:rPr>
              <a:t>http://tool.yovisun.com/scihub/</a:t>
            </a:r>
            <a:r>
              <a:rPr lang="en-US" altLang="zh-CN" dirty="0"/>
              <a:t> </a:t>
            </a:r>
          </a:p>
          <a:p>
            <a:pPr lvl="3"/>
            <a:r>
              <a:rPr lang="zh-CN" altLang="en-US" dirty="0"/>
              <a:t>实时给出最新的 </a:t>
            </a:r>
            <a:r>
              <a:rPr lang="en-US" altLang="zh-CN" dirty="0"/>
              <a:t>sci-hub </a:t>
            </a:r>
            <a:r>
              <a:rPr lang="zh-CN" altLang="en-US" dirty="0"/>
              <a:t>可以访问的网址</a:t>
            </a:r>
            <a:endParaRPr lang="en-US" altLang="zh-CN" dirty="0"/>
          </a:p>
          <a:p>
            <a:r>
              <a:rPr lang="en-US" altLang="zh-CN" dirty="0"/>
              <a:t>Library Genesis - </a:t>
            </a:r>
            <a:r>
              <a:rPr lang="zh-CN" altLang="en-US" dirty="0"/>
              <a:t>（ </a:t>
            </a:r>
            <a:r>
              <a:rPr lang="en-US" altLang="zh-CN" dirty="0"/>
              <a:t>http://gen.lib.rus.ec/ </a:t>
            </a:r>
            <a:r>
              <a:rPr lang="zh-CN" altLang="en-US" dirty="0"/>
              <a:t>或者 </a:t>
            </a:r>
            <a:r>
              <a:rPr lang="en-US" altLang="zh-CN" dirty="0">
                <a:hlinkClick r:id="rId5"/>
              </a:rPr>
              <a:t>http://libgen.io/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俄罗斯人搞的全人类知识无版权传播的计划</a:t>
            </a:r>
          </a:p>
          <a:p>
            <a:pPr lvl="1"/>
            <a:r>
              <a:rPr lang="zh-CN" altLang="en-US" dirty="0"/>
              <a:t>论文很多，下载方便，有很多外文书籍（多是学术书籍）和中文书籍，几乎每天都在更新。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4561-D60E-4E76-89B5-AD868CEB4D55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2300-2173-4797-AE0E-8B99834358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2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经常看看最新的论文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ArXiv - 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https://arxiv.org/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https://zh.wikipedia.org/wiki/ArXiv</a:t>
            </a:r>
            <a:r>
              <a:rPr lang="en-US" altLang="zh-CN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经常上去看看， 可以看到前沿的论文。</a:t>
            </a:r>
          </a:p>
          <a:p>
            <a:pPr lvl="1"/>
            <a:r>
              <a:rPr lang="zh-CN" altLang="en-US" dirty="0"/>
              <a:t>收集物理学、数学、计算机科学与生物学</a:t>
            </a:r>
            <a:r>
              <a:rPr lang="zh-CN" altLang="en-US" b="1" dirty="0"/>
              <a:t>论文预印本</a:t>
            </a:r>
            <a:r>
              <a:rPr lang="zh-CN" altLang="en-US" dirty="0"/>
              <a:t>的网站。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F0D4-B336-4A09-9403-A34E6D75676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2300-2173-4797-AE0E-8B99834358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9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5C4DE0F-CDAF-C5BE-8A49-8C69E70F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文献的选择及阅读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C351A4-4846-A07D-E3F5-BB95A3A92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讨论、个人的分享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78AE8-9E15-51F6-79AD-B6579964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D27DB3-D2F3-AD73-D9B8-4525B474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3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C82BD86-5CAD-0E8E-B678-981EDACF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关于文献的选择和阅读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16ED223-0C12-7C92-6E77-0A2329D3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论文检索</a:t>
            </a:r>
            <a:endParaRPr lang="en-US" altLang="zh-CN" dirty="0"/>
          </a:p>
          <a:p>
            <a:r>
              <a:rPr lang="zh-CN" altLang="en-US" dirty="0"/>
              <a:t>文献选择</a:t>
            </a:r>
            <a:endParaRPr lang="en-US" altLang="zh-CN" dirty="0"/>
          </a:p>
          <a:p>
            <a:pPr lvl="1"/>
            <a:r>
              <a:rPr lang="zh-CN" altLang="en-US" dirty="0"/>
              <a:t>如何进入一个领域</a:t>
            </a:r>
            <a:endParaRPr lang="en-US" altLang="zh-CN" dirty="0"/>
          </a:p>
          <a:p>
            <a:r>
              <a:rPr lang="zh-CN" altLang="en-US" dirty="0"/>
              <a:t>阅读文献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368D5-FC35-C0C1-3BAC-FB5C7DC7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EE03-B880-4B7D-AB90-5609619719BD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F2177-FB53-F6DB-684D-7F7D460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22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8125F-7524-2773-5537-796ED7BB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C188A-1A5F-7C3B-8CA9-01BA04261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62800" cy="43513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英文资源：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  <a:r>
              <a:rPr lang="zh-CN" altLang="en-US" dirty="0"/>
              <a:t>学术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https://scholar.google.com/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最好的，如果不能访问，可以使用替代方法</a:t>
            </a:r>
            <a:endParaRPr lang="en-US" altLang="zh-CN" dirty="0"/>
          </a:p>
          <a:p>
            <a:pPr lvl="2"/>
            <a:r>
              <a:rPr lang="zh-CN" altLang="en-US" dirty="0"/>
              <a:t>高级功能：跟踪作者、论文、领域</a:t>
            </a:r>
            <a:endParaRPr lang="en-US" altLang="zh-CN" dirty="0"/>
          </a:p>
          <a:p>
            <a:pPr lvl="3"/>
            <a:r>
              <a:rPr lang="zh-CN" altLang="en-US" dirty="0"/>
              <a:t>必应学术、百度学术无法检索到最新的文献</a:t>
            </a:r>
            <a:endParaRPr lang="en-US" altLang="zh-CN" dirty="0"/>
          </a:p>
          <a:p>
            <a:pPr lvl="1"/>
            <a:r>
              <a:rPr lang="zh-CN" altLang="en-US" dirty="0"/>
              <a:t>微软学术，替代：</a:t>
            </a:r>
            <a:endParaRPr lang="en-US" altLang="zh-CN" dirty="0"/>
          </a:p>
          <a:p>
            <a:pPr lvl="2"/>
            <a:r>
              <a:rPr lang="zh-CN" altLang="en-US" dirty="0">
                <a:hlinkClick r:id="rId4"/>
              </a:rPr>
              <a:t>搜索 学术 </a:t>
            </a:r>
            <a:r>
              <a:rPr lang="en-US" altLang="zh-CN" dirty="0">
                <a:hlinkClick r:id="rId4"/>
              </a:rPr>
              <a:t>(bing.com)</a:t>
            </a:r>
            <a:endParaRPr lang="en-US" altLang="zh-CN" dirty="0"/>
          </a:p>
          <a:p>
            <a:pPr lvl="1"/>
            <a:r>
              <a:rPr lang="en-US" altLang="zh-CN" dirty="0"/>
              <a:t>DBLP</a:t>
            </a:r>
            <a:r>
              <a:rPr lang="zh-CN" altLang="en-US" dirty="0"/>
              <a:t>（整理会议、作者的全部工作）</a:t>
            </a:r>
            <a:endParaRPr lang="en-US" altLang="zh-CN" dirty="0"/>
          </a:p>
          <a:p>
            <a:pPr lvl="2"/>
            <a:r>
              <a:rPr lang="en-US" altLang="zh-CN" dirty="0">
                <a:hlinkClick r:id="rId5"/>
              </a:rPr>
              <a:t>https://dblp.uni-trier.de</a:t>
            </a:r>
            <a:r>
              <a:rPr lang="en-US" altLang="zh-CN" dirty="0"/>
              <a:t> or </a:t>
            </a:r>
            <a:r>
              <a:rPr lang="en-US" altLang="zh-CN" dirty="0" err="1">
                <a:hlinkClick r:id="rId6"/>
              </a:rPr>
              <a:t>dblp</a:t>
            </a:r>
            <a:r>
              <a:rPr lang="en-US" altLang="zh-CN" dirty="0">
                <a:hlinkClick r:id="rId6"/>
              </a:rPr>
              <a:t>: computer science bibliography</a:t>
            </a:r>
            <a:endParaRPr lang="en-US" altLang="zh-CN" dirty="0"/>
          </a:p>
          <a:p>
            <a:pPr lvl="2"/>
            <a:r>
              <a:rPr lang="zh-CN" altLang="en-US" dirty="0"/>
              <a:t>偏</a:t>
            </a:r>
            <a:r>
              <a:rPr lang="en-US" altLang="zh-CN" dirty="0"/>
              <a:t>CS</a:t>
            </a:r>
            <a:r>
              <a:rPr lang="zh-CN" altLang="en-US" dirty="0"/>
              <a:t>科研中，非常重要</a:t>
            </a:r>
            <a:endParaRPr lang="en-US" altLang="zh-CN" dirty="0"/>
          </a:p>
          <a:p>
            <a:pPr lvl="2"/>
            <a:r>
              <a:rPr lang="zh-CN" altLang="en-US" dirty="0"/>
              <a:t>将会议按年份做整理、并提供论文下载</a:t>
            </a:r>
            <a:endParaRPr lang="en-US" altLang="zh-CN" dirty="0"/>
          </a:p>
          <a:p>
            <a:pPr lvl="2"/>
            <a:r>
              <a:rPr lang="zh-CN" altLang="en-US" dirty="0"/>
              <a:t>一个非常好的引用网络，可以作为学术类社交网络的数据集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5C9556-7409-4BF2-4E2F-E190D4B5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00" y="1825625"/>
            <a:ext cx="3352800" cy="43513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中文资源：</a:t>
            </a:r>
            <a:endParaRPr lang="en-US" altLang="zh-CN" dirty="0"/>
          </a:p>
          <a:p>
            <a:pPr lvl="1"/>
            <a:r>
              <a:rPr lang="zh-CN" altLang="en-US" dirty="0"/>
              <a:t>知网</a:t>
            </a:r>
            <a:endParaRPr lang="en-US" altLang="zh-CN" dirty="0"/>
          </a:p>
          <a:p>
            <a:pPr lvl="1"/>
            <a:r>
              <a:rPr lang="zh-CN" altLang="en-US" dirty="0"/>
              <a:t>万方、维普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86619-81FE-B3F3-DA97-722C8627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772281-F093-DDB0-5D68-70CC7272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75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5E66C8F-9FA4-8DD1-F4DC-D777C817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学术搜索</a:t>
            </a:r>
            <a:r>
              <a:rPr lang="en-US" altLang="zh-CN" dirty="0"/>
              <a:t>-</a:t>
            </a:r>
            <a:r>
              <a:rPr lang="zh-CN" altLang="en-US" dirty="0"/>
              <a:t>高级搜索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6FB8D0F-E424-CED5-24F6-1F9ABABD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7EA26-7B09-8B31-8B17-F5157F21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F5A-3482-4797-9331-1627630E586A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AB27D-EBE3-BF60-C23C-66DC8D44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9D5F91C-B7F1-5554-4DFA-9186CF75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435838"/>
            <a:ext cx="849748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2AA0A-25D6-F4A9-F7C4-77223BB0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C9D8F-F343-BBB7-AEF9-2BF1E08F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情景</a:t>
            </a:r>
            <a:r>
              <a:rPr lang="en-US" altLang="zh-CN" dirty="0"/>
              <a:t>1</a:t>
            </a:r>
            <a:r>
              <a:rPr lang="zh-CN" altLang="en-US" dirty="0"/>
              <a:t>：想要了解和掌握、深入、追踪特定主题</a:t>
            </a:r>
            <a:endParaRPr lang="en-US" altLang="zh-CN" dirty="0"/>
          </a:p>
          <a:p>
            <a:pPr lvl="1"/>
            <a:r>
              <a:rPr lang="zh-CN" altLang="en-US" dirty="0"/>
              <a:t>面向特定主题的文献选择</a:t>
            </a:r>
            <a:endParaRPr lang="en-US" altLang="zh-CN" dirty="0"/>
          </a:p>
          <a:p>
            <a:pPr lvl="1"/>
            <a:r>
              <a:rPr lang="en-US" altLang="zh-CN" dirty="0"/>
              <a:t>Google Scholar</a:t>
            </a:r>
          </a:p>
          <a:p>
            <a:pPr lvl="2"/>
            <a:r>
              <a:rPr lang="zh-CN" altLang="en-US" dirty="0"/>
              <a:t>按作者搜索，可以搜索指定作者的相关信息和相关论文</a:t>
            </a:r>
            <a:endParaRPr lang="en-US" altLang="zh-CN" dirty="0"/>
          </a:p>
          <a:p>
            <a:pPr lvl="3"/>
            <a:r>
              <a:rPr lang="en-US" altLang="zh-CN" dirty="0" err="1"/>
              <a:t>author:Hinton</a:t>
            </a:r>
            <a:endParaRPr lang="en-US" altLang="zh-CN" dirty="0"/>
          </a:p>
          <a:p>
            <a:pPr lvl="2"/>
            <a:r>
              <a:rPr lang="zh-CN" altLang="en-US" dirty="0"/>
              <a:t>按发表期刊</a:t>
            </a:r>
            <a:r>
              <a:rPr lang="en-US" altLang="zh-CN" dirty="0"/>
              <a:t>/</a:t>
            </a:r>
            <a:r>
              <a:rPr lang="zh-CN" altLang="en-US" dirty="0"/>
              <a:t>会议搜索，可以搜索发表在指定期刊</a:t>
            </a:r>
            <a:r>
              <a:rPr lang="en-US" altLang="zh-CN" dirty="0"/>
              <a:t>/</a:t>
            </a:r>
            <a:r>
              <a:rPr lang="zh-CN" altLang="en-US" dirty="0"/>
              <a:t>会议的相关论文</a:t>
            </a:r>
            <a:endParaRPr lang="en-US" altLang="zh-CN" dirty="0"/>
          </a:p>
          <a:p>
            <a:pPr lvl="3"/>
            <a:r>
              <a:rPr lang="en-US" altLang="zh-CN" dirty="0" err="1"/>
              <a:t>source:Nature</a:t>
            </a:r>
            <a:endParaRPr lang="en-US" altLang="zh-CN" dirty="0"/>
          </a:p>
          <a:p>
            <a:pPr lvl="2"/>
            <a:r>
              <a:rPr lang="zh-CN" altLang="en-US" dirty="0"/>
              <a:t>按标题出现关键词搜索，可以搜索在标题中出现某些关键词的论文</a:t>
            </a:r>
            <a:endParaRPr lang="en-US" altLang="zh-CN" dirty="0"/>
          </a:p>
          <a:p>
            <a:pPr lvl="3"/>
            <a:r>
              <a:rPr lang="en-US" altLang="zh-CN" dirty="0"/>
              <a:t>Deep learning</a:t>
            </a:r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Google</a:t>
            </a:r>
            <a:r>
              <a:rPr lang="zh-CN" altLang="en-US" dirty="0"/>
              <a:t>的搜索技巧，如：搜索引擎常用的 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和</a:t>
            </a:r>
            <a:r>
              <a:rPr lang="en-US" altLang="zh-CN" dirty="0"/>
              <a:t>””</a:t>
            </a:r>
            <a:r>
              <a:rPr lang="zh-CN" altLang="en-US" dirty="0"/>
              <a:t>均支持，或者按时间范围</a:t>
            </a:r>
            <a:endParaRPr lang="en-US" altLang="zh-CN" dirty="0"/>
          </a:p>
          <a:p>
            <a:pPr lvl="3"/>
            <a:r>
              <a:rPr lang="zh-CN" altLang="en-US" dirty="0"/>
              <a:t>“”表示引号内的字符串完整搜索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669D4-B38E-7702-90D5-81FC208D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2B7F6D-9A3A-38E4-A61C-A0862D7E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4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09E2E-3EA0-411C-18DD-944756E1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92EEB-48C9-F69C-3BD6-0974BEB1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引入</a:t>
            </a:r>
            <a:endParaRPr lang="en-US" altLang="zh-CN" dirty="0"/>
          </a:p>
          <a:p>
            <a:r>
              <a:rPr lang="zh-CN" altLang="en-US" dirty="0"/>
              <a:t>信息获取</a:t>
            </a:r>
            <a:endParaRPr lang="en-US" altLang="zh-CN" dirty="0"/>
          </a:p>
          <a:p>
            <a:pPr lvl="1"/>
            <a:r>
              <a:rPr lang="zh-CN" altLang="en-US" dirty="0"/>
              <a:t>途径的分类</a:t>
            </a:r>
            <a:endParaRPr lang="en-US" altLang="zh-CN" dirty="0"/>
          </a:p>
          <a:p>
            <a:r>
              <a:rPr lang="zh-CN" altLang="en-US" dirty="0"/>
              <a:t>学术搜索</a:t>
            </a:r>
            <a:endParaRPr lang="en-US" altLang="zh-CN" dirty="0"/>
          </a:p>
          <a:p>
            <a:pPr lvl="1"/>
            <a:r>
              <a:rPr lang="zh-CN" altLang="en-US" dirty="0"/>
              <a:t>如何下载论文</a:t>
            </a:r>
            <a:endParaRPr lang="en-US" altLang="zh-CN" dirty="0"/>
          </a:p>
          <a:p>
            <a:pPr lvl="2"/>
            <a:r>
              <a:rPr lang="zh-CN" altLang="en-US" dirty="0"/>
              <a:t>付费墙</a:t>
            </a:r>
          </a:p>
          <a:p>
            <a:r>
              <a:rPr lang="zh-CN" altLang="en-US" dirty="0"/>
              <a:t>论文的检索及阅读</a:t>
            </a:r>
            <a:endParaRPr lang="en-US" altLang="zh-CN" dirty="0"/>
          </a:p>
          <a:p>
            <a:pPr lvl="1"/>
            <a:r>
              <a:rPr lang="zh-CN" altLang="en-US" dirty="0"/>
              <a:t>如何找需要的文献</a:t>
            </a:r>
          </a:p>
          <a:p>
            <a:pPr lvl="1"/>
            <a:r>
              <a:rPr lang="zh-CN" altLang="en-US" dirty="0"/>
              <a:t>推荐的会议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41186-1C54-9E23-0973-3ADDED84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AFA-23D5-4345-9D7E-B284704F18E7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C4E30E-107C-F8B1-4DD3-4A0933EA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97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05991-55AB-D98E-2570-94E8DA7D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EC233-F9D2-2F9C-34A1-1DD21785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情景</a:t>
            </a:r>
            <a:r>
              <a:rPr lang="en-US" altLang="zh-CN" dirty="0"/>
              <a:t>2</a:t>
            </a:r>
            <a:r>
              <a:rPr lang="zh-CN" altLang="en-US" dirty="0"/>
              <a:t>：进入某领域的初期，需要对该领域有全貌性的了解</a:t>
            </a:r>
            <a:endParaRPr lang="en-US" altLang="zh-CN" dirty="0"/>
          </a:p>
          <a:p>
            <a:pPr lvl="1"/>
            <a:r>
              <a:rPr lang="zh-CN" altLang="en-US" dirty="0"/>
              <a:t>面向指定领域学习的文献选择</a:t>
            </a:r>
            <a:endParaRPr lang="en-US" altLang="zh-CN" dirty="0"/>
          </a:p>
          <a:p>
            <a:pPr lvl="2"/>
            <a:r>
              <a:rPr lang="zh-CN" altLang="en-US" dirty="0"/>
              <a:t>中文知网搜索</a:t>
            </a:r>
            <a:r>
              <a:rPr lang="en-US" altLang="zh-CN" dirty="0"/>
              <a:t>”</a:t>
            </a:r>
            <a:r>
              <a:rPr lang="zh-CN" altLang="en-US" dirty="0"/>
              <a:t>课题名称</a:t>
            </a:r>
            <a:r>
              <a:rPr lang="en-US" altLang="zh-CN" dirty="0"/>
              <a:t>+</a:t>
            </a:r>
            <a:r>
              <a:rPr lang="zh-CN" altLang="en-US" dirty="0"/>
              <a:t>综述</a:t>
            </a:r>
            <a:r>
              <a:rPr lang="en-US" altLang="zh-CN" dirty="0"/>
              <a:t>”</a:t>
            </a:r>
          </a:p>
          <a:p>
            <a:pPr lvl="3"/>
            <a:r>
              <a:rPr lang="zh-CN" altLang="en-US" dirty="0"/>
              <a:t>名校的硕博学位论文</a:t>
            </a:r>
            <a:endParaRPr lang="en-US" altLang="zh-CN" dirty="0"/>
          </a:p>
          <a:p>
            <a:pPr lvl="3"/>
            <a:r>
              <a:rPr lang="zh-CN" altLang="en-US" dirty="0"/>
              <a:t>领域专家的中文综述</a:t>
            </a:r>
            <a:endParaRPr lang="en-US" altLang="zh-CN" dirty="0"/>
          </a:p>
          <a:p>
            <a:pPr lvl="2"/>
            <a:r>
              <a:rPr lang="en-US" altLang="zh-CN" dirty="0"/>
              <a:t>Google Scholar</a:t>
            </a:r>
            <a:r>
              <a:rPr lang="zh-CN" altLang="en-US" dirty="0"/>
              <a:t>搜索“课题名称</a:t>
            </a:r>
            <a:r>
              <a:rPr lang="en-US" altLang="zh-CN" dirty="0"/>
              <a:t>+survey/review/tutorial/</a:t>
            </a:r>
            <a:r>
              <a:rPr lang="zh-CN" altLang="en-US" dirty="0"/>
              <a:t>综述”</a:t>
            </a:r>
            <a:endParaRPr lang="en-US" altLang="zh-CN" dirty="0"/>
          </a:p>
          <a:p>
            <a:pPr lvl="2"/>
            <a:r>
              <a:rPr lang="zh-CN" altLang="en-US" dirty="0"/>
              <a:t>相关领域顶会</a:t>
            </a:r>
            <a:r>
              <a:rPr lang="en-US" altLang="zh-CN" dirty="0"/>
              <a:t>/</a:t>
            </a:r>
            <a:r>
              <a:rPr lang="zh-CN" altLang="en-US" dirty="0"/>
              <a:t>期刊</a:t>
            </a:r>
            <a:endParaRPr lang="en-US" altLang="zh-CN" dirty="0"/>
          </a:p>
          <a:p>
            <a:pPr lvl="3"/>
            <a:r>
              <a:rPr lang="zh-CN" altLang="en-US" dirty="0"/>
              <a:t>其中会邀请领域专家执笔</a:t>
            </a:r>
            <a:r>
              <a:rPr lang="en-US" altLang="zh-CN" dirty="0"/>
              <a:t>/</a:t>
            </a:r>
            <a:r>
              <a:rPr lang="zh-CN" altLang="en-US" dirty="0"/>
              <a:t>演讲</a:t>
            </a:r>
            <a:endParaRPr lang="en-US" altLang="zh-CN" dirty="0"/>
          </a:p>
          <a:p>
            <a:pPr lvl="3"/>
            <a:r>
              <a:rPr lang="en-US" altLang="zh-CN" dirty="0"/>
              <a:t>survey / tutorial</a:t>
            </a:r>
          </a:p>
          <a:p>
            <a:pPr lvl="4"/>
            <a:r>
              <a:rPr lang="zh-CN" altLang="en-US" dirty="0"/>
              <a:t>篇幅较长，较全面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DDEA2-1ED7-4474-28D4-0644AF66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CC660B-62F6-FD86-292C-C3B0B6DD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86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C1F22-E487-5CCA-F111-545D5EE9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3D169-E010-77BB-5245-5636B276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情景</a:t>
            </a:r>
            <a:r>
              <a:rPr lang="en-US" altLang="zh-CN" dirty="0"/>
              <a:t>3</a:t>
            </a:r>
            <a:r>
              <a:rPr lang="zh-CN" altLang="en-US" dirty="0"/>
              <a:t>：已经进入入某领域</a:t>
            </a:r>
            <a:r>
              <a:rPr lang="en-US" altLang="zh-CN" dirty="0"/>
              <a:t>/</a:t>
            </a:r>
            <a:r>
              <a:rPr lang="zh-CN" altLang="en-US" dirty="0"/>
              <a:t>主题，有一定经验，想一直追踪最新进展</a:t>
            </a:r>
            <a:endParaRPr lang="en-US" altLang="zh-CN" dirty="0"/>
          </a:p>
          <a:p>
            <a:pPr lvl="1"/>
            <a:r>
              <a:rPr lang="zh-CN" altLang="en-US" dirty="0"/>
              <a:t>面向知识更新的文献选择</a:t>
            </a:r>
            <a:endParaRPr lang="en-US" altLang="zh-CN" dirty="0"/>
          </a:p>
          <a:p>
            <a:pPr lvl="2"/>
            <a:r>
              <a:rPr lang="en-US" altLang="zh-CN" dirty="0"/>
              <a:t>ArXiv - 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https://arxiv.org/</a:t>
            </a:r>
            <a:r>
              <a:rPr lang="zh-CN" altLang="en-US" dirty="0"/>
              <a:t>）发布的前沿论文</a:t>
            </a:r>
            <a:endParaRPr lang="en-US" altLang="zh-CN" dirty="0"/>
          </a:p>
          <a:p>
            <a:pPr lvl="3"/>
            <a:r>
              <a:rPr lang="en-US" altLang="zh-CN" dirty="0">
                <a:hlinkClick r:id="rId4"/>
              </a:rPr>
              <a:t>https://zh.wikipedia.org/wiki/ArXiv</a:t>
            </a:r>
            <a:endParaRPr lang="en-US" altLang="zh-CN" dirty="0"/>
          </a:p>
          <a:p>
            <a:pPr lvl="1"/>
            <a:r>
              <a:rPr lang="zh-CN" altLang="en-US" dirty="0"/>
              <a:t>相关国际顶会每年发表的论文集</a:t>
            </a:r>
            <a:endParaRPr lang="en-US" altLang="zh-CN" dirty="0"/>
          </a:p>
          <a:p>
            <a:pPr lvl="2"/>
            <a:r>
              <a:rPr lang="zh-CN" altLang="en-US" dirty="0"/>
              <a:t>如，</a:t>
            </a:r>
            <a:r>
              <a:rPr lang="en-US" altLang="zh-CN" dirty="0"/>
              <a:t>NLP</a:t>
            </a:r>
            <a:r>
              <a:rPr lang="zh-CN" altLang="en-US" dirty="0"/>
              <a:t>相关：</a:t>
            </a:r>
            <a:r>
              <a:rPr lang="en-US" altLang="zh-CN" dirty="0"/>
              <a:t>ACL EMNLP COLING NAACL</a:t>
            </a:r>
          </a:p>
          <a:p>
            <a:pPr lvl="2"/>
            <a:r>
              <a:rPr lang="en-US" altLang="zh-CN" dirty="0"/>
              <a:t>CCF</a:t>
            </a:r>
            <a:r>
              <a:rPr lang="zh-CN" altLang="en-US" dirty="0"/>
              <a:t>列表</a:t>
            </a:r>
            <a:r>
              <a:rPr lang="en-US" altLang="zh-CN" dirty="0"/>
              <a:t>(</a:t>
            </a:r>
            <a:r>
              <a:rPr lang="zh-CN" altLang="en-US" dirty="0"/>
              <a:t>关注其中的</a:t>
            </a:r>
            <a:r>
              <a:rPr lang="en-US" altLang="zh-CN" dirty="0"/>
              <a:t>A</a:t>
            </a:r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但也未必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>
                <a:hlinkClick r:id="rId5"/>
              </a:rPr>
              <a:t>https://www.ccf.org.cn/Academic_Evaluation/By_category/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>
                <a:hlinkClick r:id="rId6"/>
              </a:rPr>
              <a:t>https://dblp.uni-trier.de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相关国际顶刊定义发表的论文</a:t>
            </a:r>
            <a:endParaRPr lang="en-US" altLang="zh-CN" dirty="0"/>
          </a:p>
          <a:p>
            <a:pPr lvl="2"/>
            <a:r>
              <a:rPr lang="zh-CN" altLang="en-US" dirty="0"/>
              <a:t>如，</a:t>
            </a:r>
            <a:r>
              <a:rPr lang="en-US" altLang="zh-CN" dirty="0"/>
              <a:t>NLP</a:t>
            </a:r>
            <a:r>
              <a:rPr lang="zh-CN" altLang="en-US" dirty="0"/>
              <a:t>相关：</a:t>
            </a:r>
            <a:r>
              <a:rPr lang="en-US" altLang="zh-CN" dirty="0"/>
              <a:t>Computational Linguistics</a:t>
            </a:r>
            <a:r>
              <a:rPr lang="zh-CN" altLang="en-US" dirty="0"/>
              <a:t>，</a:t>
            </a:r>
            <a:r>
              <a:rPr lang="en-US" altLang="zh-CN" dirty="0"/>
              <a:t>TACL(</a:t>
            </a:r>
            <a:r>
              <a:rPr lang="zh-CN" altLang="en-US" dirty="0"/>
              <a:t>很难投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CCF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zh-CN" altLang="en-US" dirty="0"/>
              <a:t>国际顶尖高校研究组</a:t>
            </a:r>
            <a:r>
              <a:rPr lang="en-US" altLang="zh-CN" dirty="0"/>
              <a:t>/</a:t>
            </a:r>
            <a:r>
              <a:rPr lang="zh-CN" altLang="en-US" dirty="0"/>
              <a:t>企业研究机构发布的学术报告或新闻</a:t>
            </a:r>
            <a:endParaRPr lang="en-US" altLang="zh-CN" dirty="0"/>
          </a:p>
          <a:p>
            <a:pPr lvl="2"/>
            <a:r>
              <a:rPr lang="en-US" altLang="zh-CN" dirty="0" err="1"/>
              <a:t>CSRanking</a:t>
            </a:r>
            <a:endParaRPr lang="en-US" altLang="zh-CN" dirty="0"/>
          </a:p>
          <a:p>
            <a:pPr lvl="1"/>
            <a:r>
              <a:rPr lang="zh-CN" altLang="en-US" dirty="0"/>
              <a:t>科技媒体</a:t>
            </a:r>
            <a:r>
              <a:rPr lang="en-US" altLang="zh-CN" dirty="0"/>
              <a:t>/</a:t>
            </a:r>
            <a:r>
              <a:rPr lang="zh-CN" altLang="en-US" dirty="0"/>
              <a:t>社交媒体集中报道或讨论的学术成果，如：</a:t>
            </a:r>
            <a:endParaRPr lang="en-US" altLang="zh-CN" dirty="0"/>
          </a:p>
          <a:p>
            <a:pPr lvl="2"/>
            <a:r>
              <a:rPr lang="zh-CN" altLang="en-US" dirty="0"/>
              <a:t>机器之心、雷锋网</a:t>
            </a:r>
            <a:r>
              <a:rPr lang="en-US" altLang="zh-CN" dirty="0"/>
              <a:t>/AI</a:t>
            </a:r>
            <a:r>
              <a:rPr lang="zh-CN" altLang="en-US" dirty="0"/>
              <a:t>科技评论、</a:t>
            </a:r>
            <a:r>
              <a:rPr lang="en-US" altLang="zh-CN" b="1" dirty="0" err="1"/>
              <a:t>PaperWeekly</a:t>
            </a:r>
            <a:r>
              <a:rPr lang="zh-CN" altLang="en-US" dirty="0"/>
              <a:t>、</a:t>
            </a:r>
            <a:r>
              <a:rPr lang="en-US" altLang="zh-CN" dirty="0" err="1"/>
              <a:t>DeepTech</a:t>
            </a:r>
            <a:r>
              <a:rPr lang="zh-CN" altLang="en-US" dirty="0"/>
              <a:t>、新智元</a:t>
            </a:r>
            <a:endParaRPr lang="en-US" altLang="zh-CN" dirty="0"/>
          </a:p>
          <a:p>
            <a:pPr lvl="2"/>
            <a:r>
              <a:rPr lang="zh-CN" altLang="en-US" dirty="0"/>
              <a:t>建议：看一手资料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EA69E-E898-DCB0-83F5-51DA1AE1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9605CD-122A-1363-ABEF-01A7664F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69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5421B-28E7-3736-687A-48D88379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简单讨论：顶会、顶刊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E85B-2344-EBD6-43F0-AB67ED41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CS</a:t>
            </a:r>
            <a:r>
              <a:rPr lang="zh-CN" altLang="en-US" dirty="0"/>
              <a:t>领域不同于其他领域（生物、化学等）会议的参考价值会更高</a:t>
            </a:r>
            <a:endParaRPr lang="en-US" altLang="zh-CN" dirty="0"/>
          </a:p>
          <a:p>
            <a:pPr lvl="1"/>
            <a:r>
              <a:rPr lang="zh-CN" altLang="en-US" dirty="0"/>
              <a:t>会议审稿周期短（</a:t>
            </a:r>
            <a:r>
              <a:rPr lang="en-US" altLang="zh-CN" dirty="0"/>
              <a:t>3</a:t>
            </a:r>
            <a:r>
              <a:rPr lang="zh-CN" altLang="en-US" dirty="0"/>
              <a:t>个月左右）、期刊（返稿、修改）周期长（一年左右）</a:t>
            </a:r>
            <a:endParaRPr lang="en-US" altLang="zh-CN" dirty="0"/>
          </a:p>
          <a:p>
            <a:pPr lvl="1"/>
            <a:r>
              <a:rPr lang="en-US" altLang="zh-CN" dirty="0"/>
              <a:t>CS</a:t>
            </a:r>
            <a:r>
              <a:rPr lang="zh-CN" altLang="en-US" dirty="0"/>
              <a:t>领域发展日新月异，会议要比期刊更受欢迎</a:t>
            </a:r>
            <a:endParaRPr lang="en-US" altLang="zh-CN" dirty="0"/>
          </a:p>
          <a:p>
            <a:r>
              <a:rPr lang="zh-CN" altLang="en-US" dirty="0"/>
              <a:t>顶刊的文章，含金量高</a:t>
            </a:r>
            <a:endParaRPr lang="en-US" altLang="zh-CN" dirty="0"/>
          </a:p>
          <a:p>
            <a:pPr lvl="1"/>
            <a:r>
              <a:rPr lang="zh-CN" altLang="en-US" dirty="0"/>
              <a:t>编辑要求更严格、如果不满意，可能会要求作者一直修改</a:t>
            </a:r>
            <a:endParaRPr lang="en-US" altLang="zh-CN" dirty="0"/>
          </a:p>
          <a:p>
            <a:pPr lvl="1"/>
            <a:r>
              <a:rPr lang="zh-CN" altLang="en-US" dirty="0"/>
              <a:t>审稿周期长，也会起到一个筛选作用</a:t>
            </a:r>
            <a:endParaRPr lang="en-US" altLang="zh-CN" dirty="0"/>
          </a:p>
          <a:p>
            <a:pPr lvl="2"/>
            <a:r>
              <a:rPr lang="zh-CN" altLang="en-US" dirty="0"/>
              <a:t>只有工作价值高的论文才会筛选后被发表</a:t>
            </a:r>
            <a:endParaRPr lang="en-US" altLang="zh-CN" dirty="0"/>
          </a:p>
          <a:p>
            <a:pPr lvl="1"/>
            <a:r>
              <a:rPr lang="zh-CN" altLang="en-US" dirty="0"/>
              <a:t>会议论文篇幅短（双栏，</a:t>
            </a:r>
            <a:r>
              <a:rPr lang="en-US" altLang="zh-CN" dirty="0"/>
              <a:t>6~8</a:t>
            </a:r>
            <a:r>
              <a:rPr lang="zh-CN" altLang="en-US" dirty="0"/>
              <a:t>页左右），期刊论文篇幅更长（</a:t>
            </a:r>
            <a:r>
              <a:rPr lang="en-US" altLang="zh-CN" dirty="0"/>
              <a:t>15</a:t>
            </a:r>
            <a:r>
              <a:rPr lang="zh-CN" altLang="en-US" dirty="0"/>
              <a:t>页或者更多）</a:t>
            </a:r>
            <a:endParaRPr lang="en-US" altLang="zh-CN" dirty="0"/>
          </a:p>
          <a:p>
            <a:pPr lvl="2"/>
            <a:r>
              <a:rPr lang="zh-CN" altLang="en-US" dirty="0"/>
              <a:t>会议论文因为篇幅原因，会删除不相干内容，会感觉阅读不清晰（没有描述清楚）</a:t>
            </a:r>
            <a:endParaRPr lang="en-US" altLang="zh-CN" dirty="0"/>
          </a:p>
          <a:p>
            <a:pPr lvl="2"/>
            <a:r>
              <a:rPr lang="zh-CN" altLang="en-US" dirty="0"/>
              <a:t>期刊论文，会介绍的更全面、更详细（背景、实验步骤等）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22670-71EE-CFB6-74E0-A52F0406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55382-1203-3AD6-E3A9-70806FE9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7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119C8-66D0-080E-1C2D-9A024349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CSRankings</a:t>
            </a:r>
            <a:r>
              <a:rPr lang="en-US" altLang="zh-CN" dirty="0">
                <a:hlinkClick r:id="rId2"/>
              </a:rPr>
              <a:t>: Computer Science Rankings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0FF39-B812-299C-22AE-C402FB0B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188F-2C7A-4EA5-B8FE-D92251E55DE7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20B27-2A9D-1B8C-BEDC-2EFCD63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4F9E5D-C6A5-EB37-D0A3-9BCCA197D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0281" y="1566250"/>
            <a:ext cx="7711438" cy="48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44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06BC9-7AD7-337E-0623-AF17B5FB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61564-3BA7-2843-E0B9-628A5036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如何衡量</a:t>
            </a:r>
            <a:r>
              <a:rPr lang="en-US" altLang="zh-CN" dirty="0"/>
              <a:t>/</a:t>
            </a:r>
            <a:r>
              <a:rPr lang="zh-CN" altLang="en-US" dirty="0"/>
              <a:t>选择</a:t>
            </a:r>
            <a:r>
              <a:rPr lang="en-US" altLang="zh-CN" dirty="0"/>
              <a:t>-</a:t>
            </a:r>
            <a:r>
              <a:rPr lang="zh-CN" altLang="en-US" dirty="0"/>
              <a:t>几个标准：</a:t>
            </a:r>
            <a:endParaRPr lang="en-US" altLang="zh-CN" dirty="0"/>
          </a:p>
          <a:p>
            <a:pPr lvl="1"/>
            <a:r>
              <a:rPr lang="zh-CN" altLang="en-US" dirty="0"/>
              <a:t>被引用次数：</a:t>
            </a:r>
            <a:endParaRPr lang="en-US" altLang="zh-CN" dirty="0"/>
          </a:p>
          <a:p>
            <a:pPr lvl="2"/>
            <a:r>
              <a:rPr lang="zh-CN" altLang="en-US" dirty="0"/>
              <a:t>经典论文（方法）被引次数可以用来衡量</a:t>
            </a:r>
            <a:endParaRPr lang="en-US" altLang="zh-CN" dirty="0"/>
          </a:p>
          <a:p>
            <a:pPr lvl="2"/>
            <a:r>
              <a:rPr lang="zh-CN" altLang="en-US" dirty="0"/>
              <a:t>最新的论文，被引次数参考性不强</a:t>
            </a:r>
            <a:endParaRPr lang="en-US" altLang="zh-CN" dirty="0"/>
          </a:p>
          <a:p>
            <a:pPr lvl="1"/>
            <a:r>
              <a:rPr lang="zh-CN" altLang="en-US" dirty="0"/>
              <a:t>会议、期刊的排名：</a:t>
            </a:r>
            <a:endParaRPr lang="en-US" altLang="zh-CN" dirty="0"/>
          </a:p>
          <a:p>
            <a:pPr lvl="2"/>
            <a:r>
              <a:rPr lang="zh-CN" altLang="en-US" dirty="0"/>
              <a:t>均可以参考 </a:t>
            </a:r>
            <a:r>
              <a:rPr lang="en-US" altLang="zh-CN" dirty="0"/>
              <a:t>CCF 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https://www.ccf.org.cn/Academic_Evaluation/By_category/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ArXiv</a:t>
            </a:r>
          </a:p>
          <a:p>
            <a:pPr lvl="3"/>
            <a:r>
              <a:rPr lang="zh-CN" altLang="en-US" dirty="0"/>
              <a:t>如果一直挂在</a:t>
            </a:r>
            <a:r>
              <a:rPr lang="en-US" altLang="zh-CN" dirty="0"/>
              <a:t>ArXiv</a:t>
            </a:r>
            <a:r>
              <a:rPr lang="zh-CN" altLang="en-US" dirty="0"/>
              <a:t>上（一直没有被会议</a:t>
            </a:r>
            <a:r>
              <a:rPr lang="en-US" altLang="zh-CN" dirty="0"/>
              <a:t>/</a:t>
            </a:r>
            <a:r>
              <a:rPr lang="zh-CN" altLang="en-US" dirty="0"/>
              <a:t>期刊收录），质量好的占少数。</a:t>
            </a:r>
            <a:endParaRPr lang="en-US" altLang="zh-CN" dirty="0"/>
          </a:p>
          <a:p>
            <a:pPr lvl="4"/>
            <a:r>
              <a:rPr lang="zh-CN" altLang="en-US" dirty="0"/>
              <a:t>也有特殊个例</a:t>
            </a:r>
            <a:endParaRPr lang="en-US" altLang="zh-CN" dirty="0"/>
          </a:p>
          <a:p>
            <a:pPr lvl="1"/>
            <a:r>
              <a:rPr lang="zh-CN" altLang="en-US" dirty="0"/>
              <a:t>领域专家</a:t>
            </a:r>
            <a:r>
              <a:rPr lang="en-US" altLang="zh-CN" dirty="0"/>
              <a:t>/</a:t>
            </a:r>
            <a:r>
              <a:rPr lang="zh-CN" altLang="en-US" dirty="0"/>
              <a:t>顶尖研究机构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282A1-EA07-8043-7807-758FAA5D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DC8D41-8FE3-CB5F-1A78-4C5961F0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92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B2FBD-A45D-E4E8-593F-EB5F324A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59BDB-11E1-4665-BDCB-F29C5507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人工智能相关领域顶会</a:t>
            </a:r>
            <a:r>
              <a:rPr lang="en-US" altLang="zh-CN" dirty="0"/>
              <a:t>/</a:t>
            </a:r>
            <a:r>
              <a:rPr lang="zh-CN" altLang="en-US" dirty="0"/>
              <a:t>人工智能相关领域顶会</a:t>
            </a:r>
            <a:r>
              <a:rPr lang="en-US" altLang="zh-CN" dirty="0"/>
              <a:t>.txt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2076B-7583-D70F-899F-7BEF7755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090FD-FF50-F03F-9B2D-962ECD7E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19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A9957-9893-C97C-82FE-D45F3280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如何进入一个领域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EADE0-D971-800B-B8A4-4C5A354C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借助检索，首先了解：</a:t>
            </a:r>
            <a:endParaRPr lang="en-US" altLang="zh-CN" dirty="0"/>
          </a:p>
          <a:p>
            <a:pPr lvl="1"/>
            <a:r>
              <a:rPr lang="zh-CN" altLang="en-US" dirty="0"/>
              <a:t>关键词、关键技术、重要论文列表、领域划分、领域专家</a:t>
            </a:r>
            <a:endParaRPr lang="en-US" altLang="zh-CN" dirty="0"/>
          </a:p>
          <a:p>
            <a:r>
              <a:rPr lang="zh-CN" altLang="en-US" dirty="0"/>
              <a:t>（相对成熟）领域</a:t>
            </a:r>
            <a:endParaRPr lang="en-US" altLang="zh-CN" dirty="0"/>
          </a:p>
          <a:p>
            <a:pPr lvl="1"/>
            <a:r>
              <a:rPr lang="zh-CN" altLang="en-US" dirty="0"/>
              <a:t>综述（</a:t>
            </a:r>
            <a:r>
              <a:rPr lang="en-US" altLang="zh-CN" dirty="0"/>
              <a:t>tutorial &amp; survey</a:t>
            </a:r>
            <a:r>
              <a:rPr lang="zh-CN" altLang="en-US" dirty="0"/>
              <a:t>）和优秀的学位论文</a:t>
            </a:r>
            <a:endParaRPr lang="en-US" altLang="zh-CN" dirty="0"/>
          </a:p>
          <a:p>
            <a:r>
              <a:rPr lang="zh-CN" altLang="en-US" dirty="0"/>
              <a:t>领域扩充，进一步认知领域</a:t>
            </a:r>
            <a:endParaRPr lang="en-US" altLang="zh-CN" dirty="0"/>
          </a:p>
          <a:p>
            <a:pPr lvl="1"/>
            <a:r>
              <a:rPr lang="zh-CN" altLang="en-US" dirty="0"/>
              <a:t>关键词关联</a:t>
            </a:r>
            <a:endParaRPr lang="en-US" altLang="zh-CN" dirty="0"/>
          </a:p>
          <a:p>
            <a:pPr lvl="1"/>
            <a:r>
              <a:rPr lang="zh-CN" altLang="en-US" dirty="0"/>
              <a:t>参考文献关联</a:t>
            </a:r>
            <a:r>
              <a:rPr lang="en-US" altLang="zh-CN" dirty="0"/>
              <a:t>/ </a:t>
            </a:r>
            <a:r>
              <a:rPr lang="zh-CN" altLang="en-US" dirty="0"/>
              <a:t>附录</a:t>
            </a:r>
            <a:endParaRPr lang="en-US" altLang="zh-CN" dirty="0"/>
          </a:p>
          <a:p>
            <a:pPr lvl="1"/>
            <a:r>
              <a:rPr lang="zh-CN" altLang="en-US" dirty="0"/>
              <a:t>相关工作</a:t>
            </a:r>
            <a:r>
              <a:rPr lang="en-US" altLang="zh-CN" dirty="0"/>
              <a:t>(related work)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会议扫墙</a:t>
            </a:r>
            <a:endParaRPr lang="en-US" altLang="zh-CN" dirty="0"/>
          </a:p>
          <a:p>
            <a:pPr lvl="1"/>
            <a:r>
              <a:rPr lang="zh-CN" altLang="en-US" dirty="0"/>
              <a:t>保持对领域的清晰认知和前沿技术的了解</a:t>
            </a:r>
            <a:endParaRPr lang="en-US" altLang="zh-CN" dirty="0"/>
          </a:p>
          <a:p>
            <a:pPr lvl="1"/>
            <a:r>
              <a:rPr lang="zh-CN" altLang="en-US" dirty="0"/>
              <a:t>技巧：</a:t>
            </a:r>
            <a:r>
              <a:rPr lang="en-US" altLang="zh-CN" dirty="0"/>
              <a:t>abstract </a:t>
            </a:r>
            <a:r>
              <a:rPr lang="zh-CN" altLang="en-US" dirty="0"/>
              <a:t>、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EF5DF-97AE-FB7C-4352-5A9859D0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B1017-4CDC-C9FB-3B7C-5BB9C3B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81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E12C0-708A-FE0A-C969-42970FE8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DA988-8896-055B-A6C9-64BE8493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为什么阅读文献</a:t>
            </a:r>
            <a:endParaRPr lang="en-US" altLang="zh-CN" dirty="0"/>
          </a:p>
          <a:p>
            <a:pPr lvl="1"/>
            <a:r>
              <a:rPr lang="zh-CN" altLang="en-US" dirty="0"/>
              <a:t>外部原因 </a:t>
            </a:r>
            <a:r>
              <a:rPr lang="en-US" altLang="zh-CN" dirty="0"/>
              <a:t>-&gt; </a:t>
            </a:r>
            <a:r>
              <a:rPr lang="zh-CN" altLang="en-US" dirty="0"/>
              <a:t>自身原因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B5637-1208-6F7B-6C12-6F894B84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434CF6-88C2-DEBE-C480-43A29D54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91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385C-F4C5-98F9-A3F4-94BA16AD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39BD4-6228-240A-1049-E3FEE367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“每个单词都认识，连起来读不懂。”</a:t>
            </a:r>
            <a:endParaRPr lang="en-US" altLang="zh-CN" dirty="0"/>
          </a:p>
          <a:p>
            <a:r>
              <a:rPr lang="zh-CN" altLang="en-US" dirty="0"/>
              <a:t>掌握论文的核心思想</a:t>
            </a:r>
            <a:endParaRPr lang="en-US" altLang="zh-CN" dirty="0"/>
          </a:p>
          <a:p>
            <a:pPr lvl="1"/>
            <a:r>
              <a:rPr lang="en-US" altLang="zh-CN" dirty="0"/>
              <a:t>CS</a:t>
            </a:r>
            <a:r>
              <a:rPr lang="zh-CN" altLang="en-US" dirty="0"/>
              <a:t>方向是</a:t>
            </a:r>
            <a:r>
              <a:rPr lang="en-US" altLang="zh-CN" dirty="0"/>
              <a:t>Problem-Driven</a:t>
            </a:r>
            <a:r>
              <a:rPr lang="zh-CN" altLang="en-US" dirty="0"/>
              <a:t>（对前人工作的优化）</a:t>
            </a:r>
            <a:endParaRPr lang="en-US" altLang="zh-CN" dirty="0"/>
          </a:p>
          <a:p>
            <a:pPr lvl="1"/>
            <a:r>
              <a:rPr lang="zh-CN" altLang="en-US" dirty="0"/>
              <a:t>论文其实就是给出新的解决方案或者优化既有的解决方案</a:t>
            </a:r>
            <a:endParaRPr lang="en-US" altLang="zh-CN" dirty="0"/>
          </a:p>
          <a:p>
            <a:r>
              <a:rPr lang="zh-CN" altLang="en-US" dirty="0"/>
              <a:t>难点：</a:t>
            </a:r>
            <a:endParaRPr lang="en-US" altLang="zh-CN" dirty="0"/>
          </a:p>
          <a:p>
            <a:pPr lvl="1"/>
            <a:r>
              <a:rPr lang="zh-CN" altLang="en-US" dirty="0"/>
              <a:t>非母语写作和阅读</a:t>
            </a:r>
            <a:endParaRPr lang="en-US" altLang="zh-CN" dirty="0"/>
          </a:p>
          <a:p>
            <a:pPr lvl="1"/>
            <a:r>
              <a:rPr lang="zh-CN" altLang="en-US" dirty="0"/>
              <a:t>背景知识</a:t>
            </a:r>
            <a:endParaRPr lang="en-US" altLang="zh-CN" dirty="0"/>
          </a:p>
          <a:p>
            <a:r>
              <a:rPr lang="zh-CN" altLang="en-US" dirty="0"/>
              <a:t>本质：</a:t>
            </a:r>
            <a:endParaRPr lang="en-US" altLang="zh-CN" dirty="0"/>
          </a:p>
          <a:p>
            <a:pPr lvl="1"/>
            <a:r>
              <a:rPr lang="zh-CN" altLang="en-US" dirty="0"/>
              <a:t>论文的写作者和阅读者之间脱节</a:t>
            </a:r>
            <a:endParaRPr lang="en-US" altLang="zh-CN" dirty="0"/>
          </a:p>
          <a:p>
            <a:pPr lvl="1"/>
            <a:r>
              <a:rPr lang="zh-CN" altLang="en-US" dirty="0"/>
              <a:t>论文的作者（</a:t>
            </a:r>
            <a:r>
              <a:rPr lang="en-US" altLang="zh-CN" dirty="0"/>
              <a:t>encode</a:t>
            </a:r>
            <a:r>
              <a:rPr lang="zh-CN" altLang="en-US" dirty="0"/>
              <a:t>） </a:t>
            </a:r>
            <a:r>
              <a:rPr lang="en-US" altLang="zh-CN" dirty="0"/>
              <a:t>–</a:t>
            </a:r>
            <a:r>
              <a:rPr lang="zh-CN" altLang="en-US" dirty="0"/>
              <a:t>单向输出</a:t>
            </a:r>
            <a:r>
              <a:rPr lang="en-US" altLang="zh-CN" dirty="0"/>
              <a:t>-&gt; </a:t>
            </a:r>
            <a:r>
              <a:rPr lang="zh-CN" altLang="en-US" dirty="0"/>
              <a:t>论文的读者（</a:t>
            </a:r>
            <a:r>
              <a:rPr lang="en-US" altLang="zh-CN" dirty="0"/>
              <a:t>decode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需要阅读者必须获取写作者要表述的内容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D2CBE-6019-F3E1-0383-84800FC9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24240-FE22-0726-379E-8E65BC40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6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E8C5D-563B-E04B-20EE-C5D796DF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CF88B-46FA-E901-6504-7A69A0C6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（个人）建议的阅读顺序（目的是为了更好地</a:t>
            </a:r>
            <a:r>
              <a:rPr lang="en-US" altLang="zh-CN" dirty="0"/>
              <a:t>decode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泛读：</a:t>
            </a:r>
            <a:r>
              <a:rPr lang="en-US" altLang="zh-CN" dirty="0"/>
              <a:t>1~4</a:t>
            </a:r>
            <a:r>
              <a:rPr lang="zh-CN" altLang="en-US" dirty="0"/>
              <a:t>，精度：</a:t>
            </a:r>
            <a:r>
              <a:rPr lang="en-US" altLang="zh-CN" dirty="0"/>
              <a:t>1~8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题目 </a:t>
            </a:r>
            <a:r>
              <a:rPr lang="en-US" altLang="zh-CN" dirty="0"/>
              <a:t>title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摘要 </a:t>
            </a:r>
            <a:r>
              <a:rPr lang="en-US" altLang="zh-CN" dirty="0"/>
              <a:t>abstract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导论 </a:t>
            </a:r>
            <a:r>
              <a:rPr lang="en-US" altLang="zh-CN" dirty="0"/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实验结果 </a:t>
            </a:r>
            <a:r>
              <a:rPr lang="en-US" altLang="zh-CN" dirty="0"/>
              <a:t>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本文工作 </a:t>
            </a:r>
            <a:r>
              <a:rPr lang="en-US" altLang="zh-CN" dirty="0"/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相关工作 </a:t>
            </a:r>
            <a:r>
              <a:rPr lang="en-US" altLang="zh-CN" dirty="0"/>
              <a:t>related work</a:t>
            </a:r>
            <a:r>
              <a:rPr lang="zh-CN" altLang="en-US" dirty="0"/>
              <a:t>、参考文献 </a:t>
            </a:r>
            <a:r>
              <a:rPr lang="en-US" altLang="zh-CN" dirty="0"/>
              <a:t>reference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结论 </a:t>
            </a:r>
            <a:r>
              <a:rPr lang="en-US" altLang="zh-CN" dirty="0"/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附录 </a:t>
            </a:r>
            <a:r>
              <a:rPr lang="en-US" altLang="zh-CN" dirty="0"/>
              <a:t>appendix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8C414-303E-3F73-31F5-6AC34BD3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E866D6-235A-7787-3551-7AC3B293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8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5B481-1F6D-CBA0-9E4A-A71B6B8A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0C140-B153-5907-F3F2-5C1CD7F9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A2610F-5E8A-6944-BD3D-E3822B03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7" name="摘要缩放定位 6">
                <a:extLst>
                  <a:ext uri="{FF2B5EF4-FFF2-40B4-BE49-F238E27FC236}">
                    <a16:creationId xmlns:a16="http://schemas.microsoft.com/office/drawing/2014/main" id="{71D6CB3B-8558-CA21-F34C-F2AC02FA94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5897552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74A0EC8-6913-4593-BD62-7ACA47CBCCF0}">
                    <psuz:zmPr id="{50E63F23-07FA-4BEF-80F7-F1CA24691E7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1EF820-231F-488E-A430-04DE50412B72}">
                    <psuz:zmPr id="{77603A67-6699-4B7B-BCA1-13370850547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4BE16AE-8B25-4D38-9E90-AAD55E56617A}">
                    <psuz:zmPr id="{D6083E98-9810-4A12-8B77-16D0307F55D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C6428F5-FA7D-4855-805F-5C9EE8EB449E}">
                    <psuz:zmPr id="{407D8AFB-8C0F-415A-BAF9-AA536CBCA81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7" name="摘要缩放定位 6">
                <a:extLst>
                  <a:ext uri="{FF2B5EF4-FFF2-40B4-BE49-F238E27FC236}">
                    <a16:creationId xmlns:a16="http://schemas.microsoft.com/office/drawing/2014/main" id="{71D6CB3B-8558-CA21-F34C-F2AC02FA94F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8" name="图片 8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4966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图片 9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27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图片 10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4966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图片 11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127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016293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100BE-51D8-97C7-D929-C38B8068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8497-656E-F539-5286-FFA73B41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快速阅读</a:t>
            </a:r>
            <a:r>
              <a:rPr lang="en-US" altLang="zh-CN" dirty="0"/>
              <a:t>/</a:t>
            </a:r>
            <a:r>
              <a:rPr lang="zh-CN" altLang="en-US" dirty="0"/>
              <a:t>泛读：基本上对该文章有了一个整体了解</a:t>
            </a:r>
            <a:r>
              <a:rPr lang="en-US" altLang="zh-CN" dirty="0"/>
              <a:t>/</a:t>
            </a:r>
            <a:r>
              <a:rPr lang="zh-CN" altLang="en-US" dirty="0"/>
              <a:t>把控</a:t>
            </a:r>
            <a:endParaRPr lang="en-US" altLang="zh-CN" dirty="0"/>
          </a:p>
          <a:p>
            <a:pPr lvl="1"/>
            <a:r>
              <a:rPr lang="en-US" altLang="zh-CN" dirty="0"/>
              <a:t>abstract </a:t>
            </a:r>
          </a:p>
          <a:p>
            <a:pPr lvl="2"/>
            <a:r>
              <a:rPr lang="zh-CN" altLang="en-US" dirty="0"/>
              <a:t>明确作者做什么、主题是什么、方法是什么、解决了什么问题、有什么贡献</a:t>
            </a:r>
            <a:endParaRPr lang="en-US" altLang="zh-CN" dirty="0"/>
          </a:p>
          <a:p>
            <a:pPr lvl="2"/>
            <a:r>
              <a:rPr lang="zh-CN" altLang="en-US" dirty="0"/>
              <a:t>如果感兴趣，继续看下 </a:t>
            </a:r>
            <a:r>
              <a:rPr lang="en-US" altLang="zh-CN" dirty="0"/>
              <a:t>introduction</a:t>
            </a:r>
            <a:r>
              <a:rPr lang="zh-CN" altLang="en-US" dirty="0"/>
              <a:t>（论文中最难写的一部分）</a:t>
            </a:r>
            <a:endParaRPr lang="en-US" altLang="zh-CN" dirty="0"/>
          </a:p>
          <a:p>
            <a:pPr lvl="1"/>
            <a:r>
              <a:rPr lang="en-US" altLang="zh-CN" dirty="0"/>
              <a:t>introduction</a:t>
            </a:r>
          </a:p>
          <a:p>
            <a:pPr lvl="2"/>
            <a:r>
              <a:rPr lang="zh-CN" altLang="en-US" dirty="0"/>
              <a:t>会首先概括领域相关背景</a:t>
            </a:r>
            <a:endParaRPr lang="en-US" altLang="zh-CN" dirty="0"/>
          </a:p>
          <a:p>
            <a:pPr lvl="2"/>
            <a:r>
              <a:rPr lang="zh-CN" altLang="en-US" dirty="0"/>
              <a:t>存在哪些问题</a:t>
            </a:r>
            <a:endParaRPr lang="en-US" altLang="zh-CN" dirty="0"/>
          </a:p>
          <a:p>
            <a:pPr lvl="3"/>
            <a:r>
              <a:rPr lang="zh-CN" altLang="en-US" dirty="0"/>
              <a:t>现有的解决方法、缺点和不足（面临的问题）</a:t>
            </a:r>
            <a:endParaRPr lang="en-US" altLang="zh-CN" dirty="0"/>
          </a:p>
          <a:p>
            <a:pPr lvl="2"/>
            <a:r>
              <a:rPr lang="zh-CN" altLang="en-US" dirty="0"/>
              <a:t>提出的新解决方法 或者 优化现有的解决方法</a:t>
            </a:r>
            <a:endParaRPr lang="en-US" altLang="zh-CN" dirty="0"/>
          </a:p>
          <a:p>
            <a:pPr lvl="2"/>
            <a:r>
              <a:rPr lang="zh-CN" altLang="en-US" dirty="0"/>
              <a:t>达到了什么效果（</a:t>
            </a:r>
            <a:r>
              <a:rPr lang="en-US" altLang="zh-CN" dirty="0"/>
              <a:t>results</a:t>
            </a:r>
            <a:r>
              <a:rPr lang="zh-CN" altLang="en-US" dirty="0"/>
              <a:t>）、有什么贡献（</a:t>
            </a:r>
            <a:r>
              <a:rPr lang="en-US" altLang="zh-CN" dirty="0"/>
              <a:t>contribution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results </a:t>
            </a:r>
          </a:p>
          <a:p>
            <a:pPr lvl="2"/>
            <a:r>
              <a:rPr lang="zh-CN" altLang="en-US" dirty="0"/>
              <a:t>看下成果</a:t>
            </a:r>
            <a:endParaRPr lang="en-US" altLang="zh-CN" dirty="0"/>
          </a:p>
          <a:p>
            <a:r>
              <a:rPr lang="zh-CN" altLang="en-US" dirty="0"/>
              <a:t>依然可能对论文的核心思想出现理解偏差</a:t>
            </a:r>
            <a:endParaRPr lang="en-US" altLang="zh-CN" dirty="0"/>
          </a:p>
          <a:p>
            <a:pPr lvl="1"/>
            <a:r>
              <a:rPr lang="zh-CN" altLang="en-US" dirty="0"/>
              <a:t>图文结合、结合公式、结合代码</a:t>
            </a:r>
            <a:endParaRPr lang="en-US" altLang="zh-CN" dirty="0"/>
          </a:p>
          <a:p>
            <a:pPr lvl="1"/>
            <a:r>
              <a:rPr lang="zh-CN" altLang="en-US" dirty="0"/>
              <a:t>继续进行精读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F0830-AD7D-F46C-61F2-B36191B8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209D5D-3127-FC59-70EE-DAD6CE27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13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DE5F8-1D59-BCC7-B817-3D24C5C8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CDE83-03E7-AA63-3967-3A993D1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精度</a:t>
            </a:r>
            <a:endParaRPr lang="en-US" altLang="zh-CN" dirty="0"/>
          </a:p>
          <a:p>
            <a:pPr lvl="1"/>
            <a:r>
              <a:rPr lang="zh-CN" altLang="en-US" dirty="0"/>
              <a:t>理解论文基本原理：动机（</a:t>
            </a:r>
            <a:r>
              <a:rPr lang="en-US" altLang="zh-CN" dirty="0"/>
              <a:t>motivation</a:t>
            </a:r>
            <a:r>
              <a:rPr lang="zh-CN" altLang="en-US" dirty="0"/>
              <a:t>），所有涉及的理论</a:t>
            </a:r>
            <a:endParaRPr lang="en-US" altLang="zh-CN" dirty="0"/>
          </a:p>
          <a:p>
            <a:pPr lvl="1"/>
            <a:r>
              <a:rPr lang="zh-CN" altLang="en-US" dirty="0"/>
              <a:t>理解论文的详细内容：</a:t>
            </a:r>
            <a:endParaRPr lang="en-US" altLang="zh-CN" dirty="0"/>
          </a:p>
          <a:p>
            <a:pPr lvl="2"/>
            <a:r>
              <a:rPr lang="zh-CN" altLang="en-US" dirty="0"/>
              <a:t>深入理解论文细节，包括定义、假设、相关公式（及其推导</a:t>
            </a:r>
            <a:r>
              <a:rPr lang="en-US" altLang="zh-CN" dirty="0"/>
              <a:t>?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论文复现并获取相同结果（未必需要）</a:t>
            </a:r>
            <a:endParaRPr lang="en-US" altLang="zh-CN" dirty="0"/>
          </a:p>
          <a:p>
            <a:pPr lvl="2"/>
            <a:r>
              <a:rPr lang="zh-CN" altLang="en-US" dirty="0"/>
              <a:t>是否有开源</a:t>
            </a:r>
            <a:endParaRPr lang="en-US" altLang="zh-CN" dirty="0"/>
          </a:p>
          <a:p>
            <a:pPr lvl="1"/>
            <a:r>
              <a:rPr lang="zh-CN" altLang="en-US" dirty="0"/>
              <a:t>组织讨论：是否存在理解疏忽、不到位、不正确</a:t>
            </a:r>
            <a:endParaRPr lang="en-US" altLang="zh-CN" dirty="0"/>
          </a:p>
          <a:p>
            <a:pPr lvl="1"/>
            <a:r>
              <a:rPr lang="zh-CN" altLang="en-US" dirty="0"/>
              <a:t>设计更好的方案：反思并更进一步</a:t>
            </a:r>
            <a:endParaRPr lang="en-US" altLang="zh-CN" dirty="0"/>
          </a:p>
          <a:p>
            <a:r>
              <a:rPr lang="zh-CN" altLang="en-US" dirty="0"/>
              <a:t>记得：</a:t>
            </a:r>
            <a:endParaRPr lang="en-US" altLang="zh-CN" dirty="0"/>
          </a:p>
          <a:p>
            <a:pPr lvl="1"/>
            <a:r>
              <a:rPr lang="zh-CN" altLang="en-US" dirty="0"/>
              <a:t>批判、创造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ABA19-DE35-67FB-0F35-93B4A0BD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1C187-0BCD-B52F-29A1-C1D26AB8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27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788F9-5288-D2F6-BD6A-46837082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33017-86A6-4601-617B-B0EA5A463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那句话：</a:t>
            </a:r>
            <a:endParaRPr lang="en-US" altLang="zh-CN" dirty="0"/>
          </a:p>
          <a:p>
            <a:pPr lvl="1"/>
            <a:r>
              <a:rPr lang="en-US" altLang="zh-CN" dirty="0"/>
              <a:t>Talk is cheap, show me the code.</a:t>
            </a:r>
          </a:p>
          <a:p>
            <a:r>
              <a:rPr lang="en-US" altLang="zh-CN" dirty="0"/>
              <a:t>Experiment is important &amp; Code is everything</a:t>
            </a:r>
          </a:p>
          <a:p>
            <a:pPr lvl="1"/>
            <a:r>
              <a:rPr lang="zh-CN" altLang="en-US" dirty="0"/>
              <a:t>尝试论文复现</a:t>
            </a:r>
            <a:endParaRPr lang="en-US" altLang="zh-CN" dirty="0"/>
          </a:p>
          <a:p>
            <a:pPr lvl="1"/>
            <a:r>
              <a:rPr lang="zh-CN" altLang="en-US" dirty="0"/>
              <a:t>需要关注论文中实验部分：</a:t>
            </a:r>
            <a:endParaRPr lang="en-US" altLang="zh-CN" dirty="0"/>
          </a:p>
          <a:p>
            <a:pPr lvl="2"/>
            <a:r>
              <a:rPr lang="zh-CN" altLang="en-US" dirty="0"/>
              <a:t>有关网络结构、参数等的设置</a:t>
            </a:r>
            <a:endParaRPr lang="en-US" altLang="zh-CN" dirty="0"/>
          </a:p>
          <a:p>
            <a:pPr lvl="1"/>
            <a:r>
              <a:rPr lang="zh-CN" altLang="en-US" dirty="0"/>
              <a:t>大部分论文中的公式，会直接与代码对应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B46C2-E69A-62CA-ACB1-A4CAE5D5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C8466E-6573-A086-AF98-134E6D7E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67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C8D0-5740-6850-8CEE-4981B034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D95EB-4723-0268-FBE4-66DCE4F3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找到</a:t>
            </a:r>
            <a:r>
              <a:rPr lang="en-US" altLang="zh-CN" dirty="0"/>
              <a:t>2~3</a:t>
            </a:r>
            <a:r>
              <a:rPr lang="zh-CN" altLang="en-US" dirty="0"/>
              <a:t>篇领域经典文献进行阅读（至少泛读）</a:t>
            </a:r>
            <a:endParaRPr lang="en-US" altLang="zh-CN" dirty="0"/>
          </a:p>
          <a:p>
            <a:pPr lvl="1"/>
            <a:r>
              <a:rPr lang="zh-CN" altLang="en-US" dirty="0"/>
              <a:t>经典的文献：领域奠基者</a:t>
            </a:r>
            <a:endParaRPr lang="en-US" altLang="zh-CN" dirty="0"/>
          </a:p>
          <a:p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形成定期阅读文献的习惯</a:t>
            </a:r>
            <a:endParaRPr lang="en-US" altLang="zh-CN" dirty="0"/>
          </a:p>
          <a:p>
            <a:pPr lvl="1"/>
            <a:r>
              <a:rPr lang="zh-CN" altLang="en-US" dirty="0"/>
              <a:t>了解领域相关理论、脉络</a:t>
            </a:r>
            <a:endParaRPr lang="en-US" altLang="zh-CN" dirty="0"/>
          </a:p>
          <a:p>
            <a:pPr lvl="1"/>
            <a:r>
              <a:rPr lang="zh-CN" altLang="en-US" dirty="0"/>
              <a:t>掌握相关文献中的</a:t>
            </a:r>
            <a:r>
              <a:rPr lang="en-US" altLang="zh-CN" dirty="0"/>
              <a:t>idea</a:t>
            </a:r>
          </a:p>
          <a:p>
            <a:pPr lvl="2"/>
            <a:r>
              <a:rPr lang="zh-CN" altLang="en-US" dirty="0"/>
              <a:t>整体把握、聚焦局部重点</a:t>
            </a:r>
            <a:endParaRPr lang="en-US" altLang="zh-CN" dirty="0"/>
          </a:p>
          <a:p>
            <a:pPr lvl="2"/>
            <a:r>
              <a:rPr lang="en-US" altLang="zh-CN" dirty="0"/>
              <a:t>related work</a:t>
            </a:r>
          </a:p>
          <a:p>
            <a:pPr lvl="1"/>
            <a:r>
              <a:rPr lang="zh-CN" altLang="en-US" dirty="0"/>
              <a:t>尝试复现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B2014-7299-8176-0EE5-BEA61A0E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C594C-CFF6-CA86-6022-0B94F984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16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174F748-ABB6-0B73-2887-ED0130A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3066E76-C47B-437F-D7A2-419787A92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找到并阅读文献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DEBEF-0A4D-2FA3-4A9D-551735B9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54041F-A0DF-B33D-5C8C-F0A992D9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1253869-36B8-E38E-A4D9-060D35FF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F77719A-A7F0-3B75-C6E4-6EBB45D67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提出问题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F929A-6378-1A85-310D-EEDADC73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49EA-C549-4755-97F7-6C1DC81CCFA8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D5DEF-2E41-CCF5-88D1-47CEF1DE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3BCD-6028-4E0C-80CD-816C757852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6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想想问题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使用哪个浏览器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浏览器的作用是什么？</a:t>
            </a:r>
            <a:endParaRPr lang="en-US" altLang="zh-CN" dirty="0"/>
          </a:p>
          <a:p>
            <a:r>
              <a:rPr lang="zh-CN" altLang="en-US" dirty="0"/>
              <a:t> 使用哪个搜索引擎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搜索引擎的作用的是什么？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36951-BDA4-4C95-ACD7-BD0E06D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3C98-F515-4035-B696-5E352A267F7F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97022-F1DB-4584-8D85-9D5CB6E2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869F-F18D-4BD3-AB0E-4F20FB2E6D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9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用哪个搜索引擎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搜索引擎的作用是什么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建议选用那个搜索引擎？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3EEBC-AF02-4171-8616-701E7E66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8E27-77B6-4A03-86B1-511AF8097393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766C6-0093-43A2-810E-84B7D622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869F-F18D-4BD3-AB0E-4F20FB2E6D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0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5561A04-E808-44A5-BE3E-1F108718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2.0 </a:t>
            </a:r>
            <a:r>
              <a:rPr lang="zh-CN" altLang="en-US" dirty="0"/>
              <a:t>信息获取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57A845-28CF-4FC3-BDD1-963F5CC07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现在这个时代信息获取的途径有哪些？</a:t>
            </a:r>
            <a:endParaRPr lang="en-US" altLang="zh-CN" dirty="0"/>
          </a:p>
          <a:p>
            <a:r>
              <a:rPr lang="zh-CN" altLang="en-US" dirty="0"/>
              <a:t>途径、工具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2A68F26-B3F4-4518-BB46-6D5954E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9B10D-A348-4201-BCDC-B42C0B37AC60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183C49-3A37-4930-BD65-B495A078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869F-F18D-4BD3-AB0E-4F20FB2E6D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1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思考一个问题：</a:t>
            </a:r>
            <a:endParaRPr lang="en-US" altLang="zh-CN" dirty="0"/>
          </a:p>
          <a:p>
            <a:pPr lvl="1"/>
            <a:r>
              <a:rPr lang="zh-CN" altLang="en-US" dirty="0"/>
              <a:t>随着 </a:t>
            </a:r>
            <a:r>
              <a:rPr lang="en-US" altLang="zh-CN" dirty="0"/>
              <a:t>Web 2.0 </a:t>
            </a:r>
            <a:r>
              <a:rPr lang="zh-CN" altLang="en-US" dirty="0"/>
              <a:t>的发展，进入一个数据爆炸的大数据时代，如何在海量的数据中找到需要（意识不到的需要）的信息。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75DAA-2FC8-4372-815D-F32DA9EF9A77}" type="datetime1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4D3-4D9A-4A36-93BC-B2A8BB4873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1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3934</Words>
  <Application>Microsoft Office PowerPoint</Application>
  <PresentationFormat>宽屏</PresentationFormat>
  <Paragraphs>543</Paragraphs>
  <Slides>44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Scholar Search</vt:lpstr>
      <vt:lpstr>关键词</vt:lpstr>
      <vt:lpstr>主要内容</vt:lpstr>
      <vt:lpstr>主要内容</vt:lpstr>
      <vt:lpstr>引入</vt:lpstr>
      <vt:lpstr>想想问题</vt:lpstr>
      <vt:lpstr>用哪个搜索引擎</vt:lpstr>
      <vt:lpstr>2.0 信息获取</vt:lpstr>
      <vt:lpstr>信息获取</vt:lpstr>
      <vt:lpstr>信息获取</vt:lpstr>
      <vt:lpstr>搜索引擎</vt:lpstr>
      <vt:lpstr>推荐引擎</vt:lpstr>
      <vt:lpstr>小结</vt:lpstr>
      <vt:lpstr>2.1 搜索引擎</vt:lpstr>
      <vt:lpstr>推荐几个搜索引擎</vt:lpstr>
      <vt:lpstr>搜索引擎使用技巧</vt:lpstr>
      <vt:lpstr>搜索引擎的扩展</vt:lpstr>
      <vt:lpstr>* 学术搜索</vt:lpstr>
      <vt:lpstr>学术搜索</vt:lpstr>
      <vt:lpstr>必用的学术搜索引擎 </vt:lpstr>
      <vt:lpstr>推荐的学术搜索 - AMiner</vt:lpstr>
      <vt:lpstr>推荐的学术搜索 - SematicScholar</vt:lpstr>
      <vt:lpstr>如何下载-付费墙 </vt:lpstr>
      <vt:lpstr>经常看看最新的论文</vt:lpstr>
      <vt:lpstr>文献的选择及阅读</vt:lpstr>
      <vt:lpstr>关于文献的选择和阅读</vt:lpstr>
      <vt:lpstr>论文检索</vt:lpstr>
      <vt:lpstr>Google学术搜索-高级搜索</vt:lpstr>
      <vt:lpstr>选择文献</vt:lpstr>
      <vt:lpstr>选择文献</vt:lpstr>
      <vt:lpstr>选择文献</vt:lpstr>
      <vt:lpstr>简单讨论：顶会、顶刊</vt:lpstr>
      <vt:lpstr>CSRankings: Computer Science Rankings</vt:lpstr>
      <vt:lpstr>选择文献</vt:lpstr>
      <vt:lpstr>请参考</vt:lpstr>
      <vt:lpstr>如何进入一个领域</vt:lpstr>
      <vt:lpstr>阅读文献</vt:lpstr>
      <vt:lpstr>阅读文献</vt:lpstr>
      <vt:lpstr>阅读文献</vt:lpstr>
      <vt:lpstr>阅读文献</vt:lpstr>
      <vt:lpstr>阅读文献</vt:lpstr>
      <vt:lpstr>阅读文献</vt:lpstr>
      <vt:lpstr>个人建议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 Search</dc:title>
  <dc:creator>李 伟</dc:creator>
  <cp:lastModifiedBy>李 伟</cp:lastModifiedBy>
  <cp:revision>7</cp:revision>
  <dcterms:created xsi:type="dcterms:W3CDTF">2023-06-26T00:30:45Z</dcterms:created>
  <dcterms:modified xsi:type="dcterms:W3CDTF">2023-06-26T21:43:26Z</dcterms:modified>
</cp:coreProperties>
</file>