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56" r:id="rId2"/>
    <p:sldId id="478" r:id="rId3"/>
    <p:sldId id="502" r:id="rId4"/>
    <p:sldId id="503" r:id="rId5"/>
    <p:sldId id="504" r:id="rId6"/>
    <p:sldId id="505" r:id="rId7"/>
    <p:sldId id="257" r:id="rId8"/>
    <p:sldId id="30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9" r:id="rId30"/>
    <p:sldId id="290" r:id="rId31"/>
    <p:sldId id="278" r:id="rId32"/>
    <p:sldId id="279" r:id="rId33"/>
    <p:sldId id="280" r:id="rId34"/>
    <p:sldId id="281" r:id="rId35"/>
    <p:sldId id="282" r:id="rId36"/>
    <p:sldId id="291" r:id="rId37"/>
    <p:sldId id="283" r:id="rId38"/>
    <p:sldId id="285" r:id="rId39"/>
    <p:sldId id="284" r:id="rId40"/>
    <p:sldId id="286" r:id="rId41"/>
    <p:sldId id="287" r:id="rId42"/>
    <p:sldId id="288" r:id="rId43"/>
    <p:sldId id="292" r:id="rId44"/>
    <p:sldId id="293" r:id="rId45"/>
    <p:sldId id="294" r:id="rId46"/>
    <p:sldId id="295" r:id="rId47"/>
    <p:sldId id="296" r:id="rId48"/>
    <p:sldId id="297" r:id="rId49"/>
    <p:sldId id="298" r:id="rId50"/>
    <p:sldId id="299" r:id="rId51"/>
    <p:sldId id="300" r:id="rId52"/>
    <p:sldId id="301" r:id="rId53"/>
    <p:sldId id="302" r:id="rId54"/>
    <p:sldId id="304" r:id="rId55"/>
    <p:sldId id="305" r:id="rId56"/>
    <p:sldId id="306" r:id="rId57"/>
    <p:sldId id="303"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0DB8A5-73F8-470B-A6BB-65B184977CFE}">
          <p14:sldIdLst>
            <p14:sldId id="256"/>
            <p14:sldId id="478"/>
            <p14:sldId id="502"/>
            <p14:sldId id="503"/>
            <p14:sldId id="504"/>
            <p14:sldId id="505"/>
            <p14:sldId id="257"/>
          </p14:sldIdLst>
        </p14:section>
        <p14:section name="摘要部分" id="{5958C086-B769-4C94-9615-66FC031813DE}">
          <p14:sldIdLst>
            <p14:sldId id="307"/>
          </p14:sldIdLst>
        </p14:section>
        <p14:section name="NumPy数组对象 ndarray" id="{622A7072-B816-4BDF-B876-3EF2C037FD68}">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89"/>
            <p14:sldId id="290"/>
            <p14:sldId id="278"/>
            <p14:sldId id="279"/>
            <p14:sldId id="280"/>
            <p14:sldId id="281"/>
            <p14:sldId id="282"/>
          </p14:sldIdLst>
        </p14:section>
        <p14:section name="NumPy 矩阵、通用函数" id="{0E74AF40-25D1-4DA3-918E-0F1573FA2A14}">
          <p14:sldIdLst>
            <p14:sldId id="291"/>
            <p14:sldId id="283"/>
            <p14:sldId id="285"/>
            <p14:sldId id="284"/>
            <p14:sldId id="286"/>
            <p14:sldId id="287"/>
            <p14:sldId id="288"/>
            <p14:sldId id="292"/>
            <p14:sldId id="293"/>
            <p14:sldId id="294"/>
            <p14:sldId id="295"/>
          </p14:sldIdLst>
        </p14:section>
        <p14:section name="NumPy 进行统计分析" id="{D48BB921-3BF2-4CCF-A227-A04C3D063D04}">
          <p14:sldIdLst>
            <p14:sldId id="296"/>
            <p14:sldId id="297"/>
            <p14:sldId id="298"/>
            <p14:sldId id="299"/>
            <p14:sldId id="300"/>
            <p14:sldId id="301"/>
            <p14:sldId id="302"/>
            <p14:sldId id="304"/>
            <p14:sldId id="305"/>
          </p14:sldIdLst>
        </p14:section>
        <p14:section name="小结" id="{AED47850-0527-4F91-97AB-1D2E2D784B08}">
          <p14:sldIdLst>
            <p14:sldId id="306"/>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39"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2F02D2-6294-467F-92D1-A64ABC4BEE45}" type="datetimeFigureOut">
              <a:rPr lang="zh-CN" altLang="en-US" smtClean="0"/>
              <a:t>2020/9/13/Sunday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C54AE-3C5B-4963-89DF-69F3B2BDC497}" type="slidenum">
              <a:rPr lang="zh-CN" altLang="en-US" smtClean="0"/>
              <a:t>‹#›</a:t>
            </a:fld>
            <a:endParaRPr lang="zh-CN" altLang="en-US"/>
          </a:p>
        </p:txBody>
      </p:sp>
    </p:spTree>
    <p:extLst>
      <p:ext uri="{BB962C8B-B14F-4D97-AF65-F5344CB8AC3E}">
        <p14:creationId xmlns:p14="http://schemas.microsoft.com/office/powerpoint/2010/main" val="193291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参数：</a:t>
            </a:r>
          </a:p>
          <a:p>
            <a:r>
              <a:rPr lang="zh-CN" altLang="en-US" dirty="0"/>
              <a:t>    </a:t>
            </a:r>
            <a:r>
              <a:rPr lang="en-US" altLang="zh-CN" dirty="0"/>
              <a:t>object</a:t>
            </a:r>
            <a:r>
              <a:rPr lang="zh-CN" altLang="en-US" dirty="0"/>
              <a:t>：数组或嵌套的数列，列表、元组等。</a:t>
            </a:r>
          </a:p>
          <a:p>
            <a:r>
              <a:rPr lang="zh-CN" altLang="en-US" dirty="0"/>
              <a:t>    </a:t>
            </a:r>
            <a:r>
              <a:rPr lang="en-US" altLang="zh-CN" dirty="0" err="1"/>
              <a:t>dtype</a:t>
            </a:r>
            <a:r>
              <a:rPr lang="zh-CN" altLang="en-US" dirty="0"/>
              <a:t>：数据类型。如果未给出，则类型为被保存对象所需的最小类型。可选。</a:t>
            </a:r>
          </a:p>
          <a:p>
            <a:r>
              <a:rPr lang="zh-CN" altLang="en-US" dirty="0"/>
              <a:t>    </a:t>
            </a:r>
            <a:r>
              <a:rPr lang="en-US" altLang="zh-CN" dirty="0"/>
              <a:t>copy</a:t>
            </a:r>
            <a:r>
              <a:rPr lang="zh-CN" altLang="en-US" dirty="0"/>
              <a:t>：布尔来写，默认 </a:t>
            </a:r>
            <a:r>
              <a:rPr lang="en-US" altLang="zh-CN" dirty="0"/>
              <a:t>True</a:t>
            </a:r>
            <a:r>
              <a:rPr lang="zh-CN" altLang="en-US" dirty="0"/>
              <a:t>，表示复制对象。对象是否需要复制，可选。</a:t>
            </a:r>
          </a:p>
          <a:p>
            <a:r>
              <a:rPr lang="zh-CN" altLang="en-US" dirty="0"/>
              <a:t>    </a:t>
            </a:r>
            <a:r>
              <a:rPr lang="en-US" altLang="zh-CN" dirty="0"/>
              <a:t>order</a:t>
            </a:r>
            <a:r>
              <a:rPr lang="zh-CN" altLang="en-US" dirty="0"/>
              <a:t>：顺序。创建数组的样式，</a:t>
            </a:r>
            <a:r>
              <a:rPr lang="en-US" altLang="zh-CN" dirty="0"/>
              <a:t>C</a:t>
            </a:r>
            <a:r>
              <a:rPr lang="zh-CN" altLang="en-US" dirty="0"/>
              <a:t>为行方向，</a:t>
            </a:r>
            <a:r>
              <a:rPr lang="en-US" altLang="zh-CN" dirty="0"/>
              <a:t>F</a:t>
            </a:r>
            <a:r>
              <a:rPr lang="zh-CN" altLang="en-US" dirty="0"/>
              <a:t>为列方向，</a:t>
            </a:r>
            <a:r>
              <a:rPr lang="en-US" altLang="zh-CN" dirty="0"/>
              <a:t>A</a:t>
            </a:r>
            <a:r>
              <a:rPr lang="zh-CN" altLang="en-US" dirty="0"/>
              <a:t>为任意方向（默认）</a:t>
            </a:r>
          </a:p>
          <a:p>
            <a:r>
              <a:rPr lang="zh-CN" altLang="en-US" dirty="0"/>
              <a:t>    </a:t>
            </a:r>
            <a:r>
              <a:rPr lang="en-US" altLang="zh-CN" dirty="0" err="1"/>
              <a:t>subok</a:t>
            </a:r>
            <a:r>
              <a:rPr lang="zh-CN" altLang="en-US" dirty="0"/>
              <a:t>：布尔类型，表示子类是否被传递。默认返回一个与基类类型一致的数组</a:t>
            </a:r>
          </a:p>
          <a:p>
            <a:r>
              <a:rPr lang="zh-CN" altLang="en-US" dirty="0"/>
              <a:t>    </a:t>
            </a:r>
            <a:r>
              <a:rPr lang="en-US" altLang="zh-CN" dirty="0" err="1"/>
              <a:t>ndmin</a:t>
            </a:r>
            <a:r>
              <a:rPr lang="zh-CN" altLang="en-US" dirty="0"/>
              <a:t>：生成的数组应具有的最小维数。指定生成数组的最小维度。</a:t>
            </a:r>
          </a:p>
          <a:p>
            <a:endParaRPr lang="zh-CN" altLang="en-US" dirty="0"/>
          </a:p>
        </p:txBody>
      </p:sp>
      <p:sp>
        <p:nvSpPr>
          <p:cNvPr id="4" name="灯片编号占位符 3"/>
          <p:cNvSpPr>
            <a:spLocks noGrp="1"/>
          </p:cNvSpPr>
          <p:nvPr>
            <p:ph type="sldNum" sz="quarter" idx="5"/>
          </p:nvPr>
        </p:nvSpPr>
        <p:spPr/>
        <p:txBody>
          <a:bodyPr/>
          <a:lstStyle/>
          <a:p>
            <a:fld id="{231C54AE-3C5B-4963-89DF-69F3B2BDC497}" type="slidenum">
              <a:rPr lang="zh-CN" altLang="en-US" smtClean="0"/>
              <a:t>12</a:t>
            </a:fld>
            <a:endParaRPr lang="zh-CN" altLang="en-US"/>
          </a:p>
        </p:txBody>
      </p:sp>
    </p:spTree>
    <p:extLst>
      <p:ext uri="{BB962C8B-B14F-4D97-AF65-F5344CB8AC3E}">
        <p14:creationId xmlns:p14="http://schemas.microsoft.com/office/powerpoint/2010/main" val="179810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numpy as np   # </a:t>
            </a:r>
            <a:r>
              <a:rPr lang="zh-CN" altLang="en-US" dirty="0"/>
              <a:t>导入 </a:t>
            </a:r>
            <a:r>
              <a:rPr lang="en-US" altLang="zh-CN" dirty="0"/>
              <a:t>NumPy </a:t>
            </a:r>
            <a:r>
              <a:rPr lang="zh-CN" altLang="en-US" dirty="0"/>
              <a:t>第三方模块</a:t>
            </a:r>
          </a:p>
        </p:txBody>
      </p:sp>
      <p:sp>
        <p:nvSpPr>
          <p:cNvPr id="4" name="灯片编号占位符 3"/>
          <p:cNvSpPr>
            <a:spLocks noGrp="1"/>
          </p:cNvSpPr>
          <p:nvPr>
            <p:ph type="sldNum" sz="quarter" idx="5"/>
          </p:nvPr>
        </p:nvSpPr>
        <p:spPr/>
        <p:txBody>
          <a:bodyPr/>
          <a:lstStyle/>
          <a:p>
            <a:fld id="{231C54AE-3C5B-4963-89DF-69F3B2BDC497}" type="slidenum">
              <a:rPr lang="zh-CN" altLang="en-US" smtClean="0"/>
              <a:t>39</a:t>
            </a:fld>
            <a:endParaRPr lang="zh-CN" altLang="en-US"/>
          </a:p>
        </p:txBody>
      </p:sp>
    </p:spTree>
    <p:extLst>
      <p:ext uri="{BB962C8B-B14F-4D97-AF65-F5344CB8AC3E}">
        <p14:creationId xmlns:p14="http://schemas.microsoft.com/office/powerpoint/2010/main" val="42561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C54AE-3C5B-4963-89DF-69F3B2BDC497}" type="slidenum">
              <a:rPr lang="zh-CN" altLang="en-US" smtClean="0"/>
              <a:t>54</a:t>
            </a:fld>
            <a:endParaRPr lang="zh-CN" altLang="en-US"/>
          </a:p>
        </p:txBody>
      </p:sp>
    </p:spTree>
    <p:extLst>
      <p:ext uri="{BB962C8B-B14F-4D97-AF65-F5344CB8AC3E}">
        <p14:creationId xmlns:p14="http://schemas.microsoft.com/office/powerpoint/2010/main" val="183669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E4C05-E0DC-486A-8262-8046DB1358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5519A79-1393-49BE-8F23-F1F46F10C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1ACD80-3B91-44EB-A1AE-6885390B3DE4}"/>
              </a:ext>
            </a:extLst>
          </p:cNvPr>
          <p:cNvSpPr>
            <a:spLocks noGrp="1"/>
          </p:cNvSpPr>
          <p:nvPr>
            <p:ph type="dt" sz="half" idx="10"/>
          </p:nvPr>
        </p:nvSpPr>
        <p:spPr/>
        <p:txBody>
          <a:bodyPr/>
          <a:lstStyle/>
          <a:p>
            <a:fld id="{E9CE9840-9D2A-4A80-BEAB-4BB98118AD18}"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740EE1DE-1A94-4A10-BC46-5E5E6CE9C9CB}"/>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528124B9-8A53-4152-BFEE-08AD0A444E2C}"/>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313804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CC5B6-7B4D-46F0-8808-D846011033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4CFC71-EE2A-4B36-9500-E32D6EBF04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94740-39F3-41C2-9C07-20A24AA13041}"/>
              </a:ext>
            </a:extLst>
          </p:cNvPr>
          <p:cNvSpPr>
            <a:spLocks noGrp="1"/>
          </p:cNvSpPr>
          <p:nvPr>
            <p:ph type="dt" sz="half" idx="10"/>
          </p:nvPr>
        </p:nvSpPr>
        <p:spPr/>
        <p:txBody>
          <a:bodyPr/>
          <a:lstStyle/>
          <a:p>
            <a:fld id="{37B819F9-E0EC-440B-8DF3-66CE392BB1C2}"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12FB7459-9A05-434A-A31A-4B71A8733D36}"/>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9BFF3237-E53C-429D-87A3-61C907453039}"/>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372982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1ACEBB-6A74-41BA-B916-0D93B8A57E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6D2BEC-D58F-4269-BB32-4660593A664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CDFECA-99B8-4312-BD97-DF9366848C2A}"/>
              </a:ext>
            </a:extLst>
          </p:cNvPr>
          <p:cNvSpPr>
            <a:spLocks noGrp="1"/>
          </p:cNvSpPr>
          <p:nvPr>
            <p:ph type="dt" sz="half" idx="10"/>
          </p:nvPr>
        </p:nvSpPr>
        <p:spPr/>
        <p:txBody>
          <a:bodyPr/>
          <a:lstStyle/>
          <a:p>
            <a:fld id="{0473002A-E4EC-42F8-B7A8-305C9E9CEE2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455BEB30-3489-41D9-8ACB-93D122D576F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E8FA93DE-C8FC-4B25-9F55-56F4D784C8B2}"/>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217193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74F01-3D42-4D8A-B893-02FC38A4CE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9AA58F-F29C-498B-ACC1-45381A9B56CE}"/>
              </a:ext>
            </a:extLst>
          </p:cNvPr>
          <p:cNvSpPr>
            <a:spLocks noGrp="1"/>
          </p:cNvSpPr>
          <p:nvPr>
            <p:ph idx="1"/>
          </p:nvPr>
        </p:nvSpPr>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16DC977B-6711-496C-80C6-98DA87135C84}"/>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DFA55703-10D6-4036-B0F5-6AED47EA7328}"/>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F2AF3556-E819-42ED-9E27-BE87466A987F}"/>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366343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E8DC6-B4FD-4BB3-A30D-15E904E6C1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F15ABE-E870-4D6A-8A34-56864CBDCC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A50671-59CA-4D55-BE11-D82937ED5D25}"/>
              </a:ext>
            </a:extLst>
          </p:cNvPr>
          <p:cNvSpPr>
            <a:spLocks noGrp="1"/>
          </p:cNvSpPr>
          <p:nvPr>
            <p:ph type="dt" sz="half" idx="10"/>
          </p:nvPr>
        </p:nvSpPr>
        <p:spPr/>
        <p:txBody>
          <a:bodyPr/>
          <a:lstStyle/>
          <a:p>
            <a:fld id="{AAA8D018-3126-455A-9F0F-1CD869F133DB}"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83DEBC00-3F74-4785-9792-C032C71BA23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1500E1D0-380D-4985-9F21-F4FA61D81D65}"/>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83039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7FE3B-F014-48DE-952A-276073A295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61FB88-C3AA-4F0B-98AD-35543A507C6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6C75216-465B-4874-B53D-3DDF06D607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DDEFF14-3299-4D7D-8D61-3E88CA048F31}"/>
              </a:ext>
            </a:extLst>
          </p:cNvPr>
          <p:cNvSpPr>
            <a:spLocks noGrp="1"/>
          </p:cNvSpPr>
          <p:nvPr>
            <p:ph type="dt" sz="half" idx="10"/>
          </p:nvPr>
        </p:nvSpPr>
        <p:spPr/>
        <p:txBody>
          <a:bodyPr/>
          <a:lstStyle/>
          <a:p>
            <a:fld id="{2ABF44FB-E799-4CE2-A506-FA7177B12EBD}" type="datetime1">
              <a:rPr lang="zh-CN" altLang="en-US" smtClean="0"/>
              <a:t>2020/9/13/Sunday</a:t>
            </a:fld>
            <a:endParaRPr lang="zh-CN" altLang="en-US"/>
          </a:p>
        </p:txBody>
      </p:sp>
      <p:sp>
        <p:nvSpPr>
          <p:cNvPr id="6" name="页脚占位符 5">
            <a:extLst>
              <a:ext uri="{FF2B5EF4-FFF2-40B4-BE49-F238E27FC236}">
                <a16:creationId xmlns:a16="http://schemas.microsoft.com/office/drawing/2014/main" id="{DC3B1953-3507-415A-A4B9-3DF80BAC9FE0}"/>
              </a:ext>
            </a:extLst>
          </p:cNvPr>
          <p:cNvSpPr>
            <a:spLocks noGrp="1"/>
          </p:cNvSpPr>
          <p:nvPr>
            <p:ph type="ftr" sz="quarter" idx="11"/>
          </p:nvPr>
        </p:nvSpPr>
        <p:spPr/>
        <p:txBody>
          <a:bodyPr/>
          <a:lstStyle/>
          <a:p>
            <a:r>
              <a:rPr lang="en-US" altLang="zh-CN"/>
              <a:t>NumPy </a:t>
            </a:r>
            <a:r>
              <a:rPr lang="zh-CN" altLang="en-US"/>
              <a:t>数值计算</a:t>
            </a:r>
          </a:p>
        </p:txBody>
      </p:sp>
      <p:sp>
        <p:nvSpPr>
          <p:cNvPr id="7" name="灯片编号占位符 6">
            <a:extLst>
              <a:ext uri="{FF2B5EF4-FFF2-40B4-BE49-F238E27FC236}">
                <a16:creationId xmlns:a16="http://schemas.microsoft.com/office/drawing/2014/main" id="{17288059-521E-46D6-B7A3-089EFC5C2CE4}"/>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36456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0EC42-8ED1-4271-B403-3E0B29712E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DDB124E-2134-4630-BF11-0064F05F1D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3284648-6A1A-47DA-A42D-FDD94F4446F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5F9D4C3-3C9E-4D34-9575-9CC183BD30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B3D385-74F6-46AA-BC7D-EC57347D1E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E232B8-78FC-4F41-BAC1-6EC5701F14B7}"/>
              </a:ext>
            </a:extLst>
          </p:cNvPr>
          <p:cNvSpPr>
            <a:spLocks noGrp="1"/>
          </p:cNvSpPr>
          <p:nvPr>
            <p:ph type="dt" sz="half" idx="10"/>
          </p:nvPr>
        </p:nvSpPr>
        <p:spPr/>
        <p:txBody>
          <a:bodyPr/>
          <a:lstStyle/>
          <a:p>
            <a:fld id="{A0CB624B-3330-475F-8BE4-CFDB60C7415D}" type="datetime1">
              <a:rPr lang="zh-CN" altLang="en-US" smtClean="0"/>
              <a:t>2020/9/13/Sunday</a:t>
            </a:fld>
            <a:endParaRPr lang="zh-CN" altLang="en-US"/>
          </a:p>
        </p:txBody>
      </p:sp>
      <p:sp>
        <p:nvSpPr>
          <p:cNvPr id="8" name="页脚占位符 7">
            <a:extLst>
              <a:ext uri="{FF2B5EF4-FFF2-40B4-BE49-F238E27FC236}">
                <a16:creationId xmlns:a16="http://schemas.microsoft.com/office/drawing/2014/main" id="{28DAAB67-7C31-4393-9BD9-00E1D8439321}"/>
              </a:ext>
            </a:extLst>
          </p:cNvPr>
          <p:cNvSpPr>
            <a:spLocks noGrp="1"/>
          </p:cNvSpPr>
          <p:nvPr>
            <p:ph type="ftr" sz="quarter" idx="11"/>
          </p:nvPr>
        </p:nvSpPr>
        <p:spPr/>
        <p:txBody>
          <a:bodyPr/>
          <a:lstStyle/>
          <a:p>
            <a:r>
              <a:rPr lang="en-US" altLang="zh-CN"/>
              <a:t>NumPy </a:t>
            </a:r>
            <a:r>
              <a:rPr lang="zh-CN" altLang="en-US"/>
              <a:t>数值计算</a:t>
            </a:r>
          </a:p>
        </p:txBody>
      </p:sp>
      <p:sp>
        <p:nvSpPr>
          <p:cNvPr id="9" name="灯片编号占位符 8">
            <a:extLst>
              <a:ext uri="{FF2B5EF4-FFF2-40B4-BE49-F238E27FC236}">
                <a16:creationId xmlns:a16="http://schemas.microsoft.com/office/drawing/2014/main" id="{5571E331-A9AE-490F-954B-1FEF0556C3C4}"/>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415609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40719-F4D8-477D-9EFB-46FA8D77B7E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F4C2B2-5068-4EA8-A0CF-A9A664DC1236}"/>
              </a:ext>
            </a:extLst>
          </p:cNvPr>
          <p:cNvSpPr>
            <a:spLocks noGrp="1"/>
          </p:cNvSpPr>
          <p:nvPr>
            <p:ph type="dt" sz="half" idx="10"/>
          </p:nvPr>
        </p:nvSpPr>
        <p:spPr/>
        <p:txBody>
          <a:bodyPr/>
          <a:lstStyle/>
          <a:p>
            <a:fld id="{772262DF-D8C2-4001-9D57-F4DA10197282}" type="datetime1">
              <a:rPr lang="zh-CN" altLang="en-US" smtClean="0"/>
              <a:t>2020/9/13/Sunday</a:t>
            </a:fld>
            <a:endParaRPr lang="zh-CN" altLang="en-US"/>
          </a:p>
        </p:txBody>
      </p:sp>
      <p:sp>
        <p:nvSpPr>
          <p:cNvPr id="4" name="页脚占位符 3">
            <a:extLst>
              <a:ext uri="{FF2B5EF4-FFF2-40B4-BE49-F238E27FC236}">
                <a16:creationId xmlns:a16="http://schemas.microsoft.com/office/drawing/2014/main" id="{B8B266B6-E7B6-41A0-B161-F047E36F160C}"/>
              </a:ext>
            </a:extLst>
          </p:cNvPr>
          <p:cNvSpPr>
            <a:spLocks noGrp="1"/>
          </p:cNvSpPr>
          <p:nvPr>
            <p:ph type="ftr" sz="quarter" idx="11"/>
          </p:nvPr>
        </p:nvSpPr>
        <p:spPr/>
        <p:txBody>
          <a:bodyPr/>
          <a:lstStyle/>
          <a:p>
            <a:r>
              <a:rPr lang="en-US" altLang="zh-CN"/>
              <a:t>NumPy </a:t>
            </a:r>
            <a:r>
              <a:rPr lang="zh-CN" altLang="en-US"/>
              <a:t>数值计算</a:t>
            </a:r>
          </a:p>
        </p:txBody>
      </p:sp>
      <p:sp>
        <p:nvSpPr>
          <p:cNvPr id="5" name="灯片编号占位符 4">
            <a:extLst>
              <a:ext uri="{FF2B5EF4-FFF2-40B4-BE49-F238E27FC236}">
                <a16:creationId xmlns:a16="http://schemas.microsoft.com/office/drawing/2014/main" id="{4083FBF0-970A-43C1-BC03-6A0A15A44A04}"/>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395721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5D18BF-A028-4E8C-9505-9B135E338ECA}"/>
              </a:ext>
            </a:extLst>
          </p:cNvPr>
          <p:cNvSpPr>
            <a:spLocks noGrp="1"/>
          </p:cNvSpPr>
          <p:nvPr>
            <p:ph type="dt" sz="half" idx="10"/>
          </p:nvPr>
        </p:nvSpPr>
        <p:spPr/>
        <p:txBody>
          <a:bodyPr/>
          <a:lstStyle/>
          <a:p>
            <a:fld id="{3C77E1FE-E515-49DF-B909-2424CEFBD079}" type="datetime1">
              <a:rPr lang="zh-CN" altLang="en-US" smtClean="0"/>
              <a:t>2020/9/13/Sunday</a:t>
            </a:fld>
            <a:endParaRPr lang="zh-CN" altLang="en-US"/>
          </a:p>
        </p:txBody>
      </p:sp>
      <p:sp>
        <p:nvSpPr>
          <p:cNvPr id="3" name="页脚占位符 2">
            <a:extLst>
              <a:ext uri="{FF2B5EF4-FFF2-40B4-BE49-F238E27FC236}">
                <a16:creationId xmlns:a16="http://schemas.microsoft.com/office/drawing/2014/main" id="{B581620D-AF25-40E7-B79B-590D8D0CB2C2}"/>
              </a:ext>
            </a:extLst>
          </p:cNvPr>
          <p:cNvSpPr>
            <a:spLocks noGrp="1"/>
          </p:cNvSpPr>
          <p:nvPr>
            <p:ph type="ftr" sz="quarter" idx="11"/>
          </p:nvPr>
        </p:nvSpPr>
        <p:spPr/>
        <p:txBody>
          <a:bodyPr/>
          <a:lstStyle/>
          <a:p>
            <a:r>
              <a:rPr lang="en-US" altLang="zh-CN"/>
              <a:t>NumPy </a:t>
            </a:r>
            <a:r>
              <a:rPr lang="zh-CN" altLang="en-US"/>
              <a:t>数值计算</a:t>
            </a:r>
          </a:p>
        </p:txBody>
      </p:sp>
      <p:sp>
        <p:nvSpPr>
          <p:cNvPr id="4" name="灯片编号占位符 3">
            <a:extLst>
              <a:ext uri="{FF2B5EF4-FFF2-40B4-BE49-F238E27FC236}">
                <a16:creationId xmlns:a16="http://schemas.microsoft.com/office/drawing/2014/main" id="{C5673D5A-A6BB-467D-B2C2-F22B2F733632}"/>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168635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48896-F0E1-43FD-A379-BDF2E561E7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8B09C1-A6EC-4C2B-A077-705E83447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9277D5-3F3D-4C78-9CB0-D739AD3CB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056125-E8FD-464D-BEA3-AEDD4D79CC89}"/>
              </a:ext>
            </a:extLst>
          </p:cNvPr>
          <p:cNvSpPr>
            <a:spLocks noGrp="1"/>
          </p:cNvSpPr>
          <p:nvPr>
            <p:ph type="dt" sz="half" idx="10"/>
          </p:nvPr>
        </p:nvSpPr>
        <p:spPr/>
        <p:txBody>
          <a:bodyPr/>
          <a:lstStyle/>
          <a:p>
            <a:fld id="{AC5DE43A-E5F1-4299-97E6-682180A5F018}" type="datetime1">
              <a:rPr lang="zh-CN" altLang="en-US" smtClean="0"/>
              <a:t>2020/9/13/Sunday</a:t>
            </a:fld>
            <a:endParaRPr lang="zh-CN" altLang="en-US"/>
          </a:p>
        </p:txBody>
      </p:sp>
      <p:sp>
        <p:nvSpPr>
          <p:cNvPr id="6" name="页脚占位符 5">
            <a:extLst>
              <a:ext uri="{FF2B5EF4-FFF2-40B4-BE49-F238E27FC236}">
                <a16:creationId xmlns:a16="http://schemas.microsoft.com/office/drawing/2014/main" id="{A77E6FE1-A98E-42F6-9623-52910BCAD46D}"/>
              </a:ext>
            </a:extLst>
          </p:cNvPr>
          <p:cNvSpPr>
            <a:spLocks noGrp="1"/>
          </p:cNvSpPr>
          <p:nvPr>
            <p:ph type="ftr" sz="quarter" idx="11"/>
          </p:nvPr>
        </p:nvSpPr>
        <p:spPr/>
        <p:txBody>
          <a:bodyPr/>
          <a:lstStyle/>
          <a:p>
            <a:r>
              <a:rPr lang="en-US" altLang="zh-CN"/>
              <a:t>NumPy </a:t>
            </a:r>
            <a:r>
              <a:rPr lang="zh-CN" altLang="en-US"/>
              <a:t>数值计算</a:t>
            </a:r>
          </a:p>
        </p:txBody>
      </p:sp>
      <p:sp>
        <p:nvSpPr>
          <p:cNvPr id="7" name="灯片编号占位符 6">
            <a:extLst>
              <a:ext uri="{FF2B5EF4-FFF2-40B4-BE49-F238E27FC236}">
                <a16:creationId xmlns:a16="http://schemas.microsoft.com/office/drawing/2014/main" id="{29BDF9D8-AD4B-49A0-8712-C08116693EF3}"/>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151654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4E64B-9421-4ED5-B306-39D1F02A2E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997457-6310-4DE6-832A-C116F38BB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039318-3594-4054-A641-B9D72849C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FB4B92-8C1A-4F02-805D-1D7BFCAA9024}"/>
              </a:ext>
            </a:extLst>
          </p:cNvPr>
          <p:cNvSpPr>
            <a:spLocks noGrp="1"/>
          </p:cNvSpPr>
          <p:nvPr>
            <p:ph type="dt" sz="half" idx="10"/>
          </p:nvPr>
        </p:nvSpPr>
        <p:spPr/>
        <p:txBody>
          <a:bodyPr/>
          <a:lstStyle/>
          <a:p>
            <a:fld id="{BB9BF58D-610E-4F18-85E3-D33CB499F6E0}" type="datetime1">
              <a:rPr lang="zh-CN" altLang="en-US" smtClean="0"/>
              <a:t>2020/9/13/Sunday</a:t>
            </a:fld>
            <a:endParaRPr lang="zh-CN" altLang="en-US"/>
          </a:p>
        </p:txBody>
      </p:sp>
      <p:sp>
        <p:nvSpPr>
          <p:cNvPr id="6" name="页脚占位符 5">
            <a:extLst>
              <a:ext uri="{FF2B5EF4-FFF2-40B4-BE49-F238E27FC236}">
                <a16:creationId xmlns:a16="http://schemas.microsoft.com/office/drawing/2014/main" id="{C06EF42A-6646-465A-9010-1634301E4D54}"/>
              </a:ext>
            </a:extLst>
          </p:cNvPr>
          <p:cNvSpPr>
            <a:spLocks noGrp="1"/>
          </p:cNvSpPr>
          <p:nvPr>
            <p:ph type="ftr" sz="quarter" idx="11"/>
          </p:nvPr>
        </p:nvSpPr>
        <p:spPr/>
        <p:txBody>
          <a:bodyPr/>
          <a:lstStyle/>
          <a:p>
            <a:r>
              <a:rPr lang="en-US" altLang="zh-CN"/>
              <a:t>NumPy </a:t>
            </a:r>
            <a:r>
              <a:rPr lang="zh-CN" altLang="en-US"/>
              <a:t>数值计算</a:t>
            </a:r>
          </a:p>
        </p:txBody>
      </p:sp>
      <p:sp>
        <p:nvSpPr>
          <p:cNvPr id="7" name="灯片编号占位符 6">
            <a:extLst>
              <a:ext uri="{FF2B5EF4-FFF2-40B4-BE49-F238E27FC236}">
                <a16:creationId xmlns:a16="http://schemas.microsoft.com/office/drawing/2014/main" id="{AD4D23E3-2F6C-4EFE-A489-E74BBBED39CE}"/>
              </a:ext>
            </a:extLst>
          </p:cNvPr>
          <p:cNvSpPr>
            <a:spLocks noGrp="1"/>
          </p:cNvSpPr>
          <p:nvPr>
            <p:ph type="sldNum" sz="quarter" idx="12"/>
          </p:nvPr>
        </p:nvSpPr>
        <p:spPr/>
        <p:txBody>
          <a:body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6956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DB0829-2BEC-4844-8DCF-EB1C44D85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7DCBC93-CF6D-444A-8C5F-440D3E990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0D2A42-BAA1-43AB-A945-0A7A2A8F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45DA9-6C02-4EFC-8E8B-B2FB4515CEFF}"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1F4D9AC9-407C-4139-9308-D986F8DA56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97F3D9DD-4129-4099-B206-D6C861AB0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B0D6D-5A4E-4BD9-8C2C-65280206BEEF}" type="slidenum">
              <a:rPr lang="zh-CN" altLang="en-US" smtClean="0"/>
              <a:t>‹#›</a:t>
            </a:fld>
            <a:endParaRPr lang="zh-CN" altLang="en-US"/>
          </a:p>
        </p:txBody>
      </p:sp>
    </p:spTree>
    <p:extLst>
      <p:ext uri="{BB962C8B-B14F-4D97-AF65-F5344CB8AC3E}">
        <p14:creationId xmlns:p14="http://schemas.microsoft.com/office/powerpoint/2010/main" val="87174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image" Target="../media/image2.png"/><Relationship Id="rId7" Type="http://schemas.openxmlformats.org/officeDocument/2006/relationships/slide" Target="slide3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slide" Target="slide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361EB-74CC-4222-99F5-00D65BE73A94}"/>
              </a:ext>
            </a:extLst>
          </p:cNvPr>
          <p:cNvSpPr>
            <a:spLocks noGrp="1"/>
          </p:cNvSpPr>
          <p:nvPr>
            <p:ph type="ctrTitle"/>
          </p:nvPr>
        </p:nvSpPr>
        <p:spPr/>
        <p:txBody>
          <a:bodyPr/>
          <a:lstStyle/>
          <a:p>
            <a:r>
              <a:rPr lang="en-US" altLang="zh-CN" dirty="0"/>
              <a:t>NumPy </a:t>
            </a:r>
            <a:r>
              <a:rPr lang="zh-CN" altLang="en-US" dirty="0"/>
              <a:t>数值计算</a:t>
            </a:r>
          </a:p>
        </p:txBody>
      </p:sp>
      <p:sp>
        <p:nvSpPr>
          <p:cNvPr id="3" name="副标题 2">
            <a:extLst>
              <a:ext uri="{FF2B5EF4-FFF2-40B4-BE49-F238E27FC236}">
                <a16:creationId xmlns:a16="http://schemas.microsoft.com/office/drawing/2014/main" id="{9355CBC6-3A73-4D07-AC0D-4FA1AE389B5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5597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8F307-AA21-4EB6-AAAE-31D6B7C295D3}"/>
              </a:ext>
            </a:extLst>
          </p:cNvPr>
          <p:cNvSpPr>
            <a:spLocks noGrp="1"/>
          </p:cNvSpPr>
          <p:nvPr>
            <p:ph type="title"/>
          </p:nvPr>
        </p:nvSpPr>
        <p:spPr/>
        <p:txBody>
          <a:bodyPr/>
          <a:lstStyle/>
          <a:p>
            <a:r>
              <a:rPr lang="zh-CN" altLang="en-US" dirty="0"/>
              <a:t>介绍内容</a:t>
            </a:r>
          </a:p>
        </p:txBody>
      </p:sp>
      <p:grpSp>
        <p:nvGrpSpPr>
          <p:cNvPr id="12" name="组合 11">
            <a:extLst>
              <a:ext uri="{FF2B5EF4-FFF2-40B4-BE49-F238E27FC236}">
                <a16:creationId xmlns:a16="http://schemas.microsoft.com/office/drawing/2014/main" id="{69CE5B66-C21C-4F10-811E-7CAE88D68E00}"/>
              </a:ext>
            </a:extLst>
          </p:cNvPr>
          <p:cNvGrpSpPr/>
          <p:nvPr/>
        </p:nvGrpSpPr>
        <p:grpSpPr>
          <a:xfrm>
            <a:off x="2793206" y="1690688"/>
            <a:ext cx="6605588" cy="3479800"/>
            <a:chOff x="2266950" y="1657350"/>
            <a:chExt cx="6605588" cy="3479800"/>
          </a:xfrm>
        </p:grpSpPr>
        <p:cxnSp>
          <p:nvCxnSpPr>
            <p:cNvPr id="4" name="直接连接符 6">
              <a:extLst>
                <a:ext uri="{FF2B5EF4-FFF2-40B4-BE49-F238E27FC236}">
                  <a16:creationId xmlns:a16="http://schemas.microsoft.com/office/drawing/2014/main" id="{044ED056-90F5-425B-A06B-6E8DE21127E4}"/>
                </a:ext>
              </a:extLst>
            </p:cNvPr>
            <p:cNvCxnSpPr>
              <a:cxnSpLocks/>
            </p:cNvCxnSpPr>
            <p:nvPr/>
          </p:nvCxnSpPr>
          <p:spPr>
            <a:xfrm>
              <a:off x="2882900" y="1657350"/>
              <a:ext cx="0" cy="3479800"/>
            </a:xfrm>
            <a:prstGeom prst="line">
              <a:avLst/>
            </a:prstGeom>
          </p:spPr>
          <p:style>
            <a:lnRef idx="2">
              <a:schemeClr val="dk1"/>
            </a:lnRef>
            <a:fillRef idx="0">
              <a:schemeClr val="dk1"/>
            </a:fillRef>
            <a:effectRef idx="1">
              <a:schemeClr val="dk1"/>
            </a:effectRef>
            <a:fontRef idx="minor">
              <a:schemeClr val="tx1"/>
            </a:fontRef>
          </p:style>
        </p:cxnSp>
        <p:sp>
          <p:nvSpPr>
            <p:cNvPr id="5" name="Line 2">
              <a:extLst>
                <a:ext uri="{FF2B5EF4-FFF2-40B4-BE49-F238E27FC236}">
                  <a16:creationId xmlns:a16="http://schemas.microsoft.com/office/drawing/2014/main" id="{84DDF929-12A9-4B2D-9244-FBACCEB45A69}"/>
                </a:ext>
              </a:extLst>
            </p:cNvPr>
            <p:cNvSpPr>
              <a:spLocks noChangeShapeType="1"/>
            </p:cNvSpPr>
            <p:nvPr/>
          </p:nvSpPr>
          <p:spPr bwMode="auto">
            <a:xfrm>
              <a:off x="2266950" y="22479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Times New Roman" pitchFamily="18" charset="0"/>
                <a:ea typeface="微软雅黑" pitchFamily="34" charset="-122"/>
                <a:cs typeface="Times New Roman" pitchFamily="18" charset="0"/>
              </a:endParaRPr>
            </a:p>
          </p:txBody>
        </p:sp>
        <p:sp>
          <p:nvSpPr>
            <p:cNvPr id="6" name="Oval 15">
              <a:extLst>
                <a:ext uri="{FF2B5EF4-FFF2-40B4-BE49-F238E27FC236}">
                  <a16:creationId xmlns:a16="http://schemas.microsoft.com/office/drawing/2014/main" id="{3D04441F-E8A5-4FA3-BBC0-B93FDEE7F8B4}"/>
                </a:ext>
              </a:extLst>
            </p:cNvPr>
            <p:cNvSpPr>
              <a:spLocks noChangeArrowheads="1"/>
            </p:cNvSpPr>
            <p:nvPr/>
          </p:nvSpPr>
          <p:spPr bwMode="auto">
            <a:xfrm>
              <a:off x="2576481" y="1960469"/>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Times New Roman" pitchFamily="18" charset="0"/>
                  <a:ea typeface="微软雅黑" pitchFamily="34" charset="-122"/>
                  <a:cs typeface="Times New Roman" pitchFamily="18" charset="0"/>
                </a:rPr>
                <a:t>1</a:t>
              </a:r>
              <a:endParaRPr lang="en-US" altLang="zh-CN" sz="2200" dirty="0">
                <a:solidFill>
                  <a:schemeClr val="bg1"/>
                </a:solidFill>
                <a:latin typeface="Times New Roman" pitchFamily="18" charset="0"/>
                <a:ea typeface="微软雅黑" pitchFamily="34" charset="-122"/>
                <a:cs typeface="Times New Roman" pitchFamily="18" charset="0"/>
              </a:endParaRPr>
            </a:p>
          </p:txBody>
        </p:sp>
        <p:sp>
          <p:nvSpPr>
            <p:cNvPr id="7" name="AutoShape 17">
              <a:extLst>
                <a:ext uri="{FF2B5EF4-FFF2-40B4-BE49-F238E27FC236}">
                  <a16:creationId xmlns:a16="http://schemas.microsoft.com/office/drawing/2014/main" id="{7E702AB4-ACBB-4120-AED1-98491A5487DA}"/>
                </a:ext>
              </a:extLst>
            </p:cNvPr>
            <p:cNvSpPr>
              <a:spLocks noChangeArrowheads="1"/>
            </p:cNvSpPr>
            <p:nvPr/>
          </p:nvSpPr>
          <p:spPr bwMode="auto">
            <a:xfrm>
              <a:off x="3618065" y="2923368"/>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矩阵与通用函数</a:t>
              </a:r>
              <a:endParaRPr lang="zh-CN" altLang="en-US" sz="2200" dirty="0">
                <a:latin typeface="微软雅黑" pitchFamily="34" charset="-122"/>
                <a:ea typeface="微软雅黑" pitchFamily="34" charset="-122"/>
                <a:cs typeface="Times New Roman" pitchFamily="18" charset="0"/>
              </a:endParaRPr>
            </a:p>
          </p:txBody>
        </p:sp>
        <p:sp>
          <p:nvSpPr>
            <p:cNvPr id="8" name="AutoShape 17">
              <a:extLst>
                <a:ext uri="{FF2B5EF4-FFF2-40B4-BE49-F238E27FC236}">
                  <a16:creationId xmlns:a16="http://schemas.microsoft.com/office/drawing/2014/main" id="{A634440E-8B0B-4136-A86C-DFC9E4A7287C}"/>
                </a:ext>
              </a:extLst>
            </p:cNvPr>
            <p:cNvSpPr>
              <a:spLocks noChangeArrowheads="1"/>
            </p:cNvSpPr>
            <p:nvPr/>
          </p:nvSpPr>
          <p:spPr bwMode="auto">
            <a:xfrm>
              <a:off x="3618065" y="4024094"/>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利用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进行统计分析</a:t>
              </a:r>
            </a:p>
          </p:txBody>
        </p:sp>
        <p:sp>
          <p:nvSpPr>
            <p:cNvPr id="9" name="AutoShape 17">
              <a:extLst>
                <a:ext uri="{FF2B5EF4-FFF2-40B4-BE49-F238E27FC236}">
                  <a16:creationId xmlns:a16="http://schemas.microsoft.com/office/drawing/2014/main" id="{E9F46248-1E19-4E81-AFCC-F0DE65B93CC2}"/>
                </a:ext>
              </a:extLst>
            </p:cNvPr>
            <p:cNvSpPr>
              <a:spLocks noChangeArrowheads="1"/>
            </p:cNvSpPr>
            <p:nvPr/>
          </p:nvSpPr>
          <p:spPr bwMode="auto">
            <a:xfrm>
              <a:off x="3618065" y="1888469"/>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数组对象 </a:t>
              </a:r>
              <a:r>
                <a:rPr lang="en-US" altLang="zh-CN" sz="2200" dirty="0" err="1">
                  <a:latin typeface="微软雅黑" pitchFamily="34" charset="-122"/>
                  <a:ea typeface="微软雅黑" pitchFamily="34" charset="-122"/>
                  <a:cs typeface="Times New Roman" pitchFamily="18" charset="0"/>
                  <a:sym typeface="微软雅黑" pitchFamily="34" charset="-122"/>
                </a:rPr>
                <a:t>ndarray</a:t>
              </a:r>
              <a:endParaRPr lang="zh-CN" altLang="en-US" sz="2200" dirty="0">
                <a:latin typeface="微软雅黑" pitchFamily="34" charset="-122"/>
                <a:ea typeface="微软雅黑" pitchFamily="34" charset="-122"/>
                <a:cs typeface="Times New Roman" pitchFamily="18" charset="0"/>
              </a:endParaRPr>
            </a:p>
          </p:txBody>
        </p:sp>
        <p:sp>
          <p:nvSpPr>
            <p:cNvPr id="10" name="Oval 15">
              <a:extLst>
                <a:ext uri="{FF2B5EF4-FFF2-40B4-BE49-F238E27FC236}">
                  <a16:creationId xmlns:a16="http://schemas.microsoft.com/office/drawing/2014/main" id="{26446691-B147-4E04-B4C3-2288369B5F31}"/>
                </a:ext>
              </a:extLst>
            </p:cNvPr>
            <p:cNvSpPr>
              <a:spLocks noChangeArrowheads="1"/>
            </p:cNvSpPr>
            <p:nvPr/>
          </p:nvSpPr>
          <p:spPr bwMode="auto">
            <a:xfrm>
              <a:off x="2576481" y="2995368"/>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2</a:t>
              </a:r>
            </a:p>
          </p:txBody>
        </p:sp>
        <p:sp>
          <p:nvSpPr>
            <p:cNvPr id="11" name="Oval 15">
              <a:extLst>
                <a:ext uri="{FF2B5EF4-FFF2-40B4-BE49-F238E27FC236}">
                  <a16:creationId xmlns:a16="http://schemas.microsoft.com/office/drawing/2014/main" id="{86DE9035-E2EB-4110-8FF5-383632DB06ED}"/>
                </a:ext>
              </a:extLst>
            </p:cNvPr>
            <p:cNvSpPr>
              <a:spLocks noChangeArrowheads="1"/>
            </p:cNvSpPr>
            <p:nvPr/>
          </p:nvSpPr>
          <p:spPr bwMode="auto">
            <a:xfrm>
              <a:off x="2576481" y="409609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3</a:t>
              </a:r>
            </a:p>
          </p:txBody>
        </p:sp>
      </p:grpSp>
      <p:sp>
        <p:nvSpPr>
          <p:cNvPr id="13" name="日期占位符 12">
            <a:extLst>
              <a:ext uri="{FF2B5EF4-FFF2-40B4-BE49-F238E27FC236}">
                <a16:creationId xmlns:a16="http://schemas.microsoft.com/office/drawing/2014/main" id="{C8F0C824-3D54-46C0-BD7A-AE4508F6766F}"/>
              </a:ext>
            </a:extLst>
          </p:cNvPr>
          <p:cNvSpPr>
            <a:spLocks noGrp="1"/>
          </p:cNvSpPr>
          <p:nvPr>
            <p:ph type="dt" sz="half" idx="10"/>
          </p:nvPr>
        </p:nvSpPr>
        <p:spPr/>
        <p:txBody>
          <a:bodyPr/>
          <a:lstStyle/>
          <a:p>
            <a:fld id="{00B15B9A-30A8-4A1E-8D49-1150EBE0EC27}" type="datetime1">
              <a:rPr lang="zh-CN" altLang="en-US" smtClean="0"/>
              <a:t>2020/9/13/Sunday</a:t>
            </a:fld>
            <a:endParaRPr lang="zh-CN" altLang="en-US"/>
          </a:p>
        </p:txBody>
      </p:sp>
      <p:sp>
        <p:nvSpPr>
          <p:cNvPr id="14" name="页脚占位符 13">
            <a:extLst>
              <a:ext uri="{FF2B5EF4-FFF2-40B4-BE49-F238E27FC236}">
                <a16:creationId xmlns:a16="http://schemas.microsoft.com/office/drawing/2014/main" id="{AD1398FB-0EB4-432D-94E0-3A6AA1E56B14}"/>
              </a:ext>
            </a:extLst>
          </p:cNvPr>
          <p:cNvSpPr>
            <a:spLocks noGrp="1"/>
          </p:cNvSpPr>
          <p:nvPr>
            <p:ph type="ftr" sz="quarter" idx="11"/>
          </p:nvPr>
        </p:nvSpPr>
        <p:spPr/>
        <p:txBody>
          <a:bodyPr/>
          <a:lstStyle/>
          <a:p>
            <a:r>
              <a:rPr lang="en-US" altLang="zh-CN"/>
              <a:t>NumPy </a:t>
            </a:r>
            <a:r>
              <a:rPr lang="zh-CN" altLang="en-US"/>
              <a:t>数值计算</a:t>
            </a:r>
          </a:p>
        </p:txBody>
      </p:sp>
      <p:sp>
        <p:nvSpPr>
          <p:cNvPr id="15" name="灯片编号占位符 14">
            <a:extLst>
              <a:ext uri="{FF2B5EF4-FFF2-40B4-BE49-F238E27FC236}">
                <a16:creationId xmlns:a16="http://schemas.microsoft.com/office/drawing/2014/main" id="{0D70CE90-7C43-4C97-938C-4D73ED514ADE}"/>
              </a:ext>
            </a:extLst>
          </p:cNvPr>
          <p:cNvSpPr>
            <a:spLocks noGrp="1"/>
          </p:cNvSpPr>
          <p:nvPr>
            <p:ph type="sldNum" sz="quarter" idx="12"/>
          </p:nvPr>
        </p:nvSpPr>
        <p:spPr/>
        <p:txBody>
          <a:bodyPr/>
          <a:lstStyle/>
          <a:p>
            <a:fld id="{430B0D6D-5A4E-4BD9-8C2C-65280206BEEF}" type="slidenum">
              <a:rPr lang="zh-CN" altLang="en-US" smtClean="0"/>
              <a:t>10</a:t>
            </a:fld>
            <a:endParaRPr lang="zh-CN" altLang="en-US"/>
          </a:p>
        </p:txBody>
      </p:sp>
    </p:spTree>
    <p:extLst>
      <p:ext uri="{BB962C8B-B14F-4D97-AF65-F5344CB8AC3E}">
        <p14:creationId xmlns:p14="http://schemas.microsoft.com/office/powerpoint/2010/main" val="269655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31CF8-9D5D-42AF-AB48-900766747730}"/>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98BAA210-E232-4034-B8C7-B8EA09AC2973}"/>
              </a:ext>
            </a:extLst>
          </p:cNvPr>
          <p:cNvSpPr>
            <a:spLocks noGrp="1"/>
          </p:cNvSpPr>
          <p:nvPr>
            <p:ph idx="1"/>
          </p:nvPr>
        </p:nvSpPr>
        <p:spPr/>
        <p:txBody>
          <a:bodyPr/>
          <a:lstStyle/>
          <a:p>
            <a:pPr marL="0" indent="0">
              <a:buNone/>
            </a:pPr>
            <a:r>
              <a:rPr lang="en-US" altLang="zh-CN" dirty="0"/>
              <a:t>1</a:t>
            </a:r>
            <a:r>
              <a:rPr lang="zh-CN" altLang="en-US" dirty="0"/>
              <a:t>．数组属性：</a:t>
            </a:r>
            <a:r>
              <a:rPr lang="en-US" altLang="zh-CN" dirty="0" err="1"/>
              <a:t>ndarray</a:t>
            </a:r>
            <a:r>
              <a:rPr lang="zh-CN" altLang="en-US" dirty="0"/>
              <a:t>（数组）是存储单一数据类型的多维数组。</a:t>
            </a:r>
          </a:p>
          <a:p>
            <a:pPr marL="0" indent="0">
              <a:buNone/>
            </a:pPr>
            <a:endParaRPr lang="zh-CN" altLang="en-US" dirty="0"/>
          </a:p>
        </p:txBody>
      </p:sp>
      <p:sp>
        <p:nvSpPr>
          <p:cNvPr id="4" name="日期占位符 3">
            <a:extLst>
              <a:ext uri="{FF2B5EF4-FFF2-40B4-BE49-F238E27FC236}">
                <a16:creationId xmlns:a16="http://schemas.microsoft.com/office/drawing/2014/main" id="{EC721945-234B-4B42-BC76-B4C187880C48}"/>
              </a:ext>
            </a:extLst>
          </p:cNvPr>
          <p:cNvSpPr>
            <a:spLocks noGrp="1"/>
          </p:cNvSpPr>
          <p:nvPr>
            <p:ph type="dt" sz="half" idx="10"/>
          </p:nvPr>
        </p:nvSpPr>
        <p:spPr/>
        <p:txBody>
          <a:bodyPr/>
          <a:lstStyle/>
          <a:p>
            <a:fld id="{F2EB1689-5495-4FFD-8C7C-BF2DAE144524}"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B0F9E58F-3DA2-4051-9D76-9C10701148BB}"/>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6DCA77AD-C089-4A30-990A-6480F312463D}"/>
              </a:ext>
            </a:extLst>
          </p:cNvPr>
          <p:cNvSpPr>
            <a:spLocks noGrp="1"/>
          </p:cNvSpPr>
          <p:nvPr>
            <p:ph type="sldNum" sz="quarter" idx="12"/>
          </p:nvPr>
        </p:nvSpPr>
        <p:spPr/>
        <p:txBody>
          <a:bodyPr/>
          <a:lstStyle/>
          <a:p>
            <a:fld id="{430B0D6D-5A4E-4BD9-8C2C-65280206BEEF}" type="slidenum">
              <a:rPr lang="zh-CN" altLang="en-US" smtClean="0"/>
              <a:t>11</a:t>
            </a:fld>
            <a:endParaRPr lang="zh-CN" altLang="en-US"/>
          </a:p>
        </p:txBody>
      </p:sp>
      <p:graphicFrame>
        <p:nvGraphicFramePr>
          <p:cNvPr id="7" name="内容占位符 7">
            <a:extLst>
              <a:ext uri="{FF2B5EF4-FFF2-40B4-BE49-F238E27FC236}">
                <a16:creationId xmlns:a16="http://schemas.microsoft.com/office/drawing/2014/main" id="{6936FD55-14A2-4470-A8DD-4CADE2E26551}"/>
              </a:ext>
            </a:extLst>
          </p:cNvPr>
          <p:cNvGraphicFramePr>
            <a:graphicFrameLocks/>
          </p:cNvGraphicFramePr>
          <p:nvPr>
            <p:extLst>
              <p:ext uri="{D42A27DB-BD31-4B8C-83A1-F6EECF244321}">
                <p14:modId xmlns:p14="http://schemas.microsoft.com/office/powerpoint/2010/main" val="1750347430"/>
              </p:ext>
            </p:extLst>
          </p:nvPr>
        </p:nvGraphicFramePr>
        <p:xfrm>
          <a:off x="1279525" y="2292349"/>
          <a:ext cx="9632950" cy="4114800"/>
        </p:xfrm>
        <a:graphic>
          <a:graphicData uri="http://schemas.openxmlformats.org/drawingml/2006/table">
            <a:tbl>
              <a:tblPr firstRow="1" firstCol="1" bandRow="1">
                <a:tableStyleId>{5C22544A-7EE6-4342-B048-85BDC9FD1C3A}</a:tableStyleId>
              </a:tblPr>
              <a:tblGrid>
                <a:gridCol w="1978216">
                  <a:extLst>
                    <a:ext uri="{9D8B030D-6E8A-4147-A177-3AD203B41FA5}">
                      <a16:colId xmlns:a16="http://schemas.microsoft.com/office/drawing/2014/main" val="20000"/>
                    </a:ext>
                  </a:extLst>
                </a:gridCol>
                <a:gridCol w="7654734">
                  <a:extLst>
                    <a:ext uri="{9D8B030D-6E8A-4147-A177-3AD203B41FA5}">
                      <a16:colId xmlns:a16="http://schemas.microsoft.com/office/drawing/2014/main" val="20001"/>
                    </a:ext>
                  </a:extLst>
                </a:gridCol>
              </a:tblGrid>
              <a:tr h="685800">
                <a:tc>
                  <a:txBody>
                    <a:bodyPr/>
                    <a:lstStyle/>
                    <a:p>
                      <a:pPr indent="0" algn="ctr">
                        <a:spcAft>
                          <a:spcPts val="0"/>
                        </a:spcAft>
                      </a:pPr>
                      <a:r>
                        <a:rPr lang="en-US" sz="1800" kern="100" dirty="0">
                          <a:effectLst/>
                          <a:latin typeface="Times New Roman" pitchFamily="18" charset="0"/>
                          <a:ea typeface="微软雅黑" pitchFamily="34" charset="-122"/>
                          <a:cs typeface="Times New Roman" pitchFamily="18" charset="0"/>
                        </a:rPr>
                        <a:t> </a:t>
                      </a:r>
                      <a:r>
                        <a:rPr lang="zh-CN" altLang="en-US" sz="1800" kern="100" dirty="0">
                          <a:effectLst/>
                          <a:latin typeface="Times New Roman" pitchFamily="18" charset="0"/>
                          <a:ea typeface="微软雅黑" pitchFamily="34" charset="-122"/>
                          <a:cs typeface="Times New Roman" pitchFamily="18" charset="0"/>
                        </a:rPr>
                        <a:t>属性</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ctr">
                        <a:spcAft>
                          <a:spcPts val="0"/>
                        </a:spcAft>
                      </a:pPr>
                      <a:r>
                        <a:rPr lang="zh-CN" altLang="en-US" sz="1800" kern="100" dirty="0">
                          <a:effectLst/>
                          <a:latin typeface="Times New Roman" pitchFamily="18" charset="0"/>
                          <a:ea typeface="微软雅黑" pitchFamily="34" charset="-122"/>
                          <a:cs typeface="Times New Roman" pitchFamily="18" charset="0"/>
                        </a:rPr>
                        <a:t>说明</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0"/>
                  </a:ext>
                </a:extLst>
              </a:tr>
              <a:tr h="685800">
                <a:tc>
                  <a:txBody>
                    <a:bodyPr/>
                    <a:lstStyle/>
                    <a:p>
                      <a:pPr indent="0" algn="ctr">
                        <a:spcAft>
                          <a:spcPts val="0"/>
                        </a:spcAft>
                      </a:pPr>
                      <a:r>
                        <a:rPr lang="en-US" altLang="zh-CN" sz="1800" kern="100" dirty="0" err="1">
                          <a:effectLst/>
                          <a:latin typeface="Times New Roman" pitchFamily="18" charset="0"/>
                          <a:ea typeface="微软雅黑" pitchFamily="34" charset="-122"/>
                          <a:cs typeface="Times New Roman" pitchFamily="18" charset="0"/>
                        </a:rPr>
                        <a:t>ndim</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err="1">
                          <a:effectLst/>
                          <a:latin typeface="Times New Roman" pitchFamily="18" charset="0"/>
                          <a:ea typeface="微软雅黑" pitchFamily="34" charset="-122"/>
                          <a:cs typeface="Times New Roman" pitchFamily="18" charset="0"/>
                        </a:rPr>
                        <a:t>int</a:t>
                      </a:r>
                      <a:r>
                        <a:rPr lang="zh-CN" altLang="en-US" sz="1800" kern="100" dirty="0">
                          <a:effectLst/>
                          <a:latin typeface="Times New Roman" pitchFamily="18" charset="0"/>
                          <a:ea typeface="微软雅黑" pitchFamily="34" charset="-122"/>
                          <a:cs typeface="Times New Roman" pitchFamily="18" charset="0"/>
                        </a:rPr>
                        <a:t>。表示数组的维数</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1"/>
                  </a:ext>
                </a:extLst>
              </a:tr>
              <a:tr h="685800">
                <a:tc>
                  <a:txBody>
                    <a:bodyPr/>
                    <a:lstStyle/>
                    <a:p>
                      <a:pPr indent="0" algn="ctr">
                        <a:spcAft>
                          <a:spcPts val="0"/>
                        </a:spcAft>
                      </a:pPr>
                      <a:r>
                        <a:rPr lang="en-US" altLang="zh-CN" sz="1800" kern="100" dirty="0">
                          <a:effectLst/>
                          <a:latin typeface="Times New Roman" pitchFamily="18" charset="0"/>
                          <a:ea typeface="微软雅黑" pitchFamily="34" charset="-122"/>
                          <a:cs typeface="Times New Roman" pitchFamily="18" charset="0"/>
                        </a:rPr>
                        <a:t>shape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a:effectLst/>
                          <a:latin typeface="Times New Roman" pitchFamily="18" charset="0"/>
                          <a:ea typeface="微软雅黑" pitchFamily="34" charset="-122"/>
                          <a:cs typeface="Times New Roman" pitchFamily="18" charset="0"/>
                        </a:rPr>
                        <a:t>tuple</a:t>
                      </a:r>
                      <a:r>
                        <a:rPr lang="zh-CN" altLang="en-US" sz="1800" kern="100" dirty="0">
                          <a:effectLst/>
                          <a:latin typeface="Times New Roman" pitchFamily="18" charset="0"/>
                          <a:ea typeface="微软雅黑" pitchFamily="34" charset="-122"/>
                          <a:cs typeface="Times New Roman" pitchFamily="18" charset="0"/>
                        </a:rPr>
                        <a:t>。表示数组的尺寸，对于 </a:t>
                      </a:r>
                      <a:r>
                        <a:rPr lang="en-US" altLang="zh-CN" sz="1800" kern="100" dirty="0">
                          <a:effectLst/>
                          <a:latin typeface="Times New Roman" pitchFamily="18" charset="0"/>
                          <a:ea typeface="微软雅黑" pitchFamily="34" charset="-122"/>
                          <a:cs typeface="Times New Roman" pitchFamily="18" charset="0"/>
                        </a:rPr>
                        <a:t>n </a:t>
                      </a:r>
                      <a:r>
                        <a:rPr lang="zh-CN" altLang="en-US" sz="1800" kern="100" dirty="0">
                          <a:effectLst/>
                          <a:latin typeface="Times New Roman" pitchFamily="18" charset="0"/>
                          <a:ea typeface="微软雅黑" pitchFamily="34" charset="-122"/>
                          <a:cs typeface="Times New Roman" pitchFamily="18" charset="0"/>
                        </a:rPr>
                        <a:t>行 </a:t>
                      </a:r>
                      <a:r>
                        <a:rPr lang="en-US" altLang="zh-CN" sz="1800" kern="100" dirty="0">
                          <a:effectLst/>
                          <a:latin typeface="Times New Roman" pitchFamily="18" charset="0"/>
                          <a:ea typeface="微软雅黑" pitchFamily="34" charset="-122"/>
                          <a:cs typeface="Times New Roman" pitchFamily="18" charset="0"/>
                        </a:rPr>
                        <a:t>m </a:t>
                      </a:r>
                      <a:r>
                        <a:rPr lang="zh-CN" altLang="en-US" sz="1800" kern="100" dirty="0">
                          <a:effectLst/>
                          <a:latin typeface="Times New Roman" pitchFamily="18" charset="0"/>
                          <a:ea typeface="微软雅黑" pitchFamily="34" charset="-122"/>
                          <a:cs typeface="Times New Roman" pitchFamily="18" charset="0"/>
                        </a:rPr>
                        <a:t>列的矩阵，形状为</a:t>
                      </a:r>
                      <a:r>
                        <a:rPr lang="en-US" altLang="zh-CN" sz="1800" kern="100" dirty="0">
                          <a:effectLst/>
                          <a:latin typeface="Times New Roman" pitchFamily="18" charset="0"/>
                          <a:ea typeface="微软雅黑" pitchFamily="34" charset="-122"/>
                          <a:cs typeface="Times New Roman" pitchFamily="18" charset="0"/>
                        </a:rPr>
                        <a:t>(</a:t>
                      </a:r>
                      <a:r>
                        <a:rPr lang="en-US" altLang="zh-CN" sz="1800" kern="100" dirty="0" err="1">
                          <a:effectLst/>
                          <a:latin typeface="Times New Roman" pitchFamily="18" charset="0"/>
                          <a:ea typeface="微软雅黑" pitchFamily="34" charset="-122"/>
                          <a:cs typeface="Times New Roman" pitchFamily="18" charset="0"/>
                        </a:rPr>
                        <a:t>n,m</a:t>
                      </a:r>
                      <a:r>
                        <a:rPr lang="en-US" altLang="zh-CN" sz="1800" kern="100" dirty="0">
                          <a:effectLst/>
                          <a:latin typeface="Times New Roman" pitchFamily="18" charset="0"/>
                          <a:ea typeface="微软雅黑" pitchFamily="34" charset="-122"/>
                          <a:cs typeface="Times New Roman" pitchFamily="18" charset="0"/>
                        </a:rPr>
                        <a:t>)</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2"/>
                  </a:ext>
                </a:extLst>
              </a:tr>
              <a:tr h="685800">
                <a:tc>
                  <a:txBody>
                    <a:bodyPr/>
                    <a:lstStyle/>
                    <a:p>
                      <a:pPr indent="0" algn="ctr">
                        <a:spcAft>
                          <a:spcPts val="0"/>
                        </a:spcAft>
                      </a:pPr>
                      <a:r>
                        <a:rPr lang="en-US" altLang="zh-CN" sz="1800" kern="100" dirty="0">
                          <a:effectLst/>
                          <a:latin typeface="Times New Roman" pitchFamily="18" charset="0"/>
                          <a:ea typeface="微软雅黑" pitchFamily="34" charset="-122"/>
                          <a:cs typeface="Times New Roman" pitchFamily="18" charset="0"/>
                        </a:rPr>
                        <a:t>size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err="1">
                          <a:effectLst/>
                          <a:latin typeface="Times New Roman" pitchFamily="18" charset="0"/>
                          <a:ea typeface="微软雅黑" pitchFamily="34" charset="-122"/>
                          <a:cs typeface="Times New Roman" pitchFamily="18" charset="0"/>
                        </a:rPr>
                        <a:t>int</a:t>
                      </a:r>
                      <a:r>
                        <a:rPr lang="zh-CN" altLang="en-US" sz="1800" kern="100" dirty="0">
                          <a:effectLst/>
                          <a:latin typeface="Times New Roman" pitchFamily="18" charset="0"/>
                          <a:ea typeface="微软雅黑" pitchFamily="34" charset="-122"/>
                          <a:cs typeface="Times New Roman" pitchFamily="18" charset="0"/>
                        </a:rPr>
                        <a:t>。表示数组的元素总数，等于数组形状的乘积</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3"/>
                  </a:ext>
                </a:extLst>
              </a:tr>
              <a:tr h="685800">
                <a:tc>
                  <a:txBody>
                    <a:bodyPr/>
                    <a:lstStyle/>
                    <a:p>
                      <a:pPr indent="0" algn="ctr">
                        <a:spcAft>
                          <a:spcPts val="0"/>
                        </a:spcAft>
                      </a:pPr>
                      <a:r>
                        <a:rPr lang="en-US" altLang="zh-CN" sz="1800" kern="100" dirty="0" err="1">
                          <a:effectLst/>
                          <a:latin typeface="Times New Roman" pitchFamily="18" charset="0"/>
                          <a:ea typeface="微软雅黑" pitchFamily="34" charset="-122"/>
                          <a:cs typeface="Times New Roman" pitchFamily="18" charset="0"/>
                        </a:rPr>
                        <a:t>dtype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a:effectLst/>
                          <a:latin typeface="Times New Roman" pitchFamily="18" charset="0"/>
                          <a:ea typeface="微软雅黑" pitchFamily="34" charset="-122"/>
                          <a:cs typeface="Times New Roman" pitchFamily="18" charset="0"/>
                        </a:rPr>
                        <a:t>data-type</a:t>
                      </a:r>
                      <a:r>
                        <a:rPr lang="zh-CN" altLang="en-US" sz="1800" kern="100" dirty="0">
                          <a:effectLst/>
                          <a:latin typeface="Times New Roman" pitchFamily="18" charset="0"/>
                          <a:ea typeface="微软雅黑" pitchFamily="34" charset="-122"/>
                          <a:cs typeface="Times New Roman" pitchFamily="18" charset="0"/>
                        </a:rPr>
                        <a:t>。描述数组中元素的类型</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4"/>
                  </a:ext>
                </a:extLst>
              </a:tr>
              <a:tr h="685800">
                <a:tc>
                  <a:txBody>
                    <a:bodyPr/>
                    <a:lstStyle/>
                    <a:p>
                      <a:pPr indent="0" algn="ctr">
                        <a:spcAft>
                          <a:spcPts val="0"/>
                        </a:spcAft>
                      </a:pPr>
                      <a:r>
                        <a:rPr lang="en-US" altLang="zh-CN" sz="1800" kern="100" dirty="0" err="1">
                          <a:effectLst/>
                          <a:latin typeface="Times New Roman" pitchFamily="18" charset="0"/>
                          <a:ea typeface="微软雅黑" pitchFamily="34" charset="-122"/>
                          <a:cs typeface="Times New Roman" pitchFamily="18" charset="0"/>
                        </a:rPr>
                        <a:t>itemsize</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tc>
                  <a:txBody>
                    <a:bodyPr/>
                    <a:lstStyle/>
                    <a:p>
                      <a:pPr indent="0" algn="l">
                        <a:spcAft>
                          <a:spcPts val="0"/>
                        </a:spcAft>
                      </a:pPr>
                      <a:r>
                        <a:rPr lang="zh-CN" altLang="en-US" sz="1800" kern="100" dirty="0">
                          <a:effectLst/>
                          <a:latin typeface="Times New Roman" pitchFamily="18" charset="0"/>
                          <a:ea typeface="微软雅黑" pitchFamily="34" charset="-122"/>
                          <a:cs typeface="Times New Roman" pitchFamily="18" charset="0"/>
                        </a:rPr>
                        <a:t>返回 </a:t>
                      </a:r>
                      <a:r>
                        <a:rPr lang="en-US" altLang="zh-CN" sz="1800" kern="100" dirty="0" err="1">
                          <a:effectLst/>
                          <a:latin typeface="Times New Roman" pitchFamily="18" charset="0"/>
                          <a:ea typeface="微软雅黑" pitchFamily="34" charset="-122"/>
                          <a:cs typeface="Times New Roman" pitchFamily="18" charset="0"/>
                        </a:rPr>
                        <a:t>int</a:t>
                      </a:r>
                      <a:r>
                        <a:rPr lang="zh-CN" altLang="en-US" sz="1800" kern="100" dirty="0">
                          <a:effectLst/>
                          <a:latin typeface="Times New Roman" pitchFamily="18" charset="0"/>
                          <a:ea typeface="微软雅黑" pitchFamily="34" charset="-122"/>
                          <a:cs typeface="Times New Roman" pitchFamily="18" charset="0"/>
                        </a:rPr>
                        <a:t>。表示数组的每个元素的大小（以字节为单位）。</a:t>
                      </a:r>
                      <a:endParaRPr lang="zh-CN" sz="1800" kern="100" dirty="0">
                        <a:effectLst/>
                        <a:latin typeface="Times New Roman" pitchFamily="18" charset="0"/>
                        <a:ea typeface="微软雅黑" pitchFamily="34" charset="-122"/>
                        <a:cs typeface="Times New Roman" pitchFamily="18" charset="0"/>
                      </a:endParaRPr>
                    </a:p>
                  </a:txBody>
                  <a:tcPr marL="68578" marR="68578"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3265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2455A-4874-476B-91E5-AA08342998D1}"/>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1282613E-7B17-420E-8FC7-E4520FEA0C5D}"/>
              </a:ext>
            </a:extLst>
          </p:cNvPr>
          <p:cNvSpPr>
            <a:spLocks noGrp="1"/>
          </p:cNvSpPr>
          <p:nvPr>
            <p:ph idx="1"/>
          </p:nvPr>
        </p:nvSpPr>
        <p:spPr>
          <a:xfrm>
            <a:off x="838200" y="1825625"/>
            <a:ext cx="10795000" cy="4351338"/>
          </a:xfrm>
        </p:spPr>
        <p:txBody>
          <a:bodyPr/>
          <a:lstStyle/>
          <a:p>
            <a:pPr marL="0" indent="0">
              <a:buNone/>
            </a:pPr>
            <a:r>
              <a:rPr lang="en-US" altLang="zh-CN" dirty="0"/>
              <a:t>2</a:t>
            </a:r>
            <a:r>
              <a:rPr lang="zh-CN" altLang="en-US" dirty="0"/>
              <a:t>．数组创建</a:t>
            </a:r>
          </a:p>
          <a:p>
            <a:pPr lvl="1"/>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numpy.</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array</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(object, </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dtype</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=None, copy=True, order='K',</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subok</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=False, </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ndmin</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endParaRPr lang="zh-CN" altLang="en-US" dirty="0"/>
          </a:p>
        </p:txBody>
      </p:sp>
      <p:sp>
        <p:nvSpPr>
          <p:cNvPr id="4" name="日期占位符 3">
            <a:extLst>
              <a:ext uri="{FF2B5EF4-FFF2-40B4-BE49-F238E27FC236}">
                <a16:creationId xmlns:a16="http://schemas.microsoft.com/office/drawing/2014/main" id="{1DFB6996-BA23-4B6E-90DD-E8A082EA9E08}"/>
              </a:ext>
            </a:extLst>
          </p:cNvPr>
          <p:cNvSpPr>
            <a:spLocks noGrp="1"/>
          </p:cNvSpPr>
          <p:nvPr>
            <p:ph type="dt" sz="half" idx="10"/>
          </p:nvPr>
        </p:nvSpPr>
        <p:spPr/>
        <p:txBody>
          <a:bodyPr/>
          <a:lstStyle/>
          <a:p>
            <a:fld id="{BC672D38-6D55-4294-A0A3-C343A8880D96}"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FF980F3A-B985-4DA8-B83B-8F327A44F186}"/>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2DD2BA2D-1DBD-41C8-A5CC-3AF4DAC05123}"/>
              </a:ext>
            </a:extLst>
          </p:cNvPr>
          <p:cNvSpPr>
            <a:spLocks noGrp="1"/>
          </p:cNvSpPr>
          <p:nvPr>
            <p:ph type="sldNum" sz="quarter" idx="12"/>
          </p:nvPr>
        </p:nvSpPr>
        <p:spPr/>
        <p:txBody>
          <a:bodyPr/>
          <a:lstStyle/>
          <a:p>
            <a:fld id="{430B0D6D-5A4E-4BD9-8C2C-65280206BEEF}" type="slidenum">
              <a:rPr lang="zh-CN" altLang="en-US" smtClean="0"/>
              <a:t>12</a:t>
            </a:fld>
            <a:endParaRPr lang="zh-CN" altLang="en-US"/>
          </a:p>
        </p:txBody>
      </p:sp>
      <p:graphicFrame>
        <p:nvGraphicFramePr>
          <p:cNvPr id="7" name="内容占位符 4">
            <a:extLst>
              <a:ext uri="{FF2B5EF4-FFF2-40B4-BE49-F238E27FC236}">
                <a16:creationId xmlns:a16="http://schemas.microsoft.com/office/drawing/2014/main" id="{DE3AE30C-1C8A-49DC-BDA9-ACB16A123704}"/>
              </a:ext>
            </a:extLst>
          </p:cNvPr>
          <p:cNvGraphicFramePr>
            <a:graphicFrameLocks/>
          </p:cNvGraphicFramePr>
          <p:nvPr>
            <p:extLst>
              <p:ext uri="{D42A27DB-BD31-4B8C-83A1-F6EECF244321}">
                <p14:modId xmlns:p14="http://schemas.microsoft.com/office/powerpoint/2010/main" val="3066891515"/>
              </p:ext>
            </p:extLst>
          </p:nvPr>
        </p:nvGraphicFramePr>
        <p:xfrm>
          <a:off x="1820862" y="2830512"/>
          <a:ext cx="8550275" cy="3346451"/>
        </p:xfrm>
        <a:graphic>
          <a:graphicData uri="http://schemas.openxmlformats.org/drawingml/2006/table">
            <a:tbl>
              <a:tblPr firstRow="1" firstCol="1" bandRow="1">
                <a:tableStyleId>{5C22544A-7EE6-4342-B048-85BDC9FD1C3A}</a:tableStyleId>
              </a:tblPr>
              <a:tblGrid>
                <a:gridCol w="2407693">
                  <a:extLst>
                    <a:ext uri="{9D8B030D-6E8A-4147-A177-3AD203B41FA5}">
                      <a16:colId xmlns:a16="http://schemas.microsoft.com/office/drawing/2014/main" val="20000"/>
                    </a:ext>
                  </a:extLst>
                </a:gridCol>
                <a:gridCol w="6142582">
                  <a:extLst>
                    <a:ext uri="{9D8B030D-6E8A-4147-A177-3AD203B41FA5}">
                      <a16:colId xmlns:a16="http://schemas.microsoft.com/office/drawing/2014/main" val="20001"/>
                    </a:ext>
                  </a:extLst>
                </a:gridCol>
              </a:tblGrid>
              <a:tr h="783800">
                <a:tc>
                  <a:txBody>
                    <a:bodyPr/>
                    <a:lstStyle/>
                    <a:p>
                      <a:pPr algn="ctr">
                        <a:spcAft>
                          <a:spcPts val="0"/>
                        </a:spcAft>
                      </a:pPr>
                      <a:r>
                        <a:rPr lang="zh-CN" sz="1800" kern="100" dirty="0">
                          <a:solidFill>
                            <a:schemeClr val="bg1"/>
                          </a:solidFill>
                          <a:effectLst/>
                          <a:latin typeface="Times New Roman" pitchFamily="18" charset="0"/>
                          <a:ea typeface="微软雅黑" pitchFamily="34" charset="-122"/>
                          <a:cs typeface="Times New Roman" pitchFamily="18" charset="0"/>
                        </a:rPr>
                        <a:t>参数名称</a:t>
                      </a:r>
                    </a:p>
                  </a:txBody>
                  <a:tcPr marL="68579" marR="68579" marT="0" marB="0" anchor="ctr"/>
                </a:tc>
                <a:tc>
                  <a:txBody>
                    <a:bodyPr/>
                    <a:lstStyle/>
                    <a:p>
                      <a:pPr algn="ctr">
                        <a:spcAft>
                          <a:spcPts val="0"/>
                        </a:spcAft>
                      </a:pPr>
                      <a:r>
                        <a:rPr lang="zh-CN" sz="1800" kern="100" dirty="0">
                          <a:solidFill>
                            <a:schemeClr val="bg1"/>
                          </a:solidFill>
                          <a:effectLst/>
                          <a:latin typeface="Times New Roman" pitchFamily="18" charset="0"/>
                          <a:ea typeface="微软雅黑" pitchFamily="34" charset="-122"/>
                          <a:cs typeface="Times New Roman" pitchFamily="18" charset="0"/>
                        </a:rPr>
                        <a:t>说明</a:t>
                      </a:r>
                    </a:p>
                  </a:txBody>
                  <a:tcPr marL="68579" marR="68579" marT="0" marB="0" anchor="ctr"/>
                </a:tc>
                <a:extLst>
                  <a:ext uri="{0D108BD9-81ED-4DB2-BD59-A6C34878D82A}">
                    <a16:rowId xmlns:a16="http://schemas.microsoft.com/office/drawing/2014/main" val="10000"/>
                  </a:ext>
                </a:extLst>
              </a:tr>
              <a:tr h="783800">
                <a:tc>
                  <a:txBody>
                    <a:bodyPr/>
                    <a:lstStyle/>
                    <a:p>
                      <a:pPr algn="ctr">
                        <a:spcAft>
                          <a:spcPts val="0"/>
                        </a:spcAft>
                      </a:pPr>
                      <a:r>
                        <a:rPr lang="en-US" sz="1800" kern="100" dirty="0">
                          <a:solidFill>
                            <a:schemeClr val="bg1"/>
                          </a:solidFill>
                          <a:effectLst/>
                          <a:latin typeface="Times New Roman" pitchFamily="18" charset="0"/>
                          <a:ea typeface="微软雅黑" pitchFamily="34" charset="-122"/>
                          <a:cs typeface="Times New Roman" pitchFamily="18" charset="0"/>
                        </a:rPr>
                        <a:t>object</a:t>
                      </a:r>
                      <a:endParaRPr lang="zh-CN" sz="1800" kern="100" dirty="0">
                        <a:solidFill>
                          <a:schemeClr val="bg1"/>
                        </a:solidFill>
                        <a:effectLst/>
                        <a:latin typeface="Times New Roman" pitchFamily="18" charset="0"/>
                        <a:ea typeface="微软雅黑" pitchFamily="34" charset="-122"/>
                        <a:cs typeface="Times New Roman" pitchFamily="18" charset="0"/>
                      </a:endParaRPr>
                    </a:p>
                  </a:txBody>
                  <a:tcPr marL="68579" marR="68579" marT="0" marB="0" anchor="ctr"/>
                </a:tc>
                <a:tc>
                  <a:txBody>
                    <a:bodyPr/>
                    <a:lstStyle/>
                    <a:p>
                      <a:pPr algn="just">
                        <a:spcAft>
                          <a:spcPts val="0"/>
                        </a:spcAft>
                      </a:pPr>
                      <a:r>
                        <a:rPr lang="zh-CN" sz="1800" kern="100" dirty="0">
                          <a:solidFill>
                            <a:schemeClr val="dk1"/>
                          </a:solidFill>
                          <a:effectLst/>
                          <a:latin typeface="Times New Roman" pitchFamily="18" charset="0"/>
                          <a:ea typeface="微软雅黑" pitchFamily="34" charset="-122"/>
                          <a:cs typeface="Times New Roman" pitchFamily="18" charset="0"/>
                        </a:rPr>
                        <a:t>接收</a:t>
                      </a:r>
                      <a:r>
                        <a:rPr lang="en-US" sz="1800" kern="100" dirty="0">
                          <a:solidFill>
                            <a:schemeClr val="dk1"/>
                          </a:solidFill>
                          <a:effectLst/>
                          <a:latin typeface="Times New Roman" pitchFamily="18" charset="0"/>
                          <a:ea typeface="微软雅黑" pitchFamily="34" charset="-122"/>
                          <a:cs typeface="Times New Roman" pitchFamily="18" charset="0"/>
                        </a:rPr>
                        <a:t>array</a:t>
                      </a:r>
                      <a:r>
                        <a:rPr lang="zh-CN" sz="1800" kern="100" dirty="0">
                          <a:solidFill>
                            <a:schemeClr val="dk1"/>
                          </a:solidFill>
                          <a:effectLst/>
                          <a:latin typeface="Times New Roman" pitchFamily="18" charset="0"/>
                          <a:ea typeface="微软雅黑" pitchFamily="34" charset="-122"/>
                          <a:cs typeface="Times New Roman" pitchFamily="18" charset="0"/>
                        </a:rPr>
                        <a:t>。表示想要创建的数组。无默认。</a:t>
                      </a:r>
                    </a:p>
                  </a:txBody>
                  <a:tcPr marL="68579" marR="68579" marT="0" marB="0" anchor="ctr"/>
                </a:tc>
                <a:extLst>
                  <a:ext uri="{0D108BD9-81ED-4DB2-BD59-A6C34878D82A}">
                    <a16:rowId xmlns:a16="http://schemas.microsoft.com/office/drawing/2014/main" val="10001"/>
                  </a:ext>
                </a:extLst>
              </a:tr>
              <a:tr h="995051">
                <a:tc>
                  <a:txBody>
                    <a:bodyPr/>
                    <a:lstStyle/>
                    <a:p>
                      <a:pPr algn="ctr">
                        <a:spcAft>
                          <a:spcPts val="0"/>
                        </a:spcAft>
                      </a:pPr>
                      <a:r>
                        <a:rPr lang="en-US" sz="1800" kern="100" dirty="0" err="1">
                          <a:solidFill>
                            <a:schemeClr val="bg1"/>
                          </a:solidFill>
                          <a:effectLst/>
                          <a:latin typeface="Times New Roman" pitchFamily="18" charset="0"/>
                          <a:ea typeface="微软雅黑" pitchFamily="34" charset="-122"/>
                          <a:cs typeface="Times New Roman" pitchFamily="18" charset="0"/>
                        </a:rPr>
                        <a:t>dtype</a:t>
                      </a:r>
                      <a:endParaRPr lang="zh-CN" sz="1800" kern="100" dirty="0">
                        <a:solidFill>
                          <a:schemeClr val="bg1"/>
                        </a:solidFill>
                        <a:effectLst/>
                        <a:latin typeface="Times New Roman" pitchFamily="18" charset="0"/>
                        <a:ea typeface="微软雅黑" pitchFamily="34" charset="-122"/>
                        <a:cs typeface="Times New Roman" pitchFamily="18" charset="0"/>
                      </a:endParaRPr>
                    </a:p>
                  </a:txBody>
                  <a:tcPr marL="68579" marR="68579" marT="0" marB="0" anchor="ctr"/>
                </a:tc>
                <a:tc>
                  <a:txBody>
                    <a:bodyPr/>
                    <a:lstStyle/>
                    <a:p>
                      <a:pPr algn="just">
                        <a:spcAft>
                          <a:spcPts val="0"/>
                        </a:spcAft>
                      </a:pPr>
                      <a:r>
                        <a:rPr lang="zh-CN" sz="1800" kern="100" dirty="0">
                          <a:solidFill>
                            <a:schemeClr val="dk1"/>
                          </a:solidFill>
                          <a:effectLst/>
                          <a:latin typeface="Times New Roman" pitchFamily="18" charset="0"/>
                          <a:ea typeface="微软雅黑" pitchFamily="34" charset="-122"/>
                          <a:cs typeface="Times New Roman" pitchFamily="18" charset="0"/>
                        </a:rPr>
                        <a:t>接收</a:t>
                      </a:r>
                      <a:r>
                        <a:rPr lang="en-US" sz="1800" kern="100" dirty="0">
                          <a:solidFill>
                            <a:schemeClr val="dk1"/>
                          </a:solidFill>
                          <a:effectLst/>
                          <a:latin typeface="Times New Roman" pitchFamily="18" charset="0"/>
                          <a:ea typeface="微软雅黑" pitchFamily="34" charset="-122"/>
                          <a:cs typeface="Times New Roman" pitchFamily="18" charset="0"/>
                        </a:rPr>
                        <a:t>data-type</a:t>
                      </a:r>
                      <a:r>
                        <a:rPr lang="zh-CN" sz="1800" kern="100" dirty="0">
                          <a:solidFill>
                            <a:schemeClr val="dk1"/>
                          </a:solidFill>
                          <a:effectLst/>
                          <a:latin typeface="Times New Roman" pitchFamily="18" charset="0"/>
                          <a:ea typeface="微软雅黑" pitchFamily="34" charset="-122"/>
                          <a:cs typeface="Times New Roman" pitchFamily="18" charset="0"/>
                        </a:rPr>
                        <a:t>。表示数组所需的数据类型。如果未给定，则选择保存对象所需的最小类型。默认为</a:t>
                      </a:r>
                      <a:r>
                        <a:rPr lang="en-US" sz="1800" kern="100" dirty="0">
                          <a:solidFill>
                            <a:schemeClr val="dk1"/>
                          </a:solidFill>
                          <a:effectLst/>
                          <a:latin typeface="Times New Roman" pitchFamily="18" charset="0"/>
                          <a:ea typeface="微软雅黑" pitchFamily="34" charset="-122"/>
                          <a:cs typeface="Times New Roman" pitchFamily="18" charset="0"/>
                        </a:rPr>
                        <a:t>None</a:t>
                      </a:r>
                      <a:r>
                        <a:rPr lang="zh-CN" sz="1800" kern="100" dirty="0">
                          <a:solidFill>
                            <a:schemeClr val="dk1"/>
                          </a:solidFill>
                          <a:effectLst/>
                          <a:latin typeface="Times New Roman" pitchFamily="18" charset="0"/>
                          <a:ea typeface="微软雅黑" pitchFamily="34" charset="-122"/>
                          <a:cs typeface="Times New Roman" pitchFamily="18" charset="0"/>
                        </a:rPr>
                        <a:t>。</a:t>
                      </a:r>
                    </a:p>
                  </a:txBody>
                  <a:tcPr marL="68579" marR="68579" marT="0" marB="0" anchor="ctr"/>
                </a:tc>
                <a:extLst>
                  <a:ext uri="{0D108BD9-81ED-4DB2-BD59-A6C34878D82A}">
                    <a16:rowId xmlns:a16="http://schemas.microsoft.com/office/drawing/2014/main" val="10002"/>
                  </a:ext>
                </a:extLst>
              </a:tr>
              <a:tr h="783800">
                <a:tc>
                  <a:txBody>
                    <a:bodyPr/>
                    <a:lstStyle/>
                    <a:p>
                      <a:pPr algn="ctr">
                        <a:spcAft>
                          <a:spcPts val="0"/>
                        </a:spcAft>
                      </a:pPr>
                      <a:r>
                        <a:rPr lang="en-US" sz="1800" kern="100" dirty="0" err="1">
                          <a:solidFill>
                            <a:schemeClr val="bg1"/>
                          </a:solidFill>
                          <a:effectLst/>
                          <a:latin typeface="Times New Roman" pitchFamily="18" charset="0"/>
                          <a:ea typeface="微软雅黑" pitchFamily="34" charset="-122"/>
                          <a:cs typeface="Times New Roman" pitchFamily="18" charset="0"/>
                        </a:rPr>
                        <a:t>ndmin</a:t>
                      </a:r>
                      <a:endParaRPr lang="zh-CN" sz="1800" kern="100" dirty="0">
                        <a:solidFill>
                          <a:schemeClr val="bg1"/>
                        </a:solidFill>
                        <a:effectLst/>
                        <a:latin typeface="Times New Roman" pitchFamily="18" charset="0"/>
                        <a:ea typeface="微软雅黑" pitchFamily="34" charset="-122"/>
                        <a:cs typeface="Times New Roman" pitchFamily="18" charset="0"/>
                      </a:endParaRPr>
                    </a:p>
                  </a:txBody>
                  <a:tcPr marL="68579" marR="68579" marT="0" marB="0" anchor="ctr"/>
                </a:tc>
                <a:tc>
                  <a:txBody>
                    <a:bodyPr/>
                    <a:lstStyle/>
                    <a:p>
                      <a:pPr algn="just">
                        <a:spcAft>
                          <a:spcPts val="0"/>
                        </a:spcAft>
                      </a:pPr>
                      <a:r>
                        <a:rPr lang="zh-CN" sz="1800" kern="100" dirty="0">
                          <a:solidFill>
                            <a:schemeClr val="dk1"/>
                          </a:solidFill>
                          <a:effectLst/>
                          <a:latin typeface="Times New Roman" pitchFamily="18" charset="0"/>
                          <a:ea typeface="微软雅黑" pitchFamily="34" charset="-122"/>
                          <a:cs typeface="Times New Roman" pitchFamily="18" charset="0"/>
                        </a:rPr>
                        <a:t>接收</a:t>
                      </a:r>
                      <a:r>
                        <a:rPr lang="en-US" sz="1800" kern="100" dirty="0" err="1">
                          <a:solidFill>
                            <a:schemeClr val="dk1"/>
                          </a:solidFill>
                          <a:effectLst/>
                          <a:latin typeface="Times New Roman" pitchFamily="18" charset="0"/>
                          <a:ea typeface="微软雅黑" pitchFamily="34" charset="-122"/>
                          <a:cs typeface="Times New Roman" pitchFamily="18" charset="0"/>
                        </a:rPr>
                        <a:t>int</a:t>
                      </a:r>
                      <a:r>
                        <a:rPr lang="zh-CN" sz="1800" kern="100" dirty="0">
                          <a:solidFill>
                            <a:schemeClr val="dk1"/>
                          </a:solidFill>
                          <a:effectLst/>
                          <a:latin typeface="Times New Roman" pitchFamily="18" charset="0"/>
                          <a:ea typeface="微软雅黑" pitchFamily="34" charset="-122"/>
                          <a:cs typeface="Times New Roman" pitchFamily="18" charset="0"/>
                        </a:rPr>
                        <a:t>。指定生成数组应该具有的最小维数。默认为</a:t>
                      </a:r>
                      <a:r>
                        <a:rPr lang="en-US" sz="1800" kern="100" dirty="0">
                          <a:solidFill>
                            <a:schemeClr val="dk1"/>
                          </a:solidFill>
                          <a:effectLst/>
                          <a:latin typeface="Times New Roman" pitchFamily="18" charset="0"/>
                          <a:ea typeface="微软雅黑" pitchFamily="34" charset="-122"/>
                          <a:cs typeface="Times New Roman" pitchFamily="18" charset="0"/>
                        </a:rPr>
                        <a:t>None</a:t>
                      </a:r>
                      <a:r>
                        <a:rPr lang="zh-CN" sz="1800" kern="100" dirty="0">
                          <a:solidFill>
                            <a:schemeClr val="dk1"/>
                          </a:solidFill>
                          <a:effectLst/>
                          <a:latin typeface="Times New Roman" pitchFamily="18" charset="0"/>
                          <a:ea typeface="微软雅黑" pitchFamily="34" charset="-122"/>
                          <a:cs typeface="Times New Roman" pitchFamily="18" charset="0"/>
                        </a:rPr>
                        <a:t>。</a:t>
                      </a:r>
                    </a:p>
                  </a:txBody>
                  <a:tcPr marL="68579" marR="68579"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680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FB4B3-0E8B-4860-AE49-6CEBE62D6DC6}"/>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3EA1FA18-946A-408A-9682-B67E4165040E}"/>
              </a:ext>
            </a:extLst>
          </p:cNvPr>
          <p:cNvSpPr>
            <a:spLocks noGrp="1"/>
          </p:cNvSpPr>
          <p:nvPr>
            <p:ph idx="1"/>
          </p:nvPr>
        </p:nvSpPr>
        <p:spPr/>
        <p:txBody>
          <a:bodyPr/>
          <a:lstStyle/>
          <a:p>
            <a:r>
              <a:rPr lang="zh-CN" altLang="en-US" dirty="0"/>
              <a:t>演示：代码 </a:t>
            </a:r>
            <a:r>
              <a:rPr lang="en-US" altLang="zh-CN" dirty="0"/>
              <a:t>1</a:t>
            </a:r>
            <a:r>
              <a:rPr lang="zh-CN" altLang="en-US" dirty="0"/>
              <a:t>：创建数组并查看数组属性</a:t>
            </a:r>
          </a:p>
          <a:p>
            <a:endParaRPr lang="zh-CN" altLang="en-US" dirty="0"/>
          </a:p>
        </p:txBody>
      </p:sp>
      <p:sp>
        <p:nvSpPr>
          <p:cNvPr id="4" name="日期占位符 3">
            <a:extLst>
              <a:ext uri="{FF2B5EF4-FFF2-40B4-BE49-F238E27FC236}">
                <a16:creationId xmlns:a16="http://schemas.microsoft.com/office/drawing/2014/main" id="{AB3B4D53-515A-4277-B335-8C70DD8EABCA}"/>
              </a:ext>
            </a:extLst>
          </p:cNvPr>
          <p:cNvSpPr>
            <a:spLocks noGrp="1"/>
          </p:cNvSpPr>
          <p:nvPr>
            <p:ph type="dt" sz="half" idx="10"/>
          </p:nvPr>
        </p:nvSpPr>
        <p:spPr/>
        <p:txBody>
          <a:bodyPr/>
          <a:lstStyle/>
          <a:p>
            <a:fld id="{E8E026CD-492F-4CA3-B400-5B21637492D1}"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254F1856-1605-4F95-AD8B-875A7DABF3D5}"/>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E9D9D4B3-8D1D-4154-AFAE-085903358D13}"/>
              </a:ext>
            </a:extLst>
          </p:cNvPr>
          <p:cNvSpPr>
            <a:spLocks noGrp="1"/>
          </p:cNvSpPr>
          <p:nvPr>
            <p:ph type="sldNum" sz="quarter" idx="12"/>
          </p:nvPr>
        </p:nvSpPr>
        <p:spPr/>
        <p:txBody>
          <a:bodyPr/>
          <a:lstStyle/>
          <a:p>
            <a:fld id="{430B0D6D-5A4E-4BD9-8C2C-65280206BEEF}" type="slidenum">
              <a:rPr lang="zh-CN" altLang="en-US" smtClean="0"/>
              <a:t>13</a:t>
            </a:fld>
            <a:endParaRPr lang="zh-CN" altLang="en-US"/>
          </a:p>
        </p:txBody>
      </p:sp>
      <p:graphicFrame>
        <p:nvGraphicFramePr>
          <p:cNvPr id="7" name="内容占位符 6">
            <a:extLst>
              <a:ext uri="{FF2B5EF4-FFF2-40B4-BE49-F238E27FC236}">
                <a16:creationId xmlns:a16="http://schemas.microsoft.com/office/drawing/2014/main" id="{93C28DBE-4540-415E-9EF5-1FA518E4810A}"/>
              </a:ext>
            </a:extLst>
          </p:cNvPr>
          <p:cNvGraphicFramePr>
            <a:graphicFrameLocks/>
          </p:cNvGraphicFramePr>
          <p:nvPr>
            <p:extLst>
              <p:ext uri="{D42A27DB-BD31-4B8C-83A1-F6EECF244321}">
                <p14:modId xmlns:p14="http://schemas.microsoft.com/office/powerpoint/2010/main" val="1481701582"/>
              </p:ext>
            </p:extLst>
          </p:nvPr>
        </p:nvGraphicFramePr>
        <p:xfrm>
          <a:off x="473075" y="2479664"/>
          <a:ext cx="5622925" cy="3697299"/>
        </p:xfrm>
        <a:graphic>
          <a:graphicData uri="http://schemas.openxmlformats.org/drawingml/2006/table">
            <a:tbl>
              <a:tblPr firstRow="1" firstCol="1" bandRow="1">
                <a:tableStyleId>{9D7B26C5-4107-4FEC-AEDC-1716B250A1EF}</a:tableStyleId>
              </a:tblPr>
              <a:tblGrid>
                <a:gridCol w="836338">
                  <a:extLst>
                    <a:ext uri="{9D8B030D-6E8A-4147-A177-3AD203B41FA5}">
                      <a16:colId xmlns:a16="http://schemas.microsoft.com/office/drawing/2014/main" val="20000"/>
                    </a:ext>
                  </a:extLst>
                </a:gridCol>
                <a:gridCol w="4786587">
                  <a:extLst>
                    <a:ext uri="{9D8B030D-6E8A-4147-A177-3AD203B41FA5}">
                      <a16:colId xmlns:a16="http://schemas.microsoft.com/office/drawing/2014/main" val="20001"/>
                    </a:ext>
                  </a:extLst>
                </a:gridCol>
              </a:tblGrid>
              <a:tr h="656971">
                <a:tc>
                  <a:txBody>
                    <a:bodyPr/>
                    <a:lstStyle/>
                    <a:p>
                      <a:pPr algn="just" fontAlgn="auto">
                        <a:spcAft>
                          <a:spcPts val="0"/>
                        </a:spcAft>
                      </a:pPr>
                      <a:r>
                        <a:rPr lang="en-US" sz="1400" b="0" kern="100" dirty="0">
                          <a:effectLst/>
                          <a:latin typeface="Times New Roman" pitchFamily="18" charset="0"/>
                          <a:ea typeface="+mj-ea"/>
                          <a:cs typeface="Times New Roman" pitchFamily="18" charset="0"/>
                        </a:rPr>
                        <a:t>In[1]:</a:t>
                      </a:r>
                      <a:endParaRPr lang="zh-CN" sz="1400" b="0" kern="100" dirty="0">
                        <a:effectLst/>
                        <a:latin typeface="Times New Roman" pitchFamily="18" charset="0"/>
                        <a:ea typeface="+mj-ea"/>
                        <a:cs typeface="Times New Roman" pitchFamily="18" charset="0"/>
                      </a:endParaRPr>
                    </a:p>
                  </a:txBody>
                  <a:tcPr marL="60848" marR="60848" marT="8447" marB="8447" anchor="ct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import </a:t>
                      </a:r>
                      <a:r>
                        <a:rPr lang="en-US" sz="1400" b="0" kern="100" dirty="0" err="1">
                          <a:effectLst/>
                          <a:latin typeface="Times New Roman" pitchFamily="18" charset="0"/>
                          <a:ea typeface="+mj-ea"/>
                          <a:cs typeface="Times New Roman" pitchFamily="18" charset="0"/>
                        </a:rPr>
                        <a:t>numpy</a:t>
                      </a:r>
                      <a:r>
                        <a:rPr lang="en-US" sz="1400" b="0" kern="100" dirty="0">
                          <a:effectLst/>
                          <a:latin typeface="Times New Roman" pitchFamily="18" charset="0"/>
                          <a:ea typeface="+mj-ea"/>
                          <a:cs typeface="Times New Roman" pitchFamily="18" charset="0"/>
                        </a:rPr>
                        <a:t> as </a:t>
                      </a:r>
                      <a:r>
                        <a:rPr lang="en-US" sz="1400" b="0" kern="100" dirty="0" err="1">
                          <a:effectLst/>
                          <a:latin typeface="Times New Roman" pitchFamily="18" charset="0"/>
                          <a:ea typeface="+mj-ea"/>
                          <a:cs typeface="Times New Roman" pitchFamily="18" charset="0"/>
                        </a:rPr>
                        <a:t>np</a:t>
                      </a:r>
                      <a:r>
                        <a:rPr lang="en-US" sz="1400" b="0" kern="100" dirty="0">
                          <a:effectLst/>
                          <a:latin typeface="Times New Roman" pitchFamily="18" charset="0"/>
                          <a:ea typeface="+mj-ea"/>
                          <a:cs typeface="Times New Roman" pitchFamily="18" charset="0"/>
                        </a:rPr>
                        <a:t>  #</a:t>
                      </a:r>
                      <a:r>
                        <a:rPr lang="zh-CN" sz="1400" b="0" kern="100" dirty="0">
                          <a:effectLst/>
                          <a:latin typeface="Times New Roman" pitchFamily="18" charset="0"/>
                          <a:ea typeface="+mj-ea"/>
                          <a:cs typeface="Times New Roman" pitchFamily="18" charset="0"/>
                        </a:rPr>
                        <a:t>导入</a:t>
                      </a:r>
                      <a:r>
                        <a:rPr lang="en-US" sz="1400" b="0" kern="100" dirty="0">
                          <a:effectLst/>
                          <a:latin typeface="Times New Roman" pitchFamily="18" charset="0"/>
                          <a:ea typeface="+mj-ea"/>
                          <a:cs typeface="Times New Roman" pitchFamily="18" charset="0"/>
                        </a:rPr>
                        <a:t>NumPy</a:t>
                      </a:r>
                      <a:r>
                        <a:rPr lang="zh-CN" sz="1400" b="0" kern="100" dirty="0">
                          <a:effectLst/>
                          <a:latin typeface="Times New Roman" pitchFamily="18" charset="0"/>
                          <a:ea typeface="+mj-ea"/>
                          <a:cs typeface="Times New Roman" pitchFamily="18" charset="0"/>
                        </a:rPr>
                        <a:t>库</a:t>
                      </a:r>
                      <a:endParaRPr lang="en-US" alt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arr1 = </a:t>
                      </a:r>
                      <a:r>
                        <a:rPr lang="en-US" sz="1400" b="0" kern="100" dirty="0" err="1">
                          <a:effectLst/>
                          <a:latin typeface="Times New Roman" pitchFamily="18" charset="0"/>
                          <a:ea typeface="+mj-ea"/>
                          <a:cs typeface="Times New Roman" pitchFamily="18" charset="0"/>
                        </a:rPr>
                        <a:t>np.array</a:t>
                      </a:r>
                      <a:r>
                        <a:rPr lang="en-US" sz="1400" b="0" kern="100" dirty="0">
                          <a:effectLst/>
                          <a:latin typeface="Times New Roman" pitchFamily="18" charset="0"/>
                          <a:ea typeface="+mj-ea"/>
                          <a:cs typeface="Times New Roman" pitchFamily="18" charset="0"/>
                        </a:rPr>
                        <a:t>([1, 2, 3, 4])  #</a:t>
                      </a:r>
                      <a:r>
                        <a:rPr lang="zh-CN" sz="1400" b="0" kern="100" dirty="0">
                          <a:effectLst/>
                          <a:latin typeface="Times New Roman" pitchFamily="18" charset="0"/>
                          <a:ea typeface="+mj-ea"/>
                          <a:cs typeface="Times New Roman" pitchFamily="18" charset="0"/>
                        </a:rPr>
                        <a:t>创建一维数组</a:t>
                      </a:r>
                      <a:endParaRPr lang="en-US" alt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创建的数组为：</a:t>
                      </a:r>
                      <a:r>
                        <a:rPr lang="en-US" sz="1400" b="0" kern="100" dirty="0">
                          <a:effectLst/>
                          <a:latin typeface="Times New Roman" pitchFamily="18" charset="0"/>
                          <a:ea typeface="+mj-ea"/>
                          <a:cs typeface="Times New Roman" pitchFamily="18" charset="0"/>
                        </a:rPr>
                        <a:t>',arr1)</a:t>
                      </a:r>
                      <a:endParaRPr lang="zh-CN" sz="1400" b="0" kern="100" dirty="0">
                        <a:effectLst/>
                        <a:latin typeface="Times New Roman" pitchFamily="18" charset="0"/>
                        <a:ea typeface="+mj-ea"/>
                        <a:cs typeface="Times New Roman" pitchFamily="18" charset="0"/>
                      </a:endParaRPr>
                    </a:p>
                  </a:txBody>
                  <a:tcPr marL="60848" marR="60848" marT="8447" marB="8447" anchor="ctr"/>
                </a:tc>
                <a:extLst>
                  <a:ext uri="{0D108BD9-81ED-4DB2-BD59-A6C34878D82A}">
                    <a16:rowId xmlns:a16="http://schemas.microsoft.com/office/drawing/2014/main" val="10000"/>
                  </a:ext>
                </a:extLst>
              </a:tr>
              <a:tr h="504339">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Out[1]:</a:t>
                      </a:r>
                      <a:endParaRPr lang="zh-CN" sz="1400" b="0" kern="100" dirty="0">
                        <a:effectLst/>
                        <a:latin typeface="Times New Roman" pitchFamily="18" charset="0"/>
                        <a:ea typeface="+mj-ea"/>
                        <a:cs typeface="Times New Roman" pitchFamily="18" charset="0"/>
                      </a:endParaRPr>
                    </a:p>
                  </a:txBody>
                  <a:tcPr marL="60848" marR="60848" marT="8447" marB="8447" anchor="ct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创建的数组为：</a:t>
                      </a:r>
                      <a:r>
                        <a:rPr lang="en-US" sz="1400" b="0" kern="100" dirty="0">
                          <a:effectLst/>
                          <a:latin typeface="Times New Roman" pitchFamily="18" charset="0"/>
                          <a:ea typeface="+mj-ea"/>
                          <a:cs typeface="Times New Roman" pitchFamily="18" charset="0"/>
                        </a:rPr>
                        <a:t> [1 2 3 4]</a:t>
                      </a:r>
                      <a:endParaRPr lang="zh-CN" sz="1400" b="0" kern="100" dirty="0">
                        <a:effectLst/>
                        <a:latin typeface="Times New Roman" pitchFamily="18" charset="0"/>
                        <a:ea typeface="+mj-ea"/>
                        <a:cs typeface="Times New Roman" pitchFamily="18" charset="0"/>
                      </a:endParaRPr>
                    </a:p>
                  </a:txBody>
                  <a:tcPr marL="60848" marR="60848" marT="8447" marB="8447" anchor="ctr"/>
                </a:tc>
                <a:extLst>
                  <a:ext uri="{0D108BD9-81ED-4DB2-BD59-A6C34878D82A}">
                    <a16:rowId xmlns:a16="http://schemas.microsoft.com/office/drawing/2014/main" val="10001"/>
                  </a:ext>
                </a:extLst>
              </a:tr>
              <a:tr h="656971">
                <a:tc>
                  <a:txBody>
                    <a:bodyPr/>
                    <a:lstStyle/>
                    <a:p>
                      <a:pPr algn="just" fontAlgn="auto">
                        <a:spcAft>
                          <a:spcPts val="0"/>
                        </a:spcAft>
                      </a:pPr>
                      <a:r>
                        <a:rPr lang="en-US" sz="1400" b="0" kern="100" dirty="0">
                          <a:effectLst/>
                          <a:latin typeface="Times New Roman" pitchFamily="18" charset="0"/>
                          <a:ea typeface="+mj-ea"/>
                          <a:cs typeface="Times New Roman" pitchFamily="18" charset="0"/>
                        </a:rPr>
                        <a:t>In[2]:</a:t>
                      </a:r>
                      <a:endParaRPr lang="zh-CN" sz="1400" b="0" kern="100" dirty="0">
                        <a:effectLst/>
                        <a:latin typeface="Times New Roman" pitchFamily="18" charset="0"/>
                        <a:ea typeface="+mj-ea"/>
                        <a:cs typeface="Times New Roman" pitchFamily="18" charset="0"/>
                      </a:endParaRPr>
                    </a:p>
                  </a:txBody>
                  <a:tcPr marL="60848" marR="60848" marT="8447" marB="8447" anchor="ct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arr2 = </a:t>
                      </a:r>
                      <a:r>
                        <a:rPr lang="en-US" sz="1400" b="0" kern="100" dirty="0" err="1">
                          <a:effectLst/>
                          <a:latin typeface="Times New Roman" pitchFamily="18" charset="0"/>
                          <a:ea typeface="+mj-ea"/>
                          <a:cs typeface="Times New Roman" pitchFamily="18" charset="0"/>
                        </a:rPr>
                        <a:t>np.array</a:t>
                      </a:r>
                      <a:r>
                        <a:rPr lang="en-US" sz="1400" b="0" kern="100" dirty="0">
                          <a:effectLst/>
                          <a:latin typeface="Times New Roman" pitchFamily="18" charset="0"/>
                          <a:ea typeface="+mj-ea"/>
                          <a:cs typeface="Times New Roman" pitchFamily="18" charset="0"/>
                        </a:rPr>
                        <a:t>([[1, 2, 3, 4],[4, 5, 6, 7], [7, 8, 9, 10]])    #</a:t>
                      </a:r>
                      <a:r>
                        <a:rPr lang="zh-CN" sz="1400" b="0" kern="100" dirty="0">
                          <a:effectLst/>
                          <a:latin typeface="Times New Roman" pitchFamily="18" charset="0"/>
                          <a:ea typeface="+mj-ea"/>
                          <a:cs typeface="Times New Roman" pitchFamily="18" charset="0"/>
                        </a:rPr>
                        <a:t>创建二维数组</a:t>
                      </a:r>
                    </a:p>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创建的数组为：</a:t>
                      </a:r>
                      <a:r>
                        <a:rPr lang="en-US" sz="1400" b="0" kern="100" dirty="0">
                          <a:effectLst/>
                          <a:latin typeface="Times New Roman" pitchFamily="18" charset="0"/>
                          <a:ea typeface="+mj-ea"/>
                          <a:cs typeface="Times New Roman" pitchFamily="18" charset="0"/>
                        </a:rPr>
                        <a:t>\n',arr2)</a:t>
                      </a:r>
                      <a:endParaRPr lang="zh-CN" sz="1400" b="0" kern="100" dirty="0">
                        <a:effectLst/>
                        <a:latin typeface="Times New Roman" pitchFamily="18" charset="0"/>
                        <a:ea typeface="+mj-ea"/>
                        <a:cs typeface="Times New Roman" pitchFamily="18" charset="0"/>
                      </a:endParaRPr>
                    </a:p>
                  </a:txBody>
                  <a:tcPr marL="60848" marR="60848" marT="8447" marB="8447" anchor="ctr"/>
                </a:tc>
                <a:extLst>
                  <a:ext uri="{0D108BD9-81ED-4DB2-BD59-A6C34878D82A}">
                    <a16:rowId xmlns:a16="http://schemas.microsoft.com/office/drawing/2014/main" val="10002"/>
                  </a:ext>
                </a:extLst>
              </a:tr>
              <a:tr h="870330">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Out[2]:</a:t>
                      </a:r>
                      <a:endParaRPr lang="zh-CN" sz="1400" b="0" kern="100" dirty="0">
                        <a:effectLst/>
                        <a:latin typeface="Times New Roman" pitchFamily="18" charset="0"/>
                        <a:ea typeface="+mj-ea"/>
                        <a:cs typeface="Times New Roman" pitchFamily="18" charset="0"/>
                      </a:endParaRPr>
                    </a:p>
                  </a:txBody>
                  <a:tcPr marL="60848" marR="60848" marT="8447" marB="8447" anchor="ct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创建的数组为：</a:t>
                      </a:r>
                    </a:p>
                    <a:p>
                      <a:pPr algn="just" fontAlgn="auto">
                        <a:spcAft>
                          <a:spcPts val="0"/>
                        </a:spcAft>
                      </a:pPr>
                      <a:r>
                        <a:rPr lang="en-US" sz="1400" b="0" kern="100" dirty="0">
                          <a:effectLst/>
                          <a:latin typeface="Times New Roman" pitchFamily="18" charset="0"/>
                          <a:ea typeface="+mj-ea"/>
                          <a:cs typeface="Times New Roman" pitchFamily="18" charset="0"/>
                        </a:rPr>
                        <a:t> [[ 1  2  3  4]</a:t>
                      </a:r>
                      <a:endParaRPr 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 [ 4  5  6  7]</a:t>
                      </a:r>
                      <a:endParaRPr lang="zh-CN" sz="1400" b="0" kern="100" dirty="0">
                        <a:effectLst/>
                        <a:latin typeface="Times New Roman" pitchFamily="18" charset="0"/>
                        <a:ea typeface="+mj-ea"/>
                        <a:cs typeface="Times New Roman" pitchFamily="18" charset="0"/>
                      </a:endParaRPr>
                    </a:p>
                    <a:p>
                      <a:pPr algn="just" fontAlgn="auto">
                        <a:spcAft>
                          <a:spcPts val="0"/>
                        </a:spcAft>
                      </a:pPr>
                      <a:r>
                        <a:rPr lang="en-US" sz="1400" b="0" kern="100" dirty="0">
                          <a:effectLst/>
                          <a:latin typeface="Times New Roman" pitchFamily="18" charset="0"/>
                          <a:ea typeface="+mj-ea"/>
                          <a:cs typeface="Times New Roman" pitchFamily="18" charset="0"/>
                        </a:rPr>
                        <a:t> [ 7  8  9 10]]</a:t>
                      </a:r>
                      <a:endParaRPr lang="zh-CN" sz="1400" b="0" kern="100" dirty="0">
                        <a:effectLst/>
                        <a:latin typeface="Times New Roman" pitchFamily="18" charset="0"/>
                        <a:ea typeface="+mj-ea"/>
                        <a:cs typeface="Times New Roman" pitchFamily="18" charset="0"/>
                      </a:endParaRPr>
                    </a:p>
                  </a:txBody>
                  <a:tcPr marL="60848" marR="60848" marT="8447" marB="8447" anchor="ctr"/>
                </a:tc>
                <a:extLst>
                  <a:ext uri="{0D108BD9-81ED-4DB2-BD59-A6C34878D82A}">
                    <a16:rowId xmlns:a16="http://schemas.microsoft.com/office/drawing/2014/main" val="10003"/>
                  </a:ext>
                </a:extLst>
              </a:tr>
              <a:tr h="504339">
                <a:tc>
                  <a:txBody>
                    <a:bodyPr/>
                    <a:lstStyle/>
                    <a:p>
                      <a:pPr algn="just" fontAlgn="auto">
                        <a:spcAft>
                          <a:spcPts val="0"/>
                        </a:spcAft>
                      </a:pPr>
                      <a:r>
                        <a:rPr lang="en-US" sz="1400" b="0" kern="100" dirty="0">
                          <a:effectLst/>
                          <a:latin typeface="Times New Roman" pitchFamily="18" charset="0"/>
                          <a:ea typeface="+mj-ea"/>
                          <a:cs typeface="Times New Roman" pitchFamily="18" charset="0"/>
                        </a:rPr>
                        <a:t>In[3]:</a:t>
                      </a:r>
                      <a:endParaRPr lang="zh-CN" sz="1400" b="0" kern="100" dirty="0">
                        <a:effectLst/>
                        <a:latin typeface="Times New Roman" pitchFamily="18" charset="0"/>
                        <a:ea typeface="+mj-ea"/>
                        <a:cs typeface="Times New Roman" pitchFamily="18" charset="0"/>
                      </a:endParaRPr>
                    </a:p>
                  </a:txBody>
                  <a:tcPr marL="60848" marR="60848" marT="8447" marB="8447" anchor="ct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',arr2.shape)  #</a:t>
                      </a:r>
                      <a:r>
                        <a:rPr lang="zh-CN" sz="1400" b="0" kern="100" dirty="0">
                          <a:effectLst/>
                          <a:latin typeface="Times New Roman" pitchFamily="18" charset="0"/>
                          <a:ea typeface="+mj-ea"/>
                          <a:cs typeface="Times New Roman" pitchFamily="18" charset="0"/>
                        </a:rPr>
                        <a:t>查看数组结构</a:t>
                      </a:r>
                    </a:p>
                  </a:txBody>
                  <a:tcPr marL="60848" marR="60848" marT="8447" marB="8447" anchor="ctr"/>
                </a:tc>
                <a:extLst>
                  <a:ext uri="{0D108BD9-81ED-4DB2-BD59-A6C34878D82A}">
                    <a16:rowId xmlns:a16="http://schemas.microsoft.com/office/drawing/2014/main" val="10004"/>
                  </a:ext>
                </a:extLst>
              </a:tr>
              <a:tr h="504339">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Out[3]:</a:t>
                      </a:r>
                      <a:endParaRPr lang="zh-CN" sz="1400" b="0" kern="100" dirty="0">
                        <a:effectLst/>
                        <a:latin typeface="Times New Roman" pitchFamily="18" charset="0"/>
                        <a:ea typeface="+mj-ea"/>
                        <a:cs typeface="Times New Roman" pitchFamily="18" charset="0"/>
                      </a:endParaRPr>
                    </a:p>
                  </a:txBody>
                  <a:tcPr marL="60848" marR="60848" marT="8447" marB="8447" anchor="ct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 (3, 4)</a:t>
                      </a:r>
                      <a:endParaRPr lang="zh-CN" sz="1400" b="0" kern="100" dirty="0">
                        <a:effectLst/>
                        <a:latin typeface="Times New Roman" pitchFamily="18" charset="0"/>
                        <a:ea typeface="+mj-ea"/>
                        <a:cs typeface="Times New Roman" pitchFamily="18" charset="0"/>
                      </a:endParaRPr>
                    </a:p>
                  </a:txBody>
                  <a:tcPr marL="60848" marR="60848" marT="8447" marB="8447" anchor="ctr"/>
                </a:tc>
                <a:extLst>
                  <a:ext uri="{0D108BD9-81ED-4DB2-BD59-A6C34878D82A}">
                    <a16:rowId xmlns:a16="http://schemas.microsoft.com/office/drawing/2014/main" val="10005"/>
                  </a:ext>
                </a:extLst>
              </a:tr>
            </a:tbl>
          </a:graphicData>
        </a:graphic>
      </p:graphicFrame>
      <p:graphicFrame>
        <p:nvGraphicFramePr>
          <p:cNvPr id="8" name="表格 7">
            <a:extLst>
              <a:ext uri="{FF2B5EF4-FFF2-40B4-BE49-F238E27FC236}">
                <a16:creationId xmlns:a16="http://schemas.microsoft.com/office/drawing/2014/main" id="{DF723609-66BB-44D1-8FE9-36F9BE001F94}"/>
              </a:ext>
            </a:extLst>
          </p:cNvPr>
          <p:cNvGraphicFramePr>
            <a:graphicFrameLocks noGrp="1"/>
          </p:cNvGraphicFramePr>
          <p:nvPr>
            <p:extLst>
              <p:ext uri="{D42A27DB-BD31-4B8C-83A1-F6EECF244321}">
                <p14:modId xmlns:p14="http://schemas.microsoft.com/office/powerpoint/2010/main" val="597941392"/>
              </p:ext>
            </p:extLst>
          </p:nvPr>
        </p:nvGraphicFramePr>
        <p:xfrm>
          <a:off x="6296025" y="2490776"/>
          <a:ext cx="5807075" cy="3536952"/>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In[4]:</a:t>
                      </a:r>
                      <a:endParaRPr lang="zh-CN" sz="14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',arr2.dtype)  #</a:t>
                      </a:r>
                      <a:r>
                        <a:rPr lang="zh-CN" sz="1400" b="0" kern="100" dirty="0">
                          <a:effectLst/>
                          <a:latin typeface="Times New Roman" pitchFamily="18" charset="0"/>
                          <a:ea typeface="+mj-ea"/>
                          <a:cs typeface="Times New Roman" pitchFamily="18" charset="0"/>
                        </a:rPr>
                        <a:t>查看数组类型</a:t>
                      </a:r>
                    </a:p>
                  </a:txBody>
                  <a:tcPr marL="60844" marR="60844" marT="8450" marB="8450" anchor="ctr"/>
                </a:tc>
                <a:extLst>
                  <a:ext uri="{0D108BD9-81ED-4DB2-BD59-A6C34878D82A}">
                    <a16:rowId xmlns:a16="http://schemas.microsoft.com/office/drawing/2014/main" val="10000"/>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Out[4]:</a:t>
                      </a:r>
                      <a:endParaRPr lang="zh-CN" sz="14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数组维度为：</a:t>
                      </a:r>
                      <a:r>
                        <a:rPr lang="en-US" sz="1400" b="0" kern="100" dirty="0">
                          <a:effectLst/>
                          <a:latin typeface="Times New Roman" pitchFamily="18" charset="0"/>
                          <a:ea typeface="+mj-ea"/>
                          <a:cs typeface="Times New Roman" pitchFamily="18" charset="0"/>
                        </a:rPr>
                        <a:t> int32</a:t>
                      </a:r>
                      <a:endParaRPr lang="zh-CN" sz="1400" b="0" kern="100" dirty="0">
                        <a:effectLst/>
                        <a:latin typeface="Times New Roman" pitchFamily="18" charset="0"/>
                        <a:ea typeface="+mj-ea"/>
                        <a:cs typeface="Times New Roman" pitchFamily="18" charset="0"/>
                      </a:endParaRPr>
                    </a:p>
                  </a:txBody>
                  <a:tcPr marL="60844" marR="60844" marT="8450" marB="8450" anchor="ctr"/>
                </a:tc>
                <a:extLst>
                  <a:ext uri="{0D108BD9-81ED-4DB2-BD59-A6C34878D82A}">
                    <a16:rowId xmlns:a16="http://schemas.microsoft.com/office/drawing/2014/main" val="10001"/>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In[5]:</a:t>
                      </a:r>
                      <a:endParaRPr lang="zh-CN" sz="14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数组元素个数为：</a:t>
                      </a:r>
                      <a:r>
                        <a:rPr lang="en-US" sz="1400" b="0" kern="100" dirty="0">
                          <a:effectLst/>
                          <a:latin typeface="Times New Roman" pitchFamily="18" charset="0"/>
                          <a:ea typeface="+mj-ea"/>
                          <a:cs typeface="Times New Roman" pitchFamily="18" charset="0"/>
                        </a:rPr>
                        <a:t>',arr2.size)  #</a:t>
                      </a:r>
                      <a:r>
                        <a:rPr lang="zh-CN" sz="1400" b="0" kern="100" dirty="0">
                          <a:effectLst/>
                          <a:latin typeface="Times New Roman" pitchFamily="18" charset="0"/>
                          <a:ea typeface="+mj-ea"/>
                          <a:cs typeface="Times New Roman" pitchFamily="18" charset="0"/>
                        </a:rPr>
                        <a:t>查看数组元素个数</a:t>
                      </a:r>
                    </a:p>
                  </a:txBody>
                  <a:tcPr marL="60844" marR="60844" marT="8450" marB="8450" anchor="ctr"/>
                </a:tc>
                <a:extLst>
                  <a:ext uri="{0D108BD9-81ED-4DB2-BD59-A6C34878D82A}">
                    <a16:rowId xmlns:a16="http://schemas.microsoft.com/office/drawing/2014/main" val="10002"/>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Out[5]:</a:t>
                      </a:r>
                      <a:endParaRPr lang="zh-CN" sz="14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数组元素个数为：</a:t>
                      </a:r>
                      <a:r>
                        <a:rPr lang="en-US" sz="1400" b="0" kern="100" dirty="0">
                          <a:effectLst/>
                          <a:latin typeface="Times New Roman" pitchFamily="18" charset="0"/>
                          <a:ea typeface="+mj-ea"/>
                          <a:cs typeface="Times New Roman" pitchFamily="18" charset="0"/>
                        </a:rPr>
                        <a:t> 12</a:t>
                      </a:r>
                      <a:endParaRPr lang="zh-CN" sz="1400" b="0" kern="100" dirty="0">
                        <a:effectLst/>
                        <a:latin typeface="Times New Roman" pitchFamily="18" charset="0"/>
                        <a:ea typeface="+mj-ea"/>
                        <a:cs typeface="Times New Roman" pitchFamily="18" charset="0"/>
                      </a:endParaRPr>
                    </a:p>
                  </a:txBody>
                  <a:tcPr marL="60844" marR="60844" marT="8450" marB="8450" anchor="ctr"/>
                </a:tc>
                <a:extLst>
                  <a:ext uri="{0D108BD9-81ED-4DB2-BD59-A6C34878D82A}">
                    <a16:rowId xmlns:a16="http://schemas.microsoft.com/office/drawing/2014/main" val="10003"/>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In[6]:</a:t>
                      </a:r>
                      <a:endParaRPr lang="zh-CN" sz="14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en-US" sz="1400" b="0" kern="100" dirty="0">
                          <a:effectLst/>
                          <a:latin typeface="Times New Roman" pitchFamily="18" charset="0"/>
                          <a:ea typeface="+mj-ea"/>
                          <a:cs typeface="Times New Roman" pitchFamily="18" charset="0"/>
                        </a:rPr>
                        <a:t>print('</a:t>
                      </a:r>
                      <a:r>
                        <a:rPr lang="zh-CN" sz="1400" b="0" kern="100" dirty="0">
                          <a:effectLst/>
                          <a:latin typeface="Times New Roman" pitchFamily="18" charset="0"/>
                          <a:ea typeface="+mj-ea"/>
                          <a:cs typeface="Times New Roman" pitchFamily="18" charset="0"/>
                        </a:rPr>
                        <a:t>数组每个元素大小为：</a:t>
                      </a:r>
                      <a:r>
                        <a:rPr lang="en-US" sz="1400" b="0" kern="100" dirty="0">
                          <a:effectLst/>
                          <a:latin typeface="Times New Roman" pitchFamily="18" charset="0"/>
                          <a:ea typeface="+mj-ea"/>
                          <a:cs typeface="Times New Roman" pitchFamily="18" charset="0"/>
                        </a:rPr>
                        <a:t>',arr2.itemsize)  #</a:t>
                      </a:r>
                      <a:r>
                        <a:rPr lang="zh-CN" sz="1400" b="0" kern="100" dirty="0">
                          <a:effectLst/>
                          <a:latin typeface="Times New Roman" pitchFamily="18" charset="0"/>
                          <a:ea typeface="+mj-ea"/>
                          <a:cs typeface="Times New Roman" pitchFamily="18" charset="0"/>
                        </a:rPr>
                        <a:t>查看数组每个元素大小</a:t>
                      </a:r>
                    </a:p>
                  </a:txBody>
                  <a:tcPr marL="60844" marR="60844" marT="8450" marB="8450" anchor="ctr"/>
                </a:tc>
                <a:extLst>
                  <a:ext uri="{0D108BD9-81ED-4DB2-BD59-A6C34878D82A}">
                    <a16:rowId xmlns:a16="http://schemas.microsoft.com/office/drawing/2014/main" val="10004"/>
                  </a:ext>
                </a:extLst>
              </a:tr>
              <a:tr h="589492">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Out[6]:</a:t>
                      </a:r>
                      <a:endParaRPr lang="zh-CN" sz="14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zh-CN" sz="1400" b="0" kern="100" dirty="0">
                          <a:effectLst/>
                          <a:latin typeface="Times New Roman" pitchFamily="18" charset="0"/>
                          <a:ea typeface="+mj-ea"/>
                          <a:cs typeface="Times New Roman" pitchFamily="18" charset="0"/>
                        </a:rPr>
                        <a:t>数组每个元素大小为：</a:t>
                      </a:r>
                      <a:r>
                        <a:rPr lang="en-US" sz="1400" b="0" kern="100" dirty="0">
                          <a:effectLst/>
                          <a:latin typeface="Times New Roman" pitchFamily="18" charset="0"/>
                          <a:ea typeface="+mj-ea"/>
                          <a:cs typeface="Times New Roman" pitchFamily="18" charset="0"/>
                        </a:rPr>
                        <a:t> 4</a:t>
                      </a:r>
                      <a:endParaRPr lang="zh-CN" sz="1400" b="0" kern="100" dirty="0">
                        <a:effectLst/>
                        <a:latin typeface="Times New Roman" pitchFamily="18" charset="0"/>
                        <a:ea typeface="+mj-ea"/>
                        <a:cs typeface="Times New Roman" pitchFamily="18" charset="0"/>
                      </a:endParaRPr>
                    </a:p>
                  </a:txBody>
                  <a:tcPr marL="60844" marR="60844" marT="8450" marB="845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9043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DAEF5-18E7-464C-8514-D4CD6A2E0C2D}"/>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38258991-8E4B-4E9D-BE9A-398308C54478}"/>
              </a:ext>
            </a:extLst>
          </p:cNvPr>
          <p:cNvSpPr>
            <a:spLocks noGrp="1"/>
          </p:cNvSpPr>
          <p:nvPr>
            <p:ph idx="1"/>
          </p:nvPr>
        </p:nvSpPr>
        <p:spPr>
          <a:xfrm>
            <a:off x="440269" y="1825625"/>
            <a:ext cx="11709394" cy="4351338"/>
          </a:xfrm>
        </p:spPr>
        <p:txBody>
          <a:bodyPr>
            <a:normAutofit/>
          </a:bodyPr>
          <a:lstStyle/>
          <a:p>
            <a:r>
              <a:rPr lang="zh-CN" altLang="en-US" dirty="0"/>
              <a:t>演示：代码 </a:t>
            </a:r>
            <a:r>
              <a:rPr lang="en-US" altLang="zh-CN" dirty="0"/>
              <a:t>2</a:t>
            </a:r>
            <a:r>
              <a:rPr lang="zh-CN" altLang="en-US" dirty="0"/>
              <a:t>：重新设置数组的 </a:t>
            </a:r>
            <a:r>
              <a:rPr lang="en-US" altLang="zh-CN" dirty="0"/>
              <a:t>shape </a:t>
            </a:r>
            <a:r>
              <a:rPr lang="zh-CN" altLang="en-US" dirty="0"/>
              <a:t>属性</a:t>
            </a:r>
            <a:r>
              <a:rPr lang="en-US" altLang="zh-CN" dirty="0"/>
              <a:t>(</a:t>
            </a:r>
            <a:r>
              <a:rPr lang="zh-CN" altLang="en-US" dirty="0"/>
              <a:t>不是转置</a:t>
            </a:r>
            <a:r>
              <a:rPr lang="en-US" altLang="zh-CN" dirty="0"/>
              <a:t>)</a:t>
            </a:r>
            <a:endParaRPr lang="zh-CN" altLang="en-US" dirty="0"/>
          </a:p>
          <a:p>
            <a:endParaRPr lang="en-US" altLang="zh-CN" dirty="0"/>
          </a:p>
          <a:p>
            <a:endParaRPr lang="en-US" altLang="zh-CN" dirty="0"/>
          </a:p>
          <a:p>
            <a:pPr marL="0" indent="0">
              <a:buNone/>
            </a:pPr>
            <a:endParaRPr lang="en-US" altLang="zh-CN" dirty="0"/>
          </a:p>
          <a:p>
            <a:r>
              <a:rPr lang="zh-CN" altLang="en-US" dirty="0"/>
              <a:t>演示：代码 </a:t>
            </a:r>
            <a:r>
              <a:rPr lang="en-US" altLang="zh-CN" dirty="0"/>
              <a:t>3</a:t>
            </a:r>
            <a:r>
              <a:rPr lang="zh-CN" altLang="en-US" dirty="0"/>
              <a:t>：使用</a:t>
            </a:r>
            <a:r>
              <a:rPr lang="en-US" altLang="zh-CN" dirty="0" err="1"/>
              <a:t>arange</a:t>
            </a:r>
            <a:r>
              <a:rPr lang="zh-CN" altLang="en-US" dirty="0"/>
              <a:t>函数创建数组</a:t>
            </a:r>
            <a:r>
              <a:rPr lang="en-US" altLang="zh-CN" dirty="0"/>
              <a:t>(</a:t>
            </a:r>
            <a:r>
              <a:rPr lang="zh-CN" altLang="en-US" dirty="0"/>
              <a:t>初值、终值、步长，不含终值</a:t>
            </a:r>
            <a:r>
              <a:rPr lang="en-US" altLang="zh-CN" dirty="0"/>
              <a:t>)</a:t>
            </a:r>
          </a:p>
          <a:p>
            <a:pPr lvl="1"/>
            <a:r>
              <a:rPr lang="zh-CN" altLang="en-US" dirty="0"/>
              <a:t>使用函数</a:t>
            </a:r>
            <a:r>
              <a:rPr lang="en-US" altLang="zh-CN" dirty="0"/>
              <a:t>……</a:t>
            </a:r>
            <a:endParaRPr lang="zh-CN" altLang="en-US" dirty="0"/>
          </a:p>
          <a:p>
            <a:endParaRPr lang="zh-CN" altLang="en-US" dirty="0"/>
          </a:p>
        </p:txBody>
      </p:sp>
      <p:sp>
        <p:nvSpPr>
          <p:cNvPr id="4" name="日期占位符 3">
            <a:extLst>
              <a:ext uri="{FF2B5EF4-FFF2-40B4-BE49-F238E27FC236}">
                <a16:creationId xmlns:a16="http://schemas.microsoft.com/office/drawing/2014/main" id="{74BEA852-F4FC-4E84-BC4A-902D1BFBBFF6}"/>
              </a:ext>
            </a:extLst>
          </p:cNvPr>
          <p:cNvSpPr>
            <a:spLocks noGrp="1"/>
          </p:cNvSpPr>
          <p:nvPr>
            <p:ph type="dt" sz="half" idx="10"/>
          </p:nvPr>
        </p:nvSpPr>
        <p:spPr/>
        <p:txBody>
          <a:bodyPr/>
          <a:lstStyle/>
          <a:p>
            <a:fld id="{9559A4F0-3B5C-4975-8279-B69A35DF4C8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6620F314-2CB4-490B-9E93-9F5F17A43B15}"/>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014081E1-8096-4AD4-B19C-09FAA6F38558}"/>
              </a:ext>
            </a:extLst>
          </p:cNvPr>
          <p:cNvSpPr>
            <a:spLocks noGrp="1"/>
          </p:cNvSpPr>
          <p:nvPr>
            <p:ph type="sldNum" sz="quarter" idx="12"/>
          </p:nvPr>
        </p:nvSpPr>
        <p:spPr/>
        <p:txBody>
          <a:bodyPr/>
          <a:lstStyle/>
          <a:p>
            <a:fld id="{430B0D6D-5A4E-4BD9-8C2C-65280206BEEF}" type="slidenum">
              <a:rPr lang="zh-CN" altLang="en-US" smtClean="0"/>
              <a:t>14</a:t>
            </a:fld>
            <a:endParaRPr lang="zh-CN" altLang="en-US"/>
          </a:p>
        </p:txBody>
      </p:sp>
      <p:graphicFrame>
        <p:nvGraphicFramePr>
          <p:cNvPr id="7" name="表格 6">
            <a:extLst>
              <a:ext uri="{FF2B5EF4-FFF2-40B4-BE49-F238E27FC236}">
                <a16:creationId xmlns:a16="http://schemas.microsoft.com/office/drawing/2014/main" id="{9FF1B982-C018-491F-97E7-DAEEB2717A93}"/>
              </a:ext>
            </a:extLst>
          </p:cNvPr>
          <p:cNvGraphicFramePr>
            <a:graphicFrameLocks noGrp="1"/>
          </p:cNvGraphicFramePr>
          <p:nvPr>
            <p:extLst>
              <p:ext uri="{D42A27DB-BD31-4B8C-83A1-F6EECF244321}">
                <p14:modId xmlns:p14="http://schemas.microsoft.com/office/powerpoint/2010/main" val="8103075"/>
              </p:ext>
            </p:extLst>
          </p:nvPr>
        </p:nvGraphicFramePr>
        <p:xfrm>
          <a:off x="1927225" y="2473677"/>
          <a:ext cx="5807075" cy="1724025"/>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15702">
                <a:tc>
                  <a:txBody>
                    <a:bodyPr/>
                    <a:lstStyle/>
                    <a:p>
                      <a:pPr algn="just" fontAlgn="auto">
                        <a:spcAft>
                          <a:spcPts val="0"/>
                        </a:spcAft>
                      </a:pPr>
                      <a:r>
                        <a:rPr lang="en-US" sz="1600" b="0" kern="100" dirty="0">
                          <a:effectLst/>
                          <a:latin typeface="Times New Roman" pitchFamily="18" charset="0"/>
                          <a:ea typeface="+mj-ea"/>
                          <a:cs typeface="Times New Roman" pitchFamily="18" charset="0"/>
                        </a:rPr>
                        <a:t>In[7]:</a:t>
                      </a:r>
                      <a:endParaRPr lang="zh-CN" sz="1600" b="0" kern="100" dirty="0">
                        <a:effectLst/>
                        <a:latin typeface="Times New Roman" pitchFamily="18" charset="0"/>
                        <a:ea typeface="+mj-ea"/>
                        <a:cs typeface="Times New Roman" pitchFamily="18" charset="0"/>
                      </a:endParaRPr>
                    </a:p>
                  </a:txBody>
                  <a:tcPr marL="60844" marR="60844" marT="8449" marB="8449" anchor="ctr"/>
                </a:tc>
                <a:tc>
                  <a:txBody>
                    <a:bodyPr/>
                    <a:lstStyle/>
                    <a:p>
                      <a:pPr algn="just" fontAlgn="auto">
                        <a:spcAft>
                          <a:spcPts val="0"/>
                        </a:spcAft>
                      </a:pPr>
                      <a:r>
                        <a:rPr lang="en-US" sz="1600" b="0" kern="100" dirty="0">
                          <a:effectLst/>
                          <a:latin typeface="Times New Roman" pitchFamily="18" charset="0"/>
                          <a:ea typeface="+mj-ea"/>
                          <a:cs typeface="Times New Roman" pitchFamily="18" charset="0"/>
                        </a:rPr>
                        <a:t>arr2.shape = 4,3 #</a:t>
                      </a:r>
                      <a:r>
                        <a:rPr lang="zh-CN" altLang="en-US" sz="1600" b="0" kern="100" dirty="0">
                          <a:effectLst/>
                          <a:latin typeface="Times New Roman" pitchFamily="18" charset="0"/>
                          <a:ea typeface="+mj-ea"/>
                          <a:cs typeface="Times New Roman" pitchFamily="18" charset="0"/>
                        </a:rPr>
                        <a:t>重新设置 </a:t>
                      </a:r>
                      <a:r>
                        <a:rPr lang="en-US" sz="1600" b="0" kern="100" dirty="0">
                          <a:effectLst/>
                          <a:latin typeface="Times New Roman" pitchFamily="18" charset="0"/>
                          <a:ea typeface="+mj-ea"/>
                          <a:cs typeface="Times New Roman" pitchFamily="18" charset="0"/>
                        </a:rPr>
                        <a:t>shape</a:t>
                      </a:r>
                    </a:p>
                    <a:p>
                      <a:pPr algn="just" fontAlgn="auto">
                        <a:spcAft>
                          <a:spcPts val="0"/>
                        </a:spcAft>
                      </a:pPr>
                      <a:r>
                        <a:rPr lang="en-US" sz="1600" b="0" kern="100" dirty="0">
                          <a:effectLst/>
                          <a:latin typeface="Times New Roman" pitchFamily="18" charset="0"/>
                          <a:ea typeface="+mj-ea"/>
                          <a:cs typeface="Times New Roman" pitchFamily="18" charset="0"/>
                        </a:rPr>
                        <a:t>print('</a:t>
                      </a:r>
                      <a:r>
                        <a:rPr lang="zh-CN" altLang="en-US" sz="1600" b="0" kern="100" dirty="0">
                          <a:effectLst/>
                          <a:latin typeface="Times New Roman" pitchFamily="18" charset="0"/>
                          <a:ea typeface="+mj-ea"/>
                          <a:cs typeface="Times New Roman" pitchFamily="18" charset="0"/>
                        </a:rPr>
                        <a:t>重新设置 </a:t>
                      </a:r>
                      <a:r>
                        <a:rPr lang="en-US" sz="1600" b="0" kern="100" dirty="0">
                          <a:effectLst/>
                          <a:latin typeface="Times New Roman" pitchFamily="18" charset="0"/>
                          <a:ea typeface="+mj-ea"/>
                          <a:cs typeface="Times New Roman" pitchFamily="18" charset="0"/>
                        </a:rPr>
                        <a:t>shape </a:t>
                      </a:r>
                      <a:r>
                        <a:rPr lang="zh-CN" altLang="en-US" sz="1600" b="0" kern="100" dirty="0">
                          <a:effectLst/>
                          <a:latin typeface="Times New Roman" pitchFamily="18" charset="0"/>
                          <a:ea typeface="+mj-ea"/>
                          <a:cs typeface="Times New Roman" pitchFamily="18" charset="0"/>
                        </a:rPr>
                        <a:t>后的 </a:t>
                      </a:r>
                      <a:r>
                        <a:rPr lang="en-US" sz="1600" b="0" kern="100" dirty="0">
                          <a:effectLst/>
                          <a:latin typeface="Times New Roman" pitchFamily="18" charset="0"/>
                          <a:ea typeface="+mj-ea"/>
                          <a:cs typeface="Times New Roman" pitchFamily="18" charset="0"/>
                        </a:rPr>
                        <a:t>arr2 </a:t>
                      </a:r>
                      <a:r>
                        <a:rPr lang="zh-CN" altLang="en-US" sz="1600" b="0" kern="100" dirty="0">
                          <a:effectLst/>
                          <a:latin typeface="Times New Roman" pitchFamily="18" charset="0"/>
                          <a:ea typeface="+mj-ea"/>
                          <a:cs typeface="Times New Roman" pitchFamily="18" charset="0"/>
                        </a:rPr>
                        <a:t>为：</a:t>
                      </a:r>
                      <a:r>
                        <a:rPr lang="en-US" altLang="zh-CN" sz="1600" b="0" kern="100" dirty="0">
                          <a:effectLst/>
                          <a:latin typeface="Times New Roman" pitchFamily="18" charset="0"/>
                          <a:ea typeface="+mj-ea"/>
                          <a:cs typeface="Times New Roman" pitchFamily="18" charset="0"/>
                        </a:rPr>
                        <a:t>',</a:t>
                      </a:r>
                      <a:r>
                        <a:rPr lang="en-US" sz="1600" b="0" kern="100" dirty="0">
                          <a:effectLst/>
                          <a:latin typeface="Times New Roman" pitchFamily="18" charset="0"/>
                          <a:ea typeface="+mj-ea"/>
                          <a:cs typeface="Times New Roman" pitchFamily="18" charset="0"/>
                        </a:rPr>
                        <a:t>arr2)</a:t>
                      </a:r>
                      <a:endParaRPr lang="zh-CN" sz="1600" b="0" kern="100" dirty="0">
                        <a:effectLst/>
                        <a:latin typeface="Times New Roman" pitchFamily="18" charset="0"/>
                        <a:ea typeface="+mj-ea"/>
                        <a:cs typeface="Times New Roman" pitchFamily="18" charset="0"/>
                      </a:endParaRPr>
                    </a:p>
                  </a:txBody>
                  <a:tcPr marL="60844" marR="60844" marT="8449" marB="8449" anchor="ctr"/>
                </a:tc>
                <a:extLst>
                  <a:ext uri="{0D108BD9-81ED-4DB2-BD59-A6C34878D82A}">
                    <a16:rowId xmlns:a16="http://schemas.microsoft.com/office/drawing/2014/main" val="10000"/>
                  </a:ext>
                </a:extLst>
              </a:tr>
              <a:tr h="1108323">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Out[7]:</a:t>
                      </a:r>
                      <a:endParaRPr lang="zh-CN" sz="1600" b="0" kern="100" dirty="0">
                        <a:effectLst/>
                        <a:latin typeface="Times New Roman" pitchFamily="18" charset="0"/>
                        <a:ea typeface="+mj-ea"/>
                        <a:cs typeface="Times New Roman" pitchFamily="18" charset="0"/>
                      </a:endParaRPr>
                    </a:p>
                  </a:txBody>
                  <a:tcPr marL="60844" marR="60844" marT="8449" marB="8449"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重新设置</a:t>
                      </a:r>
                      <a:r>
                        <a:rPr lang="en-US" altLang="zh-CN" sz="1600" b="0" kern="1200" dirty="0">
                          <a:solidFill>
                            <a:schemeClr val="tx1"/>
                          </a:solidFill>
                          <a:effectLst/>
                          <a:latin typeface="Times New Roman" pitchFamily="18" charset="0"/>
                          <a:ea typeface="+mj-ea"/>
                          <a:cs typeface="Times New Roman" pitchFamily="18" charset="0"/>
                        </a:rPr>
                        <a:t>shape</a:t>
                      </a:r>
                      <a:r>
                        <a:rPr lang="zh-CN" altLang="zh-CN" sz="1600" b="0" kern="1200" dirty="0">
                          <a:solidFill>
                            <a:schemeClr val="tx1"/>
                          </a:solidFill>
                          <a:effectLst/>
                          <a:latin typeface="Times New Roman" pitchFamily="18" charset="0"/>
                          <a:ea typeface="+mj-ea"/>
                          <a:cs typeface="Times New Roman" pitchFamily="18" charset="0"/>
                        </a:rPr>
                        <a:t>维度后的</a:t>
                      </a:r>
                      <a:r>
                        <a:rPr lang="en-US" altLang="zh-CN" sz="1600" b="0" kern="1200" dirty="0">
                          <a:solidFill>
                            <a:schemeClr val="tx1"/>
                          </a:solidFill>
                          <a:effectLst/>
                          <a:latin typeface="Times New Roman" pitchFamily="18" charset="0"/>
                          <a:ea typeface="+mj-ea"/>
                          <a:cs typeface="Times New Roman" pitchFamily="18" charset="0"/>
                        </a:rPr>
                        <a:t>arr2</a:t>
                      </a:r>
                      <a:r>
                        <a:rPr lang="zh-CN" altLang="zh-CN" sz="1600" b="0" kern="1200" dirty="0">
                          <a:solidFill>
                            <a:schemeClr val="tx1"/>
                          </a:solidFill>
                          <a:effectLst/>
                          <a:latin typeface="Times New Roman" pitchFamily="18" charset="0"/>
                          <a:ea typeface="+mj-ea"/>
                          <a:cs typeface="Times New Roman" pitchFamily="18" charset="0"/>
                        </a:rPr>
                        <a:t>为：</a:t>
                      </a:r>
                      <a:r>
                        <a:rPr lang="en-US" altLang="zh-CN" sz="1600" b="0" kern="1200" dirty="0">
                          <a:solidFill>
                            <a:schemeClr val="tx1"/>
                          </a:solidFill>
                          <a:effectLst/>
                          <a:latin typeface="Times New Roman" pitchFamily="18" charset="0"/>
                          <a:ea typeface="+mj-ea"/>
                          <a:cs typeface="Times New Roman" pitchFamily="18" charset="0"/>
                        </a:rPr>
                        <a:t> [[ 1  2  3]</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[ 4  4  5]</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[ 6  7  7]</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[ 8  9 10]]</a:t>
                      </a:r>
                      <a:endParaRPr lang="zh-CN" sz="1600" b="0" kern="100" dirty="0">
                        <a:effectLst/>
                        <a:latin typeface="Times New Roman" pitchFamily="18" charset="0"/>
                        <a:ea typeface="+mj-ea"/>
                        <a:cs typeface="Times New Roman" pitchFamily="18" charset="0"/>
                      </a:endParaRPr>
                    </a:p>
                  </a:txBody>
                  <a:tcPr marL="60844" marR="60844" marT="8449" marB="8449" anchor="ct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332885D8-ACE1-4074-9580-482FCE01FBFF}"/>
              </a:ext>
            </a:extLst>
          </p:cNvPr>
          <p:cNvGraphicFramePr>
            <a:graphicFrameLocks noGrp="1"/>
          </p:cNvGraphicFramePr>
          <p:nvPr>
            <p:extLst>
              <p:ext uri="{D42A27DB-BD31-4B8C-83A1-F6EECF244321}">
                <p14:modId xmlns:p14="http://schemas.microsoft.com/office/powerpoint/2010/main" val="115881866"/>
              </p:ext>
            </p:extLst>
          </p:nvPr>
        </p:nvGraphicFramePr>
        <p:xfrm>
          <a:off x="3581400" y="4886321"/>
          <a:ext cx="7772400" cy="1454150"/>
        </p:xfrm>
        <a:graphic>
          <a:graphicData uri="http://schemas.openxmlformats.org/drawingml/2006/table">
            <a:tbl>
              <a:tblPr firstRow="1" firstCol="1" bandRow="1">
                <a:tableStyleId>{9D7B26C5-4107-4FEC-AEDC-1716B250A1EF}</a:tableStyleId>
              </a:tblPr>
              <a:tblGrid>
                <a:gridCol w="1105742">
                  <a:extLst>
                    <a:ext uri="{9D8B030D-6E8A-4147-A177-3AD203B41FA5}">
                      <a16:colId xmlns:a16="http://schemas.microsoft.com/office/drawing/2014/main" val="20000"/>
                    </a:ext>
                  </a:extLst>
                </a:gridCol>
                <a:gridCol w="6666658">
                  <a:extLst>
                    <a:ext uri="{9D8B030D-6E8A-4147-A177-3AD203B41FA5}">
                      <a16:colId xmlns:a16="http://schemas.microsoft.com/office/drawing/2014/main" val="20001"/>
                    </a:ext>
                  </a:extLst>
                </a:gridCol>
              </a:tblGrid>
              <a:tr h="61552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In[8]:</a:t>
                      </a:r>
                      <a:endParaRPr lang="zh-CN" sz="1600" b="0" kern="100" dirty="0">
                        <a:effectLst/>
                        <a:latin typeface="Times New Roman" pitchFamily="18" charset="0"/>
                        <a:ea typeface="+mj-ea"/>
                        <a:cs typeface="Times New Roman" pitchFamily="18" charset="0"/>
                      </a:endParaRPr>
                    </a:p>
                  </a:txBody>
                  <a:tcPr marL="60844" marR="60844" marT="8446" marB="8446" anchor="ctr"/>
                </a:tc>
                <a:tc>
                  <a:txBody>
                    <a:bodyPr/>
                    <a:lstStyle/>
                    <a:p>
                      <a:pPr algn="just" fontAlgn="auto">
                        <a:spcAft>
                          <a:spcPts val="0"/>
                        </a:spcAft>
                      </a:pPr>
                      <a:r>
                        <a:rPr lang="en-US" sz="1600" b="0" kern="100" dirty="0">
                          <a:effectLst/>
                          <a:latin typeface="Times New Roman" pitchFamily="18" charset="0"/>
                          <a:ea typeface="+mj-ea"/>
                          <a:cs typeface="Times New Roman" pitchFamily="18" charset="0"/>
                        </a:rPr>
                        <a:t>print('</a:t>
                      </a:r>
                      <a:r>
                        <a:rPr lang="zh-CN" altLang="en-US" sz="1600" b="0" kern="100" dirty="0">
                          <a:effectLst/>
                          <a:latin typeface="Times New Roman" pitchFamily="18" charset="0"/>
                          <a:ea typeface="+mj-ea"/>
                          <a:cs typeface="Times New Roman" pitchFamily="18" charset="0"/>
                        </a:rPr>
                        <a:t>使用 </a:t>
                      </a:r>
                      <a:r>
                        <a:rPr lang="en-US" sz="1600" b="0" kern="100" dirty="0" err="1">
                          <a:effectLst/>
                          <a:latin typeface="Times New Roman" pitchFamily="18" charset="0"/>
                          <a:ea typeface="+mj-ea"/>
                          <a:cs typeface="Times New Roman" pitchFamily="18" charset="0"/>
                        </a:rPr>
                        <a:t>arange</a:t>
                      </a:r>
                      <a:r>
                        <a:rPr lang="en-US" sz="1600" b="0" kern="100" dirty="0">
                          <a:effectLst/>
                          <a:latin typeface="Times New Roman" pitchFamily="18" charset="0"/>
                          <a:ea typeface="+mj-ea"/>
                          <a:cs typeface="Times New Roman" pitchFamily="18" charset="0"/>
                        </a:rPr>
                        <a:t> </a:t>
                      </a:r>
                      <a:r>
                        <a:rPr lang="zh-CN" altLang="en-US" sz="1600" b="0" kern="100" dirty="0">
                          <a:effectLst/>
                          <a:latin typeface="Times New Roman" pitchFamily="18" charset="0"/>
                          <a:ea typeface="+mj-ea"/>
                          <a:cs typeface="Times New Roman" pitchFamily="18" charset="0"/>
                        </a:rPr>
                        <a:t>函数创建的数组为：</a:t>
                      </a:r>
                      <a:r>
                        <a:rPr lang="en-US" altLang="zh-CN" sz="1600" b="0" kern="100" dirty="0">
                          <a:effectLst/>
                          <a:latin typeface="Times New Roman" pitchFamily="18" charset="0"/>
                          <a:ea typeface="+mj-ea"/>
                          <a:cs typeface="Times New Roman" pitchFamily="18" charset="0"/>
                        </a:rPr>
                        <a:t>\</a:t>
                      </a:r>
                      <a:r>
                        <a:rPr lang="en-US" sz="1600" b="0" kern="100" dirty="0">
                          <a:effectLst/>
                          <a:latin typeface="Times New Roman" pitchFamily="18" charset="0"/>
                          <a:ea typeface="+mj-ea"/>
                          <a:cs typeface="Times New Roman" pitchFamily="18" charset="0"/>
                        </a:rPr>
                        <a:t>n',</a:t>
                      </a:r>
                      <a:r>
                        <a:rPr lang="en-US" sz="1600" b="0" kern="100" dirty="0" err="1">
                          <a:effectLst/>
                          <a:latin typeface="Times New Roman" pitchFamily="18" charset="0"/>
                          <a:ea typeface="+mj-ea"/>
                          <a:cs typeface="Times New Roman" pitchFamily="18" charset="0"/>
                        </a:rPr>
                        <a:t>np.arange</a:t>
                      </a:r>
                      <a:r>
                        <a:rPr lang="en-US" sz="1600" b="0" kern="100" dirty="0">
                          <a:effectLst/>
                          <a:latin typeface="Times New Roman" pitchFamily="18" charset="0"/>
                          <a:ea typeface="+mj-ea"/>
                          <a:cs typeface="Times New Roman" pitchFamily="18" charset="0"/>
                        </a:rPr>
                        <a:t>(0,1,0.1))</a:t>
                      </a:r>
                      <a:endParaRPr lang="zh-CN" sz="1600" b="0" kern="100" dirty="0">
                        <a:effectLst/>
                        <a:latin typeface="Times New Roman" pitchFamily="18" charset="0"/>
                        <a:ea typeface="+mj-ea"/>
                        <a:cs typeface="Times New Roman" pitchFamily="18" charset="0"/>
                      </a:endParaRPr>
                    </a:p>
                  </a:txBody>
                  <a:tcPr marL="60844" marR="60844" marT="8446" marB="8446" anchor="ctr"/>
                </a:tc>
                <a:extLst>
                  <a:ext uri="{0D108BD9-81ED-4DB2-BD59-A6C34878D82A}">
                    <a16:rowId xmlns:a16="http://schemas.microsoft.com/office/drawing/2014/main" val="10000"/>
                  </a:ext>
                </a:extLst>
              </a:tr>
              <a:tr h="838622">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Out[8]:</a:t>
                      </a:r>
                      <a:endParaRPr lang="zh-CN" sz="1600" b="0" kern="100" dirty="0">
                        <a:effectLst/>
                        <a:latin typeface="Times New Roman" pitchFamily="18" charset="0"/>
                        <a:ea typeface="+mj-ea"/>
                        <a:cs typeface="Times New Roman" pitchFamily="18" charset="0"/>
                      </a:endParaRPr>
                    </a:p>
                  </a:txBody>
                  <a:tcPr marL="60844" marR="60844" marT="8446" marB="8446" anchor="ctr"/>
                </a:tc>
                <a:tc>
                  <a:txBody>
                    <a:bodyPr/>
                    <a:lstStyle/>
                    <a:p>
                      <a:pPr fontAlgn="auto"/>
                      <a:r>
                        <a:rPr lang="zh-CN" altLang="zh-CN" sz="1600" kern="1200" dirty="0">
                          <a:solidFill>
                            <a:schemeClr val="tx1"/>
                          </a:solidFill>
                          <a:effectLst/>
                          <a:latin typeface="Times New Roman" pitchFamily="18" charset="0"/>
                          <a:ea typeface="+mj-ea"/>
                          <a:cs typeface="Times New Roman" pitchFamily="18" charset="0"/>
                        </a:rPr>
                        <a:t>使用</a:t>
                      </a:r>
                      <a:r>
                        <a:rPr lang="en-US" altLang="zh-CN" sz="1600" kern="1200" dirty="0" err="1">
                          <a:solidFill>
                            <a:schemeClr val="tx1"/>
                          </a:solidFill>
                          <a:effectLst/>
                          <a:latin typeface="Times New Roman" pitchFamily="18" charset="0"/>
                          <a:ea typeface="+mj-ea"/>
                          <a:cs typeface="Times New Roman" pitchFamily="18" charset="0"/>
                        </a:rPr>
                        <a:t>arange</a:t>
                      </a:r>
                      <a:r>
                        <a:rPr lang="zh-CN" altLang="zh-CN" sz="1600" kern="1200" dirty="0">
                          <a:solidFill>
                            <a:schemeClr val="tx1"/>
                          </a:solidFill>
                          <a:effectLst/>
                          <a:latin typeface="Times New Roman" pitchFamily="18" charset="0"/>
                          <a:ea typeface="+mj-ea"/>
                          <a:cs typeface="Times New Roman" pitchFamily="18" charset="0"/>
                        </a:rPr>
                        <a:t>函数创建的数组为：</a:t>
                      </a:r>
                      <a:r>
                        <a:rPr lang="en-US" altLang="zh-CN" sz="1600" kern="1200" dirty="0">
                          <a:solidFill>
                            <a:schemeClr val="tx1"/>
                          </a:solidFill>
                          <a:effectLst/>
                          <a:latin typeface="Times New Roman" pitchFamily="18" charset="0"/>
                          <a:ea typeface="+mj-ea"/>
                          <a:cs typeface="Times New Roman" pitchFamily="18" charset="0"/>
                        </a:rPr>
                        <a:t> [ 0.   0.1  0.2  0.3  0.4  0.5  0.6  0.7  0.8  0.9]</a:t>
                      </a:r>
                      <a:endParaRPr lang="zh-CN" sz="1600" b="0" kern="100" dirty="0">
                        <a:effectLst/>
                        <a:latin typeface="Times New Roman" pitchFamily="18" charset="0"/>
                        <a:ea typeface="+mj-ea"/>
                        <a:cs typeface="Times New Roman" pitchFamily="18" charset="0"/>
                      </a:endParaRPr>
                    </a:p>
                  </a:txBody>
                  <a:tcPr marL="60844" marR="60844" marT="8446" marB="8446"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8211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04085-A872-4BCB-A634-3C091672EBCB}"/>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F05B8423-F18F-4BF3-8756-0312CE8958D2}"/>
              </a:ext>
            </a:extLst>
          </p:cNvPr>
          <p:cNvSpPr>
            <a:spLocks noGrp="1"/>
          </p:cNvSpPr>
          <p:nvPr>
            <p:ph idx="1"/>
          </p:nvPr>
        </p:nvSpPr>
        <p:spPr>
          <a:xfrm>
            <a:off x="508000" y="1825625"/>
            <a:ext cx="11684000" cy="4351338"/>
          </a:xfrm>
        </p:spPr>
        <p:txBody>
          <a:bodyPr/>
          <a:lstStyle/>
          <a:p>
            <a:r>
              <a:rPr lang="zh-CN" altLang="en-US" dirty="0"/>
              <a:t>演示：代码 </a:t>
            </a:r>
            <a:r>
              <a:rPr lang="en-US" altLang="zh-CN" dirty="0"/>
              <a:t>4</a:t>
            </a:r>
            <a:r>
              <a:rPr lang="zh-CN" altLang="en-US" dirty="0"/>
              <a:t>：使用 </a:t>
            </a:r>
            <a:r>
              <a:rPr lang="en-US" altLang="zh-CN" dirty="0" err="1"/>
              <a:t>linspace</a:t>
            </a:r>
            <a:r>
              <a:rPr lang="en-US" altLang="zh-CN" dirty="0"/>
              <a:t> </a:t>
            </a:r>
            <a:r>
              <a:rPr lang="zh-CN" altLang="en-US" dirty="0"/>
              <a:t>函数创建数组（初值、终值、元素个数，包含终值）</a:t>
            </a:r>
            <a:endParaRPr lang="en-US" altLang="zh-CN" dirty="0"/>
          </a:p>
          <a:p>
            <a:endParaRPr lang="en-US" altLang="zh-CN" dirty="0"/>
          </a:p>
          <a:p>
            <a:endParaRPr lang="en-US" altLang="zh-CN" dirty="0"/>
          </a:p>
          <a:p>
            <a:r>
              <a:rPr lang="zh-CN" altLang="en-US" dirty="0"/>
              <a:t>演示：代码</a:t>
            </a:r>
            <a:r>
              <a:rPr lang="en-US" altLang="zh-CN" dirty="0"/>
              <a:t> 5</a:t>
            </a:r>
            <a:r>
              <a:rPr lang="zh-CN" altLang="en-US" dirty="0"/>
              <a:t> ：使用 </a:t>
            </a:r>
            <a:r>
              <a:rPr lang="en-US" altLang="zh-CN" dirty="0" err="1"/>
              <a:t>logspace</a:t>
            </a:r>
            <a:r>
              <a:rPr lang="en-US" altLang="zh-CN" dirty="0"/>
              <a:t> </a:t>
            </a:r>
            <a:r>
              <a:rPr lang="zh-CN" altLang="en-US" dirty="0"/>
              <a:t>函数创建等比数列使用 </a:t>
            </a:r>
            <a:r>
              <a:rPr lang="en-US" altLang="zh-CN" dirty="0" err="1"/>
              <a:t>logspace</a:t>
            </a:r>
            <a:r>
              <a:rPr lang="en-US" altLang="zh-CN" dirty="0"/>
              <a:t> </a:t>
            </a:r>
            <a:r>
              <a:rPr lang="zh-CN" altLang="en-US" dirty="0"/>
              <a:t>函数创建等比数列</a:t>
            </a:r>
          </a:p>
          <a:p>
            <a:endParaRPr lang="zh-CN" altLang="en-US" dirty="0"/>
          </a:p>
          <a:p>
            <a:endParaRPr lang="zh-CN" altLang="en-US" dirty="0"/>
          </a:p>
        </p:txBody>
      </p:sp>
      <p:sp>
        <p:nvSpPr>
          <p:cNvPr id="4" name="日期占位符 3">
            <a:extLst>
              <a:ext uri="{FF2B5EF4-FFF2-40B4-BE49-F238E27FC236}">
                <a16:creationId xmlns:a16="http://schemas.microsoft.com/office/drawing/2014/main" id="{37AD2803-A049-4B00-8693-CACB11CFAB22}"/>
              </a:ext>
            </a:extLst>
          </p:cNvPr>
          <p:cNvSpPr>
            <a:spLocks noGrp="1"/>
          </p:cNvSpPr>
          <p:nvPr>
            <p:ph type="dt" sz="half" idx="10"/>
          </p:nvPr>
        </p:nvSpPr>
        <p:spPr/>
        <p:txBody>
          <a:bodyPr/>
          <a:lstStyle/>
          <a:p>
            <a:fld id="{F242C11A-9E40-4E97-88E1-760014F698F5}"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2222CCF1-9E87-445A-BEBB-649B3898E9C3}"/>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05B5CAE7-FEED-4105-888E-256AC20A03D6}"/>
              </a:ext>
            </a:extLst>
          </p:cNvPr>
          <p:cNvSpPr>
            <a:spLocks noGrp="1"/>
          </p:cNvSpPr>
          <p:nvPr>
            <p:ph type="sldNum" sz="quarter" idx="12"/>
          </p:nvPr>
        </p:nvSpPr>
        <p:spPr/>
        <p:txBody>
          <a:bodyPr/>
          <a:lstStyle/>
          <a:p>
            <a:fld id="{430B0D6D-5A4E-4BD9-8C2C-65280206BEEF}" type="slidenum">
              <a:rPr lang="zh-CN" altLang="en-US" smtClean="0"/>
              <a:t>15</a:t>
            </a:fld>
            <a:endParaRPr lang="zh-CN" altLang="en-US"/>
          </a:p>
        </p:txBody>
      </p:sp>
      <p:graphicFrame>
        <p:nvGraphicFramePr>
          <p:cNvPr id="7" name="表格 6">
            <a:extLst>
              <a:ext uri="{FF2B5EF4-FFF2-40B4-BE49-F238E27FC236}">
                <a16:creationId xmlns:a16="http://schemas.microsoft.com/office/drawing/2014/main" id="{666B1553-9C74-44A1-96FC-067E005CD005}"/>
              </a:ext>
            </a:extLst>
          </p:cNvPr>
          <p:cNvGraphicFramePr>
            <a:graphicFrameLocks noGrp="1"/>
          </p:cNvGraphicFramePr>
          <p:nvPr>
            <p:extLst>
              <p:ext uri="{D42A27DB-BD31-4B8C-83A1-F6EECF244321}">
                <p14:modId xmlns:p14="http://schemas.microsoft.com/office/powerpoint/2010/main" val="1260365319"/>
              </p:ext>
            </p:extLst>
          </p:nvPr>
        </p:nvGraphicFramePr>
        <p:xfrm>
          <a:off x="3640618" y="2395538"/>
          <a:ext cx="6994525" cy="1347787"/>
        </p:xfrm>
        <a:graphic>
          <a:graphicData uri="http://schemas.openxmlformats.org/drawingml/2006/table">
            <a:tbl>
              <a:tblPr firstRow="1" firstCol="1" bandRow="1">
                <a:tableStyleId>{9D7B26C5-4107-4FEC-AEDC-1716B250A1EF}</a:tableStyleId>
              </a:tblPr>
              <a:tblGrid>
                <a:gridCol w="826188">
                  <a:extLst>
                    <a:ext uri="{9D8B030D-6E8A-4147-A177-3AD203B41FA5}">
                      <a16:colId xmlns:a16="http://schemas.microsoft.com/office/drawing/2014/main" val="20000"/>
                    </a:ext>
                  </a:extLst>
                </a:gridCol>
                <a:gridCol w="6168337">
                  <a:extLst>
                    <a:ext uri="{9D8B030D-6E8A-4147-A177-3AD203B41FA5}">
                      <a16:colId xmlns:a16="http://schemas.microsoft.com/office/drawing/2014/main" val="20001"/>
                    </a:ext>
                  </a:extLst>
                </a:gridCol>
              </a:tblGrid>
              <a:tr h="615996">
                <a:tc>
                  <a:txBody>
                    <a:bodyPr/>
                    <a:lstStyle/>
                    <a:p>
                      <a:pPr algn="just" fontAlgn="auto">
                        <a:spcAft>
                          <a:spcPts val="0"/>
                        </a:spcAft>
                      </a:pPr>
                      <a:r>
                        <a:rPr lang="en-US" sz="1600" b="0" kern="100" dirty="0">
                          <a:effectLst/>
                          <a:latin typeface="Times New Roman" pitchFamily="18" charset="0"/>
                          <a:ea typeface="+mj-ea"/>
                          <a:cs typeface="Times New Roman" pitchFamily="18" charset="0"/>
                        </a:rPr>
                        <a:t>In[9]:</a:t>
                      </a:r>
                      <a:endParaRPr lang="zh-CN" sz="1600" b="0" kern="100" dirty="0">
                        <a:effectLst/>
                        <a:latin typeface="Times New Roman" pitchFamily="18" charset="0"/>
                        <a:ea typeface="+mj-ea"/>
                        <a:cs typeface="Times New Roman" pitchFamily="18" charset="0"/>
                      </a:endParaRPr>
                    </a:p>
                  </a:txBody>
                  <a:tcPr marL="60847" marR="60847" marT="8453" marB="8453" anchor="ctr"/>
                </a:tc>
                <a:tc>
                  <a:txBody>
                    <a:bodyPr/>
                    <a:lstStyle/>
                    <a:p>
                      <a:pPr algn="just" fontAlgn="auto">
                        <a:spcAft>
                          <a:spcPts val="0"/>
                        </a:spcAft>
                      </a:pPr>
                      <a:r>
                        <a:rPr lang="en-US" sz="1600" b="0" kern="100" dirty="0">
                          <a:effectLst/>
                          <a:latin typeface="Times New Roman" pitchFamily="18" charset="0"/>
                          <a:ea typeface="+mj-ea"/>
                          <a:cs typeface="Times New Roman" pitchFamily="18" charset="0"/>
                        </a:rPr>
                        <a:t>print('</a:t>
                      </a:r>
                      <a:r>
                        <a:rPr lang="zh-CN" altLang="en-US" sz="1600" b="0" kern="100" dirty="0">
                          <a:effectLst/>
                          <a:latin typeface="Times New Roman" pitchFamily="18" charset="0"/>
                          <a:ea typeface="+mj-ea"/>
                          <a:cs typeface="Times New Roman" pitchFamily="18" charset="0"/>
                        </a:rPr>
                        <a:t>使用 </a:t>
                      </a:r>
                      <a:r>
                        <a:rPr lang="en-US" sz="1600" b="0" kern="100" dirty="0" err="1">
                          <a:effectLst/>
                          <a:latin typeface="Times New Roman" pitchFamily="18" charset="0"/>
                          <a:ea typeface="+mj-ea"/>
                          <a:cs typeface="Times New Roman" pitchFamily="18" charset="0"/>
                        </a:rPr>
                        <a:t>linspace</a:t>
                      </a:r>
                      <a:r>
                        <a:rPr lang="en-US" sz="1600" b="0" kern="100" dirty="0">
                          <a:effectLst/>
                          <a:latin typeface="Times New Roman" pitchFamily="18" charset="0"/>
                          <a:ea typeface="+mj-ea"/>
                          <a:cs typeface="Times New Roman" pitchFamily="18" charset="0"/>
                        </a:rPr>
                        <a:t> </a:t>
                      </a:r>
                      <a:r>
                        <a:rPr lang="zh-CN" altLang="en-US" sz="1600" b="0" kern="100" dirty="0">
                          <a:effectLst/>
                          <a:latin typeface="Times New Roman" pitchFamily="18" charset="0"/>
                          <a:ea typeface="+mj-ea"/>
                          <a:cs typeface="Times New Roman" pitchFamily="18" charset="0"/>
                        </a:rPr>
                        <a:t>函数创建的数组为：</a:t>
                      </a:r>
                      <a:r>
                        <a:rPr lang="en-US" altLang="zh-CN" sz="1600" b="0" kern="100" dirty="0">
                          <a:effectLst/>
                          <a:latin typeface="Times New Roman" pitchFamily="18" charset="0"/>
                          <a:ea typeface="+mj-ea"/>
                          <a:cs typeface="Times New Roman" pitchFamily="18" charset="0"/>
                        </a:rPr>
                        <a:t>',</a:t>
                      </a:r>
                      <a:r>
                        <a:rPr lang="en-US" sz="1600" b="0" kern="100" dirty="0" err="1">
                          <a:effectLst/>
                          <a:latin typeface="Times New Roman" pitchFamily="18" charset="0"/>
                          <a:ea typeface="+mj-ea"/>
                          <a:cs typeface="Times New Roman" pitchFamily="18" charset="0"/>
                        </a:rPr>
                        <a:t>np.linspace</a:t>
                      </a:r>
                      <a:r>
                        <a:rPr lang="en-US" sz="1600" b="0" kern="100" dirty="0">
                          <a:effectLst/>
                          <a:latin typeface="Times New Roman" pitchFamily="18" charset="0"/>
                          <a:ea typeface="+mj-ea"/>
                          <a:cs typeface="Times New Roman" pitchFamily="18" charset="0"/>
                        </a:rPr>
                        <a:t>(0, 1, 12))</a:t>
                      </a:r>
                      <a:endParaRPr lang="zh-CN" sz="1600" b="0" kern="100" dirty="0">
                        <a:effectLst/>
                        <a:latin typeface="Times New Roman" pitchFamily="18" charset="0"/>
                        <a:ea typeface="+mj-ea"/>
                        <a:cs typeface="Times New Roman" pitchFamily="18" charset="0"/>
                      </a:endParaRPr>
                    </a:p>
                  </a:txBody>
                  <a:tcPr marL="60847" marR="60847" marT="8453" marB="8453" anchor="ctr"/>
                </a:tc>
                <a:extLst>
                  <a:ext uri="{0D108BD9-81ED-4DB2-BD59-A6C34878D82A}">
                    <a16:rowId xmlns:a16="http://schemas.microsoft.com/office/drawing/2014/main" val="10000"/>
                  </a:ext>
                </a:extLst>
              </a:tr>
              <a:tr h="73179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Out[9]:</a:t>
                      </a:r>
                      <a:endParaRPr lang="zh-CN" sz="1600" b="0" kern="100" dirty="0">
                        <a:effectLst/>
                        <a:latin typeface="Times New Roman" pitchFamily="18" charset="0"/>
                        <a:ea typeface="+mj-ea"/>
                        <a:cs typeface="Times New Roman" pitchFamily="18" charset="0"/>
                      </a:endParaRPr>
                    </a:p>
                  </a:txBody>
                  <a:tcPr marL="60847" marR="60847" marT="8453" marB="8453" anchor="ctr"/>
                </a:tc>
                <a:tc>
                  <a:txBody>
                    <a:bodyPr/>
                    <a:lstStyle/>
                    <a:p>
                      <a:pPr fontAlgn="auto"/>
                      <a:r>
                        <a:rPr lang="zh-CN" altLang="zh-CN" sz="1600" kern="1200" dirty="0">
                          <a:solidFill>
                            <a:schemeClr val="tx1"/>
                          </a:solidFill>
                          <a:effectLst/>
                          <a:latin typeface="Times New Roman" pitchFamily="18" charset="0"/>
                          <a:ea typeface="+mj-ea"/>
                          <a:cs typeface="Times New Roman" pitchFamily="18" charset="0"/>
                        </a:rPr>
                        <a:t>使用</a:t>
                      </a:r>
                      <a:r>
                        <a:rPr lang="en-US" altLang="zh-CN" sz="1600" kern="1200" dirty="0" err="1">
                          <a:solidFill>
                            <a:schemeClr val="tx1"/>
                          </a:solidFill>
                          <a:effectLst/>
                          <a:latin typeface="Times New Roman" pitchFamily="18" charset="0"/>
                          <a:ea typeface="+mj-ea"/>
                          <a:cs typeface="Times New Roman" pitchFamily="18" charset="0"/>
                        </a:rPr>
                        <a:t>linspace</a:t>
                      </a:r>
                      <a:r>
                        <a:rPr lang="zh-CN" altLang="zh-CN" sz="1600" kern="1200" dirty="0">
                          <a:solidFill>
                            <a:schemeClr val="tx1"/>
                          </a:solidFill>
                          <a:effectLst/>
                          <a:latin typeface="Times New Roman" pitchFamily="18" charset="0"/>
                          <a:ea typeface="+mj-ea"/>
                          <a:cs typeface="Times New Roman" pitchFamily="18" charset="0"/>
                        </a:rPr>
                        <a:t>函数创建的数组为：</a:t>
                      </a:r>
                      <a:r>
                        <a:rPr lang="en-US" altLang="zh-CN" sz="1600" kern="1200" dirty="0">
                          <a:solidFill>
                            <a:schemeClr val="tx1"/>
                          </a:solidFill>
                          <a:effectLst/>
                          <a:latin typeface="Times New Roman" pitchFamily="18" charset="0"/>
                          <a:ea typeface="+mj-ea"/>
                          <a:cs typeface="Times New Roman" pitchFamily="18" charset="0"/>
                        </a:rPr>
                        <a:t> [ 0.          0.09090909  …  1.        ]</a:t>
                      </a:r>
                      <a:endParaRPr lang="zh-CN" sz="1600" b="0" kern="100" dirty="0">
                        <a:effectLst/>
                        <a:latin typeface="Times New Roman" pitchFamily="18" charset="0"/>
                        <a:ea typeface="+mj-ea"/>
                        <a:cs typeface="Times New Roman" pitchFamily="18" charset="0"/>
                      </a:endParaRPr>
                    </a:p>
                  </a:txBody>
                  <a:tcPr marL="60847" marR="60847" marT="8453" marB="8453" anchor="ct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288BE6E6-B6B3-4BA2-8307-6011F437BE14}"/>
              </a:ext>
            </a:extLst>
          </p:cNvPr>
          <p:cNvGraphicFramePr>
            <a:graphicFrameLocks noGrp="1"/>
          </p:cNvGraphicFramePr>
          <p:nvPr>
            <p:extLst>
              <p:ext uri="{D42A27DB-BD31-4B8C-83A1-F6EECF244321}">
                <p14:modId xmlns:p14="http://schemas.microsoft.com/office/powerpoint/2010/main" val="3072291910"/>
              </p:ext>
            </p:extLst>
          </p:nvPr>
        </p:nvGraphicFramePr>
        <p:xfrm>
          <a:off x="3581400" y="4722813"/>
          <a:ext cx="7086600" cy="1454150"/>
        </p:xfrm>
        <a:graphic>
          <a:graphicData uri="http://schemas.openxmlformats.org/drawingml/2006/table">
            <a:tbl>
              <a:tblPr firstRow="1" firstCol="1" bandRow="1">
                <a:tableStyleId>{9D7B26C5-4107-4FEC-AEDC-1716B250A1EF}</a:tableStyleId>
              </a:tblPr>
              <a:tblGrid>
                <a:gridCol w="1008176">
                  <a:extLst>
                    <a:ext uri="{9D8B030D-6E8A-4147-A177-3AD203B41FA5}">
                      <a16:colId xmlns:a16="http://schemas.microsoft.com/office/drawing/2014/main" val="20000"/>
                    </a:ext>
                  </a:extLst>
                </a:gridCol>
                <a:gridCol w="6078424">
                  <a:extLst>
                    <a:ext uri="{9D8B030D-6E8A-4147-A177-3AD203B41FA5}">
                      <a16:colId xmlns:a16="http://schemas.microsoft.com/office/drawing/2014/main" val="20001"/>
                    </a:ext>
                  </a:extLst>
                </a:gridCol>
              </a:tblGrid>
              <a:tr h="61552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In[10]:</a:t>
                      </a:r>
                      <a:endParaRPr lang="zh-CN" sz="1600" b="0" kern="100" dirty="0">
                        <a:effectLst/>
                        <a:latin typeface="Times New Roman" pitchFamily="18" charset="0"/>
                        <a:ea typeface="+mj-ea"/>
                        <a:cs typeface="Times New Roman" pitchFamily="18" charset="0"/>
                      </a:endParaRPr>
                    </a:p>
                  </a:txBody>
                  <a:tcPr marL="60846" marR="60846" marT="8446" marB="8446" anchor="ct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err="1">
                          <a:solidFill>
                            <a:schemeClr val="tx1"/>
                          </a:solidFill>
                          <a:effectLst/>
                          <a:latin typeface="Times New Roman" pitchFamily="18" charset="0"/>
                          <a:ea typeface="+mj-ea"/>
                          <a:cs typeface="Times New Roman" pitchFamily="18" charset="0"/>
                        </a:rPr>
                        <a:t>logspace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np.logspace</a:t>
                      </a:r>
                      <a:r>
                        <a:rPr lang="en-US" altLang="zh-CN" sz="1600" b="0" kern="1200" dirty="0">
                          <a:solidFill>
                            <a:schemeClr val="tx1"/>
                          </a:solidFill>
                          <a:effectLst/>
                          <a:latin typeface="Times New Roman" pitchFamily="18" charset="0"/>
                          <a:ea typeface="+mj-ea"/>
                          <a:cs typeface="Times New Roman" pitchFamily="18" charset="0"/>
                        </a:rPr>
                        <a:t>(0, 2, 20))</a:t>
                      </a:r>
                      <a:endParaRPr lang="zh-CN" sz="1600" b="0" kern="1200" dirty="0">
                        <a:solidFill>
                          <a:schemeClr val="tx1"/>
                        </a:solidFill>
                        <a:effectLst/>
                        <a:latin typeface="Times New Roman" pitchFamily="18" charset="0"/>
                        <a:ea typeface="+mj-ea"/>
                        <a:cs typeface="Times New Roman" pitchFamily="18" charset="0"/>
                      </a:endParaRPr>
                    </a:p>
                  </a:txBody>
                  <a:tcPr marL="60846" marR="60846" marT="8446" marB="8446" anchor="ctr"/>
                </a:tc>
                <a:extLst>
                  <a:ext uri="{0D108BD9-81ED-4DB2-BD59-A6C34878D82A}">
                    <a16:rowId xmlns:a16="http://schemas.microsoft.com/office/drawing/2014/main" val="10000"/>
                  </a:ext>
                </a:extLst>
              </a:tr>
              <a:tr h="838622">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Out[10]:</a:t>
                      </a:r>
                      <a:endParaRPr lang="zh-CN" sz="1600" b="0" kern="100" dirty="0">
                        <a:effectLst/>
                        <a:latin typeface="Times New Roman" pitchFamily="18" charset="0"/>
                        <a:ea typeface="+mj-ea"/>
                        <a:cs typeface="Times New Roman" pitchFamily="18" charset="0"/>
                      </a:endParaRPr>
                    </a:p>
                  </a:txBody>
                  <a:tcPr marL="60846" marR="60846" marT="8446" marB="8446" anchor="ctr"/>
                </a:tc>
                <a:tc>
                  <a:txBody>
                    <a:bodyPr/>
                    <a:lstStyle/>
                    <a:p>
                      <a:pPr marL="0" algn="l" defTabSz="914400" rtl="0" eaLnBrk="1" fontAlgn="auto" latinLnBrk="0" hangingPunct="1"/>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err="1">
                          <a:solidFill>
                            <a:schemeClr val="tx1"/>
                          </a:solidFill>
                          <a:effectLst/>
                          <a:latin typeface="Times New Roman" pitchFamily="18" charset="0"/>
                          <a:ea typeface="+mj-ea"/>
                          <a:cs typeface="Times New Roman" pitchFamily="18" charset="0"/>
                        </a:rPr>
                        <a:t>logspace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   1.            1.27427499    1.62377674 ...,   61.58482111   78.47599704  100.        ]</a:t>
                      </a:r>
                      <a:endParaRPr lang="zh-CN" sz="1600" b="0" kern="1200" dirty="0">
                        <a:solidFill>
                          <a:schemeClr val="tx1"/>
                        </a:solidFill>
                        <a:effectLst/>
                        <a:latin typeface="Times New Roman" pitchFamily="18" charset="0"/>
                        <a:ea typeface="+mj-ea"/>
                        <a:cs typeface="Times New Roman" pitchFamily="18" charset="0"/>
                      </a:endParaRPr>
                    </a:p>
                  </a:txBody>
                  <a:tcPr marL="60846" marR="60846" marT="8446" marB="8446"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861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7224D-4F84-47E8-8134-3A082AFDAF0D}"/>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9A043E17-7106-40CC-9803-195A8107856D}"/>
              </a:ext>
            </a:extLst>
          </p:cNvPr>
          <p:cNvSpPr>
            <a:spLocks noGrp="1"/>
          </p:cNvSpPr>
          <p:nvPr>
            <p:ph idx="1"/>
          </p:nvPr>
        </p:nvSpPr>
        <p:spPr>
          <a:xfrm>
            <a:off x="787401" y="1825625"/>
            <a:ext cx="11353800" cy="4351338"/>
          </a:xfrm>
        </p:spPr>
        <p:txBody>
          <a:bodyPr/>
          <a:lstStyle/>
          <a:p>
            <a:r>
              <a:rPr lang="zh-CN" altLang="en-US" dirty="0"/>
              <a:t>演示：代码 </a:t>
            </a:r>
            <a:r>
              <a:rPr lang="en-US" altLang="zh-CN" dirty="0"/>
              <a:t>6</a:t>
            </a:r>
            <a:r>
              <a:rPr lang="zh-CN" altLang="en-US" dirty="0"/>
              <a:t>：使用</a:t>
            </a:r>
            <a:r>
              <a:rPr lang="en-US" altLang="zh-CN" dirty="0"/>
              <a:t>zeros</a:t>
            </a:r>
            <a:r>
              <a:rPr lang="zh-CN" altLang="en-US" dirty="0"/>
              <a:t>函数创建数组（全部填充</a:t>
            </a:r>
            <a:r>
              <a:rPr lang="en-US" altLang="zh-CN" dirty="0"/>
              <a:t>0</a:t>
            </a:r>
            <a:r>
              <a:rPr lang="zh-CN" altLang="en-US" dirty="0"/>
              <a:t>）</a:t>
            </a:r>
            <a:endParaRPr lang="en-US" altLang="zh-CN" dirty="0"/>
          </a:p>
          <a:p>
            <a:endParaRPr lang="en-US" altLang="zh-CN" dirty="0"/>
          </a:p>
          <a:p>
            <a:endParaRPr lang="en-US" altLang="zh-CN" dirty="0"/>
          </a:p>
          <a:p>
            <a:endParaRPr lang="en-US" altLang="zh-CN" dirty="0"/>
          </a:p>
          <a:p>
            <a:r>
              <a:rPr lang="zh-CN" altLang="en-US" dirty="0"/>
              <a:t>演示：代码 </a:t>
            </a:r>
            <a:r>
              <a:rPr lang="en-US" altLang="zh-CN" dirty="0"/>
              <a:t>7</a:t>
            </a:r>
            <a:r>
              <a:rPr lang="zh-CN" altLang="en-US" dirty="0"/>
              <a:t>：使用</a:t>
            </a:r>
            <a:r>
              <a:rPr lang="en-US" altLang="zh-CN" dirty="0"/>
              <a:t>eye</a:t>
            </a:r>
            <a:r>
              <a:rPr lang="zh-CN" altLang="en-US" dirty="0"/>
              <a:t>函数创建数组（主对角线为</a:t>
            </a:r>
            <a:r>
              <a:rPr lang="en-US" altLang="zh-CN" dirty="0"/>
              <a:t>1</a:t>
            </a:r>
            <a:r>
              <a:rPr lang="zh-CN" altLang="en-US" dirty="0"/>
              <a:t>，其他为</a:t>
            </a:r>
            <a:r>
              <a:rPr lang="en-US" altLang="zh-CN" dirty="0"/>
              <a:t>0</a:t>
            </a:r>
            <a:r>
              <a:rPr lang="zh-CN" altLang="en-US" dirty="0"/>
              <a:t>，即：单位矩阵）</a:t>
            </a:r>
          </a:p>
          <a:p>
            <a:endParaRPr lang="zh-CN" altLang="en-US" dirty="0"/>
          </a:p>
          <a:p>
            <a:endParaRPr lang="zh-CN" altLang="en-US" dirty="0"/>
          </a:p>
        </p:txBody>
      </p:sp>
      <p:sp>
        <p:nvSpPr>
          <p:cNvPr id="4" name="日期占位符 3">
            <a:extLst>
              <a:ext uri="{FF2B5EF4-FFF2-40B4-BE49-F238E27FC236}">
                <a16:creationId xmlns:a16="http://schemas.microsoft.com/office/drawing/2014/main" id="{82386206-AEA0-4CCB-A378-00D89062509E}"/>
              </a:ext>
            </a:extLst>
          </p:cNvPr>
          <p:cNvSpPr>
            <a:spLocks noGrp="1"/>
          </p:cNvSpPr>
          <p:nvPr>
            <p:ph type="dt" sz="half" idx="10"/>
          </p:nvPr>
        </p:nvSpPr>
        <p:spPr/>
        <p:txBody>
          <a:bodyPr/>
          <a:lstStyle/>
          <a:p>
            <a:fld id="{BABED1B5-1A35-404B-BDC5-088D4C237324}"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0787776-01C6-4D3C-868C-3C1A4815714E}"/>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E4236BE0-0811-4E02-9FF4-601292B005A3}"/>
              </a:ext>
            </a:extLst>
          </p:cNvPr>
          <p:cNvSpPr>
            <a:spLocks noGrp="1"/>
          </p:cNvSpPr>
          <p:nvPr>
            <p:ph type="sldNum" sz="quarter" idx="12"/>
          </p:nvPr>
        </p:nvSpPr>
        <p:spPr/>
        <p:txBody>
          <a:bodyPr/>
          <a:lstStyle/>
          <a:p>
            <a:fld id="{430B0D6D-5A4E-4BD9-8C2C-65280206BEEF}" type="slidenum">
              <a:rPr lang="zh-CN" altLang="en-US" smtClean="0"/>
              <a:t>16</a:t>
            </a:fld>
            <a:endParaRPr lang="zh-CN" altLang="en-US"/>
          </a:p>
        </p:txBody>
      </p:sp>
      <p:graphicFrame>
        <p:nvGraphicFramePr>
          <p:cNvPr id="7" name="表格 6">
            <a:extLst>
              <a:ext uri="{FF2B5EF4-FFF2-40B4-BE49-F238E27FC236}">
                <a16:creationId xmlns:a16="http://schemas.microsoft.com/office/drawing/2014/main" id="{9F2D619E-15F0-45F3-B211-F17E957F82A9}"/>
              </a:ext>
            </a:extLst>
          </p:cNvPr>
          <p:cNvGraphicFramePr>
            <a:graphicFrameLocks noGrp="1"/>
          </p:cNvGraphicFramePr>
          <p:nvPr>
            <p:extLst>
              <p:ext uri="{D42A27DB-BD31-4B8C-83A1-F6EECF244321}">
                <p14:modId xmlns:p14="http://schemas.microsoft.com/office/powerpoint/2010/main" val="1814447794"/>
              </p:ext>
            </p:extLst>
          </p:nvPr>
        </p:nvGraphicFramePr>
        <p:xfrm>
          <a:off x="2346325" y="2387248"/>
          <a:ext cx="5807075" cy="1562100"/>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1604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In[11]:</a:t>
                      </a:r>
                      <a:endParaRPr lang="zh-CN" sz="1600" b="0" kern="100" dirty="0">
                        <a:effectLst/>
                        <a:latin typeface="Times New Roman" pitchFamily="18" charset="0"/>
                        <a:ea typeface="+mj-ea"/>
                        <a:cs typeface="Times New Roman" pitchFamily="18" charset="0"/>
                      </a:endParaRPr>
                    </a:p>
                  </a:txBody>
                  <a:tcPr marL="60844" marR="60844" marT="8453" marB="8453"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zeros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np.zeros</a:t>
                      </a:r>
                      <a:r>
                        <a:rPr lang="en-US" altLang="zh-CN" sz="1600" b="0" kern="1200" dirty="0">
                          <a:solidFill>
                            <a:schemeClr val="tx1"/>
                          </a:solidFill>
                          <a:effectLst/>
                          <a:latin typeface="Times New Roman" pitchFamily="18" charset="0"/>
                          <a:ea typeface="+mj-ea"/>
                          <a:cs typeface="Times New Roman" pitchFamily="18" charset="0"/>
                        </a:rPr>
                        <a:t>((2,3)))</a:t>
                      </a:r>
                      <a:endParaRPr lang="zh-CN" sz="1600" b="0" kern="100" dirty="0">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0"/>
                  </a:ext>
                </a:extLst>
              </a:tr>
              <a:tr h="94606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Out[11]:</a:t>
                      </a:r>
                      <a:endParaRPr lang="zh-CN" sz="1600" b="0" kern="100" dirty="0">
                        <a:effectLst/>
                        <a:latin typeface="Times New Roman" pitchFamily="18" charset="0"/>
                        <a:ea typeface="+mj-ea"/>
                        <a:cs typeface="Times New Roman" pitchFamily="18" charset="0"/>
                      </a:endParaRPr>
                    </a:p>
                  </a:txBody>
                  <a:tcPr marL="60844" marR="60844" marT="8453" marB="8453"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zeros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[[ 0.  0.  0.]</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[ 0.  0.  0.]]</a:t>
                      </a:r>
                      <a:endParaRPr lang="zh-CN" sz="1600" b="0" kern="100" dirty="0">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31B9AB0A-9ED6-478D-A05A-9E32D2F093E1}"/>
              </a:ext>
            </a:extLst>
          </p:cNvPr>
          <p:cNvGraphicFramePr>
            <a:graphicFrameLocks noGrp="1"/>
          </p:cNvGraphicFramePr>
          <p:nvPr>
            <p:extLst>
              <p:ext uri="{D42A27DB-BD31-4B8C-83A1-F6EECF244321}">
                <p14:modId xmlns:p14="http://schemas.microsoft.com/office/powerpoint/2010/main" val="2292488749"/>
              </p:ext>
            </p:extLst>
          </p:nvPr>
        </p:nvGraphicFramePr>
        <p:xfrm>
          <a:off x="6096000" y="4840289"/>
          <a:ext cx="5807075" cy="1804987"/>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681883">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In[12]:</a:t>
                      </a:r>
                      <a:endParaRPr lang="zh-CN" sz="1600" b="0" kern="100" dirty="0">
                        <a:effectLst/>
                        <a:latin typeface="Times New Roman" pitchFamily="18" charset="0"/>
                        <a:ea typeface="+mj-ea"/>
                        <a:cs typeface="Times New Roman" pitchFamily="18" charset="0"/>
                      </a:endParaRPr>
                    </a:p>
                  </a:txBody>
                  <a:tcPr marL="60844" marR="60844" marT="8452" marB="8452" anchor="ct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eye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np.eye</a:t>
                      </a:r>
                      <a:r>
                        <a:rPr lang="en-US" altLang="zh-CN" sz="1600" b="0" kern="1200" dirty="0">
                          <a:solidFill>
                            <a:schemeClr val="tx1"/>
                          </a:solidFill>
                          <a:effectLst/>
                          <a:latin typeface="Times New Roman" pitchFamily="18" charset="0"/>
                          <a:ea typeface="+mj-ea"/>
                          <a:cs typeface="Times New Roman" pitchFamily="18" charset="0"/>
                        </a:rPr>
                        <a:t>(3))</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tc>
                <a:extLst>
                  <a:ext uri="{0D108BD9-81ED-4DB2-BD59-A6C34878D82A}">
                    <a16:rowId xmlns:a16="http://schemas.microsoft.com/office/drawing/2014/main" val="10000"/>
                  </a:ext>
                </a:extLst>
              </a:tr>
              <a:tr h="1123104">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Out[12]:</a:t>
                      </a:r>
                      <a:endParaRPr lang="zh-CN" sz="1600" b="0" kern="100" dirty="0">
                        <a:effectLst/>
                        <a:latin typeface="Times New Roman" pitchFamily="18" charset="0"/>
                        <a:ea typeface="+mj-ea"/>
                        <a:cs typeface="Times New Roman" pitchFamily="18" charset="0"/>
                      </a:endParaRPr>
                    </a:p>
                  </a:txBody>
                  <a:tcPr marL="60844" marR="60844" marT="8452" marB="8452"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eye</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[[ 1.  0.  0.]</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[ 0.  1.  0.]</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[ 0.  0.  1.]]</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044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72DE8-7913-4907-B8BE-12BB2E4E5E44}"/>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DEDAF7EF-15AD-4C3A-AF79-9EA1F54A28AE}"/>
              </a:ext>
            </a:extLst>
          </p:cNvPr>
          <p:cNvSpPr>
            <a:spLocks noGrp="1"/>
          </p:cNvSpPr>
          <p:nvPr>
            <p:ph idx="1"/>
          </p:nvPr>
        </p:nvSpPr>
        <p:spPr>
          <a:xfrm>
            <a:off x="0" y="1383030"/>
            <a:ext cx="12192000" cy="4793933"/>
          </a:xfrm>
        </p:spPr>
        <p:txBody>
          <a:bodyPr/>
          <a:lstStyle/>
          <a:p>
            <a:r>
              <a:rPr lang="zh-CN" altLang="en-US" dirty="0"/>
              <a:t>演示：代码 </a:t>
            </a:r>
            <a:r>
              <a:rPr lang="en-US" altLang="zh-CN" dirty="0"/>
              <a:t>8</a:t>
            </a:r>
            <a:r>
              <a:rPr lang="zh-CN" altLang="en-US" dirty="0"/>
              <a:t>：使用</a:t>
            </a:r>
            <a:r>
              <a:rPr lang="en-US" altLang="zh-CN" dirty="0" err="1"/>
              <a:t>diag</a:t>
            </a:r>
            <a:r>
              <a:rPr lang="zh-CN" altLang="en-US" dirty="0"/>
              <a:t>函数创建数组（指定对角线数值的数组，除对角线外均为</a:t>
            </a:r>
            <a:r>
              <a:rPr lang="en-US" altLang="zh-CN" dirty="0"/>
              <a:t>0</a:t>
            </a:r>
            <a:r>
              <a:rPr lang="zh-CN" altLang="en-US" dirty="0"/>
              <a:t>）</a:t>
            </a:r>
            <a:endParaRPr lang="en-US" altLang="zh-CN" dirty="0"/>
          </a:p>
          <a:p>
            <a:endParaRPr lang="en-US" altLang="zh-CN" dirty="0"/>
          </a:p>
          <a:p>
            <a:endParaRPr lang="en-US" altLang="zh-CN" dirty="0"/>
          </a:p>
          <a:p>
            <a:r>
              <a:rPr lang="zh-CN" altLang="en-US" dirty="0"/>
              <a:t>演示：代码 </a:t>
            </a:r>
            <a:r>
              <a:rPr lang="en-US" altLang="zh-CN" dirty="0"/>
              <a:t>9</a:t>
            </a:r>
            <a:r>
              <a:rPr lang="zh-CN" altLang="en-US" dirty="0"/>
              <a:t>：使用</a:t>
            </a:r>
            <a:r>
              <a:rPr lang="en-US" altLang="zh-CN" dirty="0"/>
              <a:t>ones</a:t>
            </a:r>
            <a:r>
              <a:rPr lang="zh-CN" altLang="en-US" dirty="0"/>
              <a:t>函数创建数组（数组元素全为</a:t>
            </a:r>
            <a:r>
              <a:rPr lang="en-US" altLang="zh-CN" dirty="0"/>
              <a:t>1</a:t>
            </a:r>
            <a:r>
              <a:rPr lang="zh-CN" altLang="en-US" dirty="0"/>
              <a:t>）</a:t>
            </a:r>
          </a:p>
        </p:txBody>
      </p:sp>
      <p:sp>
        <p:nvSpPr>
          <p:cNvPr id="4" name="日期占位符 3">
            <a:extLst>
              <a:ext uri="{FF2B5EF4-FFF2-40B4-BE49-F238E27FC236}">
                <a16:creationId xmlns:a16="http://schemas.microsoft.com/office/drawing/2014/main" id="{C3571F29-289F-4937-8663-02B6E9F2B508}"/>
              </a:ext>
            </a:extLst>
          </p:cNvPr>
          <p:cNvSpPr>
            <a:spLocks noGrp="1"/>
          </p:cNvSpPr>
          <p:nvPr>
            <p:ph type="dt" sz="half" idx="10"/>
          </p:nvPr>
        </p:nvSpPr>
        <p:spPr/>
        <p:txBody>
          <a:bodyPr/>
          <a:lstStyle/>
          <a:p>
            <a:fld id="{F448208C-331B-4151-AB03-2CC71962991F}"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6D774AE-F93F-4B4B-893F-B9544B78EB94}"/>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0DCB05B3-7EDB-4D06-8331-9829ACB91405}"/>
              </a:ext>
            </a:extLst>
          </p:cNvPr>
          <p:cNvSpPr>
            <a:spLocks noGrp="1"/>
          </p:cNvSpPr>
          <p:nvPr>
            <p:ph type="sldNum" sz="quarter" idx="12"/>
          </p:nvPr>
        </p:nvSpPr>
        <p:spPr/>
        <p:txBody>
          <a:bodyPr/>
          <a:lstStyle/>
          <a:p>
            <a:fld id="{430B0D6D-5A4E-4BD9-8C2C-65280206BEEF}" type="slidenum">
              <a:rPr lang="zh-CN" altLang="en-US" smtClean="0"/>
              <a:t>17</a:t>
            </a:fld>
            <a:endParaRPr lang="zh-CN" altLang="en-US"/>
          </a:p>
        </p:txBody>
      </p:sp>
      <p:graphicFrame>
        <p:nvGraphicFramePr>
          <p:cNvPr id="7" name="表格 6">
            <a:extLst>
              <a:ext uri="{FF2B5EF4-FFF2-40B4-BE49-F238E27FC236}">
                <a16:creationId xmlns:a16="http://schemas.microsoft.com/office/drawing/2014/main" id="{5F12E0C7-9C87-48D1-9F0E-CBF6F87702F1}"/>
              </a:ext>
            </a:extLst>
          </p:cNvPr>
          <p:cNvGraphicFramePr>
            <a:graphicFrameLocks noGrp="1"/>
          </p:cNvGraphicFramePr>
          <p:nvPr>
            <p:extLst>
              <p:ext uri="{D42A27DB-BD31-4B8C-83A1-F6EECF244321}">
                <p14:modId xmlns:p14="http://schemas.microsoft.com/office/powerpoint/2010/main" val="3573200049"/>
              </p:ext>
            </p:extLst>
          </p:nvPr>
        </p:nvGraphicFramePr>
        <p:xfrm>
          <a:off x="5707060" y="1870075"/>
          <a:ext cx="5807075" cy="1878012"/>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51411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In[13]:</a:t>
                      </a:r>
                      <a:endParaRPr lang="zh-CN" sz="1600" b="0" kern="100" dirty="0">
                        <a:effectLst/>
                        <a:latin typeface="Times New Roman" pitchFamily="18" charset="0"/>
                        <a:ea typeface="+mj-ea"/>
                        <a:cs typeface="Times New Roman" pitchFamily="18" charset="0"/>
                      </a:endParaRPr>
                    </a:p>
                  </a:txBody>
                  <a:tcPr marL="60844" marR="60844" marT="8450" marB="8450" anchor="ctr"/>
                </a:tc>
                <a:tc>
                  <a:txBody>
                    <a:bodyPr/>
                    <a:lstStyle/>
                    <a:p>
                      <a:pPr algn="just" fontAlgn="auto">
                        <a:spcAft>
                          <a:spcPts val="0"/>
                        </a:spcAft>
                      </a:pPr>
                      <a:r>
                        <a:rPr lang="en-US" sz="1600" b="0" kern="100" dirty="0">
                          <a:solidFill>
                            <a:srgbClr val="000000"/>
                          </a:solidFill>
                          <a:effectLst/>
                          <a:latin typeface="Times New Roman" pitchFamily="18" charset="0"/>
                          <a:ea typeface="+mj-ea"/>
                          <a:cs typeface="Times New Roman" pitchFamily="18" charset="0"/>
                        </a:rPr>
                        <a:t>print('</a:t>
                      </a:r>
                      <a:r>
                        <a:rPr lang="zh-CN" sz="1600" b="0" kern="100" dirty="0">
                          <a:solidFill>
                            <a:srgbClr val="000000"/>
                          </a:solidFill>
                          <a:effectLst/>
                          <a:latin typeface="Times New Roman" pitchFamily="18" charset="0"/>
                          <a:ea typeface="+mj-ea"/>
                          <a:cs typeface="Times New Roman" pitchFamily="18" charset="0"/>
                        </a:rPr>
                        <a:t>使用</a:t>
                      </a:r>
                      <a:r>
                        <a:rPr lang="en-US" sz="1600" b="0" kern="100" dirty="0" err="1">
                          <a:solidFill>
                            <a:srgbClr val="000000"/>
                          </a:solidFill>
                          <a:effectLst/>
                          <a:latin typeface="Times New Roman" pitchFamily="18" charset="0"/>
                          <a:ea typeface="+mj-ea"/>
                          <a:cs typeface="Times New Roman" pitchFamily="18" charset="0"/>
                        </a:rPr>
                        <a:t>diag</a:t>
                      </a:r>
                      <a:r>
                        <a:rPr lang="zh-CN" sz="1600" b="0" kern="100" dirty="0">
                          <a:solidFill>
                            <a:srgbClr val="000000"/>
                          </a:solidFill>
                          <a:effectLst/>
                          <a:latin typeface="Times New Roman" pitchFamily="18" charset="0"/>
                          <a:ea typeface="+mj-ea"/>
                          <a:cs typeface="Times New Roman" pitchFamily="18" charset="0"/>
                        </a:rPr>
                        <a:t>函数创建的数组为：</a:t>
                      </a:r>
                      <a:r>
                        <a:rPr lang="en-US" sz="1600" b="0" kern="100" dirty="0">
                          <a:solidFill>
                            <a:srgbClr val="000000"/>
                          </a:solidFill>
                          <a:effectLst/>
                          <a:latin typeface="Times New Roman" pitchFamily="18" charset="0"/>
                          <a:ea typeface="+mj-ea"/>
                          <a:cs typeface="Times New Roman" pitchFamily="18" charset="0"/>
                        </a:rPr>
                        <a:t>',</a:t>
                      </a:r>
                      <a:r>
                        <a:rPr lang="en-US" sz="1600" b="0" kern="100" dirty="0" err="1">
                          <a:solidFill>
                            <a:srgbClr val="000000"/>
                          </a:solidFill>
                          <a:effectLst/>
                          <a:latin typeface="Times New Roman" pitchFamily="18" charset="0"/>
                          <a:ea typeface="+mj-ea"/>
                          <a:cs typeface="Times New Roman" pitchFamily="18" charset="0"/>
                        </a:rPr>
                        <a:t>np.diag</a:t>
                      </a:r>
                      <a:r>
                        <a:rPr lang="en-US" sz="1600" b="0" kern="100" dirty="0">
                          <a:solidFill>
                            <a:srgbClr val="000000"/>
                          </a:solidFill>
                          <a:effectLst/>
                          <a:latin typeface="Times New Roman" pitchFamily="18" charset="0"/>
                          <a:ea typeface="+mj-ea"/>
                          <a:cs typeface="Times New Roman" pitchFamily="18" charset="0"/>
                        </a:rPr>
                        <a:t>([1,2,3,4]))</a:t>
                      </a:r>
                      <a:endParaRPr lang="zh-CN" sz="1600" b="0" kern="100" dirty="0">
                        <a:effectLst/>
                        <a:latin typeface="Times New Roman" pitchFamily="18" charset="0"/>
                        <a:ea typeface="+mj-ea"/>
                        <a:cs typeface="Times New Roman" pitchFamily="18" charset="0"/>
                      </a:endParaRPr>
                    </a:p>
                  </a:txBody>
                  <a:tcPr marL="68578" marR="68578" marT="9524" marB="9524" anchor="ctr"/>
                </a:tc>
                <a:extLst>
                  <a:ext uri="{0D108BD9-81ED-4DB2-BD59-A6C34878D82A}">
                    <a16:rowId xmlns:a16="http://schemas.microsoft.com/office/drawing/2014/main" val="10000"/>
                  </a:ext>
                </a:extLst>
              </a:tr>
              <a:tr h="1363894">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Out[13]:</a:t>
                      </a:r>
                      <a:endParaRPr lang="zh-CN" sz="1600" b="0" kern="100" dirty="0">
                        <a:effectLst/>
                        <a:latin typeface="Times New Roman" pitchFamily="18" charset="0"/>
                        <a:ea typeface="+mj-ea"/>
                        <a:cs typeface="Times New Roman" pitchFamily="18" charset="0"/>
                      </a:endParaRPr>
                    </a:p>
                  </a:txBody>
                  <a:tcPr marL="60844" marR="60844" marT="8450" marB="8450"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err="1">
                          <a:solidFill>
                            <a:schemeClr val="tx1"/>
                          </a:solidFill>
                          <a:effectLst/>
                          <a:latin typeface="Times New Roman" pitchFamily="18" charset="0"/>
                          <a:ea typeface="+mj-ea"/>
                          <a:cs typeface="Times New Roman" pitchFamily="18" charset="0"/>
                        </a:rPr>
                        <a:t>diag</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[[1 0 0 0]</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[0 2 0 0]</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[0 0 3 0]</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[0 0 0 4]]</a:t>
                      </a:r>
                      <a:endParaRPr lang="zh-CN" sz="1600" b="0" kern="100" dirty="0">
                        <a:effectLst/>
                        <a:latin typeface="Times New Roman" pitchFamily="18" charset="0"/>
                        <a:ea typeface="+mj-ea"/>
                        <a:cs typeface="Times New Roman" pitchFamily="18" charset="0"/>
                      </a:endParaRPr>
                    </a:p>
                  </a:txBody>
                  <a:tcPr marL="60844" marR="60844" marT="8450" marB="8450" anchor="ct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E1F11E62-6D1F-426A-A40B-CE595D6743C6}"/>
              </a:ext>
            </a:extLst>
          </p:cNvPr>
          <p:cNvGraphicFramePr>
            <a:graphicFrameLocks noGrp="1"/>
          </p:cNvGraphicFramePr>
          <p:nvPr>
            <p:extLst>
              <p:ext uri="{D42A27DB-BD31-4B8C-83A1-F6EECF244321}">
                <p14:modId xmlns:p14="http://schemas.microsoft.com/office/powerpoint/2010/main" val="3735697376"/>
              </p:ext>
            </p:extLst>
          </p:nvPr>
        </p:nvGraphicFramePr>
        <p:xfrm>
          <a:off x="5707060" y="4169569"/>
          <a:ext cx="5807075" cy="2097088"/>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48928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In[14]:</a:t>
                      </a:r>
                      <a:endParaRPr lang="zh-CN" sz="1600" b="0" kern="100" dirty="0">
                        <a:effectLst/>
                        <a:latin typeface="Times New Roman" pitchFamily="18" charset="0"/>
                        <a:ea typeface="+mj-ea"/>
                        <a:cs typeface="Times New Roman" pitchFamily="18" charset="0"/>
                      </a:endParaRPr>
                    </a:p>
                  </a:txBody>
                  <a:tcPr marL="60844" marR="60844" marT="8451" marB="8451" anchor="ct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ones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np.ones</a:t>
                      </a:r>
                      <a:r>
                        <a:rPr lang="en-US" altLang="zh-CN" sz="1600" b="0" kern="1200" dirty="0">
                          <a:solidFill>
                            <a:schemeClr val="tx1"/>
                          </a:solidFill>
                          <a:effectLst/>
                          <a:latin typeface="Times New Roman" pitchFamily="18" charset="0"/>
                          <a:ea typeface="+mj-ea"/>
                          <a:cs typeface="Times New Roman" pitchFamily="18" charset="0"/>
                        </a:rPr>
                        <a:t>((5,3)))</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1" marB="8451" anchor="ctr"/>
                </a:tc>
                <a:extLst>
                  <a:ext uri="{0D108BD9-81ED-4DB2-BD59-A6C34878D82A}">
                    <a16:rowId xmlns:a16="http://schemas.microsoft.com/office/drawing/2014/main" val="10000"/>
                  </a:ext>
                </a:extLst>
              </a:tr>
              <a:tr h="1607808">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Out[14]:</a:t>
                      </a:r>
                      <a:endParaRPr lang="zh-CN" sz="1600" b="0" kern="100" dirty="0">
                        <a:effectLst/>
                        <a:latin typeface="Times New Roman" pitchFamily="18" charset="0"/>
                        <a:ea typeface="+mj-ea"/>
                        <a:cs typeface="Times New Roman" pitchFamily="18" charset="0"/>
                      </a:endParaRPr>
                    </a:p>
                  </a:txBody>
                  <a:tcPr marL="60844" marR="60844" marT="8451" marB="8451"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使用</a:t>
                      </a:r>
                      <a:r>
                        <a:rPr lang="en-US" altLang="zh-CN" sz="1600" b="0" kern="1200" dirty="0">
                          <a:solidFill>
                            <a:schemeClr val="tx1"/>
                          </a:solidFill>
                          <a:effectLst/>
                          <a:latin typeface="Times New Roman" pitchFamily="18" charset="0"/>
                          <a:ea typeface="+mj-ea"/>
                          <a:cs typeface="Times New Roman" pitchFamily="18" charset="0"/>
                        </a:rPr>
                        <a:t>ones</a:t>
                      </a:r>
                      <a:r>
                        <a:rPr lang="zh-CN" altLang="zh-CN" sz="1600" b="0" kern="1200" dirty="0">
                          <a:solidFill>
                            <a:schemeClr val="tx1"/>
                          </a:solidFill>
                          <a:effectLst/>
                          <a:latin typeface="Times New Roman" pitchFamily="18" charset="0"/>
                          <a:ea typeface="+mj-ea"/>
                          <a:cs typeface="Times New Roman" pitchFamily="18" charset="0"/>
                        </a:rPr>
                        <a:t>函数创建的数组为：</a:t>
                      </a:r>
                      <a:r>
                        <a:rPr lang="en-US" altLang="zh-CN" sz="1600" b="0" kern="1200" dirty="0">
                          <a:solidFill>
                            <a:schemeClr val="tx1"/>
                          </a:solidFill>
                          <a:effectLst/>
                          <a:latin typeface="Times New Roman" pitchFamily="18" charset="0"/>
                          <a:ea typeface="+mj-ea"/>
                          <a:cs typeface="Times New Roman" pitchFamily="18" charset="0"/>
                        </a:rPr>
                        <a:t> </a:t>
                      </a:r>
                    </a:p>
                    <a:p>
                      <a:pPr fontAlgn="auto"/>
                      <a:r>
                        <a:rPr lang="en-US" altLang="zh-CN" sz="1600" b="0" kern="1200" dirty="0">
                          <a:solidFill>
                            <a:schemeClr val="tx1"/>
                          </a:solidFill>
                          <a:effectLst/>
                          <a:latin typeface="Times New Roman" pitchFamily="18" charset="0"/>
                          <a:ea typeface="+mj-ea"/>
                          <a:cs typeface="Times New Roman" pitchFamily="18" charset="0"/>
                        </a:rPr>
                        <a:t>[[ 1.  1.  1.]</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[ 1.  1.  1.]</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[ 1.  1.  1.]</a:t>
                      </a:r>
                      <a:endParaRPr lang="zh-CN" altLang="zh-CN" sz="1600" b="0" kern="1200" dirty="0">
                        <a:solidFill>
                          <a:schemeClr val="tx1"/>
                        </a:solidFill>
                        <a:effectLst/>
                        <a:latin typeface="Times New Roman" pitchFamily="18" charset="0"/>
                        <a:ea typeface="+mj-ea"/>
                        <a:cs typeface="Times New Roman" pitchFamily="18" charset="0"/>
                      </a:endParaRPr>
                    </a:p>
                    <a:p>
                      <a:pPr fontAlgn="auto"/>
                      <a:r>
                        <a:rPr lang="en-US" altLang="zh-CN" sz="1600" b="0" kern="1200" dirty="0">
                          <a:solidFill>
                            <a:schemeClr val="tx1"/>
                          </a:solidFill>
                          <a:effectLst/>
                          <a:latin typeface="Times New Roman" pitchFamily="18" charset="0"/>
                          <a:ea typeface="+mj-ea"/>
                          <a:cs typeface="Times New Roman" pitchFamily="18" charset="0"/>
                        </a:rPr>
                        <a:t> [ 1.  1.  1.]</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 [ 1.  1.  1.]]</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1" marB="8451"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7369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ACE2E-1FD1-4C51-887A-EB370732BFBF}"/>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4FC93820-8C61-49FD-BB0B-AAF1115C358A}"/>
              </a:ext>
            </a:extLst>
          </p:cNvPr>
          <p:cNvSpPr>
            <a:spLocks noGrp="1"/>
          </p:cNvSpPr>
          <p:nvPr>
            <p:ph idx="1"/>
          </p:nvPr>
        </p:nvSpPr>
        <p:spPr/>
        <p:txBody>
          <a:bodyPr/>
          <a:lstStyle/>
          <a:p>
            <a:pPr marL="0" indent="0">
              <a:buNone/>
            </a:pPr>
            <a:r>
              <a:rPr lang="en-US" altLang="zh-CN" dirty="0"/>
              <a:t>3</a:t>
            </a:r>
            <a:r>
              <a:rPr lang="zh-CN" altLang="en-US" dirty="0"/>
              <a:t>．数组数据类型</a:t>
            </a:r>
          </a:p>
          <a:p>
            <a:pPr lvl="1"/>
            <a:r>
              <a:rPr lang="en-US" altLang="zh-CN" dirty="0"/>
              <a:t>NumPy</a:t>
            </a:r>
            <a:r>
              <a:rPr lang="zh-CN" altLang="en-US" dirty="0"/>
              <a:t>基本数据类型与其取值范围（只展示一部分）</a:t>
            </a:r>
          </a:p>
          <a:p>
            <a:endParaRPr lang="zh-CN" altLang="en-US" dirty="0"/>
          </a:p>
        </p:txBody>
      </p:sp>
      <p:sp>
        <p:nvSpPr>
          <p:cNvPr id="4" name="日期占位符 3">
            <a:extLst>
              <a:ext uri="{FF2B5EF4-FFF2-40B4-BE49-F238E27FC236}">
                <a16:creationId xmlns:a16="http://schemas.microsoft.com/office/drawing/2014/main" id="{D6D68163-4E0C-45BB-B6AB-EC2DC681DF75}"/>
              </a:ext>
            </a:extLst>
          </p:cNvPr>
          <p:cNvSpPr>
            <a:spLocks noGrp="1"/>
          </p:cNvSpPr>
          <p:nvPr>
            <p:ph type="dt" sz="half" idx="10"/>
          </p:nvPr>
        </p:nvSpPr>
        <p:spPr/>
        <p:txBody>
          <a:bodyPr/>
          <a:lstStyle/>
          <a:p>
            <a:fld id="{FE17DC7E-7B0B-46B1-B24D-4D5BAA37F11B}"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A85A1095-4A0C-4E87-BF6B-0632D33A13C8}"/>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FCCFFBEA-4295-422D-A64A-D36375928859}"/>
              </a:ext>
            </a:extLst>
          </p:cNvPr>
          <p:cNvSpPr>
            <a:spLocks noGrp="1"/>
          </p:cNvSpPr>
          <p:nvPr>
            <p:ph type="sldNum" sz="quarter" idx="12"/>
          </p:nvPr>
        </p:nvSpPr>
        <p:spPr/>
        <p:txBody>
          <a:bodyPr/>
          <a:lstStyle/>
          <a:p>
            <a:fld id="{430B0D6D-5A4E-4BD9-8C2C-65280206BEEF}" type="slidenum">
              <a:rPr lang="zh-CN" altLang="en-US" smtClean="0"/>
              <a:t>18</a:t>
            </a:fld>
            <a:endParaRPr lang="zh-CN" altLang="en-US"/>
          </a:p>
        </p:txBody>
      </p:sp>
      <p:graphicFrame>
        <p:nvGraphicFramePr>
          <p:cNvPr id="7" name="表格 6">
            <a:extLst>
              <a:ext uri="{FF2B5EF4-FFF2-40B4-BE49-F238E27FC236}">
                <a16:creationId xmlns:a16="http://schemas.microsoft.com/office/drawing/2014/main" id="{68FE200F-7B06-421E-9695-A782E3F99C8E}"/>
              </a:ext>
            </a:extLst>
          </p:cNvPr>
          <p:cNvGraphicFramePr>
            <a:graphicFrameLocks noGrp="1"/>
          </p:cNvGraphicFramePr>
          <p:nvPr>
            <p:extLst>
              <p:ext uri="{D42A27DB-BD31-4B8C-83A1-F6EECF244321}">
                <p14:modId xmlns:p14="http://schemas.microsoft.com/office/powerpoint/2010/main" val="2998486839"/>
              </p:ext>
            </p:extLst>
          </p:nvPr>
        </p:nvGraphicFramePr>
        <p:xfrm>
          <a:off x="1724525" y="2822173"/>
          <a:ext cx="8742949" cy="3681657"/>
        </p:xfrm>
        <a:graphic>
          <a:graphicData uri="http://schemas.openxmlformats.org/drawingml/2006/table">
            <a:tbl>
              <a:tblPr firstRow="1" firstCol="1" bandRow="1">
                <a:tableStyleId>{5C22544A-7EE6-4342-B048-85BDC9FD1C3A}</a:tableStyleId>
              </a:tblPr>
              <a:tblGrid>
                <a:gridCol w="2823183">
                  <a:extLst>
                    <a:ext uri="{9D8B030D-6E8A-4147-A177-3AD203B41FA5}">
                      <a16:colId xmlns:a16="http://schemas.microsoft.com/office/drawing/2014/main" val="20000"/>
                    </a:ext>
                  </a:extLst>
                </a:gridCol>
                <a:gridCol w="5919766">
                  <a:extLst>
                    <a:ext uri="{9D8B030D-6E8A-4147-A177-3AD203B41FA5}">
                      <a16:colId xmlns:a16="http://schemas.microsoft.com/office/drawing/2014/main" val="20001"/>
                    </a:ext>
                  </a:extLst>
                </a:gridCol>
              </a:tblGrid>
              <a:tr h="525951">
                <a:tc>
                  <a:txBody>
                    <a:bodyPr/>
                    <a:lstStyle/>
                    <a:p>
                      <a:pPr algn="ctr">
                        <a:spcAft>
                          <a:spcPts val="0"/>
                        </a:spcAft>
                      </a:pPr>
                      <a:r>
                        <a:rPr lang="zh-CN" sz="1800" kern="0" baseline="0" dirty="0">
                          <a:effectLst/>
                          <a:latin typeface="Times New Roman" pitchFamily="18" charset="0"/>
                          <a:ea typeface="+mj-ea"/>
                          <a:cs typeface="Times New Roman" pitchFamily="18" charset="0"/>
                        </a:rPr>
                        <a:t>类型</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ctr">
                        <a:spcAft>
                          <a:spcPts val="0"/>
                        </a:spcAft>
                      </a:pPr>
                      <a:r>
                        <a:rPr lang="zh-CN" sz="1800" kern="0" baseline="0" dirty="0">
                          <a:effectLst/>
                          <a:latin typeface="Times New Roman" pitchFamily="18" charset="0"/>
                          <a:ea typeface="+mj-ea"/>
                          <a:cs typeface="Times New Roman" pitchFamily="18" charset="0"/>
                        </a:rPr>
                        <a:t>描述</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0"/>
                  </a:ext>
                </a:extLst>
              </a:tr>
              <a:tr h="525951">
                <a:tc>
                  <a:txBody>
                    <a:bodyPr/>
                    <a:lstStyle/>
                    <a:p>
                      <a:pPr algn="ctr">
                        <a:spcAft>
                          <a:spcPts val="0"/>
                        </a:spcAft>
                      </a:pPr>
                      <a:r>
                        <a:rPr lang="en-US" sz="1800" kern="0" baseline="0" dirty="0" err="1">
                          <a:effectLst/>
                          <a:latin typeface="Times New Roman" pitchFamily="18" charset="0"/>
                          <a:ea typeface="+mj-ea"/>
                          <a:cs typeface="Times New Roman" pitchFamily="18" charset="0"/>
                        </a:rPr>
                        <a:t>bool</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用一位存储的布尔类型（值为</a:t>
                      </a:r>
                      <a:r>
                        <a:rPr lang="en-US" sz="1800" kern="0" baseline="0" dirty="0">
                          <a:effectLst/>
                          <a:latin typeface="Times New Roman" pitchFamily="18" charset="0"/>
                          <a:ea typeface="+mj-ea"/>
                          <a:cs typeface="Times New Roman" pitchFamily="18" charset="0"/>
                        </a:rPr>
                        <a:t>TRUE</a:t>
                      </a:r>
                      <a:r>
                        <a:rPr lang="zh-CN" sz="1800" kern="0" baseline="0" dirty="0">
                          <a:effectLst/>
                          <a:latin typeface="Times New Roman" pitchFamily="18" charset="0"/>
                          <a:ea typeface="+mj-ea"/>
                          <a:cs typeface="Times New Roman" pitchFamily="18" charset="0"/>
                        </a:rPr>
                        <a:t>或</a:t>
                      </a:r>
                      <a:r>
                        <a:rPr lang="en-US" sz="1800" kern="0" baseline="0" dirty="0">
                          <a:effectLst/>
                          <a:latin typeface="Times New Roman" pitchFamily="18" charset="0"/>
                          <a:ea typeface="+mj-ea"/>
                          <a:cs typeface="Times New Roman" pitchFamily="18" charset="0"/>
                        </a:rPr>
                        <a:t>FALSE</a:t>
                      </a:r>
                      <a:r>
                        <a:rPr lang="zh-CN" sz="1800" kern="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1"/>
                  </a:ext>
                </a:extLst>
              </a:tr>
              <a:tr h="525951">
                <a:tc>
                  <a:txBody>
                    <a:bodyPr/>
                    <a:lstStyle/>
                    <a:p>
                      <a:pPr algn="ctr">
                        <a:spcAft>
                          <a:spcPts val="0"/>
                        </a:spcAft>
                      </a:pPr>
                      <a:r>
                        <a:rPr lang="en-US" sz="1800" kern="0" baseline="0" dirty="0" err="1">
                          <a:effectLst/>
                          <a:latin typeface="Times New Roman" pitchFamily="18" charset="0"/>
                          <a:ea typeface="+mj-ea"/>
                          <a:cs typeface="Times New Roman" pitchFamily="18" charset="0"/>
                        </a:rPr>
                        <a:t>inti</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由所在平台决定其精度的整数（一般为</a:t>
                      </a:r>
                      <a:r>
                        <a:rPr lang="en-US" sz="1800" kern="0" baseline="0" dirty="0">
                          <a:effectLst/>
                          <a:latin typeface="Times New Roman" pitchFamily="18" charset="0"/>
                          <a:ea typeface="+mj-ea"/>
                          <a:cs typeface="Times New Roman" pitchFamily="18" charset="0"/>
                        </a:rPr>
                        <a:t>int32</a:t>
                      </a:r>
                      <a:r>
                        <a:rPr lang="zh-CN" sz="1800" kern="0" baseline="0" dirty="0">
                          <a:effectLst/>
                          <a:latin typeface="Times New Roman" pitchFamily="18" charset="0"/>
                          <a:ea typeface="+mj-ea"/>
                          <a:cs typeface="Times New Roman" pitchFamily="18" charset="0"/>
                        </a:rPr>
                        <a:t>或</a:t>
                      </a:r>
                      <a:r>
                        <a:rPr lang="en-US" sz="1800" kern="0" baseline="0" dirty="0">
                          <a:effectLst/>
                          <a:latin typeface="Times New Roman" pitchFamily="18" charset="0"/>
                          <a:ea typeface="+mj-ea"/>
                          <a:cs typeface="Times New Roman" pitchFamily="18" charset="0"/>
                        </a:rPr>
                        <a:t>int64</a:t>
                      </a:r>
                      <a:r>
                        <a:rPr lang="zh-CN" sz="1800" kern="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2"/>
                  </a:ext>
                </a:extLst>
              </a:tr>
              <a:tr h="525951">
                <a:tc>
                  <a:txBody>
                    <a:bodyPr/>
                    <a:lstStyle/>
                    <a:p>
                      <a:pPr algn="ctr">
                        <a:spcAft>
                          <a:spcPts val="0"/>
                        </a:spcAft>
                      </a:pPr>
                      <a:r>
                        <a:rPr lang="en-US" sz="1800" kern="0" baseline="0">
                          <a:effectLst/>
                          <a:latin typeface="Times New Roman" pitchFamily="18" charset="0"/>
                          <a:ea typeface="+mj-ea"/>
                          <a:cs typeface="Times New Roman" pitchFamily="18" charset="0"/>
                        </a:rPr>
                        <a:t>int8</a:t>
                      </a:r>
                      <a:endParaRPr lang="zh-CN" sz="1800" kern="100" baseline="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整数，范围为</a:t>
                      </a:r>
                      <a:r>
                        <a:rPr lang="en-US" sz="1800" kern="0" baseline="0" dirty="0">
                          <a:effectLst/>
                          <a:latin typeface="Times New Roman" pitchFamily="18" charset="0"/>
                          <a:ea typeface="+mj-ea"/>
                          <a:cs typeface="Times New Roman" pitchFamily="18" charset="0"/>
                        </a:rPr>
                        <a:t>−128</a:t>
                      </a:r>
                      <a:r>
                        <a:rPr lang="zh-CN" sz="1800" kern="0" baseline="0" dirty="0">
                          <a:effectLst/>
                          <a:latin typeface="Times New Roman" pitchFamily="18" charset="0"/>
                          <a:ea typeface="+mj-ea"/>
                          <a:cs typeface="Times New Roman" pitchFamily="18" charset="0"/>
                        </a:rPr>
                        <a:t>至</a:t>
                      </a:r>
                      <a:r>
                        <a:rPr lang="en-US" sz="1800" kern="0" baseline="0" dirty="0">
                          <a:effectLst/>
                          <a:latin typeface="Times New Roman" pitchFamily="18" charset="0"/>
                          <a:ea typeface="+mj-ea"/>
                          <a:cs typeface="Times New Roman" pitchFamily="18" charset="0"/>
                        </a:rPr>
                        <a:t>127</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3"/>
                  </a:ext>
                </a:extLst>
              </a:tr>
              <a:tr h="525951">
                <a:tc>
                  <a:txBody>
                    <a:bodyPr/>
                    <a:lstStyle/>
                    <a:p>
                      <a:pPr algn="ctr">
                        <a:spcAft>
                          <a:spcPts val="0"/>
                        </a:spcAft>
                      </a:pPr>
                      <a:r>
                        <a:rPr lang="en-US" sz="1800" kern="0" baseline="0">
                          <a:effectLst/>
                          <a:latin typeface="Times New Roman" pitchFamily="18" charset="0"/>
                          <a:ea typeface="+mj-ea"/>
                          <a:cs typeface="Times New Roman" pitchFamily="18" charset="0"/>
                        </a:rPr>
                        <a:t>int16</a:t>
                      </a:r>
                      <a:endParaRPr lang="zh-CN" sz="1800" kern="100" baseline="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zh-CN" sz="1800" kern="0" baseline="0" dirty="0">
                          <a:effectLst/>
                          <a:latin typeface="Times New Roman" pitchFamily="18" charset="0"/>
                          <a:ea typeface="+mj-ea"/>
                          <a:cs typeface="Times New Roman" pitchFamily="18" charset="0"/>
                        </a:rPr>
                        <a:t>整数，范围为</a:t>
                      </a:r>
                      <a:r>
                        <a:rPr lang="en-US" sz="1800" kern="0" baseline="0" dirty="0">
                          <a:effectLst/>
                          <a:latin typeface="Times New Roman" pitchFamily="18" charset="0"/>
                          <a:ea typeface="+mj-ea"/>
                          <a:cs typeface="Times New Roman" pitchFamily="18" charset="0"/>
                        </a:rPr>
                        <a:t>−32768</a:t>
                      </a:r>
                      <a:r>
                        <a:rPr lang="zh-CN" sz="1800" kern="0" baseline="0" dirty="0">
                          <a:effectLst/>
                          <a:latin typeface="Times New Roman" pitchFamily="18" charset="0"/>
                          <a:ea typeface="+mj-ea"/>
                          <a:cs typeface="Times New Roman" pitchFamily="18" charset="0"/>
                        </a:rPr>
                        <a:t>至</a:t>
                      </a:r>
                      <a:r>
                        <a:rPr lang="en-US" sz="1800" kern="0" baseline="0" dirty="0">
                          <a:effectLst/>
                          <a:latin typeface="Times New Roman" pitchFamily="18" charset="0"/>
                          <a:ea typeface="+mj-ea"/>
                          <a:cs typeface="Times New Roman" pitchFamily="18" charset="0"/>
                        </a:rPr>
                        <a:t>32767</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4"/>
                  </a:ext>
                </a:extLst>
              </a:tr>
              <a:tr h="525951">
                <a:tc>
                  <a:txBody>
                    <a:bodyPr/>
                    <a:lstStyle/>
                    <a:p>
                      <a:pPr algn="ctr">
                        <a:spcAft>
                          <a:spcPts val="0"/>
                        </a:spcAft>
                      </a:pPr>
                      <a:r>
                        <a:rPr lang="en-US" sz="1800" kern="0" baseline="0">
                          <a:effectLst/>
                          <a:latin typeface="Times New Roman" pitchFamily="18" charset="0"/>
                          <a:ea typeface="+mj-ea"/>
                          <a:cs typeface="Times New Roman" pitchFamily="18" charset="0"/>
                        </a:rPr>
                        <a:t>int32</a:t>
                      </a:r>
                      <a:endParaRPr lang="zh-CN" sz="1800" kern="100" baseline="0">
                        <a:effectLst/>
                        <a:latin typeface="Times New Roman" pitchFamily="18" charset="0"/>
                        <a:ea typeface="+mj-ea"/>
                        <a:cs typeface="Times New Roman" pitchFamily="18" charset="0"/>
                      </a:endParaRPr>
                    </a:p>
                  </a:txBody>
                  <a:tcPr marL="68580" marR="68580" marT="0" marB="0" anchor="ctr"/>
                </a:tc>
                <a:tc>
                  <a:txBody>
                    <a:bodyPr/>
                    <a:lstStyle/>
                    <a:p>
                      <a:endParaRPr lang="zh-CN"/>
                    </a:p>
                  </a:txBody>
                  <a:tcPr marL="68580" marR="68580" marT="0" marB="0" anchor="ctr">
                    <a:blipFill rotWithShape="1">
                      <a:blip r:embed="rId2"/>
                      <a:stretch>
                        <a:fillRect l="-47634" t="-502326" b="-103488"/>
                      </a:stretch>
                    </a:blipFill>
                  </a:tcPr>
                </a:tc>
                <a:extLst>
                  <a:ext uri="{0D108BD9-81ED-4DB2-BD59-A6C34878D82A}">
                    <a16:rowId xmlns:a16="http://schemas.microsoft.com/office/drawing/2014/main" val="10005"/>
                  </a:ext>
                </a:extLst>
              </a:tr>
              <a:tr h="525951">
                <a:tc>
                  <a:txBody>
                    <a:bodyPr/>
                    <a:lstStyle/>
                    <a:p>
                      <a:pPr algn="ctr">
                        <a:spcAft>
                          <a:spcPts val="0"/>
                        </a:spcAft>
                      </a:pPr>
                      <a:r>
                        <a:rPr lang="en-US" altLang="zh-CN" sz="1800" kern="10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tc>
                  <a:txBody>
                    <a:bodyPr/>
                    <a:lstStyle/>
                    <a:p>
                      <a:pPr algn="just">
                        <a:spcAft>
                          <a:spcPts val="0"/>
                        </a:spcAft>
                      </a:pPr>
                      <a:r>
                        <a:rPr lang="en-US" altLang="zh-CN" sz="1800" kern="0" baseline="0" dirty="0">
                          <a:effectLst/>
                          <a:latin typeface="Times New Roman" pitchFamily="18" charset="0"/>
                          <a:ea typeface="+mj-ea"/>
                          <a:cs typeface="Times New Roman" pitchFamily="18" charset="0"/>
                        </a:rPr>
                        <a:t>……</a:t>
                      </a:r>
                      <a:endParaRPr lang="zh-CN" sz="1800" kern="100" baseline="0" dirty="0">
                        <a:effectLst/>
                        <a:latin typeface="Times New Roman" pitchFamily="18" charset="0"/>
                        <a:ea typeface="+mj-ea"/>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000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82CE7-5151-425F-99B9-0B712572F964}"/>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FCA60D93-5C60-44FD-BE56-765DE706A812}"/>
              </a:ext>
            </a:extLst>
          </p:cNvPr>
          <p:cNvSpPr>
            <a:spLocks noGrp="1"/>
          </p:cNvSpPr>
          <p:nvPr>
            <p:ph idx="1"/>
          </p:nvPr>
        </p:nvSpPr>
        <p:spPr/>
        <p:txBody>
          <a:bodyPr/>
          <a:lstStyle/>
          <a:p>
            <a:r>
              <a:rPr lang="zh-CN" altLang="en-US" dirty="0"/>
              <a:t>演示：代码 </a:t>
            </a:r>
            <a:r>
              <a:rPr lang="en-US" altLang="zh-CN" dirty="0"/>
              <a:t>10</a:t>
            </a:r>
            <a:r>
              <a:rPr lang="zh-CN" altLang="en-US" dirty="0"/>
              <a:t>：数组数据类型转换</a:t>
            </a:r>
          </a:p>
          <a:p>
            <a:endParaRPr lang="zh-CN" altLang="en-US" dirty="0"/>
          </a:p>
        </p:txBody>
      </p:sp>
      <p:sp>
        <p:nvSpPr>
          <p:cNvPr id="4" name="日期占位符 3">
            <a:extLst>
              <a:ext uri="{FF2B5EF4-FFF2-40B4-BE49-F238E27FC236}">
                <a16:creationId xmlns:a16="http://schemas.microsoft.com/office/drawing/2014/main" id="{0E4D741C-9462-4D30-AA90-6495CEEC6B7C}"/>
              </a:ext>
            </a:extLst>
          </p:cNvPr>
          <p:cNvSpPr>
            <a:spLocks noGrp="1"/>
          </p:cNvSpPr>
          <p:nvPr>
            <p:ph type="dt" sz="half" idx="10"/>
          </p:nvPr>
        </p:nvSpPr>
        <p:spPr/>
        <p:txBody>
          <a:bodyPr/>
          <a:lstStyle/>
          <a:p>
            <a:fld id="{B8436FF3-5C74-4918-80FC-A4C4A22FE33B}"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5F502F57-FD0A-47BA-9295-2F2C7203A26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0815BE1C-0C4C-470E-A64C-4C8B2DBF9A69}"/>
              </a:ext>
            </a:extLst>
          </p:cNvPr>
          <p:cNvSpPr>
            <a:spLocks noGrp="1"/>
          </p:cNvSpPr>
          <p:nvPr>
            <p:ph type="sldNum" sz="quarter" idx="12"/>
          </p:nvPr>
        </p:nvSpPr>
        <p:spPr/>
        <p:txBody>
          <a:bodyPr/>
          <a:lstStyle/>
          <a:p>
            <a:fld id="{430B0D6D-5A4E-4BD9-8C2C-65280206BEEF}" type="slidenum">
              <a:rPr lang="zh-CN" altLang="en-US" smtClean="0"/>
              <a:t>19</a:t>
            </a:fld>
            <a:endParaRPr lang="zh-CN" altLang="en-US"/>
          </a:p>
        </p:txBody>
      </p:sp>
      <p:graphicFrame>
        <p:nvGraphicFramePr>
          <p:cNvPr id="7" name="表格 6">
            <a:extLst>
              <a:ext uri="{FF2B5EF4-FFF2-40B4-BE49-F238E27FC236}">
                <a16:creationId xmlns:a16="http://schemas.microsoft.com/office/drawing/2014/main" id="{9FA99697-97B5-4F34-86B5-39D21D9FC1E5}"/>
              </a:ext>
            </a:extLst>
          </p:cNvPr>
          <p:cNvGraphicFramePr>
            <a:graphicFrameLocks noGrp="1"/>
          </p:cNvGraphicFramePr>
          <p:nvPr>
            <p:extLst>
              <p:ext uri="{D42A27DB-BD31-4B8C-83A1-F6EECF244321}">
                <p14:modId xmlns:p14="http://schemas.microsoft.com/office/powerpoint/2010/main" val="2235317241"/>
              </p:ext>
            </p:extLst>
          </p:nvPr>
        </p:nvGraphicFramePr>
        <p:xfrm>
          <a:off x="0" y="2338384"/>
          <a:ext cx="5921906" cy="4017966"/>
        </p:xfrm>
        <a:graphic>
          <a:graphicData uri="http://schemas.openxmlformats.org/drawingml/2006/table">
            <a:tbl>
              <a:tblPr firstRow="1" firstCol="1" bandRow="1">
                <a:tableStyleId>{9D7B26C5-4107-4FEC-AEDC-1716B250A1EF}</a:tableStyleId>
              </a:tblPr>
              <a:tblGrid>
                <a:gridCol w="842481">
                  <a:extLst>
                    <a:ext uri="{9D8B030D-6E8A-4147-A177-3AD203B41FA5}">
                      <a16:colId xmlns:a16="http://schemas.microsoft.com/office/drawing/2014/main" val="20000"/>
                    </a:ext>
                  </a:extLst>
                </a:gridCol>
                <a:gridCol w="5079425">
                  <a:extLst>
                    <a:ext uri="{9D8B030D-6E8A-4147-A177-3AD203B41FA5}">
                      <a16:colId xmlns:a16="http://schemas.microsoft.com/office/drawing/2014/main" val="20001"/>
                    </a:ext>
                  </a:extLst>
                </a:gridCol>
              </a:tblGrid>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In[15]:</a:t>
                      </a:r>
                      <a:endParaRPr lang="zh-CN" sz="1600" b="0" kern="100" dirty="0">
                        <a:effectLst/>
                        <a:latin typeface="Times New Roman" pitchFamily="18" charset="0"/>
                        <a:ea typeface="+mj-ea"/>
                        <a:cs typeface="Times New Roman" pitchFamily="18" charset="0"/>
                      </a:endParaRPr>
                    </a:p>
                  </a:txBody>
                  <a:tcPr marL="60843" marR="60843" marT="8451" marB="8451"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',np.float64(42))  #</a:t>
                      </a:r>
                      <a:r>
                        <a:rPr lang="zh-CN" altLang="zh-CN" sz="1600" b="0" kern="1200" dirty="0">
                          <a:solidFill>
                            <a:schemeClr val="tx1"/>
                          </a:solidFill>
                          <a:effectLst/>
                          <a:latin typeface="Times New Roman" pitchFamily="18" charset="0"/>
                          <a:ea typeface="+mj-ea"/>
                          <a:cs typeface="Times New Roman" pitchFamily="18" charset="0"/>
                        </a:rPr>
                        <a:t>整型转换为浮点型</a:t>
                      </a:r>
                      <a:endParaRPr lang="zh-CN" sz="1600" b="0" kern="100" dirty="0">
                        <a:effectLst/>
                        <a:latin typeface="Times New Roman" pitchFamily="18" charset="0"/>
                        <a:ea typeface="+mj-ea"/>
                        <a:cs typeface="Times New Roman" pitchFamily="18" charset="0"/>
                      </a:endParaRPr>
                    </a:p>
                  </a:txBody>
                  <a:tcPr marL="60843" marR="60843" marT="8451" marB="8451" anchor="ctr"/>
                </a:tc>
                <a:extLst>
                  <a:ext uri="{0D108BD9-81ED-4DB2-BD59-A6C34878D82A}">
                    <a16:rowId xmlns:a16="http://schemas.microsoft.com/office/drawing/2014/main" val="10000"/>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Out[15]:</a:t>
                      </a:r>
                      <a:endParaRPr lang="zh-CN" sz="1600" b="0" kern="100" dirty="0">
                        <a:effectLst/>
                        <a:latin typeface="Times New Roman" pitchFamily="18" charset="0"/>
                        <a:ea typeface="+mj-ea"/>
                        <a:cs typeface="Times New Roman" pitchFamily="18" charset="0"/>
                      </a:endParaRPr>
                    </a:p>
                  </a:txBody>
                  <a:tcPr marL="60843" marR="60843" marT="8451" marB="8451" anchor="ct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42.0</a:t>
                      </a:r>
                      <a:endParaRPr lang="zh-CN" sz="1600" b="0" kern="100" dirty="0">
                        <a:effectLst/>
                        <a:latin typeface="Times New Roman" pitchFamily="18" charset="0"/>
                        <a:ea typeface="+mj-ea"/>
                        <a:cs typeface="Times New Roman" pitchFamily="18" charset="0"/>
                      </a:endParaRPr>
                    </a:p>
                  </a:txBody>
                  <a:tcPr marL="60843" marR="60843" marT="8451" marB="8451" anchor="ctr"/>
                </a:tc>
                <a:extLst>
                  <a:ext uri="{0D108BD9-81ED-4DB2-BD59-A6C34878D82A}">
                    <a16:rowId xmlns:a16="http://schemas.microsoft.com/office/drawing/2014/main" val="10001"/>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In[16]:</a:t>
                      </a:r>
                      <a:endParaRPr lang="zh-CN" sz="1600" b="0" kern="100" dirty="0">
                        <a:effectLst/>
                        <a:latin typeface="Times New Roman" pitchFamily="18" charset="0"/>
                        <a:ea typeface="+mj-ea"/>
                        <a:cs typeface="Times New Roman" pitchFamily="18" charset="0"/>
                      </a:endParaRPr>
                    </a:p>
                  </a:txBody>
                  <a:tcPr marL="60843" marR="60843" marT="8451" marB="8451"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',np.int8(42.0))  #</a:t>
                      </a:r>
                      <a:r>
                        <a:rPr lang="zh-CN" altLang="zh-CN" sz="1600" b="0" kern="1200" dirty="0">
                          <a:solidFill>
                            <a:schemeClr val="tx1"/>
                          </a:solidFill>
                          <a:effectLst/>
                          <a:latin typeface="Times New Roman" pitchFamily="18" charset="0"/>
                          <a:ea typeface="+mj-ea"/>
                          <a:cs typeface="Times New Roman" pitchFamily="18" charset="0"/>
                        </a:rPr>
                        <a:t>浮点型转换为整型</a:t>
                      </a:r>
                      <a:endParaRPr lang="zh-CN" sz="1600" b="0" kern="100" dirty="0">
                        <a:effectLst/>
                        <a:latin typeface="Times New Roman" pitchFamily="18" charset="0"/>
                        <a:ea typeface="+mj-ea"/>
                        <a:cs typeface="Times New Roman" pitchFamily="18" charset="0"/>
                      </a:endParaRPr>
                    </a:p>
                  </a:txBody>
                  <a:tcPr marL="60843" marR="60843" marT="8451" marB="8451" anchor="ctr"/>
                </a:tc>
                <a:extLst>
                  <a:ext uri="{0D108BD9-81ED-4DB2-BD59-A6C34878D82A}">
                    <a16:rowId xmlns:a16="http://schemas.microsoft.com/office/drawing/2014/main" val="10002"/>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Out[16]:</a:t>
                      </a:r>
                      <a:endParaRPr lang="zh-CN" sz="1600" b="0" kern="100" dirty="0">
                        <a:effectLst/>
                        <a:latin typeface="Times New Roman" pitchFamily="18" charset="0"/>
                        <a:ea typeface="+mj-ea"/>
                        <a:cs typeface="Times New Roman" pitchFamily="18" charset="0"/>
                      </a:endParaRPr>
                    </a:p>
                  </a:txBody>
                  <a:tcPr marL="60843" marR="60843" marT="8451" marB="8451" anchor="ct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42</a:t>
                      </a:r>
                      <a:endParaRPr lang="zh-CN" sz="1600" b="0" kern="100" dirty="0">
                        <a:effectLst/>
                        <a:latin typeface="Times New Roman" pitchFamily="18" charset="0"/>
                        <a:ea typeface="+mj-ea"/>
                        <a:cs typeface="Times New Roman" pitchFamily="18" charset="0"/>
                      </a:endParaRPr>
                    </a:p>
                  </a:txBody>
                  <a:tcPr marL="60843" marR="60843" marT="8451" marB="8451" anchor="ctr"/>
                </a:tc>
                <a:extLst>
                  <a:ext uri="{0D108BD9-81ED-4DB2-BD59-A6C34878D82A}">
                    <a16:rowId xmlns:a16="http://schemas.microsoft.com/office/drawing/2014/main" val="10003"/>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In[17]:</a:t>
                      </a:r>
                      <a:endParaRPr lang="zh-CN" sz="1600" b="0" kern="100" dirty="0">
                        <a:effectLst/>
                        <a:latin typeface="Times New Roman" pitchFamily="18" charset="0"/>
                        <a:ea typeface="+mj-ea"/>
                        <a:cs typeface="Times New Roman" pitchFamily="18" charset="0"/>
                      </a:endParaRPr>
                    </a:p>
                  </a:txBody>
                  <a:tcPr marL="60843" marR="60843" marT="8451" marB="8451"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np.bool</a:t>
                      </a:r>
                      <a:r>
                        <a:rPr lang="en-US" altLang="zh-CN" sz="1600" b="0" kern="1200" dirty="0">
                          <a:solidFill>
                            <a:schemeClr val="tx1"/>
                          </a:solidFill>
                          <a:effectLst/>
                          <a:latin typeface="Times New Roman" pitchFamily="18" charset="0"/>
                          <a:ea typeface="+mj-ea"/>
                          <a:cs typeface="Times New Roman" pitchFamily="18" charset="0"/>
                        </a:rPr>
                        <a:t>(42))  #</a:t>
                      </a:r>
                      <a:r>
                        <a:rPr lang="zh-CN" altLang="zh-CN" sz="1600" b="0" kern="1200" dirty="0">
                          <a:solidFill>
                            <a:schemeClr val="tx1"/>
                          </a:solidFill>
                          <a:effectLst/>
                          <a:latin typeface="Times New Roman" pitchFamily="18" charset="0"/>
                          <a:ea typeface="+mj-ea"/>
                          <a:cs typeface="Times New Roman" pitchFamily="18" charset="0"/>
                        </a:rPr>
                        <a:t>整型转换为布尔型</a:t>
                      </a:r>
                      <a:endParaRPr lang="zh-CN" sz="1600" b="0" kern="100" dirty="0">
                        <a:effectLst/>
                        <a:latin typeface="Times New Roman" pitchFamily="18" charset="0"/>
                        <a:ea typeface="+mj-ea"/>
                        <a:cs typeface="Times New Roman" pitchFamily="18" charset="0"/>
                      </a:endParaRPr>
                    </a:p>
                  </a:txBody>
                  <a:tcPr marL="60843" marR="60843" marT="8451" marB="8451" anchor="ctr"/>
                </a:tc>
                <a:extLst>
                  <a:ext uri="{0D108BD9-81ED-4DB2-BD59-A6C34878D82A}">
                    <a16:rowId xmlns:a16="http://schemas.microsoft.com/office/drawing/2014/main" val="10004"/>
                  </a:ext>
                </a:extLst>
              </a:tr>
              <a:tr h="669661">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Out[17]:</a:t>
                      </a:r>
                      <a:endParaRPr lang="zh-CN" sz="1600" b="0" kern="100" dirty="0">
                        <a:effectLst/>
                        <a:latin typeface="Times New Roman" pitchFamily="18" charset="0"/>
                        <a:ea typeface="+mj-ea"/>
                        <a:cs typeface="Times New Roman" pitchFamily="18" charset="0"/>
                      </a:endParaRPr>
                    </a:p>
                  </a:txBody>
                  <a:tcPr marL="60843" marR="60843" marT="8451" marB="8451" anchor="ct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True</a:t>
                      </a:r>
                      <a:endParaRPr lang="zh-CN" sz="1600" b="0" kern="100" dirty="0">
                        <a:effectLst/>
                        <a:latin typeface="Times New Roman" pitchFamily="18" charset="0"/>
                        <a:ea typeface="+mj-ea"/>
                        <a:cs typeface="Times New Roman" pitchFamily="18" charset="0"/>
                      </a:endParaRPr>
                    </a:p>
                  </a:txBody>
                  <a:tcPr marL="60843" marR="60843" marT="8451" marB="8451" anchor="ctr"/>
                </a:tc>
                <a:extLst>
                  <a:ext uri="{0D108BD9-81ED-4DB2-BD59-A6C34878D82A}">
                    <a16:rowId xmlns:a16="http://schemas.microsoft.com/office/drawing/2014/main" val="10005"/>
                  </a:ext>
                </a:extLst>
              </a:tr>
            </a:tbl>
          </a:graphicData>
        </a:graphic>
      </p:graphicFrame>
      <p:graphicFrame>
        <p:nvGraphicFramePr>
          <p:cNvPr id="8" name="表格 7">
            <a:extLst>
              <a:ext uri="{FF2B5EF4-FFF2-40B4-BE49-F238E27FC236}">
                <a16:creationId xmlns:a16="http://schemas.microsoft.com/office/drawing/2014/main" id="{F4783EA0-3DD8-4B36-835A-F40C7EE78469}"/>
              </a:ext>
            </a:extLst>
          </p:cNvPr>
          <p:cNvGraphicFramePr>
            <a:graphicFrameLocks noGrp="1"/>
          </p:cNvGraphicFramePr>
          <p:nvPr>
            <p:extLst>
              <p:ext uri="{D42A27DB-BD31-4B8C-83A1-F6EECF244321}">
                <p14:modId xmlns:p14="http://schemas.microsoft.com/office/powerpoint/2010/main" val="1798708543"/>
              </p:ext>
            </p:extLst>
          </p:nvPr>
        </p:nvGraphicFramePr>
        <p:xfrm>
          <a:off x="6096000" y="2349497"/>
          <a:ext cx="6096000" cy="4021140"/>
        </p:xfrm>
        <a:graphic>
          <a:graphicData uri="http://schemas.openxmlformats.org/drawingml/2006/table">
            <a:tbl>
              <a:tblPr firstRow="1" firstCol="1" bandRow="1">
                <a:tableStyleId>{9D7B26C5-4107-4FEC-AEDC-1716B250A1EF}</a:tableStyleId>
              </a:tblPr>
              <a:tblGrid>
                <a:gridCol w="867249">
                  <a:extLst>
                    <a:ext uri="{9D8B030D-6E8A-4147-A177-3AD203B41FA5}">
                      <a16:colId xmlns:a16="http://schemas.microsoft.com/office/drawing/2014/main" val="20000"/>
                    </a:ext>
                  </a:extLst>
                </a:gridCol>
                <a:gridCol w="5228751">
                  <a:extLst>
                    <a:ext uri="{9D8B030D-6E8A-4147-A177-3AD203B41FA5}">
                      <a16:colId xmlns:a16="http://schemas.microsoft.com/office/drawing/2014/main" val="20001"/>
                    </a:ext>
                  </a:extLst>
                </a:gridCol>
              </a:tblGrid>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In[18]:</a:t>
                      </a:r>
                      <a:endParaRPr lang="zh-CN" sz="1600" b="0" kern="100" dirty="0">
                        <a:effectLst/>
                        <a:latin typeface="Times New Roman" pitchFamily="18" charset="0"/>
                        <a:ea typeface="+mj-ea"/>
                        <a:cs typeface="Times New Roman" pitchFamily="18" charset="0"/>
                      </a:endParaRPr>
                    </a:p>
                  </a:txBody>
                  <a:tcPr marL="60846" marR="60846" marT="8451" marB="8451"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np.bool</a:t>
                      </a:r>
                      <a:r>
                        <a:rPr lang="en-US" altLang="zh-CN" sz="1600" b="0" kern="1200" dirty="0">
                          <a:solidFill>
                            <a:schemeClr val="tx1"/>
                          </a:solidFill>
                          <a:effectLst/>
                          <a:latin typeface="Times New Roman" pitchFamily="18" charset="0"/>
                          <a:ea typeface="+mj-ea"/>
                          <a:cs typeface="Times New Roman" pitchFamily="18" charset="0"/>
                        </a:rPr>
                        <a:t>(0))  #</a:t>
                      </a:r>
                      <a:r>
                        <a:rPr lang="zh-CN" altLang="zh-CN" sz="1600" b="0" kern="1200" dirty="0">
                          <a:solidFill>
                            <a:schemeClr val="tx1"/>
                          </a:solidFill>
                          <a:effectLst/>
                          <a:latin typeface="Times New Roman" pitchFamily="18" charset="0"/>
                          <a:ea typeface="+mj-ea"/>
                          <a:cs typeface="Times New Roman" pitchFamily="18" charset="0"/>
                        </a:rPr>
                        <a:t>整型转换为布尔型</a:t>
                      </a:r>
                      <a:endParaRPr lang="zh-CN" sz="1600" b="0" kern="100" dirty="0">
                        <a:effectLst/>
                        <a:latin typeface="Times New Roman" pitchFamily="18" charset="0"/>
                        <a:ea typeface="+mj-ea"/>
                        <a:cs typeface="Times New Roman" pitchFamily="18" charset="0"/>
                      </a:endParaRPr>
                    </a:p>
                  </a:txBody>
                  <a:tcPr marL="60846" marR="60846" marT="8451" marB="8451" anchor="ctr"/>
                </a:tc>
                <a:extLst>
                  <a:ext uri="{0D108BD9-81ED-4DB2-BD59-A6C34878D82A}">
                    <a16:rowId xmlns:a16="http://schemas.microsoft.com/office/drawing/2014/main" val="10000"/>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Out[18]:</a:t>
                      </a:r>
                      <a:endParaRPr lang="zh-CN" sz="1600" b="0" kern="100" dirty="0">
                        <a:effectLst/>
                        <a:latin typeface="Times New Roman" pitchFamily="18" charset="0"/>
                        <a:ea typeface="+mj-ea"/>
                        <a:cs typeface="Times New Roman" pitchFamily="18" charset="0"/>
                      </a:endParaRPr>
                    </a:p>
                  </a:txBody>
                  <a:tcPr marL="60846" marR="60846" marT="8451" marB="8451" anchor="ct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False</a:t>
                      </a:r>
                      <a:endParaRPr lang="zh-CN" sz="1600" b="0" kern="100" dirty="0">
                        <a:effectLst/>
                        <a:latin typeface="Times New Roman" pitchFamily="18" charset="0"/>
                        <a:ea typeface="+mj-ea"/>
                        <a:cs typeface="Times New Roman" pitchFamily="18" charset="0"/>
                      </a:endParaRPr>
                    </a:p>
                  </a:txBody>
                  <a:tcPr marL="60846" marR="60846" marT="8451" marB="8451" anchor="ctr"/>
                </a:tc>
                <a:extLst>
                  <a:ext uri="{0D108BD9-81ED-4DB2-BD59-A6C34878D82A}">
                    <a16:rowId xmlns:a16="http://schemas.microsoft.com/office/drawing/2014/main" val="10001"/>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In[19]:</a:t>
                      </a:r>
                      <a:endParaRPr lang="zh-CN" sz="1600" b="0" kern="100" dirty="0">
                        <a:effectLst/>
                        <a:latin typeface="Times New Roman" pitchFamily="18" charset="0"/>
                        <a:ea typeface="+mj-ea"/>
                        <a:cs typeface="Times New Roman" pitchFamily="18" charset="0"/>
                      </a:endParaRPr>
                    </a:p>
                  </a:txBody>
                  <a:tcPr marL="60846" marR="60846" marT="8451" marB="8451"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np.float</a:t>
                      </a:r>
                      <a:r>
                        <a:rPr lang="en-US" altLang="zh-CN" sz="1600" b="0" kern="1200" dirty="0">
                          <a:solidFill>
                            <a:schemeClr val="tx1"/>
                          </a:solidFill>
                          <a:effectLst/>
                          <a:latin typeface="Times New Roman" pitchFamily="18" charset="0"/>
                          <a:ea typeface="+mj-ea"/>
                          <a:cs typeface="Times New Roman" pitchFamily="18" charset="0"/>
                        </a:rPr>
                        <a:t>(True))  #</a:t>
                      </a:r>
                      <a:r>
                        <a:rPr lang="zh-CN" altLang="zh-CN" sz="1600" b="0" kern="1200" dirty="0">
                          <a:solidFill>
                            <a:schemeClr val="tx1"/>
                          </a:solidFill>
                          <a:effectLst/>
                          <a:latin typeface="Times New Roman" pitchFamily="18" charset="0"/>
                          <a:ea typeface="+mj-ea"/>
                          <a:cs typeface="Times New Roman" pitchFamily="18" charset="0"/>
                        </a:rPr>
                        <a:t>布尔型转换为浮点型</a:t>
                      </a:r>
                      <a:endParaRPr lang="zh-CN" sz="1600" b="0" kern="100" dirty="0">
                        <a:effectLst/>
                        <a:latin typeface="Times New Roman" pitchFamily="18" charset="0"/>
                        <a:ea typeface="+mj-ea"/>
                        <a:cs typeface="Times New Roman" pitchFamily="18" charset="0"/>
                      </a:endParaRPr>
                    </a:p>
                  </a:txBody>
                  <a:tcPr marL="60846" marR="60846" marT="8451" marB="8451" anchor="ctr"/>
                </a:tc>
                <a:extLst>
                  <a:ext uri="{0D108BD9-81ED-4DB2-BD59-A6C34878D82A}">
                    <a16:rowId xmlns:a16="http://schemas.microsoft.com/office/drawing/2014/main" val="10002"/>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Out[19]:</a:t>
                      </a:r>
                      <a:endParaRPr lang="zh-CN" sz="1600" b="0" kern="100" dirty="0">
                        <a:effectLst/>
                        <a:latin typeface="Times New Roman" pitchFamily="18" charset="0"/>
                        <a:ea typeface="+mj-ea"/>
                        <a:cs typeface="Times New Roman" pitchFamily="18" charset="0"/>
                      </a:endParaRPr>
                    </a:p>
                  </a:txBody>
                  <a:tcPr marL="60846" marR="60846" marT="8451" marB="8451" anchor="ct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1.0</a:t>
                      </a:r>
                      <a:endParaRPr lang="zh-CN" sz="1600" b="0" kern="100" dirty="0">
                        <a:effectLst/>
                        <a:latin typeface="Times New Roman" pitchFamily="18" charset="0"/>
                        <a:ea typeface="+mj-ea"/>
                        <a:cs typeface="Times New Roman" pitchFamily="18" charset="0"/>
                      </a:endParaRPr>
                    </a:p>
                  </a:txBody>
                  <a:tcPr marL="60846" marR="60846" marT="8451" marB="8451" anchor="ctr"/>
                </a:tc>
                <a:extLst>
                  <a:ext uri="{0D108BD9-81ED-4DB2-BD59-A6C34878D82A}">
                    <a16:rowId xmlns:a16="http://schemas.microsoft.com/office/drawing/2014/main" val="10003"/>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In[20]:</a:t>
                      </a:r>
                      <a:endParaRPr lang="zh-CN" sz="1600" b="0" kern="100" dirty="0">
                        <a:effectLst/>
                        <a:latin typeface="Times New Roman" pitchFamily="18" charset="0"/>
                        <a:ea typeface="+mj-ea"/>
                        <a:cs typeface="Times New Roman" pitchFamily="18" charset="0"/>
                      </a:endParaRPr>
                    </a:p>
                  </a:txBody>
                  <a:tcPr marL="60846" marR="60846" marT="8451" marB="8451"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np.float</a:t>
                      </a:r>
                      <a:r>
                        <a:rPr lang="en-US" altLang="zh-CN" sz="1600" b="0" kern="1200" dirty="0">
                          <a:solidFill>
                            <a:schemeClr val="tx1"/>
                          </a:solidFill>
                          <a:effectLst/>
                          <a:latin typeface="Times New Roman" pitchFamily="18" charset="0"/>
                          <a:ea typeface="+mj-ea"/>
                          <a:cs typeface="Times New Roman" pitchFamily="18" charset="0"/>
                        </a:rPr>
                        <a:t>(False))  #</a:t>
                      </a:r>
                      <a:r>
                        <a:rPr lang="zh-CN" altLang="zh-CN" sz="1600" b="0" kern="1200" dirty="0">
                          <a:solidFill>
                            <a:schemeClr val="tx1"/>
                          </a:solidFill>
                          <a:effectLst/>
                          <a:latin typeface="Times New Roman" pitchFamily="18" charset="0"/>
                          <a:ea typeface="+mj-ea"/>
                          <a:cs typeface="Times New Roman" pitchFamily="18" charset="0"/>
                        </a:rPr>
                        <a:t>布尔型转换为浮点型</a:t>
                      </a:r>
                      <a:endParaRPr lang="zh-CN" sz="1600" b="0" kern="100" dirty="0">
                        <a:effectLst/>
                        <a:latin typeface="Times New Roman" pitchFamily="18" charset="0"/>
                        <a:ea typeface="+mj-ea"/>
                        <a:cs typeface="Times New Roman" pitchFamily="18" charset="0"/>
                      </a:endParaRPr>
                    </a:p>
                  </a:txBody>
                  <a:tcPr marL="60846" marR="60846" marT="8451" marB="8451" anchor="ctr"/>
                </a:tc>
                <a:extLst>
                  <a:ext uri="{0D108BD9-81ED-4DB2-BD59-A6C34878D82A}">
                    <a16:rowId xmlns:a16="http://schemas.microsoft.com/office/drawing/2014/main" val="10004"/>
                  </a:ext>
                </a:extLst>
              </a:tr>
              <a:tr h="67019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Out[20]:</a:t>
                      </a:r>
                      <a:endParaRPr lang="zh-CN" sz="1600" b="0" kern="100" dirty="0">
                        <a:effectLst/>
                        <a:latin typeface="Times New Roman" pitchFamily="18" charset="0"/>
                        <a:ea typeface="+mj-ea"/>
                        <a:cs typeface="Times New Roman" pitchFamily="18" charset="0"/>
                      </a:endParaRPr>
                    </a:p>
                  </a:txBody>
                  <a:tcPr marL="60846" marR="60846" marT="8451" marB="8451" anchor="ctr"/>
                </a:tc>
                <a:tc>
                  <a:txBody>
                    <a:bodyPr/>
                    <a:lstStyle/>
                    <a:p>
                      <a:pPr algn="just" fontAlgn="auto">
                        <a:spcAft>
                          <a:spcPts val="0"/>
                        </a:spcAft>
                      </a:pPr>
                      <a:r>
                        <a:rPr lang="zh-CN" altLang="zh-CN" sz="1600" b="0" kern="1200" dirty="0">
                          <a:solidFill>
                            <a:schemeClr val="tx1"/>
                          </a:solidFill>
                          <a:effectLst/>
                          <a:latin typeface="Times New Roman" pitchFamily="18" charset="0"/>
                          <a:ea typeface="+mj-ea"/>
                          <a:cs typeface="Times New Roman" pitchFamily="18" charset="0"/>
                        </a:rPr>
                        <a:t>转换结果为：</a:t>
                      </a:r>
                      <a:r>
                        <a:rPr lang="en-US" altLang="zh-CN" sz="1600" b="0" kern="1200" dirty="0">
                          <a:solidFill>
                            <a:schemeClr val="tx1"/>
                          </a:solidFill>
                          <a:effectLst/>
                          <a:latin typeface="Times New Roman" pitchFamily="18" charset="0"/>
                          <a:ea typeface="+mj-ea"/>
                          <a:cs typeface="Times New Roman" pitchFamily="18" charset="0"/>
                        </a:rPr>
                        <a:t> 0.0</a:t>
                      </a:r>
                      <a:endParaRPr lang="zh-CN" sz="1600" b="0" kern="100" dirty="0">
                        <a:effectLst/>
                        <a:latin typeface="Times New Roman" pitchFamily="18" charset="0"/>
                        <a:ea typeface="+mj-ea"/>
                        <a:cs typeface="Times New Roman" pitchFamily="18" charset="0"/>
                      </a:endParaRPr>
                    </a:p>
                  </a:txBody>
                  <a:tcPr marL="60846" marR="60846" marT="8451" marB="845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69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379036" y="1875742"/>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Numerical 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的简称）是</a:t>
            </a:r>
            <a:r>
              <a:rPr lang="zh-CN" altLang="en-US" sz="1600" dirty="0">
                <a:ln w="0"/>
                <a:solidFill>
                  <a:srgbClr val="CA2A2A"/>
                </a:solidFill>
                <a:latin typeface="微软雅黑" panose="020B0503020204020204" pitchFamily="34" charset="-122"/>
                <a:ea typeface="微软雅黑" panose="020B0503020204020204" pitchFamily="34" charset="-122"/>
              </a:rPr>
              <a:t>高性能科学计算和数据分析的基础模块包</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它是科学计算与数据分析中几乎所有高级工具的</a:t>
            </a:r>
            <a:r>
              <a:rPr lang="zh-CN" altLang="en-US" sz="1600" dirty="0">
                <a:ln w="0"/>
                <a:solidFill>
                  <a:srgbClr val="CA2A2A"/>
                </a:solidFill>
                <a:latin typeface="微软雅黑" panose="020B0503020204020204" pitchFamily="34" charset="-122"/>
                <a:ea typeface="微软雅黑" panose="020B0503020204020204" pitchFamily="34" charset="-122"/>
              </a:rPr>
              <a:t>构建基础</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1225112"/>
            <a:ext cx="2656496"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模块介绍</a:t>
            </a:r>
          </a:p>
        </p:txBody>
      </p:sp>
      <p:sp>
        <p:nvSpPr>
          <p:cNvPr id="9" name="矩形 8"/>
          <p:cNvSpPr/>
          <p:nvPr/>
        </p:nvSpPr>
        <p:spPr>
          <a:xfrm>
            <a:off x="1379036" y="2880315"/>
            <a:ext cx="2031325" cy="369332"/>
          </a:xfrm>
          <a:prstGeom prst="rect">
            <a:avLst/>
          </a:prstGeom>
        </p:spPr>
        <p:txBody>
          <a:bodyPr wrap="none">
            <a:spAutoFit/>
          </a:bodyPr>
          <a:lstStyle/>
          <a:p>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其部分功能如下：</a:t>
            </a:r>
          </a:p>
        </p:txBody>
      </p:sp>
      <p:sp>
        <p:nvSpPr>
          <p:cNvPr id="10" name="矩形 9"/>
          <p:cNvSpPr/>
          <p:nvPr/>
        </p:nvSpPr>
        <p:spPr>
          <a:xfrm>
            <a:off x="1379036" y="3297546"/>
            <a:ext cx="10246906"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：一个具有</a:t>
            </a:r>
            <a:r>
              <a:rPr lang="zh-CN" altLang="en-US" sz="1600" dirty="0">
                <a:ln w="0"/>
                <a:solidFill>
                  <a:srgbClr val="CA2A2A"/>
                </a:solidFill>
                <a:latin typeface="微软雅黑" panose="020B0503020204020204" pitchFamily="34" charset="-122"/>
                <a:ea typeface="微软雅黑" panose="020B0503020204020204" pitchFamily="34" charset="-122"/>
              </a:rPr>
              <a:t>矢量算术运算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a:ln w="0"/>
                <a:solidFill>
                  <a:srgbClr val="CA2A2A"/>
                </a:solidFill>
                <a:latin typeface="微软雅黑" panose="020B0503020204020204" pitchFamily="34" charset="-122"/>
                <a:ea typeface="微软雅黑" panose="020B0503020204020204" pitchFamily="34" charset="-122"/>
              </a:rPr>
              <a:t>复杂广播能力</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a:ln w="0"/>
                <a:solidFill>
                  <a:srgbClr val="CA2A2A"/>
                </a:solidFill>
                <a:latin typeface="微软雅黑" panose="020B0503020204020204" pitchFamily="34" charset="-122"/>
                <a:ea typeface="微软雅黑" panose="020B0503020204020204" pitchFamily="34" charset="-122"/>
              </a:rPr>
              <a:t>快速</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且</a:t>
            </a:r>
            <a:r>
              <a:rPr lang="zh-CN" altLang="en-US" sz="1600" dirty="0">
                <a:ln w="0"/>
                <a:solidFill>
                  <a:srgbClr val="CA2A2A"/>
                </a:solidFill>
                <a:latin typeface="微软雅黑" panose="020B0503020204020204" pitchFamily="34" charset="-122"/>
                <a:ea typeface="微软雅黑" panose="020B0503020204020204" pitchFamily="34" charset="-122"/>
              </a:rPr>
              <a:t>节省空间</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a:ln w="0"/>
                <a:solidFill>
                  <a:schemeClr val="accent6"/>
                </a:solidFill>
                <a:latin typeface="微软雅黑" panose="020B0503020204020204" pitchFamily="34" charset="-122"/>
                <a:ea typeface="微软雅黑" panose="020B0503020204020204" pitchFamily="34" charset="-122"/>
              </a:rPr>
              <a:t>多维数组</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用于对整组数据记性快速运算的</a:t>
            </a:r>
            <a:r>
              <a:rPr lang="zh-CN" altLang="en-US" sz="1600" dirty="0">
                <a:ln w="0"/>
                <a:solidFill>
                  <a:srgbClr val="CA2A2A"/>
                </a:solidFill>
                <a:latin typeface="微软雅黑" panose="020B0503020204020204" pitchFamily="34" charset="-122"/>
                <a:ea typeface="微软雅黑" panose="020B0503020204020204" pitchFamily="34" charset="-122"/>
              </a:rPr>
              <a:t>标准数学函数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（无需编写循环）。</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用于</a:t>
            </a:r>
            <a:r>
              <a:rPr lang="zh-CN" altLang="en-US" sz="1600" dirty="0">
                <a:ln w="0"/>
                <a:solidFill>
                  <a:srgbClr val="CA2A2A"/>
                </a:solidFill>
                <a:latin typeface="微软雅黑" panose="020B0503020204020204" pitchFamily="34" charset="-122"/>
                <a:ea typeface="微软雅黑" panose="020B0503020204020204" pitchFamily="34" charset="-122"/>
              </a:rPr>
              <a:t>读取磁盘数据</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的工具以及用于</a:t>
            </a:r>
            <a:r>
              <a:rPr lang="zh-CN" altLang="en-US" sz="1600" dirty="0">
                <a:ln w="0"/>
                <a:solidFill>
                  <a:srgbClr val="CA2A2A"/>
                </a:solidFill>
                <a:latin typeface="微软雅黑" panose="020B0503020204020204" pitchFamily="34" charset="-122"/>
                <a:ea typeface="微软雅黑" panose="020B0503020204020204" pitchFamily="34" charset="-122"/>
              </a:rPr>
              <a:t>操作内存映射文件</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的工具。</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具备</a:t>
            </a:r>
            <a:r>
              <a:rPr lang="zh-CN" altLang="en-US" sz="1600" dirty="0">
                <a:ln w="0"/>
                <a:solidFill>
                  <a:srgbClr val="CA2A2A"/>
                </a:solidFill>
                <a:latin typeface="微软雅黑" panose="020B0503020204020204" pitchFamily="34" charset="-122"/>
                <a:ea typeface="微软雅黑" panose="020B0503020204020204" pitchFamily="34" charset="-122"/>
              </a:rPr>
              <a:t>线性代数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rgbClr val="CA2A2A"/>
                </a:solidFill>
                <a:latin typeface="微软雅黑" panose="020B0503020204020204" pitchFamily="34" charset="-122"/>
                <a:ea typeface="微软雅黑" panose="020B0503020204020204" pitchFamily="34" charset="-122"/>
              </a:rPr>
              <a:t>随机数生成</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a:ln w="0"/>
                <a:solidFill>
                  <a:srgbClr val="CA2A2A"/>
                </a:solidFill>
                <a:latin typeface="微软雅黑" panose="020B0503020204020204" pitchFamily="34" charset="-122"/>
                <a:ea typeface="微软雅黑" panose="020B0503020204020204" pitchFamily="34" charset="-122"/>
              </a:rPr>
              <a:t>傅里叶变换</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功能。</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用于</a:t>
            </a:r>
            <a:r>
              <a:rPr lang="zh-CN" altLang="en-US" sz="1600" dirty="0">
                <a:ln w="0"/>
                <a:solidFill>
                  <a:srgbClr val="CA2A2A"/>
                </a:solidFill>
                <a:latin typeface="微软雅黑" panose="020B0503020204020204" pitchFamily="34" charset="-122"/>
                <a:ea typeface="微软雅黑" panose="020B0503020204020204" pitchFamily="34" charset="-122"/>
              </a:rPr>
              <a:t>集成</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由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Fortran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等语言编写的代码的</a:t>
            </a:r>
            <a:r>
              <a:rPr lang="zh-CN" altLang="en-US" sz="1600" dirty="0">
                <a:ln w="0"/>
                <a:solidFill>
                  <a:srgbClr val="CA2A2A"/>
                </a:solidFill>
                <a:latin typeface="微软雅黑" panose="020B0503020204020204" pitchFamily="34" charset="-122"/>
                <a:ea typeface="微软雅黑" panose="020B0503020204020204" pitchFamily="34" charset="-122"/>
              </a:rPr>
              <a:t>工具</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847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8BE23-8B64-4400-A7C3-882CABA30410}"/>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1729EA83-3CBC-4157-9733-1B90A725BE60}"/>
              </a:ext>
            </a:extLst>
          </p:cNvPr>
          <p:cNvSpPr>
            <a:spLocks noGrp="1"/>
          </p:cNvSpPr>
          <p:nvPr>
            <p:ph idx="1"/>
          </p:nvPr>
        </p:nvSpPr>
        <p:spPr/>
        <p:txBody>
          <a:bodyPr/>
          <a:lstStyle/>
          <a:p>
            <a:r>
              <a:rPr lang="zh-CN" altLang="en-US" dirty="0"/>
              <a:t>创建一个存储餐饮企业库存信息的数据类型，其中：</a:t>
            </a:r>
            <a:endParaRPr lang="en-US" altLang="zh-CN" dirty="0"/>
          </a:p>
          <a:p>
            <a:pPr lvl="1"/>
            <a:r>
              <a:rPr lang="zh-CN" altLang="en-US" dirty="0"/>
              <a:t>用</a:t>
            </a:r>
            <a:r>
              <a:rPr lang="zh-CN" altLang="en-US" b="1" dirty="0"/>
              <a:t>一个</a:t>
            </a:r>
            <a:r>
              <a:rPr lang="zh-CN" altLang="en-US" dirty="0"/>
              <a:t>长度为</a:t>
            </a:r>
            <a:r>
              <a:rPr lang="en-US" altLang="zh-CN" dirty="0"/>
              <a:t>40</a:t>
            </a:r>
            <a:r>
              <a:rPr lang="zh-CN" altLang="en-US" dirty="0"/>
              <a:t>个字符的字符串来记录商品的名称，</a:t>
            </a:r>
            <a:endParaRPr lang="en-US" altLang="zh-CN" dirty="0"/>
          </a:p>
          <a:p>
            <a:pPr lvl="1"/>
            <a:r>
              <a:rPr lang="zh-CN" altLang="en-US" dirty="0"/>
              <a:t>用</a:t>
            </a:r>
            <a:r>
              <a:rPr lang="zh-CN" altLang="en-US" b="1" dirty="0"/>
              <a:t>一个</a:t>
            </a:r>
            <a:r>
              <a:rPr lang="en-US" altLang="zh-CN" dirty="0"/>
              <a:t>64</a:t>
            </a:r>
            <a:r>
              <a:rPr lang="zh-CN" altLang="en-US" dirty="0"/>
              <a:t>位的整数来记录商品的库存数量，</a:t>
            </a:r>
            <a:endParaRPr lang="en-US" altLang="zh-CN" dirty="0"/>
          </a:p>
          <a:p>
            <a:pPr lvl="1"/>
            <a:r>
              <a:rPr lang="zh-CN" altLang="en-US" dirty="0"/>
              <a:t>用</a:t>
            </a:r>
            <a:r>
              <a:rPr lang="zh-CN" altLang="en-US" b="1" dirty="0"/>
              <a:t>一个</a:t>
            </a:r>
            <a:r>
              <a:rPr lang="en-US" altLang="zh-CN" dirty="0"/>
              <a:t>64</a:t>
            </a:r>
            <a:r>
              <a:rPr lang="zh-CN" altLang="en-US" dirty="0"/>
              <a:t>位的单精度浮点数来记录商品的价格。</a:t>
            </a:r>
            <a:endParaRPr lang="en-US" altLang="zh-CN" dirty="0"/>
          </a:p>
          <a:p>
            <a:r>
              <a:rPr lang="zh-CN" altLang="en-US" dirty="0"/>
              <a:t>具体步骤如下：演示：代码 </a:t>
            </a:r>
            <a:r>
              <a:rPr lang="en-US" altLang="zh-CN" dirty="0"/>
              <a:t>11</a:t>
            </a:r>
            <a:r>
              <a:rPr lang="zh-CN" altLang="en-US" dirty="0"/>
              <a:t>：创建数据类型</a:t>
            </a:r>
          </a:p>
          <a:p>
            <a:pPr marL="0" indent="0">
              <a:buNone/>
            </a:pPr>
            <a:endParaRPr lang="en-US" altLang="zh-CN" dirty="0"/>
          </a:p>
          <a:p>
            <a:endParaRPr lang="en-US" altLang="zh-CN" dirty="0"/>
          </a:p>
          <a:p>
            <a:endParaRPr lang="zh-CN" altLang="en-US" dirty="0"/>
          </a:p>
          <a:p>
            <a:pPr lvl="1"/>
            <a:endParaRPr lang="zh-CN" altLang="en-US" dirty="0"/>
          </a:p>
        </p:txBody>
      </p:sp>
      <p:sp>
        <p:nvSpPr>
          <p:cNvPr id="4" name="日期占位符 3">
            <a:extLst>
              <a:ext uri="{FF2B5EF4-FFF2-40B4-BE49-F238E27FC236}">
                <a16:creationId xmlns:a16="http://schemas.microsoft.com/office/drawing/2014/main" id="{D34C369C-7C94-45A1-A3A4-4E0E7018718F}"/>
              </a:ext>
            </a:extLst>
          </p:cNvPr>
          <p:cNvSpPr>
            <a:spLocks noGrp="1"/>
          </p:cNvSpPr>
          <p:nvPr>
            <p:ph type="dt" sz="half" idx="10"/>
          </p:nvPr>
        </p:nvSpPr>
        <p:spPr/>
        <p:txBody>
          <a:bodyPr/>
          <a:lstStyle/>
          <a:p>
            <a:fld id="{4BD1430A-B632-4851-A823-AEA84995B18C}"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C6055365-43ED-4746-BE5E-15DBCB81558F}"/>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52D66341-18D2-450B-A7D7-7C455362D362}"/>
              </a:ext>
            </a:extLst>
          </p:cNvPr>
          <p:cNvSpPr>
            <a:spLocks noGrp="1"/>
          </p:cNvSpPr>
          <p:nvPr>
            <p:ph type="sldNum" sz="quarter" idx="12"/>
          </p:nvPr>
        </p:nvSpPr>
        <p:spPr/>
        <p:txBody>
          <a:bodyPr/>
          <a:lstStyle/>
          <a:p>
            <a:fld id="{430B0D6D-5A4E-4BD9-8C2C-65280206BEEF}" type="slidenum">
              <a:rPr lang="zh-CN" altLang="en-US" smtClean="0"/>
              <a:t>20</a:t>
            </a:fld>
            <a:endParaRPr lang="zh-CN" altLang="en-US"/>
          </a:p>
        </p:txBody>
      </p:sp>
      <p:graphicFrame>
        <p:nvGraphicFramePr>
          <p:cNvPr id="7" name="表格 6">
            <a:extLst>
              <a:ext uri="{FF2B5EF4-FFF2-40B4-BE49-F238E27FC236}">
                <a16:creationId xmlns:a16="http://schemas.microsoft.com/office/drawing/2014/main" id="{A2D738FF-9E75-4692-9027-98007A3297C2}"/>
              </a:ext>
            </a:extLst>
          </p:cNvPr>
          <p:cNvGraphicFramePr>
            <a:graphicFrameLocks noGrp="1"/>
          </p:cNvGraphicFramePr>
          <p:nvPr>
            <p:extLst>
              <p:ext uri="{D42A27DB-BD31-4B8C-83A1-F6EECF244321}">
                <p14:modId xmlns:p14="http://schemas.microsoft.com/office/powerpoint/2010/main" val="2516600712"/>
              </p:ext>
            </p:extLst>
          </p:nvPr>
        </p:nvGraphicFramePr>
        <p:xfrm>
          <a:off x="2997200" y="4300538"/>
          <a:ext cx="8103935" cy="2011362"/>
        </p:xfrm>
        <a:graphic>
          <a:graphicData uri="http://schemas.openxmlformats.org/drawingml/2006/table">
            <a:tbl>
              <a:tblPr firstRow="1" firstCol="1" bandRow="1">
                <a:tableStyleId>{9D7B26C5-4107-4FEC-AEDC-1716B250A1EF}</a:tableStyleId>
              </a:tblPr>
              <a:tblGrid>
                <a:gridCol w="874151">
                  <a:extLst>
                    <a:ext uri="{9D8B030D-6E8A-4147-A177-3AD203B41FA5}">
                      <a16:colId xmlns:a16="http://schemas.microsoft.com/office/drawing/2014/main" val="20000"/>
                    </a:ext>
                  </a:extLst>
                </a:gridCol>
                <a:gridCol w="7229784">
                  <a:extLst>
                    <a:ext uri="{9D8B030D-6E8A-4147-A177-3AD203B41FA5}">
                      <a16:colId xmlns:a16="http://schemas.microsoft.com/office/drawing/2014/main" val="20001"/>
                    </a:ext>
                  </a:extLst>
                </a:gridCol>
              </a:tblGrid>
              <a:tr h="1043188">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In[21]:</a:t>
                      </a:r>
                      <a:endParaRPr lang="zh-CN" sz="1600" b="0" kern="100" dirty="0">
                        <a:effectLst/>
                        <a:latin typeface="Times New Roman" pitchFamily="18" charset="0"/>
                        <a:ea typeface="+mj-ea"/>
                        <a:cs typeface="Times New Roman" pitchFamily="18" charset="0"/>
                      </a:endParaRPr>
                    </a:p>
                  </a:txBody>
                  <a:tcPr marL="60838" marR="60838" marT="8455" marB="8455" anchor="ctr"/>
                </a:tc>
                <a:tc>
                  <a:txBody>
                    <a:bodyPr/>
                    <a:lstStyle/>
                    <a:p>
                      <a:r>
                        <a:rPr lang="en-US" altLang="zh-CN" sz="1600" b="0" kern="1200" dirty="0" err="1">
                          <a:solidFill>
                            <a:schemeClr val="tx1"/>
                          </a:solidFill>
                          <a:effectLst/>
                          <a:latin typeface="Times New Roman" pitchFamily="18" charset="0"/>
                          <a:ea typeface="+mj-ea"/>
                          <a:cs typeface="Times New Roman" pitchFamily="18" charset="0"/>
                        </a:rPr>
                        <a:t>df</a:t>
                      </a:r>
                      <a:r>
                        <a:rPr lang="en-US" altLang="zh-CN" sz="1600" b="0" kern="1200" dirty="0">
                          <a:solidFill>
                            <a:schemeClr val="tx1"/>
                          </a:solidFill>
                          <a:effectLst/>
                          <a:latin typeface="Times New Roman" pitchFamily="18" charset="0"/>
                          <a:ea typeface="+mj-ea"/>
                          <a:cs typeface="Times New Roman" pitchFamily="18" charset="0"/>
                        </a:rPr>
                        <a:t> = </a:t>
                      </a:r>
                      <a:r>
                        <a:rPr lang="en-US" altLang="zh-CN" sz="1600" b="0" kern="1200" dirty="0" err="1">
                          <a:solidFill>
                            <a:schemeClr val="tx1"/>
                          </a:solidFill>
                          <a:effectLst/>
                          <a:latin typeface="Times New Roman" pitchFamily="18" charset="0"/>
                          <a:ea typeface="+mj-ea"/>
                          <a:cs typeface="Times New Roman" pitchFamily="18" charset="0"/>
                        </a:rPr>
                        <a:t>np.dtype</a:t>
                      </a:r>
                      <a:r>
                        <a:rPr lang="en-US" altLang="zh-CN" sz="1600" b="0" kern="1200" dirty="0">
                          <a:solidFill>
                            <a:schemeClr val="tx1"/>
                          </a:solidFill>
                          <a:effectLst/>
                          <a:latin typeface="Times New Roman" pitchFamily="18" charset="0"/>
                          <a:ea typeface="+mj-ea"/>
                          <a:cs typeface="Times New Roman" pitchFamily="18" charset="0"/>
                        </a:rPr>
                        <a:t>([("name", </a:t>
                      </a:r>
                      <a:r>
                        <a:rPr lang="en-US" altLang="zh-CN" sz="1600" b="0" kern="1200" dirty="0" err="1">
                          <a:solidFill>
                            <a:schemeClr val="tx1"/>
                          </a:solidFill>
                          <a:effectLst/>
                          <a:latin typeface="Times New Roman" pitchFamily="18" charset="0"/>
                          <a:ea typeface="+mj-ea"/>
                          <a:cs typeface="Times New Roman" pitchFamily="18" charset="0"/>
                        </a:rPr>
                        <a:t>np.str</a:t>
                      </a:r>
                      <a:r>
                        <a:rPr lang="en-US" altLang="zh-CN" sz="1600" b="0" kern="1200" dirty="0">
                          <a:solidFill>
                            <a:schemeClr val="tx1"/>
                          </a:solidFill>
                          <a:effectLst/>
                          <a:latin typeface="Times New Roman" pitchFamily="18" charset="0"/>
                          <a:ea typeface="+mj-ea"/>
                          <a:cs typeface="Times New Roman" pitchFamily="18" charset="0"/>
                        </a:rPr>
                        <a:t>_, 40), ("</a:t>
                      </a:r>
                      <a:r>
                        <a:rPr lang="en-US" altLang="zh-CN" sz="1600" b="0" kern="1200" dirty="0" err="1">
                          <a:solidFill>
                            <a:schemeClr val="tx1"/>
                          </a:solidFill>
                          <a:effectLst/>
                          <a:latin typeface="Times New Roman" pitchFamily="18" charset="0"/>
                          <a:ea typeface="+mj-ea"/>
                          <a:cs typeface="Times New Roman" pitchFamily="18" charset="0"/>
                        </a:rPr>
                        <a:t>numitems</a:t>
                      </a:r>
                      <a:r>
                        <a:rPr lang="en-US" altLang="zh-CN" sz="1600" b="0" kern="1200" dirty="0">
                          <a:solidFill>
                            <a:schemeClr val="tx1"/>
                          </a:solidFill>
                          <a:effectLst/>
                          <a:latin typeface="Times New Roman" pitchFamily="18" charset="0"/>
                          <a:ea typeface="+mj-ea"/>
                          <a:cs typeface="Times New Roman" pitchFamily="18" charset="0"/>
                        </a:rPr>
                        <a:t>", np.int64), ("price",np.float64)])</a:t>
                      </a:r>
                      <a:endParaRPr lang="zh-CN" altLang="zh-CN" sz="1600" b="0" kern="1200" dirty="0">
                        <a:solidFill>
                          <a:schemeClr val="tx1"/>
                        </a:solidFill>
                        <a:effectLst/>
                        <a:latin typeface="Times New Roman" pitchFamily="18" charset="0"/>
                        <a:ea typeface="+mj-ea"/>
                        <a:cs typeface="Times New Roman" pitchFamily="18" charset="0"/>
                      </a:endParaRPr>
                    </a:p>
                    <a:p>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数据类型为：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df</a:t>
                      </a:r>
                      <a:r>
                        <a:rPr lang="en-US" altLang="zh-CN" sz="1600" b="0" kern="1200" dirty="0">
                          <a:solidFill>
                            <a:schemeClr val="tx1"/>
                          </a:solidFill>
                          <a:effectLst/>
                          <a:latin typeface="Times New Roman" pitchFamily="18" charset="0"/>
                          <a:ea typeface="+mj-ea"/>
                          <a:cs typeface="Times New Roman" pitchFamily="18" charset="0"/>
                        </a:rPr>
                        <a:t>)</a:t>
                      </a:r>
                      <a:endParaRPr lang="zh-CN" sz="1600" b="0" kern="100" dirty="0">
                        <a:effectLst/>
                        <a:latin typeface="Times New Roman" pitchFamily="18" charset="0"/>
                        <a:ea typeface="+mj-ea"/>
                        <a:cs typeface="Times New Roman" pitchFamily="18" charset="0"/>
                      </a:endParaRPr>
                    </a:p>
                  </a:txBody>
                  <a:tcPr marL="68571" marR="68571" marT="9529" marB="9529" anchor="ctr"/>
                </a:tc>
                <a:extLst>
                  <a:ext uri="{0D108BD9-81ED-4DB2-BD59-A6C34878D82A}">
                    <a16:rowId xmlns:a16="http://schemas.microsoft.com/office/drawing/2014/main" val="10000"/>
                  </a:ext>
                </a:extLst>
              </a:tr>
              <a:tr h="968174">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Out[21]:</a:t>
                      </a:r>
                      <a:endParaRPr lang="zh-CN" sz="1600" b="0" kern="100" dirty="0">
                        <a:effectLst/>
                        <a:latin typeface="Times New Roman" pitchFamily="18" charset="0"/>
                        <a:ea typeface="+mj-ea"/>
                        <a:cs typeface="Times New Roman" pitchFamily="18" charset="0"/>
                      </a:endParaRPr>
                    </a:p>
                  </a:txBody>
                  <a:tcPr marL="60838" marR="60838" marT="8455" marB="8455"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数据类型为：</a:t>
                      </a:r>
                      <a:r>
                        <a:rPr lang="en-US" altLang="zh-CN" sz="1600" b="0" kern="1200" dirty="0">
                          <a:solidFill>
                            <a:schemeClr val="tx1"/>
                          </a:solidFill>
                          <a:effectLst/>
                          <a:latin typeface="Times New Roman" pitchFamily="18" charset="0"/>
                          <a:ea typeface="+mj-ea"/>
                          <a:cs typeface="Times New Roman" pitchFamily="18" charset="0"/>
                        </a:rPr>
                        <a:t> [('name', '&lt;U40'), ('</a:t>
                      </a:r>
                      <a:r>
                        <a:rPr lang="en-US" altLang="zh-CN" sz="1600" b="0" kern="1200" dirty="0" err="1">
                          <a:solidFill>
                            <a:schemeClr val="tx1"/>
                          </a:solidFill>
                          <a:effectLst/>
                          <a:latin typeface="Times New Roman" pitchFamily="18" charset="0"/>
                          <a:ea typeface="+mj-ea"/>
                          <a:cs typeface="Times New Roman" pitchFamily="18" charset="0"/>
                        </a:rPr>
                        <a:t>numitems</a:t>
                      </a:r>
                      <a:r>
                        <a:rPr lang="en-US" altLang="zh-CN" sz="1600" b="0" kern="1200" dirty="0">
                          <a:solidFill>
                            <a:schemeClr val="tx1"/>
                          </a:solidFill>
                          <a:effectLst/>
                          <a:latin typeface="Times New Roman" pitchFamily="18" charset="0"/>
                          <a:ea typeface="+mj-ea"/>
                          <a:cs typeface="Times New Roman" pitchFamily="18" charset="0"/>
                        </a:rPr>
                        <a:t>', '&lt;i8'), ('price', '&lt;f8')]</a:t>
                      </a:r>
                      <a:endParaRPr lang="zh-CN" sz="1600" b="0" kern="100" dirty="0">
                        <a:effectLst/>
                        <a:latin typeface="Times New Roman" pitchFamily="18" charset="0"/>
                        <a:ea typeface="+mj-ea"/>
                        <a:cs typeface="Times New Roman" pitchFamily="18" charset="0"/>
                      </a:endParaRPr>
                    </a:p>
                  </a:txBody>
                  <a:tcPr marL="60838" marR="60838" marT="8455" marB="8455"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9085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7A3B6-4130-4877-8A7C-CBF748DBDE10}"/>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15122524-B965-4AE3-AC39-7859D32C5C7A}"/>
              </a:ext>
            </a:extLst>
          </p:cNvPr>
          <p:cNvSpPr>
            <a:spLocks noGrp="1"/>
          </p:cNvSpPr>
          <p:nvPr>
            <p:ph idx="1"/>
          </p:nvPr>
        </p:nvSpPr>
        <p:spPr/>
        <p:txBody>
          <a:bodyPr/>
          <a:lstStyle/>
          <a:p>
            <a:r>
              <a:rPr lang="zh-CN" altLang="en-US" dirty="0"/>
              <a:t>演示：</a:t>
            </a:r>
            <a:endParaRPr lang="en-US" altLang="zh-CN" dirty="0"/>
          </a:p>
          <a:p>
            <a:pPr lvl="1"/>
            <a:r>
              <a:rPr lang="zh-CN" altLang="en-US" dirty="0"/>
              <a:t>代码 </a:t>
            </a:r>
            <a:r>
              <a:rPr lang="en-US" altLang="zh-CN" dirty="0"/>
              <a:t>12</a:t>
            </a:r>
            <a:r>
              <a:rPr lang="zh-CN" altLang="en-US" dirty="0"/>
              <a:t>：查看数据类型，可以直接查看或者使用</a:t>
            </a:r>
            <a:r>
              <a:rPr lang="en-US" altLang="zh-CN" dirty="0" err="1"/>
              <a:t>numpy.dtype</a:t>
            </a:r>
            <a:r>
              <a:rPr lang="zh-CN" altLang="en-US" dirty="0"/>
              <a:t>函数查看</a:t>
            </a:r>
          </a:p>
          <a:p>
            <a:endParaRPr lang="zh-CN" altLang="en-US" dirty="0"/>
          </a:p>
        </p:txBody>
      </p:sp>
      <p:sp>
        <p:nvSpPr>
          <p:cNvPr id="4" name="日期占位符 3">
            <a:extLst>
              <a:ext uri="{FF2B5EF4-FFF2-40B4-BE49-F238E27FC236}">
                <a16:creationId xmlns:a16="http://schemas.microsoft.com/office/drawing/2014/main" id="{23F881A3-9843-4463-8463-8222A55A638F}"/>
              </a:ext>
            </a:extLst>
          </p:cNvPr>
          <p:cNvSpPr>
            <a:spLocks noGrp="1"/>
          </p:cNvSpPr>
          <p:nvPr>
            <p:ph type="dt" sz="half" idx="10"/>
          </p:nvPr>
        </p:nvSpPr>
        <p:spPr/>
        <p:txBody>
          <a:bodyPr/>
          <a:lstStyle/>
          <a:p>
            <a:fld id="{FBCD26F8-F934-46B2-931C-F59E02A3270C}"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CAB3BFD7-9BD0-413C-96AC-0EE2898B20D4}"/>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11C96970-A08E-4E8B-AC29-E3AFB54C9FA4}"/>
              </a:ext>
            </a:extLst>
          </p:cNvPr>
          <p:cNvSpPr>
            <a:spLocks noGrp="1"/>
          </p:cNvSpPr>
          <p:nvPr>
            <p:ph type="sldNum" sz="quarter" idx="12"/>
          </p:nvPr>
        </p:nvSpPr>
        <p:spPr/>
        <p:txBody>
          <a:bodyPr/>
          <a:lstStyle/>
          <a:p>
            <a:fld id="{430B0D6D-5A4E-4BD9-8C2C-65280206BEEF}" type="slidenum">
              <a:rPr lang="zh-CN" altLang="en-US" smtClean="0"/>
              <a:t>21</a:t>
            </a:fld>
            <a:endParaRPr lang="zh-CN" altLang="en-US"/>
          </a:p>
        </p:txBody>
      </p:sp>
      <p:graphicFrame>
        <p:nvGraphicFramePr>
          <p:cNvPr id="7" name="表格 6">
            <a:extLst>
              <a:ext uri="{FF2B5EF4-FFF2-40B4-BE49-F238E27FC236}">
                <a16:creationId xmlns:a16="http://schemas.microsoft.com/office/drawing/2014/main" id="{889AA917-1817-44BE-ACCB-97AD1D083646}"/>
              </a:ext>
            </a:extLst>
          </p:cNvPr>
          <p:cNvGraphicFramePr>
            <a:graphicFrameLocks noGrp="1"/>
          </p:cNvGraphicFramePr>
          <p:nvPr>
            <p:extLst>
              <p:ext uri="{D42A27DB-BD31-4B8C-83A1-F6EECF244321}">
                <p14:modId xmlns:p14="http://schemas.microsoft.com/office/powerpoint/2010/main" val="3427376087"/>
              </p:ext>
            </p:extLst>
          </p:nvPr>
        </p:nvGraphicFramePr>
        <p:xfrm>
          <a:off x="3091656" y="2881313"/>
          <a:ext cx="6008688" cy="2614612"/>
        </p:xfrm>
        <a:graphic>
          <a:graphicData uri="http://schemas.openxmlformats.org/drawingml/2006/table">
            <a:tbl>
              <a:tblPr firstRow="1" firstCol="1" bandRow="1">
                <a:tableStyleId>{9D7B26C5-4107-4FEC-AEDC-1716B250A1EF}</a:tableStyleId>
              </a:tblPr>
              <a:tblGrid>
                <a:gridCol w="1210198">
                  <a:extLst>
                    <a:ext uri="{9D8B030D-6E8A-4147-A177-3AD203B41FA5}">
                      <a16:colId xmlns:a16="http://schemas.microsoft.com/office/drawing/2014/main" val="20000"/>
                    </a:ext>
                  </a:extLst>
                </a:gridCol>
                <a:gridCol w="4798490">
                  <a:extLst>
                    <a:ext uri="{9D8B030D-6E8A-4147-A177-3AD203B41FA5}">
                      <a16:colId xmlns:a16="http://schemas.microsoft.com/office/drawing/2014/main" val="20001"/>
                    </a:ext>
                  </a:extLst>
                </a:gridCol>
              </a:tblGrid>
              <a:tr h="653653">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In[22]:</a:t>
                      </a:r>
                      <a:endParaRPr lang="zh-CN" sz="1600" b="0" kern="100" dirty="0">
                        <a:effectLst/>
                        <a:latin typeface="Times New Roman" pitchFamily="18" charset="0"/>
                        <a:ea typeface="+mj-ea"/>
                        <a:cs typeface="Times New Roman" pitchFamily="18" charset="0"/>
                      </a:endParaRPr>
                    </a:p>
                  </a:txBody>
                  <a:tcPr marL="60848" marR="60848" marT="8450" marB="8450" anchor="ct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zh-CN" sz="1600" b="0" kern="1200" dirty="0">
                          <a:solidFill>
                            <a:schemeClr val="tx1"/>
                          </a:solidFill>
                          <a:effectLst/>
                          <a:latin typeface="Times New Roman" pitchFamily="18" charset="0"/>
                          <a:ea typeface="+mj-ea"/>
                          <a:cs typeface="Times New Roman" pitchFamily="18" charset="0"/>
                        </a:rPr>
                        <a:t>数据类型为：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df</a:t>
                      </a:r>
                      <a:r>
                        <a:rPr lang="en-US" altLang="zh-CN" sz="1600" b="0" kern="1200" dirty="0">
                          <a:solidFill>
                            <a:schemeClr val="tx1"/>
                          </a:solidFill>
                          <a:effectLst/>
                          <a:latin typeface="Times New Roman" pitchFamily="18" charset="0"/>
                          <a:ea typeface="+mj-ea"/>
                          <a:cs typeface="Times New Roman" pitchFamily="18" charset="0"/>
                        </a:rPr>
                        <a:t>["name"])</a:t>
                      </a:r>
                      <a:endParaRPr lang="zh-CN" sz="1600" b="0" kern="1200" dirty="0">
                        <a:solidFill>
                          <a:schemeClr val="tx1"/>
                        </a:solidFill>
                        <a:effectLst/>
                        <a:latin typeface="Times New Roman" pitchFamily="18" charset="0"/>
                        <a:ea typeface="+mj-ea"/>
                        <a:cs typeface="Times New Roman" pitchFamily="18" charset="0"/>
                      </a:endParaRPr>
                    </a:p>
                  </a:txBody>
                  <a:tcPr marL="60848" marR="60848" marT="8450" marB="8450" anchor="ctr"/>
                </a:tc>
                <a:extLst>
                  <a:ext uri="{0D108BD9-81ED-4DB2-BD59-A6C34878D82A}">
                    <a16:rowId xmlns:a16="http://schemas.microsoft.com/office/drawing/2014/main" val="10000"/>
                  </a:ext>
                </a:extLst>
              </a:tr>
              <a:tr h="653653">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Out[22]:</a:t>
                      </a:r>
                      <a:endParaRPr lang="zh-CN" sz="1600" b="0" kern="100" dirty="0">
                        <a:effectLst/>
                        <a:latin typeface="Times New Roman" pitchFamily="18" charset="0"/>
                        <a:ea typeface="+mj-ea"/>
                        <a:cs typeface="Times New Roman" pitchFamily="18" charset="0"/>
                      </a:endParaRPr>
                    </a:p>
                  </a:txBody>
                  <a:tcPr marL="60848" marR="60848" marT="8450" marB="8450"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数据类型为：</a:t>
                      </a:r>
                      <a:r>
                        <a:rPr lang="en-US" altLang="zh-CN" sz="1600" b="0" kern="1200" dirty="0">
                          <a:solidFill>
                            <a:schemeClr val="tx1"/>
                          </a:solidFill>
                          <a:effectLst/>
                          <a:latin typeface="Times New Roman" pitchFamily="18" charset="0"/>
                          <a:ea typeface="+mj-ea"/>
                          <a:cs typeface="Times New Roman" pitchFamily="18" charset="0"/>
                        </a:rPr>
                        <a:t> &lt;U40</a:t>
                      </a:r>
                      <a:endParaRPr lang="zh-CN" sz="1600" b="0" kern="1200" dirty="0">
                        <a:solidFill>
                          <a:schemeClr val="tx1"/>
                        </a:solidFill>
                        <a:effectLst/>
                        <a:latin typeface="Times New Roman" pitchFamily="18" charset="0"/>
                        <a:ea typeface="+mj-ea"/>
                        <a:cs typeface="Times New Roman" pitchFamily="18" charset="0"/>
                      </a:endParaRPr>
                    </a:p>
                  </a:txBody>
                  <a:tcPr marL="60848" marR="60848" marT="8450" marB="8450" anchor="ctr"/>
                </a:tc>
                <a:extLst>
                  <a:ext uri="{0D108BD9-81ED-4DB2-BD59-A6C34878D82A}">
                    <a16:rowId xmlns:a16="http://schemas.microsoft.com/office/drawing/2014/main" val="10001"/>
                  </a:ext>
                </a:extLst>
              </a:tr>
              <a:tr h="65365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b="0" kern="100" dirty="0">
                          <a:effectLst/>
                          <a:latin typeface="Times New Roman" pitchFamily="18" charset="0"/>
                          <a:ea typeface="+mj-ea"/>
                          <a:cs typeface="Times New Roman" pitchFamily="18" charset="0"/>
                        </a:rPr>
                        <a:t>In[23]:</a:t>
                      </a:r>
                      <a:endParaRPr lang="zh-CN" altLang="zh-CN" sz="1600" b="0" kern="100" dirty="0">
                        <a:effectLst/>
                        <a:latin typeface="Times New Roman" pitchFamily="18" charset="0"/>
                        <a:ea typeface="+mj-ea"/>
                        <a:cs typeface="Times New Roman" pitchFamily="18" charset="0"/>
                      </a:endParaRPr>
                    </a:p>
                    <a:p>
                      <a:pPr algn="just" fontAlgn="auto">
                        <a:spcAft>
                          <a:spcPts val="0"/>
                        </a:spcAft>
                      </a:pPr>
                      <a:endParaRPr lang="zh-CN" sz="1600" b="0" kern="100" dirty="0">
                        <a:effectLst/>
                        <a:latin typeface="Times New Roman" pitchFamily="18" charset="0"/>
                        <a:ea typeface="+mj-ea"/>
                        <a:cs typeface="Times New Roman" pitchFamily="18" charset="0"/>
                      </a:endParaRPr>
                    </a:p>
                  </a:txBody>
                  <a:tcPr marL="60848" marR="60848" marT="8450" marB="8450" anchor="ctr"/>
                </a:tc>
                <a:tc>
                  <a:txBody>
                    <a:bodyPr/>
                    <a:lstStyle/>
                    <a:p>
                      <a:pPr algn="l">
                        <a:spcAft>
                          <a:spcPts val="0"/>
                        </a:spcAft>
                      </a:pPr>
                      <a:r>
                        <a:rPr lang="en-US" sz="1600" b="0" kern="0" dirty="0">
                          <a:solidFill>
                            <a:srgbClr val="000000"/>
                          </a:solidFill>
                          <a:effectLst/>
                          <a:latin typeface="Times New Roman" pitchFamily="18" charset="0"/>
                          <a:ea typeface="+mj-ea"/>
                          <a:cs typeface="Times New Roman" pitchFamily="18" charset="0"/>
                        </a:rPr>
                        <a:t>print('</a:t>
                      </a:r>
                      <a:r>
                        <a:rPr lang="zh-CN" sz="1600" b="0" kern="0" dirty="0">
                          <a:solidFill>
                            <a:srgbClr val="000000"/>
                          </a:solidFill>
                          <a:effectLst/>
                          <a:latin typeface="Times New Roman" pitchFamily="18" charset="0"/>
                          <a:ea typeface="+mj-ea"/>
                          <a:cs typeface="Times New Roman" pitchFamily="18" charset="0"/>
                        </a:rPr>
                        <a:t>数据类型为：</a:t>
                      </a:r>
                      <a:r>
                        <a:rPr lang="en-US" sz="1600" b="0" kern="0" dirty="0">
                          <a:solidFill>
                            <a:srgbClr val="000000"/>
                          </a:solidFill>
                          <a:effectLst/>
                          <a:latin typeface="Times New Roman" pitchFamily="18" charset="0"/>
                          <a:ea typeface="+mj-ea"/>
                          <a:cs typeface="Times New Roman" pitchFamily="18" charset="0"/>
                        </a:rPr>
                        <a:t>',</a:t>
                      </a:r>
                      <a:r>
                        <a:rPr lang="en-US" sz="1600" b="0" kern="0" dirty="0" err="1">
                          <a:solidFill>
                            <a:srgbClr val="000000"/>
                          </a:solidFill>
                          <a:effectLst/>
                          <a:latin typeface="Times New Roman" pitchFamily="18" charset="0"/>
                          <a:ea typeface="+mj-ea"/>
                          <a:cs typeface="Times New Roman" pitchFamily="18" charset="0"/>
                        </a:rPr>
                        <a:t>np.dtype</a:t>
                      </a:r>
                      <a:r>
                        <a:rPr lang="en-US" sz="1600" b="0" kern="0" dirty="0">
                          <a:solidFill>
                            <a:srgbClr val="000000"/>
                          </a:solidFill>
                          <a:effectLst/>
                          <a:latin typeface="Times New Roman" pitchFamily="18" charset="0"/>
                          <a:ea typeface="+mj-ea"/>
                          <a:cs typeface="Times New Roman" pitchFamily="18" charset="0"/>
                        </a:rPr>
                        <a:t>(</a:t>
                      </a:r>
                      <a:r>
                        <a:rPr lang="en-US" sz="1600" b="0" kern="0" dirty="0" err="1">
                          <a:solidFill>
                            <a:srgbClr val="000000"/>
                          </a:solidFill>
                          <a:effectLst/>
                          <a:latin typeface="Times New Roman" pitchFamily="18" charset="0"/>
                          <a:ea typeface="+mj-ea"/>
                          <a:cs typeface="Times New Roman" pitchFamily="18" charset="0"/>
                        </a:rPr>
                        <a:t>df</a:t>
                      </a:r>
                      <a:r>
                        <a:rPr lang="en-US" sz="1600" b="0" kern="0" dirty="0">
                          <a:solidFill>
                            <a:srgbClr val="000000"/>
                          </a:solidFill>
                          <a:effectLst/>
                          <a:latin typeface="Times New Roman" pitchFamily="18" charset="0"/>
                          <a:ea typeface="+mj-ea"/>
                          <a:cs typeface="Times New Roman" pitchFamily="18" charset="0"/>
                        </a:rPr>
                        <a:t>["name"]))</a:t>
                      </a:r>
                      <a:endParaRPr lang="zh-CN" sz="1600" b="0" kern="100" dirty="0">
                        <a:effectLst/>
                        <a:latin typeface="Times New Roman" pitchFamily="18" charset="0"/>
                        <a:ea typeface="+mj-ea"/>
                        <a:cs typeface="Times New Roman" pitchFamily="18" charset="0"/>
                      </a:endParaRPr>
                    </a:p>
                  </a:txBody>
                  <a:tcPr marL="68582" marR="68582" marT="9524" marB="9524" anchor="ctr"/>
                </a:tc>
                <a:extLst>
                  <a:ext uri="{0D108BD9-81ED-4DB2-BD59-A6C34878D82A}">
                    <a16:rowId xmlns:a16="http://schemas.microsoft.com/office/drawing/2014/main" val="10002"/>
                  </a:ext>
                </a:extLst>
              </a:tr>
              <a:tr h="65365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b="0" kern="100" dirty="0">
                          <a:effectLst/>
                          <a:latin typeface="Times New Roman" pitchFamily="18" charset="0"/>
                          <a:ea typeface="+mj-ea"/>
                          <a:cs typeface="Times New Roman" pitchFamily="18" charset="0"/>
                        </a:rPr>
                        <a:t>Out[23]:</a:t>
                      </a:r>
                      <a:endParaRPr lang="zh-CN" altLang="zh-CN" sz="1600" b="0" kern="100" dirty="0">
                        <a:effectLst/>
                        <a:latin typeface="Times New Roman" pitchFamily="18" charset="0"/>
                        <a:ea typeface="+mj-ea"/>
                        <a:cs typeface="Times New Roman" pitchFamily="18" charset="0"/>
                      </a:endParaRPr>
                    </a:p>
                  </a:txBody>
                  <a:tcPr marL="60848" marR="60848" marT="8450" marB="8450" anchor="ctr"/>
                </a:tc>
                <a:tc>
                  <a:txBody>
                    <a:bodyPr/>
                    <a:lstStyle/>
                    <a:p>
                      <a:pPr fontAlgn="auto"/>
                      <a:r>
                        <a:rPr lang="zh-CN" altLang="zh-CN" sz="1600" b="0" kern="1200" dirty="0">
                          <a:solidFill>
                            <a:schemeClr val="tx1"/>
                          </a:solidFill>
                          <a:effectLst/>
                          <a:latin typeface="Times New Roman" pitchFamily="18" charset="0"/>
                          <a:ea typeface="+mj-ea"/>
                          <a:cs typeface="Times New Roman" pitchFamily="18" charset="0"/>
                        </a:rPr>
                        <a:t>数据类型为：</a:t>
                      </a:r>
                      <a:r>
                        <a:rPr lang="en-US" altLang="zh-CN" sz="1600" b="0" kern="1200" dirty="0">
                          <a:solidFill>
                            <a:schemeClr val="tx1"/>
                          </a:solidFill>
                          <a:effectLst/>
                          <a:latin typeface="Times New Roman" pitchFamily="18" charset="0"/>
                          <a:ea typeface="+mj-ea"/>
                          <a:cs typeface="Times New Roman" pitchFamily="18" charset="0"/>
                        </a:rPr>
                        <a:t> &lt;U40</a:t>
                      </a:r>
                      <a:endParaRPr lang="zh-CN" sz="1600" b="0" kern="1200" dirty="0">
                        <a:solidFill>
                          <a:schemeClr val="tx1"/>
                        </a:solidFill>
                        <a:effectLst/>
                        <a:latin typeface="Times New Roman" pitchFamily="18" charset="0"/>
                        <a:ea typeface="+mj-ea"/>
                        <a:cs typeface="Times New Roman" pitchFamily="18" charset="0"/>
                      </a:endParaRPr>
                    </a:p>
                  </a:txBody>
                  <a:tcPr marL="60848" marR="60848" marT="8450" marB="845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456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71548-FF4C-4230-A9E8-7848A4E84F57}"/>
              </a:ext>
            </a:extLst>
          </p:cNvPr>
          <p:cNvSpPr>
            <a:spLocks noGrp="1"/>
          </p:cNvSpPr>
          <p:nvPr>
            <p:ph type="title"/>
          </p:nvPr>
        </p:nvSpPr>
        <p:spPr/>
        <p:txBody>
          <a:bodyPr/>
          <a:lstStyle/>
          <a:p>
            <a:r>
              <a:rPr lang="zh-CN" altLang="en-US" dirty="0"/>
              <a:t>创建数组对象</a:t>
            </a:r>
          </a:p>
        </p:txBody>
      </p:sp>
      <p:sp>
        <p:nvSpPr>
          <p:cNvPr id="3" name="内容占位符 2">
            <a:extLst>
              <a:ext uri="{FF2B5EF4-FFF2-40B4-BE49-F238E27FC236}">
                <a16:creationId xmlns:a16="http://schemas.microsoft.com/office/drawing/2014/main" id="{1BC48064-A1D1-498A-8388-5F2033433ECB}"/>
              </a:ext>
            </a:extLst>
          </p:cNvPr>
          <p:cNvSpPr>
            <a:spLocks noGrp="1"/>
          </p:cNvSpPr>
          <p:nvPr>
            <p:ph idx="1"/>
          </p:nvPr>
        </p:nvSpPr>
        <p:spPr/>
        <p:txBody>
          <a:bodyPr/>
          <a:lstStyle/>
          <a:p>
            <a:r>
              <a:rPr lang="zh-CN" altLang="en-US" dirty="0"/>
              <a:t>演示：</a:t>
            </a:r>
          </a:p>
          <a:p>
            <a:pPr lvl="1"/>
            <a:r>
              <a:rPr lang="zh-CN" altLang="en-US" dirty="0"/>
              <a:t>代码 </a:t>
            </a:r>
            <a:r>
              <a:rPr lang="en-US" altLang="zh-CN" dirty="0"/>
              <a:t>13</a:t>
            </a:r>
            <a:r>
              <a:rPr lang="zh-CN" altLang="en-US" dirty="0"/>
              <a:t>：自定义数组数据，可以预先指定数据类型</a:t>
            </a:r>
          </a:p>
          <a:p>
            <a:pPr lvl="1"/>
            <a:r>
              <a:rPr lang="zh-CN" altLang="en-US" dirty="0"/>
              <a:t>在使用</a:t>
            </a:r>
            <a:r>
              <a:rPr lang="en-US" altLang="zh-CN" dirty="0"/>
              <a:t>array</a:t>
            </a:r>
            <a:r>
              <a:rPr lang="zh-CN" altLang="en-US" dirty="0"/>
              <a:t>函数创建数组时，数组的数据类型默认是浮点型。</a:t>
            </a:r>
            <a:endParaRPr lang="en-US" altLang="zh-CN" dirty="0"/>
          </a:p>
          <a:p>
            <a:pPr lvl="2"/>
            <a:r>
              <a:rPr lang="en-US" altLang="zh-CN" dirty="0"/>
              <a:t>(</a:t>
            </a:r>
            <a:r>
              <a:rPr lang="zh-CN" altLang="en-US" dirty="0"/>
              <a:t>西红柿、卷心菜）</a:t>
            </a:r>
            <a:endParaRPr lang="en-US" altLang="zh-CN" dirty="0"/>
          </a:p>
          <a:p>
            <a:endParaRPr lang="zh-CN" altLang="en-US" dirty="0"/>
          </a:p>
        </p:txBody>
      </p:sp>
      <p:sp>
        <p:nvSpPr>
          <p:cNvPr id="4" name="日期占位符 3">
            <a:extLst>
              <a:ext uri="{FF2B5EF4-FFF2-40B4-BE49-F238E27FC236}">
                <a16:creationId xmlns:a16="http://schemas.microsoft.com/office/drawing/2014/main" id="{DAEE8F81-C25C-4415-8B4E-AB33030B05A7}"/>
              </a:ext>
            </a:extLst>
          </p:cNvPr>
          <p:cNvSpPr>
            <a:spLocks noGrp="1"/>
          </p:cNvSpPr>
          <p:nvPr>
            <p:ph type="dt" sz="half" idx="10"/>
          </p:nvPr>
        </p:nvSpPr>
        <p:spPr/>
        <p:txBody>
          <a:bodyPr/>
          <a:lstStyle/>
          <a:p>
            <a:fld id="{13C3D280-D6A6-4806-824F-A729E43F084B}"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7926AFA3-F744-4C8D-8348-B2EB17F8DEFE}"/>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0F431923-A59D-4A3B-9321-95926C3399BB}"/>
              </a:ext>
            </a:extLst>
          </p:cNvPr>
          <p:cNvSpPr>
            <a:spLocks noGrp="1"/>
          </p:cNvSpPr>
          <p:nvPr>
            <p:ph type="sldNum" sz="quarter" idx="12"/>
          </p:nvPr>
        </p:nvSpPr>
        <p:spPr/>
        <p:txBody>
          <a:bodyPr/>
          <a:lstStyle/>
          <a:p>
            <a:fld id="{430B0D6D-5A4E-4BD9-8C2C-65280206BEEF}" type="slidenum">
              <a:rPr lang="zh-CN" altLang="en-US" smtClean="0"/>
              <a:t>22</a:t>
            </a:fld>
            <a:endParaRPr lang="zh-CN" altLang="en-US"/>
          </a:p>
        </p:txBody>
      </p:sp>
      <p:graphicFrame>
        <p:nvGraphicFramePr>
          <p:cNvPr id="7" name="表格 6">
            <a:extLst>
              <a:ext uri="{FF2B5EF4-FFF2-40B4-BE49-F238E27FC236}">
                <a16:creationId xmlns:a16="http://schemas.microsoft.com/office/drawing/2014/main" id="{AC4E791E-7198-4894-9D55-C4B3CD9463C9}"/>
              </a:ext>
            </a:extLst>
          </p:cNvPr>
          <p:cNvGraphicFramePr>
            <a:graphicFrameLocks noGrp="1"/>
          </p:cNvGraphicFramePr>
          <p:nvPr>
            <p:extLst>
              <p:ext uri="{D42A27DB-BD31-4B8C-83A1-F6EECF244321}">
                <p14:modId xmlns:p14="http://schemas.microsoft.com/office/powerpoint/2010/main" val="3279051244"/>
              </p:ext>
            </p:extLst>
          </p:nvPr>
        </p:nvGraphicFramePr>
        <p:xfrm>
          <a:off x="3581400" y="3737778"/>
          <a:ext cx="6662738" cy="1990195"/>
        </p:xfrm>
        <a:graphic>
          <a:graphicData uri="http://schemas.openxmlformats.org/drawingml/2006/table">
            <a:tbl>
              <a:tblPr firstRow="1" firstCol="1" bandRow="1">
                <a:tableStyleId>{9D7B26C5-4107-4FEC-AEDC-1716B250A1EF}</a:tableStyleId>
              </a:tblPr>
              <a:tblGrid>
                <a:gridCol w="947875">
                  <a:extLst>
                    <a:ext uri="{9D8B030D-6E8A-4147-A177-3AD203B41FA5}">
                      <a16:colId xmlns:a16="http://schemas.microsoft.com/office/drawing/2014/main" val="20000"/>
                    </a:ext>
                  </a:extLst>
                </a:gridCol>
                <a:gridCol w="5714863">
                  <a:extLst>
                    <a:ext uri="{9D8B030D-6E8A-4147-A177-3AD203B41FA5}">
                      <a16:colId xmlns:a16="http://schemas.microsoft.com/office/drawing/2014/main" val="20001"/>
                    </a:ext>
                  </a:extLst>
                </a:gridCol>
              </a:tblGrid>
              <a:tr h="1008062">
                <a:tc>
                  <a:txBody>
                    <a:bodyPr/>
                    <a:lstStyle/>
                    <a:p>
                      <a:pPr algn="just" fontAlgn="auto">
                        <a:spcAft>
                          <a:spcPts val="0"/>
                        </a:spcAft>
                      </a:pPr>
                      <a:r>
                        <a:rPr lang="en-US" sz="1400" b="0" kern="100" dirty="0">
                          <a:effectLst/>
                          <a:latin typeface="Times New Roman" pitchFamily="18" charset="0"/>
                          <a:ea typeface="+mj-ea"/>
                          <a:cs typeface="Times New Roman" pitchFamily="18" charset="0"/>
                        </a:rPr>
                        <a:t>In[24]:</a:t>
                      </a:r>
                      <a:endParaRPr lang="zh-CN" sz="1400" b="0" kern="100" dirty="0">
                        <a:effectLst/>
                        <a:latin typeface="Times New Roman" pitchFamily="18" charset="0"/>
                        <a:ea typeface="+mj-ea"/>
                        <a:cs typeface="Times New Roman" pitchFamily="18" charset="0"/>
                      </a:endParaRPr>
                    </a:p>
                  </a:txBody>
                  <a:tcPr marL="60844" marR="60844" marT="8451" marB="8451" anchor="ctr"/>
                </a:tc>
                <a:tc>
                  <a:txBody>
                    <a:bodyPr/>
                    <a:lstStyle/>
                    <a:p>
                      <a:r>
                        <a:rPr lang="en-US" altLang="zh-CN" sz="1400" b="0" kern="1200" dirty="0" err="1">
                          <a:solidFill>
                            <a:schemeClr val="tx1"/>
                          </a:solidFill>
                          <a:effectLst/>
                          <a:latin typeface="Times New Roman" pitchFamily="18" charset="0"/>
                          <a:ea typeface="+mj-ea"/>
                          <a:cs typeface="Times New Roman" pitchFamily="18" charset="0"/>
                        </a:rPr>
                        <a:t>itemz</a:t>
                      </a:r>
                      <a:r>
                        <a:rPr lang="en-US" altLang="zh-CN" sz="1400" b="0" kern="1200" dirty="0">
                          <a:solidFill>
                            <a:schemeClr val="tx1"/>
                          </a:solidFill>
                          <a:effectLst/>
                          <a:latin typeface="Times New Roman" pitchFamily="18" charset="0"/>
                          <a:ea typeface="+mj-ea"/>
                          <a:cs typeface="Times New Roman" pitchFamily="18" charset="0"/>
                        </a:rPr>
                        <a:t> = </a:t>
                      </a:r>
                      <a:r>
                        <a:rPr lang="en-US" altLang="zh-CN" sz="1400" b="0" kern="1200" dirty="0" err="1">
                          <a:solidFill>
                            <a:schemeClr val="tx1"/>
                          </a:solidFill>
                          <a:effectLst/>
                          <a:latin typeface="Times New Roman" pitchFamily="18" charset="0"/>
                          <a:ea typeface="+mj-ea"/>
                          <a:cs typeface="Times New Roman" pitchFamily="18" charset="0"/>
                        </a:rPr>
                        <a:t>np.array</a:t>
                      </a:r>
                      <a:r>
                        <a:rPr lang="en-US" altLang="zh-CN" sz="1400" b="0" kern="1200" dirty="0">
                          <a:solidFill>
                            <a:schemeClr val="tx1"/>
                          </a:solidFill>
                          <a:effectLst/>
                          <a:latin typeface="Times New Roman" pitchFamily="18" charset="0"/>
                          <a:ea typeface="+mj-ea"/>
                          <a:cs typeface="Times New Roman" pitchFamily="18" charset="0"/>
                        </a:rPr>
                        <a:t>([("tomatoes", 42, 4.14), ("cabbages", 13, 1.72)], </a:t>
                      </a:r>
                      <a:r>
                        <a:rPr lang="en-US" altLang="zh-CN" sz="1400" b="0" kern="1200" dirty="0" err="1">
                          <a:solidFill>
                            <a:schemeClr val="tx1"/>
                          </a:solidFill>
                          <a:effectLst/>
                          <a:latin typeface="Times New Roman" pitchFamily="18" charset="0"/>
                          <a:ea typeface="+mj-ea"/>
                          <a:cs typeface="Times New Roman" pitchFamily="18" charset="0"/>
                        </a:rPr>
                        <a:t>dtype</a:t>
                      </a:r>
                      <a:r>
                        <a:rPr lang="en-US" altLang="zh-CN" sz="1400" b="0" kern="1200" dirty="0">
                          <a:solidFill>
                            <a:schemeClr val="tx1"/>
                          </a:solidFill>
                          <a:effectLst/>
                          <a:latin typeface="Times New Roman" pitchFamily="18" charset="0"/>
                          <a:ea typeface="+mj-ea"/>
                          <a:cs typeface="Times New Roman" pitchFamily="18" charset="0"/>
                        </a:rPr>
                        <a:t>=</a:t>
                      </a:r>
                      <a:r>
                        <a:rPr lang="en-US" altLang="zh-CN" sz="1400" b="0" kern="1200" dirty="0" err="1">
                          <a:solidFill>
                            <a:schemeClr val="tx1"/>
                          </a:solidFill>
                          <a:effectLst/>
                          <a:latin typeface="Times New Roman" pitchFamily="18" charset="0"/>
                          <a:ea typeface="+mj-ea"/>
                          <a:cs typeface="Times New Roman" pitchFamily="18" charset="0"/>
                        </a:rPr>
                        <a:t>df</a:t>
                      </a:r>
                      <a:r>
                        <a:rPr lang="en-US" altLang="zh-CN" sz="1400" b="0" kern="1200" dirty="0">
                          <a:solidFill>
                            <a:schemeClr val="tx1"/>
                          </a:solidFill>
                          <a:effectLst/>
                          <a:latin typeface="Times New Roman" pitchFamily="18" charset="0"/>
                          <a:ea typeface="+mj-ea"/>
                          <a:cs typeface="Times New Roman" pitchFamily="18" charset="0"/>
                        </a:rPr>
                        <a:t>)</a:t>
                      </a:r>
                      <a:endParaRPr lang="zh-CN" altLang="zh-CN" sz="1400" b="0" kern="1200" dirty="0">
                        <a:solidFill>
                          <a:schemeClr val="tx1"/>
                        </a:solidFill>
                        <a:effectLst/>
                        <a:latin typeface="Times New Roman" pitchFamily="18" charset="0"/>
                        <a:ea typeface="+mj-ea"/>
                        <a:cs typeface="Times New Roman" pitchFamily="18" charset="0"/>
                      </a:endParaRPr>
                    </a:p>
                    <a:p>
                      <a:r>
                        <a:rPr lang="en-US" altLang="zh-CN" sz="1400" b="0" kern="1200" dirty="0">
                          <a:solidFill>
                            <a:schemeClr val="tx1"/>
                          </a:solidFill>
                          <a:effectLst/>
                          <a:latin typeface="Times New Roman" pitchFamily="18" charset="0"/>
                          <a:ea typeface="+mj-ea"/>
                          <a:cs typeface="Times New Roman" pitchFamily="18" charset="0"/>
                        </a:rPr>
                        <a:t>print('</a:t>
                      </a:r>
                      <a:r>
                        <a:rPr lang="zh-CN" altLang="zh-CN" sz="1400" b="0" kern="1200" dirty="0">
                          <a:solidFill>
                            <a:schemeClr val="tx1"/>
                          </a:solidFill>
                          <a:effectLst/>
                          <a:latin typeface="Times New Roman" pitchFamily="18" charset="0"/>
                          <a:ea typeface="+mj-ea"/>
                          <a:cs typeface="Times New Roman" pitchFamily="18" charset="0"/>
                        </a:rPr>
                        <a:t>自定义数据为：</a:t>
                      </a:r>
                      <a:r>
                        <a:rPr lang="en-US" altLang="zh-CN" sz="1400" b="0" kern="1200" dirty="0">
                          <a:solidFill>
                            <a:schemeClr val="tx1"/>
                          </a:solidFill>
                          <a:effectLst/>
                          <a:latin typeface="Times New Roman" pitchFamily="18" charset="0"/>
                          <a:ea typeface="+mj-ea"/>
                          <a:cs typeface="Times New Roman" pitchFamily="18" charset="0"/>
                        </a:rPr>
                        <a:t>',</a:t>
                      </a:r>
                      <a:r>
                        <a:rPr lang="en-US" altLang="zh-CN" sz="1400" b="0" kern="1200" dirty="0" err="1">
                          <a:solidFill>
                            <a:schemeClr val="tx1"/>
                          </a:solidFill>
                          <a:effectLst/>
                          <a:latin typeface="Times New Roman" pitchFamily="18" charset="0"/>
                          <a:ea typeface="+mj-ea"/>
                          <a:cs typeface="Times New Roman" pitchFamily="18" charset="0"/>
                        </a:rPr>
                        <a:t>itemz</a:t>
                      </a:r>
                      <a:r>
                        <a:rPr lang="en-US" altLang="zh-CN" sz="1400" b="0" kern="1200" dirty="0">
                          <a:solidFill>
                            <a:schemeClr val="tx1"/>
                          </a:solidFill>
                          <a:effectLst/>
                          <a:latin typeface="Times New Roman" pitchFamily="18" charset="0"/>
                          <a:ea typeface="+mj-ea"/>
                          <a:cs typeface="Times New Roman" pitchFamily="18" charset="0"/>
                        </a:rPr>
                        <a:t>)</a:t>
                      </a:r>
                      <a:endParaRPr lang="zh-CN" sz="1400" b="0" kern="100" dirty="0">
                        <a:effectLst/>
                        <a:latin typeface="Times New Roman" pitchFamily="18" charset="0"/>
                        <a:ea typeface="+mj-ea"/>
                        <a:cs typeface="Times New Roman" pitchFamily="18" charset="0"/>
                      </a:endParaRPr>
                    </a:p>
                  </a:txBody>
                  <a:tcPr marL="68578" marR="68578" marT="9525" marB="9525" anchor="ctr"/>
                </a:tc>
                <a:extLst>
                  <a:ext uri="{0D108BD9-81ED-4DB2-BD59-A6C34878D82A}">
                    <a16:rowId xmlns:a16="http://schemas.microsoft.com/office/drawing/2014/main" val="10000"/>
                  </a:ext>
                </a:extLst>
              </a:tr>
              <a:tr h="982133">
                <a:tc>
                  <a:txBody>
                    <a:bodyPr/>
                    <a:lstStyle/>
                    <a:p>
                      <a:pPr algn="just" fontAlgn="auto">
                        <a:spcAft>
                          <a:spcPts val="0"/>
                        </a:spcAft>
                      </a:pPr>
                      <a:r>
                        <a:rPr lang="en-US" sz="1400" b="0" kern="100" dirty="0">
                          <a:effectLst/>
                          <a:latin typeface="Times New Roman" pitchFamily="18" charset="0"/>
                          <a:ea typeface="+mj-ea"/>
                          <a:cs typeface="Times New Roman" pitchFamily="18" charset="0"/>
                        </a:rPr>
                        <a:t>Out[24]:</a:t>
                      </a:r>
                      <a:endParaRPr lang="zh-CN" sz="1400" b="0" kern="100" dirty="0">
                        <a:effectLst/>
                        <a:latin typeface="Times New Roman" pitchFamily="18" charset="0"/>
                        <a:ea typeface="+mj-ea"/>
                        <a:cs typeface="Times New Roman" pitchFamily="18" charset="0"/>
                      </a:endParaRPr>
                    </a:p>
                  </a:txBody>
                  <a:tcPr marL="60844" marR="60844" marT="8451" marB="8451" anchor="ctr"/>
                </a:tc>
                <a:tc>
                  <a:txBody>
                    <a:bodyPr/>
                    <a:lstStyle/>
                    <a:p>
                      <a:pPr fontAlgn="auto"/>
                      <a:r>
                        <a:rPr lang="zh-CN" altLang="zh-CN" sz="1400" b="0" kern="1200" dirty="0">
                          <a:solidFill>
                            <a:schemeClr val="tx1"/>
                          </a:solidFill>
                          <a:effectLst/>
                          <a:latin typeface="Times New Roman" pitchFamily="18" charset="0"/>
                          <a:ea typeface="+mj-ea"/>
                          <a:cs typeface="Times New Roman" pitchFamily="18" charset="0"/>
                        </a:rPr>
                        <a:t>自定义数据为：</a:t>
                      </a:r>
                      <a:r>
                        <a:rPr lang="en-US" altLang="zh-CN" sz="1400" b="0" kern="1200" dirty="0">
                          <a:solidFill>
                            <a:schemeClr val="tx1"/>
                          </a:solidFill>
                          <a:effectLst/>
                          <a:latin typeface="Times New Roman" pitchFamily="18" charset="0"/>
                          <a:ea typeface="+mj-ea"/>
                          <a:cs typeface="Times New Roman" pitchFamily="18" charset="0"/>
                        </a:rPr>
                        <a:t> [('tomatoes', 42,  4.14) ('cabbages', 13,  1.72)]</a:t>
                      </a:r>
                      <a:endParaRPr lang="zh-CN" sz="1400" b="0" kern="100" dirty="0">
                        <a:effectLst/>
                        <a:latin typeface="Times New Roman" pitchFamily="18" charset="0"/>
                        <a:ea typeface="+mj-ea"/>
                        <a:cs typeface="Times New Roman" pitchFamily="18" charset="0"/>
                      </a:endParaRPr>
                    </a:p>
                  </a:txBody>
                  <a:tcPr marL="60844" marR="60844" marT="8451" marB="8451"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9408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6A9A9-7469-4D79-ACFE-C9A6272FFA62}"/>
              </a:ext>
            </a:extLst>
          </p:cNvPr>
          <p:cNvSpPr>
            <a:spLocks noGrp="1"/>
          </p:cNvSpPr>
          <p:nvPr>
            <p:ph type="title"/>
          </p:nvPr>
        </p:nvSpPr>
        <p:spPr/>
        <p:txBody>
          <a:bodyPr/>
          <a:lstStyle/>
          <a:p>
            <a:r>
              <a:rPr lang="zh-CN" altLang="en-US" dirty="0"/>
              <a:t>生成随机数</a:t>
            </a:r>
          </a:p>
        </p:txBody>
      </p:sp>
      <p:sp>
        <p:nvSpPr>
          <p:cNvPr id="3" name="内容占位符 2">
            <a:extLst>
              <a:ext uri="{FF2B5EF4-FFF2-40B4-BE49-F238E27FC236}">
                <a16:creationId xmlns:a16="http://schemas.microsoft.com/office/drawing/2014/main" id="{A6D2BB4C-1DF7-41E0-8222-0FADC7E338DE}"/>
              </a:ext>
            </a:extLst>
          </p:cNvPr>
          <p:cNvSpPr>
            <a:spLocks noGrp="1"/>
          </p:cNvSpPr>
          <p:nvPr>
            <p:ph idx="1"/>
          </p:nvPr>
        </p:nvSpPr>
        <p:spPr/>
        <p:txBody>
          <a:bodyPr/>
          <a:lstStyle/>
          <a:p>
            <a:r>
              <a:rPr lang="zh-CN" altLang="en-US" dirty="0"/>
              <a:t>演示：代码 </a:t>
            </a:r>
            <a:r>
              <a:rPr lang="en-US" altLang="zh-CN" dirty="0"/>
              <a:t>14</a:t>
            </a:r>
            <a:r>
              <a:rPr lang="zh-CN" altLang="en-US" dirty="0"/>
              <a:t>：无约束条件下生成随机数</a:t>
            </a:r>
            <a:endParaRPr lang="en-US" altLang="zh-CN" dirty="0"/>
          </a:p>
          <a:p>
            <a:endParaRPr lang="en-US" altLang="zh-CN" dirty="0"/>
          </a:p>
          <a:p>
            <a:endParaRPr lang="en-US" altLang="zh-CN" dirty="0"/>
          </a:p>
          <a:p>
            <a:r>
              <a:rPr lang="zh-CN" altLang="en-US" dirty="0"/>
              <a:t>演示：代码 </a:t>
            </a:r>
            <a:r>
              <a:rPr lang="en-US" altLang="zh-CN" dirty="0"/>
              <a:t>15</a:t>
            </a:r>
            <a:r>
              <a:rPr lang="zh-CN" altLang="en-US" dirty="0"/>
              <a:t>：生成服从均匀分布的随机数</a:t>
            </a:r>
          </a:p>
        </p:txBody>
      </p:sp>
      <p:sp>
        <p:nvSpPr>
          <p:cNvPr id="4" name="日期占位符 3">
            <a:extLst>
              <a:ext uri="{FF2B5EF4-FFF2-40B4-BE49-F238E27FC236}">
                <a16:creationId xmlns:a16="http://schemas.microsoft.com/office/drawing/2014/main" id="{BF25FC3F-9803-4634-B71C-2B9887E4C0C1}"/>
              </a:ext>
            </a:extLst>
          </p:cNvPr>
          <p:cNvSpPr>
            <a:spLocks noGrp="1"/>
          </p:cNvSpPr>
          <p:nvPr>
            <p:ph type="dt" sz="half" idx="10"/>
          </p:nvPr>
        </p:nvSpPr>
        <p:spPr/>
        <p:txBody>
          <a:bodyPr/>
          <a:lstStyle/>
          <a:p>
            <a:fld id="{EA21332F-BB23-41AA-BD41-9C038EE7D765}"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B96832E-236F-45F9-88D8-D3C57ACF60BF}"/>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AB63DE7F-0C29-4DA7-8B41-341C5FF921F2}"/>
              </a:ext>
            </a:extLst>
          </p:cNvPr>
          <p:cNvSpPr>
            <a:spLocks noGrp="1"/>
          </p:cNvSpPr>
          <p:nvPr>
            <p:ph type="sldNum" sz="quarter" idx="12"/>
          </p:nvPr>
        </p:nvSpPr>
        <p:spPr/>
        <p:txBody>
          <a:bodyPr/>
          <a:lstStyle/>
          <a:p>
            <a:fld id="{430B0D6D-5A4E-4BD9-8C2C-65280206BEEF}" type="slidenum">
              <a:rPr lang="zh-CN" altLang="en-US" smtClean="0"/>
              <a:t>23</a:t>
            </a:fld>
            <a:endParaRPr lang="zh-CN" altLang="en-US"/>
          </a:p>
        </p:txBody>
      </p:sp>
      <p:graphicFrame>
        <p:nvGraphicFramePr>
          <p:cNvPr id="7" name="表格 6">
            <a:extLst>
              <a:ext uri="{FF2B5EF4-FFF2-40B4-BE49-F238E27FC236}">
                <a16:creationId xmlns:a16="http://schemas.microsoft.com/office/drawing/2014/main" id="{363FDB33-6DA4-45C6-B4DC-212D6DD64B22}"/>
              </a:ext>
            </a:extLst>
          </p:cNvPr>
          <p:cNvGraphicFramePr>
            <a:graphicFrameLocks noGrp="1"/>
          </p:cNvGraphicFramePr>
          <p:nvPr>
            <p:extLst>
              <p:ext uri="{D42A27DB-BD31-4B8C-83A1-F6EECF244321}">
                <p14:modId xmlns:p14="http://schemas.microsoft.com/office/powerpoint/2010/main" val="232477655"/>
              </p:ext>
            </p:extLst>
          </p:nvPr>
        </p:nvGraphicFramePr>
        <p:xfrm>
          <a:off x="2346325" y="2284943"/>
          <a:ext cx="5807075" cy="1486699"/>
        </p:xfrm>
        <a:graphic>
          <a:graphicData uri="http://schemas.openxmlformats.org/drawingml/2006/table">
            <a:tbl>
              <a:tblPr firstRow="1" firstCol="1" bandRow="1">
                <a:tableStyleId>{9D7B26C5-4107-4FEC-AEDC-1716B250A1EF}</a:tableStyleId>
              </a:tblPr>
              <a:tblGrid>
                <a:gridCol w="826144">
                  <a:extLst>
                    <a:ext uri="{9D8B030D-6E8A-4147-A177-3AD203B41FA5}">
                      <a16:colId xmlns:a16="http://schemas.microsoft.com/office/drawing/2014/main" val="20000"/>
                    </a:ext>
                  </a:extLst>
                </a:gridCol>
                <a:gridCol w="4980931">
                  <a:extLst>
                    <a:ext uri="{9D8B030D-6E8A-4147-A177-3AD203B41FA5}">
                      <a16:colId xmlns:a16="http://schemas.microsoft.com/office/drawing/2014/main" val="20001"/>
                    </a:ext>
                  </a:extLst>
                </a:gridCol>
              </a:tblGrid>
              <a:tr h="593724">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In[25]:</a:t>
                      </a:r>
                      <a:endParaRPr lang="zh-CN" sz="1600" b="0" kern="100" dirty="0">
                        <a:effectLst/>
                        <a:latin typeface="Times New Roman" pitchFamily="18" charset="0"/>
                        <a:ea typeface="+mj-ea"/>
                        <a:cs typeface="Times New Roman" pitchFamily="18" charset="0"/>
                      </a:endParaRPr>
                    </a:p>
                  </a:txBody>
                  <a:tcPr marL="60844" marR="60844" marT="8453" marB="8453" anchor="ctr"/>
                </a:tc>
                <a:tc>
                  <a:txBody>
                    <a:bodyPr/>
                    <a:lstStyle/>
                    <a:p>
                      <a:pPr algn="just" fontAlgn="auto">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en-US" sz="1600" b="0" kern="1200" dirty="0">
                          <a:solidFill>
                            <a:schemeClr val="tx1"/>
                          </a:solidFill>
                          <a:effectLst/>
                          <a:latin typeface="Times New Roman" pitchFamily="18" charset="0"/>
                          <a:ea typeface="+mj-ea"/>
                          <a:cs typeface="Times New Roman" pitchFamily="18" charset="0"/>
                        </a:rPr>
                        <a:t>生成的随机数组为：</a:t>
                      </a:r>
                      <a:r>
                        <a:rPr lang="en-US" altLang="zh-CN" sz="1600" b="0" kern="1200" dirty="0">
                          <a:solidFill>
                            <a:schemeClr val="tx1"/>
                          </a:solidFill>
                          <a:effectLst/>
                          <a:latin typeface="Times New Roman" pitchFamily="18" charset="0"/>
                          <a:ea typeface="+mj-ea"/>
                          <a:cs typeface="Times New Roman" pitchFamily="18" charset="0"/>
                        </a:rPr>
                        <a:t>',</a:t>
                      </a:r>
                      <a:r>
                        <a:rPr lang="en-US" altLang="zh-CN" sz="1600" b="0" kern="1200" dirty="0" err="1">
                          <a:solidFill>
                            <a:schemeClr val="tx1"/>
                          </a:solidFill>
                          <a:effectLst/>
                          <a:latin typeface="Times New Roman" pitchFamily="18" charset="0"/>
                          <a:ea typeface="+mj-ea"/>
                          <a:cs typeface="Times New Roman" pitchFamily="18" charset="0"/>
                        </a:rPr>
                        <a:t>np.random.random</a:t>
                      </a:r>
                      <a:r>
                        <a:rPr lang="en-US" altLang="zh-CN" sz="1600" b="0" kern="1200" dirty="0">
                          <a:solidFill>
                            <a:schemeClr val="tx1"/>
                          </a:solidFill>
                          <a:effectLst/>
                          <a:latin typeface="Times New Roman" pitchFamily="18" charset="0"/>
                          <a:ea typeface="+mj-ea"/>
                          <a:cs typeface="Times New Roman" pitchFamily="18" charset="0"/>
                        </a:rPr>
                        <a:t>(100))</a:t>
                      </a:r>
                      <a:endParaRPr lang="zh-CN" sz="1600" b="0" kern="100" dirty="0">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0"/>
                  </a:ext>
                </a:extLst>
              </a:tr>
              <a:tr h="892975">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Out[25]:</a:t>
                      </a:r>
                      <a:endParaRPr lang="zh-CN" sz="1600" b="0" kern="100" dirty="0">
                        <a:effectLst/>
                        <a:latin typeface="Times New Roman" pitchFamily="18" charset="0"/>
                        <a:ea typeface="+mj-ea"/>
                        <a:cs typeface="Times New Roman" pitchFamily="18" charset="0"/>
                      </a:endParaRPr>
                    </a:p>
                  </a:txBody>
                  <a:tcPr marL="60844" marR="60844" marT="8453" marB="8453" anchor="ctr"/>
                </a:tc>
                <a:tc>
                  <a:txBody>
                    <a:bodyPr/>
                    <a:lstStyle/>
                    <a:p>
                      <a:pPr fontAlgn="auto"/>
                      <a:r>
                        <a:rPr lang="zh-CN" altLang="en-US" sz="1600" b="0" kern="1200" dirty="0">
                          <a:solidFill>
                            <a:schemeClr val="tx1"/>
                          </a:solidFill>
                          <a:effectLst/>
                          <a:latin typeface="Times New Roman" pitchFamily="18" charset="0"/>
                          <a:ea typeface="+mj-ea"/>
                          <a:cs typeface="Times New Roman" pitchFamily="18" charset="0"/>
                        </a:rPr>
                        <a:t> 生成的随机数组为： </a:t>
                      </a:r>
                      <a:r>
                        <a:rPr lang="en-US" altLang="zh-CN" sz="1600" b="0" kern="1200" dirty="0">
                          <a:solidFill>
                            <a:schemeClr val="tx1"/>
                          </a:solidFill>
                          <a:effectLst/>
                          <a:latin typeface="Times New Roman" pitchFamily="18" charset="0"/>
                          <a:ea typeface="+mj-ea"/>
                          <a:cs typeface="Times New Roman" pitchFamily="18" charset="0"/>
                        </a:rPr>
                        <a:t>[ 0.15343184 0.51581585</a:t>
                      </a:r>
                    </a:p>
                    <a:p>
                      <a:pPr fontAlgn="auto"/>
                      <a:r>
                        <a:rPr lang="en-US" altLang="zh-CN" sz="1600" b="0" kern="1200" dirty="0">
                          <a:solidFill>
                            <a:schemeClr val="tx1"/>
                          </a:solidFill>
                          <a:effectLst/>
                          <a:latin typeface="Times New Roman" pitchFamily="18" charset="0"/>
                          <a:ea typeface="+mj-ea"/>
                          <a:cs typeface="Times New Roman" pitchFamily="18" charset="0"/>
                        </a:rPr>
                        <a:t>0.07228451 ... 0.24418316</a:t>
                      </a:r>
                    </a:p>
                    <a:p>
                      <a:pPr fontAlgn="auto"/>
                      <a:r>
                        <a:rPr lang="en-US" altLang="zh-CN" sz="1600" b="0" kern="1200" dirty="0">
                          <a:solidFill>
                            <a:schemeClr val="tx1"/>
                          </a:solidFill>
                          <a:effectLst/>
                          <a:latin typeface="Times New Roman" pitchFamily="18" charset="0"/>
                          <a:ea typeface="+mj-ea"/>
                          <a:cs typeface="Times New Roman" pitchFamily="18" charset="0"/>
                        </a:rPr>
                        <a:t>0.92510545 0.57507965]</a:t>
                      </a:r>
                      <a:endParaRPr lang="zh-CN" sz="1600" b="0" kern="100" dirty="0">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CE6CCA49-88B5-469A-896A-01422DBDDABF}"/>
              </a:ext>
            </a:extLst>
          </p:cNvPr>
          <p:cNvGraphicFramePr>
            <a:graphicFrameLocks noGrp="1"/>
          </p:cNvGraphicFramePr>
          <p:nvPr>
            <p:extLst>
              <p:ext uri="{D42A27DB-BD31-4B8C-83A1-F6EECF244321}">
                <p14:modId xmlns:p14="http://schemas.microsoft.com/office/powerpoint/2010/main" val="2300524546"/>
              </p:ext>
            </p:extLst>
          </p:nvPr>
        </p:nvGraphicFramePr>
        <p:xfrm>
          <a:off x="3581400" y="4246721"/>
          <a:ext cx="7525808" cy="1846263"/>
        </p:xfrm>
        <a:graphic>
          <a:graphicData uri="http://schemas.openxmlformats.org/drawingml/2006/table">
            <a:tbl>
              <a:tblPr firstRow="1" firstCol="1" bandRow="1">
                <a:tableStyleId>{9D7B26C5-4107-4FEC-AEDC-1716B250A1EF}</a:tableStyleId>
              </a:tblPr>
              <a:tblGrid>
                <a:gridCol w="1070660">
                  <a:extLst>
                    <a:ext uri="{9D8B030D-6E8A-4147-A177-3AD203B41FA5}">
                      <a16:colId xmlns:a16="http://schemas.microsoft.com/office/drawing/2014/main" val="20000"/>
                    </a:ext>
                  </a:extLst>
                </a:gridCol>
                <a:gridCol w="6455148">
                  <a:extLst>
                    <a:ext uri="{9D8B030D-6E8A-4147-A177-3AD203B41FA5}">
                      <a16:colId xmlns:a16="http://schemas.microsoft.com/office/drawing/2014/main" val="20001"/>
                    </a:ext>
                  </a:extLst>
                </a:gridCol>
              </a:tblGrid>
              <a:tr h="582293">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In[26]:</a:t>
                      </a:r>
                      <a:endParaRPr lang="zh-CN" sz="1600" b="0" kern="100" dirty="0">
                        <a:effectLst/>
                        <a:latin typeface="Times New Roman" pitchFamily="18" charset="0"/>
                        <a:ea typeface="+mj-ea"/>
                        <a:cs typeface="Times New Roman" pitchFamily="18" charset="0"/>
                      </a:endParaRPr>
                    </a:p>
                  </a:txBody>
                  <a:tcPr marL="60844" marR="60844" marT="8453" marB="8453" anchor="ct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en-US" sz="1600" b="0" kern="1200" dirty="0">
                          <a:solidFill>
                            <a:schemeClr val="tx1"/>
                          </a:solidFill>
                          <a:effectLst/>
                          <a:latin typeface="Times New Roman" pitchFamily="18" charset="0"/>
                          <a:ea typeface="+mj-ea"/>
                          <a:cs typeface="Times New Roman" pitchFamily="18" charset="0"/>
                        </a:rPr>
                        <a:t>生成的随机数组为：</a:t>
                      </a:r>
                      <a:r>
                        <a:rPr lang="en-US" altLang="zh-CN" sz="1600" b="0" kern="1200" dirty="0">
                          <a:solidFill>
                            <a:schemeClr val="tx1"/>
                          </a:solidFill>
                          <a:effectLst/>
                          <a:latin typeface="Times New Roman" pitchFamily="18" charset="0"/>
                          <a:ea typeface="+mj-ea"/>
                          <a:cs typeface="Times New Roman" pitchFamily="18" charset="0"/>
                        </a:rPr>
                        <a:t>\n',</a:t>
                      </a:r>
                      <a:r>
                        <a:rPr lang="en-US" altLang="zh-CN" sz="1600" b="0" kern="1200" dirty="0" err="1">
                          <a:solidFill>
                            <a:schemeClr val="tx1"/>
                          </a:solidFill>
                          <a:effectLst/>
                          <a:latin typeface="Times New Roman" pitchFamily="18" charset="0"/>
                          <a:ea typeface="+mj-ea"/>
                          <a:cs typeface="Times New Roman" pitchFamily="18" charset="0"/>
                        </a:rPr>
                        <a:t>np.random.rand</a:t>
                      </a:r>
                      <a:r>
                        <a:rPr lang="en-US" altLang="zh-CN" sz="1600" b="0" kern="1200" dirty="0">
                          <a:solidFill>
                            <a:schemeClr val="tx1"/>
                          </a:solidFill>
                          <a:effectLst/>
                          <a:latin typeface="Times New Roman" pitchFamily="18" charset="0"/>
                          <a:ea typeface="+mj-ea"/>
                          <a:cs typeface="Times New Roman" pitchFamily="18" charset="0"/>
                        </a:rPr>
                        <a:t>(10,5))</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0"/>
                  </a:ext>
                </a:extLst>
              </a:tr>
              <a:tr h="1263970">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Out[26]:</a:t>
                      </a:r>
                      <a:endParaRPr lang="zh-CN" sz="1600" b="0" kern="100" dirty="0">
                        <a:effectLst/>
                        <a:latin typeface="Times New Roman" pitchFamily="18" charset="0"/>
                        <a:ea typeface="+mj-ea"/>
                        <a:cs typeface="Times New Roman" pitchFamily="18" charset="0"/>
                      </a:endParaRPr>
                    </a:p>
                  </a:txBody>
                  <a:tcPr marL="60844" marR="60844" marT="8453" marB="8453" anchor="ctr"/>
                </a:tc>
                <a:tc>
                  <a:txBody>
                    <a:bodyPr/>
                    <a:lstStyle/>
                    <a:p>
                      <a:pPr fontAlgn="auto"/>
                      <a:r>
                        <a:rPr lang="zh-CN" altLang="en-US" sz="1600" b="0" kern="1200" dirty="0">
                          <a:solidFill>
                            <a:schemeClr val="tx1"/>
                          </a:solidFill>
                          <a:effectLst/>
                          <a:latin typeface="Times New Roman" pitchFamily="18" charset="0"/>
                          <a:ea typeface="+mj-ea"/>
                          <a:cs typeface="Times New Roman" pitchFamily="18" charset="0"/>
                        </a:rPr>
                        <a:t>生成的随机数组为：</a:t>
                      </a:r>
                    </a:p>
                    <a:p>
                      <a:pPr fontAlgn="auto"/>
                      <a:r>
                        <a:rPr lang="en-US" altLang="zh-CN" sz="1600" b="0" kern="1200" dirty="0">
                          <a:solidFill>
                            <a:schemeClr val="tx1"/>
                          </a:solidFill>
                          <a:effectLst/>
                          <a:latin typeface="Times New Roman" pitchFamily="18" charset="0"/>
                          <a:ea typeface="+mj-ea"/>
                          <a:cs typeface="Times New Roman" pitchFamily="18" charset="0"/>
                        </a:rPr>
                        <a:t>[[ 0.39830491 0.94011394 0.59974923 0.44453894 0.65451838]</a:t>
                      </a:r>
                    </a:p>
                    <a:p>
                      <a:pPr fontAlgn="auto"/>
                      <a:r>
                        <a:rPr lang="en-US" altLang="zh-CN" sz="1600" b="0" kern="1200" dirty="0">
                          <a:solidFill>
                            <a:schemeClr val="tx1"/>
                          </a:solidFill>
                          <a:effectLst/>
                          <a:latin typeface="Times New Roman" pitchFamily="18" charset="0"/>
                          <a:ea typeface="+mj-ea"/>
                          <a:cs typeface="Times New Roman" pitchFamily="18" charset="0"/>
                        </a:rPr>
                        <a:t>...</a:t>
                      </a:r>
                    </a:p>
                    <a:p>
                      <a:pPr fontAlgn="auto"/>
                      <a:r>
                        <a:rPr lang="en-US" altLang="zh-CN" sz="1600" b="0" kern="1200" dirty="0">
                          <a:solidFill>
                            <a:schemeClr val="tx1"/>
                          </a:solidFill>
                          <a:effectLst/>
                          <a:latin typeface="Times New Roman" pitchFamily="18" charset="0"/>
                          <a:ea typeface="+mj-ea"/>
                          <a:cs typeface="Times New Roman" pitchFamily="18" charset="0"/>
                        </a:rPr>
                        <a:t>[ 0.1468544 0.82972989 0.58011115 0.45157667 0.32422895]]</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91987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924C9-0973-42D1-B65C-4C936F7D07E3}"/>
              </a:ext>
            </a:extLst>
          </p:cNvPr>
          <p:cNvSpPr>
            <a:spLocks noGrp="1"/>
          </p:cNvSpPr>
          <p:nvPr>
            <p:ph type="title"/>
          </p:nvPr>
        </p:nvSpPr>
        <p:spPr/>
        <p:txBody>
          <a:bodyPr/>
          <a:lstStyle/>
          <a:p>
            <a:r>
              <a:rPr lang="zh-CN" altLang="en-US" dirty="0"/>
              <a:t>生成随机数</a:t>
            </a:r>
          </a:p>
        </p:txBody>
      </p:sp>
      <p:sp>
        <p:nvSpPr>
          <p:cNvPr id="3" name="内容占位符 2">
            <a:extLst>
              <a:ext uri="{FF2B5EF4-FFF2-40B4-BE49-F238E27FC236}">
                <a16:creationId xmlns:a16="http://schemas.microsoft.com/office/drawing/2014/main" id="{179B386C-A783-4415-BF61-6248831E0895}"/>
              </a:ext>
            </a:extLst>
          </p:cNvPr>
          <p:cNvSpPr>
            <a:spLocks noGrp="1"/>
          </p:cNvSpPr>
          <p:nvPr>
            <p:ph idx="1"/>
          </p:nvPr>
        </p:nvSpPr>
        <p:spPr/>
        <p:txBody>
          <a:bodyPr/>
          <a:lstStyle/>
          <a:p>
            <a:r>
              <a:rPr lang="zh-CN" altLang="en-US" dirty="0"/>
              <a:t>演示：代码 </a:t>
            </a:r>
            <a:r>
              <a:rPr lang="en-US" altLang="zh-CN" dirty="0"/>
              <a:t>16</a:t>
            </a:r>
            <a:r>
              <a:rPr lang="zh-CN" altLang="en-US" dirty="0"/>
              <a:t>：生成服从正态分布的随机数</a:t>
            </a:r>
            <a:endParaRPr lang="en-US" altLang="zh-CN" dirty="0"/>
          </a:p>
          <a:p>
            <a:endParaRPr lang="en-US" altLang="zh-CN" dirty="0"/>
          </a:p>
          <a:p>
            <a:endParaRPr lang="en-US" altLang="zh-CN" dirty="0"/>
          </a:p>
          <a:p>
            <a:endParaRPr lang="zh-CN" altLang="en-US" dirty="0"/>
          </a:p>
          <a:p>
            <a:r>
              <a:rPr lang="zh-CN" altLang="en-US" dirty="0"/>
              <a:t>演示：代码 </a:t>
            </a:r>
            <a:r>
              <a:rPr lang="en-US" altLang="zh-CN" dirty="0"/>
              <a:t>17</a:t>
            </a:r>
            <a:r>
              <a:rPr lang="zh-CN" altLang="en-US" dirty="0"/>
              <a:t>：生成给定上下范围的随机数，如创建一个最小值不低于 </a:t>
            </a:r>
            <a:r>
              <a:rPr lang="en-US" altLang="zh-CN" dirty="0"/>
              <a:t>2</a:t>
            </a:r>
            <a:r>
              <a:rPr lang="zh-CN" altLang="en-US" dirty="0"/>
              <a:t>、最大值不高于 </a:t>
            </a:r>
            <a:r>
              <a:rPr lang="en-US" altLang="zh-CN" dirty="0"/>
              <a:t>10 </a:t>
            </a:r>
            <a:r>
              <a:rPr lang="zh-CN" altLang="en-US" dirty="0"/>
              <a:t>的 </a:t>
            </a:r>
            <a:r>
              <a:rPr lang="en-US" altLang="zh-CN" dirty="0"/>
              <a:t>2 </a:t>
            </a:r>
            <a:r>
              <a:rPr lang="zh-CN" altLang="en-US" dirty="0"/>
              <a:t>行 </a:t>
            </a:r>
            <a:r>
              <a:rPr lang="en-US" altLang="zh-CN" dirty="0"/>
              <a:t>5 </a:t>
            </a:r>
            <a:r>
              <a:rPr lang="zh-CN" altLang="en-US" dirty="0"/>
              <a:t>列数组</a:t>
            </a:r>
          </a:p>
          <a:p>
            <a:endParaRPr lang="zh-CN" altLang="en-US" dirty="0"/>
          </a:p>
        </p:txBody>
      </p:sp>
      <p:sp>
        <p:nvSpPr>
          <p:cNvPr id="4" name="日期占位符 3">
            <a:extLst>
              <a:ext uri="{FF2B5EF4-FFF2-40B4-BE49-F238E27FC236}">
                <a16:creationId xmlns:a16="http://schemas.microsoft.com/office/drawing/2014/main" id="{7CE064FA-03A5-4884-B426-438215933B89}"/>
              </a:ext>
            </a:extLst>
          </p:cNvPr>
          <p:cNvSpPr>
            <a:spLocks noGrp="1"/>
          </p:cNvSpPr>
          <p:nvPr>
            <p:ph type="dt" sz="half" idx="10"/>
          </p:nvPr>
        </p:nvSpPr>
        <p:spPr/>
        <p:txBody>
          <a:bodyPr/>
          <a:lstStyle/>
          <a:p>
            <a:fld id="{0DC1AF79-1812-476F-B117-8EA86229499C}"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0B9D2E6D-E468-432D-A2BB-C34E7D59C590}"/>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A9C8EFD5-56F2-42DD-A7E7-636B4E196FCC}"/>
              </a:ext>
            </a:extLst>
          </p:cNvPr>
          <p:cNvSpPr>
            <a:spLocks noGrp="1"/>
          </p:cNvSpPr>
          <p:nvPr>
            <p:ph type="sldNum" sz="quarter" idx="12"/>
          </p:nvPr>
        </p:nvSpPr>
        <p:spPr/>
        <p:txBody>
          <a:bodyPr/>
          <a:lstStyle/>
          <a:p>
            <a:fld id="{430B0D6D-5A4E-4BD9-8C2C-65280206BEEF}" type="slidenum">
              <a:rPr lang="zh-CN" altLang="en-US" smtClean="0"/>
              <a:t>24</a:t>
            </a:fld>
            <a:endParaRPr lang="zh-CN" altLang="en-US"/>
          </a:p>
        </p:txBody>
      </p:sp>
      <p:graphicFrame>
        <p:nvGraphicFramePr>
          <p:cNvPr id="7" name="表格 6">
            <a:extLst>
              <a:ext uri="{FF2B5EF4-FFF2-40B4-BE49-F238E27FC236}">
                <a16:creationId xmlns:a16="http://schemas.microsoft.com/office/drawing/2014/main" id="{6AD1EEC7-FC3C-4E09-87F1-51B082219907}"/>
              </a:ext>
            </a:extLst>
          </p:cNvPr>
          <p:cNvGraphicFramePr>
            <a:graphicFrameLocks noGrp="1"/>
          </p:cNvGraphicFramePr>
          <p:nvPr>
            <p:extLst>
              <p:ext uri="{D42A27DB-BD31-4B8C-83A1-F6EECF244321}">
                <p14:modId xmlns:p14="http://schemas.microsoft.com/office/powerpoint/2010/main" val="2764746164"/>
              </p:ext>
            </p:extLst>
          </p:nvPr>
        </p:nvGraphicFramePr>
        <p:xfrm>
          <a:off x="2209800" y="2377548"/>
          <a:ext cx="8076670" cy="1623746"/>
        </p:xfrm>
        <a:graphic>
          <a:graphicData uri="http://schemas.openxmlformats.org/drawingml/2006/table">
            <a:tbl>
              <a:tblPr firstRow="1" firstCol="1" bandRow="1">
                <a:tableStyleId>{9D7B26C5-4107-4FEC-AEDC-1716B250A1EF}</a:tableStyleId>
              </a:tblPr>
              <a:tblGrid>
                <a:gridCol w="1149028">
                  <a:extLst>
                    <a:ext uri="{9D8B030D-6E8A-4147-A177-3AD203B41FA5}">
                      <a16:colId xmlns:a16="http://schemas.microsoft.com/office/drawing/2014/main" val="20000"/>
                    </a:ext>
                  </a:extLst>
                </a:gridCol>
                <a:gridCol w="6927642">
                  <a:extLst>
                    <a:ext uri="{9D8B030D-6E8A-4147-A177-3AD203B41FA5}">
                      <a16:colId xmlns:a16="http://schemas.microsoft.com/office/drawing/2014/main" val="20001"/>
                    </a:ext>
                  </a:extLst>
                </a:gridCol>
              </a:tblGrid>
              <a:tr h="391873">
                <a:tc>
                  <a:txBody>
                    <a:bodyPr/>
                    <a:lstStyle/>
                    <a:p>
                      <a:pPr algn="just" fontAlgn="auto">
                        <a:spcAft>
                          <a:spcPts val="0"/>
                        </a:spcAft>
                      </a:pPr>
                      <a:r>
                        <a:rPr lang="en-US" sz="1500" b="0" kern="100" dirty="0">
                          <a:effectLst/>
                          <a:latin typeface="Times New Roman" pitchFamily="18" charset="0"/>
                          <a:ea typeface="+mj-ea"/>
                          <a:cs typeface="Times New Roman" pitchFamily="18" charset="0"/>
                        </a:rPr>
                        <a:t>In[27]:</a:t>
                      </a:r>
                      <a:endParaRPr lang="zh-CN" sz="1500" b="0" kern="100" dirty="0">
                        <a:effectLst/>
                        <a:latin typeface="Times New Roman" pitchFamily="18" charset="0"/>
                        <a:ea typeface="+mj-ea"/>
                        <a:cs typeface="Times New Roman" pitchFamily="18" charset="0"/>
                      </a:endParaRPr>
                    </a:p>
                  </a:txBody>
                  <a:tcPr marL="60844" marR="60844" marT="8453" marB="8453" anchor="ctr"/>
                </a:tc>
                <a:tc>
                  <a:txBody>
                    <a:bodyPr/>
                    <a:lstStyle/>
                    <a:p>
                      <a:pPr algn="just" fontAlgn="auto">
                        <a:spcAft>
                          <a:spcPts val="0"/>
                        </a:spcAft>
                      </a:pPr>
                      <a:r>
                        <a:rPr lang="en-US" altLang="zh-CN" sz="1500" b="0" kern="1200" dirty="0">
                          <a:solidFill>
                            <a:schemeClr val="tx1"/>
                          </a:solidFill>
                          <a:effectLst/>
                          <a:latin typeface="Times New Roman" pitchFamily="18" charset="0"/>
                          <a:ea typeface="+mj-ea"/>
                          <a:cs typeface="Times New Roman" pitchFamily="18" charset="0"/>
                        </a:rPr>
                        <a:t>print('</a:t>
                      </a:r>
                      <a:r>
                        <a:rPr lang="zh-CN" altLang="zh-CN" sz="1500" b="0" kern="1200" dirty="0">
                          <a:solidFill>
                            <a:schemeClr val="tx1"/>
                          </a:solidFill>
                          <a:effectLst/>
                          <a:latin typeface="Times New Roman" pitchFamily="18" charset="0"/>
                          <a:ea typeface="+mj-ea"/>
                          <a:cs typeface="Times New Roman" pitchFamily="18" charset="0"/>
                        </a:rPr>
                        <a:t>生成的随机数组为：</a:t>
                      </a:r>
                      <a:r>
                        <a:rPr lang="en-US" altLang="zh-CN" sz="1500" b="0" kern="1200" dirty="0">
                          <a:solidFill>
                            <a:schemeClr val="tx1"/>
                          </a:solidFill>
                          <a:effectLst/>
                          <a:latin typeface="Times New Roman" pitchFamily="18" charset="0"/>
                          <a:ea typeface="+mj-ea"/>
                          <a:cs typeface="Times New Roman" pitchFamily="18" charset="0"/>
                        </a:rPr>
                        <a:t>\n',</a:t>
                      </a:r>
                      <a:r>
                        <a:rPr lang="en-US" altLang="zh-CN" sz="1500" b="0" kern="1200" dirty="0" err="1">
                          <a:solidFill>
                            <a:schemeClr val="tx1"/>
                          </a:solidFill>
                          <a:effectLst/>
                          <a:latin typeface="Times New Roman" pitchFamily="18" charset="0"/>
                          <a:ea typeface="+mj-ea"/>
                          <a:cs typeface="Times New Roman" pitchFamily="18" charset="0"/>
                        </a:rPr>
                        <a:t>np.random.randn</a:t>
                      </a:r>
                      <a:r>
                        <a:rPr lang="en-US" altLang="zh-CN" sz="1500" b="0" kern="1200" dirty="0">
                          <a:solidFill>
                            <a:schemeClr val="tx1"/>
                          </a:solidFill>
                          <a:effectLst/>
                          <a:latin typeface="Times New Roman" pitchFamily="18" charset="0"/>
                          <a:ea typeface="+mj-ea"/>
                          <a:cs typeface="Times New Roman" pitchFamily="18" charset="0"/>
                        </a:rPr>
                        <a:t>(10,5))</a:t>
                      </a:r>
                      <a:endParaRPr lang="zh-CN" sz="1500" b="0" kern="100" dirty="0">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0"/>
                  </a:ext>
                </a:extLst>
              </a:tr>
              <a:tr h="1231873">
                <a:tc>
                  <a:txBody>
                    <a:bodyPr/>
                    <a:lstStyle/>
                    <a:p>
                      <a:pPr algn="just" fontAlgn="auto">
                        <a:spcAft>
                          <a:spcPts val="0"/>
                        </a:spcAft>
                      </a:pPr>
                      <a:r>
                        <a:rPr lang="en-US" sz="1500" b="0" kern="100" dirty="0">
                          <a:effectLst/>
                          <a:latin typeface="Times New Roman" pitchFamily="18" charset="0"/>
                          <a:ea typeface="+mj-ea"/>
                          <a:cs typeface="Times New Roman" pitchFamily="18" charset="0"/>
                        </a:rPr>
                        <a:t>Out[27]:</a:t>
                      </a:r>
                      <a:endParaRPr lang="zh-CN" sz="1500" b="0" kern="100" dirty="0">
                        <a:effectLst/>
                        <a:latin typeface="Times New Roman" pitchFamily="18" charset="0"/>
                        <a:ea typeface="+mj-ea"/>
                        <a:cs typeface="Times New Roman" pitchFamily="18" charset="0"/>
                      </a:endParaRPr>
                    </a:p>
                  </a:txBody>
                  <a:tcPr marL="60844" marR="60844" marT="8453" marB="8453" anchor="ctr"/>
                </a:tc>
                <a:tc>
                  <a:txBody>
                    <a:bodyPr/>
                    <a:lstStyle/>
                    <a:p>
                      <a:r>
                        <a:rPr lang="zh-CN" altLang="zh-CN" sz="1500" b="0" kern="1200" dirty="0">
                          <a:solidFill>
                            <a:schemeClr val="tx1"/>
                          </a:solidFill>
                          <a:effectLst/>
                          <a:latin typeface="Times New Roman" pitchFamily="18" charset="0"/>
                          <a:ea typeface="+mj-ea"/>
                          <a:cs typeface="Times New Roman" pitchFamily="18" charset="0"/>
                        </a:rPr>
                        <a:t>生成的随机数组为：</a:t>
                      </a:r>
                    </a:p>
                    <a:p>
                      <a:r>
                        <a:rPr lang="en-US" altLang="zh-CN" sz="1500" b="0" kern="1200" dirty="0">
                          <a:solidFill>
                            <a:schemeClr val="tx1"/>
                          </a:solidFill>
                          <a:effectLst/>
                          <a:latin typeface="Times New Roman" pitchFamily="18" charset="0"/>
                          <a:ea typeface="+mj-ea"/>
                          <a:cs typeface="Times New Roman" pitchFamily="18" charset="0"/>
                        </a:rPr>
                        <a:t> [[-0.60571968  0.39034908 -1.63315513  0.02783885 -1.84139301]</a:t>
                      </a:r>
                      <a:endParaRPr lang="zh-CN" altLang="zh-CN" sz="1500" b="0" kern="1200" dirty="0">
                        <a:solidFill>
                          <a:schemeClr val="tx1"/>
                        </a:solidFill>
                        <a:effectLst/>
                        <a:latin typeface="Times New Roman" pitchFamily="18" charset="0"/>
                        <a:ea typeface="+mj-ea"/>
                        <a:cs typeface="Times New Roman" pitchFamily="18" charset="0"/>
                      </a:endParaRPr>
                    </a:p>
                    <a:p>
                      <a:r>
                        <a:rPr lang="en-US" altLang="zh-CN" sz="1500" b="0" kern="1200" dirty="0">
                          <a:solidFill>
                            <a:schemeClr val="tx1"/>
                          </a:solidFill>
                          <a:effectLst/>
                          <a:latin typeface="Times New Roman" pitchFamily="18" charset="0"/>
                          <a:ea typeface="+mj-ea"/>
                          <a:cs typeface="Times New Roman" pitchFamily="18" charset="0"/>
                        </a:rPr>
                        <a:t>..., </a:t>
                      </a:r>
                      <a:endParaRPr lang="zh-CN" altLang="zh-CN" sz="1500" b="0" kern="1200" dirty="0">
                        <a:solidFill>
                          <a:schemeClr val="tx1"/>
                        </a:solidFill>
                        <a:effectLst/>
                        <a:latin typeface="Times New Roman" pitchFamily="18" charset="0"/>
                        <a:ea typeface="+mj-ea"/>
                        <a:cs typeface="Times New Roman" pitchFamily="18" charset="0"/>
                      </a:endParaRPr>
                    </a:p>
                    <a:p>
                      <a:r>
                        <a:rPr lang="en-US" altLang="zh-CN" sz="1500" b="0" kern="1200" dirty="0">
                          <a:solidFill>
                            <a:schemeClr val="tx1"/>
                          </a:solidFill>
                          <a:effectLst/>
                          <a:latin typeface="Times New Roman" pitchFamily="18" charset="0"/>
                          <a:ea typeface="+mj-ea"/>
                          <a:cs typeface="Times New Roman" pitchFamily="18" charset="0"/>
                        </a:rPr>
                        <a:t> [-0.27500487  1.41711262  0.6635967   0.35486644 -0.26700703]]</a:t>
                      </a:r>
                      <a:endParaRPr lang="zh-CN" sz="1500" b="0" kern="100" dirty="0">
                        <a:effectLst/>
                        <a:latin typeface="Times New Roman" pitchFamily="18" charset="0"/>
                        <a:ea typeface="+mj-ea"/>
                        <a:cs typeface="Times New Roman" pitchFamily="18" charset="0"/>
                      </a:endParaRPr>
                    </a:p>
                  </a:txBody>
                  <a:tcPr marL="60844" marR="60844" marT="8453" marB="8453" anchor="ctr"/>
                </a:tc>
                <a:extLst>
                  <a:ext uri="{0D108BD9-81ED-4DB2-BD59-A6C34878D82A}">
                    <a16:rowId xmlns:a16="http://schemas.microsoft.com/office/drawing/2014/main" val="10001"/>
                  </a:ext>
                </a:extLst>
              </a:tr>
            </a:tbl>
          </a:graphicData>
        </a:graphic>
      </p:graphicFrame>
      <p:graphicFrame>
        <p:nvGraphicFramePr>
          <p:cNvPr id="8" name="表格 7">
            <a:extLst>
              <a:ext uri="{FF2B5EF4-FFF2-40B4-BE49-F238E27FC236}">
                <a16:creationId xmlns:a16="http://schemas.microsoft.com/office/drawing/2014/main" id="{06C4A6FD-1AC3-43D3-ABF5-C758308D40D2}"/>
              </a:ext>
            </a:extLst>
          </p:cNvPr>
          <p:cNvGraphicFramePr>
            <a:graphicFrameLocks noGrp="1"/>
          </p:cNvGraphicFramePr>
          <p:nvPr>
            <p:extLst>
              <p:ext uri="{D42A27DB-BD31-4B8C-83A1-F6EECF244321}">
                <p14:modId xmlns:p14="http://schemas.microsoft.com/office/powerpoint/2010/main" val="2265579785"/>
              </p:ext>
            </p:extLst>
          </p:nvPr>
        </p:nvGraphicFramePr>
        <p:xfrm>
          <a:off x="2209800" y="5368925"/>
          <a:ext cx="8076670" cy="1489075"/>
        </p:xfrm>
        <a:graphic>
          <a:graphicData uri="http://schemas.openxmlformats.org/drawingml/2006/table">
            <a:tbl>
              <a:tblPr firstRow="1" firstCol="1" bandRow="1">
                <a:tableStyleId>{9D7B26C5-4107-4FEC-AEDC-1716B250A1EF}</a:tableStyleId>
              </a:tblPr>
              <a:tblGrid>
                <a:gridCol w="1149028">
                  <a:extLst>
                    <a:ext uri="{9D8B030D-6E8A-4147-A177-3AD203B41FA5}">
                      <a16:colId xmlns:a16="http://schemas.microsoft.com/office/drawing/2014/main" val="20000"/>
                    </a:ext>
                  </a:extLst>
                </a:gridCol>
                <a:gridCol w="6927642">
                  <a:extLst>
                    <a:ext uri="{9D8B030D-6E8A-4147-A177-3AD203B41FA5}">
                      <a16:colId xmlns:a16="http://schemas.microsoft.com/office/drawing/2014/main" val="20001"/>
                    </a:ext>
                  </a:extLst>
                </a:gridCol>
              </a:tblGrid>
              <a:tr h="562539">
                <a:tc>
                  <a:txBody>
                    <a:bodyPr/>
                    <a:lstStyle/>
                    <a:p>
                      <a:pPr algn="just" fontAlgn="auto">
                        <a:spcAft>
                          <a:spcPts val="0"/>
                        </a:spcAft>
                      </a:pPr>
                      <a:r>
                        <a:rPr lang="en-US" sz="1600" b="0" kern="100" dirty="0">
                          <a:effectLst/>
                          <a:latin typeface="Times New Roman" pitchFamily="18" charset="0"/>
                          <a:ea typeface="+mj-ea"/>
                          <a:cs typeface="Times New Roman" pitchFamily="18" charset="0"/>
                        </a:rPr>
                        <a:t>In[28]:</a:t>
                      </a:r>
                      <a:endParaRPr lang="zh-CN" sz="1600" b="0" kern="100" dirty="0">
                        <a:effectLst/>
                        <a:latin typeface="Times New Roman" pitchFamily="18" charset="0"/>
                        <a:ea typeface="+mj-ea"/>
                        <a:cs typeface="Times New Roman" pitchFamily="18" charset="0"/>
                      </a:endParaRPr>
                    </a:p>
                  </a:txBody>
                  <a:tcPr marL="60844" marR="60844" marT="8452" marB="8452" anchor="ctr"/>
                </a:tc>
                <a:tc>
                  <a:txBody>
                    <a:bodyPr/>
                    <a:lstStyle/>
                    <a:p>
                      <a:pPr marL="0" algn="l" defTabSz="914400" rtl="0" eaLnBrk="1" fontAlgn="auto" latinLnBrk="0" hangingPunct="1">
                        <a:spcAft>
                          <a:spcPts val="0"/>
                        </a:spcAft>
                      </a:pPr>
                      <a:r>
                        <a:rPr lang="en-US" altLang="zh-CN" sz="1600" b="0" kern="1200" dirty="0">
                          <a:solidFill>
                            <a:schemeClr val="tx1"/>
                          </a:solidFill>
                          <a:effectLst/>
                          <a:latin typeface="Times New Roman" pitchFamily="18" charset="0"/>
                          <a:ea typeface="+mj-ea"/>
                          <a:cs typeface="Times New Roman" pitchFamily="18" charset="0"/>
                        </a:rPr>
                        <a:t>print('</a:t>
                      </a:r>
                      <a:r>
                        <a:rPr lang="zh-CN" altLang="en-US" sz="1600" b="0" kern="1200" dirty="0">
                          <a:solidFill>
                            <a:schemeClr val="tx1"/>
                          </a:solidFill>
                          <a:effectLst/>
                          <a:latin typeface="Times New Roman" pitchFamily="18" charset="0"/>
                          <a:ea typeface="+mj-ea"/>
                          <a:cs typeface="Times New Roman" pitchFamily="18" charset="0"/>
                        </a:rPr>
                        <a:t>生成的随机数组为：</a:t>
                      </a:r>
                      <a:r>
                        <a:rPr lang="en-US" altLang="zh-CN" sz="1600" b="0" kern="1200" dirty="0">
                          <a:solidFill>
                            <a:schemeClr val="tx1"/>
                          </a:solidFill>
                          <a:effectLst/>
                          <a:latin typeface="Times New Roman" pitchFamily="18" charset="0"/>
                          <a:ea typeface="+mj-ea"/>
                          <a:cs typeface="Times New Roman" pitchFamily="18" charset="0"/>
                        </a:rPr>
                        <a:t>\n',</a:t>
                      </a:r>
                      <a:r>
                        <a:rPr lang="en-US" altLang="zh-CN" sz="1600" b="0" kern="1200" dirty="0" err="1">
                          <a:solidFill>
                            <a:schemeClr val="tx1"/>
                          </a:solidFill>
                          <a:effectLst/>
                          <a:latin typeface="Times New Roman" pitchFamily="18" charset="0"/>
                          <a:ea typeface="+mj-ea"/>
                          <a:cs typeface="Times New Roman" pitchFamily="18" charset="0"/>
                        </a:rPr>
                        <a:t>np.random.randint</a:t>
                      </a:r>
                      <a:r>
                        <a:rPr lang="en-US" altLang="zh-CN" sz="1600" b="0" kern="1200" dirty="0">
                          <a:solidFill>
                            <a:schemeClr val="tx1"/>
                          </a:solidFill>
                          <a:effectLst/>
                          <a:latin typeface="Times New Roman" pitchFamily="18" charset="0"/>
                          <a:ea typeface="+mj-ea"/>
                          <a:cs typeface="Times New Roman" pitchFamily="18" charset="0"/>
                        </a:rPr>
                        <a:t>(2,10,size = [2,5]))</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tc>
                <a:extLst>
                  <a:ext uri="{0D108BD9-81ED-4DB2-BD59-A6C34878D82A}">
                    <a16:rowId xmlns:a16="http://schemas.microsoft.com/office/drawing/2014/main" val="10000"/>
                  </a:ext>
                </a:extLst>
              </a:tr>
              <a:tr h="926536">
                <a:tc>
                  <a:txBody>
                    <a:bodyPr/>
                    <a:lstStyle/>
                    <a:p>
                      <a:pPr algn="just" fontAlgn="auto">
                        <a:spcAft>
                          <a:spcPts val="0"/>
                        </a:spcAft>
                      </a:pPr>
                      <a:r>
                        <a:rPr lang="en-US" sz="1600" b="0" kern="100" dirty="0">
                          <a:effectLst/>
                          <a:latin typeface="Times New Roman" pitchFamily="18" charset="0"/>
                          <a:ea typeface="+mj-ea"/>
                          <a:cs typeface="Times New Roman" pitchFamily="18" charset="0"/>
                        </a:rPr>
                        <a:t>Out[28]:</a:t>
                      </a:r>
                      <a:endParaRPr lang="zh-CN" sz="1600" b="0" kern="100" dirty="0">
                        <a:effectLst/>
                        <a:latin typeface="Times New Roman" pitchFamily="18" charset="0"/>
                        <a:ea typeface="+mj-ea"/>
                        <a:cs typeface="Times New Roman" pitchFamily="18" charset="0"/>
                      </a:endParaRPr>
                    </a:p>
                  </a:txBody>
                  <a:tcPr marL="60844" marR="60844" marT="8452" marB="8452" anchor="ctr"/>
                </a:tc>
                <a:tc>
                  <a:txBody>
                    <a:bodyPr/>
                    <a:lstStyle/>
                    <a:p>
                      <a:pPr fontAlgn="auto"/>
                      <a:r>
                        <a:rPr lang="zh-CN" altLang="en-US" sz="1600" b="0" kern="1200" dirty="0">
                          <a:solidFill>
                            <a:schemeClr val="tx1"/>
                          </a:solidFill>
                          <a:effectLst/>
                          <a:latin typeface="Times New Roman" pitchFamily="18" charset="0"/>
                          <a:ea typeface="+mj-ea"/>
                          <a:cs typeface="Times New Roman" pitchFamily="18" charset="0"/>
                        </a:rPr>
                        <a:t> 生成的随机数组为：</a:t>
                      </a:r>
                      <a:endParaRPr lang="en-US" altLang="zh-CN" sz="1600" b="0" kern="1200" dirty="0">
                        <a:solidFill>
                          <a:schemeClr val="tx1"/>
                        </a:solidFill>
                        <a:effectLst/>
                        <a:latin typeface="Times New Roman" pitchFamily="18" charset="0"/>
                        <a:ea typeface="+mj-ea"/>
                        <a:cs typeface="Times New Roman" pitchFamily="18" charset="0"/>
                      </a:endParaRPr>
                    </a:p>
                    <a:p>
                      <a:pPr fontAlgn="auto"/>
                      <a:r>
                        <a:rPr lang="zh-CN" altLang="en-US" sz="1600" b="0" kern="1200" dirty="0">
                          <a:solidFill>
                            <a:schemeClr val="tx1"/>
                          </a:solidFill>
                          <a:effectLst/>
                          <a:latin typeface="Times New Roman" pitchFamily="18" charset="0"/>
                          <a:ea typeface="+mj-ea"/>
                          <a:cs typeface="Times New Roman" pitchFamily="18" charset="0"/>
                        </a:rPr>
                        <a:t> </a:t>
                      </a:r>
                      <a:r>
                        <a:rPr lang="en-US" altLang="zh-CN" sz="1600" b="0" kern="1200" dirty="0">
                          <a:solidFill>
                            <a:schemeClr val="tx1"/>
                          </a:solidFill>
                          <a:effectLst/>
                          <a:latin typeface="Times New Roman" pitchFamily="18" charset="0"/>
                          <a:ea typeface="+mj-ea"/>
                          <a:cs typeface="Times New Roman" pitchFamily="18" charset="0"/>
                        </a:rPr>
                        <a:t>[[6 6 6 6 8]</a:t>
                      </a:r>
                    </a:p>
                    <a:p>
                      <a:pPr fontAlgn="auto"/>
                      <a:r>
                        <a:rPr lang="en-US" altLang="zh-CN" sz="1600" b="0" kern="1200" dirty="0">
                          <a:solidFill>
                            <a:schemeClr val="tx1"/>
                          </a:solidFill>
                          <a:effectLst/>
                          <a:latin typeface="Times New Roman" pitchFamily="18" charset="0"/>
                          <a:ea typeface="+mj-ea"/>
                          <a:cs typeface="Times New Roman" pitchFamily="18" charset="0"/>
                        </a:rPr>
                        <a:t>[9 6 6 8 4]]</a:t>
                      </a:r>
                      <a:endParaRPr lang="zh-CN" sz="1600" b="0" kern="1200" dirty="0">
                        <a:solidFill>
                          <a:schemeClr val="tx1"/>
                        </a:solidFill>
                        <a:effectLst/>
                        <a:latin typeface="Times New Roman" pitchFamily="18" charset="0"/>
                        <a:ea typeface="+mj-ea"/>
                        <a:cs typeface="Times New Roman" pitchFamily="18" charset="0"/>
                      </a:endParaRPr>
                    </a:p>
                  </a:txBody>
                  <a:tcPr marL="60844" marR="60844" marT="8452" marB="8452"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70426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10CE6-9F32-4641-B0C8-3F3264C3E348}"/>
              </a:ext>
            </a:extLst>
          </p:cNvPr>
          <p:cNvSpPr>
            <a:spLocks noGrp="1"/>
          </p:cNvSpPr>
          <p:nvPr>
            <p:ph type="title"/>
          </p:nvPr>
        </p:nvSpPr>
        <p:spPr/>
        <p:txBody>
          <a:bodyPr/>
          <a:lstStyle/>
          <a:p>
            <a:r>
              <a:rPr lang="zh-CN" altLang="en-US" dirty="0"/>
              <a:t>生成随机数</a:t>
            </a:r>
          </a:p>
        </p:txBody>
      </p:sp>
      <p:sp>
        <p:nvSpPr>
          <p:cNvPr id="3" name="内容占位符 2">
            <a:extLst>
              <a:ext uri="{FF2B5EF4-FFF2-40B4-BE49-F238E27FC236}">
                <a16:creationId xmlns:a16="http://schemas.microsoft.com/office/drawing/2014/main" id="{A69588E0-0BE6-4FB6-A17A-CDC1A64CB028}"/>
              </a:ext>
            </a:extLst>
          </p:cNvPr>
          <p:cNvSpPr>
            <a:spLocks noGrp="1"/>
          </p:cNvSpPr>
          <p:nvPr>
            <p:ph idx="1"/>
          </p:nvPr>
        </p:nvSpPr>
        <p:spPr/>
        <p:txBody>
          <a:bodyPr/>
          <a:lstStyle/>
          <a:p>
            <a:r>
              <a:rPr lang="zh-CN" altLang="en-US" dirty="0"/>
              <a:t>生成随机数</a:t>
            </a:r>
          </a:p>
        </p:txBody>
      </p:sp>
      <p:sp>
        <p:nvSpPr>
          <p:cNvPr id="4" name="日期占位符 3">
            <a:extLst>
              <a:ext uri="{FF2B5EF4-FFF2-40B4-BE49-F238E27FC236}">
                <a16:creationId xmlns:a16="http://schemas.microsoft.com/office/drawing/2014/main" id="{F6E70532-9EDD-47F8-869D-311F915FAA06}"/>
              </a:ext>
            </a:extLst>
          </p:cNvPr>
          <p:cNvSpPr>
            <a:spLocks noGrp="1"/>
          </p:cNvSpPr>
          <p:nvPr>
            <p:ph type="dt" sz="half" idx="10"/>
          </p:nvPr>
        </p:nvSpPr>
        <p:spPr/>
        <p:txBody>
          <a:bodyPr/>
          <a:lstStyle/>
          <a:p>
            <a:fld id="{705B294A-0B4C-4BB2-8938-5E7F0BD5883A}"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8C416F85-B098-476E-B92B-6299DD5F7B6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9F85DE9B-3B6F-4F77-A91D-C0E7A7EAB0CF}"/>
              </a:ext>
            </a:extLst>
          </p:cNvPr>
          <p:cNvSpPr>
            <a:spLocks noGrp="1"/>
          </p:cNvSpPr>
          <p:nvPr>
            <p:ph type="sldNum" sz="quarter" idx="12"/>
          </p:nvPr>
        </p:nvSpPr>
        <p:spPr/>
        <p:txBody>
          <a:bodyPr/>
          <a:lstStyle/>
          <a:p>
            <a:fld id="{430B0D6D-5A4E-4BD9-8C2C-65280206BEEF}" type="slidenum">
              <a:rPr lang="zh-CN" altLang="en-US" smtClean="0"/>
              <a:t>25</a:t>
            </a:fld>
            <a:endParaRPr lang="zh-CN" altLang="en-US"/>
          </a:p>
        </p:txBody>
      </p:sp>
      <p:graphicFrame>
        <p:nvGraphicFramePr>
          <p:cNvPr id="7" name="内容占位符 4">
            <a:extLst>
              <a:ext uri="{FF2B5EF4-FFF2-40B4-BE49-F238E27FC236}">
                <a16:creationId xmlns:a16="http://schemas.microsoft.com/office/drawing/2014/main" id="{8413D366-076F-47FC-A93B-87967A63DFF1}"/>
              </a:ext>
            </a:extLst>
          </p:cNvPr>
          <p:cNvGraphicFramePr>
            <a:graphicFrameLocks/>
          </p:cNvGraphicFramePr>
          <p:nvPr>
            <p:extLst>
              <p:ext uri="{D42A27DB-BD31-4B8C-83A1-F6EECF244321}">
                <p14:modId xmlns:p14="http://schemas.microsoft.com/office/powerpoint/2010/main" val="3527643792"/>
              </p:ext>
            </p:extLst>
          </p:nvPr>
        </p:nvGraphicFramePr>
        <p:xfrm>
          <a:off x="3236383" y="1690688"/>
          <a:ext cx="7988300" cy="4556130"/>
        </p:xfrm>
        <a:graphic>
          <a:graphicData uri="http://schemas.openxmlformats.org/drawingml/2006/table">
            <a:tbl>
              <a:tblPr firstRow="1" firstCol="1" bandRow="1">
                <a:tableStyleId>{5C22544A-7EE6-4342-B048-85BDC9FD1C3A}</a:tableStyleId>
              </a:tblPr>
              <a:tblGrid>
                <a:gridCol w="2261748">
                  <a:extLst>
                    <a:ext uri="{9D8B030D-6E8A-4147-A177-3AD203B41FA5}">
                      <a16:colId xmlns:a16="http://schemas.microsoft.com/office/drawing/2014/main" val="20000"/>
                    </a:ext>
                  </a:extLst>
                </a:gridCol>
                <a:gridCol w="5726552">
                  <a:extLst>
                    <a:ext uri="{9D8B030D-6E8A-4147-A177-3AD203B41FA5}">
                      <a16:colId xmlns:a16="http://schemas.microsoft.com/office/drawing/2014/main" val="20001"/>
                    </a:ext>
                  </a:extLst>
                </a:gridCol>
              </a:tblGrid>
              <a:tr h="455613">
                <a:tc>
                  <a:txBody>
                    <a:bodyPr/>
                    <a:lstStyle/>
                    <a:p>
                      <a:pPr indent="240030" algn="ctr" fontAlgn="auto">
                        <a:spcAft>
                          <a:spcPts val="0"/>
                        </a:spcAft>
                      </a:pPr>
                      <a:r>
                        <a:rPr lang="zh-CN" sz="1600" kern="0" dirty="0">
                          <a:effectLst/>
                          <a:latin typeface="Times New Roman" pitchFamily="18" charset="0"/>
                          <a:ea typeface="+mj-ea"/>
                          <a:cs typeface="Times New Roman" pitchFamily="18" charset="0"/>
                        </a:rPr>
                        <a:t>函数</a:t>
                      </a:r>
                      <a:endParaRPr lang="zh-CN" sz="1600" kern="100" dirty="0">
                        <a:effectLst/>
                        <a:latin typeface="Times New Roman" pitchFamily="18" charset="0"/>
                        <a:ea typeface="+mj-ea"/>
                        <a:cs typeface="Times New Roman" pitchFamily="18" charset="0"/>
                      </a:endParaRPr>
                    </a:p>
                  </a:txBody>
                  <a:tcPr marL="68574" marR="68574" marT="0" marB="0" anchor="ctr"/>
                </a:tc>
                <a:tc>
                  <a:txBody>
                    <a:bodyPr/>
                    <a:lstStyle/>
                    <a:p>
                      <a:pPr indent="240030" algn="ctr" fontAlgn="auto">
                        <a:spcAft>
                          <a:spcPts val="0"/>
                        </a:spcAft>
                      </a:pPr>
                      <a:r>
                        <a:rPr lang="zh-CN" sz="1600" kern="0" dirty="0">
                          <a:effectLst/>
                          <a:latin typeface="Times New Roman" pitchFamily="18" charset="0"/>
                          <a:ea typeface="+mj-ea"/>
                          <a:cs typeface="Times New Roman" pitchFamily="18" charset="0"/>
                        </a:rPr>
                        <a:t>说明</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0"/>
                  </a:ext>
                </a:extLst>
              </a:tr>
              <a:tr h="455613">
                <a:tc>
                  <a:txBody>
                    <a:bodyPr/>
                    <a:lstStyle/>
                    <a:p>
                      <a:pPr algn="ctr" fontAlgn="auto">
                        <a:spcAft>
                          <a:spcPts val="0"/>
                        </a:spcAft>
                      </a:pPr>
                      <a:r>
                        <a:rPr lang="en-US" sz="1600" kern="0" dirty="0">
                          <a:effectLst/>
                          <a:latin typeface="Times New Roman" pitchFamily="18" charset="0"/>
                          <a:ea typeface="+mj-ea"/>
                          <a:cs typeface="Times New Roman" pitchFamily="18" charset="0"/>
                        </a:rPr>
                        <a:t>seed</a:t>
                      </a:r>
                      <a:endParaRPr lang="zh-CN" sz="1600" kern="100" dirty="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确定随机数生成器的种子。</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1"/>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permutation</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返回一个序列的随机排列或返回一个随机排列的范围。</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2"/>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shuffle</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对一个序列进行随机排序。</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3"/>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binomial</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产生二项分布的随机数。</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4"/>
                  </a:ext>
                </a:extLst>
              </a:tr>
              <a:tr h="455613">
                <a:tc>
                  <a:txBody>
                    <a:bodyPr/>
                    <a:lstStyle/>
                    <a:p>
                      <a:pPr algn="ctr" fontAlgn="auto">
                        <a:spcAft>
                          <a:spcPts val="0"/>
                        </a:spcAft>
                      </a:pPr>
                      <a:r>
                        <a:rPr lang="en-US" sz="1600" kern="0" dirty="0">
                          <a:effectLst/>
                          <a:latin typeface="Times New Roman" pitchFamily="18" charset="0"/>
                          <a:ea typeface="+mj-ea"/>
                          <a:cs typeface="Times New Roman" pitchFamily="18" charset="0"/>
                        </a:rPr>
                        <a:t>normal</a:t>
                      </a:r>
                      <a:endParaRPr lang="zh-CN" sz="1600" kern="100" dirty="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产生正态（高斯）分布的随机数。</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5"/>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beta</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产生</a:t>
                      </a:r>
                      <a:r>
                        <a:rPr lang="en-US" sz="1600" kern="0" dirty="0">
                          <a:effectLst/>
                          <a:latin typeface="Times New Roman" pitchFamily="18" charset="0"/>
                          <a:ea typeface="+mj-ea"/>
                          <a:cs typeface="Times New Roman" pitchFamily="18" charset="0"/>
                        </a:rPr>
                        <a:t>beta</a:t>
                      </a:r>
                      <a:r>
                        <a:rPr lang="zh-CN" sz="1600" kern="0" dirty="0">
                          <a:effectLst/>
                          <a:latin typeface="Times New Roman" pitchFamily="18" charset="0"/>
                          <a:ea typeface="+mj-ea"/>
                          <a:cs typeface="Times New Roman" pitchFamily="18" charset="0"/>
                        </a:rPr>
                        <a:t>分布的随机数。</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6"/>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chisquare</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产生卡方分布的随机数。</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7"/>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gamma</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a:effectLst/>
                          <a:latin typeface="Times New Roman" pitchFamily="18" charset="0"/>
                          <a:ea typeface="+mj-ea"/>
                          <a:cs typeface="Times New Roman" pitchFamily="18" charset="0"/>
                        </a:rPr>
                        <a:t>产生</a:t>
                      </a:r>
                      <a:r>
                        <a:rPr lang="en-US" sz="1600" kern="0">
                          <a:effectLst/>
                          <a:latin typeface="Times New Roman" pitchFamily="18" charset="0"/>
                          <a:ea typeface="+mj-ea"/>
                          <a:cs typeface="Times New Roman" pitchFamily="18" charset="0"/>
                        </a:rPr>
                        <a:t>gamma</a:t>
                      </a:r>
                      <a:r>
                        <a:rPr lang="zh-CN" sz="1600" kern="0">
                          <a:effectLst/>
                          <a:latin typeface="Times New Roman" pitchFamily="18" charset="0"/>
                          <a:ea typeface="+mj-ea"/>
                          <a:cs typeface="Times New Roman" pitchFamily="18" charset="0"/>
                        </a:rPr>
                        <a:t>分布的随机数。</a:t>
                      </a:r>
                      <a:endParaRPr lang="zh-CN" sz="1600" kern="10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8"/>
                  </a:ext>
                </a:extLst>
              </a:tr>
              <a:tr h="455613">
                <a:tc>
                  <a:txBody>
                    <a:bodyPr/>
                    <a:lstStyle/>
                    <a:p>
                      <a:pPr algn="ctr" fontAlgn="auto">
                        <a:spcAft>
                          <a:spcPts val="0"/>
                        </a:spcAft>
                      </a:pPr>
                      <a:r>
                        <a:rPr lang="en-US" sz="1600" kern="0">
                          <a:effectLst/>
                          <a:latin typeface="Times New Roman" pitchFamily="18" charset="0"/>
                          <a:ea typeface="+mj-ea"/>
                          <a:cs typeface="Times New Roman" pitchFamily="18" charset="0"/>
                        </a:rPr>
                        <a:t>uniform</a:t>
                      </a:r>
                      <a:endParaRPr lang="zh-CN" sz="1600" kern="100">
                        <a:effectLst/>
                        <a:latin typeface="Times New Roman" pitchFamily="18" charset="0"/>
                        <a:ea typeface="+mj-ea"/>
                        <a:cs typeface="Times New Roman" pitchFamily="18" charset="0"/>
                      </a:endParaRPr>
                    </a:p>
                  </a:txBody>
                  <a:tcPr marL="68574" marR="68574" marT="0" marB="0" anchor="ctr"/>
                </a:tc>
                <a:tc>
                  <a:txBody>
                    <a:bodyPr/>
                    <a:lstStyle/>
                    <a:p>
                      <a:pPr algn="just" fontAlgn="auto">
                        <a:spcAft>
                          <a:spcPts val="0"/>
                        </a:spcAft>
                      </a:pPr>
                      <a:r>
                        <a:rPr lang="zh-CN" sz="1600" kern="0" dirty="0">
                          <a:effectLst/>
                          <a:latin typeface="Times New Roman" pitchFamily="18" charset="0"/>
                          <a:ea typeface="+mj-ea"/>
                          <a:cs typeface="Times New Roman" pitchFamily="18" charset="0"/>
                        </a:rPr>
                        <a:t>产生在</a:t>
                      </a:r>
                      <a:r>
                        <a:rPr lang="en-US" sz="1600" kern="0" dirty="0">
                          <a:effectLst/>
                          <a:latin typeface="Times New Roman" pitchFamily="18" charset="0"/>
                          <a:ea typeface="+mj-ea"/>
                          <a:cs typeface="Times New Roman" pitchFamily="18" charset="0"/>
                        </a:rPr>
                        <a:t>[0,1)</a:t>
                      </a:r>
                      <a:r>
                        <a:rPr lang="zh-CN" sz="1600" kern="0" dirty="0">
                          <a:effectLst/>
                          <a:latin typeface="Times New Roman" pitchFamily="18" charset="0"/>
                          <a:ea typeface="+mj-ea"/>
                          <a:cs typeface="Times New Roman" pitchFamily="18" charset="0"/>
                        </a:rPr>
                        <a:t>中均匀分布的随机数。</a:t>
                      </a:r>
                      <a:endParaRPr lang="zh-CN" sz="1600" kern="100" dirty="0">
                        <a:effectLst/>
                        <a:latin typeface="Times New Roman" pitchFamily="18" charset="0"/>
                        <a:ea typeface="+mj-ea"/>
                        <a:cs typeface="Times New Roman" pitchFamily="18" charset="0"/>
                      </a:endParaRPr>
                    </a:p>
                  </a:txBody>
                  <a:tcPr marL="68574" marR="68574"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1706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70388-3A46-4058-811A-D1F0ECF18890}"/>
              </a:ext>
            </a:extLst>
          </p:cNvPr>
          <p:cNvSpPr>
            <a:spLocks noGrp="1"/>
          </p:cNvSpPr>
          <p:nvPr>
            <p:ph type="title"/>
          </p:nvPr>
        </p:nvSpPr>
        <p:spPr/>
        <p:txBody>
          <a:bodyPr/>
          <a:lstStyle/>
          <a:p>
            <a:r>
              <a:rPr lang="zh-CN" altLang="en-US" dirty="0"/>
              <a:t>通过索引访问数组</a:t>
            </a:r>
          </a:p>
        </p:txBody>
      </p:sp>
      <p:sp>
        <p:nvSpPr>
          <p:cNvPr id="3" name="内容占位符 2">
            <a:extLst>
              <a:ext uri="{FF2B5EF4-FFF2-40B4-BE49-F238E27FC236}">
                <a16:creationId xmlns:a16="http://schemas.microsoft.com/office/drawing/2014/main" id="{02EE3A8B-5E73-487C-A674-A20E24A33637}"/>
              </a:ext>
            </a:extLst>
          </p:cNvPr>
          <p:cNvSpPr>
            <a:spLocks noGrp="1"/>
          </p:cNvSpPr>
          <p:nvPr>
            <p:ph idx="1"/>
          </p:nvPr>
        </p:nvSpPr>
        <p:spPr/>
        <p:txBody>
          <a:bodyPr/>
          <a:lstStyle/>
          <a:p>
            <a:pPr marL="0" indent="0">
              <a:buNone/>
            </a:pPr>
            <a:r>
              <a:rPr lang="en-US" altLang="zh-CN" dirty="0"/>
              <a:t>1</a:t>
            </a:r>
            <a:r>
              <a:rPr lang="zh-CN" altLang="en-US" dirty="0"/>
              <a:t>．代码 </a:t>
            </a:r>
            <a:r>
              <a:rPr lang="en-US" altLang="zh-CN" dirty="0"/>
              <a:t>18</a:t>
            </a:r>
            <a:r>
              <a:rPr lang="zh-CN" altLang="en-US" dirty="0"/>
              <a:t>：一维数组的索引</a:t>
            </a:r>
          </a:p>
          <a:p>
            <a:r>
              <a:rPr lang="zh-CN" altLang="en-US" dirty="0"/>
              <a:t>演示：</a:t>
            </a:r>
          </a:p>
        </p:txBody>
      </p:sp>
      <p:sp>
        <p:nvSpPr>
          <p:cNvPr id="4" name="日期占位符 3">
            <a:extLst>
              <a:ext uri="{FF2B5EF4-FFF2-40B4-BE49-F238E27FC236}">
                <a16:creationId xmlns:a16="http://schemas.microsoft.com/office/drawing/2014/main" id="{75C8AD2B-0ABC-4F34-9FB5-0902D152009C}"/>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52AF0421-A284-46BE-9DAE-85B3FB96F190}"/>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A004432D-B29E-4B0D-884E-FCB67E21849A}"/>
              </a:ext>
            </a:extLst>
          </p:cNvPr>
          <p:cNvSpPr>
            <a:spLocks noGrp="1"/>
          </p:cNvSpPr>
          <p:nvPr>
            <p:ph type="sldNum" sz="quarter" idx="12"/>
          </p:nvPr>
        </p:nvSpPr>
        <p:spPr/>
        <p:txBody>
          <a:bodyPr/>
          <a:lstStyle/>
          <a:p>
            <a:fld id="{430B0D6D-5A4E-4BD9-8C2C-65280206BEEF}" type="slidenum">
              <a:rPr lang="zh-CN" altLang="en-US" smtClean="0"/>
              <a:t>26</a:t>
            </a:fld>
            <a:endParaRPr lang="zh-CN" altLang="en-US"/>
          </a:p>
        </p:txBody>
      </p:sp>
      <p:graphicFrame>
        <p:nvGraphicFramePr>
          <p:cNvPr id="7" name="内容占位符 4">
            <a:extLst>
              <a:ext uri="{FF2B5EF4-FFF2-40B4-BE49-F238E27FC236}">
                <a16:creationId xmlns:a16="http://schemas.microsoft.com/office/drawing/2014/main" id="{F550A41B-D697-44B3-8C11-0C76295012C3}"/>
              </a:ext>
            </a:extLst>
          </p:cNvPr>
          <p:cNvGraphicFramePr>
            <a:graphicFrameLocks/>
          </p:cNvGraphicFramePr>
          <p:nvPr>
            <p:extLst>
              <p:ext uri="{D42A27DB-BD31-4B8C-83A1-F6EECF244321}">
                <p14:modId xmlns:p14="http://schemas.microsoft.com/office/powerpoint/2010/main" val="2658434326"/>
              </p:ext>
            </p:extLst>
          </p:nvPr>
        </p:nvGraphicFramePr>
        <p:xfrm>
          <a:off x="2209800" y="2366966"/>
          <a:ext cx="9609137" cy="4491034"/>
        </p:xfrm>
        <a:graphic>
          <a:graphicData uri="http://schemas.openxmlformats.org/drawingml/2006/table">
            <a:tbl>
              <a:tblPr firstRow="1" firstCol="1" bandRow="1">
                <a:tableStyleId>{9D7B26C5-4107-4FEC-AEDC-1716B250A1EF}</a:tableStyleId>
              </a:tblPr>
              <a:tblGrid>
                <a:gridCol w="1170308">
                  <a:extLst>
                    <a:ext uri="{9D8B030D-6E8A-4147-A177-3AD203B41FA5}">
                      <a16:colId xmlns:a16="http://schemas.microsoft.com/office/drawing/2014/main" val="20000"/>
                    </a:ext>
                  </a:extLst>
                </a:gridCol>
                <a:gridCol w="8438829">
                  <a:extLst>
                    <a:ext uri="{9D8B030D-6E8A-4147-A177-3AD203B41FA5}">
                      <a16:colId xmlns:a16="http://schemas.microsoft.com/office/drawing/2014/main" val="20001"/>
                    </a:ext>
                  </a:extLst>
                </a:gridCol>
              </a:tblGrid>
              <a:tr h="594538">
                <a:tc>
                  <a:txBody>
                    <a:bodyPr/>
                    <a:lstStyle/>
                    <a:p>
                      <a:pPr algn="l">
                        <a:spcAft>
                          <a:spcPts val="0"/>
                        </a:spcAft>
                      </a:pPr>
                      <a:r>
                        <a:rPr lang="en-US" sz="1600" b="0" kern="100" dirty="0">
                          <a:effectLst/>
                          <a:latin typeface="Times New Roman" pitchFamily="18" charset="0"/>
                          <a:ea typeface="+mj-ea"/>
                          <a:cs typeface="Times New Roman" pitchFamily="18" charset="0"/>
                        </a:rPr>
                        <a:t>In[29]:</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 = </a:t>
                      </a:r>
                      <a:r>
                        <a:rPr lang="en-US" sz="1600" b="0" kern="100" dirty="0" err="1">
                          <a:effectLst/>
                          <a:latin typeface="Times New Roman" pitchFamily="18" charset="0"/>
                          <a:ea typeface="+mj-ea"/>
                          <a:cs typeface="Times New Roman" pitchFamily="18" charset="0"/>
                        </a:rPr>
                        <a:t>np.arange</a:t>
                      </a:r>
                      <a:r>
                        <a:rPr lang="en-US" sz="1600" b="0" kern="100" dirty="0">
                          <a:effectLst/>
                          <a:latin typeface="Times New Roman" pitchFamily="18" charset="0"/>
                          <a:ea typeface="+mj-ea"/>
                          <a:cs typeface="Times New Roman" pitchFamily="18" charset="0"/>
                        </a:rPr>
                        <a:t>(10)</a:t>
                      </a:r>
                      <a:endParaRPr lang="zh-CN" sz="1600" b="0" kern="100" dirty="0">
                        <a:effectLst/>
                        <a:latin typeface="Times New Roman" pitchFamily="18" charset="0"/>
                        <a:ea typeface="+mj-ea"/>
                        <a:cs typeface="Times New Roman" pitchFamily="18" charset="0"/>
                      </a:endParaRPr>
                    </a:p>
                    <a:p>
                      <a:pPr algn="l">
                        <a:spcAft>
                          <a:spcPts val="0"/>
                        </a:spcAft>
                      </a:pPr>
                      <a:r>
                        <a:rPr lang="en-US" sz="1600" b="0" kern="100" dirty="0">
                          <a:effectLst/>
                          <a:latin typeface="Times New Roman" pitchFamily="18" charset="0"/>
                          <a:ea typeface="+mj-ea"/>
                          <a:cs typeface="Times New Roman" pitchFamily="18" charset="0"/>
                        </a:rPr>
                        <a:t>print('</a:t>
                      </a: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[5])  #</a:t>
                      </a:r>
                      <a:r>
                        <a:rPr lang="zh-CN" sz="1600" b="0" kern="100" dirty="0">
                          <a:effectLst/>
                          <a:latin typeface="Times New Roman" pitchFamily="18" charset="0"/>
                          <a:ea typeface="+mj-ea"/>
                          <a:cs typeface="Times New Roman" pitchFamily="18" charset="0"/>
                        </a:rPr>
                        <a:t>用整数作为下标可以获取数组中的某个元素</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0"/>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Out[29]:</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 5</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1"/>
                  </a:ext>
                </a:extLst>
              </a:tr>
              <a:tr h="594538">
                <a:tc>
                  <a:txBody>
                    <a:bodyPr/>
                    <a:lstStyle/>
                    <a:p>
                      <a:pPr algn="l">
                        <a:spcAft>
                          <a:spcPts val="0"/>
                        </a:spcAft>
                      </a:pPr>
                      <a:r>
                        <a:rPr lang="en-US" sz="1600" b="0" kern="100" dirty="0">
                          <a:effectLst/>
                          <a:latin typeface="Times New Roman" pitchFamily="18" charset="0"/>
                          <a:ea typeface="+mj-ea"/>
                          <a:cs typeface="Times New Roman" pitchFamily="18" charset="0"/>
                        </a:rPr>
                        <a:t>In[30]:</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en-US" sz="1600" b="0" kern="100" dirty="0">
                          <a:effectLst/>
                          <a:latin typeface="Times New Roman" pitchFamily="18" charset="0"/>
                          <a:ea typeface="+mj-ea"/>
                          <a:cs typeface="Times New Roman" pitchFamily="18" charset="0"/>
                        </a:rPr>
                        <a:t>print('</a:t>
                      </a: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[3:5])  #</a:t>
                      </a:r>
                      <a:r>
                        <a:rPr lang="zh-CN" sz="1600" b="0" kern="100" dirty="0">
                          <a:effectLst/>
                          <a:latin typeface="Times New Roman" pitchFamily="18" charset="0"/>
                          <a:ea typeface="+mj-ea"/>
                          <a:cs typeface="Times New Roman" pitchFamily="18" charset="0"/>
                        </a:rPr>
                        <a:t>用范围作为下标获取数组的一个切片，包括</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[3]</a:t>
                      </a:r>
                      <a:r>
                        <a:rPr lang="zh-CN" sz="1600" b="0" kern="100" dirty="0">
                          <a:effectLst/>
                          <a:latin typeface="Times New Roman" pitchFamily="18" charset="0"/>
                          <a:ea typeface="+mj-ea"/>
                          <a:cs typeface="Times New Roman" pitchFamily="18" charset="0"/>
                        </a:rPr>
                        <a:t>不包括</a:t>
                      </a:r>
                      <a:r>
                        <a:rPr lang="en-US" sz="1600" b="0" kern="100" dirty="0" err="1">
                          <a:effectLst/>
                          <a:latin typeface="Times New Roman" pitchFamily="18" charset="0"/>
                          <a:ea typeface="+mj-ea"/>
                          <a:cs typeface="Times New Roman" pitchFamily="18" charset="0"/>
                        </a:rPr>
                        <a:t>arr</a:t>
                      </a:r>
                      <a:r>
                        <a:rPr lang="en-US" sz="1600" b="0" kern="100" dirty="0">
                          <a:effectLst/>
                          <a:latin typeface="Times New Roman" pitchFamily="18" charset="0"/>
                          <a:ea typeface="+mj-ea"/>
                          <a:cs typeface="Times New Roman" pitchFamily="18" charset="0"/>
                        </a:rPr>
                        <a:t>[5]</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2"/>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Out[30]:</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zh-CN" sz="1600" b="0" kern="100" dirty="0">
                          <a:effectLst/>
                          <a:latin typeface="Times New Roman" pitchFamily="18" charset="0"/>
                          <a:ea typeface="+mj-ea"/>
                          <a:cs typeface="Times New Roman" pitchFamily="18" charset="0"/>
                        </a:rPr>
                        <a:t>索引结果为：</a:t>
                      </a:r>
                      <a:r>
                        <a:rPr lang="en-US" sz="1600" b="0" kern="100" dirty="0">
                          <a:effectLst/>
                          <a:latin typeface="Times New Roman" pitchFamily="18" charset="0"/>
                          <a:ea typeface="+mj-ea"/>
                          <a:cs typeface="Times New Roman" pitchFamily="18" charset="0"/>
                        </a:rPr>
                        <a:t> [3 4]</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3"/>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In[31]:</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en-US" sz="1600" b="0" kern="100">
                          <a:effectLst/>
                          <a:latin typeface="Times New Roman" pitchFamily="18" charset="0"/>
                          <a:ea typeface="+mj-ea"/>
                          <a:cs typeface="Times New Roman" pitchFamily="18" charset="0"/>
                        </a:rPr>
                        <a:t>print('</a:t>
                      </a:r>
                      <a:r>
                        <a:rPr lang="zh-CN" sz="1600" b="0" kern="100">
                          <a:effectLst/>
                          <a:latin typeface="Times New Roman" pitchFamily="18" charset="0"/>
                          <a:ea typeface="+mj-ea"/>
                          <a:cs typeface="Times New Roman" pitchFamily="18" charset="0"/>
                        </a:rPr>
                        <a:t>索引结果为：</a:t>
                      </a:r>
                      <a:r>
                        <a:rPr lang="en-US" sz="1600" b="0" kern="100">
                          <a:effectLst/>
                          <a:latin typeface="Times New Roman" pitchFamily="18" charset="0"/>
                          <a:ea typeface="+mj-ea"/>
                          <a:cs typeface="Times New Roman" pitchFamily="18" charset="0"/>
                        </a:rPr>
                        <a:t>',arr[:5])  #</a:t>
                      </a:r>
                      <a:r>
                        <a:rPr lang="zh-CN" sz="1600" b="0" kern="100">
                          <a:effectLst/>
                          <a:latin typeface="Times New Roman" pitchFamily="18" charset="0"/>
                          <a:ea typeface="+mj-ea"/>
                          <a:cs typeface="Times New Roman" pitchFamily="18" charset="0"/>
                        </a:rPr>
                        <a:t>省略开始下标，表示从</a:t>
                      </a:r>
                      <a:r>
                        <a:rPr lang="en-US" sz="1600" b="0" kern="100">
                          <a:effectLst/>
                          <a:latin typeface="Times New Roman" pitchFamily="18" charset="0"/>
                          <a:ea typeface="+mj-ea"/>
                          <a:cs typeface="Times New Roman" pitchFamily="18" charset="0"/>
                        </a:rPr>
                        <a:t>arr[0]</a:t>
                      </a:r>
                      <a:r>
                        <a:rPr lang="zh-CN" sz="1600" b="0" kern="100">
                          <a:effectLst/>
                          <a:latin typeface="Times New Roman" pitchFamily="18" charset="0"/>
                          <a:ea typeface="+mj-ea"/>
                          <a:cs typeface="Times New Roman" pitchFamily="18" charset="0"/>
                        </a:rPr>
                        <a:t>开始</a:t>
                      </a:r>
                      <a:endParaRPr lang="zh-CN" sz="1600" b="0" kern="10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4"/>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Out[31]:</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zh-CN" sz="1600" b="0" kern="100">
                          <a:effectLst/>
                          <a:latin typeface="Times New Roman" pitchFamily="18" charset="0"/>
                          <a:ea typeface="+mj-ea"/>
                          <a:cs typeface="Times New Roman" pitchFamily="18" charset="0"/>
                        </a:rPr>
                        <a:t>索引结果为：</a:t>
                      </a:r>
                      <a:r>
                        <a:rPr lang="en-US" sz="1600" b="0" kern="100">
                          <a:effectLst/>
                          <a:latin typeface="Times New Roman" pitchFamily="18" charset="0"/>
                          <a:ea typeface="+mj-ea"/>
                          <a:cs typeface="Times New Roman" pitchFamily="18" charset="0"/>
                        </a:rPr>
                        <a:t> [0 1 2 3 4]</a:t>
                      </a:r>
                      <a:endParaRPr lang="zh-CN" sz="1600" b="0" kern="10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5"/>
                  </a:ext>
                </a:extLst>
              </a:tr>
              <a:tr h="594538">
                <a:tc>
                  <a:txBody>
                    <a:bodyPr/>
                    <a:lstStyle/>
                    <a:p>
                      <a:pPr algn="l">
                        <a:spcAft>
                          <a:spcPts val="0"/>
                        </a:spcAft>
                      </a:pPr>
                      <a:r>
                        <a:rPr lang="en-US" sz="1600" b="0" kern="100" dirty="0">
                          <a:effectLst/>
                          <a:latin typeface="Times New Roman" pitchFamily="18" charset="0"/>
                          <a:ea typeface="+mj-ea"/>
                          <a:cs typeface="Times New Roman" pitchFamily="18" charset="0"/>
                        </a:rPr>
                        <a:t>In[32]:</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en-US" sz="1600" b="0" kern="100">
                          <a:effectLst/>
                          <a:latin typeface="Times New Roman" pitchFamily="18" charset="0"/>
                          <a:ea typeface="+mj-ea"/>
                          <a:cs typeface="Times New Roman" pitchFamily="18" charset="0"/>
                        </a:rPr>
                        <a:t>print('</a:t>
                      </a:r>
                      <a:r>
                        <a:rPr lang="zh-CN" sz="1600" b="0" kern="100">
                          <a:effectLst/>
                          <a:latin typeface="Times New Roman" pitchFamily="18" charset="0"/>
                          <a:ea typeface="+mj-ea"/>
                          <a:cs typeface="Times New Roman" pitchFamily="18" charset="0"/>
                        </a:rPr>
                        <a:t>索引结果为：</a:t>
                      </a:r>
                      <a:r>
                        <a:rPr lang="en-US" sz="1600" b="0" kern="100">
                          <a:effectLst/>
                          <a:latin typeface="Times New Roman" pitchFamily="18" charset="0"/>
                          <a:ea typeface="+mj-ea"/>
                          <a:cs typeface="Times New Roman" pitchFamily="18" charset="0"/>
                        </a:rPr>
                        <a:t>',arr[-1])  #</a:t>
                      </a:r>
                      <a:r>
                        <a:rPr lang="zh-CN" sz="1600" b="0" kern="100">
                          <a:effectLst/>
                          <a:latin typeface="Times New Roman" pitchFamily="18" charset="0"/>
                          <a:ea typeface="+mj-ea"/>
                          <a:cs typeface="Times New Roman" pitchFamily="18" charset="0"/>
                        </a:rPr>
                        <a:t>下标可以使用负数，</a:t>
                      </a:r>
                      <a:r>
                        <a:rPr lang="en-US" sz="1600" b="0" kern="100">
                          <a:effectLst/>
                          <a:latin typeface="Times New Roman" pitchFamily="18" charset="0"/>
                          <a:ea typeface="+mj-ea"/>
                          <a:cs typeface="Times New Roman" pitchFamily="18" charset="0"/>
                        </a:rPr>
                        <a:t>-1</a:t>
                      </a:r>
                      <a:r>
                        <a:rPr lang="zh-CN" sz="1600" b="0" kern="100">
                          <a:effectLst/>
                          <a:latin typeface="Times New Roman" pitchFamily="18" charset="0"/>
                          <a:ea typeface="+mj-ea"/>
                          <a:cs typeface="Times New Roman" pitchFamily="18" charset="0"/>
                        </a:rPr>
                        <a:t>表示从数组后往前数的第一个元素</a:t>
                      </a:r>
                      <a:endParaRPr lang="zh-CN" sz="1600" b="0" kern="10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6"/>
                  </a:ext>
                </a:extLst>
              </a:tr>
              <a:tr h="541484">
                <a:tc>
                  <a:txBody>
                    <a:bodyPr/>
                    <a:lstStyle/>
                    <a:p>
                      <a:pPr algn="l">
                        <a:spcAft>
                          <a:spcPts val="0"/>
                        </a:spcAft>
                      </a:pPr>
                      <a:r>
                        <a:rPr lang="en-US" sz="1600" b="0" kern="100" dirty="0">
                          <a:effectLst/>
                          <a:latin typeface="Times New Roman" pitchFamily="18" charset="0"/>
                          <a:ea typeface="+mj-ea"/>
                          <a:cs typeface="Times New Roman" pitchFamily="18" charset="0"/>
                        </a:rPr>
                        <a:t>Out[32]:</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tc>
                  <a:txBody>
                    <a:bodyPr/>
                    <a:lstStyle/>
                    <a:p>
                      <a:pPr algn="l">
                        <a:spcAft>
                          <a:spcPts val="0"/>
                        </a:spcAft>
                      </a:pPr>
                      <a:r>
                        <a:rPr lang="zh-CN" sz="1600" b="0" kern="100" dirty="0">
                          <a:effectLst/>
                          <a:latin typeface="Times New Roman" pitchFamily="18" charset="0"/>
                          <a:ea typeface="+mj-ea"/>
                          <a:cs typeface="Times New Roman" pitchFamily="18" charset="0"/>
                        </a:rPr>
                        <a:t>索引结果为： </a:t>
                      </a:r>
                      <a:r>
                        <a:rPr lang="en-US" sz="1600" b="0" kern="100" dirty="0">
                          <a:effectLst/>
                          <a:latin typeface="Times New Roman" pitchFamily="18" charset="0"/>
                          <a:ea typeface="+mj-ea"/>
                          <a:cs typeface="Times New Roman" pitchFamily="18" charset="0"/>
                        </a:rPr>
                        <a:t>9</a:t>
                      </a:r>
                      <a:endParaRPr lang="zh-CN" sz="1600" b="0" kern="100" dirty="0">
                        <a:solidFill>
                          <a:srgbClr val="000000"/>
                        </a:solidFill>
                        <a:effectLst/>
                        <a:latin typeface="Times New Roman" pitchFamily="18" charset="0"/>
                        <a:ea typeface="+mj-ea"/>
                        <a:cs typeface="Times New Roman" pitchFamily="18" charset="0"/>
                      </a:endParaRPr>
                    </a:p>
                  </a:txBody>
                  <a:tcPr marL="68582" marR="68582" marT="9523" marB="9523"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15386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6C435-177F-4DB8-AD87-2CDEE9662421}"/>
              </a:ext>
            </a:extLst>
          </p:cNvPr>
          <p:cNvSpPr>
            <a:spLocks noGrp="1"/>
          </p:cNvSpPr>
          <p:nvPr>
            <p:ph type="title"/>
          </p:nvPr>
        </p:nvSpPr>
        <p:spPr/>
        <p:txBody>
          <a:bodyPr/>
          <a:lstStyle/>
          <a:p>
            <a:r>
              <a:rPr lang="zh-CN" altLang="en-US" dirty="0"/>
              <a:t>通过索引访问数组</a:t>
            </a:r>
          </a:p>
        </p:txBody>
      </p:sp>
      <p:sp>
        <p:nvSpPr>
          <p:cNvPr id="3" name="内容占位符 2">
            <a:extLst>
              <a:ext uri="{FF2B5EF4-FFF2-40B4-BE49-F238E27FC236}">
                <a16:creationId xmlns:a16="http://schemas.microsoft.com/office/drawing/2014/main" id="{88995D9F-F3D9-4CFF-A278-708DB6D04CF4}"/>
              </a:ext>
            </a:extLst>
          </p:cNvPr>
          <p:cNvSpPr>
            <a:spLocks noGrp="1"/>
          </p:cNvSpPr>
          <p:nvPr>
            <p:ph idx="1"/>
          </p:nvPr>
        </p:nvSpPr>
        <p:spPr/>
        <p:txBody>
          <a:bodyPr/>
          <a:lstStyle/>
          <a:p>
            <a:pPr marL="0" indent="0">
              <a:buNone/>
            </a:pPr>
            <a:r>
              <a:rPr lang="en-US" altLang="zh-CN" dirty="0"/>
              <a:t>1</a:t>
            </a:r>
            <a:r>
              <a:rPr lang="zh-CN" altLang="en-US" dirty="0"/>
              <a:t>．代码 </a:t>
            </a:r>
            <a:r>
              <a:rPr lang="en-US" altLang="zh-CN" dirty="0"/>
              <a:t>18</a:t>
            </a:r>
            <a:r>
              <a:rPr lang="zh-CN" altLang="en-US" dirty="0"/>
              <a:t>：一维数组的索引</a:t>
            </a:r>
          </a:p>
          <a:p>
            <a:r>
              <a:rPr lang="zh-CN" altLang="en-US" dirty="0"/>
              <a:t>演示：</a:t>
            </a:r>
          </a:p>
        </p:txBody>
      </p:sp>
      <p:sp>
        <p:nvSpPr>
          <p:cNvPr id="4" name="日期占位符 3">
            <a:extLst>
              <a:ext uri="{FF2B5EF4-FFF2-40B4-BE49-F238E27FC236}">
                <a16:creationId xmlns:a16="http://schemas.microsoft.com/office/drawing/2014/main" id="{888DEC73-7F1F-469F-A8E2-B34AB1BAAAC8}"/>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A9EE669B-4C9C-45AD-930F-D03217152D32}"/>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F6AEE4DE-9792-4B6A-87A7-F6DB3605E288}"/>
              </a:ext>
            </a:extLst>
          </p:cNvPr>
          <p:cNvSpPr>
            <a:spLocks noGrp="1"/>
          </p:cNvSpPr>
          <p:nvPr>
            <p:ph type="sldNum" sz="quarter" idx="12"/>
          </p:nvPr>
        </p:nvSpPr>
        <p:spPr/>
        <p:txBody>
          <a:bodyPr/>
          <a:lstStyle/>
          <a:p>
            <a:fld id="{430B0D6D-5A4E-4BD9-8C2C-65280206BEEF}" type="slidenum">
              <a:rPr lang="zh-CN" altLang="en-US" smtClean="0"/>
              <a:t>27</a:t>
            </a:fld>
            <a:endParaRPr lang="zh-CN" altLang="en-US"/>
          </a:p>
        </p:txBody>
      </p:sp>
      <p:graphicFrame>
        <p:nvGraphicFramePr>
          <p:cNvPr id="7" name="内容占位符 4">
            <a:extLst>
              <a:ext uri="{FF2B5EF4-FFF2-40B4-BE49-F238E27FC236}">
                <a16:creationId xmlns:a16="http://schemas.microsoft.com/office/drawing/2014/main" id="{454DA348-8274-449E-9493-E37083436C88}"/>
              </a:ext>
            </a:extLst>
          </p:cNvPr>
          <p:cNvGraphicFramePr>
            <a:graphicFrameLocks/>
          </p:cNvGraphicFramePr>
          <p:nvPr>
            <p:extLst>
              <p:ext uri="{D42A27DB-BD31-4B8C-83A1-F6EECF244321}">
                <p14:modId xmlns:p14="http://schemas.microsoft.com/office/powerpoint/2010/main" val="634491905"/>
              </p:ext>
            </p:extLst>
          </p:nvPr>
        </p:nvGraphicFramePr>
        <p:xfrm>
          <a:off x="2209800" y="2332038"/>
          <a:ext cx="8458200" cy="4106862"/>
        </p:xfrm>
        <a:graphic>
          <a:graphicData uri="http://schemas.openxmlformats.org/drawingml/2006/table">
            <a:tbl>
              <a:tblPr firstRow="1" firstCol="1" bandRow="1">
                <a:tableStyleId>{9D7B26C5-4107-4FEC-AEDC-1716B250A1EF}</a:tableStyleId>
              </a:tblPr>
              <a:tblGrid>
                <a:gridCol w="1030134">
                  <a:extLst>
                    <a:ext uri="{9D8B030D-6E8A-4147-A177-3AD203B41FA5}">
                      <a16:colId xmlns:a16="http://schemas.microsoft.com/office/drawing/2014/main" val="20000"/>
                    </a:ext>
                  </a:extLst>
                </a:gridCol>
                <a:gridCol w="7428066">
                  <a:extLst>
                    <a:ext uri="{9D8B030D-6E8A-4147-A177-3AD203B41FA5}">
                      <a16:colId xmlns:a16="http://schemas.microsoft.com/office/drawing/2014/main" val="20001"/>
                    </a:ext>
                  </a:extLst>
                </a:gridCol>
              </a:tblGrid>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In[33]:</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[2:4] = 100,101  </a:t>
                      </a:r>
                      <a:r>
                        <a:rPr lang="en-US" altLang="zh-CN" sz="1600" b="0" kern="0" dirty="0">
                          <a:solidFill>
                            <a:schemeClr val="tx1"/>
                          </a:solidFill>
                          <a:effectLst/>
                          <a:latin typeface="Times New Roman" pitchFamily="18" charset="0"/>
                          <a:ea typeface="+mn-ea"/>
                          <a:cs typeface="Times New Roman" pitchFamily="18" charset="0"/>
                        </a:rPr>
                        <a:t>#</a:t>
                      </a:r>
                      <a:r>
                        <a:rPr lang="zh-CN" altLang="zh-CN" sz="1600" b="0" kern="0" dirty="0">
                          <a:solidFill>
                            <a:schemeClr val="tx1"/>
                          </a:solidFill>
                          <a:effectLst/>
                          <a:latin typeface="Times New Roman" pitchFamily="18" charset="0"/>
                          <a:ea typeface="+mn-ea"/>
                          <a:cs typeface="Times New Roman" pitchFamily="18" charset="0"/>
                        </a:rPr>
                        <a:t>下标还可以用来修改元素的值</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Out[33]:</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b="0" kern="0">
                          <a:effectLst/>
                          <a:latin typeface="Times New Roman" pitchFamily="18" charset="0"/>
                          <a:ea typeface="+mj-ea"/>
                          <a:cs typeface="Times New Roman" pitchFamily="18" charset="0"/>
                        </a:rPr>
                        <a:t>索引结果为：</a:t>
                      </a:r>
                      <a:r>
                        <a:rPr lang="en-US" sz="1600" b="0" kern="0">
                          <a:effectLst/>
                          <a:latin typeface="Times New Roman" pitchFamily="18" charset="0"/>
                          <a:ea typeface="+mj-ea"/>
                          <a:cs typeface="Times New Roman" pitchFamily="18" charset="0"/>
                        </a:rPr>
                        <a:t> [  0   1 100 101   4   5   6   7   8   9]</a:t>
                      </a:r>
                      <a:endParaRPr lang="zh-CN" sz="1600" b="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In[34]:</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a:t>
                      </a:r>
                      <a:r>
                        <a:rPr lang="zh-CN" sz="1600" b="0" kern="0">
                          <a:effectLst/>
                          <a:latin typeface="Times New Roman" pitchFamily="18" charset="0"/>
                          <a:ea typeface="+mj-ea"/>
                          <a:cs typeface="Times New Roman" pitchFamily="18" charset="0"/>
                        </a:rPr>
                        <a:t>范围中的第三个参数表示步长，</a:t>
                      </a:r>
                      <a:r>
                        <a:rPr lang="en-US" sz="1600" b="0" kern="0">
                          <a:effectLst/>
                          <a:latin typeface="Times New Roman" pitchFamily="18" charset="0"/>
                          <a:ea typeface="+mj-ea"/>
                          <a:cs typeface="Times New Roman" pitchFamily="18" charset="0"/>
                        </a:rPr>
                        <a:t>2</a:t>
                      </a:r>
                      <a:r>
                        <a:rPr lang="zh-CN" sz="1600" b="0" kern="0">
                          <a:effectLst/>
                          <a:latin typeface="Times New Roman" pitchFamily="18" charset="0"/>
                          <a:ea typeface="+mj-ea"/>
                          <a:cs typeface="Times New Roman" pitchFamily="18" charset="0"/>
                        </a:rPr>
                        <a:t>表示隔一个元素取一个元素</a:t>
                      </a:r>
                      <a:endParaRPr lang="zh-CN" sz="1600" b="0" kern="100">
                        <a:effectLst/>
                        <a:latin typeface="Times New Roman" pitchFamily="18" charset="0"/>
                        <a:ea typeface="+mj-ea"/>
                        <a:cs typeface="Times New Roman" pitchFamily="18" charset="0"/>
                      </a:endParaRPr>
                    </a:p>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索引结果为：</a:t>
                      </a:r>
                      <a:r>
                        <a:rPr lang="en-US" sz="1600" b="0" kern="0">
                          <a:effectLst/>
                          <a:latin typeface="Times New Roman" pitchFamily="18" charset="0"/>
                          <a:ea typeface="+mj-ea"/>
                          <a:cs typeface="Times New Roman" pitchFamily="18" charset="0"/>
                        </a:rPr>
                        <a:t>',arr[1:-1:2])  </a:t>
                      </a:r>
                      <a:endParaRPr lang="zh-CN" sz="1600" b="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2"/>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Out[34]:</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1 101   5   7]</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r h="684477">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In[35]:</a:t>
                      </a:r>
                      <a:endParaRPr lang="zh-CN" sz="1600" b="0" kern="10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索引结果为：</a:t>
                      </a:r>
                      <a:r>
                        <a:rPr lang="en-US" sz="1600" b="0" kern="0">
                          <a:effectLst/>
                          <a:latin typeface="Times New Roman" pitchFamily="18" charset="0"/>
                          <a:ea typeface="+mj-ea"/>
                          <a:cs typeface="Times New Roman" pitchFamily="18" charset="0"/>
                        </a:rPr>
                        <a:t>',arr[5:1:-2])  #</a:t>
                      </a:r>
                      <a:r>
                        <a:rPr lang="zh-CN" sz="1600" b="0" kern="0">
                          <a:effectLst/>
                          <a:latin typeface="Times New Roman" pitchFamily="18" charset="0"/>
                          <a:ea typeface="+mj-ea"/>
                          <a:cs typeface="Times New Roman" pitchFamily="18" charset="0"/>
                        </a:rPr>
                        <a:t>步长为负数时，开始下标必须大于结束下标</a:t>
                      </a:r>
                      <a:endParaRPr lang="zh-CN" sz="1600" b="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4"/>
                  </a:ext>
                </a:extLst>
              </a:tr>
              <a:tr h="684477">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Out[35]:</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5 101]</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9290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A7E41-C8E5-4D76-A339-4AF68481F457}"/>
              </a:ext>
            </a:extLst>
          </p:cNvPr>
          <p:cNvSpPr>
            <a:spLocks noGrp="1"/>
          </p:cNvSpPr>
          <p:nvPr>
            <p:ph type="title"/>
          </p:nvPr>
        </p:nvSpPr>
        <p:spPr/>
        <p:txBody>
          <a:bodyPr/>
          <a:lstStyle/>
          <a:p>
            <a:r>
              <a:rPr lang="zh-CN" altLang="en-US" dirty="0"/>
              <a:t>通过索引访问数组</a:t>
            </a:r>
          </a:p>
        </p:txBody>
      </p:sp>
      <p:sp>
        <p:nvSpPr>
          <p:cNvPr id="3" name="内容占位符 2">
            <a:extLst>
              <a:ext uri="{FF2B5EF4-FFF2-40B4-BE49-F238E27FC236}">
                <a16:creationId xmlns:a16="http://schemas.microsoft.com/office/drawing/2014/main" id="{89F81E90-585B-4896-85F2-6B1809748FF5}"/>
              </a:ext>
            </a:extLst>
          </p:cNvPr>
          <p:cNvSpPr>
            <a:spLocks noGrp="1"/>
          </p:cNvSpPr>
          <p:nvPr>
            <p:ph idx="1"/>
          </p:nvPr>
        </p:nvSpPr>
        <p:spPr/>
        <p:txBody>
          <a:bodyPr/>
          <a:lstStyle/>
          <a:p>
            <a:pPr marL="0" indent="0">
              <a:buNone/>
            </a:pPr>
            <a:r>
              <a:rPr lang="en-US" altLang="zh-CN" dirty="0"/>
              <a:t>2</a:t>
            </a:r>
            <a:r>
              <a:rPr lang="zh-CN" altLang="en-US" dirty="0"/>
              <a:t>．代码 </a:t>
            </a:r>
            <a:r>
              <a:rPr lang="en-US" altLang="zh-CN" dirty="0"/>
              <a:t>19</a:t>
            </a:r>
            <a:r>
              <a:rPr lang="zh-CN" altLang="en-US" dirty="0"/>
              <a:t>：多维数组的索引</a:t>
            </a:r>
          </a:p>
          <a:p>
            <a:r>
              <a:rPr lang="zh-CN" altLang="en-US" dirty="0"/>
              <a:t>演示：</a:t>
            </a:r>
          </a:p>
        </p:txBody>
      </p:sp>
      <p:sp>
        <p:nvSpPr>
          <p:cNvPr id="4" name="日期占位符 3">
            <a:extLst>
              <a:ext uri="{FF2B5EF4-FFF2-40B4-BE49-F238E27FC236}">
                <a16:creationId xmlns:a16="http://schemas.microsoft.com/office/drawing/2014/main" id="{D59EC5AF-6108-4D41-AFCF-6BE15F62BC64}"/>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5206C731-8F85-4945-A8B5-F0B592CE91DC}"/>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24B898C2-742D-4775-867D-FA1941B7511D}"/>
              </a:ext>
            </a:extLst>
          </p:cNvPr>
          <p:cNvSpPr>
            <a:spLocks noGrp="1"/>
          </p:cNvSpPr>
          <p:nvPr>
            <p:ph type="sldNum" sz="quarter" idx="12"/>
          </p:nvPr>
        </p:nvSpPr>
        <p:spPr/>
        <p:txBody>
          <a:bodyPr/>
          <a:lstStyle/>
          <a:p>
            <a:fld id="{430B0D6D-5A4E-4BD9-8C2C-65280206BEEF}" type="slidenum">
              <a:rPr lang="zh-CN" altLang="en-US" smtClean="0"/>
              <a:t>28</a:t>
            </a:fld>
            <a:endParaRPr lang="zh-CN" altLang="en-US"/>
          </a:p>
        </p:txBody>
      </p:sp>
      <p:graphicFrame>
        <p:nvGraphicFramePr>
          <p:cNvPr id="8" name="内容占位符 4">
            <a:extLst>
              <a:ext uri="{FF2B5EF4-FFF2-40B4-BE49-F238E27FC236}">
                <a16:creationId xmlns:a16="http://schemas.microsoft.com/office/drawing/2014/main" id="{A652D0F1-59A4-481C-8E20-30C936487870}"/>
              </a:ext>
            </a:extLst>
          </p:cNvPr>
          <p:cNvGraphicFramePr>
            <a:graphicFrameLocks/>
          </p:cNvGraphicFramePr>
          <p:nvPr>
            <p:extLst>
              <p:ext uri="{D42A27DB-BD31-4B8C-83A1-F6EECF244321}">
                <p14:modId xmlns:p14="http://schemas.microsoft.com/office/powerpoint/2010/main" val="2398837476"/>
              </p:ext>
            </p:extLst>
          </p:nvPr>
        </p:nvGraphicFramePr>
        <p:xfrm>
          <a:off x="2407444" y="2382306"/>
          <a:ext cx="7377112" cy="4041776"/>
        </p:xfrm>
        <a:graphic>
          <a:graphicData uri="http://schemas.openxmlformats.org/drawingml/2006/table">
            <a:tbl>
              <a:tblPr firstRow="1" firstCol="1" bandRow="1">
                <a:tableStyleId>{9D7B26C5-4107-4FEC-AEDC-1716B250A1EF}</a:tableStyleId>
              </a:tblPr>
              <a:tblGrid>
                <a:gridCol w="898467">
                  <a:extLst>
                    <a:ext uri="{9D8B030D-6E8A-4147-A177-3AD203B41FA5}">
                      <a16:colId xmlns:a16="http://schemas.microsoft.com/office/drawing/2014/main" val="20000"/>
                    </a:ext>
                  </a:extLst>
                </a:gridCol>
                <a:gridCol w="6478645">
                  <a:extLst>
                    <a:ext uri="{9D8B030D-6E8A-4147-A177-3AD203B41FA5}">
                      <a16:colId xmlns:a16="http://schemas.microsoft.com/office/drawing/2014/main" val="20001"/>
                    </a:ext>
                  </a:extLst>
                </a:gridCol>
              </a:tblGrid>
              <a:tr h="901667">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In[36]:</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tc>
                  <a:txBody>
                    <a:bodyPr/>
                    <a:lstStyle/>
                    <a:p>
                      <a:pPr marL="0" algn="just" defTabSz="914400" rtl="0" eaLnBrk="1" latinLnBrk="0" hangingPunct="1">
                        <a:lnSpc>
                          <a:spcPct val="100000"/>
                        </a:lnSpc>
                        <a:spcAft>
                          <a:spcPts val="0"/>
                        </a:spcAft>
                      </a:pPr>
                      <a:r>
                        <a:rPr lang="en-US" sz="1600" b="0" kern="0" dirty="0" err="1">
                          <a:solidFill>
                            <a:schemeClr val="tx1"/>
                          </a:solidFill>
                          <a:effectLst/>
                          <a:latin typeface="Times New Roman" pitchFamily="18" charset="0"/>
                          <a:ea typeface="+mj-ea"/>
                          <a:cs typeface="Times New Roman" pitchFamily="18" charset="0"/>
                        </a:rPr>
                        <a:t>arr</a:t>
                      </a:r>
                      <a:r>
                        <a:rPr lang="en-US" sz="1600" b="0" kern="0" dirty="0">
                          <a:solidFill>
                            <a:schemeClr val="tx1"/>
                          </a:solidFill>
                          <a:effectLst/>
                          <a:latin typeface="Times New Roman" pitchFamily="18" charset="0"/>
                          <a:ea typeface="+mj-ea"/>
                          <a:cs typeface="Times New Roman" pitchFamily="18" charset="0"/>
                        </a:rPr>
                        <a:t> = </a:t>
                      </a:r>
                      <a:r>
                        <a:rPr lang="en-US" sz="1600" b="0" kern="0" dirty="0" err="1">
                          <a:solidFill>
                            <a:schemeClr val="tx1"/>
                          </a:solidFill>
                          <a:effectLst/>
                          <a:latin typeface="Times New Roman" pitchFamily="18" charset="0"/>
                          <a:ea typeface="+mj-ea"/>
                          <a:cs typeface="Times New Roman" pitchFamily="18" charset="0"/>
                        </a:rPr>
                        <a:t>np.array</a:t>
                      </a:r>
                      <a:r>
                        <a:rPr lang="en-US" sz="1600" b="0" kern="0" dirty="0">
                          <a:solidFill>
                            <a:schemeClr val="tx1"/>
                          </a:solidFill>
                          <a:effectLst/>
                          <a:latin typeface="Times New Roman" pitchFamily="18" charset="0"/>
                          <a:ea typeface="+mj-ea"/>
                          <a:cs typeface="Times New Roman" pitchFamily="18" charset="0"/>
                        </a:rPr>
                        <a:t>([[1, 2, 3, 4, 5],[4, 5, 6, 7, 8], [7, 8, 9, 10, 11]])</a:t>
                      </a:r>
                      <a:endParaRPr lang="zh-CN" sz="1600" b="0" kern="0" dirty="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print(‘</a:t>
                      </a:r>
                      <a:r>
                        <a:rPr lang="zh-CN" sz="1600" b="0" kern="0" dirty="0">
                          <a:solidFill>
                            <a:schemeClr val="tx1"/>
                          </a:solidFill>
                          <a:effectLst/>
                          <a:latin typeface="Times New Roman" pitchFamily="18" charset="0"/>
                          <a:ea typeface="+mj-ea"/>
                          <a:cs typeface="Times New Roman" pitchFamily="18" charset="0"/>
                        </a:rPr>
                        <a:t>创建的二维数组为：</a:t>
                      </a:r>
                      <a:r>
                        <a:rPr lang="en-US" altLang="zh-CN" sz="1600" b="0" kern="0" dirty="0">
                          <a:solidFill>
                            <a:schemeClr val="tx1"/>
                          </a:solidFill>
                          <a:effectLst/>
                          <a:latin typeface="Times New Roman" pitchFamily="18" charset="0"/>
                          <a:ea typeface="+mj-ea"/>
                          <a:cs typeface="Times New Roman" pitchFamily="18" charset="0"/>
                        </a:rPr>
                        <a:t>\n</a:t>
                      </a:r>
                      <a:r>
                        <a:rPr lang="en-US" sz="1600" b="0" kern="0" dirty="0">
                          <a:solidFill>
                            <a:schemeClr val="tx1"/>
                          </a:solidFill>
                          <a:effectLst/>
                          <a:latin typeface="Times New Roman" pitchFamily="18" charset="0"/>
                          <a:ea typeface="+mj-ea"/>
                          <a:cs typeface="Times New Roman" pitchFamily="18" charset="0"/>
                        </a:rPr>
                        <a:t>',</a:t>
                      </a:r>
                      <a:r>
                        <a:rPr lang="en-US" sz="1600" b="0" kern="0" dirty="0" err="1">
                          <a:solidFill>
                            <a:schemeClr val="tx1"/>
                          </a:solidFill>
                          <a:effectLst/>
                          <a:latin typeface="Times New Roman" pitchFamily="18" charset="0"/>
                          <a:ea typeface="+mj-ea"/>
                          <a:cs typeface="Times New Roman" pitchFamily="18" charset="0"/>
                        </a:rPr>
                        <a:t>arr</a:t>
                      </a:r>
                      <a:r>
                        <a:rPr lang="en-US" sz="1600" b="0" kern="0" dirty="0">
                          <a:solidFill>
                            <a:schemeClr val="tx1"/>
                          </a:solidFill>
                          <a:effectLst/>
                          <a:latin typeface="Times New Roman" pitchFamily="18" charset="0"/>
                          <a:ea typeface="+mj-ea"/>
                          <a:cs typeface="Times New Roman" pitchFamily="18" charset="0"/>
                        </a:rPr>
                        <a:t>)</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1212015">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Out[36]:</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tc>
                  <a:txBody>
                    <a:bodyPr/>
                    <a:lstStyle/>
                    <a:p>
                      <a:pPr marL="0" algn="just" defTabSz="914400" rtl="0" eaLnBrk="1" latinLnBrk="0" hangingPunct="1">
                        <a:lnSpc>
                          <a:spcPct val="100000"/>
                        </a:lnSpc>
                        <a:spcAft>
                          <a:spcPts val="0"/>
                        </a:spcAft>
                      </a:pPr>
                      <a:r>
                        <a:rPr lang="zh-CN" sz="1600" b="0" kern="0" dirty="0">
                          <a:solidFill>
                            <a:schemeClr val="tx1"/>
                          </a:solidFill>
                          <a:effectLst/>
                          <a:latin typeface="Times New Roman" pitchFamily="18" charset="0"/>
                          <a:ea typeface="+mj-ea"/>
                          <a:cs typeface="Times New Roman" pitchFamily="18" charset="0"/>
                        </a:rPr>
                        <a:t>创建的二维数组为：</a:t>
                      </a:r>
                      <a:endParaRPr lang="en-US" altLang="zh-CN" sz="1600" b="0" kern="0" dirty="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 [[ 1  2  3  4  5]</a:t>
                      </a:r>
                      <a:endParaRPr lang="zh-CN" sz="1600" b="0" kern="0" dirty="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 [ 4  5  6  7  8]</a:t>
                      </a:r>
                      <a:endParaRPr lang="zh-CN" sz="1600" b="0" kern="0" dirty="0">
                        <a:solidFill>
                          <a:schemeClr val="tx1"/>
                        </a:solidFill>
                        <a:effectLst/>
                        <a:latin typeface="Times New Roman" pitchFamily="18" charset="0"/>
                        <a:ea typeface="+mj-ea"/>
                        <a:cs typeface="Times New Roman" pitchFamily="18" charset="0"/>
                      </a:endParaRPr>
                    </a:p>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 [ 7  8  9 10 11]]</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1026427">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In[37]:</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print('</a:t>
                      </a:r>
                      <a:r>
                        <a:rPr lang="zh-CN" sz="1600" b="0" kern="0" dirty="0">
                          <a:solidFill>
                            <a:schemeClr val="tx1"/>
                          </a:solidFill>
                          <a:effectLst/>
                          <a:latin typeface="Times New Roman" pitchFamily="18" charset="0"/>
                          <a:ea typeface="+mj-ea"/>
                          <a:cs typeface="Times New Roman" pitchFamily="18" charset="0"/>
                        </a:rPr>
                        <a:t>索引结果为：</a:t>
                      </a:r>
                      <a:r>
                        <a:rPr lang="en-US" sz="1600" b="0" kern="0" dirty="0">
                          <a:solidFill>
                            <a:schemeClr val="tx1"/>
                          </a:solidFill>
                          <a:effectLst/>
                          <a:latin typeface="Times New Roman" pitchFamily="18" charset="0"/>
                          <a:ea typeface="+mj-ea"/>
                          <a:cs typeface="Times New Roman" pitchFamily="18" charset="0"/>
                        </a:rPr>
                        <a:t>',</a:t>
                      </a:r>
                      <a:r>
                        <a:rPr lang="en-US" sz="1600" b="0" kern="0" dirty="0" err="1">
                          <a:solidFill>
                            <a:schemeClr val="tx1"/>
                          </a:solidFill>
                          <a:effectLst/>
                          <a:latin typeface="Times New Roman" pitchFamily="18" charset="0"/>
                          <a:ea typeface="+mj-ea"/>
                          <a:cs typeface="Times New Roman" pitchFamily="18" charset="0"/>
                        </a:rPr>
                        <a:t>arr</a:t>
                      </a:r>
                      <a:r>
                        <a:rPr lang="en-US" sz="1600" b="0" kern="0" dirty="0">
                          <a:solidFill>
                            <a:schemeClr val="tx1"/>
                          </a:solidFill>
                          <a:effectLst/>
                          <a:latin typeface="Times New Roman" pitchFamily="18" charset="0"/>
                          <a:ea typeface="+mj-ea"/>
                          <a:cs typeface="Times New Roman" pitchFamily="18" charset="0"/>
                        </a:rPr>
                        <a:t>[0,3:5])  #</a:t>
                      </a:r>
                      <a:r>
                        <a:rPr lang="zh-CN" sz="1600" b="0" kern="0" dirty="0">
                          <a:solidFill>
                            <a:schemeClr val="tx1"/>
                          </a:solidFill>
                          <a:effectLst/>
                          <a:latin typeface="Times New Roman" pitchFamily="18" charset="0"/>
                          <a:ea typeface="+mj-ea"/>
                          <a:cs typeface="Times New Roman" pitchFamily="18" charset="0"/>
                        </a:rPr>
                        <a:t>索引第</a:t>
                      </a:r>
                      <a:r>
                        <a:rPr lang="en-US" sz="1600" b="0" kern="0" dirty="0">
                          <a:solidFill>
                            <a:schemeClr val="tx1"/>
                          </a:solidFill>
                          <a:effectLst/>
                          <a:latin typeface="Times New Roman" pitchFamily="18" charset="0"/>
                          <a:ea typeface="+mj-ea"/>
                          <a:cs typeface="Times New Roman" pitchFamily="18" charset="0"/>
                        </a:rPr>
                        <a:t>0</a:t>
                      </a:r>
                      <a:r>
                        <a:rPr lang="zh-CN" sz="1600" b="0" kern="0" dirty="0">
                          <a:solidFill>
                            <a:schemeClr val="tx1"/>
                          </a:solidFill>
                          <a:effectLst/>
                          <a:latin typeface="Times New Roman" pitchFamily="18" charset="0"/>
                          <a:ea typeface="+mj-ea"/>
                          <a:cs typeface="Times New Roman" pitchFamily="18" charset="0"/>
                        </a:rPr>
                        <a:t>行中第</a:t>
                      </a:r>
                      <a:r>
                        <a:rPr lang="en-US" sz="1600" b="0" kern="0" dirty="0">
                          <a:solidFill>
                            <a:schemeClr val="tx1"/>
                          </a:solidFill>
                          <a:effectLst/>
                          <a:latin typeface="Times New Roman" pitchFamily="18" charset="0"/>
                          <a:ea typeface="+mj-ea"/>
                          <a:cs typeface="Times New Roman" pitchFamily="18" charset="0"/>
                        </a:rPr>
                        <a:t>3</a:t>
                      </a:r>
                      <a:r>
                        <a:rPr lang="zh-CN" sz="1600" b="0" kern="0" dirty="0">
                          <a:solidFill>
                            <a:schemeClr val="tx1"/>
                          </a:solidFill>
                          <a:effectLst/>
                          <a:latin typeface="Times New Roman" pitchFamily="18" charset="0"/>
                          <a:ea typeface="+mj-ea"/>
                          <a:cs typeface="Times New Roman" pitchFamily="18" charset="0"/>
                        </a:rPr>
                        <a:t>和</a:t>
                      </a:r>
                      <a:r>
                        <a:rPr lang="en-US" sz="1600" b="0" kern="0" dirty="0">
                          <a:solidFill>
                            <a:schemeClr val="tx1"/>
                          </a:solidFill>
                          <a:effectLst/>
                          <a:latin typeface="Times New Roman" pitchFamily="18" charset="0"/>
                          <a:ea typeface="+mj-ea"/>
                          <a:cs typeface="Times New Roman" pitchFamily="18" charset="0"/>
                        </a:rPr>
                        <a:t>4</a:t>
                      </a:r>
                      <a:r>
                        <a:rPr lang="zh-CN" sz="1600" b="0" kern="0" dirty="0">
                          <a:solidFill>
                            <a:schemeClr val="tx1"/>
                          </a:solidFill>
                          <a:effectLst/>
                          <a:latin typeface="Times New Roman" pitchFamily="18" charset="0"/>
                          <a:ea typeface="+mj-ea"/>
                          <a:cs typeface="Times New Roman" pitchFamily="18" charset="0"/>
                        </a:rPr>
                        <a:t>列的元素</a:t>
                      </a:r>
                    </a:p>
                  </a:txBody>
                  <a:tcPr marL="0" marR="0" marT="0" marB="0" anchor="ctr"/>
                </a:tc>
                <a:extLst>
                  <a:ext uri="{0D108BD9-81ED-4DB2-BD59-A6C34878D82A}">
                    <a16:rowId xmlns:a16="http://schemas.microsoft.com/office/drawing/2014/main" val="10002"/>
                  </a:ext>
                </a:extLst>
              </a:tr>
              <a:tr h="901667">
                <a:tc>
                  <a:txBody>
                    <a:bodyPr/>
                    <a:lstStyle/>
                    <a:p>
                      <a:pPr marL="0" algn="just" defTabSz="914400" rtl="0" eaLnBrk="1" latinLnBrk="0" hangingPunct="1">
                        <a:lnSpc>
                          <a:spcPct val="100000"/>
                        </a:lnSpc>
                        <a:spcAft>
                          <a:spcPts val="0"/>
                        </a:spcAft>
                      </a:pPr>
                      <a:r>
                        <a:rPr lang="en-US" sz="1600" b="0" kern="0" dirty="0">
                          <a:solidFill>
                            <a:schemeClr val="tx1"/>
                          </a:solidFill>
                          <a:effectLst/>
                          <a:latin typeface="Times New Roman" pitchFamily="18" charset="0"/>
                          <a:ea typeface="+mj-ea"/>
                          <a:cs typeface="Times New Roman" pitchFamily="18" charset="0"/>
                        </a:rPr>
                        <a:t>Out[37]:</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tc>
                  <a:txBody>
                    <a:bodyPr/>
                    <a:lstStyle/>
                    <a:p>
                      <a:pPr marL="0" algn="just" defTabSz="914400" rtl="0" eaLnBrk="1" latinLnBrk="0" hangingPunct="1">
                        <a:lnSpc>
                          <a:spcPct val="100000"/>
                        </a:lnSpc>
                        <a:spcAft>
                          <a:spcPts val="0"/>
                        </a:spcAft>
                      </a:pPr>
                      <a:r>
                        <a:rPr lang="zh-CN" sz="1600" b="0" kern="0" dirty="0">
                          <a:solidFill>
                            <a:schemeClr val="tx1"/>
                          </a:solidFill>
                          <a:effectLst/>
                          <a:latin typeface="Times New Roman" pitchFamily="18" charset="0"/>
                          <a:ea typeface="+mj-ea"/>
                          <a:cs typeface="Times New Roman" pitchFamily="18" charset="0"/>
                        </a:rPr>
                        <a:t>索引结果为：</a:t>
                      </a:r>
                      <a:r>
                        <a:rPr lang="en-US" sz="1600" b="0" kern="0" dirty="0">
                          <a:solidFill>
                            <a:schemeClr val="tx1"/>
                          </a:solidFill>
                          <a:effectLst/>
                          <a:latin typeface="Times New Roman" pitchFamily="18" charset="0"/>
                          <a:ea typeface="+mj-ea"/>
                          <a:cs typeface="Times New Roman" pitchFamily="18" charset="0"/>
                        </a:rPr>
                        <a:t> [4 5]</a:t>
                      </a:r>
                      <a:endParaRPr lang="zh-CN" sz="1600" b="0" kern="0" dirty="0">
                        <a:solidFill>
                          <a:schemeClr val="tx1"/>
                        </a:solidFill>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306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A7E41-C8E5-4D76-A339-4AF68481F457}"/>
              </a:ext>
            </a:extLst>
          </p:cNvPr>
          <p:cNvSpPr>
            <a:spLocks noGrp="1"/>
          </p:cNvSpPr>
          <p:nvPr>
            <p:ph type="title"/>
          </p:nvPr>
        </p:nvSpPr>
        <p:spPr/>
        <p:txBody>
          <a:bodyPr/>
          <a:lstStyle/>
          <a:p>
            <a:r>
              <a:rPr lang="zh-CN" altLang="en-US" dirty="0"/>
              <a:t>通过索引访问数组</a:t>
            </a:r>
          </a:p>
        </p:txBody>
      </p:sp>
      <p:sp>
        <p:nvSpPr>
          <p:cNvPr id="3" name="内容占位符 2">
            <a:extLst>
              <a:ext uri="{FF2B5EF4-FFF2-40B4-BE49-F238E27FC236}">
                <a16:creationId xmlns:a16="http://schemas.microsoft.com/office/drawing/2014/main" id="{89F81E90-585B-4896-85F2-6B1809748FF5}"/>
              </a:ext>
            </a:extLst>
          </p:cNvPr>
          <p:cNvSpPr>
            <a:spLocks noGrp="1"/>
          </p:cNvSpPr>
          <p:nvPr>
            <p:ph idx="1"/>
          </p:nvPr>
        </p:nvSpPr>
        <p:spPr/>
        <p:txBody>
          <a:bodyPr/>
          <a:lstStyle/>
          <a:p>
            <a:pPr marL="0" indent="0">
              <a:buNone/>
            </a:pPr>
            <a:r>
              <a:rPr lang="en-US" altLang="zh-CN" dirty="0"/>
              <a:t>2</a:t>
            </a:r>
            <a:r>
              <a:rPr lang="zh-CN" altLang="en-US" dirty="0"/>
              <a:t>．代码 </a:t>
            </a:r>
            <a:r>
              <a:rPr lang="en-US" altLang="zh-CN" dirty="0"/>
              <a:t>19</a:t>
            </a:r>
            <a:r>
              <a:rPr lang="zh-CN" altLang="en-US" dirty="0"/>
              <a:t>：多维数组的索引</a:t>
            </a:r>
          </a:p>
          <a:p>
            <a:r>
              <a:rPr lang="zh-CN" altLang="en-US" dirty="0"/>
              <a:t>演示：</a:t>
            </a:r>
          </a:p>
        </p:txBody>
      </p:sp>
      <p:sp>
        <p:nvSpPr>
          <p:cNvPr id="4" name="日期占位符 3">
            <a:extLst>
              <a:ext uri="{FF2B5EF4-FFF2-40B4-BE49-F238E27FC236}">
                <a16:creationId xmlns:a16="http://schemas.microsoft.com/office/drawing/2014/main" id="{D59EC5AF-6108-4D41-AFCF-6BE15F62BC64}"/>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5206C731-8F85-4945-A8B5-F0B592CE91DC}"/>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24B898C2-742D-4775-867D-FA1941B7511D}"/>
              </a:ext>
            </a:extLst>
          </p:cNvPr>
          <p:cNvSpPr>
            <a:spLocks noGrp="1"/>
          </p:cNvSpPr>
          <p:nvPr>
            <p:ph type="sldNum" sz="quarter" idx="12"/>
          </p:nvPr>
        </p:nvSpPr>
        <p:spPr/>
        <p:txBody>
          <a:bodyPr/>
          <a:lstStyle/>
          <a:p>
            <a:fld id="{430B0D6D-5A4E-4BD9-8C2C-65280206BEEF}" type="slidenum">
              <a:rPr lang="zh-CN" altLang="en-US" smtClean="0"/>
              <a:t>29</a:t>
            </a:fld>
            <a:endParaRPr lang="zh-CN" altLang="en-US"/>
          </a:p>
        </p:txBody>
      </p:sp>
      <p:graphicFrame>
        <p:nvGraphicFramePr>
          <p:cNvPr id="9" name="内容占位符 4">
            <a:extLst>
              <a:ext uri="{FF2B5EF4-FFF2-40B4-BE49-F238E27FC236}">
                <a16:creationId xmlns:a16="http://schemas.microsoft.com/office/drawing/2014/main" id="{A1D1C3C8-6449-48DC-A201-D7C9120D0DF9}"/>
              </a:ext>
            </a:extLst>
          </p:cNvPr>
          <p:cNvGraphicFramePr>
            <a:graphicFrameLocks/>
          </p:cNvGraphicFramePr>
          <p:nvPr>
            <p:extLst>
              <p:ext uri="{D42A27DB-BD31-4B8C-83A1-F6EECF244321}">
                <p14:modId xmlns:p14="http://schemas.microsoft.com/office/powerpoint/2010/main" val="3876106378"/>
              </p:ext>
            </p:extLst>
          </p:nvPr>
        </p:nvGraphicFramePr>
        <p:xfrm>
          <a:off x="2209800" y="2616199"/>
          <a:ext cx="6802437" cy="3560764"/>
        </p:xfrm>
        <a:graphic>
          <a:graphicData uri="http://schemas.openxmlformats.org/drawingml/2006/table">
            <a:tbl>
              <a:tblPr firstRow="1" firstCol="1" bandRow="1">
                <a:tableStyleId>{9D7B26C5-4107-4FEC-AEDC-1716B250A1EF}</a:tableStyleId>
              </a:tblPr>
              <a:tblGrid>
                <a:gridCol w="828477">
                  <a:extLst>
                    <a:ext uri="{9D8B030D-6E8A-4147-A177-3AD203B41FA5}">
                      <a16:colId xmlns:a16="http://schemas.microsoft.com/office/drawing/2014/main" val="20000"/>
                    </a:ext>
                  </a:extLst>
                </a:gridCol>
                <a:gridCol w="5973960">
                  <a:extLst>
                    <a:ext uri="{9D8B030D-6E8A-4147-A177-3AD203B41FA5}">
                      <a16:colId xmlns:a16="http://schemas.microsoft.com/office/drawing/2014/main" val="20001"/>
                    </a:ext>
                  </a:extLst>
                </a:gridCol>
              </a:tblGrid>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In[38]:</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l">
                        <a:lnSpc>
                          <a:spcPct val="100000"/>
                        </a:lnSpc>
                        <a:spcAft>
                          <a:spcPts val="0"/>
                        </a:spcAft>
                      </a:pPr>
                      <a:r>
                        <a:rPr lang="en-US" sz="1600" b="0" kern="0" dirty="0">
                          <a:effectLst/>
                          <a:latin typeface="Times New Roman" pitchFamily="18" charset="0"/>
                          <a:ea typeface="+mj-ea"/>
                          <a:cs typeface="Times New Roman" pitchFamily="18" charset="0"/>
                        </a:rPr>
                        <a:t>#</a:t>
                      </a:r>
                      <a:r>
                        <a:rPr lang="zh-CN" sz="1600" b="0" kern="0" dirty="0">
                          <a:effectLst/>
                          <a:latin typeface="Times New Roman" pitchFamily="18" charset="0"/>
                          <a:ea typeface="+mj-ea"/>
                          <a:cs typeface="Times New Roman" pitchFamily="18" charset="0"/>
                        </a:rPr>
                        <a:t>索引第</a:t>
                      </a:r>
                      <a:r>
                        <a:rPr lang="en-US" sz="1600" b="0" kern="0" dirty="0">
                          <a:effectLst/>
                          <a:latin typeface="Times New Roman" pitchFamily="18" charset="0"/>
                          <a:ea typeface="+mj-ea"/>
                          <a:cs typeface="Times New Roman" pitchFamily="18" charset="0"/>
                        </a:rPr>
                        <a:t>2</a:t>
                      </a:r>
                      <a:r>
                        <a:rPr lang="zh-CN" sz="1600" b="0" kern="0" dirty="0">
                          <a:effectLst/>
                          <a:latin typeface="Times New Roman" pitchFamily="18" charset="0"/>
                          <a:ea typeface="+mj-ea"/>
                          <a:cs typeface="Times New Roman" pitchFamily="18" charset="0"/>
                        </a:rPr>
                        <a:t>和</a:t>
                      </a:r>
                      <a:r>
                        <a:rPr lang="en-US" sz="1600" b="0" kern="0" dirty="0">
                          <a:effectLst/>
                          <a:latin typeface="Times New Roman" pitchFamily="18" charset="0"/>
                          <a:ea typeface="+mj-ea"/>
                          <a:cs typeface="Times New Roman" pitchFamily="18" charset="0"/>
                        </a:rPr>
                        <a:t>3</a:t>
                      </a:r>
                      <a:r>
                        <a:rPr lang="zh-CN" sz="1600" b="0" kern="0" dirty="0">
                          <a:effectLst/>
                          <a:latin typeface="Times New Roman" pitchFamily="18" charset="0"/>
                          <a:ea typeface="+mj-ea"/>
                          <a:cs typeface="Times New Roman" pitchFamily="18" charset="0"/>
                        </a:rPr>
                        <a:t>行中第</a:t>
                      </a:r>
                      <a:r>
                        <a:rPr lang="en-US" sz="1600" b="0" kern="0" dirty="0">
                          <a:effectLst/>
                          <a:latin typeface="Times New Roman" pitchFamily="18" charset="0"/>
                          <a:ea typeface="+mj-ea"/>
                          <a:cs typeface="Times New Roman" pitchFamily="18" charset="0"/>
                        </a:rPr>
                        <a:t>3</a:t>
                      </a:r>
                      <a:r>
                        <a:rPr lang="zh-CN" sz="1600" b="0" kern="0" dirty="0">
                          <a:effectLst/>
                          <a:latin typeface="Times New Roman" pitchFamily="18" charset="0"/>
                          <a:ea typeface="+mj-ea"/>
                          <a:cs typeface="Times New Roman" pitchFamily="18" charset="0"/>
                        </a:rPr>
                        <a:t>～</a:t>
                      </a:r>
                      <a:r>
                        <a:rPr lang="en-US" sz="1600" b="0" kern="0" dirty="0">
                          <a:effectLst/>
                          <a:latin typeface="Times New Roman" pitchFamily="18" charset="0"/>
                          <a:ea typeface="+mj-ea"/>
                          <a:cs typeface="Times New Roman" pitchFamily="18" charset="0"/>
                        </a:rPr>
                        <a:t>5</a:t>
                      </a:r>
                      <a:r>
                        <a:rPr lang="zh-CN" sz="1600" b="0" kern="0" dirty="0">
                          <a:effectLst/>
                          <a:latin typeface="Times New Roman" pitchFamily="18" charset="0"/>
                          <a:ea typeface="+mj-ea"/>
                          <a:cs typeface="Times New Roman" pitchFamily="18" charset="0"/>
                        </a:rPr>
                        <a:t>列的元素</a:t>
                      </a:r>
                      <a:endParaRPr lang="zh-CN" sz="1600" b="0" kern="100" dirty="0">
                        <a:effectLst/>
                        <a:latin typeface="Times New Roman" pitchFamily="18" charset="0"/>
                        <a:ea typeface="+mj-ea"/>
                        <a:cs typeface="Times New Roman" pitchFamily="18" charset="0"/>
                      </a:endParaRPr>
                    </a:p>
                    <a:p>
                      <a:pPr algn="l">
                        <a:lnSpc>
                          <a:spcPct val="1000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[1:,2:])  </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Out[38]:</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l">
                        <a:lnSpc>
                          <a:spcPct val="1000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[[ 6  7  8]</a:t>
                      </a:r>
                      <a:endParaRPr lang="zh-CN" sz="1600" b="0" kern="100" dirty="0">
                        <a:effectLst/>
                        <a:latin typeface="Times New Roman" pitchFamily="18" charset="0"/>
                        <a:ea typeface="+mj-ea"/>
                        <a:cs typeface="Times New Roman" pitchFamily="18" charset="0"/>
                      </a:endParaRPr>
                    </a:p>
                    <a:p>
                      <a:pPr algn="l">
                        <a:lnSpc>
                          <a:spcPct val="100000"/>
                        </a:lnSpc>
                        <a:spcAft>
                          <a:spcPts val="0"/>
                        </a:spcAft>
                      </a:pPr>
                      <a:r>
                        <a:rPr lang="en-US" sz="1600" b="0" kern="0" dirty="0">
                          <a:effectLst/>
                          <a:latin typeface="Times New Roman" pitchFamily="18" charset="0"/>
                          <a:ea typeface="+mj-ea"/>
                          <a:cs typeface="Times New Roman" pitchFamily="18" charset="0"/>
                        </a:rPr>
                        <a:t> [ 9 10 11]]</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In[39]:</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l">
                        <a:lnSpc>
                          <a:spcPct val="1000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索引结果为：</a:t>
                      </a:r>
                      <a:r>
                        <a:rPr lang="en-US" sz="1600" b="0" kern="0">
                          <a:effectLst/>
                          <a:latin typeface="Times New Roman" pitchFamily="18" charset="0"/>
                          <a:ea typeface="+mj-ea"/>
                          <a:cs typeface="Times New Roman" pitchFamily="18" charset="0"/>
                        </a:rPr>
                        <a:t>',arr[:,2])  #</a:t>
                      </a:r>
                      <a:r>
                        <a:rPr lang="zh-CN" sz="1600" b="0" kern="0">
                          <a:effectLst/>
                          <a:latin typeface="Times New Roman" pitchFamily="18" charset="0"/>
                          <a:ea typeface="+mj-ea"/>
                          <a:cs typeface="Times New Roman" pitchFamily="18" charset="0"/>
                        </a:rPr>
                        <a:t>索引第</a:t>
                      </a:r>
                      <a:r>
                        <a:rPr lang="en-US" sz="1600" b="0" kern="0">
                          <a:effectLst/>
                          <a:latin typeface="Times New Roman" pitchFamily="18" charset="0"/>
                          <a:ea typeface="+mj-ea"/>
                          <a:cs typeface="Times New Roman" pitchFamily="18" charset="0"/>
                        </a:rPr>
                        <a:t>2</a:t>
                      </a:r>
                      <a:r>
                        <a:rPr lang="zh-CN" sz="1600" b="0" kern="0">
                          <a:effectLst/>
                          <a:latin typeface="Times New Roman" pitchFamily="18" charset="0"/>
                          <a:ea typeface="+mj-ea"/>
                          <a:cs typeface="Times New Roman" pitchFamily="18" charset="0"/>
                        </a:rPr>
                        <a:t>列的元素</a:t>
                      </a:r>
                      <a:endParaRPr lang="zh-CN" sz="1600" b="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2"/>
                  </a:ext>
                </a:extLst>
              </a:tr>
              <a:tr h="890191">
                <a:tc>
                  <a:txBody>
                    <a:bodyPr/>
                    <a:lstStyle/>
                    <a:p>
                      <a:pPr algn="ctr">
                        <a:lnSpc>
                          <a:spcPct val="100000"/>
                        </a:lnSpc>
                        <a:spcAft>
                          <a:spcPts val="0"/>
                        </a:spcAft>
                      </a:pPr>
                      <a:r>
                        <a:rPr lang="en-US" sz="1600" b="0" kern="0" dirty="0">
                          <a:effectLst/>
                          <a:latin typeface="Times New Roman" pitchFamily="18" charset="0"/>
                          <a:ea typeface="+mj-ea"/>
                          <a:cs typeface="Times New Roman" pitchFamily="18" charset="0"/>
                        </a:rPr>
                        <a:t>Out[39]:</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l">
                        <a:lnSpc>
                          <a:spcPct val="100000"/>
                        </a:lnSpc>
                        <a:spcAft>
                          <a:spcPts val="0"/>
                        </a:spcAft>
                      </a:pPr>
                      <a:r>
                        <a:rPr lang="zh-CN" sz="1600" b="0" kern="0" dirty="0">
                          <a:effectLst/>
                          <a:latin typeface="Times New Roman" pitchFamily="18" charset="0"/>
                          <a:ea typeface="+mj-ea"/>
                          <a:cs typeface="Times New Roman" pitchFamily="18" charset="0"/>
                        </a:rPr>
                        <a:t>索引结果为：</a:t>
                      </a:r>
                      <a:r>
                        <a:rPr lang="en-US" sz="1600" b="0" kern="0" dirty="0">
                          <a:effectLst/>
                          <a:latin typeface="Times New Roman" pitchFamily="18" charset="0"/>
                          <a:ea typeface="+mj-ea"/>
                          <a:cs typeface="Times New Roman" pitchFamily="18" charset="0"/>
                        </a:rPr>
                        <a:t> [3 6 9]</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473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9950" y="2989734"/>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提供了一个简单易用的 </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C API</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，因此很容易</a:t>
            </a:r>
            <a:r>
              <a:rPr lang="zh-CN" altLang="en-US" sz="1600" dirty="0">
                <a:ln w="0"/>
                <a:solidFill>
                  <a:srgbClr val="CA2A2A"/>
                </a:solidFill>
                <a:latin typeface="微软雅黑" panose="020B0503020204020204" pitchFamily="34" charset="-122"/>
                <a:ea typeface="微软雅黑" panose="020B0503020204020204" pitchFamily="34" charset="-122"/>
              </a:rPr>
              <a:t>将数据传递给低级语言编写的外部库</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外部库也能</a:t>
            </a:r>
            <a:r>
              <a:rPr lang="zh-CN" altLang="en-US" sz="1600" dirty="0">
                <a:ln w="0"/>
                <a:solidFill>
                  <a:srgbClr val="CA2A2A"/>
                </a:solidFill>
                <a:latin typeface="微软雅黑" panose="020B0503020204020204" pitchFamily="34" charset="-122"/>
                <a:ea typeface="微软雅黑" panose="020B0503020204020204" pitchFamily="34" charset="-122"/>
              </a:rPr>
              <a:t>以</a:t>
            </a:r>
            <a:r>
              <a:rPr lang="en-US" altLang="zh-CN" sz="1600" dirty="0" err="1">
                <a:ln w="0"/>
                <a:solidFill>
                  <a:srgbClr val="CA2A2A"/>
                </a:solidFill>
                <a:latin typeface="微软雅黑" panose="020B0503020204020204" pitchFamily="34" charset="-122"/>
                <a:ea typeface="微软雅黑" panose="020B0503020204020204" pitchFamily="34" charset="-122"/>
              </a:rPr>
              <a:t>NumPy</a:t>
            </a:r>
            <a:r>
              <a:rPr lang="zh-CN" altLang="en-US" sz="1600" dirty="0">
                <a:ln w="0"/>
                <a:solidFill>
                  <a:srgbClr val="CA2A2A"/>
                </a:solidFill>
                <a:latin typeface="微软雅黑" panose="020B0503020204020204" pitchFamily="34" charset="-122"/>
                <a:ea typeface="微软雅黑" panose="020B0503020204020204" pitchFamily="34" charset="-122"/>
              </a:rPr>
              <a:t>数组的形式将数据</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返回给</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1225112"/>
            <a:ext cx="4543873" cy="477054"/>
          </a:xfrm>
          <a:prstGeom prst="rect">
            <a:avLst/>
          </a:prstGeom>
        </p:spPr>
        <p:txBody>
          <a:bodyPr wrap="none">
            <a:spAutoFit/>
          </a:bodyPr>
          <a:lstStyle/>
          <a:p>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从</a:t>
            </a:r>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语言的生态系统角度</a:t>
            </a:r>
          </a:p>
        </p:txBody>
      </p:sp>
      <p:sp>
        <p:nvSpPr>
          <p:cNvPr id="8" name="矩形 7"/>
          <p:cNvSpPr/>
          <p:nvPr/>
        </p:nvSpPr>
        <p:spPr>
          <a:xfrm>
            <a:off x="1379036" y="3939857"/>
            <a:ext cx="9463135" cy="830997"/>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这个功能使</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成为一种包装</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C/C++/Fortran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历史代码库的选择，并使被包装库拥有一个动态的、易用的</a:t>
            </a:r>
            <a:r>
              <a:rPr lang="zh-CN" altLang="en-US" sz="1600" dirty="0">
                <a:ln w="0"/>
                <a:solidFill>
                  <a:srgbClr val="CA2A2A"/>
                </a:solidFill>
                <a:latin typeface="微软雅黑" panose="020B0503020204020204" pitchFamily="34" charset="-122"/>
                <a:ea typeface="微软雅黑" panose="020B0503020204020204" pitchFamily="34" charset="-122"/>
              </a:rPr>
              <a:t>接口</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379035" y="2039612"/>
            <a:ext cx="9463135" cy="418191"/>
          </a:xfrm>
          <a:prstGeom prst="rect">
            <a:avLst/>
          </a:prstGeom>
        </p:spPr>
        <p:txBody>
          <a:bodyPr wrap="square">
            <a:spAutoFit/>
          </a:bodyPr>
          <a:lstStyle/>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在实际应用中经常作为“</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粘合剂</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zh-CN" altLang="en-US" sz="1600" dirty="0">
                <a:ln w="0"/>
                <a:solidFill>
                  <a:srgbClr val="CA2A2A"/>
                </a:solidFill>
                <a:latin typeface="微软雅黑" panose="020B0503020204020204" pitchFamily="34" charset="-122"/>
                <a:ea typeface="微软雅黑" panose="020B0503020204020204" pitchFamily="34" charset="-122"/>
              </a:rPr>
              <a:t>与其他语言的互通</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是其快速发展的一个重要特色之一。</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6796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A7E41-C8E5-4D76-A339-4AF68481F457}"/>
              </a:ext>
            </a:extLst>
          </p:cNvPr>
          <p:cNvSpPr>
            <a:spLocks noGrp="1"/>
          </p:cNvSpPr>
          <p:nvPr>
            <p:ph type="title"/>
          </p:nvPr>
        </p:nvSpPr>
        <p:spPr/>
        <p:txBody>
          <a:bodyPr/>
          <a:lstStyle/>
          <a:p>
            <a:r>
              <a:rPr lang="zh-CN" altLang="en-US" dirty="0"/>
              <a:t>通过索引访问数组</a:t>
            </a:r>
          </a:p>
        </p:txBody>
      </p:sp>
      <p:sp>
        <p:nvSpPr>
          <p:cNvPr id="3" name="内容占位符 2">
            <a:extLst>
              <a:ext uri="{FF2B5EF4-FFF2-40B4-BE49-F238E27FC236}">
                <a16:creationId xmlns:a16="http://schemas.microsoft.com/office/drawing/2014/main" id="{89F81E90-585B-4896-85F2-6B1809748FF5}"/>
              </a:ext>
            </a:extLst>
          </p:cNvPr>
          <p:cNvSpPr>
            <a:spLocks noGrp="1"/>
          </p:cNvSpPr>
          <p:nvPr>
            <p:ph idx="1"/>
          </p:nvPr>
        </p:nvSpPr>
        <p:spPr/>
        <p:txBody>
          <a:bodyPr/>
          <a:lstStyle/>
          <a:p>
            <a:pPr marL="0" indent="0">
              <a:buNone/>
            </a:pPr>
            <a:r>
              <a:rPr lang="en-US" altLang="zh-CN" dirty="0"/>
              <a:t>2</a:t>
            </a:r>
            <a:r>
              <a:rPr lang="zh-CN" altLang="en-US" dirty="0"/>
              <a:t>．代码 </a:t>
            </a:r>
            <a:r>
              <a:rPr lang="en-US" altLang="zh-CN" dirty="0"/>
              <a:t>20</a:t>
            </a:r>
            <a:r>
              <a:rPr lang="zh-CN" altLang="en-US" dirty="0"/>
              <a:t>：多维数组的索引（使用整数和布尔值索引访问数据）</a:t>
            </a:r>
          </a:p>
          <a:p>
            <a:r>
              <a:rPr lang="zh-CN" altLang="en-US" dirty="0"/>
              <a:t>演示：</a:t>
            </a:r>
          </a:p>
        </p:txBody>
      </p:sp>
      <p:sp>
        <p:nvSpPr>
          <p:cNvPr id="4" name="日期占位符 3">
            <a:extLst>
              <a:ext uri="{FF2B5EF4-FFF2-40B4-BE49-F238E27FC236}">
                <a16:creationId xmlns:a16="http://schemas.microsoft.com/office/drawing/2014/main" id="{D59EC5AF-6108-4D41-AFCF-6BE15F62BC64}"/>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5206C731-8F85-4945-A8B5-F0B592CE91DC}"/>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24B898C2-742D-4775-867D-FA1941B7511D}"/>
              </a:ext>
            </a:extLst>
          </p:cNvPr>
          <p:cNvSpPr>
            <a:spLocks noGrp="1"/>
          </p:cNvSpPr>
          <p:nvPr>
            <p:ph type="sldNum" sz="quarter" idx="12"/>
          </p:nvPr>
        </p:nvSpPr>
        <p:spPr/>
        <p:txBody>
          <a:bodyPr/>
          <a:lstStyle/>
          <a:p>
            <a:fld id="{430B0D6D-5A4E-4BD9-8C2C-65280206BEEF}" type="slidenum">
              <a:rPr lang="zh-CN" altLang="en-US" smtClean="0"/>
              <a:t>30</a:t>
            </a:fld>
            <a:endParaRPr lang="zh-CN" altLang="en-US"/>
          </a:p>
        </p:txBody>
      </p:sp>
      <p:graphicFrame>
        <p:nvGraphicFramePr>
          <p:cNvPr id="8" name="内容占位符 6">
            <a:extLst>
              <a:ext uri="{FF2B5EF4-FFF2-40B4-BE49-F238E27FC236}">
                <a16:creationId xmlns:a16="http://schemas.microsoft.com/office/drawing/2014/main" id="{624FE58B-64AF-4D51-9732-9AE5FE6BCD7C}"/>
              </a:ext>
            </a:extLst>
          </p:cNvPr>
          <p:cNvGraphicFramePr>
            <a:graphicFrameLocks/>
          </p:cNvGraphicFramePr>
          <p:nvPr>
            <p:extLst>
              <p:ext uri="{D42A27DB-BD31-4B8C-83A1-F6EECF244321}">
                <p14:modId xmlns:p14="http://schemas.microsoft.com/office/powerpoint/2010/main" val="3772064293"/>
              </p:ext>
            </p:extLst>
          </p:nvPr>
        </p:nvGraphicFramePr>
        <p:xfrm>
          <a:off x="2209800" y="2474573"/>
          <a:ext cx="8424333" cy="3881777"/>
        </p:xfrm>
        <a:graphic>
          <a:graphicData uri="http://schemas.openxmlformats.org/drawingml/2006/table">
            <a:tbl>
              <a:tblPr bandRow="1">
                <a:tableStyleId>{073A0DAA-6AF3-43AB-8588-CEC1D06C72B9}</a:tableStyleId>
              </a:tblPr>
              <a:tblGrid>
                <a:gridCol w="972769">
                  <a:extLst>
                    <a:ext uri="{9D8B030D-6E8A-4147-A177-3AD203B41FA5}">
                      <a16:colId xmlns:a16="http://schemas.microsoft.com/office/drawing/2014/main" val="20000"/>
                    </a:ext>
                  </a:extLst>
                </a:gridCol>
                <a:gridCol w="7451564">
                  <a:extLst>
                    <a:ext uri="{9D8B030D-6E8A-4147-A177-3AD203B41FA5}">
                      <a16:colId xmlns:a16="http://schemas.microsoft.com/office/drawing/2014/main" val="20001"/>
                    </a:ext>
                  </a:extLst>
                </a:gridCol>
              </a:tblGrid>
              <a:tr h="759354">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In[40]:</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a:t>
                      </a:r>
                      <a:r>
                        <a:rPr lang="zh-CN" sz="1600" kern="0" dirty="0">
                          <a:effectLst/>
                          <a:latin typeface="Times New Roman" pitchFamily="18" charset="0"/>
                          <a:ea typeface="+mj-ea"/>
                          <a:cs typeface="Times New Roman" pitchFamily="18" charset="0"/>
                        </a:rPr>
                        <a:t>从两个序列的对应位置取出两个整数来组成下标：</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[0,1], </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[1,2], </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[2,3]</a:t>
                      </a:r>
                      <a:endParaRPr lang="zh-CN" sz="1600" kern="100" dirty="0">
                        <a:effectLst/>
                        <a:latin typeface="Times New Roman" pitchFamily="18" charset="0"/>
                        <a:ea typeface="+mj-ea"/>
                        <a:cs typeface="Times New Roman" pitchFamily="18" charset="0"/>
                      </a:endParaRPr>
                    </a:p>
                    <a:p>
                      <a:pPr algn="just">
                        <a:lnSpc>
                          <a:spcPct val="100000"/>
                        </a:lnSpc>
                        <a:spcAft>
                          <a:spcPts val="0"/>
                        </a:spcAft>
                      </a:pPr>
                      <a:r>
                        <a:rPr lang="en-US" sz="1600" kern="0" dirty="0">
                          <a:effectLst/>
                          <a:latin typeface="Times New Roman" pitchFamily="18" charset="0"/>
                          <a:ea typeface="+mj-ea"/>
                          <a:cs typeface="Times New Roman" pitchFamily="18" charset="0"/>
                        </a:rPr>
                        <a:t>print('</a:t>
                      </a:r>
                      <a:r>
                        <a:rPr lang="zh-CN" sz="1600" kern="0" dirty="0">
                          <a:effectLst/>
                          <a:latin typeface="Times New Roman" pitchFamily="18" charset="0"/>
                          <a:ea typeface="+mj-ea"/>
                          <a:cs typeface="Times New Roman" pitchFamily="18" charset="0"/>
                        </a:rPr>
                        <a:t>索引结果为：</a:t>
                      </a:r>
                      <a:r>
                        <a:rPr lang="en-US" sz="1600" kern="0" dirty="0">
                          <a:effectLst/>
                          <a:latin typeface="Times New Roman" pitchFamily="18" charset="0"/>
                          <a:ea typeface="+mj-ea"/>
                          <a:cs typeface="Times New Roman" pitchFamily="18" charset="0"/>
                        </a:rPr>
                        <a:t>',</a:t>
                      </a:r>
                      <a:r>
                        <a:rPr lang="en-US" sz="1600" kern="0" dirty="0" err="1">
                          <a:effectLst/>
                          <a:latin typeface="Times New Roman" pitchFamily="18" charset="0"/>
                          <a:ea typeface="+mj-ea"/>
                          <a:cs typeface="Times New Roman" pitchFamily="18" charset="0"/>
                        </a:rPr>
                        <a:t>arr</a:t>
                      </a:r>
                      <a:r>
                        <a:rPr lang="en-US" sz="1600" kern="0" dirty="0">
                          <a:effectLst/>
                          <a:latin typeface="Times New Roman" pitchFamily="18" charset="0"/>
                          <a:ea typeface="+mj-ea"/>
                          <a:cs typeface="Times New Roman" pitchFamily="18" charset="0"/>
                        </a:rPr>
                        <a:t>[[(0,1,2),(1,2,3)]])</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474133">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Out[40]:</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ct val="100000"/>
                        </a:lnSpc>
                        <a:spcAft>
                          <a:spcPts val="0"/>
                        </a:spcAft>
                      </a:pP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 [ 2  6 10]</a:t>
                      </a:r>
                      <a:endParaRPr lang="zh-CN" sz="160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In[41]:</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ct val="100000"/>
                        </a:lnSpc>
                        <a:spcAft>
                          <a:spcPts val="0"/>
                        </a:spcAft>
                      </a:pPr>
                      <a:r>
                        <a:rPr lang="en-US" sz="1600" kern="0">
                          <a:effectLst/>
                          <a:latin typeface="Times New Roman" pitchFamily="18" charset="0"/>
                          <a:ea typeface="+mj-ea"/>
                          <a:cs typeface="Times New Roman" pitchFamily="18" charset="0"/>
                        </a:rPr>
                        <a:t>print('</a:t>
                      </a: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',arr[1:,(0,2,3)])  #</a:t>
                      </a:r>
                      <a:r>
                        <a:rPr lang="zh-CN" sz="1600" kern="0">
                          <a:effectLst/>
                          <a:latin typeface="Times New Roman" pitchFamily="18" charset="0"/>
                          <a:ea typeface="+mj-ea"/>
                          <a:cs typeface="Times New Roman" pitchFamily="18" charset="0"/>
                        </a:rPr>
                        <a:t>索引第</a:t>
                      </a:r>
                      <a:r>
                        <a:rPr lang="en-US" sz="1600" kern="0">
                          <a:effectLst/>
                          <a:latin typeface="Times New Roman" pitchFamily="18" charset="0"/>
                          <a:ea typeface="+mj-ea"/>
                          <a:cs typeface="Times New Roman" pitchFamily="18" charset="0"/>
                        </a:rPr>
                        <a:t>2</a:t>
                      </a:r>
                      <a:r>
                        <a:rPr lang="zh-CN" sz="1600" kern="0">
                          <a:effectLst/>
                          <a:latin typeface="Times New Roman" pitchFamily="18" charset="0"/>
                          <a:ea typeface="+mj-ea"/>
                          <a:cs typeface="Times New Roman" pitchFamily="18" charset="0"/>
                        </a:rPr>
                        <a:t>、</a:t>
                      </a:r>
                      <a:r>
                        <a:rPr lang="en-US" sz="1600" kern="0">
                          <a:effectLst/>
                          <a:latin typeface="Times New Roman" pitchFamily="18" charset="0"/>
                          <a:ea typeface="+mj-ea"/>
                          <a:cs typeface="Times New Roman" pitchFamily="18" charset="0"/>
                        </a:rPr>
                        <a:t>3</a:t>
                      </a:r>
                      <a:r>
                        <a:rPr lang="zh-CN" sz="1600" kern="0">
                          <a:effectLst/>
                          <a:latin typeface="Times New Roman" pitchFamily="18" charset="0"/>
                          <a:ea typeface="+mj-ea"/>
                          <a:cs typeface="Times New Roman" pitchFamily="18" charset="0"/>
                        </a:rPr>
                        <a:t>行中第</a:t>
                      </a:r>
                      <a:r>
                        <a:rPr lang="en-US" sz="1600" kern="0">
                          <a:effectLst/>
                          <a:latin typeface="Times New Roman" pitchFamily="18" charset="0"/>
                          <a:ea typeface="+mj-ea"/>
                          <a:cs typeface="Times New Roman" pitchFamily="18" charset="0"/>
                        </a:rPr>
                        <a:t>0</a:t>
                      </a:r>
                      <a:r>
                        <a:rPr lang="zh-CN" sz="1600" kern="0">
                          <a:effectLst/>
                          <a:latin typeface="Times New Roman" pitchFamily="18" charset="0"/>
                          <a:ea typeface="+mj-ea"/>
                          <a:cs typeface="Times New Roman" pitchFamily="18" charset="0"/>
                        </a:rPr>
                        <a:t>、</a:t>
                      </a:r>
                      <a:r>
                        <a:rPr lang="en-US" sz="1600" kern="0">
                          <a:effectLst/>
                          <a:latin typeface="Times New Roman" pitchFamily="18" charset="0"/>
                          <a:ea typeface="+mj-ea"/>
                          <a:cs typeface="Times New Roman" pitchFamily="18" charset="0"/>
                        </a:rPr>
                        <a:t>2</a:t>
                      </a:r>
                      <a:r>
                        <a:rPr lang="zh-CN" sz="1600" kern="0">
                          <a:effectLst/>
                          <a:latin typeface="Times New Roman" pitchFamily="18" charset="0"/>
                          <a:ea typeface="+mj-ea"/>
                          <a:cs typeface="Times New Roman" pitchFamily="18" charset="0"/>
                        </a:rPr>
                        <a:t>、</a:t>
                      </a:r>
                      <a:r>
                        <a:rPr lang="en-US" sz="1600" kern="0">
                          <a:effectLst/>
                          <a:latin typeface="Times New Roman" pitchFamily="18" charset="0"/>
                          <a:ea typeface="+mj-ea"/>
                          <a:cs typeface="Times New Roman" pitchFamily="18" charset="0"/>
                        </a:rPr>
                        <a:t>3</a:t>
                      </a:r>
                      <a:r>
                        <a:rPr lang="zh-CN" sz="1600" kern="0">
                          <a:effectLst/>
                          <a:latin typeface="Times New Roman" pitchFamily="18" charset="0"/>
                          <a:ea typeface="+mj-ea"/>
                          <a:cs typeface="Times New Roman" pitchFamily="18" charset="0"/>
                        </a:rPr>
                        <a:t>列的元素</a:t>
                      </a:r>
                      <a:endParaRPr lang="zh-CN" sz="160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2"/>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Out[41]:</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ct val="100000"/>
                        </a:lnSpc>
                        <a:spcAft>
                          <a:spcPts val="0"/>
                        </a:spcAft>
                      </a:pP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 [[ 4  6  7]</a:t>
                      </a:r>
                      <a:endParaRPr lang="zh-CN" sz="1600" kern="100">
                        <a:effectLst/>
                        <a:latin typeface="Times New Roman" pitchFamily="18" charset="0"/>
                        <a:ea typeface="+mj-ea"/>
                        <a:cs typeface="Times New Roman" pitchFamily="18" charset="0"/>
                      </a:endParaRPr>
                    </a:p>
                    <a:p>
                      <a:pPr algn="just">
                        <a:lnSpc>
                          <a:spcPct val="100000"/>
                        </a:lnSpc>
                        <a:spcAft>
                          <a:spcPts val="0"/>
                        </a:spcAft>
                      </a:pPr>
                      <a:r>
                        <a:rPr lang="en-US" sz="1600" kern="0">
                          <a:effectLst/>
                          <a:latin typeface="Times New Roman" pitchFamily="18" charset="0"/>
                          <a:ea typeface="+mj-ea"/>
                          <a:cs typeface="Times New Roman" pitchFamily="18" charset="0"/>
                        </a:rPr>
                        <a:t> [ 7  9 10]]</a:t>
                      </a:r>
                      <a:endParaRPr lang="zh-CN" sz="160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r h="882763">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In[42]:</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ct val="100000"/>
                        </a:lnSpc>
                        <a:spcAft>
                          <a:spcPts val="0"/>
                        </a:spcAft>
                      </a:pPr>
                      <a:r>
                        <a:rPr lang="en-US" sz="1600" kern="0">
                          <a:effectLst/>
                          <a:latin typeface="Times New Roman" pitchFamily="18" charset="0"/>
                          <a:ea typeface="+mj-ea"/>
                          <a:cs typeface="Times New Roman" pitchFamily="18" charset="0"/>
                        </a:rPr>
                        <a:t>mask = np.array([1,0,1],dtype = np.bool)</a:t>
                      </a:r>
                      <a:endParaRPr lang="zh-CN" sz="1600" kern="100">
                        <a:effectLst/>
                        <a:latin typeface="Times New Roman" pitchFamily="18" charset="0"/>
                        <a:ea typeface="+mj-ea"/>
                        <a:cs typeface="Times New Roman" pitchFamily="18" charset="0"/>
                      </a:endParaRPr>
                    </a:p>
                    <a:p>
                      <a:pPr algn="just">
                        <a:lnSpc>
                          <a:spcPct val="100000"/>
                        </a:lnSpc>
                        <a:spcAft>
                          <a:spcPts val="0"/>
                        </a:spcAft>
                      </a:pPr>
                      <a:r>
                        <a:rPr lang="en-US" sz="1600" kern="0">
                          <a:effectLst/>
                          <a:latin typeface="Times New Roman" pitchFamily="18" charset="0"/>
                          <a:ea typeface="+mj-ea"/>
                          <a:cs typeface="Times New Roman" pitchFamily="18" charset="0"/>
                        </a:rPr>
                        <a:t>#mask</a:t>
                      </a:r>
                      <a:r>
                        <a:rPr lang="zh-CN" sz="1600" kern="0">
                          <a:effectLst/>
                          <a:latin typeface="Times New Roman" pitchFamily="18" charset="0"/>
                          <a:ea typeface="+mj-ea"/>
                          <a:cs typeface="Times New Roman" pitchFamily="18" charset="0"/>
                        </a:rPr>
                        <a:t>是一个布尔数组，它索引第</a:t>
                      </a:r>
                      <a:r>
                        <a:rPr lang="en-US" sz="1600" kern="0">
                          <a:effectLst/>
                          <a:latin typeface="Times New Roman" pitchFamily="18" charset="0"/>
                          <a:ea typeface="+mj-ea"/>
                          <a:cs typeface="Times New Roman" pitchFamily="18" charset="0"/>
                        </a:rPr>
                        <a:t>1</a:t>
                      </a:r>
                      <a:r>
                        <a:rPr lang="zh-CN" sz="1600" kern="0">
                          <a:effectLst/>
                          <a:latin typeface="Times New Roman" pitchFamily="18" charset="0"/>
                          <a:ea typeface="+mj-ea"/>
                          <a:cs typeface="Times New Roman" pitchFamily="18" charset="0"/>
                        </a:rPr>
                        <a:t>、</a:t>
                      </a:r>
                      <a:r>
                        <a:rPr lang="en-US" sz="1600" kern="0">
                          <a:effectLst/>
                          <a:latin typeface="Times New Roman" pitchFamily="18" charset="0"/>
                          <a:ea typeface="+mj-ea"/>
                          <a:cs typeface="Times New Roman" pitchFamily="18" charset="0"/>
                        </a:rPr>
                        <a:t>3</a:t>
                      </a:r>
                      <a:r>
                        <a:rPr lang="zh-CN" sz="1600" kern="0">
                          <a:effectLst/>
                          <a:latin typeface="Times New Roman" pitchFamily="18" charset="0"/>
                          <a:ea typeface="+mj-ea"/>
                          <a:cs typeface="Times New Roman" pitchFamily="18" charset="0"/>
                        </a:rPr>
                        <a:t>行中第</a:t>
                      </a:r>
                      <a:r>
                        <a:rPr lang="en-US" sz="1600" kern="0">
                          <a:effectLst/>
                          <a:latin typeface="Times New Roman" pitchFamily="18" charset="0"/>
                          <a:ea typeface="+mj-ea"/>
                          <a:cs typeface="Times New Roman" pitchFamily="18" charset="0"/>
                        </a:rPr>
                        <a:t>2</a:t>
                      </a:r>
                      <a:r>
                        <a:rPr lang="zh-CN" sz="1600" kern="0">
                          <a:effectLst/>
                          <a:latin typeface="Times New Roman" pitchFamily="18" charset="0"/>
                          <a:ea typeface="+mj-ea"/>
                          <a:cs typeface="Times New Roman" pitchFamily="18" charset="0"/>
                        </a:rPr>
                        <a:t>列的元素</a:t>
                      </a:r>
                      <a:endParaRPr lang="zh-CN" sz="1600" kern="100">
                        <a:effectLst/>
                        <a:latin typeface="Times New Roman" pitchFamily="18" charset="0"/>
                        <a:ea typeface="+mj-ea"/>
                        <a:cs typeface="Times New Roman" pitchFamily="18" charset="0"/>
                      </a:endParaRPr>
                    </a:p>
                    <a:p>
                      <a:pPr algn="just">
                        <a:lnSpc>
                          <a:spcPct val="100000"/>
                        </a:lnSpc>
                        <a:spcAft>
                          <a:spcPts val="0"/>
                        </a:spcAft>
                      </a:pPr>
                      <a:r>
                        <a:rPr lang="en-US" sz="1600" kern="0">
                          <a:effectLst/>
                          <a:latin typeface="Times New Roman" pitchFamily="18" charset="0"/>
                          <a:ea typeface="+mj-ea"/>
                          <a:cs typeface="Times New Roman" pitchFamily="18" charset="0"/>
                        </a:rPr>
                        <a:t>print('</a:t>
                      </a:r>
                      <a:r>
                        <a:rPr lang="zh-CN" sz="1600" kern="0">
                          <a:effectLst/>
                          <a:latin typeface="Times New Roman" pitchFamily="18" charset="0"/>
                          <a:ea typeface="+mj-ea"/>
                          <a:cs typeface="Times New Roman" pitchFamily="18" charset="0"/>
                        </a:rPr>
                        <a:t>索引结果为：</a:t>
                      </a:r>
                      <a:r>
                        <a:rPr lang="en-US" sz="1600" kern="0">
                          <a:effectLst/>
                          <a:latin typeface="Times New Roman" pitchFamily="18" charset="0"/>
                          <a:ea typeface="+mj-ea"/>
                          <a:cs typeface="Times New Roman" pitchFamily="18" charset="0"/>
                        </a:rPr>
                        <a:t>',arr[mask,2])</a:t>
                      </a:r>
                      <a:endParaRPr lang="zh-CN" sz="160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4"/>
                  </a:ext>
                </a:extLst>
              </a:tr>
              <a:tr h="588509">
                <a:tc>
                  <a:txBody>
                    <a:bodyPr/>
                    <a:lstStyle/>
                    <a:p>
                      <a:pPr algn="just">
                        <a:lnSpc>
                          <a:spcPct val="100000"/>
                        </a:lnSpc>
                        <a:spcAft>
                          <a:spcPts val="0"/>
                        </a:spcAft>
                      </a:pPr>
                      <a:r>
                        <a:rPr lang="en-US" sz="1600" kern="0" dirty="0">
                          <a:effectLst/>
                          <a:latin typeface="Times New Roman" pitchFamily="18" charset="0"/>
                          <a:ea typeface="+mj-ea"/>
                          <a:cs typeface="Times New Roman" pitchFamily="18" charset="0"/>
                        </a:rPr>
                        <a:t>Out[42]:</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ct val="100000"/>
                        </a:lnSpc>
                        <a:spcAft>
                          <a:spcPts val="0"/>
                        </a:spcAft>
                      </a:pPr>
                      <a:r>
                        <a:rPr lang="zh-CN" sz="1600" kern="0" dirty="0">
                          <a:effectLst/>
                          <a:latin typeface="Times New Roman" pitchFamily="18" charset="0"/>
                          <a:ea typeface="+mj-ea"/>
                          <a:cs typeface="Times New Roman" pitchFamily="18" charset="0"/>
                        </a:rPr>
                        <a:t>索引结果为：</a:t>
                      </a:r>
                      <a:r>
                        <a:rPr lang="en-US" sz="1600" kern="0" dirty="0">
                          <a:effectLst/>
                          <a:latin typeface="Times New Roman" pitchFamily="18" charset="0"/>
                          <a:ea typeface="+mj-ea"/>
                          <a:cs typeface="Times New Roman" pitchFamily="18" charset="0"/>
                        </a:rPr>
                        <a:t> [3 9]</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1402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9FB55-627C-41E0-961C-A53535F5B180}"/>
              </a:ext>
            </a:extLst>
          </p:cNvPr>
          <p:cNvSpPr>
            <a:spLocks noGrp="1"/>
          </p:cNvSpPr>
          <p:nvPr>
            <p:ph type="title"/>
          </p:nvPr>
        </p:nvSpPr>
        <p:spPr/>
        <p:txBody>
          <a:bodyPr/>
          <a:lstStyle/>
          <a:p>
            <a:r>
              <a:rPr lang="zh-CN" altLang="en-US" dirty="0"/>
              <a:t>变换数组的形态</a:t>
            </a:r>
          </a:p>
        </p:txBody>
      </p:sp>
      <p:sp>
        <p:nvSpPr>
          <p:cNvPr id="3" name="内容占位符 2">
            <a:extLst>
              <a:ext uri="{FF2B5EF4-FFF2-40B4-BE49-F238E27FC236}">
                <a16:creationId xmlns:a16="http://schemas.microsoft.com/office/drawing/2014/main" id="{A13C375F-B2D0-432F-9EDD-F1675DC28FCC}"/>
              </a:ext>
            </a:extLst>
          </p:cNvPr>
          <p:cNvSpPr>
            <a:spLocks noGrp="1"/>
          </p:cNvSpPr>
          <p:nvPr>
            <p:ph idx="1"/>
          </p:nvPr>
        </p:nvSpPr>
        <p:spPr/>
        <p:txBody>
          <a:bodyPr/>
          <a:lstStyle/>
          <a:p>
            <a:r>
              <a:rPr lang="zh-CN" altLang="en-US" dirty="0"/>
              <a:t>演示：代码 </a:t>
            </a:r>
            <a:r>
              <a:rPr lang="en-US" altLang="zh-CN" dirty="0"/>
              <a:t>21</a:t>
            </a:r>
            <a:r>
              <a:rPr lang="zh-CN" altLang="en-US" dirty="0"/>
              <a:t>：改变数组形状</a:t>
            </a:r>
          </a:p>
          <a:p>
            <a:endParaRPr lang="zh-CN" altLang="en-US" dirty="0"/>
          </a:p>
        </p:txBody>
      </p:sp>
      <p:sp>
        <p:nvSpPr>
          <p:cNvPr id="4" name="日期占位符 3">
            <a:extLst>
              <a:ext uri="{FF2B5EF4-FFF2-40B4-BE49-F238E27FC236}">
                <a16:creationId xmlns:a16="http://schemas.microsoft.com/office/drawing/2014/main" id="{54C60FA5-7F92-40AC-96EA-BCC9762D7E08}"/>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7F0770A3-8A81-43DA-9D3B-4286930D2B8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65762B43-FE8A-416B-9890-32D9F0E9BE9C}"/>
              </a:ext>
            </a:extLst>
          </p:cNvPr>
          <p:cNvSpPr>
            <a:spLocks noGrp="1"/>
          </p:cNvSpPr>
          <p:nvPr>
            <p:ph type="sldNum" sz="quarter" idx="12"/>
          </p:nvPr>
        </p:nvSpPr>
        <p:spPr/>
        <p:txBody>
          <a:bodyPr/>
          <a:lstStyle/>
          <a:p>
            <a:fld id="{430B0D6D-5A4E-4BD9-8C2C-65280206BEEF}" type="slidenum">
              <a:rPr lang="zh-CN" altLang="en-US" smtClean="0"/>
              <a:t>31</a:t>
            </a:fld>
            <a:endParaRPr lang="zh-CN" altLang="en-US"/>
          </a:p>
        </p:txBody>
      </p:sp>
      <p:graphicFrame>
        <p:nvGraphicFramePr>
          <p:cNvPr id="7" name="内容占位符 4">
            <a:extLst>
              <a:ext uri="{FF2B5EF4-FFF2-40B4-BE49-F238E27FC236}">
                <a16:creationId xmlns:a16="http://schemas.microsoft.com/office/drawing/2014/main" id="{F95640A3-6B6B-473C-9BE5-7BABA397AFC2}"/>
              </a:ext>
            </a:extLst>
          </p:cNvPr>
          <p:cNvGraphicFramePr>
            <a:graphicFrameLocks/>
          </p:cNvGraphicFramePr>
          <p:nvPr>
            <p:extLst>
              <p:ext uri="{D42A27DB-BD31-4B8C-83A1-F6EECF244321}">
                <p14:modId xmlns:p14="http://schemas.microsoft.com/office/powerpoint/2010/main" val="3707518861"/>
              </p:ext>
            </p:extLst>
          </p:nvPr>
        </p:nvGraphicFramePr>
        <p:xfrm>
          <a:off x="2209800" y="2319337"/>
          <a:ext cx="7361238" cy="3938588"/>
        </p:xfrm>
        <a:graphic>
          <a:graphicData uri="http://schemas.openxmlformats.org/drawingml/2006/table">
            <a:tbl>
              <a:tblPr bandRow="1">
                <a:tableStyleId>{073A0DAA-6AF3-43AB-8588-CEC1D06C72B9}</a:tableStyleId>
              </a:tblPr>
              <a:tblGrid>
                <a:gridCol w="909608">
                  <a:extLst>
                    <a:ext uri="{9D8B030D-6E8A-4147-A177-3AD203B41FA5}">
                      <a16:colId xmlns:a16="http://schemas.microsoft.com/office/drawing/2014/main" val="20000"/>
                    </a:ext>
                  </a:extLst>
                </a:gridCol>
                <a:gridCol w="6451630">
                  <a:extLst>
                    <a:ext uri="{9D8B030D-6E8A-4147-A177-3AD203B41FA5}">
                      <a16:colId xmlns:a16="http://schemas.microsoft.com/office/drawing/2014/main" val="20001"/>
                    </a:ext>
                  </a:extLst>
                </a:gridCol>
              </a:tblGrid>
              <a:tr h="955544">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In[43]:</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 = </a:t>
                      </a:r>
                      <a:r>
                        <a:rPr lang="en-US" sz="1600" b="0" kern="0" dirty="0" err="1">
                          <a:effectLst/>
                          <a:latin typeface="Times New Roman" pitchFamily="18" charset="0"/>
                          <a:ea typeface="+mj-ea"/>
                          <a:cs typeface="Times New Roman" pitchFamily="18" charset="0"/>
                        </a:rPr>
                        <a:t>np.arange</a:t>
                      </a:r>
                      <a:r>
                        <a:rPr lang="en-US" sz="1600" b="0" kern="0" dirty="0">
                          <a:effectLst/>
                          <a:latin typeface="Times New Roman" pitchFamily="18" charset="0"/>
                          <a:ea typeface="+mj-ea"/>
                          <a:cs typeface="Times New Roman" pitchFamily="18" charset="0"/>
                        </a:rPr>
                        <a:t>(12)  #</a:t>
                      </a:r>
                      <a:r>
                        <a:rPr lang="zh-CN" sz="1600" b="0" kern="0" dirty="0">
                          <a:effectLst/>
                          <a:latin typeface="Times New Roman" pitchFamily="18" charset="0"/>
                          <a:ea typeface="+mj-ea"/>
                          <a:cs typeface="Times New Roman" pitchFamily="18" charset="0"/>
                        </a:rPr>
                        <a:t>创建一维数组</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print('</a:t>
                      </a:r>
                      <a:r>
                        <a:rPr lang="zh-CN" sz="1600" b="0" kern="0" dirty="0">
                          <a:effectLst/>
                          <a:latin typeface="Times New Roman" pitchFamily="18" charset="0"/>
                          <a:ea typeface="+mj-ea"/>
                          <a:cs typeface="Times New Roman" pitchFamily="18" charset="0"/>
                        </a:rPr>
                        <a:t>创建的一维数组为：</a:t>
                      </a:r>
                      <a:r>
                        <a:rPr lang="en-US" sz="1600" b="0" kern="0" dirty="0">
                          <a:effectLst/>
                          <a:latin typeface="Times New Roman" pitchFamily="18" charset="0"/>
                          <a:ea typeface="+mj-ea"/>
                          <a:cs typeface="Times New Roman" pitchFamily="18" charset="0"/>
                        </a:rPr>
                        <a:t>',</a:t>
                      </a:r>
                      <a:r>
                        <a:rPr lang="en-US" sz="1600" b="0" kern="0" dirty="0" err="1">
                          <a:effectLst/>
                          <a:latin typeface="Times New Roman" pitchFamily="18" charset="0"/>
                          <a:ea typeface="+mj-ea"/>
                          <a:cs typeface="Times New Roman" pitchFamily="18" charset="0"/>
                        </a:rPr>
                        <a:t>arr</a:t>
                      </a:r>
                      <a:r>
                        <a:rPr lang="en-US" sz="1600" b="0" kern="0" dirty="0">
                          <a:effectLst/>
                          <a:latin typeface="Times New Roman" pitchFamily="18" charset="0"/>
                          <a:ea typeface="+mj-ea"/>
                          <a:cs typeface="Times New Roman" pitchFamily="18" charset="0"/>
                        </a:rPr>
                        <a:t>)</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472798">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Out[43]:</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创建的一维数组为：</a:t>
                      </a:r>
                      <a:r>
                        <a:rPr lang="en-US" sz="1600" b="0" kern="0" dirty="0">
                          <a:effectLst/>
                          <a:latin typeface="Times New Roman" pitchFamily="18" charset="0"/>
                          <a:ea typeface="+mj-ea"/>
                          <a:cs typeface="Times New Roman" pitchFamily="18" charset="0"/>
                        </a:rPr>
                        <a:t>  [ 0  1  2  3  4  5  6  7  8  9 10 11]</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472798">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In[44]:</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新的一维数组为：</a:t>
                      </a:r>
                      <a:r>
                        <a:rPr lang="en-US" sz="1600" b="0" kern="0">
                          <a:effectLst/>
                          <a:latin typeface="Times New Roman" pitchFamily="18" charset="0"/>
                          <a:ea typeface="+mj-ea"/>
                          <a:cs typeface="Times New Roman" pitchFamily="18" charset="0"/>
                        </a:rPr>
                        <a:t>',arr.reshape(3,4))  #</a:t>
                      </a:r>
                      <a:r>
                        <a:rPr lang="zh-CN" sz="1600" b="0" kern="0">
                          <a:effectLst/>
                          <a:latin typeface="Times New Roman" pitchFamily="18" charset="0"/>
                          <a:ea typeface="+mj-ea"/>
                          <a:cs typeface="Times New Roman" pitchFamily="18" charset="0"/>
                        </a:rPr>
                        <a:t>设置数组的形状</a:t>
                      </a:r>
                      <a:endParaRPr lang="zh-CN" sz="1600" b="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2"/>
                  </a:ext>
                </a:extLst>
              </a:tr>
              <a:tr h="1104633">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Out[44]:</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新的一维数组为：</a:t>
                      </a:r>
                      <a:r>
                        <a:rPr lang="en-US" sz="1600" b="0" kern="0" dirty="0">
                          <a:effectLst/>
                          <a:latin typeface="Times New Roman" pitchFamily="18" charset="0"/>
                          <a:ea typeface="+mj-ea"/>
                          <a:cs typeface="Times New Roman" pitchFamily="18" charset="0"/>
                        </a:rPr>
                        <a:t> [[ 0  1  2  3]</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 [ 4  5  6  7]</a:t>
                      </a:r>
                      <a:endParaRPr lang="zh-CN" sz="1600" b="0" kern="100" dirty="0">
                        <a:effectLst/>
                        <a:latin typeface="Times New Roman" pitchFamily="18" charset="0"/>
                        <a:ea typeface="+mj-ea"/>
                        <a:cs typeface="Times New Roman" pitchFamily="18" charset="0"/>
                      </a:endParaRPr>
                    </a:p>
                    <a:p>
                      <a:pPr algn="just">
                        <a:lnSpc>
                          <a:spcPts val="1500"/>
                        </a:lnSpc>
                        <a:spcAft>
                          <a:spcPts val="0"/>
                        </a:spcAft>
                      </a:pPr>
                      <a:r>
                        <a:rPr lang="en-US" sz="1600" b="0" kern="0" dirty="0">
                          <a:effectLst/>
                          <a:latin typeface="Times New Roman" pitchFamily="18" charset="0"/>
                          <a:ea typeface="+mj-ea"/>
                          <a:cs typeface="Times New Roman" pitchFamily="18" charset="0"/>
                        </a:rPr>
                        <a:t> [ 8  9 10 11]]</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r h="471134">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In[45]:</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b="0" kern="0">
                          <a:effectLst/>
                          <a:latin typeface="Times New Roman" pitchFamily="18" charset="0"/>
                          <a:ea typeface="+mj-ea"/>
                          <a:cs typeface="Times New Roman" pitchFamily="18" charset="0"/>
                        </a:rPr>
                        <a:t>print('</a:t>
                      </a:r>
                      <a:r>
                        <a:rPr lang="zh-CN" sz="1600" b="0" kern="0">
                          <a:effectLst/>
                          <a:latin typeface="Times New Roman" pitchFamily="18" charset="0"/>
                          <a:ea typeface="+mj-ea"/>
                          <a:cs typeface="Times New Roman" pitchFamily="18" charset="0"/>
                        </a:rPr>
                        <a:t>数组维度为：</a:t>
                      </a:r>
                      <a:r>
                        <a:rPr lang="en-US" sz="1600" b="0" kern="0">
                          <a:effectLst/>
                          <a:latin typeface="Times New Roman" pitchFamily="18" charset="0"/>
                          <a:ea typeface="+mj-ea"/>
                          <a:cs typeface="Times New Roman" pitchFamily="18" charset="0"/>
                        </a:rPr>
                        <a:t>',arr.reshape(3,4).ndim)  #</a:t>
                      </a:r>
                      <a:r>
                        <a:rPr lang="zh-CN" sz="1600" b="0" kern="0">
                          <a:effectLst/>
                          <a:latin typeface="Times New Roman" pitchFamily="18" charset="0"/>
                          <a:ea typeface="+mj-ea"/>
                          <a:cs typeface="Times New Roman" pitchFamily="18" charset="0"/>
                        </a:rPr>
                        <a:t>查看数组维度</a:t>
                      </a:r>
                      <a:endParaRPr lang="zh-CN" sz="1600" b="0" kern="10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4"/>
                  </a:ext>
                </a:extLst>
              </a:tr>
              <a:tr h="461681">
                <a:tc>
                  <a:txBody>
                    <a:bodyPr/>
                    <a:lstStyle/>
                    <a:p>
                      <a:pPr algn="just">
                        <a:lnSpc>
                          <a:spcPts val="1500"/>
                        </a:lnSpc>
                        <a:spcAft>
                          <a:spcPts val="0"/>
                        </a:spcAft>
                      </a:pPr>
                      <a:r>
                        <a:rPr lang="en-US" sz="1600" b="0" kern="0" dirty="0">
                          <a:effectLst/>
                          <a:latin typeface="Times New Roman" pitchFamily="18" charset="0"/>
                          <a:ea typeface="+mj-ea"/>
                          <a:cs typeface="Times New Roman" pitchFamily="18" charset="0"/>
                        </a:rPr>
                        <a:t>Out[45]:</a:t>
                      </a:r>
                      <a:endParaRPr lang="zh-CN" sz="1600" b="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b="0" kern="0" dirty="0">
                          <a:effectLst/>
                          <a:latin typeface="Times New Roman" pitchFamily="18" charset="0"/>
                          <a:ea typeface="+mj-ea"/>
                          <a:cs typeface="Times New Roman" pitchFamily="18" charset="0"/>
                        </a:rPr>
                        <a:t>数组维度为：</a:t>
                      </a:r>
                      <a:r>
                        <a:rPr lang="en-US" sz="1600" b="0" kern="0" dirty="0">
                          <a:effectLst/>
                          <a:latin typeface="Times New Roman" pitchFamily="18" charset="0"/>
                          <a:ea typeface="+mj-ea"/>
                          <a:cs typeface="Times New Roman" pitchFamily="18" charset="0"/>
                        </a:rPr>
                        <a:t> 2</a:t>
                      </a:r>
                      <a:endParaRPr lang="zh-CN" sz="1600" b="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7066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4DFAE-FDBF-40DB-A2DB-F5ECD0F06BC0}"/>
              </a:ext>
            </a:extLst>
          </p:cNvPr>
          <p:cNvSpPr>
            <a:spLocks noGrp="1"/>
          </p:cNvSpPr>
          <p:nvPr>
            <p:ph type="title"/>
          </p:nvPr>
        </p:nvSpPr>
        <p:spPr/>
        <p:txBody>
          <a:bodyPr/>
          <a:lstStyle/>
          <a:p>
            <a:r>
              <a:rPr lang="zh-CN" altLang="en-US" dirty="0"/>
              <a:t>变换数组的形态</a:t>
            </a:r>
          </a:p>
        </p:txBody>
      </p:sp>
      <p:sp>
        <p:nvSpPr>
          <p:cNvPr id="3" name="内容占位符 2">
            <a:extLst>
              <a:ext uri="{FF2B5EF4-FFF2-40B4-BE49-F238E27FC236}">
                <a16:creationId xmlns:a16="http://schemas.microsoft.com/office/drawing/2014/main" id="{9B184BF5-0CA5-472C-B537-B8A49C6FF03F}"/>
              </a:ext>
            </a:extLst>
          </p:cNvPr>
          <p:cNvSpPr>
            <a:spLocks noGrp="1"/>
          </p:cNvSpPr>
          <p:nvPr>
            <p:ph idx="1"/>
          </p:nvPr>
        </p:nvSpPr>
        <p:spPr/>
        <p:txBody>
          <a:bodyPr/>
          <a:lstStyle/>
          <a:p>
            <a:r>
              <a:rPr lang="zh-CN" altLang="en-US" dirty="0"/>
              <a:t>演示：代码 </a:t>
            </a:r>
            <a:r>
              <a:rPr lang="en-US" altLang="zh-CN" dirty="0"/>
              <a:t>22</a:t>
            </a:r>
            <a:r>
              <a:rPr lang="zh-CN" altLang="en-US" dirty="0"/>
              <a:t>：使用</a:t>
            </a:r>
            <a:r>
              <a:rPr lang="en-US" altLang="zh-CN" dirty="0"/>
              <a:t>ravel</a:t>
            </a:r>
            <a:r>
              <a:rPr lang="zh-CN" altLang="en-US" dirty="0"/>
              <a:t>函数展平数组</a:t>
            </a:r>
          </a:p>
          <a:p>
            <a:endParaRPr lang="zh-CN" altLang="en-US" dirty="0"/>
          </a:p>
        </p:txBody>
      </p:sp>
      <p:sp>
        <p:nvSpPr>
          <p:cNvPr id="4" name="日期占位符 3">
            <a:extLst>
              <a:ext uri="{FF2B5EF4-FFF2-40B4-BE49-F238E27FC236}">
                <a16:creationId xmlns:a16="http://schemas.microsoft.com/office/drawing/2014/main" id="{1272E9A4-81D6-42D5-A9B3-5389201F9BDA}"/>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3EB69448-4800-4407-A730-D8AEFE862B7E}"/>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48B3D177-8381-47AE-8D0A-65435BFC79BF}"/>
              </a:ext>
            </a:extLst>
          </p:cNvPr>
          <p:cNvSpPr>
            <a:spLocks noGrp="1"/>
          </p:cNvSpPr>
          <p:nvPr>
            <p:ph type="sldNum" sz="quarter" idx="12"/>
          </p:nvPr>
        </p:nvSpPr>
        <p:spPr/>
        <p:txBody>
          <a:bodyPr/>
          <a:lstStyle/>
          <a:p>
            <a:fld id="{430B0D6D-5A4E-4BD9-8C2C-65280206BEEF}" type="slidenum">
              <a:rPr lang="zh-CN" altLang="en-US" smtClean="0"/>
              <a:t>32</a:t>
            </a:fld>
            <a:endParaRPr lang="zh-CN" altLang="en-US"/>
          </a:p>
        </p:txBody>
      </p:sp>
      <p:graphicFrame>
        <p:nvGraphicFramePr>
          <p:cNvPr id="7" name="内容占位符 4">
            <a:extLst>
              <a:ext uri="{FF2B5EF4-FFF2-40B4-BE49-F238E27FC236}">
                <a16:creationId xmlns:a16="http://schemas.microsoft.com/office/drawing/2014/main" id="{51C6EF97-A637-4530-A489-3749FDFB2AF4}"/>
              </a:ext>
            </a:extLst>
          </p:cNvPr>
          <p:cNvGraphicFramePr>
            <a:graphicFrameLocks/>
          </p:cNvGraphicFramePr>
          <p:nvPr>
            <p:extLst>
              <p:ext uri="{D42A27DB-BD31-4B8C-83A1-F6EECF244321}">
                <p14:modId xmlns:p14="http://schemas.microsoft.com/office/powerpoint/2010/main" val="1185576309"/>
              </p:ext>
            </p:extLst>
          </p:nvPr>
        </p:nvGraphicFramePr>
        <p:xfrm>
          <a:off x="2209800" y="2351615"/>
          <a:ext cx="6889750" cy="3776663"/>
        </p:xfrm>
        <a:graphic>
          <a:graphicData uri="http://schemas.openxmlformats.org/drawingml/2006/table">
            <a:tbl>
              <a:tblPr bandRow="1">
                <a:tableStyleId>{073A0DAA-6AF3-43AB-8588-CEC1D06C72B9}</a:tableStyleId>
              </a:tblPr>
              <a:tblGrid>
                <a:gridCol w="851348">
                  <a:extLst>
                    <a:ext uri="{9D8B030D-6E8A-4147-A177-3AD203B41FA5}">
                      <a16:colId xmlns:a16="http://schemas.microsoft.com/office/drawing/2014/main" val="20000"/>
                    </a:ext>
                  </a:extLst>
                </a:gridCol>
                <a:gridCol w="6038402">
                  <a:extLst>
                    <a:ext uri="{9D8B030D-6E8A-4147-A177-3AD203B41FA5}">
                      <a16:colId xmlns:a16="http://schemas.microsoft.com/office/drawing/2014/main" val="20001"/>
                    </a:ext>
                  </a:extLst>
                </a:gridCol>
              </a:tblGrid>
              <a:tr h="1098913">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In[46]:</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kern="0" dirty="0" err="1">
                          <a:solidFill>
                            <a:srgbClr val="000000"/>
                          </a:solidFill>
                          <a:effectLst/>
                          <a:latin typeface="Times New Roman" pitchFamily="18" charset="0"/>
                          <a:ea typeface="+mj-ea"/>
                          <a:cs typeface="Times New Roman" pitchFamily="18" charset="0"/>
                        </a:rPr>
                        <a:t>arr</a:t>
                      </a:r>
                      <a:r>
                        <a:rPr lang="en-US" sz="1600" kern="0" dirty="0">
                          <a:solidFill>
                            <a:srgbClr val="000000"/>
                          </a:solidFill>
                          <a:effectLst/>
                          <a:latin typeface="Times New Roman" pitchFamily="18" charset="0"/>
                          <a:ea typeface="+mj-ea"/>
                          <a:cs typeface="Times New Roman" pitchFamily="18" charset="0"/>
                        </a:rPr>
                        <a:t> = </a:t>
                      </a:r>
                      <a:r>
                        <a:rPr lang="en-US" sz="1600" kern="0" dirty="0" err="1">
                          <a:solidFill>
                            <a:srgbClr val="000000"/>
                          </a:solidFill>
                          <a:effectLst/>
                          <a:latin typeface="Times New Roman" pitchFamily="18" charset="0"/>
                          <a:ea typeface="+mj-ea"/>
                          <a:cs typeface="Times New Roman" pitchFamily="18" charset="0"/>
                        </a:rPr>
                        <a:t>np.arange</a:t>
                      </a:r>
                      <a:r>
                        <a:rPr lang="en-US" sz="1600" kern="0" dirty="0">
                          <a:solidFill>
                            <a:srgbClr val="000000"/>
                          </a:solidFill>
                          <a:effectLst/>
                          <a:latin typeface="Times New Roman" pitchFamily="18" charset="0"/>
                          <a:ea typeface="+mj-ea"/>
                          <a:cs typeface="Times New Roman" pitchFamily="18" charset="0"/>
                        </a:rPr>
                        <a:t>(12).reshape(3,4)</a:t>
                      </a:r>
                      <a:endParaRPr lang="zh-CN" sz="1600" kern="100" dirty="0">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print('</a:t>
                      </a:r>
                      <a:r>
                        <a:rPr lang="zh-CN" sz="1600" kern="0" dirty="0">
                          <a:solidFill>
                            <a:srgbClr val="000000"/>
                          </a:solidFill>
                          <a:effectLst/>
                          <a:latin typeface="Times New Roman" pitchFamily="18" charset="0"/>
                          <a:ea typeface="+mj-ea"/>
                          <a:cs typeface="Times New Roman" pitchFamily="18" charset="0"/>
                        </a:rPr>
                        <a:t>创建的二维数组为：</a:t>
                      </a:r>
                      <a:r>
                        <a:rPr lang="en-US" sz="1600" kern="0" dirty="0">
                          <a:solidFill>
                            <a:srgbClr val="000000"/>
                          </a:solidFill>
                          <a:effectLst/>
                          <a:latin typeface="Times New Roman" pitchFamily="18" charset="0"/>
                          <a:ea typeface="+mj-ea"/>
                          <a:cs typeface="Times New Roman" pitchFamily="18" charset="0"/>
                        </a:rPr>
                        <a:t>',</a:t>
                      </a:r>
                      <a:r>
                        <a:rPr lang="en-US" sz="1600" kern="0" dirty="0" err="1">
                          <a:solidFill>
                            <a:srgbClr val="000000"/>
                          </a:solidFill>
                          <a:effectLst/>
                          <a:latin typeface="Times New Roman" pitchFamily="18" charset="0"/>
                          <a:ea typeface="+mj-ea"/>
                          <a:cs typeface="Times New Roman" pitchFamily="18" charset="0"/>
                        </a:rPr>
                        <a:t>arr</a:t>
                      </a:r>
                      <a:r>
                        <a:rPr lang="en-US" sz="1600" kern="0" dirty="0">
                          <a:solidFill>
                            <a:srgbClr val="000000"/>
                          </a:solidFill>
                          <a:effectLst/>
                          <a:latin typeface="Times New Roman" pitchFamily="18" charset="0"/>
                          <a:ea typeface="+mj-ea"/>
                          <a:cs typeface="Times New Roman" pitchFamily="18" charset="0"/>
                        </a:rPr>
                        <a:t>)</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994638">
                <a:tc>
                  <a:txBody>
                    <a:bodyPr/>
                    <a:lstStyle/>
                    <a:p>
                      <a:pPr algn="just">
                        <a:lnSpc>
                          <a:spcPts val="1500"/>
                        </a:lnSpc>
                        <a:spcAft>
                          <a:spcPts val="0"/>
                        </a:spcAft>
                      </a:pPr>
                      <a:r>
                        <a:rPr lang="en-US" sz="1600" kern="0">
                          <a:solidFill>
                            <a:srgbClr val="000000"/>
                          </a:solidFill>
                          <a:effectLst/>
                          <a:latin typeface="Times New Roman" pitchFamily="18" charset="0"/>
                          <a:ea typeface="+mj-ea"/>
                          <a:cs typeface="Times New Roman" pitchFamily="18" charset="0"/>
                        </a:rPr>
                        <a:t>Out[46]:</a:t>
                      </a:r>
                      <a:endParaRPr lang="zh-CN" sz="1600" kern="10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kern="0" dirty="0">
                          <a:solidFill>
                            <a:srgbClr val="000000"/>
                          </a:solidFill>
                          <a:effectLst/>
                          <a:latin typeface="Times New Roman" pitchFamily="18" charset="0"/>
                          <a:ea typeface="+mj-ea"/>
                          <a:cs typeface="Times New Roman" pitchFamily="18" charset="0"/>
                        </a:rPr>
                        <a:t>创建的二维数组为：</a:t>
                      </a:r>
                      <a:endParaRPr lang="en-US" altLang="zh-CN" sz="1600" kern="0" dirty="0">
                        <a:solidFill>
                          <a:srgbClr val="000000"/>
                        </a:solidFill>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 [[ 0  1  2  3]</a:t>
                      </a:r>
                      <a:endParaRPr lang="zh-CN" sz="1600" kern="100" dirty="0">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 [ 4  5  6  7]</a:t>
                      </a:r>
                      <a:endParaRPr lang="zh-CN" sz="1600" kern="100" dirty="0">
                        <a:effectLst/>
                        <a:latin typeface="Times New Roman" pitchFamily="18" charset="0"/>
                        <a:ea typeface="+mj-ea"/>
                        <a:cs typeface="Times New Roman" pitchFamily="18" charset="0"/>
                      </a:endParaRPr>
                    </a:p>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 [ 8  9 10 11]]</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906404">
                <a:tc>
                  <a:txBody>
                    <a:bodyPr/>
                    <a:lstStyle/>
                    <a:p>
                      <a:pPr algn="just">
                        <a:lnSpc>
                          <a:spcPts val="1500"/>
                        </a:lnSpc>
                        <a:spcAft>
                          <a:spcPts val="0"/>
                        </a:spcAft>
                      </a:pPr>
                      <a:r>
                        <a:rPr lang="en-US" sz="1600" kern="0">
                          <a:solidFill>
                            <a:srgbClr val="000000"/>
                          </a:solidFill>
                          <a:effectLst/>
                          <a:latin typeface="Times New Roman" pitchFamily="18" charset="0"/>
                          <a:ea typeface="+mj-ea"/>
                          <a:cs typeface="Times New Roman" pitchFamily="18" charset="0"/>
                        </a:rPr>
                        <a:t>In[47]:</a:t>
                      </a:r>
                      <a:endParaRPr lang="zh-CN" sz="1600" kern="10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print('</a:t>
                      </a:r>
                      <a:r>
                        <a:rPr lang="zh-CN" sz="1600" kern="0" dirty="0">
                          <a:solidFill>
                            <a:srgbClr val="000000"/>
                          </a:solidFill>
                          <a:effectLst/>
                          <a:latin typeface="Times New Roman" pitchFamily="18" charset="0"/>
                          <a:ea typeface="+mj-ea"/>
                          <a:cs typeface="Times New Roman" pitchFamily="18" charset="0"/>
                        </a:rPr>
                        <a:t>数组展平后为：</a:t>
                      </a:r>
                      <a:r>
                        <a:rPr lang="en-US" sz="1600" kern="0" dirty="0">
                          <a:solidFill>
                            <a:srgbClr val="000000"/>
                          </a:solidFill>
                          <a:effectLst/>
                          <a:latin typeface="Times New Roman" pitchFamily="18" charset="0"/>
                          <a:ea typeface="+mj-ea"/>
                          <a:cs typeface="Times New Roman" pitchFamily="18" charset="0"/>
                        </a:rPr>
                        <a:t>',</a:t>
                      </a:r>
                      <a:r>
                        <a:rPr lang="en-US" sz="1600" kern="0" dirty="0" err="1">
                          <a:solidFill>
                            <a:srgbClr val="000000"/>
                          </a:solidFill>
                          <a:effectLst/>
                          <a:latin typeface="Times New Roman" pitchFamily="18" charset="0"/>
                          <a:ea typeface="+mj-ea"/>
                          <a:cs typeface="Times New Roman" pitchFamily="18" charset="0"/>
                        </a:rPr>
                        <a:t>arr.ravel</a:t>
                      </a:r>
                      <a:r>
                        <a:rPr lang="en-US" sz="1600" kern="0" dirty="0">
                          <a:solidFill>
                            <a:srgbClr val="000000"/>
                          </a:solidFill>
                          <a:effectLst/>
                          <a:latin typeface="Times New Roman" pitchFamily="18" charset="0"/>
                          <a:ea typeface="+mj-ea"/>
                          <a:cs typeface="Times New Roman" pitchFamily="18" charset="0"/>
                        </a:rPr>
                        <a:t>())</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2"/>
                  </a:ext>
                </a:extLst>
              </a:tr>
              <a:tr h="776708">
                <a:tc>
                  <a:txBody>
                    <a:bodyPr/>
                    <a:lstStyle/>
                    <a:p>
                      <a:pPr algn="just">
                        <a:lnSpc>
                          <a:spcPts val="1500"/>
                        </a:lnSpc>
                        <a:spcAft>
                          <a:spcPts val="0"/>
                        </a:spcAft>
                      </a:pPr>
                      <a:r>
                        <a:rPr lang="en-US" sz="1600" kern="0">
                          <a:solidFill>
                            <a:srgbClr val="000000"/>
                          </a:solidFill>
                          <a:effectLst/>
                          <a:latin typeface="Times New Roman" pitchFamily="18" charset="0"/>
                          <a:ea typeface="+mj-ea"/>
                          <a:cs typeface="Times New Roman" pitchFamily="18" charset="0"/>
                        </a:rPr>
                        <a:t>Out[47]:</a:t>
                      </a:r>
                      <a:endParaRPr lang="zh-CN" sz="1600" kern="10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sz="1600" kern="0" dirty="0">
                          <a:solidFill>
                            <a:srgbClr val="000000"/>
                          </a:solidFill>
                          <a:effectLst/>
                          <a:latin typeface="Times New Roman" pitchFamily="18" charset="0"/>
                          <a:ea typeface="+mj-ea"/>
                          <a:cs typeface="Times New Roman" pitchFamily="18" charset="0"/>
                        </a:rPr>
                        <a:t>数组展平后为：</a:t>
                      </a:r>
                      <a:r>
                        <a:rPr lang="en-US" sz="1600" kern="0" dirty="0">
                          <a:solidFill>
                            <a:srgbClr val="000000"/>
                          </a:solidFill>
                          <a:effectLst/>
                          <a:latin typeface="Times New Roman" pitchFamily="18" charset="0"/>
                          <a:ea typeface="+mj-ea"/>
                          <a:cs typeface="Times New Roman" pitchFamily="18" charset="0"/>
                        </a:rPr>
                        <a:t>  [ 0  1  2  3  4  5  6  7  8  9 10 11]</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325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98BF8-CE24-43CC-92CB-AAAA805DC809}"/>
              </a:ext>
            </a:extLst>
          </p:cNvPr>
          <p:cNvSpPr>
            <a:spLocks noGrp="1"/>
          </p:cNvSpPr>
          <p:nvPr>
            <p:ph type="title"/>
          </p:nvPr>
        </p:nvSpPr>
        <p:spPr/>
        <p:txBody>
          <a:bodyPr/>
          <a:lstStyle/>
          <a:p>
            <a:r>
              <a:rPr lang="zh-CN" altLang="en-US" dirty="0"/>
              <a:t>变换数组的形态</a:t>
            </a:r>
          </a:p>
        </p:txBody>
      </p:sp>
      <p:sp>
        <p:nvSpPr>
          <p:cNvPr id="3" name="内容占位符 2">
            <a:extLst>
              <a:ext uri="{FF2B5EF4-FFF2-40B4-BE49-F238E27FC236}">
                <a16:creationId xmlns:a16="http://schemas.microsoft.com/office/drawing/2014/main" id="{79720308-E891-4307-B5A7-59C08B35CCE9}"/>
              </a:ext>
            </a:extLst>
          </p:cNvPr>
          <p:cNvSpPr>
            <a:spLocks noGrp="1"/>
          </p:cNvSpPr>
          <p:nvPr>
            <p:ph idx="1"/>
          </p:nvPr>
        </p:nvSpPr>
        <p:spPr/>
        <p:txBody>
          <a:bodyPr/>
          <a:lstStyle/>
          <a:p>
            <a:r>
              <a:rPr lang="zh-CN" altLang="en-US" dirty="0"/>
              <a:t>演示：代码 </a:t>
            </a:r>
            <a:r>
              <a:rPr lang="en-US" altLang="zh-CN" dirty="0"/>
              <a:t>23</a:t>
            </a:r>
            <a:r>
              <a:rPr lang="zh-CN" altLang="en-US" dirty="0"/>
              <a:t>：使用</a:t>
            </a:r>
            <a:r>
              <a:rPr lang="en-US" altLang="zh-CN" dirty="0"/>
              <a:t>flatten</a:t>
            </a:r>
            <a:r>
              <a:rPr lang="zh-CN" altLang="en-US" dirty="0"/>
              <a:t>函数展平数组</a:t>
            </a:r>
          </a:p>
          <a:p>
            <a:endParaRPr lang="zh-CN" altLang="en-US" dirty="0"/>
          </a:p>
        </p:txBody>
      </p:sp>
      <p:sp>
        <p:nvSpPr>
          <p:cNvPr id="4" name="日期占位符 3">
            <a:extLst>
              <a:ext uri="{FF2B5EF4-FFF2-40B4-BE49-F238E27FC236}">
                <a16:creationId xmlns:a16="http://schemas.microsoft.com/office/drawing/2014/main" id="{4C9B7325-D125-4A54-82B5-8443E920EABD}"/>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D2EA15A7-17FF-4C3E-A179-4D50E266CA9C}"/>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F153F320-CE09-4891-BB68-72B819449D9D}"/>
              </a:ext>
            </a:extLst>
          </p:cNvPr>
          <p:cNvSpPr>
            <a:spLocks noGrp="1"/>
          </p:cNvSpPr>
          <p:nvPr>
            <p:ph type="sldNum" sz="quarter" idx="12"/>
          </p:nvPr>
        </p:nvSpPr>
        <p:spPr/>
        <p:txBody>
          <a:bodyPr/>
          <a:lstStyle/>
          <a:p>
            <a:fld id="{430B0D6D-5A4E-4BD9-8C2C-65280206BEEF}" type="slidenum">
              <a:rPr lang="zh-CN" altLang="en-US" smtClean="0"/>
              <a:t>33</a:t>
            </a:fld>
            <a:endParaRPr lang="zh-CN" altLang="en-US"/>
          </a:p>
        </p:txBody>
      </p:sp>
      <p:graphicFrame>
        <p:nvGraphicFramePr>
          <p:cNvPr id="7" name="内容占位符 4">
            <a:extLst>
              <a:ext uri="{FF2B5EF4-FFF2-40B4-BE49-F238E27FC236}">
                <a16:creationId xmlns:a16="http://schemas.microsoft.com/office/drawing/2014/main" id="{D850CD5D-7BC6-42CE-871E-FAA6245311A4}"/>
              </a:ext>
            </a:extLst>
          </p:cNvPr>
          <p:cNvGraphicFramePr>
            <a:graphicFrameLocks/>
          </p:cNvGraphicFramePr>
          <p:nvPr>
            <p:extLst>
              <p:ext uri="{D42A27DB-BD31-4B8C-83A1-F6EECF244321}">
                <p14:modId xmlns:p14="http://schemas.microsoft.com/office/powerpoint/2010/main" val="3975194694"/>
              </p:ext>
            </p:extLst>
          </p:nvPr>
        </p:nvGraphicFramePr>
        <p:xfrm>
          <a:off x="2209800" y="2400299"/>
          <a:ext cx="6889750" cy="3776664"/>
        </p:xfrm>
        <a:graphic>
          <a:graphicData uri="http://schemas.openxmlformats.org/drawingml/2006/table">
            <a:tbl>
              <a:tblPr bandRow="1">
                <a:tableStyleId>{073A0DAA-6AF3-43AB-8588-CEC1D06C72B9}</a:tableStyleId>
              </a:tblPr>
              <a:tblGrid>
                <a:gridCol w="851348">
                  <a:extLst>
                    <a:ext uri="{9D8B030D-6E8A-4147-A177-3AD203B41FA5}">
                      <a16:colId xmlns:a16="http://schemas.microsoft.com/office/drawing/2014/main" val="20000"/>
                    </a:ext>
                  </a:extLst>
                </a:gridCol>
                <a:gridCol w="6038402">
                  <a:extLst>
                    <a:ext uri="{9D8B030D-6E8A-4147-A177-3AD203B41FA5}">
                      <a16:colId xmlns:a16="http://schemas.microsoft.com/office/drawing/2014/main" val="20001"/>
                    </a:ext>
                  </a:extLst>
                </a:gridCol>
              </a:tblGrid>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In[48]:</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altLang="zh-CN" sz="1600" kern="1200" dirty="0">
                          <a:solidFill>
                            <a:schemeClr val="dk1"/>
                          </a:solidFill>
                          <a:effectLst/>
                          <a:latin typeface="Times New Roman" pitchFamily="18" charset="0"/>
                          <a:ea typeface="+mj-ea"/>
                          <a:cs typeface="Times New Roman" pitchFamily="18" charset="0"/>
                        </a:rPr>
                        <a:t>print('</a:t>
                      </a: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a:t>
                      </a:r>
                      <a:r>
                        <a:rPr lang="en-US" altLang="zh-CN" sz="1600" kern="1200" dirty="0" err="1">
                          <a:solidFill>
                            <a:schemeClr val="dk1"/>
                          </a:solidFill>
                          <a:effectLst/>
                          <a:latin typeface="Times New Roman" pitchFamily="18" charset="0"/>
                          <a:ea typeface="+mj-ea"/>
                          <a:cs typeface="Times New Roman" pitchFamily="18" charset="0"/>
                        </a:rPr>
                        <a:t>arr.flatten</a:t>
                      </a:r>
                      <a:r>
                        <a:rPr lang="en-US" altLang="zh-CN" sz="1600" kern="1200" dirty="0">
                          <a:solidFill>
                            <a:schemeClr val="dk1"/>
                          </a:solidFill>
                          <a:effectLst/>
                          <a:latin typeface="Times New Roman" pitchFamily="18" charset="0"/>
                          <a:ea typeface="+mj-ea"/>
                          <a:cs typeface="Times New Roman" pitchFamily="18" charset="0"/>
                        </a:rPr>
                        <a:t>())  #</a:t>
                      </a:r>
                      <a:r>
                        <a:rPr lang="zh-CN" altLang="zh-CN" sz="1600" kern="1200" dirty="0">
                          <a:solidFill>
                            <a:schemeClr val="dk1"/>
                          </a:solidFill>
                          <a:effectLst/>
                          <a:latin typeface="Times New Roman" pitchFamily="18" charset="0"/>
                          <a:ea typeface="+mj-ea"/>
                          <a:cs typeface="Times New Roman" pitchFamily="18" charset="0"/>
                        </a:rPr>
                        <a:t>横向展平</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0"/>
                  </a:ext>
                </a:extLst>
              </a:tr>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Out[48]:</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 [ 0  1  2  3  4  5  6  7  8  9 10 11]</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1"/>
                  </a:ext>
                </a:extLst>
              </a:tr>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In[49]:</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en-US" altLang="zh-CN" sz="1600" kern="1200" dirty="0">
                          <a:solidFill>
                            <a:schemeClr val="dk1"/>
                          </a:solidFill>
                          <a:effectLst/>
                          <a:latin typeface="Times New Roman" pitchFamily="18" charset="0"/>
                          <a:ea typeface="+mj-ea"/>
                          <a:cs typeface="Times New Roman" pitchFamily="18" charset="0"/>
                        </a:rPr>
                        <a:t>print('</a:t>
                      </a: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a:t>
                      </a:r>
                      <a:r>
                        <a:rPr lang="en-US" altLang="zh-CN" sz="1600" kern="1200" dirty="0" err="1">
                          <a:solidFill>
                            <a:schemeClr val="dk1"/>
                          </a:solidFill>
                          <a:effectLst/>
                          <a:latin typeface="Times New Roman" pitchFamily="18" charset="0"/>
                          <a:ea typeface="+mj-ea"/>
                          <a:cs typeface="Times New Roman" pitchFamily="18" charset="0"/>
                        </a:rPr>
                        <a:t>arr.flatten</a:t>
                      </a:r>
                      <a:r>
                        <a:rPr lang="en-US" altLang="zh-CN" sz="1600" kern="1200" dirty="0">
                          <a:solidFill>
                            <a:schemeClr val="dk1"/>
                          </a:solidFill>
                          <a:effectLst/>
                          <a:latin typeface="Times New Roman" pitchFamily="18" charset="0"/>
                          <a:ea typeface="+mj-ea"/>
                          <a:cs typeface="Times New Roman" pitchFamily="18" charset="0"/>
                        </a:rPr>
                        <a:t>('F'))  #</a:t>
                      </a:r>
                      <a:r>
                        <a:rPr lang="zh-CN" altLang="zh-CN" sz="1600" kern="1200" dirty="0">
                          <a:solidFill>
                            <a:schemeClr val="dk1"/>
                          </a:solidFill>
                          <a:effectLst/>
                          <a:latin typeface="Times New Roman" pitchFamily="18" charset="0"/>
                          <a:ea typeface="+mj-ea"/>
                          <a:cs typeface="Times New Roman" pitchFamily="18" charset="0"/>
                        </a:rPr>
                        <a:t>纵向展平</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2"/>
                  </a:ext>
                </a:extLst>
              </a:tr>
              <a:tr h="944166">
                <a:tc>
                  <a:txBody>
                    <a:bodyPr/>
                    <a:lstStyle/>
                    <a:p>
                      <a:pPr algn="just">
                        <a:lnSpc>
                          <a:spcPts val="1500"/>
                        </a:lnSpc>
                        <a:spcAft>
                          <a:spcPts val="0"/>
                        </a:spcAft>
                      </a:pPr>
                      <a:r>
                        <a:rPr lang="en-US" sz="1600" kern="0" dirty="0">
                          <a:solidFill>
                            <a:srgbClr val="000000"/>
                          </a:solidFill>
                          <a:effectLst/>
                          <a:latin typeface="Times New Roman" pitchFamily="18" charset="0"/>
                          <a:ea typeface="+mj-ea"/>
                          <a:cs typeface="Times New Roman" pitchFamily="18" charset="0"/>
                        </a:rPr>
                        <a:t>Out[49]:</a:t>
                      </a:r>
                      <a:endParaRPr lang="zh-CN" sz="1600" kern="100" dirty="0">
                        <a:effectLst/>
                        <a:latin typeface="Times New Roman" pitchFamily="18" charset="0"/>
                        <a:ea typeface="+mj-ea"/>
                        <a:cs typeface="Times New Roman" pitchFamily="18" charset="0"/>
                      </a:endParaRPr>
                    </a:p>
                  </a:txBody>
                  <a:tcPr marL="0" marR="0" marT="0" marB="0" anchor="ctr"/>
                </a:tc>
                <a:tc>
                  <a:txBody>
                    <a:bodyPr/>
                    <a:lstStyle/>
                    <a:p>
                      <a:pPr algn="just">
                        <a:lnSpc>
                          <a:spcPts val="1500"/>
                        </a:lnSpc>
                        <a:spcAft>
                          <a:spcPts val="0"/>
                        </a:spcAft>
                      </a:pPr>
                      <a:r>
                        <a:rPr lang="zh-CN" altLang="zh-CN" sz="1600" kern="1200" dirty="0">
                          <a:solidFill>
                            <a:schemeClr val="dk1"/>
                          </a:solidFill>
                          <a:effectLst/>
                          <a:latin typeface="Times New Roman" pitchFamily="18" charset="0"/>
                          <a:ea typeface="+mj-ea"/>
                          <a:cs typeface="Times New Roman" pitchFamily="18" charset="0"/>
                        </a:rPr>
                        <a:t>数组展平为：</a:t>
                      </a:r>
                      <a:r>
                        <a:rPr lang="en-US" altLang="zh-CN" sz="1600" kern="1200" dirty="0">
                          <a:solidFill>
                            <a:schemeClr val="dk1"/>
                          </a:solidFill>
                          <a:effectLst/>
                          <a:latin typeface="Times New Roman" pitchFamily="18" charset="0"/>
                          <a:ea typeface="+mj-ea"/>
                          <a:cs typeface="Times New Roman" pitchFamily="18" charset="0"/>
                        </a:rPr>
                        <a:t> [ 0  4  8  1  5  9  2  6 10  3  7 11]</a:t>
                      </a:r>
                      <a:endParaRPr lang="zh-CN" sz="1600" kern="100" dirty="0">
                        <a:effectLst/>
                        <a:latin typeface="Times New Roman" pitchFamily="18" charset="0"/>
                        <a:ea typeface="+mj-ea"/>
                        <a:cs typeface="Times New Roman" pitchFamily="18"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6250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48267-DD74-4AAE-AF07-28FB2A285A16}"/>
              </a:ext>
            </a:extLst>
          </p:cNvPr>
          <p:cNvSpPr>
            <a:spLocks noGrp="1"/>
          </p:cNvSpPr>
          <p:nvPr>
            <p:ph type="title"/>
          </p:nvPr>
        </p:nvSpPr>
        <p:spPr/>
        <p:txBody>
          <a:bodyPr/>
          <a:lstStyle/>
          <a:p>
            <a:r>
              <a:rPr lang="zh-CN" altLang="en-US" dirty="0"/>
              <a:t>变换数组的形态</a:t>
            </a:r>
          </a:p>
        </p:txBody>
      </p:sp>
      <p:sp>
        <p:nvSpPr>
          <p:cNvPr id="3" name="内容占位符 2">
            <a:extLst>
              <a:ext uri="{FF2B5EF4-FFF2-40B4-BE49-F238E27FC236}">
                <a16:creationId xmlns:a16="http://schemas.microsoft.com/office/drawing/2014/main" id="{21456C58-DBB8-41E8-A75F-D8585D5D0210}"/>
              </a:ext>
            </a:extLst>
          </p:cNvPr>
          <p:cNvSpPr>
            <a:spLocks noGrp="1"/>
          </p:cNvSpPr>
          <p:nvPr>
            <p:ph idx="1"/>
          </p:nvPr>
        </p:nvSpPr>
        <p:spPr/>
        <p:txBody>
          <a:bodyPr>
            <a:normAutofit fontScale="77500" lnSpcReduction="20000"/>
          </a:bodyPr>
          <a:lstStyle/>
          <a:p>
            <a:r>
              <a:rPr lang="zh-CN" altLang="en-US" dirty="0"/>
              <a:t>组合数组</a:t>
            </a:r>
            <a:endParaRPr lang="en-US" altLang="zh-CN" dirty="0"/>
          </a:p>
          <a:p>
            <a:pPr lvl="1"/>
            <a:r>
              <a:rPr lang="zh-CN" altLang="en-US" dirty="0"/>
              <a:t>代码 </a:t>
            </a:r>
            <a:r>
              <a:rPr lang="en-US" altLang="zh-CN" dirty="0"/>
              <a:t>24-0</a:t>
            </a:r>
            <a:r>
              <a:rPr lang="zh-CN" altLang="en-US" dirty="0"/>
              <a:t>：组合数据的基于的数组</a:t>
            </a:r>
            <a:endParaRPr lang="en-US" altLang="zh-CN" dirty="0"/>
          </a:p>
          <a:p>
            <a:pPr lvl="2"/>
            <a:r>
              <a:rPr lang="en-US" altLang="zh-CN" dirty="0"/>
              <a:t>arr1 = </a:t>
            </a:r>
            <a:r>
              <a:rPr lang="en-US" altLang="zh-CN" dirty="0" err="1"/>
              <a:t>np.arrange</a:t>
            </a:r>
            <a:r>
              <a:rPr lang="en-US" altLang="zh-CN" dirty="0"/>
              <a:t>(12).reshape(3,4)</a:t>
            </a:r>
          </a:p>
          <a:p>
            <a:pPr lvl="2"/>
            <a:r>
              <a:rPr lang="en-US" altLang="zh-CN" dirty="0"/>
              <a:t>arr2 = arr1 * 3</a:t>
            </a:r>
          </a:p>
          <a:p>
            <a:r>
              <a:rPr lang="zh-CN" altLang="en-US" dirty="0"/>
              <a:t>代码 </a:t>
            </a:r>
            <a:r>
              <a:rPr lang="en-US" altLang="zh-CN" dirty="0"/>
              <a:t>24</a:t>
            </a:r>
            <a:r>
              <a:rPr lang="zh-CN" altLang="en-US" dirty="0"/>
              <a:t>：使用</a:t>
            </a:r>
            <a:r>
              <a:rPr lang="en-US" altLang="zh-CN" dirty="0" err="1"/>
              <a:t>hstack</a:t>
            </a:r>
            <a:r>
              <a:rPr lang="zh-CN" altLang="en-US" dirty="0"/>
              <a:t>函数实现数组横向组合：</a:t>
            </a:r>
            <a:endParaRPr lang="en-US" altLang="zh-CN" dirty="0"/>
          </a:p>
          <a:p>
            <a:pPr lvl="1"/>
            <a:r>
              <a:rPr lang="en-US" altLang="zh-CN" dirty="0" err="1"/>
              <a:t>np.hstack</a:t>
            </a:r>
            <a:r>
              <a:rPr lang="en-US" altLang="zh-CN" dirty="0"/>
              <a:t>((arr1,arr2))</a:t>
            </a:r>
          </a:p>
          <a:p>
            <a:r>
              <a:rPr lang="zh-CN" altLang="en-US" dirty="0"/>
              <a:t>代码 </a:t>
            </a:r>
            <a:r>
              <a:rPr lang="en-US" altLang="zh-CN" dirty="0"/>
              <a:t>25</a:t>
            </a:r>
            <a:r>
              <a:rPr lang="zh-CN" altLang="en-US" dirty="0"/>
              <a:t>：使用</a:t>
            </a:r>
            <a:r>
              <a:rPr lang="en-US" altLang="zh-CN" dirty="0"/>
              <a:t>concatenate</a:t>
            </a:r>
            <a:r>
              <a:rPr lang="zh-CN" altLang="en-US" dirty="0"/>
              <a:t>函数实现数组横向组合：</a:t>
            </a:r>
            <a:endParaRPr lang="en-US" altLang="zh-CN" dirty="0"/>
          </a:p>
          <a:p>
            <a:pPr lvl="1"/>
            <a:r>
              <a:rPr lang="en-US" altLang="zh-CN" dirty="0" err="1"/>
              <a:t>np.concatenate</a:t>
            </a:r>
            <a:r>
              <a:rPr lang="en-US" altLang="zh-CN" dirty="0"/>
              <a:t>((arr1,arr2),axis = 1))</a:t>
            </a:r>
          </a:p>
          <a:p>
            <a:r>
              <a:rPr lang="zh-CN" altLang="en-US" dirty="0"/>
              <a:t>代码 </a:t>
            </a:r>
            <a:r>
              <a:rPr lang="en-US" altLang="zh-CN" dirty="0"/>
              <a:t>26</a:t>
            </a:r>
            <a:r>
              <a:rPr lang="zh-CN" altLang="en-US" dirty="0"/>
              <a:t>：使用</a:t>
            </a:r>
            <a:r>
              <a:rPr lang="en-US" altLang="zh-CN" dirty="0" err="1"/>
              <a:t>vstack</a:t>
            </a:r>
            <a:r>
              <a:rPr lang="zh-CN" altLang="en-US" dirty="0"/>
              <a:t>函数实现数组纵向组合：</a:t>
            </a:r>
            <a:endParaRPr lang="en-US" altLang="zh-CN" dirty="0"/>
          </a:p>
          <a:p>
            <a:pPr lvl="1"/>
            <a:r>
              <a:rPr lang="en-US" altLang="zh-CN" dirty="0" err="1"/>
              <a:t>np.vstack</a:t>
            </a:r>
            <a:r>
              <a:rPr lang="en-US" altLang="zh-CN" dirty="0"/>
              <a:t>((arr1,arr2))</a:t>
            </a:r>
          </a:p>
          <a:p>
            <a:r>
              <a:rPr lang="zh-CN" altLang="en-US" dirty="0"/>
              <a:t>使用</a:t>
            </a:r>
            <a:r>
              <a:rPr lang="en-US" altLang="zh-CN" dirty="0"/>
              <a:t>concatenate</a:t>
            </a:r>
            <a:r>
              <a:rPr lang="zh-CN" altLang="en-US" dirty="0"/>
              <a:t>函数实现数组纵向组合：</a:t>
            </a:r>
            <a:endParaRPr lang="en-US" altLang="zh-CN" dirty="0"/>
          </a:p>
          <a:p>
            <a:pPr lvl="1"/>
            <a:r>
              <a:rPr lang="en-US" altLang="zh-CN" dirty="0" err="1"/>
              <a:t>np.concatenate</a:t>
            </a:r>
            <a:r>
              <a:rPr lang="en-US" altLang="zh-CN" dirty="0"/>
              <a:t>((arr1,arr2),axis = 0))</a:t>
            </a:r>
          </a:p>
          <a:p>
            <a:endParaRPr lang="zh-CN" altLang="en-US" dirty="0"/>
          </a:p>
        </p:txBody>
      </p:sp>
      <p:sp>
        <p:nvSpPr>
          <p:cNvPr id="4" name="日期占位符 3">
            <a:extLst>
              <a:ext uri="{FF2B5EF4-FFF2-40B4-BE49-F238E27FC236}">
                <a16:creationId xmlns:a16="http://schemas.microsoft.com/office/drawing/2014/main" id="{C257E7CF-D2B8-463A-A45F-567BC630E0DB}"/>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DFE4D126-AE53-402C-B228-1B13E9B768EA}"/>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9CECB036-26CE-4115-AD15-12B9F098B84B}"/>
              </a:ext>
            </a:extLst>
          </p:cNvPr>
          <p:cNvSpPr>
            <a:spLocks noGrp="1"/>
          </p:cNvSpPr>
          <p:nvPr>
            <p:ph type="sldNum" sz="quarter" idx="12"/>
          </p:nvPr>
        </p:nvSpPr>
        <p:spPr/>
        <p:txBody>
          <a:bodyPr/>
          <a:lstStyle/>
          <a:p>
            <a:fld id="{430B0D6D-5A4E-4BD9-8C2C-65280206BEEF}" type="slidenum">
              <a:rPr lang="zh-CN" altLang="en-US" smtClean="0"/>
              <a:t>34</a:t>
            </a:fld>
            <a:endParaRPr lang="zh-CN" altLang="en-US"/>
          </a:p>
        </p:txBody>
      </p:sp>
    </p:spTree>
    <p:extLst>
      <p:ext uri="{BB962C8B-B14F-4D97-AF65-F5344CB8AC3E}">
        <p14:creationId xmlns:p14="http://schemas.microsoft.com/office/powerpoint/2010/main" val="3779476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21F66-6A26-4054-AC1A-559B39722A63}"/>
              </a:ext>
            </a:extLst>
          </p:cNvPr>
          <p:cNvSpPr>
            <a:spLocks noGrp="1"/>
          </p:cNvSpPr>
          <p:nvPr>
            <p:ph type="title"/>
          </p:nvPr>
        </p:nvSpPr>
        <p:spPr/>
        <p:txBody>
          <a:bodyPr/>
          <a:lstStyle/>
          <a:p>
            <a:r>
              <a:rPr lang="zh-CN" altLang="en-US" dirty="0"/>
              <a:t>变换数组的形态</a:t>
            </a:r>
          </a:p>
        </p:txBody>
      </p:sp>
      <p:sp>
        <p:nvSpPr>
          <p:cNvPr id="3" name="内容占位符 2">
            <a:extLst>
              <a:ext uri="{FF2B5EF4-FFF2-40B4-BE49-F238E27FC236}">
                <a16:creationId xmlns:a16="http://schemas.microsoft.com/office/drawing/2014/main" id="{D406B3E0-EC23-4E1A-B994-EC93E0C051FD}"/>
              </a:ext>
            </a:extLst>
          </p:cNvPr>
          <p:cNvSpPr>
            <a:spLocks noGrp="1"/>
          </p:cNvSpPr>
          <p:nvPr>
            <p:ph idx="1"/>
          </p:nvPr>
        </p:nvSpPr>
        <p:spPr/>
        <p:txBody>
          <a:bodyPr>
            <a:normAutofit fontScale="85000" lnSpcReduction="20000"/>
          </a:bodyPr>
          <a:lstStyle/>
          <a:p>
            <a:r>
              <a:rPr lang="zh-CN" altLang="en-US" dirty="0"/>
              <a:t>切割数组</a:t>
            </a:r>
            <a:endParaRPr lang="en-US" altLang="zh-CN" dirty="0"/>
          </a:p>
          <a:p>
            <a:pPr lvl="1"/>
            <a:r>
              <a:rPr lang="zh-CN" altLang="en-US" dirty="0"/>
              <a:t>基于数组：</a:t>
            </a:r>
            <a:endParaRPr lang="en-US" altLang="zh-CN" dirty="0"/>
          </a:p>
          <a:p>
            <a:pPr lvl="2"/>
            <a:r>
              <a:rPr lang="en-US" altLang="zh-CN" dirty="0" err="1"/>
              <a:t>arr</a:t>
            </a:r>
            <a:r>
              <a:rPr lang="en-US" altLang="zh-CN" dirty="0"/>
              <a:t> = </a:t>
            </a:r>
            <a:r>
              <a:rPr lang="en-US" altLang="zh-CN" dirty="0" err="1"/>
              <a:t>np.arrange</a:t>
            </a:r>
            <a:r>
              <a:rPr lang="en-US" altLang="zh-CN" dirty="0"/>
              <a:t>(16).reshape(4,4)</a:t>
            </a:r>
          </a:p>
          <a:p>
            <a:r>
              <a:rPr lang="zh-CN" altLang="en-US" dirty="0"/>
              <a:t>代码 </a:t>
            </a:r>
            <a:r>
              <a:rPr lang="en-US" altLang="zh-CN" dirty="0"/>
              <a:t>27</a:t>
            </a:r>
            <a:r>
              <a:rPr lang="zh-CN" altLang="en-US" dirty="0"/>
              <a:t>：使用</a:t>
            </a:r>
            <a:r>
              <a:rPr lang="en-US" altLang="zh-CN" dirty="0" err="1"/>
              <a:t>hsplit</a:t>
            </a:r>
            <a:r>
              <a:rPr lang="zh-CN" altLang="en-US" dirty="0"/>
              <a:t>函数实现数组横向分割： </a:t>
            </a:r>
            <a:endParaRPr lang="en-US" altLang="zh-CN" dirty="0"/>
          </a:p>
          <a:p>
            <a:pPr lvl="1"/>
            <a:r>
              <a:rPr lang="en-US" altLang="zh-CN" dirty="0" err="1"/>
              <a:t>np.hsplit</a:t>
            </a:r>
            <a:r>
              <a:rPr lang="en-US" altLang="zh-CN" dirty="0"/>
              <a:t>(arr1, 2)</a:t>
            </a:r>
          </a:p>
          <a:p>
            <a:r>
              <a:rPr lang="zh-CN" altLang="en-US" dirty="0"/>
              <a:t>代码 </a:t>
            </a:r>
            <a:r>
              <a:rPr lang="en-US" altLang="zh-CN" dirty="0"/>
              <a:t>28</a:t>
            </a:r>
            <a:r>
              <a:rPr lang="zh-CN" altLang="en-US" dirty="0"/>
              <a:t>：使用</a:t>
            </a:r>
            <a:r>
              <a:rPr lang="en-US" altLang="zh-CN" dirty="0" err="1"/>
              <a:t>vsplit</a:t>
            </a:r>
            <a:r>
              <a:rPr lang="zh-CN" altLang="en-US" dirty="0"/>
              <a:t>函数实现数组纵向分割： </a:t>
            </a:r>
            <a:endParaRPr lang="en-US" altLang="zh-CN" dirty="0"/>
          </a:p>
          <a:p>
            <a:pPr lvl="1"/>
            <a:r>
              <a:rPr lang="en-US" altLang="zh-CN" dirty="0" err="1"/>
              <a:t>np.vsplit</a:t>
            </a:r>
            <a:r>
              <a:rPr lang="en-US" altLang="zh-CN" dirty="0"/>
              <a:t>(</a:t>
            </a:r>
            <a:r>
              <a:rPr lang="en-US" altLang="zh-CN" dirty="0" err="1"/>
              <a:t>arr</a:t>
            </a:r>
            <a:r>
              <a:rPr lang="en-US" altLang="zh-CN" dirty="0"/>
              <a:t>, 2)</a:t>
            </a:r>
          </a:p>
          <a:p>
            <a:r>
              <a:rPr lang="zh-CN" altLang="en-US" dirty="0"/>
              <a:t>代码 </a:t>
            </a:r>
            <a:r>
              <a:rPr lang="en-US" altLang="zh-CN" dirty="0"/>
              <a:t>29</a:t>
            </a:r>
            <a:r>
              <a:rPr lang="zh-CN" altLang="en-US" dirty="0"/>
              <a:t>：使用</a:t>
            </a:r>
            <a:r>
              <a:rPr lang="en-US" altLang="zh-CN" dirty="0"/>
              <a:t>split</a:t>
            </a:r>
            <a:r>
              <a:rPr lang="zh-CN" altLang="en-US" dirty="0"/>
              <a:t>函数实现数组横向分割： </a:t>
            </a:r>
            <a:endParaRPr lang="en-US" altLang="zh-CN" dirty="0"/>
          </a:p>
          <a:p>
            <a:pPr lvl="1"/>
            <a:r>
              <a:rPr lang="en-US" altLang="zh-CN" dirty="0" err="1"/>
              <a:t>np.split</a:t>
            </a:r>
            <a:r>
              <a:rPr lang="en-US" altLang="zh-CN" dirty="0"/>
              <a:t>(</a:t>
            </a:r>
            <a:r>
              <a:rPr lang="en-US" altLang="zh-CN" dirty="0" err="1"/>
              <a:t>arr</a:t>
            </a:r>
            <a:r>
              <a:rPr lang="en-US" altLang="zh-CN" dirty="0"/>
              <a:t>, 2, axis=1)</a:t>
            </a:r>
          </a:p>
          <a:p>
            <a:r>
              <a:rPr lang="zh-CN" altLang="en-US" dirty="0"/>
              <a:t>使用</a:t>
            </a:r>
            <a:r>
              <a:rPr lang="en-US" altLang="zh-CN" dirty="0"/>
              <a:t>split</a:t>
            </a:r>
            <a:r>
              <a:rPr lang="zh-CN" altLang="en-US" dirty="0"/>
              <a:t>函数实现数组纵向分割： </a:t>
            </a:r>
            <a:endParaRPr lang="en-US" altLang="zh-CN" dirty="0"/>
          </a:p>
          <a:p>
            <a:pPr lvl="1"/>
            <a:r>
              <a:rPr lang="en-US" altLang="zh-CN" dirty="0" err="1"/>
              <a:t>np.split</a:t>
            </a:r>
            <a:r>
              <a:rPr lang="en-US" altLang="zh-CN" dirty="0"/>
              <a:t>(</a:t>
            </a:r>
            <a:r>
              <a:rPr lang="en-US" altLang="zh-CN" dirty="0" err="1"/>
              <a:t>arr</a:t>
            </a:r>
            <a:r>
              <a:rPr lang="en-US" altLang="zh-CN" dirty="0"/>
              <a:t>, 2, axis=0)</a:t>
            </a:r>
            <a:endParaRPr lang="zh-CN" altLang="en-US" dirty="0"/>
          </a:p>
          <a:p>
            <a:endParaRPr lang="zh-CN" altLang="en-US" dirty="0"/>
          </a:p>
        </p:txBody>
      </p:sp>
      <p:sp>
        <p:nvSpPr>
          <p:cNvPr id="4" name="日期占位符 3">
            <a:extLst>
              <a:ext uri="{FF2B5EF4-FFF2-40B4-BE49-F238E27FC236}">
                <a16:creationId xmlns:a16="http://schemas.microsoft.com/office/drawing/2014/main" id="{3C2D080E-8E4A-4336-BD48-41FC39347EFA}"/>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3CDEB818-ED7B-4862-BF5D-2173BC5F45D0}"/>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EDBBD5F1-358D-4952-999F-A260764DC2B0}"/>
              </a:ext>
            </a:extLst>
          </p:cNvPr>
          <p:cNvSpPr>
            <a:spLocks noGrp="1"/>
          </p:cNvSpPr>
          <p:nvPr>
            <p:ph type="sldNum" sz="quarter" idx="12"/>
          </p:nvPr>
        </p:nvSpPr>
        <p:spPr/>
        <p:txBody>
          <a:bodyPr/>
          <a:lstStyle/>
          <a:p>
            <a:fld id="{430B0D6D-5A4E-4BD9-8C2C-65280206BEEF}" type="slidenum">
              <a:rPr lang="zh-CN" altLang="en-US" smtClean="0"/>
              <a:t>35</a:t>
            </a:fld>
            <a:endParaRPr lang="zh-CN" altLang="en-US"/>
          </a:p>
        </p:txBody>
      </p:sp>
    </p:spTree>
    <p:extLst>
      <p:ext uri="{BB962C8B-B14F-4D97-AF65-F5344CB8AC3E}">
        <p14:creationId xmlns:p14="http://schemas.microsoft.com/office/powerpoint/2010/main" val="50065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18680A1-1B3D-463F-9708-31977F0ED073}"/>
              </a:ext>
            </a:extLst>
          </p:cNvPr>
          <p:cNvSpPr>
            <a:spLocks noGrp="1"/>
          </p:cNvSpPr>
          <p:nvPr>
            <p:ph type="title"/>
          </p:nvPr>
        </p:nvSpPr>
        <p:spPr/>
        <p:txBody>
          <a:bodyPr/>
          <a:lstStyle/>
          <a:p>
            <a:r>
              <a:rPr lang="en-US" altLang="zh-CN" dirty="0"/>
              <a:t>NumPy </a:t>
            </a:r>
            <a:r>
              <a:rPr lang="zh-CN" altLang="en-US" dirty="0"/>
              <a:t>矩阵、通用函数</a:t>
            </a:r>
          </a:p>
        </p:txBody>
      </p:sp>
      <p:sp>
        <p:nvSpPr>
          <p:cNvPr id="8" name="文本占位符 7">
            <a:extLst>
              <a:ext uri="{FF2B5EF4-FFF2-40B4-BE49-F238E27FC236}">
                <a16:creationId xmlns:a16="http://schemas.microsoft.com/office/drawing/2014/main" id="{26C0389D-CA3F-490F-8A51-7D64E05984F0}"/>
              </a:ext>
            </a:extLst>
          </p:cNvPr>
          <p:cNvSpPr>
            <a:spLocks noGrp="1"/>
          </p:cNvSpPr>
          <p:nvPr>
            <p:ph type="body" idx="1"/>
          </p:nvPr>
        </p:nvSpPr>
        <p:spPr/>
        <p:txBody>
          <a:bodyPr/>
          <a:lstStyle/>
          <a:p>
            <a:r>
              <a:rPr lang="zh-CN" altLang="en-US" dirty="0"/>
              <a:t>对于多维数组的运算，</a:t>
            </a:r>
            <a:r>
              <a:rPr lang="en-US" altLang="zh-CN" dirty="0"/>
              <a:t>NumPy</a:t>
            </a:r>
            <a:r>
              <a:rPr lang="zh-CN" altLang="en-US" dirty="0"/>
              <a:t>需要调用相应的函数</a:t>
            </a:r>
            <a:endParaRPr lang="en-US" altLang="zh-CN" dirty="0"/>
          </a:p>
          <a:p>
            <a:r>
              <a:rPr lang="zh-CN" altLang="en-US" dirty="0"/>
              <a:t>介绍：创建 </a:t>
            </a:r>
            <a:r>
              <a:rPr lang="en-US" altLang="zh-CN" dirty="0"/>
              <a:t>NumPy </a:t>
            </a:r>
            <a:r>
              <a:rPr lang="zh-CN" altLang="en-US" dirty="0"/>
              <a:t>矩阵、</a:t>
            </a:r>
            <a:r>
              <a:rPr lang="en-US" altLang="zh-CN" dirty="0" err="1"/>
              <a:t>ufunc</a:t>
            </a:r>
            <a:r>
              <a:rPr lang="en-US" altLang="zh-CN" dirty="0"/>
              <a:t> </a:t>
            </a:r>
            <a:r>
              <a:rPr lang="zh-CN" altLang="en-US" dirty="0"/>
              <a:t>函数</a:t>
            </a:r>
          </a:p>
        </p:txBody>
      </p:sp>
      <p:sp>
        <p:nvSpPr>
          <p:cNvPr id="4" name="日期占位符 3">
            <a:extLst>
              <a:ext uri="{FF2B5EF4-FFF2-40B4-BE49-F238E27FC236}">
                <a16:creationId xmlns:a16="http://schemas.microsoft.com/office/drawing/2014/main" id="{4748159E-4D94-40F7-855A-A1350FAF3758}"/>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09FF576A-F68A-4913-AA86-F11440BB89C2}"/>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B8218A15-B99C-495C-A31E-0592405AEF8C}"/>
              </a:ext>
            </a:extLst>
          </p:cNvPr>
          <p:cNvSpPr>
            <a:spLocks noGrp="1"/>
          </p:cNvSpPr>
          <p:nvPr>
            <p:ph type="sldNum" sz="quarter" idx="12"/>
          </p:nvPr>
        </p:nvSpPr>
        <p:spPr/>
        <p:txBody>
          <a:bodyPr/>
          <a:lstStyle/>
          <a:p>
            <a:fld id="{430B0D6D-5A4E-4BD9-8C2C-65280206BEEF}" type="slidenum">
              <a:rPr lang="zh-CN" altLang="en-US" smtClean="0"/>
              <a:t>36</a:t>
            </a:fld>
            <a:endParaRPr lang="zh-CN" altLang="en-US"/>
          </a:p>
        </p:txBody>
      </p:sp>
    </p:spTree>
    <p:extLst>
      <p:ext uri="{BB962C8B-B14F-4D97-AF65-F5344CB8AC3E}">
        <p14:creationId xmlns:p14="http://schemas.microsoft.com/office/powerpoint/2010/main" val="1699874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4DA31-9DCB-4BF8-A406-A8150FE5D730}"/>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9DF97931-1732-4AC0-B854-0AD81B6BBDCF}"/>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D9EDBDFB-58CD-428F-A7F4-23F9460C3DED}"/>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CE1F8123-7A0C-4F82-A5E3-E32D963F36DE}"/>
              </a:ext>
            </a:extLst>
          </p:cNvPr>
          <p:cNvSpPr>
            <a:spLocks noGrp="1"/>
          </p:cNvSpPr>
          <p:nvPr>
            <p:ph type="sldNum" sz="quarter" idx="12"/>
          </p:nvPr>
        </p:nvSpPr>
        <p:spPr/>
        <p:txBody>
          <a:bodyPr/>
          <a:lstStyle/>
          <a:p>
            <a:fld id="{430B0D6D-5A4E-4BD9-8C2C-65280206BEEF}" type="slidenum">
              <a:rPr lang="zh-CN" altLang="en-US" smtClean="0"/>
              <a:t>37</a:t>
            </a:fld>
            <a:endParaRPr lang="zh-CN" altLang="en-US"/>
          </a:p>
        </p:txBody>
      </p:sp>
      <p:grpSp>
        <p:nvGrpSpPr>
          <p:cNvPr id="15" name="组合 14">
            <a:extLst>
              <a:ext uri="{FF2B5EF4-FFF2-40B4-BE49-F238E27FC236}">
                <a16:creationId xmlns:a16="http://schemas.microsoft.com/office/drawing/2014/main" id="{532A8BFB-13F2-47D7-B879-5BE2D697D794}"/>
              </a:ext>
            </a:extLst>
          </p:cNvPr>
          <p:cNvGrpSpPr/>
          <p:nvPr/>
        </p:nvGrpSpPr>
        <p:grpSpPr>
          <a:xfrm>
            <a:off x="2793206" y="1690688"/>
            <a:ext cx="6605588" cy="3479800"/>
            <a:chOff x="2266950" y="1657350"/>
            <a:chExt cx="6605588" cy="3479800"/>
          </a:xfrm>
        </p:grpSpPr>
        <p:cxnSp>
          <p:nvCxnSpPr>
            <p:cNvPr id="7" name="直接连接符 6">
              <a:extLst>
                <a:ext uri="{FF2B5EF4-FFF2-40B4-BE49-F238E27FC236}">
                  <a16:creationId xmlns:a16="http://schemas.microsoft.com/office/drawing/2014/main" id="{D0F46E46-7D73-4AF6-A03E-3547D145E1A8}"/>
                </a:ext>
              </a:extLst>
            </p:cNvPr>
            <p:cNvCxnSpPr>
              <a:cxnSpLocks/>
            </p:cNvCxnSpPr>
            <p:nvPr/>
          </p:nvCxnSpPr>
          <p:spPr>
            <a:xfrm>
              <a:off x="2882900" y="1657350"/>
              <a:ext cx="0" cy="3479800"/>
            </a:xfrm>
            <a:prstGeom prst="line">
              <a:avLst/>
            </a:prstGeom>
          </p:spPr>
          <p:style>
            <a:lnRef idx="2">
              <a:schemeClr val="dk1"/>
            </a:lnRef>
            <a:fillRef idx="0">
              <a:schemeClr val="dk1"/>
            </a:fillRef>
            <a:effectRef idx="1">
              <a:schemeClr val="dk1"/>
            </a:effectRef>
            <a:fontRef idx="minor">
              <a:schemeClr val="tx1"/>
            </a:fontRef>
          </p:style>
        </p:cxnSp>
        <p:sp>
          <p:nvSpPr>
            <p:cNvPr id="8" name="Line 2">
              <a:extLst>
                <a:ext uri="{FF2B5EF4-FFF2-40B4-BE49-F238E27FC236}">
                  <a16:creationId xmlns:a16="http://schemas.microsoft.com/office/drawing/2014/main" id="{8CBB410D-5203-4B17-87EA-330C4845A90F}"/>
                </a:ext>
              </a:extLst>
            </p:cNvPr>
            <p:cNvSpPr>
              <a:spLocks noChangeShapeType="1"/>
            </p:cNvSpPr>
            <p:nvPr/>
          </p:nvSpPr>
          <p:spPr bwMode="auto">
            <a:xfrm>
              <a:off x="2266950" y="3302000"/>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Times New Roman" pitchFamily="18" charset="0"/>
                <a:ea typeface="微软雅黑" pitchFamily="34" charset="-122"/>
                <a:cs typeface="Times New Roman" pitchFamily="18" charset="0"/>
              </a:endParaRPr>
            </a:p>
          </p:txBody>
        </p:sp>
        <p:sp>
          <p:nvSpPr>
            <p:cNvPr id="9" name="Oval 15">
              <a:extLst>
                <a:ext uri="{FF2B5EF4-FFF2-40B4-BE49-F238E27FC236}">
                  <a16:creationId xmlns:a16="http://schemas.microsoft.com/office/drawing/2014/main" id="{065F2FE5-6F76-459E-A712-2238BCCC4A95}"/>
                </a:ext>
              </a:extLst>
            </p:cNvPr>
            <p:cNvSpPr>
              <a:spLocks noChangeArrowheads="1"/>
            </p:cNvSpPr>
            <p:nvPr/>
          </p:nvSpPr>
          <p:spPr bwMode="auto">
            <a:xfrm>
              <a:off x="2576481" y="1960469"/>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Times New Roman" pitchFamily="18" charset="0"/>
                  <a:ea typeface="微软雅黑" pitchFamily="34" charset="-122"/>
                  <a:cs typeface="Times New Roman" pitchFamily="18" charset="0"/>
                </a:rPr>
                <a:t>1</a:t>
              </a:r>
              <a:endParaRPr lang="en-US" altLang="zh-CN" sz="2200" dirty="0">
                <a:solidFill>
                  <a:schemeClr val="bg1"/>
                </a:solidFill>
                <a:latin typeface="Times New Roman" pitchFamily="18" charset="0"/>
                <a:ea typeface="微软雅黑" pitchFamily="34" charset="-122"/>
                <a:cs typeface="Times New Roman" pitchFamily="18" charset="0"/>
              </a:endParaRPr>
            </a:p>
          </p:txBody>
        </p:sp>
        <p:sp>
          <p:nvSpPr>
            <p:cNvPr id="10" name="AutoShape 17">
              <a:extLst>
                <a:ext uri="{FF2B5EF4-FFF2-40B4-BE49-F238E27FC236}">
                  <a16:creationId xmlns:a16="http://schemas.microsoft.com/office/drawing/2014/main" id="{FF589DE1-5D80-4448-A993-4F0A14236456}"/>
                </a:ext>
              </a:extLst>
            </p:cNvPr>
            <p:cNvSpPr>
              <a:spLocks noChangeArrowheads="1"/>
            </p:cNvSpPr>
            <p:nvPr/>
          </p:nvSpPr>
          <p:spPr bwMode="auto">
            <a:xfrm>
              <a:off x="3618065" y="2923368"/>
              <a:ext cx="4859850" cy="720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mj-ea"/>
                  <a:ea typeface="+mj-ea"/>
                  <a:cs typeface="Times New Roman" pitchFamily="18" charset="0"/>
                  <a:sym typeface="微软雅黑" pitchFamily="34" charset="-122"/>
                </a:rPr>
                <a:t>掌握 </a:t>
              </a:r>
              <a:r>
                <a:rPr lang="en-US" altLang="zh-CN" sz="2200" dirty="0" err="1">
                  <a:latin typeface="+mj-ea"/>
                  <a:ea typeface="+mj-ea"/>
                  <a:cs typeface="Times New Roman" pitchFamily="18" charset="0"/>
                  <a:sym typeface="微软雅黑" pitchFamily="34" charset="-122"/>
                </a:rPr>
                <a:t>NumPy</a:t>
              </a:r>
              <a:r>
                <a:rPr lang="en-US" altLang="zh-CN" sz="2200" dirty="0">
                  <a:latin typeface="+mj-ea"/>
                  <a:ea typeface="+mj-ea"/>
                  <a:cs typeface="Times New Roman" pitchFamily="18" charset="0"/>
                  <a:sym typeface="微软雅黑" pitchFamily="34" charset="-122"/>
                </a:rPr>
                <a:t> </a:t>
              </a:r>
              <a:r>
                <a:rPr lang="zh-CN" altLang="en-US" sz="2200" dirty="0">
                  <a:latin typeface="+mj-ea"/>
                  <a:ea typeface="+mj-ea"/>
                  <a:cs typeface="Times New Roman" pitchFamily="18" charset="0"/>
                  <a:sym typeface="微软雅黑" pitchFamily="34" charset="-122"/>
                </a:rPr>
                <a:t>矩阵与通用函数</a:t>
              </a:r>
              <a:endParaRPr lang="zh-CN" altLang="en-US" sz="2200" dirty="0">
                <a:latin typeface="+mj-ea"/>
                <a:ea typeface="+mj-ea"/>
                <a:cs typeface="Times New Roman" pitchFamily="18" charset="0"/>
              </a:endParaRPr>
            </a:p>
          </p:txBody>
        </p:sp>
        <p:sp>
          <p:nvSpPr>
            <p:cNvPr id="11" name="AutoShape 17">
              <a:extLst>
                <a:ext uri="{FF2B5EF4-FFF2-40B4-BE49-F238E27FC236}">
                  <a16:creationId xmlns:a16="http://schemas.microsoft.com/office/drawing/2014/main" id="{0D431715-DD15-4492-B39B-FCF86F0AF072}"/>
                </a:ext>
              </a:extLst>
            </p:cNvPr>
            <p:cNvSpPr>
              <a:spLocks noChangeArrowheads="1"/>
            </p:cNvSpPr>
            <p:nvPr/>
          </p:nvSpPr>
          <p:spPr bwMode="auto">
            <a:xfrm>
              <a:off x="3618065" y="4024094"/>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mj-ea"/>
                  <a:ea typeface="+mj-ea"/>
                  <a:cs typeface="Times New Roman" pitchFamily="18" charset="0"/>
                  <a:sym typeface="微软雅黑" pitchFamily="34" charset="-122"/>
                </a:rPr>
                <a:t>利用 </a:t>
              </a:r>
              <a:r>
                <a:rPr lang="en-US" altLang="zh-CN" sz="2200" dirty="0" err="1">
                  <a:latin typeface="+mj-ea"/>
                  <a:ea typeface="+mj-ea"/>
                  <a:cs typeface="Times New Roman" pitchFamily="18" charset="0"/>
                  <a:sym typeface="微软雅黑" pitchFamily="34" charset="-122"/>
                </a:rPr>
                <a:t>NumPy</a:t>
              </a:r>
              <a:r>
                <a:rPr lang="en-US" altLang="zh-CN" sz="2200" dirty="0">
                  <a:latin typeface="+mj-ea"/>
                  <a:ea typeface="+mj-ea"/>
                  <a:cs typeface="Times New Roman" pitchFamily="18" charset="0"/>
                  <a:sym typeface="微软雅黑" pitchFamily="34" charset="-122"/>
                </a:rPr>
                <a:t> </a:t>
              </a:r>
              <a:r>
                <a:rPr lang="zh-CN" altLang="en-US" sz="2200" dirty="0">
                  <a:latin typeface="+mj-ea"/>
                  <a:ea typeface="+mj-ea"/>
                  <a:cs typeface="Times New Roman" pitchFamily="18" charset="0"/>
                  <a:sym typeface="微软雅黑" pitchFamily="34" charset="-122"/>
                </a:rPr>
                <a:t>进行统计分析</a:t>
              </a:r>
            </a:p>
          </p:txBody>
        </p:sp>
        <p:sp>
          <p:nvSpPr>
            <p:cNvPr id="12" name="AutoShape 17">
              <a:extLst>
                <a:ext uri="{FF2B5EF4-FFF2-40B4-BE49-F238E27FC236}">
                  <a16:creationId xmlns:a16="http://schemas.microsoft.com/office/drawing/2014/main" id="{05075037-147B-400E-B053-CFC3B28EAF5E}"/>
                </a:ext>
              </a:extLst>
            </p:cNvPr>
            <p:cNvSpPr>
              <a:spLocks noChangeArrowheads="1"/>
            </p:cNvSpPr>
            <p:nvPr/>
          </p:nvSpPr>
          <p:spPr bwMode="auto">
            <a:xfrm>
              <a:off x="3618065" y="188846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mj-ea"/>
                  <a:ea typeface="+mj-ea"/>
                  <a:cs typeface="Times New Roman" pitchFamily="18" charset="0"/>
                  <a:sym typeface="微软雅黑" pitchFamily="34" charset="-122"/>
                </a:rPr>
                <a:t>掌握 </a:t>
              </a:r>
              <a:r>
                <a:rPr lang="en-US" altLang="zh-CN" sz="2200" dirty="0" err="1">
                  <a:latin typeface="+mj-ea"/>
                  <a:ea typeface="+mj-ea"/>
                  <a:cs typeface="Times New Roman" pitchFamily="18" charset="0"/>
                  <a:sym typeface="微软雅黑" pitchFamily="34" charset="-122"/>
                </a:rPr>
                <a:t>NumPy</a:t>
              </a:r>
              <a:r>
                <a:rPr lang="en-US" altLang="zh-CN" sz="2200" dirty="0">
                  <a:latin typeface="+mj-ea"/>
                  <a:ea typeface="+mj-ea"/>
                  <a:cs typeface="Times New Roman" pitchFamily="18" charset="0"/>
                  <a:sym typeface="微软雅黑" pitchFamily="34" charset="-122"/>
                </a:rPr>
                <a:t> </a:t>
              </a:r>
              <a:r>
                <a:rPr lang="zh-CN" altLang="en-US" sz="2200" dirty="0">
                  <a:latin typeface="+mj-ea"/>
                  <a:ea typeface="+mj-ea"/>
                  <a:cs typeface="Times New Roman" pitchFamily="18" charset="0"/>
                  <a:sym typeface="微软雅黑" pitchFamily="34" charset="-122"/>
                </a:rPr>
                <a:t>数组对象 </a:t>
              </a:r>
              <a:r>
                <a:rPr lang="en-US" altLang="zh-CN" sz="2200" dirty="0" err="1">
                  <a:latin typeface="+mj-ea"/>
                  <a:ea typeface="+mj-ea"/>
                  <a:cs typeface="Times New Roman" pitchFamily="18" charset="0"/>
                  <a:sym typeface="微软雅黑" pitchFamily="34" charset="-122"/>
                </a:rPr>
                <a:t>ndarray</a:t>
              </a:r>
              <a:endParaRPr lang="zh-CN" altLang="en-US" sz="2200" dirty="0">
                <a:latin typeface="+mj-ea"/>
                <a:ea typeface="+mj-ea"/>
                <a:cs typeface="Times New Roman" pitchFamily="18" charset="0"/>
              </a:endParaRPr>
            </a:p>
          </p:txBody>
        </p:sp>
        <p:sp>
          <p:nvSpPr>
            <p:cNvPr id="13" name="Oval 15">
              <a:extLst>
                <a:ext uri="{FF2B5EF4-FFF2-40B4-BE49-F238E27FC236}">
                  <a16:creationId xmlns:a16="http://schemas.microsoft.com/office/drawing/2014/main" id="{F54B617E-B71A-487F-BFCB-52BA75285BF5}"/>
                </a:ext>
              </a:extLst>
            </p:cNvPr>
            <p:cNvSpPr>
              <a:spLocks noChangeArrowheads="1"/>
            </p:cNvSpPr>
            <p:nvPr/>
          </p:nvSpPr>
          <p:spPr bwMode="auto">
            <a:xfrm>
              <a:off x="2576481" y="2995368"/>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2</a:t>
              </a:r>
            </a:p>
          </p:txBody>
        </p:sp>
        <p:sp>
          <p:nvSpPr>
            <p:cNvPr id="14" name="Oval 15">
              <a:extLst>
                <a:ext uri="{FF2B5EF4-FFF2-40B4-BE49-F238E27FC236}">
                  <a16:creationId xmlns:a16="http://schemas.microsoft.com/office/drawing/2014/main" id="{8A0CEDCC-759A-46B7-BA9D-DFFA4943FADA}"/>
                </a:ext>
              </a:extLst>
            </p:cNvPr>
            <p:cNvSpPr>
              <a:spLocks noChangeArrowheads="1"/>
            </p:cNvSpPr>
            <p:nvPr/>
          </p:nvSpPr>
          <p:spPr bwMode="auto">
            <a:xfrm>
              <a:off x="2576481" y="409609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3</a:t>
              </a:r>
            </a:p>
          </p:txBody>
        </p:sp>
      </p:grpSp>
    </p:spTree>
    <p:extLst>
      <p:ext uri="{BB962C8B-B14F-4D97-AF65-F5344CB8AC3E}">
        <p14:creationId xmlns:p14="http://schemas.microsoft.com/office/powerpoint/2010/main" val="1431800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017CD-941A-4341-AD31-EA0406705734}"/>
              </a:ext>
            </a:extLst>
          </p:cNvPr>
          <p:cNvSpPr>
            <a:spLocks noGrp="1"/>
          </p:cNvSpPr>
          <p:nvPr>
            <p:ph type="title"/>
          </p:nvPr>
        </p:nvSpPr>
        <p:spPr/>
        <p:txBody>
          <a:bodyPr/>
          <a:lstStyle/>
          <a:p>
            <a:r>
              <a:rPr lang="en-US" altLang="zh-CN" dirty="0"/>
              <a:t>NumPy </a:t>
            </a:r>
            <a:r>
              <a:rPr lang="zh-CN" altLang="en-US" dirty="0"/>
              <a:t>矩阵</a:t>
            </a:r>
          </a:p>
        </p:txBody>
      </p:sp>
      <p:sp>
        <p:nvSpPr>
          <p:cNvPr id="3" name="内容占位符 2">
            <a:extLst>
              <a:ext uri="{FF2B5EF4-FFF2-40B4-BE49-F238E27FC236}">
                <a16:creationId xmlns:a16="http://schemas.microsoft.com/office/drawing/2014/main" id="{18C00F48-0173-401F-82A6-B4173BBB303E}"/>
              </a:ext>
            </a:extLst>
          </p:cNvPr>
          <p:cNvSpPr>
            <a:spLocks noGrp="1"/>
          </p:cNvSpPr>
          <p:nvPr>
            <p:ph idx="1"/>
          </p:nvPr>
        </p:nvSpPr>
        <p:spPr/>
        <p:txBody>
          <a:bodyPr>
            <a:normAutofit fontScale="92500" lnSpcReduction="10000"/>
          </a:bodyPr>
          <a:lstStyle/>
          <a:p>
            <a:r>
              <a:rPr lang="zh-CN" altLang="en-US" dirty="0"/>
              <a:t>矩阵是 </a:t>
            </a:r>
            <a:r>
              <a:rPr lang="en-US" altLang="zh-CN" dirty="0" err="1"/>
              <a:t>ndarray</a:t>
            </a:r>
            <a:r>
              <a:rPr lang="en-US" altLang="zh-CN" dirty="0"/>
              <a:t> </a:t>
            </a:r>
            <a:r>
              <a:rPr lang="zh-CN" altLang="en-US" dirty="0"/>
              <a:t>的子类。</a:t>
            </a:r>
            <a:endParaRPr lang="en-US" altLang="zh-CN" dirty="0"/>
          </a:p>
          <a:p>
            <a:r>
              <a:rPr lang="en-US" altLang="zh-CN" dirty="0"/>
              <a:t>NumPy </a:t>
            </a:r>
            <a:r>
              <a:rPr lang="zh-CN" altLang="en-US" dirty="0"/>
              <a:t>提供两个基本对象：</a:t>
            </a:r>
            <a:endParaRPr lang="en-US" altLang="zh-CN" dirty="0"/>
          </a:p>
          <a:p>
            <a:pPr lvl="1"/>
            <a:r>
              <a:rPr lang="zh-CN" altLang="en-US" dirty="0"/>
              <a:t>一个 </a:t>
            </a:r>
            <a:r>
              <a:rPr lang="en-US" altLang="zh-CN" dirty="0"/>
              <a:t>N </a:t>
            </a:r>
            <a:r>
              <a:rPr lang="zh-CN" altLang="en-US" dirty="0"/>
              <a:t>维数组对象</a:t>
            </a:r>
            <a:endParaRPr lang="en-US" altLang="zh-CN" dirty="0"/>
          </a:p>
          <a:p>
            <a:pPr lvl="1"/>
            <a:r>
              <a:rPr lang="zh-CN" altLang="en-US" dirty="0"/>
              <a:t>一个通用函数对象</a:t>
            </a:r>
            <a:endParaRPr lang="en-US" altLang="zh-CN" dirty="0"/>
          </a:p>
          <a:p>
            <a:r>
              <a:rPr lang="zh-CN" altLang="en-US" dirty="0"/>
              <a:t>其他对象都是在他们之上创建的。</a:t>
            </a:r>
            <a:endParaRPr lang="en-US" altLang="zh-CN" dirty="0"/>
          </a:p>
          <a:p>
            <a:r>
              <a:rPr lang="zh-CN" altLang="en-US" dirty="0"/>
              <a:t>数组和矩阵的区别：</a:t>
            </a:r>
            <a:endParaRPr lang="en-US" altLang="zh-CN" dirty="0"/>
          </a:p>
          <a:p>
            <a:pPr lvl="1"/>
            <a:r>
              <a:rPr lang="zh-CN" altLang="en-US" dirty="0"/>
              <a:t>矩阵式继承自 </a:t>
            </a:r>
            <a:r>
              <a:rPr lang="en-US" altLang="zh-CN" dirty="0"/>
              <a:t>NumPy </a:t>
            </a:r>
            <a:r>
              <a:rPr lang="zh-CN" altLang="en-US" dirty="0"/>
              <a:t>数组对象的二维数组对象。</a:t>
            </a:r>
            <a:endParaRPr lang="en-US" altLang="zh-CN" dirty="0"/>
          </a:p>
          <a:p>
            <a:pPr lvl="1"/>
            <a:r>
              <a:rPr lang="en-US" altLang="zh-CN" dirty="0"/>
              <a:t>NumPy </a:t>
            </a:r>
            <a:r>
              <a:rPr lang="zh-CN" altLang="en-US" dirty="0"/>
              <a:t>的矩阵也是二维的。</a:t>
            </a:r>
            <a:endParaRPr lang="en-US" altLang="zh-CN" dirty="0"/>
          </a:p>
          <a:p>
            <a:r>
              <a:rPr lang="zh-CN" altLang="en-US" dirty="0"/>
              <a:t>介绍使用 </a:t>
            </a:r>
            <a:r>
              <a:rPr lang="en-US" altLang="zh-CN" dirty="0"/>
              <a:t>mat</a:t>
            </a:r>
            <a:r>
              <a:rPr lang="zh-CN" altLang="en-US" dirty="0"/>
              <a:t>、</a:t>
            </a:r>
            <a:r>
              <a:rPr lang="en-US" altLang="zh-CN" dirty="0"/>
              <a:t>matrix</a:t>
            </a:r>
            <a:r>
              <a:rPr lang="zh-CN" altLang="en-US" dirty="0"/>
              <a:t>、</a:t>
            </a:r>
            <a:r>
              <a:rPr lang="en-US" altLang="zh-CN" dirty="0" err="1"/>
              <a:t>bmat</a:t>
            </a:r>
            <a:r>
              <a:rPr lang="en-US" altLang="zh-CN" dirty="0"/>
              <a:t> </a:t>
            </a:r>
            <a:r>
              <a:rPr lang="zh-CN" altLang="en-US" dirty="0"/>
              <a:t>函数创建矩阵。</a:t>
            </a:r>
            <a:endParaRPr lang="en-US" altLang="zh-CN" dirty="0"/>
          </a:p>
          <a:p>
            <a:pPr lvl="1"/>
            <a:endParaRPr lang="zh-CN" altLang="en-US" dirty="0"/>
          </a:p>
        </p:txBody>
      </p:sp>
      <p:sp>
        <p:nvSpPr>
          <p:cNvPr id="4" name="日期占位符 3">
            <a:extLst>
              <a:ext uri="{FF2B5EF4-FFF2-40B4-BE49-F238E27FC236}">
                <a16:creationId xmlns:a16="http://schemas.microsoft.com/office/drawing/2014/main" id="{993335B5-9B12-450A-87F5-AA2B8BABC71E}"/>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27CBB602-710D-47C4-8E2A-7565089096C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4BF0C92D-1E10-49F4-B66B-8C9B53F941E2}"/>
              </a:ext>
            </a:extLst>
          </p:cNvPr>
          <p:cNvSpPr>
            <a:spLocks noGrp="1"/>
          </p:cNvSpPr>
          <p:nvPr>
            <p:ph type="sldNum" sz="quarter" idx="12"/>
          </p:nvPr>
        </p:nvSpPr>
        <p:spPr/>
        <p:txBody>
          <a:bodyPr/>
          <a:lstStyle/>
          <a:p>
            <a:fld id="{430B0D6D-5A4E-4BD9-8C2C-65280206BEEF}" type="slidenum">
              <a:rPr lang="zh-CN" altLang="en-US" smtClean="0"/>
              <a:t>38</a:t>
            </a:fld>
            <a:endParaRPr lang="zh-CN" altLang="en-US"/>
          </a:p>
        </p:txBody>
      </p:sp>
    </p:spTree>
    <p:extLst>
      <p:ext uri="{BB962C8B-B14F-4D97-AF65-F5344CB8AC3E}">
        <p14:creationId xmlns:p14="http://schemas.microsoft.com/office/powerpoint/2010/main" val="3225188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BD6F9-014D-4D7A-A1E1-8007FDAA3031}"/>
              </a:ext>
            </a:extLst>
          </p:cNvPr>
          <p:cNvSpPr>
            <a:spLocks noGrp="1"/>
          </p:cNvSpPr>
          <p:nvPr>
            <p:ph type="title"/>
          </p:nvPr>
        </p:nvSpPr>
        <p:spPr/>
        <p:txBody>
          <a:bodyPr/>
          <a:lstStyle/>
          <a:p>
            <a:r>
              <a:rPr lang="zh-CN" altLang="en-US" dirty="0"/>
              <a:t>创建</a:t>
            </a:r>
            <a:r>
              <a:rPr lang="en-US" altLang="zh-CN" dirty="0"/>
              <a:t>NumPy</a:t>
            </a:r>
            <a:r>
              <a:rPr lang="zh-CN" altLang="en-US" dirty="0"/>
              <a:t>矩阵</a:t>
            </a:r>
          </a:p>
        </p:txBody>
      </p:sp>
      <p:sp>
        <p:nvSpPr>
          <p:cNvPr id="3" name="内容占位符 2">
            <a:extLst>
              <a:ext uri="{FF2B5EF4-FFF2-40B4-BE49-F238E27FC236}">
                <a16:creationId xmlns:a16="http://schemas.microsoft.com/office/drawing/2014/main" id="{69CCC77F-2FDE-4FE8-9847-6E846D75D9DB}"/>
              </a:ext>
            </a:extLst>
          </p:cNvPr>
          <p:cNvSpPr>
            <a:spLocks noGrp="1"/>
          </p:cNvSpPr>
          <p:nvPr>
            <p:ph idx="1"/>
          </p:nvPr>
        </p:nvSpPr>
        <p:spPr/>
        <p:txBody>
          <a:bodyPr>
            <a:normAutofit/>
          </a:bodyPr>
          <a:lstStyle/>
          <a:p>
            <a:r>
              <a:rPr lang="zh-CN" altLang="en-US" dirty="0"/>
              <a:t>创建与组合矩阵</a:t>
            </a:r>
          </a:p>
          <a:p>
            <a:r>
              <a:rPr lang="zh-CN" altLang="en-US" dirty="0"/>
              <a:t>代码 </a:t>
            </a:r>
            <a:r>
              <a:rPr lang="en-US" altLang="zh-CN" dirty="0"/>
              <a:t>30</a:t>
            </a:r>
            <a:r>
              <a:rPr lang="zh-CN" altLang="en-US" dirty="0"/>
              <a:t>：创建矩阵</a:t>
            </a:r>
            <a:endParaRPr lang="en-US" altLang="zh-CN" dirty="0"/>
          </a:p>
          <a:p>
            <a:pPr lvl="1"/>
            <a:r>
              <a:rPr lang="zh-CN" altLang="en-US" dirty="0"/>
              <a:t>使用</a:t>
            </a:r>
            <a:r>
              <a:rPr lang="en-US" altLang="zh-CN" dirty="0"/>
              <a:t>mat</a:t>
            </a:r>
            <a:r>
              <a:rPr lang="zh-CN" altLang="en-US" dirty="0"/>
              <a:t>函数创建矩阵： </a:t>
            </a:r>
            <a:r>
              <a:rPr lang="en-US" altLang="zh-CN" dirty="0"/>
              <a:t>matr1 = </a:t>
            </a:r>
            <a:r>
              <a:rPr lang="en-US" altLang="zh-CN" dirty="0" err="1"/>
              <a:t>np.mat</a:t>
            </a:r>
            <a:r>
              <a:rPr lang="en-US" altLang="zh-CN" dirty="0"/>
              <a:t>("1 2 3;4 5 6;7 8 9")</a:t>
            </a:r>
          </a:p>
          <a:p>
            <a:pPr lvl="1"/>
            <a:r>
              <a:rPr lang="zh-CN" altLang="en-US" dirty="0"/>
              <a:t>使用</a:t>
            </a:r>
            <a:r>
              <a:rPr lang="en-US" altLang="zh-CN" dirty="0"/>
              <a:t>matrix</a:t>
            </a:r>
            <a:r>
              <a:rPr lang="zh-CN" altLang="en-US" dirty="0"/>
              <a:t>函数创建矩阵：</a:t>
            </a:r>
            <a:r>
              <a:rPr lang="en-US" altLang="zh-CN" dirty="0"/>
              <a:t>matr2 = </a:t>
            </a:r>
            <a:r>
              <a:rPr lang="en-US" altLang="zh-CN" dirty="0" err="1"/>
              <a:t>np.matrix</a:t>
            </a:r>
            <a:r>
              <a:rPr lang="en-US" altLang="zh-CN" dirty="0"/>
              <a:t>([[123],[456],[789]])</a:t>
            </a:r>
          </a:p>
          <a:p>
            <a:r>
              <a:rPr lang="zh-CN" altLang="en-US" dirty="0"/>
              <a:t>代码 </a:t>
            </a:r>
            <a:r>
              <a:rPr lang="en-US" altLang="zh-CN" dirty="0"/>
              <a:t>31</a:t>
            </a:r>
            <a:r>
              <a:rPr lang="zh-CN" altLang="en-US" dirty="0"/>
              <a:t>：组合矩阵</a:t>
            </a:r>
            <a:endParaRPr lang="en-US" altLang="zh-CN" dirty="0"/>
          </a:p>
          <a:p>
            <a:pPr lvl="1"/>
            <a:r>
              <a:rPr lang="zh-CN" altLang="en-US" dirty="0"/>
              <a:t>使用</a:t>
            </a:r>
            <a:r>
              <a:rPr lang="en-US" altLang="zh-CN" dirty="0" err="1"/>
              <a:t>bmat</a:t>
            </a:r>
            <a:r>
              <a:rPr lang="zh-CN" altLang="en-US" dirty="0"/>
              <a:t>函数合成矩阵：</a:t>
            </a:r>
            <a:r>
              <a:rPr lang="en-US" altLang="zh-CN" dirty="0" err="1"/>
              <a:t>np.bmat</a:t>
            </a:r>
            <a:r>
              <a:rPr lang="en-US" altLang="zh-CN" dirty="0"/>
              <a:t>(“arr1 arr2; arr1 arr2”)</a:t>
            </a:r>
          </a:p>
          <a:p>
            <a:pPr lvl="2"/>
            <a:r>
              <a:rPr lang="zh-CN" altLang="en-US" dirty="0"/>
              <a:t>基于的分块矩阵</a:t>
            </a:r>
            <a:r>
              <a:rPr lang="en-US" altLang="zh-CN" dirty="0"/>
              <a:t>(block mat)</a:t>
            </a:r>
          </a:p>
          <a:p>
            <a:pPr lvl="2"/>
            <a:r>
              <a:rPr lang="en-US" altLang="zh-CN" dirty="0"/>
              <a:t>arr1 = </a:t>
            </a:r>
            <a:r>
              <a:rPr lang="en-US" altLang="zh-CN" dirty="0" err="1"/>
              <a:t>np.eye</a:t>
            </a:r>
            <a:r>
              <a:rPr lang="en-US" altLang="zh-CN" dirty="0"/>
              <a:t>(3)</a:t>
            </a:r>
          </a:p>
          <a:p>
            <a:pPr lvl="2"/>
            <a:r>
              <a:rPr lang="en-US" altLang="zh-CN" dirty="0"/>
              <a:t>arr2 = 3 * arr1</a:t>
            </a:r>
          </a:p>
          <a:p>
            <a:endParaRPr lang="zh-CN" altLang="en-US" dirty="0"/>
          </a:p>
        </p:txBody>
      </p:sp>
      <p:sp>
        <p:nvSpPr>
          <p:cNvPr id="4" name="日期占位符 3">
            <a:extLst>
              <a:ext uri="{FF2B5EF4-FFF2-40B4-BE49-F238E27FC236}">
                <a16:creationId xmlns:a16="http://schemas.microsoft.com/office/drawing/2014/main" id="{23B46A6B-AA44-451E-857C-400BE42DB4A8}"/>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3FAABAC3-84C0-45B5-819C-269A0135A344}"/>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193F03FE-50DF-42EA-AA51-84FA51383BF8}"/>
              </a:ext>
            </a:extLst>
          </p:cNvPr>
          <p:cNvSpPr>
            <a:spLocks noGrp="1"/>
          </p:cNvSpPr>
          <p:nvPr>
            <p:ph type="sldNum" sz="quarter" idx="12"/>
          </p:nvPr>
        </p:nvSpPr>
        <p:spPr/>
        <p:txBody>
          <a:bodyPr/>
          <a:lstStyle/>
          <a:p>
            <a:fld id="{430B0D6D-5A4E-4BD9-8C2C-65280206BEEF}" type="slidenum">
              <a:rPr lang="zh-CN" altLang="en-US" smtClean="0"/>
              <a:t>39</a:t>
            </a:fld>
            <a:endParaRPr lang="zh-CN" altLang="en-US"/>
          </a:p>
        </p:txBody>
      </p:sp>
    </p:spTree>
    <p:extLst>
      <p:ext uri="{BB962C8B-B14F-4D97-AF65-F5344CB8AC3E}">
        <p14:creationId xmlns:p14="http://schemas.microsoft.com/office/powerpoint/2010/main" val="13492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71036" y="1225112"/>
            <a:ext cx="5862502" cy="477054"/>
          </a:xfrm>
          <a:prstGeom prst="rect">
            <a:avLst/>
          </a:prstGeom>
        </p:spPr>
        <p:txBody>
          <a:bodyPr wrap="none">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模块库在数据计算分析中的作用</a:t>
            </a:r>
          </a:p>
        </p:txBody>
      </p:sp>
      <p:sp>
        <p:nvSpPr>
          <p:cNvPr id="13" name="矩形 12"/>
          <p:cNvSpPr/>
          <p:nvPr/>
        </p:nvSpPr>
        <p:spPr>
          <a:xfrm>
            <a:off x="1379035" y="2039612"/>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在数据科学计算与分析领域提供的都是一些</a:t>
            </a:r>
            <a:r>
              <a:rPr lang="zh-CN" altLang="en-US" sz="1600" dirty="0">
                <a:ln w="0"/>
                <a:solidFill>
                  <a:srgbClr val="CA2A2A"/>
                </a:solidFill>
                <a:latin typeface="微软雅黑" panose="020B0503020204020204" pitchFamily="34" charset="-122"/>
                <a:ea typeface="微软雅黑" panose="020B0503020204020204" pitchFamily="34" charset="-122"/>
              </a:rPr>
              <a:t>基础</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而且</a:t>
            </a:r>
            <a:r>
              <a:rPr lang="zh-CN" altLang="en-US" sz="1600" dirty="0">
                <a:ln w="0"/>
                <a:solidFill>
                  <a:srgbClr val="CA2A2A"/>
                </a:solidFill>
                <a:latin typeface="微软雅黑" panose="020B0503020204020204" pitchFamily="34" charset="-122"/>
                <a:ea typeface="微软雅黑" panose="020B0503020204020204" pitchFamily="34" charset="-122"/>
              </a:rPr>
              <a:t>简单的</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分析功能。</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只需要了解</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a:ln w="0"/>
                <a:solidFill>
                  <a:srgbClr val="CA2A2A"/>
                </a:solidFill>
                <a:latin typeface="微软雅黑" panose="020B0503020204020204" pitchFamily="34" charset="-122"/>
                <a:ea typeface="微软雅黑" panose="020B0503020204020204" pitchFamily="34" charset="-122"/>
              </a:rPr>
              <a:t>多维数组的概念</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a:ln w="0"/>
                <a:solidFill>
                  <a:srgbClr val="CA2A2A"/>
                </a:solidFill>
                <a:latin typeface="微软雅黑" panose="020B0503020204020204" pitchFamily="34" charset="-122"/>
                <a:ea typeface="微软雅黑" panose="020B0503020204020204" pitchFamily="34" charset="-122"/>
              </a:rPr>
              <a:t>面向数组的计算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基本就掌握了这个模块。</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同时也为后续的</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i="1" dirty="0">
                <a:ln w="0"/>
                <a:solidFill>
                  <a:schemeClr val="tx1">
                    <a:lumMod val="65000"/>
                    <a:lumOff val="35000"/>
                  </a:schemeClr>
                </a:solidFill>
                <a:latin typeface="微软雅黑" panose="020B0503020204020204" pitchFamily="34" charset="-122"/>
                <a:ea typeface="微软雅黑" panose="020B0503020204020204" pitchFamily="34" charset="-122"/>
              </a:rPr>
              <a:t>数据分析核心模块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）打下了坚实的基础。</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059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1DC02-2003-4357-99ED-D16C1CE36983}"/>
              </a:ext>
            </a:extLst>
          </p:cNvPr>
          <p:cNvSpPr>
            <a:spLocks noGrp="1"/>
          </p:cNvSpPr>
          <p:nvPr>
            <p:ph type="title"/>
          </p:nvPr>
        </p:nvSpPr>
        <p:spPr/>
        <p:txBody>
          <a:bodyPr/>
          <a:lstStyle/>
          <a:p>
            <a:r>
              <a:rPr lang="zh-CN" altLang="en-US" dirty="0"/>
              <a:t>创建</a:t>
            </a:r>
            <a:r>
              <a:rPr lang="en-US" altLang="zh-CN" dirty="0"/>
              <a:t>NumPy</a:t>
            </a:r>
            <a:r>
              <a:rPr lang="zh-CN" altLang="en-US" dirty="0"/>
              <a:t>矩阵</a:t>
            </a:r>
          </a:p>
        </p:txBody>
      </p:sp>
      <p:sp>
        <p:nvSpPr>
          <p:cNvPr id="3" name="内容占位符 2">
            <a:extLst>
              <a:ext uri="{FF2B5EF4-FFF2-40B4-BE49-F238E27FC236}">
                <a16:creationId xmlns:a16="http://schemas.microsoft.com/office/drawing/2014/main" id="{AB98B333-C3B4-4493-AFD7-1AF4ABE39205}"/>
              </a:ext>
            </a:extLst>
          </p:cNvPr>
          <p:cNvSpPr>
            <a:spLocks noGrp="1"/>
          </p:cNvSpPr>
          <p:nvPr>
            <p:ph idx="1"/>
          </p:nvPr>
        </p:nvSpPr>
        <p:spPr/>
        <p:txBody>
          <a:bodyPr/>
          <a:lstStyle/>
          <a:p>
            <a:r>
              <a:rPr lang="zh-CN" altLang="en-US" dirty="0"/>
              <a:t>矩阵的运算</a:t>
            </a:r>
            <a:endParaRPr lang="en-US" altLang="zh-CN" dirty="0"/>
          </a:p>
          <a:p>
            <a:pPr lvl="1"/>
            <a:r>
              <a:rPr lang="zh-CN" altLang="en-US" dirty="0"/>
              <a:t>矩阵计算是针对整个矩阵的每个元素进行的，比 </a:t>
            </a:r>
            <a:r>
              <a:rPr lang="en-US" altLang="zh-CN" dirty="0"/>
              <a:t>for </a:t>
            </a:r>
            <a:r>
              <a:rPr lang="zh-CN" altLang="en-US" dirty="0"/>
              <a:t>循环运算速度更快。</a:t>
            </a:r>
          </a:p>
          <a:p>
            <a:r>
              <a:rPr lang="zh-CN" altLang="en-US" dirty="0"/>
              <a:t>代码 </a:t>
            </a:r>
            <a:r>
              <a:rPr lang="en-US" altLang="zh-CN" dirty="0"/>
              <a:t>32</a:t>
            </a:r>
            <a:r>
              <a:rPr lang="zh-CN" altLang="en-US" dirty="0"/>
              <a:t>：矩阵计算</a:t>
            </a:r>
            <a:endParaRPr lang="en-US" altLang="zh-CN" dirty="0"/>
          </a:p>
          <a:p>
            <a:pPr lvl="1"/>
            <a:r>
              <a:rPr lang="zh-CN" altLang="en-US" dirty="0"/>
              <a:t>矩阵与数相乘：</a:t>
            </a:r>
            <a:r>
              <a:rPr lang="en-US" altLang="zh-CN" dirty="0"/>
              <a:t>matr1*3</a:t>
            </a:r>
          </a:p>
          <a:p>
            <a:pPr lvl="1"/>
            <a:r>
              <a:rPr lang="zh-CN" altLang="en-US" dirty="0"/>
              <a:t>矩阵相加减：</a:t>
            </a:r>
            <a:r>
              <a:rPr lang="en-US" altLang="zh-CN" dirty="0"/>
              <a:t>matr1±matr2</a:t>
            </a:r>
          </a:p>
          <a:p>
            <a:pPr lvl="1"/>
            <a:r>
              <a:rPr lang="zh-CN" altLang="en-US" dirty="0"/>
              <a:t>矩阵相乘：</a:t>
            </a:r>
            <a:r>
              <a:rPr lang="en-US" altLang="zh-CN" dirty="0"/>
              <a:t>matr1*matr2</a:t>
            </a:r>
          </a:p>
          <a:p>
            <a:pPr lvl="1"/>
            <a:r>
              <a:rPr lang="zh-CN" altLang="en-US" dirty="0"/>
              <a:t>矩阵对应元素相乘：</a:t>
            </a:r>
            <a:r>
              <a:rPr lang="en-US" altLang="zh-CN" dirty="0" err="1"/>
              <a:t>np.multiply</a:t>
            </a:r>
            <a:r>
              <a:rPr lang="en-US" altLang="zh-CN" dirty="0"/>
              <a:t>(matr1,matr2)</a:t>
            </a:r>
          </a:p>
        </p:txBody>
      </p:sp>
      <p:sp>
        <p:nvSpPr>
          <p:cNvPr id="4" name="日期占位符 3">
            <a:extLst>
              <a:ext uri="{FF2B5EF4-FFF2-40B4-BE49-F238E27FC236}">
                <a16:creationId xmlns:a16="http://schemas.microsoft.com/office/drawing/2014/main" id="{9AD302FC-A843-49BB-9EF6-776BEC68E0D7}"/>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789E6BB2-E75E-4363-B540-63A9FB3960D3}"/>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9C4B74D8-428C-4CB9-B1FB-39552BE8D428}"/>
              </a:ext>
            </a:extLst>
          </p:cNvPr>
          <p:cNvSpPr>
            <a:spLocks noGrp="1"/>
          </p:cNvSpPr>
          <p:nvPr>
            <p:ph type="sldNum" sz="quarter" idx="12"/>
          </p:nvPr>
        </p:nvSpPr>
        <p:spPr/>
        <p:txBody>
          <a:bodyPr/>
          <a:lstStyle/>
          <a:p>
            <a:fld id="{430B0D6D-5A4E-4BD9-8C2C-65280206BEEF}" type="slidenum">
              <a:rPr lang="zh-CN" altLang="en-US" smtClean="0"/>
              <a:t>40</a:t>
            </a:fld>
            <a:endParaRPr lang="zh-CN" altLang="en-US"/>
          </a:p>
        </p:txBody>
      </p:sp>
    </p:spTree>
    <p:extLst>
      <p:ext uri="{BB962C8B-B14F-4D97-AF65-F5344CB8AC3E}">
        <p14:creationId xmlns:p14="http://schemas.microsoft.com/office/powerpoint/2010/main" val="1339428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7B476-A1D9-46AD-9041-D98736E1ACED}"/>
              </a:ext>
            </a:extLst>
          </p:cNvPr>
          <p:cNvSpPr>
            <a:spLocks noGrp="1"/>
          </p:cNvSpPr>
          <p:nvPr>
            <p:ph type="title"/>
          </p:nvPr>
        </p:nvSpPr>
        <p:spPr/>
        <p:txBody>
          <a:bodyPr/>
          <a:lstStyle/>
          <a:p>
            <a:r>
              <a:rPr lang="zh-CN" altLang="en-US" dirty="0"/>
              <a:t>创建</a:t>
            </a:r>
            <a:r>
              <a:rPr lang="en-US" altLang="zh-CN" dirty="0"/>
              <a:t>NumPy</a:t>
            </a:r>
            <a:r>
              <a:rPr lang="zh-CN" altLang="en-US" dirty="0"/>
              <a:t>矩阵</a:t>
            </a:r>
          </a:p>
        </p:txBody>
      </p:sp>
      <p:sp>
        <p:nvSpPr>
          <p:cNvPr id="3" name="内容占位符 2">
            <a:extLst>
              <a:ext uri="{FF2B5EF4-FFF2-40B4-BE49-F238E27FC236}">
                <a16:creationId xmlns:a16="http://schemas.microsoft.com/office/drawing/2014/main" id="{1F6C16E5-E8F1-464B-B6E7-EA7C3339803F}"/>
              </a:ext>
            </a:extLst>
          </p:cNvPr>
          <p:cNvSpPr>
            <a:spLocks noGrp="1"/>
          </p:cNvSpPr>
          <p:nvPr>
            <p:ph idx="1"/>
          </p:nvPr>
        </p:nvSpPr>
        <p:spPr/>
        <p:txBody>
          <a:bodyPr>
            <a:normAutofit fontScale="92500" lnSpcReduction="10000"/>
          </a:bodyPr>
          <a:lstStyle/>
          <a:p>
            <a:r>
              <a:rPr lang="zh-CN" altLang="en-US" dirty="0"/>
              <a:t>矩阵特有属性：</a:t>
            </a:r>
            <a:endParaRPr lang="en-US" altLang="zh-CN" dirty="0"/>
          </a:p>
          <a:p>
            <a:endParaRPr lang="en-US" altLang="zh-CN" dirty="0"/>
          </a:p>
          <a:p>
            <a:endParaRPr lang="en-US" altLang="zh-CN" dirty="0"/>
          </a:p>
          <a:p>
            <a:endParaRPr lang="en-US" altLang="zh-CN" dirty="0"/>
          </a:p>
          <a:p>
            <a:r>
              <a:rPr lang="zh-CN" altLang="en-US" dirty="0"/>
              <a:t>演示：代码 </a:t>
            </a:r>
            <a:r>
              <a:rPr lang="en-US" altLang="zh-CN" dirty="0"/>
              <a:t>33</a:t>
            </a:r>
            <a:r>
              <a:rPr lang="zh-CN" altLang="en-US" dirty="0"/>
              <a:t>：矩阵的属性</a:t>
            </a:r>
            <a:endParaRPr lang="en-US" altLang="zh-CN" dirty="0"/>
          </a:p>
          <a:p>
            <a:pPr lvl="1"/>
            <a:r>
              <a:rPr lang="en-US" altLang="zh-CN" dirty="0"/>
              <a:t>print(‘</a:t>
            </a:r>
            <a:r>
              <a:rPr lang="zh-CN" altLang="en-US" dirty="0"/>
              <a:t>矩阵转置结果：</a:t>
            </a:r>
            <a:r>
              <a:rPr lang="en-US" altLang="zh-CN" dirty="0"/>
              <a:t>’, mart1.T)  # </a:t>
            </a:r>
            <a:r>
              <a:rPr lang="zh-CN" altLang="en-US" dirty="0"/>
              <a:t>转置</a:t>
            </a:r>
            <a:endParaRPr lang="en-US" altLang="zh-CN" dirty="0"/>
          </a:p>
          <a:p>
            <a:pPr lvl="1"/>
            <a:r>
              <a:rPr lang="en-US" altLang="zh-CN" dirty="0"/>
              <a:t>print(‘</a:t>
            </a:r>
            <a:r>
              <a:rPr lang="zh-CN" altLang="en-US" dirty="0"/>
              <a:t>矩阵共轭转置结果：</a:t>
            </a:r>
            <a:r>
              <a:rPr lang="en-US" altLang="zh-CN" dirty="0"/>
              <a:t>’, mart1.H)  # </a:t>
            </a:r>
            <a:r>
              <a:rPr lang="zh-CN" altLang="en-US" dirty="0"/>
              <a:t>共轭转置</a:t>
            </a:r>
            <a:r>
              <a:rPr lang="en-US" altLang="zh-CN" dirty="0"/>
              <a:t>(</a:t>
            </a:r>
            <a:r>
              <a:rPr lang="zh-CN" altLang="en-US" dirty="0"/>
              <a:t>实数的共轭就是其本身</a:t>
            </a:r>
            <a:r>
              <a:rPr lang="en-US" altLang="zh-CN" dirty="0"/>
              <a:t>)</a:t>
            </a:r>
          </a:p>
          <a:p>
            <a:pPr lvl="1"/>
            <a:r>
              <a:rPr lang="en-US" altLang="zh-CN" dirty="0"/>
              <a:t>print(‘</a:t>
            </a:r>
            <a:r>
              <a:rPr lang="zh-CN" altLang="en-US" dirty="0"/>
              <a:t>矩阵的逆矩阵结果：</a:t>
            </a:r>
            <a:r>
              <a:rPr lang="en-US" altLang="zh-CN" dirty="0"/>
              <a:t>’, mart1.I)  # </a:t>
            </a:r>
            <a:r>
              <a:rPr lang="zh-CN" altLang="en-US" dirty="0"/>
              <a:t>逆矩阵</a:t>
            </a:r>
            <a:endParaRPr lang="en-US" altLang="zh-CN" dirty="0"/>
          </a:p>
          <a:p>
            <a:pPr lvl="1"/>
            <a:r>
              <a:rPr lang="en-US" altLang="zh-CN" dirty="0"/>
              <a:t>print(‘</a:t>
            </a:r>
            <a:r>
              <a:rPr lang="zh-CN" altLang="en-US" dirty="0"/>
              <a:t>矩阵的二维数组结果：</a:t>
            </a:r>
            <a:r>
              <a:rPr lang="en-US" altLang="zh-CN" dirty="0"/>
              <a:t>’, mart1.A)  # </a:t>
            </a:r>
            <a:r>
              <a:rPr lang="zh-CN" altLang="en-US" dirty="0"/>
              <a:t>返回二维数组的视图</a:t>
            </a:r>
          </a:p>
        </p:txBody>
      </p:sp>
      <p:sp>
        <p:nvSpPr>
          <p:cNvPr id="4" name="日期占位符 3">
            <a:extLst>
              <a:ext uri="{FF2B5EF4-FFF2-40B4-BE49-F238E27FC236}">
                <a16:creationId xmlns:a16="http://schemas.microsoft.com/office/drawing/2014/main" id="{C8536F75-0343-440B-8AA7-2FC0FDD7699E}"/>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0D4C32D-D794-43A0-885A-0B0EF4FF7FCB}"/>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C0A1D88D-12F7-4F75-923A-14BF89C444BF}"/>
              </a:ext>
            </a:extLst>
          </p:cNvPr>
          <p:cNvSpPr>
            <a:spLocks noGrp="1"/>
          </p:cNvSpPr>
          <p:nvPr>
            <p:ph type="sldNum" sz="quarter" idx="12"/>
          </p:nvPr>
        </p:nvSpPr>
        <p:spPr/>
        <p:txBody>
          <a:bodyPr/>
          <a:lstStyle/>
          <a:p>
            <a:fld id="{430B0D6D-5A4E-4BD9-8C2C-65280206BEEF}" type="slidenum">
              <a:rPr lang="zh-CN" altLang="en-US" smtClean="0"/>
              <a:t>41</a:t>
            </a:fld>
            <a:endParaRPr lang="zh-CN" altLang="en-US"/>
          </a:p>
        </p:txBody>
      </p:sp>
      <p:graphicFrame>
        <p:nvGraphicFramePr>
          <p:cNvPr id="7" name="表格 6">
            <a:extLst>
              <a:ext uri="{FF2B5EF4-FFF2-40B4-BE49-F238E27FC236}">
                <a16:creationId xmlns:a16="http://schemas.microsoft.com/office/drawing/2014/main" id="{501BCBC8-1EC8-4627-B4AB-71D63543605E}"/>
              </a:ext>
            </a:extLst>
          </p:cNvPr>
          <p:cNvGraphicFramePr>
            <a:graphicFrameLocks noGrp="1"/>
          </p:cNvGraphicFramePr>
          <p:nvPr>
            <p:extLst>
              <p:ext uri="{D42A27DB-BD31-4B8C-83A1-F6EECF244321}">
                <p14:modId xmlns:p14="http://schemas.microsoft.com/office/powerpoint/2010/main" val="2258452269"/>
              </p:ext>
            </p:extLst>
          </p:nvPr>
        </p:nvGraphicFramePr>
        <p:xfrm>
          <a:off x="3774017" y="1463147"/>
          <a:ext cx="5364163" cy="2325685"/>
        </p:xfrm>
        <a:graphic>
          <a:graphicData uri="http://schemas.openxmlformats.org/drawingml/2006/table">
            <a:tbl>
              <a:tblPr firstRow="1" firstCol="1" bandRow="1">
                <a:tableStyleId>{5C22544A-7EE6-4342-B048-85BDC9FD1C3A}</a:tableStyleId>
              </a:tblPr>
              <a:tblGrid>
                <a:gridCol w="1193386">
                  <a:extLst>
                    <a:ext uri="{9D8B030D-6E8A-4147-A177-3AD203B41FA5}">
                      <a16:colId xmlns:a16="http://schemas.microsoft.com/office/drawing/2014/main" val="20000"/>
                    </a:ext>
                  </a:extLst>
                </a:gridCol>
                <a:gridCol w="4170777">
                  <a:extLst>
                    <a:ext uri="{9D8B030D-6E8A-4147-A177-3AD203B41FA5}">
                      <a16:colId xmlns:a16="http://schemas.microsoft.com/office/drawing/2014/main" val="20001"/>
                    </a:ext>
                  </a:extLst>
                </a:gridCol>
              </a:tblGrid>
              <a:tr h="465137">
                <a:tc>
                  <a:txBody>
                    <a:bodyPr/>
                    <a:lstStyle/>
                    <a:p>
                      <a:pPr algn="ctr">
                        <a:lnSpc>
                          <a:spcPct val="150000"/>
                        </a:lnSpc>
                        <a:spcAft>
                          <a:spcPts val="0"/>
                        </a:spcAft>
                      </a:pPr>
                      <a:r>
                        <a:rPr lang="zh-CN" sz="1800" kern="0" spc="-15" dirty="0">
                          <a:effectLst/>
                        </a:rPr>
                        <a:t>属性</a:t>
                      </a:r>
                      <a:endParaRPr lang="zh-CN" sz="1800" kern="100" dirty="0">
                        <a:effectLst/>
                        <a:latin typeface="Calibri"/>
                        <a:ea typeface="宋体"/>
                        <a:cs typeface="Times New Roman"/>
                      </a:endParaRPr>
                    </a:p>
                  </a:txBody>
                  <a:tcPr marL="54847" marR="54847" marT="0" marB="0" anchor="ctr"/>
                </a:tc>
                <a:tc>
                  <a:txBody>
                    <a:bodyPr/>
                    <a:lstStyle/>
                    <a:p>
                      <a:pPr algn="ctr">
                        <a:lnSpc>
                          <a:spcPct val="150000"/>
                        </a:lnSpc>
                        <a:spcAft>
                          <a:spcPts val="0"/>
                        </a:spcAft>
                      </a:pPr>
                      <a:r>
                        <a:rPr lang="zh-CN" sz="1800" kern="0" spc="-15" dirty="0">
                          <a:effectLst/>
                        </a:rPr>
                        <a:t>说明</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0"/>
                  </a:ext>
                </a:extLst>
              </a:tr>
              <a:tr h="465137">
                <a:tc>
                  <a:txBody>
                    <a:bodyPr/>
                    <a:lstStyle/>
                    <a:p>
                      <a:pPr algn="ctr">
                        <a:lnSpc>
                          <a:spcPct val="150000"/>
                        </a:lnSpc>
                        <a:spcAft>
                          <a:spcPts val="0"/>
                        </a:spcAft>
                      </a:pPr>
                      <a:r>
                        <a:rPr lang="en-US" sz="1800" kern="0" spc="-15">
                          <a:effectLst/>
                        </a:rPr>
                        <a:t>T</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返回自身的转置</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1"/>
                  </a:ext>
                </a:extLst>
              </a:tr>
              <a:tr h="465137">
                <a:tc>
                  <a:txBody>
                    <a:bodyPr/>
                    <a:lstStyle/>
                    <a:p>
                      <a:pPr algn="ctr">
                        <a:lnSpc>
                          <a:spcPct val="150000"/>
                        </a:lnSpc>
                        <a:spcAft>
                          <a:spcPts val="0"/>
                        </a:spcAft>
                      </a:pPr>
                      <a:r>
                        <a:rPr lang="en-US" sz="1800" kern="0" spc="-15">
                          <a:effectLst/>
                        </a:rPr>
                        <a:t>H</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返回自身的共轭转置</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2"/>
                  </a:ext>
                </a:extLst>
              </a:tr>
              <a:tr h="465137">
                <a:tc>
                  <a:txBody>
                    <a:bodyPr/>
                    <a:lstStyle/>
                    <a:p>
                      <a:pPr algn="ctr">
                        <a:lnSpc>
                          <a:spcPct val="150000"/>
                        </a:lnSpc>
                        <a:spcAft>
                          <a:spcPts val="0"/>
                        </a:spcAft>
                      </a:pPr>
                      <a:r>
                        <a:rPr lang="en-US" sz="1800" kern="0" spc="-15">
                          <a:effectLst/>
                        </a:rPr>
                        <a:t>I</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返回自身的逆矩阵</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3"/>
                  </a:ext>
                </a:extLst>
              </a:tr>
              <a:tr h="465137">
                <a:tc>
                  <a:txBody>
                    <a:bodyPr/>
                    <a:lstStyle/>
                    <a:p>
                      <a:pPr algn="ctr">
                        <a:lnSpc>
                          <a:spcPct val="150000"/>
                        </a:lnSpc>
                        <a:spcAft>
                          <a:spcPts val="0"/>
                        </a:spcAft>
                      </a:pPr>
                      <a:r>
                        <a:rPr lang="en-US" sz="1800" kern="0" spc="-15">
                          <a:effectLst/>
                        </a:rPr>
                        <a:t>A</a:t>
                      </a:r>
                      <a:endParaRPr lang="zh-CN" sz="1800" kern="100">
                        <a:effectLst/>
                        <a:latin typeface="Calibri"/>
                        <a:ea typeface="宋体"/>
                        <a:cs typeface="Times New Roman"/>
                      </a:endParaRPr>
                    </a:p>
                  </a:txBody>
                  <a:tcPr marL="54847" marR="54847" marT="0" marB="0" anchor="ctr"/>
                </a:tc>
                <a:tc>
                  <a:txBody>
                    <a:bodyPr/>
                    <a:lstStyle/>
                    <a:p>
                      <a:pPr algn="just">
                        <a:lnSpc>
                          <a:spcPct val="150000"/>
                        </a:lnSpc>
                        <a:spcAft>
                          <a:spcPts val="0"/>
                        </a:spcAft>
                      </a:pPr>
                      <a:r>
                        <a:rPr lang="zh-CN" sz="1800" kern="0" dirty="0">
                          <a:effectLst/>
                        </a:rPr>
                        <a:t>返回自身数据的</a:t>
                      </a:r>
                      <a:r>
                        <a:rPr lang="en-US" sz="1800" kern="0" dirty="0">
                          <a:effectLst/>
                        </a:rPr>
                        <a:t>2</a:t>
                      </a:r>
                      <a:r>
                        <a:rPr lang="zh-CN" sz="1800" kern="0" dirty="0">
                          <a:effectLst/>
                        </a:rPr>
                        <a:t>维数组的一个视图</a:t>
                      </a:r>
                      <a:endParaRPr lang="zh-CN" sz="1800" kern="100" dirty="0">
                        <a:effectLst/>
                        <a:latin typeface="Calibri"/>
                        <a:ea typeface="宋体"/>
                        <a:cs typeface="Times New Roman"/>
                      </a:endParaRPr>
                    </a:p>
                  </a:txBody>
                  <a:tcPr marL="54847" marR="54847"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4578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89699-CACB-4CBB-917B-C883EF5C5503}"/>
              </a:ext>
            </a:extLst>
          </p:cNvPr>
          <p:cNvSpPr>
            <a:spLocks noGrp="1"/>
          </p:cNvSpPr>
          <p:nvPr>
            <p:ph type="title"/>
          </p:nvPr>
        </p:nvSpPr>
        <p:spPr/>
        <p:txBody>
          <a:bodyPr/>
          <a:lstStyle/>
          <a:p>
            <a:r>
              <a:rPr lang="zh-CN" altLang="en-US" dirty="0"/>
              <a:t>认识</a:t>
            </a:r>
            <a:r>
              <a:rPr lang="en-US" altLang="zh-CN" dirty="0" err="1"/>
              <a:t>ufunc</a:t>
            </a:r>
            <a:r>
              <a:rPr lang="zh-CN" altLang="en-US" dirty="0"/>
              <a:t>函数</a:t>
            </a:r>
          </a:p>
        </p:txBody>
      </p:sp>
      <p:sp>
        <p:nvSpPr>
          <p:cNvPr id="3" name="内容占位符 2">
            <a:extLst>
              <a:ext uri="{FF2B5EF4-FFF2-40B4-BE49-F238E27FC236}">
                <a16:creationId xmlns:a16="http://schemas.microsoft.com/office/drawing/2014/main" id="{54DF486C-1E74-4FA9-8CE8-70C632B7EF09}"/>
              </a:ext>
            </a:extLst>
          </p:cNvPr>
          <p:cNvSpPr>
            <a:spLocks noGrp="1"/>
          </p:cNvSpPr>
          <p:nvPr>
            <p:ph idx="1"/>
          </p:nvPr>
        </p:nvSpPr>
        <p:spPr/>
        <p:txBody>
          <a:bodyPr/>
          <a:lstStyle/>
          <a:p>
            <a:r>
              <a:rPr lang="zh-CN" altLang="en-US" dirty="0"/>
              <a:t>通用函数（</a:t>
            </a:r>
            <a:r>
              <a:rPr lang="en-US" altLang="zh-CN" dirty="0"/>
              <a:t>universal function</a:t>
            </a:r>
            <a:r>
              <a:rPr lang="zh-CN" altLang="en-US" dirty="0"/>
              <a:t>），是一种能够对数组中所有元素进行操作的函数。</a:t>
            </a:r>
          </a:p>
          <a:p>
            <a:r>
              <a:rPr lang="zh-CN" altLang="en-US" dirty="0"/>
              <a:t>针对数组进行操作，以 </a:t>
            </a:r>
            <a:r>
              <a:rPr lang="en-US" altLang="zh-CN" dirty="0"/>
              <a:t>NumPy </a:t>
            </a:r>
            <a:r>
              <a:rPr lang="zh-CN" altLang="en-US" dirty="0"/>
              <a:t>数组作为输出，不需要对数组的每一个元素进行操作。</a:t>
            </a:r>
            <a:endParaRPr lang="en-US" altLang="zh-CN" dirty="0"/>
          </a:p>
          <a:p>
            <a:r>
              <a:rPr lang="zh-CN" altLang="en-US" dirty="0"/>
              <a:t>对一个数组进行重复运算时，</a:t>
            </a:r>
            <a:r>
              <a:rPr lang="en-US" altLang="zh-CN" dirty="0" err="1"/>
              <a:t>ufunc</a:t>
            </a:r>
            <a:r>
              <a:rPr lang="zh-CN" altLang="en-US" dirty="0"/>
              <a:t>函数比使用 </a:t>
            </a:r>
            <a:r>
              <a:rPr lang="en-US" altLang="zh-CN" dirty="0"/>
              <a:t>math </a:t>
            </a:r>
            <a:r>
              <a:rPr lang="zh-CN" altLang="en-US" dirty="0"/>
              <a:t>库中的函数效率高。</a:t>
            </a:r>
          </a:p>
        </p:txBody>
      </p:sp>
      <p:sp>
        <p:nvSpPr>
          <p:cNvPr id="4" name="日期占位符 3">
            <a:extLst>
              <a:ext uri="{FF2B5EF4-FFF2-40B4-BE49-F238E27FC236}">
                <a16:creationId xmlns:a16="http://schemas.microsoft.com/office/drawing/2014/main" id="{9ECEF03B-C6F7-47F5-A9DD-0C5EF8F7605D}"/>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4B43D6DF-EB33-4061-BAD9-5605BA64BB7D}"/>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16C33E9F-CF35-47C2-BB84-05754504A24B}"/>
              </a:ext>
            </a:extLst>
          </p:cNvPr>
          <p:cNvSpPr>
            <a:spLocks noGrp="1"/>
          </p:cNvSpPr>
          <p:nvPr>
            <p:ph type="sldNum" sz="quarter" idx="12"/>
          </p:nvPr>
        </p:nvSpPr>
        <p:spPr/>
        <p:txBody>
          <a:bodyPr/>
          <a:lstStyle/>
          <a:p>
            <a:fld id="{430B0D6D-5A4E-4BD9-8C2C-65280206BEEF}" type="slidenum">
              <a:rPr lang="zh-CN" altLang="en-US" smtClean="0"/>
              <a:t>42</a:t>
            </a:fld>
            <a:endParaRPr lang="zh-CN" altLang="en-US"/>
          </a:p>
        </p:txBody>
      </p:sp>
    </p:spTree>
    <p:extLst>
      <p:ext uri="{BB962C8B-B14F-4D97-AF65-F5344CB8AC3E}">
        <p14:creationId xmlns:p14="http://schemas.microsoft.com/office/powerpoint/2010/main" val="4187848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7EAC7-2490-4867-94EA-E07A02E3AD72}"/>
              </a:ext>
            </a:extLst>
          </p:cNvPr>
          <p:cNvSpPr>
            <a:spLocks noGrp="1"/>
          </p:cNvSpPr>
          <p:nvPr>
            <p:ph type="title"/>
          </p:nvPr>
        </p:nvSpPr>
        <p:spPr/>
        <p:txBody>
          <a:bodyPr/>
          <a:lstStyle/>
          <a:p>
            <a:r>
              <a:rPr lang="zh-CN" altLang="en-US" dirty="0"/>
              <a:t>认识</a:t>
            </a:r>
            <a:r>
              <a:rPr lang="en-US" altLang="zh-CN" dirty="0" err="1"/>
              <a:t>ufunc</a:t>
            </a:r>
            <a:r>
              <a:rPr lang="zh-CN" altLang="en-US" dirty="0"/>
              <a:t>函数</a:t>
            </a:r>
          </a:p>
        </p:txBody>
      </p:sp>
      <p:sp>
        <p:nvSpPr>
          <p:cNvPr id="3" name="内容占位符 2">
            <a:extLst>
              <a:ext uri="{FF2B5EF4-FFF2-40B4-BE49-F238E27FC236}">
                <a16:creationId xmlns:a16="http://schemas.microsoft.com/office/drawing/2014/main" id="{7252A1C7-834C-41DF-B7FE-109C1FB8E317}"/>
              </a:ext>
            </a:extLst>
          </p:cNvPr>
          <p:cNvSpPr>
            <a:spLocks noGrp="1"/>
          </p:cNvSpPr>
          <p:nvPr>
            <p:ph idx="1"/>
          </p:nvPr>
        </p:nvSpPr>
        <p:spPr/>
        <p:txBody>
          <a:bodyPr>
            <a:normAutofit fontScale="62500" lnSpcReduction="20000"/>
          </a:bodyPr>
          <a:lstStyle/>
          <a:p>
            <a:r>
              <a:rPr lang="zh-CN" altLang="en-US" dirty="0"/>
              <a:t>常用的 </a:t>
            </a:r>
            <a:r>
              <a:rPr lang="en-US" altLang="zh-CN" dirty="0" err="1"/>
              <a:t>ufunc</a:t>
            </a:r>
            <a:r>
              <a:rPr lang="en-US" altLang="zh-CN" dirty="0"/>
              <a:t> </a:t>
            </a:r>
            <a:r>
              <a:rPr lang="zh-CN" altLang="en-US" dirty="0"/>
              <a:t>函数运算</a:t>
            </a:r>
            <a:endParaRPr lang="en-US" altLang="zh-CN" dirty="0"/>
          </a:p>
          <a:p>
            <a:pPr lvl="1"/>
            <a:r>
              <a:rPr lang="zh-CN" altLang="en-US" dirty="0"/>
              <a:t>基于数组：</a:t>
            </a:r>
            <a:endParaRPr lang="en-US" altLang="zh-CN" dirty="0"/>
          </a:p>
          <a:p>
            <a:pPr lvl="2"/>
            <a:r>
              <a:rPr lang="en-US" altLang="zh-CN" dirty="0"/>
              <a:t>x = </a:t>
            </a:r>
            <a:r>
              <a:rPr lang="en-US" altLang="zh-CN" dirty="0" err="1"/>
              <a:t>np.array</a:t>
            </a:r>
            <a:r>
              <a:rPr lang="en-US" altLang="zh-CN" dirty="0"/>
              <a:t>([1,2,3])</a:t>
            </a:r>
          </a:p>
          <a:p>
            <a:pPr lvl="2"/>
            <a:r>
              <a:rPr lang="en-US" altLang="zh-CN" dirty="0"/>
              <a:t>y = </a:t>
            </a:r>
            <a:r>
              <a:rPr lang="en-US" altLang="zh-CN" dirty="0" err="1"/>
              <a:t>np.array</a:t>
            </a:r>
            <a:r>
              <a:rPr lang="en-US" altLang="zh-CN" dirty="0"/>
              <a:t>([4,5,6])</a:t>
            </a:r>
          </a:p>
          <a:p>
            <a:pPr marL="361950" indent="-361950">
              <a:spcBef>
                <a:spcPts val="900"/>
              </a:spcBef>
            </a:pPr>
            <a:r>
              <a:rPr lang="zh-CN" altLang="zh-CN" dirty="0">
                <a:latin typeface="Times New Roman" panose="02020603050405020304" pitchFamily="18" charset="0"/>
                <a:cs typeface="Times New Roman" panose="02020603050405020304" pitchFamily="18" charset="0"/>
              </a:rPr>
              <a:t>四则运算</a:t>
            </a:r>
            <a:r>
              <a:rPr lang="zh-CN" altLang="en-US" dirty="0">
                <a:latin typeface="Times New Roman" panose="02020603050405020304" pitchFamily="18" charset="0"/>
                <a:cs typeface="Times New Roman" panose="02020603050405020304" pitchFamily="18" charset="0"/>
              </a:rPr>
              <a:t>：加（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）、乘（*）、除（</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）、幂（</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19150" lvl="1" indent="-361950">
              <a:spcBef>
                <a:spcPts val="900"/>
              </a:spcBef>
            </a:pPr>
            <a:r>
              <a:rPr lang="zh-CN" altLang="zh-CN" dirty="0">
                <a:latin typeface="Times New Roman" panose="02020603050405020304" pitchFamily="18" charset="0"/>
                <a:cs typeface="Times New Roman" panose="02020603050405020304" pitchFamily="18" charset="0"/>
              </a:rPr>
              <a:t>数组间的四则运算表示对每个数组中的元素分别进行四则运算，形状必须相同</a:t>
            </a:r>
            <a:endParaRPr lang="en-US" altLang="zh-CN" dirty="0">
              <a:latin typeface="Times New Roman" panose="02020603050405020304" pitchFamily="18" charset="0"/>
              <a:cs typeface="Times New Roman" panose="02020603050405020304" pitchFamily="18" charset="0"/>
            </a:endParaRPr>
          </a:p>
          <a:p>
            <a:pPr marL="819150" lvl="1" indent="-361950">
              <a:spcBef>
                <a:spcPts val="900"/>
              </a:spcBef>
            </a:pPr>
            <a:r>
              <a:rPr lang="zh-CN" altLang="en-US" dirty="0">
                <a:latin typeface="Times New Roman" panose="02020603050405020304" pitchFamily="18" charset="0"/>
                <a:cs typeface="Times New Roman" panose="02020603050405020304" pitchFamily="18" charset="0"/>
              </a:rPr>
              <a:t>代码 </a:t>
            </a:r>
            <a:r>
              <a:rPr lang="en-US" altLang="zh-CN" dirty="0">
                <a:latin typeface="Times New Roman" panose="02020603050405020304" pitchFamily="18" charset="0"/>
                <a:cs typeface="Times New Roman" panose="02020603050405020304" pitchFamily="18" charset="0"/>
              </a:rPr>
              <a:t>34</a:t>
            </a:r>
            <a:r>
              <a:rPr lang="zh-CN" altLang="en-US" dirty="0">
                <a:latin typeface="Times New Roman" panose="02020603050405020304" pitchFamily="18" charset="0"/>
                <a:cs typeface="Times New Roman" panose="02020603050405020304" pitchFamily="18" charset="0"/>
              </a:rPr>
              <a:t>：四则运算。</a:t>
            </a:r>
            <a:endParaRPr lang="en-US" altLang="zh-CN" dirty="0">
              <a:latin typeface="Times New Roman" panose="02020603050405020304" pitchFamily="18" charset="0"/>
              <a:cs typeface="Times New Roman" panose="02020603050405020304" pitchFamily="18" charset="0"/>
            </a:endParaRPr>
          </a:p>
          <a:p>
            <a:pPr marL="361950" indent="-361950">
              <a:spcBef>
                <a:spcPts val="900"/>
              </a:spcBef>
            </a:pPr>
            <a:r>
              <a:rPr lang="zh-CN" altLang="zh-CN" dirty="0">
                <a:latin typeface="Times New Roman" panose="02020603050405020304" pitchFamily="18" charset="0"/>
                <a:cs typeface="Times New Roman" panose="02020603050405020304" pitchFamily="18" charset="0"/>
              </a:rPr>
              <a:t>比较运算：</a:t>
            </a:r>
            <a:r>
              <a:rPr lang="en-US" altLang="zh-CN" dirty="0">
                <a:latin typeface="Times New Roman" panose="02020603050405020304" pitchFamily="18" charset="0"/>
                <a:cs typeface="Times New Roman" panose="02020603050405020304" pitchFamily="18" charset="0"/>
              </a:rPr>
              <a:t>&gt;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19150" lvl="1" indent="-361950">
              <a:spcBef>
                <a:spcPts val="900"/>
              </a:spcBef>
            </a:pPr>
            <a:r>
              <a:rPr lang="zh-CN" altLang="zh-CN" dirty="0">
                <a:latin typeface="Times New Roman" panose="02020603050405020304" pitchFamily="18" charset="0"/>
                <a:cs typeface="Times New Roman" panose="02020603050405020304" pitchFamily="18" charset="0"/>
              </a:rPr>
              <a:t>返回的结果是一个布尔数组，每个元素为每个数组对应元素的比较结果</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19150" lvl="1" indent="-361950">
              <a:spcBef>
                <a:spcPts val="900"/>
              </a:spcBef>
            </a:pPr>
            <a:r>
              <a:rPr lang="zh-CN" altLang="en-US" dirty="0">
                <a:latin typeface="Times New Roman" panose="02020603050405020304" pitchFamily="18" charset="0"/>
                <a:cs typeface="Times New Roman" panose="02020603050405020304" pitchFamily="18" charset="0"/>
              </a:rPr>
              <a:t>代码 </a:t>
            </a:r>
            <a:r>
              <a:rPr lang="en-US" altLang="zh-CN" dirty="0">
                <a:latin typeface="Times New Roman" panose="02020603050405020304" pitchFamily="18" charset="0"/>
                <a:cs typeface="Times New Roman" panose="02020603050405020304" pitchFamily="18" charset="0"/>
              </a:rPr>
              <a:t>35</a:t>
            </a:r>
            <a:r>
              <a:rPr lang="zh-CN" altLang="en-US" dirty="0">
                <a:latin typeface="Times New Roman" panose="02020603050405020304" pitchFamily="18" charset="0"/>
                <a:cs typeface="Times New Roman" panose="02020603050405020304" pitchFamily="18" charset="0"/>
              </a:rPr>
              <a:t>：比较运算</a:t>
            </a:r>
            <a:endParaRPr lang="en-US" altLang="zh-CN" dirty="0">
              <a:latin typeface="Times New Roman" panose="02020603050405020304" pitchFamily="18" charset="0"/>
              <a:cs typeface="Times New Roman" panose="02020603050405020304" pitchFamily="18" charset="0"/>
            </a:endParaRPr>
          </a:p>
          <a:p>
            <a:pPr marL="361950" indent="-361950">
              <a:spcBef>
                <a:spcPts val="900"/>
              </a:spcBef>
            </a:pPr>
            <a:r>
              <a:rPr lang="zh-CN" altLang="zh-CN" dirty="0">
                <a:latin typeface="Times New Roman" panose="02020603050405020304" pitchFamily="18" charset="0"/>
                <a:cs typeface="Times New Roman" panose="02020603050405020304" pitchFamily="18" charset="0"/>
              </a:rPr>
              <a:t>逻辑运算</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np.any</a:t>
            </a:r>
            <a:r>
              <a:rPr lang="zh-CN" altLang="zh-CN" dirty="0">
                <a:latin typeface="Times New Roman" panose="02020603050405020304" pitchFamily="18" charset="0"/>
                <a:cs typeface="Times New Roman" panose="02020603050405020304" pitchFamily="18" charset="0"/>
              </a:rPr>
              <a:t>函数表示逻辑“</a:t>
            </a:r>
            <a:r>
              <a:rPr lang="en-US" altLang="zh-CN" dirty="0">
                <a:latin typeface="Times New Roman" panose="02020603050405020304" pitchFamily="18" charset="0"/>
                <a:cs typeface="Times New Roman" panose="02020603050405020304" pitchFamily="18" charset="0"/>
              </a:rPr>
              <a:t>or</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np.all</a:t>
            </a:r>
            <a:r>
              <a:rPr lang="zh-CN" altLang="zh-CN" dirty="0">
                <a:latin typeface="Times New Roman" panose="02020603050405020304" pitchFamily="18" charset="0"/>
                <a:cs typeface="Times New Roman" panose="02020603050405020304" pitchFamily="18" charset="0"/>
              </a:rPr>
              <a:t>函数表示逻辑“</a:t>
            </a:r>
            <a:r>
              <a:rPr lang="en-US" altLang="zh-CN" dirty="0">
                <a:latin typeface="Times New Roman" panose="02020603050405020304" pitchFamily="18" charset="0"/>
                <a:cs typeface="Times New Roman" panose="02020603050405020304" pitchFamily="18" charset="0"/>
              </a:rPr>
              <a:t>and</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19150" lvl="1" indent="-361950">
              <a:spcBef>
                <a:spcPts val="900"/>
              </a:spcBef>
            </a:pPr>
            <a:r>
              <a:rPr lang="zh-CN" altLang="en-US" dirty="0">
                <a:latin typeface="Times New Roman" panose="02020603050405020304" pitchFamily="18" charset="0"/>
                <a:cs typeface="Times New Roman" panose="02020603050405020304" pitchFamily="18" charset="0"/>
              </a:rPr>
              <a:t>运算结果返回布尔值。</a:t>
            </a:r>
            <a:endParaRPr lang="en-US" altLang="zh-CN" dirty="0">
              <a:latin typeface="Times New Roman" panose="02020603050405020304" pitchFamily="18" charset="0"/>
              <a:cs typeface="Times New Roman" panose="02020603050405020304" pitchFamily="18" charset="0"/>
            </a:endParaRPr>
          </a:p>
          <a:p>
            <a:pPr marL="819150" lvl="1" indent="-361950">
              <a:spcBef>
                <a:spcPts val="900"/>
              </a:spcBef>
            </a:pPr>
            <a:r>
              <a:rPr lang="zh-CN" altLang="en-US" dirty="0">
                <a:latin typeface="Times New Roman" panose="02020603050405020304" pitchFamily="18" charset="0"/>
                <a:cs typeface="Times New Roman" panose="02020603050405020304" pitchFamily="18" charset="0"/>
              </a:rPr>
              <a:t>代码 </a:t>
            </a:r>
            <a:r>
              <a:rPr lang="en-US" altLang="zh-CN" dirty="0">
                <a:latin typeface="Times New Roman" panose="02020603050405020304" pitchFamily="18" charset="0"/>
                <a:cs typeface="Times New Roman" panose="02020603050405020304" pitchFamily="18" charset="0"/>
              </a:rPr>
              <a:t>36</a:t>
            </a:r>
            <a:r>
              <a:rPr lang="zh-CN" altLang="en-US" dirty="0">
                <a:latin typeface="Times New Roman" panose="02020603050405020304" pitchFamily="18" charset="0"/>
                <a:cs typeface="Times New Roman" panose="02020603050405020304" pitchFamily="18" charset="0"/>
              </a:rPr>
              <a:t>：逻辑计算</a:t>
            </a:r>
          </a:p>
          <a:p>
            <a:endParaRPr lang="zh-CN" altLang="en-US" dirty="0"/>
          </a:p>
        </p:txBody>
      </p:sp>
      <p:sp>
        <p:nvSpPr>
          <p:cNvPr id="4" name="日期占位符 3">
            <a:extLst>
              <a:ext uri="{FF2B5EF4-FFF2-40B4-BE49-F238E27FC236}">
                <a16:creationId xmlns:a16="http://schemas.microsoft.com/office/drawing/2014/main" id="{E33A5868-C2C5-49AA-AEA8-B66F961DDF93}"/>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F89C2130-AF21-448D-B928-0061A6BA8DFB}"/>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9AAA6E12-FCAF-40CD-AB67-49BA877A6047}"/>
              </a:ext>
            </a:extLst>
          </p:cNvPr>
          <p:cNvSpPr>
            <a:spLocks noGrp="1"/>
          </p:cNvSpPr>
          <p:nvPr>
            <p:ph type="sldNum" sz="quarter" idx="12"/>
          </p:nvPr>
        </p:nvSpPr>
        <p:spPr/>
        <p:txBody>
          <a:bodyPr/>
          <a:lstStyle/>
          <a:p>
            <a:fld id="{430B0D6D-5A4E-4BD9-8C2C-65280206BEEF}" type="slidenum">
              <a:rPr lang="zh-CN" altLang="en-US" smtClean="0"/>
              <a:t>43</a:t>
            </a:fld>
            <a:endParaRPr lang="zh-CN" altLang="en-US"/>
          </a:p>
        </p:txBody>
      </p:sp>
    </p:spTree>
    <p:extLst>
      <p:ext uri="{BB962C8B-B14F-4D97-AF65-F5344CB8AC3E}">
        <p14:creationId xmlns:p14="http://schemas.microsoft.com/office/powerpoint/2010/main" val="3071701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86A68-8373-428B-AA55-9C1CB60A72E8}"/>
              </a:ext>
            </a:extLst>
          </p:cNvPr>
          <p:cNvSpPr>
            <a:spLocks noGrp="1"/>
          </p:cNvSpPr>
          <p:nvPr>
            <p:ph type="title"/>
          </p:nvPr>
        </p:nvSpPr>
        <p:spPr/>
        <p:txBody>
          <a:bodyPr/>
          <a:lstStyle/>
          <a:p>
            <a:r>
              <a:rPr lang="zh-CN" altLang="en-US" dirty="0"/>
              <a:t>认识</a:t>
            </a:r>
            <a:r>
              <a:rPr lang="en-US" altLang="zh-CN" dirty="0" err="1"/>
              <a:t>ufunc</a:t>
            </a:r>
            <a:r>
              <a:rPr lang="zh-CN" altLang="en-US" dirty="0"/>
              <a:t>函数</a:t>
            </a:r>
          </a:p>
        </p:txBody>
      </p:sp>
      <p:sp>
        <p:nvSpPr>
          <p:cNvPr id="3" name="内容占位符 2">
            <a:extLst>
              <a:ext uri="{FF2B5EF4-FFF2-40B4-BE49-F238E27FC236}">
                <a16:creationId xmlns:a16="http://schemas.microsoft.com/office/drawing/2014/main" id="{AA116F1F-2640-4580-BD94-8B74AD3C7734}"/>
              </a:ext>
            </a:extLst>
          </p:cNvPr>
          <p:cNvSpPr>
            <a:spLocks noGrp="1"/>
          </p:cNvSpPr>
          <p:nvPr>
            <p:ph idx="1"/>
          </p:nvPr>
        </p:nvSpPr>
        <p:spPr/>
        <p:txBody>
          <a:bodyPr>
            <a:normAutofit lnSpcReduction="10000"/>
          </a:bodyPr>
          <a:lstStyle/>
          <a:p>
            <a:r>
              <a:rPr lang="en-US" altLang="zh-CN" dirty="0" err="1"/>
              <a:t>ufunc</a:t>
            </a:r>
            <a:r>
              <a:rPr lang="zh-CN" altLang="en-US" dirty="0"/>
              <a:t>函数的广播机制</a:t>
            </a:r>
          </a:p>
          <a:p>
            <a:r>
              <a:rPr lang="zh-CN" altLang="en-US" dirty="0"/>
              <a:t>广播（</a:t>
            </a:r>
            <a:r>
              <a:rPr lang="en-US" altLang="zh-CN" dirty="0"/>
              <a:t>broadcasting</a:t>
            </a:r>
            <a:r>
              <a:rPr lang="zh-CN" altLang="en-US" dirty="0"/>
              <a:t>）是指不同形状的数组之间执行算术运算的方式。需要遵循</a:t>
            </a:r>
            <a:r>
              <a:rPr lang="en-US" altLang="zh-CN" dirty="0"/>
              <a:t>4</a:t>
            </a:r>
            <a:r>
              <a:rPr lang="zh-CN" altLang="en-US" dirty="0"/>
              <a:t>个原则。</a:t>
            </a:r>
          </a:p>
          <a:p>
            <a:pPr marL="914400" lvl="1" indent="-457200">
              <a:buFont typeface="+mj-lt"/>
              <a:buAutoNum type="arabicPeriod"/>
            </a:pPr>
            <a:r>
              <a:rPr lang="zh-CN" altLang="en-US" dirty="0"/>
              <a:t>让所有输入数组都向其中</a:t>
            </a:r>
            <a:r>
              <a:rPr lang="en-US" altLang="zh-CN" dirty="0"/>
              <a:t>shape</a:t>
            </a:r>
            <a:r>
              <a:rPr lang="zh-CN" altLang="en-US" dirty="0"/>
              <a:t>最长的数组看齐，</a:t>
            </a:r>
            <a:r>
              <a:rPr lang="en-US" altLang="zh-CN" dirty="0"/>
              <a:t>shape</a:t>
            </a:r>
            <a:r>
              <a:rPr lang="zh-CN" altLang="en-US" dirty="0"/>
              <a:t>中不足的部分都通过在前面加</a:t>
            </a:r>
            <a:r>
              <a:rPr lang="en-US" altLang="zh-CN" dirty="0"/>
              <a:t>1</a:t>
            </a:r>
            <a:r>
              <a:rPr lang="zh-CN" altLang="en-US" dirty="0"/>
              <a:t>补齐。</a:t>
            </a:r>
          </a:p>
          <a:p>
            <a:pPr marL="914400" lvl="1" indent="-457200">
              <a:buFont typeface="+mj-lt"/>
              <a:buAutoNum type="arabicPeriod"/>
            </a:pPr>
            <a:r>
              <a:rPr lang="zh-CN" altLang="en-US" dirty="0"/>
              <a:t>输出数组的</a:t>
            </a:r>
            <a:r>
              <a:rPr lang="en-US" altLang="zh-CN" dirty="0"/>
              <a:t>shape</a:t>
            </a:r>
            <a:r>
              <a:rPr lang="zh-CN" altLang="en-US" dirty="0"/>
              <a:t>是输入数组</a:t>
            </a:r>
            <a:r>
              <a:rPr lang="en-US" altLang="zh-CN" dirty="0"/>
              <a:t>shape</a:t>
            </a:r>
            <a:r>
              <a:rPr lang="zh-CN" altLang="en-US" dirty="0"/>
              <a:t>的各个轴上的最大值。</a:t>
            </a:r>
          </a:p>
          <a:p>
            <a:pPr marL="914400" lvl="1" indent="-457200">
              <a:buFont typeface="+mj-lt"/>
              <a:buAutoNum type="arabicPeriod"/>
            </a:pPr>
            <a:r>
              <a:rPr lang="zh-CN" altLang="en-US" dirty="0"/>
              <a:t>如果输入数组的某个轴和输出数组的对应轴的长度相同或者其长度为</a:t>
            </a:r>
            <a:r>
              <a:rPr lang="en-US" altLang="zh-CN" dirty="0"/>
              <a:t>1</a:t>
            </a:r>
            <a:r>
              <a:rPr lang="zh-CN" altLang="en-US" dirty="0"/>
              <a:t>时，这个数组能够用来计算，否则出错。</a:t>
            </a:r>
          </a:p>
          <a:p>
            <a:pPr marL="914400" lvl="1" indent="-457200">
              <a:buFont typeface="+mj-lt"/>
              <a:buAutoNum type="arabicPeriod"/>
            </a:pPr>
            <a:r>
              <a:rPr lang="zh-CN" altLang="en-US" dirty="0"/>
              <a:t>当输入数组的某个轴的长度为</a:t>
            </a:r>
            <a:r>
              <a:rPr lang="en-US" altLang="zh-CN" dirty="0"/>
              <a:t>1</a:t>
            </a:r>
            <a:r>
              <a:rPr lang="zh-CN" altLang="en-US" dirty="0"/>
              <a:t>时，沿着此轴运算时都用此轴上的第一组值。</a:t>
            </a:r>
          </a:p>
        </p:txBody>
      </p:sp>
      <p:sp>
        <p:nvSpPr>
          <p:cNvPr id="4" name="日期占位符 3">
            <a:extLst>
              <a:ext uri="{FF2B5EF4-FFF2-40B4-BE49-F238E27FC236}">
                <a16:creationId xmlns:a16="http://schemas.microsoft.com/office/drawing/2014/main" id="{75860E0B-7DF4-49A8-B56E-17C66870B591}"/>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57E0EC49-3246-47DD-8477-96772732C4D2}"/>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79989D68-2F19-444D-9ECA-F5DD2A2E6FD4}"/>
              </a:ext>
            </a:extLst>
          </p:cNvPr>
          <p:cNvSpPr>
            <a:spLocks noGrp="1"/>
          </p:cNvSpPr>
          <p:nvPr>
            <p:ph type="sldNum" sz="quarter" idx="12"/>
          </p:nvPr>
        </p:nvSpPr>
        <p:spPr/>
        <p:txBody>
          <a:bodyPr/>
          <a:lstStyle/>
          <a:p>
            <a:fld id="{430B0D6D-5A4E-4BD9-8C2C-65280206BEEF}" type="slidenum">
              <a:rPr lang="zh-CN" altLang="en-US" smtClean="0"/>
              <a:t>44</a:t>
            </a:fld>
            <a:endParaRPr lang="zh-CN" altLang="en-US"/>
          </a:p>
        </p:txBody>
      </p:sp>
    </p:spTree>
    <p:extLst>
      <p:ext uri="{BB962C8B-B14F-4D97-AF65-F5344CB8AC3E}">
        <p14:creationId xmlns:p14="http://schemas.microsoft.com/office/powerpoint/2010/main" val="4164458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F9E32-7135-4FEA-A0DC-7CB1E92F3F1F}"/>
              </a:ext>
            </a:extLst>
          </p:cNvPr>
          <p:cNvSpPr>
            <a:spLocks noGrp="1"/>
          </p:cNvSpPr>
          <p:nvPr>
            <p:ph type="title"/>
          </p:nvPr>
        </p:nvSpPr>
        <p:spPr/>
        <p:txBody>
          <a:bodyPr/>
          <a:lstStyle/>
          <a:p>
            <a:r>
              <a:rPr lang="zh-CN" altLang="en-US" dirty="0"/>
              <a:t>认识</a:t>
            </a:r>
            <a:r>
              <a:rPr lang="en-US" altLang="zh-CN" dirty="0" err="1"/>
              <a:t>ufunc</a:t>
            </a:r>
            <a:r>
              <a:rPr lang="zh-CN" altLang="en-US" dirty="0"/>
              <a:t>函数</a:t>
            </a:r>
          </a:p>
        </p:txBody>
      </p:sp>
      <p:sp>
        <p:nvSpPr>
          <p:cNvPr id="3" name="内容占位符 2">
            <a:extLst>
              <a:ext uri="{FF2B5EF4-FFF2-40B4-BE49-F238E27FC236}">
                <a16:creationId xmlns:a16="http://schemas.microsoft.com/office/drawing/2014/main" id="{591B1CA0-4FB1-45B0-B3C2-51D23BF729AF}"/>
              </a:ext>
            </a:extLst>
          </p:cNvPr>
          <p:cNvSpPr>
            <a:spLocks noGrp="1"/>
          </p:cNvSpPr>
          <p:nvPr>
            <p:ph idx="1"/>
          </p:nvPr>
        </p:nvSpPr>
        <p:spPr/>
        <p:txBody>
          <a:bodyPr/>
          <a:lstStyle/>
          <a:p>
            <a:r>
              <a:rPr lang="en-US" altLang="zh-CN" dirty="0" err="1"/>
              <a:t>ufunc</a:t>
            </a:r>
            <a:r>
              <a:rPr lang="zh-CN" altLang="en-US" dirty="0"/>
              <a:t>函数的广播机制</a:t>
            </a:r>
          </a:p>
          <a:p>
            <a:r>
              <a:rPr lang="zh-CN" altLang="en-US" dirty="0"/>
              <a:t>代码 </a:t>
            </a:r>
            <a:r>
              <a:rPr lang="en-US" altLang="zh-CN" dirty="0"/>
              <a:t>37</a:t>
            </a:r>
            <a:r>
              <a:rPr lang="zh-CN" altLang="en-US" dirty="0"/>
              <a:t>：一维数组的广播机制</a:t>
            </a:r>
          </a:p>
        </p:txBody>
      </p:sp>
      <p:sp>
        <p:nvSpPr>
          <p:cNvPr id="4" name="日期占位符 3">
            <a:extLst>
              <a:ext uri="{FF2B5EF4-FFF2-40B4-BE49-F238E27FC236}">
                <a16:creationId xmlns:a16="http://schemas.microsoft.com/office/drawing/2014/main" id="{365B66B8-D8AD-4326-BC98-D6739A5E7B5C}"/>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10DC4DD3-B791-48A5-B418-98E98F8B93AA}"/>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834E6CDD-82EA-427D-98BA-A916AAA24D52}"/>
              </a:ext>
            </a:extLst>
          </p:cNvPr>
          <p:cNvSpPr>
            <a:spLocks noGrp="1"/>
          </p:cNvSpPr>
          <p:nvPr>
            <p:ph type="sldNum" sz="quarter" idx="12"/>
          </p:nvPr>
        </p:nvSpPr>
        <p:spPr/>
        <p:txBody>
          <a:bodyPr/>
          <a:lstStyle/>
          <a:p>
            <a:fld id="{430B0D6D-5A4E-4BD9-8C2C-65280206BEEF}" type="slidenum">
              <a:rPr lang="zh-CN" altLang="en-US" smtClean="0"/>
              <a:t>45</a:t>
            </a:fld>
            <a:endParaRPr lang="zh-CN" altLang="en-US"/>
          </a:p>
        </p:txBody>
      </p:sp>
      <p:pic>
        <p:nvPicPr>
          <p:cNvPr id="7" name="图片 6">
            <a:extLst>
              <a:ext uri="{FF2B5EF4-FFF2-40B4-BE49-F238E27FC236}">
                <a16:creationId xmlns:a16="http://schemas.microsoft.com/office/drawing/2014/main" id="{DC129B8A-EAEA-48E4-B6C8-63C50E54A2B3}"/>
              </a:ext>
            </a:extLst>
          </p:cNvPr>
          <p:cNvPicPr>
            <a:picLocks noChangeAspect="1"/>
          </p:cNvPicPr>
          <p:nvPr/>
        </p:nvPicPr>
        <p:blipFill>
          <a:blip r:embed="rId2"/>
          <a:stretch>
            <a:fillRect/>
          </a:stretch>
        </p:blipFill>
        <p:spPr>
          <a:xfrm>
            <a:off x="2209800" y="3429000"/>
            <a:ext cx="4333875" cy="1123950"/>
          </a:xfrm>
          <a:prstGeom prst="rect">
            <a:avLst/>
          </a:prstGeom>
        </p:spPr>
      </p:pic>
    </p:spTree>
    <p:extLst>
      <p:ext uri="{BB962C8B-B14F-4D97-AF65-F5344CB8AC3E}">
        <p14:creationId xmlns:p14="http://schemas.microsoft.com/office/powerpoint/2010/main" val="621976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F0133-76D7-4C71-B5D8-F34D76EA7FBE}"/>
              </a:ext>
            </a:extLst>
          </p:cNvPr>
          <p:cNvSpPr>
            <a:spLocks noGrp="1"/>
          </p:cNvSpPr>
          <p:nvPr>
            <p:ph type="title"/>
          </p:nvPr>
        </p:nvSpPr>
        <p:spPr/>
        <p:txBody>
          <a:bodyPr/>
          <a:lstStyle/>
          <a:p>
            <a:r>
              <a:rPr lang="zh-CN" altLang="en-US" dirty="0"/>
              <a:t>认识</a:t>
            </a:r>
            <a:r>
              <a:rPr lang="en-US" altLang="zh-CN" dirty="0" err="1"/>
              <a:t>ufunc</a:t>
            </a:r>
            <a:r>
              <a:rPr lang="zh-CN" altLang="en-US" dirty="0"/>
              <a:t>函数</a:t>
            </a:r>
          </a:p>
        </p:txBody>
      </p:sp>
      <p:sp>
        <p:nvSpPr>
          <p:cNvPr id="3" name="内容占位符 2">
            <a:extLst>
              <a:ext uri="{FF2B5EF4-FFF2-40B4-BE49-F238E27FC236}">
                <a16:creationId xmlns:a16="http://schemas.microsoft.com/office/drawing/2014/main" id="{13F12173-A5C3-4845-BFB7-513790389C28}"/>
              </a:ext>
            </a:extLst>
          </p:cNvPr>
          <p:cNvSpPr>
            <a:spLocks noGrp="1"/>
          </p:cNvSpPr>
          <p:nvPr>
            <p:ph idx="1"/>
          </p:nvPr>
        </p:nvSpPr>
        <p:spPr/>
        <p:txBody>
          <a:bodyPr/>
          <a:lstStyle/>
          <a:p>
            <a:r>
              <a:rPr lang="en-US" altLang="zh-CN" dirty="0" err="1"/>
              <a:t>ufunc</a:t>
            </a:r>
            <a:r>
              <a:rPr lang="zh-CN" altLang="en-US" dirty="0"/>
              <a:t>函数的广播机制</a:t>
            </a:r>
          </a:p>
          <a:p>
            <a:r>
              <a:rPr lang="zh-CN" altLang="en-US" dirty="0"/>
              <a:t>代码 </a:t>
            </a:r>
            <a:r>
              <a:rPr lang="en-US" altLang="zh-CN" dirty="0"/>
              <a:t>38</a:t>
            </a:r>
            <a:r>
              <a:rPr lang="zh-CN" altLang="en-US" dirty="0"/>
              <a:t>：二维数组的广播机制</a:t>
            </a:r>
          </a:p>
        </p:txBody>
      </p:sp>
      <p:sp>
        <p:nvSpPr>
          <p:cNvPr id="4" name="日期占位符 3">
            <a:extLst>
              <a:ext uri="{FF2B5EF4-FFF2-40B4-BE49-F238E27FC236}">
                <a16:creationId xmlns:a16="http://schemas.microsoft.com/office/drawing/2014/main" id="{F4763D36-BF13-4C85-B5CC-6F61B6AE1A9A}"/>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9BD02BE7-6AEC-4B88-BD96-BC5CADCCB32F}"/>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AC965AE8-808B-405D-A6EC-84121399744B}"/>
              </a:ext>
            </a:extLst>
          </p:cNvPr>
          <p:cNvSpPr>
            <a:spLocks noGrp="1"/>
          </p:cNvSpPr>
          <p:nvPr>
            <p:ph type="sldNum" sz="quarter" idx="12"/>
          </p:nvPr>
        </p:nvSpPr>
        <p:spPr/>
        <p:txBody>
          <a:bodyPr/>
          <a:lstStyle/>
          <a:p>
            <a:fld id="{430B0D6D-5A4E-4BD9-8C2C-65280206BEEF}" type="slidenum">
              <a:rPr lang="zh-CN" altLang="en-US" smtClean="0"/>
              <a:t>46</a:t>
            </a:fld>
            <a:endParaRPr lang="zh-CN" altLang="en-US"/>
          </a:p>
        </p:txBody>
      </p:sp>
      <p:pic>
        <p:nvPicPr>
          <p:cNvPr id="7" name="图片 6">
            <a:extLst>
              <a:ext uri="{FF2B5EF4-FFF2-40B4-BE49-F238E27FC236}">
                <a16:creationId xmlns:a16="http://schemas.microsoft.com/office/drawing/2014/main" id="{A1F13450-EB37-4639-A12B-DCE9E13CD032}"/>
              </a:ext>
            </a:extLst>
          </p:cNvPr>
          <p:cNvPicPr>
            <a:picLocks noChangeAspect="1"/>
          </p:cNvPicPr>
          <p:nvPr/>
        </p:nvPicPr>
        <p:blipFill>
          <a:blip r:embed="rId2"/>
          <a:stretch>
            <a:fillRect/>
          </a:stretch>
        </p:blipFill>
        <p:spPr>
          <a:xfrm>
            <a:off x="2209800" y="3230034"/>
            <a:ext cx="4029075" cy="1143000"/>
          </a:xfrm>
          <a:prstGeom prst="rect">
            <a:avLst/>
          </a:prstGeom>
        </p:spPr>
      </p:pic>
    </p:spTree>
    <p:extLst>
      <p:ext uri="{BB962C8B-B14F-4D97-AF65-F5344CB8AC3E}">
        <p14:creationId xmlns:p14="http://schemas.microsoft.com/office/powerpoint/2010/main" val="2401179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E672909-004A-4F05-9735-D3E37A4AF8D2}"/>
              </a:ext>
            </a:extLst>
          </p:cNvPr>
          <p:cNvSpPr>
            <a:spLocks noGrp="1"/>
          </p:cNvSpPr>
          <p:nvPr>
            <p:ph type="title"/>
          </p:nvPr>
        </p:nvSpPr>
        <p:spPr/>
        <p:txBody>
          <a:bodyPr/>
          <a:lstStyle/>
          <a:p>
            <a:r>
              <a:rPr lang="en-US" altLang="zh-CN" dirty="0"/>
              <a:t>NumPy </a:t>
            </a:r>
            <a:r>
              <a:rPr lang="zh-CN" altLang="en-US" dirty="0"/>
              <a:t>进行统计分析</a:t>
            </a:r>
          </a:p>
        </p:txBody>
      </p:sp>
      <p:sp>
        <p:nvSpPr>
          <p:cNvPr id="8" name="文本占位符 7">
            <a:extLst>
              <a:ext uri="{FF2B5EF4-FFF2-40B4-BE49-F238E27FC236}">
                <a16:creationId xmlns:a16="http://schemas.microsoft.com/office/drawing/2014/main" id="{6EB31884-3380-4BAE-BCD6-C445E355861F}"/>
              </a:ext>
            </a:extLst>
          </p:cNvPr>
          <p:cNvSpPr>
            <a:spLocks noGrp="1"/>
          </p:cNvSpPr>
          <p:nvPr>
            <p:ph type="body" idx="1"/>
          </p:nvPr>
        </p:nvSpPr>
        <p:spPr/>
        <p:txBody>
          <a:bodyPr/>
          <a:lstStyle/>
          <a:p>
            <a:r>
              <a:rPr lang="zh-CN" altLang="en-US" dirty="0"/>
              <a:t>读写文件、使用函数进行统计分析</a:t>
            </a:r>
          </a:p>
        </p:txBody>
      </p:sp>
      <p:sp>
        <p:nvSpPr>
          <p:cNvPr id="4" name="日期占位符 3">
            <a:extLst>
              <a:ext uri="{FF2B5EF4-FFF2-40B4-BE49-F238E27FC236}">
                <a16:creationId xmlns:a16="http://schemas.microsoft.com/office/drawing/2014/main" id="{D62DA726-A559-4B75-ADDD-122F662328A1}"/>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F0703615-8A52-4E79-A18B-9CD13987F8CF}"/>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02949577-1DDC-48DB-8708-C0DD5D2D02D6}"/>
              </a:ext>
            </a:extLst>
          </p:cNvPr>
          <p:cNvSpPr>
            <a:spLocks noGrp="1"/>
          </p:cNvSpPr>
          <p:nvPr>
            <p:ph type="sldNum" sz="quarter" idx="12"/>
          </p:nvPr>
        </p:nvSpPr>
        <p:spPr/>
        <p:txBody>
          <a:bodyPr/>
          <a:lstStyle/>
          <a:p>
            <a:fld id="{430B0D6D-5A4E-4BD9-8C2C-65280206BEEF}" type="slidenum">
              <a:rPr lang="zh-CN" altLang="en-US" smtClean="0"/>
              <a:t>47</a:t>
            </a:fld>
            <a:endParaRPr lang="zh-CN" altLang="en-US"/>
          </a:p>
        </p:txBody>
      </p:sp>
    </p:spTree>
    <p:extLst>
      <p:ext uri="{BB962C8B-B14F-4D97-AF65-F5344CB8AC3E}">
        <p14:creationId xmlns:p14="http://schemas.microsoft.com/office/powerpoint/2010/main" val="1865779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F39F1-0632-4710-AC6D-56A9B65EF0F3}"/>
              </a:ext>
            </a:extLst>
          </p:cNvPr>
          <p:cNvSpPr>
            <a:spLocks noGrp="1"/>
          </p:cNvSpPr>
          <p:nvPr>
            <p:ph type="title"/>
          </p:nvPr>
        </p:nvSpPr>
        <p:spPr/>
        <p:txBody>
          <a:bodyPr/>
          <a:lstStyle/>
          <a:p>
            <a:r>
              <a:rPr lang="zh-CN" altLang="en-US" dirty="0"/>
              <a:t>介绍内容</a:t>
            </a:r>
          </a:p>
        </p:txBody>
      </p:sp>
      <p:sp>
        <p:nvSpPr>
          <p:cNvPr id="4" name="日期占位符 3">
            <a:extLst>
              <a:ext uri="{FF2B5EF4-FFF2-40B4-BE49-F238E27FC236}">
                <a16:creationId xmlns:a16="http://schemas.microsoft.com/office/drawing/2014/main" id="{837F950B-2EF8-4CEC-9031-4F4940694BE2}"/>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4FF380FE-67A4-44EC-A764-06356AEECEA2}"/>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882EE73C-1C10-4277-9DCA-32B10AA15C3E}"/>
              </a:ext>
            </a:extLst>
          </p:cNvPr>
          <p:cNvSpPr>
            <a:spLocks noGrp="1"/>
          </p:cNvSpPr>
          <p:nvPr>
            <p:ph type="sldNum" sz="quarter" idx="12"/>
          </p:nvPr>
        </p:nvSpPr>
        <p:spPr/>
        <p:txBody>
          <a:bodyPr/>
          <a:lstStyle/>
          <a:p>
            <a:fld id="{430B0D6D-5A4E-4BD9-8C2C-65280206BEEF}" type="slidenum">
              <a:rPr lang="zh-CN" altLang="en-US" smtClean="0"/>
              <a:t>48</a:t>
            </a:fld>
            <a:endParaRPr lang="zh-CN" altLang="en-US"/>
          </a:p>
        </p:txBody>
      </p:sp>
      <p:grpSp>
        <p:nvGrpSpPr>
          <p:cNvPr id="15" name="组合 14">
            <a:extLst>
              <a:ext uri="{FF2B5EF4-FFF2-40B4-BE49-F238E27FC236}">
                <a16:creationId xmlns:a16="http://schemas.microsoft.com/office/drawing/2014/main" id="{2D4193FC-6BC0-44BF-AAB7-A6BB7F1F523B}"/>
              </a:ext>
            </a:extLst>
          </p:cNvPr>
          <p:cNvGrpSpPr/>
          <p:nvPr/>
        </p:nvGrpSpPr>
        <p:grpSpPr>
          <a:xfrm>
            <a:off x="2793206" y="1690688"/>
            <a:ext cx="6605588" cy="3479800"/>
            <a:chOff x="2266950" y="1657350"/>
            <a:chExt cx="6605588" cy="3479800"/>
          </a:xfrm>
        </p:grpSpPr>
        <p:cxnSp>
          <p:nvCxnSpPr>
            <p:cNvPr id="7" name="直接连接符 6">
              <a:extLst>
                <a:ext uri="{FF2B5EF4-FFF2-40B4-BE49-F238E27FC236}">
                  <a16:creationId xmlns:a16="http://schemas.microsoft.com/office/drawing/2014/main" id="{3E6DB471-D3A4-48D6-8DF6-4810ACEF05C6}"/>
                </a:ext>
              </a:extLst>
            </p:cNvPr>
            <p:cNvCxnSpPr>
              <a:cxnSpLocks/>
            </p:cNvCxnSpPr>
            <p:nvPr/>
          </p:nvCxnSpPr>
          <p:spPr>
            <a:xfrm>
              <a:off x="2882900" y="1657350"/>
              <a:ext cx="0" cy="3479800"/>
            </a:xfrm>
            <a:prstGeom prst="line">
              <a:avLst/>
            </a:prstGeom>
          </p:spPr>
          <p:style>
            <a:lnRef idx="2">
              <a:schemeClr val="dk1"/>
            </a:lnRef>
            <a:fillRef idx="0">
              <a:schemeClr val="dk1"/>
            </a:fillRef>
            <a:effectRef idx="1">
              <a:schemeClr val="dk1"/>
            </a:effectRef>
            <a:fontRef idx="minor">
              <a:schemeClr val="tx1"/>
            </a:fontRef>
          </p:style>
        </p:cxnSp>
        <p:sp>
          <p:nvSpPr>
            <p:cNvPr id="8" name="Line 2">
              <a:extLst>
                <a:ext uri="{FF2B5EF4-FFF2-40B4-BE49-F238E27FC236}">
                  <a16:creationId xmlns:a16="http://schemas.microsoft.com/office/drawing/2014/main" id="{DFA66869-6C07-43A3-9F37-5A904B5E7F1F}"/>
                </a:ext>
              </a:extLst>
            </p:cNvPr>
            <p:cNvSpPr>
              <a:spLocks noChangeShapeType="1"/>
            </p:cNvSpPr>
            <p:nvPr/>
          </p:nvSpPr>
          <p:spPr bwMode="auto">
            <a:xfrm>
              <a:off x="2266950" y="438467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Times New Roman" pitchFamily="18" charset="0"/>
                <a:ea typeface="微软雅黑" pitchFamily="34" charset="-122"/>
                <a:cs typeface="Times New Roman" pitchFamily="18" charset="0"/>
              </a:endParaRPr>
            </a:p>
          </p:txBody>
        </p:sp>
        <p:sp>
          <p:nvSpPr>
            <p:cNvPr id="9" name="Oval 15">
              <a:extLst>
                <a:ext uri="{FF2B5EF4-FFF2-40B4-BE49-F238E27FC236}">
                  <a16:creationId xmlns:a16="http://schemas.microsoft.com/office/drawing/2014/main" id="{A7EB67AD-5446-4E56-A17A-7D7B3C08B3CF}"/>
                </a:ext>
              </a:extLst>
            </p:cNvPr>
            <p:cNvSpPr>
              <a:spLocks noChangeArrowheads="1"/>
            </p:cNvSpPr>
            <p:nvPr/>
          </p:nvSpPr>
          <p:spPr bwMode="auto">
            <a:xfrm>
              <a:off x="2576481" y="1960469"/>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zh-CN" altLang="zh-CN" sz="2200" dirty="0">
                  <a:solidFill>
                    <a:schemeClr val="bg1"/>
                  </a:solidFill>
                  <a:latin typeface="Times New Roman" pitchFamily="18" charset="0"/>
                  <a:ea typeface="微软雅黑" pitchFamily="34" charset="-122"/>
                  <a:cs typeface="Times New Roman" pitchFamily="18" charset="0"/>
                </a:rPr>
                <a:t>1</a:t>
              </a:r>
              <a:endParaRPr lang="en-US" altLang="zh-CN" sz="2200" dirty="0">
                <a:solidFill>
                  <a:schemeClr val="bg1"/>
                </a:solidFill>
                <a:latin typeface="Times New Roman" pitchFamily="18" charset="0"/>
                <a:ea typeface="微软雅黑" pitchFamily="34" charset="-122"/>
                <a:cs typeface="Times New Roman" pitchFamily="18" charset="0"/>
              </a:endParaRPr>
            </a:p>
          </p:txBody>
        </p:sp>
        <p:sp>
          <p:nvSpPr>
            <p:cNvPr id="10" name="AutoShape 17">
              <a:extLst>
                <a:ext uri="{FF2B5EF4-FFF2-40B4-BE49-F238E27FC236}">
                  <a16:creationId xmlns:a16="http://schemas.microsoft.com/office/drawing/2014/main" id="{6F32CE55-4D90-4671-B1CC-A2EC473EA06C}"/>
                </a:ext>
              </a:extLst>
            </p:cNvPr>
            <p:cNvSpPr>
              <a:spLocks noChangeArrowheads="1"/>
            </p:cNvSpPr>
            <p:nvPr/>
          </p:nvSpPr>
          <p:spPr bwMode="auto">
            <a:xfrm>
              <a:off x="3618065" y="2923368"/>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矩阵与通用函数</a:t>
              </a:r>
              <a:endParaRPr lang="zh-CN" altLang="en-US" sz="2200" dirty="0">
                <a:latin typeface="微软雅黑" pitchFamily="34" charset="-122"/>
                <a:ea typeface="微软雅黑" pitchFamily="34" charset="-122"/>
                <a:cs typeface="Times New Roman" pitchFamily="18" charset="0"/>
              </a:endParaRPr>
            </a:p>
          </p:txBody>
        </p:sp>
        <p:sp>
          <p:nvSpPr>
            <p:cNvPr id="11" name="AutoShape 17">
              <a:extLst>
                <a:ext uri="{FF2B5EF4-FFF2-40B4-BE49-F238E27FC236}">
                  <a16:creationId xmlns:a16="http://schemas.microsoft.com/office/drawing/2014/main" id="{08B4FA07-AC4E-4B5C-AAEC-559D244A2E34}"/>
                </a:ext>
              </a:extLst>
            </p:cNvPr>
            <p:cNvSpPr>
              <a:spLocks noChangeArrowheads="1"/>
            </p:cNvSpPr>
            <p:nvPr/>
          </p:nvSpPr>
          <p:spPr bwMode="auto">
            <a:xfrm>
              <a:off x="3618065" y="4024094"/>
              <a:ext cx="4859850" cy="720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利用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进行统计分析</a:t>
              </a:r>
            </a:p>
          </p:txBody>
        </p:sp>
        <p:sp>
          <p:nvSpPr>
            <p:cNvPr id="12" name="AutoShape 17">
              <a:extLst>
                <a:ext uri="{FF2B5EF4-FFF2-40B4-BE49-F238E27FC236}">
                  <a16:creationId xmlns:a16="http://schemas.microsoft.com/office/drawing/2014/main" id="{D0E61DB7-FC9D-4788-A346-862D80173515}"/>
                </a:ext>
              </a:extLst>
            </p:cNvPr>
            <p:cNvSpPr>
              <a:spLocks noChangeArrowheads="1"/>
            </p:cNvSpPr>
            <p:nvPr/>
          </p:nvSpPr>
          <p:spPr bwMode="auto">
            <a:xfrm>
              <a:off x="3618065" y="188846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a:latin typeface="微软雅黑" pitchFamily="34" charset="-122"/>
                  <a:ea typeface="微软雅黑" pitchFamily="34" charset="-122"/>
                  <a:cs typeface="Times New Roman" pitchFamily="18" charset="0"/>
                  <a:sym typeface="微软雅黑" pitchFamily="34" charset="-122"/>
                </a:rPr>
                <a:t>掌握 </a:t>
              </a:r>
              <a:r>
                <a:rPr lang="en-US" altLang="zh-CN" sz="2200" dirty="0" err="1">
                  <a:latin typeface="微软雅黑" pitchFamily="34" charset="-122"/>
                  <a:ea typeface="微软雅黑" pitchFamily="34" charset="-122"/>
                  <a:cs typeface="Times New Roman" pitchFamily="18" charset="0"/>
                  <a:sym typeface="微软雅黑" pitchFamily="34" charset="-122"/>
                </a:rPr>
                <a:t>NumPy</a:t>
              </a:r>
              <a:r>
                <a:rPr lang="en-US" altLang="zh-CN" sz="2200" dirty="0">
                  <a:latin typeface="微软雅黑" pitchFamily="34" charset="-122"/>
                  <a:ea typeface="微软雅黑" pitchFamily="34" charset="-122"/>
                  <a:cs typeface="Times New Roman" pitchFamily="18" charset="0"/>
                  <a:sym typeface="微软雅黑" pitchFamily="34" charset="-122"/>
                </a:rPr>
                <a:t> </a:t>
              </a:r>
              <a:r>
                <a:rPr lang="zh-CN" altLang="en-US" sz="2200" dirty="0">
                  <a:latin typeface="微软雅黑" pitchFamily="34" charset="-122"/>
                  <a:ea typeface="微软雅黑" pitchFamily="34" charset="-122"/>
                  <a:cs typeface="Times New Roman" pitchFamily="18" charset="0"/>
                  <a:sym typeface="微软雅黑" pitchFamily="34" charset="-122"/>
                </a:rPr>
                <a:t>数组对象 </a:t>
              </a:r>
              <a:r>
                <a:rPr lang="en-US" altLang="zh-CN" sz="2200" dirty="0" err="1">
                  <a:latin typeface="微软雅黑" pitchFamily="34" charset="-122"/>
                  <a:ea typeface="微软雅黑" pitchFamily="34" charset="-122"/>
                  <a:cs typeface="Times New Roman" pitchFamily="18" charset="0"/>
                  <a:sym typeface="微软雅黑" pitchFamily="34" charset="-122"/>
                </a:rPr>
                <a:t>ndarray</a:t>
              </a:r>
              <a:endParaRPr lang="zh-CN" altLang="en-US" sz="2200" dirty="0">
                <a:latin typeface="微软雅黑" pitchFamily="34" charset="-122"/>
                <a:ea typeface="微软雅黑" pitchFamily="34" charset="-122"/>
                <a:cs typeface="Times New Roman" pitchFamily="18" charset="0"/>
              </a:endParaRPr>
            </a:p>
          </p:txBody>
        </p:sp>
        <p:sp>
          <p:nvSpPr>
            <p:cNvPr id="13" name="Oval 15">
              <a:extLst>
                <a:ext uri="{FF2B5EF4-FFF2-40B4-BE49-F238E27FC236}">
                  <a16:creationId xmlns:a16="http://schemas.microsoft.com/office/drawing/2014/main" id="{3C8761AC-3DC4-47A3-BB98-5AB96A8D43C3}"/>
                </a:ext>
              </a:extLst>
            </p:cNvPr>
            <p:cNvSpPr>
              <a:spLocks noChangeArrowheads="1"/>
            </p:cNvSpPr>
            <p:nvPr/>
          </p:nvSpPr>
          <p:spPr bwMode="auto">
            <a:xfrm>
              <a:off x="2576481" y="2995368"/>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2</a:t>
              </a:r>
            </a:p>
          </p:txBody>
        </p:sp>
        <p:sp>
          <p:nvSpPr>
            <p:cNvPr id="14" name="Oval 15">
              <a:extLst>
                <a:ext uri="{FF2B5EF4-FFF2-40B4-BE49-F238E27FC236}">
                  <a16:creationId xmlns:a16="http://schemas.microsoft.com/office/drawing/2014/main" id="{48AEF2A4-1009-4A32-8A2D-171850DB9740}"/>
                </a:ext>
              </a:extLst>
            </p:cNvPr>
            <p:cNvSpPr>
              <a:spLocks noChangeArrowheads="1"/>
            </p:cNvSpPr>
            <p:nvPr/>
          </p:nvSpPr>
          <p:spPr bwMode="auto">
            <a:xfrm>
              <a:off x="2576481" y="4096094"/>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fontAlgn="auto" hangingPunct="1">
                <a:spcBef>
                  <a:spcPts val="0"/>
                </a:spcBef>
                <a:spcAft>
                  <a:spcPts val="0"/>
                </a:spcAft>
                <a:defRPr/>
              </a:pPr>
              <a:r>
                <a:rPr lang="en-US" altLang="zh-CN" sz="2200" dirty="0">
                  <a:solidFill>
                    <a:schemeClr val="bg1"/>
                  </a:solidFill>
                  <a:latin typeface="Times New Roman" pitchFamily="18" charset="0"/>
                  <a:ea typeface="微软雅黑" pitchFamily="34" charset="-122"/>
                  <a:cs typeface="Times New Roman" pitchFamily="18" charset="0"/>
                </a:rPr>
                <a:t>3</a:t>
              </a:r>
            </a:p>
          </p:txBody>
        </p:sp>
      </p:grpSp>
    </p:spTree>
    <p:extLst>
      <p:ext uri="{BB962C8B-B14F-4D97-AF65-F5344CB8AC3E}">
        <p14:creationId xmlns:p14="http://schemas.microsoft.com/office/powerpoint/2010/main" val="169005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18562-CE57-4D93-BC0D-6394BA2C9355}"/>
              </a:ext>
            </a:extLst>
          </p:cNvPr>
          <p:cNvSpPr>
            <a:spLocks noGrp="1"/>
          </p:cNvSpPr>
          <p:nvPr>
            <p:ph type="title"/>
          </p:nvPr>
        </p:nvSpPr>
        <p:spPr/>
        <p:txBody>
          <a:bodyPr/>
          <a:lstStyle/>
          <a:p>
            <a:r>
              <a:rPr lang="zh-CN" altLang="zh-CN" dirty="0">
                <a:latin typeface="Times New Roman" panose="02020603050405020304" pitchFamily="18" charset="0"/>
                <a:cs typeface="Times New Roman" panose="02020603050405020304" pitchFamily="18" charset="0"/>
              </a:rPr>
              <a:t>读写文件</a:t>
            </a:r>
            <a:endParaRPr lang="zh-CN" altLang="en-US" dirty="0"/>
          </a:p>
        </p:txBody>
      </p:sp>
      <p:sp>
        <p:nvSpPr>
          <p:cNvPr id="3" name="内容占位符 2">
            <a:extLst>
              <a:ext uri="{FF2B5EF4-FFF2-40B4-BE49-F238E27FC236}">
                <a16:creationId xmlns:a16="http://schemas.microsoft.com/office/drawing/2014/main" id="{5BB5FE46-5817-42A7-AAC4-08ADE7CC7C89}"/>
              </a:ext>
            </a:extLst>
          </p:cNvPr>
          <p:cNvSpPr>
            <a:spLocks noGrp="1"/>
          </p:cNvSpPr>
          <p:nvPr>
            <p:ph idx="1"/>
          </p:nvPr>
        </p:nvSpPr>
        <p:spPr/>
        <p:txBody>
          <a:bodyPr>
            <a:normAutofit fontScale="92500" lnSpcReduction="20000"/>
          </a:bodyPr>
          <a:lstStyle/>
          <a:p>
            <a:r>
              <a:rPr lang="en-US" altLang="zh-CN" dirty="0"/>
              <a:t>NumPy</a:t>
            </a:r>
            <a:r>
              <a:rPr lang="zh-CN" altLang="en-US" dirty="0"/>
              <a:t>文件读写主要有：</a:t>
            </a:r>
            <a:endParaRPr lang="en-US" altLang="zh-CN" dirty="0"/>
          </a:p>
          <a:p>
            <a:pPr lvl="1"/>
            <a:r>
              <a:rPr lang="zh-CN" altLang="en-US" dirty="0"/>
              <a:t>二进制的文件读写和文件列表形式的数据读写两种形式</a:t>
            </a:r>
            <a:endParaRPr lang="en-US" altLang="zh-CN" dirty="0"/>
          </a:p>
          <a:p>
            <a:r>
              <a:rPr lang="zh-CN" altLang="en-US" dirty="0"/>
              <a:t>二进制数据：</a:t>
            </a:r>
            <a:endParaRPr lang="en-US" altLang="zh-CN" dirty="0"/>
          </a:p>
          <a:p>
            <a:pPr lvl="1"/>
            <a:r>
              <a:rPr lang="zh-CN" altLang="en-US" dirty="0"/>
              <a:t>代码 </a:t>
            </a:r>
            <a:r>
              <a:rPr lang="en-US" altLang="zh-CN" dirty="0"/>
              <a:t>39</a:t>
            </a:r>
            <a:r>
              <a:rPr lang="zh-CN" altLang="en-US" dirty="0"/>
              <a:t>：</a:t>
            </a:r>
            <a:r>
              <a:rPr lang="en-US" altLang="zh-CN" dirty="0"/>
              <a:t>save</a:t>
            </a:r>
            <a:r>
              <a:rPr lang="zh-CN" altLang="en-US" dirty="0"/>
              <a:t>函数是以二进制的格式保存数据。 </a:t>
            </a:r>
            <a:endParaRPr lang="en-US" altLang="zh-CN" dirty="0"/>
          </a:p>
          <a:p>
            <a:pPr lvl="2"/>
            <a:r>
              <a:rPr lang="en-US" altLang="zh-CN" dirty="0" err="1"/>
              <a:t>np.save</a:t>
            </a:r>
            <a:r>
              <a:rPr lang="en-US" altLang="zh-CN" dirty="0"/>
              <a:t>("../</a:t>
            </a:r>
            <a:r>
              <a:rPr lang="en-US" altLang="zh-CN" dirty="0" err="1"/>
              <a:t>tmp</a:t>
            </a:r>
            <a:r>
              <a:rPr lang="en-US" altLang="zh-CN" dirty="0"/>
              <a:t>/save_</a:t>
            </a:r>
            <a:r>
              <a:rPr lang="en-US" altLang="zh-CN" dirty="0" err="1"/>
              <a:t>arr</a:t>
            </a:r>
            <a:r>
              <a:rPr lang="en-US" altLang="zh-CN" dirty="0"/>
              <a:t>",</a:t>
            </a:r>
            <a:r>
              <a:rPr lang="en-US" altLang="zh-CN" dirty="0" err="1"/>
              <a:t>arr</a:t>
            </a:r>
            <a:r>
              <a:rPr lang="en-US" altLang="zh-CN" dirty="0"/>
              <a:t>)</a:t>
            </a:r>
          </a:p>
          <a:p>
            <a:pPr lvl="1"/>
            <a:r>
              <a:rPr lang="zh-CN" altLang="en-US" dirty="0"/>
              <a:t>代码 </a:t>
            </a:r>
            <a:r>
              <a:rPr lang="en-US" altLang="zh-CN" dirty="0"/>
              <a:t>40</a:t>
            </a:r>
            <a:r>
              <a:rPr lang="zh-CN" altLang="en-US" dirty="0"/>
              <a:t>：</a:t>
            </a:r>
            <a:r>
              <a:rPr lang="en-US" altLang="zh-CN" dirty="0" err="1"/>
              <a:t>savez</a:t>
            </a:r>
            <a:r>
              <a:rPr lang="zh-CN" altLang="en-US" dirty="0"/>
              <a:t>函数可以将多个数组保存到一个文件中。 </a:t>
            </a:r>
            <a:endParaRPr lang="en-US" altLang="zh-CN" dirty="0"/>
          </a:p>
          <a:p>
            <a:pPr lvl="2"/>
            <a:r>
              <a:rPr lang="en-US" altLang="zh-CN" dirty="0" err="1"/>
              <a:t>np.savez</a:t>
            </a:r>
            <a:r>
              <a:rPr lang="en-US" altLang="zh-CN" dirty="0"/>
              <a:t>('../</a:t>
            </a:r>
            <a:r>
              <a:rPr lang="en-US" altLang="zh-CN" dirty="0" err="1"/>
              <a:t>tmp</a:t>
            </a:r>
            <a:r>
              <a:rPr lang="en-US" altLang="zh-CN" dirty="0"/>
              <a:t>/savez_arr',arr1,arr2)</a:t>
            </a:r>
          </a:p>
          <a:p>
            <a:pPr lvl="1"/>
            <a:r>
              <a:rPr lang="zh-CN" altLang="en-US" dirty="0"/>
              <a:t>代码 </a:t>
            </a:r>
            <a:r>
              <a:rPr lang="en-US" altLang="zh-CN" dirty="0"/>
              <a:t>41</a:t>
            </a:r>
            <a:r>
              <a:rPr lang="zh-CN" altLang="en-US" dirty="0"/>
              <a:t>：</a:t>
            </a:r>
            <a:r>
              <a:rPr lang="en-US" altLang="zh-CN" dirty="0"/>
              <a:t>load</a:t>
            </a:r>
            <a:r>
              <a:rPr lang="zh-CN" altLang="en-US" dirty="0"/>
              <a:t>函数是从二进制的文件中读取数据。 </a:t>
            </a:r>
            <a:endParaRPr lang="en-US" altLang="zh-CN" dirty="0"/>
          </a:p>
          <a:p>
            <a:pPr lvl="2"/>
            <a:r>
              <a:rPr lang="en-US" altLang="zh-CN" dirty="0" err="1"/>
              <a:t>np.load</a:t>
            </a:r>
            <a:r>
              <a:rPr lang="en-US" altLang="zh-CN" dirty="0"/>
              <a:t>("../</a:t>
            </a:r>
            <a:r>
              <a:rPr lang="en-US" altLang="zh-CN" dirty="0" err="1"/>
              <a:t>tmp</a:t>
            </a:r>
            <a:r>
              <a:rPr lang="en-US" altLang="zh-CN" dirty="0"/>
              <a:t>/</a:t>
            </a:r>
            <a:r>
              <a:rPr lang="en-US" altLang="zh-CN" dirty="0" err="1"/>
              <a:t>save_arr.npy</a:t>
            </a:r>
            <a:r>
              <a:rPr lang="en-US" altLang="zh-CN" dirty="0"/>
              <a:t>") </a:t>
            </a:r>
          </a:p>
          <a:p>
            <a:pPr lvl="2"/>
            <a:r>
              <a:rPr lang="en-US" altLang="zh-CN" dirty="0" err="1"/>
              <a:t>np.load</a:t>
            </a:r>
            <a:r>
              <a:rPr lang="en-US" altLang="zh-CN" dirty="0"/>
              <a:t>("../</a:t>
            </a:r>
            <a:r>
              <a:rPr lang="en-US" altLang="zh-CN" dirty="0" err="1"/>
              <a:t>tmp</a:t>
            </a:r>
            <a:r>
              <a:rPr lang="en-US" altLang="zh-CN" dirty="0"/>
              <a:t>/</a:t>
            </a:r>
            <a:r>
              <a:rPr lang="en-US" altLang="zh-CN" dirty="0" err="1"/>
              <a:t>savez_arr.npz</a:t>
            </a:r>
            <a:r>
              <a:rPr lang="en-US" altLang="zh-CN" dirty="0"/>
              <a:t>")</a:t>
            </a:r>
          </a:p>
          <a:p>
            <a:r>
              <a:rPr lang="zh-CN" altLang="en-US" dirty="0"/>
              <a:t>存储时可以省略扩展名，但读取时不能省略扩展名。</a:t>
            </a:r>
          </a:p>
          <a:p>
            <a:endParaRPr lang="zh-CN" altLang="en-US" dirty="0"/>
          </a:p>
        </p:txBody>
      </p:sp>
      <p:sp>
        <p:nvSpPr>
          <p:cNvPr id="4" name="日期占位符 3">
            <a:extLst>
              <a:ext uri="{FF2B5EF4-FFF2-40B4-BE49-F238E27FC236}">
                <a16:creationId xmlns:a16="http://schemas.microsoft.com/office/drawing/2014/main" id="{83D5F3CE-3AD3-48EB-80A1-4BAE57329782}"/>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3F75523B-8019-496C-A706-45CFE44A96A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DBAA5F5E-DB4C-4F79-BC14-DD35A23C5838}"/>
              </a:ext>
            </a:extLst>
          </p:cNvPr>
          <p:cNvSpPr>
            <a:spLocks noGrp="1"/>
          </p:cNvSpPr>
          <p:nvPr>
            <p:ph type="sldNum" sz="quarter" idx="12"/>
          </p:nvPr>
        </p:nvSpPr>
        <p:spPr/>
        <p:txBody>
          <a:bodyPr/>
          <a:lstStyle/>
          <a:p>
            <a:fld id="{430B0D6D-5A4E-4BD9-8C2C-65280206BEEF}" type="slidenum">
              <a:rPr lang="zh-CN" altLang="en-US" smtClean="0"/>
              <a:t>49</a:t>
            </a:fld>
            <a:endParaRPr lang="zh-CN" altLang="en-US"/>
          </a:p>
        </p:txBody>
      </p:sp>
    </p:spTree>
    <p:extLst>
      <p:ext uri="{BB962C8B-B14F-4D97-AF65-F5344CB8AC3E}">
        <p14:creationId xmlns:p14="http://schemas.microsoft.com/office/powerpoint/2010/main" val="160590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71036" y="1225112"/>
            <a:ext cx="4031873" cy="477054"/>
          </a:xfrm>
          <a:prstGeom prst="rect">
            <a:avLst/>
          </a:prstGeom>
        </p:spPr>
        <p:txBody>
          <a:bodyPr wrap="none">
            <a:spAutoFit/>
          </a:bodyPr>
          <a:lstStyle/>
          <a:p>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数据分析过程中关注的功能</a:t>
            </a:r>
          </a:p>
        </p:txBody>
      </p:sp>
      <p:sp>
        <p:nvSpPr>
          <p:cNvPr id="13" name="矩形 12"/>
          <p:cNvSpPr/>
          <p:nvPr/>
        </p:nvSpPr>
        <p:spPr>
          <a:xfrm>
            <a:off x="1394433" y="2028301"/>
            <a:ext cx="9463135" cy="418191"/>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对于大部分的数据分析应用而言，最关注的功能主要集中在以下几个方面：</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400945" y="2563531"/>
            <a:ext cx="9463135"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用于数据整理和清理、子集构造和过滤、转换等快速的矢量化数组运算。</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常用的数组算法，如 排序、唯一化、集合运算等。</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高效的描述统计和数据聚合</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摘要运算。</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用于异构数据集的合并</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连接运算的数据对齐和关系型数据运算。</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将条件逻辑表述为数组表达式（而不是带有</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if-</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elif</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-else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分支的循环）。</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数据的分组运算（聚合、转换、函数应用等）。</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839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3F256-3085-4B81-ACEA-E9CCBB89E91A}"/>
              </a:ext>
            </a:extLst>
          </p:cNvPr>
          <p:cNvSpPr>
            <a:spLocks noGrp="1"/>
          </p:cNvSpPr>
          <p:nvPr>
            <p:ph type="title"/>
          </p:nvPr>
        </p:nvSpPr>
        <p:spPr/>
        <p:txBody>
          <a:bodyPr/>
          <a:lstStyle/>
          <a:p>
            <a:r>
              <a:rPr lang="zh-CN" altLang="en-US" dirty="0"/>
              <a:t>读写文件</a:t>
            </a:r>
          </a:p>
        </p:txBody>
      </p:sp>
      <p:sp>
        <p:nvSpPr>
          <p:cNvPr id="3" name="内容占位符 2">
            <a:extLst>
              <a:ext uri="{FF2B5EF4-FFF2-40B4-BE49-F238E27FC236}">
                <a16:creationId xmlns:a16="http://schemas.microsoft.com/office/drawing/2014/main" id="{3CEE1DE2-A210-4959-88F1-9341D29CF341}"/>
              </a:ext>
            </a:extLst>
          </p:cNvPr>
          <p:cNvSpPr>
            <a:spLocks noGrp="1"/>
          </p:cNvSpPr>
          <p:nvPr>
            <p:ph idx="1"/>
          </p:nvPr>
        </p:nvSpPr>
        <p:spPr/>
        <p:txBody>
          <a:bodyPr>
            <a:normAutofit/>
          </a:bodyPr>
          <a:lstStyle/>
          <a:p>
            <a:r>
              <a:rPr lang="zh-CN" altLang="en-US" dirty="0"/>
              <a:t>文本格式的数据</a:t>
            </a:r>
            <a:endParaRPr lang="en-US" altLang="zh-CN" dirty="0"/>
          </a:p>
          <a:p>
            <a:pPr lvl="1"/>
            <a:r>
              <a:rPr lang="zh-CN" altLang="en-US" dirty="0"/>
              <a:t>代码 </a:t>
            </a:r>
            <a:r>
              <a:rPr lang="en-US" altLang="zh-CN" dirty="0"/>
              <a:t>42</a:t>
            </a:r>
            <a:r>
              <a:rPr lang="zh-CN" altLang="en-US" dirty="0"/>
              <a:t>：数组的文本文件的读写</a:t>
            </a:r>
            <a:endParaRPr lang="en-US" altLang="zh-CN" dirty="0"/>
          </a:p>
          <a:p>
            <a:pPr lvl="2"/>
            <a:r>
              <a:rPr lang="en-US" altLang="zh-CN" dirty="0" err="1"/>
              <a:t>savetxt</a:t>
            </a:r>
            <a:r>
              <a:rPr lang="zh-CN" altLang="en-US" dirty="0"/>
              <a:t>函数是将数组写到某种分隔符隔开的文本文件中。</a:t>
            </a:r>
          </a:p>
          <a:p>
            <a:pPr lvl="3"/>
            <a:r>
              <a:rPr lang="en-US" altLang="zh-CN" dirty="0" err="1"/>
              <a:t>np.savetxt</a:t>
            </a:r>
            <a:r>
              <a:rPr lang="en-US" altLang="zh-CN" dirty="0"/>
              <a:t>("../</a:t>
            </a:r>
            <a:r>
              <a:rPr lang="en-US" altLang="zh-CN" dirty="0" err="1"/>
              <a:t>tmp</a:t>
            </a:r>
            <a:r>
              <a:rPr lang="en-US" altLang="zh-CN" dirty="0"/>
              <a:t>/arr.txt", </a:t>
            </a:r>
            <a:r>
              <a:rPr lang="en-US" altLang="zh-CN" dirty="0" err="1"/>
              <a:t>arr</a:t>
            </a:r>
            <a:r>
              <a:rPr lang="en-US" altLang="zh-CN" dirty="0"/>
              <a:t>, </a:t>
            </a:r>
            <a:r>
              <a:rPr lang="en-US" altLang="zh-CN" dirty="0" err="1"/>
              <a:t>fmt</a:t>
            </a:r>
            <a:r>
              <a:rPr lang="en-US" altLang="zh-CN" dirty="0"/>
              <a:t>="%d", delimiter=",")</a:t>
            </a:r>
          </a:p>
          <a:p>
            <a:pPr lvl="2"/>
            <a:r>
              <a:rPr lang="en-US" altLang="zh-CN" dirty="0" err="1"/>
              <a:t>loadtxt</a:t>
            </a:r>
            <a:r>
              <a:rPr lang="zh-CN" altLang="en-US" dirty="0"/>
              <a:t>函数执行的是把文件加载到一个二维数组中。</a:t>
            </a:r>
          </a:p>
          <a:p>
            <a:pPr lvl="3"/>
            <a:r>
              <a:rPr lang="en-US" altLang="zh-CN" dirty="0" err="1"/>
              <a:t>np.loadtxt</a:t>
            </a:r>
            <a:r>
              <a:rPr lang="en-US" altLang="zh-CN" dirty="0"/>
              <a:t>("../</a:t>
            </a:r>
            <a:r>
              <a:rPr lang="en-US" altLang="zh-CN" dirty="0" err="1"/>
              <a:t>tmp</a:t>
            </a:r>
            <a:r>
              <a:rPr lang="en-US" altLang="zh-CN" dirty="0"/>
              <a:t>/</a:t>
            </a:r>
            <a:r>
              <a:rPr lang="en-US" altLang="zh-CN" dirty="0" err="1"/>
              <a:t>arr.txt",delimiter</a:t>
            </a:r>
            <a:r>
              <a:rPr lang="en-US" altLang="zh-CN" dirty="0"/>
              <a:t>=",")</a:t>
            </a:r>
          </a:p>
          <a:p>
            <a:pPr lvl="1"/>
            <a:r>
              <a:rPr lang="zh-CN" altLang="en-US" dirty="0"/>
              <a:t>代码 </a:t>
            </a:r>
            <a:r>
              <a:rPr lang="en-US" altLang="zh-CN" dirty="0"/>
              <a:t>43</a:t>
            </a:r>
            <a:r>
              <a:rPr lang="zh-CN" altLang="en-US" dirty="0"/>
              <a:t>：</a:t>
            </a:r>
            <a:r>
              <a:rPr lang="en-US" altLang="zh-CN" dirty="0" err="1"/>
              <a:t>genfromtxt</a:t>
            </a:r>
            <a:r>
              <a:rPr lang="zh-CN" altLang="en-US" dirty="0"/>
              <a:t>函数面向的是结构化数组和缺失数据。</a:t>
            </a:r>
          </a:p>
          <a:p>
            <a:pPr lvl="2"/>
            <a:r>
              <a:rPr lang="en-US" altLang="zh-CN" dirty="0" err="1"/>
              <a:t>np.genfromtxt</a:t>
            </a:r>
            <a:r>
              <a:rPr lang="en-US" altLang="zh-CN" dirty="0"/>
              <a:t>("../</a:t>
            </a:r>
            <a:r>
              <a:rPr lang="en-US" altLang="zh-CN" dirty="0" err="1"/>
              <a:t>tmp</a:t>
            </a:r>
            <a:r>
              <a:rPr lang="en-US" altLang="zh-CN" dirty="0"/>
              <a:t>/arr.txt", delimiter = ",")</a:t>
            </a:r>
          </a:p>
          <a:p>
            <a:endParaRPr lang="zh-CN" altLang="en-US" dirty="0"/>
          </a:p>
        </p:txBody>
      </p:sp>
      <p:sp>
        <p:nvSpPr>
          <p:cNvPr id="4" name="日期占位符 3">
            <a:extLst>
              <a:ext uri="{FF2B5EF4-FFF2-40B4-BE49-F238E27FC236}">
                <a16:creationId xmlns:a16="http://schemas.microsoft.com/office/drawing/2014/main" id="{44D3FDA4-530C-4D50-9049-3F0108E0EDDF}"/>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E4D659E-D2FA-43B1-8E17-8ECBDF7ECB20}"/>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FD6B59F4-741F-494D-AE3C-6D067024585B}"/>
              </a:ext>
            </a:extLst>
          </p:cNvPr>
          <p:cNvSpPr>
            <a:spLocks noGrp="1"/>
          </p:cNvSpPr>
          <p:nvPr>
            <p:ph type="sldNum" sz="quarter" idx="12"/>
          </p:nvPr>
        </p:nvSpPr>
        <p:spPr/>
        <p:txBody>
          <a:bodyPr/>
          <a:lstStyle/>
          <a:p>
            <a:fld id="{430B0D6D-5A4E-4BD9-8C2C-65280206BEEF}" type="slidenum">
              <a:rPr lang="zh-CN" altLang="en-US" smtClean="0"/>
              <a:t>50</a:t>
            </a:fld>
            <a:endParaRPr lang="zh-CN" altLang="en-US"/>
          </a:p>
        </p:txBody>
      </p:sp>
    </p:spTree>
    <p:extLst>
      <p:ext uri="{BB962C8B-B14F-4D97-AF65-F5344CB8AC3E}">
        <p14:creationId xmlns:p14="http://schemas.microsoft.com/office/powerpoint/2010/main" val="1067644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8A789-E880-406B-BA98-D7B5064285EB}"/>
              </a:ext>
            </a:extLst>
          </p:cNvPr>
          <p:cNvSpPr>
            <a:spLocks noGrp="1"/>
          </p:cNvSpPr>
          <p:nvPr>
            <p:ph type="title"/>
          </p:nvPr>
        </p:nvSpPr>
        <p:spPr/>
        <p:txBody>
          <a:bodyPr/>
          <a:lstStyle/>
          <a:p>
            <a:r>
              <a:rPr lang="zh-CN" altLang="en-US" dirty="0"/>
              <a:t>使用数组进行统计分析</a:t>
            </a:r>
          </a:p>
        </p:txBody>
      </p:sp>
      <p:sp>
        <p:nvSpPr>
          <p:cNvPr id="3" name="内容占位符 2">
            <a:extLst>
              <a:ext uri="{FF2B5EF4-FFF2-40B4-BE49-F238E27FC236}">
                <a16:creationId xmlns:a16="http://schemas.microsoft.com/office/drawing/2014/main" id="{5FBBB676-3A29-4F49-BFB7-9435D2C63B54}"/>
              </a:ext>
            </a:extLst>
          </p:cNvPr>
          <p:cNvSpPr>
            <a:spLocks noGrp="1"/>
          </p:cNvSpPr>
          <p:nvPr>
            <p:ph idx="1"/>
          </p:nvPr>
        </p:nvSpPr>
        <p:spPr/>
        <p:txBody>
          <a:bodyPr/>
          <a:lstStyle/>
          <a:p>
            <a:r>
              <a:rPr lang="zh-CN" altLang="en-US" dirty="0"/>
              <a:t>代码 </a:t>
            </a:r>
            <a:r>
              <a:rPr lang="en-US" altLang="zh-CN" dirty="0"/>
              <a:t>44</a:t>
            </a:r>
            <a:r>
              <a:rPr lang="zh-CN" altLang="en-US" dirty="0"/>
              <a:t>：直接排序</a:t>
            </a:r>
          </a:p>
          <a:p>
            <a:pPr lvl="1"/>
            <a:r>
              <a:rPr lang="en-US" altLang="zh-CN" dirty="0"/>
              <a:t>sort</a:t>
            </a:r>
            <a:r>
              <a:rPr lang="zh-CN" altLang="en-US" dirty="0"/>
              <a:t>函数是最常用的排序方法。 </a:t>
            </a:r>
            <a:r>
              <a:rPr lang="en-US" altLang="zh-CN" dirty="0" err="1"/>
              <a:t>arr.sort</a:t>
            </a:r>
            <a:r>
              <a:rPr lang="en-US" altLang="zh-CN" dirty="0"/>
              <a:t>()</a:t>
            </a:r>
          </a:p>
          <a:p>
            <a:pPr lvl="1"/>
            <a:r>
              <a:rPr lang="en-US" altLang="zh-CN" dirty="0"/>
              <a:t>sort</a:t>
            </a:r>
            <a:r>
              <a:rPr lang="zh-CN" altLang="en-US" dirty="0"/>
              <a:t>函数也可以指定一个</a:t>
            </a:r>
            <a:r>
              <a:rPr lang="en-US" altLang="zh-CN" dirty="0"/>
              <a:t>axis</a:t>
            </a:r>
            <a:r>
              <a:rPr lang="zh-CN" altLang="en-US" dirty="0"/>
              <a:t>参数，使得</a:t>
            </a:r>
            <a:r>
              <a:rPr lang="en-US" altLang="zh-CN" dirty="0"/>
              <a:t>sort</a:t>
            </a:r>
            <a:r>
              <a:rPr lang="zh-CN" altLang="en-US" dirty="0"/>
              <a:t>函数可以沿着指定轴对数据集进行排序。</a:t>
            </a:r>
            <a:endParaRPr lang="en-US" altLang="zh-CN" dirty="0"/>
          </a:p>
          <a:p>
            <a:pPr lvl="2"/>
            <a:r>
              <a:rPr lang="en-US" altLang="zh-CN" dirty="0"/>
              <a:t>axis=1</a:t>
            </a:r>
            <a:r>
              <a:rPr lang="zh-CN" altLang="en-US" dirty="0"/>
              <a:t>为沿横轴排序； </a:t>
            </a:r>
            <a:r>
              <a:rPr lang="en-US" altLang="zh-CN" dirty="0"/>
              <a:t>axis=0</a:t>
            </a:r>
            <a:r>
              <a:rPr lang="zh-CN" altLang="en-US" dirty="0"/>
              <a:t>为沿纵轴排序。</a:t>
            </a:r>
          </a:p>
          <a:p>
            <a:endParaRPr lang="zh-CN" altLang="en-US" dirty="0"/>
          </a:p>
        </p:txBody>
      </p:sp>
      <p:sp>
        <p:nvSpPr>
          <p:cNvPr id="4" name="日期占位符 3">
            <a:extLst>
              <a:ext uri="{FF2B5EF4-FFF2-40B4-BE49-F238E27FC236}">
                <a16:creationId xmlns:a16="http://schemas.microsoft.com/office/drawing/2014/main" id="{9838B71C-4D30-4BD1-B9FB-5C5A48AAC8A2}"/>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74584E84-DDC2-4418-9701-EFAFDE78263C}"/>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1E8368D8-807D-4A4E-A345-6C2C9419E26E}"/>
              </a:ext>
            </a:extLst>
          </p:cNvPr>
          <p:cNvSpPr>
            <a:spLocks noGrp="1"/>
          </p:cNvSpPr>
          <p:nvPr>
            <p:ph type="sldNum" sz="quarter" idx="12"/>
          </p:nvPr>
        </p:nvSpPr>
        <p:spPr/>
        <p:txBody>
          <a:bodyPr/>
          <a:lstStyle/>
          <a:p>
            <a:fld id="{430B0D6D-5A4E-4BD9-8C2C-65280206BEEF}" type="slidenum">
              <a:rPr lang="zh-CN" altLang="en-US" smtClean="0"/>
              <a:t>51</a:t>
            </a:fld>
            <a:endParaRPr lang="zh-CN" altLang="en-US"/>
          </a:p>
        </p:txBody>
      </p:sp>
    </p:spTree>
    <p:extLst>
      <p:ext uri="{BB962C8B-B14F-4D97-AF65-F5344CB8AC3E}">
        <p14:creationId xmlns:p14="http://schemas.microsoft.com/office/powerpoint/2010/main" val="41310201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F465-19F6-42EC-B778-2E49C5570E2B}"/>
              </a:ext>
            </a:extLst>
          </p:cNvPr>
          <p:cNvSpPr>
            <a:spLocks noGrp="1"/>
          </p:cNvSpPr>
          <p:nvPr>
            <p:ph type="title"/>
          </p:nvPr>
        </p:nvSpPr>
        <p:spPr/>
        <p:txBody>
          <a:bodyPr/>
          <a:lstStyle/>
          <a:p>
            <a:r>
              <a:rPr lang="zh-CN" altLang="en-US" dirty="0"/>
              <a:t>使用数组进行统计分析</a:t>
            </a:r>
          </a:p>
        </p:txBody>
      </p:sp>
      <p:sp>
        <p:nvSpPr>
          <p:cNvPr id="3" name="内容占位符 2">
            <a:extLst>
              <a:ext uri="{FF2B5EF4-FFF2-40B4-BE49-F238E27FC236}">
                <a16:creationId xmlns:a16="http://schemas.microsoft.com/office/drawing/2014/main" id="{A93A56B7-7784-4980-8D74-4855CAADE8A1}"/>
              </a:ext>
            </a:extLst>
          </p:cNvPr>
          <p:cNvSpPr>
            <a:spLocks noGrp="1"/>
          </p:cNvSpPr>
          <p:nvPr>
            <p:ph idx="1"/>
          </p:nvPr>
        </p:nvSpPr>
        <p:spPr/>
        <p:txBody>
          <a:bodyPr/>
          <a:lstStyle/>
          <a:p>
            <a:r>
              <a:rPr lang="zh-CN" altLang="en-US" dirty="0"/>
              <a:t>间接排序</a:t>
            </a:r>
            <a:endParaRPr lang="en-US" altLang="zh-CN" dirty="0"/>
          </a:p>
          <a:p>
            <a:pPr lvl="1"/>
            <a:r>
              <a:rPr lang="zh-CN" altLang="en-US" dirty="0"/>
              <a:t>代码 </a:t>
            </a:r>
            <a:r>
              <a:rPr lang="en-US" altLang="zh-CN" dirty="0"/>
              <a:t>45</a:t>
            </a:r>
            <a:r>
              <a:rPr lang="zh-CN" altLang="en-US" dirty="0"/>
              <a:t>：间接排序</a:t>
            </a:r>
            <a:r>
              <a:rPr lang="en-US" altLang="zh-CN" dirty="0"/>
              <a:t>-</a:t>
            </a:r>
            <a:r>
              <a:rPr lang="en-US" altLang="zh-CN" dirty="0" err="1"/>
              <a:t>argsort</a:t>
            </a:r>
            <a:endParaRPr lang="en-US" altLang="zh-CN" dirty="0"/>
          </a:p>
          <a:p>
            <a:pPr lvl="2"/>
            <a:r>
              <a:rPr lang="en-US" altLang="zh-CN" dirty="0" err="1"/>
              <a:t>argsort</a:t>
            </a:r>
            <a:r>
              <a:rPr lang="zh-CN" altLang="en-US" dirty="0"/>
              <a:t>函数返回值为重新排序值的下标。 </a:t>
            </a:r>
            <a:r>
              <a:rPr lang="en-US" altLang="zh-CN" dirty="0" err="1"/>
              <a:t>arr.argsort</a:t>
            </a:r>
            <a:r>
              <a:rPr lang="en-US" altLang="zh-CN" dirty="0"/>
              <a:t>()</a:t>
            </a:r>
          </a:p>
          <a:p>
            <a:pPr lvl="1"/>
            <a:r>
              <a:rPr lang="zh-CN" altLang="en-US" dirty="0"/>
              <a:t>代码 </a:t>
            </a:r>
            <a:r>
              <a:rPr lang="en-US" altLang="zh-CN" dirty="0"/>
              <a:t>46</a:t>
            </a:r>
            <a:r>
              <a:rPr lang="zh-CN" altLang="en-US" dirty="0"/>
              <a:t>：间接排序</a:t>
            </a:r>
            <a:r>
              <a:rPr lang="en-US" altLang="zh-CN" dirty="0"/>
              <a:t>-</a:t>
            </a:r>
            <a:r>
              <a:rPr lang="en-US" altLang="zh-CN" dirty="0" err="1"/>
              <a:t>lexsort</a:t>
            </a:r>
            <a:endParaRPr lang="en-US" altLang="zh-CN" dirty="0"/>
          </a:p>
          <a:p>
            <a:pPr lvl="2"/>
            <a:r>
              <a:rPr lang="zh-CN" altLang="en-US" dirty="0"/>
              <a:t>先对最后一个元素对应的矩阵进行排序，然后用此排序的结果，对前面的矩阵获取排序结果。</a:t>
            </a:r>
            <a:endParaRPr lang="en-US" altLang="zh-CN" dirty="0"/>
          </a:p>
          <a:p>
            <a:pPr lvl="2"/>
            <a:r>
              <a:rPr lang="en-US" altLang="zh-CN" dirty="0" err="1"/>
              <a:t>lexsort</a:t>
            </a:r>
            <a:r>
              <a:rPr lang="zh-CN" altLang="en-US" dirty="0"/>
              <a:t>函数返回值是按照最后一个传入数据排序的。 </a:t>
            </a:r>
            <a:r>
              <a:rPr lang="en-US" altLang="zh-CN" dirty="0" err="1"/>
              <a:t>np.lexsort</a:t>
            </a:r>
            <a:r>
              <a:rPr lang="en-US" altLang="zh-CN" dirty="0"/>
              <a:t>((</a:t>
            </a:r>
            <a:r>
              <a:rPr lang="en-US" altLang="zh-CN" dirty="0" err="1"/>
              <a:t>a,b,c</a:t>
            </a:r>
            <a:r>
              <a:rPr lang="en-US" altLang="zh-CN" dirty="0"/>
              <a:t>))</a:t>
            </a:r>
          </a:p>
          <a:p>
            <a:pPr lvl="3"/>
            <a:r>
              <a:rPr lang="zh-CN" altLang="en-US" dirty="0"/>
              <a:t>如：</a:t>
            </a:r>
            <a:r>
              <a:rPr lang="en-US" altLang="zh-CN" dirty="0"/>
              <a:t>a</a:t>
            </a:r>
            <a:r>
              <a:rPr lang="zh-CN" altLang="en-US" dirty="0"/>
              <a:t>表示舒适条件、</a:t>
            </a:r>
            <a:r>
              <a:rPr lang="en-US" altLang="zh-CN" dirty="0"/>
              <a:t>b</a:t>
            </a:r>
            <a:r>
              <a:rPr lang="zh-CN" altLang="en-US" dirty="0"/>
              <a:t>表示卫生程度、</a:t>
            </a:r>
            <a:r>
              <a:rPr lang="en-US" altLang="zh-CN" dirty="0"/>
              <a:t>c</a:t>
            </a:r>
            <a:r>
              <a:rPr lang="zh-CN" altLang="en-US" dirty="0"/>
              <a:t>表示价格</a:t>
            </a:r>
            <a:endParaRPr lang="en-US" altLang="zh-CN" dirty="0"/>
          </a:p>
          <a:p>
            <a:pPr lvl="3"/>
            <a:r>
              <a:rPr lang="zh-CN" altLang="en-US" dirty="0"/>
              <a:t>以一个标准来衡量某个属性的同时需要用一个亚属性来衡量的时候使用的</a:t>
            </a:r>
            <a:endParaRPr lang="en-US" altLang="zh-CN" dirty="0"/>
          </a:p>
          <a:p>
            <a:endParaRPr lang="zh-CN" altLang="en-US" dirty="0"/>
          </a:p>
          <a:p>
            <a:endParaRPr lang="zh-CN" altLang="en-US" dirty="0"/>
          </a:p>
        </p:txBody>
      </p:sp>
      <p:sp>
        <p:nvSpPr>
          <p:cNvPr id="4" name="日期占位符 3">
            <a:extLst>
              <a:ext uri="{FF2B5EF4-FFF2-40B4-BE49-F238E27FC236}">
                <a16:creationId xmlns:a16="http://schemas.microsoft.com/office/drawing/2014/main" id="{C78C72DA-EF20-49FD-8526-D337D382462A}"/>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FBF19CF3-A73C-41B3-9B35-2435FB5A0E47}"/>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65793C91-0206-432C-AC52-FECD773F704E}"/>
              </a:ext>
            </a:extLst>
          </p:cNvPr>
          <p:cNvSpPr>
            <a:spLocks noGrp="1"/>
          </p:cNvSpPr>
          <p:nvPr>
            <p:ph type="sldNum" sz="quarter" idx="12"/>
          </p:nvPr>
        </p:nvSpPr>
        <p:spPr/>
        <p:txBody>
          <a:bodyPr/>
          <a:lstStyle/>
          <a:p>
            <a:fld id="{430B0D6D-5A4E-4BD9-8C2C-65280206BEEF}" type="slidenum">
              <a:rPr lang="zh-CN" altLang="en-US" smtClean="0"/>
              <a:t>52</a:t>
            </a:fld>
            <a:endParaRPr lang="zh-CN" altLang="en-US"/>
          </a:p>
        </p:txBody>
      </p:sp>
    </p:spTree>
    <p:extLst>
      <p:ext uri="{BB962C8B-B14F-4D97-AF65-F5344CB8AC3E}">
        <p14:creationId xmlns:p14="http://schemas.microsoft.com/office/powerpoint/2010/main" val="3821004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3E598-9B36-41CD-8C89-46EF35C01BEA}"/>
              </a:ext>
            </a:extLst>
          </p:cNvPr>
          <p:cNvSpPr>
            <a:spLocks noGrp="1"/>
          </p:cNvSpPr>
          <p:nvPr>
            <p:ph type="title"/>
          </p:nvPr>
        </p:nvSpPr>
        <p:spPr/>
        <p:txBody>
          <a:bodyPr/>
          <a:lstStyle/>
          <a:p>
            <a:r>
              <a:rPr lang="zh-CN" altLang="en-US" dirty="0"/>
              <a:t>使用数组进行统计分析</a:t>
            </a:r>
          </a:p>
        </p:txBody>
      </p:sp>
      <p:sp>
        <p:nvSpPr>
          <p:cNvPr id="3" name="内容占位符 2">
            <a:extLst>
              <a:ext uri="{FF2B5EF4-FFF2-40B4-BE49-F238E27FC236}">
                <a16:creationId xmlns:a16="http://schemas.microsoft.com/office/drawing/2014/main" id="{59890C5A-BF11-47CA-9297-D1F0E6FE52F5}"/>
              </a:ext>
            </a:extLst>
          </p:cNvPr>
          <p:cNvSpPr>
            <a:spLocks noGrp="1"/>
          </p:cNvSpPr>
          <p:nvPr>
            <p:ph idx="1"/>
          </p:nvPr>
        </p:nvSpPr>
        <p:spPr/>
        <p:txBody>
          <a:bodyPr>
            <a:normAutofit fontScale="70000" lnSpcReduction="20000"/>
          </a:bodyPr>
          <a:lstStyle/>
          <a:p>
            <a:r>
              <a:rPr lang="zh-CN" altLang="en-US" dirty="0"/>
              <a:t>去重与重复数据</a:t>
            </a:r>
            <a:endParaRPr lang="en-US" altLang="zh-CN" dirty="0"/>
          </a:p>
          <a:p>
            <a:r>
              <a:rPr lang="zh-CN" altLang="en-US" dirty="0"/>
              <a:t>代码 </a:t>
            </a:r>
            <a:r>
              <a:rPr lang="en-US" altLang="zh-CN" dirty="0"/>
              <a:t>47</a:t>
            </a:r>
            <a:r>
              <a:rPr lang="zh-CN" altLang="en-US" dirty="0"/>
              <a:t>：去重</a:t>
            </a:r>
          </a:p>
          <a:p>
            <a:pPr lvl="1"/>
            <a:r>
              <a:rPr lang="zh-CN" altLang="en-US" dirty="0"/>
              <a:t>通过</a:t>
            </a:r>
            <a:r>
              <a:rPr lang="en-US" altLang="zh-CN" dirty="0"/>
              <a:t>unique</a:t>
            </a:r>
            <a:r>
              <a:rPr lang="zh-CN" altLang="en-US" dirty="0"/>
              <a:t>函数可以找出数组中的唯一值并返回已排序的结果。</a:t>
            </a:r>
            <a:endParaRPr lang="en-US" altLang="zh-CN" dirty="0"/>
          </a:p>
          <a:p>
            <a:r>
              <a:rPr lang="zh-CN" altLang="en-US" dirty="0"/>
              <a:t>代码 </a:t>
            </a:r>
            <a:r>
              <a:rPr lang="en-US" altLang="zh-CN" dirty="0"/>
              <a:t>48</a:t>
            </a:r>
            <a:r>
              <a:rPr lang="zh-CN" altLang="en-US" dirty="0"/>
              <a:t>：重复</a:t>
            </a:r>
          </a:p>
          <a:p>
            <a:pPr lvl="1"/>
            <a:r>
              <a:rPr lang="en-US" altLang="zh-CN" dirty="0"/>
              <a:t>tile</a:t>
            </a:r>
            <a:r>
              <a:rPr lang="zh-CN" altLang="en-US" dirty="0"/>
              <a:t>函数主要有两个参数，参数“</a:t>
            </a:r>
            <a:r>
              <a:rPr lang="en-US" altLang="zh-CN" dirty="0"/>
              <a:t>A”</a:t>
            </a:r>
            <a:r>
              <a:rPr lang="zh-CN" altLang="en-US" dirty="0"/>
              <a:t>指定重复的数组，参数“</a:t>
            </a:r>
            <a:r>
              <a:rPr lang="en-US" altLang="zh-CN" dirty="0"/>
              <a:t>reps”</a:t>
            </a:r>
            <a:r>
              <a:rPr lang="zh-CN" altLang="en-US" dirty="0"/>
              <a:t>指定重复的次数。</a:t>
            </a:r>
          </a:p>
          <a:p>
            <a:pPr lvl="2"/>
            <a:r>
              <a:rPr lang="en-US" altLang="zh-CN" dirty="0" err="1"/>
              <a:t>np.tile</a:t>
            </a:r>
            <a:r>
              <a:rPr lang="en-US" altLang="zh-CN" dirty="0"/>
              <a:t>(A</a:t>
            </a:r>
            <a:r>
              <a:rPr lang="zh-CN" altLang="en-US" dirty="0"/>
              <a:t>，</a:t>
            </a:r>
            <a:r>
              <a:rPr lang="en-US" altLang="zh-CN" dirty="0"/>
              <a:t>reps)</a:t>
            </a:r>
          </a:p>
          <a:p>
            <a:r>
              <a:rPr lang="zh-CN" altLang="en-US" dirty="0"/>
              <a:t>代码 </a:t>
            </a:r>
            <a:r>
              <a:rPr lang="en-US" altLang="zh-CN" dirty="0"/>
              <a:t>49</a:t>
            </a:r>
            <a:r>
              <a:rPr lang="zh-CN" altLang="en-US" dirty="0"/>
              <a:t>：重复</a:t>
            </a:r>
            <a:endParaRPr lang="en-US" altLang="zh-CN" dirty="0"/>
          </a:p>
          <a:p>
            <a:pPr lvl="1"/>
            <a:r>
              <a:rPr lang="en-US" altLang="zh-CN" dirty="0"/>
              <a:t>repeat</a:t>
            </a:r>
            <a:r>
              <a:rPr lang="zh-CN" altLang="en-US" dirty="0"/>
              <a:t>函数主要有三个参数，参数“</a:t>
            </a:r>
            <a:r>
              <a:rPr lang="en-US" altLang="zh-CN" dirty="0"/>
              <a:t>a”</a:t>
            </a:r>
            <a:r>
              <a:rPr lang="zh-CN" altLang="en-US" dirty="0"/>
              <a:t>是需要重复的数组元素，参数“</a:t>
            </a:r>
            <a:r>
              <a:rPr lang="en-US" altLang="zh-CN" dirty="0"/>
              <a:t>repeats”</a:t>
            </a:r>
            <a:r>
              <a:rPr lang="zh-CN" altLang="en-US" dirty="0"/>
              <a:t>是重复次数，参数“</a:t>
            </a:r>
            <a:r>
              <a:rPr lang="en-US" altLang="zh-CN" dirty="0"/>
              <a:t>axis”</a:t>
            </a:r>
            <a:r>
              <a:rPr lang="zh-CN" altLang="en-US" dirty="0"/>
              <a:t>指定沿着哪个轴进行重复，</a:t>
            </a:r>
            <a:r>
              <a:rPr lang="en-US" altLang="zh-CN" dirty="0"/>
              <a:t>axis = 0</a:t>
            </a:r>
            <a:r>
              <a:rPr lang="zh-CN" altLang="en-US" dirty="0"/>
              <a:t>表示按行进行元素重复；</a:t>
            </a:r>
            <a:r>
              <a:rPr lang="en-US" altLang="zh-CN" dirty="0"/>
              <a:t>axis = 1</a:t>
            </a:r>
            <a:r>
              <a:rPr lang="zh-CN" altLang="en-US" dirty="0"/>
              <a:t>表示按列进行元素重复。</a:t>
            </a:r>
          </a:p>
          <a:p>
            <a:pPr lvl="2"/>
            <a:r>
              <a:rPr lang="en-US" altLang="zh-CN" dirty="0" err="1"/>
              <a:t>numpy.repeat</a:t>
            </a:r>
            <a:r>
              <a:rPr lang="en-US" altLang="zh-CN" dirty="0"/>
              <a:t>(a, repeats, axis=None)</a:t>
            </a:r>
          </a:p>
          <a:p>
            <a:r>
              <a:rPr lang="zh-CN" altLang="en-US" dirty="0"/>
              <a:t>这两个函数的主要区别在于，</a:t>
            </a:r>
            <a:r>
              <a:rPr lang="en-US" altLang="zh-CN" dirty="0"/>
              <a:t>tile</a:t>
            </a:r>
            <a:r>
              <a:rPr lang="zh-CN" altLang="en-US" dirty="0"/>
              <a:t>函数是对数组进行重复操作，</a:t>
            </a:r>
            <a:r>
              <a:rPr lang="en-US" altLang="zh-CN" dirty="0"/>
              <a:t>repeat</a:t>
            </a:r>
            <a:r>
              <a:rPr lang="zh-CN" altLang="en-US" dirty="0"/>
              <a:t>函数是对数组中的每个元素进行重复操作。</a:t>
            </a:r>
          </a:p>
          <a:p>
            <a:endParaRPr lang="zh-CN" altLang="en-US" dirty="0"/>
          </a:p>
        </p:txBody>
      </p:sp>
      <p:sp>
        <p:nvSpPr>
          <p:cNvPr id="4" name="日期占位符 3">
            <a:extLst>
              <a:ext uri="{FF2B5EF4-FFF2-40B4-BE49-F238E27FC236}">
                <a16:creationId xmlns:a16="http://schemas.microsoft.com/office/drawing/2014/main" id="{0E02D380-D218-4952-B513-62AC46C8E8B8}"/>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F73ECCF-13A3-4EE9-8776-25B7A2C5124F}"/>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7E01A8C1-57A9-4750-9EF7-01763A5B61F1}"/>
              </a:ext>
            </a:extLst>
          </p:cNvPr>
          <p:cNvSpPr>
            <a:spLocks noGrp="1"/>
          </p:cNvSpPr>
          <p:nvPr>
            <p:ph type="sldNum" sz="quarter" idx="12"/>
          </p:nvPr>
        </p:nvSpPr>
        <p:spPr/>
        <p:txBody>
          <a:bodyPr/>
          <a:lstStyle/>
          <a:p>
            <a:fld id="{430B0D6D-5A4E-4BD9-8C2C-65280206BEEF}" type="slidenum">
              <a:rPr lang="zh-CN" altLang="en-US" smtClean="0"/>
              <a:t>53</a:t>
            </a:fld>
            <a:endParaRPr lang="zh-CN" altLang="en-US"/>
          </a:p>
        </p:txBody>
      </p:sp>
    </p:spTree>
    <p:extLst>
      <p:ext uri="{BB962C8B-B14F-4D97-AF65-F5344CB8AC3E}">
        <p14:creationId xmlns:p14="http://schemas.microsoft.com/office/powerpoint/2010/main" val="1885062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D0270-78EC-4AB2-84F1-D3B2FA4A42EC}"/>
              </a:ext>
            </a:extLst>
          </p:cNvPr>
          <p:cNvSpPr>
            <a:spLocks noGrp="1"/>
          </p:cNvSpPr>
          <p:nvPr>
            <p:ph type="title"/>
          </p:nvPr>
        </p:nvSpPr>
        <p:spPr/>
        <p:txBody>
          <a:bodyPr/>
          <a:lstStyle/>
          <a:p>
            <a:r>
              <a:rPr lang="zh-CN" altLang="en-US" dirty="0"/>
              <a:t>常用的统计函数</a:t>
            </a:r>
          </a:p>
        </p:txBody>
      </p:sp>
      <p:sp>
        <p:nvSpPr>
          <p:cNvPr id="3" name="内容占位符 2">
            <a:extLst>
              <a:ext uri="{FF2B5EF4-FFF2-40B4-BE49-F238E27FC236}">
                <a16:creationId xmlns:a16="http://schemas.microsoft.com/office/drawing/2014/main" id="{8D23206A-6E1C-48E1-8A1F-3F8B3E86E799}"/>
              </a:ext>
            </a:extLst>
          </p:cNvPr>
          <p:cNvSpPr>
            <a:spLocks noGrp="1"/>
          </p:cNvSpPr>
          <p:nvPr>
            <p:ph idx="1"/>
          </p:nvPr>
        </p:nvSpPr>
        <p:spPr/>
        <p:txBody>
          <a:bodyPr/>
          <a:lstStyle/>
          <a:p>
            <a:r>
              <a:rPr lang="zh-CN" altLang="en-US" dirty="0"/>
              <a:t>代码 </a:t>
            </a:r>
            <a:r>
              <a:rPr lang="en-US" altLang="zh-CN" dirty="0"/>
              <a:t>50</a:t>
            </a:r>
            <a:r>
              <a:rPr lang="zh-CN" altLang="en-US" dirty="0"/>
              <a:t>：常用的统计函数</a:t>
            </a:r>
            <a:endParaRPr lang="en-US" altLang="zh-CN" dirty="0"/>
          </a:p>
          <a:p>
            <a:endParaRPr lang="en-US" altLang="zh-CN" dirty="0"/>
          </a:p>
          <a:p>
            <a:r>
              <a:rPr lang="zh-CN" altLang="en-US" dirty="0"/>
              <a:t>当</a:t>
            </a:r>
            <a:r>
              <a:rPr lang="en-US" altLang="zh-CN" dirty="0"/>
              <a:t>axis=0</a:t>
            </a:r>
            <a:r>
              <a:rPr lang="zh-CN" altLang="en-US" dirty="0"/>
              <a:t>时，表示沿着纵轴计算。</a:t>
            </a:r>
            <a:endParaRPr lang="en-US" altLang="zh-CN" dirty="0"/>
          </a:p>
          <a:p>
            <a:r>
              <a:rPr lang="zh-CN" altLang="en-US" dirty="0"/>
              <a:t>当</a:t>
            </a:r>
            <a:r>
              <a:rPr lang="en-US" altLang="zh-CN" dirty="0"/>
              <a:t>axis=1</a:t>
            </a:r>
            <a:r>
              <a:rPr lang="zh-CN" altLang="en-US" dirty="0"/>
              <a:t>时，表示沿着横轴计算。</a:t>
            </a:r>
            <a:endParaRPr lang="en-US" altLang="zh-CN" dirty="0"/>
          </a:p>
          <a:p>
            <a:r>
              <a:rPr lang="zh-CN" altLang="en-US" dirty="0"/>
              <a:t>默认时计算一个总值。</a:t>
            </a:r>
          </a:p>
          <a:p>
            <a:endParaRPr lang="zh-CN" altLang="en-US" dirty="0"/>
          </a:p>
        </p:txBody>
      </p:sp>
      <p:sp>
        <p:nvSpPr>
          <p:cNvPr id="4" name="日期占位符 3">
            <a:extLst>
              <a:ext uri="{FF2B5EF4-FFF2-40B4-BE49-F238E27FC236}">
                <a16:creationId xmlns:a16="http://schemas.microsoft.com/office/drawing/2014/main" id="{8C4DFB0E-EA61-41B2-A5E9-D2F6A41F4321}"/>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AF15019D-D9A7-400B-85A8-EA58EAD0F654}"/>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3C38139B-2672-4E02-B40E-576577E53EF6}"/>
              </a:ext>
            </a:extLst>
          </p:cNvPr>
          <p:cNvSpPr>
            <a:spLocks noGrp="1"/>
          </p:cNvSpPr>
          <p:nvPr>
            <p:ph type="sldNum" sz="quarter" idx="12"/>
          </p:nvPr>
        </p:nvSpPr>
        <p:spPr/>
        <p:txBody>
          <a:bodyPr/>
          <a:lstStyle/>
          <a:p>
            <a:fld id="{430B0D6D-5A4E-4BD9-8C2C-65280206BEEF}" type="slidenum">
              <a:rPr lang="zh-CN" altLang="en-US" smtClean="0"/>
              <a:t>54</a:t>
            </a:fld>
            <a:endParaRPr lang="zh-CN" altLang="en-US"/>
          </a:p>
        </p:txBody>
      </p:sp>
      <p:graphicFrame>
        <p:nvGraphicFramePr>
          <p:cNvPr id="7" name="内容占位符 4">
            <a:extLst>
              <a:ext uri="{FF2B5EF4-FFF2-40B4-BE49-F238E27FC236}">
                <a16:creationId xmlns:a16="http://schemas.microsoft.com/office/drawing/2014/main" id="{93803F76-E117-4182-9B07-F5A67FDC267D}"/>
              </a:ext>
            </a:extLst>
          </p:cNvPr>
          <p:cNvGraphicFramePr>
            <a:graphicFrameLocks/>
          </p:cNvGraphicFramePr>
          <p:nvPr>
            <p:extLst>
              <p:ext uri="{D42A27DB-BD31-4B8C-83A1-F6EECF244321}">
                <p14:modId xmlns:p14="http://schemas.microsoft.com/office/powerpoint/2010/main" val="2566889408"/>
              </p:ext>
            </p:extLst>
          </p:nvPr>
        </p:nvGraphicFramePr>
        <p:xfrm>
          <a:off x="6274329" y="1646238"/>
          <a:ext cx="5591175" cy="4473575"/>
        </p:xfrm>
        <a:graphic>
          <a:graphicData uri="http://schemas.openxmlformats.org/drawingml/2006/table">
            <a:tbl>
              <a:tblPr firstRow="1" firstCol="1" bandRow="1">
                <a:tableStyleId>{5C22544A-7EE6-4342-B048-85BDC9FD1C3A}</a:tableStyleId>
              </a:tblPr>
              <a:tblGrid>
                <a:gridCol w="2021485">
                  <a:extLst>
                    <a:ext uri="{9D8B030D-6E8A-4147-A177-3AD203B41FA5}">
                      <a16:colId xmlns:a16="http://schemas.microsoft.com/office/drawing/2014/main" val="20000"/>
                    </a:ext>
                  </a:extLst>
                </a:gridCol>
                <a:gridCol w="3569690">
                  <a:extLst>
                    <a:ext uri="{9D8B030D-6E8A-4147-A177-3AD203B41FA5}">
                      <a16:colId xmlns:a16="http://schemas.microsoft.com/office/drawing/2014/main" val="20001"/>
                    </a:ext>
                  </a:extLst>
                </a:gridCol>
              </a:tblGrid>
              <a:tr h="393045">
                <a:tc>
                  <a:txBody>
                    <a:bodyPr/>
                    <a:lstStyle/>
                    <a:p>
                      <a:pPr indent="240030" algn="ctr" fontAlgn="auto">
                        <a:spcAft>
                          <a:spcPts val="0"/>
                        </a:spcAft>
                      </a:pPr>
                      <a:r>
                        <a:rPr lang="zh-CN" sz="1600" kern="0" dirty="0">
                          <a:effectLst/>
                          <a:latin typeface="Times New Roman" pitchFamily="18" charset="0"/>
                          <a:ea typeface="微软雅黑" pitchFamily="34" charset="-122"/>
                          <a:cs typeface="Times New Roman" pitchFamily="18" charset="0"/>
                        </a:rPr>
                        <a:t>函数</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indent="240030" algn="ctr" fontAlgn="auto">
                        <a:spcAft>
                          <a:spcPts val="0"/>
                        </a:spcAft>
                      </a:pPr>
                      <a:r>
                        <a:rPr lang="zh-CN" sz="1600" kern="0" dirty="0">
                          <a:effectLst/>
                          <a:latin typeface="Times New Roman" pitchFamily="18" charset="0"/>
                          <a:ea typeface="微软雅黑" pitchFamily="34" charset="-122"/>
                          <a:cs typeface="Times New Roman" pitchFamily="18" charset="0"/>
                        </a:rPr>
                        <a:t>说明</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0"/>
                  </a:ext>
                </a:extLst>
              </a:tr>
              <a:tr h="408053">
                <a:tc>
                  <a:txBody>
                    <a:bodyPr/>
                    <a:lstStyle/>
                    <a:p>
                      <a:pPr algn="ctr" fontAlgn="auto">
                        <a:spcAft>
                          <a:spcPts val="0"/>
                        </a:spcAft>
                      </a:pPr>
                      <a:r>
                        <a:rPr lang="en-US" altLang="zh-CN" sz="1600" kern="0" dirty="0">
                          <a:solidFill>
                            <a:schemeClr val="bg1"/>
                          </a:solidFill>
                          <a:effectLst/>
                          <a:latin typeface="Times New Roman" pitchFamily="18" charset="0"/>
                          <a:ea typeface="微软雅黑" pitchFamily="34" charset="-122"/>
                          <a:cs typeface="Times New Roman" pitchFamily="18" charset="0"/>
                        </a:rPr>
                        <a:t>sum</a:t>
                      </a:r>
                      <a:endParaRPr lang="zh-CN" sz="1600" kern="0" dirty="0">
                        <a:solidFill>
                          <a:schemeClr val="bg1"/>
                        </a:solidFill>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0" dirty="0">
                          <a:solidFill>
                            <a:schemeClr val="dk1"/>
                          </a:solidFill>
                          <a:effectLst/>
                          <a:latin typeface="Times New Roman" pitchFamily="18" charset="0"/>
                          <a:ea typeface="微软雅黑" pitchFamily="34" charset="-122"/>
                          <a:cs typeface="Times New Roman" pitchFamily="18" charset="0"/>
                        </a:rPr>
                        <a:t>计算数组的和</a:t>
                      </a:r>
                      <a:endParaRPr lang="zh-CN" sz="1600" b="0" kern="0" dirty="0">
                        <a:solidFill>
                          <a:schemeClr val="dk1"/>
                        </a:solidFill>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1"/>
                  </a:ext>
                </a:extLst>
              </a:tr>
              <a:tr h="408053">
                <a:tc>
                  <a:txBody>
                    <a:bodyPr/>
                    <a:lstStyle/>
                    <a:p>
                      <a:pPr algn="ctr" fontAlgn="auto">
                        <a:spcAft>
                          <a:spcPts val="0"/>
                        </a:spcAft>
                      </a:pPr>
                      <a:r>
                        <a:rPr lang="en-US" altLang="zh-CN" sz="1600" b="1" kern="1200" dirty="0">
                          <a:solidFill>
                            <a:schemeClr val="lt1"/>
                          </a:solidFill>
                          <a:effectLst/>
                          <a:latin typeface="Times New Roman" pitchFamily="18" charset="0"/>
                          <a:ea typeface="微软雅黑" pitchFamily="34" charset="-122"/>
                          <a:cs typeface="Times New Roman" pitchFamily="18" charset="0"/>
                        </a:rPr>
                        <a:t>mean</a:t>
                      </a:r>
                      <a:endParaRPr lang="zh-CN" alt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计算数组均值</a:t>
                      </a:r>
                      <a:endParaRPr lang="zh-CN" alt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2"/>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std</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计算数组标准差</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3"/>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var</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marL="0" marR="0" indent="0" algn="just" defTabSz="967527" rtl="0" eaLnBrk="1" fontAlgn="auto" latinLnBrk="0" hangingPunct="1">
                        <a:lnSpc>
                          <a:spcPct val="100000"/>
                        </a:lnSpc>
                        <a:spcBef>
                          <a:spcPts val="0"/>
                        </a:spcBef>
                        <a:spcAft>
                          <a:spcPts val="0"/>
                        </a:spcAft>
                        <a:buClrTx/>
                        <a:buSzTx/>
                        <a:buFontTx/>
                        <a:buNone/>
                        <a:tabLst/>
                        <a:defRPr/>
                      </a:pPr>
                      <a:r>
                        <a:rPr lang="zh-CN" altLang="zh-CN" sz="1600" b="0" kern="1200" dirty="0">
                          <a:solidFill>
                            <a:schemeClr val="dk1"/>
                          </a:solidFill>
                          <a:effectLst/>
                          <a:latin typeface="Times New Roman" pitchFamily="18" charset="0"/>
                          <a:ea typeface="微软雅黑" pitchFamily="34" charset="-122"/>
                          <a:cs typeface="Times New Roman" pitchFamily="18" charset="0"/>
                        </a:rPr>
                        <a:t>计算数组方差</a:t>
                      </a:r>
                      <a:endParaRPr lang="zh-CN" alt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4"/>
                  </a:ext>
                </a:extLst>
              </a:tr>
              <a:tr h="408053">
                <a:tc>
                  <a:txBody>
                    <a:bodyPr/>
                    <a:lstStyle/>
                    <a:p>
                      <a:pPr algn="ctr" fontAlgn="auto">
                        <a:spcAft>
                          <a:spcPts val="0"/>
                        </a:spcAft>
                      </a:pPr>
                      <a:r>
                        <a:rPr lang="en-US" altLang="zh-CN" sz="1600" b="1" kern="1200" dirty="0">
                          <a:solidFill>
                            <a:schemeClr val="lt1"/>
                          </a:solidFill>
                          <a:effectLst/>
                          <a:latin typeface="Times New Roman" pitchFamily="18" charset="0"/>
                          <a:ea typeface="微软雅黑" pitchFamily="34" charset="-122"/>
                          <a:cs typeface="Times New Roman" pitchFamily="18" charset="0"/>
                        </a:rPr>
                        <a:t>min</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en-US" sz="1600" b="0" kern="0" dirty="0">
                          <a:effectLst/>
                          <a:latin typeface="Times New Roman" pitchFamily="18" charset="0"/>
                          <a:ea typeface="微软雅黑" pitchFamily="34" charset="-122"/>
                          <a:cs typeface="Times New Roman" pitchFamily="18" charset="0"/>
                        </a:rPr>
                        <a:t>计算数组最小值</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5"/>
                  </a:ext>
                </a:extLst>
              </a:tr>
              <a:tr h="408053">
                <a:tc>
                  <a:txBody>
                    <a:bodyPr/>
                    <a:lstStyle/>
                    <a:p>
                      <a:pPr algn="ctr" fontAlgn="auto">
                        <a:spcAft>
                          <a:spcPts val="0"/>
                        </a:spcAft>
                      </a:pPr>
                      <a:r>
                        <a:rPr lang="en-US" altLang="zh-CN" sz="1600" kern="100" dirty="0">
                          <a:effectLst/>
                          <a:latin typeface="Times New Roman" pitchFamily="18" charset="0"/>
                          <a:ea typeface="微软雅黑" pitchFamily="34" charset="-122"/>
                          <a:cs typeface="Times New Roman" pitchFamily="18" charset="0"/>
                        </a:rPr>
                        <a:t>max</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en-US" sz="1600" b="0" kern="100" dirty="0">
                          <a:effectLst/>
                          <a:latin typeface="Times New Roman" pitchFamily="18" charset="0"/>
                          <a:ea typeface="微软雅黑" pitchFamily="34" charset="-122"/>
                          <a:cs typeface="Times New Roman" pitchFamily="18" charset="0"/>
                        </a:rPr>
                        <a:t>计算数组最大值</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6"/>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argmin</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返回数组最小元素的索引</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7"/>
                  </a:ext>
                </a:extLst>
              </a:tr>
              <a:tr h="408053">
                <a:tc>
                  <a:txBody>
                    <a:bodyPr/>
                    <a:lstStyle/>
                    <a:p>
                      <a:pPr algn="ctr" fontAlgn="auto">
                        <a:spcAft>
                          <a:spcPts val="0"/>
                        </a:spcAft>
                      </a:pPr>
                      <a:r>
                        <a:rPr lang="en-US" altLang="zh-CN" sz="1600" kern="100" dirty="0" err="1">
                          <a:effectLst/>
                          <a:latin typeface="Times New Roman" pitchFamily="18" charset="0"/>
                          <a:ea typeface="微软雅黑" pitchFamily="34" charset="-122"/>
                          <a:cs typeface="Times New Roman" pitchFamily="18" charset="0"/>
                        </a:rPr>
                        <a:t>argmax</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b="0" kern="1200" dirty="0">
                          <a:solidFill>
                            <a:schemeClr val="dk1"/>
                          </a:solidFill>
                          <a:effectLst/>
                          <a:latin typeface="Times New Roman" pitchFamily="18" charset="0"/>
                          <a:ea typeface="微软雅黑" pitchFamily="34" charset="-122"/>
                          <a:cs typeface="Times New Roman" pitchFamily="18" charset="0"/>
                        </a:rPr>
                        <a:t>返回数组最小元素的索引</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8"/>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cumsum</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kern="1200" dirty="0">
                          <a:solidFill>
                            <a:schemeClr val="dk1"/>
                          </a:solidFill>
                          <a:effectLst/>
                          <a:latin typeface="Times New Roman" pitchFamily="18" charset="0"/>
                          <a:ea typeface="微软雅黑" pitchFamily="34" charset="-122"/>
                          <a:cs typeface="Times New Roman" pitchFamily="18" charset="0"/>
                        </a:rPr>
                        <a:t>计算所有元素的累计和</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09"/>
                  </a:ext>
                </a:extLst>
              </a:tr>
              <a:tr h="408053">
                <a:tc>
                  <a:txBody>
                    <a:bodyPr/>
                    <a:lstStyle/>
                    <a:p>
                      <a:pPr algn="ctr" fontAlgn="auto">
                        <a:spcAft>
                          <a:spcPts val="0"/>
                        </a:spcAft>
                      </a:pPr>
                      <a:r>
                        <a:rPr lang="en-US" altLang="zh-CN" sz="1600" b="1" kern="1200" dirty="0" err="1">
                          <a:solidFill>
                            <a:schemeClr val="lt1"/>
                          </a:solidFill>
                          <a:effectLst/>
                          <a:latin typeface="Times New Roman" pitchFamily="18" charset="0"/>
                          <a:ea typeface="微软雅黑" pitchFamily="34" charset="-122"/>
                          <a:cs typeface="Times New Roman" pitchFamily="18" charset="0"/>
                        </a:rPr>
                        <a:t>cumprod</a:t>
                      </a:r>
                      <a:endParaRPr lang="zh-CN" sz="1600" kern="100" dirty="0">
                        <a:effectLst/>
                        <a:latin typeface="Times New Roman" pitchFamily="18" charset="0"/>
                        <a:ea typeface="微软雅黑" pitchFamily="34" charset="-122"/>
                        <a:cs typeface="Times New Roman" pitchFamily="18" charset="0"/>
                      </a:endParaRPr>
                    </a:p>
                  </a:txBody>
                  <a:tcPr marL="68586" marR="68586" marT="0" marB="0" anchor="ctr"/>
                </a:tc>
                <a:tc>
                  <a:txBody>
                    <a:bodyPr/>
                    <a:lstStyle/>
                    <a:p>
                      <a:pPr algn="just" fontAlgn="auto">
                        <a:spcAft>
                          <a:spcPts val="0"/>
                        </a:spcAft>
                      </a:pPr>
                      <a:r>
                        <a:rPr lang="zh-CN" altLang="zh-CN" sz="1600" kern="1200" dirty="0">
                          <a:solidFill>
                            <a:schemeClr val="dk1"/>
                          </a:solidFill>
                          <a:effectLst/>
                          <a:latin typeface="Times New Roman" pitchFamily="18" charset="0"/>
                          <a:ea typeface="微软雅黑" pitchFamily="34" charset="-122"/>
                          <a:cs typeface="Times New Roman" pitchFamily="18" charset="0"/>
                        </a:rPr>
                        <a:t>计算所有元素的累计积</a:t>
                      </a:r>
                      <a:endParaRPr lang="zh-CN" sz="1600" b="0" kern="100" dirty="0">
                        <a:effectLst/>
                        <a:latin typeface="Times New Roman" pitchFamily="18" charset="0"/>
                        <a:ea typeface="微软雅黑" pitchFamily="34" charset="-122"/>
                        <a:cs typeface="Times New Roman" pitchFamily="18" charset="0"/>
                      </a:endParaRPr>
                    </a:p>
                  </a:txBody>
                  <a:tcPr marL="68586" marR="68586"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054416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59238-03A6-49D8-AB32-0127CEAD5FB7}"/>
              </a:ext>
            </a:extLst>
          </p:cNvPr>
          <p:cNvSpPr>
            <a:spLocks noGrp="1"/>
          </p:cNvSpPr>
          <p:nvPr>
            <p:ph type="title"/>
          </p:nvPr>
        </p:nvSpPr>
        <p:spPr/>
        <p:txBody>
          <a:bodyPr/>
          <a:lstStyle/>
          <a:p>
            <a:r>
              <a:rPr lang="zh-CN" altLang="en-US" dirty="0"/>
              <a:t>案例：</a:t>
            </a:r>
          </a:p>
        </p:txBody>
      </p:sp>
      <p:sp>
        <p:nvSpPr>
          <p:cNvPr id="3" name="内容占位符 2">
            <a:extLst>
              <a:ext uri="{FF2B5EF4-FFF2-40B4-BE49-F238E27FC236}">
                <a16:creationId xmlns:a16="http://schemas.microsoft.com/office/drawing/2014/main" id="{9160E18F-AA37-4884-8B3B-369BEDB0F7D8}"/>
              </a:ext>
            </a:extLst>
          </p:cNvPr>
          <p:cNvSpPr>
            <a:spLocks noGrp="1"/>
          </p:cNvSpPr>
          <p:nvPr>
            <p:ph idx="1"/>
          </p:nvPr>
        </p:nvSpPr>
        <p:spPr/>
        <p:txBody>
          <a:bodyPr/>
          <a:lstStyle/>
          <a:p>
            <a:r>
              <a:rPr lang="zh-CN" altLang="en-US" dirty="0"/>
              <a:t>代码 </a:t>
            </a:r>
            <a:r>
              <a:rPr lang="en-US" altLang="zh-CN" dirty="0"/>
              <a:t>51</a:t>
            </a:r>
            <a:r>
              <a:rPr lang="zh-CN" altLang="en-US" dirty="0"/>
              <a:t>：</a:t>
            </a:r>
            <a:r>
              <a:rPr lang="en-US" altLang="zh-CN" dirty="0"/>
              <a:t>iris</a:t>
            </a:r>
            <a:r>
              <a:rPr lang="zh-CN" altLang="en-US" dirty="0"/>
              <a:t>数据集统计任务实现</a:t>
            </a:r>
            <a:endParaRPr lang="en-US" altLang="zh-CN" dirty="0"/>
          </a:p>
          <a:p>
            <a:r>
              <a:rPr lang="zh-CN" altLang="en-US" dirty="0"/>
              <a:t>读取</a:t>
            </a:r>
            <a:r>
              <a:rPr lang="en-US" altLang="zh-CN" dirty="0"/>
              <a:t>iris</a:t>
            </a:r>
            <a:r>
              <a:rPr lang="zh-CN" altLang="en-US" dirty="0"/>
              <a:t>数据集中的花萼长度数据（已保存为</a:t>
            </a:r>
            <a:r>
              <a:rPr lang="en-US" altLang="zh-CN" dirty="0"/>
              <a:t>csv</a:t>
            </a:r>
            <a:r>
              <a:rPr lang="zh-CN" altLang="en-US" dirty="0"/>
              <a:t>格式），</a:t>
            </a:r>
            <a:endParaRPr lang="en-US" altLang="zh-CN" dirty="0"/>
          </a:p>
          <a:p>
            <a:r>
              <a:rPr lang="zh-CN" altLang="en-US" dirty="0"/>
              <a:t>对其进行排序、去重，并求出和、累积和、均值、标准差、方差、最小值、最大值。</a:t>
            </a:r>
          </a:p>
          <a:p>
            <a:endParaRPr lang="zh-CN" altLang="en-US" dirty="0"/>
          </a:p>
        </p:txBody>
      </p:sp>
      <p:sp>
        <p:nvSpPr>
          <p:cNvPr id="4" name="日期占位符 3">
            <a:extLst>
              <a:ext uri="{FF2B5EF4-FFF2-40B4-BE49-F238E27FC236}">
                <a16:creationId xmlns:a16="http://schemas.microsoft.com/office/drawing/2014/main" id="{37C2E2BF-9F6B-4E9A-9CE6-397735DBD518}"/>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D1C29E8A-5E6A-4730-8EBA-9669BE560152}"/>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DBA429B7-5D68-4EAF-A251-A5E571329E25}"/>
              </a:ext>
            </a:extLst>
          </p:cNvPr>
          <p:cNvSpPr>
            <a:spLocks noGrp="1"/>
          </p:cNvSpPr>
          <p:nvPr>
            <p:ph type="sldNum" sz="quarter" idx="12"/>
          </p:nvPr>
        </p:nvSpPr>
        <p:spPr/>
        <p:txBody>
          <a:bodyPr/>
          <a:lstStyle/>
          <a:p>
            <a:fld id="{430B0D6D-5A4E-4BD9-8C2C-65280206BEEF}" type="slidenum">
              <a:rPr lang="zh-CN" altLang="en-US" smtClean="0"/>
              <a:t>55</a:t>
            </a:fld>
            <a:endParaRPr lang="zh-CN" altLang="en-US"/>
          </a:p>
        </p:txBody>
      </p:sp>
    </p:spTree>
    <p:extLst>
      <p:ext uri="{BB962C8B-B14F-4D97-AF65-F5344CB8AC3E}">
        <p14:creationId xmlns:p14="http://schemas.microsoft.com/office/powerpoint/2010/main" val="4176965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387C231-55B7-4289-99C8-D79ADB533B82}"/>
              </a:ext>
            </a:extLst>
          </p:cNvPr>
          <p:cNvSpPr>
            <a:spLocks noGrp="1"/>
          </p:cNvSpPr>
          <p:nvPr>
            <p:ph type="title"/>
          </p:nvPr>
        </p:nvSpPr>
        <p:spPr/>
        <p:txBody>
          <a:bodyPr/>
          <a:lstStyle/>
          <a:p>
            <a:r>
              <a:rPr lang="zh-CN" altLang="en-US" dirty="0"/>
              <a:t>小结</a:t>
            </a:r>
          </a:p>
        </p:txBody>
      </p:sp>
      <p:sp>
        <p:nvSpPr>
          <p:cNvPr id="8" name="文本占位符 7">
            <a:extLst>
              <a:ext uri="{FF2B5EF4-FFF2-40B4-BE49-F238E27FC236}">
                <a16:creationId xmlns:a16="http://schemas.microsoft.com/office/drawing/2014/main" id="{F93C5445-B18F-4353-8DF2-2D3159897DA1}"/>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A744857C-A9DC-47C1-893F-5C1CF2099A06}"/>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F0F242A2-4F9F-460E-BDF7-4E039885C229}"/>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CE930CEA-6CA0-403C-ACEF-11A4FD244452}"/>
              </a:ext>
            </a:extLst>
          </p:cNvPr>
          <p:cNvSpPr>
            <a:spLocks noGrp="1"/>
          </p:cNvSpPr>
          <p:nvPr>
            <p:ph type="sldNum" sz="quarter" idx="12"/>
          </p:nvPr>
        </p:nvSpPr>
        <p:spPr/>
        <p:txBody>
          <a:bodyPr/>
          <a:lstStyle/>
          <a:p>
            <a:fld id="{430B0D6D-5A4E-4BD9-8C2C-65280206BEEF}" type="slidenum">
              <a:rPr lang="zh-CN" altLang="en-US" smtClean="0"/>
              <a:t>56</a:t>
            </a:fld>
            <a:endParaRPr lang="zh-CN" altLang="en-US"/>
          </a:p>
        </p:txBody>
      </p:sp>
    </p:spTree>
    <p:extLst>
      <p:ext uri="{BB962C8B-B14F-4D97-AF65-F5344CB8AC3E}">
        <p14:creationId xmlns:p14="http://schemas.microsoft.com/office/powerpoint/2010/main" val="2835973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C5DFD-D18F-44A4-BACC-58009F18D86F}"/>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4D707460-C197-4A50-8758-0406754A91E9}"/>
              </a:ext>
            </a:extLst>
          </p:cNvPr>
          <p:cNvSpPr>
            <a:spLocks noGrp="1"/>
          </p:cNvSpPr>
          <p:nvPr>
            <p:ph idx="1"/>
          </p:nvPr>
        </p:nvSpPr>
        <p:spPr/>
        <p:txBody>
          <a:bodyPr/>
          <a:lstStyle/>
          <a:p>
            <a:r>
              <a:rPr lang="en-US" altLang="zh-CN" dirty="0" err="1"/>
              <a:t>ndarry</a:t>
            </a:r>
            <a:r>
              <a:rPr lang="zh-CN" altLang="en-US" dirty="0"/>
              <a:t>概念、创建、索引</a:t>
            </a:r>
            <a:endParaRPr lang="en-US" altLang="zh-CN" dirty="0"/>
          </a:p>
          <a:p>
            <a:r>
              <a:rPr lang="zh-CN" altLang="en-US" dirty="0"/>
              <a:t>生成随机数</a:t>
            </a:r>
            <a:endParaRPr lang="en-US" altLang="zh-CN" dirty="0"/>
          </a:p>
          <a:p>
            <a:r>
              <a:rPr lang="zh-CN" altLang="en-US" dirty="0"/>
              <a:t>创建矩阵、使用通用函数计算</a:t>
            </a:r>
            <a:endParaRPr lang="en-US" altLang="zh-CN" dirty="0"/>
          </a:p>
          <a:p>
            <a:r>
              <a:rPr lang="zh-CN" altLang="en-US" dirty="0"/>
              <a:t>统计分析的常用函数</a:t>
            </a:r>
          </a:p>
        </p:txBody>
      </p:sp>
      <p:sp>
        <p:nvSpPr>
          <p:cNvPr id="4" name="日期占位符 3">
            <a:extLst>
              <a:ext uri="{FF2B5EF4-FFF2-40B4-BE49-F238E27FC236}">
                <a16:creationId xmlns:a16="http://schemas.microsoft.com/office/drawing/2014/main" id="{73167AD5-D475-4E22-B16B-18997BDE1A3D}"/>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16837D86-F1A3-46D3-9D17-EA9B7B1B1C60}"/>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3830CC4C-CBA3-41DE-85E1-E9EAC3F92A41}"/>
              </a:ext>
            </a:extLst>
          </p:cNvPr>
          <p:cNvSpPr>
            <a:spLocks noGrp="1"/>
          </p:cNvSpPr>
          <p:nvPr>
            <p:ph type="sldNum" sz="quarter" idx="12"/>
          </p:nvPr>
        </p:nvSpPr>
        <p:spPr/>
        <p:txBody>
          <a:bodyPr/>
          <a:lstStyle/>
          <a:p>
            <a:fld id="{430B0D6D-5A4E-4BD9-8C2C-65280206BEEF}" type="slidenum">
              <a:rPr lang="zh-CN" altLang="en-US" smtClean="0"/>
              <a:t>57</a:t>
            </a:fld>
            <a:endParaRPr lang="zh-CN" altLang="en-US"/>
          </a:p>
        </p:txBody>
      </p:sp>
    </p:spTree>
    <p:extLst>
      <p:ext uri="{BB962C8B-B14F-4D97-AF65-F5344CB8AC3E}">
        <p14:creationId xmlns:p14="http://schemas.microsoft.com/office/powerpoint/2010/main" val="204722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71036" y="1225112"/>
            <a:ext cx="3938899" cy="477054"/>
          </a:xfrm>
          <a:prstGeom prst="rect">
            <a:avLst/>
          </a:prstGeom>
        </p:spPr>
        <p:txBody>
          <a:bodyPr wrap="none">
            <a:spAutoFit/>
          </a:bodyPr>
          <a:lstStyle/>
          <a:p>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在环境中安装</a:t>
            </a:r>
            <a:r>
              <a:rPr lang="en-US" altLang="zh-CN" sz="25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p>
        </p:txBody>
      </p:sp>
      <p:sp>
        <p:nvSpPr>
          <p:cNvPr id="13" name="矩形 12"/>
          <p:cNvSpPr/>
          <p:nvPr/>
        </p:nvSpPr>
        <p:spPr>
          <a:xfrm>
            <a:off x="1394433" y="2028301"/>
            <a:ext cx="9463135" cy="418191"/>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模块不是</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的标准模块库，因此需要在系统中下载安装，具体如下：</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1500472" y="3161836"/>
            <a:ext cx="6754599" cy="44487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pip install –U </a:t>
            </a:r>
            <a:r>
              <a:rPr lang="en-US" altLang="zh-CN" sz="1400" dirty="0" err="1">
                <a:solidFill>
                  <a:schemeClr val="bg1">
                    <a:lumMod val="95000"/>
                  </a:schemeClr>
                </a:solidFill>
              </a:rPr>
              <a:t>numpy</a:t>
            </a:r>
            <a:endParaRPr lang="en-US" altLang="zh-CN" sz="1400" dirty="0">
              <a:solidFill>
                <a:schemeClr val="bg1">
                  <a:lumMod val="95000"/>
                </a:schemeClr>
              </a:solidFill>
            </a:endParaRPr>
          </a:p>
        </p:txBody>
      </p:sp>
      <p:sp>
        <p:nvSpPr>
          <p:cNvPr id="8" name="矩形 7"/>
          <p:cNvSpPr/>
          <p:nvPr/>
        </p:nvSpPr>
        <p:spPr>
          <a:xfrm>
            <a:off x="1394433" y="2699988"/>
            <a:ext cx="3506088" cy="338554"/>
          </a:xfrm>
          <a:prstGeom prst="rect">
            <a:avLst/>
          </a:prstGeom>
        </p:spPr>
        <p:txBody>
          <a:bodyPr wrap="none">
            <a:spAutoFit/>
          </a:bodyPr>
          <a:lstStyle/>
          <a:p>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windows</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下安装</a:t>
            </a:r>
            <a:r>
              <a:rPr lang="en-US" altLang="zh-CN" sz="16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模块指令：</a:t>
            </a:r>
          </a:p>
        </p:txBody>
      </p:sp>
      <p:sp>
        <p:nvSpPr>
          <p:cNvPr id="10" name="矩形 9"/>
          <p:cNvSpPr/>
          <p:nvPr/>
        </p:nvSpPr>
        <p:spPr>
          <a:xfrm>
            <a:off x="1394433" y="4155281"/>
            <a:ext cx="3328540" cy="338554"/>
          </a:xfrm>
          <a:prstGeom prst="rect">
            <a:avLst/>
          </a:prstGeom>
        </p:spPr>
        <p:txBody>
          <a:bodyPr wrap="none">
            <a:spAutoFit/>
          </a:bodyPr>
          <a:lstStyle/>
          <a:p>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程序中导入</a:t>
            </a:r>
            <a:r>
              <a:rPr lang="en-US" altLang="zh-CN" sz="16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p>
        </p:txBody>
      </p:sp>
      <p:sp>
        <p:nvSpPr>
          <p:cNvPr id="11" name="标题 1"/>
          <p:cNvSpPr txBox="1">
            <a:spLocks/>
          </p:cNvSpPr>
          <p:nvPr/>
        </p:nvSpPr>
        <p:spPr>
          <a:xfrm>
            <a:off x="1500472" y="4617128"/>
            <a:ext cx="7833004" cy="147153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导入</a:t>
            </a:r>
            <a:r>
              <a:rPr lang="en-US" altLang="zh-CN" sz="1400" dirty="0" err="1">
                <a:solidFill>
                  <a:schemeClr val="accent6"/>
                </a:solidFill>
              </a:rPr>
              <a:t>NumPy</a:t>
            </a:r>
            <a:r>
              <a:rPr lang="zh-CN" altLang="en-US" sz="1400" dirty="0">
                <a:solidFill>
                  <a:schemeClr val="accent6"/>
                </a:solidFill>
              </a:rPr>
              <a:t>模块</a:t>
            </a:r>
            <a:endParaRPr lang="en-US" altLang="zh-CN" sz="1400" dirty="0">
              <a:solidFill>
                <a:schemeClr val="accent6"/>
              </a:solidFill>
            </a:endParaRPr>
          </a:p>
          <a:p>
            <a:pPr>
              <a:lnSpc>
                <a:spcPct val="150000"/>
              </a:lnSpc>
            </a:pPr>
            <a:r>
              <a:rPr lang="en-US" altLang="zh-CN" sz="1400" dirty="0">
                <a:solidFill>
                  <a:srgbClr val="0563C1"/>
                </a:solidFill>
              </a:rPr>
              <a:t>import </a:t>
            </a:r>
            <a:r>
              <a:rPr lang="en-US" altLang="zh-CN" sz="1400" b="0" dirty="0" err="1">
                <a:solidFill>
                  <a:schemeClr val="tx1">
                    <a:lumMod val="65000"/>
                    <a:lumOff val="35000"/>
                  </a:schemeClr>
                </a:solidFill>
              </a:rPr>
              <a:t>numpy</a:t>
            </a:r>
            <a:r>
              <a:rPr lang="en-US" altLang="zh-CN" sz="1400" b="0" dirty="0">
                <a:solidFill>
                  <a:schemeClr val="tx1">
                    <a:lumMod val="65000"/>
                    <a:lumOff val="35000"/>
                  </a:schemeClr>
                </a:solidFill>
              </a:rPr>
              <a:t> </a:t>
            </a:r>
            <a:r>
              <a:rPr lang="en-US" altLang="zh-CN" sz="1400" dirty="0">
                <a:solidFill>
                  <a:srgbClr val="0563C1"/>
                </a:solidFill>
              </a:rPr>
              <a:t>as</a:t>
            </a:r>
            <a:r>
              <a:rPr lang="en-US" altLang="zh-CN" sz="1400" b="0" dirty="0">
                <a:solidFill>
                  <a:schemeClr val="tx1">
                    <a:lumMod val="65000"/>
                    <a:lumOff val="35000"/>
                  </a:schemeClr>
                </a:solidFill>
              </a:rPr>
              <a:t> </a:t>
            </a:r>
            <a:r>
              <a:rPr lang="en-US" altLang="zh-CN" sz="1400" dirty="0">
                <a:solidFill>
                  <a:srgbClr val="C00000"/>
                </a:solidFill>
              </a:rPr>
              <a:t>np  </a:t>
            </a:r>
            <a:r>
              <a:rPr lang="en-US" altLang="zh-CN" sz="1400" dirty="0">
                <a:solidFill>
                  <a:schemeClr val="accent6"/>
                </a:solidFill>
              </a:rPr>
              <a:t># </a:t>
            </a:r>
            <a:r>
              <a:rPr lang="zh-CN" altLang="en-US" sz="1400" dirty="0">
                <a:solidFill>
                  <a:schemeClr val="accent6"/>
                </a:solidFill>
              </a:rPr>
              <a:t>推荐使用，给模块起别名</a:t>
            </a:r>
            <a:r>
              <a:rPr lang="en-US" altLang="zh-CN" sz="1400" b="0" dirty="0">
                <a:solidFill>
                  <a:schemeClr val="accent6"/>
                </a:solidFill>
              </a:rPr>
              <a:t> </a:t>
            </a:r>
          </a:p>
          <a:p>
            <a:pPr>
              <a:lnSpc>
                <a:spcPct val="150000"/>
              </a:lnSpc>
            </a:pPr>
            <a:r>
              <a:rPr lang="en-US" altLang="zh-CN" sz="1400" dirty="0">
                <a:solidFill>
                  <a:schemeClr val="accent6"/>
                </a:solidFill>
              </a:rPr>
              <a:t># </a:t>
            </a:r>
            <a:r>
              <a:rPr lang="zh-CN" altLang="en-US" sz="1400" dirty="0">
                <a:solidFill>
                  <a:schemeClr val="accent6"/>
                </a:solidFill>
              </a:rPr>
              <a:t>或</a:t>
            </a:r>
            <a:endParaRPr lang="en-US" altLang="zh-CN" sz="1400" dirty="0">
              <a:solidFill>
                <a:schemeClr val="accent6"/>
              </a:solidFill>
            </a:endParaRPr>
          </a:p>
          <a:p>
            <a:pPr>
              <a:lnSpc>
                <a:spcPct val="150000"/>
              </a:lnSpc>
            </a:pPr>
            <a:r>
              <a:rPr lang="en-US" altLang="zh-CN" sz="1400" dirty="0">
                <a:solidFill>
                  <a:srgbClr val="0563C1"/>
                </a:solidFill>
              </a:rPr>
              <a:t>from</a:t>
            </a:r>
            <a:r>
              <a:rPr lang="en-US" altLang="zh-CN" sz="1400" b="0" dirty="0">
                <a:solidFill>
                  <a:schemeClr val="tx1">
                    <a:lumMod val="65000"/>
                    <a:lumOff val="35000"/>
                  </a:schemeClr>
                </a:solidFill>
              </a:rPr>
              <a:t> </a:t>
            </a:r>
            <a:r>
              <a:rPr lang="en-US" altLang="zh-CN" sz="1400" b="0" dirty="0" err="1">
                <a:solidFill>
                  <a:schemeClr val="tx1">
                    <a:lumMod val="65000"/>
                    <a:lumOff val="35000"/>
                  </a:schemeClr>
                </a:solidFill>
              </a:rPr>
              <a:t>numpy</a:t>
            </a:r>
            <a:r>
              <a:rPr lang="en-US" altLang="zh-CN" sz="1400" b="0" dirty="0">
                <a:solidFill>
                  <a:schemeClr val="tx1">
                    <a:lumMod val="65000"/>
                    <a:lumOff val="35000"/>
                  </a:schemeClr>
                </a:solidFill>
              </a:rPr>
              <a:t> </a:t>
            </a:r>
            <a:r>
              <a:rPr lang="en-US" altLang="zh-CN" sz="1400" b="0" dirty="0">
                <a:solidFill>
                  <a:srgbClr val="0563C1"/>
                </a:solidFill>
              </a:rPr>
              <a:t>import</a:t>
            </a:r>
            <a:r>
              <a:rPr lang="en-US" altLang="zh-CN" sz="1400" b="0" dirty="0">
                <a:solidFill>
                  <a:schemeClr val="tx1">
                    <a:lumMod val="65000"/>
                    <a:lumOff val="35000"/>
                  </a:schemeClr>
                </a:solidFill>
              </a:rPr>
              <a:t> </a:t>
            </a:r>
            <a:r>
              <a:rPr lang="en-US" altLang="zh-CN" sz="1400" dirty="0">
                <a:solidFill>
                  <a:srgbClr val="C00000"/>
                </a:solidFill>
              </a:rPr>
              <a:t>*</a:t>
            </a:r>
          </a:p>
        </p:txBody>
      </p:sp>
    </p:spTree>
    <p:extLst>
      <p:ext uri="{BB962C8B-B14F-4D97-AF65-F5344CB8AC3E}">
        <p14:creationId xmlns:p14="http://schemas.microsoft.com/office/powerpoint/2010/main" val="244661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E436C-CB85-4D1C-BBBA-FFBA907B325E}"/>
              </a:ext>
            </a:extLst>
          </p:cNvPr>
          <p:cNvSpPr>
            <a:spLocks noGrp="1"/>
          </p:cNvSpPr>
          <p:nvPr>
            <p:ph type="title"/>
          </p:nvPr>
        </p:nvSpPr>
        <p:spPr/>
        <p:txBody>
          <a:bodyPr/>
          <a:lstStyle/>
          <a:p>
            <a:r>
              <a:rPr lang="zh-CN" altLang="en-US" dirty="0"/>
              <a:t>目标</a:t>
            </a:r>
          </a:p>
        </p:txBody>
      </p:sp>
      <p:sp>
        <p:nvSpPr>
          <p:cNvPr id="3" name="内容占位符 2">
            <a:extLst>
              <a:ext uri="{FF2B5EF4-FFF2-40B4-BE49-F238E27FC236}">
                <a16:creationId xmlns:a16="http://schemas.microsoft.com/office/drawing/2014/main" id="{9CC6B30E-60F0-4497-9A6A-BF7401F458F7}"/>
              </a:ext>
            </a:extLst>
          </p:cNvPr>
          <p:cNvSpPr>
            <a:spLocks noGrp="1"/>
          </p:cNvSpPr>
          <p:nvPr>
            <p:ph idx="1"/>
          </p:nvPr>
        </p:nvSpPr>
        <p:spPr/>
        <p:txBody>
          <a:bodyPr/>
          <a:lstStyle/>
          <a:p>
            <a:r>
              <a:rPr lang="zh-CN" altLang="en-US" dirty="0"/>
              <a:t>掌握 </a:t>
            </a:r>
            <a:r>
              <a:rPr lang="en-US" altLang="zh-CN" dirty="0"/>
              <a:t>NumPy </a:t>
            </a:r>
            <a:r>
              <a:rPr lang="zh-CN" altLang="en-US" dirty="0"/>
              <a:t>创建多维数组、生成随机数</a:t>
            </a:r>
            <a:endParaRPr lang="en-US" altLang="zh-CN" dirty="0"/>
          </a:p>
          <a:p>
            <a:r>
              <a:rPr lang="zh-CN" altLang="en-US" dirty="0"/>
              <a:t>掌握数组的索引与变换</a:t>
            </a:r>
            <a:endParaRPr lang="en-US" altLang="zh-CN" dirty="0"/>
          </a:p>
          <a:p>
            <a:r>
              <a:rPr lang="zh-CN" altLang="en-US" dirty="0"/>
              <a:t>掌握 </a:t>
            </a:r>
            <a:r>
              <a:rPr lang="en-US" altLang="zh-CN" dirty="0"/>
              <a:t>NumPy </a:t>
            </a:r>
            <a:r>
              <a:rPr lang="zh-CN" altLang="en-US" dirty="0"/>
              <a:t>数组矩阵的运算、通用函数的基本使用方法</a:t>
            </a:r>
            <a:endParaRPr lang="en-US" altLang="zh-CN" dirty="0"/>
          </a:p>
          <a:p>
            <a:r>
              <a:rPr lang="zh-CN" altLang="en-US" dirty="0"/>
              <a:t>掌握 </a:t>
            </a:r>
            <a:r>
              <a:rPr lang="en-US" altLang="zh-CN" dirty="0"/>
              <a:t>NumPy </a:t>
            </a:r>
            <a:r>
              <a:rPr lang="zh-CN" altLang="en-US" dirty="0"/>
              <a:t>读写文件的方法、常用的统计分析函数</a:t>
            </a:r>
            <a:endParaRPr lang="en-US" altLang="zh-CN" dirty="0"/>
          </a:p>
        </p:txBody>
      </p:sp>
      <p:sp>
        <p:nvSpPr>
          <p:cNvPr id="4" name="日期占位符 3">
            <a:extLst>
              <a:ext uri="{FF2B5EF4-FFF2-40B4-BE49-F238E27FC236}">
                <a16:creationId xmlns:a16="http://schemas.microsoft.com/office/drawing/2014/main" id="{58BA0F27-33E7-4681-BF58-7F182A7CD242}"/>
              </a:ext>
            </a:extLst>
          </p:cNvPr>
          <p:cNvSpPr>
            <a:spLocks noGrp="1"/>
          </p:cNvSpPr>
          <p:nvPr>
            <p:ph type="dt" sz="half" idx="10"/>
          </p:nvPr>
        </p:nvSpPr>
        <p:spPr/>
        <p:txBody>
          <a:bodyPr/>
          <a:lstStyle/>
          <a:p>
            <a:fld id="{A9191EAA-AF5B-442B-BE88-448CF55A8900}"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EE94F2D4-420F-4252-AE54-8B5EEEAB8E11}"/>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AC2DFA53-E91F-4E99-A814-DFD68EEF28F8}"/>
              </a:ext>
            </a:extLst>
          </p:cNvPr>
          <p:cNvSpPr>
            <a:spLocks noGrp="1"/>
          </p:cNvSpPr>
          <p:nvPr>
            <p:ph type="sldNum" sz="quarter" idx="12"/>
          </p:nvPr>
        </p:nvSpPr>
        <p:spPr/>
        <p:txBody>
          <a:bodyPr/>
          <a:lstStyle/>
          <a:p>
            <a:fld id="{430B0D6D-5A4E-4BD9-8C2C-65280206BEEF}" type="slidenum">
              <a:rPr lang="zh-CN" altLang="en-US" smtClean="0"/>
              <a:t>7</a:t>
            </a:fld>
            <a:endParaRPr lang="zh-CN" altLang="en-US"/>
          </a:p>
        </p:txBody>
      </p:sp>
    </p:spTree>
    <p:extLst>
      <p:ext uri="{BB962C8B-B14F-4D97-AF65-F5344CB8AC3E}">
        <p14:creationId xmlns:p14="http://schemas.microsoft.com/office/powerpoint/2010/main" val="420181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10BB4-3E78-4E8C-A412-6AFB61BC1871}"/>
              </a:ext>
            </a:extLst>
          </p:cNvPr>
          <p:cNvSpPr>
            <a:spLocks noGrp="1"/>
          </p:cNvSpPr>
          <p:nvPr>
            <p:ph type="title"/>
          </p:nvPr>
        </p:nvSpPr>
        <p:spPr/>
        <p:txBody>
          <a:bodyPr/>
          <a:lstStyle/>
          <a:p>
            <a:r>
              <a:rPr lang="zh-CN" altLang="en-US"/>
              <a:t>摘要</a:t>
            </a:r>
          </a:p>
        </p:txBody>
      </p:sp>
      <p:sp>
        <p:nvSpPr>
          <p:cNvPr id="4" name="日期占位符 3">
            <a:extLst>
              <a:ext uri="{FF2B5EF4-FFF2-40B4-BE49-F238E27FC236}">
                <a16:creationId xmlns:a16="http://schemas.microsoft.com/office/drawing/2014/main" id="{87B10725-7E0F-476A-A423-C318D5C0F580}"/>
              </a:ext>
            </a:extLst>
          </p:cNvPr>
          <p:cNvSpPr>
            <a:spLocks noGrp="1"/>
          </p:cNvSpPr>
          <p:nvPr>
            <p:ph type="dt" sz="half" idx="10"/>
          </p:nvPr>
        </p:nvSpPr>
        <p:spPr/>
        <p:txBody>
          <a:bodyPr/>
          <a:lstStyle/>
          <a:p>
            <a:fld id="{8491FA5A-DF92-4EE6-A860-4DD993BEC407}" type="datetime1">
              <a:rPr lang="zh-CN" altLang="en-US" smtClean="0"/>
              <a:t>2020/9/13/Sunday</a:t>
            </a:fld>
            <a:endParaRPr lang="zh-CN" altLang="en-US"/>
          </a:p>
        </p:txBody>
      </p:sp>
      <p:sp>
        <p:nvSpPr>
          <p:cNvPr id="5" name="页脚占位符 4">
            <a:extLst>
              <a:ext uri="{FF2B5EF4-FFF2-40B4-BE49-F238E27FC236}">
                <a16:creationId xmlns:a16="http://schemas.microsoft.com/office/drawing/2014/main" id="{818874E3-1615-48C6-BA05-4F85F0D89785}"/>
              </a:ext>
            </a:extLst>
          </p:cNvPr>
          <p:cNvSpPr>
            <a:spLocks noGrp="1"/>
          </p:cNvSpPr>
          <p:nvPr>
            <p:ph type="ftr" sz="quarter" idx="11"/>
          </p:nvPr>
        </p:nvSpPr>
        <p:spPr/>
        <p:txBody>
          <a:bodyPr/>
          <a:lstStyle/>
          <a:p>
            <a:r>
              <a:rPr lang="en-US" altLang="zh-CN"/>
              <a:t>NumPy </a:t>
            </a:r>
            <a:r>
              <a:rPr lang="zh-CN" altLang="en-US"/>
              <a:t>数值计算</a:t>
            </a:r>
          </a:p>
        </p:txBody>
      </p:sp>
      <p:sp>
        <p:nvSpPr>
          <p:cNvPr id="6" name="灯片编号占位符 5">
            <a:extLst>
              <a:ext uri="{FF2B5EF4-FFF2-40B4-BE49-F238E27FC236}">
                <a16:creationId xmlns:a16="http://schemas.microsoft.com/office/drawing/2014/main" id="{11CBA502-0F02-4510-BA2C-37F694D3B79C}"/>
              </a:ext>
            </a:extLst>
          </p:cNvPr>
          <p:cNvSpPr>
            <a:spLocks noGrp="1"/>
          </p:cNvSpPr>
          <p:nvPr>
            <p:ph type="sldNum" sz="quarter" idx="12"/>
          </p:nvPr>
        </p:nvSpPr>
        <p:spPr/>
        <p:txBody>
          <a:bodyPr/>
          <a:lstStyle/>
          <a:p>
            <a:fld id="{430B0D6D-5A4E-4BD9-8C2C-65280206BEEF}" type="slidenum">
              <a:rPr lang="zh-CN" altLang="en-US" smtClean="0"/>
              <a:t>8</a:t>
            </a:fld>
            <a:endParaRPr lang="zh-CN" altLang="en-US"/>
          </a:p>
        </p:txBody>
      </p:sp>
      <mc:AlternateContent xmlns:mc="http://schemas.openxmlformats.org/markup-compatibility/2006">
        <mc:Choice xmlns:psuz="http://schemas.microsoft.com/office/powerpoint/2016/summaryzoom" Requires="psuz">
          <p:graphicFrame>
            <p:nvGraphicFramePr>
              <p:cNvPr id="8" name="摘要缩放定位 7">
                <a:extLst>
                  <a:ext uri="{FF2B5EF4-FFF2-40B4-BE49-F238E27FC236}">
                    <a16:creationId xmlns:a16="http://schemas.microsoft.com/office/drawing/2014/main" id="{844AB70C-29C7-41B9-8820-8938799D3107}"/>
                  </a:ext>
                </a:extLst>
              </p:cNvPr>
              <p:cNvGraphicFramePr>
                <a:graphicFrameLocks noChangeAspect="1"/>
              </p:cNvGraphicFramePr>
              <p:nvPr>
                <p:extLst>
                  <p:ext uri="{D42A27DB-BD31-4B8C-83A1-F6EECF244321}">
                    <p14:modId xmlns:p14="http://schemas.microsoft.com/office/powerpoint/2010/main" val="4071623585"/>
                  </p:ext>
                </p:extLst>
              </p:nvPr>
            </p:nvGraphicFramePr>
            <p:xfrm>
              <a:off x="838200" y="1825625"/>
              <a:ext cx="10515600" cy="4351338"/>
            </p:xfrm>
            <a:graphic>
              <a:graphicData uri="http://schemas.microsoft.com/office/powerpoint/2016/summaryzoom">
                <psuz:summaryZm>
                  <psuz:summaryZmObj sectionId="{622A7072-B816-4BDF-B876-3EF2C037FD68}">
                    <psuz:zmPr id="{36F1532A-C3E9-41E1-B7D6-2953F2E38021}" transitionDur="1000">
                      <p166:blipFill xmlns:p166="http://schemas.microsoft.com/office/powerpoint/2016/6/main">
                        <a:blip r:embed="rId2"/>
                        <a:stretch>
                          <a:fillRect/>
                        </a:stretch>
                      </p166:blipFill>
                      <p166:spPr xmlns:p166="http://schemas.microsoft.com/office/powerpoint/2016/6/main">
                        <a:xfrm>
                          <a:off x="1711460" y="152297"/>
                          <a:ext cx="3481070" cy="1958102"/>
                        </a:xfrm>
                        <a:prstGeom prst="rect">
                          <a:avLst/>
                        </a:prstGeom>
                        <a:ln w="3175">
                          <a:solidFill>
                            <a:prstClr val="ltGray"/>
                          </a:solidFill>
                        </a:ln>
                      </p166:spPr>
                    </psuz:zmPr>
                  </psuz:summaryZmObj>
                  <psuz:summaryZmObj sectionId="{0E74AF40-25D1-4DA3-918E-0F1573FA2A14}">
                    <psuz:zmPr id="{E454AD60-80C1-42CB-9B0B-83281B79B115}" transitionDur="1000">
                      <p166:blipFill xmlns:p166="http://schemas.microsoft.com/office/powerpoint/2016/6/main">
                        <a:blip r:embed="rId3"/>
                        <a:stretch>
                          <a:fillRect/>
                        </a:stretch>
                      </p166:blipFill>
                      <p166:spPr xmlns:p166="http://schemas.microsoft.com/office/powerpoint/2016/6/main">
                        <a:xfrm>
                          <a:off x="5323070" y="152297"/>
                          <a:ext cx="3481070" cy="1958102"/>
                        </a:xfrm>
                        <a:prstGeom prst="rect">
                          <a:avLst/>
                        </a:prstGeom>
                        <a:ln w="3175">
                          <a:solidFill>
                            <a:prstClr val="ltGray"/>
                          </a:solidFill>
                        </a:ln>
                      </p166:spPr>
                    </psuz:zmPr>
                  </psuz:summaryZmObj>
                  <psuz:summaryZmObj sectionId="{D48BB921-3BF2-4CCF-A227-A04C3D063D04}">
                    <psuz:zmPr id="{7BF0266B-EC70-4546-9C1A-F5FA583E0BE4}" transitionDur="1000">
                      <p166:blipFill xmlns:p166="http://schemas.microsoft.com/office/powerpoint/2016/6/main">
                        <a:blip r:embed="rId4"/>
                        <a:stretch>
                          <a:fillRect/>
                        </a:stretch>
                      </p166:blipFill>
                      <p166:spPr xmlns:p166="http://schemas.microsoft.com/office/powerpoint/2016/6/main">
                        <a:xfrm>
                          <a:off x="1711460" y="2240939"/>
                          <a:ext cx="3481070" cy="1958102"/>
                        </a:xfrm>
                        <a:prstGeom prst="rect">
                          <a:avLst/>
                        </a:prstGeom>
                        <a:ln w="3175">
                          <a:solidFill>
                            <a:prstClr val="ltGray"/>
                          </a:solidFill>
                        </a:ln>
                      </p166:spPr>
                    </psuz:zmPr>
                  </psuz:summaryZmObj>
                  <psuz:summaryZmObj sectionId="{AED47850-0527-4F91-97AB-1D2E2D784B08}">
                    <psuz:zmPr id="{DB7E1790-FBA8-430E-BC56-804813DB65C7}" transitionDur="1000">
                      <p166:blipFill xmlns:p166="http://schemas.microsoft.com/office/powerpoint/2016/6/main">
                        <a:blip r:embed="rId5"/>
                        <a:stretch>
                          <a:fillRect/>
                        </a:stretch>
                      </p166:blipFill>
                      <p166:spPr xmlns:p166="http://schemas.microsoft.com/office/powerpoint/2016/6/main">
                        <a:xfrm>
                          <a:off x="5323070" y="2240939"/>
                          <a:ext cx="3481070" cy="1958102"/>
                        </a:xfrm>
                        <a:prstGeom prst="rect">
                          <a:avLst/>
                        </a:prstGeom>
                        <a:ln w="3175">
                          <a:solidFill>
                            <a:prstClr val="ltGray"/>
                          </a:solidFill>
                        </a:ln>
                      </p166:spPr>
                    </psuz:zmPr>
                  </psuz:summaryZmObj>
                  <psuz:gridLayout/>
                </psuz:summaryZm>
              </a:graphicData>
            </a:graphic>
          </p:graphicFrame>
        </mc:Choice>
        <mc:Fallback>
          <p:grpSp>
            <p:nvGrpSpPr>
              <p:cNvPr id="8" name="摘要缩放定位 7">
                <a:extLst>
                  <a:ext uri="{FF2B5EF4-FFF2-40B4-BE49-F238E27FC236}">
                    <a16:creationId xmlns:a16="http://schemas.microsoft.com/office/drawing/2014/main" id="{844AB70C-29C7-41B9-8820-8938799D3107}"/>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图片 3">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49660" y="1977922"/>
                  <a:ext cx="3481070" cy="1958102"/>
                </a:xfrm>
                <a:prstGeom prst="rect">
                  <a:avLst/>
                </a:prstGeom>
                <a:ln w="3175">
                  <a:solidFill>
                    <a:prstClr val="ltGray"/>
                  </a:solidFill>
                </a:ln>
              </p:spPr>
            </p:pic>
            <p:pic>
              <p:nvPicPr>
                <p:cNvPr id="7" name="图片 7">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61270" y="1977922"/>
                  <a:ext cx="3481070" cy="1958102"/>
                </a:xfrm>
                <a:prstGeom prst="rect">
                  <a:avLst/>
                </a:prstGeom>
                <a:ln w="3175">
                  <a:solidFill>
                    <a:prstClr val="ltGray"/>
                  </a:solidFill>
                </a:ln>
              </p:spPr>
            </p:pic>
            <p:pic>
              <p:nvPicPr>
                <p:cNvPr id="9" name="图片 9">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549660" y="4066564"/>
                  <a:ext cx="3481070" cy="1958102"/>
                </a:xfrm>
                <a:prstGeom prst="rect">
                  <a:avLst/>
                </a:prstGeom>
                <a:ln w="3175">
                  <a:solidFill>
                    <a:prstClr val="ltGray"/>
                  </a:solidFill>
                </a:ln>
              </p:spPr>
            </p:pic>
            <p:pic>
              <p:nvPicPr>
                <p:cNvPr id="10" name="图片 10">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61270" y="4066564"/>
                  <a:ext cx="3481070" cy="1958102"/>
                </a:xfrm>
                <a:prstGeom prst="rect">
                  <a:avLst/>
                </a:prstGeom>
                <a:ln w="3175">
                  <a:solidFill>
                    <a:prstClr val="ltGray"/>
                  </a:solidFill>
                </a:ln>
              </p:spPr>
            </p:pic>
          </p:grpSp>
        </mc:Fallback>
      </mc:AlternateContent>
    </p:spTree>
    <p:extLst>
      <p:ext uri="{BB962C8B-B14F-4D97-AF65-F5344CB8AC3E}">
        <p14:creationId xmlns:p14="http://schemas.microsoft.com/office/powerpoint/2010/main" val="252068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152D47A-98DF-44D5-BAFE-B9581686EB51}"/>
              </a:ext>
            </a:extLst>
          </p:cNvPr>
          <p:cNvSpPr>
            <a:spLocks noGrp="1"/>
          </p:cNvSpPr>
          <p:nvPr>
            <p:ph type="title"/>
          </p:nvPr>
        </p:nvSpPr>
        <p:spPr/>
        <p:txBody>
          <a:bodyPr/>
          <a:lstStyle/>
          <a:p>
            <a:r>
              <a:rPr lang="en-US" altLang="zh-CN" dirty="0"/>
              <a:t>NumPy </a:t>
            </a:r>
            <a:r>
              <a:rPr lang="zh-CN" altLang="en-US" dirty="0"/>
              <a:t>数组对象 </a:t>
            </a:r>
            <a:r>
              <a:rPr lang="en-US" altLang="zh-CN" dirty="0" err="1"/>
              <a:t>ndarray</a:t>
            </a:r>
            <a:endParaRPr lang="zh-CN" altLang="en-US" dirty="0"/>
          </a:p>
        </p:txBody>
      </p:sp>
      <p:sp>
        <p:nvSpPr>
          <p:cNvPr id="5" name="文本占位符 4">
            <a:extLst>
              <a:ext uri="{FF2B5EF4-FFF2-40B4-BE49-F238E27FC236}">
                <a16:creationId xmlns:a16="http://schemas.microsoft.com/office/drawing/2014/main" id="{E0347019-A6C3-4D16-9FFF-EB99FE034B19}"/>
              </a:ext>
            </a:extLst>
          </p:cNvPr>
          <p:cNvSpPr>
            <a:spLocks noGrp="1"/>
          </p:cNvSpPr>
          <p:nvPr>
            <p:ph type="body" idx="1"/>
          </p:nvPr>
        </p:nvSpPr>
        <p:spPr/>
        <p:txBody>
          <a:bodyPr>
            <a:normAutofit fontScale="92500" lnSpcReduction="20000"/>
          </a:bodyPr>
          <a:lstStyle/>
          <a:p>
            <a:r>
              <a:rPr lang="en-US" altLang="zh-CN" dirty="0"/>
              <a:t>NumPy </a:t>
            </a:r>
            <a:r>
              <a:rPr lang="zh-CN" altLang="en-US" dirty="0"/>
              <a:t>两种基本对象：</a:t>
            </a:r>
            <a:endParaRPr lang="en-US" altLang="zh-CN" dirty="0"/>
          </a:p>
          <a:p>
            <a:r>
              <a:rPr lang="en-US" altLang="zh-CN" dirty="0" err="1"/>
              <a:t>ndarry</a:t>
            </a:r>
            <a:r>
              <a:rPr lang="en-US" altLang="zh-CN" dirty="0"/>
              <a:t>(N-dimensional Array Object):</a:t>
            </a:r>
            <a:r>
              <a:rPr lang="zh-CN" altLang="en-US" dirty="0"/>
              <a:t>数组</a:t>
            </a:r>
            <a:r>
              <a:rPr lang="en-US" altLang="zh-CN" dirty="0"/>
              <a:t>, </a:t>
            </a:r>
            <a:r>
              <a:rPr lang="zh-CN" altLang="en-US" dirty="0"/>
              <a:t>存储单一数据类型的多维数组</a:t>
            </a:r>
            <a:r>
              <a:rPr lang="en-US" altLang="zh-CN" dirty="0"/>
              <a:t>;</a:t>
            </a:r>
          </a:p>
          <a:p>
            <a:r>
              <a:rPr lang="zh-CN" altLang="en-US" dirty="0"/>
              <a:t>介绍：创建数组、生成随机数、通过索引访问数组、变换数组的形态</a:t>
            </a:r>
            <a:endParaRPr lang="en-US" altLang="zh-CN" dirty="0"/>
          </a:p>
          <a:p>
            <a:r>
              <a:rPr lang="en-US" altLang="zh-CN" dirty="0" err="1"/>
              <a:t>ufunc</a:t>
            </a:r>
            <a:r>
              <a:rPr lang="en-US" altLang="zh-CN" dirty="0"/>
              <a:t>(Universal Function Object):</a:t>
            </a:r>
            <a:r>
              <a:rPr lang="zh-CN" altLang="en-US" dirty="0"/>
              <a:t>对数组进行处理的函数。</a:t>
            </a:r>
          </a:p>
        </p:txBody>
      </p:sp>
      <p:sp>
        <p:nvSpPr>
          <p:cNvPr id="6" name="日期占位符 5">
            <a:extLst>
              <a:ext uri="{FF2B5EF4-FFF2-40B4-BE49-F238E27FC236}">
                <a16:creationId xmlns:a16="http://schemas.microsoft.com/office/drawing/2014/main" id="{9D8EF65D-6267-4969-BDFD-FEC1E3950AB3}"/>
              </a:ext>
            </a:extLst>
          </p:cNvPr>
          <p:cNvSpPr>
            <a:spLocks noGrp="1"/>
          </p:cNvSpPr>
          <p:nvPr>
            <p:ph type="dt" sz="half" idx="10"/>
          </p:nvPr>
        </p:nvSpPr>
        <p:spPr/>
        <p:txBody>
          <a:bodyPr/>
          <a:lstStyle/>
          <a:p>
            <a:fld id="{9B7B118E-11D7-4025-9DD9-DFF2301D75E6}" type="datetime1">
              <a:rPr lang="zh-CN" altLang="en-US" smtClean="0"/>
              <a:t>2020/9/13/Sunday</a:t>
            </a:fld>
            <a:endParaRPr lang="zh-CN" altLang="en-US"/>
          </a:p>
        </p:txBody>
      </p:sp>
      <p:sp>
        <p:nvSpPr>
          <p:cNvPr id="7" name="页脚占位符 6">
            <a:extLst>
              <a:ext uri="{FF2B5EF4-FFF2-40B4-BE49-F238E27FC236}">
                <a16:creationId xmlns:a16="http://schemas.microsoft.com/office/drawing/2014/main" id="{763B738D-7986-4D65-984D-240AA5463387}"/>
              </a:ext>
            </a:extLst>
          </p:cNvPr>
          <p:cNvSpPr>
            <a:spLocks noGrp="1"/>
          </p:cNvSpPr>
          <p:nvPr>
            <p:ph type="ftr" sz="quarter" idx="11"/>
          </p:nvPr>
        </p:nvSpPr>
        <p:spPr/>
        <p:txBody>
          <a:bodyPr/>
          <a:lstStyle/>
          <a:p>
            <a:r>
              <a:rPr lang="en-US" altLang="zh-CN"/>
              <a:t>NumPy </a:t>
            </a:r>
            <a:r>
              <a:rPr lang="zh-CN" altLang="en-US"/>
              <a:t>数值计算</a:t>
            </a:r>
          </a:p>
        </p:txBody>
      </p:sp>
      <p:sp>
        <p:nvSpPr>
          <p:cNvPr id="8" name="灯片编号占位符 7">
            <a:extLst>
              <a:ext uri="{FF2B5EF4-FFF2-40B4-BE49-F238E27FC236}">
                <a16:creationId xmlns:a16="http://schemas.microsoft.com/office/drawing/2014/main" id="{B230DE5C-9D3A-4AF9-A8ED-96D60620069A}"/>
              </a:ext>
            </a:extLst>
          </p:cNvPr>
          <p:cNvSpPr>
            <a:spLocks noGrp="1"/>
          </p:cNvSpPr>
          <p:nvPr>
            <p:ph type="sldNum" sz="quarter" idx="12"/>
          </p:nvPr>
        </p:nvSpPr>
        <p:spPr/>
        <p:txBody>
          <a:bodyPr/>
          <a:lstStyle/>
          <a:p>
            <a:fld id="{430B0D6D-5A4E-4BD9-8C2C-65280206BEEF}" type="slidenum">
              <a:rPr lang="zh-CN" altLang="en-US" smtClean="0"/>
              <a:t>9</a:t>
            </a:fld>
            <a:endParaRPr lang="zh-CN" altLang="en-US"/>
          </a:p>
        </p:txBody>
      </p:sp>
    </p:spTree>
    <p:extLst>
      <p:ext uri="{BB962C8B-B14F-4D97-AF65-F5344CB8AC3E}">
        <p14:creationId xmlns:p14="http://schemas.microsoft.com/office/powerpoint/2010/main" val="36260303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5885</Words>
  <Application>Microsoft Office PowerPoint</Application>
  <PresentationFormat>宽屏</PresentationFormat>
  <Paragraphs>815</Paragraphs>
  <Slides>57</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等线</vt:lpstr>
      <vt:lpstr>等线 Light</vt:lpstr>
      <vt:lpstr>微软雅黑</vt:lpstr>
      <vt:lpstr>Arial</vt:lpstr>
      <vt:lpstr>Calibri</vt:lpstr>
      <vt:lpstr>Times New Roman</vt:lpstr>
      <vt:lpstr>Office 主题​​</vt:lpstr>
      <vt:lpstr>NumPy 数值计算</vt:lpstr>
      <vt:lpstr>PowerPoint 演示文稿</vt:lpstr>
      <vt:lpstr>PowerPoint 演示文稿</vt:lpstr>
      <vt:lpstr>PowerPoint 演示文稿</vt:lpstr>
      <vt:lpstr>PowerPoint 演示文稿</vt:lpstr>
      <vt:lpstr>PowerPoint 演示文稿</vt:lpstr>
      <vt:lpstr>目标</vt:lpstr>
      <vt:lpstr>摘要</vt:lpstr>
      <vt:lpstr>NumPy 数组对象 ndarray</vt:lpstr>
      <vt:lpstr>介绍内容</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创建数组对象</vt:lpstr>
      <vt:lpstr>生成随机数</vt:lpstr>
      <vt:lpstr>生成随机数</vt:lpstr>
      <vt:lpstr>生成随机数</vt:lpstr>
      <vt:lpstr>通过索引访问数组</vt:lpstr>
      <vt:lpstr>通过索引访问数组</vt:lpstr>
      <vt:lpstr>通过索引访问数组</vt:lpstr>
      <vt:lpstr>通过索引访问数组</vt:lpstr>
      <vt:lpstr>通过索引访问数组</vt:lpstr>
      <vt:lpstr>变换数组的形态</vt:lpstr>
      <vt:lpstr>变换数组的形态</vt:lpstr>
      <vt:lpstr>变换数组的形态</vt:lpstr>
      <vt:lpstr>变换数组的形态</vt:lpstr>
      <vt:lpstr>变换数组的形态</vt:lpstr>
      <vt:lpstr>NumPy 矩阵、通用函数</vt:lpstr>
      <vt:lpstr>介绍内容</vt:lpstr>
      <vt:lpstr>NumPy 矩阵</vt:lpstr>
      <vt:lpstr>创建NumPy矩阵</vt:lpstr>
      <vt:lpstr>创建NumPy矩阵</vt:lpstr>
      <vt:lpstr>创建NumPy矩阵</vt:lpstr>
      <vt:lpstr>认识ufunc函数</vt:lpstr>
      <vt:lpstr>认识ufunc函数</vt:lpstr>
      <vt:lpstr>认识ufunc函数</vt:lpstr>
      <vt:lpstr>认识ufunc函数</vt:lpstr>
      <vt:lpstr>认识ufunc函数</vt:lpstr>
      <vt:lpstr>NumPy 进行统计分析</vt:lpstr>
      <vt:lpstr>介绍内容</vt:lpstr>
      <vt:lpstr>读写文件</vt:lpstr>
      <vt:lpstr>读写文件</vt:lpstr>
      <vt:lpstr>使用数组进行统计分析</vt:lpstr>
      <vt:lpstr>使用数组进行统计分析</vt:lpstr>
      <vt:lpstr>使用数组进行统计分析</vt:lpstr>
      <vt:lpstr>常用的统计函数</vt:lpstr>
      <vt:lpstr>案例：</vt:lpstr>
      <vt:lpstr>小结</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数值计算</dc:title>
  <dc:creator>李 伟</dc:creator>
  <cp:lastModifiedBy>李 伟</cp:lastModifiedBy>
  <cp:revision>45</cp:revision>
  <dcterms:created xsi:type="dcterms:W3CDTF">2019-09-08T13:23:31Z</dcterms:created>
  <dcterms:modified xsi:type="dcterms:W3CDTF">2020-09-13T17:40:03Z</dcterms:modified>
</cp:coreProperties>
</file>